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y="6858000" cx="9144000"/>
  <p:notesSz cx="6858000" cy="9296400"/>
  <p:embeddedFontLst>
    <p:embeddedFont>
      <p:font typeface="Poppins"/>
      <p:regular r:id="rId19"/>
      <p:bold r:id="rId20"/>
      <p:italic r:id="rId21"/>
      <p:boldItalic r:id="rId22"/>
    </p:embeddedFont>
    <p:embeddedFont>
      <p:font typeface="Tahoma"/>
      <p:regular r:id="rId23"/>
      <p:bold r:id="rId24"/>
    </p:embeddedFont>
    <p:embeddedFont>
      <p:font typeface="Book Antiqua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oppins-bold.fntdata"/><Relationship Id="rId22" Type="http://schemas.openxmlformats.org/officeDocument/2006/relationships/font" Target="fonts/Poppins-boldItalic.fntdata"/><Relationship Id="rId21" Type="http://schemas.openxmlformats.org/officeDocument/2006/relationships/font" Target="fonts/Poppins-italic.fntdata"/><Relationship Id="rId24" Type="http://schemas.openxmlformats.org/officeDocument/2006/relationships/font" Target="fonts/Tahoma-bold.fntdata"/><Relationship Id="rId23" Type="http://schemas.openxmlformats.org/officeDocument/2006/relationships/font" Target="fonts/Tahoma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BookAntiqua-bold.fntdata"/><Relationship Id="rId25" Type="http://schemas.openxmlformats.org/officeDocument/2006/relationships/font" Target="fonts/BookAntiqua-regular.fntdata"/><Relationship Id="rId28" Type="http://schemas.openxmlformats.org/officeDocument/2006/relationships/font" Target="fonts/BookAntiqua-boldItalic.fntdata"/><Relationship Id="rId27" Type="http://schemas.openxmlformats.org/officeDocument/2006/relationships/font" Target="fonts/BookAntiqua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font" Target="fonts/Poppins-regular.fntdata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667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2" y="0"/>
            <a:ext cx="2971800" cy="4667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38262" y="1162050"/>
            <a:ext cx="4181475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73575"/>
            <a:ext cx="5486400" cy="36607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829675"/>
            <a:ext cx="2971800" cy="4667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2" y="8829675"/>
            <a:ext cx="2971800" cy="4667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Book Antiqua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29341886465_0_102:notes"/>
          <p:cNvSpPr/>
          <p:nvPr>
            <p:ph idx="2" type="sldImg"/>
          </p:nvPr>
        </p:nvSpPr>
        <p:spPr>
          <a:xfrm>
            <a:off x="1143300" y="697230"/>
            <a:ext cx="45720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29341886465_0_102:notes"/>
          <p:cNvSpPr txBox="1"/>
          <p:nvPr>
            <p:ph idx="1" type="body"/>
          </p:nvPr>
        </p:nvSpPr>
        <p:spPr>
          <a:xfrm>
            <a:off x="685800" y="4415790"/>
            <a:ext cx="54864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4:notes"/>
          <p:cNvSpPr txBox="1"/>
          <p:nvPr>
            <p:ph idx="1" type="body"/>
          </p:nvPr>
        </p:nvSpPr>
        <p:spPr>
          <a:xfrm>
            <a:off x="685800" y="4473575"/>
            <a:ext cx="5486400" cy="36607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14:notes"/>
          <p:cNvSpPr/>
          <p:nvPr>
            <p:ph idx="2" type="sldImg"/>
          </p:nvPr>
        </p:nvSpPr>
        <p:spPr>
          <a:xfrm>
            <a:off x="1338262" y="1162050"/>
            <a:ext cx="4181475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7:notes"/>
          <p:cNvSpPr txBox="1"/>
          <p:nvPr>
            <p:ph idx="1" type="body"/>
          </p:nvPr>
        </p:nvSpPr>
        <p:spPr>
          <a:xfrm>
            <a:off x="685800" y="4473575"/>
            <a:ext cx="5486400" cy="36607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17:notes"/>
          <p:cNvSpPr/>
          <p:nvPr>
            <p:ph idx="2" type="sldImg"/>
          </p:nvPr>
        </p:nvSpPr>
        <p:spPr>
          <a:xfrm>
            <a:off x="1338262" y="1162050"/>
            <a:ext cx="4181475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8:notes"/>
          <p:cNvSpPr txBox="1"/>
          <p:nvPr>
            <p:ph idx="1" type="body"/>
          </p:nvPr>
        </p:nvSpPr>
        <p:spPr>
          <a:xfrm>
            <a:off x="685800" y="4473575"/>
            <a:ext cx="5486400" cy="36607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18:notes"/>
          <p:cNvSpPr/>
          <p:nvPr>
            <p:ph idx="2" type="sldImg"/>
          </p:nvPr>
        </p:nvSpPr>
        <p:spPr>
          <a:xfrm>
            <a:off x="1338262" y="1162050"/>
            <a:ext cx="4181475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16f3cc0ad2_0_0:notes"/>
          <p:cNvSpPr txBox="1"/>
          <p:nvPr>
            <p:ph idx="1" type="body"/>
          </p:nvPr>
        </p:nvSpPr>
        <p:spPr>
          <a:xfrm>
            <a:off x="685800" y="4473575"/>
            <a:ext cx="5486400" cy="366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g216f3cc0ad2_0_0:notes"/>
          <p:cNvSpPr/>
          <p:nvPr>
            <p:ph idx="2" type="sldImg"/>
          </p:nvPr>
        </p:nvSpPr>
        <p:spPr>
          <a:xfrm>
            <a:off x="1338262" y="1162050"/>
            <a:ext cx="4181400" cy="313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9:notes"/>
          <p:cNvSpPr txBox="1"/>
          <p:nvPr>
            <p:ph idx="1" type="body"/>
          </p:nvPr>
        </p:nvSpPr>
        <p:spPr>
          <a:xfrm>
            <a:off x="685800" y="4473575"/>
            <a:ext cx="5486400" cy="36607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19:notes"/>
          <p:cNvSpPr/>
          <p:nvPr>
            <p:ph idx="2" type="sldImg"/>
          </p:nvPr>
        </p:nvSpPr>
        <p:spPr>
          <a:xfrm>
            <a:off x="1338262" y="1162050"/>
            <a:ext cx="4181475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6:notes"/>
          <p:cNvSpPr txBox="1"/>
          <p:nvPr>
            <p:ph idx="1" type="body"/>
          </p:nvPr>
        </p:nvSpPr>
        <p:spPr>
          <a:xfrm>
            <a:off x="685800" y="4473575"/>
            <a:ext cx="5486400" cy="36607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6:notes"/>
          <p:cNvSpPr/>
          <p:nvPr>
            <p:ph idx="2" type="sldImg"/>
          </p:nvPr>
        </p:nvSpPr>
        <p:spPr>
          <a:xfrm>
            <a:off x="1338262" y="1162050"/>
            <a:ext cx="4181475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7:notes"/>
          <p:cNvSpPr txBox="1"/>
          <p:nvPr>
            <p:ph idx="1" type="body"/>
          </p:nvPr>
        </p:nvSpPr>
        <p:spPr>
          <a:xfrm>
            <a:off x="685800" y="4473575"/>
            <a:ext cx="5486400" cy="36607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7:notes"/>
          <p:cNvSpPr/>
          <p:nvPr>
            <p:ph idx="2" type="sldImg"/>
          </p:nvPr>
        </p:nvSpPr>
        <p:spPr>
          <a:xfrm>
            <a:off x="1338262" y="1162050"/>
            <a:ext cx="4181475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8:notes"/>
          <p:cNvSpPr txBox="1"/>
          <p:nvPr>
            <p:ph idx="1" type="body"/>
          </p:nvPr>
        </p:nvSpPr>
        <p:spPr>
          <a:xfrm>
            <a:off x="685800" y="4473575"/>
            <a:ext cx="5486400" cy="36607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8:notes"/>
          <p:cNvSpPr/>
          <p:nvPr>
            <p:ph idx="2" type="sldImg"/>
          </p:nvPr>
        </p:nvSpPr>
        <p:spPr>
          <a:xfrm>
            <a:off x="1338262" y="1162050"/>
            <a:ext cx="4181475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9:notes"/>
          <p:cNvSpPr txBox="1"/>
          <p:nvPr>
            <p:ph idx="1" type="body"/>
          </p:nvPr>
        </p:nvSpPr>
        <p:spPr>
          <a:xfrm>
            <a:off x="685800" y="4473575"/>
            <a:ext cx="5486400" cy="36607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9:notes"/>
          <p:cNvSpPr/>
          <p:nvPr>
            <p:ph idx="2" type="sldImg"/>
          </p:nvPr>
        </p:nvSpPr>
        <p:spPr>
          <a:xfrm>
            <a:off x="1338262" y="1162050"/>
            <a:ext cx="4181475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0:notes"/>
          <p:cNvSpPr txBox="1"/>
          <p:nvPr>
            <p:ph idx="1" type="body"/>
          </p:nvPr>
        </p:nvSpPr>
        <p:spPr>
          <a:xfrm>
            <a:off x="685800" y="4473575"/>
            <a:ext cx="5486400" cy="36607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0:notes"/>
          <p:cNvSpPr/>
          <p:nvPr>
            <p:ph idx="2" type="sldImg"/>
          </p:nvPr>
        </p:nvSpPr>
        <p:spPr>
          <a:xfrm>
            <a:off x="1338262" y="1162050"/>
            <a:ext cx="4181475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1:notes"/>
          <p:cNvSpPr txBox="1"/>
          <p:nvPr>
            <p:ph idx="1" type="body"/>
          </p:nvPr>
        </p:nvSpPr>
        <p:spPr>
          <a:xfrm>
            <a:off x="685800" y="4473575"/>
            <a:ext cx="5486400" cy="36607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1:notes"/>
          <p:cNvSpPr/>
          <p:nvPr>
            <p:ph idx="2" type="sldImg"/>
          </p:nvPr>
        </p:nvSpPr>
        <p:spPr>
          <a:xfrm>
            <a:off x="1338262" y="1162050"/>
            <a:ext cx="4181475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2:notes"/>
          <p:cNvSpPr txBox="1"/>
          <p:nvPr>
            <p:ph idx="1" type="body"/>
          </p:nvPr>
        </p:nvSpPr>
        <p:spPr>
          <a:xfrm>
            <a:off x="685800" y="4473575"/>
            <a:ext cx="5486400" cy="36607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2:notes"/>
          <p:cNvSpPr/>
          <p:nvPr>
            <p:ph idx="2" type="sldImg"/>
          </p:nvPr>
        </p:nvSpPr>
        <p:spPr>
          <a:xfrm>
            <a:off x="1338262" y="1162050"/>
            <a:ext cx="4181475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3:notes"/>
          <p:cNvSpPr txBox="1"/>
          <p:nvPr>
            <p:ph idx="1" type="body"/>
          </p:nvPr>
        </p:nvSpPr>
        <p:spPr>
          <a:xfrm>
            <a:off x="685800" y="4473575"/>
            <a:ext cx="5486400" cy="36607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13:notes"/>
          <p:cNvSpPr/>
          <p:nvPr>
            <p:ph idx="2" type="sldImg"/>
          </p:nvPr>
        </p:nvSpPr>
        <p:spPr>
          <a:xfrm>
            <a:off x="1338262" y="1162050"/>
            <a:ext cx="4181475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/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/>
          <p:nvPr>
            <p:ph hasCustomPrompt="1"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/>
          <p:nvPr>
            <p:ph idx="1" type="body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4400" u="none" cap="none" strike="noStrik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56" name="Google Shape;56;p13"/>
          <p:cNvSpPr txBox="1"/>
          <p:nvPr>
            <p:ph idx="1" type="body"/>
          </p:nvPr>
        </p:nvSpPr>
        <p:spPr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9116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Char char="■"/>
              <a:defRPr b="0" i="0" sz="3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ahoma"/>
              <a:buChar char="–"/>
              <a:defRPr b="0" i="0" sz="28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ahoma"/>
              <a:buChar char="–"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57" name="Google Shape;57;p13"/>
          <p:cNvSpPr txBox="1"/>
          <p:nvPr>
            <p:ph idx="10" type="dt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58" name="Google Shape;58;p13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59" name="Google Shape;59;p13"/>
          <p:cNvSpPr txBox="1"/>
          <p:nvPr>
            <p:ph idx="12" type="sldNum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ahoma"/>
              <a:buNone/>
              <a:defRPr b="0" i="0" sz="1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/>
        </p:nvSpPr>
        <p:spPr>
          <a:xfrm>
            <a:off x="386225" y="5218650"/>
            <a:ext cx="8757900" cy="90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3300">
                <a:solidFill>
                  <a:srgbClr val="6B0000"/>
                </a:solidFill>
                <a:latin typeface="Poppins"/>
                <a:ea typeface="Poppins"/>
                <a:cs typeface="Poppins"/>
                <a:sym typeface="Poppins"/>
              </a:rPr>
              <a:t>INSIDE TRACK TO COLLEGE ADMISSIONS</a:t>
            </a:r>
            <a:endParaRPr b="1" sz="3300">
              <a:solidFill>
                <a:srgbClr val="6B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200">
                <a:solidFill>
                  <a:srgbClr val="6B0000"/>
                </a:solidFill>
                <a:latin typeface="Poppins"/>
                <a:ea typeface="Poppins"/>
                <a:cs typeface="Poppins"/>
                <a:sym typeface="Poppins"/>
              </a:rPr>
              <a:t>Mike DiBartolomeo, Ed.D.</a:t>
            </a:r>
            <a:endParaRPr b="1" sz="2200">
              <a:solidFill>
                <a:srgbClr val="6B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200">
                <a:solidFill>
                  <a:srgbClr val="6B0000"/>
                </a:solidFill>
                <a:latin typeface="Poppins"/>
                <a:ea typeface="Poppins"/>
                <a:cs typeface="Poppins"/>
                <a:sym typeface="Poppins"/>
              </a:rPr>
              <a:t>Vice President for Enrollment Management</a:t>
            </a:r>
            <a:endParaRPr b="1" sz="2200">
              <a:solidFill>
                <a:srgbClr val="6B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300">
              <a:solidFill>
                <a:srgbClr val="6B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65" name="Google Shape;6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Book Antiqua"/>
              <a:buNone/>
            </a:pPr>
            <a:r>
              <a:rPr b="1" i="0" lang="en-US" sz="4400" u="none" cap="none" strike="noStrike">
                <a:solidFill>
                  <a:srgbClr val="6B0000"/>
                </a:solidFill>
                <a:latin typeface="Poppins"/>
                <a:ea typeface="Poppins"/>
                <a:cs typeface="Poppins"/>
                <a:sym typeface="Poppins"/>
              </a:rPr>
              <a:t>Standardized Testing</a:t>
            </a:r>
            <a:endParaRPr b="1">
              <a:solidFill>
                <a:srgbClr val="6B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5" name="Google Shape;125;p23"/>
          <p:cNvSpPr txBox="1"/>
          <p:nvPr>
            <p:ph idx="1" type="body"/>
          </p:nvPr>
        </p:nvSpPr>
        <p:spPr>
          <a:xfrm>
            <a:off x="457200" y="1417625"/>
            <a:ext cx="8229600" cy="47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-321564" lvl="0" marL="342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Poppins"/>
              <a:buChar char="●"/>
            </a:pPr>
            <a:r>
              <a:rPr lang="en-US" sz="2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1900</a:t>
            </a:r>
            <a:r>
              <a:rPr i="0" lang="en-US" sz="2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+ schools that have dispensed with the standardized testing requirement f</a:t>
            </a:r>
            <a:r>
              <a:rPr lang="en-US" sz="2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or Fall 2023</a:t>
            </a:r>
            <a:endParaRPr sz="2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252094" lvl="1" marL="7429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oppins"/>
              <a:buChar char="•"/>
            </a:pPr>
            <a:r>
              <a:rPr lang="en-US" sz="2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37 in NJ</a:t>
            </a:r>
            <a:endParaRPr sz="2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230505" lvl="1" marL="7429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1818"/>
              <a:buFont typeface="Poppins"/>
              <a:buChar char="•"/>
            </a:pPr>
            <a:r>
              <a:rPr lang="en-US" sz="2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171 in NY</a:t>
            </a:r>
            <a:endParaRPr sz="2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230505" lvl="1" marL="7429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1818"/>
              <a:buFont typeface="Poppins"/>
              <a:buChar char="•"/>
            </a:pPr>
            <a:r>
              <a:rPr lang="en-US" sz="2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22 in CT</a:t>
            </a:r>
            <a:br>
              <a:rPr lang="en-US" sz="2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</a:br>
            <a:endParaRPr i="0" sz="2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21564" lvl="0" marL="342900" marR="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Noto Sans Symbols"/>
              <a:buChar char="●"/>
            </a:pPr>
            <a:r>
              <a:rPr i="0" lang="en-US" sz="2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SAT-Optional doesn't mean “easier” admissions</a:t>
            </a:r>
            <a:endParaRPr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262890" lvl="1" marL="742950" marR="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oppins"/>
              <a:buChar char="•"/>
            </a:pPr>
            <a:r>
              <a:rPr i="0" lang="en-US" sz="2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More emphasis on GPA and rank</a:t>
            </a:r>
            <a:endParaRPr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200660" lvl="0" marL="342900" marR="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None/>
            </a:pPr>
            <a:r>
              <a:t/>
            </a:r>
            <a:endParaRPr i="0" sz="2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21564" lvl="0" marL="342900" marR="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Poppins"/>
              <a:buChar char="●"/>
            </a:pPr>
            <a:r>
              <a:rPr i="0" lang="en-US" sz="2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SAT – Evidence-Based Reading/Writing, Math</a:t>
            </a:r>
            <a:endParaRPr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200660" lvl="0" marL="342900" marR="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None/>
            </a:pPr>
            <a:r>
              <a:t/>
            </a:r>
            <a:endParaRPr i="0" sz="2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21564" lvl="0" marL="342900" marR="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Poppins"/>
              <a:buChar char="●"/>
            </a:pPr>
            <a:r>
              <a:rPr i="0" lang="en-US" sz="2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ACT – less sections and shorter in time than SA</a:t>
            </a:r>
            <a:r>
              <a:rPr lang="en-US" sz="2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</a:t>
            </a:r>
            <a:endParaRPr i="0" sz="2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26" name="Google Shape;12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4850" y="5908525"/>
            <a:ext cx="1519152" cy="949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2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2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2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2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2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2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2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2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2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25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"/>
          <p:cNvSpPr txBox="1"/>
          <p:nvPr>
            <p:ph type="ctrTitle"/>
          </p:nvPr>
        </p:nvSpPr>
        <p:spPr>
          <a:xfrm>
            <a:off x="685800" y="914400"/>
            <a:ext cx="7772400" cy="1736725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spcFirstLastPara="1" rIns="91425" wrap="square" tIns="45700">
            <a:normAutofit fontScale="90000"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Book Antiqua"/>
              <a:buNone/>
            </a:pPr>
            <a:r>
              <a:rPr b="1" i="0" lang="en-US" sz="4800" u="none" cap="none" strike="noStrike">
                <a:solidFill>
                  <a:srgbClr val="610000"/>
                </a:solidFill>
                <a:latin typeface="Poppins"/>
                <a:ea typeface="Poppins"/>
                <a:cs typeface="Poppins"/>
                <a:sym typeface="Poppins"/>
              </a:rPr>
              <a:t>MYTH: The college with the lowest price will be the most affordable.</a:t>
            </a:r>
            <a:endParaRPr b="1">
              <a:solidFill>
                <a:srgbClr val="61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2" name="Google Shape;132;p24"/>
          <p:cNvSpPr txBox="1"/>
          <p:nvPr>
            <p:ph idx="1" type="subTitle"/>
          </p:nvPr>
        </p:nvSpPr>
        <p:spPr>
          <a:xfrm>
            <a:off x="0" y="3048000"/>
            <a:ext cx="9144000" cy="24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None/>
            </a:pPr>
            <a:r>
              <a:rPr i="0" lang="en-US" sz="2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Some of the colleges with a high “sticker price” have raised significant amounts of money for scholarships from their graduates and friends. As a result, they have more money to give to students in the form of scholarships. </a:t>
            </a:r>
            <a:endParaRPr i="0" sz="24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None/>
            </a:pPr>
            <a:r>
              <a:t/>
            </a:r>
            <a:endParaRPr sz="2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None/>
            </a:pPr>
            <a:r>
              <a:rPr i="0" lang="en-US" sz="2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After taking financial aid into consideration, a seemingly more expensive college may be more affordable than a college with a lower price list.</a:t>
            </a:r>
            <a:endParaRPr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33" name="Google Shape;13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4850" y="5908525"/>
            <a:ext cx="1519152" cy="949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5"/>
          <p:cNvSpPr txBox="1"/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Book Antiqua"/>
              <a:buNone/>
            </a:pPr>
            <a:r>
              <a:rPr b="1" i="0" lang="en-US" sz="4400" u="none" cap="none" strike="noStrike">
                <a:solidFill>
                  <a:srgbClr val="6B0000"/>
                </a:solidFill>
                <a:latin typeface="Poppins"/>
                <a:ea typeface="Poppins"/>
                <a:cs typeface="Poppins"/>
                <a:sym typeface="Poppins"/>
              </a:rPr>
              <a:t>	Types of Financial Aid</a:t>
            </a:r>
            <a:endParaRPr b="1">
              <a:solidFill>
                <a:srgbClr val="6B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9" name="Google Shape;139;p25"/>
          <p:cNvSpPr txBox="1"/>
          <p:nvPr>
            <p:ph idx="1" type="body"/>
          </p:nvPr>
        </p:nvSpPr>
        <p:spPr>
          <a:xfrm>
            <a:off x="0" y="1219200"/>
            <a:ext cx="9144000" cy="55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42900" lvl="0" marL="342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40"/>
              <a:buFont typeface="Poppins"/>
              <a:buChar char="●"/>
            </a:pPr>
            <a:r>
              <a:rPr i="0" lang="en-US" sz="2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Grants </a:t>
            </a:r>
            <a:endParaRPr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285750" lvl="1" marL="742950" marR="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Char char="•"/>
            </a:pPr>
            <a:r>
              <a:rPr i="0" lang="en-US" sz="2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Tuition Aid Grant (TAG) - $</a:t>
            </a:r>
            <a:r>
              <a:rPr lang="en-US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9,496</a:t>
            </a:r>
            <a:r>
              <a:rPr i="0" lang="en-US" sz="2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/year</a:t>
            </a:r>
            <a:endParaRPr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285750" lvl="1" marL="742950" marR="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Char char="•"/>
            </a:pPr>
            <a:r>
              <a:rPr i="0" lang="en-US" sz="2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Pell Grant - $</a:t>
            </a:r>
            <a:r>
              <a:rPr lang="en-US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7,395</a:t>
            </a:r>
            <a:endParaRPr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342900" marR="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240"/>
              <a:buFont typeface="Poppins"/>
              <a:buChar char="●"/>
            </a:pPr>
            <a:r>
              <a:rPr i="0" lang="en-US" sz="2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Loans</a:t>
            </a:r>
            <a:endParaRPr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285750" lvl="1" marL="742950" marR="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Char char="•"/>
            </a:pPr>
            <a:r>
              <a:rPr i="0" lang="en-US" sz="2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Stafford Loan – student is borrower; $5,500-$7,500</a:t>
            </a:r>
            <a:endParaRPr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285750" lvl="1" marL="742950" marR="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Char char="•"/>
            </a:pPr>
            <a:r>
              <a:rPr i="0" lang="en-US" sz="2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PLUS Loan – parent is borrower; COA – Fin Aid</a:t>
            </a:r>
            <a:endParaRPr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342900" marR="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240"/>
              <a:buFont typeface="Poppins"/>
              <a:buChar char="●"/>
            </a:pPr>
            <a:r>
              <a:rPr i="0" lang="en-US" sz="2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Scholarships</a:t>
            </a:r>
            <a:endParaRPr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285750" lvl="1" marL="742950" marR="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Char char="•"/>
            </a:pPr>
            <a:r>
              <a:rPr i="0" lang="en-US" sz="2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Need-based – financial situation is primary determinant</a:t>
            </a:r>
            <a:endParaRPr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285750" lvl="1" marL="742950" marR="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ook Antiqua"/>
              <a:buChar char="•"/>
            </a:pPr>
            <a:r>
              <a:rPr i="0" lang="en-US" sz="2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Merit-based – recipient may determined by students’ athletic, academic, artistic or other abilitie</a:t>
            </a:r>
            <a:r>
              <a:rPr lang="en-US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</a:t>
            </a:r>
            <a:endParaRPr i="0" sz="24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40" name="Google Shape;14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4850" y="5908525"/>
            <a:ext cx="1519152" cy="949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6"/>
          <p:cNvSpPr txBox="1"/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Book Antiqua"/>
              <a:buNone/>
            </a:pPr>
            <a:r>
              <a:rPr b="1" lang="en-US">
                <a:solidFill>
                  <a:srgbClr val="610000"/>
                </a:solidFill>
                <a:latin typeface="Poppins"/>
                <a:ea typeface="Poppins"/>
                <a:cs typeface="Poppins"/>
                <a:sym typeface="Poppins"/>
              </a:rPr>
              <a:t>Interesting </a:t>
            </a:r>
            <a:r>
              <a:rPr b="1" lang="en-US">
                <a:solidFill>
                  <a:srgbClr val="610000"/>
                </a:solidFill>
                <a:latin typeface="Poppins"/>
                <a:ea typeface="Poppins"/>
                <a:cs typeface="Poppins"/>
                <a:sym typeface="Poppins"/>
              </a:rPr>
              <a:t>Websites</a:t>
            </a:r>
            <a:endParaRPr b="1">
              <a:solidFill>
                <a:srgbClr val="61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6" name="Google Shape;146;p26"/>
          <p:cNvSpPr txBox="1"/>
          <p:nvPr>
            <p:ph idx="1" type="body"/>
          </p:nvPr>
        </p:nvSpPr>
        <p:spPr>
          <a:xfrm>
            <a:off x="0" y="1068750"/>
            <a:ext cx="9144000" cy="57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27660" lvl="0" marL="342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Char char="●"/>
            </a:pPr>
            <a:r>
              <a:rPr b="1" lang="en-US" sz="2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College Scorecard</a:t>
            </a:r>
            <a:r>
              <a:rPr i="0" lang="en-US" sz="23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sz="23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260350" lvl="1" marL="742950" marR="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Char char="•"/>
            </a:pPr>
            <a:r>
              <a:rPr lang="en-US" sz="2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Search and compare colleges: their fields of study, costs, admissions, results, and more</a:t>
            </a:r>
            <a:endParaRPr sz="2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260350" lvl="1" marL="742950" marR="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Char char="•"/>
            </a:pPr>
            <a:r>
              <a:rPr lang="en-US" sz="2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scorecard.ed.gov</a:t>
            </a:r>
            <a:endParaRPr sz="2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27660" lvl="0" marL="342900" marR="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Char char="●"/>
            </a:pPr>
            <a:r>
              <a:rPr b="1" lang="en-US" sz="2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Integrated Postsecondary Education Data System </a:t>
            </a:r>
            <a:r>
              <a:rPr b="1" lang="en-US" sz="2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(IPEDS)</a:t>
            </a:r>
            <a:endParaRPr b="1" sz="26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260350" lvl="1" marL="742950" marR="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Char char="•"/>
            </a:pPr>
            <a:r>
              <a:rPr lang="en-US" sz="2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Primary source for information on U.S. colleges, universities, and technical and vocational institutions</a:t>
            </a:r>
            <a:endParaRPr sz="2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260350" lvl="1" marL="742950" marR="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Char char="•"/>
            </a:pPr>
            <a:r>
              <a:rPr lang="en-US" sz="2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nces.ed.gov/ipeds</a:t>
            </a:r>
            <a:endParaRPr sz="2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27660" lvl="0" marL="342900" marR="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Char char="●"/>
            </a:pPr>
            <a:r>
              <a:rPr b="1" lang="en-US" sz="2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Federal Student Aid</a:t>
            </a:r>
            <a:endParaRPr b="1" sz="23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260350" lvl="1" marL="742950" marR="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Char char="•"/>
            </a:pPr>
            <a:r>
              <a:rPr lang="en-US" sz="2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Main source for federal financial aid</a:t>
            </a:r>
            <a:endParaRPr sz="2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260350" lvl="1" marL="742950" marR="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Char char="•"/>
            </a:pPr>
            <a:r>
              <a:rPr lang="en-US" sz="2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Studentaid.gov</a:t>
            </a:r>
            <a:endParaRPr sz="2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27660" lvl="0" marL="342900" marR="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Char char="●"/>
            </a:pPr>
            <a:r>
              <a:rPr b="1" lang="en-US" sz="2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NJ Higher Education Student Assistance Authority</a:t>
            </a:r>
            <a:endParaRPr b="1" sz="23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260350" lvl="1" marL="742950" marR="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Char char="•"/>
            </a:pPr>
            <a:r>
              <a:rPr lang="en-US" sz="2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Main source for NJ state financial aid</a:t>
            </a:r>
            <a:endParaRPr sz="2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260350" lvl="1" marL="742950" marR="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Char char="•"/>
            </a:pPr>
            <a:r>
              <a:rPr lang="en-US" sz="2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https://www.hesaa.org/Pages/Default.aspx</a:t>
            </a:r>
            <a:endParaRPr i="0" sz="20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47" name="Google Shape;14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4850" y="5908525"/>
            <a:ext cx="1519152" cy="949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6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6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6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Book Antiqua"/>
              <a:buNone/>
            </a:pPr>
            <a:r>
              <a:rPr b="1" i="0" lang="en-US" sz="4400" u="none" cap="none" strike="noStrike">
                <a:solidFill>
                  <a:srgbClr val="610000"/>
                </a:solidFill>
                <a:latin typeface="Poppins"/>
                <a:ea typeface="Poppins"/>
                <a:cs typeface="Poppins"/>
                <a:sym typeface="Poppins"/>
              </a:rPr>
              <a:t>QUESTIONS?</a:t>
            </a:r>
            <a:endParaRPr b="1">
              <a:solidFill>
                <a:srgbClr val="61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3" name="Google Shape;153;p27"/>
          <p:cNvSpPr txBox="1"/>
          <p:nvPr>
            <p:ph idx="1" type="body"/>
          </p:nvPr>
        </p:nvSpPr>
        <p:spPr>
          <a:xfrm>
            <a:off x="457200" y="1600200"/>
            <a:ext cx="8229600" cy="5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4320"/>
              <a:buFont typeface="Noto Sans Symbols"/>
              <a:buNone/>
            </a:pPr>
            <a:r>
              <a:t/>
            </a:r>
            <a:endParaRPr i="0" sz="54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342900" marR="0" rtl="0" algn="ctr">
              <a:lnSpc>
                <a:spcPct val="80000"/>
              </a:lnSpc>
              <a:spcBef>
                <a:spcPts val="1080"/>
              </a:spcBef>
              <a:spcAft>
                <a:spcPts val="0"/>
              </a:spcAft>
              <a:buClr>
                <a:schemeClr val="hlink"/>
              </a:buClr>
              <a:buSzPts val="4320"/>
              <a:buFont typeface="Noto Sans Symbols"/>
              <a:buNone/>
            </a:pPr>
            <a:r>
              <a:rPr i="0" lang="en-US" sz="40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Thank you!</a:t>
            </a:r>
            <a:endParaRPr sz="18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342900" marR="0" rtl="0" algn="ctr">
              <a:lnSpc>
                <a:spcPct val="80000"/>
              </a:lnSpc>
              <a:spcBef>
                <a:spcPts val="1080"/>
              </a:spcBef>
              <a:spcAft>
                <a:spcPts val="0"/>
              </a:spcAft>
              <a:buClr>
                <a:schemeClr val="hlink"/>
              </a:buClr>
              <a:buSzPts val="4320"/>
              <a:buFont typeface="Noto Sans Symbols"/>
              <a:buNone/>
            </a:pPr>
            <a:r>
              <a:t/>
            </a:r>
            <a:endParaRPr i="0" sz="50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342900" marR="0" rtl="0" algn="ctr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None/>
            </a:pPr>
            <a:r>
              <a:t/>
            </a:r>
            <a:endParaRPr sz="24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342900" marR="0" rtl="0" algn="ctr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None/>
            </a:pPr>
            <a:r>
              <a:t/>
            </a:r>
            <a:endParaRPr sz="24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342900" marR="0" rtl="0" algn="ctr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None/>
            </a:pPr>
            <a:r>
              <a:rPr i="0" lang="en-US" sz="1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Mike DiBartolomeo</a:t>
            </a:r>
            <a:endParaRPr sz="23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342900" marR="0" rtl="0" algn="ctr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None/>
            </a:pPr>
            <a:r>
              <a:rPr i="0" lang="en-US" sz="1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Vice President for Enrollment Management</a:t>
            </a:r>
            <a:endParaRPr sz="23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342900" marR="0" rtl="0" algn="ctr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None/>
            </a:pPr>
            <a:r>
              <a:rPr i="0" lang="en-US" sz="1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St. Thomas Aquinas College</a:t>
            </a:r>
            <a:endParaRPr sz="23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342900" marR="0" rtl="0" algn="ctr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None/>
            </a:pPr>
            <a:r>
              <a:rPr i="0" lang="en-US" sz="1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(845) 398-4233</a:t>
            </a:r>
            <a:endParaRPr sz="23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342900" marR="0" rtl="0" algn="ctr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None/>
            </a:pPr>
            <a:r>
              <a:rPr i="0" lang="en-US" sz="1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mdibarto@stac.edu</a:t>
            </a:r>
            <a:endParaRPr sz="23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54" name="Google Shape;15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4850" y="5908525"/>
            <a:ext cx="1519152" cy="949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Book Antiqua"/>
              <a:buNone/>
            </a:pPr>
            <a:r>
              <a:rPr b="1" i="0" lang="en-US" sz="4400" u="none" cap="none" strike="noStrike">
                <a:solidFill>
                  <a:srgbClr val="6B0000"/>
                </a:solidFill>
                <a:latin typeface="Poppins"/>
                <a:ea typeface="Poppins"/>
                <a:cs typeface="Poppins"/>
                <a:sym typeface="Poppins"/>
              </a:rPr>
              <a:t>Basic Information</a:t>
            </a:r>
            <a:endParaRPr b="1">
              <a:solidFill>
                <a:srgbClr val="6B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1" name="Google Shape;71;p15"/>
          <p:cNvSpPr txBox="1"/>
          <p:nvPr>
            <p:ph idx="1" type="body"/>
          </p:nvPr>
        </p:nvSpPr>
        <p:spPr>
          <a:xfrm>
            <a:off x="51800" y="1905000"/>
            <a:ext cx="9012900" cy="40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342900" lvl="0" marL="342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40"/>
              <a:buFont typeface="Poppins"/>
              <a:buChar char="●"/>
            </a:pPr>
            <a:r>
              <a:rPr lang="en-US" sz="2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2600</a:t>
            </a:r>
            <a:r>
              <a:rPr i="0" lang="en-US" sz="2800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+ Four-Year Colleges in America</a:t>
            </a:r>
            <a:endParaRPr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285750" lvl="1" marL="742950" marR="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Char char="•"/>
            </a:pPr>
            <a:r>
              <a:rPr i="0" lang="en-US" sz="2400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2</a:t>
            </a:r>
            <a:r>
              <a:rPr lang="en-US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5</a:t>
            </a:r>
            <a:r>
              <a:rPr i="0" lang="en-US" sz="2400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Four-Year Colleges in NJ</a:t>
            </a:r>
            <a:endParaRPr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285750" lvl="1" marL="742950" marR="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Char char="•"/>
            </a:pPr>
            <a:r>
              <a:rPr i="0" lang="en-US" sz="2400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19 Community Colleges</a:t>
            </a:r>
            <a:endParaRPr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285750" lvl="1" marL="742950" marR="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Char char="•"/>
            </a:pPr>
            <a:r>
              <a:rPr i="0" lang="en-US" sz="2400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5 Proprietary Institutions</a:t>
            </a:r>
            <a:endParaRPr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285750" lvl="1" marL="742950" marR="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ahoma"/>
              <a:buNone/>
            </a:pPr>
            <a:r>
              <a:t/>
            </a:r>
            <a:endParaRPr b="0" i="0" sz="2400" cap="none" strike="noStrike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indent="-342900" lvl="0" marL="342900" marR="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240"/>
              <a:buFont typeface="Poppins"/>
              <a:buChar char="●"/>
            </a:pPr>
            <a:r>
              <a:rPr i="0" lang="en-US" sz="2800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Class of 20</a:t>
            </a:r>
            <a:r>
              <a:rPr lang="en-US" sz="2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21</a:t>
            </a:r>
            <a:r>
              <a:rPr i="0" lang="en-US" sz="2800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– 9</a:t>
            </a:r>
            <a:r>
              <a:rPr lang="en-US" sz="2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5,000+</a:t>
            </a:r>
            <a:r>
              <a:rPr i="0" lang="en-US" sz="2800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High School Graduates</a:t>
            </a:r>
            <a:endParaRPr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285750" lvl="1" marL="742950" marR="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Char char="•"/>
            </a:pPr>
            <a:r>
              <a:rPr lang="en-US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76,000+</a:t>
            </a:r>
            <a:r>
              <a:rPr i="0" lang="en-US" sz="2400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(</a:t>
            </a:r>
            <a:r>
              <a:rPr lang="en-US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80</a:t>
            </a:r>
            <a:r>
              <a:rPr i="0" lang="en-US" sz="2400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%) attended college</a:t>
            </a:r>
            <a:endParaRPr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22098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4850" y="5897575"/>
            <a:ext cx="1519152" cy="949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title"/>
          </p:nvPr>
        </p:nvSpPr>
        <p:spPr>
          <a:xfrm>
            <a:off x="0" y="274637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Book Antiqua"/>
              <a:buNone/>
            </a:pPr>
            <a:r>
              <a:rPr b="1" i="0" lang="en-US" sz="4400" u="none" cap="none" strike="noStrike">
                <a:solidFill>
                  <a:srgbClr val="6B0000"/>
                </a:solidFill>
                <a:latin typeface="Poppins"/>
                <a:ea typeface="Poppins"/>
                <a:cs typeface="Poppins"/>
                <a:sym typeface="Poppins"/>
              </a:rPr>
              <a:t>The College That’s Right For You</a:t>
            </a:r>
            <a:endParaRPr b="1">
              <a:solidFill>
                <a:srgbClr val="6B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8" name="Google Shape;78;p16"/>
          <p:cNvSpPr txBox="1"/>
          <p:nvPr>
            <p:ph idx="1" type="body"/>
          </p:nvPr>
        </p:nvSpPr>
        <p:spPr>
          <a:xfrm>
            <a:off x="155400" y="1600200"/>
            <a:ext cx="89196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/>
          </a:bodyPr>
          <a:lstStyle/>
          <a:p>
            <a:pPr indent="-332232" lvl="0" marL="342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Poppins"/>
              <a:buChar char="●"/>
            </a:pPr>
            <a:r>
              <a:rPr i="0" lang="en-US" sz="2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Make Choices Based on Who You Are</a:t>
            </a:r>
            <a:endParaRPr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32232" lvl="0" marL="342900" marR="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Noto Sans Symbols"/>
              <a:buChar char="●"/>
            </a:pPr>
            <a:r>
              <a:rPr i="0" lang="en-US" sz="2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Size matters: You don’t have to go to a college bigger than high school</a:t>
            </a:r>
            <a:endParaRPr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32232" lvl="0" marL="342900" marR="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Noto Sans Symbols"/>
              <a:buChar char="●"/>
            </a:pPr>
            <a:r>
              <a:rPr i="0" lang="en-US" sz="2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Name Brand vs. Generic – college pedigree doesn’t always count</a:t>
            </a:r>
            <a:endParaRPr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32232" lvl="0" marL="342900" marR="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Noto Sans Symbols"/>
              <a:buChar char="●"/>
            </a:pPr>
            <a:r>
              <a:rPr i="0" lang="en-US" sz="2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You don’t need to pick a major to pick a college</a:t>
            </a:r>
            <a:endParaRPr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32232" lvl="0" marL="342900" marR="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Noto Sans Symbols"/>
              <a:buChar char="●"/>
            </a:pPr>
            <a:r>
              <a:rPr i="0" lang="en-US" sz="2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Don’t be scared by the stories</a:t>
            </a:r>
            <a:endParaRPr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32232" lvl="0" marL="342900" marR="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Poppins"/>
              <a:buChar char="●"/>
            </a:pPr>
            <a:r>
              <a:rPr i="0" lang="en-US" sz="2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Most Importantly – Make Sure the College is a FIT!</a:t>
            </a:r>
            <a:endParaRPr i="0" sz="2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4850" y="5908525"/>
            <a:ext cx="1519152" cy="949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title"/>
          </p:nvPr>
        </p:nvSpPr>
        <p:spPr>
          <a:xfrm>
            <a:off x="82875" y="122225"/>
            <a:ext cx="9061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Book Antiqua"/>
              <a:buNone/>
            </a:pPr>
            <a:r>
              <a:rPr b="1" i="0" lang="en-US" sz="4400" u="none" cap="none" strike="noStrike">
                <a:solidFill>
                  <a:srgbClr val="6B0000"/>
                </a:solidFill>
                <a:latin typeface="Poppins"/>
                <a:ea typeface="Poppins"/>
                <a:cs typeface="Poppins"/>
                <a:sym typeface="Poppins"/>
              </a:rPr>
              <a:t>What to Look for in a College</a:t>
            </a:r>
            <a:endParaRPr b="1">
              <a:solidFill>
                <a:srgbClr val="6B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5" name="Google Shape;85;p17"/>
          <p:cNvSpPr txBox="1"/>
          <p:nvPr>
            <p:ph idx="1" type="body"/>
          </p:nvPr>
        </p:nvSpPr>
        <p:spPr>
          <a:xfrm>
            <a:off x="457200" y="1312450"/>
            <a:ext cx="82296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342900" lvl="0" marL="342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40"/>
              <a:buFont typeface="Poppins"/>
              <a:buChar char="●"/>
            </a:pPr>
            <a:r>
              <a:rPr i="0" lang="en-US" sz="2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Location </a:t>
            </a:r>
            <a:endParaRPr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285750" lvl="1" marL="742950" marR="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Char char="•"/>
            </a:pPr>
            <a:r>
              <a:rPr i="0" lang="en-US" sz="2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City vs. Country</a:t>
            </a:r>
            <a:endParaRPr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342900" marR="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240"/>
              <a:buFont typeface="Poppins"/>
              <a:buChar char="●"/>
            </a:pPr>
            <a:r>
              <a:rPr i="0" lang="en-US" sz="2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Large vs. Small</a:t>
            </a:r>
            <a:endParaRPr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342900" marR="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240"/>
              <a:buFont typeface="Poppins"/>
              <a:buChar char="●"/>
            </a:pPr>
            <a:r>
              <a:rPr i="0" lang="en-US" sz="2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SAT Averages </a:t>
            </a:r>
            <a:endParaRPr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2" marL="742950" marR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●"/>
            </a:pPr>
            <a:r>
              <a:rPr i="0" lang="en-US" sz="20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SAT vs. ACT / SAT-Optional</a:t>
            </a:r>
            <a:endParaRPr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342900" marR="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240"/>
              <a:buFont typeface="Poppins"/>
              <a:buChar char="●"/>
            </a:pPr>
            <a:r>
              <a:rPr i="0" lang="en-US" sz="2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Class Rank and GPA</a:t>
            </a:r>
            <a:endParaRPr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342900" marR="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240"/>
              <a:buFont typeface="Poppins"/>
              <a:buChar char="●"/>
            </a:pPr>
            <a:r>
              <a:rPr i="0" lang="en-US" sz="2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Average Class Size</a:t>
            </a:r>
            <a:endParaRPr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285750" lvl="1" marL="742950" marR="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Char char="•"/>
            </a:pPr>
            <a:r>
              <a:rPr i="0" lang="en-US" sz="2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Lecture Halls / Teaching Assistants</a:t>
            </a:r>
            <a:endParaRPr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342900" marR="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240"/>
              <a:buFont typeface="Poppins"/>
              <a:buChar char="●"/>
            </a:pPr>
            <a:r>
              <a:rPr i="0" lang="en-US" sz="2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Retention</a:t>
            </a:r>
            <a:endParaRPr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285750" lvl="1" marL="742950" marR="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Char char="•"/>
            </a:pPr>
            <a:r>
              <a:rPr i="0" lang="en-US" sz="2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% of students that return after first yea</a:t>
            </a:r>
            <a:r>
              <a:rPr lang="en-US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</a:t>
            </a:r>
            <a:endParaRPr b="0" i="0" sz="2400" u="none" cap="none" strike="noStrike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pic>
        <p:nvPicPr>
          <p:cNvPr id="86" name="Google Shape;8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4850" y="5908525"/>
            <a:ext cx="1519152" cy="949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5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>
            <p:ph type="ctrTitle"/>
          </p:nvPr>
        </p:nvSpPr>
        <p:spPr>
          <a:xfrm>
            <a:off x="311708" y="681967"/>
            <a:ext cx="8520600" cy="2736900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spcFirstLastPara="1" rIns="91425" wrap="square" tIns="45700">
            <a:normAutofit fontScale="90000"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Book Antiqua"/>
              <a:buNone/>
            </a:pPr>
            <a:r>
              <a:rPr b="1" i="0" lang="en-US" sz="4800" u="none" cap="none" strike="noStrike">
                <a:solidFill>
                  <a:srgbClr val="6B0000"/>
                </a:solidFill>
                <a:latin typeface="Poppins"/>
                <a:ea typeface="Poppins"/>
                <a:cs typeface="Poppins"/>
                <a:sym typeface="Poppins"/>
              </a:rPr>
              <a:t>MYTH: </a:t>
            </a:r>
            <a:r>
              <a:rPr b="1" i="1" lang="en-US" sz="4800" u="none" cap="none" strike="noStrike">
                <a:solidFill>
                  <a:srgbClr val="6B0000"/>
                </a:solidFill>
                <a:latin typeface="Poppins"/>
                <a:ea typeface="Poppins"/>
                <a:cs typeface="Poppins"/>
                <a:sym typeface="Poppins"/>
              </a:rPr>
              <a:t>Anyone can get into a public university, but it’s harder to get into a private college.</a:t>
            </a:r>
            <a:endParaRPr b="1">
              <a:solidFill>
                <a:srgbClr val="6B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2" name="Google Shape;92;p18"/>
          <p:cNvSpPr txBox="1"/>
          <p:nvPr>
            <p:ph idx="1" type="subTitle"/>
          </p:nvPr>
        </p:nvSpPr>
        <p:spPr>
          <a:xfrm>
            <a:off x="0" y="3886200"/>
            <a:ext cx="914400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None/>
            </a:pPr>
            <a:r>
              <a:rPr i="0" lang="en-US" sz="3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REALITY: Some public universities are among the most competitive to get into, while other public universities are required to take nearly all applicants.</a:t>
            </a:r>
            <a:endParaRPr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93" name="Google Shape;9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4850" y="5908525"/>
            <a:ext cx="1519152" cy="949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/>
          <p:nvPr>
            <p:ph type="title"/>
          </p:nvPr>
        </p:nvSpPr>
        <p:spPr>
          <a:xfrm>
            <a:off x="72525" y="152400"/>
            <a:ext cx="89817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Book Antiqua"/>
              <a:buNone/>
            </a:pPr>
            <a:r>
              <a:rPr b="1" i="0" lang="en-US" sz="4400" u="none" cap="none" strike="noStrike">
                <a:solidFill>
                  <a:srgbClr val="6B0000"/>
                </a:solidFill>
                <a:latin typeface="Poppins"/>
                <a:ea typeface="Poppins"/>
                <a:cs typeface="Poppins"/>
                <a:sym typeface="Poppins"/>
              </a:rPr>
              <a:t>Different Methods of Applying </a:t>
            </a:r>
            <a:endParaRPr b="1">
              <a:solidFill>
                <a:srgbClr val="6B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9" name="Google Shape;99;p19"/>
          <p:cNvSpPr txBox="1"/>
          <p:nvPr>
            <p:ph idx="1" type="body"/>
          </p:nvPr>
        </p:nvSpPr>
        <p:spPr>
          <a:xfrm>
            <a:off x="134675" y="1600200"/>
            <a:ext cx="8919600" cy="49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068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●"/>
            </a:pPr>
            <a:r>
              <a:rPr i="0" lang="en-US" sz="2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Regular Admissions – you can apply to as many schools as you’d like, and weigh financial-aid packages before making a decision.</a:t>
            </a:r>
            <a:endParaRPr sz="2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6068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oppins"/>
              <a:buChar char="●"/>
            </a:pPr>
            <a:r>
              <a:rPr i="0" lang="en-US" sz="2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Early Decision – you apply in the fall and find out in December if you are admitted.</a:t>
            </a:r>
            <a:endParaRPr sz="2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298450" lvl="1" marL="7429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oppins"/>
              <a:buChar char="•"/>
            </a:pPr>
            <a:r>
              <a:rPr i="0" lang="en-US" sz="2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The decision is binding; if you are admitted, you must withdraw all your other applications.</a:t>
            </a:r>
            <a:endParaRPr sz="2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6068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oppins"/>
              <a:buChar char="●"/>
            </a:pPr>
            <a:r>
              <a:rPr i="0" lang="en-US" sz="2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Early Action – apply early and find out in December.</a:t>
            </a:r>
            <a:endParaRPr sz="2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298450" lvl="1" marL="7429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oppins"/>
              <a:buChar char="•"/>
            </a:pPr>
            <a:r>
              <a:rPr i="0" lang="en-US" sz="2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The decision is nonbinding; you are also allowed to apply to schools through the regular admissions.</a:t>
            </a:r>
            <a:endParaRPr i="0" sz="22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6068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oppins"/>
              <a:buChar char="●"/>
            </a:pPr>
            <a:r>
              <a:rPr lang="en-US" sz="2200">
                <a:solidFill>
                  <a:schemeClr val="dk1"/>
                </a:solidFill>
                <a:highlight>
                  <a:srgbClr val="FFFF00"/>
                </a:highlight>
                <a:latin typeface="Poppins"/>
                <a:ea typeface="Poppins"/>
                <a:cs typeface="Poppins"/>
                <a:sym typeface="Poppins"/>
              </a:rPr>
              <a:t>Direct Admissions</a:t>
            </a:r>
            <a:endParaRPr sz="2200">
              <a:solidFill>
                <a:schemeClr val="dk1"/>
              </a:solidFill>
              <a:highlight>
                <a:srgbClr val="FFFF00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indent="-298450" lvl="1" marL="7429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Poppins"/>
              <a:buChar char="•"/>
            </a:pPr>
            <a:r>
              <a:rPr lang="en-US" sz="2200">
                <a:solidFill>
                  <a:schemeClr val="dk1"/>
                </a:solidFill>
                <a:highlight>
                  <a:srgbClr val="FFFF00"/>
                </a:highlight>
                <a:latin typeface="Poppins"/>
                <a:ea typeface="Poppins"/>
                <a:cs typeface="Poppins"/>
                <a:sym typeface="Poppins"/>
              </a:rPr>
              <a:t>Students don’t submit applications, but colleges provide “soft offers” of admission</a:t>
            </a:r>
            <a:endParaRPr sz="2200">
              <a:solidFill>
                <a:schemeClr val="dk1"/>
              </a:solidFill>
              <a:highlight>
                <a:srgbClr val="FFFF00"/>
              </a:highlight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/>
          <p:nvPr>
            <p:ph type="ctrTitle"/>
          </p:nvPr>
        </p:nvSpPr>
        <p:spPr>
          <a:xfrm>
            <a:off x="228600" y="1752600"/>
            <a:ext cx="8763000" cy="1736725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320"/>
              <a:buFont typeface="Book Antiqua"/>
              <a:buNone/>
            </a:pPr>
            <a:r>
              <a:rPr b="1" i="0" lang="en-US" sz="4300" u="none" cap="none" strike="noStrike">
                <a:solidFill>
                  <a:srgbClr val="6B0000"/>
                </a:solidFill>
                <a:latin typeface="Poppins"/>
                <a:ea typeface="Poppins"/>
                <a:cs typeface="Poppins"/>
                <a:sym typeface="Poppins"/>
              </a:rPr>
              <a:t>MYTH: </a:t>
            </a:r>
            <a:r>
              <a:rPr b="1" i="1" lang="en-US" sz="4300" u="none" cap="none" strike="noStrike">
                <a:solidFill>
                  <a:srgbClr val="6B0000"/>
                </a:solidFill>
                <a:latin typeface="Poppins"/>
                <a:ea typeface="Poppins"/>
                <a:cs typeface="Poppins"/>
                <a:sym typeface="Poppins"/>
              </a:rPr>
              <a:t>Courses and grades in the spring of senior year aren’t important because students already have been accepted.</a:t>
            </a:r>
            <a:endParaRPr b="1" sz="4300">
              <a:solidFill>
                <a:srgbClr val="6B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5" name="Google Shape;105;p20"/>
          <p:cNvSpPr txBox="1"/>
          <p:nvPr>
            <p:ph idx="1" type="subTitle"/>
          </p:nvPr>
        </p:nvSpPr>
        <p:spPr>
          <a:xfrm>
            <a:off x="0" y="3886200"/>
            <a:ext cx="9144000" cy="29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None/>
            </a:pPr>
            <a:r>
              <a:rPr i="0" lang="en-US" sz="3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REALITY: Most colleges make statements in their admissions materials that they will look as a senior’s spring grades. If the student’s academic performance has dropped off substantially, colleges can cancel an offer of admission.</a:t>
            </a:r>
            <a:endParaRPr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Book Antiqua"/>
              <a:buNone/>
            </a:pPr>
            <a:r>
              <a:rPr b="1" i="0" lang="en-US" sz="4300" u="none" cap="none" strike="noStrike">
                <a:solidFill>
                  <a:srgbClr val="6B0000"/>
                </a:solidFill>
                <a:latin typeface="Poppins"/>
                <a:ea typeface="Poppins"/>
                <a:cs typeface="Poppins"/>
                <a:sym typeface="Poppins"/>
              </a:rPr>
              <a:t>What Should I Have Taken in High School?</a:t>
            </a:r>
            <a:endParaRPr b="1" sz="4300">
              <a:solidFill>
                <a:srgbClr val="6B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1" name="Google Shape;111;p21"/>
          <p:cNvSpPr txBox="1"/>
          <p:nvPr>
            <p:ph idx="1" type="body"/>
          </p:nvPr>
        </p:nvSpPr>
        <p:spPr>
          <a:xfrm>
            <a:off x="457200" y="1981200"/>
            <a:ext cx="8229600" cy="47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342900" lvl="0" marL="342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60"/>
              <a:buFont typeface="Poppins"/>
              <a:buChar char="●"/>
            </a:pPr>
            <a:r>
              <a:rPr i="0" lang="en-US" sz="3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English – 4 Units</a:t>
            </a:r>
            <a:endParaRPr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342900" marR="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560"/>
              <a:buFont typeface="Poppins"/>
              <a:buChar char="●"/>
            </a:pPr>
            <a:r>
              <a:rPr i="0" lang="en-US" sz="3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Social Studies – 3 Units</a:t>
            </a:r>
            <a:endParaRPr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342900" marR="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560"/>
              <a:buFont typeface="Poppins"/>
              <a:buChar char="●"/>
            </a:pPr>
            <a:r>
              <a:rPr i="0" lang="en-US" sz="3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Algebra I</a:t>
            </a:r>
            <a:endParaRPr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342900" marR="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560"/>
              <a:buFont typeface="Poppins"/>
              <a:buChar char="●"/>
            </a:pPr>
            <a:r>
              <a:rPr i="0" lang="en-US" sz="3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Geometry</a:t>
            </a:r>
            <a:endParaRPr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342900" marR="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560"/>
              <a:buFont typeface="Poppins"/>
              <a:buChar char="●"/>
            </a:pPr>
            <a:r>
              <a:rPr i="0" lang="en-US" sz="3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Algebra II</a:t>
            </a:r>
            <a:endParaRPr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342900" marR="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560"/>
              <a:buFont typeface="Poppins"/>
              <a:buChar char="●"/>
            </a:pPr>
            <a:r>
              <a:rPr i="0" lang="en-US" sz="3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Foreign Language – 2 Units</a:t>
            </a:r>
            <a:endParaRPr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342900" marR="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560"/>
              <a:buFont typeface="Poppins"/>
              <a:buChar char="●"/>
            </a:pPr>
            <a:r>
              <a:rPr i="0" lang="en-US" sz="3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Laboratory Science – 3 Units</a:t>
            </a:r>
            <a:endParaRPr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2900" lvl="0" marL="342900" marR="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560"/>
              <a:buFont typeface="Poppins"/>
              <a:buChar char="●"/>
            </a:pPr>
            <a:r>
              <a:rPr i="0" lang="en-US" sz="3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Academic Electives – 3 Units</a:t>
            </a:r>
            <a:endParaRPr i="0" sz="32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12" name="Google Shape;11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4850" y="5908525"/>
            <a:ext cx="1519152" cy="949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/>
          <p:nvPr>
            <p:ph type="ctrTitle"/>
          </p:nvPr>
        </p:nvSpPr>
        <p:spPr>
          <a:xfrm>
            <a:off x="186475" y="685800"/>
            <a:ext cx="8753700" cy="1736700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Book Antiqua"/>
              <a:buNone/>
            </a:pPr>
            <a:r>
              <a:rPr b="1" i="0" lang="en-US" sz="4300" u="none" cap="none" strike="noStrike">
                <a:solidFill>
                  <a:srgbClr val="6B0000"/>
                </a:solidFill>
                <a:latin typeface="Poppins"/>
                <a:ea typeface="Poppins"/>
                <a:cs typeface="Poppins"/>
                <a:sym typeface="Poppins"/>
              </a:rPr>
              <a:t>MYTH: If my SAT scores are super strong, I'll be admitted to highly selective colleges </a:t>
            </a:r>
            <a:endParaRPr b="1" sz="4300">
              <a:solidFill>
                <a:srgbClr val="6B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8" name="Google Shape;118;p22"/>
          <p:cNvSpPr txBox="1"/>
          <p:nvPr>
            <p:ph idx="1" type="subTitle"/>
          </p:nvPr>
        </p:nvSpPr>
        <p:spPr>
          <a:xfrm>
            <a:off x="0" y="3048000"/>
            <a:ext cx="9144000" cy="32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None/>
            </a:pPr>
            <a:r>
              <a:rPr i="0" lang="en-US" sz="3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REALITY: While you clearly need to prepare for your standardized exams, it's important to remember that they are </a:t>
            </a:r>
            <a:r>
              <a:rPr b="1" i="0" lang="en-US" sz="3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NOT </a:t>
            </a:r>
            <a:r>
              <a:rPr i="0" lang="en-US" sz="3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college entrance exams.</a:t>
            </a:r>
            <a:endParaRPr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None/>
            </a:pPr>
            <a:r>
              <a:t/>
            </a:r>
            <a:endParaRPr i="0" sz="32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None/>
            </a:pPr>
            <a:r>
              <a:rPr i="0" lang="en-US" sz="3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They are simply one piece of the admissions puzzle. </a:t>
            </a:r>
            <a:endParaRPr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19" name="Google Shape;11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4850" y="5908525"/>
            <a:ext cx="1519152" cy="949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