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70" r:id="rId8"/>
    <p:sldId id="264" r:id="rId9"/>
    <p:sldId id="265" r:id="rId10"/>
    <p:sldId id="261" r:id="rId11"/>
    <p:sldId id="266" r:id="rId12"/>
    <p:sldId id="262" r:id="rId13"/>
    <p:sldId id="267" r:id="rId14"/>
    <p:sldId id="263" r:id="rId15"/>
    <p:sldId id="268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3C554D-1EA0-1467-1EC9-8A68AECD0EBA}" v="8" dt="2023-06-29T19:24:30.123"/>
    <p1510:client id="{A1546ABF-4982-4D8A-BF09-88CEC5E5B802}" v="153" dt="2023-06-29T13:54:47.3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BB78-B1C5-4AE0-BF4D-B16BAC4E53C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1BEA726-8E6F-4063-9043-C1ADA5921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BB78-B1C5-4AE0-BF4D-B16BAC4E53C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A726-8E6F-4063-9043-C1ADA5921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54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BB78-B1C5-4AE0-BF4D-B16BAC4E53C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A726-8E6F-4063-9043-C1ADA5921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87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BB78-B1C5-4AE0-BF4D-B16BAC4E53C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A726-8E6F-4063-9043-C1ADA5921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3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3F5BB78-B1C5-4AE0-BF4D-B16BAC4E53C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1BEA726-8E6F-4063-9043-C1ADA5921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57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BB78-B1C5-4AE0-BF4D-B16BAC4E53C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A726-8E6F-4063-9043-C1ADA5921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5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BB78-B1C5-4AE0-BF4D-B16BAC4E53C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A726-8E6F-4063-9043-C1ADA5921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2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BB78-B1C5-4AE0-BF4D-B16BAC4E53C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A726-8E6F-4063-9043-C1ADA5921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42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BB78-B1C5-4AE0-BF4D-B16BAC4E53C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A726-8E6F-4063-9043-C1ADA5921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79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BB78-B1C5-4AE0-BF4D-B16BAC4E53C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A726-8E6F-4063-9043-C1ADA5921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4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BB78-B1C5-4AE0-BF4D-B16BAC4E53C0}" type="datetimeFigureOut">
              <a:rPr lang="en-US" smtClean="0"/>
              <a:t>10/23/2023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A726-8E6F-4063-9043-C1ADA5921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5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3F5BB78-B1C5-4AE0-BF4D-B16BAC4E53C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1BEA726-8E6F-4063-9043-C1ADA5921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9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6A10B-EF15-DE58-F803-85BF11D228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/>
              <a:t>Fall advisory council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D23C52-5427-090E-AAB4-07128E2168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  <a:p>
            <a:pPr algn="ctr"/>
            <a:r>
              <a:rPr lang="en-US" sz="3600"/>
              <a:t>October 26,2022</a:t>
            </a:r>
          </a:p>
        </p:txBody>
      </p:sp>
    </p:spTree>
    <p:extLst>
      <p:ext uri="{BB962C8B-B14F-4D97-AF65-F5344CB8AC3E}">
        <p14:creationId xmlns:p14="http://schemas.microsoft.com/office/powerpoint/2010/main" val="3493170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A553AF-59C8-0BB5-0992-ECE3A81D8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pPr algn="ctr"/>
            <a:br>
              <a:rPr lang="en-US" sz="4800">
                <a:solidFill>
                  <a:srgbClr val="FFFFFF"/>
                </a:solidFill>
              </a:rPr>
            </a:br>
            <a:br>
              <a:rPr lang="en-US" sz="4800">
                <a:solidFill>
                  <a:srgbClr val="FFFFFF"/>
                </a:solidFill>
              </a:rPr>
            </a:br>
            <a:br>
              <a:rPr lang="en-US" sz="4800">
                <a:solidFill>
                  <a:srgbClr val="FFFFFF"/>
                </a:solidFill>
              </a:rPr>
            </a:br>
            <a:r>
              <a:rPr lang="en-US" sz="4800" err="1">
                <a:solidFill>
                  <a:srgbClr val="FFFFFF"/>
                </a:solidFill>
              </a:rPr>
              <a:t>lafayette</a:t>
            </a:r>
            <a:br>
              <a:rPr lang="en-US" sz="4800">
                <a:solidFill>
                  <a:srgbClr val="FFFFFF"/>
                </a:solidFill>
              </a:rPr>
            </a:br>
            <a:br>
              <a:rPr lang="en-US" sz="4800">
                <a:solidFill>
                  <a:srgbClr val="FFFFFF"/>
                </a:solidFill>
              </a:rPr>
            </a:br>
            <a:br>
              <a:rPr lang="en-US" sz="4800">
                <a:solidFill>
                  <a:srgbClr val="FFFFFF"/>
                </a:solidFill>
              </a:rPr>
            </a:br>
            <a:endParaRPr lang="en-US" sz="48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5D972-D236-B348-11E0-82D82832C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104171"/>
            <a:ext cx="6926017" cy="6582709"/>
          </a:xfrm>
        </p:spPr>
        <p:txBody>
          <a:bodyPr anchor="ctr">
            <a:norm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b="0" i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We meet as an attendance committee once a month. </a:t>
            </a:r>
          </a:p>
          <a:p>
            <a:pPr marL="0">
              <a:spcBef>
                <a:spcPts val="0"/>
              </a:spcBef>
            </a:pPr>
            <a:r>
              <a:rPr lang="en-US" sz="2400">
                <a:solidFill>
                  <a:srgbClr val="242424"/>
                </a:solidFill>
                <a:latin typeface="Calibri"/>
                <a:cs typeface="Calibri"/>
              </a:rPr>
              <a:t>W</a:t>
            </a:r>
            <a:r>
              <a:rPr lang="en-US" sz="2400" b="0" i="0">
                <a:solidFill>
                  <a:srgbClr val="242424"/>
                </a:solidFill>
                <a:effectLst/>
                <a:latin typeface="Calibri"/>
                <a:cs typeface="Calibri"/>
              </a:rPr>
              <a:t>e look at our attendance data and flag any students who have a certain number of </a:t>
            </a:r>
            <a:r>
              <a:rPr lang="en-US" sz="2400" err="1">
                <a:solidFill>
                  <a:srgbClr val="242424"/>
                </a:solidFill>
                <a:latin typeface="Calibri"/>
                <a:cs typeface="Calibri"/>
              </a:rPr>
              <a:t>tardys</a:t>
            </a:r>
            <a:r>
              <a:rPr lang="en-US" sz="2400" b="0" i="0">
                <a:solidFill>
                  <a:srgbClr val="242424"/>
                </a:solidFill>
                <a:effectLst/>
                <a:latin typeface="Calibri"/>
                <a:cs typeface="Calibri"/>
              </a:rPr>
              <a:t>/absences.</a:t>
            </a:r>
            <a:r>
              <a:rPr lang="en-US" sz="2400">
                <a:solidFill>
                  <a:srgbClr val="242424"/>
                </a:solidFill>
                <a:latin typeface="Calibri"/>
                <a:cs typeface="Calibri"/>
              </a:rPr>
              <a:t> </a:t>
            </a:r>
            <a:endParaRPr lang="en-US" sz="2400" b="0" i="0">
              <a:solidFill>
                <a:srgbClr val="242424"/>
              </a:solidFill>
              <a:effectLst/>
              <a:latin typeface="Calibri" panose="020F0502020204030204" pitchFamily="34" charset="0"/>
              <a:cs typeface="Calibri"/>
            </a:endParaRPr>
          </a:p>
          <a:p>
            <a:pPr marL="0">
              <a:spcBef>
                <a:spcPts val="0"/>
              </a:spcBef>
            </a:pPr>
            <a:r>
              <a:rPr lang="en-US" sz="2400" b="0" i="0">
                <a:solidFill>
                  <a:srgbClr val="242424"/>
                </a:solidFill>
                <a:effectLst/>
                <a:latin typeface="Calibri"/>
                <a:cs typeface="Calibri"/>
              </a:rPr>
              <a:t>Then we cross check them with the nurses list to make sure the absence wasn’t covid or illness related.</a:t>
            </a:r>
            <a:r>
              <a:rPr lang="en-US" sz="2400">
                <a:solidFill>
                  <a:srgbClr val="242424"/>
                </a:solidFill>
                <a:latin typeface="Calibri"/>
                <a:cs typeface="Calibri"/>
              </a:rPr>
              <a:t> </a:t>
            </a:r>
            <a:endParaRPr lang="en-US" sz="2400" b="0" i="0">
              <a:solidFill>
                <a:srgbClr val="242424"/>
              </a:solidFill>
              <a:effectLst/>
              <a:latin typeface="Calibri" panose="020F0502020204030204" pitchFamily="34" charset="0"/>
              <a:cs typeface="Calibri"/>
            </a:endParaRPr>
          </a:p>
          <a:p>
            <a:pPr>
              <a:spcBef>
                <a:spcPts val="0"/>
              </a:spcBef>
            </a:pPr>
            <a:r>
              <a:rPr lang="en-US" sz="2400" b="0" i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Then we send letters and make phone calls based on the unexcused absences.  </a:t>
            </a:r>
          </a:p>
          <a:p>
            <a:pPr>
              <a:spcBef>
                <a:spcPts val="0"/>
              </a:spcBef>
            </a:pPr>
            <a:r>
              <a:rPr lang="en-US" sz="2400" b="0" i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We send letters out for tier 1 and make daily phone calls to all students who are absent as a tier 1 intervention.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b="0" i="0">
                <a:solidFill>
                  <a:srgbClr val="242424"/>
                </a:solidFill>
                <a:effectLst/>
                <a:latin typeface="Calibri"/>
                <a:cs typeface="Calibri"/>
              </a:rPr>
              <a:t>We are making phone calls to parents as a tier 2 intervention.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242424"/>
                </a:solidFill>
                <a:latin typeface="Calibri" panose="020F0502020204030204" pitchFamily="34" charset="0"/>
              </a:rPr>
              <a:t>Phone calls are s</a:t>
            </a:r>
            <a:r>
              <a:rPr lang="en-US" sz="2400" b="0" i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upportive rather than punitive. 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b="0" i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We offer supports and try to get to the root of the issue so we can tailor our support to the specific family/individual.</a:t>
            </a:r>
          </a:p>
          <a:p>
            <a:endParaRPr lang="en-US" sz="2800"/>
          </a:p>
        </p:txBody>
      </p:sp>
      <p:sp>
        <p:nvSpPr>
          <p:cNvPr id="22" name="Oval 11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3" name="Oval 13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43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E9FBC8E-8666-4442-8D7D-B250510CD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84" y="2005"/>
            <a:ext cx="10908632" cy="6853991"/>
          </a:xfrm>
          <a:custGeom>
            <a:avLst/>
            <a:gdLst>
              <a:gd name="connsiteX0" fmla="*/ 9059740 w 10908632"/>
              <a:gd name="connsiteY0" fmla="*/ 0 h 6853991"/>
              <a:gd name="connsiteX1" fmla="*/ 9694921 w 10908632"/>
              <a:gd name="connsiteY1" fmla="*/ 0 h 6853991"/>
              <a:gd name="connsiteX2" fmla="*/ 9825053 w 10908632"/>
              <a:gd name="connsiteY2" fmla="*/ 165594 h 6853991"/>
              <a:gd name="connsiteX3" fmla="*/ 10908632 w 10908632"/>
              <a:gd name="connsiteY3" fmla="*/ 3429000 h 6853991"/>
              <a:gd name="connsiteX4" fmla="*/ 9825053 w 10908632"/>
              <a:gd name="connsiteY4" fmla="*/ 6692406 h 6853991"/>
              <a:gd name="connsiteX5" fmla="*/ 9698072 w 10908632"/>
              <a:gd name="connsiteY5" fmla="*/ 6853991 h 6853991"/>
              <a:gd name="connsiteX6" fmla="*/ 9063562 w 10908632"/>
              <a:gd name="connsiteY6" fmla="*/ 6853991 h 6853991"/>
              <a:gd name="connsiteX7" fmla="*/ 9138428 w 10908632"/>
              <a:gd name="connsiteY7" fmla="*/ 6775466 h 6853991"/>
              <a:gd name="connsiteX8" fmla="*/ 10431379 w 10908632"/>
              <a:gd name="connsiteY8" fmla="*/ 3429000 h 6853991"/>
              <a:gd name="connsiteX9" fmla="*/ 9138428 w 10908632"/>
              <a:gd name="connsiteY9" fmla="*/ 82534 h 6853991"/>
              <a:gd name="connsiteX10" fmla="*/ 2037821 w 10908632"/>
              <a:gd name="connsiteY10" fmla="*/ 0 h 6853991"/>
              <a:gd name="connsiteX11" fmla="*/ 8870811 w 10908632"/>
              <a:gd name="connsiteY11" fmla="*/ 0 h 6853991"/>
              <a:gd name="connsiteX12" fmla="*/ 8877212 w 10908632"/>
              <a:gd name="connsiteY12" fmla="*/ 6103 h 6853991"/>
              <a:gd name="connsiteX13" fmla="*/ 10295021 w 10908632"/>
              <a:gd name="connsiteY13" fmla="*/ 3429000 h 6853991"/>
              <a:gd name="connsiteX14" fmla="*/ 8877212 w 10908632"/>
              <a:gd name="connsiteY14" fmla="*/ 6851897 h 6853991"/>
              <a:gd name="connsiteX15" fmla="*/ 8875015 w 10908632"/>
              <a:gd name="connsiteY15" fmla="*/ 6853991 h 6853991"/>
              <a:gd name="connsiteX16" fmla="*/ 2033617 w 10908632"/>
              <a:gd name="connsiteY16" fmla="*/ 6853991 h 6853991"/>
              <a:gd name="connsiteX17" fmla="*/ 2031421 w 10908632"/>
              <a:gd name="connsiteY17" fmla="*/ 6851897 h 6853991"/>
              <a:gd name="connsiteX18" fmla="*/ 613611 w 10908632"/>
              <a:gd name="connsiteY18" fmla="*/ 3429000 h 6853991"/>
              <a:gd name="connsiteX19" fmla="*/ 2031420 w 10908632"/>
              <a:gd name="connsiteY19" fmla="*/ 6103 h 6853991"/>
              <a:gd name="connsiteX20" fmla="*/ 1213711 w 10908632"/>
              <a:gd name="connsiteY20" fmla="*/ 0 h 6853991"/>
              <a:gd name="connsiteX21" fmla="*/ 1848893 w 10908632"/>
              <a:gd name="connsiteY21" fmla="*/ 0 h 6853991"/>
              <a:gd name="connsiteX22" fmla="*/ 1770204 w 10908632"/>
              <a:gd name="connsiteY22" fmla="*/ 82534 h 6853991"/>
              <a:gd name="connsiteX23" fmla="*/ 477253 w 10908632"/>
              <a:gd name="connsiteY23" fmla="*/ 3429000 h 6853991"/>
              <a:gd name="connsiteX24" fmla="*/ 1770204 w 10908632"/>
              <a:gd name="connsiteY24" fmla="*/ 6775466 h 6853991"/>
              <a:gd name="connsiteX25" fmla="*/ 1845071 w 10908632"/>
              <a:gd name="connsiteY25" fmla="*/ 6853991 h 6853991"/>
              <a:gd name="connsiteX26" fmla="*/ 1210561 w 10908632"/>
              <a:gd name="connsiteY26" fmla="*/ 6853991 h 6853991"/>
              <a:gd name="connsiteX27" fmla="*/ 1083579 w 10908632"/>
              <a:gd name="connsiteY27" fmla="*/ 6692406 h 6853991"/>
              <a:gd name="connsiteX28" fmla="*/ 0 w 10908632"/>
              <a:gd name="connsiteY28" fmla="*/ 3429000 h 6853991"/>
              <a:gd name="connsiteX29" fmla="*/ 1083579 w 10908632"/>
              <a:gd name="connsiteY29" fmla="*/ 165594 h 685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08632" h="6853991">
                <a:moveTo>
                  <a:pt x="9059740" y="0"/>
                </a:moveTo>
                <a:lnTo>
                  <a:pt x="9694921" y="0"/>
                </a:lnTo>
                <a:lnTo>
                  <a:pt x="9825053" y="165594"/>
                </a:lnTo>
                <a:cubicBezTo>
                  <a:pt x="10505610" y="1075607"/>
                  <a:pt x="10908632" y="2205238"/>
                  <a:pt x="10908632" y="3429000"/>
                </a:cubicBezTo>
                <a:cubicBezTo>
                  <a:pt x="10908632" y="4652762"/>
                  <a:pt x="10505610" y="5782393"/>
                  <a:pt x="9825053" y="6692406"/>
                </a:cubicBezTo>
                <a:lnTo>
                  <a:pt x="9698072" y="6853991"/>
                </a:lnTo>
                <a:lnTo>
                  <a:pt x="9063562" y="6853991"/>
                </a:lnTo>
                <a:lnTo>
                  <a:pt x="9138428" y="6775466"/>
                </a:lnTo>
                <a:cubicBezTo>
                  <a:pt x="9941761" y="5891604"/>
                  <a:pt x="10431379" y="4717480"/>
                  <a:pt x="10431379" y="3429000"/>
                </a:cubicBezTo>
                <a:cubicBezTo>
                  <a:pt x="10431379" y="2140521"/>
                  <a:pt x="9941761" y="966397"/>
                  <a:pt x="9138428" y="82534"/>
                </a:cubicBezTo>
                <a:close/>
                <a:moveTo>
                  <a:pt x="2037821" y="0"/>
                </a:moveTo>
                <a:lnTo>
                  <a:pt x="8870811" y="0"/>
                </a:lnTo>
                <a:lnTo>
                  <a:pt x="8877212" y="6103"/>
                </a:lnTo>
                <a:cubicBezTo>
                  <a:pt x="9753207" y="882099"/>
                  <a:pt x="10295021" y="2092275"/>
                  <a:pt x="10295021" y="3429000"/>
                </a:cubicBezTo>
                <a:cubicBezTo>
                  <a:pt x="10295021" y="4765725"/>
                  <a:pt x="9753207" y="5975902"/>
                  <a:pt x="8877212" y="6851897"/>
                </a:cubicBezTo>
                <a:lnTo>
                  <a:pt x="8875015" y="6853991"/>
                </a:lnTo>
                <a:lnTo>
                  <a:pt x="2033617" y="6853991"/>
                </a:lnTo>
                <a:lnTo>
                  <a:pt x="2031421" y="6851897"/>
                </a:lnTo>
                <a:cubicBezTo>
                  <a:pt x="1155426" y="5975902"/>
                  <a:pt x="613611" y="4765725"/>
                  <a:pt x="613611" y="3429000"/>
                </a:cubicBezTo>
                <a:cubicBezTo>
                  <a:pt x="613611" y="2092275"/>
                  <a:pt x="1155425" y="882099"/>
                  <a:pt x="2031420" y="6103"/>
                </a:cubicBezTo>
                <a:close/>
                <a:moveTo>
                  <a:pt x="1213711" y="0"/>
                </a:moveTo>
                <a:lnTo>
                  <a:pt x="1848893" y="0"/>
                </a:lnTo>
                <a:lnTo>
                  <a:pt x="1770204" y="82534"/>
                </a:lnTo>
                <a:cubicBezTo>
                  <a:pt x="966871" y="966397"/>
                  <a:pt x="477253" y="2140521"/>
                  <a:pt x="477253" y="3429000"/>
                </a:cubicBezTo>
                <a:cubicBezTo>
                  <a:pt x="477253" y="4717480"/>
                  <a:pt x="966872" y="5891604"/>
                  <a:pt x="1770204" y="6775466"/>
                </a:cubicBezTo>
                <a:lnTo>
                  <a:pt x="1845071" y="6853991"/>
                </a:lnTo>
                <a:lnTo>
                  <a:pt x="1210561" y="6853991"/>
                </a:lnTo>
                <a:lnTo>
                  <a:pt x="1083579" y="6692406"/>
                </a:lnTo>
                <a:cubicBezTo>
                  <a:pt x="403022" y="5782393"/>
                  <a:pt x="0" y="4652762"/>
                  <a:pt x="0" y="3429000"/>
                </a:cubicBezTo>
                <a:cubicBezTo>
                  <a:pt x="0" y="2205238"/>
                  <a:pt x="403022" y="1075607"/>
                  <a:pt x="1083579" y="1655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589740F7-FD6E-5B72-1BF5-F48D296C3C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8" r="-235" b="177"/>
          <a:stretch/>
        </p:blipFill>
        <p:spPr>
          <a:xfrm>
            <a:off x="3526042" y="80540"/>
            <a:ext cx="5020762" cy="672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24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A553AF-59C8-0BB5-0992-ECE3A81D8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63" y="0"/>
            <a:ext cx="3686312" cy="5528734"/>
          </a:xfrm>
        </p:spPr>
        <p:txBody>
          <a:bodyPr>
            <a:normAutofit/>
          </a:bodyPr>
          <a:lstStyle/>
          <a:p>
            <a:pPr algn="ctr"/>
            <a:br>
              <a:rPr lang="en-US" sz="4800">
                <a:solidFill>
                  <a:srgbClr val="FFFFFF"/>
                </a:solidFill>
              </a:rPr>
            </a:br>
            <a:br>
              <a:rPr lang="en-US" sz="4800">
                <a:solidFill>
                  <a:srgbClr val="FFFFFF"/>
                </a:solidFill>
              </a:rPr>
            </a:br>
            <a:br>
              <a:rPr lang="en-US" sz="4800">
                <a:solidFill>
                  <a:srgbClr val="FFFFFF"/>
                </a:solidFill>
              </a:rPr>
            </a:br>
            <a:r>
              <a:rPr lang="en-US" sz="4800">
                <a:solidFill>
                  <a:srgbClr val="FFFFFF"/>
                </a:solidFill>
              </a:rPr>
              <a:t>Middle school </a:t>
            </a:r>
            <a:br>
              <a:rPr lang="en-US" sz="4800">
                <a:solidFill>
                  <a:srgbClr val="FFFFFF"/>
                </a:solidFill>
              </a:rPr>
            </a:br>
            <a:br>
              <a:rPr lang="en-US" sz="4800">
                <a:solidFill>
                  <a:srgbClr val="FFFFFF"/>
                </a:solidFill>
              </a:rPr>
            </a:br>
            <a:br>
              <a:rPr lang="en-US" sz="4800">
                <a:solidFill>
                  <a:srgbClr val="FFFFFF"/>
                </a:solidFill>
              </a:rPr>
            </a:br>
            <a:endParaRPr lang="en-US" sz="48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5D972-D236-B348-11E0-82D82832C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8"/>
            <a:ext cx="6074467" cy="5572432"/>
          </a:xfrm>
        </p:spPr>
        <p:txBody>
          <a:bodyPr anchor="ctr">
            <a:normAutofit fontScale="70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b="0" i="1" u="sng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Bi-monthly</a:t>
            </a:r>
            <a:r>
              <a:rPr lang="en-US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attendance meetings with administrators, school counselors, and social workers to go over attendance data and identify students with a high rate of absenteeism. Follow-up phone calls to parents and families to make them aware of the number of missed days, and problem-solve about strategies to make improvements.</a:t>
            </a:r>
            <a:br>
              <a:rPr lang="en-US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US" sz="24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1" u="sng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Monthly</a:t>
            </a:r>
            <a:r>
              <a:rPr lang="en-US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grade level meetings with teachers to identify students who are not attending or engaged in school.</a:t>
            </a:r>
            <a:br>
              <a:rPr lang="en-US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US" sz="24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>
                <a:solidFill>
                  <a:srgbClr val="C82613"/>
                </a:solidFill>
                <a:effectLst/>
                <a:latin typeface="Calibri" panose="020F0502020204030204" pitchFamily="34" charset="0"/>
              </a:rPr>
              <a:t>NEW:</a:t>
            </a:r>
            <a:r>
              <a:rPr lang="en-US" sz="2400" b="0" i="0">
                <a:solidFill>
                  <a:srgbClr val="C82613"/>
                </a:solidFill>
                <a:effectLst/>
                <a:latin typeface="Calibri" panose="020F0502020204030204" pitchFamily="34" charset="0"/>
              </a:rPr>
              <a:t> Students with a high rate of absenteeism will attend </a:t>
            </a:r>
            <a:r>
              <a:rPr lang="en-US" sz="2400" b="0" i="1" u="sng">
                <a:solidFill>
                  <a:srgbClr val="C82613"/>
                </a:solidFill>
                <a:effectLst/>
                <a:latin typeface="Calibri" panose="020F0502020204030204" pitchFamily="34" charset="0"/>
              </a:rPr>
              <a:t>weekly</a:t>
            </a:r>
            <a:r>
              <a:rPr lang="en-US" sz="2400" b="0" i="0">
                <a:solidFill>
                  <a:srgbClr val="C82613"/>
                </a:solidFill>
                <a:effectLst/>
                <a:latin typeface="Calibri" panose="020F0502020204030204" pitchFamily="34" charset="0"/>
              </a:rPr>
              <a:t> meetings with the school counselor to review their attendance data and grades for the week. Students will receive 1 PRIDE point for each day of attendance. (These points can accumulate in the student's PBIS Rewards account, and be redeemed in the online school store for a variety of items.)</a:t>
            </a:r>
            <a:br>
              <a:rPr lang="en-US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US" sz="24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Mandatory attendance letters mailed home </a:t>
            </a:r>
            <a:r>
              <a:rPr lang="en-US" sz="2400" b="0" i="1" u="sng">
                <a:solidFill>
                  <a:srgbClr val="000000"/>
                </a:solidFill>
                <a:effectLst/>
                <a:latin typeface="inherit"/>
              </a:rPr>
              <a:t>quarterly</a:t>
            </a:r>
            <a:r>
              <a:rPr lang="en-US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per NYSED requirements.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Partner with outside agencies (CPS, Glove House, etc.) to provide families with more support around getting their children to attend school on a regular basis.  </a:t>
            </a:r>
          </a:p>
          <a:p>
            <a:endParaRPr lang="en-US" sz="2800"/>
          </a:p>
        </p:txBody>
      </p:sp>
      <p:sp>
        <p:nvSpPr>
          <p:cNvPr id="22" name="Oval 11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3" name="Oval 13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77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E9FBC8E-8666-4442-8D7D-B250510CD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84" y="2005"/>
            <a:ext cx="10908632" cy="6853991"/>
          </a:xfrm>
          <a:custGeom>
            <a:avLst/>
            <a:gdLst>
              <a:gd name="connsiteX0" fmla="*/ 9059740 w 10908632"/>
              <a:gd name="connsiteY0" fmla="*/ 0 h 6853991"/>
              <a:gd name="connsiteX1" fmla="*/ 9694921 w 10908632"/>
              <a:gd name="connsiteY1" fmla="*/ 0 h 6853991"/>
              <a:gd name="connsiteX2" fmla="*/ 9825053 w 10908632"/>
              <a:gd name="connsiteY2" fmla="*/ 165594 h 6853991"/>
              <a:gd name="connsiteX3" fmla="*/ 10908632 w 10908632"/>
              <a:gd name="connsiteY3" fmla="*/ 3429000 h 6853991"/>
              <a:gd name="connsiteX4" fmla="*/ 9825053 w 10908632"/>
              <a:gd name="connsiteY4" fmla="*/ 6692406 h 6853991"/>
              <a:gd name="connsiteX5" fmla="*/ 9698072 w 10908632"/>
              <a:gd name="connsiteY5" fmla="*/ 6853991 h 6853991"/>
              <a:gd name="connsiteX6" fmla="*/ 9063562 w 10908632"/>
              <a:gd name="connsiteY6" fmla="*/ 6853991 h 6853991"/>
              <a:gd name="connsiteX7" fmla="*/ 9138428 w 10908632"/>
              <a:gd name="connsiteY7" fmla="*/ 6775466 h 6853991"/>
              <a:gd name="connsiteX8" fmla="*/ 10431379 w 10908632"/>
              <a:gd name="connsiteY8" fmla="*/ 3429000 h 6853991"/>
              <a:gd name="connsiteX9" fmla="*/ 9138428 w 10908632"/>
              <a:gd name="connsiteY9" fmla="*/ 82534 h 6853991"/>
              <a:gd name="connsiteX10" fmla="*/ 2037821 w 10908632"/>
              <a:gd name="connsiteY10" fmla="*/ 0 h 6853991"/>
              <a:gd name="connsiteX11" fmla="*/ 8870811 w 10908632"/>
              <a:gd name="connsiteY11" fmla="*/ 0 h 6853991"/>
              <a:gd name="connsiteX12" fmla="*/ 8877212 w 10908632"/>
              <a:gd name="connsiteY12" fmla="*/ 6103 h 6853991"/>
              <a:gd name="connsiteX13" fmla="*/ 10295021 w 10908632"/>
              <a:gd name="connsiteY13" fmla="*/ 3429000 h 6853991"/>
              <a:gd name="connsiteX14" fmla="*/ 8877212 w 10908632"/>
              <a:gd name="connsiteY14" fmla="*/ 6851897 h 6853991"/>
              <a:gd name="connsiteX15" fmla="*/ 8875015 w 10908632"/>
              <a:gd name="connsiteY15" fmla="*/ 6853991 h 6853991"/>
              <a:gd name="connsiteX16" fmla="*/ 2033617 w 10908632"/>
              <a:gd name="connsiteY16" fmla="*/ 6853991 h 6853991"/>
              <a:gd name="connsiteX17" fmla="*/ 2031421 w 10908632"/>
              <a:gd name="connsiteY17" fmla="*/ 6851897 h 6853991"/>
              <a:gd name="connsiteX18" fmla="*/ 613611 w 10908632"/>
              <a:gd name="connsiteY18" fmla="*/ 3429000 h 6853991"/>
              <a:gd name="connsiteX19" fmla="*/ 2031420 w 10908632"/>
              <a:gd name="connsiteY19" fmla="*/ 6103 h 6853991"/>
              <a:gd name="connsiteX20" fmla="*/ 1213711 w 10908632"/>
              <a:gd name="connsiteY20" fmla="*/ 0 h 6853991"/>
              <a:gd name="connsiteX21" fmla="*/ 1848893 w 10908632"/>
              <a:gd name="connsiteY21" fmla="*/ 0 h 6853991"/>
              <a:gd name="connsiteX22" fmla="*/ 1770204 w 10908632"/>
              <a:gd name="connsiteY22" fmla="*/ 82534 h 6853991"/>
              <a:gd name="connsiteX23" fmla="*/ 477253 w 10908632"/>
              <a:gd name="connsiteY23" fmla="*/ 3429000 h 6853991"/>
              <a:gd name="connsiteX24" fmla="*/ 1770204 w 10908632"/>
              <a:gd name="connsiteY24" fmla="*/ 6775466 h 6853991"/>
              <a:gd name="connsiteX25" fmla="*/ 1845071 w 10908632"/>
              <a:gd name="connsiteY25" fmla="*/ 6853991 h 6853991"/>
              <a:gd name="connsiteX26" fmla="*/ 1210561 w 10908632"/>
              <a:gd name="connsiteY26" fmla="*/ 6853991 h 6853991"/>
              <a:gd name="connsiteX27" fmla="*/ 1083579 w 10908632"/>
              <a:gd name="connsiteY27" fmla="*/ 6692406 h 6853991"/>
              <a:gd name="connsiteX28" fmla="*/ 0 w 10908632"/>
              <a:gd name="connsiteY28" fmla="*/ 3429000 h 6853991"/>
              <a:gd name="connsiteX29" fmla="*/ 1083579 w 10908632"/>
              <a:gd name="connsiteY29" fmla="*/ 165594 h 685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08632" h="6853991">
                <a:moveTo>
                  <a:pt x="9059740" y="0"/>
                </a:moveTo>
                <a:lnTo>
                  <a:pt x="9694921" y="0"/>
                </a:lnTo>
                <a:lnTo>
                  <a:pt x="9825053" y="165594"/>
                </a:lnTo>
                <a:cubicBezTo>
                  <a:pt x="10505610" y="1075607"/>
                  <a:pt x="10908632" y="2205238"/>
                  <a:pt x="10908632" y="3429000"/>
                </a:cubicBezTo>
                <a:cubicBezTo>
                  <a:pt x="10908632" y="4652762"/>
                  <a:pt x="10505610" y="5782393"/>
                  <a:pt x="9825053" y="6692406"/>
                </a:cubicBezTo>
                <a:lnTo>
                  <a:pt x="9698072" y="6853991"/>
                </a:lnTo>
                <a:lnTo>
                  <a:pt x="9063562" y="6853991"/>
                </a:lnTo>
                <a:lnTo>
                  <a:pt x="9138428" y="6775466"/>
                </a:lnTo>
                <a:cubicBezTo>
                  <a:pt x="9941761" y="5891604"/>
                  <a:pt x="10431379" y="4717480"/>
                  <a:pt x="10431379" y="3429000"/>
                </a:cubicBezTo>
                <a:cubicBezTo>
                  <a:pt x="10431379" y="2140521"/>
                  <a:pt x="9941761" y="966397"/>
                  <a:pt x="9138428" y="82534"/>
                </a:cubicBezTo>
                <a:close/>
                <a:moveTo>
                  <a:pt x="2037821" y="0"/>
                </a:moveTo>
                <a:lnTo>
                  <a:pt x="8870811" y="0"/>
                </a:lnTo>
                <a:lnTo>
                  <a:pt x="8877212" y="6103"/>
                </a:lnTo>
                <a:cubicBezTo>
                  <a:pt x="9753207" y="882099"/>
                  <a:pt x="10295021" y="2092275"/>
                  <a:pt x="10295021" y="3429000"/>
                </a:cubicBezTo>
                <a:cubicBezTo>
                  <a:pt x="10295021" y="4765725"/>
                  <a:pt x="9753207" y="5975902"/>
                  <a:pt x="8877212" y="6851897"/>
                </a:cubicBezTo>
                <a:lnTo>
                  <a:pt x="8875015" y="6853991"/>
                </a:lnTo>
                <a:lnTo>
                  <a:pt x="2033617" y="6853991"/>
                </a:lnTo>
                <a:lnTo>
                  <a:pt x="2031421" y="6851897"/>
                </a:lnTo>
                <a:cubicBezTo>
                  <a:pt x="1155426" y="5975902"/>
                  <a:pt x="613611" y="4765725"/>
                  <a:pt x="613611" y="3429000"/>
                </a:cubicBezTo>
                <a:cubicBezTo>
                  <a:pt x="613611" y="2092275"/>
                  <a:pt x="1155425" y="882099"/>
                  <a:pt x="2031420" y="6103"/>
                </a:cubicBezTo>
                <a:close/>
                <a:moveTo>
                  <a:pt x="1213711" y="0"/>
                </a:moveTo>
                <a:lnTo>
                  <a:pt x="1848893" y="0"/>
                </a:lnTo>
                <a:lnTo>
                  <a:pt x="1770204" y="82534"/>
                </a:lnTo>
                <a:cubicBezTo>
                  <a:pt x="966871" y="966397"/>
                  <a:pt x="477253" y="2140521"/>
                  <a:pt x="477253" y="3429000"/>
                </a:cubicBezTo>
                <a:cubicBezTo>
                  <a:pt x="477253" y="4717480"/>
                  <a:pt x="966872" y="5891604"/>
                  <a:pt x="1770204" y="6775466"/>
                </a:cubicBezTo>
                <a:lnTo>
                  <a:pt x="1845071" y="6853991"/>
                </a:lnTo>
                <a:lnTo>
                  <a:pt x="1210561" y="6853991"/>
                </a:lnTo>
                <a:lnTo>
                  <a:pt x="1083579" y="6692406"/>
                </a:lnTo>
                <a:cubicBezTo>
                  <a:pt x="403022" y="5782393"/>
                  <a:pt x="0" y="4652762"/>
                  <a:pt x="0" y="3429000"/>
                </a:cubicBezTo>
                <a:cubicBezTo>
                  <a:pt x="0" y="2205238"/>
                  <a:pt x="403022" y="1075607"/>
                  <a:pt x="1083579" y="1655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937971E-A853-85D8-FC76-1458CAA73B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902150"/>
              </p:ext>
            </p:extLst>
          </p:nvPr>
        </p:nvGraphicFramePr>
        <p:xfrm>
          <a:off x="3584892" y="183434"/>
          <a:ext cx="5022215" cy="6491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3886044" imgH="5022550" progId="Acrobat.Document.DC">
                  <p:embed/>
                </p:oleObj>
              </mc:Choice>
              <mc:Fallback>
                <p:oleObj name="Acrobat Document" r:id="rId3" imgW="3886044" imgH="502255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937971E-A853-85D8-FC76-1458CAA73B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84892" y="183434"/>
                        <a:ext cx="5022215" cy="6491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6646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A553AF-59C8-0BB5-0992-ECE3A81D8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pPr algn="ctr"/>
            <a:br>
              <a:rPr lang="en-US" sz="4800">
                <a:solidFill>
                  <a:srgbClr val="FFFFFF"/>
                </a:solidFill>
              </a:rPr>
            </a:br>
            <a:br>
              <a:rPr lang="en-US" sz="4800">
                <a:solidFill>
                  <a:srgbClr val="FFFFFF"/>
                </a:solidFill>
              </a:rPr>
            </a:br>
            <a:br>
              <a:rPr lang="en-US" sz="4800">
                <a:solidFill>
                  <a:srgbClr val="FFFFFF"/>
                </a:solidFill>
              </a:rPr>
            </a:br>
            <a:r>
              <a:rPr lang="en-US" sz="4800">
                <a:solidFill>
                  <a:srgbClr val="FFFFFF"/>
                </a:solidFill>
              </a:rPr>
              <a:t>high school</a:t>
            </a:r>
            <a:br>
              <a:rPr lang="en-US" sz="4800">
                <a:solidFill>
                  <a:srgbClr val="FFFFFF"/>
                </a:solidFill>
              </a:rPr>
            </a:br>
            <a:br>
              <a:rPr lang="en-US" sz="4800">
                <a:solidFill>
                  <a:srgbClr val="FFFFFF"/>
                </a:solidFill>
              </a:rPr>
            </a:br>
            <a:br>
              <a:rPr lang="en-US" sz="4800">
                <a:solidFill>
                  <a:srgbClr val="FFFFFF"/>
                </a:solidFill>
              </a:rPr>
            </a:br>
            <a:endParaRPr lang="en-US" sz="48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5D972-D236-B348-11E0-82D82832C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8"/>
            <a:ext cx="6074467" cy="5572432"/>
          </a:xfrm>
        </p:spPr>
        <p:txBody>
          <a:bodyPr anchor="ctr">
            <a:normAutofit/>
          </a:bodyPr>
          <a:lstStyle/>
          <a:p>
            <a:r>
              <a:rPr lang="en-US" sz="2400" b="1" i="0" u="none" strike="noStrike">
                <a:effectLst/>
                <a:latin typeface="Century Gothic" panose="020B0502020202020204" pitchFamily="34" charset="0"/>
              </a:rPr>
              <a:t>Attendance Interventions:​</a:t>
            </a:r>
            <a:r>
              <a:rPr lang="en-US" sz="2400" b="0" i="0">
                <a:effectLst/>
                <a:latin typeface="Century Gothic" panose="020B0502020202020204" pitchFamily="34" charset="0"/>
              </a:rPr>
              <a:t>​</a:t>
            </a:r>
          </a:p>
          <a:p>
            <a:pPr lvl="1"/>
            <a:r>
              <a:rPr lang="en-US" sz="2200">
                <a:latin typeface="Century Gothic" panose="020B0502020202020204" pitchFamily="34" charset="0"/>
              </a:rPr>
              <a:t>Internship opportunities</a:t>
            </a:r>
          </a:p>
          <a:p>
            <a:pPr lvl="1"/>
            <a:r>
              <a:rPr lang="en-US" sz="2200" b="0" i="0">
                <a:effectLst/>
                <a:latin typeface="Century Gothic" panose="020B0502020202020204" pitchFamily="34" charset="0"/>
              </a:rPr>
              <a:t>Phone calls</a:t>
            </a:r>
          </a:p>
          <a:p>
            <a:pPr lvl="1"/>
            <a:r>
              <a:rPr lang="en-US" sz="2200">
                <a:latin typeface="Century Gothic" panose="020B0502020202020204" pitchFamily="34" charset="0"/>
              </a:rPr>
              <a:t>Attendance letters</a:t>
            </a:r>
          </a:p>
          <a:p>
            <a:pPr lvl="1"/>
            <a:r>
              <a:rPr lang="en-US" sz="2200" b="0" i="0">
                <a:effectLst/>
                <a:latin typeface="Century Gothic" panose="020B0502020202020204" pitchFamily="34" charset="0"/>
              </a:rPr>
              <a:t>Home visits</a:t>
            </a:r>
          </a:p>
          <a:p>
            <a:pPr lvl="1"/>
            <a:r>
              <a:rPr lang="en-US" sz="2200">
                <a:latin typeface="Century Gothic" panose="020B0502020202020204" pitchFamily="34" charset="0"/>
              </a:rPr>
              <a:t>CPS</a:t>
            </a:r>
            <a:br>
              <a:rPr lang="en-US" sz="2200" b="0" i="0">
                <a:effectLst/>
                <a:latin typeface="Century Gothic" panose="020B0502020202020204" pitchFamily="34" charset="0"/>
              </a:rPr>
            </a:br>
            <a:endParaRPr lang="en-US" sz="2800"/>
          </a:p>
        </p:txBody>
      </p:sp>
      <p:sp>
        <p:nvSpPr>
          <p:cNvPr id="22" name="Oval 11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3" name="Oval 13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734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C3D25154-9EF7-4C33-9AAC-7B3BE089F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2110D04-730E-B377-1089-406335F4A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860" y="140872"/>
            <a:ext cx="2764466" cy="5572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i="1" u="sng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Minutes- 10/26/22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604E8C0-C927-4C06-A96A-BF3323BA7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12192000" cy="229583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5CBF6F9-EFEA-F001-8B75-C1BA2A486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767" y="510362"/>
            <a:ext cx="11908465" cy="5773480"/>
          </a:xfr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r>
              <a:rPr lang="en-US" sz="3400">
                <a:solidFill>
                  <a:srgbClr val="000000"/>
                </a:solidFill>
              </a:rPr>
              <a:t>Members present: </a:t>
            </a:r>
          </a:p>
          <a:p>
            <a:r>
              <a:rPr lang="en-US" sz="3400">
                <a:solidFill>
                  <a:srgbClr val="000000"/>
                </a:solidFill>
              </a:rPr>
              <a:t> -Jada Bryant, SY School Counselor &amp; Counseling &amp; SSST Department Chair         -Joe Benedetto- WHS School Counselor</a:t>
            </a:r>
          </a:p>
          <a:p>
            <a:r>
              <a:rPr lang="en-US" sz="3400">
                <a:solidFill>
                  <a:srgbClr val="000000"/>
                </a:solidFill>
              </a:rPr>
              <a:t>-Michael Foster- WHS School Counselor                                                                       -Lisa </a:t>
            </a:r>
            <a:r>
              <a:rPr lang="en-US" sz="3400" err="1">
                <a:solidFill>
                  <a:srgbClr val="000000"/>
                </a:solidFill>
              </a:rPr>
              <a:t>Andino</a:t>
            </a:r>
            <a:r>
              <a:rPr lang="en-US" sz="3400">
                <a:solidFill>
                  <a:srgbClr val="000000"/>
                </a:solidFill>
              </a:rPr>
              <a:t>- WMS School Counselor</a:t>
            </a:r>
          </a:p>
          <a:p>
            <a:r>
              <a:rPr lang="en-US" sz="3400">
                <a:solidFill>
                  <a:srgbClr val="000000"/>
                </a:solidFill>
              </a:rPr>
              <a:t>-Mark </a:t>
            </a:r>
            <a:r>
              <a:rPr lang="en-US" sz="3400" err="1">
                <a:solidFill>
                  <a:srgbClr val="000000"/>
                </a:solidFill>
              </a:rPr>
              <a:t>Pitifer</a:t>
            </a:r>
            <a:r>
              <a:rPr lang="en-US" sz="3400">
                <a:solidFill>
                  <a:srgbClr val="000000"/>
                </a:solidFill>
              </a:rPr>
              <a:t>- WMS School Counselor 		                                                      -Molly Lahr- MTSS Coordinator</a:t>
            </a:r>
          </a:p>
          <a:p>
            <a:r>
              <a:rPr lang="en-US" sz="3400">
                <a:solidFill>
                  <a:srgbClr val="000000"/>
                </a:solidFill>
              </a:rPr>
              <a:t>-Christal Kent- Director of Health, P.E. &amp; Athletics			                 -Gina </a:t>
            </a:r>
            <a:r>
              <a:rPr lang="en-US" sz="3400" err="1">
                <a:solidFill>
                  <a:srgbClr val="000000"/>
                </a:solidFill>
              </a:rPr>
              <a:t>Suffredini</a:t>
            </a:r>
            <a:r>
              <a:rPr lang="en-US" sz="3400">
                <a:solidFill>
                  <a:srgbClr val="000000"/>
                </a:solidFill>
              </a:rPr>
              <a:t>- Community Member</a:t>
            </a:r>
          </a:p>
          <a:p>
            <a:r>
              <a:rPr lang="en-US" sz="3400">
                <a:solidFill>
                  <a:srgbClr val="000000"/>
                </a:solidFill>
              </a:rPr>
              <a:t>-Tiffany Williams- Parent				                                   -Sabrina Palmer- WHS student</a:t>
            </a:r>
          </a:p>
          <a:p>
            <a:r>
              <a:rPr lang="en-US" sz="3400">
                <a:solidFill>
                  <a:srgbClr val="000000"/>
                </a:solidFill>
              </a:rPr>
              <a:t>-Shelli Tam- Director of Pupil Personnel Services                                                       -Taylor Vogler- SY &amp; </a:t>
            </a:r>
            <a:r>
              <a:rPr lang="en-US" sz="3400" err="1">
                <a:solidFill>
                  <a:srgbClr val="000000"/>
                </a:solidFill>
              </a:rPr>
              <a:t>Laf</a:t>
            </a:r>
            <a:r>
              <a:rPr lang="en-US" sz="3400">
                <a:solidFill>
                  <a:srgbClr val="000000"/>
                </a:solidFill>
              </a:rPr>
              <a:t>. School Psychologist  </a:t>
            </a:r>
          </a:p>
          <a:p>
            <a:r>
              <a:rPr lang="en-US" sz="3400">
                <a:solidFill>
                  <a:srgbClr val="000000"/>
                </a:solidFill>
              </a:rPr>
              <a:t>-Corinne </a:t>
            </a:r>
            <a:r>
              <a:rPr lang="en-US" sz="3400" err="1">
                <a:solidFill>
                  <a:srgbClr val="000000"/>
                </a:solidFill>
              </a:rPr>
              <a:t>Turchetti</a:t>
            </a:r>
            <a:r>
              <a:rPr lang="en-US" sz="3400">
                <a:solidFill>
                  <a:srgbClr val="000000"/>
                </a:solidFill>
              </a:rPr>
              <a:t>- SY Social Worker   				                 -Kristin </a:t>
            </a:r>
            <a:r>
              <a:rPr lang="en-US" sz="3400" err="1">
                <a:solidFill>
                  <a:srgbClr val="000000"/>
                </a:solidFill>
              </a:rPr>
              <a:t>LeMoyne</a:t>
            </a:r>
            <a:r>
              <a:rPr lang="en-US" sz="3400">
                <a:solidFill>
                  <a:srgbClr val="000000"/>
                </a:solidFill>
              </a:rPr>
              <a:t>- WMS &amp; WHS Social Worker</a:t>
            </a:r>
          </a:p>
          <a:p>
            <a:r>
              <a:rPr lang="en-US" sz="3400">
                <a:solidFill>
                  <a:srgbClr val="000000"/>
                </a:solidFill>
              </a:rPr>
              <a:t> -Katie Wright- WHS College &amp; Career Coordinator	                                   -John </a:t>
            </a:r>
            <a:r>
              <a:rPr lang="en-US" sz="3400" err="1">
                <a:solidFill>
                  <a:srgbClr val="000000"/>
                </a:solidFill>
              </a:rPr>
              <a:t>Siblosky</a:t>
            </a:r>
            <a:r>
              <a:rPr lang="en-US" sz="3400">
                <a:solidFill>
                  <a:srgbClr val="000000"/>
                </a:solidFill>
              </a:rPr>
              <a:t>- WHS Student	                </a:t>
            </a:r>
          </a:p>
          <a:p>
            <a:r>
              <a:rPr lang="en-US" sz="3400">
                <a:solidFill>
                  <a:srgbClr val="000000"/>
                </a:solidFill>
              </a:rPr>
              <a:t>-Jennifer Hayden- Asst. Supt. For Curriculum &amp; Instruction</a:t>
            </a:r>
          </a:p>
          <a:p>
            <a:r>
              <a:rPr lang="en-US" sz="3400">
                <a:solidFill>
                  <a:srgbClr val="000000"/>
                </a:solidFill>
              </a:rPr>
              <a:t>-Sue Burroughs- Lafayette Social Worker</a:t>
            </a:r>
          </a:p>
          <a:p>
            <a:r>
              <a:rPr lang="en-US" sz="3400">
                <a:solidFill>
                  <a:srgbClr val="000000"/>
                </a:solidFill>
              </a:rPr>
              <a:t>-Catherine </a:t>
            </a:r>
            <a:r>
              <a:rPr lang="en-US" sz="3400" err="1">
                <a:solidFill>
                  <a:srgbClr val="000000"/>
                </a:solidFill>
              </a:rPr>
              <a:t>Rieck</a:t>
            </a:r>
            <a:r>
              <a:rPr lang="en-US" sz="3400">
                <a:solidFill>
                  <a:srgbClr val="000000"/>
                </a:solidFill>
              </a:rPr>
              <a:t>- Lafayette School Counselor</a:t>
            </a:r>
          </a:p>
          <a:p>
            <a:r>
              <a:rPr lang="en-US" sz="3400">
                <a:solidFill>
                  <a:srgbClr val="000000"/>
                </a:solidFill>
              </a:rPr>
              <a:t> </a:t>
            </a:r>
          </a:p>
          <a:p>
            <a:r>
              <a:rPr lang="en-US" sz="3400">
                <a:solidFill>
                  <a:srgbClr val="000000"/>
                </a:solidFill>
              </a:rPr>
              <a:t> </a:t>
            </a:r>
          </a:p>
          <a:p>
            <a:endParaRPr lang="en-US" sz="3400">
              <a:solidFill>
                <a:srgbClr val="000000"/>
              </a:solidFill>
            </a:endParaRPr>
          </a:p>
          <a:p>
            <a:endParaRPr lang="en-US" sz="2200">
              <a:solidFill>
                <a:srgbClr val="000000"/>
              </a:solidFill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DCECFD5-4C30-4892-9FF0-540E17955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10245590" y="5111496"/>
            <a:chExt cx="1080904" cy="1080902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5C67F70-EAFE-425C-8422-591620A96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5590" y="5111496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D47FA16B-C217-4D91-84EA-5B0846BDD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53681" y="5219586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0206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C3D25154-9EF7-4C33-9AAC-7B3BE089F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2110D04-730E-B377-1089-406335F4A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642" y="140872"/>
            <a:ext cx="3423684" cy="5572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i="1" u="sng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Minutes CONTINUED…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604E8C0-C927-4C06-A96A-BF3323BA7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12192000" cy="229583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5CBF6F9-EFEA-F001-8B75-C1BA2A486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8174" y="1042148"/>
            <a:ext cx="11002058" cy="5273592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3400">
              <a:solidFill>
                <a:srgbClr val="000000"/>
              </a:solidFill>
            </a:endParaRPr>
          </a:p>
          <a:p>
            <a:r>
              <a:rPr lang="en-US" sz="3400">
                <a:solidFill>
                  <a:srgbClr val="000000"/>
                </a:solidFill>
              </a:rPr>
              <a:t> </a:t>
            </a:r>
          </a:p>
          <a:p>
            <a:endParaRPr lang="en-US" sz="3400">
              <a:solidFill>
                <a:srgbClr val="000000"/>
              </a:solidFill>
            </a:endParaRPr>
          </a:p>
          <a:p>
            <a:endParaRPr lang="en-US" sz="2200">
              <a:solidFill>
                <a:srgbClr val="000000"/>
              </a:solidFill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DCECFD5-4C30-4892-9FF0-540E17955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10245590" y="5111496"/>
            <a:chExt cx="1080904" cy="1080902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5C67F70-EAFE-425C-8422-591620A96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5590" y="5111496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D47FA16B-C217-4D91-84EA-5B0846BDD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53681" y="5219586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91F58BA-3A64-4801-B60B-952C55E9F61D}"/>
              </a:ext>
            </a:extLst>
          </p:cNvPr>
          <p:cNvSpPr txBox="1"/>
          <p:nvPr/>
        </p:nvSpPr>
        <p:spPr>
          <a:xfrm>
            <a:off x="933934" y="527869"/>
            <a:ext cx="9314120" cy="61863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Jennifer Hayden:  great things in all buildings. Anticipating a change in attendance policy: remote/present was a code but no longer available. We may see a dip in attendance percentages as a result.  Absences- legal/illegal at HS discussed.</a:t>
            </a:r>
          </a:p>
          <a:p>
            <a:endParaRPr lang="en-US"/>
          </a:p>
          <a:p>
            <a:r>
              <a:rPr lang="en-US"/>
              <a:t>Sabrina Palmer &amp; John </a:t>
            </a:r>
            <a:r>
              <a:rPr lang="en-US" err="1"/>
              <a:t>Siblosky</a:t>
            </a:r>
            <a:r>
              <a:rPr lang="en-US"/>
              <a:t>: at </a:t>
            </a:r>
            <a:r>
              <a:rPr lang="en-US" err="1"/>
              <a:t>Skoi</a:t>
            </a:r>
            <a:r>
              <a:rPr lang="en-US"/>
              <a:t>-Yase for younger students, seems like more of a parent issue for kids not coming to school.  Secondary students have college visits as a legal excuse but still count in absences?</a:t>
            </a:r>
          </a:p>
          <a:p>
            <a:r>
              <a:rPr lang="en-US"/>
              <a:t>Pride Perks at WHS need more items that interest students.  Perhaps gift cards  for Wal-Mart or gas, hoodies, </a:t>
            </a:r>
            <a:r>
              <a:rPr lang="en-US" err="1"/>
              <a:t>etc</a:t>
            </a:r>
            <a:r>
              <a:rPr lang="en-US"/>
              <a:t>….  </a:t>
            </a:r>
          </a:p>
          <a:p>
            <a:br>
              <a:rPr lang="en-US"/>
            </a:br>
            <a:r>
              <a:rPr lang="en-US"/>
              <a:t>Shelli Tam: Will take ideas from students about Pride Perks to next administrative meeting to share.  </a:t>
            </a:r>
          </a:p>
          <a:p>
            <a:endParaRPr lang="en-US"/>
          </a:p>
          <a:p>
            <a:r>
              <a:rPr lang="en-US"/>
              <a:t>Sabrina Palmer:  Spirit Week attendance seems to be higher than other weeks so maybe have more special events/themed weeks to help improve attendance at all buildings. </a:t>
            </a:r>
          </a:p>
          <a:p>
            <a:br>
              <a:rPr lang="en-US"/>
            </a:br>
            <a:r>
              <a:rPr lang="en-US"/>
              <a:t>Gina:  Love the focus on having internship opportunities for high school students.  Would like to see more collaboration with community employers.</a:t>
            </a:r>
          </a:p>
          <a:p>
            <a:endParaRPr lang="en-US"/>
          </a:p>
          <a:p>
            <a:r>
              <a:rPr lang="en-US"/>
              <a:t>Jada Bryant:  Thank you to all that attended and gave feedback.  Spring Advisory Council date to be announced at our November Department Meeting.</a:t>
            </a:r>
          </a:p>
        </p:txBody>
      </p:sp>
    </p:spTree>
    <p:extLst>
      <p:ext uri="{BB962C8B-B14F-4D97-AF65-F5344CB8AC3E}">
        <p14:creationId xmlns:p14="http://schemas.microsoft.com/office/powerpoint/2010/main" val="1114423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A553AF-59C8-0BB5-0992-ECE3A81D8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The purpose of advisory council….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5D972-D236-B348-11E0-82D82832C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8"/>
            <a:ext cx="6074467" cy="5572432"/>
          </a:xfrm>
        </p:spPr>
        <p:txBody>
          <a:bodyPr anchor="ctr">
            <a:normAutofit/>
          </a:bodyPr>
          <a:lstStyle/>
          <a:p>
            <a:r>
              <a:rPr lang="en-US" sz="2800"/>
              <a:t>Provide feedback on program goals</a:t>
            </a:r>
          </a:p>
          <a:p>
            <a:r>
              <a:rPr lang="en-US" sz="2800"/>
              <a:t>Review program results</a:t>
            </a:r>
          </a:p>
          <a:p>
            <a:r>
              <a:rPr lang="en-US" sz="2800"/>
              <a:t>Make recommendations</a:t>
            </a:r>
          </a:p>
          <a:p>
            <a:r>
              <a:rPr lang="en-US" sz="2800"/>
              <a:t>Advocate for the school counseling program</a:t>
            </a:r>
          </a:p>
          <a:p>
            <a:r>
              <a:rPr lang="en-US" sz="2800"/>
              <a:t>Required to have diverse representation of stakeholders and to meet no less than twice each year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22" name="Oval 11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3" name="Oval 13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099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A553AF-59C8-0BB5-0992-ECE3A81D8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pPr algn="ctr"/>
            <a:r>
              <a:rPr lang="en-US" sz="4800">
                <a:solidFill>
                  <a:srgbClr val="FFFFFF"/>
                </a:solidFill>
              </a:rPr>
              <a:t>2022-2023 </a:t>
            </a:r>
            <a:br>
              <a:rPr lang="en-US" sz="4800">
                <a:solidFill>
                  <a:srgbClr val="FFFFFF"/>
                </a:solidFill>
              </a:rPr>
            </a:br>
            <a:br>
              <a:rPr lang="en-US" sz="4800">
                <a:solidFill>
                  <a:srgbClr val="FFFFFF"/>
                </a:solidFill>
              </a:rPr>
            </a:br>
            <a:r>
              <a:rPr lang="en-US" sz="4800">
                <a:solidFill>
                  <a:srgbClr val="FFFFFF"/>
                </a:solidFill>
              </a:rPr>
              <a:t>Goals</a:t>
            </a:r>
          </a:p>
        </p:txBody>
      </p:sp>
      <p:sp>
        <p:nvSpPr>
          <p:cNvPr id="22" name="Oval 11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3" name="Oval 13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F187AC-2ABA-CD7C-2603-617EDE26F3EE}"/>
              </a:ext>
            </a:extLst>
          </p:cNvPr>
          <p:cNvSpPr>
            <a:spLocks noGrp="1"/>
          </p:cNvSpPr>
          <p:nvPr/>
        </p:nvSpPr>
        <p:spPr>
          <a:xfrm>
            <a:off x="4972138" y="109911"/>
            <a:ext cx="6156109" cy="6756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/>
          </a:p>
          <a:p>
            <a:pPr marL="0" indent="0">
              <a:buClr>
                <a:srgbClr val="C59B00"/>
              </a:buClr>
              <a:buNone/>
            </a:pPr>
            <a:r>
              <a:rPr lang="en-US" sz="2800">
                <a:ea typeface="+mn-lt"/>
                <a:cs typeface="+mn-lt"/>
              </a:rPr>
              <a:t>*To foster student achievement for EVERY student</a:t>
            </a:r>
          </a:p>
          <a:p>
            <a:pPr marL="0" indent="0">
              <a:buClr>
                <a:srgbClr val="C59B00"/>
              </a:buClr>
              <a:buNone/>
            </a:pPr>
            <a:r>
              <a:rPr lang="en-US" sz="2800">
                <a:ea typeface="+mn-lt"/>
                <a:cs typeface="+mn-lt"/>
              </a:rPr>
              <a:t>*To implement a school counseling program which is data-driven, proactive, prevention based, developmentally appropriate and supports school improvement. </a:t>
            </a:r>
            <a:endParaRPr lang="en-US">
              <a:ea typeface="+mn-lt"/>
              <a:cs typeface="+mn-lt"/>
            </a:endParaRPr>
          </a:p>
          <a:p>
            <a:pPr marL="0" indent="0">
              <a:buClr>
                <a:srgbClr val="C59B00"/>
              </a:buClr>
              <a:buNone/>
            </a:pPr>
            <a:r>
              <a:rPr lang="en-US" sz="2800">
                <a:ea typeface="+mn-lt"/>
                <a:cs typeface="+mn-lt"/>
              </a:rPr>
              <a:t>*To promote and enhance the social and emotional competencies of all students. </a:t>
            </a:r>
            <a:endParaRPr lang="en-US">
              <a:ea typeface="+mn-lt"/>
              <a:cs typeface="+mn-lt"/>
            </a:endParaRPr>
          </a:p>
          <a:p>
            <a:pPr marL="0" indent="0">
              <a:buClr>
                <a:srgbClr val="C59B00"/>
              </a:buClr>
              <a:buNone/>
            </a:pPr>
            <a:r>
              <a:rPr lang="en-US">
                <a:ea typeface="+mn-lt"/>
                <a:cs typeface="+mn-lt"/>
              </a:rPr>
              <a:t> ---- -----------------------------------------------------------------</a:t>
            </a:r>
            <a:endParaRPr lang="en-US" sz="2800">
              <a:ea typeface="+mn-lt"/>
              <a:cs typeface="+mn-lt"/>
            </a:endParaRPr>
          </a:p>
          <a:p>
            <a:pPr marL="0" indent="0">
              <a:buClr>
                <a:srgbClr val="C59B00"/>
              </a:buClr>
              <a:buNone/>
            </a:pPr>
            <a:r>
              <a:rPr lang="en-US" sz="2800">
                <a:ea typeface="+mn-lt"/>
                <a:cs typeface="+mn-lt"/>
              </a:rPr>
              <a:t>*To increase graduation rate to 85%.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800">
                <a:ea typeface="+mn-lt"/>
                <a:cs typeface="+mn-lt"/>
              </a:rPr>
              <a:t>(Graduation Rate 2020-2021 School Year: High School-89%) </a:t>
            </a:r>
            <a:endParaRPr lang="en-US"/>
          </a:p>
          <a:p>
            <a:pPr marL="0" indent="0">
              <a:buNone/>
            </a:pPr>
            <a:r>
              <a:rPr lang="en-US" sz="2800"/>
              <a:t>2021-2022: TBA in spring</a:t>
            </a:r>
          </a:p>
          <a:p>
            <a:pPr marL="0" indent="0">
              <a:buNone/>
            </a:pPr>
            <a:r>
              <a:rPr lang="en-US" sz="2800"/>
              <a:t> * To increase the attendance rate for each building to achieve 94%. </a:t>
            </a:r>
            <a:endParaRPr lang="en-US"/>
          </a:p>
          <a:p>
            <a:pPr>
              <a:buClr>
                <a:srgbClr val="C59B00"/>
              </a:buClr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422893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E3C87-440C-E55E-F260-3A0835DAC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3779" y="1486715"/>
            <a:ext cx="3823401" cy="36448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latin typeface="Rockwell Condensed"/>
              </a:rPr>
              <a:t>Attendance </a:t>
            </a:r>
            <a:r>
              <a:rPr lang="en-US" sz="3600" err="1">
                <a:latin typeface="Rockwell Condensed"/>
              </a:rPr>
              <a:t>COmparisons</a:t>
            </a:r>
            <a:r>
              <a:rPr lang="en-US" sz="3600">
                <a:latin typeface="Rockwell Condensed"/>
              </a:rPr>
              <a:t> </a:t>
            </a:r>
            <a:br>
              <a:rPr lang="en-US" sz="3600">
                <a:latin typeface="Rockwell Condensed"/>
              </a:rPr>
            </a:br>
            <a:r>
              <a:rPr lang="en-US" sz="3600">
                <a:latin typeface="Rockwell Condensed"/>
              </a:rPr>
              <a:t>for each bldg. </a:t>
            </a:r>
            <a:br>
              <a:rPr lang="en-US" sz="3600">
                <a:latin typeface="Rockwell Condensed"/>
              </a:rPr>
            </a:br>
            <a:r>
              <a:rPr lang="en-US" sz="3600">
                <a:latin typeface="Rockwell Condensed"/>
              </a:rPr>
              <a:t> </a:t>
            </a:r>
            <a:br>
              <a:rPr lang="en-US" sz="3600">
                <a:latin typeface="Rockwell Condensed"/>
              </a:rPr>
            </a:br>
            <a:r>
              <a:rPr lang="en-US" sz="3600">
                <a:latin typeface="Rockwell Condensed"/>
              </a:rPr>
              <a:t> 2020-2021 </a:t>
            </a:r>
            <a:r>
              <a:rPr lang="en-US" sz="2000">
                <a:latin typeface="Rockwell Condensed"/>
              </a:rPr>
              <a:t>(hybrid/Remote)</a:t>
            </a:r>
            <a:br>
              <a:rPr lang="en-US" sz="2000">
                <a:latin typeface="Rockwell Condensed"/>
              </a:rPr>
            </a:br>
            <a:br>
              <a:rPr lang="en-US" sz="2000">
                <a:latin typeface="Rockwell Condensed"/>
              </a:rPr>
            </a:br>
            <a:r>
              <a:rPr lang="en-US" sz="3600">
                <a:latin typeface="Rockwell Condensed"/>
              </a:rPr>
              <a:t> &amp; 2021-2022 </a:t>
            </a:r>
          </a:p>
        </p:txBody>
      </p:sp>
      <p:pic>
        <p:nvPicPr>
          <p:cNvPr id="8" name="Content Placeholder 7" descr="Scatter chart&#10;&#10;Description automatically generated with low confidence">
            <a:extLst>
              <a:ext uri="{FF2B5EF4-FFF2-40B4-BE49-F238E27FC236}">
                <a16:creationId xmlns:a16="http://schemas.microsoft.com/office/drawing/2014/main" id="{4E493BA0-93A7-F9A5-A3D1-79650C535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3207" b="-2"/>
          <a:stretch/>
        </p:blipFill>
        <p:spPr>
          <a:xfrm>
            <a:off x="633999" y="640080"/>
            <a:ext cx="6912217" cy="558810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AAB57-E8FE-DDF7-0E74-639E2732D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846" y="900120"/>
            <a:ext cx="3677263" cy="4092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endParaRPr lang="en-US" sz="16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br>
              <a:rPr lang="en-US" sz="1600">
                <a:solidFill>
                  <a:schemeClr val="tx1"/>
                </a:solidFill>
              </a:rPr>
            </a:br>
            <a:endParaRPr 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992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A553AF-59C8-0BB5-0992-ECE3A81D8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pPr algn="ctr"/>
            <a:r>
              <a:rPr lang="en-US" sz="4800">
                <a:solidFill>
                  <a:srgbClr val="FFFFFF"/>
                </a:solidFill>
              </a:rPr>
              <a:t>Attendance rates for first 6 weeks of school </a:t>
            </a:r>
            <a:br>
              <a:rPr lang="en-US" sz="4800">
                <a:solidFill>
                  <a:srgbClr val="FFFFFF"/>
                </a:solidFill>
              </a:rPr>
            </a:br>
            <a:endParaRPr lang="en-US" sz="48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5D972-D236-B348-11E0-82D82832C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8"/>
            <a:ext cx="6074467" cy="5572432"/>
          </a:xfrm>
        </p:spPr>
        <p:txBody>
          <a:bodyPr anchor="ctr">
            <a:normAutofit/>
          </a:bodyPr>
          <a:lstStyle/>
          <a:p>
            <a:r>
              <a:rPr lang="en-US" sz="2800" err="1"/>
              <a:t>Skoi-Yase</a:t>
            </a:r>
            <a:r>
              <a:rPr lang="en-US" sz="2800"/>
              <a:t> (k-2):  93.25%</a:t>
            </a:r>
          </a:p>
          <a:p>
            <a:r>
              <a:rPr lang="en-US" sz="2800" err="1"/>
              <a:t>LaFayette</a:t>
            </a:r>
            <a:r>
              <a:rPr lang="en-US" sz="2800"/>
              <a:t> (3-5):  94.64%</a:t>
            </a:r>
          </a:p>
          <a:p>
            <a:r>
              <a:rPr lang="en-US" sz="2800"/>
              <a:t>Middle School (6-8):  93.11%</a:t>
            </a:r>
          </a:p>
          <a:p>
            <a:r>
              <a:rPr lang="en-US" sz="2800"/>
              <a:t>High School (9-12):   89.70%</a:t>
            </a:r>
          </a:p>
        </p:txBody>
      </p:sp>
      <p:sp>
        <p:nvSpPr>
          <p:cNvPr id="22" name="Oval 11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3" name="Oval 13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17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E9FBC8E-8666-4442-8D7D-B250510CD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84" y="2005"/>
            <a:ext cx="10908632" cy="6853991"/>
          </a:xfrm>
          <a:custGeom>
            <a:avLst/>
            <a:gdLst>
              <a:gd name="connsiteX0" fmla="*/ 9059740 w 10908632"/>
              <a:gd name="connsiteY0" fmla="*/ 0 h 6853991"/>
              <a:gd name="connsiteX1" fmla="*/ 9694921 w 10908632"/>
              <a:gd name="connsiteY1" fmla="*/ 0 h 6853991"/>
              <a:gd name="connsiteX2" fmla="*/ 9825053 w 10908632"/>
              <a:gd name="connsiteY2" fmla="*/ 165594 h 6853991"/>
              <a:gd name="connsiteX3" fmla="*/ 10908632 w 10908632"/>
              <a:gd name="connsiteY3" fmla="*/ 3429000 h 6853991"/>
              <a:gd name="connsiteX4" fmla="*/ 9825053 w 10908632"/>
              <a:gd name="connsiteY4" fmla="*/ 6692406 h 6853991"/>
              <a:gd name="connsiteX5" fmla="*/ 9698072 w 10908632"/>
              <a:gd name="connsiteY5" fmla="*/ 6853991 h 6853991"/>
              <a:gd name="connsiteX6" fmla="*/ 9063562 w 10908632"/>
              <a:gd name="connsiteY6" fmla="*/ 6853991 h 6853991"/>
              <a:gd name="connsiteX7" fmla="*/ 9138428 w 10908632"/>
              <a:gd name="connsiteY7" fmla="*/ 6775466 h 6853991"/>
              <a:gd name="connsiteX8" fmla="*/ 10431379 w 10908632"/>
              <a:gd name="connsiteY8" fmla="*/ 3429000 h 6853991"/>
              <a:gd name="connsiteX9" fmla="*/ 9138428 w 10908632"/>
              <a:gd name="connsiteY9" fmla="*/ 82534 h 6853991"/>
              <a:gd name="connsiteX10" fmla="*/ 2037821 w 10908632"/>
              <a:gd name="connsiteY10" fmla="*/ 0 h 6853991"/>
              <a:gd name="connsiteX11" fmla="*/ 8870811 w 10908632"/>
              <a:gd name="connsiteY11" fmla="*/ 0 h 6853991"/>
              <a:gd name="connsiteX12" fmla="*/ 8877212 w 10908632"/>
              <a:gd name="connsiteY12" fmla="*/ 6103 h 6853991"/>
              <a:gd name="connsiteX13" fmla="*/ 10295021 w 10908632"/>
              <a:gd name="connsiteY13" fmla="*/ 3429000 h 6853991"/>
              <a:gd name="connsiteX14" fmla="*/ 8877212 w 10908632"/>
              <a:gd name="connsiteY14" fmla="*/ 6851897 h 6853991"/>
              <a:gd name="connsiteX15" fmla="*/ 8875015 w 10908632"/>
              <a:gd name="connsiteY15" fmla="*/ 6853991 h 6853991"/>
              <a:gd name="connsiteX16" fmla="*/ 2033617 w 10908632"/>
              <a:gd name="connsiteY16" fmla="*/ 6853991 h 6853991"/>
              <a:gd name="connsiteX17" fmla="*/ 2031421 w 10908632"/>
              <a:gd name="connsiteY17" fmla="*/ 6851897 h 6853991"/>
              <a:gd name="connsiteX18" fmla="*/ 613611 w 10908632"/>
              <a:gd name="connsiteY18" fmla="*/ 3429000 h 6853991"/>
              <a:gd name="connsiteX19" fmla="*/ 2031420 w 10908632"/>
              <a:gd name="connsiteY19" fmla="*/ 6103 h 6853991"/>
              <a:gd name="connsiteX20" fmla="*/ 1213711 w 10908632"/>
              <a:gd name="connsiteY20" fmla="*/ 0 h 6853991"/>
              <a:gd name="connsiteX21" fmla="*/ 1848893 w 10908632"/>
              <a:gd name="connsiteY21" fmla="*/ 0 h 6853991"/>
              <a:gd name="connsiteX22" fmla="*/ 1770204 w 10908632"/>
              <a:gd name="connsiteY22" fmla="*/ 82534 h 6853991"/>
              <a:gd name="connsiteX23" fmla="*/ 477253 w 10908632"/>
              <a:gd name="connsiteY23" fmla="*/ 3429000 h 6853991"/>
              <a:gd name="connsiteX24" fmla="*/ 1770204 w 10908632"/>
              <a:gd name="connsiteY24" fmla="*/ 6775466 h 6853991"/>
              <a:gd name="connsiteX25" fmla="*/ 1845071 w 10908632"/>
              <a:gd name="connsiteY25" fmla="*/ 6853991 h 6853991"/>
              <a:gd name="connsiteX26" fmla="*/ 1210561 w 10908632"/>
              <a:gd name="connsiteY26" fmla="*/ 6853991 h 6853991"/>
              <a:gd name="connsiteX27" fmla="*/ 1083579 w 10908632"/>
              <a:gd name="connsiteY27" fmla="*/ 6692406 h 6853991"/>
              <a:gd name="connsiteX28" fmla="*/ 0 w 10908632"/>
              <a:gd name="connsiteY28" fmla="*/ 3429000 h 6853991"/>
              <a:gd name="connsiteX29" fmla="*/ 1083579 w 10908632"/>
              <a:gd name="connsiteY29" fmla="*/ 165594 h 685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08632" h="6853991">
                <a:moveTo>
                  <a:pt x="9059740" y="0"/>
                </a:moveTo>
                <a:lnTo>
                  <a:pt x="9694921" y="0"/>
                </a:lnTo>
                <a:lnTo>
                  <a:pt x="9825053" y="165594"/>
                </a:lnTo>
                <a:cubicBezTo>
                  <a:pt x="10505610" y="1075607"/>
                  <a:pt x="10908632" y="2205238"/>
                  <a:pt x="10908632" y="3429000"/>
                </a:cubicBezTo>
                <a:cubicBezTo>
                  <a:pt x="10908632" y="4652762"/>
                  <a:pt x="10505610" y="5782393"/>
                  <a:pt x="9825053" y="6692406"/>
                </a:cubicBezTo>
                <a:lnTo>
                  <a:pt x="9698072" y="6853991"/>
                </a:lnTo>
                <a:lnTo>
                  <a:pt x="9063562" y="6853991"/>
                </a:lnTo>
                <a:lnTo>
                  <a:pt x="9138428" y="6775466"/>
                </a:lnTo>
                <a:cubicBezTo>
                  <a:pt x="9941761" y="5891604"/>
                  <a:pt x="10431379" y="4717480"/>
                  <a:pt x="10431379" y="3429000"/>
                </a:cubicBezTo>
                <a:cubicBezTo>
                  <a:pt x="10431379" y="2140521"/>
                  <a:pt x="9941761" y="966397"/>
                  <a:pt x="9138428" y="82534"/>
                </a:cubicBezTo>
                <a:close/>
                <a:moveTo>
                  <a:pt x="2037821" y="0"/>
                </a:moveTo>
                <a:lnTo>
                  <a:pt x="8870811" y="0"/>
                </a:lnTo>
                <a:lnTo>
                  <a:pt x="8877212" y="6103"/>
                </a:lnTo>
                <a:cubicBezTo>
                  <a:pt x="9753207" y="882099"/>
                  <a:pt x="10295021" y="2092275"/>
                  <a:pt x="10295021" y="3429000"/>
                </a:cubicBezTo>
                <a:cubicBezTo>
                  <a:pt x="10295021" y="4765725"/>
                  <a:pt x="9753207" y="5975902"/>
                  <a:pt x="8877212" y="6851897"/>
                </a:cubicBezTo>
                <a:lnTo>
                  <a:pt x="8875015" y="6853991"/>
                </a:lnTo>
                <a:lnTo>
                  <a:pt x="2033617" y="6853991"/>
                </a:lnTo>
                <a:lnTo>
                  <a:pt x="2031421" y="6851897"/>
                </a:lnTo>
                <a:cubicBezTo>
                  <a:pt x="1155426" y="5975902"/>
                  <a:pt x="613611" y="4765725"/>
                  <a:pt x="613611" y="3429000"/>
                </a:cubicBezTo>
                <a:cubicBezTo>
                  <a:pt x="613611" y="2092275"/>
                  <a:pt x="1155425" y="882099"/>
                  <a:pt x="2031420" y="6103"/>
                </a:cubicBezTo>
                <a:close/>
                <a:moveTo>
                  <a:pt x="1213711" y="0"/>
                </a:moveTo>
                <a:lnTo>
                  <a:pt x="1848893" y="0"/>
                </a:lnTo>
                <a:lnTo>
                  <a:pt x="1770204" y="82534"/>
                </a:lnTo>
                <a:cubicBezTo>
                  <a:pt x="966871" y="966397"/>
                  <a:pt x="477253" y="2140521"/>
                  <a:pt x="477253" y="3429000"/>
                </a:cubicBezTo>
                <a:cubicBezTo>
                  <a:pt x="477253" y="4717480"/>
                  <a:pt x="966872" y="5891604"/>
                  <a:pt x="1770204" y="6775466"/>
                </a:cubicBezTo>
                <a:lnTo>
                  <a:pt x="1845071" y="6853991"/>
                </a:lnTo>
                <a:lnTo>
                  <a:pt x="1210561" y="6853991"/>
                </a:lnTo>
                <a:lnTo>
                  <a:pt x="1083579" y="6692406"/>
                </a:lnTo>
                <a:cubicBezTo>
                  <a:pt x="403022" y="5782393"/>
                  <a:pt x="0" y="4652762"/>
                  <a:pt x="0" y="3429000"/>
                </a:cubicBezTo>
                <a:cubicBezTo>
                  <a:pt x="0" y="2205238"/>
                  <a:pt x="403022" y="1075607"/>
                  <a:pt x="1083579" y="1655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4B03859-373C-C9F7-D00F-DB62EF532B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15" y="442215"/>
            <a:ext cx="4539169" cy="641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10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A553AF-59C8-0BB5-0992-ECE3A81D8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16252"/>
            <a:ext cx="3550241" cy="5583162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SKOI-Yase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5D972-D236-B348-11E0-82D82832C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8"/>
            <a:ext cx="6074467" cy="5572432"/>
          </a:xfrm>
        </p:spPr>
        <p:txBody>
          <a:bodyPr anchor="ctr">
            <a:normAutofit/>
          </a:bodyPr>
          <a:lstStyle/>
          <a:p>
            <a:endParaRPr lang="en-US" sz="2800"/>
          </a:p>
          <a:p>
            <a:pPr marL="0" indent="0">
              <a:buNone/>
            </a:pPr>
            <a:endParaRPr lang="en-US"/>
          </a:p>
        </p:txBody>
      </p:sp>
      <p:sp>
        <p:nvSpPr>
          <p:cNvPr id="22" name="Oval 11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3" name="Oval 13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A8344B-691D-14CB-AA06-C55047775DB7}"/>
              </a:ext>
            </a:extLst>
          </p:cNvPr>
          <p:cNvSpPr txBox="1"/>
          <p:nvPr/>
        </p:nvSpPr>
        <p:spPr>
          <a:xfrm>
            <a:off x="4818346" y="611687"/>
            <a:ext cx="7388267" cy="59093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i="1">
                <a:latin typeface="Calibri"/>
              </a:rPr>
              <a:t>Bi-weekly</a:t>
            </a:r>
            <a:r>
              <a:rPr lang="en-US">
                <a:latin typeface="Calibri"/>
              </a:rPr>
              <a:t> attendance meetings with Principal, School Counselor, and Social Worker to go over attendance data and identify students with a high rate of absenteeism.</a:t>
            </a:r>
            <a:endParaRPr lang="en-US">
              <a:latin typeface="Rockwell" panose="02060603020205020403"/>
            </a:endParaRPr>
          </a:p>
          <a:p>
            <a:endParaRPr lang="en-US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latin typeface="Calibri"/>
                <a:cs typeface="Calibri"/>
              </a:rPr>
              <a:t>Check &amp; Connect: Tier 3 attendance support. Students identified with chronic absenteeism receive 1:1 morning check in with SW, Counselor or Principal and 3 pride tickets are given for daily attendance. </a:t>
            </a:r>
          </a:p>
          <a:p>
            <a:r>
              <a:rPr lang="en-US">
                <a:latin typeface="Calibri"/>
                <a:cs typeface="Calibri"/>
              </a:rPr>
              <a:t>     We call parent first thing in a.m. to check on attendance and offer    </a:t>
            </a:r>
          </a:p>
          <a:p>
            <a:r>
              <a:rPr lang="en-US">
                <a:latin typeface="Calibri"/>
                <a:cs typeface="Calibri"/>
              </a:rPr>
              <a:t>      support and suggestions to help (if not medical reason). </a:t>
            </a:r>
          </a:p>
          <a:p>
            <a:endParaRPr lang="en-US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latin typeface="Calibri"/>
                <a:cs typeface="Calibri"/>
              </a:rPr>
              <a:t>Attendance letters sent home  for at risk and chronic absenteeism, and reminders on importance of school attendance sent out on Parent Square weekly to ALL families.</a:t>
            </a:r>
          </a:p>
          <a:p>
            <a:pPr marL="285750" indent="-285750">
              <a:buFont typeface="Arial"/>
              <a:buChar char="•"/>
            </a:pPr>
            <a:endParaRPr lang="en-US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latin typeface="Calibri"/>
                <a:cs typeface="Calibri"/>
              </a:rPr>
              <a:t>Home Visits with SRO as needed.</a:t>
            </a:r>
          </a:p>
          <a:p>
            <a:pPr marL="285750" indent="-285750">
              <a:buFont typeface="Arial"/>
              <a:buChar char="•"/>
            </a:pPr>
            <a:endParaRPr lang="en-US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latin typeface="Calibri"/>
                <a:cs typeface="Calibri"/>
              </a:rPr>
              <a:t>Partner with outside agencies (CPS, Preventative, Glove House, etc.) to provide families with more support.</a:t>
            </a:r>
          </a:p>
          <a:p>
            <a:endParaRPr lang="en-US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1747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A553AF-59C8-0BB5-0992-ECE3A81D8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64" y="299001"/>
            <a:ext cx="4041216" cy="5873199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800">
                <a:solidFill>
                  <a:srgbClr val="FFFFFF"/>
                </a:solidFill>
              </a:rPr>
            </a:br>
            <a:br>
              <a:rPr lang="en-US" sz="4800">
                <a:solidFill>
                  <a:srgbClr val="FFFFFF"/>
                </a:solidFill>
              </a:rPr>
            </a:br>
            <a:br>
              <a:rPr lang="en-US" sz="4800">
                <a:solidFill>
                  <a:srgbClr val="FFFFFF"/>
                </a:solidFill>
              </a:rPr>
            </a:br>
            <a:r>
              <a:rPr lang="en-US" sz="4800" err="1">
                <a:solidFill>
                  <a:srgbClr val="FFFFFF"/>
                </a:solidFill>
              </a:rPr>
              <a:t>Skoi</a:t>
            </a:r>
            <a:r>
              <a:rPr lang="en-US" sz="4800">
                <a:solidFill>
                  <a:srgbClr val="FFFFFF"/>
                </a:solidFill>
              </a:rPr>
              <a:t>-Yase</a:t>
            </a:r>
            <a:br>
              <a:rPr lang="en-US" sz="4800">
                <a:solidFill>
                  <a:srgbClr val="FFFFFF"/>
                </a:solidFill>
              </a:rPr>
            </a:br>
            <a:r>
              <a:rPr lang="en-US" sz="4800">
                <a:solidFill>
                  <a:srgbClr val="FFFFFF"/>
                </a:solidFill>
              </a:rPr>
              <a:t> </a:t>
            </a:r>
            <a:br>
              <a:rPr lang="en-US" sz="4800">
                <a:solidFill>
                  <a:srgbClr val="FFFFFF"/>
                </a:solidFill>
              </a:rPr>
            </a:br>
            <a:r>
              <a:rPr lang="en-US" sz="4800">
                <a:solidFill>
                  <a:srgbClr val="FFFFFF"/>
                </a:solidFill>
              </a:rPr>
              <a:t>Check &amp; </a:t>
            </a:r>
            <a:r>
              <a:rPr lang="en-US" sz="4800" err="1">
                <a:solidFill>
                  <a:srgbClr val="FFFFFF"/>
                </a:solidFill>
              </a:rPr>
              <a:t>COnnect</a:t>
            </a:r>
            <a:br>
              <a:rPr lang="en-US" sz="4800">
                <a:solidFill>
                  <a:srgbClr val="FFFFFF"/>
                </a:solidFill>
              </a:rPr>
            </a:br>
            <a:r>
              <a:rPr lang="en-US" sz="1800">
                <a:solidFill>
                  <a:srgbClr val="FFFFFF"/>
                </a:solidFill>
              </a:rPr>
              <a:t>(Tier 3 Att. Intervention) </a:t>
            </a:r>
            <a:br>
              <a:rPr lang="en-US" sz="1800">
                <a:solidFill>
                  <a:srgbClr val="FFFFFF"/>
                </a:solidFill>
              </a:rPr>
            </a:br>
            <a:br>
              <a:rPr lang="en-US" sz="4800"/>
            </a:br>
            <a:r>
              <a:rPr lang="en-US" sz="4800">
                <a:solidFill>
                  <a:srgbClr val="FFFFFF"/>
                </a:solidFill>
              </a:rPr>
              <a:t>'21-'22</a:t>
            </a:r>
            <a:br>
              <a:rPr lang="en-US" sz="4800">
                <a:solidFill>
                  <a:srgbClr val="FFFFFF"/>
                </a:solidFill>
              </a:rPr>
            </a:br>
            <a:r>
              <a:rPr lang="en-US" sz="4800">
                <a:solidFill>
                  <a:srgbClr val="FFFFFF"/>
                </a:solidFill>
              </a:rPr>
              <a:t>----------------</a:t>
            </a:r>
            <a:br>
              <a:rPr lang="en-US" sz="4800">
                <a:solidFill>
                  <a:srgbClr val="FFFFFF"/>
                </a:solidFill>
              </a:rPr>
            </a:br>
            <a:r>
              <a:rPr lang="en-US" sz="4800">
                <a:solidFill>
                  <a:srgbClr val="FFFFFF"/>
                </a:solidFill>
                <a:latin typeface="Rockwell Condensed"/>
              </a:rPr>
              <a:t>84% improved attendance</a:t>
            </a:r>
            <a:br>
              <a:rPr lang="en-US" sz="4800"/>
            </a:br>
            <a:br>
              <a:rPr lang="en-US" sz="4800"/>
            </a:br>
            <a:br>
              <a:rPr lang="en-US" sz="4800"/>
            </a:br>
            <a:br>
              <a:rPr lang="en-US" sz="4800"/>
            </a:br>
            <a:endParaRPr lang="en-US" sz="4800">
              <a:solidFill>
                <a:srgbClr val="FFFFFF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A393AE-B0F4-0C67-A10A-63D08EE188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734046" y="1983"/>
            <a:ext cx="7458906" cy="6791368"/>
          </a:xfrm>
        </p:spPr>
      </p:pic>
      <p:sp>
        <p:nvSpPr>
          <p:cNvPr id="22" name="Oval 11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3" name="Oval 13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02488577-61F9-97AA-49E9-6B5447C58647}"/>
              </a:ext>
            </a:extLst>
          </p:cNvPr>
          <p:cNvSpPr/>
          <p:nvPr/>
        </p:nvSpPr>
        <p:spPr>
          <a:xfrm>
            <a:off x="5070637" y="767127"/>
            <a:ext cx="1512161" cy="263852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4DF1D6C-BA45-F6BA-B874-42A297E82CF0}"/>
              </a:ext>
            </a:extLst>
          </p:cNvPr>
          <p:cNvSpPr/>
          <p:nvPr/>
        </p:nvSpPr>
        <p:spPr>
          <a:xfrm>
            <a:off x="5146591" y="4480319"/>
            <a:ext cx="1428654" cy="241000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93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E9FBC8E-8666-4442-8D7D-B250510CD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84" y="2005"/>
            <a:ext cx="10908632" cy="6853991"/>
          </a:xfrm>
          <a:custGeom>
            <a:avLst/>
            <a:gdLst>
              <a:gd name="connsiteX0" fmla="*/ 9059740 w 10908632"/>
              <a:gd name="connsiteY0" fmla="*/ 0 h 6853991"/>
              <a:gd name="connsiteX1" fmla="*/ 9694921 w 10908632"/>
              <a:gd name="connsiteY1" fmla="*/ 0 h 6853991"/>
              <a:gd name="connsiteX2" fmla="*/ 9825053 w 10908632"/>
              <a:gd name="connsiteY2" fmla="*/ 165594 h 6853991"/>
              <a:gd name="connsiteX3" fmla="*/ 10908632 w 10908632"/>
              <a:gd name="connsiteY3" fmla="*/ 3429000 h 6853991"/>
              <a:gd name="connsiteX4" fmla="*/ 9825053 w 10908632"/>
              <a:gd name="connsiteY4" fmla="*/ 6692406 h 6853991"/>
              <a:gd name="connsiteX5" fmla="*/ 9698072 w 10908632"/>
              <a:gd name="connsiteY5" fmla="*/ 6853991 h 6853991"/>
              <a:gd name="connsiteX6" fmla="*/ 9063562 w 10908632"/>
              <a:gd name="connsiteY6" fmla="*/ 6853991 h 6853991"/>
              <a:gd name="connsiteX7" fmla="*/ 9138428 w 10908632"/>
              <a:gd name="connsiteY7" fmla="*/ 6775466 h 6853991"/>
              <a:gd name="connsiteX8" fmla="*/ 10431379 w 10908632"/>
              <a:gd name="connsiteY8" fmla="*/ 3429000 h 6853991"/>
              <a:gd name="connsiteX9" fmla="*/ 9138428 w 10908632"/>
              <a:gd name="connsiteY9" fmla="*/ 82534 h 6853991"/>
              <a:gd name="connsiteX10" fmla="*/ 2037821 w 10908632"/>
              <a:gd name="connsiteY10" fmla="*/ 0 h 6853991"/>
              <a:gd name="connsiteX11" fmla="*/ 8870811 w 10908632"/>
              <a:gd name="connsiteY11" fmla="*/ 0 h 6853991"/>
              <a:gd name="connsiteX12" fmla="*/ 8877212 w 10908632"/>
              <a:gd name="connsiteY12" fmla="*/ 6103 h 6853991"/>
              <a:gd name="connsiteX13" fmla="*/ 10295021 w 10908632"/>
              <a:gd name="connsiteY13" fmla="*/ 3429000 h 6853991"/>
              <a:gd name="connsiteX14" fmla="*/ 8877212 w 10908632"/>
              <a:gd name="connsiteY14" fmla="*/ 6851897 h 6853991"/>
              <a:gd name="connsiteX15" fmla="*/ 8875015 w 10908632"/>
              <a:gd name="connsiteY15" fmla="*/ 6853991 h 6853991"/>
              <a:gd name="connsiteX16" fmla="*/ 2033617 w 10908632"/>
              <a:gd name="connsiteY16" fmla="*/ 6853991 h 6853991"/>
              <a:gd name="connsiteX17" fmla="*/ 2031421 w 10908632"/>
              <a:gd name="connsiteY17" fmla="*/ 6851897 h 6853991"/>
              <a:gd name="connsiteX18" fmla="*/ 613611 w 10908632"/>
              <a:gd name="connsiteY18" fmla="*/ 3429000 h 6853991"/>
              <a:gd name="connsiteX19" fmla="*/ 2031420 w 10908632"/>
              <a:gd name="connsiteY19" fmla="*/ 6103 h 6853991"/>
              <a:gd name="connsiteX20" fmla="*/ 1213711 w 10908632"/>
              <a:gd name="connsiteY20" fmla="*/ 0 h 6853991"/>
              <a:gd name="connsiteX21" fmla="*/ 1848893 w 10908632"/>
              <a:gd name="connsiteY21" fmla="*/ 0 h 6853991"/>
              <a:gd name="connsiteX22" fmla="*/ 1770204 w 10908632"/>
              <a:gd name="connsiteY22" fmla="*/ 82534 h 6853991"/>
              <a:gd name="connsiteX23" fmla="*/ 477253 w 10908632"/>
              <a:gd name="connsiteY23" fmla="*/ 3429000 h 6853991"/>
              <a:gd name="connsiteX24" fmla="*/ 1770204 w 10908632"/>
              <a:gd name="connsiteY24" fmla="*/ 6775466 h 6853991"/>
              <a:gd name="connsiteX25" fmla="*/ 1845071 w 10908632"/>
              <a:gd name="connsiteY25" fmla="*/ 6853991 h 6853991"/>
              <a:gd name="connsiteX26" fmla="*/ 1210561 w 10908632"/>
              <a:gd name="connsiteY26" fmla="*/ 6853991 h 6853991"/>
              <a:gd name="connsiteX27" fmla="*/ 1083579 w 10908632"/>
              <a:gd name="connsiteY27" fmla="*/ 6692406 h 6853991"/>
              <a:gd name="connsiteX28" fmla="*/ 0 w 10908632"/>
              <a:gd name="connsiteY28" fmla="*/ 3429000 h 6853991"/>
              <a:gd name="connsiteX29" fmla="*/ 1083579 w 10908632"/>
              <a:gd name="connsiteY29" fmla="*/ 165594 h 685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08632" h="6853991">
                <a:moveTo>
                  <a:pt x="9059740" y="0"/>
                </a:moveTo>
                <a:lnTo>
                  <a:pt x="9694921" y="0"/>
                </a:lnTo>
                <a:lnTo>
                  <a:pt x="9825053" y="165594"/>
                </a:lnTo>
                <a:cubicBezTo>
                  <a:pt x="10505610" y="1075607"/>
                  <a:pt x="10908632" y="2205238"/>
                  <a:pt x="10908632" y="3429000"/>
                </a:cubicBezTo>
                <a:cubicBezTo>
                  <a:pt x="10908632" y="4652762"/>
                  <a:pt x="10505610" y="5782393"/>
                  <a:pt x="9825053" y="6692406"/>
                </a:cubicBezTo>
                <a:lnTo>
                  <a:pt x="9698072" y="6853991"/>
                </a:lnTo>
                <a:lnTo>
                  <a:pt x="9063562" y="6853991"/>
                </a:lnTo>
                <a:lnTo>
                  <a:pt x="9138428" y="6775466"/>
                </a:lnTo>
                <a:cubicBezTo>
                  <a:pt x="9941761" y="5891604"/>
                  <a:pt x="10431379" y="4717480"/>
                  <a:pt x="10431379" y="3429000"/>
                </a:cubicBezTo>
                <a:cubicBezTo>
                  <a:pt x="10431379" y="2140521"/>
                  <a:pt x="9941761" y="966397"/>
                  <a:pt x="9138428" y="82534"/>
                </a:cubicBezTo>
                <a:close/>
                <a:moveTo>
                  <a:pt x="2037821" y="0"/>
                </a:moveTo>
                <a:lnTo>
                  <a:pt x="8870811" y="0"/>
                </a:lnTo>
                <a:lnTo>
                  <a:pt x="8877212" y="6103"/>
                </a:lnTo>
                <a:cubicBezTo>
                  <a:pt x="9753207" y="882099"/>
                  <a:pt x="10295021" y="2092275"/>
                  <a:pt x="10295021" y="3429000"/>
                </a:cubicBezTo>
                <a:cubicBezTo>
                  <a:pt x="10295021" y="4765725"/>
                  <a:pt x="9753207" y="5975902"/>
                  <a:pt x="8877212" y="6851897"/>
                </a:cubicBezTo>
                <a:lnTo>
                  <a:pt x="8875015" y="6853991"/>
                </a:lnTo>
                <a:lnTo>
                  <a:pt x="2033617" y="6853991"/>
                </a:lnTo>
                <a:lnTo>
                  <a:pt x="2031421" y="6851897"/>
                </a:lnTo>
                <a:cubicBezTo>
                  <a:pt x="1155426" y="5975902"/>
                  <a:pt x="613611" y="4765725"/>
                  <a:pt x="613611" y="3429000"/>
                </a:cubicBezTo>
                <a:cubicBezTo>
                  <a:pt x="613611" y="2092275"/>
                  <a:pt x="1155425" y="882099"/>
                  <a:pt x="2031420" y="6103"/>
                </a:cubicBezTo>
                <a:close/>
                <a:moveTo>
                  <a:pt x="1213711" y="0"/>
                </a:moveTo>
                <a:lnTo>
                  <a:pt x="1848893" y="0"/>
                </a:lnTo>
                <a:lnTo>
                  <a:pt x="1770204" y="82534"/>
                </a:lnTo>
                <a:cubicBezTo>
                  <a:pt x="966871" y="966397"/>
                  <a:pt x="477253" y="2140521"/>
                  <a:pt x="477253" y="3429000"/>
                </a:cubicBezTo>
                <a:cubicBezTo>
                  <a:pt x="477253" y="4717480"/>
                  <a:pt x="966872" y="5891604"/>
                  <a:pt x="1770204" y="6775466"/>
                </a:cubicBezTo>
                <a:lnTo>
                  <a:pt x="1845071" y="6853991"/>
                </a:lnTo>
                <a:lnTo>
                  <a:pt x="1210561" y="6853991"/>
                </a:lnTo>
                <a:lnTo>
                  <a:pt x="1083579" y="6692406"/>
                </a:lnTo>
                <a:cubicBezTo>
                  <a:pt x="403022" y="5782393"/>
                  <a:pt x="0" y="4652762"/>
                  <a:pt x="0" y="3429000"/>
                </a:cubicBezTo>
                <a:cubicBezTo>
                  <a:pt x="0" y="2205238"/>
                  <a:pt x="403022" y="1075607"/>
                  <a:pt x="1083579" y="1655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A851361-3B95-C3D1-B2B3-E224331B0F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81271"/>
              </p:ext>
            </p:extLst>
          </p:nvPr>
        </p:nvGraphicFramePr>
        <p:xfrm>
          <a:off x="3796748" y="234565"/>
          <a:ext cx="4560396" cy="6388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3784513" imgH="5346331" progId="Acrobat.Document.DC">
                  <p:embed/>
                </p:oleObj>
              </mc:Choice>
              <mc:Fallback>
                <p:oleObj name="Acrobat Document" r:id="rId3" imgW="3784513" imgH="5346331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A851361-3B95-C3D1-B2B3-E224331B0F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96748" y="234565"/>
                        <a:ext cx="4560396" cy="6388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5442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Application>Microsoft Office PowerPoint</Application>
  <PresentationFormat>Widescreen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Wood Type</vt:lpstr>
      <vt:lpstr>Fall advisory council meeting</vt:lpstr>
      <vt:lpstr>The purpose of advisory council….</vt:lpstr>
      <vt:lpstr>2022-2023   Goals</vt:lpstr>
      <vt:lpstr>Attendance COmparisons  for each bldg.     2020-2021 (hybrid/Remote)   &amp; 2021-2022 </vt:lpstr>
      <vt:lpstr>Attendance rates for first 6 weeks of school  </vt:lpstr>
      <vt:lpstr>PowerPoint Presentation</vt:lpstr>
      <vt:lpstr>SKOI-Yase</vt:lpstr>
      <vt:lpstr>   Skoi-Yase   Check &amp; COnnect (Tier 3 Att. Intervention)   '21-'22 ---------------- 84% improved attendance    </vt:lpstr>
      <vt:lpstr>PowerPoint Presentation</vt:lpstr>
      <vt:lpstr>   lafayette   </vt:lpstr>
      <vt:lpstr>PowerPoint Presentation</vt:lpstr>
      <vt:lpstr>   Middle school    </vt:lpstr>
      <vt:lpstr>PowerPoint Presentation</vt:lpstr>
      <vt:lpstr>   high school   </vt:lpstr>
      <vt:lpstr>Minutes- 10/26/22</vt:lpstr>
      <vt:lpstr>Minutes CONTINUED…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advisory council meeting</dc:title>
  <dc:creator>Shelli.Tam</dc:creator>
  <cp:revision>2</cp:revision>
  <dcterms:created xsi:type="dcterms:W3CDTF">2022-10-05T18:37:58Z</dcterms:created>
  <dcterms:modified xsi:type="dcterms:W3CDTF">2023-10-23T14:49:53Z</dcterms:modified>
</cp:coreProperties>
</file>