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60" r:id="rId5"/>
    <p:sldId id="293" r:id="rId6"/>
    <p:sldId id="294" r:id="rId7"/>
    <p:sldId id="295" r:id="rId8"/>
    <p:sldId id="261" r:id="rId9"/>
    <p:sldId id="259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2" r:id="rId33"/>
    <p:sldId id="286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1822CD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1822CD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1822CD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1822CD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1822C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1822C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1822C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1822C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1822C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56C3"/>
    <a:srgbClr val="BAD41A"/>
    <a:srgbClr val="FF7518"/>
    <a:srgbClr val="7465DC"/>
    <a:srgbClr val="18605A"/>
    <a:srgbClr val="62D6AC"/>
    <a:srgbClr val="000000"/>
    <a:srgbClr val="1822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2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8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771DD0-ED36-42E4-887D-D38B31606782}" type="datetimeFigureOut">
              <a:rPr lang="en-US"/>
              <a:pPr>
                <a:defRPr/>
              </a:pPr>
              <a:t>12/30/2014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09270B-86BD-4E6C-8554-413A7C8E5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5F4529-B728-4991-B31D-E61C7800EEDF}" type="datetimeFigureOut">
              <a:rPr lang="en-US"/>
              <a:pPr>
                <a:defRPr/>
              </a:pPr>
              <a:t>12/30/2014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39573C-F2E0-49F3-B595-94E8BC373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84F364-7D32-4D0D-AA6F-DFEE6FFD959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09B-EDB4-4EAA-B679-2C362261E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A5D0E-C5B6-4A22-9588-707FB0886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09DC5-BB2C-4750-8ECF-78EDD2D65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C875-5664-4B8B-A52D-68E74BAD7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2DBD8-C91F-405E-BCBB-0BD696A63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981D-76B4-4E9A-8FC7-7A56754B8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6D9F2-232A-4D3B-BD9B-37779884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2A450-7B89-41B7-BCA1-579D3ECD5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B66B-4D97-4236-9650-595586AE0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58302-6562-417A-AD63-DDC9CD8D9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BC7D3-DE2A-488F-947F-C36512B35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6D01-C2AB-4A6C-ABD5-C6A3D211F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3B090-0198-4C09-B9B8-8C66124DD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grpSp>
        <p:nvGrpSpPr>
          <p:cNvPr id="1027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8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0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881069D-90D4-4AFC-99D4-7F56ED664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467600" cy="3124200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1822CD"/>
                </a:solidFill>
                <a:latin typeface="New York" charset="0"/>
              </a:rPr>
              <a:t>The Civil War</a:t>
            </a:r>
            <a:br>
              <a:rPr lang="en-US" sz="4400" smtClean="0">
                <a:solidFill>
                  <a:srgbClr val="1822CD"/>
                </a:solidFill>
                <a:latin typeface="New York" charset="0"/>
              </a:rPr>
            </a:br>
            <a:r>
              <a:rPr lang="en-US" sz="4400" smtClean="0">
                <a:solidFill>
                  <a:srgbClr val="1822CD"/>
                </a:solidFill>
                <a:latin typeface="New York" charset="0"/>
              </a:rPr>
              <a:t>(War Between the States)</a:t>
            </a:r>
            <a:br>
              <a:rPr lang="en-US" sz="4400" smtClean="0">
                <a:solidFill>
                  <a:srgbClr val="1822CD"/>
                </a:solidFill>
                <a:latin typeface="New York" charset="0"/>
              </a:rPr>
            </a:br>
            <a:r>
              <a:rPr lang="en-US" sz="4400" smtClean="0">
                <a:solidFill>
                  <a:srgbClr val="18605A"/>
                </a:solidFill>
                <a:latin typeface="New York" charset="0"/>
              </a:rPr>
              <a:t/>
            </a:r>
            <a:br>
              <a:rPr lang="en-US" sz="4400" smtClean="0">
                <a:solidFill>
                  <a:srgbClr val="18605A"/>
                </a:solidFill>
                <a:latin typeface="New York" charset="0"/>
              </a:rPr>
            </a:br>
            <a:r>
              <a:rPr lang="en-US" sz="4400" smtClean="0">
                <a:solidFill>
                  <a:srgbClr val="18605A"/>
                </a:solidFill>
                <a:latin typeface="New York" charset="0"/>
              </a:rPr>
              <a:t>1861-1865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038600"/>
            <a:ext cx="7162800" cy="1828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ED181E"/>
                </a:solidFill>
              </a:rPr>
              <a:t>Mountain View Elementary School</a:t>
            </a:r>
          </a:p>
          <a:p>
            <a:pPr eaLnBrk="1" hangingPunct="1"/>
            <a:r>
              <a:rPr lang="en-US" sz="3600" smtClean="0">
                <a:solidFill>
                  <a:srgbClr val="ED181E"/>
                </a:solidFill>
              </a:rPr>
              <a:t>Harrisonburg, VA 22801</a:t>
            </a:r>
            <a:endParaRPr lang="en-US" smtClean="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143000" y="5791200"/>
            <a:ext cx="617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/>
              </a:rPr>
              <a:t>Music Credit: http://www.txrebel.com/dixie.html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DA456B"/>
                </a:solidFill>
                <a:latin typeface="New York" charset="0"/>
              </a:rPr>
              <a:t>Nat Turner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DA456B"/>
                </a:solidFill>
                <a:latin typeface="New York" charset="0"/>
              </a:rPr>
              <a:t>Nat Turner lead a rebellion against plantation owners in 1831 and killed 60 people</a:t>
            </a:r>
            <a:endParaRPr lang="en-US" sz="2800" smtClean="0">
              <a:latin typeface="New York" charset="0"/>
            </a:endParaRPr>
          </a:p>
        </p:txBody>
      </p:sp>
      <p:pic>
        <p:nvPicPr>
          <p:cNvPr id="12292" name="Picture 6" descr="nat.jpg                                                        0002A5F4&#10;Private Files                  B82C3CDE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52600"/>
            <a:ext cx="3810000" cy="3529013"/>
          </a:xfrm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19100" y="5684838"/>
            <a:ext cx="729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/>
              </a:rPr>
              <a:t>http://www.millersville.edu/~tweis/fall98/272/turner/Nat_Turner.html</a:t>
            </a:r>
            <a:endParaRPr lang="en-US" sz="240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 rev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7E835B"/>
                </a:solidFill>
              </a:rPr>
              <a:t>John Brown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810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7E835B"/>
                </a:solidFill>
                <a:latin typeface="New York" charset="0"/>
              </a:rPr>
              <a:t>Was a white man that lead a raid on Harper’s Ferry, Virginia in 1859 so that he could help free the slaves.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7E835B"/>
                </a:solidFill>
                <a:latin typeface="New York" charset="0"/>
              </a:rPr>
              <a:t>He was later hung at Charleston, West Virginia</a:t>
            </a:r>
            <a:endParaRPr lang="en-US" sz="2400" smtClean="0"/>
          </a:p>
        </p:txBody>
      </p:sp>
      <p:pic>
        <p:nvPicPr>
          <p:cNvPr id="13316" name="Picture 7" descr="jbrown1.gif                                                    0002A5F4&#10;Private Files                  B82C3CDE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371600"/>
            <a:ext cx="2787650" cy="4191000"/>
          </a:xfrm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828800" y="5867400"/>
            <a:ext cx="689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/>
              </a:rPr>
              <a:t>http://jefferson.village.virginia.edu/jbrown/jbrown1.gif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5B87F2"/>
                </a:solidFill>
                <a:latin typeface="New York" charset="0"/>
              </a:rPr>
              <a:t>Abe Lincoln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810000" cy="4191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B87F2"/>
                </a:solidFill>
                <a:latin typeface="New York" charset="0"/>
              </a:rPr>
              <a:t>Was the president for the North</a:t>
            </a:r>
          </a:p>
          <a:p>
            <a:pPr eaLnBrk="1" hangingPunct="1"/>
            <a:r>
              <a:rPr lang="en-US" smtClean="0">
                <a:solidFill>
                  <a:srgbClr val="5B87F2"/>
                </a:solidFill>
                <a:latin typeface="New York" charset="0"/>
              </a:rPr>
              <a:t>The North’s Capital was Washington D.C.</a:t>
            </a:r>
            <a:endParaRPr lang="en-US" sz="2800" smtClean="0">
              <a:solidFill>
                <a:srgbClr val="5B87F2"/>
              </a:solidFill>
              <a:latin typeface="New York" charset="0"/>
            </a:endParaRPr>
          </a:p>
        </p:txBody>
      </p:sp>
      <p:pic>
        <p:nvPicPr>
          <p:cNvPr id="14340" name="Picture 6" descr="1865.jpg                                                       0002A5F4&#10;Private Files                  B82C3CDE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3054350" cy="4191000"/>
          </a:xfrm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990600" y="5715000"/>
            <a:ext cx="512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/>
              </a:rPr>
              <a:t>http://www.lincolnstore.com/page5.html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ED181E"/>
                </a:solidFill>
                <a:latin typeface="New York" charset="0"/>
              </a:rPr>
              <a:t>Jefferson Davis</a:t>
            </a:r>
            <a:endParaRPr lang="en-US" smtClean="0">
              <a:latin typeface="New York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3810000" cy="4191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ED181E"/>
                </a:solidFill>
                <a:latin typeface="New York" charset="0"/>
              </a:rPr>
              <a:t>Was the president for the South. </a:t>
            </a:r>
          </a:p>
          <a:p>
            <a:pPr eaLnBrk="1" hangingPunct="1"/>
            <a:r>
              <a:rPr lang="en-US" smtClean="0">
                <a:solidFill>
                  <a:srgbClr val="ED181E"/>
                </a:solidFill>
                <a:latin typeface="New York" charset="0"/>
              </a:rPr>
              <a:t>The South’s Capital was Richmond, Virginia</a:t>
            </a:r>
            <a:endParaRPr lang="en-US" smtClean="0">
              <a:latin typeface="New York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914400" y="5638800"/>
            <a:ext cx="702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/>
              </a:rPr>
              <a:t>http://www.heritagephotographs.com/presjefdav18.html</a:t>
            </a:r>
          </a:p>
        </p:txBody>
      </p:sp>
      <p:pic>
        <p:nvPicPr>
          <p:cNvPr id="15365" name="Picture 7" descr="zhemgang_1665_26680922                                         0002A5F4&#10;Private Files                  B82C3CDE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447800"/>
            <a:ext cx="335280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FFAF18"/>
                </a:solidFill>
                <a:latin typeface="New York" charset="0"/>
              </a:rPr>
              <a:t>Clara Barton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4191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AF18"/>
                </a:solidFill>
              </a:rPr>
              <a:t>She was a Northern woman who gave water to dying soldiers</a:t>
            </a:r>
          </a:p>
          <a:p>
            <a:pPr eaLnBrk="1" hangingPunct="1"/>
            <a:r>
              <a:rPr lang="en-US" smtClean="0">
                <a:solidFill>
                  <a:srgbClr val="FFAF18"/>
                </a:solidFill>
              </a:rPr>
              <a:t>She continually risk her life to do this</a:t>
            </a:r>
            <a:endParaRPr lang="en-US" sz="2800" smtClean="0"/>
          </a:p>
        </p:txBody>
      </p:sp>
      <p:pic>
        <p:nvPicPr>
          <p:cNvPr id="16388" name="Picture 6" descr="bart-cl2.jpg                                                   0002A5F4&#10;Private Files                  B82C3CDE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447800"/>
            <a:ext cx="3629025" cy="4191000"/>
          </a:xfrm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971800" y="5791200"/>
            <a:ext cx="562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/>
              </a:rPr>
              <a:t>http://www.lkwdpl.org/wihohio/bart-cla.htm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8154D1"/>
                </a:solidFill>
                <a:latin typeface="New York" charset="0"/>
              </a:rPr>
              <a:t>Sally Thompkins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8154D1"/>
                </a:solidFill>
              </a:rPr>
              <a:t>Was the only women given the title Captain of the Confederate army</a:t>
            </a:r>
          </a:p>
          <a:p>
            <a:pPr eaLnBrk="1" hangingPunct="1"/>
            <a:r>
              <a:rPr lang="en-US" smtClean="0">
                <a:solidFill>
                  <a:srgbClr val="8154D1"/>
                </a:solidFill>
              </a:rPr>
              <a:t>She ran one of the South’s most successful hospitals</a:t>
            </a:r>
            <a:endParaRPr lang="en-US" sz="2800" smtClean="0"/>
          </a:p>
        </p:txBody>
      </p:sp>
      <p:pic>
        <p:nvPicPr>
          <p:cNvPr id="15366" name="Picture 6" descr="captainsally1.jpg                                              0002A5F4&#10;Private Files                  B82C3CDE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447800"/>
            <a:ext cx="2890838" cy="4267200"/>
          </a:xfrm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09600" y="5867400"/>
            <a:ext cx="806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/>
              </a:rPr>
              <a:t>http://womenshistory.about.com/library/prm/blcaptainsally1.htm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E957"/>
                </a:solidFill>
                <a:latin typeface="New York" charset="0"/>
              </a:rPr>
              <a:t>Front Sumter, South Carolina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Since South Carolina had seceded from the United States, it didn’t want Northern soldiers on its land at Fort Sumter</a:t>
            </a:r>
          </a:p>
          <a:p>
            <a:pPr eaLnBrk="1" hangingPunct="1"/>
            <a:r>
              <a:rPr lang="en-US" sz="2400" smtClean="0"/>
              <a:t>Southern General Bueargard tried to get the northern general Anderson to peacefully surrender Fort Sumter.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124200" y="6172200"/>
            <a:ext cx="49450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u="sng">
                <a:solidFill>
                  <a:srgbClr val="FF0000"/>
                </a:solidFill>
              </a:rPr>
              <a:t>Picture Credit: members.aol.com/larrykench/ W1861001.html</a:t>
            </a:r>
          </a:p>
        </p:txBody>
      </p:sp>
      <p:pic>
        <p:nvPicPr>
          <p:cNvPr id="18437" name="Picture 7" descr="&#10;sumter.jpg   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638300"/>
            <a:ext cx="41148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FFEA18"/>
                </a:solidFill>
              </a:rPr>
              <a:t>Fort Sumter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3810000" cy="44196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EA18"/>
                </a:solidFill>
              </a:rPr>
              <a:t>The first major battle of the Civil War began on April 12, 1861.</a:t>
            </a:r>
          </a:p>
          <a:p>
            <a:pPr eaLnBrk="1" hangingPunct="1"/>
            <a:r>
              <a:rPr lang="en-US" sz="2400" smtClean="0">
                <a:solidFill>
                  <a:srgbClr val="FFEA18"/>
                </a:solidFill>
              </a:rPr>
              <a:t>After 2 days, the North surrendered to the South.</a:t>
            </a:r>
          </a:p>
          <a:p>
            <a:pPr eaLnBrk="1" hangingPunct="1"/>
            <a:r>
              <a:rPr lang="en-US" sz="2400" smtClean="0">
                <a:solidFill>
                  <a:srgbClr val="FFEA18"/>
                </a:solidFill>
              </a:rPr>
              <a:t>No one was killed but 1 soldier who was killed when a cannon backfired during the surrendering ceremony.</a:t>
            </a:r>
            <a:endParaRPr lang="en-US" sz="2400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57200" y="6110288"/>
            <a:ext cx="742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imes"/>
              </a:rPr>
              <a:t>Picture Credit: http://library.thinkquest.org/3055/graphics/battles/images/sumteranim.gif</a:t>
            </a:r>
          </a:p>
        </p:txBody>
      </p:sp>
      <p:pic>
        <p:nvPicPr>
          <p:cNvPr id="17415" name="Picture 7" descr="sumteranim.gif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133600"/>
            <a:ext cx="4495800" cy="3105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60CA8E"/>
                </a:solidFill>
              </a:rPr>
              <a:t>The 1st Manassas </a:t>
            </a:r>
            <a:br>
              <a:rPr lang="en-US" smtClean="0">
                <a:solidFill>
                  <a:srgbClr val="60CA8E"/>
                </a:solidFill>
              </a:rPr>
            </a:br>
            <a:r>
              <a:rPr lang="en-US" smtClean="0">
                <a:solidFill>
                  <a:srgbClr val="60CA8E"/>
                </a:solidFill>
              </a:rPr>
              <a:t>or 1st Bull Run, VA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60CA8E"/>
                </a:solidFill>
              </a:rPr>
              <a:t>July 21,1861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60CA8E"/>
                </a:solidFill>
              </a:rPr>
              <a:t>The general for the confederates was Stonewall Jackson &amp; Buearegard.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60CA8E"/>
                </a:solidFill>
              </a:rPr>
              <a:t>The general for the Yankees was McDowell.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60CA8E"/>
                </a:solidFill>
              </a:rPr>
              <a:t>The North had 387 soldiers killed while the South lost 460.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60CA8E"/>
                </a:solidFill>
              </a:rPr>
              <a:t>The South won the battle.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60CA8E"/>
              </a:solidFill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429000" y="60198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Times"/>
              </a:rPr>
              <a:t>Picture Credit: http://www.multied.com/civilwar/Bull.gif</a:t>
            </a:r>
          </a:p>
        </p:txBody>
      </p:sp>
      <p:pic>
        <p:nvPicPr>
          <p:cNvPr id="20485" name="Picture 7" descr="Bull.gif     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246313"/>
            <a:ext cx="4343400" cy="3287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F87B57"/>
                </a:solidFill>
              </a:rPr>
              <a:t>The Battle of the Ironclads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87B57"/>
                </a:solidFill>
              </a:rPr>
              <a:t>March 8-9, 1862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87B57"/>
                </a:solidFill>
              </a:rPr>
              <a:t>The battle took place in Hampton Roads, VA.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87B57"/>
                </a:solidFill>
              </a:rPr>
              <a:t>The South had built an iron ship called the Merrimac or the Virginia.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87B57"/>
                </a:solidFill>
              </a:rPr>
              <a:t>The North challenged the Confederate ship with the northern iron ship called the Monitor.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61963" y="6043613"/>
            <a:ext cx="759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"/>
              </a:rPr>
              <a:t>Picture Credit: http://www.mandia.com/kelly/webpage/99_student_pages/merrimack_monitor/battle.jpg</a:t>
            </a:r>
          </a:p>
        </p:txBody>
      </p:sp>
      <p:pic>
        <p:nvPicPr>
          <p:cNvPr id="19463" name="Picture 7" descr="&#10;battle.jpg   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66975"/>
            <a:ext cx="4038600" cy="26146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ED181E"/>
                </a:solidFill>
                <a:latin typeface="New York" charset="0"/>
              </a:rPr>
              <a:t>The War Between States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3810000" cy="4191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ED181E"/>
                </a:solidFill>
                <a:latin typeface="New York" charset="0"/>
              </a:rPr>
              <a:t>The war lasted from 1861 to 1865</a:t>
            </a:r>
          </a:p>
          <a:p>
            <a:pPr eaLnBrk="1" hangingPunct="1"/>
            <a:r>
              <a:rPr lang="en-US" sz="2800" smtClean="0">
                <a:solidFill>
                  <a:srgbClr val="ED181E"/>
                </a:solidFill>
                <a:latin typeface="New York" charset="0"/>
              </a:rPr>
              <a:t>The war started and ended at Wilmer McLean’s house</a:t>
            </a:r>
            <a:endParaRPr lang="en-US" sz="2800" smtClean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914400" y="5791200"/>
            <a:ext cx="7177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imes"/>
              </a:rPr>
              <a:t>Picture Credit:</a:t>
            </a:r>
          </a:p>
          <a:p>
            <a:r>
              <a:rPr lang="en-US" sz="1600">
                <a:solidFill>
                  <a:schemeClr val="tx1"/>
                </a:solidFill>
                <a:latin typeface="Times"/>
              </a:rPr>
              <a:t>http://www.26nc.org/PhotoGallery/CommandChangePhotos/McLeanHouseMusic.jpg</a:t>
            </a:r>
          </a:p>
        </p:txBody>
      </p:sp>
      <p:pic>
        <p:nvPicPr>
          <p:cNvPr id="4101" name="Picture 7" descr=" house.jpg                                                      0002A5F4&#10;Private Files                  B82C3CDE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752600"/>
            <a:ext cx="4419600" cy="2935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F87B57"/>
                </a:solidFill>
              </a:rPr>
              <a:t>The Ironclads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3810000" cy="4191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87B57"/>
                </a:solidFill>
              </a:rPr>
              <a:t>The two iron ships fought for 5 hours and even collided 5 times. Neither side won except the North kept the South from getting supplies from the rest of the world.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61963" y="6043613"/>
            <a:ext cx="759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"/>
              </a:rPr>
              <a:t>Picture Credit: http://www.mandia.com/kelly/webpage/99_student_pages/merrimack_monitor/battle.jpg</a:t>
            </a:r>
          </a:p>
        </p:txBody>
      </p:sp>
      <p:pic>
        <p:nvPicPr>
          <p:cNvPr id="20486" name="Picture 6" descr="&#10;battle.jpg                                                     0003128E&#10;RCPS Software                  AC5D15C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43434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5B87F2"/>
                </a:solidFill>
              </a:rPr>
              <a:t>2nd Manassas or</a:t>
            </a:r>
            <a:br>
              <a:rPr lang="en-US" smtClean="0">
                <a:solidFill>
                  <a:srgbClr val="5B87F2"/>
                </a:solidFill>
              </a:rPr>
            </a:br>
            <a:r>
              <a:rPr lang="en-US" smtClean="0">
                <a:solidFill>
                  <a:srgbClr val="5B87F2"/>
                </a:solidFill>
              </a:rPr>
              <a:t>2nd Bull Run, VA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810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5B87F2"/>
                </a:solidFill>
              </a:rPr>
              <a:t>August 29-30, 1862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5B87F2"/>
                </a:solidFill>
              </a:rPr>
              <a:t>The general for the  Confederate was Stonewall Jackson.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5B87F2"/>
                </a:solidFill>
              </a:rPr>
              <a:t>The general for the Yankees was John Pope.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5B87F2"/>
                </a:solidFill>
              </a:rPr>
              <a:t>The North lost 16,000 soldiers while the South lost only 9,000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5B87F2"/>
                </a:solidFill>
              </a:rPr>
              <a:t>The South won the battle.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85800" y="6019800"/>
            <a:ext cx="53070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u="sng">
                <a:solidFill>
                  <a:srgbClr val="FF0000"/>
                </a:solidFill>
              </a:rPr>
              <a:t>Picture Credit: www.multied.com/civilwar/ SecondManassas.html</a:t>
            </a:r>
          </a:p>
        </p:txBody>
      </p:sp>
      <p:pic>
        <p:nvPicPr>
          <p:cNvPr id="23557" name="Picture 7" descr="&#10;Manassas2.gif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0"/>
            <a:ext cx="4495800" cy="284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B2B459"/>
                </a:solidFill>
              </a:rPr>
              <a:t>Stonewall Jackson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4114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B2B459"/>
                </a:solidFill>
              </a:rPr>
              <a:t>He led a valley campaign for 3 months in 1862.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B2B459"/>
                </a:solidFill>
              </a:rPr>
              <a:t>He liked to suck on lemons all the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B2B459"/>
                </a:solidFill>
              </a:rPr>
              <a:t>He said, “If this Valley is lost, Virginia is lost.”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B2B459"/>
                </a:solidFill>
              </a:rPr>
              <a:t>His military reputation is perhaps greater than any other Civil War General because he won with a smaller army the majority of the time.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038600" y="6096000"/>
            <a:ext cx="46116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u="sng">
                <a:solidFill>
                  <a:srgbClr val="FF0000"/>
                </a:solidFill>
              </a:rPr>
              <a:t>Picture Credit: www.lib.utexas.edu/photodraw/ portraits/</a:t>
            </a:r>
          </a:p>
        </p:txBody>
      </p:sp>
      <p:pic>
        <p:nvPicPr>
          <p:cNvPr id="24581" name="Picture 7" descr="&#10;stonewall.jpg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4775" y="1371600"/>
            <a:ext cx="3040063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B2B459"/>
                </a:solidFill>
              </a:rPr>
              <a:t>Stonewall Jackson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810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B2B459"/>
                </a:solidFill>
              </a:rPr>
              <a:t>He knew that the Valley was the bread basket for the South.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B2B459"/>
                </a:solidFill>
              </a:rPr>
              <a:t>Edinburg produced the most wheat.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B2B459"/>
                </a:solidFill>
              </a:rPr>
              <a:t>Jackson only lost in the Kenstown.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B2B459"/>
                </a:solidFill>
              </a:rPr>
              <a:t>He loved to suck on lemons.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B2B459"/>
                </a:solidFill>
              </a:rPr>
              <a:t>He didn’t use chairs because he believed that standing was good for you.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54025" y="6096000"/>
            <a:ext cx="46116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u="sng">
                <a:solidFill>
                  <a:srgbClr val="FF0000"/>
                </a:solidFill>
              </a:rPr>
              <a:t>Picture Credit: www.lib.utexas.edu/photodraw/ portraits/</a:t>
            </a:r>
          </a:p>
        </p:txBody>
      </p:sp>
      <p:pic>
        <p:nvPicPr>
          <p:cNvPr id="25605" name="Picture 6" descr="&#10;stonewall.jpg                                                  0003128E&#10;RCPS Software                  AC5D15C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3040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DC54AD"/>
                </a:solidFill>
              </a:rPr>
              <a:t>Belle Boyd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810000" cy="3429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DC54AD"/>
                </a:solidFill>
              </a:rPr>
              <a:t>She was a Southern spy that told Jackson that the Yankees were at Front Royal.</a:t>
            </a:r>
            <a:endParaRPr lang="en-US" sz="2800" smtClean="0">
              <a:solidFill>
                <a:srgbClr val="DC54AD"/>
              </a:solidFill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886200" y="6019800"/>
            <a:ext cx="43227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u="sng">
                <a:solidFill>
                  <a:srgbClr val="0000CC"/>
                </a:solidFill>
              </a:rPr>
              <a:t>Picture Credit: www.civilwarhome.com/ boydbio.htm</a:t>
            </a:r>
          </a:p>
        </p:txBody>
      </p:sp>
      <p:pic>
        <p:nvPicPr>
          <p:cNvPr id="26629" name="Picture 7" descr="boyd.jpg     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7288" y="1752600"/>
            <a:ext cx="3170237" cy="4191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2F8B20"/>
                </a:solidFill>
              </a:rPr>
              <a:t>Antietam or Sharpsburg, Maryland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2F8B20"/>
                </a:solidFill>
              </a:rPr>
              <a:t>September 17, 1862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2F8B20"/>
                </a:solidFill>
              </a:rPr>
              <a:t>The general for the Confederates was Robert E. Lee.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2F8B20"/>
                </a:solidFill>
              </a:rPr>
              <a:t>The general for the Yankees was McClellan.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2F8B20"/>
                </a:solidFill>
              </a:rPr>
              <a:t>A Union soldier found 3 cigars that helped the North to know what General Lee planned to do.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2F8B20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09600" y="6019800"/>
            <a:ext cx="55022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u="sng">
                <a:solidFill>
                  <a:srgbClr val="FF0000"/>
                </a:solidFill>
              </a:rPr>
              <a:t>Picture Credit: memory.loc.gov/.../newsletter/ august01/feature.html</a:t>
            </a:r>
          </a:p>
        </p:txBody>
      </p:sp>
      <p:pic>
        <p:nvPicPr>
          <p:cNvPr id="27653" name="Picture 7" descr="antietam.jpg 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8838" y="1752600"/>
            <a:ext cx="3462337" cy="4191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2F8B20"/>
                </a:solidFill>
              </a:rPr>
              <a:t>Antietam</a:t>
            </a:r>
            <a:br>
              <a:rPr lang="en-US" smtClean="0">
                <a:solidFill>
                  <a:srgbClr val="2F8B20"/>
                </a:solidFill>
              </a:rPr>
            </a:br>
            <a:endParaRPr lang="en-US" smtClean="0">
              <a:solidFill>
                <a:srgbClr val="2F8B2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4495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2F8B20"/>
                </a:solidFill>
              </a:rPr>
              <a:t>The Battle took place in Farmer Miller’s cornfield.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2F8B20"/>
                </a:solidFill>
              </a:rPr>
              <a:t>The battle is known as the Single bloodiest day in the Civil War.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2F8B20"/>
                </a:solidFill>
              </a:rPr>
              <a:t>23,500 men were killed in the Bloody lane.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2F8B20"/>
                </a:solidFill>
              </a:rPr>
              <a:t>The name of the bridge where the confederates held the Yankees for 4 hours is called, Burnside.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2F8B20"/>
                </a:solidFill>
              </a:rPr>
              <a:t>The south used rocks when they ran out of ammunition.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2F8B20"/>
                </a:solidFill>
              </a:rPr>
              <a:t>South won the battle.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5334000" y="5943600"/>
            <a:ext cx="37703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u="sng">
                <a:solidFill>
                  <a:srgbClr val="FF0000"/>
                </a:solidFill>
              </a:rPr>
              <a:t>Picture Credit: www.trubador.com/bridge.htm</a:t>
            </a:r>
          </a:p>
        </p:txBody>
      </p:sp>
      <p:pic>
        <p:nvPicPr>
          <p:cNvPr id="28677" name="Picture 7" descr="&#10;Bridge.gif   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981200"/>
            <a:ext cx="3657600" cy="27463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DA456B"/>
                </a:solidFill>
              </a:rPr>
              <a:t>Battle Of Fredericksburg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191000" cy="4495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DA456B"/>
                </a:solidFill>
              </a:rPr>
              <a:t>Dec. 13-15, 1862</a:t>
            </a:r>
          </a:p>
          <a:p>
            <a:pPr eaLnBrk="1" hangingPunct="1"/>
            <a:r>
              <a:rPr lang="en-US" sz="2400" smtClean="0">
                <a:solidFill>
                  <a:srgbClr val="DA456B"/>
                </a:solidFill>
              </a:rPr>
              <a:t>The general for the Confederates was Robert E. Lee</a:t>
            </a:r>
          </a:p>
          <a:p>
            <a:pPr eaLnBrk="1" hangingPunct="1"/>
            <a:r>
              <a:rPr lang="en-US" sz="2400" smtClean="0">
                <a:solidFill>
                  <a:srgbClr val="DA456B"/>
                </a:solidFill>
              </a:rPr>
              <a:t>The general for the Yankees was Burnside.</a:t>
            </a:r>
          </a:p>
          <a:p>
            <a:pPr eaLnBrk="1" hangingPunct="1"/>
            <a:r>
              <a:rPr lang="en-US" sz="2400" smtClean="0">
                <a:solidFill>
                  <a:srgbClr val="DA456B"/>
                </a:solidFill>
              </a:rPr>
              <a:t>The North had 122,000 soldiers while the South had 78,500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DA456B"/>
              </a:solidFill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609600" y="6019800"/>
            <a:ext cx="46148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u="sng">
                <a:solidFill>
                  <a:srgbClr val="FF0000"/>
                </a:solidFill>
              </a:rPr>
              <a:t>Picture Credit: www.multied.com/civilwar/ frederick.html</a:t>
            </a:r>
          </a:p>
        </p:txBody>
      </p:sp>
      <p:pic>
        <p:nvPicPr>
          <p:cNvPr id="29701" name="Picture 7" descr="&#10;Frederick.gif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325688"/>
            <a:ext cx="3962400" cy="279876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DA456B"/>
                </a:solidFill>
              </a:rPr>
              <a:t>Battle Of Fredericksburg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DA456B"/>
                </a:solidFill>
              </a:rPr>
              <a:t>9,000 Union soldiers were killed while only 1,500 Southern soldiers were killed.</a:t>
            </a:r>
          </a:p>
          <a:p>
            <a:pPr eaLnBrk="1" hangingPunct="1"/>
            <a:r>
              <a:rPr lang="en-US" sz="2400" smtClean="0">
                <a:solidFill>
                  <a:srgbClr val="DA456B"/>
                </a:solidFill>
              </a:rPr>
              <a:t>The South won the battle.</a:t>
            </a:r>
          </a:p>
          <a:p>
            <a:pPr eaLnBrk="1" hangingPunct="1"/>
            <a:r>
              <a:rPr lang="en-US" sz="2400" smtClean="0">
                <a:solidFill>
                  <a:srgbClr val="DA456B"/>
                </a:solidFill>
              </a:rPr>
              <a:t>Lee said, “It is well that was is so horrible, else we should grow too fond of it.’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529138" y="6056313"/>
            <a:ext cx="46148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u="sng">
                <a:solidFill>
                  <a:srgbClr val="FF0000"/>
                </a:solidFill>
              </a:rPr>
              <a:t>Picture Credit: www.multied.com/civilwar/ frederick.html</a:t>
            </a:r>
          </a:p>
        </p:txBody>
      </p:sp>
      <p:pic>
        <p:nvPicPr>
          <p:cNvPr id="30725" name="Picture 6" descr="&#10;Frederick.gif                                                  0003128E&#10;RCPS Software                  AC5D15C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0538" y="2362200"/>
            <a:ext cx="39624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62D6AC"/>
                </a:solidFill>
              </a:rPr>
              <a:t>Abraham Lincoln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62D6AC"/>
                </a:solidFill>
              </a:rPr>
              <a:t>President Abraham Lincoln on Jan, 1, 1863, declared the Emancipation Proclamation that freed all the slaves!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62D6AC"/>
                </a:solidFill>
              </a:rPr>
              <a:t>President Lincoln’s 4 brother-in-laws were Confederates.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62D6AC"/>
                </a:solidFill>
              </a:rPr>
              <a:t>He was the 1st president to wear a beard. 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62D6AC"/>
              </a:solidFill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81000" y="6096000"/>
            <a:ext cx="58039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 Picture Credit: </a:t>
            </a:r>
            <a:r>
              <a:rPr lang="en-US" sz="1300" b="1" u="sng">
                <a:solidFill>
                  <a:schemeClr val="tx1"/>
                </a:solidFill>
              </a:rPr>
              <a:t>www.branchburg.k12.nj.us/.../ Abe%20Main%20Page.htm</a:t>
            </a:r>
          </a:p>
        </p:txBody>
      </p:sp>
      <p:pic>
        <p:nvPicPr>
          <p:cNvPr id="31749" name="Picture 7" descr="lincoln.jpg  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4088" y="1752600"/>
            <a:ext cx="3271837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187534"/>
                </a:solidFill>
                <a:latin typeface="New York" charset="0"/>
              </a:rPr>
              <a:t>Main Causes</a:t>
            </a:r>
            <a:endParaRPr lang="en-US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187534"/>
                </a:solidFill>
                <a:latin typeface="New York" charset="0"/>
              </a:rPr>
              <a:t>State’s Rights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187534"/>
                </a:solidFill>
                <a:latin typeface="New York" charset="0"/>
              </a:rPr>
              <a:t>Slavery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187534"/>
                </a:solidFill>
                <a:latin typeface="New York" charset="0"/>
              </a:rPr>
              <a:t>Cotton Gin by Eli Whitney in 1793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187534"/>
                </a:solidFill>
                <a:latin typeface="New York" charset="0"/>
              </a:rPr>
              <a:t>Preserving the Union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187534"/>
                </a:solidFill>
                <a:latin typeface="New York" charset="0"/>
              </a:rPr>
              <a:t>Uncle Tom’s Cabin by Harriet Beecher Stowe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187534"/>
                </a:solidFill>
                <a:latin typeface="New York" charset="0"/>
              </a:rPr>
              <a:t>Slave vs. Free States</a:t>
            </a:r>
            <a:endParaRPr lang="en-US" sz="2400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57200" y="5867400"/>
            <a:ext cx="736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"/>
              </a:rPr>
              <a:t>Picture Credit: http://www.disciples.org/convo/Slavery.jpg</a:t>
            </a:r>
          </a:p>
        </p:txBody>
      </p:sp>
      <p:pic>
        <p:nvPicPr>
          <p:cNvPr id="5125" name="Picture 7" descr="Slavery.jpg  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9938" y="1752600"/>
            <a:ext cx="3641725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chemeClr val="hlink"/>
                </a:solidFill>
              </a:rPr>
              <a:t>Chancellorsville</a:t>
            </a:r>
            <a:endParaRPr lang="en-US" smtClean="0">
              <a:solidFill>
                <a:schemeClr val="hlink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267200" cy="5791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hlink"/>
                </a:solidFill>
              </a:rPr>
              <a:t>May 1-14, 1863</a:t>
            </a:r>
          </a:p>
          <a:p>
            <a:pPr eaLnBrk="1" hangingPunct="1"/>
            <a:r>
              <a:rPr lang="en-US" sz="2800" smtClean="0">
                <a:solidFill>
                  <a:schemeClr val="hlink"/>
                </a:solidFill>
              </a:rPr>
              <a:t>The general for the Confederates was Robert E. Lee</a:t>
            </a:r>
          </a:p>
          <a:p>
            <a:pPr eaLnBrk="1" hangingPunct="1"/>
            <a:r>
              <a:rPr lang="en-US" sz="2800" smtClean="0">
                <a:solidFill>
                  <a:schemeClr val="hlink"/>
                </a:solidFill>
              </a:rPr>
              <a:t>The general for the Yankees was Joseph Hooker.</a:t>
            </a:r>
          </a:p>
          <a:p>
            <a:pPr eaLnBrk="1" hangingPunct="1"/>
            <a:r>
              <a:rPr lang="en-US" sz="2800" smtClean="0">
                <a:solidFill>
                  <a:schemeClr val="hlink"/>
                </a:solidFill>
              </a:rPr>
              <a:t>South had 45,000 soldiers and North had 70,000 soldiers.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581400" y="6019800"/>
            <a:ext cx="51085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>
                <a:solidFill>
                  <a:schemeClr val="tx1"/>
                </a:solidFill>
              </a:rPr>
              <a:t>Picture Credit:  </a:t>
            </a:r>
            <a:r>
              <a:rPr lang="en-US" sz="1300" b="1" u="sng">
                <a:solidFill>
                  <a:schemeClr val="tx1"/>
                </a:solidFill>
              </a:rPr>
              <a:t>www.civilwarcentral.com/ ShirtDetail.asp?prod=</a:t>
            </a:r>
          </a:p>
        </p:txBody>
      </p:sp>
      <p:pic>
        <p:nvPicPr>
          <p:cNvPr id="32773" name="Picture 7" descr="Chancellorsville.jpg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371600"/>
            <a:ext cx="4191000" cy="31353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hlink"/>
                </a:solidFill>
              </a:rPr>
              <a:t>Chancellorsville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143000"/>
            <a:ext cx="4114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Major battle on May 2 at 6 in the evening. With the smoke thick in the air some Yankees killed Yankees and Confederates killed Confederates.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Stonewall Jackson was shot 3 times by his own men in the confusion. His last words were “Let us cross over the river and rest under the shades of the trees.”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South won the battle.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hlink"/>
              </a:solidFill>
            </a:endParaRPr>
          </a:p>
        </p:txBody>
      </p:sp>
      <p:pic>
        <p:nvPicPr>
          <p:cNvPr id="32773" name="Picture 5" descr="cavalryanimation.gif copy                                      0003128E&#10;RCPS Software                  AC5D15C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33051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18605A"/>
                </a:solidFill>
              </a:rPr>
              <a:t>Brandy Station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18605A"/>
                </a:solidFill>
              </a:rPr>
              <a:t>Brandy Station occurred on June 9, 1863.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18605A"/>
                </a:solidFill>
              </a:rPr>
              <a:t>It is known as the largest cavalry battle on the North American continent. 17,000 cavalry soldiers fought in this battle.</a:t>
            </a:r>
          </a:p>
        </p:txBody>
      </p:sp>
      <p:pic>
        <p:nvPicPr>
          <p:cNvPr id="41989" name="Picture 5" descr="cavalryanimation.gif copy                                      0003128E&#10;RCPS Software                  AC5D15C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3145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cavalryanimation.gif copy                                      0003128E&#10;RCPS Software                  AC5D15C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971800"/>
            <a:ext cx="27717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cavalryanimation.gif copy                                      0003128E&#10;RCPS Software                  AC5D15C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24000"/>
            <a:ext cx="26193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cavalryanimation.gif copy                                      0003128E&#10;RCPS Software                  AC5D15C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2695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7465DC"/>
                </a:solidFill>
              </a:rPr>
              <a:t>The Battle of Gettysburg, PA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7465DC"/>
                </a:solidFill>
              </a:rPr>
              <a:t>The battle of Gettysburg, PA took place on July1-3, 1863.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7465DC"/>
                </a:solidFill>
              </a:rPr>
              <a:t>Major fighting occurred around Little Round top hill.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7465DC"/>
                </a:solidFill>
              </a:rPr>
              <a:t>The North won this battle.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7465DC"/>
                </a:solidFill>
              </a:rPr>
              <a:t>On November 19,1863. President Lincoln gave Gettysburg Address.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838200" y="6019800"/>
            <a:ext cx="37528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u="sng">
                <a:solidFill>
                  <a:srgbClr val="FF0000"/>
                </a:solidFill>
              </a:rPr>
              <a:t>Picture Credit: www.pennhomes.com/loc.htm</a:t>
            </a:r>
          </a:p>
        </p:txBody>
      </p:sp>
      <p:pic>
        <p:nvPicPr>
          <p:cNvPr id="35845" name="Picture 7" descr="gettysburg.jpg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355850"/>
            <a:ext cx="4267200" cy="2905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BAD41A"/>
                </a:solidFill>
              </a:rPr>
              <a:t>The Battle of New Market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BAD41A"/>
                </a:solidFill>
              </a:rPr>
              <a:t>On May 15, 1864 The Battle of New Market.</a:t>
            </a:r>
          </a:p>
          <a:p>
            <a:pPr eaLnBrk="1" hangingPunct="1"/>
            <a:r>
              <a:rPr lang="en-US" sz="2800" smtClean="0">
                <a:solidFill>
                  <a:srgbClr val="BAD41A"/>
                </a:solidFill>
              </a:rPr>
              <a:t>The VMI cadets help fight and so the South won this battle.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3000" y="6096000"/>
            <a:ext cx="34575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u="sng">
                <a:solidFill>
                  <a:srgbClr val="FF0000"/>
                </a:solidFill>
              </a:rPr>
              <a:t>Picture Credit: www.svta.org/new-market/</a:t>
            </a:r>
          </a:p>
        </p:txBody>
      </p:sp>
      <p:pic>
        <p:nvPicPr>
          <p:cNvPr id="36869" name="Picture 7" descr=" flags.jpg    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3175" y="1752600"/>
            <a:ext cx="263525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BB56C3"/>
                </a:solidFill>
              </a:rPr>
              <a:t>October 1864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BB56C3"/>
                </a:solidFill>
              </a:rPr>
              <a:t>In Oct. 1864, Sheridan (North) burns the Valley.</a:t>
            </a:r>
          </a:p>
          <a:p>
            <a:pPr eaLnBrk="1" hangingPunct="1"/>
            <a:r>
              <a:rPr lang="en-US" sz="2800" smtClean="0">
                <a:solidFill>
                  <a:srgbClr val="BB56C3"/>
                </a:solidFill>
              </a:rPr>
              <a:t>This way Grant was able to defeat the South.</a:t>
            </a:r>
          </a:p>
        </p:txBody>
      </p:sp>
      <p:pic>
        <p:nvPicPr>
          <p:cNvPr id="37894" name="Picture 6" descr="forestfire.gif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41935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llofy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F06157"/>
                </a:solidFill>
              </a:rPr>
              <a:t>Appomattox Court House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828800"/>
            <a:ext cx="3810000" cy="4191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06157"/>
                </a:solidFill>
              </a:rPr>
              <a:t>April 9, 1865 Lee surrenders to Ulysses S. Grant at Appomattox, court house, Virginia.</a:t>
            </a:r>
          </a:p>
          <a:p>
            <a:pPr eaLnBrk="1" hangingPunct="1"/>
            <a:endParaRPr lang="en-US" sz="2800" smtClean="0">
              <a:solidFill>
                <a:srgbClr val="F06157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14400" y="5791200"/>
            <a:ext cx="7177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imes"/>
              </a:rPr>
              <a:t>Picture Credit:</a:t>
            </a:r>
          </a:p>
          <a:p>
            <a:r>
              <a:rPr lang="en-US" sz="1600">
                <a:solidFill>
                  <a:schemeClr val="tx1"/>
                </a:solidFill>
                <a:latin typeface="Times"/>
              </a:rPr>
              <a:t>http://www.26nc.org/PhotoGallery/CommandChangePhotos/McLeanHouseMusic.jpg</a:t>
            </a:r>
          </a:p>
        </p:txBody>
      </p:sp>
      <p:pic>
        <p:nvPicPr>
          <p:cNvPr id="38917" name="Picture 6" descr=" house.jpg                                                      0002A5F4&#10;Private Files                  B82C3CD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441960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FFBF56"/>
                </a:solidFill>
              </a:rPr>
              <a:t>Robert E. Lee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BF56"/>
                </a:solidFill>
              </a:rPr>
              <a:t>He named his horse Traveller.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BF56"/>
                </a:solidFill>
              </a:rPr>
              <a:t>He said, “I don’t see how we could have an army without music.” Lee owned a pet hen. The hen went with him everywhere. At Gettysburg, he had his Generals help him find his lost hen.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FFBF56"/>
              </a:solidFill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609600" y="6019800"/>
            <a:ext cx="54689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u="sng">
                <a:solidFill>
                  <a:srgbClr val="FF0000"/>
                </a:solidFill>
              </a:rPr>
              <a:t>Picture Credit: www.guyartgallery.com/ civil%20war%20gallery.htm</a:t>
            </a:r>
          </a:p>
        </p:txBody>
      </p:sp>
      <p:pic>
        <p:nvPicPr>
          <p:cNvPr id="39941" name="Picture 7" descr="lee.jpg      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52600"/>
            <a:ext cx="3236913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FA4E19"/>
                </a:solidFill>
                <a:latin typeface="New York" charset="0"/>
              </a:rPr>
              <a:t>Civil War Facts</a:t>
            </a:r>
            <a:endParaRPr lang="en-US" smtClean="0">
              <a:latin typeface="New York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A4E19"/>
                </a:solidFill>
                <a:latin typeface="New York" charset="0"/>
              </a:rPr>
              <a:t>1/2 million people were killed or wounded in the Civil War</a:t>
            </a:r>
          </a:p>
          <a:p>
            <a:pPr eaLnBrk="1" hangingPunct="1"/>
            <a:r>
              <a:rPr lang="en-US" sz="2800" smtClean="0">
                <a:solidFill>
                  <a:srgbClr val="FA4E19"/>
                </a:solidFill>
                <a:latin typeface="New York" charset="0"/>
              </a:rPr>
              <a:t>60 % of the fighting took place in Virginia</a:t>
            </a:r>
            <a:endParaRPr lang="en-US" sz="2800" smtClean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572000" y="5943600"/>
            <a:ext cx="367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solidFill>
                  <a:srgbClr val="0000CC"/>
                </a:solidFill>
              </a:rPr>
              <a:t>Picture Credit: volusia.com/civilwar/</a:t>
            </a:r>
          </a:p>
        </p:txBody>
      </p:sp>
      <p:pic>
        <p:nvPicPr>
          <p:cNvPr id="6149" name="Picture 6" descr="cw.gif       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12950"/>
            <a:ext cx="3810000" cy="3668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 rev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11" name="Group 55"/>
          <p:cNvGraphicFramePr>
            <a:graphicFrameLocks noGrp="1"/>
          </p:cNvGraphicFramePr>
          <p:nvPr/>
        </p:nvGraphicFramePr>
        <p:xfrm>
          <a:off x="762000" y="609600"/>
          <a:ext cx="7543800" cy="5792726"/>
        </p:xfrm>
        <a:graphic>
          <a:graphicData uri="http://schemas.openxmlformats.org/drawingml/2006/table">
            <a:tbl>
              <a:tblPr/>
              <a:tblGrid>
                <a:gridCol w="3771900"/>
                <a:gridCol w="3771900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2CD"/>
                          </a:solidFill>
                          <a:effectLst/>
                          <a:latin typeface="Arial" charset="0"/>
                        </a:rPr>
                        <a:t>North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South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23 States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11 States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Union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Confederate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Yankee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Rebel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Blue Coats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Grey Coats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USA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Army of the Potomac River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Virginia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Federal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229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Border States (Kentucky, Maryland, &amp; Missouri) were States that had soldiers fighting for both sides!</a:t>
            </a:r>
          </a:p>
          <a:p>
            <a:pPr>
              <a:spcBef>
                <a:spcPct val="50000"/>
              </a:spcBef>
            </a:pPr>
            <a:endParaRPr lang="en-US" sz="36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In the battle of Vicksburg, there were 17 Confederate armies and 22 Union armies from the state of Missouri!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#10;civmap.gif                                                     0003128E&#10;RCPS Software                  AC5D15C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786813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62000" y="6491288"/>
            <a:ext cx="744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Times"/>
              </a:rPr>
              <a:t>Picture Credit: http://www.historyplace.com/civilwar/cwar-pix/civmap.gif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6C18B0"/>
                </a:solidFill>
                <a:latin typeface="New York" charset="0"/>
              </a:rPr>
              <a:t>Abolitionist</a:t>
            </a:r>
            <a:endParaRPr lang="en-US" smtClean="0">
              <a:latin typeface="New York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6C18B0"/>
                </a:solidFill>
                <a:latin typeface="New York" charset="0"/>
              </a:rPr>
              <a:t>Abolitionist were people who wanted to end slavery or get rid of it.</a:t>
            </a:r>
          </a:p>
          <a:p>
            <a:pPr eaLnBrk="1" hangingPunct="1"/>
            <a:r>
              <a:rPr lang="en-US" sz="2800" smtClean="0">
                <a:solidFill>
                  <a:srgbClr val="6C18B0"/>
                </a:solidFill>
                <a:latin typeface="New York" charset="0"/>
              </a:rPr>
              <a:t>Frederick Douglass (on left) was a well-known abolitionist.</a:t>
            </a:r>
            <a:endParaRPr lang="en-US" sz="2400" smtClean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57200" y="6034088"/>
            <a:ext cx="6226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imes"/>
              </a:rPr>
              <a:t>Picture Credit: http://www.historyplace.com/lincoln/lincpix/fred-doug.jpg</a:t>
            </a:r>
          </a:p>
        </p:txBody>
      </p:sp>
      <p:pic>
        <p:nvPicPr>
          <p:cNvPr id="10245" name="Picture 7" descr="&#10;fred-doug.jpg 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4238" y="1752600"/>
            <a:ext cx="3413125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FFEA18"/>
                </a:solidFill>
                <a:latin typeface="New York" charset="0"/>
              </a:rPr>
              <a:t>The Underground Railroad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32766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EA18"/>
                </a:solidFill>
                <a:latin typeface="New York" charset="0"/>
              </a:rPr>
              <a:t>Was a system setup to help slaves (African Americans) escape to the Northern USA or Canada.</a:t>
            </a:r>
          </a:p>
          <a:p>
            <a:pPr eaLnBrk="1" hangingPunct="1"/>
            <a:r>
              <a:rPr lang="en-US" sz="2400" smtClean="0">
                <a:solidFill>
                  <a:srgbClr val="FFEA18"/>
                </a:solidFill>
                <a:latin typeface="New York" charset="0"/>
              </a:rPr>
              <a:t>Slaves hid in barns and houses</a:t>
            </a:r>
            <a:endParaRPr lang="en-US" sz="2400" smtClean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219200" y="6110288"/>
            <a:ext cx="6072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imes"/>
              </a:rPr>
              <a:t>Picture Credit: http://www.fs.fed.us/r9/wayne/ur_project/siebertmap.jpg</a:t>
            </a:r>
          </a:p>
        </p:txBody>
      </p:sp>
      <p:pic>
        <p:nvPicPr>
          <p:cNvPr id="11269" name="Picture 7" descr="siebertmap.jpg                                                 0003128E&#10;RCPS Software                  AC5D15C6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1647825"/>
            <a:ext cx="4953000" cy="4084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 advAuto="0"/>
    </p:bldLst>
  </p:timing>
</p:sld>
</file>

<file path=ppt/theme/theme1.xml><?xml version="1.0" encoding="utf-8"?>
<a:theme xmlns:a="http://schemas.openxmlformats.org/drawingml/2006/main" name="Neon Frame">
  <a:themeElements>
    <a:clrScheme name="Neon Frame 6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eon Fr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on Frame 1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9):Other Applications•:Microsoft Office 2001:Templates:Presentations:Designs:Neon Frame</Template>
  <TotalTime>446</TotalTime>
  <Words>1428</Words>
  <Application>Microsoft Office PowerPoint</Application>
  <PresentationFormat>On-screen Show (4:3)</PresentationFormat>
  <Paragraphs>184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Neon Frame</vt:lpstr>
      <vt:lpstr>The Civil War (War Between the States)  1861-1865</vt:lpstr>
      <vt:lpstr>The War Between States</vt:lpstr>
      <vt:lpstr>Main Causes</vt:lpstr>
      <vt:lpstr>Civil War Facts</vt:lpstr>
      <vt:lpstr>Slide 5</vt:lpstr>
      <vt:lpstr>Slide 6</vt:lpstr>
      <vt:lpstr>Slide 7</vt:lpstr>
      <vt:lpstr>Abolitionist</vt:lpstr>
      <vt:lpstr>The Underground Railroad</vt:lpstr>
      <vt:lpstr>Nat Turner</vt:lpstr>
      <vt:lpstr>John Brown</vt:lpstr>
      <vt:lpstr>Abe Lincoln</vt:lpstr>
      <vt:lpstr>Jefferson Davis</vt:lpstr>
      <vt:lpstr>Clara Barton</vt:lpstr>
      <vt:lpstr>Sally Thompkins</vt:lpstr>
      <vt:lpstr>Front Sumter, South Carolina</vt:lpstr>
      <vt:lpstr>Fort Sumter</vt:lpstr>
      <vt:lpstr>The 1st Manassas  or 1st Bull Run, VA</vt:lpstr>
      <vt:lpstr>The Battle of the Ironclads</vt:lpstr>
      <vt:lpstr>The Ironclads</vt:lpstr>
      <vt:lpstr>2nd Manassas or 2nd Bull Run, VA</vt:lpstr>
      <vt:lpstr>Stonewall Jackson</vt:lpstr>
      <vt:lpstr>Stonewall Jackson</vt:lpstr>
      <vt:lpstr>Belle Boyd</vt:lpstr>
      <vt:lpstr>Antietam or Sharpsburg, Maryland</vt:lpstr>
      <vt:lpstr>Antietam </vt:lpstr>
      <vt:lpstr>Battle Of Fredericksburg</vt:lpstr>
      <vt:lpstr>Battle Of Fredericksburg</vt:lpstr>
      <vt:lpstr>Abraham Lincoln</vt:lpstr>
      <vt:lpstr>Chancellorsville</vt:lpstr>
      <vt:lpstr>Chancellorsville</vt:lpstr>
      <vt:lpstr>Brandy Station</vt:lpstr>
      <vt:lpstr>The Battle of Gettysburg, PA</vt:lpstr>
      <vt:lpstr>The Battle of New Market</vt:lpstr>
      <vt:lpstr>October 1864</vt:lpstr>
      <vt:lpstr>Appomattox Court House</vt:lpstr>
      <vt:lpstr>Robert E. Lee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</dc:title>
  <dc:creator>MVES Y58</dc:creator>
  <cp:lastModifiedBy>ST User</cp:lastModifiedBy>
  <cp:revision>61</cp:revision>
  <dcterms:created xsi:type="dcterms:W3CDTF">2002-04-17T16:31:43Z</dcterms:created>
  <dcterms:modified xsi:type="dcterms:W3CDTF">2014-12-30T16:46:47Z</dcterms:modified>
</cp:coreProperties>
</file>