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6"/>
  </p:notesMasterIdLst>
  <p:sldIdLst>
    <p:sldId id="256" r:id="rId5"/>
    <p:sldId id="284" r:id="rId6"/>
    <p:sldId id="300" r:id="rId7"/>
    <p:sldId id="265" r:id="rId8"/>
    <p:sldId id="277" r:id="rId9"/>
    <p:sldId id="318" r:id="rId10"/>
    <p:sldId id="266" r:id="rId11"/>
    <p:sldId id="269" r:id="rId12"/>
    <p:sldId id="311" r:id="rId13"/>
    <p:sldId id="319" r:id="rId14"/>
    <p:sldId id="312" r:id="rId15"/>
  </p:sldIdLst>
  <p:sldSz cx="9144000" cy="5143500" type="screen16x9"/>
  <p:notesSz cx="7102475" cy="9388475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CF2B41-6B67-4B50-808A-912C5CF4E5F8}">
  <a:tblStyle styleId="{C0CF2B41-6B67-4B50-808A-912C5CF4E5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6" autoAdjust="0"/>
    <p:restoredTop sz="89726"/>
  </p:normalViewPr>
  <p:slideViewPr>
    <p:cSldViewPr snapToGrid="0" showGuides="1">
      <p:cViewPr varScale="1">
        <p:scale>
          <a:sx n="94" d="100"/>
          <a:sy n="94" d="100"/>
        </p:scale>
        <p:origin x="96" y="8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E7C54E0A-C438-6E25-D777-B677C97048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23863" y="704850"/>
            <a:ext cx="6256337" cy="35194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BCAFE30C-021F-08A7-CEF8-A0C8AE7ED7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13" tIns="94213" rIns="94213" bIns="9421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62;g1dae8f34492_0_3:notes">
            <a:extLst>
              <a:ext uri="{FF2B5EF4-FFF2-40B4-BE49-F238E27FC236}">
                <a16:creationId xmlns:a16="http://schemas.microsoft.com/office/drawing/2014/main" id="{CCE1082E-A95A-D592-5893-E9715DED66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Google Shape;63;g1dae8f34492_0_3:notes">
            <a:extLst>
              <a:ext uri="{FF2B5EF4-FFF2-40B4-BE49-F238E27FC236}">
                <a16:creationId xmlns:a16="http://schemas.microsoft.com/office/drawing/2014/main" id="{270CFE27-25B7-2BF1-3A13-BE85F1F010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03;g1dae18a1856_0_105:notes">
            <a:extLst>
              <a:ext uri="{FF2B5EF4-FFF2-40B4-BE49-F238E27FC236}">
                <a16:creationId xmlns:a16="http://schemas.microsoft.com/office/drawing/2014/main" id="{150F24B1-C4CA-C1B7-31CF-A0B4115D40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3" name="Google Shape;104;g1dae18a1856_0_105:notes">
            <a:extLst>
              <a:ext uri="{FF2B5EF4-FFF2-40B4-BE49-F238E27FC236}">
                <a16:creationId xmlns:a16="http://schemas.microsoft.com/office/drawing/2014/main" id="{22BBB484-A588-A1DD-C887-3F1225FA49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lang="en-US" alt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7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83;p7:notes">
            <a:extLst>
              <a:ext uri="{FF2B5EF4-FFF2-40B4-BE49-F238E27FC236}">
                <a16:creationId xmlns:a16="http://schemas.microsoft.com/office/drawing/2014/main" id="{D3B30DE7-3FDE-FE66-5255-7B0FD6C4C39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579" name="Google Shape;84;p7:notes">
            <a:extLst>
              <a:ext uri="{FF2B5EF4-FFF2-40B4-BE49-F238E27FC236}">
                <a16:creationId xmlns:a16="http://schemas.microsoft.com/office/drawing/2014/main" id="{E00647E2-B619-8D62-B6B6-5396E7BFE6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81;g1e18e2804a6_0_284:notes">
            <a:extLst>
              <a:ext uri="{FF2B5EF4-FFF2-40B4-BE49-F238E27FC236}">
                <a16:creationId xmlns:a16="http://schemas.microsoft.com/office/drawing/2014/main" id="{6F0058F5-B2BD-8266-F40E-CABBC6A321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Google Shape;182;g1e18e2804a6_0_284:notes">
            <a:extLst>
              <a:ext uri="{FF2B5EF4-FFF2-40B4-BE49-F238E27FC236}">
                <a16:creationId xmlns:a16="http://schemas.microsoft.com/office/drawing/2014/main" id="{48EE2A0F-0F41-BFA2-70A2-D54DD10BDC2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519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89;g1e18e2804a6_0_296:notes">
            <a:extLst>
              <a:ext uri="{FF2B5EF4-FFF2-40B4-BE49-F238E27FC236}">
                <a16:creationId xmlns:a16="http://schemas.microsoft.com/office/drawing/2014/main" id="{D32A3DD7-1B63-1AE6-8DCB-91877BB6D7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noFill/>
          <a:ln w="12700">
            <a:headEnd/>
            <a:tailEnd/>
          </a:ln>
        </p:spPr>
      </p:sp>
      <p:sp>
        <p:nvSpPr>
          <p:cNvPr id="26627" name="Google Shape;190;g1e18e2804a6_0_296:notes">
            <a:extLst>
              <a:ext uri="{FF2B5EF4-FFF2-40B4-BE49-F238E27FC236}">
                <a16:creationId xmlns:a16="http://schemas.microsoft.com/office/drawing/2014/main" id="{199DB449-8F8F-52BC-FD0D-5D8261C580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noFill/>
        </p:spPr>
        <p:txBody>
          <a:bodyPr tIns="47094" bIns="47094"/>
          <a:lstStyle/>
          <a:p>
            <a:pPr marL="0" indent="0" eaLnBrk="1" hangingPunct="1">
              <a:buSzPts val="12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Google Shape;191;g1e18e2804a6_0_296:notes">
            <a:extLst>
              <a:ext uri="{FF2B5EF4-FFF2-40B4-BE49-F238E27FC236}">
                <a16:creationId xmlns:a16="http://schemas.microsoft.com/office/drawing/2014/main" id="{4B5116E1-E73C-079B-D823-908AD2DAE51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3092" y="8917422"/>
            <a:ext cx="3077739" cy="4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3" tIns="47094" rIns="94213" bIns="47094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65610" indent="-29446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77862" indent="-235572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49006" indent="-235572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120151" indent="-235572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A644DA9A-6AE6-ED43-B544-349A79835448}" type="slidenum">
              <a:rPr lang="en-US" altLang="en-US"/>
              <a:pPr algn="r"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303;g1e18e2804a6_0_532:notes">
            <a:extLst>
              <a:ext uri="{FF2B5EF4-FFF2-40B4-BE49-F238E27FC236}">
                <a16:creationId xmlns:a16="http://schemas.microsoft.com/office/drawing/2014/main" id="{5D67B5E8-BCC1-5E5E-6AE1-7756F1F76D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Google Shape;304;g1e18e2804a6_0_532:notes">
            <a:extLst>
              <a:ext uri="{FF2B5EF4-FFF2-40B4-BE49-F238E27FC236}">
                <a16:creationId xmlns:a16="http://schemas.microsoft.com/office/drawing/2014/main" id="{44101D4B-B1AA-B57B-60EA-12CA5B29F1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3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1bb47b4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1e1bb47b4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637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303;g1e18e2804a6_0_532:notes">
            <a:extLst>
              <a:ext uri="{FF2B5EF4-FFF2-40B4-BE49-F238E27FC236}">
                <a16:creationId xmlns:a16="http://schemas.microsoft.com/office/drawing/2014/main" id="{5D67B5E8-BCC1-5E5E-6AE1-7756F1F76D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Google Shape;304;g1e18e2804a6_0_532:notes">
            <a:extLst>
              <a:ext uri="{FF2B5EF4-FFF2-40B4-BE49-F238E27FC236}">
                <a16:creationId xmlns:a16="http://schemas.microsoft.com/office/drawing/2014/main" id="{44101D4B-B1AA-B57B-60EA-12CA5B29F1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5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35D7B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48275" y="1835900"/>
            <a:ext cx="4617000" cy="883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48275" y="2695297"/>
            <a:ext cx="4617000" cy="612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BCEC"/>
              </a:buClr>
              <a:buSzPts val="1400"/>
              <a:buNone/>
              <a:defRPr sz="1400">
                <a:solidFill>
                  <a:srgbClr val="40BCEC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E8820919-F095-2269-2597-AF9046FB428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6942138" y="4754563"/>
            <a:ext cx="2057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5D44-069E-CC40-AB7B-D41AD79AA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22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135D7B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3">
            <a:extLst>
              <a:ext uri="{FF2B5EF4-FFF2-40B4-BE49-F238E27FC236}">
                <a16:creationId xmlns:a16="http://schemas.microsoft.com/office/drawing/2014/main" id="{4D215DC7-2BA8-C738-02CB-6F584BE310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23875" y="3055526"/>
            <a:ext cx="6858000" cy="883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23875" y="3914919"/>
            <a:ext cx="6858000" cy="612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0BCEC"/>
              </a:buClr>
              <a:buSzPts val="1400"/>
              <a:buNone/>
              <a:defRPr sz="1400">
                <a:solidFill>
                  <a:srgbClr val="40BCEC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19;p3">
            <a:extLst>
              <a:ext uri="{FF2B5EF4-FFF2-40B4-BE49-F238E27FC236}">
                <a16:creationId xmlns:a16="http://schemas.microsoft.com/office/drawing/2014/main" id="{74C34531-574D-396A-82BD-FAD87A9D5897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20;p3">
            <a:extLst>
              <a:ext uri="{FF2B5EF4-FFF2-40B4-BE49-F238E27FC236}">
                <a16:creationId xmlns:a16="http://schemas.microsoft.com/office/drawing/2014/main" id="{29B23FBF-C701-ED66-8233-8AF4DE0BBB45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21;p3">
            <a:extLst>
              <a:ext uri="{FF2B5EF4-FFF2-40B4-BE49-F238E27FC236}">
                <a16:creationId xmlns:a16="http://schemas.microsoft.com/office/drawing/2014/main" id="{FD0F4C0D-AD04-A876-676E-E00C19950D62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5A34-9E22-A84E-A572-577CFFCF8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87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45150" y="264425"/>
            <a:ext cx="5277600" cy="37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D7B"/>
              </a:buClr>
              <a:buSzPts val="2200"/>
              <a:buFont typeface="Arial"/>
              <a:buNone/>
              <a:defRPr sz="2200">
                <a:solidFill>
                  <a:srgbClr val="135D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92775" y="1185150"/>
            <a:ext cx="7886700" cy="286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492775" y="643625"/>
            <a:ext cx="5277600" cy="379200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CEC"/>
              </a:buClr>
              <a:buSzPts val="1200"/>
              <a:buFont typeface="Arial"/>
              <a:buNone/>
              <a:defRPr sz="1200">
                <a:solidFill>
                  <a:srgbClr val="40BCE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25;p4">
            <a:extLst>
              <a:ext uri="{FF2B5EF4-FFF2-40B4-BE49-F238E27FC236}">
                <a16:creationId xmlns:a16="http://schemas.microsoft.com/office/drawing/2014/main" id="{7BEB90E3-F6F1-3DF0-874B-1FCBC3699FA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6981825" y="4765675"/>
            <a:ext cx="2057400" cy="274638"/>
          </a:xfrm>
        </p:spPr>
        <p:txBody>
          <a:bodyPr/>
          <a:lstStyle>
            <a:lvl1pPr>
              <a:defRPr b="1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C2ABCD1F-C4A6-224E-8778-FC5BBB5A41C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1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6">
            <a:extLst>
              <a:ext uri="{FF2B5EF4-FFF2-40B4-BE49-F238E27FC236}">
                <a16:creationId xmlns:a16="http://schemas.microsoft.com/office/drawing/2014/main" id="{8AFAAEC2-B31E-39F4-B9A5-A80632A667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8556625" y="4749800"/>
            <a:ext cx="549275" cy="393700"/>
          </a:xfrm>
        </p:spPr>
        <p:txBody>
          <a:bodyPr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17D1DA8-01E7-8B43-BE28-8612A79EB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04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45150" y="264425"/>
            <a:ext cx="5277600" cy="37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D7B"/>
              </a:buClr>
              <a:buSzPts val="2200"/>
              <a:buNone/>
              <a:defRPr>
                <a:solidFill>
                  <a:srgbClr val="135D7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 idx="2"/>
          </p:nvPr>
        </p:nvSpPr>
        <p:spPr>
          <a:xfrm>
            <a:off x="492775" y="643625"/>
            <a:ext cx="3177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CEC"/>
              </a:buClr>
              <a:buSzPts val="1200"/>
              <a:buNone/>
              <a:defRPr sz="1200">
                <a:solidFill>
                  <a:srgbClr val="40BC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92775" y="1185150"/>
            <a:ext cx="7886700" cy="286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marL="91440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2pPr>
            <a:lvl3pPr marL="137160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900"/>
            </a:lvl5pPr>
            <a:lvl6pPr marL="274320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900"/>
            </a:lvl6pPr>
            <a:lvl7pPr marL="320040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900"/>
            </a:lvl7pPr>
            <a:lvl8pPr marL="365760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900"/>
            </a:lvl8pPr>
            <a:lvl9pPr marL="411480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900"/>
            </a:lvl9pPr>
          </a:lstStyle>
          <a:p>
            <a:endParaRPr/>
          </a:p>
        </p:txBody>
      </p:sp>
      <p:sp>
        <p:nvSpPr>
          <p:cNvPr id="2" name="Google Shape;38;p7">
            <a:extLst>
              <a:ext uri="{FF2B5EF4-FFF2-40B4-BE49-F238E27FC236}">
                <a16:creationId xmlns:a16="http://schemas.microsoft.com/office/drawing/2014/main" id="{6AEFB759-4C72-6F1B-3235-0C8958C89D6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8556625" y="4749800"/>
            <a:ext cx="549275" cy="393700"/>
          </a:xfrm>
        </p:spPr>
        <p:txBody>
          <a:bodyPr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3407473-08F6-704B-A1CE-363F68D78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3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 at Left">
  <p:cSld name="Slide with Picture a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45150" y="264425"/>
            <a:ext cx="5277600" cy="37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D7B"/>
              </a:buClr>
              <a:buSzPts val="2200"/>
              <a:buNone/>
              <a:defRPr>
                <a:solidFill>
                  <a:srgbClr val="135D7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92775" y="1185150"/>
            <a:ext cx="7886700" cy="286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 idx="2"/>
          </p:nvPr>
        </p:nvSpPr>
        <p:spPr>
          <a:xfrm>
            <a:off x="492775" y="643625"/>
            <a:ext cx="5277600" cy="379200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CEC"/>
              </a:buClr>
              <a:buSzPts val="1200"/>
              <a:buNone/>
              <a:defRPr sz="1200">
                <a:solidFill>
                  <a:srgbClr val="40BC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43;p8">
            <a:extLst>
              <a:ext uri="{FF2B5EF4-FFF2-40B4-BE49-F238E27FC236}">
                <a16:creationId xmlns:a16="http://schemas.microsoft.com/office/drawing/2014/main" id="{4A103A55-22B4-FAB9-7204-89CF66AA665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8556625" y="4749800"/>
            <a:ext cx="549275" cy="393700"/>
          </a:xfrm>
        </p:spPr>
        <p:txBody>
          <a:bodyPr/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A370BC-57DC-2D4A-87F1-5B8DBFD77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64100" y="79525"/>
            <a:ext cx="5350200" cy="481200"/>
          </a:xfrm>
          <a:prstGeom prst="rect">
            <a:avLst/>
          </a:prstGeom>
        </p:spPr>
        <p:txBody>
          <a:bodyPr spcFirstLastPara="1" lIns="91425" tIns="91425" rIns="91425" bIns="91425" anchor="t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344E"/>
              </a:buClr>
              <a:buSzPts val="2200"/>
              <a:buNone/>
              <a:defRPr sz="2200">
                <a:solidFill>
                  <a:srgbClr val="27344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64100" y="1094075"/>
            <a:ext cx="8492100" cy="3134700"/>
          </a:xfrm>
          <a:prstGeom prst="rect">
            <a:avLst/>
          </a:prstGeom>
        </p:spPr>
        <p:txBody>
          <a:bodyPr spcFirstLastPara="1" lIns="0" tIns="91425" rIns="0" bIns="91425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7344E"/>
              </a:buClr>
              <a:buSzPts val="1000"/>
              <a:buChar char="•"/>
              <a:defRPr sz="1000">
                <a:solidFill>
                  <a:srgbClr val="27344E"/>
                </a:solidFill>
              </a:defRPr>
            </a:lvl1pPr>
            <a:lvl2pPr marL="914400" lvl="1" indent="-2857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900"/>
              <a:buChar char="•"/>
              <a:defRPr sz="900">
                <a:solidFill>
                  <a:srgbClr val="27344E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800"/>
              <a:buChar char="•"/>
              <a:defRPr sz="800">
                <a:solidFill>
                  <a:srgbClr val="27344E"/>
                </a:solidFill>
              </a:defRPr>
            </a:lvl3pPr>
            <a:lvl4pPr marL="1828800" lvl="3" indent="-273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700"/>
              <a:buChar char="•"/>
              <a:defRPr sz="700">
                <a:solidFill>
                  <a:srgbClr val="27344E"/>
                </a:solidFill>
              </a:defRPr>
            </a:lvl4pPr>
            <a:lvl5pPr marL="2286000" lvl="4" indent="-273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700"/>
              <a:buChar char="•"/>
              <a:defRPr sz="700">
                <a:solidFill>
                  <a:srgbClr val="27344E"/>
                </a:solidFill>
              </a:defRPr>
            </a:lvl5pPr>
            <a:lvl6pPr marL="2743200" lvl="5" indent="-273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700"/>
              <a:buChar char="•"/>
              <a:defRPr sz="700">
                <a:solidFill>
                  <a:srgbClr val="27344E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700"/>
              <a:buChar char="•"/>
              <a:defRPr sz="700">
                <a:solidFill>
                  <a:srgbClr val="27344E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344E"/>
              </a:buClr>
              <a:buSzPts val="700"/>
              <a:buChar char="•"/>
              <a:defRPr sz="700">
                <a:solidFill>
                  <a:srgbClr val="27344E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7344E"/>
              </a:buClr>
              <a:buSzPts val="600"/>
              <a:buChar char="•"/>
              <a:defRPr sz="600">
                <a:solidFill>
                  <a:srgbClr val="27344E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/>
          </p:nvPr>
        </p:nvSpPr>
        <p:spPr>
          <a:xfrm>
            <a:off x="464100" y="560725"/>
            <a:ext cx="5350200" cy="347700"/>
          </a:xfrm>
          <a:prstGeom prst="rect">
            <a:avLst/>
          </a:prstGeom>
        </p:spPr>
        <p:txBody>
          <a:bodyPr spcFirstLastPara="1" lIns="91425" tIns="0" rIns="91425" bIns="91425" anchor="t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BCEC"/>
              </a:buClr>
              <a:buSzPts val="1000"/>
              <a:buNone/>
              <a:defRPr sz="1000">
                <a:solidFill>
                  <a:srgbClr val="40BC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48;p9">
            <a:extLst>
              <a:ext uri="{FF2B5EF4-FFF2-40B4-BE49-F238E27FC236}">
                <a16:creationId xmlns:a16="http://schemas.microsoft.com/office/drawing/2014/main" id="{9AEBA4BD-C96A-A9C4-1190-0790AB0FA94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8556625" y="4749800"/>
            <a:ext cx="549275" cy="393700"/>
          </a:xfrm>
        </p:spPr>
        <p:txBody>
          <a:bodyPr/>
          <a:lstStyle>
            <a:lvl1pPr>
              <a:defRPr sz="1300">
                <a:solidFill>
                  <a:srgbClr val="27344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2D177CA-D87F-BB4F-9430-68114784E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7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0;p10">
            <a:extLst>
              <a:ext uri="{FF2B5EF4-FFF2-40B4-BE49-F238E27FC236}">
                <a16:creationId xmlns:a16="http://schemas.microsoft.com/office/drawing/2014/main" id="{449D9D8A-60F3-96F7-2A39-BDA6BE2A1A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-373063"/>
            <a:ext cx="7158037" cy="55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53;p10">
            <a:extLst>
              <a:ext uri="{FF2B5EF4-FFF2-40B4-BE49-F238E27FC236}">
                <a16:creationId xmlns:a16="http://schemas.microsoft.com/office/drawing/2014/main" id="{D34B0BF8-A160-DE1E-AFE2-89BC36E5B5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38125"/>
            <a:ext cx="20462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oogle Shape;54;p10">
            <a:extLst>
              <a:ext uri="{FF2B5EF4-FFF2-40B4-BE49-F238E27FC236}">
                <a16:creationId xmlns:a16="http://schemas.microsoft.com/office/drawing/2014/main" id="{D79A9DE9-F1DA-E378-6634-2034C74E7A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550" y="652463"/>
            <a:ext cx="82169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5;p10">
            <a:extLst>
              <a:ext uri="{FF2B5EF4-FFF2-40B4-BE49-F238E27FC236}">
                <a16:creationId xmlns:a16="http://schemas.microsoft.com/office/drawing/2014/main" id="{D307D09E-417D-D5A0-8551-D9FC3766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0"/>
            <a:ext cx="9144000" cy="476250"/>
          </a:xfrm>
          <a:prstGeom prst="rect">
            <a:avLst/>
          </a:prstGeom>
          <a:solidFill>
            <a:srgbClr val="135D7B"/>
          </a:solidFill>
          <a:ln w="12700">
            <a:solidFill>
              <a:srgbClr val="31538F"/>
            </a:solidFill>
            <a:miter lim="800000"/>
            <a:headEnd type="none" w="sm" len="sm"/>
            <a:tailEnd type="none" w="sm" len="sm"/>
          </a:ln>
        </p:spPr>
        <p:txBody>
          <a:bodyPr lIns="68575" tIns="34275" rIns="68575" bIns="342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56;p10">
            <a:extLst>
              <a:ext uri="{FF2B5EF4-FFF2-40B4-BE49-F238E27FC236}">
                <a16:creationId xmlns:a16="http://schemas.microsoft.com/office/drawing/2014/main" id="{3F4807CB-5164-524B-0F0D-259DC719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802188"/>
            <a:ext cx="2046288" cy="20796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>
            <a:spAutoFit/>
          </a:bodyPr>
          <a:lstStyle>
            <a:lvl1pPr marL="381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Proxima Nova" panose="020B0604020202020204" charset="0"/>
                <a:cs typeface="Proxima Nova" panose="020B0604020202020204" charset="0"/>
                <a:sym typeface="Proxima Nova" panose="020B0604020202020204" charset="0"/>
              </a:rPr>
              <a:t>nicpartnersinc.com</a:t>
            </a:r>
          </a:p>
        </p:txBody>
      </p:sp>
      <p:sp>
        <p:nvSpPr>
          <p:cNvPr id="7" name="Google Shape;57;p10">
            <a:extLst>
              <a:ext uri="{FF2B5EF4-FFF2-40B4-BE49-F238E27FC236}">
                <a16:creationId xmlns:a16="http://schemas.microsoft.com/office/drawing/2014/main" id="{FCAB326C-65B9-CCE0-A04F-035F9DA4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4802188"/>
            <a:ext cx="4460875" cy="20796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>
            <a:spAutoFit/>
          </a:bodyPr>
          <a:lstStyle>
            <a:lvl1pPr marL="381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rgbClr val="FFFFFF"/>
                </a:solidFill>
              </a:rPr>
              <a:t>11981 Jack Benny Dr #103, Rancho Cucamonga, CA 91739 | 1-800-451-3394</a:t>
            </a:r>
            <a:endParaRPr lang="en-US" altLang="en-US" sz="110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3354900" y="273946"/>
            <a:ext cx="5325600" cy="37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D7B"/>
              </a:buClr>
              <a:buSzPts val="2000"/>
              <a:buNone/>
              <a:defRPr sz="2000">
                <a:solidFill>
                  <a:srgbClr val="135D7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58;p10">
            <a:extLst>
              <a:ext uri="{FF2B5EF4-FFF2-40B4-BE49-F238E27FC236}">
                <a16:creationId xmlns:a16="http://schemas.microsoft.com/office/drawing/2014/main" id="{918F70B8-FD12-57B5-B958-E0F0A492890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8556625" y="4749800"/>
            <a:ext cx="549275" cy="393700"/>
          </a:xfrm>
        </p:spPr>
        <p:txBody>
          <a:bodyPr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D690E804-358A-514C-B316-181104CAF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55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(no GSX logo)">
  <p:cSld name="Blank Slide (no GSX logo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0;p11">
            <a:extLst>
              <a:ext uri="{FF2B5EF4-FFF2-40B4-BE49-F238E27FC236}">
                <a16:creationId xmlns:a16="http://schemas.microsoft.com/office/drawing/2014/main" id="{B84828F7-C900-CBF6-7917-3FE6621C0D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9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74A57BC-C0B0-C327-5476-97675499DEF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268576AA-4134-64DB-62E2-A33A2AF8AC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70FA2AD1-B2A9-94EA-3C04-4C8406FA4D1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6972300" y="476091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135D7B"/>
                </a:solidFill>
                <a:latin typeface="Proxima Nova" panose="020B0604020202020204" charset="0"/>
                <a:cs typeface="Proxima Nova" panose="020B0604020202020204" charset="0"/>
                <a:sym typeface="Proxima Nova" panose="020B0604020202020204" charset="0"/>
              </a:defRPr>
            </a:lvl1pPr>
          </a:lstStyle>
          <a:p>
            <a:pPr>
              <a:defRPr/>
            </a:pPr>
            <a:fld id="{D352E083-0890-0042-A7A8-4CD74FFDCEB0}" type="slidenum">
              <a:rPr lang="en-US" altLang="en-US"/>
              <a:pPr>
                <a:defRPr/>
              </a:pPr>
              <a:t>‹#›</a:t>
            </a:fld>
            <a:endParaRPr lang="en-US" altLang="en-US" sz="800">
              <a:solidFill>
                <a:srgbClr val="888888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9" name="Picture 4" descr="A picture containing text">
            <a:extLst>
              <a:ext uri="{FF2B5EF4-FFF2-40B4-BE49-F238E27FC236}">
                <a16:creationId xmlns:a16="http://schemas.microsoft.com/office/drawing/2014/main" id="{CABE8866-95CA-8151-B5BA-42396AC1B4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97400"/>
            <a:ext cx="2003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65;p12">
            <a:extLst>
              <a:ext uri="{FF2B5EF4-FFF2-40B4-BE49-F238E27FC236}">
                <a16:creationId xmlns:a16="http://schemas.microsoft.com/office/drawing/2014/main" id="{5E79ED8C-6C84-12B5-D776-EB941DD66ED2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748088" y="1998663"/>
            <a:ext cx="4502150" cy="792162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INFRASTRUCTURE ASSESSMENT REVIEW &amp; RECOMMENDATIONS</a:t>
            </a:r>
            <a:b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13316" name="Google Shape;67;p12">
            <a:extLst>
              <a:ext uri="{FF2B5EF4-FFF2-40B4-BE49-F238E27FC236}">
                <a16:creationId xmlns:a16="http://schemas.microsoft.com/office/drawing/2014/main" id="{67EBB8F6-CAE8-A4E2-4AD0-70C33FDD38D0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3748088" y="2790825"/>
            <a:ext cx="4268787" cy="2619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7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PRESENTED:</a:t>
            </a:r>
            <a:r>
              <a:rPr lang="en-US" altLang="en-US" sz="1000" dirty="0">
                <a:solidFill>
                  <a:srgbClr val="F7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26, 2023</a:t>
            </a:r>
          </a:p>
        </p:txBody>
      </p:sp>
      <p:cxnSp>
        <p:nvCxnSpPr>
          <p:cNvPr id="2" name="Google Shape;68;p12">
            <a:extLst>
              <a:ext uri="{FF2B5EF4-FFF2-40B4-BE49-F238E27FC236}">
                <a16:creationId xmlns:a16="http://schemas.microsoft.com/office/drawing/2014/main" id="{A654ED4E-56B0-F4CF-DB0D-58EA57785D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84588" y="1998663"/>
            <a:ext cx="0" cy="1068387"/>
          </a:xfrm>
          <a:prstGeom prst="straightConnector1">
            <a:avLst/>
          </a:prstGeom>
          <a:noFill/>
          <a:ln w="28575">
            <a:solidFill>
              <a:srgbClr val="81D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7" name="Google Shape;70;p12">
            <a:extLst>
              <a:ext uri="{FF2B5EF4-FFF2-40B4-BE49-F238E27FC236}">
                <a16:creationId xmlns:a16="http://schemas.microsoft.com/office/drawing/2014/main" id="{BE19FCB9-D675-EFBB-79B0-3E2C2939C9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13297"/>
          <a:stretch>
            <a:fillRect/>
          </a:stretch>
        </p:blipFill>
        <p:spPr bwMode="auto">
          <a:xfrm>
            <a:off x="955675" y="1630363"/>
            <a:ext cx="24336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A9157-6DFA-4BB2-C46F-FA7DF624CEF9}"/>
              </a:ext>
            </a:extLst>
          </p:cNvPr>
          <p:cNvSpPr/>
          <p:nvPr/>
        </p:nvSpPr>
        <p:spPr>
          <a:xfrm>
            <a:off x="74613" y="4578350"/>
            <a:ext cx="2520950" cy="5048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4E86-3816-FAC2-D3DA-40B982C2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0093C-F4D6-72A8-7B2E-31FCA2EA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75" y="1234010"/>
            <a:ext cx="7886700" cy="2868900"/>
          </a:xfrm>
        </p:spPr>
        <p:txBody>
          <a:bodyPr>
            <a:normAutofit/>
          </a:bodyPr>
          <a:lstStyle/>
          <a:p>
            <a:r>
              <a:rPr lang="en-US" sz="1900" b="1" dirty="0"/>
              <a:t>Finalize design and associated bill of materials (BOM)</a:t>
            </a:r>
          </a:p>
          <a:p>
            <a:endParaRPr lang="en-US" sz="1900" b="1" dirty="0"/>
          </a:p>
          <a:p>
            <a:r>
              <a:rPr lang="en-US" sz="1900" b="1" dirty="0"/>
              <a:t>Finalize project implementation plan and associated schedule</a:t>
            </a:r>
          </a:p>
          <a:p>
            <a:endParaRPr lang="en-US" sz="1900" b="1" dirty="0"/>
          </a:p>
          <a:p>
            <a:r>
              <a:rPr lang="en-US" sz="1900" b="1" dirty="0"/>
              <a:t>Submit contract and Statement of Work for legal review</a:t>
            </a:r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5" name="Picture 29" descr="A gold logo with a bridge&#10;&#10;Description automatically generated">
            <a:extLst>
              <a:ext uri="{FF2B5EF4-FFF2-40B4-BE49-F238E27FC236}">
                <a16:creationId xmlns:a16="http://schemas.microsoft.com/office/drawing/2014/main" id="{2C3842B8-2C0D-FA4D-204D-679162F0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470" y="257175"/>
            <a:ext cx="853440" cy="613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2B0CB-50DB-1A39-0606-222997D5F83B}"/>
              </a:ext>
            </a:extLst>
          </p:cNvPr>
          <p:cNvSpPr txBox="1"/>
          <p:nvPr/>
        </p:nvSpPr>
        <p:spPr>
          <a:xfrm>
            <a:off x="8677665" y="468884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4459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6;p16">
            <a:extLst>
              <a:ext uri="{FF2B5EF4-FFF2-40B4-BE49-F238E27FC236}">
                <a16:creationId xmlns:a16="http://schemas.microsoft.com/office/drawing/2014/main" id="{5F92552C-97E6-E6AC-BB83-2DC9567431C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625475" y="535293"/>
            <a:ext cx="5278438" cy="37782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  <p:pic>
        <p:nvPicPr>
          <p:cNvPr id="19460" name="Google Shape;108;p16">
            <a:extLst>
              <a:ext uri="{FF2B5EF4-FFF2-40B4-BE49-F238E27FC236}">
                <a16:creationId xmlns:a16="http://schemas.microsoft.com/office/drawing/2014/main" id="{4DF46AFB-5EFC-DFAF-3951-2A510CACD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16669" r="1022" b="17963"/>
          <a:stretch>
            <a:fillRect/>
          </a:stretch>
        </p:blipFill>
        <p:spPr bwMode="auto">
          <a:xfrm>
            <a:off x="610754" y="1366513"/>
            <a:ext cx="7922491" cy="29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owney Unified School District | LinkedIn">
            <a:extLst>
              <a:ext uri="{FF2B5EF4-FFF2-40B4-BE49-F238E27FC236}">
                <a16:creationId xmlns:a16="http://schemas.microsoft.com/office/drawing/2014/main" id="{E32185BA-589E-C268-E29A-6A70A2C2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2" y="3449005"/>
            <a:ext cx="1015622" cy="10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5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>
            <a:extLst>
              <a:ext uri="{FF2B5EF4-FFF2-40B4-BE49-F238E27FC236}">
                <a16:creationId xmlns:a16="http://schemas.microsoft.com/office/drawing/2014/main" id="{8C0D8EF5-739C-BAB0-78B0-CB81867D8DDB}"/>
              </a:ext>
            </a:extLst>
          </p:cNvPr>
          <p:cNvSpPr txBox="1"/>
          <p:nvPr/>
        </p:nvSpPr>
        <p:spPr>
          <a:xfrm>
            <a:off x="2693988" y="57150"/>
            <a:ext cx="5913437" cy="76835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7" name="Google Shape;87;p7">
            <a:extLst>
              <a:ext uri="{FF2B5EF4-FFF2-40B4-BE49-F238E27FC236}">
                <a16:creationId xmlns:a16="http://schemas.microsoft.com/office/drawing/2014/main" id="{D397F961-C53C-6F2F-B112-8D8FF69DE27E}"/>
              </a:ext>
            </a:extLst>
          </p:cNvPr>
          <p:cNvSpPr txBox="1"/>
          <p:nvPr/>
        </p:nvSpPr>
        <p:spPr>
          <a:xfrm>
            <a:off x="334963" y="57150"/>
            <a:ext cx="2527300" cy="76835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56" name="Google Shape;88;p7">
            <a:extLst>
              <a:ext uri="{FF2B5EF4-FFF2-40B4-BE49-F238E27FC236}">
                <a16:creationId xmlns:a16="http://schemas.microsoft.com/office/drawing/2014/main" id="{15999630-49B3-320C-565B-0B7DCEF2E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106363"/>
            <a:ext cx="17875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>
                <a:solidFill>
                  <a:srgbClr val="FFFFFF"/>
                </a:solidFill>
              </a:rPr>
              <a:t>PHYSICAL</a:t>
            </a:r>
            <a:endParaRPr lang="en-US" altLang="en-US"/>
          </a:p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>
                <a:solidFill>
                  <a:srgbClr val="FFFFFF"/>
                </a:solidFill>
              </a:rPr>
              <a:t>INFRASTRUCTURE</a:t>
            </a:r>
            <a:endParaRPr lang="en-US" altLang="en-US"/>
          </a:p>
        </p:txBody>
      </p:sp>
      <p:sp>
        <p:nvSpPr>
          <p:cNvPr id="23557" name="Google Shape;89;p7">
            <a:extLst>
              <a:ext uri="{FF2B5EF4-FFF2-40B4-BE49-F238E27FC236}">
                <a16:creationId xmlns:a16="http://schemas.microsoft.com/office/drawing/2014/main" id="{7F36CA19-5AF3-6DBF-1E00-5DA696B1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95250"/>
            <a:ext cx="10810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600"/>
            </a:pPr>
            <a:r>
              <a:rPr lang="en-US" altLang="en-US" sz="800"/>
              <a:t>Fiber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Copper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UPS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Cabling</a:t>
            </a:r>
          </a:p>
        </p:txBody>
      </p:sp>
      <p:sp>
        <p:nvSpPr>
          <p:cNvPr id="23558" name="Google Shape;90;p7">
            <a:extLst>
              <a:ext uri="{FF2B5EF4-FFF2-40B4-BE49-F238E27FC236}">
                <a16:creationId xmlns:a16="http://schemas.microsoft.com/office/drawing/2014/main" id="{BEE673BB-DD69-F232-8688-A75F5912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77788"/>
            <a:ext cx="1479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Foundation for Any Network</a:t>
            </a:r>
          </a:p>
        </p:txBody>
      </p:sp>
      <p:sp>
        <p:nvSpPr>
          <p:cNvPr id="91" name="Google Shape;91;p7">
            <a:extLst>
              <a:ext uri="{FF2B5EF4-FFF2-40B4-BE49-F238E27FC236}">
                <a16:creationId xmlns:a16="http://schemas.microsoft.com/office/drawing/2014/main" id="{7D9D09FC-C311-CA73-43AB-7D5706E9060C}"/>
              </a:ext>
            </a:extLst>
          </p:cNvPr>
          <p:cNvSpPr txBox="1"/>
          <p:nvPr/>
        </p:nvSpPr>
        <p:spPr>
          <a:xfrm>
            <a:off x="2652713" y="911225"/>
            <a:ext cx="5956300" cy="76835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2" name="Google Shape;92;p7">
            <a:extLst>
              <a:ext uri="{FF2B5EF4-FFF2-40B4-BE49-F238E27FC236}">
                <a16:creationId xmlns:a16="http://schemas.microsoft.com/office/drawing/2014/main" id="{95170675-2096-6381-CEA6-366E74A7BC41}"/>
              </a:ext>
            </a:extLst>
          </p:cNvPr>
          <p:cNvSpPr txBox="1"/>
          <p:nvPr/>
        </p:nvSpPr>
        <p:spPr>
          <a:xfrm>
            <a:off x="334963" y="911225"/>
            <a:ext cx="2527300" cy="76835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61" name="Google Shape;93;p7">
            <a:extLst>
              <a:ext uri="{FF2B5EF4-FFF2-40B4-BE49-F238E27FC236}">
                <a16:creationId xmlns:a16="http://schemas.microsoft.com/office/drawing/2014/main" id="{8655970B-5BF6-8D93-0CF3-C3B3576D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954088"/>
            <a:ext cx="178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 dirty="0">
                <a:solidFill>
                  <a:srgbClr val="FFFFFF"/>
                </a:solidFill>
              </a:rPr>
              <a:t>NETWORK</a:t>
            </a:r>
            <a:endParaRPr lang="en-US" altLang="en-US" dirty="0"/>
          </a:p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 dirty="0">
                <a:solidFill>
                  <a:srgbClr val="FFFFFF"/>
                </a:solidFill>
              </a:rPr>
              <a:t>INFRASTRUCTURE</a:t>
            </a:r>
            <a:endParaRPr lang="en-US" altLang="en-US" dirty="0"/>
          </a:p>
        </p:txBody>
      </p:sp>
      <p:sp>
        <p:nvSpPr>
          <p:cNvPr id="23562" name="Google Shape;94;p7">
            <a:extLst>
              <a:ext uri="{FF2B5EF4-FFF2-40B4-BE49-F238E27FC236}">
                <a16:creationId xmlns:a16="http://schemas.microsoft.com/office/drawing/2014/main" id="{C8D9FE07-D668-CEAD-2FBE-633AC240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1414463"/>
            <a:ext cx="178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81DEFE"/>
              </a:buClr>
              <a:buSzPts val="600"/>
            </a:pPr>
            <a:r>
              <a:rPr lang="en-US" altLang="en-US" sz="600" b="1" dirty="0">
                <a:solidFill>
                  <a:srgbClr val="81DEFE"/>
                </a:solidFill>
              </a:rPr>
              <a:t>CISCO, HP/ARUBA, EXTREME</a:t>
            </a:r>
            <a:endParaRPr lang="en-US" altLang="en-US" dirty="0"/>
          </a:p>
        </p:txBody>
      </p:sp>
      <p:sp>
        <p:nvSpPr>
          <p:cNvPr id="23563" name="Google Shape;95;p7">
            <a:extLst>
              <a:ext uri="{FF2B5EF4-FFF2-40B4-BE49-F238E27FC236}">
                <a16:creationId xmlns:a16="http://schemas.microsoft.com/office/drawing/2014/main" id="{4B6543D5-C1B2-DB41-FE83-45DB93C4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942975"/>
            <a:ext cx="108108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600"/>
            </a:pPr>
            <a:r>
              <a:rPr lang="en-US" altLang="en-US" sz="800"/>
              <a:t>Switching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Routing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Wireless</a:t>
            </a:r>
          </a:p>
        </p:txBody>
      </p:sp>
      <p:sp>
        <p:nvSpPr>
          <p:cNvPr id="23564" name="Google Shape;96;p7">
            <a:extLst>
              <a:ext uri="{FF2B5EF4-FFF2-40B4-BE49-F238E27FC236}">
                <a16:creationId xmlns:a16="http://schemas.microsoft.com/office/drawing/2014/main" id="{BC70AA46-CA95-BC65-7039-D129EE39D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927100"/>
            <a:ext cx="14795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Network Fundamentals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Network Automation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Network Management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Test Taking Instruction</a:t>
            </a:r>
          </a:p>
        </p:txBody>
      </p:sp>
      <p:pic>
        <p:nvPicPr>
          <p:cNvPr id="23565" name="Google Shape;97;p7">
            <a:extLst>
              <a:ext uri="{FF2B5EF4-FFF2-40B4-BE49-F238E27FC236}">
                <a16:creationId xmlns:a16="http://schemas.microsoft.com/office/drawing/2014/main" id="{37A43117-AE9D-5A24-14E3-9EE0627F91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62050"/>
            <a:ext cx="3286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Google Shape;98;p7">
            <a:extLst>
              <a:ext uri="{FF2B5EF4-FFF2-40B4-BE49-F238E27FC236}">
                <a16:creationId xmlns:a16="http://schemas.microsoft.com/office/drawing/2014/main" id="{68DEF23D-67B7-C5F0-E61F-E1AA43B0B6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31788"/>
            <a:ext cx="2968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Google Shape;99;p7">
            <a:extLst>
              <a:ext uri="{FF2B5EF4-FFF2-40B4-BE49-F238E27FC236}">
                <a16:creationId xmlns:a16="http://schemas.microsoft.com/office/drawing/2014/main" id="{F26BB9CD-F42B-7EDB-B27C-F060D7FB8E1E}"/>
              </a:ext>
            </a:extLst>
          </p:cNvPr>
          <p:cNvSpPr txBox="1"/>
          <p:nvPr/>
        </p:nvSpPr>
        <p:spPr>
          <a:xfrm>
            <a:off x="2652713" y="1763713"/>
            <a:ext cx="5956300" cy="76993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BC2D8A57-1191-30AE-3AEB-C7758A8E2F5A}"/>
              </a:ext>
            </a:extLst>
          </p:cNvPr>
          <p:cNvSpPr txBox="1"/>
          <p:nvPr/>
        </p:nvSpPr>
        <p:spPr>
          <a:xfrm>
            <a:off x="334963" y="1763713"/>
            <a:ext cx="2527300" cy="769937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69" name="Google Shape;101;p7">
            <a:extLst>
              <a:ext uri="{FF2B5EF4-FFF2-40B4-BE49-F238E27FC236}">
                <a16:creationId xmlns:a16="http://schemas.microsoft.com/office/drawing/2014/main" id="{8D70692F-B752-321B-DAEF-4A5F5916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1831975"/>
            <a:ext cx="1787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>
                <a:solidFill>
                  <a:srgbClr val="FFFFFF"/>
                </a:solidFill>
              </a:rPr>
              <a:t>COLLABORATION</a:t>
            </a:r>
            <a:endParaRPr lang="en-US" altLang="en-US"/>
          </a:p>
        </p:txBody>
      </p:sp>
      <p:sp>
        <p:nvSpPr>
          <p:cNvPr id="23570" name="Google Shape;102;p7">
            <a:extLst>
              <a:ext uri="{FF2B5EF4-FFF2-40B4-BE49-F238E27FC236}">
                <a16:creationId xmlns:a16="http://schemas.microsoft.com/office/drawing/2014/main" id="{BC27312F-A97C-1FD6-B392-8DC38390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2263775"/>
            <a:ext cx="17875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81DEFE"/>
              </a:buClr>
              <a:buSzPts val="600"/>
            </a:pPr>
            <a:r>
              <a:rPr lang="en-US" altLang="en-US" sz="600" b="1" dirty="0">
                <a:solidFill>
                  <a:srgbClr val="81DEFE"/>
                </a:solidFill>
              </a:rPr>
              <a:t>CISCO, NEXTIVA, MITEL</a:t>
            </a:r>
            <a:endParaRPr lang="en-US" altLang="en-US" dirty="0"/>
          </a:p>
        </p:txBody>
      </p:sp>
      <p:sp>
        <p:nvSpPr>
          <p:cNvPr id="23571" name="Google Shape;103;p7">
            <a:extLst>
              <a:ext uri="{FF2B5EF4-FFF2-40B4-BE49-F238E27FC236}">
                <a16:creationId xmlns:a16="http://schemas.microsoft.com/office/drawing/2014/main" id="{E5110550-FDF7-4E60-2180-2725A469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1793875"/>
            <a:ext cx="10810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600"/>
            </a:pPr>
            <a:r>
              <a:rPr lang="en-US" altLang="en-US" sz="800"/>
              <a:t>Telephony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Phones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Software Platforms</a:t>
            </a:r>
          </a:p>
        </p:txBody>
      </p:sp>
      <p:sp>
        <p:nvSpPr>
          <p:cNvPr id="23572" name="Google Shape;104;p7">
            <a:extLst>
              <a:ext uri="{FF2B5EF4-FFF2-40B4-BE49-F238E27FC236}">
                <a16:creationId xmlns:a16="http://schemas.microsoft.com/office/drawing/2014/main" id="{1841E62B-FC8F-1171-BB2A-EC61FA03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1774825"/>
            <a:ext cx="14795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Emergency Response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Internal and External Comms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Productivity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Team building</a:t>
            </a:r>
          </a:p>
        </p:txBody>
      </p:sp>
      <p:sp>
        <p:nvSpPr>
          <p:cNvPr id="105" name="Google Shape;105;p7">
            <a:extLst>
              <a:ext uri="{FF2B5EF4-FFF2-40B4-BE49-F238E27FC236}">
                <a16:creationId xmlns:a16="http://schemas.microsoft.com/office/drawing/2014/main" id="{3CED0244-0ECA-71F7-E4A0-EA377A933139}"/>
              </a:ext>
            </a:extLst>
          </p:cNvPr>
          <p:cNvSpPr txBox="1"/>
          <p:nvPr/>
        </p:nvSpPr>
        <p:spPr>
          <a:xfrm>
            <a:off x="2652713" y="2617788"/>
            <a:ext cx="5956300" cy="76993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" name="Google Shape;106;p7">
            <a:extLst>
              <a:ext uri="{FF2B5EF4-FFF2-40B4-BE49-F238E27FC236}">
                <a16:creationId xmlns:a16="http://schemas.microsoft.com/office/drawing/2014/main" id="{5933AD63-8B1E-C63C-DED6-2589DCF99E26}"/>
              </a:ext>
            </a:extLst>
          </p:cNvPr>
          <p:cNvSpPr txBox="1"/>
          <p:nvPr/>
        </p:nvSpPr>
        <p:spPr>
          <a:xfrm>
            <a:off x="334963" y="2617788"/>
            <a:ext cx="2527300" cy="769937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75" name="Google Shape;107;p7">
            <a:extLst>
              <a:ext uri="{FF2B5EF4-FFF2-40B4-BE49-F238E27FC236}">
                <a16:creationId xmlns:a16="http://schemas.microsoft.com/office/drawing/2014/main" id="{44454720-21A0-B7CB-A678-6DFC16B1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2763838"/>
            <a:ext cx="17875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>
                <a:solidFill>
                  <a:srgbClr val="FFFFFF"/>
                </a:solidFill>
              </a:rPr>
              <a:t>DATA CENTER</a:t>
            </a:r>
            <a:endParaRPr lang="en-US" altLang="en-US"/>
          </a:p>
        </p:txBody>
      </p:sp>
      <p:sp>
        <p:nvSpPr>
          <p:cNvPr id="23576" name="Google Shape;108;p7">
            <a:extLst>
              <a:ext uri="{FF2B5EF4-FFF2-40B4-BE49-F238E27FC236}">
                <a16:creationId xmlns:a16="http://schemas.microsoft.com/office/drawing/2014/main" id="{6B10CAFB-F5B8-56B3-E4C0-E2316391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3073400"/>
            <a:ext cx="17875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81DEFE"/>
              </a:buClr>
              <a:buSzPts val="600"/>
            </a:pPr>
            <a:r>
              <a:rPr lang="en-US" altLang="en-US" sz="600" b="1" dirty="0">
                <a:solidFill>
                  <a:srgbClr val="81DEFE"/>
                </a:solidFill>
              </a:rPr>
              <a:t>CISCO, DELL</a:t>
            </a:r>
            <a:endParaRPr lang="en-US" altLang="en-US" dirty="0"/>
          </a:p>
        </p:txBody>
      </p:sp>
      <p:sp>
        <p:nvSpPr>
          <p:cNvPr id="23577" name="Google Shape;109;p7">
            <a:extLst>
              <a:ext uri="{FF2B5EF4-FFF2-40B4-BE49-F238E27FC236}">
                <a16:creationId xmlns:a16="http://schemas.microsoft.com/office/drawing/2014/main" id="{C633DE0C-88BF-AE31-F15F-E5C109E4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2640013"/>
            <a:ext cx="10810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600"/>
            </a:pPr>
            <a:r>
              <a:rPr lang="en-US" altLang="en-US" sz="800"/>
              <a:t>Server Switching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Compute 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Storage</a:t>
            </a:r>
          </a:p>
        </p:txBody>
      </p:sp>
      <p:sp>
        <p:nvSpPr>
          <p:cNvPr id="23578" name="Google Shape;110;p7">
            <a:extLst>
              <a:ext uri="{FF2B5EF4-FFF2-40B4-BE49-F238E27FC236}">
                <a16:creationId xmlns:a16="http://schemas.microsoft.com/office/drawing/2014/main" id="{6FA44B71-3B53-5F5A-1A71-FB43C432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2622550"/>
            <a:ext cx="1479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Prem vs Cloud Strategy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Data Security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Converged Infrastructure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Application Support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Virtual Machines</a:t>
            </a:r>
          </a:p>
        </p:txBody>
      </p:sp>
      <p:sp>
        <p:nvSpPr>
          <p:cNvPr id="111" name="Google Shape;111;p7">
            <a:extLst>
              <a:ext uri="{FF2B5EF4-FFF2-40B4-BE49-F238E27FC236}">
                <a16:creationId xmlns:a16="http://schemas.microsoft.com/office/drawing/2014/main" id="{E83F8AA8-6795-B7E3-020B-B1E207D490DF}"/>
              </a:ext>
            </a:extLst>
          </p:cNvPr>
          <p:cNvSpPr txBox="1"/>
          <p:nvPr/>
        </p:nvSpPr>
        <p:spPr>
          <a:xfrm>
            <a:off x="2652713" y="3481388"/>
            <a:ext cx="5956300" cy="76993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2" name="Google Shape;112;p7">
            <a:extLst>
              <a:ext uri="{FF2B5EF4-FFF2-40B4-BE49-F238E27FC236}">
                <a16:creationId xmlns:a16="http://schemas.microsoft.com/office/drawing/2014/main" id="{58C154A6-EDF1-8AA5-3EDD-2D392BF9FFFD}"/>
              </a:ext>
            </a:extLst>
          </p:cNvPr>
          <p:cNvSpPr txBox="1"/>
          <p:nvPr/>
        </p:nvSpPr>
        <p:spPr>
          <a:xfrm>
            <a:off x="334963" y="3481388"/>
            <a:ext cx="2527300" cy="769937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81" name="Google Shape;113;p7">
            <a:extLst>
              <a:ext uri="{FF2B5EF4-FFF2-40B4-BE49-F238E27FC236}">
                <a16:creationId xmlns:a16="http://schemas.microsoft.com/office/drawing/2014/main" id="{F64F77FE-D2FF-1E31-A18C-24D430629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3605213"/>
            <a:ext cx="1787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>
                <a:solidFill>
                  <a:srgbClr val="FFFFFF"/>
                </a:solidFill>
              </a:rPr>
              <a:t>NETWORK SECURITY</a:t>
            </a:r>
            <a:endParaRPr lang="en-US" altLang="en-US"/>
          </a:p>
        </p:txBody>
      </p:sp>
      <p:sp>
        <p:nvSpPr>
          <p:cNvPr id="23582" name="Google Shape;114;p7">
            <a:extLst>
              <a:ext uri="{FF2B5EF4-FFF2-40B4-BE49-F238E27FC236}">
                <a16:creationId xmlns:a16="http://schemas.microsoft.com/office/drawing/2014/main" id="{947A7B78-669C-5E44-F212-B40E8A86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3927475"/>
            <a:ext cx="1758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81DEFE"/>
              </a:buClr>
              <a:buSzPts val="600"/>
            </a:pPr>
            <a:r>
              <a:rPr lang="en-US" altLang="en-US" sz="600" b="1" dirty="0">
                <a:solidFill>
                  <a:srgbClr val="81DEFE"/>
                </a:solidFill>
              </a:rPr>
              <a:t>CISCO, PALO ALTO, FORTIGATE</a:t>
            </a:r>
            <a:endParaRPr lang="en-US" altLang="en-US" dirty="0"/>
          </a:p>
        </p:txBody>
      </p:sp>
      <p:sp>
        <p:nvSpPr>
          <p:cNvPr id="23583" name="Google Shape;115;p7">
            <a:extLst>
              <a:ext uri="{FF2B5EF4-FFF2-40B4-BE49-F238E27FC236}">
                <a16:creationId xmlns:a16="http://schemas.microsoft.com/office/drawing/2014/main" id="{E703A7CC-66BA-040A-B1CC-F7CC8823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3506788"/>
            <a:ext cx="10810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600"/>
            </a:pPr>
            <a:r>
              <a:rPr lang="en-US" altLang="en-US" sz="800"/>
              <a:t>Firewall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Cybersecurity Software</a:t>
            </a:r>
          </a:p>
        </p:txBody>
      </p:sp>
      <p:sp>
        <p:nvSpPr>
          <p:cNvPr id="23584" name="Google Shape;116;p7">
            <a:extLst>
              <a:ext uri="{FF2B5EF4-FFF2-40B4-BE49-F238E27FC236}">
                <a16:creationId xmlns:a16="http://schemas.microsoft.com/office/drawing/2014/main" id="{33B9C0D5-32F0-3BD1-0671-3AA28189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3490913"/>
            <a:ext cx="14795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Breach prevention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Breach identification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Breach Remediation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Business Continuity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Campus and Student Safety</a:t>
            </a:r>
          </a:p>
        </p:txBody>
      </p:sp>
      <p:sp>
        <p:nvSpPr>
          <p:cNvPr id="117" name="Google Shape;117;p7">
            <a:extLst>
              <a:ext uri="{FF2B5EF4-FFF2-40B4-BE49-F238E27FC236}">
                <a16:creationId xmlns:a16="http://schemas.microsoft.com/office/drawing/2014/main" id="{2CC5EF53-5978-BB5B-96D7-79BFFFEEE03E}"/>
              </a:ext>
            </a:extLst>
          </p:cNvPr>
          <p:cNvSpPr txBox="1"/>
          <p:nvPr/>
        </p:nvSpPr>
        <p:spPr>
          <a:xfrm>
            <a:off x="2652713" y="4327525"/>
            <a:ext cx="5956300" cy="7715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8" name="Google Shape;118;p7">
            <a:extLst>
              <a:ext uri="{FF2B5EF4-FFF2-40B4-BE49-F238E27FC236}">
                <a16:creationId xmlns:a16="http://schemas.microsoft.com/office/drawing/2014/main" id="{AA9DF8E6-AE7A-55E5-DCB2-DA2CEEF4D2A7}"/>
              </a:ext>
            </a:extLst>
          </p:cNvPr>
          <p:cNvSpPr txBox="1"/>
          <p:nvPr/>
        </p:nvSpPr>
        <p:spPr>
          <a:xfrm>
            <a:off x="334963" y="4327525"/>
            <a:ext cx="2527300" cy="771525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lIns="34275" tIns="17150" rIns="34275" bIns="171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87" name="Google Shape;119;p7">
            <a:extLst>
              <a:ext uri="{FF2B5EF4-FFF2-40B4-BE49-F238E27FC236}">
                <a16:creationId xmlns:a16="http://schemas.microsoft.com/office/drawing/2014/main" id="{04978B56-66DB-883F-8D17-C7CAE6D2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4376738"/>
            <a:ext cx="19161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1000"/>
            </a:pPr>
            <a:r>
              <a:rPr lang="en-US" altLang="en-US" sz="1000" b="1">
                <a:solidFill>
                  <a:srgbClr val="FFFFFF"/>
                </a:solidFill>
              </a:rPr>
              <a:t>CAMPUS AND STUDENT SAFETY</a:t>
            </a:r>
            <a:endParaRPr lang="en-US" altLang="en-US"/>
          </a:p>
        </p:txBody>
      </p:sp>
      <p:sp>
        <p:nvSpPr>
          <p:cNvPr id="23588" name="Google Shape;120;p7">
            <a:extLst>
              <a:ext uri="{FF2B5EF4-FFF2-40B4-BE49-F238E27FC236}">
                <a16:creationId xmlns:a16="http://schemas.microsoft.com/office/drawing/2014/main" id="{390B446B-E63E-8A2E-2B31-863F5B6A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4835525"/>
            <a:ext cx="17065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81DEFE"/>
              </a:buClr>
              <a:buSzPts val="600"/>
            </a:pPr>
            <a:r>
              <a:rPr lang="en-US" altLang="en-US" sz="600" b="1">
                <a:solidFill>
                  <a:srgbClr val="81DEFE"/>
                </a:solidFill>
              </a:rPr>
              <a:t>CISCO, BOSCH, VERKADA</a:t>
            </a:r>
            <a:endParaRPr lang="en-US" altLang="en-US"/>
          </a:p>
        </p:txBody>
      </p:sp>
      <p:sp>
        <p:nvSpPr>
          <p:cNvPr id="23589" name="Google Shape;121;p7">
            <a:extLst>
              <a:ext uri="{FF2B5EF4-FFF2-40B4-BE49-F238E27FC236}">
                <a16:creationId xmlns:a16="http://schemas.microsoft.com/office/drawing/2014/main" id="{779E730B-2C8C-62E7-B53A-CC00B6F1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4354513"/>
            <a:ext cx="10810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600"/>
            </a:pPr>
            <a:r>
              <a:rPr lang="en-US" altLang="en-US" sz="800"/>
              <a:t>Security Cameras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Emergency Response</a:t>
            </a:r>
          </a:p>
          <a:p>
            <a:pPr algn="r" eaLnBrk="1" hangingPunct="1">
              <a:spcBef>
                <a:spcPts val="300"/>
              </a:spcBef>
              <a:buSzPts val="600"/>
            </a:pPr>
            <a:r>
              <a:rPr lang="en-US" altLang="en-US" sz="800"/>
              <a:t>Mass Communication</a:t>
            </a:r>
          </a:p>
        </p:txBody>
      </p:sp>
      <p:sp>
        <p:nvSpPr>
          <p:cNvPr id="23590" name="Google Shape;122;p7">
            <a:extLst>
              <a:ext uri="{FF2B5EF4-FFF2-40B4-BE49-F238E27FC236}">
                <a16:creationId xmlns:a16="http://schemas.microsoft.com/office/drawing/2014/main" id="{F6B7F496-463F-2CA9-8F17-4B1B42F0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4335463"/>
            <a:ext cx="14795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Emergency response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Theft and vandalism prevention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Risk management</a:t>
            </a:r>
          </a:p>
          <a:p>
            <a:pPr eaLnBrk="1" hangingPunct="1">
              <a:lnSpc>
                <a:spcPct val="115000"/>
              </a:lnSpc>
              <a:buSzPts val="600"/>
            </a:pPr>
            <a:r>
              <a:rPr lang="en-US" altLang="en-US" sz="800"/>
              <a:t>Community confidence </a:t>
            </a:r>
          </a:p>
        </p:txBody>
      </p:sp>
      <p:pic>
        <p:nvPicPr>
          <p:cNvPr id="23591" name="Google Shape;123;p7">
            <a:extLst>
              <a:ext uri="{FF2B5EF4-FFF2-40B4-BE49-F238E27FC236}">
                <a16:creationId xmlns:a16="http://schemas.microsoft.com/office/drawing/2014/main" id="{58FF3585-6A08-3073-54D2-7F12E05C44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998663"/>
            <a:ext cx="3286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Google Shape;124;p7">
            <a:extLst>
              <a:ext uri="{FF2B5EF4-FFF2-40B4-BE49-F238E27FC236}">
                <a16:creationId xmlns:a16="http://schemas.microsoft.com/office/drawing/2014/main" id="{5EEE9C87-371B-1370-F5A9-B6F5287D42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859088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Google Shape;125;p7">
            <a:extLst>
              <a:ext uri="{FF2B5EF4-FFF2-40B4-BE49-F238E27FC236}">
                <a16:creationId xmlns:a16="http://schemas.microsoft.com/office/drawing/2014/main" id="{80CC42B2-0530-6302-9FD6-4DE24759E2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717925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Google Shape;126;p7">
            <a:extLst>
              <a:ext uri="{FF2B5EF4-FFF2-40B4-BE49-F238E27FC236}">
                <a16:creationId xmlns:a16="http://schemas.microsoft.com/office/drawing/2014/main" id="{12180678-4E9D-EE2C-2AC8-FBACF5D6F2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527550"/>
            <a:ext cx="3778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5" name="Google Shape;127;p7">
            <a:extLst>
              <a:ext uri="{FF2B5EF4-FFF2-40B4-BE49-F238E27FC236}">
                <a16:creationId xmlns:a16="http://schemas.microsoft.com/office/drawing/2014/main" id="{82CE4AD3-C507-C6ED-3BA2-B6885F6C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8" y="4700588"/>
            <a:ext cx="457200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66666"/>
              </a:buClr>
              <a:buSzPts val="1000"/>
            </a:pPr>
            <a:r>
              <a:rPr lang="en-US" altLang="en-US" sz="1000" dirty="0">
                <a:solidFill>
                  <a:srgbClr val="666666"/>
                </a:solidFill>
              </a:rPr>
              <a:t>1</a:t>
            </a:r>
            <a:endParaRPr lang="en-US" altLang="en-US" dirty="0"/>
          </a:p>
        </p:txBody>
      </p:sp>
      <p:sp>
        <p:nvSpPr>
          <p:cNvPr id="23596" name="Google Shape;128;p7">
            <a:extLst>
              <a:ext uri="{FF2B5EF4-FFF2-40B4-BE49-F238E27FC236}">
                <a16:creationId xmlns:a16="http://schemas.microsoft.com/office/drawing/2014/main" id="{7DED769C-A2D3-3290-15CD-7F4C0E46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512763"/>
            <a:ext cx="252413" cy="633412"/>
          </a:xfrm>
          <a:prstGeom prst="upDownArrow">
            <a:avLst>
              <a:gd name="adj1" fmla="val 50000"/>
              <a:gd name="adj2" fmla="val 50200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97" name="Google Shape;129;p7">
            <a:extLst>
              <a:ext uri="{FF2B5EF4-FFF2-40B4-BE49-F238E27FC236}">
                <a16:creationId xmlns:a16="http://schemas.microsoft.com/office/drawing/2014/main" id="{2B055E7D-4F83-7B47-4DEA-E19E2C69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1406525"/>
            <a:ext cx="252413" cy="631825"/>
          </a:xfrm>
          <a:prstGeom prst="upDownArrow">
            <a:avLst>
              <a:gd name="adj1" fmla="val 50000"/>
              <a:gd name="adj2" fmla="val 50074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98" name="Google Shape;130;p7">
            <a:extLst>
              <a:ext uri="{FF2B5EF4-FFF2-40B4-BE49-F238E27FC236}">
                <a16:creationId xmlns:a16="http://schemas.microsoft.com/office/drawing/2014/main" id="{CCFE7179-795E-2200-04E5-05C48BD77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2241550"/>
            <a:ext cx="252413" cy="631825"/>
          </a:xfrm>
          <a:prstGeom prst="upDownArrow">
            <a:avLst>
              <a:gd name="adj1" fmla="val 50000"/>
              <a:gd name="adj2" fmla="val 50074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99" name="Google Shape;131;p7">
            <a:extLst>
              <a:ext uri="{FF2B5EF4-FFF2-40B4-BE49-F238E27FC236}">
                <a16:creationId xmlns:a16="http://schemas.microsoft.com/office/drawing/2014/main" id="{65B6D652-CD87-4003-FB1D-7BB91AA2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3133725"/>
            <a:ext cx="252413" cy="631825"/>
          </a:xfrm>
          <a:prstGeom prst="upDownArrow">
            <a:avLst>
              <a:gd name="adj1" fmla="val 50000"/>
              <a:gd name="adj2" fmla="val 50074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0" name="Google Shape;132;p7">
            <a:extLst>
              <a:ext uri="{FF2B5EF4-FFF2-40B4-BE49-F238E27FC236}">
                <a16:creationId xmlns:a16="http://schemas.microsoft.com/office/drawing/2014/main" id="{915FBE63-81CB-650B-4DD9-D2D34E2F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4025900"/>
            <a:ext cx="252413" cy="631825"/>
          </a:xfrm>
          <a:prstGeom prst="upDownArrow">
            <a:avLst>
              <a:gd name="adj1" fmla="val 50000"/>
              <a:gd name="adj2" fmla="val 50074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1" name="Google Shape;133;p7">
            <a:extLst>
              <a:ext uri="{FF2B5EF4-FFF2-40B4-BE49-F238E27FC236}">
                <a16:creationId xmlns:a16="http://schemas.microsoft.com/office/drawing/2014/main" id="{752FBB8B-C046-3E07-D8CC-F197CB24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323850"/>
            <a:ext cx="482600" cy="23495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2" name="Google Shape;134;p7">
            <a:extLst>
              <a:ext uri="{FF2B5EF4-FFF2-40B4-BE49-F238E27FC236}">
                <a16:creationId xmlns:a16="http://schemas.microsoft.com/office/drawing/2014/main" id="{B1B29107-E3D2-128C-E25D-A154F70C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1193800"/>
            <a:ext cx="482600" cy="23495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3" name="Google Shape;135;p7">
            <a:extLst>
              <a:ext uri="{FF2B5EF4-FFF2-40B4-BE49-F238E27FC236}">
                <a16:creationId xmlns:a16="http://schemas.microsoft.com/office/drawing/2014/main" id="{5F053758-585E-528B-2C66-70B50125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2028825"/>
            <a:ext cx="482600" cy="23495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4" name="Google Shape;136;p7">
            <a:extLst>
              <a:ext uri="{FF2B5EF4-FFF2-40B4-BE49-F238E27FC236}">
                <a16:creationId xmlns:a16="http://schemas.microsoft.com/office/drawing/2014/main" id="{FB2635D2-BB92-62A9-D2E2-76A95A8E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2898775"/>
            <a:ext cx="482600" cy="23495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5" name="Google Shape;137;p7">
            <a:extLst>
              <a:ext uri="{FF2B5EF4-FFF2-40B4-BE49-F238E27FC236}">
                <a16:creationId xmlns:a16="http://schemas.microsoft.com/office/drawing/2014/main" id="{0724BBC9-1D1B-1D78-5564-DAF50E78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3741738"/>
            <a:ext cx="482600" cy="23495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6" name="Google Shape;138;p7">
            <a:extLst>
              <a:ext uri="{FF2B5EF4-FFF2-40B4-BE49-F238E27FC236}">
                <a16:creationId xmlns:a16="http://schemas.microsoft.com/office/drawing/2014/main" id="{EEC85FA4-9777-5E50-332F-962E920E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4610100"/>
            <a:ext cx="482600" cy="23495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1DEFE"/>
          </a:solidFill>
          <a:ln w="9525">
            <a:solidFill>
              <a:srgbClr val="015C7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84;p20">
            <a:extLst>
              <a:ext uri="{FF2B5EF4-FFF2-40B4-BE49-F238E27FC236}">
                <a16:creationId xmlns:a16="http://schemas.microsoft.com/office/drawing/2014/main" id="{32853BA1-9DD5-DC90-B71B-90A1641C42D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44500" y="265113"/>
            <a:ext cx="5278438" cy="377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ASSESSMENT FINDINGS</a:t>
            </a:r>
          </a:p>
        </p:txBody>
      </p:sp>
      <p:graphicFrame>
        <p:nvGraphicFramePr>
          <p:cNvPr id="185" name="Google Shape;185;p20">
            <a:extLst>
              <a:ext uri="{FF2B5EF4-FFF2-40B4-BE49-F238E27FC236}">
                <a16:creationId xmlns:a16="http://schemas.microsoft.com/office/drawing/2014/main" id="{909C24AB-EBFA-4B2F-0ADD-8583275B5592}"/>
              </a:ext>
            </a:extLst>
          </p:cNvPr>
          <p:cNvGraphicFramePr>
            <a:graphicFrameLocks noGrp="1"/>
          </p:cNvGraphicFramePr>
          <p:nvPr/>
        </p:nvGraphicFramePr>
        <p:xfrm>
          <a:off x="484188" y="1000125"/>
          <a:ext cx="7240587" cy="1989141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Category</a:t>
                      </a:r>
                    </a:p>
                  </a:txBody>
                  <a:tcPr marL="28575" marR="28575" marT="19050" marB="1905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D7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Items</a:t>
                      </a:r>
                    </a:p>
                  </a:txBody>
                  <a:tcPr marL="28575" marR="28575" marT="19050" marB="1905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D7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Status</a:t>
                      </a:r>
                    </a:p>
                  </a:txBody>
                  <a:tcPr marL="28575" marR="28575" marT="19050" marB="1905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5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Physical Infrastructure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Cabinets, fiber, copper, electrical, environmental, UPS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Red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Network Infrastructure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Switches, wireless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Red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Collaboration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Telephony, circuits, E911, paging, video conferencing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Red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Data Center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Compute, storage, data center network, backup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Green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Firewalls, content filtering, endpoint protection, MFA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Red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Campus and Student Safety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Video surveillance, mass notification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Red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37" name="Google Shape;186;p20">
            <a:extLst>
              <a:ext uri="{FF2B5EF4-FFF2-40B4-BE49-F238E27FC236}">
                <a16:creationId xmlns:a16="http://schemas.microsoft.com/office/drawing/2014/main" id="{07D4D35E-72F6-663C-C8E2-35A0512A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3194050"/>
            <a:ext cx="7138987" cy="1262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dirty="0">
                <a:solidFill>
                  <a:srgbClr val="40BCEC"/>
                </a:solidFill>
              </a:rPr>
              <a:t>OVERALL</a:t>
            </a:r>
          </a:p>
          <a:p>
            <a:pPr marL="171450" indent="-171450" eaLnBrk="1" hangingPunct="1">
              <a:buSzPts val="1000"/>
              <a:buFont typeface="Arial" panose="020B0604020202020204" pitchFamily="34" charset="0"/>
              <a:buChar char="•"/>
              <a:defRPr/>
            </a:pPr>
            <a:r>
              <a:rPr lang="en-US" altLang="en-US" sz="1000" dirty="0"/>
              <a:t>Physical infrastructure is restricting network performance</a:t>
            </a:r>
          </a:p>
          <a:p>
            <a:pPr marL="171450" indent="-171450" eaLnBrk="1" hangingPunct="1">
              <a:buSzPts val="1000"/>
              <a:buFont typeface="Arial" panose="020B0604020202020204" pitchFamily="34" charset="0"/>
              <a:buChar char="•"/>
              <a:defRPr/>
            </a:pPr>
            <a:r>
              <a:rPr lang="en-US" altLang="en-US" sz="1000" dirty="0"/>
              <a:t>Network infrastructure is outdated and unsupported by manufacturer(s)</a:t>
            </a:r>
          </a:p>
          <a:p>
            <a:pPr marL="171450" indent="-171450" eaLnBrk="1" hangingPunct="1">
              <a:buSzPts val="1000"/>
              <a:buFont typeface="Arial" panose="020B0604020202020204" pitchFamily="34" charset="0"/>
              <a:buChar char="•"/>
              <a:defRPr/>
            </a:pPr>
            <a:r>
              <a:rPr lang="en-US" altLang="en-US" sz="1000" dirty="0"/>
              <a:t>Phone system needs updates and adjustments to E911</a:t>
            </a:r>
          </a:p>
          <a:p>
            <a:pPr marL="171450" indent="-171450" eaLnBrk="1" hangingPunct="1">
              <a:buSzPts val="1000"/>
              <a:buFont typeface="Arial" panose="020B0604020202020204" pitchFamily="34" charset="0"/>
              <a:buChar char="•"/>
              <a:defRPr/>
            </a:pPr>
            <a:r>
              <a:rPr lang="en-US" altLang="en-US" sz="1000" dirty="0"/>
              <a:t>The network security needs to be addressed in certain areas</a:t>
            </a:r>
          </a:p>
          <a:p>
            <a:pPr marL="171450" indent="-171450" eaLnBrk="1" hangingPunct="1">
              <a:buSzPts val="1000"/>
              <a:buFont typeface="Arial" panose="020B0604020202020204" pitchFamily="34" charset="0"/>
              <a:buChar char="•"/>
              <a:defRPr/>
            </a:pPr>
            <a:r>
              <a:rPr lang="en-US" altLang="en-US" sz="1000" dirty="0"/>
              <a:t>Video surveillance and mass notification systems need overhaul in most locations</a:t>
            </a:r>
          </a:p>
          <a:p>
            <a:pPr eaLnBrk="1" hangingPunct="1">
              <a:defRPr/>
            </a:pPr>
            <a:endParaRPr lang="en-US" altLang="en-US" sz="1000" dirty="0"/>
          </a:p>
        </p:txBody>
      </p:sp>
      <p:sp>
        <p:nvSpPr>
          <p:cNvPr id="31786" name="Google Shape;187;p20">
            <a:extLst>
              <a:ext uri="{FF2B5EF4-FFF2-40B4-BE49-F238E27FC236}">
                <a16:creationId xmlns:a16="http://schemas.microsoft.com/office/drawing/2014/main" id="{2EC09CE6-9F1C-30C3-8EDC-AB6D49E1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70058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66666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95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>
            <a:extLst>
              <a:ext uri="{FF2B5EF4-FFF2-40B4-BE49-F238E27FC236}">
                <a16:creationId xmlns:a16="http://schemas.microsoft.com/office/drawing/2014/main" id="{DE37A3DD-1A8C-10BD-DB07-FB6721819C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47738"/>
            <a:ext cx="907891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Google Shape;194;p21">
            <a:extLst>
              <a:ext uri="{FF2B5EF4-FFF2-40B4-BE49-F238E27FC236}">
                <a16:creationId xmlns:a16="http://schemas.microsoft.com/office/drawing/2014/main" id="{403EFBED-3F74-4E13-F5D6-FF124BB3C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409700"/>
            <a:ext cx="45243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b="1" i="1">
                <a:solidFill>
                  <a:srgbClr val="FFFFFF"/>
                </a:solidFill>
              </a:rPr>
              <a:t>Would you feel </a:t>
            </a:r>
            <a:r>
              <a:rPr lang="en-US" altLang="en-US" sz="1900" b="1" i="1">
                <a:solidFill>
                  <a:srgbClr val="81DEFE"/>
                </a:solidFill>
              </a:rPr>
              <a:t>safe</a:t>
            </a:r>
            <a:r>
              <a:rPr lang="en-US" altLang="en-US" sz="1900" b="1" i="1">
                <a:solidFill>
                  <a:srgbClr val="FFFFFF"/>
                </a:solidFill>
              </a:rPr>
              <a:t> in this airplane? </a:t>
            </a:r>
            <a:endParaRPr lang="en-US" altLang="en-US" sz="200" b="1" i="1"/>
          </a:p>
        </p:txBody>
      </p:sp>
      <p:sp>
        <p:nvSpPr>
          <p:cNvPr id="2" name="Google Shape;187;p20">
            <a:extLst>
              <a:ext uri="{FF2B5EF4-FFF2-40B4-BE49-F238E27FC236}">
                <a16:creationId xmlns:a16="http://schemas.microsoft.com/office/drawing/2014/main" id="{3118A1E5-CF7B-D3D2-51A8-D3EDE84DF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70058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666666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Google Shape;306;p33">
            <a:extLst>
              <a:ext uri="{FF2B5EF4-FFF2-40B4-BE49-F238E27FC236}">
                <a16:creationId xmlns:a16="http://schemas.microsoft.com/office/drawing/2014/main" id="{F701089F-B2A5-8443-D402-D93519787C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4300" y="3679825"/>
            <a:ext cx="1382713" cy="0"/>
          </a:xfrm>
          <a:prstGeom prst="straightConnector1">
            <a:avLst/>
          </a:prstGeom>
          <a:noFill/>
          <a:ln w="19050">
            <a:solidFill>
              <a:srgbClr val="81DEFE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7" name="Google Shape;307;p33">
            <a:extLst>
              <a:ext uri="{FF2B5EF4-FFF2-40B4-BE49-F238E27FC236}">
                <a16:creationId xmlns:a16="http://schemas.microsoft.com/office/drawing/2014/main" id="{39D47DE7-E05D-2C71-87C2-D2BB5A3FB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3500" y="3832225"/>
            <a:ext cx="1384300" cy="0"/>
          </a:xfrm>
          <a:prstGeom prst="straightConnector1">
            <a:avLst/>
          </a:prstGeom>
          <a:noFill/>
          <a:ln w="19050">
            <a:solidFill>
              <a:srgbClr val="81DEFE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8" name="Google Shape;308;p33">
            <a:extLst>
              <a:ext uri="{FF2B5EF4-FFF2-40B4-BE49-F238E27FC236}">
                <a16:creationId xmlns:a16="http://schemas.microsoft.com/office/drawing/2014/main" id="{E8B622CF-835B-5E48-F42B-FED18C6B28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3500" y="3984625"/>
            <a:ext cx="1384300" cy="0"/>
          </a:xfrm>
          <a:prstGeom prst="straightConnector1">
            <a:avLst/>
          </a:prstGeom>
          <a:noFill/>
          <a:ln w="19050">
            <a:solidFill>
              <a:srgbClr val="81DEFE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9" name="Google Shape;309;p33">
            <a:extLst>
              <a:ext uri="{FF2B5EF4-FFF2-40B4-BE49-F238E27FC236}">
                <a16:creationId xmlns:a16="http://schemas.microsoft.com/office/drawing/2014/main" id="{E9FDF95C-AB08-A6C7-0381-5C2559550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3500" y="4137025"/>
            <a:ext cx="1384300" cy="0"/>
          </a:xfrm>
          <a:prstGeom prst="straightConnector1">
            <a:avLst/>
          </a:prstGeom>
          <a:noFill/>
          <a:ln w="19050">
            <a:solidFill>
              <a:srgbClr val="81DEFE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Google Shape;310;p33">
            <a:extLst>
              <a:ext uri="{FF2B5EF4-FFF2-40B4-BE49-F238E27FC236}">
                <a16:creationId xmlns:a16="http://schemas.microsoft.com/office/drawing/2014/main" id="{17023EF7-AE30-02EE-995A-7C528C1719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3500" y="4294188"/>
            <a:ext cx="1384300" cy="0"/>
          </a:xfrm>
          <a:prstGeom prst="straightConnector1">
            <a:avLst/>
          </a:prstGeom>
          <a:noFill/>
          <a:ln w="19050">
            <a:solidFill>
              <a:srgbClr val="81DEFE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1" name="Google Shape;311;p33">
            <a:extLst>
              <a:ext uri="{FF2B5EF4-FFF2-40B4-BE49-F238E27FC236}">
                <a16:creationId xmlns:a16="http://schemas.microsoft.com/office/drawing/2014/main" id="{3EF92C4E-D5F4-DBA3-5D10-0D349A0EB0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350" y="1443038"/>
            <a:ext cx="3430588" cy="20653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2" name="Google Shape;312;p33">
            <a:extLst>
              <a:ext uri="{FF2B5EF4-FFF2-40B4-BE49-F238E27FC236}">
                <a16:creationId xmlns:a16="http://schemas.microsoft.com/office/drawing/2014/main" id="{E27BC722-57BA-028A-F1BF-E14B043AB5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25" y="1443038"/>
            <a:ext cx="3213100" cy="20653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3" name="Google Shape;313;p33">
            <a:extLst>
              <a:ext uri="{FF2B5EF4-FFF2-40B4-BE49-F238E27FC236}">
                <a16:creationId xmlns:a16="http://schemas.microsoft.com/office/drawing/2014/main" id="{787110A3-8E4F-1D17-050B-27CCF941C8D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68325" y="1063625"/>
            <a:ext cx="3213100" cy="379413"/>
          </a:xfrm>
          <a:solidFill>
            <a:srgbClr val="F7F7F8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5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TRADITIONAL</a:t>
            </a:r>
          </a:p>
        </p:txBody>
      </p:sp>
      <p:sp>
        <p:nvSpPr>
          <p:cNvPr id="314" name="Google Shape;314;p33">
            <a:extLst>
              <a:ext uri="{FF2B5EF4-FFF2-40B4-BE49-F238E27FC236}">
                <a16:creationId xmlns:a16="http://schemas.microsoft.com/office/drawing/2014/main" id="{FB925473-5D4A-2C0B-7CF0-F0042CD2F46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340350" y="1063625"/>
            <a:ext cx="3430588" cy="379413"/>
          </a:xfrm>
          <a:solidFill>
            <a:srgbClr val="F7F7F8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5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UNIFIED PLATFORM</a:t>
            </a:r>
          </a:p>
        </p:txBody>
      </p:sp>
      <p:sp>
        <p:nvSpPr>
          <p:cNvPr id="52235" name="Google Shape;315;p33">
            <a:extLst>
              <a:ext uri="{FF2B5EF4-FFF2-40B4-BE49-F238E27FC236}">
                <a16:creationId xmlns:a16="http://schemas.microsoft.com/office/drawing/2014/main" id="{045FFD86-7065-A404-028B-FBF3A9C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3508375"/>
            <a:ext cx="373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Very manual and labor intensive</a:t>
            </a:r>
          </a:p>
          <a:p>
            <a:pPr algn="r" eaLnBrk="1" hangingPunct="1"/>
            <a:r>
              <a:rPr lang="en-US" altLang="en-US" sz="1000"/>
              <a:t>Typically requires more frequent updates</a:t>
            </a:r>
          </a:p>
          <a:p>
            <a:pPr algn="r" eaLnBrk="1" hangingPunct="1"/>
            <a:r>
              <a:rPr lang="en-US" altLang="en-US" sz="1000"/>
              <a:t>New hardware required for new features</a:t>
            </a:r>
          </a:p>
          <a:p>
            <a:pPr algn="r" eaLnBrk="1" hangingPunct="1"/>
            <a:r>
              <a:rPr lang="en-US" altLang="en-US" sz="1000"/>
              <a:t>Difficult to predict costs</a:t>
            </a:r>
          </a:p>
          <a:p>
            <a:pPr algn="r" eaLnBrk="1" hangingPunct="1"/>
            <a:r>
              <a:rPr lang="en-US" altLang="en-US" sz="1000"/>
              <a:t>Multiple platforms to manage</a:t>
            </a:r>
          </a:p>
        </p:txBody>
      </p:sp>
      <p:sp>
        <p:nvSpPr>
          <p:cNvPr id="52236" name="Google Shape;316;p33">
            <a:extLst>
              <a:ext uri="{FF2B5EF4-FFF2-40B4-BE49-F238E27FC236}">
                <a16:creationId xmlns:a16="http://schemas.microsoft.com/office/drawing/2014/main" id="{FACF491A-185E-8072-6781-533DEADAC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3508375"/>
            <a:ext cx="3484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Automated </a:t>
            </a:r>
          </a:p>
          <a:p>
            <a:pPr eaLnBrk="1" hangingPunct="1"/>
            <a:r>
              <a:rPr lang="en-US" altLang="en-US" sz="1000"/>
              <a:t>Managed software pushouts </a:t>
            </a:r>
          </a:p>
          <a:p>
            <a:pPr eaLnBrk="1" hangingPunct="1"/>
            <a:r>
              <a:rPr lang="en-US" altLang="en-US" sz="1000"/>
              <a:t>All new features updated free</a:t>
            </a:r>
          </a:p>
          <a:p>
            <a:pPr eaLnBrk="1" hangingPunct="1"/>
            <a:r>
              <a:rPr lang="en-US" altLang="en-US" sz="1000"/>
              <a:t>Simplified ability to forecast cost</a:t>
            </a:r>
          </a:p>
          <a:p>
            <a:pPr eaLnBrk="1" hangingPunct="1"/>
            <a:r>
              <a:rPr lang="en-US" altLang="en-US" sz="1000"/>
              <a:t>One dashboard for all AP’s, switches, cameras, etc.</a:t>
            </a:r>
          </a:p>
        </p:txBody>
      </p:sp>
      <p:sp>
        <p:nvSpPr>
          <p:cNvPr id="52237" name="Google Shape;317;p33">
            <a:extLst>
              <a:ext uri="{FF2B5EF4-FFF2-40B4-BE49-F238E27FC236}">
                <a16:creationId xmlns:a16="http://schemas.microsoft.com/office/drawing/2014/main" id="{BCDFD2EE-BF5B-715C-1DB6-778B09D12266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>
          <a:xfrm>
            <a:off x="3781425" y="3317875"/>
            <a:ext cx="1560513" cy="357188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VERSUS</a:t>
            </a:r>
          </a:p>
        </p:txBody>
      </p:sp>
      <p:sp>
        <p:nvSpPr>
          <p:cNvPr id="52238" name="Google Shape;318;p33">
            <a:extLst>
              <a:ext uri="{FF2B5EF4-FFF2-40B4-BE49-F238E27FC236}">
                <a16:creationId xmlns:a16="http://schemas.microsoft.com/office/drawing/2014/main" id="{8E455FF8-1ED4-989A-504F-0161E4D7CD1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44500" y="265113"/>
            <a:ext cx="6554788" cy="377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TRADITIONAL VS UNIFIED PLATFORM</a:t>
            </a:r>
          </a:p>
        </p:txBody>
      </p:sp>
      <p:sp>
        <p:nvSpPr>
          <p:cNvPr id="52239" name="Google Shape;319;p33">
            <a:extLst>
              <a:ext uri="{FF2B5EF4-FFF2-40B4-BE49-F238E27FC236}">
                <a16:creationId xmlns:a16="http://schemas.microsoft.com/office/drawing/2014/main" id="{B63BC3CB-F14B-AAB6-C04E-AD653F07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70058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666666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C349A33-3A06-E07A-A161-A7359504420B}"/>
              </a:ext>
            </a:extLst>
          </p:cNvPr>
          <p:cNvGrpSpPr/>
          <p:nvPr/>
        </p:nvGrpSpPr>
        <p:grpSpPr>
          <a:xfrm>
            <a:off x="976993" y="1436038"/>
            <a:ext cx="2380142" cy="515937"/>
            <a:chOff x="505092" y="1463070"/>
            <a:chExt cx="2380142" cy="515937"/>
          </a:xfrm>
        </p:grpSpPr>
        <p:sp>
          <p:nvSpPr>
            <p:cNvPr id="22" name="Google Shape;119;p7">
              <a:extLst>
                <a:ext uri="{FF2B5EF4-FFF2-40B4-BE49-F238E27FC236}">
                  <a16:creationId xmlns:a16="http://schemas.microsoft.com/office/drawing/2014/main" id="{D0C210FA-7538-9B30-4019-08E02CF50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121" y="1463070"/>
              <a:ext cx="1916113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CAMPUS &amp; </a:t>
              </a:r>
            </a:p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STUDENT </a:t>
              </a:r>
            </a:p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SAFETY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3" name="Google Shape;126;p7">
              <a:extLst>
                <a:ext uri="{FF2B5EF4-FFF2-40B4-BE49-F238E27FC236}">
                  <a16:creationId xmlns:a16="http://schemas.microsoft.com/office/drawing/2014/main" id="{EE2C434A-92C8-56C2-8E74-D46EDADBE9F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92" y="1531331"/>
              <a:ext cx="377825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35409B-103D-F195-35E3-45B4E2BB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50" y="264425"/>
            <a:ext cx="2519926" cy="3792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MANUFACTURER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ASSESSMENT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7833C8-9396-B8DD-8DBA-73AF2FE9BA04}"/>
              </a:ext>
            </a:extLst>
          </p:cNvPr>
          <p:cNvGrpSpPr/>
          <p:nvPr/>
        </p:nvGrpSpPr>
        <p:grpSpPr>
          <a:xfrm>
            <a:off x="6901543" y="1436038"/>
            <a:ext cx="2184401" cy="517525"/>
            <a:chOff x="549274" y="954088"/>
            <a:chExt cx="2184401" cy="517525"/>
          </a:xfrm>
        </p:grpSpPr>
        <p:sp>
          <p:nvSpPr>
            <p:cNvPr id="7" name="Google Shape;93;p7">
              <a:extLst>
                <a:ext uri="{FF2B5EF4-FFF2-40B4-BE49-F238E27FC236}">
                  <a16:creationId xmlns:a16="http://schemas.microsoft.com/office/drawing/2014/main" id="{9589597F-25E2-82C5-94D5-EFDDCCB02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150" y="954088"/>
              <a:ext cx="1787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NETWORK</a:t>
              </a:r>
              <a:endParaRPr lang="en-US" altLang="en-US" dirty="0">
                <a:solidFill>
                  <a:schemeClr val="tx1"/>
                </a:solidFill>
              </a:endParaRPr>
            </a:p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INFRASTRUCTURE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Google Shape;97;p7">
              <a:extLst>
                <a:ext uri="{FF2B5EF4-FFF2-40B4-BE49-F238E27FC236}">
                  <a16:creationId xmlns:a16="http://schemas.microsoft.com/office/drawing/2014/main" id="{42F312BE-7860-BB2A-CAE0-7F72B64AF3E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4" y="1064418"/>
              <a:ext cx="328612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BB9578-08AE-F4D3-74E3-CA878FC933BC}"/>
              </a:ext>
            </a:extLst>
          </p:cNvPr>
          <p:cNvGrpSpPr/>
          <p:nvPr/>
        </p:nvGrpSpPr>
        <p:grpSpPr>
          <a:xfrm>
            <a:off x="3882022" y="-81645"/>
            <a:ext cx="2168526" cy="725487"/>
            <a:chOff x="565149" y="106363"/>
            <a:chExt cx="2168526" cy="725487"/>
          </a:xfrm>
        </p:grpSpPr>
        <p:sp>
          <p:nvSpPr>
            <p:cNvPr id="10" name="Google Shape;88;p7">
              <a:extLst>
                <a:ext uri="{FF2B5EF4-FFF2-40B4-BE49-F238E27FC236}">
                  <a16:creationId xmlns:a16="http://schemas.microsoft.com/office/drawing/2014/main" id="{65F82F7F-BC73-87FF-14F5-89C035ED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150" y="106363"/>
              <a:ext cx="1787525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PHYSICAL</a:t>
              </a:r>
              <a:endParaRPr lang="en-US" altLang="en-US" dirty="0">
                <a:solidFill>
                  <a:schemeClr val="tx1"/>
                </a:solidFill>
              </a:endParaRPr>
            </a:p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INFRASTRUCTURE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Google Shape;98;p7">
              <a:extLst>
                <a:ext uri="{FF2B5EF4-FFF2-40B4-BE49-F238E27FC236}">
                  <a16:creationId xmlns:a16="http://schemas.microsoft.com/office/drawing/2014/main" id="{49873D3D-F1B2-CD1F-6121-AE16603CD4D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49" y="299243"/>
              <a:ext cx="2968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2C48D-92BA-3343-CB23-7A36C1580368}"/>
              </a:ext>
            </a:extLst>
          </p:cNvPr>
          <p:cNvGrpSpPr/>
          <p:nvPr/>
        </p:nvGrpSpPr>
        <p:grpSpPr>
          <a:xfrm>
            <a:off x="6883575" y="3055344"/>
            <a:ext cx="2184401" cy="517525"/>
            <a:chOff x="549274" y="1831975"/>
            <a:chExt cx="2184401" cy="517525"/>
          </a:xfrm>
        </p:grpSpPr>
        <p:sp>
          <p:nvSpPr>
            <p:cNvPr id="13" name="Google Shape;101;p7">
              <a:extLst>
                <a:ext uri="{FF2B5EF4-FFF2-40B4-BE49-F238E27FC236}">
                  <a16:creationId xmlns:a16="http://schemas.microsoft.com/office/drawing/2014/main" id="{873C6AD7-D888-329D-FAD0-9F3932969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150" y="1831975"/>
              <a:ext cx="17875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COLLABORATION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Google Shape;123;p7">
              <a:extLst>
                <a:ext uri="{FF2B5EF4-FFF2-40B4-BE49-F238E27FC236}">
                  <a16:creationId xmlns:a16="http://schemas.microsoft.com/office/drawing/2014/main" id="{B27D3216-442E-E492-D708-330C6969CAE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4" y="1925637"/>
              <a:ext cx="328612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532AFE-53B1-B47A-461E-0342C8581DC7}"/>
              </a:ext>
            </a:extLst>
          </p:cNvPr>
          <p:cNvGrpSpPr/>
          <p:nvPr/>
        </p:nvGrpSpPr>
        <p:grpSpPr>
          <a:xfrm>
            <a:off x="3998648" y="4700588"/>
            <a:ext cx="2168526" cy="334962"/>
            <a:chOff x="565149" y="2763838"/>
            <a:chExt cx="2168526" cy="334962"/>
          </a:xfrm>
        </p:grpSpPr>
        <p:sp>
          <p:nvSpPr>
            <p:cNvPr id="16" name="Google Shape;107;p7">
              <a:extLst>
                <a:ext uri="{FF2B5EF4-FFF2-40B4-BE49-F238E27FC236}">
                  <a16:creationId xmlns:a16="http://schemas.microsoft.com/office/drawing/2014/main" id="{A81D1DC7-DA69-C0B5-53D5-FE47E634E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150" y="2763838"/>
              <a:ext cx="1787525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DATA </a:t>
              </a:r>
            </a:p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CENTER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Google Shape;124;p7">
              <a:extLst>
                <a:ext uri="{FF2B5EF4-FFF2-40B4-BE49-F238E27FC236}">
                  <a16:creationId xmlns:a16="http://schemas.microsoft.com/office/drawing/2014/main" id="{284F701A-4C83-EF29-F0F5-3924C5FB536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49" y="2770188"/>
              <a:ext cx="328612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2F533F-72FB-B644-075C-59B5F18A758A}"/>
              </a:ext>
            </a:extLst>
          </p:cNvPr>
          <p:cNvGrpSpPr/>
          <p:nvPr/>
        </p:nvGrpSpPr>
        <p:grpSpPr>
          <a:xfrm>
            <a:off x="976993" y="3124400"/>
            <a:ext cx="2157863" cy="379412"/>
            <a:chOff x="533399" y="3296038"/>
            <a:chExt cx="2157863" cy="379412"/>
          </a:xfrm>
        </p:grpSpPr>
        <p:sp>
          <p:nvSpPr>
            <p:cNvPr id="19" name="Google Shape;113;p7">
              <a:extLst>
                <a:ext uri="{FF2B5EF4-FFF2-40B4-BE49-F238E27FC236}">
                  <a16:creationId xmlns:a16="http://schemas.microsoft.com/office/drawing/2014/main" id="{DCE2D1B7-D435-01F6-BB23-D75BD7985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737" y="3296038"/>
              <a:ext cx="178752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NETWORK </a:t>
              </a:r>
            </a:p>
            <a:p>
              <a:pPr eaLnBrk="1" hangingPunct="1">
                <a:buClr>
                  <a:srgbClr val="FFFFFF"/>
                </a:buClr>
                <a:buSzPts val="1000"/>
              </a:pPr>
              <a:r>
                <a:rPr lang="en-US" altLang="en-US" sz="1000" b="1" dirty="0">
                  <a:solidFill>
                    <a:schemeClr val="tx1"/>
                  </a:solidFill>
                </a:rPr>
                <a:t>SECURITY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Google Shape;125;p7">
              <a:extLst>
                <a:ext uri="{FF2B5EF4-FFF2-40B4-BE49-F238E27FC236}">
                  <a16:creationId xmlns:a16="http://schemas.microsoft.com/office/drawing/2014/main" id="{9D2AFAB2-E37C-360F-C88D-EA66DDA7610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3336131"/>
              <a:ext cx="328612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A group of blue circles&#10;&#10;Description automatically generated">
            <a:extLst>
              <a:ext uri="{FF2B5EF4-FFF2-40B4-BE49-F238E27FC236}">
                <a16:creationId xmlns:a16="http://schemas.microsoft.com/office/drawing/2014/main" id="{E6CB9904-0F9D-EB8C-B6F8-751BA7A17D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974" r="19387"/>
          <a:stretch/>
        </p:blipFill>
        <p:spPr>
          <a:xfrm>
            <a:off x="2225225" y="510778"/>
            <a:ext cx="4590086" cy="4121944"/>
          </a:xfrm>
          <a:prstGeom prst="rect">
            <a:avLst/>
          </a:prstGeom>
        </p:spPr>
      </p:pic>
      <p:pic>
        <p:nvPicPr>
          <p:cNvPr id="3" name="Picture 29" descr="A gold logo with a bridge&#10;&#10;Description automatically generated">
            <a:extLst>
              <a:ext uri="{FF2B5EF4-FFF2-40B4-BE49-F238E27FC236}">
                <a16:creationId xmlns:a16="http://schemas.microsoft.com/office/drawing/2014/main" id="{983DA953-3329-33DE-140D-BAA26B9DF7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432" y="2152599"/>
            <a:ext cx="1166333" cy="838302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F340DB0-AE03-3391-8D32-A4C6FA63CF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6740" y="3099020"/>
            <a:ext cx="611275" cy="343842"/>
          </a:xfrm>
          <a:prstGeom prst="rect">
            <a:avLst/>
          </a:prstGeom>
        </p:spPr>
      </p:pic>
      <p:pic>
        <p:nvPicPr>
          <p:cNvPr id="39" name="Picture 3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8F543E5-468E-4568-528F-417555B611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2913" y="3957412"/>
            <a:ext cx="611275" cy="343842"/>
          </a:xfrm>
          <a:prstGeom prst="rect">
            <a:avLst/>
          </a:prstGeom>
        </p:spPr>
      </p:pic>
      <p:pic>
        <p:nvPicPr>
          <p:cNvPr id="41" name="Picture 4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6C43EA6-16F7-B038-A953-34B06FEDEA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2940" y="3085187"/>
            <a:ext cx="611275" cy="343842"/>
          </a:xfrm>
          <a:prstGeom prst="rect">
            <a:avLst/>
          </a:prstGeom>
        </p:spPr>
      </p:pic>
      <p:pic>
        <p:nvPicPr>
          <p:cNvPr id="42" name="Picture 4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FD755EC-1A77-4972-F63A-99D7E60514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4449" y="1613913"/>
            <a:ext cx="611275" cy="343842"/>
          </a:xfrm>
          <a:prstGeom prst="rect">
            <a:avLst/>
          </a:prstGeom>
        </p:spPr>
      </p:pic>
      <p:pic>
        <p:nvPicPr>
          <p:cNvPr id="44" name="Picture 4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E52D190-F30A-1690-FB27-1F82BE53A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2750" y="1600671"/>
            <a:ext cx="611275" cy="343842"/>
          </a:xfrm>
          <a:prstGeom prst="rect">
            <a:avLst/>
          </a:prstGeom>
        </p:spPr>
      </p:pic>
      <p:pic>
        <p:nvPicPr>
          <p:cNvPr id="45" name="Picture 44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A3CF4B96-2718-E240-9C37-33DB638E09D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5387" b="36095"/>
          <a:stretch/>
        </p:blipFill>
        <p:spPr>
          <a:xfrm>
            <a:off x="5712064" y="2818581"/>
            <a:ext cx="620568" cy="176973"/>
          </a:xfrm>
          <a:prstGeom prst="rect">
            <a:avLst/>
          </a:prstGeom>
        </p:spPr>
      </p:pic>
      <p:pic>
        <p:nvPicPr>
          <p:cNvPr id="46" name="Picture 45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369A481-2435-6E17-2A4F-FCD584726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0263" y="3552205"/>
            <a:ext cx="620568" cy="146289"/>
          </a:xfrm>
          <a:prstGeom prst="rect">
            <a:avLst/>
          </a:prstGeom>
        </p:spPr>
      </p:pic>
      <p:pic>
        <p:nvPicPr>
          <p:cNvPr id="47" name="Picture 4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9920AC5-F677-7142-D885-F841D31B6DA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781" t="30670" r="15828" b="29235"/>
          <a:stretch/>
        </p:blipFill>
        <p:spPr>
          <a:xfrm>
            <a:off x="2567835" y="3552205"/>
            <a:ext cx="761055" cy="16266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2744E6D-C594-23EE-49BC-62B05DB43CE5}"/>
              </a:ext>
            </a:extLst>
          </p:cNvPr>
          <p:cNvSpPr txBox="1"/>
          <p:nvPr/>
        </p:nvSpPr>
        <p:spPr>
          <a:xfrm>
            <a:off x="2490929" y="2790573"/>
            <a:ext cx="9561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FFFF"/>
              </a:buClr>
              <a:buSzPts val="1000"/>
            </a:pPr>
            <a:r>
              <a:rPr lang="en-US" altLang="en-US" sz="1000" b="1" dirty="0">
                <a:solidFill>
                  <a:schemeClr val="bg2"/>
                </a:solidFill>
              </a:rPr>
              <a:t>FORTIGATE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pic>
        <p:nvPicPr>
          <p:cNvPr id="50" name="Picture 49" descr="A picture containing font, text, graphics, logo&#10;&#10;Description automatically generated">
            <a:extLst>
              <a:ext uri="{FF2B5EF4-FFF2-40B4-BE49-F238E27FC236}">
                <a16:creationId xmlns:a16="http://schemas.microsoft.com/office/drawing/2014/main" id="{A5164B04-09B9-2F69-D9B8-F6D50C3816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6867" y="1274286"/>
            <a:ext cx="515999" cy="251953"/>
          </a:xfrm>
          <a:prstGeom prst="rect">
            <a:avLst/>
          </a:prstGeom>
        </p:spPr>
      </p:pic>
      <p:pic>
        <p:nvPicPr>
          <p:cNvPr id="51" name="Picture 50" descr="A logo with purple letter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3C2D497-66C1-1B5B-13EA-9FA0CBABD53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702" t="28025" r="9525" b="27468"/>
          <a:stretch/>
        </p:blipFill>
        <p:spPr>
          <a:xfrm>
            <a:off x="5660617" y="2007525"/>
            <a:ext cx="768498" cy="209141"/>
          </a:xfrm>
          <a:prstGeom prst="rect">
            <a:avLst/>
          </a:prstGeom>
        </p:spPr>
      </p:pic>
      <p:pic>
        <p:nvPicPr>
          <p:cNvPr id="52" name="Picture 5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C4C409BF-C09C-9BD7-6305-0BB11DAA48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9122" y="3384569"/>
            <a:ext cx="418858" cy="418858"/>
          </a:xfrm>
          <a:prstGeom prst="rect">
            <a:avLst/>
          </a:prstGeom>
        </p:spPr>
      </p:pic>
      <p:pic>
        <p:nvPicPr>
          <p:cNvPr id="53" name="Picture 52" descr="A red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685D34C-4FD2-F616-C7B1-4B21925272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4385" y="1375333"/>
            <a:ext cx="869825" cy="205496"/>
          </a:xfrm>
          <a:prstGeom prst="rect">
            <a:avLst/>
          </a:prstGeom>
        </p:spPr>
      </p:pic>
      <p:pic>
        <p:nvPicPr>
          <p:cNvPr id="54" name="Picture 5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5C455429-14AD-32F9-08B4-096CE082C2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30163" y="2059737"/>
            <a:ext cx="869826" cy="125441"/>
          </a:xfrm>
          <a:prstGeom prst="rect">
            <a:avLst/>
          </a:prstGeom>
        </p:spPr>
      </p:pic>
      <p:pic>
        <p:nvPicPr>
          <p:cNvPr id="55" name="Picture 54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C894ED3-DBF8-E097-DE3C-59E4C1D8522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7778" t="38862" r="7778" b="38777"/>
          <a:stretch/>
        </p:blipFill>
        <p:spPr>
          <a:xfrm>
            <a:off x="4118730" y="1302062"/>
            <a:ext cx="763735" cy="202237"/>
          </a:xfrm>
          <a:prstGeom prst="rect">
            <a:avLst/>
          </a:prstGeom>
        </p:spPr>
      </p:pic>
      <p:pic>
        <p:nvPicPr>
          <p:cNvPr id="56" name="Picture 55" descr="A picture containing font, graphics, screenshot, black&#10;&#10;Description automatically generated">
            <a:extLst>
              <a:ext uri="{FF2B5EF4-FFF2-40B4-BE49-F238E27FC236}">
                <a16:creationId xmlns:a16="http://schemas.microsoft.com/office/drawing/2014/main" id="{77F82BEC-5F7B-B417-1E22-4ED596C1DA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38400" y="1017745"/>
            <a:ext cx="763735" cy="104417"/>
          </a:xfrm>
          <a:prstGeom prst="rect">
            <a:avLst/>
          </a:prstGeom>
        </p:spPr>
      </p:pic>
      <p:sp>
        <p:nvSpPr>
          <p:cNvPr id="24" name="Google Shape;81;g1e1bb47b45c_0_6">
            <a:extLst>
              <a:ext uri="{FF2B5EF4-FFF2-40B4-BE49-F238E27FC236}">
                <a16:creationId xmlns:a16="http://schemas.microsoft.com/office/drawing/2014/main" id="{2BDAC248-15FE-D64C-2403-CD14CD40526A}"/>
              </a:ext>
            </a:extLst>
          </p:cNvPr>
          <p:cNvSpPr txBox="1"/>
          <p:nvPr/>
        </p:nvSpPr>
        <p:spPr>
          <a:xfrm>
            <a:off x="8458200" y="4700587"/>
            <a:ext cx="4572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666666"/>
                </a:solidFill>
              </a:rPr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36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04749A-439E-A1F9-5383-C82968050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41852"/>
              </p:ext>
            </p:extLst>
          </p:nvPr>
        </p:nvGraphicFramePr>
        <p:xfrm>
          <a:off x="183444" y="1820334"/>
          <a:ext cx="8791623" cy="1225994"/>
        </p:xfrm>
        <a:graphic>
          <a:graphicData uri="http://schemas.openxmlformats.org/drawingml/2006/table">
            <a:tbl>
              <a:tblPr/>
              <a:tblGrid>
                <a:gridCol w="1343544">
                  <a:extLst>
                    <a:ext uri="{9D8B030D-6E8A-4147-A177-3AD203B41FA5}">
                      <a16:colId xmlns:a16="http://schemas.microsoft.com/office/drawing/2014/main" val="2877636006"/>
                    </a:ext>
                  </a:extLst>
                </a:gridCol>
                <a:gridCol w="656328">
                  <a:extLst>
                    <a:ext uri="{9D8B030D-6E8A-4147-A177-3AD203B41FA5}">
                      <a16:colId xmlns:a16="http://schemas.microsoft.com/office/drawing/2014/main" val="1164990477"/>
                    </a:ext>
                  </a:extLst>
                </a:gridCol>
                <a:gridCol w="671772">
                  <a:extLst>
                    <a:ext uri="{9D8B030D-6E8A-4147-A177-3AD203B41FA5}">
                      <a16:colId xmlns:a16="http://schemas.microsoft.com/office/drawing/2014/main" val="592275312"/>
                    </a:ext>
                  </a:extLst>
                </a:gridCol>
                <a:gridCol w="642815">
                  <a:extLst>
                    <a:ext uri="{9D8B030D-6E8A-4147-A177-3AD203B41FA5}">
                      <a16:colId xmlns:a16="http://schemas.microsoft.com/office/drawing/2014/main" val="1850844321"/>
                    </a:ext>
                  </a:extLst>
                </a:gridCol>
                <a:gridCol w="671772">
                  <a:extLst>
                    <a:ext uri="{9D8B030D-6E8A-4147-A177-3AD203B41FA5}">
                      <a16:colId xmlns:a16="http://schemas.microsoft.com/office/drawing/2014/main" val="3022861802"/>
                    </a:ext>
                  </a:extLst>
                </a:gridCol>
                <a:gridCol w="735474">
                  <a:extLst>
                    <a:ext uri="{9D8B030D-6E8A-4147-A177-3AD203B41FA5}">
                      <a16:colId xmlns:a16="http://schemas.microsoft.com/office/drawing/2014/main" val="881617841"/>
                    </a:ext>
                  </a:extLst>
                </a:gridCol>
                <a:gridCol w="795316">
                  <a:extLst>
                    <a:ext uri="{9D8B030D-6E8A-4147-A177-3AD203B41FA5}">
                      <a16:colId xmlns:a16="http://schemas.microsoft.com/office/drawing/2014/main" val="878758219"/>
                    </a:ext>
                  </a:extLst>
                </a:gridCol>
                <a:gridCol w="586833">
                  <a:extLst>
                    <a:ext uri="{9D8B030D-6E8A-4147-A177-3AD203B41FA5}">
                      <a16:colId xmlns:a16="http://schemas.microsoft.com/office/drawing/2014/main" val="782085473"/>
                    </a:ext>
                  </a:extLst>
                </a:gridCol>
                <a:gridCol w="586833">
                  <a:extLst>
                    <a:ext uri="{9D8B030D-6E8A-4147-A177-3AD203B41FA5}">
                      <a16:colId xmlns:a16="http://schemas.microsoft.com/office/drawing/2014/main" val="2591564020"/>
                    </a:ext>
                  </a:extLst>
                </a:gridCol>
                <a:gridCol w="576241">
                  <a:extLst>
                    <a:ext uri="{9D8B030D-6E8A-4147-A177-3AD203B41FA5}">
                      <a16:colId xmlns:a16="http://schemas.microsoft.com/office/drawing/2014/main" val="1981353198"/>
                    </a:ext>
                  </a:extLst>
                </a:gridCol>
                <a:gridCol w="826936">
                  <a:extLst>
                    <a:ext uri="{9D8B030D-6E8A-4147-A177-3AD203B41FA5}">
                      <a16:colId xmlns:a16="http://schemas.microsoft.com/office/drawing/2014/main" val="706816143"/>
                    </a:ext>
                  </a:extLst>
                </a:gridCol>
                <a:gridCol w="697759">
                  <a:extLst>
                    <a:ext uri="{9D8B030D-6E8A-4147-A177-3AD203B41FA5}">
                      <a16:colId xmlns:a16="http://schemas.microsoft.com/office/drawing/2014/main" val="256906995"/>
                    </a:ext>
                  </a:extLst>
                </a:gridCol>
              </a:tblGrid>
              <a:tr h="214304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Commscope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Panduit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Aruba 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Extreme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Nextiva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Mitel 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Palo Alto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Fortigate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Bosch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Verkada</a:t>
                      </a:r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Cisco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063128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PHYSICAL INFRASTRUCTURE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949319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NETWORK INFRASTRUCTURE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118606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COLLABORATION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813376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NETWORK SECURITY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1627732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CAMPUS &amp; STUDENT SAFETY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9362048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44" marR="5244" marT="524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506916"/>
                  </a:ext>
                </a:extLst>
              </a:tr>
            </a:tbl>
          </a:graphicData>
        </a:graphic>
      </p:graphicFrame>
      <p:sp>
        <p:nvSpPr>
          <p:cNvPr id="10" name="Google Shape;80;g1e1bb47b45c_0_6">
            <a:extLst>
              <a:ext uri="{FF2B5EF4-FFF2-40B4-BE49-F238E27FC236}">
                <a16:creationId xmlns:a16="http://schemas.microsoft.com/office/drawing/2014/main" id="{6A56446A-5F02-90FB-83D9-0966372447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360" y="204152"/>
            <a:ext cx="5278500" cy="66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-US" b="1" dirty="0"/>
              <a:t>Network Infrastructure and Campus Safety Project</a:t>
            </a:r>
            <a:endParaRPr lang="en-US" dirty="0"/>
          </a:p>
        </p:txBody>
      </p:sp>
      <p:pic>
        <p:nvPicPr>
          <p:cNvPr id="11" name="Picture 29" descr="A gold logo with a bridge&#10;&#10;Description automatically generated">
            <a:extLst>
              <a:ext uri="{FF2B5EF4-FFF2-40B4-BE49-F238E27FC236}">
                <a16:creationId xmlns:a16="http://schemas.microsoft.com/office/drawing/2014/main" id="{EEBB2FD2-A968-8494-2192-EEF17EDA7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0" y="257175"/>
            <a:ext cx="853440" cy="613410"/>
          </a:xfrm>
          <a:prstGeom prst="rect">
            <a:avLst/>
          </a:prstGeom>
        </p:spPr>
      </p:pic>
      <p:sp>
        <p:nvSpPr>
          <p:cNvPr id="3" name="Google Shape;81;g1e1bb47b45c_0_6">
            <a:extLst>
              <a:ext uri="{FF2B5EF4-FFF2-40B4-BE49-F238E27FC236}">
                <a16:creationId xmlns:a16="http://schemas.microsoft.com/office/drawing/2014/main" id="{FF3D3831-EFB5-E2ED-8436-A0B7BD419CE8}"/>
              </a:ext>
            </a:extLst>
          </p:cNvPr>
          <p:cNvSpPr txBox="1"/>
          <p:nvPr/>
        </p:nvSpPr>
        <p:spPr>
          <a:xfrm>
            <a:off x="8458200" y="4700587"/>
            <a:ext cx="45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n-US" sz="1000" b="0" i="0" u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955F754B-B94C-1CB2-BDD5-B77FE2825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90409" y="2048239"/>
            <a:ext cx="136113" cy="136113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4BF388A3-A901-7AEC-A2F3-247E8E4F1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54275" y="2048239"/>
            <a:ext cx="136113" cy="136113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7585E78-F0CB-CFD1-CDC6-A0849C24D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06610" y="2219410"/>
            <a:ext cx="136113" cy="136113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E8E05CDB-1F93-1BF2-D337-4963CF576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71076" y="2219410"/>
            <a:ext cx="136113" cy="136113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74799B0-D8B4-A023-4EEB-85D90CB3C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6750" y="2388012"/>
            <a:ext cx="136113" cy="136113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B83002C-E96E-081E-70A6-A29073FA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51741" y="2388012"/>
            <a:ext cx="136113" cy="136113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01518A60-BBB0-6F97-79D1-55D2C239F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631" y="2549525"/>
            <a:ext cx="136113" cy="136113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31B5C13D-2934-B493-EB92-0911793C2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23122" y="2549525"/>
            <a:ext cx="136113" cy="136113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5F1B13E-2EA7-4E50-F2B0-08035F4FA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91156" y="2716006"/>
            <a:ext cx="136113" cy="136113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010ABA15-771A-80F6-8FFB-3D7BF3F23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93122" y="2716006"/>
            <a:ext cx="136113" cy="136113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43E8DE00-6B87-2E2F-33D9-138060BC1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50687" y="2716006"/>
            <a:ext cx="136113" cy="136113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5503B3F5-73F7-6279-A143-D47B2DD91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50685" y="2562043"/>
            <a:ext cx="136113" cy="136113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AEEDD23A-6AD8-8457-F4B6-0A87DFCDE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50684" y="2385684"/>
            <a:ext cx="136113" cy="136113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CFDD18EA-A325-21E7-DA4F-C817455E3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50683" y="2227668"/>
            <a:ext cx="136113" cy="136113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B78445F1-3907-5A13-7F37-99060A817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50683" y="2048239"/>
            <a:ext cx="136113" cy="1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6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1bb47b45c_0_6"/>
          <p:cNvSpPr txBox="1"/>
          <p:nvPr/>
        </p:nvSpPr>
        <p:spPr>
          <a:xfrm>
            <a:off x="8458200" y="4700587"/>
            <a:ext cx="4572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666666"/>
                </a:solidFill>
                <a:latin typeface="Arial"/>
                <a:cs typeface="Arial"/>
                <a:sym typeface="Arial"/>
              </a:rPr>
              <a:t>7</a:t>
            </a:r>
            <a:endParaRPr dirty="0"/>
          </a:p>
        </p:txBody>
      </p:sp>
      <p:pic>
        <p:nvPicPr>
          <p:cNvPr id="11" name="Picture 11" descr="A black frame with a white background&#10;&#10;Description automatically generated">
            <a:extLst>
              <a:ext uri="{FF2B5EF4-FFF2-40B4-BE49-F238E27FC236}">
                <a16:creationId xmlns:a16="http://schemas.microsoft.com/office/drawing/2014/main" id="{F63E233D-DCC9-C2BB-74E0-9DE76025E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081" y="870585"/>
            <a:ext cx="2686320" cy="3898706"/>
          </a:xfrm>
          <a:prstGeom prst="rect">
            <a:avLst/>
          </a:prstGeom>
        </p:spPr>
      </p:pic>
      <p:sp>
        <p:nvSpPr>
          <p:cNvPr id="13" name="Google Shape;65;p3">
            <a:extLst>
              <a:ext uri="{FF2B5EF4-FFF2-40B4-BE49-F238E27FC236}">
                <a16:creationId xmlns:a16="http://schemas.microsoft.com/office/drawing/2014/main" id="{AC2451E2-CEA0-39C7-8CD2-022F7C64E7CE}"/>
              </a:ext>
            </a:extLst>
          </p:cNvPr>
          <p:cNvSpPr txBox="1"/>
          <p:nvPr/>
        </p:nvSpPr>
        <p:spPr>
          <a:xfrm>
            <a:off x="3686797" y="1329182"/>
            <a:ext cx="1841592" cy="49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200" b="1" dirty="0">
                <a:solidFill>
                  <a:srgbClr val="28A6DE"/>
                </a:solidFill>
                <a:highlight>
                  <a:srgbClr val="FFFFFF"/>
                </a:highlight>
              </a:rPr>
              <a:t>SINGLE UNIFIED SOLUTION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6B55D-17EB-B2DF-7C18-3BE8A31D9808}"/>
              </a:ext>
            </a:extLst>
          </p:cNvPr>
          <p:cNvSpPr txBox="1"/>
          <p:nvPr/>
        </p:nvSpPr>
        <p:spPr>
          <a:xfrm>
            <a:off x="3664228" y="1683453"/>
            <a:ext cx="1930775" cy="22211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1400"/>
              </a:lnSpc>
              <a:buFont typeface="Wingdings" pitchFamily="2" charset="2"/>
              <a:buChar char="ü"/>
            </a:pPr>
            <a:r>
              <a:rPr lang="en-US" sz="900" dirty="0"/>
              <a:t>Maximum buying power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ü"/>
            </a:pPr>
            <a:r>
              <a:rPr lang="en-US" sz="900" dirty="0"/>
              <a:t>One management platform to monitor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ü"/>
            </a:pPr>
            <a:r>
              <a:rPr lang="en-US" sz="900" dirty="0"/>
              <a:t>Speed to desired educational experiences/ outcomes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ü"/>
            </a:pPr>
            <a:r>
              <a:rPr lang="en-US" sz="900" dirty="0"/>
              <a:t>Enhanced end-user experience</a:t>
            </a:r>
          </a:p>
          <a:p>
            <a:pPr marL="285750" indent="-285750">
              <a:lnSpc>
                <a:spcPts val="1400"/>
              </a:lnSpc>
              <a:buFont typeface="Wingdings" pitchFamily="2" charset="2"/>
              <a:buChar char="ü"/>
            </a:pPr>
            <a:r>
              <a:rPr lang="en-US" sz="900" dirty="0"/>
              <a:t>Speed to solve network security and campus safety vulnerabilities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000" dirty="0"/>
          </a:p>
        </p:txBody>
      </p:sp>
      <p:sp>
        <p:nvSpPr>
          <p:cNvPr id="15" name="Google Shape;65;p3">
            <a:extLst>
              <a:ext uri="{FF2B5EF4-FFF2-40B4-BE49-F238E27FC236}">
                <a16:creationId xmlns:a16="http://schemas.microsoft.com/office/drawing/2014/main" id="{916B52D2-CF73-F4BA-66F0-F6C2BCAEFA10}"/>
              </a:ext>
            </a:extLst>
          </p:cNvPr>
          <p:cNvSpPr txBox="1"/>
          <p:nvPr/>
        </p:nvSpPr>
        <p:spPr>
          <a:xfrm>
            <a:off x="3612737" y="4125340"/>
            <a:ext cx="2061038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800" b="1" dirty="0">
                <a:solidFill>
                  <a:schemeClr val="bg2"/>
                </a:solidFill>
                <a:highlight>
                  <a:srgbClr val="FFFFFF"/>
                </a:highlight>
              </a:rPr>
              <a:t>$47,962,800</a:t>
            </a:r>
            <a:endParaRPr lang="en-US" sz="1000" dirty="0">
              <a:solidFill>
                <a:schemeClr val="bg2"/>
              </a:solidFill>
              <a:highlight>
                <a:srgbClr val="FFFFFF"/>
              </a:highlight>
            </a:endParaRPr>
          </a:p>
        </p:txBody>
      </p:sp>
      <p:pic>
        <p:nvPicPr>
          <p:cNvPr id="18" name="Picture 11" descr="A black frame with a white background&#10;&#10;Description automatically generated">
            <a:extLst>
              <a:ext uri="{FF2B5EF4-FFF2-40B4-BE49-F238E27FC236}">
                <a16:creationId xmlns:a16="http://schemas.microsoft.com/office/drawing/2014/main" id="{EEC3CFBF-D3C0-9BB9-658E-8117E2B6F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20" y="870585"/>
            <a:ext cx="2686320" cy="3898706"/>
          </a:xfrm>
          <a:prstGeom prst="rect">
            <a:avLst/>
          </a:prstGeom>
          <a:ln>
            <a:noFill/>
          </a:ln>
        </p:spPr>
      </p:pic>
      <p:sp>
        <p:nvSpPr>
          <p:cNvPr id="19" name="Google Shape;65;p3">
            <a:extLst>
              <a:ext uri="{FF2B5EF4-FFF2-40B4-BE49-F238E27FC236}">
                <a16:creationId xmlns:a16="http://schemas.microsoft.com/office/drawing/2014/main" id="{4B95A666-BE40-0826-BB80-92A89594F28E}"/>
              </a:ext>
            </a:extLst>
          </p:cNvPr>
          <p:cNvSpPr txBox="1"/>
          <p:nvPr/>
        </p:nvSpPr>
        <p:spPr>
          <a:xfrm>
            <a:off x="6372468" y="1359141"/>
            <a:ext cx="1961970" cy="49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200" b="1" dirty="0">
                <a:solidFill>
                  <a:srgbClr val="28A6DE"/>
                </a:solidFill>
                <a:highlight>
                  <a:srgbClr val="FFFFFF"/>
                </a:highlight>
              </a:rPr>
              <a:t>MULTIPLE PHASED SOLUTION</a:t>
            </a:r>
            <a:endParaRPr lang="en-US" sz="1200" dirty="0"/>
          </a:p>
        </p:txBody>
      </p:sp>
      <p:sp>
        <p:nvSpPr>
          <p:cNvPr id="21" name="Google Shape;65;p3">
            <a:extLst>
              <a:ext uri="{FF2B5EF4-FFF2-40B4-BE49-F238E27FC236}">
                <a16:creationId xmlns:a16="http://schemas.microsoft.com/office/drawing/2014/main" id="{42334AFD-A746-FC9F-CC03-73BBA9C9C740}"/>
              </a:ext>
            </a:extLst>
          </p:cNvPr>
          <p:cNvSpPr txBox="1"/>
          <p:nvPr/>
        </p:nvSpPr>
        <p:spPr>
          <a:xfrm>
            <a:off x="6299058" y="4125340"/>
            <a:ext cx="2061038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800" b="1" dirty="0">
                <a:solidFill>
                  <a:schemeClr val="bg2"/>
                </a:solidFill>
                <a:highlight>
                  <a:srgbClr val="FFFFFF"/>
                </a:highlight>
              </a:rPr>
              <a:t>$53,241,924</a:t>
            </a: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23" name="Picture 11" descr="A black frame with a white background&#10;&#10;Description automatically generated">
            <a:extLst>
              <a:ext uri="{FF2B5EF4-FFF2-40B4-BE49-F238E27FC236}">
                <a16:creationId xmlns:a16="http://schemas.microsoft.com/office/drawing/2014/main" id="{3306EA50-1C40-D284-1930-27B7F9D5F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870585"/>
            <a:ext cx="2686320" cy="3898706"/>
          </a:xfrm>
          <a:prstGeom prst="rect">
            <a:avLst/>
          </a:prstGeom>
        </p:spPr>
      </p:pic>
      <p:sp>
        <p:nvSpPr>
          <p:cNvPr id="24" name="Google Shape;65;p3">
            <a:extLst>
              <a:ext uri="{FF2B5EF4-FFF2-40B4-BE49-F238E27FC236}">
                <a16:creationId xmlns:a16="http://schemas.microsoft.com/office/drawing/2014/main" id="{603B2B8D-D821-85EF-001E-2ADEFA965955}"/>
              </a:ext>
            </a:extLst>
          </p:cNvPr>
          <p:cNvSpPr txBox="1"/>
          <p:nvPr/>
        </p:nvSpPr>
        <p:spPr>
          <a:xfrm>
            <a:off x="969699" y="1405001"/>
            <a:ext cx="1983740" cy="28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200" b="1" dirty="0">
                <a:solidFill>
                  <a:srgbClr val="28A6DE"/>
                </a:solidFill>
                <a:highlight>
                  <a:srgbClr val="FFFFFF"/>
                </a:highlight>
              </a:rPr>
              <a:t>MULTIPLE SOLUTIONS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753E6-0C46-DAB4-C4E6-FE15B6F3D607}"/>
              </a:ext>
            </a:extLst>
          </p:cNvPr>
          <p:cNvSpPr txBox="1"/>
          <p:nvPr/>
        </p:nvSpPr>
        <p:spPr>
          <a:xfrm>
            <a:off x="1029893" y="1725950"/>
            <a:ext cx="1923545" cy="1869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Multiple manufacturers, makes, and models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Multiple management platforms and interfaces to monitor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Higher ongoing Maintenance Costs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Liabilities with security, compatibility, and support issues are continued</a:t>
            </a:r>
          </a:p>
        </p:txBody>
      </p:sp>
      <p:sp>
        <p:nvSpPr>
          <p:cNvPr id="26" name="Google Shape;65;p3">
            <a:extLst>
              <a:ext uri="{FF2B5EF4-FFF2-40B4-BE49-F238E27FC236}">
                <a16:creationId xmlns:a16="http://schemas.microsoft.com/office/drawing/2014/main" id="{6F0F7837-6762-5408-FDD1-0A150A6EA8B7}"/>
              </a:ext>
            </a:extLst>
          </p:cNvPr>
          <p:cNvSpPr txBox="1"/>
          <p:nvPr/>
        </p:nvSpPr>
        <p:spPr>
          <a:xfrm>
            <a:off x="942386" y="4111012"/>
            <a:ext cx="2061038" cy="3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800" b="1" dirty="0">
                <a:solidFill>
                  <a:schemeClr val="bg2"/>
                </a:solidFill>
                <a:highlight>
                  <a:srgbClr val="FFFFFF"/>
                </a:highlight>
              </a:rPr>
              <a:t>$45,516,371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8C7CD-F5B1-4CDD-1894-325B67813957}"/>
              </a:ext>
            </a:extLst>
          </p:cNvPr>
          <p:cNvSpPr/>
          <p:nvPr/>
        </p:nvSpPr>
        <p:spPr>
          <a:xfrm>
            <a:off x="3613429" y="1184439"/>
            <a:ext cx="2065020" cy="3314341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9" descr="A gold logo with a bridge&#10;&#10;Description automatically generated">
            <a:extLst>
              <a:ext uri="{FF2B5EF4-FFF2-40B4-BE49-F238E27FC236}">
                <a16:creationId xmlns:a16="http://schemas.microsoft.com/office/drawing/2014/main" id="{00255BC4-7389-8D2E-645B-8F339472A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70" y="257175"/>
            <a:ext cx="853440" cy="61341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0C848C-D045-1277-08B4-AF4F7206A868}"/>
              </a:ext>
            </a:extLst>
          </p:cNvPr>
          <p:cNvSpPr/>
          <p:nvPr/>
        </p:nvSpPr>
        <p:spPr>
          <a:xfrm>
            <a:off x="4559231" y="1184439"/>
            <a:ext cx="1115274" cy="1763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/>
              <a:t>RECOMMENDED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5A8806-C3A9-B1B9-4C71-D677FC9E8994}"/>
              </a:ext>
            </a:extLst>
          </p:cNvPr>
          <p:cNvSpPr/>
          <p:nvPr/>
        </p:nvSpPr>
        <p:spPr>
          <a:xfrm>
            <a:off x="7241555" y="1158582"/>
            <a:ext cx="1115274" cy="1763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/>
              <a:t>MOST COMPLEX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197E3F-D475-48FF-B1A7-A98AB81ECECD}"/>
              </a:ext>
            </a:extLst>
          </p:cNvPr>
          <p:cNvSpPr/>
          <p:nvPr/>
        </p:nvSpPr>
        <p:spPr>
          <a:xfrm>
            <a:off x="1630540" y="1158582"/>
            <a:ext cx="1365979" cy="1763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/>
              <a:t>CHEAPEST APPROACH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144555-F72D-7D62-C2F0-0B79FDBBDEA7}"/>
              </a:ext>
            </a:extLst>
          </p:cNvPr>
          <p:cNvSpPr/>
          <p:nvPr/>
        </p:nvSpPr>
        <p:spPr>
          <a:xfrm>
            <a:off x="4157408" y="3796926"/>
            <a:ext cx="829184" cy="2296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CISCO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0319A-BA46-20A8-6C9E-85F371CFAD22}"/>
              </a:ext>
            </a:extLst>
          </p:cNvPr>
          <p:cNvSpPr txBox="1"/>
          <p:nvPr/>
        </p:nvSpPr>
        <p:spPr>
          <a:xfrm>
            <a:off x="6374816" y="1730231"/>
            <a:ext cx="1922825" cy="193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Industry wide, inflation driven, price increases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Increased implementation cost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Delay in addressing security vulnerabilities/liability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Diminished buying power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Multiple models with different software and licensing terms Industry-wide</a:t>
            </a: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FFFABEF9-9F82-AFFC-C223-AFEFD12A5993}"/>
              </a:ext>
            </a:extLst>
          </p:cNvPr>
          <p:cNvSpPr/>
          <p:nvPr/>
        </p:nvSpPr>
        <p:spPr>
          <a:xfrm>
            <a:off x="1713036" y="3591860"/>
            <a:ext cx="573415" cy="161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PANDUIT</a:t>
            </a:r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8BB0FCBF-2F2A-8BAB-B94D-7860AD623CCA}"/>
              </a:ext>
            </a:extLst>
          </p:cNvPr>
          <p:cNvSpPr/>
          <p:nvPr/>
        </p:nvSpPr>
        <p:spPr>
          <a:xfrm>
            <a:off x="1083853" y="3586664"/>
            <a:ext cx="599892" cy="159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ARUBA</a:t>
            </a:r>
          </a:p>
        </p:txBody>
      </p:sp>
      <p:sp>
        <p:nvSpPr>
          <p:cNvPr id="66" name="Rounded Rectangle 35">
            <a:extLst>
              <a:ext uri="{FF2B5EF4-FFF2-40B4-BE49-F238E27FC236}">
                <a16:creationId xmlns:a16="http://schemas.microsoft.com/office/drawing/2014/main" id="{38DE5AE4-5113-CFAF-02FC-804BD80DC8FD}"/>
              </a:ext>
            </a:extLst>
          </p:cNvPr>
          <p:cNvSpPr/>
          <p:nvPr/>
        </p:nvSpPr>
        <p:spPr>
          <a:xfrm>
            <a:off x="1082598" y="3802805"/>
            <a:ext cx="597840" cy="161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MITEL</a:t>
            </a:r>
          </a:p>
        </p:txBody>
      </p:sp>
      <p:sp>
        <p:nvSpPr>
          <p:cNvPr id="67" name="Rounded Rectangle 36">
            <a:extLst>
              <a:ext uri="{FF2B5EF4-FFF2-40B4-BE49-F238E27FC236}">
                <a16:creationId xmlns:a16="http://schemas.microsoft.com/office/drawing/2014/main" id="{E9458111-11FE-5307-8F49-FBEEF7343D16}"/>
              </a:ext>
            </a:extLst>
          </p:cNvPr>
          <p:cNvSpPr/>
          <p:nvPr/>
        </p:nvSpPr>
        <p:spPr>
          <a:xfrm>
            <a:off x="2331608" y="3585117"/>
            <a:ext cx="572176" cy="1697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PALO ALTO</a:t>
            </a:r>
          </a:p>
        </p:txBody>
      </p:sp>
      <p:sp>
        <p:nvSpPr>
          <p:cNvPr id="70" name="Rounded Rectangle 39">
            <a:extLst>
              <a:ext uri="{FF2B5EF4-FFF2-40B4-BE49-F238E27FC236}">
                <a16:creationId xmlns:a16="http://schemas.microsoft.com/office/drawing/2014/main" id="{FE2A53AF-1F83-635A-8CEC-DE63D766C378}"/>
              </a:ext>
            </a:extLst>
          </p:cNvPr>
          <p:cNvSpPr/>
          <p:nvPr/>
        </p:nvSpPr>
        <p:spPr>
          <a:xfrm>
            <a:off x="1715389" y="3786286"/>
            <a:ext cx="570797" cy="1693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VERKADA</a:t>
            </a:r>
          </a:p>
        </p:txBody>
      </p:sp>
      <p:sp>
        <p:nvSpPr>
          <p:cNvPr id="54" name="Rounded Rectangle 31">
            <a:extLst>
              <a:ext uri="{FF2B5EF4-FFF2-40B4-BE49-F238E27FC236}">
                <a16:creationId xmlns:a16="http://schemas.microsoft.com/office/drawing/2014/main" id="{C3452660-AC68-448F-04A8-98B6E1E8260C}"/>
              </a:ext>
            </a:extLst>
          </p:cNvPr>
          <p:cNvSpPr/>
          <p:nvPr/>
        </p:nvSpPr>
        <p:spPr>
          <a:xfrm>
            <a:off x="7084193" y="3696159"/>
            <a:ext cx="573415" cy="161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PANDUIT</a:t>
            </a:r>
          </a:p>
        </p:txBody>
      </p: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02812181-ED08-75F0-6215-56AC98E38D79}"/>
              </a:ext>
            </a:extLst>
          </p:cNvPr>
          <p:cNvSpPr/>
          <p:nvPr/>
        </p:nvSpPr>
        <p:spPr>
          <a:xfrm>
            <a:off x="6455010" y="3690963"/>
            <a:ext cx="599892" cy="159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ARUBA</a:t>
            </a:r>
          </a:p>
        </p:txBody>
      </p:sp>
      <p:sp>
        <p:nvSpPr>
          <p:cNvPr id="56" name="Rounded Rectangle 35">
            <a:extLst>
              <a:ext uri="{FF2B5EF4-FFF2-40B4-BE49-F238E27FC236}">
                <a16:creationId xmlns:a16="http://schemas.microsoft.com/office/drawing/2014/main" id="{FA1494E0-9ED7-6FB0-E861-3D43307009C0}"/>
              </a:ext>
            </a:extLst>
          </p:cNvPr>
          <p:cNvSpPr/>
          <p:nvPr/>
        </p:nvSpPr>
        <p:spPr>
          <a:xfrm>
            <a:off x="6453755" y="3907104"/>
            <a:ext cx="597840" cy="161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MITEL</a:t>
            </a:r>
          </a:p>
        </p:txBody>
      </p:sp>
      <p:sp>
        <p:nvSpPr>
          <p:cNvPr id="57" name="Rounded Rectangle 36">
            <a:extLst>
              <a:ext uri="{FF2B5EF4-FFF2-40B4-BE49-F238E27FC236}">
                <a16:creationId xmlns:a16="http://schemas.microsoft.com/office/drawing/2014/main" id="{09C2F9BB-82BB-4C53-6AE5-7FA058875DBC}"/>
              </a:ext>
            </a:extLst>
          </p:cNvPr>
          <p:cNvSpPr/>
          <p:nvPr/>
        </p:nvSpPr>
        <p:spPr>
          <a:xfrm>
            <a:off x="7702765" y="3689416"/>
            <a:ext cx="572176" cy="1697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PALO ALTO</a:t>
            </a:r>
          </a:p>
        </p:txBody>
      </p:sp>
      <p:sp>
        <p:nvSpPr>
          <p:cNvPr id="58" name="Rounded Rectangle 39">
            <a:extLst>
              <a:ext uri="{FF2B5EF4-FFF2-40B4-BE49-F238E27FC236}">
                <a16:creationId xmlns:a16="http://schemas.microsoft.com/office/drawing/2014/main" id="{94F00A60-3B09-7A0D-5900-2498732CC77F}"/>
              </a:ext>
            </a:extLst>
          </p:cNvPr>
          <p:cNvSpPr/>
          <p:nvPr/>
        </p:nvSpPr>
        <p:spPr>
          <a:xfrm>
            <a:off x="7086546" y="3890585"/>
            <a:ext cx="570797" cy="1693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00" b="1" dirty="0">
                <a:solidFill>
                  <a:schemeClr val="tx1"/>
                </a:solidFill>
              </a:rPr>
              <a:t>VERKADA</a:t>
            </a:r>
          </a:p>
        </p:txBody>
      </p:sp>
      <p:sp>
        <p:nvSpPr>
          <p:cNvPr id="3" name="Google Shape;80;g1e1bb47b45c_0_6">
            <a:extLst>
              <a:ext uri="{FF2B5EF4-FFF2-40B4-BE49-F238E27FC236}">
                <a16:creationId xmlns:a16="http://schemas.microsoft.com/office/drawing/2014/main" id="{248F9D7B-2340-0AF0-1603-521C0CB2B306}"/>
              </a:ext>
            </a:extLst>
          </p:cNvPr>
          <p:cNvSpPr txBox="1">
            <a:spLocks/>
          </p:cNvSpPr>
          <p:nvPr/>
        </p:nvSpPr>
        <p:spPr bwMode="auto">
          <a:xfrm>
            <a:off x="619760" y="209972"/>
            <a:ext cx="5278500" cy="66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75" tIns="34275" rIns="68575" bIns="3427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D7B"/>
              </a:buClr>
              <a:buSzPts val="2200"/>
              <a:buFont typeface="Arial"/>
              <a:buNone/>
              <a:defRPr sz="2200">
                <a:solidFill>
                  <a:srgbClr val="135D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kern="0" dirty="0"/>
              <a:t>Network Infrastructure and Campus Safety Project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4307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Google Shape;318;p33">
            <a:extLst>
              <a:ext uri="{FF2B5EF4-FFF2-40B4-BE49-F238E27FC236}">
                <a16:creationId xmlns:a16="http://schemas.microsoft.com/office/drawing/2014/main" id="{8E455FF8-1ED4-989A-504F-0161E4D7CD1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44499" y="265113"/>
            <a:ext cx="7579617" cy="657996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CISCO K12 TECHNOLOGY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ACCELERATION PROGRAM</a:t>
            </a:r>
          </a:p>
        </p:txBody>
      </p:sp>
      <p:sp>
        <p:nvSpPr>
          <p:cNvPr id="52239" name="Google Shape;319;p33">
            <a:extLst>
              <a:ext uri="{FF2B5EF4-FFF2-40B4-BE49-F238E27FC236}">
                <a16:creationId xmlns:a16="http://schemas.microsoft.com/office/drawing/2014/main" id="{B63BC3CB-F14B-AAB6-C04E-AD653F07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70058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666666"/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60A61-4FDA-533D-9E67-B04C433BA031}"/>
              </a:ext>
            </a:extLst>
          </p:cNvPr>
          <p:cNvSpPr txBox="1"/>
          <p:nvPr/>
        </p:nvSpPr>
        <p:spPr>
          <a:xfrm>
            <a:off x="444499" y="1284643"/>
            <a:ext cx="471771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NO fees &amp; NO interest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Not Limited to Cisco Solutions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School buses	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Campus stadium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Football field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Custom payout structures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Annual, quarterly, or monthly payments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No prepayment penalties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Non-appropriations clause </a:t>
            </a:r>
            <a:r>
              <a:rPr lang="en-US" sz="1200" i="1" dirty="0">
                <a:solidFill>
                  <a:schemeClr val="tx1"/>
                </a:solidFill>
              </a:rPr>
              <a:t>(should not be considered debt!)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Flexibility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Enables you to acquire the total solution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Not limited by the current fiscal year budget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Allows you to drive innovation and keep technology current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54E75-1E73-B9FF-607D-452B8085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42" y="1284643"/>
            <a:ext cx="2729529" cy="1490466"/>
          </a:xfrm>
          <a:prstGeom prst="rect">
            <a:avLst/>
          </a:prstGeom>
        </p:spPr>
      </p:pic>
      <p:pic>
        <p:nvPicPr>
          <p:cNvPr id="10" name="Picture 1" descr="page2image536">
            <a:extLst>
              <a:ext uri="{FF2B5EF4-FFF2-40B4-BE49-F238E27FC236}">
                <a16:creationId xmlns:a16="http://schemas.microsoft.com/office/drawing/2014/main" id="{C5988ABC-F1E8-5DA8-EE20-D1A4E576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2" y="2953121"/>
            <a:ext cx="2729530" cy="9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2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15C7B"/>
      </a:dk2>
      <a:lt2>
        <a:srgbClr val="E7E6E6"/>
      </a:lt2>
      <a:accent1>
        <a:srgbClr val="2FA6DF"/>
      </a:accent1>
      <a:accent2>
        <a:srgbClr val="015C7B"/>
      </a:accent2>
      <a:accent3>
        <a:srgbClr val="87D1E6"/>
      </a:accent3>
      <a:accent4>
        <a:srgbClr val="E0457B"/>
      </a:accent4>
      <a:accent5>
        <a:srgbClr val="FEC111"/>
      </a:accent5>
      <a:accent6>
        <a:srgbClr val="15A2B9"/>
      </a:accent6>
      <a:hlink>
        <a:srgbClr val="E0457B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fb6aeb-8df8-4206-90c3-00e776fc3e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FB3C68104FD4F8E61C0DC2EE0172F" ma:contentTypeVersion="6" ma:contentTypeDescription="Create a new document." ma:contentTypeScope="" ma:versionID="dbdbc7e1038d7c2990c693ed117cbf33">
  <xsd:schema xmlns:xsd="http://www.w3.org/2001/XMLSchema" xmlns:xs="http://www.w3.org/2001/XMLSchema" xmlns:p="http://schemas.microsoft.com/office/2006/metadata/properties" xmlns:ns3="87fb6aeb-8df8-4206-90c3-00e776fc3e5e" xmlns:ns4="8ea4eb58-f955-4c13-84bf-f9239e9fd259" targetNamespace="http://schemas.microsoft.com/office/2006/metadata/properties" ma:root="true" ma:fieldsID="6b8ca050afdd2392b285a8339977b0b2" ns3:_="" ns4:_="">
    <xsd:import namespace="87fb6aeb-8df8-4206-90c3-00e776fc3e5e"/>
    <xsd:import namespace="8ea4eb58-f955-4c13-84bf-f9239e9fd2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6aeb-8df8-4206-90c3-00e776fc3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4eb58-f955-4c13-84bf-f9239e9fd2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86931-B5EF-4DE5-8C2C-07DD1CA502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EFE9C-6602-4403-9F98-26613A529FF1}">
  <ds:schemaRefs>
    <ds:schemaRef ds:uri="http://purl.org/dc/dcmitype/"/>
    <ds:schemaRef ds:uri="http://schemas.microsoft.com/office/infopath/2007/PartnerControls"/>
    <ds:schemaRef ds:uri="87fb6aeb-8df8-4206-90c3-00e776fc3e5e"/>
    <ds:schemaRef ds:uri="8ea4eb58-f955-4c13-84bf-f9239e9fd259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701A94-7D80-4163-AD0B-864EF36FA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b6aeb-8df8-4206-90c3-00e776fc3e5e"/>
    <ds:schemaRef ds:uri="8ea4eb58-f955-4c13-84bf-f9239e9fd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48590</TotalTime>
  <Words>657</Words>
  <Application>Microsoft Office PowerPoint</Application>
  <PresentationFormat>On-screen Show (16:9)</PresentationFormat>
  <Paragraphs>236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Proxima Nova</vt:lpstr>
      <vt:lpstr>Arial</vt:lpstr>
      <vt:lpstr>Calibri</vt:lpstr>
      <vt:lpstr>Wingdings</vt:lpstr>
      <vt:lpstr>Office Theme</vt:lpstr>
      <vt:lpstr>NETWORK INFRASTRUCTURE ASSESSMENT REVIEW &amp; RECOMMENDATIONS  PART 2</vt:lpstr>
      <vt:lpstr>PowerPoint Presentation</vt:lpstr>
      <vt:lpstr>ASSESSMENT FINDINGS</vt:lpstr>
      <vt:lpstr>PowerPoint Presentation</vt:lpstr>
      <vt:lpstr>TRADITIONAL</vt:lpstr>
      <vt:lpstr>MANUFACTURER ASSESSMENT</vt:lpstr>
      <vt:lpstr>Network Infrastructure and Campus Safety Project</vt:lpstr>
      <vt:lpstr>PowerPoint Presentation</vt:lpstr>
      <vt:lpstr>CISCO K12 TECHNOLOGY ACCELERATION PROGRAM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 UNIFIED SCHOOL DISTRICT</dc:title>
  <dc:creator>Aviv Bruno</dc:creator>
  <cp:lastModifiedBy>Nancy Ruiz</cp:lastModifiedBy>
  <cp:revision>181</cp:revision>
  <cp:lastPrinted>2023-09-25T21:36:04Z</cp:lastPrinted>
  <dcterms:modified xsi:type="dcterms:W3CDTF">2023-09-26T19:14:37Z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0x01010058FFB3C68104FD4F8E61C0DC2EE0172F</vt:lpwstr>
  </property>
  <property fmtid="{D5CDD505-2E9C-101B-9397-08002B2CF9AE}" pid="3" name="_activity">
    <vt:lpwstr/>
  </property>
</Properties>
</file>