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 id="214748365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Lst>
  <p:sldSz cy="5143500" cx="9144000"/>
  <p:notesSz cx="6858000" cy="9144000"/>
  <p:embeddedFontLst>
    <p:embeddedFont>
      <p:font typeface="Roboto"/>
      <p:regular r:id="rId42"/>
      <p:bold r:id="rId43"/>
      <p:italic r:id="rId44"/>
      <p:boldItalic r:id="rId45"/>
    </p:embeddedFont>
    <p:embeddedFont>
      <p:font typeface="Cedarville Cursive"/>
      <p:regular r:id="rId46"/>
    </p:embeddedFont>
    <p:embeddedFont>
      <p:font typeface="Boogaloo"/>
      <p:regular r:id="rId47"/>
    </p:embeddedFont>
    <p:embeddedFont>
      <p:font typeface="Corbel"/>
      <p:regular r:id="rId48"/>
      <p:bold r:id="rId49"/>
      <p:italic r:id="rId50"/>
      <p:boldItalic r:id="rId51"/>
    </p:embeddedFont>
    <p:embeddedFont>
      <p:font typeface="Lilita One"/>
      <p:regular r:id="rId52"/>
    </p:embeddedFont>
    <p:embeddedFont>
      <p:font typeface="Work Sans"/>
      <p:regular r:id="rId53"/>
      <p:bold r:id="rId54"/>
      <p:italic r:id="rId55"/>
      <p:boldItalic r:id="rId56"/>
    </p:embeddedFont>
    <p:embeddedFont>
      <p:font typeface="Merriweather"/>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61" roundtripDataSignature="AMtx7mh9Ty2QUULCSegn/5U+JT2nQfrsl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ennifer Slater-Sanchez, Ed.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96A510-4500-48E1-A0FE-54168E210EE4}">
  <a:tblStyle styleId="{5596A510-4500-48E1-A0FE-54168E210EE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7C8955F-5531-42B3-B8DD-663335BD04CA}" styleName="Table_1">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font" Target="fonts/Roboto-regular.fntdata"/><Relationship Id="rId41" Type="http://schemas.openxmlformats.org/officeDocument/2006/relationships/slide" Target="slides/slide33.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CedarvilleCursive-regular.fntdata"/><Relationship Id="rId45" Type="http://schemas.openxmlformats.org/officeDocument/2006/relationships/font" Target="fonts/Roboto-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Corbel-regular.fntdata"/><Relationship Id="rId47" Type="http://schemas.openxmlformats.org/officeDocument/2006/relationships/font" Target="fonts/Boogaloo-regular.fntdata"/><Relationship Id="rId49" Type="http://schemas.openxmlformats.org/officeDocument/2006/relationships/font" Target="fonts/Corbel-bold.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1" Type="http://customschemas.google.com/relationships/presentationmetadata" Target="meta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Merriweather-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Corbel-boldItalic.fntdata"/><Relationship Id="rId50" Type="http://schemas.openxmlformats.org/officeDocument/2006/relationships/font" Target="fonts/Corbel-italic.fntdata"/><Relationship Id="rId53" Type="http://schemas.openxmlformats.org/officeDocument/2006/relationships/font" Target="fonts/WorkSans-regular.fntdata"/><Relationship Id="rId52" Type="http://schemas.openxmlformats.org/officeDocument/2006/relationships/font" Target="fonts/LilitaOne-regular.fntdata"/><Relationship Id="rId11" Type="http://schemas.openxmlformats.org/officeDocument/2006/relationships/slide" Target="slides/slide3.xml"/><Relationship Id="rId55" Type="http://schemas.openxmlformats.org/officeDocument/2006/relationships/font" Target="fonts/WorkSans-italic.fntdata"/><Relationship Id="rId10" Type="http://schemas.openxmlformats.org/officeDocument/2006/relationships/slide" Target="slides/slide2.xml"/><Relationship Id="rId54" Type="http://schemas.openxmlformats.org/officeDocument/2006/relationships/font" Target="fonts/WorkSans-bold.fntdata"/><Relationship Id="rId13" Type="http://schemas.openxmlformats.org/officeDocument/2006/relationships/slide" Target="slides/slide5.xml"/><Relationship Id="rId57" Type="http://schemas.openxmlformats.org/officeDocument/2006/relationships/font" Target="fonts/Merriweather-regular.fntdata"/><Relationship Id="rId12" Type="http://schemas.openxmlformats.org/officeDocument/2006/relationships/slide" Target="slides/slide4.xml"/><Relationship Id="rId56" Type="http://schemas.openxmlformats.org/officeDocument/2006/relationships/font" Target="fonts/WorkSans-boldItalic.fntdata"/><Relationship Id="rId15" Type="http://schemas.openxmlformats.org/officeDocument/2006/relationships/slide" Target="slides/slide7.xml"/><Relationship Id="rId59" Type="http://schemas.openxmlformats.org/officeDocument/2006/relationships/font" Target="fonts/Merriweather-italic.fntdata"/><Relationship Id="rId14" Type="http://schemas.openxmlformats.org/officeDocument/2006/relationships/slide" Target="slides/slide6.xml"/><Relationship Id="rId58" Type="http://schemas.openxmlformats.org/officeDocument/2006/relationships/font" Target="fonts/Merriweather-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0-11T20:10:39.723">
    <p:pos x="568" y="134"/>
    <p:text>@aglatfelter@avhsd.org @jkleespies@avhsd.org Can you insert info here for your parents?</p:text>
    <p:extLst>
      <p:ext uri="{C676402C-5697-4E1C-873F-D02D1690AC5C}">
        <p15:threadingInfo timeZoneBias="0"/>
      </p:ext>
      <p:ext uri="http://customooxmlschemas.google.com/">
        <go:slidesCustomData xmlns:go="http://customooxmlschemas.google.com/" commentPostId="AAAA683D-L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LTELs (7 years ) *box</a:t>
            </a:r>
            <a:endParaRPr/>
          </a:p>
        </p:txBody>
      </p:sp>
      <p:sp>
        <p:nvSpPr>
          <p:cNvPr id="251" name="Google Shape;251;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 name="Google Shape;317;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 LTELs  &amp; students with Disabilities?</a:t>
            </a:r>
            <a:endParaRPr/>
          </a:p>
        </p:txBody>
      </p:sp>
      <p:sp>
        <p:nvSpPr>
          <p:cNvPr id="328" name="Google Shape;328;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4" name="Google Shape;344;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Jen - contributing is above and beyond the base (3 Ts or William’s)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4da4724d4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4da4724d4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5332" lvl="0" marL="70840" marR="330648" rtl="0" algn="l">
              <a:lnSpc>
                <a:spcPct val="92972"/>
              </a:lnSpc>
              <a:spcBef>
                <a:spcPts val="0"/>
              </a:spcBef>
              <a:spcAft>
                <a:spcPts val="0"/>
              </a:spcAft>
              <a:buClr>
                <a:schemeClr val="dk1"/>
              </a:buClr>
              <a:buSzPts val="1100"/>
              <a:buFont typeface="Arial"/>
              <a:buNone/>
            </a:pPr>
            <a:r>
              <a:rPr lang="en" sz="1000">
                <a:solidFill>
                  <a:schemeClr val="dk1"/>
                </a:solidFill>
              </a:rPr>
              <a:t>After gathering feedback from our educational partners and analyzing local metrics, we have decided to maintain Goal 1 and its associated actions with some minor modifications. We will work to expand the number of college and career-based field trips.</a:t>
            </a:r>
            <a:endParaRPr sz="1000">
              <a:solidFill>
                <a:schemeClr val="dk1"/>
              </a:solidFill>
            </a:endParaRPr>
          </a:p>
          <a:p>
            <a:pPr indent="5332" lvl="0" marL="70840" marR="330648" rtl="0" algn="l">
              <a:lnSpc>
                <a:spcPct val="92972"/>
              </a:lnSpc>
              <a:spcBef>
                <a:spcPts val="0"/>
              </a:spcBef>
              <a:spcAft>
                <a:spcPts val="0"/>
              </a:spcAft>
              <a:buClr>
                <a:schemeClr val="dk1"/>
              </a:buClr>
              <a:buSzPts val="1100"/>
              <a:buFont typeface="Arial"/>
              <a:buNone/>
            </a:pPr>
            <a:r>
              <a:t/>
            </a:r>
            <a:endParaRPr sz="999">
              <a:solidFill>
                <a:schemeClr val="dk1"/>
              </a:solidFill>
            </a:endParaRPr>
          </a:p>
          <a:p>
            <a:pPr indent="5332" lvl="0" marL="70840" marR="330648" rtl="0" algn="l">
              <a:lnSpc>
                <a:spcPct val="92972"/>
              </a:lnSpc>
              <a:spcBef>
                <a:spcPts val="0"/>
              </a:spcBef>
              <a:spcAft>
                <a:spcPts val="0"/>
              </a:spcAft>
              <a:buClr>
                <a:schemeClr val="dk1"/>
              </a:buClr>
              <a:buSzPts val="1100"/>
              <a:buFont typeface="Arial"/>
              <a:buNone/>
            </a:pPr>
            <a:r>
              <a:rPr lang="en" sz="999">
                <a:solidFill>
                  <a:schemeClr val="dk1"/>
                </a:solidFill>
              </a:rPr>
              <a:t>Goal 1.1 - Student Field Trips</a:t>
            </a:r>
            <a:endParaRPr sz="999">
              <a:solidFill>
                <a:schemeClr val="dk1"/>
              </a:solidFill>
            </a:endParaRPr>
          </a:p>
          <a:p>
            <a:pPr indent="5332" lvl="0" marL="70840" marR="330648" rtl="0" algn="l">
              <a:lnSpc>
                <a:spcPct val="92972"/>
              </a:lnSpc>
              <a:spcBef>
                <a:spcPts val="0"/>
              </a:spcBef>
              <a:spcAft>
                <a:spcPts val="0"/>
              </a:spcAft>
              <a:buClr>
                <a:schemeClr val="dk1"/>
              </a:buClr>
              <a:buSzPts val="1100"/>
              <a:buFont typeface="Arial"/>
              <a:buNone/>
            </a:pPr>
            <a:r>
              <a:rPr lang="en" sz="1000">
                <a:solidFill>
                  <a:schemeClr val="dk1"/>
                </a:solidFill>
              </a:rPr>
              <a:t>Our plan is to enhance the students' learning experience by increasing the number of field trips to college and career-based destinations.</a:t>
            </a:r>
            <a:endParaRPr b="1" sz="1199">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4da4724d4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4da4724d4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667" lvl="0" marL="71221" marR="103700" rtl="0" algn="l">
              <a:lnSpc>
                <a:spcPct val="92972"/>
              </a:lnSpc>
              <a:spcBef>
                <a:spcPts val="0"/>
              </a:spcBef>
              <a:spcAft>
                <a:spcPts val="0"/>
              </a:spcAft>
              <a:buClr>
                <a:schemeClr val="dk1"/>
              </a:buClr>
              <a:buSzPts val="1100"/>
              <a:buFont typeface="Arial"/>
              <a:buNone/>
            </a:pPr>
            <a:r>
              <a:rPr lang="en" sz="1000">
                <a:solidFill>
                  <a:schemeClr val="dk1"/>
                </a:solidFill>
              </a:rPr>
              <a:t>Based on the feedback from our educational partners, data analysis of our local metrics, and our continuing commitment to meeting the needs of your FY, LI, and EL students, we have decided not to make any changes to our current LCAP actions and services for Goal 2</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4da4724d49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4da4724d49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5332" lvl="0" marL="70840" marR="330648" rtl="0" algn="l">
              <a:lnSpc>
                <a:spcPct val="92972"/>
              </a:lnSpc>
              <a:spcBef>
                <a:spcPts val="1135"/>
              </a:spcBef>
              <a:spcAft>
                <a:spcPts val="0"/>
              </a:spcAft>
              <a:buClr>
                <a:schemeClr val="dk1"/>
              </a:buClr>
              <a:buSzPts val="1100"/>
              <a:buFont typeface="Arial"/>
              <a:buNone/>
            </a:pPr>
            <a:r>
              <a:rPr lang="en" sz="999">
                <a:solidFill>
                  <a:schemeClr val="dk1"/>
                </a:solidFill>
              </a:rPr>
              <a:t>After receiving feedback from our educational partners, analyzing state and local metrics and our continuing commitment to meeting the needs of your FY, LI, and EL students, we determined to make the following adjustment to our current LCAP actions: </a:t>
            </a:r>
            <a:endParaRPr sz="999">
              <a:solidFill>
                <a:schemeClr val="dk1"/>
              </a:solidFill>
            </a:endParaRPr>
          </a:p>
          <a:p>
            <a:pPr indent="5332" lvl="0" marL="70840" marR="330648" rtl="0" algn="l">
              <a:lnSpc>
                <a:spcPct val="92972"/>
              </a:lnSpc>
              <a:spcBef>
                <a:spcPts val="0"/>
              </a:spcBef>
              <a:spcAft>
                <a:spcPts val="0"/>
              </a:spcAft>
              <a:buClr>
                <a:schemeClr val="dk1"/>
              </a:buClr>
              <a:buSzPts val="1100"/>
              <a:buFont typeface="Arial"/>
              <a:buNone/>
            </a:pPr>
            <a:r>
              <a:t/>
            </a:r>
            <a:endParaRPr sz="999">
              <a:solidFill>
                <a:schemeClr val="dk1"/>
              </a:solidFill>
            </a:endParaRPr>
          </a:p>
          <a:p>
            <a:pPr indent="5332" lvl="0" marL="70840" marR="330648" rtl="0" algn="l">
              <a:lnSpc>
                <a:spcPct val="92972"/>
              </a:lnSpc>
              <a:spcBef>
                <a:spcPts val="0"/>
              </a:spcBef>
              <a:spcAft>
                <a:spcPts val="0"/>
              </a:spcAft>
              <a:buClr>
                <a:schemeClr val="dk1"/>
              </a:buClr>
              <a:buSzPts val="1100"/>
              <a:buFont typeface="Arial"/>
              <a:buNone/>
            </a:pPr>
            <a:r>
              <a:rPr lang="en" sz="999">
                <a:solidFill>
                  <a:schemeClr val="dk1"/>
                </a:solidFill>
              </a:rPr>
              <a:t>Action 3.13 - We will be increasing our allocation of resources in order to enhance our “Independent City” event and implement “Resilient Scholar” meetings in order to serve additional Foster Youth and to be able to  provide additional resources and support than we currently are.</a:t>
            </a:r>
            <a:endParaRPr sz="999">
              <a:solidFill>
                <a:schemeClr val="dk1"/>
              </a:solidFill>
            </a:endParaRPr>
          </a:p>
          <a:p>
            <a:pPr indent="3810" lvl="0" marL="68351" marR="80101" rtl="0" algn="l">
              <a:lnSpc>
                <a:spcPct val="92972"/>
              </a:lnSpc>
              <a:spcBef>
                <a:spcPts val="0"/>
              </a:spcBef>
              <a:spcAft>
                <a:spcPts val="0"/>
              </a:spcAft>
              <a:buClr>
                <a:schemeClr val="dk1"/>
              </a:buClr>
              <a:buSzPts val="1100"/>
              <a:buFont typeface="Arial"/>
              <a:buNone/>
            </a:pPr>
            <a:r>
              <a:t/>
            </a:r>
            <a:endParaRPr sz="1000">
              <a:solidFill>
                <a:schemeClr val="dk1"/>
              </a:solidFill>
              <a:highlight>
                <a:srgbClr val="FFFF00"/>
              </a:highlight>
            </a:endParaRPr>
          </a:p>
          <a:p>
            <a:pPr indent="3810" lvl="0" marL="68351" marR="80101" rtl="0" algn="l">
              <a:lnSpc>
                <a:spcPct val="92972"/>
              </a:lnSpc>
              <a:spcBef>
                <a:spcPts val="0"/>
              </a:spcBef>
              <a:spcAft>
                <a:spcPts val="0"/>
              </a:spcAft>
              <a:buClr>
                <a:schemeClr val="dk1"/>
              </a:buClr>
              <a:buSzPts val="1100"/>
              <a:buFont typeface="Arial"/>
              <a:buNone/>
            </a:pPr>
            <a:r>
              <a:rPr lang="en" sz="1000">
                <a:solidFill>
                  <a:schemeClr val="dk1"/>
                </a:solidFill>
                <a:highlight>
                  <a:srgbClr val="FFFF00"/>
                </a:highlight>
              </a:rPr>
              <a:t>One improved action/service has been added to the 2023/24 LCAP for Goal 3.</a:t>
            </a:r>
            <a:endParaRPr sz="999">
              <a:solidFill>
                <a:schemeClr val="dk1"/>
              </a:solidFill>
            </a:endParaRPr>
          </a:p>
          <a:p>
            <a:pPr indent="-5586" lvl="0" marL="74141" marR="99409" rtl="0" algn="l">
              <a:lnSpc>
                <a:spcPct val="92972"/>
              </a:lnSpc>
              <a:spcBef>
                <a:spcPts val="0"/>
              </a:spcBef>
              <a:spcAft>
                <a:spcPts val="0"/>
              </a:spcAft>
              <a:buClr>
                <a:schemeClr val="dk1"/>
              </a:buClr>
              <a:buSzPts val="1100"/>
              <a:buFont typeface="Arial"/>
              <a:buNone/>
            </a:pPr>
            <a:r>
              <a:t/>
            </a:r>
            <a:endParaRPr sz="999">
              <a:solidFill>
                <a:schemeClr val="dk1"/>
              </a:solidFill>
            </a:endParaRPr>
          </a:p>
          <a:p>
            <a:pPr indent="-5586" lvl="0" marL="74141" marR="99409" rtl="0" algn="l">
              <a:lnSpc>
                <a:spcPct val="92972"/>
              </a:lnSpc>
              <a:spcBef>
                <a:spcPts val="0"/>
              </a:spcBef>
              <a:spcAft>
                <a:spcPts val="0"/>
              </a:spcAft>
              <a:buClr>
                <a:schemeClr val="dk1"/>
              </a:buClr>
              <a:buSzPts val="1100"/>
              <a:buFont typeface="Arial"/>
              <a:buNone/>
            </a:pPr>
            <a:r>
              <a:rPr lang="en" sz="999">
                <a:solidFill>
                  <a:schemeClr val="dk1"/>
                </a:solidFill>
              </a:rPr>
              <a:t>Action 3.15 - Multi-Tiered System of Supports (MTSS)</a:t>
            </a:r>
            <a:endParaRPr sz="999">
              <a:solidFill>
                <a:schemeClr val="dk1"/>
              </a:solidFill>
            </a:endParaRPr>
          </a:p>
          <a:p>
            <a:pPr indent="-5586" lvl="0" marL="74141" marR="99409" rtl="0" algn="l">
              <a:lnSpc>
                <a:spcPct val="92972"/>
              </a:lnSpc>
              <a:spcBef>
                <a:spcPts val="0"/>
              </a:spcBef>
              <a:spcAft>
                <a:spcPts val="0"/>
              </a:spcAft>
              <a:buClr>
                <a:schemeClr val="dk1"/>
              </a:buClr>
              <a:buSzPts val="1100"/>
              <a:buFont typeface="Arial"/>
              <a:buNone/>
            </a:pPr>
            <a:r>
              <a:rPr lang="en" sz="1000">
                <a:solidFill>
                  <a:schemeClr val="dk1"/>
                </a:solidFill>
                <a:highlight>
                  <a:srgbClr val="FFFF00"/>
                </a:highlight>
              </a:rPr>
              <a:t>The successful implementation of the District's Multi-Tiered System of Supports (MTSS) model and vision will be led by the Director of MTSS, along with District coordinators, directors, and various support personnel. This effort will focus on providing Tier II and Tier III interventions for English Learner (EL), Foster Youth (FY), and Low Income (LI) students in order to enhance their academic achievement, as well as their behavioral, and social-emotional well-being. They will support MTSS school site teams, provide professional training for school staff and teachers, offer resources related to MTSS, guide school-based processes, and monitor data to establish goals and provide academic, behavioral, and social-emotional tiered interventions to English Learner (EL), Foster Youth (FY), and Low Income (LI) students. This will enhance their academic achievement, as well as their behavioral and social-emotional well-being, which will be demonstrated through improved academic achievement, increased attendance, decreased suspensions, and improved local climate survey results.</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4da4724d49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4da4724d49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5332" lvl="0" marL="70840" marR="330648" rtl="0" algn="l">
              <a:lnSpc>
                <a:spcPct val="92972"/>
              </a:lnSpc>
              <a:spcBef>
                <a:spcPts val="0"/>
              </a:spcBef>
              <a:spcAft>
                <a:spcPts val="0"/>
              </a:spcAft>
              <a:buClr>
                <a:schemeClr val="dk1"/>
              </a:buClr>
              <a:buSzPts val="1100"/>
              <a:buFont typeface="Arial"/>
              <a:buNone/>
            </a:pPr>
            <a:r>
              <a:rPr lang="en" sz="1000">
                <a:solidFill>
                  <a:schemeClr val="dk1"/>
                </a:solidFill>
              </a:rPr>
              <a:t>After reviewing the feedback from our educational partners, analyzing the local metrics data, and maintaining our dedication to catering to the needs of our FY, LI, and EL students, we concluded to implement the subsequent modifications to our existing LCAP actions:</a:t>
            </a:r>
            <a:endParaRPr sz="1000">
              <a:solidFill>
                <a:schemeClr val="dk1"/>
              </a:solidFill>
            </a:endParaRPr>
          </a:p>
          <a:p>
            <a:pPr indent="5332" lvl="0" marL="70840" marR="330648" rtl="0" algn="l">
              <a:lnSpc>
                <a:spcPct val="92972"/>
              </a:lnSpc>
              <a:spcBef>
                <a:spcPts val="0"/>
              </a:spcBef>
              <a:spcAft>
                <a:spcPts val="0"/>
              </a:spcAft>
              <a:buClr>
                <a:schemeClr val="dk1"/>
              </a:buClr>
              <a:buSzPts val="1100"/>
              <a:buFont typeface="Arial"/>
              <a:buNone/>
            </a:pPr>
            <a:r>
              <a:t/>
            </a:r>
            <a:endParaRPr sz="1000">
              <a:solidFill>
                <a:schemeClr val="dk1"/>
              </a:solidFill>
            </a:endParaRPr>
          </a:p>
          <a:p>
            <a:pPr indent="5332" lvl="0" marL="70840" marR="330648" rtl="0" algn="l">
              <a:lnSpc>
                <a:spcPct val="92972"/>
              </a:lnSpc>
              <a:spcBef>
                <a:spcPts val="0"/>
              </a:spcBef>
              <a:spcAft>
                <a:spcPts val="0"/>
              </a:spcAft>
              <a:buClr>
                <a:schemeClr val="dk1"/>
              </a:buClr>
              <a:buSzPts val="1100"/>
              <a:buFont typeface="Arial"/>
              <a:buNone/>
            </a:pPr>
            <a:r>
              <a:rPr lang="en" sz="999">
                <a:solidFill>
                  <a:schemeClr val="dk1"/>
                </a:solidFill>
              </a:rPr>
              <a:t>4.4/4.6 - EL Parent Workshops/Parent/Family Collaboration</a:t>
            </a:r>
            <a:endParaRPr sz="999">
              <a:solidFill>
                <a:schemeClr val="dk1"/>
              </a:solidFill>
            </a:endParaRPr>
          </a:p>
          <a:p>
            <a:pPr indent="5332" lvl="0" marL="70840" marR="330648" rtl="0" algn="l">
              <a:lnSpc>
                <a:spcPct val="92972"/>
              </a:lnSpc>
              <a:spcBef>
                <a:spcPts val="0"/>
              </a:spcBef>
              <a:spcAft>
                <a:spcPts val="0"/>
              </a:spcAft>
              <a:buClr>
                <a:schemeClr val="dk1"/>
              </a:buClr>
              <a:buSzPts val="1100"/>
              <a:buFont typeface="Arial"/>
              <a:buNone/>
            </a:pPr>
            <a:r>
              <a:rPr lang="en" sz="999">
                <a:solidFill>
                  <a:schemeClr val="dk1"/>
                </a:solidFill>
              </a:rPr>
              <a:t>PIQE was offered from January to June 2023. We plan to offer these workshops throughout the 2023/24 school year in order to engage as many families as possible and provide them with the tools to support their students in high school and beyond.</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What will Accountability look like in 2023? </a:t>
            </a:r>
            <a:endParaRPr>
              <a:solidFill>
                <a:schemeClr val="dk1"/>
              </a:solidFill>
            </a:endParaRPr>
          </a:p>
          <a:p>
            <a:pPr indent="-171450" lvl="0" marL="171450" rtl="0" algn="l">
              <a:lnSpc>
                <a:spcPct val="10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State Indicators will include status, change, and Performance Colors based on data from the 2022–23 and 2021–22 school years </a:t>
            </a:r>
            <a:endParaRPr>
              <a:solidFill>
                <a:schemeClr val="dk1"/>
              </a:solidFill>
            </a:endParaRPr>
          </a:p>
          <a:p>
            <a:pPr indent="-171450" lvl="0" marL="171450" rtl="0" algn="l">
              <a:lnSpc>
                <a:spcPct val="10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Local indicators will be submitted by LEAs </a:t>
            </a:r>
            <a:endParaRPr>
              <a:solidFill>
                <a:schemeClr val="dk1"/>
              </a:solidFill>
            </a:endParaRPr>
          </a:p>
          <a:p>
            <a:pPr indent="-171450" lvl="0" marL="171450" rtl="0" algn="l">
              <a:lnSpc>
                <a:spcPct val="10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Schools and LEAs will be identified for support using 2022–23 and 2021–22 data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7: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27: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215900" lvl="0" marL="44450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8: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p28: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215900" lvl="0" marL="44450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452cabc7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2452cabc75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0" name="Google Shape;520;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8db391056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g28db391056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rgbClr val="333333"/>
                </a:solidFill>
                <a:highlight>
                  <a:srgbClr val="FFFFFF"/>
                </a:highlight>
                <a:latin typeface="Verdana"/>
                <a:ea typeface="Verdana"/>
                <a:cs typeface="Verdana"/>
                <a:sym typeface="Verdana"/>
              </a:rPr>
              <a:t>EC code sections: </a:t>
            </a:r>
            <a:endParaRPr>
              <a:solidFill>
                <a:srgbClr val="333333"/>
              </a:solidFill>
              <a:highlight>
                <a:srgbClr val="FFFFFF"/>
              </a:highlight>
              <a:latin typeface="Verdana"/>
              <a:ea typeface="Verdana"/>
              <a:cs typeface="Verdana"/>
              <a:sym typeface="Verdana"/>
            </a:endParaRPr>
          </a:p>
          <a:p>
            <a:pPr indent="-298450" lvl="0" marL="457200" rtl="0" algn="l">
              <a:lnSpc>
                <a:spcPct val="100000"/>
              </a:lnSpc>
              <a:spcBef>
                <a:spcPts val="0"/>
              </a:spcBef>
              <a:spcAft>
                <a:spcPts val="0"/>
              </a:spcAft>
              <a:buClr>
                <a:srgbClr val="333333"/>
              </a:buClr>
              <a:buSzPts val="1100"/>
              <a:buFont typeface="Verdana"/>
              <a:buChar char="●"/>
            </a:pPr>
            <a:r>
              <a:rPr lang="en">
                <a:solidFill>
                  <a:srgbClr val="333333"/>
                </a:solidFill>
                <a:highlight>
                  <a:srgbClr val="FFFFFF"/>
                </a:highlight>
                <a:latin typeface="Verdana"/>
                <a:ea typeface="Verdana"/>
                <a:cs typeface="Verdana"/>
                <a:sym typeface="Verdana"/>
              </a:rPr>
              <a:t>The governing board of a school district shall consult with teachers, principals, administrators, other school personnel, local bargaining units of the school district, parents, and pupils in developing a local control and accountability plan.</a:t>
            </a:r>
            <a:endParaRPr>
              <a:solidFill>
                <a:srgbClr val="333333"/>
              </a:solidFill>
              <a:highlight>
                <a:srgbClr val="FFFFFF"/>
              </a:highlight>
              <a:latin typeface="Verdana"/>
              <a:ea typeface="Verdana"/>
              <a:cs typeface="Verdana"/>
              <a:sym typeface="Verdana"/>
            </a:endParaRPr>
          </a:p>
          <a:p>
            <a:pPr indent="-298450" lvl="0" marL="457200" rtl="0" algn="l">
              <a:lnSpc>
                <a:spcPct val="100000"/>
              </a:lnSpc>
              <a:spcBef>
                <a:spcPts val="0"/>
              </a:spcBef>
              <a:spcAft>
                <a:spcPts val="0"/>
              </a:spcAft>
              <a:buClr>
                <a:srgbClr val="333333"/>
              </a:buClr>
              <a:buSzPts val="1100"/>
              <a:buFont typeface="Verdana"/>
              <a:buChar char="●"/>
            </a:pPr>
            <a:r>
              <a:rPr lang="en">
                <a:solidFill>
                  <a:srgbClr val="333333"/>
                </a:solidFill>
                <a:highlight>
                  <a:srgbClr val="FFFFFF"/>
                </a:highlight>
                <a:latin typeface="Verdana"/>
                <a:ea typeface="Verdana"/>
                <a:cs typeface="Verdana"/>
                <a:sym typeface="Verdana"/>
              </a:rPr>
              <a:t>The superintendent of the school district shall present the local control and accountability plan or annual update to the local control and accountability plan to the parent advisory committee established pursuant to Section 52063 for review and comment. The superintendent of the school district shall respond, in writing, to comments received from the parent advisory committee.</a:t>
            </a:r>
            <a:endParaRPr>
              <a:solidFill>
                <a:srgbClr val="333333"/>
              </a:solidFill>
              <a:highlight>
                <a:srgbClr val="FFFFFF"/>
              </a:highlight>
              <a:latin typeface="Verdana"/>
              <a:ea typeface="Verdana"/>
              <a:cs typeface="Verdana"/>
              <a:sym typeface="Verdana"/>
            </a:endParaRPr>
          </a:p>
          <a:p>
            <a:pPr indent="-298450" lvl="0" marL="457200" rtl="0" algn="l">
              <a:lnSpc>
                <a:spcPct val="100000"/>
              </a:lnSpc>
              <a:spcBef>
                <a:spcPts val="0"/>
              </a:spcBef>
              <a:spcAft>
                <a:spcPts val="0"/>
              </a:spcAft>
              <a:buClr>
                <a:srgbClr val="333333"/>
              </a:buClr>
              <a:buSzPts val="1100"/>
              <a:buFont typeface="Verdana"/>
              <a:buChar char="●"/>
            </a:pPr>
            <a:r>
              <a:rPr lang="en">
                <a:solidFill>
                  <a:srgbClr val="333333"/>
                </a:solidFill>
                <a:highlight>
                  <a:srgbClr val="FFFFFF"/>
                </a:highlight>
                <a:latin typeface="Verdana"/>
                <a:ea typeface="Verdana"/>
                <a:cs typeface="Verdana"/>
                <a:sym typeface="Verdana"/>
              </a:rPr>
              <a:t>The governing board of a school district shall establish a parent advisory committee to provide advice to the governing board of the school district and the superintendent of the school district regarding the requirements of this article.</a:t>
            </a:r>
            <a:endParaRPr>
              <a:solidFill>
                <a:srgbClr val="333333"/>
              </a:solidFill>
              <a:highlight>
                <a:srgbClr val="FFFFFF"/>
              </a:highlight>
              <a:latin typeface="Verdana"/>
              <a:ea typeface="Verdana"/>
              <a:cs typeface="Verdana"/>
              <a:sym typeface="Verdana"/>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rgbClr val="333333"/>
              </a:solidFill>
              <a:highlight>
                <a:srgbClr val="FFFFFF"/>
              </a:highlight>
              <a:latin typeface="Verdana"/>
              <a:ea typeface="Verdana"/>
              <a:cs typeface="Verdana"/>
              <a:sym typeface="Verdan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12" name="Shape 12"/>
        <p:cNvGrpSpPr/>
        <p:nvPr/>
      </p:nvGrpSpPr>
      <p:grpSpPr>
        <a:xfrm>
          <a:off x="0" y="0"/>
          <a:ext cx="0" cy="0"/>
          <a:chOff x="0" y="0"/>
          <a:chExt cx="0" cy="0"/>
        </a:xfrm>
      </p:grpSpPr>
      <p:sp>
        <p:nvSpPr>
          <p:cNvPr id="13" name="Google Shape;13;p38"/>
          <p:cNvSpPr/>
          <p:nvPr/>
        </p:nvSpPr>
        <p:spPr>
          <a:xfrm>
            <a:off x="-5132" y="2915859"/>
            <a:ext cx="9146751" cy="342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8"/>
          <p:cNvSpPr/>
          <p:nvPr/>
        </p:nvSpPr>
        <p:spPr>
          <a:xfrm>
            <a:off x="-5132" y="1544259"/>
            <a:ext cx="9146751" cy="13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8"/>
          <p:cNvSpPr txBox="1"/>
          <p:nvPr>
            <p:ph type="ctrTitle"/>
          </p:nvPr>
        </p:nvSpPr>
        <p:spPr>
          <a:xfrm>
            <a:off x="356616" y="1624774"/>
            <a:ext cx="8435340" cy="1304510"/>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lt1"/>
              </a:buClr>
              <a:buSzPts val="4500"/>
              <a:buFont typeface="Corbe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8"/>
          <p:cNvSpPr txBox="1"/>
          <p:nvPr>
            <p:ph idx="1" type="subTitle"/>
          </p:nvPr>
        </p:nvSpPr>
        <p:spPr>
          <a:xfrm>
            <a:off x="260604" y="2935224"/>
            <a:ext cx="8629650" cy="3429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1500"/>
              <a:buNone/>
              <a:defRPr sz="1500">
                <a:solidFill>
                  <a:srgbClr val="FFFFFF"/>
                </a:solidFill>
              </a:defRPr>
            </a:lvl1pPr>
            <a:lvl2pPr lvl="1" algn="ctr">
              <a:lnSpc>
                <a:spcPct val="90000"/>
              </a:lnSpc>
              <a:spcBef>
                <a:spcPts val="150"/>
              </a:spcBef>
              <a:spcAft>
                <a:spcPts val="0"/>
              </a:spcAft>
              <a:buSzPts val="1500"/>
              <a:buNone/>
              <a:defRPr sz="1500"/>
            </a:lvl2pPr>
            <a:lvl3pPr lvl="2" algn="ctr">
              <a:lnSpc>
                <a:spcPct val="90000"/>
              </a:lnSpc>
              <a:spcBef>
                <a:spcPts val="300"/>
              </a:spcBef>
              <a:spcAft>
                <a:spcPts val="0"/>
              </a:spcAft>
              <a:buSzPts val="1500"/>
              <a:buNone/>
              <a:defRPr sz="15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p:txBody>
      </p:sp>
      <p:sp>
        <p:nvSpPr>
          <p:cNvPr id="17" name="Google Shape;17;p38"/>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8"/>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8"/>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47"/>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7"/>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7"/>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7"/>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1"/>
        </a:solidFill>
      </p:bgPr>
    </p:bg>
    <p:spTree>
      <p:nvGrpSpPr>
        <p:cNvPr id="74" name="Shape 74"/>
        <p:cNvGrpSpPr/>
        <p:nvPr/>
      </p:nvGrpSpPr>
      <p:grpSpPr>
        <a:xfrm>
          <a:off x="0" y="0"/>
          <a:ext cx="0" cy="0"/>
          <a:chOff x="0" y="0"/>
          <a:chExt cx="0" cy="0"/>
        </a:xfrm>
      </p:grpSpPr>
      <p:sp>
        <p:nvSpPr>
          <p:cNvPr id="75" name="Google Shape;75;p49"/>
          <p:cNvSpPr/>
          <p:nvPr/>
        </p:nvSpPr>
        <p:spPr>
          <a:xfrm>
            <a:off x="-5132" y="1544259"/>
            <a:ext cx="9146751" cy="1371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49"/>
          <p:cNvSpPr/>
          <p:nvPr/>
        </p:nvSpPr>
        <p:spPr>
          <a:xfrm>
            <a:off x="-5132" y="2915859"/>
            <a:ext cx="9146751" cy="342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49"/>
          <p:cNvSpPr txBox="1"/>
          <p:nvPr>
            <p:ph type="title"/>
          </p:nvPr>
        </p:nvSpPr>
        <p:spPr>
          <a:xfrm>
            <a:off x="356616" y="1625346"/>
            <a:ext cx="8435340" cy="130302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dk1"/>
              </a:buClr>
              <a:buSzPts val="4500"/>
              <a:buFont typeface="Corbel"/>
              <a:buNone/>
              <a:defRPr b="0" sz="4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9"/>
          <p:cNvSpPr txBox="1"/>
          <p:nvPr>
            <p:ph idx="1" type="body"/>
          </p:nvPr>
        </p:nvSpPr>
        <p:spPr>
          <a:xfrm>
            <a:off x="260604" y="2934909"/>
            <a:ext cx="8627364" cy="3429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900"/>
              </a:spcBef>
              <a:spcAft>
                <a:spcPts val="0"/>
              </a:spcAft>
              <a:buSzPts val="1500"/>
              <a:buNone/>
              <a:defRPr sz="1500">
                <a:solidFill>
                  <a:srgbClr val="FFFFFF"/>
                </a:solidFill>
              </a:defRPr>
            </a:lvl1pPr>
            <a:lvl2pPr indent="-228600" lvl="1" marL="914400" algn="l">
              <a:lnSpc>
                <a:spcPct val="90000"/>
              </a:lnSpc>
              <a:spcBef>
                <a:spcPts val="150"/>
              </a:spcBef>
              <a:spcAft>
                <a:spcPts val="0"/>
              </a:spcAft>
              <a:buSzPts val="1350"/>
              <a:buNone/>
              <a:defRPr sz="1350">
                <a:solidFill>
                  <a:schemeClr val="lt1"/>
                </a:solidFill>
              </a:defRPr>
            </a:lvl2pPr>
            <a:lvl3pPr indent="-228600" lvl="2" marL="1371600" algn="l">
              <a:lnSpc>
                <a:spcPct val="90000"/>
              </a:lnSpc>
              <a:spcBef>
                <a:spcPts val="300"/>
              </a:spcBef>
              <a:spcAft>
                <a:spcPts val="0"/>
              </a:spcAft>
              <a:buSzPts val="1200"/>
              <a:buNone/>
              <a:defRPr sz="1200">
                <a:solidFill>
                  <a:schemeClr val="lt1"/>
                </a:solidFill>
              </a:defRPr>
            </a:lvl3pPr>
            <a:lvl4pPr indent="-228600" lvl="3" marL="1828800" algn="l">
              <a:lnSpc>
                <a:spcPct val="90000"/>
              </a:lnSpc>
              <a:spcBef>
                <a:spcPts val="300"/>
              </a:spcBef>
              <a:spcAft>
                <a:spcPts val="0"/>
              </a:spcAft>
              <a:buSzPts val="1050"/>
              <a:buNone/>
              <a:defRPr sz="1050">
                <a:solidFill>
                  <a:schemeClr val="lt1"/>
                </a:solidFill>
              </a:defRPr>
            </a:lvl4pPr>
            <a:lvl5pPr indent="-228600" lvl="4" marL="2286000" algn="l">
              <a:lnSpc>
                <a:spcPct val="90000"/>
              </a:lnSpc>
              <a:spcBef>
                <a:spcPts val="300"/>
              </a:spcBef>
              <a:spcAft>
                <a:spcPts val="0"/>
              </a:spcAft>
              <a:buSzPts val="1050"/>
              <a:buNone/>
              <a:defRPr sz="1050">
                <a:solidFill>
                  <a:schemeClr val="lt1"/>
                </a:solidFill>
              </a:defRPr>
            </a:lvl5pPr>
            <a:lvl6pPr indent="-228600" lvl="5" marL="2743200" algn="l">
              <a:lnSpc>
                <a:spcPct val="90000"/>
              </a:lnSpc>
              <a:spcBef>
                <a:spcPts val="300"/>
              </a:spcBef>
              <a:spcAft>
                <a:spcPts val="0"/>
              </a:spcAft>
              <a:buSzPts val="1050"/>
              <a:buNone/>
              <a:defRPr sz="1050">
                <a:solidFill>
                  <a:schemeClr val="lt1"/>
                </a:solidFill>
              </a:defRPr>
            </a:lvl6pPr>
            <a:lvl7pPr indent="-228600" lvl="6" marL="3200400" algn="l">
              <a:lnSpc>
                <a:spcPct val="90000"/>
              </a:lnSpc>
              <a:spcBef>
                <a:spcPts val="300"/>
              </a:spcBef>
              <a:spcAft>
                <a:spcPts val="0"/>
              </a:spcAft>
              <a:buSzPts val="1050"/>
              <a:buNone/>
              <a:defRPr sz="1050">
                <a:solidFill>
                  <a:schemeClr val="lt1"/>
                </a:solidFill>
              </a:defRPr>
            </a:lvl7pPr>
            <a:lvl8pPr indent="-228600" lvl="7" marL="3657600" algn="l">
              <a:lnSpc>
                <a:spcPct val="90000"/>
              </a:lnSpc>
              <a:spcBef>
                <a:spcPts val="300"/>
              </a:spcBef>
              <a:spcAft>
                <a:spcPts val="0"/>
              </a:spcAft>
              <a:buSzPts val="1050"/>
              <a:buNone/>
              <a:defRPr sz="1050">
                <a:solidFill>
                  <a:schemeClr val="lt1"/>
                </a:solidFill>
              </a:defRPr>
            </a:lvl8pPr>
            <a:lvl9pPr indent="-228600" lvl="8" marL="4114800" algn="l">
              <a:lnSpc>
                <a:spcPct val="90000"/>
              </a:lnSpc>
              <a:spcBef>
                <a:spcPts val="300"/>
              </a:spcBef>
              <a:spcAft>
                <a:spcPts val="300"/>
              </a:spcAft>
              <a:buSzPts val="1050"/>
              <a:buNone/>
              <a:defRPr sz="1050">
                <a:solidFill>
                  <a:schemeClr val="lt1"/>
                </a:solidFill>
              </a:defRPr>
            </a:lvl9pPr>
          </a:lstStyle>
          <a:p/>
        </p:txBody>
      </p:sp>
      <p:sp>
        <p:nvSpPr>
          <p:cNvPr id="79" name="Google Shape;79;p49"/>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9"/>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9"/>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lt2"/>
              </a:buClr>
              <a:buSzPts val="900"/>
              <a:buFont typeface="Corbel"/>
              <a:buNone/>
              <a:defRPr b="0" i="0" sz="900" u="none" cap="none" strike="noStrike">
                <a:solidFill>
                  <a:schemeClr val="lt2"/>
                </a:solidFill>
                <a:latin typeface="Corbel"/>
                <a:ea typeface="Corbel"/>
                <a:cs typeface="Corbel"/>
                <a:sym typeface="Corbel"/>
              </a:defRPr>
            </a:lvl1pPr>
            <a:lvl2pPr indent="0" lvl="1" marL="0" marR="0" algn="r">
              <a:lnSpc>
                <a:spcPct val="100000"/>
              </a:lnSpc>
              <a:spcBef>
                <a:spcPts val="0"/>
              </a:spcBef>
              <a:spcAft>
                <a:spcPts val="0"/>
              </a:spcAft>
              <a:buClr>
                <a:schemeClr val="lt2"/>
              </a:buClr>
              <a:buSzPts val="900"/>
              <a:buFont typeface="Corbel"/>
              <a:buNone/>
              <a:defRPr b="0" i="0" sz="900" u="none" cap="none" strike="noStrike">
                <a:solidFill>
                  <a:schemeClr val="lt2"/>
                </a:solidFill>
                <a:latin typeface="Corbel"/>
                <a:ea typeface="Corbel"/>
                <a:cs typeface="Corbel"/>
                <a:sym typeface="Corbel"/>
              </a:defRPr>
            </a:lvl2pPr>
            <a:lvl3pPr indent="0" lvl="2" marL="0" marR="0" algn="r">
              <a:lnSpc>
                <a:spcPct val="100000"/>
              </a:lnSpc>
              <a:spcBef>
                <a:spcPts val="0"/>
              </a:spcBef>
              <a:spcAft>
                <a:spcPts val="0"/>
              </a:spcAft>
              <a:buClr>
                <a:schemeClr val="lt2"/>
              </a:buClr>
              <a:buSzPts val="900"/>
              <a:buFont typeface="Corbel"/>
              <a:buNone/>
              <a:defRPr b="0" i="0" sz="900" u="none" cap="none" strike="noStrike">
                <a:solidFill>
                  <a:schemeClr val="lt2"/>
                </a:solidFill>
                <a:latin typeface="Corbel"/>
                <a:ea typeface="Corbel"/>
                <a:cs typeface="Corbel"/>
                <a:sym typeface="Corbel"/>
              </a:defRPr>
            </a:lvl3pPr>
            <a:lvl4pPr indent="0" lvl="3" marL="0" marR="0" algn="r">
              <a:lnSpc>
                <a:spcPct val="100000"/>
              </a:lnSpc>
              <a:spcBef>
                <a:spcPts val="0"/>
              </a:spcBef>
              <a:spcAft>
                <a:spcPts val="0"/>
              </a:spcAft>
              <a:buClr>
                <a:schemeClr val="lt2"/>
              </a:buClr>
              <a:buSzPts val="900"/>
              <a:buFont typeface="Corbel"/>
              <a:buNone/>
              <a:defRPr b="0" i="0" sz="900" u="none" cap="none" strike="noStrike">
                <a:solidFill>
                  <a:schemeClr val="lt2"/>
                </a:solidFill>
                <a:latin typeface="Corbel"/>
                <a:ea typeface="Corbel"/>
                <a:cs typeface="Corbel"/>
                <a:sym typeface="Corbel"/>
              </a:defRPr>
            </a:lvl4pPr>
            <a:lvl5pPr indent="0" lvl="4" marL="0" marR="0" algn="r">
              <a:lnSpc>
                <a:spcPct val="100000"/>
              </a:lnSpc>
              <a:spcBef>
                <a:spcPts val="0"/>
              </a:spcBef>
              <a:spcAft>
                <a:spcPts val="0"/>
              </a:spcAft>
              <a:buClr>
                <a:schemeClr val="lt2"/>
              </a:buClr>
              <a:buSzPts val="900"/>
              <a:buFont typeface="Corbel"/>
              <a:buNone/>
              <a:defRPr b="0" i="0" sz="900" u="none" cap="none" strike="noStrike">
                <a:solidFill>
                  <a:schemeClr val="lt2"/>
                </a:solidFill>
                <a:latin typeface="Corbel"/>
                <a:ea typeface="Corbel"/>
                <a:cs typeface="Corbel"/>
                <a:sym typeface="Corbel"/>
              </a:defRPr>
            </a:lvl5pPr>
            <a:lvl6pPr indent="0" lvl="5" marL="0" marR="0" algn="r">
              <a:lnSpc>
                <a:spcPct val="100000"/>
              </a:lnSpc>
              <a:spcBef>
                <a:spcPts val="0"/>
              </a:spcBef>
              <a:spcAft>
                <a:spcPts val="0"/>
              </a:spcAft>
              <a:buClr>
                <a:schemeClr val="lt2"/>
              </a:buClr>
              <a:buSzPts val="900"/>
              <a:buFont typeface="Corbel"/>
              <a:buNone/>
              <a:defRPr b="0" i="0" sz="900" u="none" cap="none" strike="noStrike">
                <a:solidFill>
                  <a:schemeClr val="lt2"/>
                </a:solidFill>
                <a:latin typeface="Corbel"/>
                <a:ea typeface="Corbel"/>
                <a:cs typeface="Corbel"/>
                <a:sym typeface="Corbel"/>
              </a:defRPr>
            </a:lvl6pPr>
            <a:lvl7pPr indent="0" lvl="6" marL="0" marR="0" algn="r">
              <a:lnSpc>
                <a:spcPct val="100000"/>
              </a:lnSpc>
              <a:spcBef>
                <a:spcPts val="0"/>
              </a:spcBef>
              <a:spcAft>
                <a:spcPts val="0"/>
              </a:spcAft>
              <a:buClr>
                <a:schemeClr val="lt2"/>
              </a:buClr>
              <a:buSzPts val="900"/>
              <a:buFont typeface="Corbel"/>
              <a:buNone/>
              <a:defRPr b="0" i="0" sz="900" u="none" cap="none" strike="noStrike">
                <a:solidFill>
                  <a:schemeClr val="lt2"/>
                </a:solidFill>
                <a:latin typeface="Corbel"/>
                <a:ea typeface="Corbel"/>
                <a:cs typeface="Corbel"/>
                <a:sym typeface="Corbel"/>
              </a:defRPr>
            </a:lvl7pPr>
            <a:lvl8pPr indent="0" lvl="7" marL="0" marR="0" algn="r">
              <a:lnSpc>
                <a:spcPct val="100000"/>
              </a:lnSpc>
              <a:spcBef>
                <a:spcPts val="0"/>
              </a:spcBef>
              <a:spcAft>
                <a:spcPts val="0"/>
              </a:spcAft>
              <a:buClr>
                <a:schemeClr val="lt2"/>
              </a:buClr>
              <a:buSzPts val="900"/>
              <a:buFont typeface="Corbel"/>
              <a:buNone/>
              <a:defRPr b="0" i="0" sz="900" u="none" cap="none" strike="noStrike">
                <a:solidFill>
                  <a:schemeClr val="lt2"/>
                </a:solidFill>
                <a:latin typeface="Corbel"/>
                <a:ea typeface="Corbel"/>
                <a:cs typeface="Corbel"/>
                <a:sym typeface="Corbel"/>
              </a:defRPr>
            </a:lvl8pPr>
            <a:lvl9pPr indent="0" lvl="8" marL="0" marR="0" algn="r">
              <a:lnSpc>
                <a:spcPct val="100000"/>
              </a:lnSpc>
              <a:spcBef>
                <a:spcPts val="0"/>
              </a:spcBef>
              <a:spcAft>
                <a:spcPts val="0"/>
              </a:spcAft>
              <a:buClr>
                <a:schemeClr val="lt2"/>
              </a:buClr>
              <a:buSzPts val="900"/>
              <a:buFont typeface="Corbel"/>
              <a:buNone/>
              <a:defRPr b="0" i="0" sz="900" u="none" cap="none" strike="noStrike">
                <a:solidFill>
                  <a:schemeClr val="lt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2" name="Shape 82"/>
        <p:cNvGrpSpPr/>
        <p:nvPr/>
      </p:nvGrpSpPr>
      <p:grpSpPr>
        <a:xfrm>
          <a:off x="0" y="0"/>
          <a:ext cx="0" cy="0"/>
          <a:chOff x="0" y="0"/>
          <a:chExt cx="0" cy="0"/>
        </a:xfrm>
      </p:grpSpPr>
      <p:sp>
        <p:nvSpPr>
          <p:cNvPr id="83" name="Google Shape;83;p51"/>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1"/>
          <p:cNvSpPr txBox="1"/>
          <p:nvPr>
            <p:ph idx="1" type="body"/>
          </p:nvPr>
        </p:nvSpPr>
        <p:spPr>
          <a:xfrm>
            <a:off x="905256" y="1435102"/>
            <a:ext cx="3566160" cy="55732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900"/>
              </a:spcBef>
              <a:spcAft>
                <a:spcPts val="0"/>
              </a:spcAft>
              <a:buSzPts val="1575"/>
              <a:buNone/>
              <a:defRPr b="1" sz="1575"/>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85" name="Google Shape;85;p51"/>
          <p:cNvSpPr txBox="1"/>
          <p:nvPr>
            <p:ph idx="2" type="body"/>
          </p:nvPr>
        </p:nvSpPr>
        <p:spPr>
          <a:xfrm>
            <a:off x="905256" y="1992425"/>
            <a:ext cx="3566160" cy="2674620"/>
          </a:xfrm>
          <a:prstGeom prst="rect">
            <a:avLst/>
          </a:prstGeom>
          <a:noFill/>
          <a:ln>
            <a:noFill/>
          </a:ln>
        </p:spPr>
        <p:txBody>
          <a:bodyPr anchorCtr="0" anchor="t" bIns="45700" lIns="91425" spcFirstLastPara="1" rIns="91425" wrap="square" tIns="45700">
            <a:normAutofit/>
          </a:bodyPr>
          <a:lstStyle>
            <a:lvl1pPr indent="-333375" lvl="0" marL="457200" algn="l">
              <a:lnSpc>
                <a:spcPct val="90000"/>
              </a:lnSpc>
              <a:spcBef>
                <a:spcPts val="900"/>
              </a:spcBef>
              <a:spcAft>
                <a:spcPts val="0"/>
              </a:spcAft>
              <a:buSzPts val="1650"/>
              <a:buChar char="▪"/>
              <a:defRPr sz="1650"/>
            </a:lvl1pPr>
            <a:lvl2pPr indent="-323850" lvl="1" marL="914400" algn="l">
              <a:lnSpc>
                <a:spcPct val="90000"/>
              </a:lnSpc>
              <a:spcBef>
                <a:spcPts val="150"/>
              </a:spcBef>
              <a:spcAft>
                <a:spcPts val="0"/>
              </a:spcAft>
              <a:buSzPts val="1500"/>
              <a:buChar char="▪"/>
              <a:defRPr sz="1500"/>
            </a:lvl2pPr>
            <a:lvl3pPr indent="-314325" lvl="2" marL="1371600" algn="l">
              <a:lnSpc>
                <a:spcPct val="90000"/>
              </a:lnSpc>
              <a:spcBef>
                <a:spcPts val="300"/>
              </a:spcBef>
              <a:spcAft>
                <a:spcPts val="0"/>
              </a:spcAft>
              <a:buSzPts val="1350"/>
              <a:buChar char="▪"/>
              <a:defRPr sz="1350"/>
            </a:lvl3pPr>
            <a:lvl4pPr indent="-304800" lvl="3" marL="1828800" algn="l">
              <a:lnSpc>
                <a:spcPct val="90000"/>
              </a:lnSpc>
              <a:spcBef>
                <a:spcPts val="300"/>
              </a:spcBef>
              <a:spcAft>
                <a:spcPts val="0"/>
              </a:spcAft>
              <a:buSzPts val="1200"/>
              <a:buChar char="▪"/>
              <a:defRPr sz="1200"/>
            </a:lvl4pPr>
            <a:lvl5pPr indent="-304800" lvl="4" marL="2286000" algn="l">
              <a:lnSpc>
                <a:spcPct val="90000"/>
              </a:lnSpc>
              <a:spcBef>
                <a:spcPts val="300"/>
              </a:spcBef>
              <a:spcAft>
                <a:spcPts val="0"/>
              </a:spcAft>
              <a:buSzPts val="1200"/>
              <a:buChar char="▪"/>
              <a:defRPr sz="1200"/>
            </a:lvl5pPr>
            <a:lvl6pPr indent="-304800" lvl="5" marL="2743200" algn="l">
              <a:lnSpc>
                <a:spcPct val="90000"/>
              </a:lnSpc>
              <a:spcBef>
                <a:spcPts val="300"/>
              </a:spcBef>
              <a:spcAft>
                <a:spcPts val="0"/>
              </a:spcAft>
              <a:buSzPts val="1200"/>
              <a:buChar char="▪"/>
              <a:defRPr sz="1200"/>
            </a:lvl6pPr>
            <a:lvl7pPr indent="-304800" lvl="6" marL="3200400" algn="l">
              <a:lnSpc>
                <a:spcPct val="90000"/>
              </a:lnSpc>
              <a:spcBef>
                <a:spcPts val="300"/>
              </a:spcBef>
              <a:spcAft>
                <a:spcPts val="0"/>
              </a:spcAft>
              <a:buSzPts val="1200"/>
              <a:buChar char="▪"/>
              <a:defRPr sz="1200"/>
            </a:lvl7pPr>
            <a:lvl8pPr indent="-304800" lvl="7" marL="3657600" algn="l">
              <a:lnSpc>
                <a:spcPct val="90000"/>
              </a:lnSpc>
              <a:spcBef>
                <a:spcPts val="300"/>
              </a:spcBef>
              <a:spcAft>
                <a:spcPts val="0"/>
              </a:spcAft>
              <a:buSzPts val="1200"/>
              <a:buChar char="▪"/>
              <a:defRPr sz="1200"/>
            </a:lvl8pPr>
            <a:lvl9pPr indent="-304800" lvl="8" marL="4114800" algn="l">
              <a:lnSpc>
                <a:spcPct val="90000"/>
              </a:lnSpc>
              <a:spcBef>
                <a:spcPts val="300"/>
              </a:spcBef>
              <a:spcAft>
                <a:spcPts val="300"/>
              </a:spcAft>
              <a:buSzPts val="1200"/>
              <a:buChar char="▪"/>
              <a:defRPr sz="1200"/>
            </a:lvl9pPr>
          </a:lstStyle>
          <a:p/>
        </p:txBody>
      </p:sp>
      <p:sp>
        <p:nvSpPr>
          <p:cNvPr id="86" name="Google Shape;86;p51"/>
          <p:cNvSpPr txBox="1"/>
          <p:nvPr>
            <p:ph idx="3" type="body"/>
          </p:nvPr>
        </p:nvSpPr>
        <p:spPr>
          <a:xfrm>
            <a:off x="4673423" y="1435102"/>
            <a:ext cx="3566160" cy="55732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900"/>
              </a:spcBef>
              <a:spcAft>
                <a:spcPts val="0"/>
              </a:spcAft>
              <a:buSzPts val="1575"/>
              <a:buNone/>
              <a:defRPr b="1" sz="1575"/>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87" name="Google Shape;87;p51"/>
          <p:cNvSpPr txBox="1"/>
          <p:nvPr>
            <p:ph idx="4" type="body"/>
          </p:nvPr>
        </p:nvSpPr>
        <p:spPr>
          <a:xfrm>
            <a:off x="4673423" y="1992423"/>
            <a:ext cx="3566160" cy="2674620"/>
          </a:xfrm>
          <a:prstGeom prst="rect">
            <a:avLst/>
          </a:prstGeom>
          <a:noFill/>
          <a:ln>
            <a:noFill/>
          </a:ln>
        </p:spPr>
        <p:txBody>
          <a:bodyPr anchorCtr="0" anchor="t" bIns="45700" lIns="91425" spcFirstLastPara="1" rIns="91425" wrap="square" tIns="45700">
            <a:normAutofit/>
          </a:bodyPr>
          <a:lstStyle>
            <a:lvl1pPr indent="-333375" lvl="0" marL="457200" algn="l">
              <a:lnSpc>
                <a:spcPct val="90000"/>
              </a:lnSpc>
              <a:spcBef>
                <a:spcPts val="900"/>
              </a:spcBef>
              <a:spcAft>
                <a:spcPts val="0"/>
              </a:spcAft>
              <a:buSzPts val="1650"/>
              <a:buChar char="▪"/>
              <a:defRPr sz="1650"/>
            </a:lvl1pPr>
            <a:lvl2pPr indent="-323850" lvl="1" marL="914400" algn="l">
              <a:lnSpc>
                <a:spcPct val="90000"/>
              </a:lnSpc>
              <a:spcBef>
                <a:spcPts val="150"/>
              </a:spcBef>
              <a:spcAft>
                <a:spcPts val="0"/>
              </a:spcAft>
              <a:buSzPts val="1500"/>
              <a:buChar char="▪"/>
              <a:defRPr sz="1500"/>
            </a:lvl2pPr>
            <a:lvl3pPr indent="-314325" lvl="2" marL="1371600" algn="l">
              <a:lnSpc>
                <a:spcPct val="90000"/>
              </a:lnSpc>
              <a:spcBef>
                <a:spcPts val="300"/>
              </a:spcBef>
              <a:spcAft>
                <a:spcPts val="0"/>
              </a:spcAft>
              <a:buSzPts val="1350"/>
              <a:buChar char="▪"/>
              <a:defRPr sz="1350"/>
            </a:lvl3pPr>
            <a:lvl4pPr indent="-304800" lvl="3" marL="1828800" algn="l">
              <a:lnSpc>
                <a:spcPct val="90000"/>
              </a:lnSpc>
              <a:spcBef>
                <a:spcPts val="300"/>
              </a:spcBef>
              <a:spcAft>
                <a:spcPts val="0"/>
              </a:spcAft>
              <a:buSzPts val="1200"/>
              <a:buChar char="▪"/>
              <a:defRPr sz="1200"/>
            </a:lvl4pPr>
            <a:lvl5pPr indent="-304800" lvl="4" marL="2286000" algn="l">
              <a:lnSpc>
                <a:spcPct val="90000"/>
              </a:lnSpc>
              <a:spcBef>
                <a:spcPts val="300"/>
              </a:spcBef>
              <a:spcAft>
                <a:spcPts val="0"/>
              </a:spcAft>
              <a:buSzPts val="1200"/>
              <a:buChar char="▪"/>
              <a:defRPr sz="1200"/>
            </a:lvl5pPr>
            <a:lvl6pPr indent="-304800" lvl="5" marL="2743200" algn="l">
              <a:lnSpc>
                <a:spcPct val="90000"/>
              </a:lnSpc>
              <a:spcBef>
                <a:spcPts val="300"/>
              </a:spcBef>
              <a:spcAft>
                <a:spcPts val="0"/>
              </a:spcAft>
              <a:buSzPts val="1200"/>
              <a:buChar char="▪"/>
              <a:defRPr sz="1200"/>
            </a:lvl6pPr>
            <a:lvl7pPr indent="-304800" lvl="6" marL="3200400" algn="l">
              <a:lnSpc>
                <a:spcPct val="90000"/>
              </a:lnSpc>
              <a:spcBef>
                <a:spcPts val="300"/>
              </a:spcBef>
              <a:spcAft>
                <a:spcPts val="0"/>
              </a:spcAft>
              <a:buSzPts val="1200"/>
              <a:buChar char="▪"/>
              <a:defRPr sz="1200"/>
            </a:lvl7pPr>
            <a:lvl8pPr indent="-304800" lvl="7" marL="3657600" algn="l">
              <a:lnSpc>
                <a:spcPct val="90000"/>
              </a:lnSpc>
              <a:spcBef>
                <a:spcPts val="300"/>
              </a:spcBef>
              <a:spcAft>
                <a:spcPts val="0"/>
              </a:spcAft>
              <a:buSzPts val="1200"/>
              <a:buChar char="▪"/>
              <a:defRPr sz="1200"/>
            </a:lvl8pPr>
            <a:lvl9pPr indent="-304800" lvl="8" marL="4114800" algn="l">
              <a:lnSpc>
                <a:spcPct val="90000"/>
              </a:lnSpc>
              <a:spcBef>
                <a:spcPts val="300"/>
              </a:spcBef>
              <a:spcAft>
                <a:spcPts val="300"/>
              </a:spcAft>
              <a:buSzPts val="1200"/>
              <a:buChar char="▪"/>
              <a:defRPr sz="1200"/>
            </a:lvl9pPr>
          </a:lstStyle>
          <a:p/>
        </p:txBody>
      </p:sp>
      <p:sp>
        <p:nvSpPr>
          <p:cNvPr id="88" name="Google Shape;88;p51"/>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1"/>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1"/>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50"/>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50"/>
          <p:cNvSpPr txBox="1"/>
          <p:nvPr>
            <p:ph idx="1" type="body"/>
          </p:nvPr>
        </p:nvSpPr>
        <p:spPr>
          <a:xfrm>
            <a:off x="904008" y="1508760"/>
            <a:ext cx="3566160" cy="3154680"/>
          </a:xfrm>
          <a:prstGeom prst="rect">
            <a:avLst/>
          </a:prstGeom>
          <a:noFill/>
          <a:ln>
            <a:noFill/>
          </a:ln>
        </p:spPr>
        <p:txBody>
          <a:bodyPr anchorCtr="0" anchor="t" bIns="45700" lIns="91425" spcFirstLastPara="1" rIns="91425" wrap="square" tIns="45700">
            <a:normAutofit/>
          </a:bodyPr>
          <a:lstStyle>
            <a:lvl1pPr indent="-333375" lvl="0" marL="457200" algn="l">
              <a:lnSpc>
                <a:spcPct val="90000"/>
              </a:lnSpc>
              <a:spcBef>
                <a:spcPts val="900"/>
              </a:spcBef>
              <a:spcAft>
                <a:spcPts val="0"/>
              </a:spcAft>
              <a:buSzPts val="1650"/>
              <a:buChar char="▪"/>
              <a:defRPr sz="1650"/>
            </a:lvl1pPr>
            <a:lvl2pPr indent="-323850" lvl="1" marL="914400" algn="l">
              <a:lnSpc>
                <a:spcPct val="90000"/>
              </a:lnSpc>
              <a:spcBef>
                <a:spcPts val="150"/>
              </a:spcBef>
              <a:spcAft>
                <a:spcPts val="0"/>
              </a:spcAft>
              <a:buSzPts val="1500"/>
              <a:buChar char="▪"/>
              <a:defRPr sz="1500"/>
            </a:lvl2pPr>
            <a:lvl3pPr indent="-314325" lvl="2" marL="1371600" algn="l">
              <a:lnSpc>
                <a:spcPct val="90000"/>
              </a:lnSpc>
              <a:spcBef>
                <a:spcPts val="300"/>
              </a:spcBef>
              <a:spcAft>
                <a:spcPts val="0"/>
              </a:spcAft>
              <a:buSzPts val="1350"/>
              <a:buChar char="▪"/>
              <a:defRPr sz="1350"/>
            </a:lvl3pPr>
            <a:lvl4pPr indent="-304800" lvl="3" marL="1828800" algn="l">
              <a:lnSpc>
                <a:spcPct val="90000"/>
              </a:lnSpc>
              <a:spcBef>
                <a:spcPts val="300"/>
              </a:spcBef>
              <a:spcAft>
                <a:spcPts val="0"/>
              </a:spcAft>
              <a:buSzPts val="1200"/>
              <a:buChar char="▪"/>
              <a:defRPr sz="1200"/>
            </a:lvl4pPr>
            <a:lvl5pPr indent="-304800" lvl="4" marL="2286000" algn="l">
              <a:lnSpc>
                <a:spcPct val="90000"/>
              </a:lnSpc>
              <a:spcBef>
                <a:spcPts val="300"/>
              </a:spcBef>
              <a:spcAft>
                <a:spcPts val="0"/>
              </a:spcAft>
              <a:buSzPts val="1200"/>
              <a:buChar char="▪"/>
              <a:defRPr sz="1200"/>
            </a:lvl5pPr>
            <a:lvl6pPr indent="-304800" lvl="5" marL="2743200" algn="l">
              <a:lnSpc>
                <a:spcPct val="90000"/>
              </a:lnSpc>
              <a:spcBef>
                <a:spcPts val="300"/>
              </a:spcBef>
              <a:spcAft>
                <a:spcPts val="0"/>
              </a:spcAft>
              <a:buSzPts val="1200"/>
              <a:buChar char="▪"/>
              <a:defRPr sz="1200"/>
            </a:lvl6pPr>
            <a:lvl7pPr indent="-304800" lvl="6" marL="3200400" algn="l">
              <a:lnSpc>
                <a:spcPct val="90000"/>
              </a:lnSpc>
              <a:spcBef>
                <a:spcPts val="300"/>
              </a:spcBef>
              <a:spcAft>
                <a:spcPts val="0"/>
              </a:spcAft>
              <a:buSzPts val="1200"/>
              <a:buChar char="▪"/>
              <a:defRPr sz="1200"/>
            </a:lvl7pPr>
            <a:lvl8pPr indent="-304800" lvl="7" marL="3657600" algn="l">
              <a:lnSpc>
                <a:spcPct val="90000"/>
              </a:lnSpc>
              <a:spcBef>
                <a:spcPts val="300"/>
              </a:spcBef>
              <a:spcAft>
                <a:spcPts val="0"/>
              </a:spcAft>
              <a:buSzPts val="1200"/>
              <a:buChar char="▪"/>
              <a:defRPr sz="1200"/>
            </a:lvl8pPr>
            <a:lvl9pPr indent="-304800" lvl="8" marL="4114800" algn="l">
              <a:lnSpc>
                <a:spcPct val="90000"/>
              </a:lnSpc>
              <a:spcBef>
                <a:spcPts val="300"/>
              </a:spcBef>
              <a:spcAft>
                <a:spcPts val="300"/>
              </a:spcAft>
              <a:buSzPts val="1200"/>
              <a:buChar char="▪"/>
              <a:defRPr sz="1200"/>
            </a:lvl9pPr>
          </a:lstStyle>
          <a:p/>
        </p:txBody>
      </p:sp>
      <p:sp>
        <p:nvSpPr>
          <p:cNvPr id="94" name="Google Shape;94;p50"/>
          <p:cNvSpPr txBox="1"/>
          <p:nvPr>
            <p:ph idx="2" type="body"/>
          </p:nvPr>
        </p:nvSpPr>
        <p:spPr>
          <a:xfrm>
            <a:off x="4672793" y="1508760"/>
            <a:ext cx="3566160" cy="3154680"/>
          </a:xfrm>
          <a:prstGeom prst="rect">
            <a:avLst/>
          </a:prstGeom>
          <a:noFill/>
          <a:ln>
            <a:noFill/>
          </a:ln>
        </p:spPr>
        <p:txBody>
          <a:bodyPr anchorCtr="0" anchor="t" bIns="45700" lIns="91425" spcFirstLastPara="1" rIns="91425" wrap="square" tIns="45700">
            <a:normAutofit/>
          </a:bodyPr>
          <a:lstStyle>
            <a:lvl1pPr indent="-333375" lvl="0" marL="457200" algn="l">
              <a:lnSpc>
                <a:spcPct val="90000"/>
              </a:lnSpc>
              <a:spcBef>
                <a:spcPts val="900"/>
              </a:spcBef>
              <a:spcAft>
                <a:spcPts val="0"/>
              </a:spcAft>
              <a:buSzPts val="1650"/>
              <a:buChar char="▪"/>
              <a:defRPr sz="1650"/>
            </a:lvl1pPr>
            <a:lvl2pPr indent="-323850" lvl="1" marL="914400" algn="l">
              <a:lnSpc>
                <a:spcPct val="90000"/>
              </a:lnSpc>
              <a:spcBef>
                <a:spcPts val="150"/>
              </a:spcBef>
              <a:spcAft>
                <a:spcPts val="0"/>
              </a:spcAft>
              <a:buSzPts val="1500"/>
              <a:buChar char="▪"/>
              <a:defRPr sz="1500"/>
            </a:lvl2pPr>
            <a:lvl3pPr indent="-314325" lvl="2" marL="1371600" algn="l">
              <a:lnSpc>
                <a:spcPct val="90000"/>
              </a:lnSpc>
              <a:spcBef>
                <a:spcPts val="300"/>
              </a:spcBef>
              <a:spcAft>
                <a:spcPts val="0"/>
              </a:spcAft>
              <a:buSzPts val="1350"/>
              <a:buChar char="▪"/>
              <a:defRPr sz="1350"/>
            </a:lvl3pPr>
            <a:lvl4pPr indent="-304800" lvl="3" marL="1828800" algn="l">
              <a:lnSpc>
                <a:spcPct val="90000"/>
              </a:lnSpc>
              <a:spcBef>
                <a:spcPts val="300"/>
              </a:spcBef>
              <a:spcAft>
                <a:spcPts val="0"/>
              </a:spcAft>
              <a:buSzPts val="1200"/>
              <a:buChar char="▪"/>
              <a:defRPr sz="1200"/>
            </a:lvl4pPr>
            <a:lvl5pPr indent="-304800" lvl="4" marL="2286000" algn="l">
              <a:lnSpc>
                <a:spcPct val="90000"/>
              </a:lnSpc>
              <a:spcBef>
                <a:spcPts val="300"/>
              </a:spcBef>
              <a:spcAft>
                <a:spcPts val="0"/>
              </a:spcAft>
              <a:buSzPts val="1200"/>
              <a:buChar char="▪"/>
              <a:defRPr sz="1200"/>
            </a:lvl5pPr>
            <a:lvl6pPr indent="-304800" lvl="5" marL="2743200" algn="l">
              <a:lnSpc>
                <a:spcPct val="90000"/>
              </a:lnSpc>
              <a:spcBef>
                <a:spcPts val="300"/>
              </a:spcBef>
              <a:spcAft>
                <a:spcPts val="0"/>
              </a:spcAft>
              <a:buSzPts val="1200"/>
              <a:buChar char="▪"/>
              <a:defRPr sz="1200"/>
            </a:lvl6pPr>
            <a:lvl7pPr indent="-304800" lvl="6" marL="3200400" algn="l">
              <a:lnSpc>
                <a:spcPct val="90000"/>
              </a:lnSpc>
              <a:spcBef>
                <a:spcPts val="300"/>
              </a:spcBef>
              <a:spcAft>
                <a:spcPts val="0"/>
              </a:spcAft>
              <a:buSzPts val="1200"/>
              <a:buChar char="▪"/>
              <a:defRPr sz="1200"/>
            </a:lvl7pPr>
            <a:lvl8pPr indent="-304800" lvl="7" marL="3657600" algn="l">
              <a:lnSpc>
                <a:spcPct val="90000"/>
              </a:lnSpc>
              <a:spcBef>
                <a:spcPts val="300"/>
              </a:spcBef>
              <a:spcAft>
                <a:spcPts val="0"/>
              </a:spcAft>
              <a:buSzPts val="1200"/>
              <a:buChar char="▪"/>
              <a:defRPr sz="1200"/>
            </a:lvl8pPr>
            <a:lvl9pPr indent="-304800" lvl="8" marL="4114800" algn="l">
              <a:lnSpc>
                <a:spcPct val="90000"/>
              </a:lnSpc>
              <a:spcBef>
                <a:spcPts val="300"/>
              </a:spcBef>
              <a:spcAft>
                <a:spcPts val="300"/>
              </a:spcAft>
              <a:buSzPts val="1200"/>
              <a:buChar char="▪"/>
              <a:defRPr sz="1200"/>
            </a:lvl9pPr>
          </a:lstStyle>
          <a:p/>
        </p:txBody>
      </p:sp>
      <p:sp>
        <p:nvSpPr>
          <p:cNvPr id="95" name="Google Shape;95;p50"/>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0"/>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0"/>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ct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ct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ct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ct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ct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ct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ct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ct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ct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98" name="Shape 98"/>
        <p:cNvGrpSpPr/>
        <p:nvPr/>
      </p:nvGrpSpPr>
      <p:grpSpPr>
        <a:xfrm>
          <a:off x="0" y="0"/>
          <a:ext cx="0" cy="0"/>
          <a:chOff x="0" y="0"/>
          <a:chExt cx="0" cy="0"/>
        </a:xfrm>
      </p:grpSpPr>
      <p:sp>
        <p:nvSpPr>
          <p:cNvPr id="99" name="Google Shape;99;p37"/>
          <p:cNvSpPr/>
          <p:nvPr/>
        </p:nvSpPr>
        <p:spPr>
          <a:xfrm>
            <a:off x="-5132" y="2915859"/>
            <a:ext cx="9146751" cy="342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7"/>
          <p:cNvSpPr/>
          <p:nvPr/>
        </p:nvSpPr>
        <p:spPr>
          <a:xfrm>
            <a:off x="-5132" y="1544259"/>
            <a:ext cx="9146751" cy="13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7"/>
          <p:cNvSpPr txBox="1"/>
          <p:nvPr>
            <p:ph type="ctrTitle"/>
          </p:nvPr>
        </p:nvSpPr>
        <p:spPr>
          <a:xfrm>
            <a:off x="356616" y="1624774"/>
            <a:ext cx="8435340" cy="1304510"/>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lt1"/>
              </a:buClr>
              <a:buSzPts val="4500"/>
              <a:buFont typeface="Corbe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7"/>
          <p:cNvSpPr txBox="1"/>
          <p:nvPr>
            <p:ph idx="1" type="subTitle"/>
          </p:nvPr>
        </p:nvSpPr>
        <p:spPr>
          <a:xfrm>
            <a:off x="260604" y="2935224"/>
            <a:ext cx="8629650" cy="3429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1500"/>
              <a:buNone/>
              <a:defRPr sz="1500">
                <a:solidFill>
                  <a:srgbClr val="FFFFFF"/>
                </a:solidFill>
              </a:defRPr>
            </a:lvl1pPr>
            <a:lvl2pPr lvl="1" algn="ctr">
              <a:lnSpc>
                <a:spcPct val="90000"/>
              </a:lnSpc>
              <a:spcBef>
                <a:spcPts val="150"/>
              </a:spcBef>
              <a:spcAft>
                <a:spcPts val="0"/>
              </a:spcAft>
              <a:buSzPts val="1500"/>
              <a:buNone/>
              <a:defRPr sz="1500"/>
            </a:lvl2pPr>
            <a:lvl3pPr lvl="2" algn="ctr">
              <a:lnSpc>
                <a:spcPct val="90000"/>
              </a:lnSpc>
              <a:spcBef>
                <a:spcPts val="300"/>
              </a:spcBef>
              <a:spcAft>
                <a:spcPts val="0"/>
              </a:spcAft>
              <a:buSzPts val="1500"/>
              <a:buNone/>
              <a:defRPr sz="15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p:txBody>
      </p:sp>
      <p:sp>
        <p:nvSpPr>
          <p:cNvPr id="103" name="Google Shape;103;p37"/>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7"/>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7"/>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dk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chemeClr val="dk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chemeClr val="dk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chemeClr val="dk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chemeClr val="dk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chemeClr val="dk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chemeClr val="dk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chemeClr val="dk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chemeClr val="dk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solidFill>
          <a:schemeClr val="lt1"/>
        </a:solidFill>
      </p:bgPr>
    </p:bg>
    <p:spTree>
      <p:nvGrpSpPr>
        <p:cNvPr id="106" name="Shape 106"/>
        <p:cNvGrpSpPr/>
        <p:nvPr/>
      </p:nvGrpSpPr>
      <p:grpSpPr>
        <a:xfrm>
          <a:off x="0" y="0"/>
          <a:ext cx="0" cy="0"/>
          <a:chOff x="0" y="0"/>
          <a:chExt cx="0" cy="0"/>
        </a:xfrm>
      </p:grpSpPr>
      <p:sp>
        <p:nvSpPr>
          <p:cNvPr id="107" name="Google Shape;107;p41"/>
          <p:cNvSpPr/>
          <p:nvPr/>
        </p:nvSpPr>
        <p:spPr>
          <a:xfrm>
            <a:off x="-5132" y="1544259"/>
            <a:ext cx="9146751" cy="13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41"/>
          <p:cNvSpPr/>
          <p:nvPr/>
        </p:nvSpPr>
        <p:spPr>
          <a:xfrm>
            <a:off x="-5132" y="2915859"/>
            <a:ext cx="9146751" cy="342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1"/>
          <p:cNvSpPr txBox="1"/>
          <p:nvPr>
            <p:ph type="title"/>
          </p:nvPr>
        </p:nvSpPr>
        <p:spPr>
          <a:xfrm>
            <a:off x="356616" y="1625346"/>
            <a:ext cx="8435340" cy="130302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4500"/>
              <a:buFont typeface="Corbel"/>
              <a:buNone/>
              <a:defRPr b="0"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1"/>
          <p:cNvSpPr txBox="1"/>
          <p:nvPr>
            <p:ph idx="1" type="body"/>
          </p:nvPr>
        </p:nvSpPr>
        <p:spPr>
          <a:xfrm>
            <a:off x="260604" y="2934909"/>
            <a:ext cx="8627364" cy="3429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900"/>
              </a:spcBef>
              <a:spcAft>
                <a:spcPts val="0"/>
              </a:spcAft>
              <a:buSzPts val="1500"/>
              <a:buNone/>
              <a:defRPr sz="1500">
                <a:solidFill>
                  <a:srgbClr val="FFFFFF"/>
                </a:solidFill>
              </a:defRPr>
            </a:lvl1pPr>
            <a:lvl2pPr indent="-228600" lvl="1" marL="914400" algn="l">
              <a:lnSpc>
                <a:spcPct val="90000"/>
              </a:lnSpc>
              <a:spcBef>
                <a:spcPts val="150"/>
              </a:spcBef>
              <a:spcAft>
                <a:spcPts val="0"/>
              </a:spcAft>
              <a:buSzPts val="1350"/>
              <a:buNone/>
              <a:defRPr sz="1350">
                <a:solidFill>
                  <a:srgbClr val="88A3D2"/>
                </a:solidFill>
              </a:defRPr>
            </a:lvl2pPr>
            <a:lvl3pPr indent="-228600" lvl="2" marL="1371600" algn="l">
              <a:lnSpc>
                <a:spcPct val="90000"/>
              </a:lnSpc>
              <a:spcBef>
                <a:spcPts val="300"/>
              </a:spcBef>
              <a:spcAft>
                <a:spcPts val="0"/>
              </a:spcAft>
              <a:buSzPts val="1200"/>
              <a:buNone/>
              <a:defRPr sz="1200">
                <a:solidFill>
                  <a:srgbClr val="88A3D2"/>
                </a:solidFill>
              </a:defRPr>
            </a:lvl3pPr>
            <a:lvl4pPr indent="-228600" lvl="3" marL="1828800" algn="l">
              <a:lnSpc>
                <a:spcPct val="90000"/>
              </a:lnSpc>
              <a:spcBef>
                <a:spcPts val="300"/>
              </a:spcBef>
              <a:spcAft>
                <a:spcPts val="0"/>
              </a:spcAft>
              <a:buSzPts val="1050"/>
              <a:buNone/>
              <a:defRPr sz="1050">
                <a:solidFill>
                  <a:srgbClr val="88A3D2"/>
                </a:solidFill>
              </a:defRPr>
            </a:lvl4pPr>
            <a:lvl5pPr indent="-228600" lvl="4" marL="2286000" algn="l">
              <a:lnSpc>
                <a:spcPct val="90000"/>
              </a:lnSpc>
              <a:spcBef>
                <a:spcPts val="300"/>
              </a:spcBef>
              <a:spcAft>
                <a:spcPts val="0"/>
              </a:spcAft>
              <a:buSzPts val="1050"/>
              <a:buNone/>
              <a:defRPr sz="1050">
                <a:solidFill>
                  <a:srgbClr val="88A3D2"/>
                </a:solidFill>
              </a:defRPr>
            </a:lvl5pPr>
            <a:lvl6pPr indent="-228600" lvl="5" marL="2743200" algn="l">
              <a:lnSpc>
                <a:spcPct val="90000"/>
              </a:lnSpc>
              <a:spcBef>
                <a:spcPts val="300"/>
              </a:spcBef>
              <a:spcAft>
                <a:spcPts val="0"/>
              </a:spcAft>
              <a:buSzPts val="1050"/>
              <a:buNone/>
              <a:defRPr sz="1050">
                <a:solidFill>
                  <a:srgbClr val="88A3D2"/>
                </a:solidFill>
              </a:defRPr>
            </a:lvl6pPr>
            <a:lvl7pPr indent="-228600" lvl="6" marL="3200400" algn="l">
              <a:lnSpc>
                <a:spcPct val="90000"/>
              </a:lnSpc>
              <a:spcBef>
                <a:spcPts val="300"/>
              </a:spcBef>
              <a:spcAft>
                <a:spcPts val="0"/>
              </a:spcAft>
              <a:buSzPts val="1050"/>
              <a:buNone/>
              <a:defRPr sz="1050">
                <a:solidFill>
                  <a:srgbClr val="88A3D2"/>
                </a:solidFill>
              </a:defRPr>
            </a:lvl7pPr>
            <a:lvl8pPr indent="-228600" lvl="7" marL="3657600" algn="l">
              <a:lnSpc>
                <a:spcPct val="90000"/>
              </a:lnSpc>
              <a:spcBef>
                <a:spcPts val="300"/>
              </a:spcBef>
              <a:spcAft>
                <a:spcPts val="0"/>
              </a:spcAft>
              <a:buSzPts val="1050"/>
              <a:buNone/>
              <a:defRPr sz="1050">
                <a:solidFill>
                  <a:srgbClr val="88A3D2"/>
                </a:solidFill>
              </a:defRPr>
            </a:lvl8pPr>
            <a:lvl9pPr indent="-228600" lvl="8" marL="4114800" algn="l">
              <a:lnSpc>
                <a:spcPct val="90000"/>
              </a:lnSpc>
              <a:spcBef>
                <a:spcPts val="300"/>
              </a:spcBef>
              <a:spcAft>
                <a:spcPts val="300"/>
              </a:spcAft>
              <a:buSzPts val="1050"/>
              <a:buNone/>
              <a:defRPr sz="1050">
                <a:solidFill>
                  <a:srgbClr val="88A3D2"/>
                </a:solidFill>
              </a:defRPr>
            </a:lvl9pPr>
          </a:lstStyle>
          <a:p/>
        </p:txBody>
      </p:sp>
      <p:sp>
        <p:nvSpPr>
          <p:cNvPr id="111" name="Google Shape;111;p41"/>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41"/>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1"/>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1pPr>
            <a:lvl2pPr indent="0" lvl="1"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2pPr>
            <a:lvl3pPr indent="0" lvl="2"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3pPr>
            <a:lvl4pPr indent="0" lvl="3"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4pPr>
            <a:lvl5pPr indent="0" lvl="4"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5pPr>
            <a:lvl6pPr indent="0" lvl="5"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6pPr>
            <a:lvl7pPr indent="0" lvl="6"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7pPr>
            <a:lvl8pPr indent="0" lvl="7"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8pPr>
            <a:lvl9pPr indent="0" lvl="8"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14" name="Shape 114"/>
        <p:cNvGrpSpPr/>
        <p:nvPr/>
      </p:nvGrpSpPr>
      <p:grpSpPr>
        <a:xfrm>
          <a:off x="0" y="0"/>
          <a:ext cx="0" cy="0"/>
          <a:chOff x="0" y="0"/>
          <a:chExt cx="0" cy="0"/>
        </a:xfrm>
      </p:grpSpPr>
      <p:sp>
        <p:nvSpPr>
          <p:cNvPr id="115" name="Google Shape;115;p52"/>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52"/>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52"/>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8" name="Shape 118"/>
        <p:cNvGrpSpPr/>
        <p:nvPr/>
      </p:nvGrpSpPr>
      <p:grpSpPr>
        <a:xfrm>
          <a:off x="0" y="0"/>
          <a:ext cx="0" cy="0"/>
          <a:chOff x="0" y="0"/>
          <a:chExt cx="0" cy="0"/>
        </a:xfrm>
      </p:grpSpPr>
      <p:sp>
        <p:nvSpPr>
          <p:cNvPr id="119" name="Google Shape;119;p53"/>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53"/>
          <p:cNvSpPr txBox="1"/>
          <p:nvPr>
            <p:ph idx="1" type="body"/>
          </p:nvPr>
        </p:nvSpPr>
        <p:spPr>
          <a:xfrm>
            <a:off x="905256" y="1590041"/>
            <a:ext cx="4594860" cy="30861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900"/>
              </a:spcBef>
              <a:spcAft>
                <a:spcPts val="0"/>
              </a:spcAft>
              <a:buSzPts val="2400"/>
              <a:buChar char="▪"/>
              <a:defRPr sz="2400"/>
            </a:lvl1pPr>
            <a:lvl2pPr indent="-361950" lvl="1" marL="914400" algn="l">
              <a:lnSpc>
                <a:spcPct val="90000"/>
              </a:lnSpc>
              <a:spcBef>
                <a:spcPts val="150"/>
              </a:spcBef>
              <a:spcAft>
                <a:spcPts val="0"/>
              </a:spcAft>
              <a:buSzPts val="2100"/>
              <a:buChar char="▪"/>
              <a:defRPr sz="2100"/>
            </a:lvl2pPr>
            <a:lvl3pPr indent="-342900" lvl="2" marL="1371600" algn="l">
              <a:lnSpc>
                <a:spcPct val="90000"/>
              </a:lnSpc>
              <a:spcBef>
                <a:spcPts val="300"/>
              </a:spcBef>
              <a:spcAft>
                <a:spcPts val="0"/>
              </a:spcAft>
              <a:buSzPts val="1800"/>
              <a:buChar char="▪"/>
              <a:defRPr sz="1800"/>
            </a:lvl3pPr>
            <a:lvl4pPr indent="-323850" lvl="3" marL="1828800" algn="l">
              <a:lnSpc>
                <a:spcPct val="90000"/>
              </a:lnSpc>
              <a:spcBef>
                <a:spcPts val="300"/>
              </a:spcBef>
              <a:spcAft>
                <a:spcPts val="0"/>
              </a:spcAft>
              <a:buSzPts val="1500"/>
              <a:buChar char="▪"/>
              <a:defRPr sz="1500"/>
            </a:lvl4pPr>
            <a:lvl5pPr indent="-323850" lvl="4" marL="2286000" algn="l">
              <a:lnSpc>
                <a:spcPct val="90000"/>
              </a:lnSpc>
              <a:spcBef>
                <a:spcPts val="300"/>
              </a:spcBef>
              <a:spcAft>
                <a:spcPts val="0"/>
              </a:spcAft>
              <a:buSzPts val="1500"/>
              <a:buChar char="▪"/>
              <a:defRPr sz="1500"/>
            </a:lvl5pPr>
            <a:lvl6pPr indent="-323850" lvl="5" marL="2743200" algn="l">
              <a:lnSpc>
                <a:spcPct val="90000"/>
              </a:lnSpc>
              <a:spcBef>
                <a:spcPts val="300"/>
              </a:spcBef>
              <a:spcAft>
                <a:spcPts val="0"/>
              </a:spcAft>
              <a:buSzPts val="1500"/>
              <a:buChar char="▪"/>
              <a:defRPr sz="1500"/>
            </a:lvl6pPr>
            <a:lvl7pPr indent="-323850" lvl="6" marL="3200400" algn="l">
              <a:lnSpc>
                <a:spcPct val="90000"/>
              </a:lnSpc>
              <a:spcBef>
                <a:spcPts val="300"/>
              </a:spcBef>
              <a:spcAft>
                <a:spcPts val="0"/>
              </a:spcAft>
              <a:buSzPts val="1500"/>
              <a:buChar char="▪"/>
              <a:defRPr sz="1500"/>
            </a:lvl7pPr>
            <a:lvl8pPr indent="-323850" lvl="7" marL="3657600" algn="l">
              <a:lnSpc>
                <a:spcPct val="90000"/>
              </a:lnSpc>
              <a:spcBef>
                <a:spcPts val="300"/>
              </a:spcBef>
              <a:spcAft>
                <a:spcPts val="0"/>
              </a:spcAft>
              <a:buSzPts val="1500"/>
              <a:buChar char="▪"/>
              <a:defRPr sz="1500"/>
            </a:lvl8pPr>
            <a:lvl9pPr indent="-323850" lvl="8" marL="4114800" algn="l">
              <a:lnSpc>
                <a:spcPct val="90000"/>
              </a:lnSpc>
              <a:spcBef>
                <a:spcPts val="300"/>
              </a:spcBef>
              <a:spcAft>
                <a:spcPts val="300"/>
              </a:spcAft>
              <a:buSzPts val="1500"/>
              <a:buChar char="▪"/>
              <a:defRPr sz="1500"/>
            </a:lvl9pPr>
          </a:lstStyle>
          <a:p/>
        </p:txBody>
      </p:sp>
      <p:sp>
        <p:nvSpPr>
          <p:cNvPr id="121" name="Google Shape;121;p53"/>
          <p:cNvSpPr txBox="1"/>
          <p:nvPr>
            <p:ph idx="2" type="body"/>
          </p:nvPr>
        </p:nvSpPr>
        <p:spPr>
          <a:xfrm>
            <a:off x="5841767" y="1610615"/>
            <a:ext cx="2400300" cy="2574239"/>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900"/>
              </a:spcBef>
              <a:spcAft>
                <a:spcPts val="0"/>
              </a:spcAft>
              <a:buSzPts val="1350"/>
              <a:buNone/>
              <a:defRPr sz="1350"/>
            </a:lvl1pPr>
            <a:lvl2pPr indent="-228600" lvl="1" marL="914400" algn="l">
              <a:lnSpc>
                <a:spcPct val="90000"/>
              </a:lnSpc>
              <a:spcBef>
                <a:spcPts val="150"/>
              </a:spcBef>
              <a:spcAft>
                <a:spcPts val="0"/>
              </a:spcAft>
              <a:buSzPts val="900"/>
              <a:buNone/>
              <a:defRPr sz="900"/>
            </a:lvl2pPr>
            <a:lvl3pPr indent="-228600" lvl="2" marL="1371600" algn="l">
              <a:lnSpc>
                <a:spcPct val="90000"/>
              </a:lnSpc>
              <a:spcBef>
                <a:spcPts val="300"/>
              </a:spcBef>
              <a:spcAft>
                <a:spcPts val="0"/>
              </a:spcAft>
              <a:buSzPts val="750"/>
              <a:buNone/>
              <a:defRPr sz="750"/>
            </a:lvl3pPr>
            <a:lvl4pPr indent="-228600" lvl="3" marL="1828800" algn="l">
              <a:lnSpc>
                <a:spcPct val="90000"/>
              </a:lnSpc>
              <a:spcBef>
                <a:spcPts val="300"/>
              </a:spcBef>
              <a:spcAft>
                <a:spcPts val="0"/>
              </a:spcAft>
              <a:buSzPts val="675"/>
              <a:buNone/>
              <a:defRPr sz="675"/>
            </a:lvl4pPr>
            <a:lvl5pPr indent="-228600" lvl="4" marL="2286000" algn="l">
              <a:lnSpc>
                <a:spcPct val="90000"/>
              </a:lnSpc>
              <a:spcBef>
                <a:spcPts val="300"/>
              </a:spcBef>
              <a:spcAft>
                <a:spcPts val="0"/>
              </a:spcAft>
              <a:buSzPts val="675"/>
              <a:buNone/>
              <a:defRPr sz="675"/>
            </a:lvl5pPr>
            <a:lvl6pPr indent="-228600" lvl="5" marL="2743200" algn="l">
              <a:lnSpc>
                <a:spcPct val="90000"/>
              </a:lnSpc>
              <a:spcBef>
                <a:spcPts val="300"/>
              </a:spcBef>
              <a:spcAft>
                <a:spcPts val="0"/>
              </a:spcAft>
              <a:buSzPts val="675"/>
              <a:buNone/>
              <a:defRPr sz="675"/>
            </a:lvl6pPr>
            <a:lvl7pPr indent="-228600" lvl="6" marL="3200400" algn="l">
              <a:lnSpc>
                <a:spcPct val="90000"/>
              </a:lnSpc>
              <a:spcBef>
                <a:spcPts val="300"/>
              </a:spcBef>
              <a:spcAft>
                <a:spcPts val="0"/>
              </a:spcAft>
              <a:buSzPts val="675"/>
              <a:buNone/>
              <a:defRPr sz="675"/>
            </a:lvl7pPr>
            <a:lvl8pPr indent="-228600" lvl="7" marL="3657600" algn="l">
              <a:lnSpc>
                <a:spcPct val="90000"/>
              </a:lnSpc>
              <a:spcBef>
                <a:spcPts val="300"/>
              </a:spcBef>
              <a:spcAft>
                <a:spcPts val="0"/>
              </a:spcAft>
              <a:buSzPts val="675"/>
              <a:buNone/>
              <a:defRPr sz="675"/>
            </a:lvl8pPr>
            <a:lvl9pPr indent="-228600" lvl="8" marL="4114800" algn="l">
              <a:lnSpc>
                <a:spcPct val="90000"/>
              </a:lnSpc>
              <a:spcBef>
                <a:spcPts val="300"/>
              </a:spcBef>
              <a:spcAft>
                <a:spcPts val="300"/>
              </a:spcAft>
              <a:buSzPts val="675"/>
              <a:buNone/>
              <a:defRPr sz="675"/>
            </a:lvl9pPr>
          </a:lstStyle>
          <a:p/>
        </p:txBody>
      </p:sp>
      <p:sp>
        <p:nvSpPr>
          <p:cNvPr id="122" name="Google Shape;122;p53"/>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53"/>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53"/>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5" name="Shape 125"/>
        <p:cNvGrpSpPr/>
        <p:nvPr/>
      </p:nvGrpSpPr>
      <p:grpSpPr>
        <a:xfrm>
          <a:off x="0" y="0"/>
          <a:ext cx="0" cy="0"/>
          <a:chOff x="0" y="0"/>
          <a:chExt cx="0" cy="0"/>
        </a:xfrm>
      </p:grpSpPr>
      <p:sp>
        <p:nvSpPr>
          <p:cNvPr id="126" name="Google Shape;126;p54"/>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54"/>
          <p:cNvSpPr/>
          <p:nvPr>
            <p:ph idx="2" type="pic"/>
          </p:nvPr>
        </p:nvSpPr>
        <p:spPr>
          <a:xfrm>
            <a:off x="960120" y="1658621"/>
            <a:ext cx="4594860" cy="2948940"/>
          </a:xfrm>
          <a:prstGeom prst="rect">
            <a:avLst/>
          </a:prstGeom>
          <a:solidFill>
            <a:schemeClr val="lt2"/>
          </a:solidFill>
          <a:ln>
            <a:noFill/>
          </a:ln>
        </p:spPr>
      </p:sp>
      <p:sp>
        <p:nvSpPr>
          <p:cNvPr id="128" name="Google Shape;128;p54"/>
          <p:cNvSpPr txBox="1"/>
          <p:nvPr>
            <p:ph idx="1" type="body"/>
          </p:nvPr>
        </p:nvSpPr>
        <p:spPr>
          <a:xfrm>
            <a:off x="5843016" y="1612966"/>
            <a:ext cx="2400300" cy="2571750"/>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900"/>
              </a:spcBef>
              <a:spcAft>
                <a:spcPts val="0"/>
              </a:spcAft>
              <a:buSzPts val="1350"/>
              <a:buNone/>
              <a:defRPr sz="1350"/>
            </a:lvl1pPr>
            <a:lvl2pPr indent="-228600" lvl="1" marL="914400" algn="l">
              <a:lnSpc>
                <a:spcPct val="90000"/>
              </a:lnSpc>
              <a:spcBef>
                <a:spcPts val="150"/>
              </a:spcBef>
              <a:spcAft>
                <a:spcPts val="0"/>
              </a:spcAft>
              <a:buSzPts val="900"/>
              <a:buNone/>
              <a:defRPr sz="900"/>
            </a:lvl2pPr>
            <a:lvl3pPr indent="-228600" lvl="2" marL="1371600" algn="l">
              <a:lnSpc>
                <a:spcPct val="90000"/>
              </a:lnSpc>
              <a:spcBef>
                <a:spcPts val="300"/>
              </a:spcBef>
              <a:spcAft>
                <a:spcPts val="0"/>
              </a:spcAft>
              <a:buSzPts val="750"/>
              <a:buNone/>
              <a:defRPr sz="750"/>
            </a:lvl3pPr>
            <a:lvl4pPr indent="-228600" lvl="3" marL="1828800" algn="l">
              <a:lnSpc>
                <a:spcPct val="90000"/>
              </a:lnSpc>
              <a:spcBef>
                <a:spcPts val="300"/>
              </a:spcBef>
              <a:spcAft>
                <a:spcPts val="0"/>
              </a:spcAft>
              <a:buSzPts val="675"/>
              <a:buNone/>
              <a:defRPr sz="675"/>
            </a:lvl4pPr>
            <a:lvl5pPr indent="-228600" lvl="4" marL="2286000" algn="l">
              <a:lnSpc>
                <a:spcPct val="90000"/>
              </a:lnSpc>
              <a:spcBef>
                <a:spcPts val="300"/>
              </a:spcBef>
              <a:spcAft>
                <a:spcPts val="0"/>
              </a:spcAft>
              <a:buSzPts val="675"/>
              <a:buNone/>
              <a:defRPr sz="675"/>
            </a:lvl5pPr>
            <a:lvl6pPr indent="-228600" lvl="5" marL="2743200" algn="l">
              <a:lnSpc>
                <a:spcPct val="90000"/>
              </a:lnSpc>
              <a:spcBef>
                <a:spcPts val="300"/>
              </a:spcBef>
              <a:spcAft>
                <a:spcPts val="0"/>
              </a:spcAft>
              <a:buSzPts val="675"/>
              <a:buNone/>
              <a:defRPr sz="675"/>
            </a:lvl6pPr>
            <a:lvl7pPr indent="-228600" lvl="6" marL="3200400" algn="l">
              <a:lnSpc>
                <a:spcPct val="90000"/>
              </a:lnSpc>
              <a:spcBef>
                <a:spcPts val="300"/>
              </a:spcBef>
              <a:spcAft>
                <a:spcPts val="0"/>
              </a:spcAft>
              <a:buSzPts val="675"/>
              <a:buNone/>
              <a:defRPr sz="675"/>
            </a:lvl7pPr>
            <a:lvl8pPr indent="-228600" lvl="7" marL="3657600" algn="l">
              <a:lnSpc>
                <a:spcPct val="90000"/>
              </a:lnSpc>
              <a:spcBef>
                <a:spcPts val="300"/>
              </a:spcBef>
              <a:spcAft>
                <a:spcPts val="0"/>
              </a:spcAft>
              <a:buSzPts val="675"/>
              <a:buNone/>
              <a:defRPr sz="675"/>
            </a:lvl8pPr>
            <a:lvl9pPr indent="-228600" lvl="8" marL="4114800" algn="l">
              <a:lnSpc>
                <a:spcPct val="90000"/>
              </a:lnSpc>
              <a:spcBef>
                <a:spcPts val="300"/>
              </a:spcBef>
              <a:spcAft>
                <a:spcPts val="300"/>
              </a:spcAft>
              <a:buSzPts val="675"/>
              <a:buNone/>
              <a:defRPr sz="675"/>
            </a:lvl9pPr>
          </a:lstStyle>
          <a:p/>
        </p:txBody>
      </p:sp>
      <p:sp>
        <p:nvSpPr>
          <p:cNvPr id="129" name="Google Shape;129;p54"/>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54"/>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54"/>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2" name="Shape 132"/>
        <p:cNvGrpSpPr/>
        <p:nvPr/>
      </p:nvGrpSpPr>
      <p:grpSpPr>
        <a:xfrm>
          <a:off x="0" y="0"/>
          <a:ext cx="0" cy="0"/>
          <a:chOff x="0" y="0"/>
          <a:chExt cx="0" cy="0"/>
        </a:xfrm>
      </p:grpSpPr>
      <p:sp>
        <p:nvSpPr>
          <p:cNvPr id="133" name="Google Shape;133;p55"/>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55"/>
          <p:cNvSpPr txBox="1"/>
          <p:nvPr>
            <p:ph idx="1" type="body"/>
          </p:nvPr>
        </p:nvSpPr>
        <p:spPr>
          <a:xfrm rot="5400000">
            <a:off x="2993879" y="-582930"/>
            <a:ext cx="3154680" cy="73380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SzPts val="1800"/>
              <a:buChar char="▪"/>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135" name="Google Shape;135;p55"/>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55"/>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55"/>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20" name="Shape 20"/>
        <p:cNvGrpSpPr/>
        <p:nvPr/>
      </p:nvGrpSpPr>
      <p:grpSpPr>
        <a:xfrm>
          <a:off x="0" y="0"/>
          <a:ext cx="0" cy="0"/>
          <a:chOff x="0" y="0"/>
          <a:chExt cx="0" cy="0"/>
        </a:xfrm>
      </p:grpSpPr>
      <p:sp>
        <p:nvSpPr>
          <p:cNvPr id="21" name="Google Shape;21;p42"/>
          <p:cNvSpPr/>
          <p:nvPr/>
        </p:nvSpPr>
        <p:spPr>
          <a:xfrm>
            <a:off x="-5132" y="1544259"/>
            <a:ext cx="9146751" cy="13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2"/>
          <p:cNvSpPr/>
          <p:nvPr/>
        </p:nvSpPr>
        <p:spPr>
          <a:xfrm>
            <a:off x="-5132" y="2915859"/>
            <a:ext cx="9146751" cy="342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2"/>
          <p:cNvSpPr txBox="1"/>
          <p:nvPr>
            <p:ph type="title"/>
          </p:nvPr>
        </p:nvSpPr>
        <p:spPr>
          <a:xfrm>
            <a:off x="356616" y="1625346"/>
            <a:ext cx="8435340" cy="130302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4500"/>
              <a:buFont typeface="Corbel"/>
              <a:buNone/>
              <a:defRPr b="0"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2"/>
          <p:cNvSpPr txBox="1"/>
          <p:nvPr>
            <p:ph idx="1" type="body"/>
          </p:nvPr>
        </p:nvSpPr>
        <p:spPr>
          <a:xfrm>
            <a:off x="260604" y="2934909"/>
            <a:ext cx="8627364" cy="3429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900"/>
              </a:spcBef>
              <a:spcAft>
                <a:spcPts val="0"/>
              </a:spcAft>
              <a:buSzPts val="1500"/>
              <a:buNone/>
              <a:defRPr sz="1500">
                <a:solidFill>
                  <a:srgbClr val="FFFFFF"/>
                </a:solidFill>
              </a:defRPr>
            </a:lvl1pPr>
            <a:lvl2pPr indent="-228600" lvl="1" marL="914400" algn="l">
              <a:lnSpc>
                <a:spcPct val="90000"/>
              </a:lnSpc>
              <a:spcBef>
                <a:spcPts val="150"/>
              </a:spcBef>
              <a:spcAft>
                <a:spcPts val="0"/>
              </a:spcAft>
              <a:buSzPts val="1350"/>
              <a:buNone/>
              <a:defRPr sz="1350">
                <a:solidFill>
                  <a:srgbClr val="88A3D2"/>
                </a:solidFill>
              </a:defRPr>
            </a:lvl2pPr>
            <a:lvl3pPr indent="-228600" lvl="2" marL="1371600" algn="l">
              <a:lnSpc>
                <a:spcPct val="90000"/>
              </a:lnSpc>
              <a:spcBef>
                <a:spcPts val="300"/>
              </a:spcBef>
              <a:spcAft>
                <a:spcPts val="0"/>
              </a:spcAft>
              <a:buSzPts val="1200"/>
              <a:buNone/>
              <a:defRPr sz="1200">
                <a:solidFill>
                  <a:srgbClr val="88A3D2"/>
                </a:solidFill>
              </a:defRPr>
            </a:lvl3pPr>
            <a:lvl4pPr indent="-228600" lvl="3" marL="1828800" algn="l">
              <a:lnSpc>
                <a:spcPct val="90000"/>
              </a:lnSpc>
              <a:spcBef>
                <a:spcPts val="300"/>
              </a:spcBef>
              <a:spcAft>
                <a:spcPts val="0"/>
              </a:spcAft>
              <a:buSzPts val="1050"/>
              <a:buNone/>
              <a:defRPr sz="1050">
                <a:solidFill>
                  <a:srgbClr val="88A3D2"/>
                </a:solidFill>
              </a:defRPr>
            </a:lvl4pPr>
            <a:lvl5pPr indent="-228600" lvl="4" marL="2286000" algn="l">
              <a:lnSpc>
                <a:spcPct val="90000"/>
              </a:lnSpc>
              <a:spcBef>
                <a:spcPts val="300"/>
              </a:spcBef>
              <a:spcAft>
                <a:spcPts val="0"/>
              </a:spcAft>
              <a:buSzPts val="1050"/>
              <a:buNone/>
              <a:defRPr sz="1050">
                <a:solidFill>
                  <a:srgbClr val="88A3D2"/>
                </a:solidFill>
              </a:defRPr>
            </a:lvl5pPr>
            <a:lvl6pPr indent="-228600" lvl="5" marL="2743200" algn="l">
              <a:lnSpc>
                <a:spcPct val="90000"/>
              </a:lnSpc>
              <a:spcBef>
                <a:spcPts val="300"/>
              </a:spcBef>
              <a:spcAft>
                <a:spcPts val="0"/>
              </a:spcAft>
              <a:buSzPts val="1050"/>
              <a:buNone/>
              <a:defRPr sz="1050">
                <a:solidFill>
                  <a:srgbClr val="88A3D2"/>
                </a:solidFill>
              </a:defRPr>
            </a:lvl6pPr>
            <a:lvl7pPr indent="-228600" lvl="6" marL="3200400" algn="l">
              <a:lnSpc>
                <a:spcPct val="90000"/>
              </a:lnSpc>
              <a:spcBef>
                <a:spcPts val="300"/>
              </a:spcBef>
              <a:spcAft>
                <a:spcPts val="0"/>
              </a:spcAft>
              <a:buSzPts val="1050"/>
              <a:buNone/>
              <a:defRPr sz="1050">
                <a:solidFill>
                  <a:srgbClr val="88A3D2"/>
                </a:solidFill>
              </a:defRPr>
            </a:lvl7pPr>
            <a:lvl8pPr indent="-228600" lvl="7" marL="3657600" algn="l">
              <a:lnSpc>
                <a:spcPct val="90000"/>
              </a:lnSpc>
              <a:spcBef>
                <a:spcPts val="300"/>
              </a:spcBef>
              <a:spcAft>
                <a:spcPts val="0"/>
              </a:spcAft>
              <a:buSzPts val="1050"/>
              <a:buNone/>
              <a:defRPr sz="1050">
                <a:solidFill>
                  <a:srgbClr val="88A3D2"/>
                </a:solidFill>
              </a:defRPr>
            </a:lvl8pPr>
            <a:lvl9pPr indent="-228600" lvl="8" marL="4114800" algn="l">
              <a:lnSpc>
                <a:spcPct val="90000"/>
              </a:lnSpc>
              <a:spcBef>
                <a:spcPts val="300"/>
              </a:spcBef>
              <a:spcAft>
                <a:spcPts val="300"/>
              </a:spcAft>
              <a:buSzPts val="1050"/>
              <a:buNone/>
              <a:defRPr sz="1050">
                <a:solidFill>
                  <a:srgbClr val="88A3D2"/>
                </a:solidFill>
              </a:defRPr>
            </a:lvl9pPr>
          </a:lstStyle>
          <a:p/>
        </p:txBody>
      </p:sp>
      <p:sp>
        <p:nvSpPr>
          <p:cNvPr id="25" name="Google Shape;25;p42"/>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2"/>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2"/>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1pPr>
            <a:lvl2pPr indent="0" lvl="1"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2pPr>
            <a:lvl3pPr indent="0" lvl="2"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3pPr>
            <a:lvl4pPr indent="0" lvl="3"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4pPr>
            <a:lvl5pPr indent="0" lvl="4"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5pPr>
            <a:lvl6pPr indent="0" lvl="5"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6pPr>
            <a:lvl7pPr indent="0" lvl="6"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7pPr>
            <a:lvl8pPr indent="0" lvl="7"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8pPr>
            <a:lvl9pPr indent="0" lvl="8" marL="0" marR="0" algn="r">
              <a:lnSpc>
                <a:spcPct val="100000"/>
              </a:lnSpc>
              <a:spcBef>
                <a:spcPts val="0"/>
              </a:spcBef>
              <a:spcAft>
                <a:spcPts val="0"/>
              </a:spcAft>
              <a:buClr>
                <a:schemeClr val="dk2"/>
              </a:buClr>
              <a:buSzPts val="900"/>
              <a:buFont typeface="Corbel"/>
              <a:buNone/>
              <a:defRPr b="0" i="0" sz="900" u="none" cap="none" strike="noStrike">
                <a:solidFill>
                  <a:schemeClr val="dk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38" name="Shape 138"/>
        <p:cNvGrpSpPr/>
        <p:nvPr/>
      </p:nvGrpSpPr>
      <p:grpSpPr>
        <a:xfrm>
          <a:off x="0" y="0"/>
          <a:ext cx="0" cy="0"/>
          <a:chOff x="0" y="0"/>
          <a:chExt cx="0" cy="0"/>
        </a:xfrm>
      </p:grpSpPr>
      <p:sp>
        <p:nvSpPr>
          <p:cNvPr id="139" name="Google Shape;139;p56"/>
          <p:cNvSpPr/>
          <p:nvPr/>
        </p:nvSpPr>
        <p:spPr>
          <a:xfrm>
            <a:off x="6764484" y="0"/>
            <a:ext cx="205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6"/>
          <p:cNvSpPr txBox="1"/>
          <p:nvPr>
            <p:ph type="title"/>
          </p:nvPr>
        </p:nvSpPr>
        <p:spPr>
          <a:xfrm rot="5400000">
            <a:off x="5559774" y="1516671"/>
            <a:ext cx="4423172" cy="1801785"/>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56"/>
          <p:cNvSpPr txBox="1"/>
          <p:nvPr>
            <p:ph idx="1" type="body"/>
          </p:nvPr>
        </p:nvSpPr>
        <p:spPr>
          <a:xfrm rot="5400000">
            <a:off x="1407048" y="-572420"/>
            <a:ext cx="4423172" cy="597996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SzPts val="1800"/>
              <a:buChar char="▪"/>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142" name="Google Shape;142;p56"/>
          <p:cNvSpPr txBox="1"/>
          <p:nvPr>
            <p:ph idx="10" type="dt"/>
          </p:nvPr>
        </p:nvSpPr>
        <p:spPr>
          <a:xfrm>
            <a:off x="628650" y="4817141"/>
            <a:ext cx="2057397"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56"/>
          <p:cNvSpPr txBox="1"/>
          <p:nvPr>
            <p:ph idx="11" type="ftr"/>
          </p:nvPr>
        </p:nvSpPr>
        <p:spPr>
          <a:xfrm>
            <a:off x="2832102" y="4817141"/>
            <a:ext cx="3209752"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56"/>
          <p:cNvSpPr txBox="1"/>
          <p:nvPr>
            <p:ph idx="12" type="sldNum"/>
          </p:nvPr>
        </p:nvSpPr>
        <p:spPr>
          <a:xfrm>
            <a:off x="6054787" y="4817141"/>
            <a:ext cx="659819"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6"/>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6"/>
          <p:cNvSpPr txBox="1"/>
          <p:nvPr>
            <p:ph idx="1" type="body"/>
          </p:nvPr>
        </p:nvSpPr>
        <p:spPr>
          <a:xfrm>
            <a:off x="902189" y="1508760"/>
            <a:ext cx="7338060" cy="31546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SzPts val="1800"/>
              <a:buChar char="▪"/>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1" name="Google Shape;31;p46"/>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6"/>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6"/>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r>
              <a:rPr lang="en"/>
              <a:t>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48"/>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8"/>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8"/>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8"/>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inverse">
  <p:cSld name="Blank inverse">
    <p:bg>
      <p:bgPr>
        <a:solidFill>
          <a:schemeClr val="dk1"/>
        </a:solidFill>
      </p:bgPr>
    </p:bg>
    <p:spTree>
      <p:nvGrpSpPr>
        <p:cNvPr id="46" name="Shape 46"/>
        <p:cNvGrpSpPr/>
        <p:nvPr/>
      </p:nvGrpSpPr>
      <p:grpSpPr>
        <a:xfrm>
          <a:off x="0" y="0"/>
          <a:ext cx="0" cy="0"/>
          <a:chOff x="0" y="0"/>
          <a:chExt cx="0" cy="0"/>
        </a:xfrm>
      </p:grpSpPr>
      <p:sp>
        <p:nvSpPr>
          <p:cNvPr id="47" name="Google Shape;47;p39"/>
          <p:cNvSpPr/>
          <p:nvPr/>
        </p:nvSpPr>
        <p:spPr>
          <a:xfrm>
            <a:off x="558125" y="550426"/>
            <a:ext cx="8028198" cy="4042637"/>
          </a:xfrm>
          <a:custGeom>
            <a:rect b="b" l="l" r="r" t="t"/>
            <a:pathLst>
              <a:path extrusionOk="0" h="183798" w="344965">
                <a:moveTo>
                  <a:pt x="144041" y="38"/>
                </a:moveTo>
                <a:lnTo>
                  <a:pt x="0" y="0"/>
                </a:lnTo>
                <a:lnTo>
                  <a:pt x="0" y="183798"/>
                </a:lnTo>
                <a:lnTo>
                  <a:pt x="344965" y="183798"/>
                </a:lnTo>
                <a:lnTo>
                  <a:pt x="344965" y="0"/>
                </a:lnTo>
                <a:lnTo>
                  <a:pt x="202146" y="38"/>
                </a:lnTo>
              </a:path>
            </a:pathLst>
          </a:custGeom>
          <a:noFill/>
          <a:ln cap="flat" cmpd="sng" w="76200">
            <a:solidFill>
              <a:schemeClr val="lt1"/>
            </a:solidFill>
            <a:prstDash val="solid"/>
            <a:miter lim="8000"/>
            <a:headEnd len="sm" w="sm" type="none"/>
            <a:tailEnd len="sm" w="sm" type="none"/>
          </a:ln>
        </p:spPr>
      </p:sp>
      <p:sp>
        <p:nvSpPr>
          <p:cNvPr id="48" name="Google Shape;48;p39"/>
          <p:cNvSpPr txBox="1"/>
          <p:nvPr>
            <p:ph idx="12" type="sldNum"/>
          </p:nvPr>
        </p:nvSpPr>
        <p:spPr>
          <a:xfrm>
            <a:off x="-125" y="4593050"/>
            <a:ext cx="9144000" cy="5505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9" name="Shape 49"/>
        <p:cNvGrpSpPr/>
        <p:nvPr/>
      </p:nvGrpSpPr>
      <p:grpSpPr>
        <a:xfrm>
          <a:off x="0" y="0"/>
          <a:ext cx="0" cy="0"/>
          <a:chOff x="0" y="0"/>
          <a:chExt cx="0" cy="0"/>
        </a:xfrm>
      </p:grpSpPr>
      <p:sp>
        <p:nvSpPr>
          <p:cNvPr id="50" name="Google Shape;50;p40"/>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800"/>
              <a:buFont typeface="Corbel"/>
              <a:buNone/>
            </a:pPr>
            <a:r>
              <a:t/>
            </a:r>
            <a:endParaRPr b="0" i="0" sz="1800" u="none" cap="none" strike="noStrike">
              <a:solidFill>
                <a:schemeClr val="lt1"/>
              </a:solidFill>
              <a:latin typeface="Corbel"/>
              <a:ea typeface="Corbel"/>
              <a:cs typeface="Corbel"/>
              <a:sym typeface="Corbel"/>
            </a:endParaRPr>
          </a:p>
        </p:txBody>
      </p:sp>
      <p:sp>
        <p:nvSpPr>
          <p:cNvPr id="51" name="Google Shape;51;p40"/>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lvl1pPr lvl="0" algn="l">
              <a:lnSpc>
                <a:spcPct val="85000"/>
              </a:lnSpc>
              <a:spcBef>
                <a:spcPts val="0"/>
              </a:spcBef>
              <a:spcAft>
                <a:spcPts val="0"/>
              </a:spcAft>
              <a:buClr>
                <a:schemeClr val="lt1"/>
              </a:buClr>
              <a:buSzPts val="2800"/>
              <a:buFont typeface="Corbel"/>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52" name="Google Shape;52;p40"/>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rmAutofit/>
          </a:bodyPr>
          <a:lstStyle>
            <a:lvl1pPr indent="-311150" lvl="0" marL="457200" algn="l">
              <a:lnSpc>
                <a:spcPct val="90000"/>
              </a:lnSpc>
              <a:spcBef>
                <a:spcPts val="0"/>
              </a:spcBef>
              <a:spcAft>
                <a:spcPts val="0"/>
              </a:spcAft>
              <a:buSzPts val="1300"/>
              <a:buChar char="●"/>
              <a:defRPr/>
            </a:lvl1pPr>
            <a:lvl2pPr indent="-298450" lvl="1" marL="914400" algn="l">
              <a:lnSpc>
                <a:spcPct val="90000"/>
              </a:lnSpc>
              <a:spcBef>
                <a:spcPts val="0"/>
              </a:spcBef>
              <a:spcAft>
                <a:spcPts val="0"/>
              </a:spcAft>
              <a:buSzPts val="1100"/>
              <a:buChar char="○"/>
              <a:defRPr/>
            </a:lvl2pPr>
            <a:lvl3pPr indent="-298450" lvl="2" marL="1371600" algn="l">
              <a:lnSpc>
                <a:spcPct val="90000"/>
              </a:lnSpc>
              <a:spcBef>
                <a:spcPts val="0"/>
              </a:spcBef>
              <a:spcAft>
                <a:spcPts val="0"/>
              </a:spcAft>
              <a:buSzPts val="1100"/>
              <a:buChar char="■"/>
              <a:defRPr/>
            </a:lvl3pPr>
            <a:lvl4pPr indent="-298450" lvl="3" marL="1828800" algn="l">
              <a:lnSpc>
                <a:spcPct val="90000"/>
              </a:lnSpc>
              <a:spcBef>
                <a:spcPts val="0"/>
              </a:spcBef>
              <a:spcAft>
                <a:spcPts val="0"/>
              </a:spcAft>
              <a:buSzPts val="1100"/>
              <a:buChar char="●"/>
              <a:defRPr/>
            </a:lvl4pPr>
            <a:lvl5pPr indent="-298450" lvl="4" marL="2286000" algn="l">
              <a:lnSpc>
                <a:spcPct val="90000"/>
              </a:lnSpc>
              <a:spcBef>
                <a:spcPts val="0"/>
              </a:spcBef>
              <a:spcAft>
                <a:spcPts val="0"/>
              </a:spcAft>
              <a:buSzPts val="1100"/>
              <a:buChar char="○"/>
              <a:defRPr/>
            </a:lvl5pPr>
            <a:lvl6pPr indent="-298450" lvl="5" marL="2743200" algn="l">
              <a:lnSpc>
                <a:spcPct val="90000"/>
              </a:lnSpc>
              <a:spcBef>
                <a:spcPts val="0"/>
              </a:spcBef>
              <a:spcAft>
                <a:spcPts val="0"/>
              </a:spcAft>
              <a:buSzPts val="1100"/>
              <a:buChar char="■"/>
              <a:defRPr/>
            </a:lvl6pPr>
            <a:lvl7pPr indent="-298450" lvl="6" marL="3200400" algn="l">
              <a:lnSpc>
                <a:spcPct val="90000"/>
              </a:lnSpc>
              <a:spcBef>
                <a:spcPts val="0"/>
              </a:spcBef>
              <a:spcAft>
                <a:spcPts val="0"/>
              </a:spcAft>
              <a:buSzPts val="1100"/>
              <a:buChar char="●"/>
              <a:defRPr/>
            </a:lvl7pPr>
            <a:lvl8pPr indent="-298450" lvl="7" marL="3657600" algn="l">
              <a:lnSpc>
                <a:spcPct val="90000"/>
              </a:lnSpc>
              <a:spcBef>
                <a:spcPts val="0"/>
              </a:spcBef>
              <a:spcAft>
                <a:spcPts val="0"/>
              </a:spcAft>
              <a:buSzPts val="1100"/>
              <a:buChar char="○"/>
              <a:defRPr/>
            </a:lvl8pPr>
            <a:lvl9pPr indent="-298450" lvl="8" marL="4114800" algn="l">
              <a:lnSpc>
                <a:spcPct val="90000"/>
              </a:lnSpc>
              <a:spcBef>
                <a:spcPts val="0"/>
              </a:spcBef>
              <a:spcAft>
                <a:spcPts val="0"/>
              </a:spcAft>
              <a:buSzPts val="1100"/>
              <a:buChar char="■"/>
              <a:defRPr/>
            </a:lvl9pPr>
          </a:lstStyle>
          <a:p/>
        </p:txBody>
      </p:sp>
      <p:sp>
        <p:nvSpPr>
          <p:cNvPr id="53" name="Google Shape;53;p40"/>
          <p:cNvSpPr txBox="1"/>
          <p:nvPr>
            <p:ph idx="2" type="body"/>
          </p:nvPr>
        </p:nvSpPr>
        <p:spPr>
          <a:xfrm>
            <a:off x="4832400" y="1505700"/>
            <a:ext cx="3999900" cy="3076200"/>
          </a:xfrm>
          <a:prstGeom prst="rect">
            <a:avLst/>
          </a:prstGeom>
          <a:noFill/>
          <a:ln>
            <a:noFill/>
          </a:ln>
        </p:spPr>
        <p:txBody>
          <a:bodyPr anchorCtr="0" anchor="t" bIns="91425" lIns="91425" spcFirstLastPara="1" rIns="91425" wrap="square" tIns="91425">
            <a:normAutofit/>
          </a:bodyPr>
          <a:lstStyle>
            <a:lvl1pPr indent="-311150" lvl="0" marL="457200" algn="l">
              <a:lnSpc>
                <a:spcPct val="90000"/>
              </a:lnSpc>
              <a:spcBef>
                <a:spcPts val="0"/>
              </a:spcBef>
              <a:spcAft>
                <a:spcPts val="0"/>
              </a:spcAft>
              <a:buSzPts val="1300"/>
              <a:buChar char="●"/>
              <a:defRPr/>
            </a:lvl1pPr>
            <a:lvl2pPr indent="-298450" lvl="1" marL="914400" algn="l">
              <a:lnSpc>
                <a:spcPct val="90000"/>
              </a:lnSpc>
              <a:spcBef>
                <a:spcPts val="0"/>
              </a:spcBef>
              <a:spcAft>
                <a:spcPts val="0"/>
              </a:spcAft>
              <a:buSzPts val="1100"/>
              <a:buChar char="○"/>
              <a:defRPr/>
            </a:lvl2pPr>
            <a:lvl3pPr indent="-298450" lvl="2" marL="1371600" algn="l">
              <a:lnSpc>
                <a:spcPct val="90000"/>
              </a:lnSpc>
              <a:spcBef>
                <a:spcPts val="0"/>
              </a:spcBef>
              <a:spcAft>
                <a:spcPts val="0"/>
              </a:spcAft>
              <a:buSzPts val="1100"/>
              <a:buChar char="■"/>
              <a:defRPr/>
            </a:lvl3pPr>
            <a:lvl4pPr indent="-298450" lvl="3" marL="1828800" algn="l">
              <a:lnSpc>
                <a:spcPct val="90000"/>
              </a:lnSpc>
              <a:spcBef>
                <a:spcPts val="0"/>
              </a:spcBef>
              <a:spcAft>
                <a:spcPts val="0"/>
              </a:spcAft>
              <a:buSzPts val="1100"/>
              <a:buChar char="●"/>
              <a:defRPr/>
            </a:lvl4pPr>
            <a:lvl5pPr indent="-298450" lvl="4" marL="2286000" algn="l">
              <a:lnSpc>
                <a:spcPct val="90000"/>
              </a:lnSpc>
              <a:spcBef>
                <a:spcPts val="0"/>
              </a:spcBef>
              <a:spcAft>
                <a:spcPts val="0"/>
              </a:spcAft>
              <a:buSzPts val="1100"/>
              <a:buChar char="○"/>
              <a:defRPr/>
            </a:lvl5pPr>
            <a:lvl6pPr indent="-298450" lvl="5" marL="2743200" algn="l">
              <a:lnSpc>
                <a:spcPct val="90000"/>
              </a:lnSpc>
              <a:spcBef>
                <a:spcPts val="0"/>
              </a:spcBef>
              <a:spcAft>
                <a:spcPts val="0"/>
              </a:spcAft>
              <a:buSzPts val="1100"/>
              <a:buChar char="■"/>
              <a:defRPr/>
            </a:lvl6pPr>
            <a:lvl7pPr indent="-298450" lvl="6" marL="3200400" algn="l">
              <a:lnSpc>
                <a:spcPct val="90000"/>
              </a:lnSpc>
              <a:spcBef>
                <a:spcPts val="0"/>
              </a:spcBef>
              <a:spcAft>
                <a:spcPts val="0"/>
              </a:spcAft>
              <a:buSzPts val="1100"/>
              <a:buChar char="●"/>
              <a:defRPr/>
            </a:lvl7pPr>
            <a:lvl8pPr indent="-298450" lvl="7" marL="3657600" algn="l">
              <a:lnSpc>
                <a:spcPct val="90000"/>
              </a:lnSpc>
              <a:spcBef>
                <a:spcPts val="0"/>
              </a:spcBef>
              <a:spcAft>
                <a:spcPts val="0"/>
              </a:spcAft>
              <a:buSzPts val="1100"/>
              <a:buChar char="○"/>
              <a:defRPr/>
            </a:lvl8pPr>
            <a:lvl9pPr indent="-298450" lvl="8" marL="4114800" algn="l">
              <a:lnSpc>
                <a:spcPct val="90000"/>
              </a:lnSpc>
              <a:spcBef>
                <a:spcPts val="0"/>
              </a:spcBef>
              <a:spcAft>
                <a:spcPts val="0"/>
              </a:spcAft>
              <a:buSzPts val="1100"/>
              <a:buChar char="■"/>
              <a:defRPr/>
            </a:lvl9pPr>
          </a:lstStyle>
          <a:p/>
        </p:txBody>
      </p:sp>
      <p:sp>
        <p:nvSpPr>
          <p:cNvPr id="54" name="Google Shape;54;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43"/>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3"/>
          <p:cNvSpPr txBox="1"/>
          <p:nvPr>
            <p:ph idx="1" type="body"/>
          </p:nvPr>
        </p:nvSpPr>
        <p:spPr>
          <a:xfrm>
            <a:off x="902189" y="1508760"/>
            <a:ext cx="7338060" cy="31546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SzPts val="1800"/>
              <a:buChar char="▪"/>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58" name="Google Shape;58;p43"/>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3"/>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3"/>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r>
              <a:rPr lang="en"/>
              <a:t>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61" name="Shape 61"/>
        <p:cNvGrpSpPr/>
        <p:nvPr/>
      </p:nvGrpSpPr>
      <p:grpSpPr>
        <a:xfrm>
          <a:off x="0" y="0"/>
          <a:ext cx="0" cy="0"/>
          <a:chOff x="0" y="0"/>
          <a:chExt cx="0" cy="0"/>
        </a:xfrm>
      </p:grpSpPr>
      <p:sp>
        <p:nvSpPr>
          <p:cNvPr id="62" name="Google Shape;62;p44"/>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800"/>
              <a:buFont typeface="Corbel"/>
              <a:buNone/>
            </a:pPr>
            <a:r>
              <a:t/>
            </a:r>
            <a:endParaRPr b="0" i="0" sz="1800" u="none" cap="none" strike="noStrike">
              <a:solidFill>
                <a:schemeClr val="lt1"/>
              </a:solidFill>
              <a:latin typeface="Corbel"/>
              <a:ea typeface="Corbel"/>
              <a:cs typeface="Corbel"/>
              <a:sym typeface="Corbel"/>
            </a:endParaRPr>
          </a:p>
        </p:txBody>
      </p:sp>
      <p:sp>
        <p:nvSpPr>
          <p:cNvPr id="63" name="Google Shape;63;p44"/>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64" name="Google Shape;64;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85000"/>
              </a:lnSpc>
              <a:spcBef>
                <a:spcPts val="0"/>
              </a:spcBef>
              <a:spcAft>
                <a:spcPts val="0"/>
              </a:spcAft>
              <a:buClr>
                <a:schemeClr val="dk2"/>
              </a:buClr>
              <a:buSzPts val="2800"/>
              <a:buFont typeface="Corbe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SzPts val="1800"/>
              <a:buChar char="●"/>
              <a:defRPr/>
            </a:lvl1pPr>
            <a:lvl2pPr indent="-317500" lvl="1" marL="914400" algn="l">
              <a:lnSpc>
                <a:spcPct val="90000"/>
              </a:lnSpc>
              <a:spcBef>
                <a:spcPts val="1600"/>
              </a:spcBef>
              <a:spcAft>
                <a:spcPts val="0"/>
              </a:spcAft>
              <a:buSzPts val="1400"/>
              <a:buChar char="○"/>
              <a:defRPr/>
            </a:lvl2pPr>
            <a:lvl3pPr indent="-317500" lvl="2" marL="1371600" algn="l">
              <a:lnSpc>
                <a:spcPct val="90000"/>
              </a:lnSpc>
              <a:spcBef>
                <a:spcPts val="1600"/>
              </a:spcBef>
              <a:spcAft>
                <a:spcPts val="0"/>
              </a:spcAft>
              <a:buSzPts val="1400"/>
              <a:buChar char="■"/>
              <a:defRPr/>
            </a:lvl3pPr>
            <a:lvl4pPr indent="-317500" lvl="3" marL="1828800" algn="l">
              <a:lnSpc>
                <a:spcPct val="90000"/>
              </a:lnSpc>
              <a:spcBef>
                <a:spcPts val="1600"/>
              </a:spcBef>
              <a:spcAft>
                <a:spcPts val="0"/>
              </a:spcAft>
              <a:buSzPts val="1400"/>
              <a:buChar char="●"/>
              <a:defRPr/>
            </a:lvl4pPr>
            <a:lvl5pPr indent="-317500" lvl="4" marL="2286000" algn="l">
              <a:lnSpc>
                <a:spcPct val="90000"/>
              </a:lnSpc>
              <a:spcBef>
                <a:spcPts val="1600"/>
              </a:spcBef>
              <a:spcAft>
                <a:spcPts val="0"/>
              </a:spcAft>
              <a:buSzPts val="1400"/>
              <a:buChar char="○"/>
              <a:defRPr/>
            </a:lvl5pPr>
            <a:lvl6pPr indent="-317500" lvl="5" marL="2743200" algn="l">
              <a:lnSpc>
                <a:spcPct val="90000"/>
              </a:lnSpc>
              <a:spcBef>
                <a:spcPts val="1600"/>
              </a:spcBef>
              <a:spcAft>
                <a:spcPts val="0"/>
              </a:spcAft>
              <a:buSzPts val="1400"/>
              <a:buChar char="■"/>
              <a:defRPr/>
            </a:lvl6pPr>
            <a:lvl7pPr indent="-317500" lvl="6" marL="3200400" algn="l">
              <a:lnSpc>
                <a:spcPct val="90000"/>
              </a:lnSpc>
              <a:spcBef>
                <a:spcPts val="1600"/>
              </a:spcBef>
              <a:spcAft>
                <a:spcPts val="0"/>
              </a:spcAft>
              <a:buSzPts val="1400"/>
              <a:buChar char="●"/>
              <a:defRPr/>
            </a:lvl7pPr>
            <a:lvl8pPr indent="-317500" lvl="7" marL="3657600" algn="l">
              <a:lnSpc>
                <a:spcPct val="90000"/>
              </a:lnSpc>
              <a:spcBef>
                <a:spcPts val="1600"/>
              </a:spcBef>
              <a:spcAft>
                <a:spcPts val="0"/>
              </a:spcAft>
              <a:buSzPts val="1400"/>
              <a:buChar char="○"/>
              <a:defRPr/>
            </a:lvl8pPr>
            <a:lvl9pPr indent="-317500" lvl="8" marL="4114800" algn="l">
              <a:lnSpc>
                <a:spcPct val="90000"/>
              </a:lnSpc>
              <a:spcBef>
                <a:spcPts val="1600"/>
              </a:spcBef>
              <a:spcAft>
                <a:spcPts val="1600"/>
              </a:spcAft>
              <a:buSzPts val="1400"/>
              <a:buChar char="■"/>
              <a:defRPr/>
            </a:lvl9pPr>
          </a:lstStyle>
          <a:p/>
        </p:txBody>
      </p:sp>
      <p:sp>
        <p:nvSpPr>
          <p:cNvPr id="68" name="Google Shape;68;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7" Type="http://schemas.openxmlformats.org/officeDocument/2006/relationships/theme" Target="../theme/theme2.xml"/><Relationship Id="rId16" Type="http://schemas.openxmlformats.org/officeDocument/2006/relationships/slideLayout" Target="../slideLayouts/slideLayout20.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36"/>
          <p:cNvSpPr/>
          <p:nvPr/>
        </p:nvSpPr>
        <p:spPr>
          <a:xfrm>
            <a:off x="362" y="132082"/>
            <a:ext cx="9141714" cy="1234439"/>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36"/>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3000"/>
              <a:buFont typeface="Corbel"/>
              <a:buNone/>
              <a:defRPr b="0" i="0" sz="3000" u="none" cap="none" strike="noStrike">
                <a:solidFill>
                  <a:schemeClr val="lt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36"/>
          <p:cNvSpPr txBox="1"/>
          <p:nvPr>
            <p:ph idx="1" type="body"/>
          </p:nvPr>
        </p:nvSpPr>
        <p:spPr>
          <a:xfrm>
            <a:off x="902189" y="1508760"/>
            <a:ext cx="7338060" cy="3154680"/>
          </a:xfrm>
          <a:prstGeom prst="rect">
            <a:avLst/>
          </a:prstGeom>
          <a:noFill/>
          <a:ln>
            <a:noFill/>
          </a:ln>
        </p:spPr>
        <p:txBody>
          <a:bodyPr anchorCtr="0" anchor="t" bIns="45700" lIns="91425" spcFirstLastPara="1" rIns="91425" wrap="square" tIns="45700">
            <a:normAutofit/>
          </a:bodyPr>
          <a:lstStyle>
            <a:lvl1pPr indent="-333375" lvl="0" marL="457200" marR="0" rtl="0" algn="l">
              <a:lnSpc>
                <a:spcPct val="90000"/>
              </a:lnSpc>
              <a:spcBef>
                <a:spcPts val="900"/>
              </a:spcBef>
              <a:spcAft>
                <a:spcPts val="0"/>
              </a:spcAft>
              <a:buClr>
                <a:schemeClr val="dk1"/>
              </a:buClr>
              <a:buSzPts val="1650"/>
              <a:buFont typeface="Noto Sans Symbols"/>
              <a:buChar char="▪"/>
              <a:defRPr b="0" i="0" sz="1650" u="none" cap="none" strike="noStrike">
                <a:solidFill>
                  <a:schemeClr val="dk1"/>
                </a:solidFill>
                <a:latin typeface="Corbel"/>
                <a:ea typeface="Corbel"/>
                <a:cs typeface="Corbel"/>
                <a:sym typeface="Corbel"/>
              </a:defRPr>
            </a:lvl1pPr>
            <a:lvl2pPr indent="-323850" lvl="1" marL="914400" marR="0" rtl="0" algn="l">
              <a:lnSpc>
                <a:spcPct val="90000"/>
              </a:lnSpc>
              <a:spcBef>
                <a:spcPts val="150"/>
              </a:spcBef>
              <a:spcAft>
                <a:spcPts val="0"/>
              </a:spcAft>
              <a:buClr>
                <a:schemeClr val="dk1"/>
              </a:buClr>
              <a:buSzPts val="1500"/>
              <a:buFont typeface="Noto Sans Symbols"/>
              <a:buChar char="▪"/>
              <a:defRPr b="0" i="0" sz="1500" u="none" cap="none" strike="noStrike">
                <a:solidFill>
                  <a:schemeClr val="dk1"/>
                </a:solidFill>
                <a:latin typeface="Corbel"/>
                <a:ea typeface="Corbel"/>
                <a:cs typeface="Corbel"/>
                <a:sym typeface="Corbel"/>
              </a:defRPr>
            </a:lvl2pPr>
            <a:lvl3pPr indent="-314325" lvl="2" marL="1371600" marR="0" rtl="0" algn="l">
              <a:lnSpc>
                <a:spcPct val="90000"/>
              </a:lnSpc>
              <a:spcBef>
                <a:spcPts val="300"/>
              </a:spcBef>
              <a:spcAft>
                <a:spcPts val="0"/>
              </a:spcAft>
              <a:buClr>
                <a:schemeClr val="dk1"/>
              </a:buClr>
              <a:buSzPts val="1350"/>
              <a:buFont typeface="Noto Sans Symbols"/>
              <a:buChar char="▪"/>
              <a:defRPr b="0" i="0" sz="1350" u="none" cap="none" strike="noStrike">
                <a:solidFill>
                  <a:schemeClr val="dk1"/>
                </a:solidFill>
                <a:latin typeface="Corbel"/>
                <a:ea typeface="Corbel"/>
                <a:cs typeface="Corbel"/>
                <a:sym typeface="Corbel"/>
              </a:defRPr>
            </a:lvl3pPr>
            <a:lvl4pPr indent="-304800" lvl="3" marL="1828800" marR="0" rtl="0" algn="l">
              <a:lnSpc>
                <a:spcPct val="90000"/>
              </a:lnSpc>
              <a:spcBef>
                <a:spcPts val="300"/>
              </a:spcBef>
              <a:spcAft>
                <a:spcPts val="0"/>
              </a:spcAft>
              <a:buClr>
                <a:schemeClr val="dk1"/>
              </a:buClr>
              <a:buSzPts val="1200"/>
              <a:buFont typeface="Noto Sans Symbols"/>
              <a:buChar char="▪"/>
              <a:defRPr b="0" i="0" sz="1200" u="none" cap="none" strike="noStrike">
                <a:solidFill>
                  <a:schemeClr val="dk1"/>
                </a:solidFill>
                <a:latin typeface="Corbel"/>
                <a:ea typeface="Corbel"/>
                <a:cs typeface="Corbel"/>
                <a:sym typeface="Corbel"/>
              </a:defRPr>
            </a:lvl4pPr>
            <a:lvl5pPr indent="-304800" lvl="4" marL="2286000" marR="0" rtl="0" algn="l">
              <a:lnSpc>
                <a:spcPct val="90000"/>
              </a:lnSpc>
              <a:spcBef>
                <a:spcPts val="300"/>
              </a:spcBef>
              <a:spcAft>
                <a:spcPts val="0"/>
              </a:spcAft>
              <a:buClr>
                <a:schemeClr val="dk1"/>
              </a:buClr>
              <a:buSzPts val="1200"/>
              <a:buFont typeface="Noto Sans Symbols"/>
              <a:buChar char="▪"/>
              <a:defRPr b="0" i="0" sz="1200" u="none" cap="none" strike="noStrike">
                <a:solidFill>
                  <a:schemeClr val="dk1"/>
                </a:solidFill>
                <a:latin typeface="Corbel"/>
                <a:ea typeface="Corbel"/>
                <a:cs typeface="Corbel"/>
                <a:sym typeface="Corbel"/>
              </a:defRPr>
            </a:lvl5pPr>
            <a:lvl6pPr indent="-304800" lvl="5" marL="2743200" marR="0" rtl="0" algn="l">
              <a:lnSpc>
                <a:spcPct val="90000"/>
              </a:lnSpc>
              <a:spcBef>
                <a:spcPts val="300"/>
              </a:spcBef>
              <a:spcAft>
                <a:spcPts val="0"/>
              </a:spcAft>
              <a:buClr>
                <a:schemeClr val="dk1"/>
              </a:buClr>
              <a:buSzPts val="1200"/>
              <a:buFont typeface="Noto Sans Symbols"/>
              <a:buChar char="▪"/>
              <a:defRPr b="0" i="0" sz="1200" u="none" cap="none" strike="noStrike">
                <a:solidFill>
                  <a:schemeClr val="dk1"/>
                </a:solidFill>
                <a:latin typeface="Corbel"/>
                <a:ea typeface="Corbel"/>
                <a:cs typeface="Corbel"/>
                <a:sym typeface="Corbel"/>
              </a:defRPr>
            </a:lvl6pPr>
            <a:lvl7pPr indent="-304800" lvl="6" marL="3200400" marR="0" rtl="0" algn="l">
              <a:lnSpc>
                <a:spcPct val="90000"/>
              </a:lnSpc>
              <a:spcBef>
                <a:spcPts val="300"/>
              </a:spcBef>
              <a:spcAft>
                <a:spcPts val="0"/>
              </a:spcAft>
              <a:buClr>
                <a:schemeClr val="dk1"/>
              </a:buClr>
              <a:buSzPts val="1200"/>
              <a:buFont typeface="Noto Sans Symbols"/>
              <a:buChar char="▪"/>
              <a:defRPr b="0" i="0" sz="1200" u="none" cap="none" strike="noStrike">
                <a:solidFill>
                  <a:schemeClr val="dk1"/>
                </a:solidFill>
                <a:latin typeface="Corbel"/>
                <a:ea typeface="Corbel"/>
                <a:cs typeface="Corbel"/>
                <a:sym typeface="Corbel"/>
              </a:defRPr>
            </a:lvl7pPr>
            <a:lvl8pPr indent="-304800" lvl="7" marL="3657600" marR="0" rtl="0" algn="l">
              <a:lnSpc>
                <a:spcPct val="90000"/>
              </a:lnSpc>
              <a:spcBef>
                <a:spcPts val="300"/>
              </a:spcBef>
              <a:spcAft>
                <a:spcPts val="0"/>
              </a:spcAft>
              <a:buClr>
                <a:schemeClr val="dk1"/>
              </a:buClr>
              <a:buSzPts val="1200"/>
              <a:buFont typeface="Noto Sans Symbols"/>
              <a:buChar char="▪"/>
              <a:defRPr b="0" i="0" sz="1200" u="none" cap="none" strike="noStrike">
                <a:solidFill>
                  <a:schemeClr val="dk1"/>
                </a:solidFill>
                <a:latin typeface="Corbel"/>
                <a:ea typeface="Corbel"/>
                <a:cs typeface="Corbel"/>
                <a:sym typeface="Corbel"/>
              </a:defRPr>
            </a:lvl8pPr>
            <a:lvl9pPr indent="-304800" lvl="8" marL="4114800" marR="0" rtl="0" algn="l">
              <a:lnSpc>
                <a:spcPct val="90000"/>
              </a:lnSpc>
              <a:spcBef>
                <a:spcPts val="300"/>
              </a:spcBef>
              <a:spcAft>
                <a:spcPts val="300"/>
              </a:spcAft>
              <a:buClr>
                <a:schemeClr val="dk1"/>
              </a:buClr>
              <a:buSzPts val="1200"/>
              <a:buFont typeface="Noto Sans Symbols"/>
              <a:buChar char="▪"/>
              <a:defRPr b="0" i="0" sz="1200" u="none" cap="none" strike="noStrike">
                <a:solidFill>
                  <a:schemeClr val="dk1"/>
                </a:solidFill>
                <a:latin typeface="Corbel"/>
                <a:ea typeface="Corbel"/>
                <a:cs typeface="Corbel"/>
                <a:sym typeface="Corbel"/>
              </a:defRPr>
            </a:lvl9pPr>
          </a:lstStyle>
          <a:p/>
        </p:txBody>
      </p:sp>
      <p:sp>
        <p:nvSpPr>
          <p:cNvPr id="9" name="Google Shape;9;p36"/>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788"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 name="Google Shape;10;p36"/>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788"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1" name="Google Shape;11;p36"/>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rtl="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1pPr>
            <a:lvl2pPr indent="0" lvl="1" marL="0" marR="0" rtl="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2pPr>
            <a:lvl3pPr indent="0" lvl="2" marL="0" marR="0" rtl="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3pPr>
            <a:lvl4pPr indent="0" lvl="3" marL="0" marR="0" rtl="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4pPr>
            <a:lvl5pPr indent="0" lvl="4" marL="0" marR="0" rtl="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5pPr>
            <a:lvl6pPr indent="0" lvl="5" marL="0" marR="0" rtl="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6pPr>
            <a:lvl7pPr indent="0" lvl="6" marL="0" marR="0" rtl="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7pPr>
            <a:lvl8pPr indent="0" lvl="7" marL="0" marR="0" rtl="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8pPr>
            <a:lvl9pPr indent="0" lvl="8" marL="0" marR="0" rtl="0" algn="r">
              <a:lnSpc>
                <a:spcPct val="100000"/>
              </a:lnSpc>
              <a:spcBef>
                <a:spcPts val="0"/>
              </a:spcBef>
              <a:spcAft>
                <a:spcPts val="0"/>
              </a:spcAft>
              <a:buClr>
                <a:schemeClr val="dk1"/>
              </a:buClr>
              <a:buSzPts val="900"/>
              <a:buFont typeface="Corbel"/>
              <a:buNone/>
              <a:defRPr b="0" i="0" sz="9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9" name="Shape 39"/>
        <p:cNvGrpSpPr/>
        <p:nvPr/>
      </p:nvGrpSpPr>
      <p:grpSpPr>
        <a:xfrm>
          <a:off x="0" y="0"/>
          <a:ext cx="0" cy="0"/>
          <a:chOff x="0" y="0"/>
          <a:chExt cx="0" cy="0"/>
        </a:xfrm>
      </p:grpSpPr>
      <p:sp>
        <p:nvSpPr>
          <p:cNvPr id="40" name="Google Shape;40;p35"/>
          <p:cNvSpPr/>
          <p:nvPr/>
        </p:nvSpPr>
        <p:spPr>
          <a:xfrm>
            <a:off x="362" y="132082"/>
            <a:ext cx="9141714" cy="1234439"/>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5"/>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3000"/>
              <a:buFont typeface="Corbel"/>
              <a:buNone/>
              <a:defRPr b="0" i="0" sz="3000" u="none" cap="none" strike="noStrike">
                <a:solidFill>
                  <a:schemeClr val="dk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p35"/>
          <p:cNvSpPr txBox="1"/>
          <p:nvPr>
            <p:ph idx="1" type="body"/>
          </p:nvPr>
        </p:nvSpPr>
        <p:spPr>
          <a:xfrm>
            <a:off x="902189" y="1508760"/>
            <a:ext cx="7338060" cy="3154680"/>
          </a:xfrm>
          <a:prstGeom prst="rect">
            <a:avLst/>
          </a:prstGeom>
          <a:noFill/>
          <a:ln>
            <a:noFill/>
          </a:ln>
        </p:spPr>
        <p:txBody>
          <a:bodyPr anchorCtr="0" anchor="t" bIns="45700" lIns="91425" spcFirstLastPara="1" rIns="91425" wrap="square" tIns="45700">
            <a:normAutofit/>
          </a:bodyPr>
          <a:lstStyle>
            <a:lvl1pPr indent="-333375" lvl="0" marL="457200" marR="0" rtl="0" algn="l">
              <a:lnSpc>
                <a:spcPct val="90000"/>
              </a:lnSpc>
              <a:spcBef>
                <a:spcPts val="900"/>
              </a:spcBef>
              <a:spcAft>
                <a:spcPts val="0"/>
              </a:spcAft>
              <a:buClr>
                <a:schemeClr val="lt1"/>
              </a:buClr>
              <a:buSzPts val="1650"/>
              <a:buFont typeface="Noto Sans Symbols"/>
              <a:buChar char="▪"/>
              <a:defRPr b="0" i="0" sz="1650" u="none" cap="none" strike="noStrike">
                <a:solidFill>
                  <a:schemeClr val="lt1"/>
                </a:solidFill>
                <a:latin typeface="Corbel"/>
                <a:ea typeface="Corbel"/>
                <a:cs typeface="Corbel"/>
                <a:sym typeface="Corbel"/>
              </a:defRPr>
            </a:lvl1pPr>
            <a:lvl2pPr indent="-323850" lvl="1" marL="914400" marR="0" rtl="0" algn="l">
              <a:lnSpc>
                <a:spcPct val="90000"/>
              </a:lnSpc>
              <a:spcBef>
                <a:spcPts val="150"/>
              </a:spcBef>
              <a:spcAft>
                <a:spcPts val="0"/>
              </a:spcAft>
              <a:buClr>
                <a:schemeClr val="lt1"/>
              </a:buClr>
              <a:buSzPts val="1500"/>
              <a:buFont typeface="Noto Sans Symbols"/>
              <a:buChar char="▪"/>
              <a:defRPr b="0" i="0" sz="1500" u="none" cap="none" strike="noStrike">
                <a:solidFill>
                  <a:schemeClr val="lt1"/>
                </a:solidFill>
                <a:latin typeface="Corbel"/>
                <a:ea typeface="Corbel"/>
                <a:cs typeface="Corbel"/>
                <a:sym typeface="Corbel"/>
              </a:defRPr>
            </a:lvl2pPr>
            <a:lvl3pPr indent="-314325" lvl="2" marL="1371600" marR="0" rtl="0" algn="l">
              <a:lnSpc>
                <a:spcPct val="90000"/>
              </a:lnSpc>
              <a:spcBef>
                <a:spcPts val="300"/>
              </a:spcBef>
              <a:spcAft>
                <a:spcPts val="0"/>
              </a:spcAft>
              <a:buClr>
                <a:schemeClr val="lt1"/>
              </a:buClr>
              <a:buSzPts val="1350"/>
              <a:buFont typeface="Noto Sans Symbols"/>
              <a:buChar char="▪"/>
              <a:defRPr b="0" i="0" sz="1350" u="none" cap="none" strike="noStrike">
                <a:solidFill>
                  <a:schemeClr val="lt1"/>
                </a:solidFill>
                <a:latin typeface="Corbel"/>
                <a:ea typeface="Corbel"/>
                <a:cs typeface="Corbel"/>
                <a:sym typeface="Corbel"/>
              </a:defRPr>
            </a:lvl3pPr>
            <a:lvl4pPr indent="-304800" lvl="3" marL="1828800" marR="0" rtl="0" algn="l">
              <a:lnSpc>
                <a:spcPct val="90000"/>
              </a:lnSpc>
              <a:spcBef>
                <a:spcPts val="300"/>
              </a:spcBef>
              <a:spcAft>
                <a:spcPts val="0"/>
              </a:spcAft>
              <a:buClr>
                <a:schemeClr val="lt1"/>
              </a:buClr>
              <a:buSzPts val="1200"/>
              <a:buFont typeface="Noto Sans Symbols"/>
              <a:buChar char="▪"/>
              <a:defRPr b="0" i="0" sz="1200" u="none" cap="none" strike="noStrike">
                <a:solidFill>
                  <a:schemeClr val="lt1"/>
                </a:solidFill>
                <a:latin typeface="Corbel"/>
                <a:ea typeface="Corbel"/>
                <a:cs typeface="Corbel"/>
                <a:sym typeface="Corbel"/>
              </a:defRPr>
            </a:lvl4pPr>
            <a:lvl5pPr indent="-304800" lvl="4" marL="2286000" marR="0" rtl="0" algn="l">
              <a:lnSpc>
                <a:spcPct val="90000"/>
              </a:lnSpc>
              <a:spcBef>
                <a:spcPts val="300"/>
              </a:spcBef>
              <a:spcAft>
                <a:spcPts val="0"/>
              </a:spcAft>
              <a:buClr>
                <a:schemeClr val="lt1"/>
              </a:buClr>
              <a:buSzPts val="1200"/>
              <a:buFont typeface="Noto Sans Symbols"/>
              <a:buChar char="▪"/>
              <a:defRPr b="0" i="0" sz="1200" u="none" cap="none" strike="noStrike">
                <a:solidFill>
                  <a:schemeClr val="lt1"/>
                </a:solidFill>
                <a:latin typeface="Corbel"/>
                <a:ea typeface="Corbel"/>
                <a:cs typeface="Corbel"/>
                <a:sym typeface="Corbel"/>
              </a:defRPr>
            </a:lvl5pPr>
            <a:lvl6pPr indent="-304800" lvl="5" marL="2743200" marR="0" rtl="0" algn="l">
              <a:lnSpc>
                <a:spcPct val="90000"/>
              </a:lnSpc>
              <a:spcBef>
                <a:spcPts val="300"/>
              </a:spcBef>
              <a:spcAft>
                <a:spcPts val="0"/>
              </a:spcAft>
              <a:buClr>
                <a:schemeClr val="lt1"/>
              </a:buClr>
              <a:buSzPts val="1200"/>
              <a:buFont typeface="Noto Sans Symbols"/>
              <a:buChar char="▪"/>
              <a:defRPr b="0" i="0" sz="1200" u="none" cap="none" strike="noStrike">
                <a:solidFill>
                  <a:schemeClr val="lt1"/>
                </a:solidFill>
                <a:latin typeface="Corbel"/>
                <a:ea typeface="Corbel"/>
                <a:cs typeface="Corbel"/>
                <a:sym typeface="Corbel"/>
              </a:defRPr>
            </a:lvl6pPr>
            <a:lvl7pPr indent="-304800" lvl="6" marL="3200400" marR="0" rtl="0" algn="l">
              <a:lnSpc>
                <a:spcPct val="90000"/>
              </a:lnSpc>
              <a:spcBef>
                <a:spcPts val="300"/>
              </a:spcBef>
              <a:spcAft>
                <a:spcPts val="0"/>
              </a:spcAft>
              <a:buClr>
                <a:schemeClr val="lt1"/>
              </a:buClr>
              <a:buSzPts val="1200"/>
              <a:buFont typeface="Noto Sans Symbols"/>
              <a:buChar char="▪"/>
              <a:defRPr b="0" i="0" sz="1200" u="none" cap="none" strike="noStrike">
                <a:solidFill>
                  <a:schemeClr val="lt1"/>
                </a:solidFill>
                <a:latin typeface="Corbel"/>
                <a:ea typeface="Corbel"/>
                <a:cs typeface="Corbel"/>
                <a:sym typeface="Corbel"/>
              </a:defRPr>
            </a:lvl7pPr>
            <a:lvl8pPr indent="-304800" lvl="7" marL="3657600" marR="0" rtl="0" algn="l">
              <a:lnSpc>
                <a:spcPct val="90000"/>
              </a:lnSpc>
              <a:spcBef>
                <a:spcPts val="300"/>
              </a:spcBef>
              <a:spcAft>
                <a:spcPts val="0"/>
              </a:spcAft>
              <a:buClr>
                <a:schemeClr val="lt1"/>
              </a:buClr>
              <a:buSzPts val="1200"/>
              <a:buFont typeface="Noto Sans Symbols"/>
              <a:buChar char="▪"/>
              <a:defRPr b="0" i="0" sz="1200" u="none" cap="none" strike="noStrike">
                <a:solidFill>
                  <a:schemeClr val="lt1"/>
                </a:solidFill>
                <a:latin typeface="Corbel"/>
                <a:ea typeface="Corbel"/>
                <a:cs typeface="Corbel"/>
                <a:sym typeface="Corbel"/>
              </a:defRPr>
            </a:lvl8pPr>
            <a:lvl9pPr indent="-304800" lvl="8" marL="4114800" marR="0" rtl="0" algn="l">
              <a:lnSpc>
                <a:spcPct val="90000"/>
              </a:lnSpc>
              <a:spcBef>
                <a:spcPts val="300"/>
              </a:spcBef>
              <a:spcAft>
                <a:spcPts val="300"/>
              </a:spcAft>
              <a:buClr>
                <a:schemeClr val="lt1"/>
              </a:buClr>
              <a:buSzPts val="1200"/>
              <a:buFont typeface="Noto Sans Symbols"/>
              <a:buChar char="▪"/>
              <a:defRPr b="0" i="0" sz="1200" u="none" cap="none" strike="noStrike">
                <a:solidFill>
                  <a:schemeClr val="lt1"/>
                </a:solidFill>
                <a:latin typeface="Corbel"/>
                <a:ea typeface="Corbel"/>
                <a:cs typeface="Corbel"/>
                <a:sym typeface="Corbel"/>
              </a:defRPr>
            </a:lvl9pPr>
          </a:lstStyle>
          <a:p/>
        </p:txBody>
      </p:sp>
      <p:sp>
        <p:nvSpPr>
          <p:cNvPr id="43" name="Google Shape;43;p35"/>
          <p:cNvSpPr txBox="1"/>
          <p:nvPr>
            <p:ph idx="10" type="dt"/>
          </p:nvPr>
        </p:nvSpPr>
        <p:spPr>
          <a:xfrm>
            <a:off x="901699" y="4817141"/>
            <a:ext cx="2250671" cy="273844"/>
          </a:xfrm>
          <a:prstGeom prst="rect">
            <a:avLst/>
          </a:prstGeom>
          <a:noFill/>
          <a:ln>
            <a:noFill/>
          </a:ln>
        </p:spPr>
        <p:txBody>
          <a:bodyPr anchorCtr="0" anchor="ctr" bIns="45700" lIns="91425"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788"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9pPr>
          </a:lstStyle>
          <a:p/>
        </p:txBody>
      </p:sp>
      <p:sp>
        <p:nvSpPr>
          <p:cNvPr id="44" name="Google Shape;44;p35"/>
          <p:cNvSpPr txBox="1"/>
          <p:nvPr>
            <p:ph idx="11" type="ftr"/>
          </p:nvPr>
        </p:nvSpPr>
        <p:spPr>
          <a:xfrm>
            <a:off x="4197353" y="4817141"/>
            <a:ext cx="3783330" cy="273844"/>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788"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9pPr>
          </a:lstStyle>
          <a:p/>
        </p:txBody>
      </p:sp>
      <p:sp>
        <p:nvSpPr>
          <p:cNvPr id="45" name="Google Shape;45;p35"/>
          <p:cNvSpPr txBox="1"/>
          <p:nvPr>
            <p:ph idx="12" type="sldNum"/>
          </p:nvPr>
        </p:nvSpPr>
        <p:spPr>
          <a:xfrm>
            <a:off x="7994195" y="4817141"/>
            <a:ext cx="709698" cy="273844"/>
          </a:xfrm>
          <a:prstGeom prst="rect">
            <a:avLst/>
          </a:prstGeom>
          <a:noFill/>
          <a:ln>
            <a:noFill/>
          </a:ln>
        </p:spPr>
        <p:txBody>
          <a:bodyPr anchorCtr="0" anchor="ctr" bIns="45700" lIns="45700" spcFirstLastPara="1" rIns="91425" wrap="square" tIns="45700">
            <a:noAutofit/>
          </a:bodyPr>
          <a:lstStyle>
            <a:lvl1pPr indent="0" lvl="0" marL="0" marR="0" rtl="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1pPr>
            <a:lvl2pPr indent="0" lvl="1" marL="0" marR="0" rtl="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2pPr>
            <a:lvl3pPr indent="0" lvl="2" marL="0" marR="0" rtl="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3pPr>
            <a:lvl4pPr indent="0" lvl="3" marL="0" marR="0" rtl="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4pPr>
            <a:lvl5pPr indent="0" lvl="4" marL="0" marR="0" rtl="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5pPr>
            <a:lvl6pPr indent="0" lvl="5" marL="0" marR="0" rtl="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6pPr>
            <a:lvl7pPr indent="0" lvl="6" marL="0" marR="0" rtl="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7pPr>
            <a:lvl8pPr indent="0" lvl="7" marL="0" marR="0" rtl="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8pPr>
            <a:lvl9pPr indent="0" lvl="8" marL="0" marR="0" rtl="0" algn="r">
              <a:lnSpc>
                <a:spcPct val="100000"/>
              </a:lnSpc>
              <a:spcBef>
                <a:spcPts val="0"/>
              </a:spcBef>
              <a:spcAft>
                <a:spcPts val="0"/>
              </a:spcAft>
              <a:buClr>
                <a:schemeClr val="lt1"/>
              </a:buClr>
              <a:buSzPts val="900"/>
              <a:buFont typeface="Corbel"/>
              <a:buNone/>
              <a:defRPr b="0" i="0" sz="9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8.png"/><Relationship Id="rId6" Type="http://schemas.openxmlformats.org/officeDocument/2006/relationships/image" Target="../media/image20.png"/><Relationship Id="rId7"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hyperlink" Target="mailto:jslater-sanchez@avhsd.org" TargetMode="Externa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ed100.org/lessons/lcf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
          <p:cNvSpPr txBox="1"/>
          <p:nvPr>
            <p:ph type="ctrTitle"/>
          </p:nvPr>
        </p:nvSpPr>
        <p:spPr>
          <a:xfrm>
            <a:off x="356616" y="1624774"/>
            <a:ext cx="8435340" cy="130451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lt1"/>
              </a:buClr>
              <a:buSzPts val="4500"/>
              <a:buFont typeface="Corbel"/>
              <a:buNone/>
            </a:pPr>
            <a:r>
              <a:rPr lang="en"/>
              <a:t>PARENT ADVISORY COMMITTEE</a:t>
            </a:r>
            <a:endParaRPr/>
          </a:p>
        </p:txBody>
      </p:sp>
      <p:sp>
        <p:nvSpPr>
          <p:cNvPr id="150" name="Google Shape;150;p1"/>
          <p:cNvSpPr txBox="1"/>
          <p:nvPr>
            <p:ph idx="1" type="subTitle"/>
          </p:nvPr>
        </p:nvSpPr>
        <p:spPr>
          <a:xfrm>
            <a:off x="260604" y="2935224"/>
            <a:ext cx="8629650" cy="3429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1500"/>
              <a:buNone/>
            </a:pPr>
            <a:r>
              <a:rPr lang="en"/>
              <a:t>October 18, 2023</a:t>
            </a:r>
            <a:endParaRPr/>
          </a:p>
        </p:txBody>
      </p:sp>
      <p:pic>
        <p:nvPicPr>
          <p:cNvPr id="151" name="Google Shape;151;p1"/>
          <p:cNvPicPr preferRelativeResize="0"/>
          <p:nvPr/>
        </p:nvPicPr>
        <p:blipFill>
          <a:blip r:embed="rId3">
            <a:alphaModFix/>
          </a:blip>
          <a:stretch>
            <a:fillRect/>
          </a:stretch>
        </p:blipFill>
        <p:spPr>
          <a:xfrm>
            <a:off x="2400825" y="3415599"/>
            <a:ext cx="4283282" cy="15605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9"/>
          <p:cNvSpPr txBox="1"/>
          <p:nvPr/>
        </p:nvSpPr>
        <p:spPr>
          <a:xfrm>
            <a:off x="662922" y="460963"/>
            <a:ext cx="7577327" cy="1057983"/>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l">
              <a:lnSpc>
                <a:spcPct val="85000"/>
              </a:lnSpc>
              <a:spcBef>
                <a:spcPts val="0"/>
              </a:spcBef>
              <a:spcAft>
                <a:spcPts val="0"/>
              </a:spcAft>
              <a:buClr>
                <a:schemeClr val="dk2"/>
              </a:buClr>
              <a:buSzPct val="100000"/>
              <a:buFont typeface="Corbel"/>
              <a:buNone/>
            </a:pPr>
            <a:r>
              <a:rPr b="0" i="0" lang="en" sz="4000" u="none" cap="none" strike="noStrike">
                <a:solidFill>
                  <a:srgbClr val="A64D79"/>
                </a:solidFill>
                <a:latin typeface="Corbel"/>
                <a:ea typeface="Corbel"/>
                <a:cs typeface="Corbel"/>
                <a:sym typeface="Corbel"/>
              </a:rPr>
              <a:t>LCAP REQUIREMENTS</a:t>
            </a:r>
            <a:endParaRPr b="0" i="0" sz="1400" u="none" cap="none" strike="noStrike">
              <a:solidFill>
                <a:srgbClr val="A64D79"/>
              </a:solidFill>
              <a:latin typeface="Arial"/>
              <a:ea typeface="Arial"/>
              <a:cs typeface="Arial"/>
              <a:sym typeface="Arial"/>
            </a:endParaRPr>
          </a:p>
          <a:p>
            <a:pPr indent="0" lvl="0" marL="0" marR="0" rtl="0" algn="l">
              <a:lnSpc>
                <a:spcPct val="85000"/>
              </a:lnSpc>
              <a:spcBef>
                <a:spcPts val="0"/>
              </a:spcBef>
              <a:spcAft>
                <a:spcPts val="0"/>
              </a:spcAft>
              <a:buClr>
                <a:schemeClr val="dk2"/>
              </a:buClr>
              <a:buSzPct val="100000"/>
              <a:buFont typeface="Corbel"/>
              <a:buNone/>
            </a:pPr>
            <a:r>
              <a:t/>
            </a:r>
            <a:endParaRPr b="0" i="0" sz="1900" u="none" cap="none" strike="noStrike">
              <a:solidFill>
                <a:srgbClr val="A64D79"/>
              </a:solidFill>
              <a:latin typeface="Corbel"/>
              <a:ea typeface="Corbel"/>
              <a:cs typeface="Corbel"/>
              <a:sym typeface="Corbel"/>
            </a:endParaRPr>
          </a:p>
          <a:p>
            <a:pPr indent="0" lvl="0" marL="0" marR="0" rtl="0" algn="l">
              <a:lnSpc>
                <a:spcPct val="120000"/>
              </a:lnSpc>
              <a:spcBef>
                <a:spcPts val="0"/>
              </a:spcBef>
              <a:spcAft>
                <a:spcPts val="0"/>
              </a:spcAft>
              <a:buClr>
                <a:schemeClr val="dk2"/>
              </a:buClr>
              <a:buSzPct val="100000"/>
              <a:buFont typeface="Corbel"/>
              <a:buNone/>
            </a:pPr>
            <a:r>
              <a:rPr b="0" i="0" lang="en" sz="1900" u="none" cap="none" strike="noStrike">
                <a:solidFill>
                  <a:srgbClr val="A64D79"/>
                </a:solidFill>
                <a:latin typeface="Corbel"/>
                <a:ea typeface="Corbel"/>
                <a:cs typeface="Corbel"/>
                <a:sym typeface="Corbel"/>
              </a:rPr>
              <a:t>THE LCAP INCLUDES GOALS, SPECIFIC ACTIONS, AND MEASURABLE STUDENT OUTCOMES FOR EACH OF THE </a:t>
            </a:r>
            <a:r>
              <a:rPr b="1" i="0" lang="en" sz="1900" u="none" cap="none" strike="noStrike">
                <a:solidFill>
                  <a:srgbClr val="A64D79"/>
                </a:solidFill>
                <a:latin typeface="Corbel"/>
                <a:ea typeface="Corbel"/>
                <a:cs typeface="Corbel"/>
                <a:sym typeface="Corbel"/>
              </a:rPr>
              <a:t>EIGHT STATEWIDE PRIORITIES</a:t>
            </a:r>
            <a:endParaRPr b="0" i="0" sz="1400" u="none" cap="none" strike="noStrike">
              <a:solidFill>
                <a:srgbClr val="A64D79"/>
              </a:solidFill>
              <a:latin typeface="Arial"/>
              <a:ea typeface="Arial"/>
              <a:cs typeface="Arial"/>
              <a:sym typeface="Arial"/>
            </a:endParaRPr>
          </a:p>
          <a:p>
            <a:pPr indent="0" lvl="0" marL="0" marR="0" rtl="0" algn="l">
              <a:lnSpc>
                <a:spcPct val="85000"/>
              </a:lnSpc>
              <a:spcBef>
                <a:spcPts val="0"/>
              </a:spcBef>
              <a:spcAft>
                <a:spcPts val="0"/>
              </a:spcAft>
              <a:buClr>
                <a:schemeClr val="dk2"/>
              </a:buClr>
              <a:buSzPct val="100000"/>
              <a:buFont typeface="Corbel"/>
              <a:buNone/>
            </a:pPr>
            <a:r>
              <a:t/>
            </a:r>
            <a:endParaRPr b="0" i="0" sz="4000" u="none" cap="none" strike="noStrike">
              <a:solidFill>
                <a:schemeClr val="dk2"/>
              </a:solidFill>
              <a:latin typeface="Corbel"/>
              <a:ea typeface="Corbel"/>
              <a:cs typeface="Corbel"/>
              <a:sym typeface="Corbel"/>
            </a:endParaRPr>
          </a:p>
        </p:txBody>
      </p:sp>
      <p:sp>
        <p:nvSpPr>
          <p:cNvPr id="254" name="Google Shape;254;p9"/>
          <p:cNvSpPr txBox="1"/>
          <p:nvPr/>
        </p:nvSpPr>
        <p:spPr>
          <a:xfrm>
            <a:off x="1143018" y="4440264"/>
            <a:ext cx="7338060" cy="703236"/>
          </a:xfrm>
          <a:prstGeom prst="rect">
            <a:avLst/>
          </a:prstGeom>
          <a:noFill/>
          <a:ln>
            <a:noFill/>
          </a:ln>
        </p:spPr>
        <p:txBody>
          <a:bodyPr anchorCtr="0" anchor="t" bIns="45700" lIns="91425" spcFirstLastPara="1" rIns="91425" wrap="square" tIns="45700">
            <a:normAutofit/>
          </a:bodyPr>
          <a:lstStyle/>
          <a:p>
            <a:pPr indent="69850" lvl="0" marL="57150" marR="0" rtl="0" algn="l">
              <a:lnSpc>
                <a:spcPct val="90000"/>
              </a:lnSpc>
              <a:spcBef>
                <a:spcPts val="0"/>
              </a:spcBef>
              <a:spcAft>
                <a:spcPts val="0"/>
              </a:spcAft>
              <a:buClr>
                <a:schemeClr val="lt1"/>
              </a:buClr>
              <a:buSzPts val="2000"/>
              <a:buFont typeface="Noto Sans Symbols"/>
              <a:buNone/>
            </a:pPr>
            <a:r>
              <a:t/>
            </a:r>
            <a:endParaRPr b="0" i="0" sz="1650" u="none" cap="none" strike="noStrike">
              <a:solidFill>
                <a:schemeClr val="lt1"/>
              </a:solidFill>
              <a:latin typeface="Corbel"/>
              <a:ea typeface="Corbel"/>
              <a:cs typeface="Corbel"/>
              <a:sym typeface="Corbel"/>
            </a:endParaRPr>
          </a:p>
          <a:p>
            <a:pPr indent="0" lvl="0" marL="0" marR="0" rtl="0" algn="l">
              <a:lnSpc>
                <a:spcPct val="90000"/>
              </a:lnSpc>
              <a:spcBef>
                <a:spcPts val="600"/>
              </a:spcBef>
              <a:spcAft>
                <a:spcPts val="0"/>
              </a:spcAft>
              <a:buClr>
                <a:schemeClr val="lt1"/>
              </a:buClr>
              <a:buSzPts val="2000"/>
              <a:buFont typeface="Noto Sans Symbols"/>
              <a:buNone/>
            </a:pPr>
            <a:r>
              <a:t/>
            </a:r>
            <a:endParaRPr b="1" i="0" sz="1650" u="none" cap="none" strike="noStrike">
              <a:solidFill>
                <a:schemeClr val="lt1"/>
              </a:solidFill>
              <a:latin typeface="Corbel"/>
              <a:ea typeface="Corbel"/>
              <a:cs typeface="Corbel"/>
              <a:sym typeface="Corbel"/>
            </a:endParaRPr>
          </a:p>
          <a:p>
            <a:pPr indent="0" lvl="0" marL="0" marR="0" rtl="0" algn="l">
              <a:lnSpc>
                <a:spcPct val="90000"/>
              </a:lnSpc>
              <a:spcBef>
                <a:spcPts val="600"/>
              </a:spcBef>
              <a:spcAft>
                <a:spcPts val="0"/>
              </a:spcAft>
              <a:buClr>
                <a:schemeClr val="lt1"/>
              </a:buClr>
              <a:buSzPts val="2000"/>
              <a:buFont typeface="Noto Sans Symbols"/>
              <a:buNone/>
            </a:pPr>
            <a:r>
              <a:t/>
            </a:r>
            <a:endParaRPr b="1" i="0" sz="1650" u="none" cap="none" strike="noStrike">
              <a:solidFill>
                <a:schemeClr val="lt1"/>
              </a:solidFill>
              <a:latin typeface="Corbel"/>
              <a:ea typeface="Corbel"/>
              <a:cs typeface="Corbel"/>
              <a:sym typeface="Corbel"/>
            </a:endParaRPr>
          </a:p>
          <a:p>
            <a:pPr indent="69850" lvl="0" marL="57150" marR="0" rtl="0" algn="l">
              <a:lnSpc>
                <a:spcPct val="90000"/>
              </a:lnSpc>
              <a:spcBef>
                <a:spcPts val="600"/>
              </a:spcBef>
              <a:spcAft>
                <a:spcPts val="0"/>
              </a:spcAft>
              <a:buClr>
                <a:schemeClr val="lt1"/>
              </a:buClr>
              <a:buSzPts val="2000"/>
              <a:buFont typeface="Noto Sans Symbols"/>
              <a:buNone/>
            </a:pPr>
            <a:r>
              <a:t/>
            </a:r>
            <a:endParaRPr b="1" i="0" sz="1650" u="none" cap="none" strike="noStrike">
              <a:solidFill>
                <a:schemeClr val="lt1"/>
              </a:solidFill>
              <a:latin typeface="Corbel"/>
              <a:ea typeface="Corbel"/>
              <a:cs typeface="Corbel"/>
              <a:sym typeface="Corbel"/>
            </a:endParaRPr>
          </a:p>
          <a:p>
            <a:pPr indent="69850" lvl="0" marL="57150" marR="0" rtl="0" algn="l">
              <a:lnSpc>
                <a:spcPct val="90000"/>
              </a:lnSpc>
              <a:spcBef>
                <a:spcPts val="600"/>
              </a:spcBef>
              <a:spcAft>
                <a:spcPts val="600"/>
              </a:spcAft>
              <a:buClr>
                <a:schemeClr val="lt1"/>
              </a:buClr>
              <a:buSzPts val="2000"/>
              <a:buFont typeface="Noto Sans Symbols"/>
              <a:buNone/>
            </a:pPr>
            <a:r>
              <a:t/>
            </a:r>
            <a:endParaRPr b="0" i="0" sz="1650" u="none" cap="none" strike="noStrike">
              <a:solidFill>
                <a:schemeClr val="lt1"/>
              </a:solidFill>
              <a:latin typeface="Corbel"/>
              <a:ea typeface="Corbel"/>
              <a:cs typeface="Corbel"/>
              <a:sym typeface="Corbel"/>
            </a:endParaRPr>
          </a:p>
        </p:txBody>
      </p:sp>
      <p:grpSp>
        <p:nvGrpSpPr>
          <p:cNvPr id="255" name="Google Shape;255;p9"/>
          <p:cNvGrpSpPr/>
          <p:nvPr/>
        </p:nvGrpSpPr>
        <p:grpSpPr>
          <a:xfrm>
            <a:off x="734976" y="1345143"/>
            <a:ext cx="7674085" cy="3569227"/>
            <a:chOff x="72054" y="441"/>
            <a:chExt cx="7674085" cy="3569227"/>
          </a:xfrm>
        </p:grpSpPr>
        <p:sp>
          <p:nvSpPr>
            <p:cNvPr id="256" name="Google Shape;256;p9"/>
            <p:cNvSpPr/>
            <p:nvPr/>
          </p:nvSpPr>
          <p:spPr>
            <a:xfrm>
              <a:off x="72054" y="441"/>
              <a:ext cx="1784700" cy="1070700"/>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
            <p:cNvSpPr txBox="1"/>
            <p:nvPr/>
          </p:nvSpPr>
          <p:spPr>
            <a:xfrm>
              <a:off x="72054" y="441"/>
              <a:ext cx="1784700" cy="107070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orbel"/>
                <a:buNone/>
              </a:pPr>
              <a:r>
                <a:rPr b="1" i="0" lang="en" sz="1500" u="none" cap="none" strike="noStrike">
                  <a:solidFill>
                    <a:schemeClr val="lt1"/>
                  </a:solidFill>
                  <a:latin typeface="Corbel"/>
                  <a:ea typeface="Corbel"/>
                  <a:cs typeface="Corbel"/>
                  <a:sym typeface="Corbel"/>
                </a:rPr>
                <a:t>Each district’s LCAP must include the following:</a:t>
              </a:r>
              <a:endParaRPr b="0" i="0" sz="1400" u="none" cap="none" strike="noStrike">
                <a:solidFill>
                  <a:srgbClr val="000000"/>
                </a:solidFill>
                <a:latin typeface="Arial"/>
                <a:ea typeface="Arial"/>
                <a:cs typeface="Arial"/>
                <a:sym typeface="Arial"/>
              </a:endParaRPr>
            </a:p>
          </p:txBody>
        </p:sp>
        <p:sp>
          <p:nvSpPr>
            <p:cNvPr id="258" name="Google Shape;258;p9"/>
            <p:cNvSpPr/>
            <p:nvPr/>
          </p:nvSpPr>
          <p:spPr>
            <a:xfrm>
              <a:off x="2035182" y="441"/>
              <a:ext cx="1784700" cy="1070700"/>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txBox="1"/>
            <p:nvPr/>
          </p:nvSpPr>
          <p:spPr>
            <a:xfrm>
              <a:off x="2035182" y="441"/>
              <a:ext cx="1784700" cy="107070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Goals</a:t>
              </a:r>
              <a:endParaRPr b="0" i="0" sz="1400" u="none" cap="none" strike="noStrike">
                <a:solidFill>
                  <a:srgbClr val="000000"/>
                </a:solidFill>
                <a:latin typeface="Arial"/>
                <a:ea typeface="Arial"/>
                <a:cs typeface="Arial"/>
                <a:sym typeface="Arial"/>
              </a:endParaRPr>
            </a:p>
          </p:txBody>
        </p:sp>
        <p:sp>
          <p:nvSpPr>
            <p:cNvPr id="260" name="Google Shape;260;p9"/>
            <p:cNvSpPr/>
            <p:nvPr/>
          </p:nvSpPr>
          <p:spPr>
            <a:xfrm>
              <a:off x="3998311" y="441"/>
              <a:ext cx="1784700" cy="1070700"/>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9"/>
            <p:cNvSpPr txBox="1"/>
            <p:nvPr/>
          </p:nvSpPr>
          <p:spPr>
            <a:xfrm>
              <a:off x="3998311" y="441"/>
              <a:ext cx="1784700" cy="107070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Actions</a:t>
              </a:r>
              <a:endParaRPr b="0" i="0" sz="1400" u="none" cap="none" strike="noStrike">
                <a:solidFill>
                  <a:srgbClr val="000000"/>
                </a:solidFill>
                <a:latin typeface="Arial"/>
                <a:ea typeface="Arial"/>
                <a:cs typeface="Arial"/>
                <a:sym typeface="Arial"/>
              </a:endParaRPr>
            </a:p>
          </p:txBody>
        </p:sp>
        <p:sp>
          <p:nvSpPr>
            <p:cNvPr id="262" name="Google Shape;262;p9"/>
            <p:cNvSpPr/>
            <p:nvPr/>
          </p:nvSpPr>
          <p:spPr>
            <a:xfrm>
              <a:off x="5961439" y="441"/>
              <a:ext cx="1784700" cy="1070700"/>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
            <p:cNvSpPr txBox="1"/>
            <p:nvPr/>
          </p:nvSpPr>
          <p:spPr>
            <a:xfrm>
              <a:off x="5961439" y="441"/>
              <a:ext cx="1784700" cy="107070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Related Expenditures</a:t>
              </a:r>
              <a:endParaRPr b="0" i="0" sz="1400" u="none" cap="none" strike="noStrike">
                <a:solidFill>
                  <a:srgbClr val="000000"/>
                </a:solidFill>
                <a:latin typeface="Arial"/>
                <a:ea typeface="Arial"/>
                <a:cs typeface="Arial"/>
                <a:sym typeface="Arial"/>
              </a:endParaRPr>
            </a:p>
          </p:txBody>
        </p:sp>
        <p:sp>
          <p:nvSpPr>
            <p:cNvPr id="264" name="Google Shape;264;p9"/>
            <p:cNvSpPr/>
            <p:nvPr/>
          </p:nvSpPr>
          <p:spPr>
            <a:xfrm>
              <a:off x="72054" y="1249705"/>
              <a:ext cx="1784700" cy="1070700"/>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
            <p:cNvSpPr txBox="1"/>
            <p:nvPr/>
          </p:nvSpPr>
          <p:spPr>
            <a:xfrm>
              <a:off x="72054" y="1249705"/>
              <a:ext cx="1784700" cy="107070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orbel"/>
                <a:buNone/>
              </a:pPr>
              <a:r>
                <a:rPr b="1" i="0" lang="en" sz="1500" u="none" cap="none" strike="noStrike">
                  <a:solidFill>
                    <a:schemeClr val="lt1"/>
                  </a:solidFill>
                  <a:latin typeface="Corbel"/>
                  <a:ea typeface="Corbel"/>
                  <a:cs typeface="Corbel"/>
                  <a:sym typeface="Corbel"/>
                </a:rPr>
                <a:t>LCAPs must include services that target the following student groups:</a:t>
              </a:r>
              <a:endParaRPr b="0" i="0" sz="1400" u="none" cap="none" strike="noStrike">
                <a:solidFill>
                  <a:srgbClr val="000000"/>
                </a:solidFill>
                <a:latin typeface="Arial"/>
                <a:ea typeface="Arial"/>
                <a:cs typeface="Arial"/>
                <a:sym typeface="Arial"/>
              </a:endParaRPr>
            </a:p>
          </p:txBody>
        </p:sp>
        <p:sp>
          <p:nvSpPr>
            <p:cNvPr id="266" name="Google Shape;266;p9"/>
            <p:cNvSpPr/>
            <p:nvPr/>
          </p:nvSpPr>
          <p:spPr>
            <a:xfrm>
              <a:off x="2035182" y="1249705"/>
              <a:ext cx="1784700" cy="1070700"/>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9"/>
            <p:cNvSpPr txBox="1"/>
            <p:nvPr/>
          </p:nvSpPr>
          <p:spPr>
            <a:xfrm>
              <a:off x="2035182" y="1249705"/>
              <a:ext cx="1784700" cy="107070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English Learners/LTELs</a:t>
              </a:r>
              <a:endParaRPr b="0" i="0" sz="1400" u="none" cap="none" strike="noStrike">
                <a:solidFill>
                  <a:srgbClr val="000000"/>
                </a:solidFill>
                <a:latin typeface="Arial"/>
                <a:ea typeface="Arial"/>
                <a:cs typeface="Arial"/>
                <a:sym typeface="Arial"/>
              </a:endParaRPr>
            </a:p>
          </p:txBody>
        </p:sp>
        <p:sp>
          <p:nvSpPr>
            <p:cNvPr id="268" name="Google Shape;268;p9"/>
            <p:cNvSpPr/>
            <p:nvPr/>
          </p:nvSpPr>
          <p:spPr>
            <a:xfrm>
              <a:off x="3998311" y="1249705"/>
              <a:ext cx="1784700" cy="1070700"/>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9"/>
            <p:cNvSpPr txBox="1"/>
            <p:nvPr/>
          </p:nvSpPr>
          <p:spPr>
            <a:xfrm>
              <a:off x="3998311" y="1249705"/>
              <a:ext cx="1784700" cy="107070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Foster Youth</a:t>
              </a:r>
              <a:endParaRPr b="0" i="0" sz="1400" u="none" cap="none" strike="noStrike">
                <a:solidFill>
                  <a:srgbClr val="000000"/>
                </a:solidFill>
                <a:latin typeface="Arial"/>
                <a:ea typeface="Arial"/>
                <a:cs typeface="Arial"/>
                <a:sym typeface="Arial"/>
              </a:endParaRPr>
            </a:p>
          </p:txBody>
        </p:sp>
        <p:sp>
          <p:nvSpPr>
            <p:cNvPr id="270" name="Google Shape;270;p9"/>
            <p:cNvSpPr/>
            <p:nvPr/>
          </p:nvSpPr>
          <p:spPr>
            <a:xfrm>
              <a:off x="5961439" y="1249705"/>
              <a:ext cx="1784700" cy="1070700"/>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9"/>
            <p:cNvSpPr txBox="1"/>
            <p:nvPr/>
          </p:nvSpPr>
          <p:spPr>
            <a:xfrm>
              <a:off x="5961439" y="1249705"/>
              <a:ext cx="1784700" cy="107070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Low Income</a:t>
              </a:r>
              <a:endParaRPr b="0" i="0" sz="1400" u="none" cap="none" strike="noStrike">
                <a:solidFill>
                  <a:srgbClr val="000000"/>
                </a:solidFill>
                <a:latin typeface="Arial"/>
                <a:ea typeface="Arial"/>
                <a:cs typeface="Arial"/>
                <a:sym typeface="Arial"/>
              </a:endParaRPr>
            </a:p>
          </p:txBody>
        </p:sp>
        <p:sp>
          <p:nvSpPr>
            <p:cNvPr id="272" name="Google Shape;272;p9"/>
            <p:cNvSpPr/>
            <p:nvPr/>
          </p:nvSpPr>
          <p:spPr>
            <a:xfrm>
              <a:off x="3016746" y="2498968"/>
              <a:ext cx="1784700" cy="1070700"/>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9"/>
            <p:cNvSpPr txBox="1"/>
            <p:nvPr/>
          </p:nvSpPr>
          <p:spPr>
            <a:xfrm>
              <a:off x="3016746" y="2498968"/>
              <a:ext cx="1784700" cy="1070700"/>
            </a:xfrm>
            <a:prstGeom prst="rect">
              <a:avLst/>
            </a:prstGeom>
            <a:noFill/>
            <a:ln>
              <a:noFill/>
            </a:ln>
          </p:spPr>
          <p:txBody>
            <a:bodyPr anchorCtr="0" anchor="ctr" bIns="57150" lIns="57150" spcFirstLastPara="1" rIns="57150" wrap="square" tIns="57150">
              <a:noAutofit/>
            </a:bodyPr>
            <a:lstStyle/>
            <a:p>
              <a:pPr indent="0" lvl="0" marL="0" rtl="0" algn="ctr">
                <a:lnSpc>
                  <a:spcPct val="90000"/>
                </a:lnSpc>
                <a:spcBef>
                  <a:spcPts val="0"/>
                </a:spcBef>
                <a:spcAft>
                  <a:spcPts val="0"/>
                </a:spcAft>
                <a:buClr>
                  <a:schemeClr val="lt1"/>
                </a:buClr>
                <a:buSzPts val="1500"/>
                <a:buFont typeface="Corbel"/>
                <a:buNone/>
              </a:pPr>
              <a:r>
                <a:rPr b="1" lang="en" sz="1500">
                  <a:solidFill>
                    <a:schemeClr val="lt1"/>
                  </a:solidFill>
                  <a:latin typeface="Corbel"/>
                  <a:ea typeface="Corbel"/>
                  <a:cs typeface="Corbel"/>
                  <a:sym typeface="Corbel"/>
                </a:rPr>
                <a:t>LCAPs must address the 8 state priorities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277" name="Shape 277"/>
        <p:cNvGrpSpPr/>
        <p:nvPr/>
      </p:nvGrpSpPr>
      <p:grpSpPr>
        <a:xfrm>
          <a:off x="0" y="0"/>
          <a:ext cx="0" cy="0"/>
          <a:chOff x="0" y="0"/>
          <a:chExt cx="0" cy="0"/>
        </a:xfrm>
      </p:grpSpPr>
      <p:sp>
        <p:nvSpPr>
          <p:cNvPr id="278" name="Google Shape;278;p10" title="CA Dashboard"/>
          <p:cNvSpPr/>
          <p:nvPr/>
        </p:nvSpPr>
        <p:spPr>
          <a:xfrm>
            <a:off x="0" y="-18900"/>
            <a:ext cx="3507300" cy="5181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800"/>
              <a:buFont typeface="Corbel"/>
              <a:buNone/>
            </a:pPr>
            <a:r>
              <a:t/>
            </a:r>
            <a:endParaRPr b="0" i="0" sz="1800" u="none" cap="none" strike="noStrike">
              <a:solidFill>
                <a:schemeClr val="lt1"/>
              </a:solidFill>
              <a:latin typeface="Corbel"/>
              <a:ea typeface="Corbel"/>
              <a:cs typeface="Corbel"/>
              <a:sym typeface="Corbel"/>
            </a:endParaRPr>
          </a:p>
        </p:txBody>
      </p:sp>
      <p:pic>
        <p:nvPicPr>
          <p:cNvPr descr="Six State Indicators" id="279" name="Google Shape;279;p10" title="Indicators"/>
          <p:cNvPicPr preferRelativeResize="0"/>
          <p:nvPr/>
        </p:nvPicPr>
        <p:blipFill rotWithShape="1">
          <a:blip r:embed="rId3">
            <a:alphaModFix/>
          </a:blip>
          <a:srcRect b="0" l="0" r="0" t="0"/>
          <a:stretch/>
        </p:blipFill>
        <p:spPr>
          <a:xfrm>
            <a:off x="3614350" y="1393700"/>
            <a:ext cx="3974700" cy="2383325"/>
          </a:xfrm>
          <a:prstGeom prst="rect">
            <a:avLst/>
          </a:prstGeom>
          <a:noFill/>
          <a:ln>
            <a:noFill/>
          </a:ln>
        </p:spPr>
      </p:pic>
      <p:pic>
        <p:nvPicPr>
          <p:cNvPr descr="Four Local Indicators" id="280" name="Google Shape;280;p10" title="Indicators"/>
          <p:cNvPicPr preferRelativeResize="0"/>
          <p:nvPr/>
        </p:nvPicPr>
        <p:blipFill rotWithShape="1">
          <a:blip r:embed="rId4">
            <a:alphaModFix/>
          </a:blip>
          <a:srcRect b="0" l="0" r="0" t="0"/>
          <a:stretch/>
        </p:blipFill>
        <p:spPr>
          <a:xfrm>
            <a:off x="7210275" y="3001025"/>
            <a:ext cx="1770450" cy="2061875"/>
          </a:xfrm>
          <a:prstGeom prst="rect">
            <a:avLst/>
          </a:prstGeom>
          <a:noFill/>
          <a:ln>
            <a:noFill/>
          </a:ln>
        </p:spPr>
      </p:pic>
      <p:pic>
        <p:nvPicPr>
          <p:cNvPr descr="CA School Dashboard logo" id="281" name="Google Shape;281;p10" title="CA School Dashboard"/>
          <p:cNvPicPr preferRelativeResize="0"/>
          <p:nvPr/>
        </p:nvPicPr>
        <p:blipFill rotWithShape="1">
          <a:blip r:embed="rId5">
            <a:alphaModFix/>
          </a:blip>
          <a:srcRect b="0" l="0" r="0" t="0"/>
          <a:stretch/>
        </p:blipFill>
        <p:spPr>
          <a:xfrm>
            <a:off x="4572000" y="418545"/>
            <a:ext cx="3409950" cy="695325"/>
          </a:xfrm>
          <a:prstGeom prst="rect">
            <a:avLst/>
          </a:prstGeom>
          <a:noFill/>
          <a:ln>
            <a:noFill/>
          </a:ln>
        </p:spPr>
      </p:pic>
      <p:sp>
        <p:nvSpPr>
          <p:cNvPr id="282" name="Google Shape;282;p10"/>
          <p:cNvSpPr txBox="1"/>
          <p:nvPr>
            <p:ph idx="4294967295" type="ctrTitle"/>
          </p:nvPr>
        </p:nvSpPr>
        <p:spPr>
          <a:xfrm>
            <a:off x="0" y="161601"/>
            <a:ext cx="3508375" cy="4443738"/>
          </a:xfrm>
          <a:prstGeom prst="rect">
            <a:avLst/>
          </a:prstGeom>
          <a:noFill/>
          <a:ln>
            <a:noFill/>
          </a:ln>
        </p:spPr>
        <p:txBody>
          <a:bodyPr anchorCtr="0" anchor="t" bIns="45700" lIns="91425" spcFirstLastPara="1" rIns="91425" wrap="square" tIns="45700">
            <a:normAutofit fontScale="90000"/>
          </a:bodyPr>
          <a:lstStyle/>
          <a:p>
            <a:pPr indent="0" lvl="1" marL="3175" marR="0" rtl="0" algn="ctr">
              <a:lnSpc>
                <a:spcPct val="100000"/>
              </a:lnSpc>
              <a:spcBef>
                <a:spcPts val="0"/>
              </a:spcBef>
              <a:spcAft>
                <a:spcPts val="0"/>
              </a:spcAft>
              <a:buClr>
                <a:schemeClr val="dk2"/>
              </a:buClr>
              <a:buSzPct val="100000"/>
              <a:buFont typeface="Arial"/>
              <a:buNone/>
            </a:pPr>
            <a:r>
              <a:rPr b="1" i="0" lang="en" sz="3600" u="none" cap="none" strike="noStrike">
                <a:solidFill>
                  <a:srgbClr val="A64D79"/>
                </a:solidFill>
                <a:latin typeface="Arial"/>
                <a:ea typeface="Arial"/>
                <a:cs typeface="Arial"/>
                <a:sym typeface="Arial"/>
              </a:rPr>
              <a:t>State Accountability</a:t>
            </a:r>
            <a:br>
              <a:rPr b="1" i="0" lang="en" sz="3600" u="none" cap="none" strike="noStrike">
                <a:solidFill>
                  <a:schemeClr val="dk2"/>
                </a:solidFill>
                <a:latin typeface="Arial"/>
                <a:ea typeface="Arial"/>
                <a:cs typeface="Arial"/>
                <a:sym typeface="Arial"/>
              </a:rPr>
            </a:br>
            <a:r>
              <a:rPr b="0" i="0" lang="en" sz="1600" u="none" cap="none" strike="noStrike">
                <a:solidFill>
                  <a:schemeClr val="dk1"/>
                </a:solidFill>
                <a:latin typeface="Calibri"/>
                <a:ea typeface="Calibri"/>
                <a:cs typeface="Calibri"/>
                <a:sym typeface="Calibri"/>
              </a:rPr>
              <a:t>The</a:t>
            </a:r>
            <a:r>
              <a:rPr b="0" i="0" lang="en" sz="1600" u="none" cap="none" strike="noStrike">
                <a:solidFill>
                  <a:schemeClr val="dk2"/>
                </a:solidFill>
                <a:latin typeface="Calibri"/>
                <a:ea typeface="Calibri"/>
                <a:cs typeface="Calibri"/>
                <a:sym typeface="Calibri"/>
              </a:rPr>
              <a:t> </a:t>
            </a:r>
            <a:r>
              <a:rPr b="0" i="0" lang="en" sz="1600" u="none" cap="none" strike="noStrike">
                <a:solidFill>
                  <a:schemeClr val="dk1"/>
                </a:solidFill>
                <a:latin typeface="Calibri"/>
                <a:ea typeface="Calibri"/>
                <a:cs typeface="Calibri"/>
                <a:sym typeface="Calibri"/>
              </a:rPr>
              <a:t>Local Control Funding Formula (LCFF) required the State Board of Education (SBE) to develop an </a:t>
            </a:r>
            <a:r>
              <a:rPr b="1" i="1" lang="en" sz="1600" u="none" cap="none" strike="noStrike">
                <a:solidFill>
                  <a:schemeClr val="dk1"/>
                </a:solidFill>
                <a:latin typeface="Calibri"/>
                <a:ea typeface="Calibri"/>
                <a:cs typeface="Calibri"/>
                <a:sym typeface="Calibri"/>
              </a:rPr>
              <a:t>accountability tool</a:t>
            </a:r>
            <a:r>
              <a:rPr b="0" i="0" lang="en" sz="1600" u="none" cap="none" strike="noStrike">
                <a:solidFill>
                  <a:schemeClr val="dk1"/>
                </a:solidFill>
                <a:latin typeface="Calibri"/>
                <a:ea typeface="Calibri"/>
                <a:cs typeface="Calibri"/>
                <a:sym typeface="Calibri"/>
              </a:rPr>
              <a:t>, known as the evaluation rubrics, that:</a:t>
            </a:r>
            <a:br>
              <a:rPr b="0" i="0" lang="en" sz="1600" u="none" cap="none" strike="noStrike">
                <a:solidFill>
                  <a:schemeClr val="dk1"/>
                </a:solidFill>
                <a:latin typeface="Arial"/>
                <a:ea typeface="Arial"/>
                <a:cs typeface="Arial"/>
                <a:sym typeface="Arial"/>
              </a:rPr>
            </a:br>
            <a:br>
              <a:rPr b="0" i="0" lang="en" sz="1600" u="none" cap="none" strike="noStrike">
                <a:solidFill>
                  <a:srgbClr val="262626"/>
                </a:solidFill>
                <a:latin typeface="Calibri"/>
                <a:ea typeface="Calibri"/>
                <a:cs typeface="Calibri"/>
                <a:sym typeface="Calibri"/>
              </a:rPr>
            </a:br>
            <a:r>
              <a:rPr b="0" i="0" lang="en" sz="1600" u="none" cap="none" strike="noStrike">
                <a:solidFill>
                  <a:schemeClr val="dk1"/>
                </a:solidFill>
                <a:latin typeface="Calibri"/>
                <a:ea typeface="Calibri"/>
                <a:cs typeface="Calibri"/>
                <a:sym typeface="Calibri"/>
              </a:rPr>
              <a:t>Include state and local performance indicators for </a:t>
            </a:r>
            <a:r>
              <a:rPr b="1" i="0" lang="en" sz="1600" u="none" cap="none" strike="noStrike">
                <a:solidFill>
                  <a:schemeClr val="dk1"/>
                </a:solidFill>
                <a:latin typeface="Calibri"/>
                <a:ea typeface="Calibri"/>
                <a:cs typeface="Calibri"/>
                <a:sym typeface="Calibri"/>
              </a:rPr>
              <a:t>ALL </a:t>
            </a:r>
            <a:r>
              <a:rPr b="0" i="0" lang="en" sz="1600" u="none" cap="none" strike="noStrike">
                <a:solidFill>
                  <a:schemeClr val="dk1"/>
                </a:solidFill>
                <a:latin typeface="Calibri"/>
                <a:ea typeface="Calibri"/>
                <a:cs typeface="Calibri"/>
                <a:sym typeface="Calibri"/>
              </a:rPr>
              <a:t>Local Control Funding Formula state priorities.</a:t>
            </a:r>
            <a:br>
              <a:rPr b="0" i="0" lang="en" sz="1600" u="none" cap="none" strike="noStrike">
                <a:solidFill>
                  <a:schemeClr val="dk1"/>
                </a:solidFill>
                <a:latin typeface="Calibri"/>
                <a:ea typeface="Calibri"/>
                <a:cs typeface="Calibri"/>
                <a:sym typeface="Calibri"/>
              </a:rPr>
            </a:br>
            <a:br>
              <a:rPr b="0" i="0" lang="en" sz="1600" u="none" cap="none" strike="noStrike">
                <a:solidFill>
                  <a:schemeClr val="dk1"/>
                </a:solidFill>
                <a:latin typeface="Calibri"/>
                <a:ea typeface="Calibri"/>
                <a:cs typeface="Calibri"/>
                <a:sym typeface="Calibri"/>
              </a:rPr>
            </a:br>
            <a:r>
              <a:rPr b="0" i="0" lang="en" sz="1600" u="none" cap="none" strike="noStrike">
                <a:solidFill>
                  <a:schemeClr val="dk1"/>
                </a:solidFill>
                <a:latin typeface="Calibri"/>
                <a:ea typeface="Calibri"/>
                <a:cs typeface="Calibri"/>
                <a:sym typeface="Calibri"/>
              </a:rPr>
              <a:t>Assists local educational agencies in</a:t>
            </a:r>
            <a:r>
              <a:rPr b="0" i="1" lang="en" sz="1600" u="none" cap="none" strike="noStrike">
                <a:solidFill>
                  <a:schemeClr val="dk1"/>
                </a:solidFill>
                <a:latin typeface="Calibri"/>
                <a:ea typeface="Calibri"/>
                <a:cs typeface="Calibri"/>
                <a:sym typeface="Calibri"/>
              </a:rPr>
              <a:t> identifying </a:t>
            </a:r>
            <a:r>
              <a:rPr b="0" i="0" lang="en" sz="1600" u="sng" cap="none" strike="noStrike">
                <a:solidFill>
                  <a:schemeClr val="dk1"/>
                </a:solidFill>
                <a:latin typeface="Calibri"/>
                <a:ea typeface="Calibri"/>
                <a:cs typeface="Calibri"/>
                <a:sym typeface="Calibri"/>
              </a:rPr>
              <a:t>strengths</a:t>
            </a:r>
            <a:r>
              <a:rPr b="0" i="0" lang="en" sz="1600" u="none" cap="none" strike="noStrike">
                <a:solidFill>
                  <a:schemeClr val="dk1"/>
                </a:solidFill>
                <a:latin typeface="Calibri"/>
                <a:ea typeface="Calibri"/>
                <a:cs typeface="Calibri"/>
                <a:sym typeface="Calibri"/>
              </a:rPr>
              <a:t>, </a:t>
            </a:r>
            <a:r>
              <a:rPr b="0" i="0" lang="en" sz="1600" u="sng" cap="none" strike="noStrike">
                <a:solidFill>
                  <a:schemeClr val="dk1"/>
                </a:solidFill>
                <a:latin typeface="Calibri"/>
                <a:ea typeface="Calibri"/>
                <a:cs typeface="Calibri"/>
                <a:sym typeface="Calibri"/>
              </a:rPr>
              <a:t>weaknesses</a:t>
            </a:r>
            <a:r>
              <a:rPr b="0" i="0" lang="en" sz="1600" u="none" cap="none" strike="noStrike">
                <a:solidFill>
                  <a:schemeClr val="dk1"/>
                </a:solidFill>
                <a:latin typeface="Calibri"/>
                <a:ea typeface="Calibri"/>
                <a:cs typeface="Calibri"/>
                <a:sym typeface="Calibri"/>
              </a:rPr>
              <a:t>, and </a:t>
            </a:r>
            <a:r>
              <a:rPr b="0" i="0" lang="en" sz="1600" u="sng" cap="none" strike="noStrike">
                <a:solidFill>
                  <a:schemeClr val="dk1"/>
                </a:solidFill>
                <a:latin typeface="Calibri"/>
                <a:ea typeface="Calibri"/>
                <a:cs typeface="Calibri"/>
                <a:sym typeface="Calibri"/>
              </a:rPr>
              <a:t>areas in need of improvement</a:t>
            </a:r>
            <a:r>
              <a:rPr b="0" i="0" lang="en" sz="1600" u="none" cap="none" strike="noStrike">
                <a:solidFill>
                  <a:schemeClr val="dk1"/>
                </a:solidFill>
                <a:latin typeface="Calibri"/>
                <a:ea typeface="Calibri"/>
                <a:cs typeface="Calibri"/>
                <a:sym typeface="Calibri"/>
              </a:rPr>
              <a:t> for LEAs and schools.</a:t>
            </a:r>
            <a:br>
              <a:rPr b="0" i="0" lang="en" sz="1600" u="none" cap="none" strike="noStrike">
                <a:solidFill>
                  <a:schemeClr val="dk1"/>
                </a:solidFill>
                <a:latin typeface="Calibri"/>
                <a:ea typeface="Calibri"/>
                <a:cs typeface="Calibri"/>
                <a:sym typeface="Calibri"/>
              </a:rPr>
            </a:br>
            <a:br>
              <a:rPr b="0" i="0" lang="en" sz="1600" u="none" cap="none" strike="noStrike">
                <a:solidFill>
                  <a:schemeClr val="dk1"/>
                </a:solidFill>
                <a:latin typeface="Calibri"/>
                <a:ea typeface="Calibri"/>
                <a:cs typeface="Calibri"/>
                <a:sym typeface="Calibri"/>
              </a:rPr>
            </a:br>
            <a:r>
              <a:rPr b="0" i="0" lang="en" sz="1600" u="none" cap="none" strike="noStrike">
                <a:solidFill>
                  <a:schemeClr val="dk1"/>
                </a:solidFill>
                <a:latin typeface="Calibri"/>
                <a:ea typeface="Calibri"/>
                <a:cs typeface="Calibri"/>
                <a:sym typeface="Calibri"/>
              </a:rPr>
              <a:t>Identifies a process for using the performance standards to </a:t>
            </a:r>
            <a:r>
              <a:rPr b="0" i="1" lang="en" sz="1600" u="none" cap="none" strike="noStrike">
                <a:solidFill>
                  <a:schemeClr val="dk1"/>
                </a:solidFill>
                <a:latin typeface="Calibri"/>
                <a:ea typeface="Calibri"/>
                <a:cs typeface="Calibri"/>
                <a:sym typeface="Calibri"/>
              </a:rPr>
              <a:t>identify LEAs in need of additional assistance</a:t>
            </a:r>
            <a:r>
              <a:rPr b="0" i="0" lang="en" sz="1600" u="none" cap="none" strike="noStrike">
                <a:solidFill>
                  <a:schemeClr val="dk1"/>
                </a:solidFill>
                <a:latin typeface="Calibri"/>
                <a:ea typeface="Calibri"/>
                <a:cs typeface="Calibri"/>
                <a:sym typeface="Calibri"/>
              </a:rPr>
              <a:t> or intervention.</a:t>
            </a:r>
            <a:br>
              <a:rPr b="0" i="0" lang="en" sz="1600" u="none" cap="none" strike="noStrike">
                <a:solidFill>
                  <a:schemeClr val="dk1"/>
                </a:solidFill>
                <a:latin typeface="Calibri"/>
                <a:ea typeface="Calibri"/>
                <a:cs typeface="Calibri"/>
                <a:sym typeface="Calibri"/>
              </a:rPr>
            </a:br>
            <a:r>
              <a:rPr b="1" i="0" lang="en" sz="1600" u="none" cap="none" strike="noStrike">
                <a:solidFill>
                  <a:srgbClr val="000000"/>
                </a:solidFill>
                <a:latin typeface="Arial"/>
                <a:ea typeface="Arial"/>
                <a:cs typeface="Arial"/>
                <a:sym typeface="Arial"/>
              </a:rPr>
              <a:t> </a:t>
            </a:r>
            <a:br>
              <a:rPr b="1" i="0" lang="en" sz="1600" u="none" cap="none" strike="noStrike">
                <a:solidFill>
                  <a:srgbClr val="000000"/>
                </a:solidFill>
                <a:latin typeface="Arial"/>
                <a:ea typeface="Arial"/>
                <a:cs typeface="Arial"/>
                <a:sym typeface="Arial"/>
              </a:rPr>
            </a:b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286" name="Shape 286"/>
        <p:cNvGrpSpPr/>
        <p:nvPr/>
      </p:nvGrpSpPr>
      <p:grpSpPr>
        <a:xfrm>
          <a:off x="0" y="0"/>
          <a:ext cx="0" cy="0"/>
          <a:chOff x="0" y="0"/>
          <a:chExt cx="0" cy="0"/>
        </a:xfrm>
      </p:grpSpPr>
      <p:sp>
        <p:nvSpPr>
          <p:cNvPr id="287" name="Google Shape;287;p11"/>
          <p:cNvSpPr/>
          <p:nvPr/>
        </p:nvSpPr>
        <p:spPr>
          <a:xfrm>
            <a:off x="2286" y="132081"/>
            <a:ext cx="9141714" cy="123444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8" name="Google Shape;288;p11"/>
          <p:cNvSpPr/>
          <p:nvPr/>
        </p:nvSpPr>
        <p:spPr>
          <a:xfrm>
            <a:off x="0" y="0"/>
            <a:ext cx="4594122"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9" name="Google Shape;289;p11"/>
          <p:cNvSpPr/>
          <p:nvPr/>
        </p:nvSpPr>
        <p:spPr>
          <a:xfrm>
            <a:off x="4597432" y="132081"/>
            <a:ext cx="4544643" cy="1234440"/>
          </a:xfrm>
          <a:prstGeom prst="rect">
            <a:avLst/>
          </a:prstGeom>
          <a:solidFill>
            <a:schemeClr val="lt1">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0" name="Google Shape;290;p11"/>
          <p:cNvSpPr txBox="1"/>
          <p:nvPr>
            <p:ph type="title"/>
          </p:nvPr>
        </p:nvSpPr>
        <p:spPr>
          <a:xfrm>
            <a:off x="4837470" y="213132"/>
            <a:ext cx="3821235" cy="113157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2800"/>
              <a:buFont typeface="Corbel"/>
              <a:buNone/>
            </a:pPr>
            <a:r>
              <a:rPr lang="en" sz="3100">
                <a:solidFill>
                  <a:srgbClr val="A64D79"/>
                </a:solidFill>
              </a:rPr>
              <a:t>EDUCATIONAL PARTNER FEEDBACK</a:t>
            </a:r>
            <a:endParaRPr sz="3100">
              <a:solidFill>
                <a:srgbClr val="A64D79"/>
              </a:solidFill>
            </a:endParaRPr>
          </a:p>
        </p:txBody>
      </p:sp>
      <p:pic>
        <p:nvPicPr>
          <p:cNvPr descr="Glasses on top of a book" id="291" name="Google Shape;291;p11"/>
          <p:cNvPicPr preferRelativeResize="0"/>
          <p:nvPr/>
        </p:nvPicPr>
        <p:blipFill rotWithShape="1">
          <a:blip r:embed="rId3">
            <a:alphaModFix/>
          </a:blip>
          <a:srcRect b="2" l="8770" r="34104" t="0"/>
          <a:stretch/>
        </p:blipFill>
        <p:spPr>
          <a:xfrm>
            <a:off x="477825" y="448975"/>
            <a:ext cx="3634118" cy="4214465"/>
          </a:xfrm>
          <a:prstGeom prst="rect">
            <a:avLst/>
          </a:prstGeom>
          <a:noFill/>
          <a:ln>
            <a:noFill/>
          </a:ln>
        </p:spPr>
      </p:pic>
      <p:sp>
        <p:nvSpPr>
          <p:cNvPr id="292" name="Google Shape;292;p11"/>
          <p:cNvSpPr txBox="1"/>
          <p:nvPr>
            <p:ph idx="1" type="body"/>
          </p:nvPr>
        </p:nvSpPr>
        <p:spPr>
          <a:xfrm>
            <a:off x="4840772" y="1508759"/>
            <a:ext cx="3817933" cy="3502659"/>
          </a:xfrm>
          <a:prstGeom prst="rect">
            <a:avLst/>
          </a:prstGeom>
          <a:noFill/>
          <a:ln>
            <a:noFill/>
          </a:ln>
        </p:spPr>
        <p:txBody>
          <a:bodyPr anchorCtr="0" anchor="t" bIns="45700" lIns="91425" spcFirstLastPara="1" rIns="91425" wrap="square" tIns="45700">
            <a:normAutofit fontScale="85000" lnSpcReduction="20000"/>
          </a:bodyPr>
          <a:lstStyle/>
          <a:p>
            <a:pPr indent="0" lvl="0" marL="91440" rtl="0" algn="l">
              <a:lnSpc>
                <a:spcPct val="90000"/>
              </a:lnSpc>
              <a:spcBef>
                <a:spcPts val="0"/>
              </a:spcBef>
              <a:spcAft>
                <a:spcPts val="0"/>
              </a:spcAft>
              <a:buSzPct val="129729"/>
              <a:buNone/>
            </a:pPr>
            <a:r>
              <a:rPr lang="en" sz="1500"/>
              <a:t>Community Engagement Meetings (Roadshow)</a:t>
            </a:r>
            <a:endParaRPr/>
          </a:p>
          <a:p>
            <a:pPr indent="0" lvl="0" marL="91440" rtl="0" algn="l">
              <a:lnSpc>
                <a:spcPct val="90000"/>
              </a:lnSpc>
              <a:spcBef>
                <a:spcPts val="600"/>
              </a:spcBef>
              <a:spcAft>
                <a:spcPts val="0"/>
              </a:spcAft>
              <a:buSzPct val="129729"/>
              <a:buNone/>
            </a:pPr>
            <a:r>
              <a:rPr lang="en" sz="1500"/>
              <a:t>- Parents/Guardians</a:t>
            </a:r>
            <a:endParaRPr/>
          </a:p>
          <a:p>
            <a:pPr indent="0" lvl="0" marL="91440" rtl="0" algn="l">
              <a:lnSpc>
                <a:spcPct val="90000"/>
              </a:lnSpc>
              <a:spcBef>
                <a:spcPts val="600"/>
              </a:spcBef>
              <a:spcAft>
                <a:spcPts val="0"/>
              </a:spcAft>
              <a:buSzPct val="129729"/>
              <a:buNone/>
            </a:pPr>
            <a:r>
              <a:rPr lang="en" sz="1500"/>
              <a:t>- Students</a:t>
            </a:r>
            <a:endParaRPr/>
          </a:p>
          <a:p>
            <a:pPr indent="0" lvl="0" marL="91440" rtl="0" algn="l">
              <a:lnSpc>
                <a:spcPct val="90000"/>
              </a:lnSpc>
              <a:spcBef>
                <a:spcPts val="600"/>
              </a:spcBef>
              <a:spcAft>
                <a:spcPts val="0"/>
              </a:spcAft>
              <a:buSzPct val="129729"/>
              <a:buNone/>
            </a:pPr>
            <a:r>
              <a:rPr lang="en" sz="1500"/>
              <a:t>- Staff </a:t>
            </a:r>
            <a:endParaRPr/>
          </a:p>
          <a:p>
            <a:pPr indent="0" lvl="0" marL="91440" rtl="0" algn="l">
              <a:lnSpc>
                <a:spcPct val="90000"/>
              </a:lnSpc>
              <a:spcBef>
                <a:spcPts val="600"/>
              </a:spcBef>
              <a:spcAft>
                <a:spcPts val="0"/>
              </a:spcAft>
              <a:buSzPct val="129729"/>
              <a:buNone/>
            </a:pPr>
            <a:r>
              <a:rPr lang="en" sz="1500"/>
              <a:t>Advisory committees</a:t>
            </a:r>
            <a:endParaRPr/>
          </a:p>
          <a:p>
            <a:pPr indent="0" lvl="0" marL="91440" rtl="0" algn="l">
              <a:lnSpc>
                <a:spcPct val="90000"/>
              </a:lnSpc>
              <a:spcBef>
                <a:spcPts val="600"/>
              </a:spcBef>
              <a:spcAft>
                <a:spcPts val="0"/>
              </a:spcAft>
              <a:buSzPct val="129729"/>
              <a:buNone/>
            </a:pPr>
            <a:r>
              <a:rPr lang="en" sz="1500"/>
              <a:t>- District Site Leadership Team (DSLT)</a:t>
            </a:r>
            <a:endParaRPr/>
          </a:p>
          <a:p>
            <a:pPr indent="0" lvl="0" marL="91440" rtl="0" algn="l">
              <a:lnSpc>
                <a:spcPct val="90000"/>
              </a:lnSpc>
              <a:spcBef>
                <a:spcPts val="600"/>
              </a:spcBef>
              <a:spcAft>
                <a:spcPts val="0"/>
              </a:spcAft>
              <a:buSzPct val="129729"/>
              <a:buNone/>
            </a:pPr>
            <a:r>
              <a:rPr lang="en" sz="1500"/>
              <a:t>- District Parent Advisory Committee (DPAC)</a:t>
            </a:r>
            <a:endParaRPr/>
          </a:p>
          <a:p>
            <a:pPr indent="0" lvl="0" marL="91440" rtl="0" algn="l">
              <a:lnSpc>
                <a:spcPct val="90000"/>
              </a:lnSpc>
              <a:spcBef>
                <a:spcPts val="600"/>
              </a:spcBef>
              <a:spcAft>
                <a:spcPts val="0"/>
              </a:spcAft>
              <a:buSzPct val="129729"/>
              <a:buNone/>
            </a:pPr>
            <a:r>
              <a:rPr lang="en" sz="1500"/>
              <a:t>- District English Learner Committee (DELAC)</a:t>
            </a:r>
            <a:endParaRPr/>
          </a:p>
          <a:p>
            <a:pPr indent="0" lvl="0" marL="91440" rtl="0" algn="l">
              <a:lnSpc>
                <a:spcPct val="90000"/>
              </a:lnSpc>
              <a:spcBef>
                <a:spcPts val="600"/>
              </a:spcBef>
              <a:spcAft>
                <a:spcPts val="0"/>
              </a:spcAft>
              <a:buSzPct val="129729"/>
              <a:buNone/>
            </a:pPr>
            <a:r>
              <a:rPr lang="en" sz="1500"/>
              <a:t>Labor Groups</a:t>
            </a:r>
            <a:endParaRPr/>
          </a:p>
          <a:p>
            <a:pPr indent="0" lvl="0" marL="91440" rtl="0" algn="l">
              <a:lnSpc>
                <a:spcPct val="90000"/>
              </a:lnSpc>
              <a:spcBef>
                <a:spcPts val="600"/>
              </a:spcBef>
              <a:spcAft>
                <a:spcPts val="0"/>
              </a:spcAft>
              <a:buSzPct val="114362"/>
              <a:buNone/>
            </a:pPr>
            <a:r>
              <a:rPr lang="en"/>
              <a:t>- AVTA</a:t>
            </a:r>
            <a:endParaRPr/>
          </a:p>
          <a:p>
            <a:pPr indent="0" lvl="0" marL="91440" rtl="0" algn="l">
              <a:lnSpc>
                <a:spcPct val="90000"/>
              </a:lnSpc>
              <a:spcBef>
                <a:spcPts val="600"/>
              </a:spcBef>
              <a:spcAft>
                <a:spcPts val="0"/>
              </a:spcAft>
              <a:buSzPct val="114362"/>
              <a:buNone/>
            </a:pPr>
            <a:r>
              <a:rPr lang="en"/>
              <a:t>- CSEA</a:t>
            </a:r>
            <a:endParaRPr/>
          </a:p>
          <a:p>
            <a:pPr indent="0" lvl="0" marL="91440" rtl="0" algn="l">
              <a:lnSpc>
                <a:spcPct val="90000"/>
              </a:lnSpc>
              <a:spcBef>
                <a:spcPts val="600"/>
              </a:spcBef>
              <a:spcAft>
                <a:spcPts val="0"/>
              </a:spcAft>
              <a:buSzPct val="129730"/>
              <a:buNone/>
            </a:pPr>
            <a:r>
              <a:rPr lang="en" sz="1500"/>
              <a:t>SELPA</a:t>
            </a:r>
            <a:endParaRPr sz="1500"/>
          </a:p>
          <a:p>
            <a:pPr indent="0" lvl="0" marL="91440" rtl="0" algn="l">
              <a:lnSpc>
                <a:spcPct val="90000"/>
              </a:lnSpc>
              <a:spcBef>
                <a:spcPts val="600"/>
              </a:spcBef>
              <a:spcAft>
                <a:spcPts val="0"/>
              </a:spcAft>
              <a:buSzPct val="129729"/>
              <a:buNone/>
            </a:pPr>
            <a:r>
              <a:rPr lang="en" sz="1500"/>
              <a:t>Board of Trustees</a:t>
            </a:r>
            <a:endParaRPr sz="1500"/>
          </a:p>
          <a:p>
            <a:pPr indent="0" lvl="0" marL="91440" rtl="0" algn="l">
              <a:lnSpc>
                <a:spcPct val="90000"/>
              </a:lnSpc>
              <a:spcBef>
                <a:spcPts val="600"/>
              </a:spcBef>
              <a:spcAft>
                <a:spcPts val="0"/>
              </a:spcAft>
              <a:buSzPct val="129729"/>
              <a:buNone/>
            </a:pPr>
            <a:r>
              <a:rPr lang="en" sz="1500"/>
              <a:t>Los Angeles County Office of Education</a:t>
            </a:r>
            <a:endParaRPr/>
          </a:p>
          <a:p>
            <a:pPr indent="-68579" lvl="0" marL="457200" rtl="0" algn="l">
              <a:lnSpc>
                <a:spcPct val="90000"/>
              </a:lnSpc>
              <a:spcBef>
                <a:spcPts val="600"/>
              </a:spcBef>
              <a:spcAft>
                <a:spcPts val="600"/>
              </a:spcAft>
              <a:buSzPct val="194594"/>
              <a:buFont typeface="Noto Sans Symbols"/>
              <a:buNone/>
            </a:pPr>
            <a:r>
              <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296" name="Shape 296"/>
        <p:cNvGrpSpPr/>
        <p:nvPr/>
      </p:nvGrpSpPr>
      <p:grpSpPr>
        <a:xfrm>
          <a:off x="0" y="0"/>
          <a:ext cx="0" cy="0"/>
          <a:chOff x="0" y="0"/>
          <a:chExt cx="0" cy="0"/>
        </a:xfrm>
      </p:grpSpPr>
      <p:sp>
        <p:nvSpPr>
          <p:cNvPr id="297" name="Google Shape;297;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Clr>
                <a:schemeClr val="dk1"/>
              </a:buClr>
              <a:buSzPts val="2800"/>
              <a:buFont typeface="Corbel"/>
              <a:buNone/>
            </a:pPr>
            <a:r>
              <a:rPr lang="en">
                <a:solidFill>
                  <a:srgbClr val="A64D79"/>
                </a:solidFill>
              </a:rPr>
              <a:t>TIMELINE OF LCAP DEVELOPMENT</a:t>
            </a:r>
            <a:endParaRPr>
              <a:solidFill>
                <a:srgbClr val="A64D79"/>
              </a:solidFill>
            </a:endParaRPr>
          </a:p>
        </p:txBody>
      </p:sp>
      <p:grpSp>
        <p:nvGrpSpPr>
          <p:cNvPr id="298" name="Google Shape;298;p12"/>
          <p:cNvGrpSpPr/>
          <p:nvPr/>
        </p:nvGrpSpPr>
        <p:grpSpPr>
          <a:xfrm>
            <a:off x="311700" y="1153892"/>
            <a:ext cx="8520600" cy="3413564"/>
            <a:chOff x="0" y="1417"/>
            <a:chExt cx="8520600" cy="3413564"/>
          </a:xfrm>
        </p:grpSpPr>
        <p:sp>
          <p:nvSpPr>
            <p:cNvPr id="299" name="Google Shape;299;p12"/>
            <p:cNvSpPr/>
            <p:nvPr/>
          </p:nvSpPr>
          <p:spPr>
            <a:xfrm>
              <a:off x="0" y="1417"/>
              <a:ext cx="8520600" cy="718645"/>
            </a:xfrm>
            <a:prstGeom prst="roundRect">
              <a:avLst>
                <a:gd fmla="val 10000" name="adj"/>
              </a:avLst>
            </a:prstGeom>
            <a:solidFill>
              <a:srgbClr val="CAD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2"/>
            <p:cNvSpPr/>
            <p:nvPr/>
          </p:nvSpPr>
          <p:spPr>
            <a:xfrm>
              <a:off x="217390" y="163113"/>
              <a:ext cx="395254" cy="395254"/>
            </a:xfrm>
            <a:prstGeom prst="rect">
              <a:avLst/>
            </a:prstGeom>
            <a:blipFill rotWithShape="1">
              <a:blip r:embed="rId3">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2"/>
            <p:cNvSpPr/>
            <p:nvPr/>
          </p:nvSpPr>
          <p:spPr>
            <a:xfrm>
              <a:off x="830035" y="1417"/>
              <a:ext cx="7690564" cy="71864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2"/>
            <p:cNvSpPr txBox="1"/>
            <p:nvPr/>
          </p:nvSpPr>
          <p:spPr>
            <a:xfrm>
              <a:off x="830035" y="1417"/>
              <a:ext cx="7690564" cy="718645"/>
            </a:xfrm>
            <a:prstGeom prst="rect">
              <a:avLst/>
            </a:prstGeom>
            <a:noFill/>
            <a:ln>
              <a:noFill/>
            </a:ln>
          </p:spPr>
          <p:txBody>
            <a:bodyPr anchorCtr="0" anchor="ctr" bIns="76050" lIns="76050" spcFirstLastPara="1" rIns="76050" wrap="square" tIns="76050">
              <a:noAutofit/>
            </a:bodyPr>
            <a:lstStyle/>
            <a:p>
              <a:pPr indent="0" lvl="0" marL="0" marR="0" rtl="0" algn="l">
                <a:lnSpc>
                  <a:spcPct val="100000"/>
                </a:lnSpc>
                <a:spcBef>
                  <a:spcPts val="0"/>
                </a:spcBef>
                <a:spcAft>
                  <a:spcPts val="0"/>
                </a:spcAft>
                <a:buClr>
                  <a:schemeClr val="lt1"/>
                </a:buClr>
                <a:buSzPts val="2200"/>
                <a:buFont typeface="Corbel"/>
                <a:buNone/>
              </a:pPr>
              <a:r>
                <a:rPr b="0" i="0" lang="en" sz="2200" u="none" cap="none" strike="noStrike">
                  <a:solidFill>
                    <a:schemeClr val="lt1"/>
                  </a:solidFill>
                  <a:latin typeface="Corbel"/>
                  <a:ea typeface="Corbel"/>
                  <a:cs typeface="Corbel"/>
                  <a:sym typeface="Corbel"/>
                </a:rPr>
                <a:t>Connect  with Educational Partners (FALL)</a:t>
              </a:r>
              <a:endParaRPr b="0" i="0" sz="1400" u="none" cap="none" strike="noStrike">
                <a:solidFill>
                  <a:srgbClr val="000000"/>
                </a:solidFill>
                <a:latin typeface="Arial"/>
                <a:ea typeface="Arial"/>
                <a:cs typeface="Arial"/>
                <a:sym typeface="Arial"/>
              </a:endParaRPr>
            </a:p>
          </p:txBody>
        </p:sp>
        <p:sp>
          <p:nvSpPr>
            <p:cNvPr id="303" name="Google Shape;303;p12"/>
            <p:cNvSpPr/>
            <p:nvPr/>
          </p:nvSpPr>
          <p:spPr>
            <a:xfrm>
              <a:off x="0" y="899724"/>
              <a:ext cx="8520600" cy="718645"/>
            </a:xfrm>
            <a:prstGeom prst="roundRect">
              <a:avLst>
                <a:gd fmla="val 10000" name="adj"/>
              </a:avLst>
            </a:prstGeom>
            <a:solidFill>
              <a:srgbClr val="CAD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2"/>
            <p:cNvSpPr/>
            <p:nvPr/>
          </p:nvSpPr>
          <p:spPr>
            <a:xfrm>
              <a:off x="217390" y="1061419"/>
              <a:ext cx="395254" cy="395254"/>
            </a:xfrm>
            <a:prstGeom prst="rect">
              <a:avLst/>
            </a:prstGeom>
            <a:blipFill rotWithShape="1">
              <a:blip r:embed="rId4">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2"/>
            <p:cNvSpPr/>
            <p:nvPr/>
          </p:nvSpPr>
          <p:spPr>
            <a:xfrm>
              <a:off x="830035" y="899724"/>
              <a:ext cx="7690564" cy="71864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2"/>
            <p:cNvSpPr txBox="1"/>
            <p:nvPr/>
          </p:nvSpPr>
          <p:spPr>
            <a:xfrm>
              <a:off x="830035" y="899724"/>
              <a:ext cx="7690564" cy="718645"/>
            </a:xfrm>
            <a:prstGeom prst="rect">
              <a:avLst/>
            </a:prstGeom>
            <a:noFill/>
            <a:ln>
              <a:noFill/>
            </a:ln>
          </p:spPr>
          <p:txBody>
            <a:bodyPr anchorCtr="0" anchor="ctr" bIns="76050" lIns="76050" spcFirstLastPara="1" rIns="76050" wrap="square" tIns="76050">
              <a:noAutofit/>
            </a:bodyPr>
            <a:lstStyle/>
            <a:p>
              <a:pPr indent="0" lvl="0" marL="0" marR="0" rtl="0" algn="l">
                <a:lnSpc>
                  <a:spcPct val="100000"/>
                </a:lnSpc>
                <a:spcBef>
                  <a:spcPts val="0"/>
                </a:spcBef>
                <a:spcAft>
                  <a:spcPts val="0"/>
                </a:spcAft>
                <a:buClr>
                  <a:schemeClr val="lt1"/>
                </a:buClr>
                <a:buSzPts val="2200"/>
                <a:buFont typeface="Corbel"/>
                <a:buNone/>
              </a:pPr>
              <a:r>
                <a:rPr b="0" i="0" lang="en" sz="2200" u="none" cap="none" strike="noStrike">
                  <a:solidFill>
                    <a:schemeClr val="lt1"/>
                  </a:solidFill>
                  <a:latin typeface="Corbel"/>
                  <a:ea typeface="Corbel"/>
                  <a:cs typeface="Corbel"/>
                  <a:sym typeface="Corbel"/>
                </a:rPr>
                <a:t>Present LCAP to Advisory Committees (WINTER/SPRING)</a:t>
              </a:r>
              <a:endParaRPr b="0" i="0" sz="1400" u="none" cap="none" strike="noStrike">
                <a:solidFill>
                  <a:srgbClr val="000000"/>
                </a:solidFill>
                <a:latin typeface="Arial"/>
                <a:ea typeface="Arial"/>
                <a:cs typeface="Arial"/>
                <a:sym typeface="Arial"/>
              </a:endParaRPr>
            </a:p>
          </p:txBody>
        </p:sp>
        <p:sp>
          <p:nvSpPr>
            <p:cNvPr id="307" name="Google Shape;307;p12"/>
            <p:cNvSpPr/>
            <p:nvPr/>
          </p:nvSpPr>
          <p:spPr>
            <a:xfrm>
              <a:off x="0" y="1798030"/>
              <a:ext cx="8520600" cy="718645"/>
            </a:xfrm>
            <a:prstGeom prst="roundRect">
              <a:avLst>
                <a:gd fmla="val 10000" name="adj"/>
              </a:avLst>
            </a:prstGeom>
            <a:solidFill>
              <a:srgbClr val="CAD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2"/>
            <p:cNvSpPr/>
            <p:nvPr/>
          </p:nvSpPr>
          <p:spPr>
            <a:xfrm>
              <a:off x="217390" y="1959725"/>
              <a:ext cx="395254" cy="395254"/>
            </a:xfrm>
            <a:prstGeom prst="rect">
              <a:avLst/>
            </a:prstGeom>
            <a:blipFill rotWithShape="1">
              <a:blip r:embed="rId5">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2"/>
            <p:cNvSpPr/>
            <p:nvPr/>
          </p:nvSpPr>
          <p:spPr>
            <a:xfrm>
              <a:off x="830035" y="1798030"/>
              <a:ext cx="7690564" cy="71864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2"/>
            <p:cNvSpPr txBox="1"/>
            <p:nvPr/>
          </p:nvSpPr>
          <p:spPr>
            <a:xfrm>
              <a:off x="830035" y="1798030"/>
              <a:ext cx="7690564" cy="718645"/>
            </a:xfrm>
            <a:prstGeom prst="rect">
              <a:avLst/>
            </a:prstGeom>
            <a:noFill/>
            <a:ln>
              <a:noFill/>
            </a:ln>
          </p:spPr>
          <p:txBody>
            <a:bodyPr anchorCtr="0" anchor="ctr" bIns="76050" lIns="76050" spcFirstLastPara="1" rIns="76050" wrap="square" tIns="76050">
              <a:noAutofit/>
            </a:bodyPr>
            <a:lstStyle/>
            <a:p>
              <a:pPr indent="0" lvl="0" marL="0" marR="0" rtl="0" algn="l">
                <a:lnSpc>
                  <a:spcPct val="100000"/>
                </a:lnSpc>
                <a:spcBef>
                  <a:spcPts val="0"/>
                </a:spcBef>
                <a:spcAft>
                  <a:spcPts val="0"/>
                </a:spcAft>
                <a:buClr>
                  <a:schemeClr val="lt1"/>
                </a:buClr>
                <a:buSzPts val="2200"/>
                <a:buFont typeface="Corbel"/>
                <a:buNone/>
              </a:pPr>
              <a:r>
                <a:rPr b="0" i="0" lang="en" sz="2200" u="none" cap="none" strike="noStrike">
                  <a:solidFill>
                    <a:schemeClr val="lt1"/>
                  </a:solidFill>
                  <a:latin typeface="Corbel"/>
                  <a:ea typeface="Corbel"/>
                  <a:cs typeface="Corbel"/>
                  <a:sym typeface="Corbel"/>
                </a:rPr>
                <a:t>Share LCAP with Public and Collect Further Input (SPRING)</a:t>
              </a:r>
              <a:endParaRPr b="0" i="0" sz="1400" u="none" cap="none" strike="noStrike">
                <a:solidFill>
                  <a:srgbClr val="000000"/>
                </a:solidFill>
                <a:latin typeface="Arial"/>
                <a:ea typeface="Arial"/>
                <a:cs typeface="Arial"/>
                <a:sym typeface="Arial"/>
              </a:endParaRPr>
            </a:p>
          </p:txBody>
        </p:sp>
        <p:sp>
          <p:nvSpPr>
            <p:cNvPr id="311" name="Google Shape;311;p12"/>
            <p:cNvSpPr/>
            <p:nvPr/>
          </p:nvSpPr>
          <p:spPr>
            <a:xfrm>
              <a:off x="0" y="2696336"/>
              <a:ext cx="8520600" cy="718645"/>
            </a:xfrm>
            <a:prstGeom prst="roundRect">
              <a:avLst>
                <a:gd fmla="val 10000" name="adj"/>
              </a:avLst>
            </a:prstGeom>
            <a:solidFill>
              <a:srgbClr val="CAD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2"/>
            <p:cNvSpPr/>
            <p:nvPr/>
          </p:nvSpPr>
          <p:spPr>
            <a:xfrm>
              <a:off x="217390" y="2858032"/>
              <a:ext cx="395254" cy="395254"/>
            </a:xfrm>
            <a:prstGeom prst="rect">
              <a:avLst/>
            </a:prstGeom>
            <a:blipFill rotWithShape="1">
              <a:blip r:embed="rId6">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2"/>
            <p:cNvSpPr/>
            <p:nvPr/>
          </p:nvSpPr>
          <p:spPr>
            <a:xfrm>
              <a:off x="830035" y="2696336"/>
              <a:ext cx="7690564" cy="71864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2"/>
            <p:cNvSpPr txBox="1"/>
            <p:nvPr/>
          </p:nvSpPr>
          <p:spPr>
            <a:xfrm>
              <a:off x="830035" y="2696336"/>
              <a:ext cx="7690564" cy="718645"/>
            </a:xfrm>
            <a:prstGeom prst="rect">
              <a:avLst/>
            </a:prstGeom>
            <a:noFill/>
            <a:ln>
              <a:noFill/>
            </a:ln>
          </p:spPr>
          <p:txBody>
            <a:bodyPr anchorCtr="0" anchor="ctr" bIns="76050" lIns="76050" spcFirstLastPara="1" rIns="76050" wrap="square" tIns="76050">
              <a:noAutofit/>
            </a:bodyPr>
            <a:lstStyle/>
            <a:p>
              <a:pPr indent="0" lvl="0" marL="0" marR="0" rtl="0" algn="l">
                <a:lnSpc>
                  <a:spcPct val="100000"/>
                </a:lnSpc>
                <a:spcBef>
                  <a:spcPts val="0"/>
                </a:spcBef>
                <a:spcAft>
                  <a:spcPts val="0"/>
                </a:spcAft>
                <a:buClr>
                  <a:schemeClr val="lt1"/>
                </a:buClr>
                <a:buSzPts val="2200"/>
                <a:buFont typeface="Corbel"/>
                <a:buNone/>
              </a:pPr>
              <a:r>
                <a:rPr b="0" i="0" lang="en" sz="2200" u="none" cap="none" strike="noStrike">
                  <a:solidFill>
                    <a:schemeClr val="lt1"/>
                  </a:solidFill>
                  <a:latin typeface="Corbel"/>
                  <a:ea typeface="Corbel"/>
                  <a:cs typeface="Corbel"/>
                  <a:sym typeface="Corbel"/>
                </a:rPr>
                <a:t>Finalize LCAP &amp; Present to Board for Adoption (JUNE)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13"/>
          <p:cNvSpPr/>
          <p:nvPr/>
        </p:nvSpPr>
        <p:spPr>
          <a:xfrm>
            <a:off x="2286" y="2915859"/>
            <a:ext cx="9141714" cy="3429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0" name="Google Shape;320;p13"/>
          <p:cNvSpPr/>
          <p:nvPr/>
        </p:nvSpPr>
        <p:spPr>
          <a:xfrm>
            <a:off x="2286" y="1544259"/>
            <a:ext cx="9141714" cy="13716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1" name="Google Shape;321;p13"/>
          <p:cNvSpPr/>
          <p:nvPr/>
        </p:nvSpPr>
        <p:spPr>
          <a:xfrm>
            <a:off x="-2751" y="4105179"/>
            <a:ext cx="9146751" cy="3429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2" name="Google Shape;322;p13"/>
          <p:cNvSpPr/>
          <p:nvPr/>
        </p:nvSpPr>
        <p:spPr>
          <a:xfrm>
            <a:off x="0" y="2743200"/>
            <a:ext cx="9144000" cy="1371600"/>
          </a:xfrm>
          <a:prstGeom prst="rect">
            <a:avLst/>
          </a:prstGeom>
          <a:solidFill>
            <a:srgbClr val="0B53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23" name="Google Shape;323;p13"/>
          <p:cNvSpPr txBox="1"/>
          <p:nvPr>
            <p:ph type="title"/>
          </p:nvPr>
        </p:nvSpPr>
        <p:spPr>
          <a:xfrm>
            <a:off x="274319" y="2846070"/>
            <a:ext cx="8603674" cy="130451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lt1"/>
              </a:buClr>
              <a:buSzPts val="4700"/>
              <a:buFont typeface="Corbel"/>
              <a:buNone/>
            </a:pPr>
            <a:r>
              <a:rPr lang="en" sz="4700"/>
              <a:t>ACADEMIES OF THE     ANTELOPE VALLEY</a:t>
            </a:r>
            <a:endParaRPr/>
          </a:p>
        </p:txBody>
      </p:sp>
      <p:sp>
        <p:nvSpPr>
          <p:cNvPr id="324" name="Google Shape;324;p13"/>
          <p:cNvSpPr txBox="1"/>
          <p:nvPr>
            <p:ph idx="1" type="body"/>
          </p:nvPr>
        </p:nvSpPr>
        <p:spPr>
          <a:xfrm>
            <a:off x="274318" y="4174889"/>
            <a:ext cx="8603674" cy="29411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1400"/>
              <a:buNone/>
            </a:pPr>
            <a:r>
              <a:rPr lang="en" sz="1400"/>
              <a:t>2023/24 LCAP</a:t>
            </a:r>
            <a:endParaRPr/>
          </a:p>
        </p:txBody>
      </p:sp>
      <p:pic>
        <p:nvPicPr>
          <p:cNvPr id="325" name="Google Shape;325;p13"/>
          <p:cNvPicPr preferRelativeResize="0"/>
          <p:nvPr/>
        </p:nvPicPr>
        <p:blipFill rotWithShape="1">
          <a:blip r:embed="rId3">
            <a:alphaModFix/>
          </a:blip>
          <a:srcRect b="8469" l="0" r="0" t="47734"/>
          <a:stretch/>
        </p:blipFill>
        <p:spPr>
          <a:xfrm>
            <a:off x="20" y="10"/>
            <a:ext cx="9143980" cy="27431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329" name="Shape 329"/>
        <p:cNvGrpSpPr/>
        <p:nvPr/>
      </p:nvGrpSpPr>
      <p:grpSpPr>
        <a:xfrm>
          <a:off x="0" y="0"/>
          <a:ext cx="0" cy="0"/>
          <a:chOff x="0" y="0"/>
          <a:chExt cx="0" cy="0"/>
        </a:xfrm>
      </p:grpSpPr>
      <p:sp>
        <p:nvSpPr>
          <p:cNvPr id="330" name="Google Shape;330;p14"/>
          <p:cNvSpPr/>
          <p:nvPr/>
        </p:nvSpPr>
        <p:spPr>
          <a:xfrm>
            <a:off x="0" y="0"/>
            <a:ext cx="9144000" cy="5143500"/>
          </a:xfrm>
          <a:prstGeom prst="rect">
            <a:avLst/>
          </a:prstGeom>
          <a:solidFill>
            <a:srgbClr val="A64D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1" name="Google Shape;331;p14"/>
          <p:cNvSpPr/>
          <p:nvPr/>
        </p:nvSpPr>
        <p:spPr>
          <a:xfrm>
            <a:off x="362" y="3439170"/>
            <a:ext cx="9141714" cy="123443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2" name="Google Shape;332;p14"/>
          <p:cNvSpPr txBox="1"/>
          <p:nvPr>
            <p:ph type="title"/>
          </p:nvPr>
        </p:nvSpPr>
        <p:spPr>
          <a:xfrm>
            <a:off x="902189" y="3505798"/>
            <a:ext cx="7338060" cy="113157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000"/>
              <a:buFont typeface="Corbel"/>
              <a:buNone/>
            </a:pPr>
            <a:r>
              <a:rPr lang="en">
                <a:solidFill>
                  <a:schemeClr val="dk1"/>
                </a:solidFill>
              </a:rPr>
              <a:t>STUDENTS WE SERVE at AAV</a:t>
            </a:r>
            <a:endParaRPr/>
          </a:p>
        </p:txBody>
      </p:sp>
      <p:pic>
        <p:nvPicPr>
          <p:cNvPr id="333" name="Google Shape;333;p14" title="Points scored"/>
          <p:cNvPicPr preferRelativeResize="0"/>
          <p:nvPr/>
        </p:nvPicPr>
        <p:blipFill rotWithShape="1">
          <a:blip r:embed="rId3">
            <a:alphaModFix/>
          </a:blip>
          <a:srcRect b="0" l="0" r="0" t="12861"/>
          <a:stretch/>
        </p:blipFill>
        <p:spPr>
          <a:xfrm>
            <a:off x="452625" y="79600"/>
            <a:ext cx="8318349" cy="32333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337" name="Shape 337"/>
        <p:cNvGrpSpPr/>
        <p:nvPr/>
      </p:nvGrpSpPr>
      <p:grpSpPr>
        <a:xfrm>
          <a:off x="0" y="0"/>
          <a:ext cx="0" cy="0"/>
          <a:chOff x="0" y="0"/>
          <a:chExt cx="0" cy="0"/>
        </a:xfrm>
      </p:grpSpPr>
      <p:sp>
        <p:nvSpPr>
          <p:cNvPr id="338" name="Google Shape;338;p15"/>
          <p:cNvSpPr txBox="1"/>
          <p:nvPr>
            <p:ph type="title"/>
          </p:nvPr>
        </p:nvSpPr>
        <p:spPr>
          <a:xfrm>
            <a:off x="475707" y="213132"/>
            <a:ext cx="2753156" cy="113157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2500"/>
              <a:buFont typeface="Corbel"/>
              <a:buNone/>
            </a:pPr>
            <a:r>
              <a:rPr lang="en" sz="2500">
                <a:solidFill>
                  <a:schemeClr val="dk1"/>
                </a:solidFill>
              </a:rPr>
              <a:t>BUDGET OVERVIEW FOR PARENTS (BOP)</a:t>
            </a:r>
            <a:endParaRPr>
              <a:solidFill>
                <a:schemeClr val="dk1"/>
              </a:solidFill>
            </a:endParaRPr>
          </a:p>
        </p:txBody>
      </p:sp>
      <p:sp>
        <p:nvSpPr>
          <p:cNvPr id="339" name="Google Shape;339;p15"/>
          <p:cNvSpPr txBox="1"/>
          <p:nvPr/>
        </p:nvSpPr>
        <p:spPr>
          <a:xfrm>
            <a:off x="164150" y="1721125"/>
            <a:ext cx="3069000" cy="29424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800"/>
              <a:buFont typeface="Arial"/>
              <a:buNone/>
            </a:pPr>
            <a:r>
              <a:rPr b="0" i="0" lang="en" sz="1800" u="none" cap="none" strike="noStrike">
                <a:solidFill>
                  <a:schemeClr val="lt1"/>
                </a:solidFill>
                <a:latin typeface="Corbel"/>
                <a:ea typeface="Corbel"/>
                <a:cs typeface="Corbel"/>
                <a:sym typeface="Corbel"/>
              </a:rPr>
              <a:t>Of the $</a:t>
            </a:r>
            <a:r>
              <a:rPr lang="en" sz="1800">
                <a:solidFill>
                  <a:schemeClr val="lt1"/>
                </a:solidFill>
                <a:latin typeface="Corbel"/>
                <a:ea typeface="Corbel"/>
                <a:cs typeface="Corbel"/>
                <a:sym typeface="Corbel"/>
              </a:rPr>
              <a:t>7,956,869</a:t>
            </a:r>
            <a:r>
              <a:rPr b="0" i="0" lang="en" sz="1800" u="none" cap="none" strike="noStrike">
                <a:solidFill>
                  <a:schemeClr val="lt1"/>
                </a:solidFill>
                <a:latin typeface="Corbel"/>
                <a:ea typeface="Corbel"/>
                <a:cs typeface="Corbel"/>
                <a:sym typeface="Corbel"/>
              </a:rPr>
              <a:t> in LCFF Funds, </a:t>
            </a:r>
            <a:r>
              <a:rPr b="1" i="0" lang="en" sz="1800" u="none" cap="none" strike="noStrike">
                <a:solidFill>
                  <a:schemeClr val="lt1"/>
                </a:solidFill>
                <a:latin typeface="Corbel"/>
                <a:ea typeface="Corbel"/>
                <a:cs typeface="Corbel"/>
                <a:sym typeface="Corbel"/>
              </a:rPr>
              <a:t>$</a:t>
            </a:r>
            <a:r>
              <a:rPr b="1" lang="en" sz="1800">
                <a:solidFill>
                  <a:schemeClr val="lt1"/>
                </a:solidFill>
                <a:latin typeface="Corbel"/>
                <a:ea typeface="Corbel"/>
                <a:cs typeface="Corbel"/>
                <a:sym typeface="Corbel"/>
              </a:rPr>
              <a:t>1,252,623</a:t>
            </a:r>
            <a:r>
              <a:rPr b="0" i="0" lang="en" sz="1800" u="none" cap="none" strike="noStrike">
                <a:solidFill>
                  <a:schemeClr val="lt1"/>
                </a:solidFill>
                <a:latin typeface="Corbel"/>
                <a:ea typeface="Corbel"/>
                <a:cs typeface="Corbel"/>
                <a:sym typeface="Corbel"/>
              </a:rPr>
              <a:t> (Supplemental &amp; Concentration) is generated based on the enrollment of high needs students (Foster Youth, English Learners, and Low-Income students).</a:t>
            </a:r>
            <a:br>
              <a:rPr b="0" i="0" lang="en" sz="1800" u="none" cap="none" strike="noStrike">
                <a:solidFill>
                  <a:schemeClr val="lt1"/>
                </a:solidFill>
                <a:latin typeface="Corbel"/>
                <a:ea typeface="Corbel"/>
                <a:cs typeface="Corbel"/>
                <a:sym typeface="Corbel"/>
              </a:rPr>
            </a:br>
            <a:endParaRPr b="0" i="0" sz="1800" u="none" cap="none" strike="noStrike">
              <a:solidFill>
                <a:schemeClr val="lt1"/>
              </a:solidFill>
              <a:latin typeface="Corbel"/>
              <a:ea typeface="Corbel"/>
              <a:cs typeface="Corbel"/>
              <a:sym typeface="Corbel"/>
            </a:endParaRPr>
          </a:p>
        </p:txBody>
      </p:sp>
      <p:sp>
        <p:nvSpPr>
          <p:cNvPr id="340" name="Google Shape;340;p15"/>
          <p:cNvSpPr/>
          <p:nvPr/>
        </p:nvSpPr>
        <p:spPr>
          <a:xfrm>
            <a:off x="3468892" y="0"/>
            <a:ext cx="5675108"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41" name="Google Shape;341;p15"/>
          <p:cNvPicPr preferRelativeResize="0"/>
          <p:nvPr/>
        </p:nvPicPr>
        <p:blipFill>
          <a:blip r:embed="rId3">
            <a:alphaModFix/>
          </a:blip>
          <a:stretch>
            <a:fillRect/>
          </a:stretch>
        </p:blipFill>
        <p:spPr>
          <a:xfrm>
            <a:off x="3690977" y="512350"/>
            <a:ext cx="5139175" cy="41816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sp>
        <p:nvSpPr>
          <p:cNvPr id="346" name="Google Shape;346;p16"/>
          <p:cNvSpPr/>
          <p:nvPr/>
        </p:nvSpPr>
        <p:spPr>
          <a:xfrm>
            <a:off x="0" y="358150"/>
            <a:ext cx="9144000" cy="4785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7" name="Google Shape;347;p16"/>
          <p:cNvSpPr/>
          <p:nvPr/>
        </p:nvSpPr>
        <p:spPr>
          <a:xfrm>
            <a:off x="362" y="3439170"/>
            <a:ext cx="9141714" cy="1234439"/>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8" name="Google Shape;348;p16"/>
          <p:cNvSpPr txBox="1"/>
          <p:nvPr>
            <p:ph type="title"/>
          </p:nvPr>
        </p:nvSpPr>
        <p:spPr>
          <a:xfrm>
            <a:off x="902189" y="3505798"/>
            <a:ext cx="7338060" cy="113157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lt2"/>
              </a:buClr>
              <a:buSzPts val="3000"/>
              <a:buFont typeface="Corbel"/>
              <a:buNone/>
            </a:pPr>
            <a:r>
              <a:rPr lang="en"/>
              <a:t>LCAP GOALS AND ACTIONS</a:t>
            </a:r>
            <a:endParaRPr/>
          </a:p>
        </p:txBody>
      </p:sp>
      <p:grpSp>
        <p:nvGrpSpPr>
          <p:cNvPr id="349" name="Google Shape;349;p16"/>
          <p:cNvGrpSpPr/>
          <p:nvPr/>
        </p:nvGrpSpPr>
        <p:grpSpPr>
          <a:xfrm>
            <a:off x="426200" y="653862"/>
            <a:ext cx="8198700" cy="2670602"/>
            <a:chOff x="0" y="353"/>
            <a:chExt cx="8198700" cy="2897474"/>
          </a:xfrm>
        </p:grpSpPr>
        <p:cxnSp>
          <p:nvCxnSpPr>
            <p:cNvPr id="350" name="Google Shape;350;p16"/>
            <p:cNvCxnSpPr/>
            <p:nvPr/>
          </p:nvCxnSpPr>
          <p:spPr>
            <a:xfrm>
              <a:off x="0" y="353"/>
              <a:ext cx="8198604" cy="0"/>
            </a:xfrm>
            <a:prstGeom prst="straightConnector1">
              <a:avLst/>
            </a:prstGeom>
            <a:solidFill>
              <a:schemeClr val="dk2"/>
            </a:solidFill>
            <a:ln cap="flat" cmpd="sng" w="12700">
              <a:solidFill>
                <a:schemeClr val="dk2"/>
              </a:solidFill>
              <a:prstDash val="solid"/>
              <a:round/>
              <a:headEnd len="sm" w="sm" type="none"/>
              <a:tailEnd len="sm" w="sm" type="none"/>
            </a:ln>
          </p:spPr>
        </p:cxnSp>
        <p:sp>
          <p:nvSpPr>
            <p:cNvPr id="351" name="Google Shape;351;p16"/>
            <p:cNvSpPr/>
            <p:nvPr/>
          </p:nvSpPr>
          <p:spPr>
            <a:xfrm>
              <a:off x="0" y="353"/>
              <a:ext cx="8198604" cy="5794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6"/>
            <p:cNvSpPr txBox="1"/>
            <p:nvPr/>
          </p:nvSpPr>
          <p:spPr>
            <a:xfrm>
              <a:off x="0" y="353"/>
              <a:ext cx="8198700" cy="579600"/>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Corbel"/>
                <a:buNone/>
              </a:pPr>
              <a:r>
                <a:rPr b="1" i="0" lang="en" sz="1400" u="none" cap="none" strike="noStrike">
                  <a:solidFill>
                    <a:schemeClr val="dk1"/>
                  </a:solidFill>
                  <a:latin typeface="Corbel"/>
                  <a:ea typeface="Corbel"/>
                  <a:cs typeface="Corbel"/>
                  <a:sym typeface="Corbel"/>
                </a:rPr>
                <a:t>Goal 1</a:t>
              </a:r>
              <a:r>
                <a:rPr b="0" i="0" lang="en" sz="1400" u="none" cap="none" strike="noStrike">
                  <a:solidFill>
                    <a:schemeClr val="dk1"/>
                  </a:solidFill>
                  <a:latin typeface="Corbel"/>
                  <a:ea typeface="Corbel"/>
                  <a:cs typeface="Corbel"/>
                  <a:sym typeface="Corbel"/>
                </a:rPr>
                <a:t> – Ensure that all students are academically proficient and college and career ready.</a:t>
              </a:r>
              <a:endParaRPr b="0" i="0" sz="1400" u="none" cap="none" strike="noStrike">
                <a:solidFill>
                  <a:srgbClr val="000000"/>
                </a:solidFill>
                <a:latin typeface="Arial"/>
                <a:ea typeface="Arial"/>
                <a:cs typeface="Arial"/>
                <a:sym typeface="Arial"/>
              </a:endParaRPr>
            </a:p>
          </p:txBody>
        </p:sp>
        <p:cxnSp>
          <p:nvCxnSpPr>
            <p:cNvPr id="353" name="Google Shape;353;p16"/>
            <p:cNvCxnSpPr/>
            <p:nvPr/>
          </p:nvCxnSpPr>
          <p:spPr>
            <a:xfrm>
              <a:off x="0" y="579848"/>
              <a:ext cx="8198604" cy="0"/>
            </a:xfrm>
            <a:prstGeom prst="straightConnector1">
              <a:avLst/>
            </a:prstGeom>
            <a:solidFill>
              <a:schemeClr val="dk2"/>
            </a:solidFill>
            <a:ln cap="flat" cmpd="sng" w="12700">
              <a:solidFill>
                <a:schemeClr val="dk2"/>
              </a:solidFill>
              <a:prstDash val="solid"/>
              <a:round/>
              <a:headEnd len="sm" w="sm" type="none"/>
              <a:tailEnd len="sm" w="sm" type="none"/>
            </a:ln>
          </p:spPr>
        </p:cxnSp>
        <p:sp>
          <p:nvSpPr>
            <p:cNvPr id="354" name="Google Shape;354;p16"/>
            <p:cNvSpPr/>
            <p:nvPr/>
          </p:nvSpPr>
          <p:spPr>
            <a:xfrm>
              <a:off x="0" y="579848"/>
              <a:ext cx="8198604" cy="5794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6"/>
            <p:cNvSpPr txBox="1"/>
            <p:nvPr/>
          </p:nvSpPr>
          <p:spPr>
            <a:xfrm>
              <a:off x="0" y="579848"/>
              <a:ext cx="8198604" cy="579494"/>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Corbel"/>
                <a:buNone/>
              </a:pPr>
              <a:r>
                <a:rPr b="1" i="0" lang="en" sz="1400" u="none" cap="none" strike="noStrike">
                  <a:solidFill>
                    <a:schemeClr val="dk1"/>
                  </a:solidFill>
                  <a:latin typeface="Corbel"/>
                  <a:ea typeface="Corbel"/>
                  <a:cs typeface="Corbel"/>
                  <a:sym typeface="Corbel"/>
                </a:rPr>
                <a:t>Goal 2</a:t>
              </a:r>
              <a:r>
                <a:rPr b="0" i="0" lang="en" sz="1400" u="none" cap="none" strike="noStrike">
                  <a:solidFill>
                    <a:schemeClr val="dk1"/>
                  </a:solidFill>
                  <a:latin typeface="Corbel"/>
                  <a:ea typeface="Corbel"/>
                  <a:cs typeface="Corbel"/>
                  <a:sym typeface="Corbel"/>
                </a:rPr>
                <a:t> – Provide a 21st Century learning environment and rigorous curriculum that allows students to have multiple experiences and opportunities for academic, collegiate, professional and personal growth.</a:t>
              </a:r>
              <a:endParaRPr b="0" i="0" sz="1400" u="none" cap="none" strike="noStrike">
                <a:solidFill>
                  <a:srgbClr val="000000"/>
                </a:solidFill>
                <a:latin typeface="Arial"/>
                <a:ea typeface="Arial"/>
                <a:cs typeface="Arial"/>
                <a:sym typeface="Arial"/>
              </a:endParaRPr>
            </a:p>
          </p:txBody>
        </p:sp>
        <p:cxnSp>
          <p:nvCxnSpPr>
            <p:cNvPr id="356" name="Google Shape;356;p16"/>
            <p:cNvCxnSpPr/>
            <p:nvPr/>
          </p:nvCxnSpPr>
          <p:spPr>
            <a:xfrm>
              <a:off x="0" y="1159343"/>
              <a:ext cx="8198604" cy="0"/>
            </a:xfrm>
            <a:prstGeom prst="straightConnector1">
              <a:avLst/>
            </a:prstGeom>
            <a:solidFill>
              <a:schemeClr val="dk2"/>
            </a:solidFill>
            <a:ln cap="flat" cmpd="sng" w="12700">
              <a:solidFill>
                <a:schemeClr val="dk2"/>
              </a:solidFill>
              <a:prstDash val="solid"/>
              <a:round/>
              <a:headEnd len="sm" w="sm" type="none"/>
              <a:tailEnd len="sm" w="sm" type="none"/>
            </a:ln>
          </p:spPr>
        </p:cxnSp>
        <p:sp>
          <p:nvSpPr>
            <p:cNvPr id="357" name="Google Shape;357;p16"/>
            <p:cNvSpPr/>
            <p:nvPr/>
          </p:nvSpPr>
          <p:spPr>
            <a:xfrm>
              <a:off x="0" y="1159343"/>
              <a:ext cx="8198604" cy="5794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6"/>
            <p:cNvSpPr txBox="1"/>
            <p:nvPr/>
          </p:nvSpPr>
          <p:spPr>
            <a:xfrm>
              <a:off x="0" y="1159343"/>
              <a:ext cx="8198604" cy="579494"/>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Corbel"/>
                <a:buNone/>
              </a:pPr>
              <a:r>
                <a:rPr b="1" i="0" lang="en" sz="1400" u="none" cap="none" strike="noStrike">
                  <a:solidFill>
                    <a:schemeClr val="dk1"/>
                  </a:solidFill>
                  <a:latin typeface="Corbel"/>
                  <a:ea typeface="Corbel"/>
                  <a:cs typeface="Corbel"/>
                  <a:sym typeface="Corbel"/>
                </a:rPr>
                <a:t>Goal 3</a:t>
              </a:r>
              <a:r>
                <a:rPr b="0" i="0" lang="en" sz="1400" u="none" cap="none" strike="noStrike">
                  <a:solidFill>
                    <a:schemeClr val="dk1"/>
                  </a:solidFill>
                  <a:latin typeface="Corbel"/>
                  <a:ea typeface="Corbel"/>
                  <a:cs typeface="Corbel"/>
                  <a:sym typeface="Corbel"/>
                </a:rPr>
                <a:t> –  Cultivate a safe and secure, positive school culture that supports all students' personal and academic growth.</a:t>
              </a:r>
              <a:endParaRPr b="0" i="0" sz="1400" u="none" cap="none" strike="noStrike">
                <a:solidFill>
                  <a:srgbClr val="000000"/>
                </a:solidFill>
                <a:latin typeface="Arial"/>
                <a:ea typeface="Arial"/>
                <a:cs typeface="Arial"/>
                <a:sym typeface="Arial"/>
              </a:endParaRPr>
            </a:p>
          </p:txBody>
        </p:sp>
        <p:cxnSp>
          <p:nvCxnSpPr>
            <p:cNvPr id="359" name="Google Shape;359;p16"/>
            <p:cNvCxnSpPr/>
            <p:nvPr/>
          </p:nvCxnSpPr>
          <p:spPr>
            <a:xfrm>
              <a:off x="0" y="1738838"/>
              <a:ext cx="8198604" cy="0"/>
            </a:xfrm>
            <a:prstGeom prst="straightConnector1">
              <a:avLst/>
            </a:prstGeom>
            <a:solidFill>
              <a:schemeClr val="dk2"/>
            </a:solidFill>
            <a:ln cap="flat" cmpd="sng" w="12700">
              <a:solidFill>
                <a:schemeClr val="dk2"/>
              </a:solidFill>
              <a:prstDash val="solid"/>
              <a:round/>
              <a:headEnd len="sm" w="sm" type="none"/>
              <a:tailEnd len="sm" w="sm" type="none"/>
            </a:ln>
          </p:spPr>
        </p:cxnSp>
        <p:sp>
          <p:nvSpPr>
            <p:cNvPr id="360" name="Google Shape;360;p16"/>
            <p:cNvSpPr/>
            <p:nvPr/>
          </p:nvSpPr>
          <p:spPr>
            <a:xfrm>
              <a:off x="0" y="1738838"/>
              <a:ext cx="8198604" cy="5794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6"/>
            <p:cNvSpPr txBox="1"/>
            <p:nvPr/>
          </p:nvSpPr>
          <p:spPr>
            <a:xfrm>
              <a:off x="0" y="1738838"/>
              <a:ext cx="8198604" cy="579494"/>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Corbel"/>
                <a:buNone/>
              </a:pPr>
              <a:r>
                <a:rPr b="1" i="0" lang="en" sz="1400" u="none" cap="none" strike="noStrike">
                  <a:solidFill>
                    <a:schemeClr val="dk1"/>
                  </a:solidFill>
                  <a:latin typeface="Corbel"/>
                  <a:ea typeface="Corbel"/>
                  <a:cs typeface="Corbel"/>
                  <a:sym typeface="Corbel"/>
                </a:rPr>
                <a:t>Goal 4</a:t>
              </a:r>
              <a:r>
                <a:rPr b="0" i="0" lang="en" sz="1400" u="none" cap="none" strike="noStrike">
                  <a:solidFill>
                    <a:schemeClr val="dk1"/>
                  </a:solidFill>
                  <a:latin typeface="Corbel"/>
                  <a:ea typeface="Corbel"/>
                  <a:cs typeface="Corbel"/>
                  <a:sym typeface="Corbel"/>
                </a:rPr>
                <a:t> - Communicate effectively with all educational partners and continue to build relationships in the community that help provide our students with innovative educational opportunities.</a:t>
              </a:r>
              <a:endParaRPr b="0" i="0" sz="1400" u="none" cap="none" strike="noStrike">
                <a:solidFill>
                  <a:srgbClr val="000000"/>
                </a:solidFill>
                <a:latin typeface="Arial"/>
                <a:ea typeface="Arial"/>
                <a:cs typeface="Arial"/>
                <a:sym typeface="Arial"/>
              </a:endParaRPr>
            </a:p>
          </p:txBody>
        </p:sp>
        <p:cxnSp>
          <p:nvCxnSpPr>
            <p:cNvPr id="362" name="Google Shape;362;p16"/>
            <p:cNvCxnSpPr/>
            <p:nvPr/>
          </p:nvCxnSpPr>
          <p:spPr>
            <a:xfrm>
              <a:off x="0" y="2318333"/>
              <a:ext cx="8198604" cy="0"/>
            </a:xfrm>
            <a:prstGeom prst="straightConnector1">
              <a:avLst/>
            </a:prstGeom>
            <a:solidFill>
              <a:schemeClr val="dk2"/>
            </a:solidFill>
            <a:ln cap="flat" cmpd="sng" w="12700">
              <a:solidFill>
                <a:schemeClr val="dk2"/>
              </a:solidFill>
              <a:prstDash val="solid"/>
              <a:round/>
              <a:headEnd len="sm" w="sm" type="none"/>
              <a:tailEnd len="sm" w="sm" type="none"/>
            </a:ln>
          </p:spPr>
        </p:cxnSp>
        <p:sp>
          <p:nvSpPr>
            <p:cNvPr id="363" name="Google Shape;363;p16"/>
            <p:cNvSpPr/>
            <p:nvPr/>
          </p:nvSpPr>
          <p:spPr>
            <a:xfrm>
              <a:off x="0" y="2318333"/>
              <a:ext cx="8198604" cy="5794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367" name="Shape 367"/>
        <p:cNvGrpSpPr/>
        <p:nvPr/>
      </p:nvGrpSpPr>
      <p:grpSpPr>
        <a:xfrm>
          <a:off x="0" y="0"/>
          <a:ext cx="0" cy="0"/>
          <a:chOff x="0" y="0"/>
          <a:chExt cx="0" cy="0"/>
        </a:xfrm>
      </p:grpSpPr>
      <p:sp>
        <p:nvSpPr>
          <p:cNvPr id="368" name="Google Shape;368;p17"/>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300"/>
              <a:buNone/>
            </a:pPr>
            <a:r>
              <a:rPr lang="en" sz="2400"/>
              <a:t>Key Themes in 2023/24 LCAP</a:t>
            </a:r>
            <a:endParaRPr sz="2400"/>
          </a:p>
        </p:txBody>
      </p:sp>
      <p:grpSp>
        <p:nvGrpSpPr>
          <p:cNvPr id="369" name="Google Shape;369;p17"/>
          <p:cNvGrpSpPr/>
          <p:nvPr/>
        </p:nvGrpSpPr>
        <p:grpSpPr>
          <a:xfrm>
            <a:off x="0" y="45767"/>
            <a:ext cx="9144000" cy="4214650"/>
            <a:chOff x="0" y="1616"/>
            <a:chExt cx="9144000" cy="4214650"/>
          </a:xfrm>
        </p:grpSpPr>
        <p:sp>
          <p:nvSpPr>
            <p:cNvPr id="370" name="Google Shape;370;p17"/>
            <p:cNvSpPr/>
            <p:nvPr/>
          </p:nvSpPr>
          <p:spPr>
            <a:xfrm>
              <a:off x="0" y="1616"/>
              <a:ext cx="9144000" cy="4214650"/>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7"/>
            <p:cNvSpPr txBox="1"/>
            <p:nvPr/>
          </p:nvSpPr>
          <p:spPr>
            <a:xfrm>
              <a:off x="205742" y="207358"/>
              <a:ext cx="8732516" cy="3803166"/>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Clr>
                  <a:schemeClr val="lt1"/>
                </a:buClr>
                <a:buSzPts val="1100"/>
                <a:buFont typeface="Corbel"/>
                <a:buNone/>
              </a:pPr>
              <a:r>
                <a:rPr b="1" i="0" lang="en" sz="1100" u="none" cap="none" strike="noStrike">
                  <a:solidFill>
                    <a:schemeClr val="lt1"/>
                  </a:solidFill>
                  <a:latin typeface="Corbel"/>
                  <a:ea typeface="Corbel"/>
                  <a:cs typeface="Corbel"/>
                  <a:sym typeface="Corbel"/>
                </a:rPr>
                <a:t>MTSS Tier 2 – Supplemental and Interventions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85"/>
                </a:spcBef>
                <a:spcAft>
                  <a:spcPts val="0"/>
                </a:spcAft>
                <a:buClr>
                  <a:schemeClr val="lt1"/>
                </a:buClr>
                <a:buSzPts val="1000"/>
                <a:buFont typeface="Corbel"/>
                <a:buNone/>
              </a:pPr>
              <a:r>
                <a:t/>
              </a:r>
              <a:endParaRPr b="1" sz="1000" u="sng">
                <a:solidFill>
                  <a:schemeClr val="lt1"/>
                </a:solidFill>
                <a:latin typeface="Corbel"/>
                <a:ea typeface="Corbel"/>
                <a:cs typeface="Corbel"/>
                <a:sym typeface="Corbel"/>
              </a:endParaRPr>
            </a:p>
            <a:p>
              <a:pPr indent="0" lvl="0" marL="0" marR="0" rtl="0" algn="l">
                <a:lnSpc>
                  <a:spcPct val="90000"/>
                </a:lnSpc>
                <a:spcBef>
                  <a:spcPts val="385"/>
                </a:spcBef>
                <a:spcAft>
                  <a:spcPts val="0"/>
                </a:spcAft>
                <a:buClr>
                  <a:schemeClr val="lt1"/>
                </a:buClr>
                <a:buSzPts val="1000"/>
                <a:buFont typeface="Corbel"/>
                <a:buNone/>
              </a:pPr>
              <a:r>
                <a:rPr b="1" i="0" lang="en" sz="1000" u="sng" cap="none" strike="noStrike">
                  <a:solidFill>
                    <a:schemeClr val="lt1"/>
                  </a:solidFill>
                  <a:latin typeface="Corbel"/>
                  <a:ea typeface="Corbel"/>
                  <a:cs typeface="Corbel"/>
                  <a:sym typeface="Corbel"/>
                </a:rPr>
                <a:t>MTSS </a:t>
              </a:r>
              <a:r>
                <a:rPr b="1" i="0" lang="en" sz="1000" u="none" cap="none" strike="noStrike">
                  <a:solidFill>
                    <a:schemeClr val="lt1"/>
                  </a:solidFill>
                  <a:latin typeface="Corbel"/>
                  <a:ea typeface="Corbel"/>
                  <a:cs typeface="Corbel"/>
                  <a:sym typeface="Corbel"/>
                </a:rPr>
                <a:t>: </a:t>
              </a:r>
              <a:r>
                <a:rPr b="1" lang="en" sz="1000">
                  <a:solidFill>
                    <a:schemeClr val="lt1"/>
                  </a:solidFill>
                  <a:latin typeface="Corbel"/>
                  <a:ea typeface="Corbel"/>
                  <a:cs typeface="Corbel"/>
                  <a:sym typeface="Corbel"/>
                </a:rPr>
                <a:t>Implementation of Multi-Tiered System of Support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50"/>
                </a:spcBef>
                <a:spcAft>
                  <a:spcPts val="0"/>
                </a:spcAft>
                <a:buClr>
                  <a:schemeClr val="lt1"/>
                </a:buClr>
                <a:buSzPts val="1000"/>
                <a:buFont typeface="Corbel"/>
                <a:buNone/>
              </a:pPr>
              <a:r>
                <a:t/>
              </a:r>
              <a:endParaRPr b="1" i="0" sz="1000" u="none" cap="none" strike="noStrike">
                <a:solidFill>
                  <a:schemeClr val="lt1"/>
                </a:solidFill>
                <a:latin typeface="Corbel"/>
                <a:ea typeface="Corbel"/>
                <a:cs typeface="Corbel"/>
                <a:sym typeface="Corbel"/>
              </a:endParaRPr>
            </a:p>
            <a:p>
              <a:pPr indent="0" lvl="0" marL="0" marR="0" rtl="0" algn="l">
                <a:lnSpc>
                  <a:spcPct val="90000"/>
                </a:lnSpc>
                <a:spcBef>
                  <a:spcPts val="350"/>
                </a:spcBef>
                <a:spcAft>
                  <a:spcPts val="0"/>
                </a:spcAft>
                <a:buClr>
                  <a:schemeClr val="lt1"/>
                </a:buClr>
                <a:buSzPts val="1000"/>
                <a:buFont typeface="Corbel"/>
                <a:buNone/>
              </a:pPr>
              <a:r>
                <a:rPr b="1" lang="en" sz="1000" u="sng">
                  <a:solidFill>
                    <a:schemeClr val="lt1"/>
                  </a:solidFill>
                  <a:latin typeface="Corbel"/>
                  <a:ea typeface="Corbel"/>
                  <a:cs typeface="Corbel"/>
                  <a:sym typeface="Corbel"/>
                </a:rPr>
                <a:t>Building </a:t>
              </a:r>
              <a:r>
                <a:rPr b="1" i="0" lang="en" sz="1000" u="sng" cap="none" strike="noStrike">
                  <a:solidFill>
                    <a:schemeClr val="lt1"/>
                  </a:solidFill>
                  <a:latin typeface="Corbel"/>
                  <a:ea typeface="Corbel"/>
                  <a:cs typeface="Corbel"/>
                  <a:sym typeface="Corbel"/>
                </a:rPr>
                <a:t>Tier 2 Teams</a:t>
              </a:r>
              <a:r>
                <a:rPr b="1" i="0" lang="en" sz="1000" u="none" cap="none" strike="noStrike">
                  <a:solidFill>
                    <a:schemeClr val="lt1"/>
                  </a:solidFill>
                  <a:latin typeface="Corbel"/>
                  <a:ea typeface="Corbel"/>
                  <a:cs typeface="Corbel"/>
                  <a:sym typeface="Corbel"/>
                </a:rPr>
                <a:t>: Tier 2 teams provide targeted interventions to struggling students, fostering collaboration among educators to identify and support those needing extra help.</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50"/>
                </a:spcBef>
                <a:spcAft>
                  <a:spcPts val="0"/>
                </a:spcAft>
                <a:buClr>
                  <a:schemeClr val="lt1"/>
                </a:buClr>
                <a:buSzPts val="1000"/>
                <a:buFont typeface="Corbel"/>
                <a:buNone/>
              </a:pPr>
              <a:r>
                <a:t/>
              </a:r>
              <a:endParaRPr b="1" i="0" sz="1000" u="none" cap="none" strike="noStrike">
                <a:solidFill>
                  <a:schemeClr val="lt1"/>
                </a:solidFill>
                <a:latin typeface="Corbel"/>
                <a:ea typeface="Corbel"/>
                <a:cs typeface="Corbel"/>
                <a:sym typeface="Corbel"/>
              </a:endParaRPr>
            </a:p>
            <a:p>
              <a:pPr indent="0" lvl="0" marL="0" marR="0" rtl="0" algn="l">
                <a:lnSpc>
                  <a:spcPct val="90000"/>
                </a:lnSpc>
                <a:spcBef>
                  <a:spcPts val="350"/>
                </a:spcBef>
                <a:spcAft>
                  <a:spcPts val="0"/>
                </a:spcAft>
                <a:buClr>
                  <a:schemeClr val="lt1"/>
                </a:buClr>
                <a:buSzPts val="1000"/>
                <a:buFont typeface="Corbel"/>
                <a:buNone/>
              </a:pPr>
              <a:r>
                <a:rPr b="1" i="0" lang="en" sz="1000" u="sng" cap="none" strike="noStrike">
                  <a:solidFill>
                    <a:schemeClr val="lt1"/>
                  </a:solidFill>
                  <a:latin typeface="Corbel"/>
                  <a:ea typeface="Corbel"/>
                  <a:cs typeface="Corbel"/>
                  <a:sym typeface="Corbel"/>
                </a:rPr>
                <a:t>Targeted Interventions</a:t>
              </a:r>
              <a:r>
                <a:rPr b="1" i="0" lang="en" sz="1000" u="none" cap="none" strike="noStrike">
                  <a:solidFill>
                    <a:schemeClr val="lt1"/>
                  </a:solidFill>
                  <a:latin typeface="Corbel"/>
                  <a:ea typeface="Corbel"/>
                  <a:cs typeface="Corbel"/>
                  <a:sym typeface="Corbel"/>
                </a:rPr>
                <a:t>: Tailored strategies and supports are used to address individual student needs, guided by data and evidence-based methods to improve outcomes.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50"/>
                </a:spcBef>
                <a:spcAft>
                  <a:spcPts val="0"/>
                </a:spcAft>
                <a:buClr>
                  <a:schemeClr val="lt1"/>
                </a:buClr>
                <a:buSzPts val="1000"/>
                <a:buFont typeface="Corbel"/>
                <a:buNone/>
              </a:pPr>
              <a:r>
                <a:t/>
              </a:r>
              <a:endParaRPr b="1" i="0" sz="1000" u="sng" cap="none" strike="noStrike">
                <a:solidFill>
                  <a:schemeClr val="lt1"/>
                </a:solidFill>
                <a:latin typeface="Corbel"/>
                <a:ea typeface="Corbel"/>
                <a:cs typeface="Corbel"/>
                <a:sym typeface="Corbel"/>
              </a:endParaRPr>
            </a:p>
            <a:p>
              <a:pPr indent="0" lvl="0" marL="0" marR="0" rtl="0" algn="l">
                <a:lnSpc>
                  <a:spcPct val="90000"/>
                </a:lnSpc>
                <a:spcBef>
                  <a:spcPts val="350"/>
                </a:spcBef>
                <a:spcAft>
                  <a:spcPts val="0"/>
                </a:spcAft>
                <a:buClr>
                  <a:schemeClr val="lt1"/>
                </a:buClr>
                <a:buSzPts val="1000"/>
                <a:buFont typeface="Corbel"/>
                <a:buNone/>
              </a:pPr>
              <a:r>
                <a:rPr b="1" i="0" lang="en" sz="1000" u="sng" cap="none" strike="noStrike">
                  <a:solidFill>
                    <a:schemeClr val="lt1"/>
                  </a:solidFill>
                  <a:latin typeface="Corbel"/>
                  <a:ea typeface="Corbel"/>
                  <a:cs typeface="Corbel"/>
                  <a:sym typeface="Corbel"/>
                </a:rPr>
                <a:t>Data Analysis: </a:t>
              </a:r>
              <a:r>
                <a:rPr b="1" i="0" lang="en" sz="1000" u="none" cap="none" strike="noStrike">
                  <a:solidFill>
                    <a:schemeClr val="lt1"/>
                  </a:solidFill>
                  <a:latin typeface="Corbel"/>
                  <a:ea typeface="Corbel"/>
                  <a:cs typeface="Corbel"/>
                  <a:sym typeface="Corbel"/>
                </a:rPr>
                <a:t>Collecting and analyzing student performance and behavior data helps identify needs, track progress, and make informed decisions about interventions.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50"/>
                </a:spcBef>
                <a:spcAft>
                  <a:spcPts val="0"/>
                </a:spcAft>
                <a:buClr>
                  <a:schemeClr val="lt1"/>
                </a:buClr>
                <a:buSzPts val="1000"/>
                <a:buFont typeface="Corbel"/>
                <a:buNone/>
              </a:pPr>
              <a:r>
                <a:t/>
              </a:r>
              <a:endParaRPr b="1" i="0" sz="1000" u="none" cap="none" strike="noStrike">
                <a:solidFill>
                  <a:schemeClr val="lt1"/>
                </a:solidFill>
                <a:latin typeface="Corbel"/>
                <a:ea typeface="Corbel"/>
                <a:cs typeface="Corbel"/>
                <a:sym typeface="Corbel"/>
              </a:endParaRPr>
            </a:p>
            <a:p>
              <a:pPr indent="0" lvl="0" marL="0" marR="0" rtl="0" algn="l">
                <a:lnSpc>
                  <a:spcPct val="90000"/>
                </a:lnSpc>
                <a:spcBef>
                  <a:spcPts val="350"/>
                </a:spcBef>
                <a:spcAft>
                  <a:spcPts val="0"/>
                </a:spcAft>
                <a:buClr>
                  <a:schemeClr val="lt1"/>
                </a:buClr>
                <a:buSzPts val="1000"/>
                <a:buFont typeface="Corbel"/>
                <a:buNone/>
              </a:pPr>
              <a:r>
                <a:rPr b="1" i="0" lang="en" sz="1000" u="sng" cap="none" strike="noStrike">
                  <a:solidFill>
                    <a:schemeClr val="lt1"/>
                  </a:solidFill>
                  <a:latin typeface="Corbel"/>
                  <a:ea typeface="Corbel"/>
                  <a:cs typeface="Corbel"/>
                  <a:sym typeface="Corbel"/>
                </a:rPr>
                <a:t>Administration &amp; Support</a:t>
              </a:r>
              <a:r>
                <a:rPr b="1" i="0" lang="en" sz="1000" u="none" cap="none" strike="noStrike">
                  <a:solidFill>
                    <a:schemeClr val="lt1"/>
                  </a:solidFill>
                  <a:latin typeface="Corbel"/>
                  <a:ea typeface="Corbel"/>
                  <a:cs typeface="Corbel"/>
                  <a:sym typeface="Corbel"/>
                </a:rPr>
                <a:t>: District and school leadership are pivotal in program development, providing resources and alignment with district goals.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50"/>
                </a:spcBef>
                <a:spcAft>
                  <a:spcPts val="0"/>
                </a:spcAft>
                <a:buClr>
                  <a:schemeClr val="lt1"/>
                </a:buClr>
                <a:buSzPts val="1000"/>
                <a:buFont typeface="Corbel"/>
                <a:buNone/>
              </a:pPr>
              <a:r>
                <a:t/>
              </a:r>
              <a:endParaRPr b="1" i="0" sz="1000" u="none" cap="none" strike="noStrike">
                <a:solidFill>
                  <a:schemeClr val="lt1"/>
                </a:solidFill>
                <a:latin typeface="Corbel"/>
                <a:ea typeface="Corbel"/>
                <a:cs typeface="Corbel"/>
                <a:sym typeface="Corbel"/>
              </a:endParaRPr>
            </a:p>
            <a:p>
              <a:pPr indent="0" lvl="0" marL="0" marR="0" rtl="0" algn="l">
                <a:lnSpc>
                  <a:spcPct val="90000"/>
                </a:lnSpc>
                <a:spcBef>
                  <a:spcPts val="350"/>
                </a:spcBef>
                <a:spcAft>
                  <a:spcPts val="0"/>
                </a:spcAft>
                <a:buClr>
                  <a:schemeClr val="lt1"/>
                </a:buClr>
                <a:buSzPts val="1000"/>
                <a:buFont typeface="Corbel"/>
                <a:buNone/>
              </a:pPr>
              <a:r>
                <a:rPr b="1" i="0" lang="en" sz="1000" u="sng" cap="none" strike="noStrike">
                  <a:solidFill>
                    <a:schemeClr val="lt1"/>
                  </a:solidFill>
                  <a:latin typeface="Corbel"/>
                  <a:ea typeface="Corbel"/>
                  <a:cs typeface="Corbel"/>
                  <a:sym typeface="Corbel"/>
                </a:rPr>
                <a:t>Ongoing Staff Development</a:t>
              </a:r>
              <a:r>
                <a:rPr b="1" i="0" lang="en" sz="1000" u="none" cap="none" strike="noStrike">
                  <a:solidFill>
                    <a:schemeClr val="lt1"/>
                  </a:solidFill>
                  <a:latin typeface="Corbel"/>
                  <a:ea typeface="Corbel"/>
                  <a:cs typeface="Corbel"/>
                  <a:sym typeface="Corbel"/>
                </a:rPr>
                <a:t>: Continuous professional development on instructional practices, data analysis, and collaboration supports effective MTSS implementation.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50"/>
                </a:spcBef>
                <a:spcAft>
                  <a:spcPts val="0"/>
                </a:spcAft>
                <a:buClr>
                  <a:schemeClr val="lt1"/>
                </a:buClr>
                <a:buSzPts val="1000"/>
                <a:buFont typeface="Corbel"/>
                <a:buNone/>
              </a:pPr>
              <a:r>
                <a:t/>
              </a:r>
              <a:endParaRPr b="1" i="0" sz="1000" u="none" cap="none" strike="noStrike">
                <a:solidFill>
                  <a:schemeClr val="lt1"/>
                </a:solidFill>
                <a:latin typeface="Corbel"/>
                <a:ea typeface="Corbel"/>
                <a:cs typeface="Corbel"/>
                <a:sym typeface="Corbel"/>
              </a:endParaRPr>
            </a:p>
            <a:p>
              <a:pPr indent="0" lvl="0" marL="0" marR="0" rtl="0" algn="l">
                <a:lnSpc>
                  <a:spcPct val="90000"/>
                </a:lnSpc>
                <a:spcBef>
                  <a:spcPts val="350"/>
                </a:spcBef>
                <a:spcAft>
                  <a:spcPts val="0"/>
                </a:spcAft>
                <a:buClr>
                  <a:schemeClr val="lt1"/>
                </a:buClr>
                <a:buSzPts val="1000"/>
                <a:buFont typeface="Corbel"/>
                <a:buNone/>
              </a:pPr>
              <a:r>
                <a:rPr b="1" i="0" lang="en" sz="1000" u="sng" cap="none" strike="noStrike">
                  <a:solidFill>
                    <a:schemeClr val="lt1"/>
                  </a:solidFill>
                  <a:latin typeface="Corbel"/>
                  <a:ea typeface="Corbel"/>
                  <a:cs typeface="Corbel"/>
                  <a:sym typeface="Corbel"/>
                </a:rPr>
                <a:t>Instructional Observations &amp; Assessments</a:t>
              </a:r>
              <a:r>
                <a:rPr b="1" i="0" lang="en" sz="1000" u="none" cap="none" strike="noStrike">
                  <a:solidFill>
                    <a:schemeClr val="lt1"/>
                  </a:solidFill>
                  <a:latin typeface="Corbel"/>
                  <a:ea typeface="Corbel"/>
                  <a:cs typeface="Corbel"/>
                  <a:sym typeface="Corbel"/>
                </a:rPr>
                <a:t>: Regular observations and assessments inform decisions about student support and guide instructional improvements.</a:t>
              </a:r>
              <a:endParaRPr b="0" i="0" sz="1000" u="none" cap="none" strike="noStrike">
                <a:solidFill>
                  <a:schemeClr val="lt1"/>
                </a:solidFill>
                <a:latin typeface="Corbel"/>
                <a:ea typeface="Corbel"/>
                <a:cs typeface="Corbel"/>
                <a:sym typeface="Corbe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375" name="Shape 375"/>
        <p:cNvGrpSpPr/>
        <p:nvPr/>
      </p:nvGrpSpPr>
      <p:grpSpPr>
        <a:xfrm>
          <a:off x="0" y="0"/>
          <a:ext cx="0" cy="0"/>
          <a:chOff x="0" y="0"/>
          <a:chExt cx="0" cy="0"/>
        </a:xfrm>
      </p:grpSpPr>
      <p:sp>
        <p:nvSpPr>
          <p:cNvPr id="376" name="Google Shape;376;p18"/>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300"/>
              <a:buNone/>
            </a:pPr>
            <a:r>
              <a:rPr lang="en" sz="2400"/>
              <a:t>Key Themes Continued</a:t>
            </a:r>
            <a:endParaRPr sz="2400"/>
          </a:p>
        </p:txBody>
      </p:sp>
      <p:grpSp>
        <p:nvGrpSpPr>
          <p:cNvPr id="377" name="Google Shape;377;p18"/>
          <p:cNvGrpSpPr/>
          <p:nvPr/>
        </p:nvGrpSpPr>
        <p:grpSpPr>
          <a:xfrm>
            <a:off x="50225" y="246747"/>
            <a:ext cx="8962500" cy="3657025"/>
            <a:chOff x="0" y="246746"/>
            <a:chExt cx="8962500" cy="3657025"/>
          </a:xfrm>
        </p:grpSpPr>
        <p:sp>
          <p:nvSpPr>
            <p:cNvPr id="378" name="Google Shape;378;p18"/>
            <p:cNvSpPr/>
            <p:nvPr/>
          </p:nvSpPr>
          <p:spPr>
            <a:xfrm>
              <a:off x="0" y="246746"/>
              <a:ext cx="8962500" cy="3657025"/>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8"/>
            <p:cNvSpPr txBox="1"/>
            <p:nvPr/>
          </p:nvSpPr>
          <p:spPr>
            <a:xfrm>
              <a:off x="0" y="601899"/>
              <a:ext cx="8962500" cy="2865300"/>
            </a:xfrm>
            <a:prstGeom prst="rect">
              <a:avLst/>
            </a:prstGeom>
            <a:noFill/>
            <a:ln>
              <a:noFill/>
            </a:ln>
          </p:spPr>
          <p:txBody>
            <a:bodyPr anchorCtr="0" anchor="t" bIns="152400" lIns="152400" spcFirstLastPara="1" rIns="152400" wrap="square" tIns="152400">
              <a:noAutofit/>
            </a:bodyPr>
            <a:lstStyle/>
            <a:p>
              <a:pPr indent="0" lvl="0" marL="0" marR="0" rtl="0" algn="l">
                <a:lnSpc>
                  <a:spcPct val="90000"/>
                </a:lnSpc>
                <a:spcBef>
                  <a:spcPts val="0"/>
                </a:spcBef>
                <a:spcAft>
                  <a:spcPts val="0"/>
                </a:spcAft>
                <a:buClr>
                  <a:schemeClr val="lt1"/>
                </a:buClr>
                <a:buSzPts val="1200"/>
                <a:buFont typeface="Corbel"/>
                <a:buNone/>
              </a:pPr>
              <a:r>
                <a:rPr b="1" i="0" lang="en" sz="1200" u="none" cap="none" strike="noStrike">
                  <a:solidFill>
                    <a:schemeClr val="lt1"/>
                  </a:solidFill>
                  <a:latin typeface="Corbel"/>
                  <a:ea typeface="Corbel"/>
                  <a:cs typeface="Corbel"/>
                  <a:sym typeface="Corbel"/>
                </a:rPr>
                <a:t>MTSS Tier 3 - Intensive, individualized supports </a:t>
              </a:r>
              <a:endParaRPr b="0" i="0" sz="1200" u="none" cap="none" strike="noStrike">
                <a:solidFill>
                  <a:schemeClr val="lt1"/>
                </a:solidFill>
                <a:latin typeface="Corbel"/>
                <a:ea typeface="Corbel"/>
                <a:cs typeface="Corbel"/>
                <a:sym typeface="Corbel"/>
              </a:endParaRPr>
            </a:p>
            <a:p>
              <a:pPr indent="-114300" lvl="1" marL="114300" marR="0" rtl="0" algn="l">
                <a:lnSpc>
                  <a:spcPct val="90000"/>
                </a:lnSpc>
                <a:spcBef>
                  <a:spcPts val="420"/>
                </a:spcBef>
                <a:spcAft>
                  <a:spcPts val="0"/>
                </a:spcAft>
                <a:buClr>
                  <a:schemeClr val="lt1"/>
                </a:buClr>
                <a:buSzPts val="1200"/>
                <a:buFont typeface="Corbel"/>
                <a:buNone/>
              </a:pPr>
              <a:r>
                <a:t/>
              </a:r>
              <a:endParaRPr sz="1200" u="sng">
                <a:solidFill>
                  <a:schemeClr val="lt1"/>
                </a:solidFill>
                <a:latin typeface="Corbel"/>
                <a:ea typeface="Corbel"/>
                <a:cs typeface="Corbel"/>
                <a:sym typeface="Corbel"/>
              </a:endParaRPr>
            </a:p>
            <a:p>
              <a:pPr indent="-114300" lvl="1" marL="114300" marR="0" rtl="0" algn="l">
                <a:lnSpc>
                  <a:spcPct val="90000"/>
                </a:lnSpc>
                <a:spcBef>
                  <a:spcPts val="420"/>
                </a:spcBef>
                <a:spcAft>
                  <a:spcPts val="0"/>
                </a:spcAft>
                <a:buClr>
                  <a:schemeClr val="lt1"/>
                </a:buClr>
                <a:buSzPts val="1200"/>
                <a:buFont typeface="Corbel"/>
                <a:buNone/>
              </a:pPr>
              <a:r>
                <a:rPr b="0" i="0" lang="en" sz="1200" u="sng" cap="none" strike="noStrike">
                  <a:solidFill>
                    <a:schemeClr val="lt1"/>
                  </a:solidFill>
                  <a:latin typeface="Corbel"/>
                  <a:ea typeface="Corbel"/>
                  <a:cs typeface="Corbel"/>
                  <a:sym typeface="Corbel"/>
                </a:rPr>
                <a:t>Support for EL Program</a:t>
              </a:r>
              <a:r>
                <a:rPr b="0" i="0" lang="en" sz="1200" u="none" cap="none" strike="noStrike">
                  <a:solidFill>
                    <a:schemeClr val="lt1"/>
                  </a:solidFill>
                  <a:latin typeface="Corbel"/>
                  <a:ea typeface="Corbel"/>
                  <a:cs typeface="Corbel"/>
                  <a:sym typeface="Corbel"/>
                </a:rPr>
                <a:t>: We will provide additional support for English Learners, including teacher professional development, targeted interventions, and improved collaboration between general education and EL teachers.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chemeClr val="lt1"/>
                </a:buClr>
                <a:buSzPts val="1200"/>
                <a:buFont typeface="Corbel"/>
                <a:buNone/>
              </a:pPr>
              <a:r>
                <a:t/>
              </a:r>
              <a:endParaRPr b="0" i="0" sz="1200" u="none" cap="none" strike="noStrike">
                <a:solidFill>
                  <a:schemeClr val="lt1"/>
                </a:solidFill>
                <a:latin typeface="Corbel"/>
                <a:ea typeface="Corbel"/>
                <a:cs typeface="Corbel"/>
                <a:sym typeface="Corbel"/>
              </a:endParaRPr>
            </a:p>
            <a:p>
              <a:pPr indent="-114300" lvl="1" marL="114300" marR="0" rtl="0" algn="l">
                <a:lnSpc>
                  <a:spcPct val="90000"/>
                </a:lnSpc>
                <a:spcBef>
                  <a:spcPts val="180"/>
                </a:spcBef>
                <a:spcAft>
                  <a:spcPts val="0"/>
                </a:spcAft>
                <a:buClr>
                  <a:schemeClr val="lt1"/>
                </a:buClr>
                <a:buSzPts val="1200"/>
                <a:buFont typeface="Corbel"/>
                <a:buNone/>
              </a:pPr>
              <a:r>
                <a:rPr b="0" i="0" lang="en" sz="1200" u="sng" cap="none" strike="noStrike">
                  <a:solidFill>
                    <a:schemeClr val="lt1"/>
                  </a:solidFill>
                  <a:latin typeface="Corbel"/>
                  <a:ea typeface="Corbel"/>
                  <a:cs typeface="Corbel"/>
                  <a:sym typeface="Corbel"/>
                </a:rPr>
                <a:t>Enhanced Student Support Centers</a:t>
              </a:r>
              <a:r>
                <a:rPr b="0" i="0" lang="en" sz="1200" u="none" cap="none" strike="noStrike">
                  <a:solidFill>
                    <a:schemeClr val="lt1"/>
                  </a:solidFill>
                  <a:latin typeface="Corbel"/>
                  <a:ea typeface="Corbel"/>
                  <a:cs typeface="Corbel"/>
                  <a:sym typeface="Corbel"/>
                </a:rPr>
                <a:t>: We are strengthening Tier II and III supports through Student Support Centers to help academically, behaviorally, socially, or emotionally struggling students.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chemeClr val="lt1"/>
                </a:buClr>
                <a:buSzPts val="1200"/>
                <a:buFont typeface="Corbel"/>
                <a:buNone/>
              </a:pPr>
              <a:r>
                <a:t/>
              </a:r>
              <a:endParaRPr b="0" i="0" sz="1200" u="none" cap="none" strike="noStrike">
                <a:solidFill>
                  <a:schemeClr val="lt1"/>
                </a:solidFill>
                <a:latin typeface="Corbel"/>
                <a:ea typeface="Corbel"/>
                <a:cs typeface="Corbel"/>
                <a:sym typeface="Corbel"/>
              </a:endParaRPr>
            </a:p>
            <a:p>
              <a:pPr indent="-114300" lvl="1" marL="114300" marR="0" rtl="0" algn="l">
                <a:lnSpc>
                  <a:spcPct val="90000"/>
                </a:lnSpc>
                <a:spcBef>
                  <a:spcPts val="180"/>
                </a:spcBef>
                <a:spcAft>
                  <a:spcPts val="0"/>
                </a:spcAft>
                <a:buClr>
                  <a:schemeClr val="lt1"/>
                </a:buClr>
                <a:buSzPts val="1200"/>
                <a:buFont typeface="Corbel"/>
                <a:buNone/>
              </a:pPr>
              <a:r>
                <a:rPr b="0" i="0" lang="en" sz="1200" u="sng" cap="none" strike="noStrike">
                  <a:solidFill>
                    <a:schemeClr val="lt1"/>
                  </a:solidFill>
                  <a:latin typeface="Corbel"/>
                  <a:ea typeface="Corbel"/>
                  <a:cs typeface="Corbel"/>
                  <a:sym typeface="Corbel"/>
                </a:rPr>
                <a:t>Academic Acceleration</a:t>
              </a:r>
              <a:r>
                <a:rPr b="0" i="0" lang="en" sz="1200" u="none" cap="none" strike="noStrike">
                  <a:solidFill>
                    <a:schemeClr val="lt1"/>
                  </a:solidFill>
                  <a:latin typeface="Corbel"/>
                  <a:ea typeface="Corbel"/>
                  <a:cs typeface="Corbel"/>
                  <a:sym typeface="Corbel"/>
                </a:rPr>
                <a:t>: To boost academic progress, we'll enhance technology, use formative assessments, and monitor progress using tools like NWEA Map assessments, Data Central, Ed Central, Elevation, SWIS-PBIS, and PowerSchool, with ongoing teacher training.</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chemeClr val="lt1"/>
                </a:buClr>
                <a:buSzPts val="1200"/>
                <a:buFont typeface="Corbel"/>
                <a:buNone/>
              </a:pPr>
              <a:r>
                <a:t/>
              </a:r>
              <a:endParaRPr b="0" i="0" sz="1200" u="none" cap="none" strike="noStrike">
                <a:solidFill>
                  <a:schemeClr val="lt1"/>
                </a:solidFill>
                <a:latin typeface="Corbel"/>
                <a:ea typeface="Corbel"/>
                <a:cs typeface="Corbel"/>
                <a:sym typeface="Corbel"/>
              </a:endParaRPr>
            </a:p>
            <a:p>
              <a:pPr indent="-114300" lvl="1" marL="114300" marR="0" rtl="0" algn="l">
                <a:lnSpc>
                  <a:spcPct val="90000"/>
                </a:lnSpc>
                <a:spcBef>
                  <a:spcPts val="180"/>
                </a:spcBef>
                <a:spcAft>
                  <a:spcPts val="0"/>
                </a:spcAft>
                <a:buClr>
                  <a:schemeClr val="lt1"/>
                </a:buClr>
                <a:buSzPts val="1200"/>
                <a:buFont typeface="Corbel"/>
                <a:buNone/>
              </a:pPr>
              <a:r>
                <a:rPr b="0" i="0" lang="en" sz="1200" u="sng" cap="none" strike="noStrike">
                  <a:solidFill>
                    <a:schemeClr val="lt1"/>
                  </a:solidFill>
                  <a:latin typeface="Corbel"/>
                  <a:ea typeface="Corbel"/>
                  <a:cs typeface="Corbel"/>
                  <a:sym typeface="Corbel"/>
                </a:rPr>
                <a:t>Expanded MTSS</a:t>
              </a:r>
              <a:r>
                <a:rPr b="0" i="0" lang="en" sz="1200" u="none" cap="none" strike="noStrike">
                  <a:solidFill>
                    <a:schemeClr val="lt1"/>
                  </a:solidFill>
                  <a:latin typeface="Corbel"/>
                  <a:ea typeface="Corbel"/>
                  <a:cs typeface="Corbel"/>
                  <a:sym typeface="Corbel"/>
                </a:rPr>
                <a:t>: We're expanding our Multi-Tiered Systems of Support (MTSS) to include enhanced Tier II and III interventions, addressing academic, behavioral, social-emotional, and physical well-being. Additional staff such as counselors, social workers, pupil service technicians, and student support coordinators will coordinate services.</a:t>
              </a:r>
              <a:endParaRPr b="0" i="0" sz="1400" u="none" cap="none" strike="noStrike">
                <a:solidFill>
                  <a:srgbClr val="000000"/>
                </a:solidFill>
                <a:latin typeface="Arial"/>
                <a:ea typeface="Arial"/>
                <a:cs typeface="Arial"/>
                <a:sym typeface="Arial"/>
              </a:endParaRPr>
            </a:p>
            <a:p>
              <a:pPr indent="0" lvl="1" marL="0" marR="0" rtl="0" algn="l">
                <a:lnSpc>
                  <a:spcPct val="90000"/>
                </a:lnSpc>
                <a:spcBef>
                  <a:spcPts val="180"/>
                </a:spcBef>
                <a:spcAft>
                  <a:spcPts val="0"/>
                </a:spcAft>
                <a:buClr>
                  <a:schemeClr val="lt1"/>
                </a:buClr>
                <a:buSzPts val="1200"/>
                <a:buFont typeface="Corbe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55" name="Shape 155"/>
        <p:cNvGrpSpPr/>
        <p:nvPr/>
      </p:nvGrpSpPr>
      <p:grpSpPr>
        <a:xfrm>
          <a:off x="0" y="0"/>
          <a:ext cx="0" cy="0"/>
          <a:chOff x="0" y="0"/>
          <a:chExt cx="0" cy="0"/>
        </a:xfrm>
      </p:grpSpPr>
      <p:sp>
        <p:nvSpPr>
          <p:cNvPr id="156" name="Google Shape;156;p2"/>
          <p:cNvSpPr/>
          <p:nvPr/>
        </p:nvSpPr>
        <p:spPr>
          <a:xfrm>
            <a:off x="0" y="0"/>
            <a:ext cx="9144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7" name="Google Shape;157;p2"/>
          <p:cNvSpPr/>
          <p:nvPr/>
        </p:nvSpPr>
        <p:spPr>
          <a:xfrm>
            <a:off x="357759" y="360045"/>
            <a:ext cx="8428482" cy="4423410"/>
          </a:xfrm>
          <a:prstGeom prst="rect">
            <a:avLst/>
          </a:prstGeom>
          <a:noFill/>
          <a:ln cap="sq" cmpd="sng" w="9525">
            <a:solidFill>
              <a:srgbClr val="0081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8" name="Google Shape;158;p2"/>
          <p:cNvSpPr/>
          <p:nvPr/>
        </p:nvSpPr>
        <p:spPr>
          <a:xfrm>
            <a:off x="482599" y="482601"/>
            <a:ext cx="8178800" cy="417829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descr="A group of colorful speech bubbles&#10;&#10;Description automatically generated" id="159" name="Google Shape;159;p2"/>
          <p:cNvPicPr preferRelativeResize="0"/>
          <p:nvPr/>
        </p:nvPicPr>
        <p:blipFill rotWithShape="1">
          <a:blip r:embed="rId3">
            <a:alphaModFix/>
          </a:blip>
          <a:srcRect b="0" l="0" r="0" t="0"/>
          <a:stretch/>
        </p:blipFill>
        <p:spPr>
          <a:xfrm>
            <a:off x="840357" y="908865"/>
            <a:ext cx="7463281" cy="33211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383" name="Shape 383"/>
        <p:cNvGrpSpPr/>
        <p:nvPr/>
      </p:nvGrpSpPr>
      <p:grpSpPr>
        <a:xfrm>
          <a:off x="0" y="0"/>
          <a:ext cx="0" cy="0"/>
          <a:chOff x="0" y="0"/>
          <a:chExt cx="0" cy="0"/>
        </a:xfrm>
      </p:grpSpPr>
      <p:sp>
        <p:nvSpPr>
          <p:cNvPr id="384" name="Google Shape;384;p19"/>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300"/>
              <a:buNone/>
            </a:pPr>
            <a:r>
              <a:rPr lang="en" sz="2000"/>
              <a:t>Additional Themes Embedded Throughout the 2023/24 LCAP</a:t>
            </a:r>
            <a:endParaRPr sz="2000"/>
          </a:p>
        </p:txBody>
      </p:sp>
      <p:grpSp>
        <p:nvGrpSpPr>
          <p:cNvPr id="385" name="Google Shape;385;p19"/>
          <p:cNvGrpSpPr/>
          <p:nvPr/>
        </p:nvGrpSpPr>
        <p:grpSpPr>
          <a:xfrm>
            <a:off x="109150" y="567098"/>
            <a:ext cx="8958957" cy="3202067"/>
            <a:chOff x="0" y="593726"/>
            <a:chExt cx="9034850" cy="2548199"/>
          </a:xfrm>
        </p:grpSpPr>
        <p:sp>
          <p:nvSpPr>
            <p:cNvPr id="386" name="Google Shape;386;p19"/>
            <p:cNvSpPr/>
            <p:nvPr/>
          </p:nvSpPr>
          <p:spPr>
            <a:xfrm>
              <a:off x="50" y="593726"/>
              <a:ext cx="9034800" cy="477300"/>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9"/>
            <p:cNvSpPr txBox="1"/>
            <p:nvPr/>
          </p:nvSpPr>
          <p:spPr>
            <a:xfrm>
              <a:off x="3" y="634392"/>
              <a:ext cx="8988300" cy="4308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chemeClr val="lt1"/>
                </a:buClr>
                <a:buSzPts val="1200"/>
                <a:buFont typeface="Corbel"/>
                <a:buNone/>
              </a:pPr>
              <a:r>
                <a:rPr b="0" i="0" lang="en" sz="1200" u="sng" cap="none" strike="noStrike">
                  <a:solidFill>
                    <a:schemeClr val="lt1"/>
                  </a:solidFill>
                  <a:latin typeface="Corbel"/>
                  <a:ea typeface="Corbel"/>
                  <a:cs typeface="Corbel"/>
                  <a:sym typeface="Corbel"/>
                </a:rPr>
                <a:t>AVID Program</a:t>
              </a:r>
              <a:r>
                <a:rPr b="0" i="0" lang="en" sz="1200" u="none" cap="none" strike="noStrike">
                  <a:solidFill>
                    <a:schemeClr val="lt1"/>
                  </a:solidFill>
                  <a:latin typeface="Corbel"/>
                  <a:ea typeface="Corbel"/>
                  <a:cs typeface="Corbel"/>
                  <a:sym typeface="Corbel"/>
                </a:rPr>
                <a:t>: AVID (Advancement Via Individual Determination) is an educational program that prepares underrepresented students for college and career success through academic and organizational skills, integrated into classroom instruction.</a:t>
              </a:r>
              <a:endParaRPr b="0" i="0" sz="1400" u="none" cap="none" strike="noStrike">
                <a:solidFill>
                  <a:srgbClr val="000000"/>
                </a:solidFill>
                <a:latin typeface="Arial"/>
                <a:ea typeface="Arial"/>
                <a:cs typeface="Arial"/>
                <a:sym typeface="Arial"/>
              </a:endParaRPr>
            </a:p>
          </p:txBody>
        </p:sp>
        <p:sp>
          <p:nvSpPr>
            <p:cNvPr id="388" name="Google Shape;388;p19"/>
            <p:cNvSpPr/>
            <p:nvPr/>
          </p:nvSpPr>
          <p:spPr>
            <a:xfrm>
              <a:off x="0" y="1117259"/>
              <a:ext cx="9034800" cy="477300"/>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9"/>
            <p:cNvSpPr txBox="1"/>
            <p:nvPr/>
          </p:nvSpPr>
          <p:spPr>
            <a:xfrm>
              <a:off x="3" y="1163762"/>
              <a:ext cx="8988300" cy="4308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chemeClr val="lt1"/>
                </a:buClr>
                <a:buSzPts val="1200"/>
                <a:buFont typeface="Corbel"/>
                <a:buNone/>
              </a:pPr>
              <a:r>
                <a:rPr b="0" i="0" lang="en" sz="1200" u="sng" cap="none" strike="noStrike">
                  <a:solidFill>
                    <a:schemeClr val="lt1"/>
                  </a:solidFill>
                  <a:latin typeface="Corbel"/>
                  <a:ea typeface="Corbel"/>
                  <a:cs typeface="Corbel"/>
                  <a:sym typeface="Corbel"/>
                </a:rPr>
                <a:t>Ancillary Instructional Materials</a:t>
              </a:r>
              <a:r>
                <a:rPr b="0" i="0" lang="en" sz="1200" u="none" cap="none" strike="noStrike">
                  <a:solidFill>
                    <a:schemeClr val="lt1"/>
                  </a:solidFill>
                  <a:latin typeface="Corbel"/>
                  <a:ea typeface="Corbel"/>
                  <a:cs typeface="Corbel"/>
                  <a:sym typeface="Corbel"/>
                </a:rPr>
                <a:t>: These resources, like textbooks, workbooks, and software, support classroom instruction and enhance student learning, aiding in differentiation and engagement.</a:t>
              </a:r>
              <a:endParaRPr b="0" i="0" sz="1400" u="none" cap="none" strike="noStrike">
                <a:solidFill>
                  <a:srgbClr val="000000"/>
                </a:solidFill>
                <a:latin typeface="Arial"/>
                <a:ea typeface="Arial"/>
                <a:cs typeface="Arial"/>
                <a:sym typeface="Arial"/>
              </a:endParaRPr>
            </a:p>
          </p:txBody>
        </p:sp>
        <p:sp>
          <p:nvSpPr>
            <p:cNvPr id="390" name="Google Shape;390;p19"/>
            <p:cNvSpPr/>
            <p:nvPr/>
          </p:nvSpPr>
          <p:spPr>
            <a:xfrm>
              <a:off x="0" y="1640786"/>
              <a:ext cx="9034800" cy="477300"/>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9"/>
            <p:cNvSpPr txBox="1"/>
            <p:nvPr/>
          </p:nvSpPr>
          <p:spPr>
            <a:xfrm>
              <a:off x="23303" y="1664089"/>
              <a:ext cx="8988300" cy="4308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chemeClr val="lt1"/>
                </a:buClr>
                <a:buSzPts val="1200"/>
                <a:buFont typeface="Corbel"/>
                <a:buNone/>
              </a:pPr>
              <a:r>
                <a:rPr b="0" i="0" lang="en" sz="1200" u="sng" cap="none" strike="noStrike">
                  <a:solidFill>
                    <a:schemeClr val="lt1"/>
                  </a:solidFill>
                  <a:latin typeface="Corbel"/>
                  <a:ea typeface="Corbel"/>
                  <a:cs typeface="Corbel"/>
                  <a:sym typeface="Corbel"/>
                </a:rPr>
                <a:t>Counseling Services</a:t>
              </a:r>
              <a:r>
                <a:rPr b="0" i="0" lang="en" sz="1200" u="none" cap="none" strike="noStrike">
                  <a:solidFill>
                    <a:schemeClr val="lt1"/>
                  </a:solidFill>
                  <a:latin typeface="Corbel"/>
                  <a:ea typeface="Corbel"/>
                  <a:cs typeface="Corbel"/>
                  <a:sym typeface="Corbel"/>
                </a:rPr>
                <a:t>: School counselors provide academic, social-emotional, career counseling, crisis intervention, and referral services to address students' holistic needs.</a:t>
              </a:r>
              <a:endParaRPr b="0" i="0" sz="1400" u="none" cap="none" strike="noStrike">
                <a:solidFill>
                  <a:srgbClr val="000000"/>
                </a:solidFill>
                <a:latin typeface="Arial"/>
                <a:ea typeface="Arial"/>
                <a:cs typeface="Arial"/>
                <a:sym typeface="Arial"/>
              </a:endParaRPr>
            </a:p>
          </p:txBody>
        </p:sp>
        <p:sp>
          <p:nvSpPr>
            <p:cNvPr id="392" name="Google Shape;392;p19"/>
            <p:cNvSpPr/>
            <p:nvPr/>
          </p:nvSpPr>
          <p:spPr>
            <a:xfrm>
              <a:off x="0" y="2152706"/>
              <a:ext cx="9034800" cy="477300"/>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9"/>
            <p:cNvSpPr txBox="1"/>
            <p:nvPr/>
          </p:nvSpPr>
          <p:spPr>
            <a:xfrm>
              <a:off x="23303" y="2176009"/>
              <a:ext cx="8988300" cy="4308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chemeClr val="lt1"/>
                </a:buClr>
                <a:buSzPts val="1200"/>
                <a:buFont typeface="Corbel"/>
                <a:buNone/>
              </a:pPr>
              <a:r>
                <a:rPr b="0" i="0" lang="en" sz="1200" u="sng" cap="none" strike="noStrike">
                  <a:solidFill>
                    <a:schemeClr val="lt1"/>
                  </a:solidFill>
                  <a:latin typeface="Corbel"/>
                  <a:ea typeface="Corbel"/>
                  <a:cs typeface="Corbel"/>
                  <a:sym typeface="Corbel"/>
                </a:rPr>
                <a:t>Parent, Guardian, and Community Engagement</a:t>
              </a:r>
              <a:r>
                <a:rPr b="0" i="0" lang="en" sz="1200" u="none" cap="none" strike="noStrike">
                  <a:solidFill>
                    <a:schemeClr val="lt1"/>
                  </a:solidFill>
                  <a:latin typeface="Corbel"/>
                  <a:ea typeface="Corbel"/>
                  <a:cs typeface="Corbel"/>
                  <a:sym typeface="Corbel"/>
                </a:rPr>
                <a:t>: Involving families and communities in education through activities like conferences, events, and partnerships to boost student performance and well-being.</a:t>
              </a:r>
              <a:endParaRPr b="0" i="0" sz="1400" u="none" cap="none" strike="noStrike">
                <a:solidFill>
                  <a:srgbClr val="000000"/>
                </a:solidFill>
                <a:latin typeface="Arial"/>
                <a:ea typeface="Arial"/>
                <a:cs typeface="Arial"/>
                <a:sym typeface="Arial"/>
              </a:endParaRPr>
            </a:p>
          </p:txBody>
        </p:sp>
        <p:sp>
          <p:nvSpPr>
            <p:cNvPr id="394" name="Google Shape;394;p19"/>
            <p:cNvSpPr/>
            <p:nvPr/>
          </p:nvSpPr>
          <p:spPr>
            <a:xfrm>
              <a:off x="0" y="2664625"/>
              <a:ext cx="9034800" cy="477300"/>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9"/>
            <p:cNvSpPr txBox="1"/>
            <p:nvPr/>
          </p:nvSpPr>
          <p:spPr>
            <a:xfrm>
              <a:off x="23303" y="2687928"/>
              <a:ext cx="8988300" cy="4308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chemeClr val="lt1"/>
                </a:buClr>
                <a:buSzPts val="1200"/>
                <a:buFont typeface="Corbel"/>
                <a:buNone/>
              </a:pPr>
              <a:r>
                <a:rPr b="0" i="0" lang="en" sz="1200" u="sng" cap="none" strike="noStrike">
                  <a:solidFill>
                    <a:schemeClr val="lt1"/>
                  </a:solidFill>
                  <a:latin typeface="Corbel"/>
                  <a:ea typeface="Corbel"/>
                  <a:cs typeface="Corbel"/>
                  <a:sym typeface="Corbel"/>
                </a:rPr>
                <a:t>Professional Development</a:t>
              </a:r>
              <a:r>
                <a:rPr b="0" i="0" lang="en" sz="1200" u="none" cap="none" strike="noStrike">
                  <a:solidFill>
                    <a:schemeClr val="lt1"/>
                  </a:solidFill>
                  <a:latin typeface="Corbel"/>
                  <a:ea typeface="Corbel"/>
                  <a:cs typeface="Corbel"/>
                  <a:sym typeface="Corbel"/>
                </a:rPr>
                <a:t>: Ongoing training for educators through workshops, conferences, and coaching to ensure high-quality instruction and support for students.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9" name="Shape 399"/>
        <p:cNvGrpSpPr/>
        <p:nvPr/>
      </p:nvGrpSpPr>
      <p:grpSpPr>
        <a:xfrm>
          <a:off x="0" y="0"/>
          <a:ext cx="0" cy="0"/>
          <a:chOff x="0" y="0"/>
          <a:chExt cx="0" cy="0"/>
        </a:xfrm>
      </p:grpSpPr>
      <p:sp>
        <p:nvSpPr>
          <p:cNvPr id="400" name="Google Shape;400;p20"/>
          <p:cNvSpPr/>
          <p:nvPr/>
        </p:nvSpPr>
        <p:spPr>
          <a:xfrm>
            <a:off x="2286" y="132081"/>
            <a:ext cx="9141714" cy="123444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1" name="Google Shape;401;p20"/>
          <p:cNvSpPr/>
          <p:nvPr/>
        </p:nvSpPr>
        <p:spPr>
          <a:xfrm>
            <a:off x="0" y="0"/>
            <a:ext cx="9143999"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2" name="Google Shape;402;p20"/>
          <p:cNvSpPr/>
          <p:nvPr/>
        </p:nvSpPr>
        <p:spPr>
          <a:xfrm>
            <a:off x="2286" y="132081"/>
            <a:ext cx="9141714" cy="1234440"/>
          </a:xfrm>
          <a:prstGeom prst="rect">
            <a:avLst/>
          </a:prstGeom>
          <a:solidFill>
            <a:schemeClr val="dk1">
              <a:alpha val="8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3" name="Google Shape;403;p20"/>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lt2"/>
              </a:buClr>
              <a:buSzPts val="4000"/>
              <a:buFont typeface="Corbel"/>
              <a:buNone/>
            </a:pPr>
            <a:r>
              <a:rPr lang="en" sz="4000"/>
              <a:t>CONTRIBUTING ACTION</a:t>
            </a:r>
            <a:endParaRPr/>
          </a:p>
        </p:txBody>
      </p:sp>
      <p:sp>
        <p:nvSpPr>
          <p:cNvPr id="404" name="Google Shape;404;p20"/>
          <p:cNvSpPr txBox="1"/>
          <p:nvPr>
            <p:ph idx="12" type="sldNum"/>
          </p:nvPr>
        </p:nvSpPr>
        <p:spPr>
          <a:xfrm>
            <a:off x="7994195" y="4817140"/>
            <a:ext cx="709698" cy="273844"/>
          </a:xfrm>
          <a:prstGeom prst="rect">
            <a:avLst/>
          </a:prstGeom>
          <a:noFill/>
          <a:ln>
            <a:noFill/>
          </a:ln>
        </p:spPr>
        <p:txBody>
          <a:bodyPr anchorCtr="0" anchor="ctr" bIns="45700" lIns="45700" spcFirstLastPara="1" rIns="91425" wrap="square" tIns="45700">
            <a:normAutofit/>
          </a:bodyPr>
          <a:lstStyle/>
          <a:p>
            <a:pPr indent="0" lvl="0" marL="0" rtl="0" algn="l">
              <a:lnSpc>
                <a:spcPct val="90000"/>
              </a:lnSpc>
              <a:spcBef>
                <a:spcPts val="0"/>
              </a:spcBef>
              <a:spcAft>
                <a:spcPts val="600"/>
              </a:spcAft>
              <a:buSzPts val="900"/>
              <a:buNone/>
            </a:pPr>
            <a:fld id="{00000000-1234-1234-1234-123412341234}" type="slidenum">
              <a:rPr lang="en" sz="700"/>
              <a:t>‹#›</a:t>
            </a:fld>
            <a:endParaRPr sz="700"/>
          </a:p>
        </p:txBody>
      </p:sp>
      <p:grpSp>
        <p:nvGrpSpPr>
          <p:cNvPr id="405" name="Google Shape;405;p20"/>
          <p:cNvGrpSpPr/>
          <p:nvPr/>
        </p:nvGrpSpPr>
        <p:grpSpPr>
          <a:xfrm>
            <a:off x="902189" y="1682302"/>
            <a:ext cx="7338060" cy="2807595"/>
            <a:chOff x="0" y="173542"/>
            <a:chExt cx="7338060" cy="2807595"/>
          </a:xfrm>
        </p:grpSpPr>
        <p:sp>
          <p:nvSpPr>
            <p:cNvPr id="406" name="Google Shape;406;p20"/>
            <p:cNvSpPr/>
            <p:nvPr/>
          </p:nvSpPr>
          <p:spPr>
            <a:xfrm>
              <a:off x="0" y="173542"/>
              <a:ext cx="7338060" cy="503685"/>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20"/>
            <p:cNvSpPr txBox="1"/>
            <p:nvPr/>
          </p:nvSpPr>
          <p:spPr>
            <a:xfrm>
              <a:off x="24588" y="198130"/>
              <a:ext cx="7288884" cy="454509"/>
            </a:xfrm>
            <a:prstGeom prst="rect">
              <a:avLst/>
            </a:prstGeom>
            <a:solidFill>
              <a:srgbClr val="A64D79"/>
            </a:solid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Corbel"/>
                <a:buNone/>
              </a:pPr>
              <a:r>
                <a:rPr b="0" i="0" lang="en" sz="2100" u="none" cap="none" strike="noStrike">
                  <a:solidFill>
                    <a:schemeClr val="lt1"/>
                  </a:solidFill>
                  <a:latin typeface="Corbel"/>
                  <a:ea typeface="Corbel"/>
                  <a:cs typeface="Corbel"/>
                  <a:sym typeface="Corbel"/>
                </a:rPr>
                <a:t>Scope of the Action: Who will receive the action or service?</a:t>
              </a:r>
              <a:endParaRPr b="0" i="0" sz="1400" u="none" cap="none" strike="noStrike">
                <a:solidFill>
                  <a:srgbClr val="000000"/>
                </a:solidFill>
                <a:latin typeface="Arial"/>
                <a:ea typeface="Arial"/>
                <a:cs typeface="Arial"/>
                <a:sym typeface="Arial"/>
              </a:endParaRPr>
            </a:p>
          </p:txBody>
        </p:sp>
        <p:sp>
          <p:nvSpPr>
            <p:cNvPr id="408" name="Google Shape;408;p20"/>
            <p:cNvSpPr/>
            <p:nvPr/>
          </p:nvSpPr>
          <p:spPr>
            <a:xfrm>
              <a:off x="0" y="677227"/>
              <a:ext cx="7338060" cy="230391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20"/>
            <p:cNvSpPr txBox="1"/>
            <p:nvPr/>
          </p:nvSpPr>
          <p:spPr>
            <a:xfrm>
              <a:off x="0" y="677227"/>
              <a:ext cx="7338060" cy="2303910"/>
            </a:xfrm>
            <a:prstGeom prst="rect">
              <a:avLst/>
            </a:prstGeom>
            <a:noFill/>
            <a:ln>
              <a:noFill/>
            </a:ln>
          </p:spPr>
          <p:txBody>
            <a:bodyPr anchorCtr="0" anchor="t" bIns="26650" lIns="232975" spcFirstLastPara="1" rIns="149350" wrap="square" tIns="26650">
              <a:noAutofit/>
            </a:bodyPr>
            <a:lstStyle/>
            <a:p>
              <a:pPr indent="-171450" lvl="1" marL="171450" marR="0" rtl="0" algn="l">
                <a:lnSpc>
                  <a:spcPct val="90000"/>
                </a:lnSpc>
                <a:spcBef>
                  <a:spcPts val="0"/>
                </a:spcBef>
                <a:spcAft>
                  <a:spcPts val="0"/>
                </a:spcAft>
                <a:buClr>
                  <a:schemeClr val="dk1"/>
                </a:buClr>
                <a:buSzPts val="1600"/>
                <a:buFont typeface="Corbel"/>
                <a:buChar char="•"/>
              </a:pPr>
              <a:r>
                <a:rPr b="1" i="0" lang="en" sz="1600" u="none" cap="none" strike="noStrike">
                  <a:solidFill>
                    <a:schemeClr val="dk1"/>
                  </a:solidFill>
                  <a:latin typeface="Corbel"/>
                  <a:ea typeface="Corbel"/>
                  <a:cs typeface="Corbel"/>
                  <a:sym typeface="Corbel"/>
                </a:rPr>
                <a:t>Limited</a:t>
              </a:r>
              <a:r>
                <a:rPr b="0" i="0" lang="en" sz="1600" u="none" cap="none" strike="noStrike">
                  <a:solidFill>
                    <a:schemeClr val="dk1"/>
                  </a:solidFill>
                  <a:latin typeface="Corbel"/>
                  <a:ea typeface="Corbel"/>
                  <a:cs typeface="Corbel"/>
                  <a:sym typeface="Corbel"/>
                </a:rPr>
                <a:t>: An action that only serves foster youth, English Learners, and/or Low-Income students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chemeClr val="dk1"/>
                </a:buClr>
                <a:buSzPts val="1600"/>
                <a:buFont typeface="Corbel"/>
                <a:buChar char="•"/>
              </a:pPr>
              <a:r>
                <a:rPr b="1" i="0" lang="en" sz="1600" u="none" cap="none" strike="noStrike">
                  <a:solidFill>
                    <a:schemeClr val="dk1"/>
                  </a:solidFill>
                  <a:latin typeface="Corbel"/>
                  <a:ea typeface="Corbel"/>
                  <a:cs typeface="Corbel"/>
                  <a:sym typeface="Corbel"/>
                </a:rPr>
                <a:t>LEA wide</a:t>
              </a:r>
              <a:r>
                <a:rPr b="0" i="0" lang="en" sz="1600" u="none" cap="none" strike="noStrike">
                  <a:solidFill>
                    <a:schemeClr val="dk1"/>
                  </a:solidFill>
                  <a:latin typeface="Corbel"/>
                  <a:ea typeface="Corbel"/>
                  <a:cs typeface="Corbel"/>
                  <a:sym typeface="Corbel"/>
                </a:rPr>
                <a:t>: The action provides the action/service to all schools in the LEA</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chemeClr val="dk1"/>
                </a:buClr>
                <a:buSzPts val="1600"/>
                <a:buFont typeface="Corbel"/>
                <a:buChar char="•"/>
              </a:pPr>
              <a:r>
                <a:rPr b="1" i="0" lang="en" sz="1600" u="none" cap="none" strike="noStrike">
                  <a:solidFill>
                    <a:schemeClr val="dk1"/>
                  </a:solidFill>
                  <a:latin typeface="Corbel"/>
                  <a:ea typeface="Corbel"/>
                  <a:cs typeface="Corbel"/>
                  <a:sym typeface="Corbel"/>
                </a:rPr>
                <a:t>Schoolwide</a:t>
              </a:r>
              <a:r>
                <a:rPr b="0" i="0" lang="en" sz="1600" u="none" cap="none" strike="noStrike">
                  <a:solidFill>
                    <a:schemeClr val="dk1"/>
                  </a:solidFill>
                  <a:latin typeface="Corbel"/>
                  <a:ea typeface="Corbel"/>
                  <a:cs typeface="Corbel"/>
                  <a:sym typeface="Corbel"/>
                </a:rPr>
                <a:t>: The action provides the action/service to certain school(s) or grade span(s)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chemeClr val="dk1"/>
                </a:buClr>
                <a:buSzPts val="1600"/>
                <a:buFont typeface="Corbel"/>
                <a:buChar char="•"/>
              </a:pPr>
              <a:r>
                <a:rPr b="0" i="0" lang="en" sz="1600" u="none" cap="none" strike="noStrike">
                  <a:solidFill>
                    <a:schemeClr val="dk1"/>
                  </a:solidFill>
                  <a:latin typeface="Corbel"/>
                  <a:ea typeface="Corbel"/>
                  <a:cs typeface="Corbel"/>
                  <a:sym typeface="Corbel"/>
                </a:rPr>
                <a:t>An action being provided on a LEA wide or Schoolwide basis must be designed to address the unique needs of low income, EL, and/or foster youth students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chemeClr val="dk1"/>
                </a:buClr>
                <a:buSzPts val="1600"/>
                <a:buFont typeface="Corbel"/>
                <a:buChar char="•"/>
              </a:pPr>
              <a:r>
                <a:rPr b="0" i="0" lang="en" sz="1600" u="none" cap="none" strike="noStrike">
                  <a:solidFill>
                    <a:schemeClr val="dk1"/>
                  </a:solidFill>
                  <a:latin typeface="Corbel"/>
                  <a:ea typeface="Corbel"/>
                  <a:cs typeface="Corbel"/>
                  <a:sym typeface="Corbel"/>
                </a:rPr>
                <a:t>The action increases or improves services for unduplicated (targeted) pupils as compared to the services the LEA provides to all students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413" name="Shape 413"/>
        <p:cNvGrpSpPr/>
        <p:nvPr/>
      </p:nvGrpSpPr>
      <p:grpSpPr>
        <a:xfrm>
          <a:off x="0" y="0"/>
          <a:ext cx="0" cy="0"/>
          <a:chOff x="0" y="0"/>
          <a:chExt cx="0" cy="0"/>
        </a:xfrm>
      </p:grpSpPr>
      <p:sp>
        <p:nvSpPr>
          <p:cNvPr id="414" name="Google Shape;414;g24da4724d49_0_7"/>
          <p:cNvSpPr txBox="1"/>
          <p:nvPr>
            <p:ph type="title"/>
          </p:nvPr>
        </p:nvSpPr>
        <p:spPr>
          <a:xfrm>
            <a:off x="710238" y="239275"/>
            <a:ext cx="7723500" cy="481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solidFill>
                  <a:schemeClr val="lt1"/>
                </a:solidFill>
              </a:rPr>
              <a:t>Goal 1</a:t>
            </a:r>
            <a:endParaRPr>
              <a:solidFill>
                <a:schemeClr val="lt1"/>
              </a:solidFill>
            </a:endParaRPr>
          </a:p>
        </p:txBody>
      </p:sp>
      <p:graphicFrame>
        <p:nvGraphicFramePr>
          <p:cNvPr id="415" name="Google Shape;415;g24da4724d49_0_7"/>
          <p:cNvGraphicFramePr/>
          <p:nvPr/>
        </p:nvGraphicFramePr>
        <p:xfrm>
          <a:off x="236900" y="856357"/>
          <a:ext cx="3000000" cy="3000000"/>
        </p:xfrm>
        <a:graphic>
          <a:graphicData uri="http://schemas.openxmlformats.org/drawingml/2006/table">
            <a:tbl>
              <a:tblPr>
                <a:noFill/>
                <a:tableStyleId>{5596A510-4500-48E1-A0FE-54168E210EE4}</a:tableStyleId>
              </a:tblPr>
              <a:tblGrid>
                <a:gridCol w="4331075"/>
                <a:gridCol w="4339100"/>
              </a:tblGrid>
              <a:tr h="320025">
                <a:tc gridSpan="2">
                  <a:txBody>
                    <a:bodyPr/>
                    <a:lstStyle/>
                    <a:p>
                      <a:pPr indent="0" lvl="0" marL="0" rtl="0" algn="ctr">
                        <a:spcBef>
                          <a:spcPts val="0"/>
                        </a:spcBef>
                        <a:spcAft>
                          <a:spcPts val="0"/>
                        </a:spcAft>
                        <a:buNone/>
                      </a:pPr>
                      <a:r>
                        <a:rPr b="1" i="1" lang="en" sz="1200">
                          <a:solidFill>
                            <a:schemeClr val="dk1"/>
                          </a:solidFill>
                          <a:latin typeface="Roboto"/>
                          <a:ea typeface="Roboto"/>
                          <a:cs typeface="Roboto"/>
                          <a:sym typeface="Roboto"/>
                        </a:rPr>
                        <a:t>Ensure that all students are academically proficient and college and career ready.</a:t>
                      </a:r>
                      <a:endParaRPr b="1" sz="1200">
                        <a:solidFill>
                          <a:schemeClr val="dk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hMerge="1"/>
              </a:tr>
              <a:tr h="601775">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1.1 - </a:t>
                      </a:r>
                      <a:r>
                        <a:rPr b="1" lang="en" sz="1050" u="sng">
                          <a:solidFill>
                            <a:srgbClr val="F1C232"/>
                          </a:solidFill>
                          <a:latin typeface="Roboto"/>
                          <a:ea typeface="Roboto"/>
                          <a:cs typeface="Roboto"/>
                          <a:sym typeface="Roboto"/>
                        </a:rPr>
                        <a:t>Student Field Trips</a:t>
                      </a:r>
                      <a:r>
                        <a:rPr b="1" lang="en" sz="1050">
                          <a:solidFill>
                            <a:schemeClr val="lt1"/>
                          </a:solidFill>
                          <a:latin typeface="Roboto"/>
                          <a:ea typeface="Roboto"/>
                          <a:cs typeface="Roboto"/>
                          <a:sym typeface="Roboto"/>
                        </a:rPr>
                        <a:t> - Guided tours of Colleges, Universities, and career-related destinations </a:t>
                      </a:r>
                      <a:r>
                        <a:rPr b="1" i="1" lang="en" sz="1050">
                          <a:solidFill>
                            <a:schemeClr val="lt1"/>
                          </a:solidFill>
                          <a:latin typeface="Roboto"/>
                          <a:ea typeface="Roboto"/>
                          <a:cs typeface="Roboto"/>
                          <a:sym typeface="Roboto"/>
                        </a:rPr>
                        <a:t>(LEA-Wide - All Schools)</a:t>
                      </a:r>
                      <a:endParaRPr b="1" i="1" sz="105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1.8 - </a:t>
                      </a:r>
                      <a:r>
                        <a:rPr b="1" lang="en" sz="1050" u="sng">
                          <a:solidFill>
                            <a:srgbClr val="F1C232"/>
                          </a:solidFill>
                          <a:latin typeface="Roboto"/>
                          <a:ea typeface="Roboto"/>
                          <a:cs typeface="Roboto"/>
                          <a:sym typeface="Roboto"/>
                        </a:rPr>
                        <a:t>Student-Free Professional Development Days</a:t>
                      </a:r>
                      <a:r>
                        <a:rPr b="1" lang="en" sz="1050">
                          <a:solidFill>
                            <a:schemeClr val="lt1"/>
                          </a:solidFill>
                          <a:latin typeface="Roboto"/>
                          <a:ea typeface="Roboto"/>
                          <a:cs typeface="Roboto"/>
                          <a:sym typeface="Roboto"/>
                        </a:rPr>
                        <a:t> - Three professional development days </a:t>
                      </a:r>
                      <a:r>
                        <a:rPr b="1" i="1" lang="en" sz="1050">
                          <a:solidFill>
                            <a:schemeClr val="lt1"/>
                          </a:solidFill>
                          <a:latin typeface="Roboto"/>
                          <a:ea typeface="Roboto"/>
                          <a:cs typeface="Roboto"/>
                          <a:sym typeface="Roboto"/>
                        </a:rPr>
                        <a:t>(LEA-Wide - All Schools)</a:t>
                      </a:r>
                      <a:endParaRPr b="1" i="1" sz="105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57350">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1.2 - </a:t>
                      </a:r>
                      <a:r>
                        <a:rPr b="1" lang="en" sz="1050" u="sng">
                          <a:solidFill>
                            <a:srgbClr val="F1C232"/>
                          </a:solidFill>
                          <a:latin typeface="Roboto"/>
                          <a:ea typeface="Roboto"/>
                          <a:cs typeface="Roboto"/>
                          <a:sym typeface="Roboto"/>
                        </a:rPr>
                        <a:t>College Readiness Exams</a:t>
                      </a:r>
                      <a:r>
                        <a:rPr b="1" lang="en" sz="1050">
                          <a:solidFill>
                            <a:schemeClr val="lt1"/>
                          </a:solidFill>
                          <a:latin typeface="Roboto"/>
                          <a:ea typeface="Roboto"/>
                          <a:cs typeface="Roboto"/>
                          <a:sym typeface="Roboto"/>
                        </a:rPr>
                        <a:t> - Administer the PSAT and SAT annually </a:t>
                      </a:r>
                      <a:r>
                        <a:rPr b="1" i="1" lang="en" sz="1050">
                          <a:solidFill>
                            <a:schemeClr val="lt1"/>
                          </a:solidFill>
                          <a:latin typeface="Roboto"/>
                          <a:ea typeface="Roboto"/>
                          <a:cs typeface="Roboto"/>
                          <a:sym typeface="Roboto"/>
                        </a:rPr>
                        <a:t>(LEA-Wide - All Schools)</a:t>
                      </a:r>
                      <a:endParaRPr b="1" i="1" sz="105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1.9 - </a:t>
                      </a:r>
                      <a:r>
                        <a:rPr b="1" lang="en" sz="1050" u="sng">
                          <a:solidFill>
                            <a:srgbClr val="F1C232"/>
                          </a:solidFill>
                          <a:latin typeface="Roboto"/>
                          <a:ea typeface="Roboto"/>
                          <a:cs typeface="Roboto"/>
                          <a:sym typeface="Roboto"/>
                        </a:rPr>
                        <a:t>Variable Credit Recovery</a:t>
                      </a:r>
                      <a:r>
                        <a:rPr b="1" lang="en" sz="1050">
                          <a:solidFill>
                            <a:srgbClr val="FF9900"/>
                          </a:solidFill>
                          <a:latin typeface="Roboto"/>
                          <a:ea typeface="Roboto"/>
                          <a:cs typeface="Roboto"/>
                          <a:sym typeface="Roboto"/>
                        </a:rPr>
                        <a:t> </a:t>
                      </a:r>
                      <a:r>
                        <a:rPr b="1" lang="en" sz="1050">
                          <a:solidFill>
                            <a:schemeClr val="lt1"/>
                          </a:solidFill>
                          <a:latin typeface="Roboto"/>
                          <a:ea typeface="Roboto"/>
                          <a:cs typeface="Roboto"/>
                          <a:sym typeface="Roboto"/>
                        </a:rPr>
                        <a:t>- Increased credit retrieval options </a:t>
                      </a:r>
                      <a:r>
                        <a:rPr b="1" i="1" lang="en" sz="1050">
                          <a:solidFill>
                            <a:schemeClr val="lt1"/>
                          </a:solidFill>
                          <a:latin typeface="Roboto"/>
                          <a:ea typeface="Roboto"/>
                          <a:cs typeface="Roboto"/>
                          <a:sym typeface="Roboto"/>
                        </a:rPr>
                        <a:t>(LEA-Wide - All Schools)</a:t>
                      </a:r>
                      <a:endParaRPr b="1" sz="105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62475">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1.3 - </a:t>
                      </a:r>
                      <a:r>
                        <a:rPr b="1" lang="en" sz="1050" u="sng">
                          <a:solidFill>
                            <a:srgbClr val="F1C232"/>
                          </a:solidFill>
                          <a:latin typeface="Roboto"/>
                          <a:ea typeface="Roboto"/>
                          <a:cs typeface="Roboto"/>
                          <a:sym typeface="Roboto"/>
                        </a:rPr>
                        <a:t>AP Training and Tutoring</a:t>
                      </a:r>
                      <a:r>
                        <a:rPr b="1" lang="en" sz="1050">
                          <a:solidFill>
                            <a:schemeClr val="lt1"/>
                          </a:solidFill>
                          <a:latin typeface="Roboto"/>
                          <a:ea typeface="Roboto"/>
                          <a:cs typeface="Roboto"/>
                          <a:sym typeface="Roboto"/>
                        </a:rPr>
                        <a:t> - AP Teachers will attend AP training annually </a:t>
                      </a:r>
                      <a:r>
                        <a:rPr b="1" i="1" lang="en" sz="1050">
                          <a:solidFill>
                            <a:schemeClr val="lt1"/>
                          </a:solidFill>
                          <a:latin typeface="Roboto"/>
                          <a:ea typeface="Roboto"/>
                          <a:cs typeface="Roboto"/>
                          <a:sym typeface="Roboto"/>
                        </a:rPr>
                        <a:t>(Limited - 10th/11th graders only)</a:t>
                      </a:r>
                      <a:endParaRPr b="1" i="1" sz="105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1.10 - </a:t>
                      </a:r>
                      <a:r>
                        <a:rPr b="1" lang="en" sz="1050" u="sng">
                          <a:solidFill>
                            <a:srgbClr val="F1C232"/>
                          </a:solidFill>
                          <a:latin typeface="Roboto"/>
                          <a:ea typeface="Roboto"/>
                          <a:cs typeface="Roboto"/>
                          <a:sym typeface="Roboto"/>
                        </a:rPr>
                        <a:t>Ancillary Instructional Materials</a:t>
                      </a:r>
                      <a:r>
                        <a:rPr b="1" lang="en" sz="1050">
                          <a:solidFill>
                            <a:schemeClr val="lt1"/>
                          </a:solidFill>
                          <a:latin typeface="Roboto"/>
                          <a:ea typeface="Roboto"/>
                          <a:cs typeface="Roboto"/>
                          <a:sym typeface="Roboto"/>
                        </a:rPr>
                        <a:t> - Providing EL, FY, and LI students with ancillary instructional materials </a:t>
                      </a:r>
                      <a:r>
                        <a:rPr b="1" i="1" lang="en" sz="1050">
                          <a:solidFill>
                            <a:schemeClr val="lt1"/>
                          </a:solidFill>
                          <a:latin typeface="Roboto"/>
                          <a:ea typeface="Roboto"/>
                          <a:cs typeface="Roboto"/>
                          <a:sym typeface="Roboto"/>
                        </a:rPr>
                        <a:t>(LEA-Wide - All Schools)</a:t>
                      </a:r>
                      <a:endParaRPr b="1" sz="105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67650">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1.4 - </a:t>
                      </a:r>
                      <a:r>
                        <a:rPr b="1" lang="en" sz="1050" u="sng">
                          <a:solidFill>
                            <a:srgbClr val="F1C232"/>
                          </a:solidFill>
                          <a:latin typeface="Roboto"/>
                          <a:ea typeface="Roboto"/>
                          <a:cs typeface="Roboto"/>
                          <a:sym typeface="Roboto"/>
                        </a:rPr>
                        <a:t>Expanded Learning Opportunities</a:t>
                      </a:r>
                      <a:r>
                        <a:rPr b="1" lang="en" sz="1050">
                          <a:solidFill>
                            <a:schemeClr val="lt1"/>
                          </a:solidFill>
                          <a:latin typeface="Roboto"/>
                          <a:ea typeface="Roboto"/>
                          <a:cs typeface="Roboto"/>
                          <a:sym typeface="Roboto"/>
                        </a:rPr>
                        <a:t> - Provide extended day tutoring </a:t>
                      </a:r>
                      <a:r>
                        <a:rPr b="1" i="1" lang="en" sz="1050">
                          <a:solidFill>
                            <a:schemeClr val="lt1"/>
                          </a:solidFill>
                          <a:latin typeface="Roboto"/>
                          <a:ea typeface="Roboto"/>
                          <a:cs typeface="Roboto"/>
                          <a:sym typeface="Roboto"/>
                        </a:rPr>
                        <a:t>(LEA-Wide - All Schools)</a:t>
                      </a:r>
                      <a:endParaRPr b="1" i="1" sz="105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1.11 - </a:t>
                      </a:r>
                      <a:r>
                        <a:rPr b="1" lang="en" sz="1050" u="sng">
                          <a:solidFill>
                            <a:srgbClr val="F1C232"/>
                          </a:solidFill>
                          <a:latin typeface="Roboto"/>
                          <a:ea typeface="Roboto"/>
                          <a:cs typeface="Roboto"/>
                          <a:sym typeface="Roboto"/>
                        </a:rPr>
                        <a:t>Focus on Writing</a:t>
                      </a:r>
                      <a:r>
                        <a:rPr b="1" lang="en" sz="1050">
                          <a:solidFill>
                            <a:schemeClr val="lt1"/>
                          </a:solidFill>
                          <a:latin typeface="Roboto"/>
                          <a:ea typeface="Roboto"/>
                          <a:cs typeface="Roboto"/>
                          <a:sym typeface="Roboto"/>
                        </a:rPr>
                        <a:t> - Additional professional development, coaching and ancillary writing curriculum supports </a:t>
                      </a:r>
                      <a:r>
                        <a:rPr b="1" i="1" lang="en" sz="1050">
                          <a:solidFill>
                            <a:schemeClr val="lt1"/>
                          </a:solidFill>
                          <a:latin typeface="Roboto"/>
                          <a:ea typeface="Roboto"/>
                          <a:cs typeface="Roboto"/>
                          <a:sym typeface="Roboto"/>
                        </a:rPr>
                        <a:t>(LEA-Wide - All Schools)</a:t>
                      </a:r>
                      <a:endParaRPr b="1" sz="105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47025">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1.5 - </a:t>
                      </a:r>
                      <a:r>
                        <a:rPr b="1" lang="en" sz="1050" u="sng">
                          <a:solidFill>
                            <a:srgbClr val="F1C232"/>
                          </a:solidFill>
                          <a:latin typeface="Roboto"/>
                          <a:ea typeface="Roboto"/>
                          <a:cs typeface="Roboto"/>
                          <a:sym typeface="Roboto"/>
                        </a:rPr>
                        <a:t>Formative Assessment</a:t>
                      </a:r>
                      <a:r>
                        <a:rPr b="1" lang="en" sz="1050">
                          <a:solidFill>
                            <a:srgbClr val="F1C232"/>
                          </a:solidFill>
                          <a:latin typeface="Roboto"/>
                          <a:ea typeface="Roboto"/>
                          <a:cs typeface="Roboto"/>
                          <a:sym typeface="Roboto"/>
                        </a:rPr>
                        <a:t> </a:t>
                      </a:r>
                      <a:r>
                        <a:rPr b="1" lang="en" sz="1050">
                          <a:solidFill>
                            <a:schemeClr val="lt1"/>
                          </a:solidFill>
                          <a:latin typeface="Roboto"/>
                          <a:ea typeface="Roboto"/>
                          <a:cs typeface="Roboto"/>
                          <a:sym typeface="Roboto"/>
                        </a:rPr>
                        <a:t>- NWEA Map assessments three times per year </a:t>
                      </a:r>
                      <a:r>
                        <a:rPr b="1" i="1" lang="en" sz="1050">
                          <a:solidFill>
                            <a:schemeClr val="lt1"/>
                          </a:solidFill>
                          <a:latin typeface="Roboto"/>
                          <a:ea typeface="Roboto"/>
                          <a:cs typeface="Roboto"/>
                          <a:sym typeface="Roboto"/>
                        </a:rPr>
                        <a:t>(LEA-Wide - All Schools)</a:t>
                      </a:r>
                      <a:endParaRPr b="1" sz="105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1.12 - </a:t>
                      </a:r>
                      <a:r>
                        <a:rPr b="1" lang="en" sz="1050" u="sng">
                          <a:solidFill>
                            <a:srgbClr val="F1C232"/>
                          </a:solidFill>
                          <a:latin typeface="Roboto"/>
                          <a:ea typeface="Roboto"/>
                          <a:cs typeface="Roboto"/>
                          <a:sym typeface="Roboto"/>
                        </a:rPr>
                        <a:t>Intervention Materials and Supplies</a:t>
                      </a:r>
                      <a:r>
                        <a:rPr b="1" lang="en" sz="1050">
                          <a:solidFill>
                            <a:schemeClr val="lt1"/>
                          </a:solidFill>
                          <a:latin typeface="Roboto"/>
                          <a:ea typeface="Roboto"/>
                          <a:cs typeface="Roboto"/>
                          <a:sym typeface="Roboto"/>
                        </a:rPr>
                        <a:t> - Supplemental instructional materials &amp; supplies </a:t>
                      </a:r>
                      <a:r>
                        <a:rPr b="1" i="1" lang="en" sz="1050">
                          <a:solidFill>
                            <a:srgbClr val="00FFFF"/>
                          </a:solidFill>
                          <a:latin typeface="Roboto"/>
                          <a:ea typeface="Roboto"/>
                          <a:cs typeface="Roboto"/>
                          <a:sym typeface="Roboto"/>
                        </a:rPr>
                        <a:t>(Title I Funded)</a:t>
                      </a:r>
                      <a:endParaRPr b="1" sz="1050">
                        <a:solidFill>
                          <a:srgbClr val="00FFFF"/>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57350">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1.6 - </a:t>
                      </a:r>
                      <a:r>
                        <a:rPr b="1" lang="en" sz="1050" u="sng">
                          <a:solidFill>
                            <a:srgbClr val="F1C232"/>
                          </a:solidFill>
                          <a:latin typeface="Roboto"/>
                          <a:ea typeface="Roboto"/>
                          <a:cs typeface="Roboto"/>
                          <a:sym typeface="Roboto"/>
                        </a:rPr>
                        <a:t>EL Program Implementation</a:t>
                      </a:r>
                      <a:r>
                        <a:rPr b="1" lang="en" sz="1050">
                          <a:solidFill>
                            <a:schemeClr val="lt1"/>
                          </a:solidFill>
                          <a:latin typeface="Roboto"/>
                          <a:ea typeface="Roboto"/>
                          <a:cs typeface="Roboto"/>
                          <a:sym typeface="Roboto"/>
                        </a:rPr>
                        <a:t> - Additional enrollment and monitoring supports </a:t>
                      </a:r>
                      <a:r>
                        <a:rPr b="1" i="1" lang="en" sz="1050">
                          <a:solidFill>
                            <a:schemeClr val="lt1"/>
                          </a:solidFill>
                          <a:latin typeface="Roboto"/>
                          <a:ea typeface="Roboto"/>
                          <a:cs typeface="Roboto"/>
                          <a:sym typeface="Roboto"/>
                        </a:rPr>
                        <a:t>(Limited - ELs)</a:t>
                      </a:r>
                      <a:endParaRPr b="1" sz="105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1.13 - </a:t>
                      </a:r>
                      <a:r>
                        <a:rPr b="1" lang="en" sz="1050" u="sng">
                          <a:solidFill>
                            <a:srgbClr val="F1C232"/>
                          </a:solidFill>
                          <a:latin typeface="Roboto"/>
                          <a:ea typeface="Roboto"/>
                          <a:cs typeface="Roboto"/>
                          <a:sym typeface="Roboto"/>
                        </a:rPr>
                        <a:t>Saturday Tutoring</a:t>
                      </a:r>
                      <a:r>
                        <a:rPr b="1" lang="en" sz="1050">
                          <a:solidFill>
                            <a:schemeClr val="lt1"/>
                          </a:solidFill>
                          <a:latin typeface="Roboto"/>
                          <a:ea typeface="Roboto"/>
                          <a:cs typeface="Roboto"/>
                          <a:sym typeface="Roboto"/>
                        </a:rPr>
                        <a:t> - Extended day and Saturday tutoring </a:t>
                      </a:r>
                      <a:r>
                        <a:rPr b="1" i="1" lang="en" sz="1050">
                          <a:solidFill>
                            <a:srgbClr val="00FFFF"/>
                          </a:solidFill>
                          <a:latin typeface="Roboto"/>
                          <a:ea typeface="Roboto"/>
                          <a:cs typeface="Roboto"/>
                          <a:sym typeface="Roboto"/>
                        </a:rPr>
                        <a:t>(Title I Funded)</a:t>
                      </a:r>
                      <a:endParaRPr b="1" i="1" sz="1050">
                        <a:solidFill>
                          <a:srgbClr val="00FFFF"/>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504225">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1.7 - </a:t>
                      </a:r>
                      <a:r>
                        <a:rPr b="1" lang="en" sz="1050" u="sng">
                          <a:solidFill>
                            <a:srgbClr val="F1C232"/>
                          </a:solidFill>
                          <a:latin typeface="Roboto"/>
                          <a:ea typeface="Roboto"/>
                          <a:cs typeface="Roboto"/>
                          <a:sym typeface="Roboto"/>
                        </a:rPr>
                        <a:t>EL Reclassification Support and Monitoring</a:t>
                      </a:r>
                      <a:r>
                        <a:rPr b="1" lang="en" sz="1050">
                          <a:solidFill>
                            <a:schemeClr val="lt1"/>
                          </a:solidFill>
                          <a:latin typeface="Roboto"/>
                          <a:ea typeface="Roboto"/>
                          <a:cs typeface="Roboto"/>
                          <a:sym typeface="Roboto"/>
                        </a:rPr>
                        <a:t> - Ellevation, Data Central, and PowerSchool Database systems </a:t>
                      </a:r>
                      <a:r>
                        <a:rPr b="1" i="1" lang="en" sz="1050">
                          <a:solidFill>
                            <a:schemeClr val="lt1"/>
                          </a:solidFill>
                          <a:latin typeface="Roboto"/>
                          <a:ea typeface="Roboto"/>
                          <a:cs typeface="Roboto"/>
                          <a:sym typeface="Roboto"/>
                        </a:rPr>
                        <a:t>(Limited - ELs)</a:t>
                      </a:r>
                      <a:endParaRPr b="1" i="1" sz="105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050">
                          <a:solidFill>
                            <a:schemeClr val="lt1"/>
                          </a:solidFill>
                          <a:latin typeface="Roboto"/>
                          <a:ea typeface="Roboto"/>
                          <a:cs typeface="Roboto"/>
                          <a:sym typeface="Roboto"/>
                        </a:rPr>
                        <a:t>1.14 - </a:t>
                      </a:r>
                      <a:r>
                        <a:rPr b="1" lang="en" sz="1050" u="sng">
                          <a:solidFill>
                            <a:srgbClr val="F1C232"/>
                          </a:solidFill>
                          <a:latin typeface="Roboto"/>
                          <a:ea typeface="Roboto"/>
                          <a:cs typeface="Roboto"/>
                          <a:sym typeface="Roboto"/>
                        </a:rPr>
                        <a:t>Supplemental Interventions</a:t>
                      </a:r>
                      <a:r>
                        <a:rPr b="1" lang="en" sz="1050">
                          <a:solidFill>
                            <a:srgbClr val="FF9900"/>
                          </a:solidFill>
                          <a:latin typeface="Roboto"/>
                          <a:ea typeface="Roboto"/>
                          <a:cs typeface="Roboto"/>
                          <a:sym typeface="Roboto"/>
                        </a:rPr>
                        <a:t> </a:t>
                      </a:r>
                      <a:r>
                        <a:rPr b="1" lang="en" sz="1050">
                          <a:solidFill>
                            <a:schemeClr val="lt1"/>
                          </a:solidFill>
                          <a:latin typeface="Roboto"/>
                          <a:ea typeface="Roboto"/>
                          <a:cs typeface="Roboto"/>
                          <a:sym typeface="Roboto"/>
                        </a:rPr>
                        <a:t>- Interventions, supports, and monitoring to students with IEPs and 504 plans </a:t>
                      </a:r>
                      <a:r>
                        <a:rPr b="1" i="1" lang="en" sz="1050">
                          <a:solidFill>
                            <a:srgbClr val="00FFFF"/>
                          </a:solidFill>
                          <a:latin typeface="Roboto"/>
                          <a:ea typeface="Roboto"/>
                          <a:cs typeface="Roboto"/>
                          <a:sym typeface="Roboto"/>
                        </a:rPr>
                        <a:t>(Title I Funded)</a:t>
                      </a:r>
                      <a:endParaRPr b="1" sz="1050">
                        <a:solidFill>
                          <a:srgbClr val="00FFFF"/>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419" name="Shape 419"/>
        <p:cNvGrpSpPr/>
        <p:nvPr/>
      </p:nvGrpSpPr>
      <p:grpSpPr>
        <a:xfrm>
          <a:off x="0" y="0"/>
          <a:ext cx="0" cy="0"/>
          <a:chOff x="0" y="0"/>
          <a:chExt cx="0" cy="0"/>
        </a:xfrm>
      </p:grpSpPr>
      <p:sp>
        <p:nvSpPr>
          <p:cNvPr id="420" name="Google Shape;420;g24da4724d49_0_75"/>
          <p:cNvSpPr txBox="1"/>
          <p:nvPr>
            <p:ph type="title"/>
          </p:nvPr>
        </p:nvSpPr>
        <p:spPr>
          <a:xfrm>
            <a:off x="710238" y="206225"/>
            <a:ext cx="7723500" cy="481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solidFill>
                  <a:schemeClr val="lt1"/>
                </a:solidFill>
              </a:rPr>
              <a:t>Goal 2</a:t>
            </a:r>
            <a:endParaRPr>
              <a:solidFill>
                <a:schemeClr val="lt1"/>
              </a:solidFill>
            </a:endParaRPr>
          </a:p>
        </p:txBody>
      </p:sp>
      <p:graphicFrame>
        <p:nvGraphicFramePr>
          <p:cNvPr id="421" name="Google Shape;421;g24da4724d49_0_75"/>
          <p:cNvGraphicFramePr/>
          <p:nvPr/>
        </p:nvGraphicFramePr>
        <p:xfrm>
          <a:off x="236900" y="790957"/>
          <a:ext cx="3000000" cy="3000000"/>
        </p:xfrm>
        <a:graphic>
          <a:graphicData uri="http://schemas.openxmlformats.org/drawingml/2006/table">
            <a:tbl>
              <a:tblPr>
                <a:noFill/>
                <a:tableStyleId>{5596A510-4500-48E1-A0FE-54168E210EE4}</a:tableStyleId>
              </a:tblPr>
              <a:tblGrid>
                <a:gridCol w="4274375"/>
                <a:gridCol w="4395800"/>
              </a:tblGrid>
              <a:tr h="375650">
                <a:tc gridSpan="2">
                  <a:txBody>
                    <a:bodyPr/>
                    <a:lstStyle/>
                    <a:p>
                      <a:pPr indent="0" lvl="0" marL="0" rtl="0" algn="ctr">
                        <a:spcBef>
                          <a:spcPts val="0"/>
                        </a:spcBef>
                        <a:spcAft>
                          <a:spcPts val="0"/>
                        </a:spcAft>
                        <a:buNone/>
                      </a:pPr>
                      <a:r>
                        <a:rPr b="1" i="1" lang="en" sz="1200">
                          <a:solidFill>
                            <a:schemeClr val="dk1"/>
                          </a:solidFill>
                          <a:latin typeface="Roboto"/>
                          <a:ea typeface="Roboto"/>
                          <a:cs typeface="Roboto"/>
                          <a:sym typeface="Roboto"/>
                        </a:rPr>
                        <a:t>Provide a 21st Century learning environment and rigorous curriculum that allows students to have multiple experiences and opportunities for academic, collegiate, professional and personal growth.</a:t>
                      </a:r>
                      <a:endParaRPr b="1" sz="1200">
                        <a:solidFill>
                          <a:schemeClr val="dk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hMerge="1"/>
              </a:tr>
              <a:tr h="463350">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2.1 - </a:t>
                      </a:r>
                      <a:r>
                        <a:rPr b="1" lang="en" sz="900" u="sng">
                          <a:solidFill>
                            <a:srgbClr val="F1C232"/>
                          </a:solidFill>
                          <a:latin typeface="Roboto"/>
                          <a:ea typeface="Roboto"/>
                          <a:cs typeface="Roboto"/>
                          <a:sym typeface="Roboto"/>
                        </a:rPr>
                        <a:t>Enhanced Counseling &amp; Student Support Services</a:t>
                      </a:r>
                      <a:r>
                        <a:rPr b="1" lang="en" sz="900">
                          <a:solidFill>
                            <a:schemeClr val="lt1"/>
                          </a:solidFill>
                          <a:latin typeface="Roboto"/>
                          <a:ea typeface="Roboto"/>
                          <a:cs typeface="Roboto"/>
                          <a:sym typeface="Roboto"/>
                        </a:rPr>
                        <a:t> - Proactively address students academic, social-emotional, behavioral and physical well-being </a:t>
                      </a:r>
                      <a:r>
                        <a:rPr b="1" i="1" lang="en" sz="900">
                          <a:solidFill>
                            <a:schemeClr val="lt1"/>
                          </a:solidFill>
                          <a:latin typeface="Roboto"/>
                          <a:ea typeface="Roboto"/>
                          <a:cs typeface="Roboto"/>
                          <a:sym typeface="Roboto"/>
                        </a:rPr>
                        <a:t>(LEA-Wide - All Schools)</a:t>
                      </a:r>
                      <a:endParaRPr b="1" sz="900">
                        <a:solidFill>
                          <a:srgbClr val="CC0000"/>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2.9 - </a:t>
                      </a:r>
                      <a:r>
                        <a:rPr b="1" lang="en" sz="900" u="sng">
                          <a:solidFill>
                            <a:srgbClr val="F1C232"/>
                          </a:solidFill>
                          <a:latin typeface="Roboto"/>
                          <a:ea typeface="Roboto"/>
                          <a:cs typeface="Roboto"/>
                          <a:sym typeface="Roboto"/>
                        </a:rPr>
                        <a:t>21st Century Learning Environments</a:t>
                      </a:r>
                      <a:r>
                        <a:rPr b="1" lang="en" sz="900">
                          <a:solidFill>
                            <a:schemeClr val="lt1"/>
                          </a:solidFill>
                          <a:latin typeface="Roboto"/>
                          <a:ea typeface="Roboto"/>
                          <a:cs typeface="Roboto"/>
                          <a:sym typeface="Roboto"/>
                        </a:rPr>
                        <a:t> - Classroom walkthrough feedback </a:t>
                      </a:r>
                      <a:r>
                        <a:rPr b="1" i="1" lang="en" sz="900">
                          <a:solidFill>
                            <a:schemeClr val="lt1"/>
                          </a:solidFill>
                          <a:latin typeface="Roboto"/>
                          <a:ea typeface="Roboto"/>
                          <a:cs typeface="Roboto"/>
                          <a:sym typeface="Roboto"/>
                        </a:rPr>
                        <a:t>(LEA-Wide - All Schools)</a:t>
                      </a:r>
                      <a:endParaRPr b="1" sz="9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570075">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2.2 - </a:t>
                      </a:r>
                      <a:r>
                        <a:rPr b="1" lang="en" sz="900" u="sng">
                          <a:solidFill>
                            <a:srgbClr val="F1C232"/>
                          </a:solidFill>
                          <a:latin typeface="Roboto"/>
                          <a:ea typeface="Roboto"/>
                          <a:cs typeface="Roboto"/>
                          <a:sym typeface="Roboto"/>
                        </a:rPr>
                        <a:t>Professional Development</a:t>
                      </a:r>
                      <a:r>
                        <a:rPr b="1" lang="en" sz="900">
                          <a:solidFill>
                            <a:srgbClr val="FF9900"/>
                          </a:solidFill>
                          <a:latin typeface="Roboto"/>
                          <a:ea typeface="Roboto"/>
                          <a:cs typeface="Roboto"/>
                          <a:sym typeface="Roboto"/>
                        </a:rPr>
                        <a:t> </a:t>
                      </a:r>
                      <a:r>
                        <a:rPr b="1" lang="en" sz="900">
                          <a:solidFill>
                            <a:schemeClr val="lt1"/>
                          </a:solidFill>
                          <a:latin typeface="Roboto"/>
                          <a:ea typeface="Roboto"/>
                          <a:cs typeface="Roboto"/>
                          <a:sym typeface="Roboto"/>
                        </a:rPr>
                        <a:t>- Ongoing professional development for certificated staff  </a:t>
                      </a:r>
                      <a:r>
                        <a:rPr b="1" i="1" lang="en" sz="900">
                          <a:solidFill>
                            <a:schemeClr val="lt1"/>
                          </a:solidFill>
                          <a:latin typeface="Roboto"/>
                          <a:ea typeface="Roboto"/>
                          <a:cs typeface="Roboto"/>
                          <a:sym typeface="Roboto"/>
                        </a:rPr>
                        <a:t>(LEA-Wide - All Schools)</a:t>
                      </a:r>
                      <a:endParaRPr b="1" sz="9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2.10 - </a:t>
                      </a:r>
                      <a:r>
                        <a:rPr b="1" lang="en" sz="900" u="sng">
                          <a:solidFill>
                            <a:srgbClr val="F1C232"/>
                          </a:solidFill>
                          <a:latin typeface="Roboto"/>
                          <a:ea typeface="Roboto"/>
                          <a:cs typeface="Roboto"/>
                          <a:sym typeface="Roboto"/>
                        </a:rPr>
                        <a:t>Enhanced Data Systems</a:t>
                      </a:r>
                      <a:r>
                        <a:rPr b="1" lang="en" sz="900">
                          <a:solidFill>
                            <a:schemeClr val="lt1"/>
                          </a:solidFill>
                          <a:latin typeface="Roboto"/>
                          <a:ea typeface="Roboto"/>
                          <a:cs typeface="Roboto"/>
                          <a:sym typeface="Roboto"/>
                        </a:rPr>
                        <a:t> - Training on Ed Central and Data Central </a:t>
                      </a:r>
                      <a:r>
                        <a:rPr b="1" i="1" lang="en" sz="900">
                          <a:solidFill>
                            <a:schemeClr val="lt1"/>
                          </a:solidFill>
                          <a:latin typeface="Roboto"/>
                          <a:ea typeface="Roboto"/>
                          <a:cs typeface="Roboto"/>
                          <a:sym typeface="Roboto"/>
                        </a:rPr>
                        <a:t>(LEA-Wide - All Schools)</a:t>
                      </a:r>
                      <a:endParaRPr b="1" sz="9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62750">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2.3 - </a:t>
                      </a:r>
                      <a:r>
                        <a:rPr b="1" lang="en" sz="900" u="sng">
                          <a:solidFill>
                            <a:srgbClr val="F1C232"/>
                          </a:solidFill>
                          <a:latin typeface="Roboto"/>
                          <a:ea typeface="Roboto"/>
                          <a:cs typeface="Roboto"/>
                          <a:sym typeface="Roboto"/>
                        </a:rPr>
                        <a:t>Classroom Walkthroughs</a:t>
                      </a:r>
                      <a:r>
                        <a:rPr b="1" lang="en" sz="900">
                          <a:solidFill>
                            <a:srgbClr val="F1C232"/>
                          </a:solidFill>
                          <a:latin typeface="Roboto"/>
                          <a:ea typeface="Roboto"/>
                          <a:cs typeface="Roboto"/>
                          <a:sym typeface="Roboto"/>
                        </a:rPr>
                        <a:t> </a:t>
                      </a:r>
                      <a:r>
                        <a:rPr b="1" lang="en" sz="900">
                          <a:solidFill>
                            <a:schemeClr val="lt1"/>
                          </a:solidFill>
                          <a:latin typeface="Roboto"/>
                          <a:ea typeface="Roboto"/>
                          <a:cs typeface="Roboto"/>
                          <a:sym typeface="Roboto"/>
                        </a:rPr>
                        <a:t>- “DigiCOACH” classroom walkthrough tools </a:t>
                      </a:r>
                      <a:r>
                        <a:rPr b="1" i="1" lang="en" sz="900">
                          <a:solidFill>
                            <a:schemeClr val="lt1"/>
                          </a:solidFill>
                          <a:latin typeface="Roboto"/>
                          <a:ea typeface="Roboto"/>
                          <a:cs typeface="Roboto"/>
                          <a:sym typeface="Roboto"/>
                        </a:rPr>
                        <a:t>(LEA-Wide - All Schools)</a:t>
                      </a:r>
                      <a:endParaRPr b="1" sz="9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2.11 - </a:t>
                      </a:r>
                      <a:r>
                        <a:rPr b="1" lang="en" sz="900" u="sng">
                          <a:solidFill>
                            <a:srgbClr val="F1C232"/>
                          </a:solidFill>
                          <a:latin typeface="Roboto"/>
                          <a:ea typeface="Roboto"/>
                          <a:cs typeface="Roboto"/>
                          <a:sym typeface="Roboto"/>
                        </a:rPr>
                        <a:t>NGSS Supports</a:t>
                      </a:r>
                      <a:r>
                        <a:rPr b="1" lang="en" sz="900">
                          <a:solidFill>
                            <a:schemeClr val="lt1"/>
                          </a:solidFill>
                          <a:latin typeface="Roboto"/>
                          <a:ea typeface="Roboto"/>
                          <a:cs typeface="Roboto"/>
                          <a:sym typeface="Roboto"/>
                        </a:rPr>
                        <a:t> - Additional professional development, feedback and lesson planning support </a:t>
                      </a:r>
                      <a:r>
                        <a:rPr b="1" i="1" lang="en" sz="900">
                          <a:solidFill>
                            <a:schemeClr val="lt1"/>
                          </a:solidFill>
                          <a:latin typeface="Roboto"/>
                          <a:ea typeface="Roboto"/>
                          <a:cs typeface="Roboto"/>
                          <a:sym typeface="Roboto"/>
                        </a:rPr>
                        <a:t>(LEA-Wide - All Schools)</a:t>
                      </a:r>
                      <a:endParaRPr b="1" sz="9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378750">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2.4 - </a:t>
                      </a:r>
                      <a:r>
                        <a:rPr b="1" lang="en" sz="900" u="sng">
                          <a:solidFill>
                            <a:srgbClr val="F1C232"/>
                          </a:solidFill>
                          <a:latin typeface="Roboto"/>
                          <a:ea typeface="Roboto"/>
                          <a:cs typeface="Roboto"/>
                          <a:sym typeface="Roboto"/>
                        </a:rPr>
                        <a:t>AP Placement/Exams/Tutoring</a:t>
                      </a:r>
                      <a:r>
                        <a:rPr b="1" lang="en" sz="900">
                          <a:solidFill>
                            <a:schemeClr val="lt1"/>
                          </a:solidFill>
                          <a:latin typeface="Roboto"/>
                          <a:ea typeface="Roboto"/>
                          <a:cs typeface="Roboto"/>
                          <a:sym typeface="Roboto"/>
                        </a:rPr>
                        <a:t> - Equitable access to AP classes </a:t>
                      </a:r>
                      <a:r>
                        <a:rPr b="1" i="1" lang="en" sz="900">
                          <a:solidFill>
                            <a:schemeClr val="lt1"/>
                          </a:solidFill>
                          <a:latin typeface="Roboto"/>
                          <a:ea typeface="Roboto"/>
                          <a:cs typeface="Roboto"/>
                          <a:sym typeface="Roboto"/>
                        </a:rPr>
                        <a:t>(Limited - 10th/11th graders only)</a:t>
                      </a:r>
                      <a:endParaRPr b="1" sz="9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2.12 - </a:t>
                      </a:r>
                      <a:r>
                        <a:rPr b="1" lang="en" sz="900" u="sng">
                          <a:solidFill>
                            <a:srgbClr val="F1C232"/>
                          </a:solidFill>
                          <a:latin typeface="Roboto"/>
                          <a:ea typeface="Roboto"/>
                          <a:cs typeface="Roboto"/>
                          <a:sym typeface="Roboto"/>
                        </a:rPr>
                        <a:t>AVID Professional Development</a:t>
                      </a:r>
                      <a:r>
                        <a:rPr b="1" lang="en" sz="900">
                          <a:solidFill>
                            <a:srgbClr val="FF9900"/>
                          </a:solidFill>
                          <a:latin typeface="Roboto"/>
                          <a:ea typeface="Roboto"/>
                          <a:cs typeface="Roboto"/>
                          <a:sym typeface="Roboto"/>
                        </a:rPr>
                        <a:t> </a:t>
                      </a:r>
                      <a:r>
                        <a:rPr b="1" lang="en" sz="900">
                          <a:solidFill>
                            <a:schemeClr val="lt1"/>
                          </a:solidFill>
                          <a:latin typeface="Roboto"/>
                          <a:ea typeface="Roboto"/>
                          <a:cs typeface="Roboto"/>
                          <a:sym typeface="Roboto"/>
                        </a:rPr>
                        <a:t>- Professional Development on AVID strategies </a:t>
                      </a:r>
                      <a:r>
                        <a:rPr b="1" i="1" lang="en" sz="900">
                          <a:solidFill>
                            <a:srgbClr val="00FFFF"/>
                          </a:solidFill>
                          <a:latin typeface="Roboto"/>
                          <a:ea typeface="Roboto"/>
                          <a:cs typeface="Roboto"/>
                          <a:sym typeface="Roboto"/>
                        </a:rPr>
                        <a:t>(Title I Funded)</a:t>
                      </a:r>
                      <a:endParaRPr b="1" i="1" sz="900">
                        <a:solidFill>
                          <a:srgbClr val="00FFFF"/>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389300">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2.5 - </a:t>
                      </a:r>
                      <a:r>
                        <a:rPr b="1" lang="en" sz="900" u="sng">
                          <a:solidFill>
                            <a:srgbClr val="F1C232"/>
                          </a:solidFill>
                          <a:latin typeface="Roboto"/>
                          <a:ea typeface="Roboto"/>
                          <a:cs typeface="Roboto"/>
                          <a:sym typeface="Roboto"/>
                        </a:rPr>
                        <a:t>Career Technical Education (CTE) opportunities</a:t>
                      </a:r>
                      <a:r>
                        <a:rPr b="1" lang="en" sz="900">
                          <a:solidFill>
                            <a:schemeClr val="lt1"/>
                          </a:solidFill>
                          <a:latin typeface="Roboto"/>
                          <a:ea typeface="Roboto"/>
                          <a:cs typeface="Roboto"/>
                          <a:sym typeface="Roboto"/>
                        </a:rPr>
                        <a:t> - CTE course offerings </a:t>
                      </a:r>
                      <a:r>
                        <a:rPr b="1" i="1" lang="en" sz="900">
                          <a:solidFill>
                            <a:schemeClr val="lt1"/>
                          </a:solidFill>
                          <a:latin typeface="Roboto"/>
                          <a:ea typeface="Roboto"/>
                          <a:cs typeface="Roboto"/>
                          <a:sym typeface="Roboto"/>
                        </a:rPr>
                        <a:t>(Limited - 9th-12th graders only)</a:t>
                      </a:r>
                      <a:endParaRPr b="1" sz="9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2.13 - </a:t>
                      </a:r>
                      <a:r>
                        <a:rPr b="1" lang="en" sz="900" u="sng">
                          <a:solidFill>
                            <a:srgbClr val="F1C232"/>
                          </a:solidFill>
                          <a:latin typeface="Roboto"/>
                          <a:ea typeface="Roboto"/>
                          <a:cs typeface="Roboto"/>
                          <a:sym typeface="Roboto"/>
                        </a:rPr>
                        <a:t>AVID Tutors </a:t>
                      </a:r>
                      <a:r>
                        <a:rPr b="1" lang="en" sz="900">
                          <a:solidFill>
                            <a:schemeClr val="lt1"/>
                          </a:solidFill>
                          <a:latin typeface="Roboto"/>
                          <a:ea typeface="Roboto"/>
                          <a:cs typeface="Roboto"/>
                          <a:sym typeface="Roboto"/>
                        </a:rPr>
                        <a:t>- Tutors for the AVID elective classes </a:t>
                      </a:r>
                      <a:r>
                        <a:rPr b="1" i="1" lang="en" sz="900">
                          <a:solidFill>
                            <a:srgbClr val="00FFFF"/>
                          </a:solidFill>
                          <a:latin typeface="Roboto"/>
                          <a:ea typeface="Roboto"/>
                          <a:cs typeface="Roboto"/>
                          <a:sym typeface="Roboto"/>
                        </a:rPr>
                        <a:t>(Title I Funded)</a:t>
                      </a:r>
                      <a:endParaRPr b="1" i="1" sz="900">
                        <a:solidFill>
                          <a:srgbClr val="00FFFF"/>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62750">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2.6 - </a:t>
                      </a:r>
                      <a:r>
                        <a:rPr b="1" lang="en" sz="900" u="sng">
                          <a:solidFill>
                            <a:srgbClr val="F1C232"/>
                          </a:solidFill>
                          <a:latin typeface="Roboto"/>
                          <a:ea typeface="Roboto"/>
                          <a:cs typeface="Roboto"/>
                          <a:sym typeface="Roboto"/>
                        </a:rPr>
                        <a:t>AVID Elective</a:t>
                      </a:r>
                      <a:r>
                        <a:rPr b="1" lang="en" sz="900">
                          <a:solidFill>
                            <a:srgbClr val="FF9900"/>
                          </a:solidFill>
                          <a:latin typeface="Roboto"/>
                          <a:ea typeface="Roboto"/>
                          <a:cs typeface="Roboto"/>
                          <a:sym typeface="Roboto"/>
                        </a:rPr>
                        <a:t> </a:t>
                      </a:r>
                      <a:r>
                        <a:rPr b="1" lang="en" sz="900">
                          <a:solidFill>
                            <a:schemeClr val="lt1"/>
                          </a:solidFill>
                          <a:latin typeface="Roboto"/>
                          <a:ea typeface="Roboto"/>
                          <a:cs typeface="Roboto"/>
                          <a:sym typeface="Roboto"/>
                        </a:rPr>
                        <a:t>- AVID elective sections </a:t>
                      </a:r>
                      <a:r>
                        <a:rPr b="1" i="1" lang="en" sz="900">
                          <a:solidFill>
                            <a:schemeClr val="lt1"/>
                          </a:solidFill>
                          <a:latin typeface="Roboto"/>
                          <a:ea typeface="Roboto"/>
                          <a:cs typeface="Roboto"/>
                          <a:sym typeface="Roboto"/>
                        </a:rPr>
                        <a:t>(LEA-Wide - All Schools)</a:t>
                      </a:r>
                      <a:endParaRPr b="1" i="1" sz="9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2.14 - </a:t>
                      </a:r>
                      <a:r>
                        <a:rPr b="1" lang="en" sz="900" u="sng">
                          <a:solidFill>
                            <a:srgbClr val="F1C232"/>
                          </a:solidFill>
                          <a:latin typeface="Roboto"/>
                          <a:ea typeface="Roboto"/>
                          <a:cs typeface="Roboto"/>
                          <a:sym typeface="Roboto"/>
                        </a:rPr>
                        <a:t>Intervention Technology</a:t>
                      </a:r>
                      <a:r>
                        <a:rPr b="1" lang="en" sz="900">
                          <a:solidFill>
                            <a:schemeClr val="lt1"/>
                          </a:solidFill>
                          <a:latin typeface="Roboto"/>
                          <a:ea typeface="Roboto"/>
                          <a:cs typeface="Roboto"/>
                          <a:sym typeface="Roboto"/>
                        </a:rPr>
                        <a:t> - Virtual intervention programs </a:t>
                      </a:r>
                      <a:r>
                        <a:rPr b="1" i="1" lang="en" sz="900">
                          <a:solidFill>
                            <a:srgbClr val="00FFFF"/>
                          </a:solidFill>
                          <a:latin typeface="Roboto"/>
                          <a:ea typeface="Roboto"/>
                          <a:cs typeface="Roboto"/>
                          <a:sym typeface="Roboto"/>
                        </a:rPr>
                        <a:t>(Title I Funded)</a:t>
                      </a:r>
                      <a:endParaRPr b="1" i="1" sz="900">
                        <a:solidFill>
                          <a:srgbClr val="00FFFF"/>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570075">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2.7 - </a:t>
                      </a:r>
                      <a:r>
                        <a:rPr b="1" lang="en" sz="900" u="sng">
                          <a:solidFill>
                            <a:srgbClr val="F1C232"/>
                          </a:solidFill>
                          <a:latin typeface="Roboto"/>
                          <a:ea typeface="Roboto"/>
                          <a:cs typeface="Roboto"/>
                          <a:sym typeface="Roboto"/>
                        </a:rPr>
                        <a:t>Technology</a:t>
                      </a:r>
                      <a:r>
                        <a:rPr b="1" lang="en" sz="900">
                          <a:solidFill>
                            <a:srgbClr val="FF9900"/>
                          </a:solidFill>
                          <a:latin typeface="Roboto"/>
                          <a:ea typeface="Roboto"/>
                          <a:cs typeface="Roboto"/>
                          <a:sym typeface="Roboto"/>
                        </a:rPr>
                        <a:t> </a:t>
                      </a:r>
                      <a:r>
                        <a:rPr b="1" lang="en" sz="900">
                          <a:solidFill>
                            <a:schemeClr val="lt1"/>
                          </a:solidFill>
                          <a:latin typeface="Roboto"/>
                          <a:ea typeface="Roboto"/>
                          <a:cs typeface="Roboto"/>
                          <a:sym typeface="Roboto"/>
                        </a:rPr>
                        <a:t>- Renovated classrooms that are outfitted with technology, wireless capacity and online access </a:t>
                      </a:r>
                      <a:r>
                        <a:rPr b="1" i="1" lang="en" sz="900">
                          <a:solidFill>
                            <a:schemeClr val="lt1"/>
                          </a:solidFill>
                          <a:latin typeface="Roboto"/>
                          <a:ea typeface="Roboto"/>
                          <a:cs typeface="Roboto"/>
                          <a:sym typeface="Roboto"/>
                        </a:rPr>
                        <a:t>(LEA-Wide - All Schools)</a:t>
                      </a:r>
                      <a:endParaRPr b="1" sz="9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2.15 - </a:t>
                      </a:r>
                      <a:r>
                        <a:rPr b="1" lang="en" sz="900" u="sng">
                          <a:solidFill>
                            <a:srgbClr val="F1C232"/>
                          </a:solidFill>
                          <a:latin typeface="Roboto"/>
                          <a:ea typeface="Roboto"/>
                          <a:cs typeface="Roboto"/>
                          <a:sym typeface="Roboto"/>
                        </a:rPr>
                        <a:t>Arts Integration and Visual and Performing Arts Program</a:t>
                      </a:r>
                      <a:r>
                        <a:rPr b="1" lang="en" sz="900">
                          <a:solidFill>
                            <a:schemeClr val="lt1"/>
                          </a:solidFill>
                          <a:latin typeface="Roboto"/>
                          <a:ea typeface="Roboto"/>
                          <a:cs typeface="Roboto"/>
                          <a:sym typeface="Roboto"/>
                        </a:rPr>
                        <a:t> - VAPA program </a:t>
                      </a:r>
                      <a:r>
                        <a:rPr b="1" i="1" lang="en" sz="900">
                          <a:solidFill>
                            <a:srgbClr val="00FFFF"/>
                          </a:solidFill>
                          <a:latin typeface="Roboto"/>
                          <a:ea typeface="Roboto"/>
                          <a:cs typeface="Roboto"/>
                          <a:sym typeface="Roboto"/>
                        </a:rPr>
                        <a:t>(Title IV Funded)</a:t>
                      </a:r>
                      <a:endParaRPr b="1" i="1" sz="900">
                        <a:solidFill>
                          <a:srgbClr val="00FFFF"/>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368350">
                <a:tc>
                  <a:txBody>
                    <a:bodyPr/>
                    <a:lstStyle/>
                    <a:p>
                      <a:pPr indent="0" lvl="0" marL="0" rtl="0" algn="l">
                        <a:spcBef>
                          <a:spcPts val="0"/>
                        </a:spcBef>
                        <a:spcAft>
                          <a:spcPts val="0"/>
                        </a:spcAft>
                        <a:buNone/>
                      </a:pPr>
                      <a:r>
                        <a:rPr b="1" lang="en" sz="900">
                          <a:solidFill>
                            <a:schemeClr val="lt1"/>
                          </a:solidFill>
                          <a:latin typeface="Roboto"/>
                          <a:ea typeface="Roboto"/>
                          <a:cs typeface="Roboto"/>
                          <a:sym typeface="Roboto"/>
                        </a:rPr>
                        <a:t>2.8 - </a:t>
                      </a:r>
                      <a:r>
                        <a:rPr b="1" lang="en" sz="900" u="sng">
                          <a:solidFill>
                            <a:srgbClr val="F1C232"/>
                          </a:solidFill>
                          <a:latin typeface="Roboto"/>
                          <a:ea typeface="Roboto"/>
                          <a:cs typeface="Roboto"/>
                          <a:sym typeface="Roboto"/>
                        </a:rPr>
                        <a:t>STEM Support</a:t>
                      </a:r>
                      <a:r>
                        <a:rPr b="1" lang="en" sz="900">
                          <a:solidFill>
                            <a:srgbClr val="F1C232"/>
                          </a:solidFill>
                          <a:latin typeface="Roboto"/>
                          <a:ea typeface="Roboto"/>
                          <a:cs typeface="Roboto"/>
                          <a:sym typeface="Roboto"/>
                        </a:rPr>
                        <a:t> </a:t>
                      </a:r>
                      <a:r>
                        <a:rPr b="1" lang="en" sz="900">
                          <a:solidFill>
                            <a:schemeClr val="lt1"/>
                          </a:solidFill>
                          <a:latin typeface="Roboto"/>
                          <a:ea typeface="Roboto"/>
                          <a:cs typeface="Roboto"/>
                          <a:sym typeface="Roboto"/>
                        </a:rPr>
                        <a:t>- STEM exposition and competition opportunities </a:t>
                      </a:r>
                      <a:r>
                        <a:rPr b="1" i="1" lang="en" sz="900">
                          <a:solidFill>
                            <a:schemeClr val="lt1"/>
                          </a:solidFill>
                          <a:latin typeface="Roboto"/>
                          <a:ea typeface="Roboto"/>
                          <a:cs typeface="Roboto"/>
                          <a:sym typeface="Roboto"/>
                        </a:rPr>
                        <a:t>(LEA-Wide - All Schools)</a:t>
                      </a:r>
                      <a:endParaRPr b="1" sz="9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ctr">
                        <a:spcBef>
                          <a:spcPts val="0"/>
                        </a:spcBef>
                        <a:spcAft>
                          <a:spcPts val="0"/>
                        </a:spcAft>
                        <a:buNone/>
                      </a:pPr>
                      <a:r>
                        <a:t/>
                      </a:r>
                      <a:endParaRPr b="1" sz="900">
                        <a:solidFill>
                          <a:schemeClr val="dk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425" name="Shape 425"/>
        <p:cNvGrpSpPr/>
        <p:nvPr/>
      </p:nvGrpSpPr>
      <p:grpSpPr>
        <a:xfrm>
          <a:off x="0" y="0"/>
          <a:ext cx="0" cy="0"/>
          <a:chOff x="0" y="0"/>
          <a:chExt cx="0" cy="0"/>
        </a:xfrm>
      </p:grpSpPr>
      <p:sp>
        <p:nvSpPr>
          <p:cNvPr id="426" name="Google Shape;426;g24da4724d49_0_143"/>
          <p:cNvSpPr txBox="1"/>
          <p:nvPr>
            <p:ph type="title"/>
          </p:nvPr>
        </p:nvSpPr>
        <p:spPr>
          <a:xfrm>
            <a:off x="710238" y="206225"/>
            <a:ext cx="7723500" cy="481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solidFill>
                  <a:schemeClr val="lt1"/>
                </a:solidFill>
              </a:rPr>
              <a:t>Goal </a:t>
            </a:r>
            <a:r>
              <a:rPr lang="en"/>
              <a:t>3</a:t>
            </a:r>
            <a:endParaRPr>
              <a:solidFill>
                <a:schemeClr val="lt1"/>
              </a:solidFill>
            </a:endParaRPr>
          </a:p>
        </p:txBody>
      </p:sp>
      <p:graphicFrame>
        <p:nvGraphicFramePr>
          <p:cNvPr id="427" name="Google Shape;427;g24da4724d49_0_143"/>
          <p:cNvGraphicFramePr/>
          <p:nvPr/>
        </p:nvGraphicFramePr>
        <p:xfrm>
          <a:off x="236900" y="790957"/>
          <a:ext cx="3000000" cy="3000000"/>
        </p:xfrm>
        <a:graphic>
          <a:graphicData uri="http://schemas.openxmlformats.org/drawingml/2006/table">
            <a:tbl>
              <a:tblPr>
                <a:noFill/>
                <a:tableStyleId>{5596A510-4500-48E1-A0FE-54168E210EE4}</a:tableStyleId>
              </a:tblPr>
              <a:tblGrid>
                <a:gridCol w="4274375"/>
                <a:gridCol w="4395800"/>
              </a:tblGrid>
              <a:tr h="304600">
                <a:tc gridSpan="2">
                  <a:txBody>
                    <a:bodyPr/>
                    <a:lstStyle/>
                    <a:p>
                      <a:pPr indent="0" lvl="0" marL="0" rtl="0" algn="ctr">
                        <a:spcBef>
                          <a:spcPts val="0"/>
                        </a:spcBef>
                        <a:spcAft>
                          <a:spcPts val="0"/>
                        </a:spcAft>
                        <a:buNone/>
                      </a:pPr>
                      <a:r>
                        <a:rPr b="1" i="1" lang="en" sz="1200">
                          <a:solidFill>
                            <a:schemeClr val="dk1"/>
                          </a:solidFill>
                          <a:latin typeface="Roboto"/>
                          <a:ea typeface="Roboto"/>
                          <a:cs typeface="Roboto"/>
                          <a:sym typeface="Roboto"/>
                        </a:rPr>
                        <a:t>Cultivate a safe and secure, positive school culture that supports all students' personal and academic growth.</a:t>
                      </a:r>
                      <a:endParaRPr b="1" sz="1200">
                        <a:solidFill>
                          <a:schemeClr val="dk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hMerge="1"/>
              </a:tr>
              <a:tr h="532425">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3.1 - </a:t>
                      </a:r>
                      <a:r>
                        <a:rPr b="1" lang="en" sz="1100" u="sng">
                          <a:solidFill>
                            <a:srgbClr val="F1C232"/>
                          </a:solidFill>
                          <a:latin typeface="Roboto"/>
                          <a:ea typeface="Roboto"/>
                          <a:cs typeface="Roboto"/>
                          <a:sym typeface="Roboto"/>
                        </a:rPr>
                        <a:t>Access to Standards-Aligned Instructional Materials</a:t>
                      </a:r>
                      <a:r>
                        <a:rPr b="1" lang="en" sz="1100">
                          <a:solidFill>
                            <a:schemeClr val="lt1"/>
                          </a:solidFill>
                          <a:latin typeface="Roboto"/>
                          <a:ea typeface="Roboto"/>
                          <a:cs typeface="Roboto"/>
                          <a:sym typeface="Roboto"/>
                        </a:rPr>
                        <a:t> - Full access to standards-aligned instructional materials</a:t>
                      </a:r>
                      <a:endParaRPr b="1" sz="1100">
                        <a:solidFill>
                          <a:schemeClr val="lt1"/>
                        </a:solidFill>
                        <a:latin typeface="Roboto"/>
                        <a:ea typeface="Roboto"/>
                        <a:cs typeface="Roboto"/>
                        <a:sym typeface="Roboto"/>
                      </a:endParaRPr>
                    </a:p>
                    <a:p>
                      <a:pPr indent="0" lvl="0" marL="0" rtl="0" algn="l">
                        <a:spcBef>
                          <a:spcPts val="0"/>
                        </a:spcBef>
                        <a:spcAft>
                          <a:spcPts val="0"/>
                        </a:spcAft>
                        <a:buNone/>
                      </a:pPr>
                      <a:r>
                        <a:rPr b="1" lang="en" sz="1100">
                          <a:solidFill>
                            <a:srgbClr val="CC0000"/>
                          </a:solidFill>
                          <a:latin typeface="Roboto"/>
                          <a:ea typeface="Roboto"/>
                          <a:cs typeface="Roboto"/>
                          <a:sym typeface="Roboto"/>
                        </a:rPr>
                        <a:t>(BASE FUNDED)</a:t>
                      </a:r>
                      <a:endParaRPr b="1" sz="1100">
                        <a:solidFill>
                          <a:srgbClr val="CC0000"/>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3.7 - </a:t>
                      </a:r>
                      <a:r>
                        <a:rPr b="1" lang="en" sz="1100" u="sng">
                          <a:solidFill>
                            <a:srgbClr val="F1C232"/>
                          </a:solidFill>
                          <a:latin typeface="Roboto"/>
                          <a:ea typeface="Roboto"/>
                          <a:cs typeface="Roboto"/>
                          <a:sym typeface="Roboto"/>
                        </a:rPr>
                        <a:t>Student Support Services</a:t>
                      </a:r>
                      <a:r>
                        <a:rPr b="1" lang="en" sz="1100">
                          <a:solidFill>
                            <a:srgbClr val="F1C232"/>
                          </a:solidFill>
                          <a:latin typeface="Roboto"/>
                          <a:ea typeface="Roboto"/>
                          <a:cs typeface="Roboto"/>
                          <a:sym typeface="Roboto"/>
                        </a:rPr>
                        <a:t> </a:t>
                      </a:r>
                      <a:r>
                        <a:rPr b="1" lang="en" sz="1100">
                          <a:solidFill>
                            <a:schemeClr val="lt1"/>
                          </a:solidFill>
                          <a:latin typeface="Roboto"/>
                          <a:ea typeface="Roboto"/>
                          <a:cs typeface="Roboto"/>
                          <a:sym typeface="Roboto"/>
                        </a:rPr>
                        <a:t>- Multi-Tiered Systems of Support via support personnel </a:t>
                      </a:r>
                      <a:r>
                        <a:rPr b="1" i="1" lang="en" sz="1100">
                          <a:solidFill>
                            <a:schemeClr val="lt1"/>
                          </a:solidFill>
                          <a:latin typeface="Roboto"/>
                          <a:ea typeface="Roboto"/>
                          <a:cs typeface="Roboto"/>
                          <a:sym typeface="Roboto"/>
                        </a:rPr>
                        <a:t>(LEA-Wide - All Schools)</a:t>
                      </a:r>
                      <a:endParaRPr b="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90125">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3.2 - </a:t>
                      </a:r>
                      <a:r>
                        <a:rPr b="1" lang="en" sz="1100" u="sng">
                          <a:solidFill>
                            <a:srgbClr val="F1C232"/>
                          </a:solidFill>
                          <a:latin typeface="Roboto"/>
                          <a:ea typeface="Roboto"/>
                          <a:cs typeface="Roboto"/>
                          <a:sym typeface="Roboto"/>
                        </a:rPr>
                        <a:t>Facilities in “Good” Repair</a:t>
                      </a:r>
                      <a:r>
                        <a:rPr b="1" lang="en" sz="1100">
                          <a:solidFill>
                            <a:schemeClr val="lt1"/>
                          </a:solidFill>
                          <a:latin typeface="Roboto"/>
                          <a:ea typeface="Roboto"/>
                          <a:cs typeface="Roboto"/>
                          <a:sym typeface="Roboto"/>
                        </a:rPr>
                        <a:t> - Maintenance and operational expenses </a:t>
                      </a:r>
                      <a:r>
                        <a:rPr b="1" lang="en" sz="1100">
                          <a:solidFill>
                            <a:srgbClr val="CC0000"/>
                          </a:solidFill>
                          <a:latin typeface="Roboto"/>
                          <a:ea typeface="Roboto"/>
                          <a:cs typeface="Roboto"/>
                          <a:sym typeface="Roboto"/>
                        </a:rPr>
                        <a:t>(BASE FUNDED)</a:t>
                      </a:r>
                      <a:endParaRPr b="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3.8 - </a:t>
                      </a:r>
                      <a:r>
                        <a:rPr b="1" lang="en" sz="1100" u="sng">
                          <a:solidFill>
                            <a:srgbClr val="F1C232"/>
                          </a:solidFill>
                          <a:latin typeface="Roboto"/>
                          <a:ea typeface="Roboto"/>
                          <a:cs typeface="Roboto"/>
                          <a:sym typeface="Roboto"/>
                        </a:rPr>
                        <a:t>Implement PBIS</a:t>
                      </a:r>
                      <a:r>
                        <a:rPr b="1" lang="en" sz="1100">
                          <a:solidFill>
                            <a:srgbClr val="FF9900"/>
                          </a:solidFill>
                          <a:latin typeface="Roboto"/>
                          <a:ea typeface="Roboto"/>
                          <a:cs typeface="Roboto"/>
                          <a:sym typeface="Roboto"/>
                        </a:rPr>
                        <a:t> </a:t>
                      </a:r>
                      <a:r>
                        <a:rPr b="1" lang="en" sz="1100">
                          <a:solidFill>
                            <a:schemeClr val="lt1"/>
                          </a:solidFill>
                          <a:latin typeface="Roboto"/>
                          <a:ea typeface="Roboto"/>
                          <a:cs typeface="Roboto"/>
                          <a:sym typeface="Roboto"/>
                        </a:rPr>
                        <a:t>- PBIS and Habitudes curriculum </a:t>
                      </a:r>
                      <a:r>
                        <a:rPr b="1" i="1" lang="en" sz="1100">
                          <a:solidFill>
                            <a:schemeClr val="lt1"/>
                          </a:solidFill>
                          <a:latin typeface="Roboto"/>
                          <a:ea typeface="Roboto"/>
                          <a:cs typeface="Roboto"/>
                          <a:sym typeface="Roboto"/>
                        </a:rPr>
                        <a:t>(LEA-Wide - All Schools)</a:t>
                      </a:r>
                      <a:endParaRPr b="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62750">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3.3 - </a:t>
                      </a:r>
                      <a:r>
                        <a:rPr b="1" lang="en" sz="1100" u="sng">
                          <a:solidFill>
                            <a:srgbClr val="F1C232"/>
                          </a:solidFill>
                          <a:latin typeface="Roboto"/>
                          <a:ea typeface="Roboto"/>
                          <a:cs typeface="Roboto"/>
                          <a:sym typeface="Roboto"/>
                        </a:rPr>
                        <a:t>Fully Credentialed and Appropriately Assigned Teachers</a:t>
                      </a:r>
                      <a:r>
                        <a:rPr b="1" lang="en" sz="1100">
                          <a:solidFill>
                            <a:srgbClr val="FF9900"/>
                          </a:solidFill>
                          <a:latin typeface="Roboto"/>
                          <a:ea typeface="Roboto"/>
                          <a:cs typeface="Roboto"/>
                          <a:sym typeface="Roboto"/>
                        </a:rPr>
                        <a:t>  </a:t>
                      </a:r>
                      <a:r>
                        <a:rPr b="1" lang="en" sz="1100">
                          <a:solidFill>
                            <a:schemeClr val="lt1"/>
                          </a:solidFill>
                          <a:latin typeface="Roboto"/>
                          <a:ea typeface="Roboto"/>
                          <a:cs typeface="Roboto"/>
                          <a:sym typeface="Roboto"/>
                        </a:rPr>
                        <a:t>- Fully credentialed and appropriately assigned teachers. </a:t>
                      </a:r>
                      <a:r>
                        <a:rPr b="1" i="1" lang="en" sz="1100">
                          <a:solidFill>
                            <a:schemeClr val="lt1"/>
                          </a:solidFill>
                          <a:latin typeface="Roboto"/>
                          <a:ea typeface="Roboto"/>
                          <a:cs typeface="Roboto"/>
                          <a:sym typeface="Roboto"/>
                        </a:rPr>
                        <a:t>(LEA-Wide - All Schools) </a:t>
                      </a:r>
                      <a:r>
                        <a:rPr b="1" lang="en" sz="1100">
                          <a:solidFill>
                            <a:srgbClr val="CC0000"/>
                          </a:solidFill>
                          <a:latin typeface="Roboto"/>
                          <a:ea typeface="Roboto"/>
                          <a:cs typeface="Roboto"/>
                          <a:sym typeface="Roboto"/>
                        </a:rPr>
                        <a:t>(BASE FUNDED)</a:t>
                      </a:r>
                      <a:endParaRPr b="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3.9 - </a:t>
                      </a:r>
                      <a:r>
                        <a:rPr b="1" lang="en" sz="1100" u="sng">
                          <a:solidFill>
                            <a:srgbClr val="F1C232"/>
                          </a:solidFill>
                          <a:latin typeface="Roboto"/>
                          <a:ea typeface="Roboto"/>
                          <a:cs typeface="Roboto"/>
                          <a:sym typeface="Roboto"/>
                        </a:rPr>
                        <a:t>Classified Professional Development</a:t>
                      </a:r>
                      <a:r>
                        <a:rPr b="1" lang="en" sz="1100">
                          <a:solidFill>
                            <a:schemeClr val="lt1"/>
                          </a:solidFill>
                          <a:latin typeface="Roboto"/>
                          <a:ea typeface="Roboto"/>
                          <a:cs typeface="Roboto"/>
                          <a:sym typeface="Roboto"/>
                        </a:rPr>
                        <a:t> - Professional development opportunities to Classified staff </a:t>
                      </a:r>
                      <a:r>
                        <a:rPr b="1" i="1" lang="en" sz="1100">
                          <a:solidFill>
                            <a:schemeClr val="lt1"/>
                          </a:solidFill>
                          <a:latin typeface="Roboto"/>
                          <a:ea typeface="Roboto"/>
                          <a:cs typeface="Roboto"/>
                          <a:sym typeface="Roboto"/>
                        </a:rPr>
                        <a:t>(LEA-Wide - All Schools)</a:t>
                      </a:r>
                      <a:endParaRPr b="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378750">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3.4 - </a:t>
                      </a:r>
                      <a:r>
                        <a:rPr b="1" lang="en" sz="1100" u="sng">
                          <a:solidFill>
                            <a:srgbClr val="F1C232"/>
                          </a:solidFill>
                          <a:latin typeface="Roboto"/>
                          <a:ea typeface="Roboto"/>
                          <a:cs typeface="Roboto"/>
                          <a:sym typeface="Roboto"/>
                        </a:rPr>
                        <a:t>Special Education Program</a:t>
                      </a:r>
                      <a:r>
                        <a:rPr b="1" lang="en" sz="1100">
                          <a:solidFill>
                            <a:srgbClr val="FF9900"/>
                          </a:solidFill>
                          <a:latin typeface="Roboto"/>
                          <a:ea typeface="Roboto"/>
                          <a:cs typeface="Roboto"/>
                          <a:sym typeface="Roboto"/>
                        </a:rPr>
                        <a:t> </a:t>
                      </a:r>
                      <a:r>
                        <a:rPr b="1" lang="en" sz="1100">
                          <a:solidFill>
                            <a:schemeClr val="lt1"/>
                          </a:solidFill>
                          <a:latin typeface="Roboto"/>
                          <a:ea typeface="Roboto"/>
                          <a:cs typeface="Roboto"/>
                          <a:sym typeface="Roboto"/>
                        </a:rPr>
                        <a:t>- Fulfill requirements of Special Education program </a:t>
                      </a:r>
                      <a:r>
                        <a:rPr b="1" lang="en" sz="1100">
                          <a:solidFill>
                            <a:srgbClr val="CC0000"/>
                          </a:solidFill>
                          <a:latin typeface="Roboto"/>
                          <a:ea typeface="Roboto"/>
                          <a:cs typeface="Roboto"/>
                          <a:sym typeface="Roboto"/>
                        </a:rPr>
                        <a:t>(BASE FUNDED)</a:t>
                      </a:r>
                      <a:endParaRPr b="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3.10 - </a:t>
                      </a:r>
                      <a:r>
                        <a:rPr b="1" lang="en" sz="1100" u="sng">
                          <a:solidFill>
                            <a:srgbClr val="F1C232"/>
                          </a:solidFill>
                          <a:latin typeface="Roboto"/>
                          <a:ea typeface="Roboto"/>
                          <a:cs typeface="Roboto"/>
                          <a:sym typeface="Roboto"/>
                        </a:rPr>
                        <a:t>Transportation</a:t>
                      </a:r>
                      <a:r>
                        <a:rPr b="1" lang="en" sz="1100">
                          <a:solidFill>
                            <a:srgbClr val="F1C232"/>
                          </a:solidFill>
                          <a:latin typeface="Roboto"/>
                          <a:ea typeface="Roboto"/>
                          <a:cs typeface="Roboto"/>
                          <a:sym typeface="Roboto"/>
                        </a:rPr>
                        <a:t> </a:t>
                      </a:r>
                      <a:r>
                        <a:rPr b="1" lang="en" sz="1100">
                          <a:solidFill>
                            <a:schemeClr val="lt1"/>
                          </a:solidFill>
                          <a:latin typeface="Roboto"/>
                          <a:ea typeface="Roboto"/>
                          <a:cs typeface="Roboto"/>
                          <a:sym typeface="Roboto"/>
                        </a:rPr>
                        <a:t>- Transportation for Low Income and Foster Youth students  </a:t>
                      </a:r>
                      <a:r>
                        <a:rPr b="1" i="1" lang="en" sz="1100">
                          <a:solidFill>
                            <a:schemeClr val="lt1"/>
                          </a:solidFill>
                          <a:latin typeface="Roboto"/>
                          <a:ea typeface="Roboto"/>
                          <a:cs typeface="Roboto"/>
                          <a:sym typeface="Roboto"/>
                        </a:rPr>
                        <a:t>(Limited - Low Income)</a:t>
                      </a:r>
                      <a:endParaRPr b="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15550">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3.5 - </a:t>
                      </a:r>
                      <a:r>
                        <a:rPr b="1" lang="en" sz="1100" u="sng">
                          <a:solidFill>
                            <a:srgbClr val="F1C232"/>
                          </a:solidFill>
                          <a:latin typeface="Roboto"/>
                          <a:ea typeface="Roboto"/>
                          <a:cs typeface="Roboto"/>
                          <a:sym typeface="Roboto"/>
                        </a:rPr>
                        <a:t>CTE Programs</a:t>
                      </a:r>
                      <a:r>
                        <a:rPr b="1" lang="en" sz="1100">
                          <a:solidFill>
                            <a:srgbClr val="FF9900"/>
                          </a:solidFill>
                          <a:latin typeface="Roboto"/>
                          <a:ea typeface="Roboto"/>
                          <a:cs typeface="Roboto"/>
                          <a:sym typeface="Roboto"/>
                        </a:rPr>
                        <a:t> </a:t>
                      </a:r>
                      <a:r>
                        <a:rPr b="1" lang="en" sz="1100">
                          <a:solidFill>
                            <a:schemeClr val="lt1"/>
                          </a:solidFill>
                          <a:latin typeface="Roboto"/>
                          <a:ea typeface="Roboto"/>
                          <a:cs typeface="Roboto"/>
                          <a:sym typeface="Roboto"/>
                        </a:rPr>
                        <a:t>- Teachers and staff for Career Technical Education programs </a:t>
                      </a:r>
                      <a:r>
                        <a:rPr b="1" lang="en" sz="1100">
                          <a:solidFill>
                            <a:srgbClr val="CC0000"/>
                          </a:solidFill>
                          <a:latin typeface="Roboto"/>
                          <a:ea typeface="Roboto"/>
                          <a:cs typeface="Roboto"/>
                          <a:sym typeface="Roboto"/>
                        </a:rPr>
                        <a:t>(BASE FUNDED)</a:t>
                      </a:r>
                      <a:endParaRPr b="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3.11 - </a:t>
                      </a:r>
                      <a:r>
                        <a:rPr b="1" lang="en" sz="1100" u="sng">
                          <a:solidFill>
                            <a:srgbClr val="F1C232"/>
                          </a:solidFill>
                          <a:latin typeface="Roboto"/>
                          <a:ea typeface="Roboto"/>
                          <a:cs typeface="Roboto"/>
                          <a:sym typeface="Roboto"/>
                        </a:rPr>
                        <a:t>Safe, Secure, and Positive Learning Environments</a:t>
                      </a:r>
                      <a:r>
                        <a:rPr b="1" lang="en" sz="1100">
                          <a:solidFill>
                            <a:srgbClr val="FF9900"/>
                          </a:solidFill>
                          <a:latin typeface="Roboto"/>
                          <a:ea typeface="Roboto"/>
                          <a:cs typeface="Roboto"/>
                          <a:sym typeface="Roboto"/>
                        </a:rPr>
                        <a:t> </a:t>
                      </a:r>
                      <a:r>
                        <a:rPr b="1" lang="en" sz="1100">
                          <a:solidFill>
                            <a:schemeClr val="lt1"/>
                          </a:solidFill>
                          <a:latin typeface="Roboto"/>
                          <a:ea typeface="Roboto"/>
                          <a:cs typeface="Roboto"/>
                          <a:sym typeface="Roboto"/>
                        </a:rPr>
                        <a:t>- Proactively monitor the school environment, mentoring , and build positive relationships </a:t>
                      </a:r>
                      <a:r>
                        <a:rPr b="1" i="1" lang="en" sz="1100">
                          <a:solidFill>
                            <a:schemeClr val="lt1"/>
                          </a:solidFill>
                          <a:latin typeface="Roboto"/>
                          <a:ea typeface="Roboto"/>
                          <a:cs typeface="Roboto"/>
                          <a:sym typeface="Roboto"/>
                        </a:rPr>
                        <a:t>(LEA-Wide - All Schools)</a:t>
                      </a:r>
                      <a:endParaRPr b="1" i="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18325">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3.6 - </a:t>
                      </a:r>
                      <a:r>
                        <a:rPr b="1" lang="en" sz="1100" u="sng">
                          <a:solidFill>
                            <a:srgbClr val="F1C232"/>
                          </a:solidFill>
                          <a:latin typeface="Roboto"/>
                          <a:ea typeface="Roboto"/>
                          <a:cs typeface="Roboto"/>
                          <a:sym typeface="Roboto"/>
                        </a:rPr>
                        <a:t>Improve Attendance</a:t>
                      </a:r>
                      <a:r>
                        <a:rPr b="1" lang="en" sz="1100">
                          <a:solidFill>
                            <a:schemeClr val="lt1"/>
                          </a:solidFill>
                          <a:latin typeface="Roboto"/>
                          <a:ea typeface="Roboto"/>
                          <a:cs typeface="Roboto"/>
                          <a:sym typeface="Roboto"/>
                        </a:rPr>
                        <a:t> - Tiered re-engagement interventions and utilize A2A: Attention to Attendance </a:t>
                      </a:r>
                      <a:r>
                        <a:rPr b="1" i="1" lang="en" sz="1100">
                          <a:solidFill>
                            <a:schemeClr val="lt1"/>
                          </a:solidFill>
                          <a:latin typeface="Roboto"/>
                          <a:ea typeface="Roboto"/>
                          <a:cs typeface="Roboto"/>
                          <a:sym typeface="Roboto"/>
                        </a:rPr>
                        <a:t>(LEA-Wide - All Schools)</a:t>
                      </a:r>
                      <a:endParaRPr b="1" i="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 3.12 - </a:t>
                      </a:r>
                      <a:r>
                        <a:rPr b="1" lang="en" sz="1100" u="sng">
                          <a:solidFill>
                            <a:srgbClr val="F1C232"/>
                          </a:solidFill>
                          <a:latin typeface="Roboto"/>
                          <a:ea typeface="Roboto"/>
                          <a:cs typeface="Roboto"/>
                          <a:sym typeface="Roboto"/>
                        </a:rPr>
                        <a:t>Multi-Tiered System of Supports (MTSS)</a:t>
                      </a:r>
                      <a:r>
                        <a:rPr b="1" lang="en" sz="1100">
                          <a:solidFill>
                            <a:schemeClr val="lt1"/>
                          </a:solidFill>
                          <a:latin typeface="Roboto"/>
                          <a:ea typeface="Roboto"/>
                          <a:cs typeface="Roboto"/>
                          <a:sym typeface="Roboto"/>
                        </a:rPr>
                        <a:t> - Implementation of MTSS Tier 2 and 3, PD, resources, site teams, etc. </a:t>
                      </a:r>
                      <a:r>
                        <a:rPr b="1" i="1" lang="en" sz="1100">
                          <a:solidFill>
                            <a:schemeClr val="lt1"/>
                          </a:solidFill>
                          <a:latin typeface="Roboto"/>
                          <a:ea typeface="Roboto"/>
                          <a:cs typeface="Roboto"/>
                          <a:sym typeface="Roboto"/>
                        </a:rPr>
                        <a:t>(LEA-Wide - All Schools)</a:t>
                      </a:r>
                      <a:endParaRPr b="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431" name="Shape 431"/>
        <p:cNvGrpSpPr/>
        <p:nvPr/>
      </p:nvGrpSpPr>
      <p:grpSpPr>
        <a:xfrm>
          <a:off x="0" y="0"/>
          <a:ext cx="0" cy="0"/>
          <a:chOff x="0" y="0"/>
          <a:chExt cx="0" cy="0"/>
        </a:xfrm>
      </p:grpSpPr>
      <p:sp>
        <p:nvSpPr>
          <p:cNvPr id="432" name="Google Shape;432;g24da4724d49_0_211"/>
          <p:cNvSpPr txBox="1"/>
          <p:nvPr>
            <p:ph type="title"/>
          </p:nvPr>
        </p:nvSpPr>
        <p:spPr>
          <a:xfrm>
            <a:off x="710238" y="239275"/>
            <a:ext cx="7723500" cy="481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solidFill>
                  <a:schemeClr val="lt1"/>
                </a:solidFill>
              </a:rPr>
              <a:t>Goal </a:t>
            </a:r>
            <a:r>
              <a:rPr lang="en"/>
              <a:t>4</a:t>
            </a:r>
            <a:endParaRPr>
              <a:solidFill>
                <a:schemeClr val="lt1"/>
              </a:solidFill>
            </a:endParaRPr>
          </a:p>
        </p:txBody>
      </p:sp>
      <p:graphicFrame>
        <p:nvGraphicFramePr>
          <p:cNvPr id="433" name="Google Shape;433;g24da4724d49_0_211"/>
          <p:cNvGraphicFramePr/>
          <p:nvPr/>
        </p:nvGraphicFramePr>
        <p:xfrm>
          <a:off x="236900" y="856357"/>
          <a:ext cx="3000000" cy="3000000"/>
        </p:xfrm>
        <a:graphic>
          <a:graphicData uri="http://schemas.openxmlformats.org/drawingml/2006/table">
            <a:tbl>
              <a:tblPr>
                <a:noFill/>
                <a:tableStyleId>{5596A510-4500-48E1-A0FE-54168E210EE4}</a:tableStyleId>
              </a:tblPr>
              <a:tblGrid>
                <a:gridCol w="4331075"/>
                <a:gridCol w="4339100"/>
              </a:tblGrid>
              <a:tr h="640200">
                <a:tc gridSpan="2">
                  <a:txBody>
                    <a:bodyPr/>
                    <a:lstStyle/>
                    <a:p>
                      <a:pPr indent="0" lvl="0" marL="0" rtl="0" algn="ctr">
                        <a:spcBef>
                          <a:spcPts val="0"/>
                        </a:spcBef>
                        <a:spcAft>
                          <a:spcPts val="0"/>
                        </a:spcAft>
                        <a:buNone/>
                      </a:pPr>
                      <a:r>
                        <a:rPr b="1" i="1" lang="en" sz="1200">
                          <a:solidFill>
                            <a:schemeClr val="dk1"/>
                          </a:solidFill>
                          <a:latin typeface="Roboto"/>
                          <a:ea typeface="Roboto"/>
                          <a:cs typeface="Roboto"/>
                          <a:sym typeface="Roboto"/>
                        </a:rPr>
                        <a:t>Communicate effectively with all educational partners and continue to build relationships in the community that help provide our students with innovative educational opportunities.</a:t>
                      </a:r>
                      <a:endParaRPr b="1" i="1" sz="1200">
                        <a:solidFill>
                          <a:schemeClr val="dk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hMerge="1"/>
              </a:tr>
              <a:tr h="601775">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4.1 - </a:t>
                      </a:r>
                      <a:r>
                        <a:rPr b="1" lang="en" sz="1100" u="sng">
                          <a:solidFill>
                            <a:srgbClr val="F1C232"/>
                          </a:solidFill>
                          <a:latin typeface="Roboto"/>
                          <a:ea typeface="Roboto"/>
                          <a:cs typeface="Roboto"/>
                          <a:sym typeface="Roboto"/>
                        </a:rPr>
                        <a:t>PowerSchool</a:t>
                      </a:r>
                      <a:r>
                        <a:rPr b="1" lang="en" sz="1100">
                          <a:solidFill>
                            <a:srgbClr val="F1C232"/>
                          </a:solidFill>
                          <a:latin typeface="Roboto"/>
                          <a:ea typeface="Roboto"/>
                          <a:cs typeface="Roboto"/>
                          <a:sym typeface="Roboto"/>
                        </a:rPr>
                        <a:t> </a:t>
                      </a:r>
                      <a:r>
                        <a:rPr b="1" lang="en" sz="1100">
                          <a:solidFill>
                            <a:schemeClr val="lt1"/>
                          </a:solidFill>
                          <a:latin typeface="Roboto"/>
                          <a:ea typeface="Roboto"/>
                          <a:cs typeface="Roboto"/>
                          <a:sym typeface="Roboto"/>
                        </a:rPr>
                        <a:t>- </a:t>
                      </a:r>
                      <a:r>
                        <a:rPr b="1" lang="en" sz="1100">
                          <a:solidFill>
                            <a:schemeClr val="lt1"/>
                          </a:solidFill>
                          <a:latin typeface="Work Sans"/>
                          <a:ea typeface="Work Sans"/>
                          <a:cs typeface="Work Sans"/>
                          <a:sym typeface="Work Sans"/>
                        </a:rPr>
                        <a:t>Student Information System </a:t>
                      </a:r>
                      <a:r>
                        <a:rPr b="1" lang="en" sz="1100">
                          <a:solidFill>
                            <a:srgbClr val="CC0000"/>
                          </a:solidFill>
                          <a:latin typeface="Roboto"/>
                          <a:ea typeface="Roboto"/>
                          <a:cs typeface="Roboto"/>
                          <a:sym typeface="Roboto"/>
                        </a:rPr>
                        <a:t>(BASE FUNDED)</a:t>
                      </a:r>
                      <a:endParaRPr b="1" i="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4.5 - </a:t>
                      </a:r>
                      <a:r>
                        <a:rPr b="1" lang="en" sz="1100" u="sng">
                          <a:solidFill>
                            <a:srgbClr val="F1C232"/>
                          </a:solidFill>
                          <a:latin typeface="Roboto"/>
                          <a:ea typeface="Roboto"/>
                          <a:cs typeface="Roboto"/>
                          <a:sym typeface="Roboto"/>
                        </a:rPr>
                        <a:t>Increase Communication</a:t>
                      </a:r>
                      <a:r>
                        <a:rPr b="1" lang="en" sz="1100">
                          <a:solidFill>
                            <a:srgbClr val="FF9900"/>
                          </a:solidFill>
                          <a:latin typeface="Roboto"/>
                          <a:ea typeface="Roboto"/>
                          <a:cs typeface="Roboto"/>
                          <a:sym typeface="Roboto"/>
                        </a:rPr>
                        <a:t> </a:t>
                      </a:r>
                      <a:r>
                        <a:rPr b="1" lang="en" sz="1100">
                          <a:solidFill>
                            <a:schemeClr val="lt1"/>
                          </a:solidFill>
                          <a:latin typeface="Roboto"/>
                          <a:ea typeface="Roboto"/>
                          <a:cs typeface="Roboto"/>
                          <a:sym typeface="Roboto"/>
                        </a:rPr>
                        <a:t>- </a:t>
                      </a:r>
                      <a:r>
                        <a:rPr b="1" lang="en" sz="1100">
                          <a:solidFill>
                            <a:schemeClr val="lt1"/>
                          </a:solidFill>
                          <a:latin typeface="Work Sans"/>
                          <a:ea typeface="Work Sans"/>
                          <a:cs typeface="Work Sans"/>
                          <a:sym typeface="Work Sans"/>
                        </a:rPr>
                        <a:t>Utilizing various agencies to increase communication and outreach efforts</a:t>
                      </a:r>
                      <a:r>
                        <a:rPr b="1" lang="en" sz="1100">
                          <a:solidFill>
                            <a:schemeClr val="lt1"/>
                          </a:solidFill>
                          <a:latin typeface="Roboto"/>
                          <a:ea typeface="Roboto"/>
                          <a:cs typeface="Roboto"/>
                          <a:sym typeface="Roboto"/>
                        </a:rPr>
                        <a:t> </a:t>
                      </a:r>
                      <a:r>
                        <a:rPr b="1" i="1" lang="en" sz="1100">
                          <a:solidFill>
                            <a:schemeClr val="lt1"/>
                          </a:solidFill>
                          <a:latin typeface="Roboto"/>
                          <a:ea typeface="Roboto"/>
                          <a:cs typeface="Roboto"/>
                          <a:sym typeface="Roboto"/>
                        </a:rPr>
                        <a:t>(LEA-Wide - All Schools)</a:t>
                      </a:r>
                      <a:endParaRPr b="1" i="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57350">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4.2 - </a:t>
                      </a:r>
                      <a:r>
                        <a:rPr b="1" lang="en" sz="1100" u="sng">
                          <a:solidFill>
                            <a:srgbClr val="F1C232"/>
                          </a:solidFill>
                          <a:latin typeface="Roboto"/>
                          <a:ea typeface="Roboto"/>
                          <a:cs typeface="Roboto"/>
                          <a:sym typeface="Roboto"/>
                        </a:rPr>
                        <a:t>Parent Link</a:t>
                      </a:r>
                      <a:r>
                        <a:rPr b="1" lang="en" sz="1100">
                          <a:solidFill>
                            <a:schemeClr val="lt1"/>
                          </a:solidFill>
                          <a:latin typeface="Roboto"/>
                          <a:ea typeface="Roboto"/>
                          <a:cs typeface="Roboto"/>
                          <a:sym typeface="Roboto"/>
                        </a:rPr>
                        <a:t> - </a:t>
                      </a:r>
                      <a:r>
                        <a:rPr b="1" lang="en" sz="1100">
                          <a:solidFill>
                            <a:schemeClr val="lt1"/>
                          </a:solidFill>
                          <a:latin typeface="Work Sans"/>
                          <a:ea typeface="Work Sans"/>
                          <a:cs typeface="Work Sans"/>
                          <a:sym typeface="Work Sans"/>
                        </a:rPr>
                        <a:t>The “Parent Link” system</a:t>
                      </a:r>
                      <a:r>
                        <a:rPr b="1" lang="en" sz="1100">
                          <a:solidFill>
                            <a:schemeClr val="lt1"/>
                          </a:solidFill>
                          <a:latin typeface="Roboto"/>
                          <a:ea typeface="Roboto"/>
                          <a:cs typeface="Roboto"/>
                          <a:sym typeface="Roboto"/>
                        </a:rPr>
                        <a:t> </a:t>
                      </a:r>
                      <a:r>
                        <a:rPr b="1" i="1" lang="en" sz="1100">
                          <a:solidFill>
                            <a:schemeClr val="lt1"/>
                          </a:solidFill>
                          <a:latin typeface="Roboto"/>
                          <a:ea typeface="Roboto"/>
                          <a:cs typeface="Roboto"/>
                          <a:sym typeface="Roboto"/>
                        </a:rPr>
                        <a:t>(LEA-Wide - All Schools)</a:t>
                      </a:r>
                      <a:endParaRPr b="1" i="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4.6 - </a:t>
                      </a:r>
                      <a:r>
                        <a:rPr b="1" lang="en" sz="1100" u="sng">
                          <a:solidFill>
                            <a:srgbClr val="F1C232"/>
                          </a:solidFill>
                          <a:latin typeface="Roboto"/>
                          <a:ea typeface="Roboto"/>
                          <a:cs typeface="Roboto"/>
                          <a:sym typeface="Roboto"/>
                        </a:rPr>
                        <a:t>Increase Parent and Community Outreach</a:t>
                      </a:r>
                      <a:r>
                        <a:rPr b="1" lang="en" sz="1100">
                          <a:solidFill>
                            <a:schemeClr val="lt1"/>
                          </a:solidFill>
                          <a:latin typeface="Roboto"/>
                          <a:ea typeface="Roboto"/>
                          <a:cs typeface="Roboto"/>
                          <a:sym typeface="Roboto"/>
                        </a:rPr>
                        <a:t> - Plan and participate in community events </a:t>
                      </a:r>
                      <a:r>
                        <a:rPr b="1" i="1" lang="en" sz="1100">
                          <a:solidFill>
                            <a:schemeClr val="lt1"/>
                          </a:solidFill>
                          <a:latin typeface="Roboto"/>
                          <a:ea typeface="Roboto"/>
                          <a:cs typeface="Roboto"/>
                          <a:sym typeface="Roboto"/>
                        </a:rPr>
                        <a:t>(LEA-Wide - All Schools)</a:t>
                      </a:r>
                      <a:endParaRPr b="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62475">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4.3 - </a:t>
                      </a:r>
                      <a:r>
                        <a:rPr b="1" lang="en" sz="1100" u="sng">
                          <a:solidFill>
                            <a:srgbClr val="F1C232"/>
                          </a:solidFill>
                          <a:latin typeface="Roboto"/>
                          <a:ea typeface="Roboto"/>
                          <a:cs typeface="Roboto"/>
                          <a:sym typeface="Roboto"/>
                        </a:rPr>
                        <a:t>Parent/Family Collaboration</a:t>
                      </a:r>
                      <a:r>
                        <a:rPr b="1" lang="en" sz="1100">
                          <a:solidFill>
                            <a:schemeClr val="lt1"/>
                          </a:solidFill>
                          <a:latin typeface="Roboto"/>
                          <a:ea typeface="Roboto"/>
                          <a:cs typeface="Roboto"/>
                          <a:sym typeface="Roboto"/>
                        </a:rPr>
                        <a:t> - </a:t>
                      </a:r>
                      <a:r>
                        <a:rPr b="1" lang="en" sz="1100">
                          <a:solidFill>
                            <a:schemeClr val="lt1"/>
                          </a:solidFill>
                          <a:latin typeface="Work Sans"/>
                          <a:ea typeface="Work Sans"/>
                          <a:cs typeface="Work Sans"/>
                          <a:sym typeface="Work Sans"/>
                        </a:rPr>
                        <a:t>Virtual and in-person parent workshops</a:t>
                      </a:r>
                      <a:r>
                        <a:rPr b="1" lang="en" sz="1100">
                          <a:solidFill>
                            <a:schemeClr val="lt1"/>
                          </a:solidFill>
                          <a:latin typeface="Roboto"/>
                          <a:ea typeface="Roboto"/>
                          <a:cs typeface="Roboto"/>
                          <a:sym typeface="Roboto"/>
                        </a:rPr>
                        <a:t> </a:t>
                      </a:r>
                      <a:r>
                        <a:rPr b="1" i="1" lang="en" sz="1100">
                          <a:solidFill>
                            <a:schemeClr val="lt1"/>
                          </a:solidFill>
                          <a:latin typeface="Roboto"/>
                          <a:ea typeface="Roboto"/>
                          <a:cs typeface="Roboto"/>
                          <a:sym typeface="Roboto"/>
                        </a:rPr>
                        <a:t>(LEA-Wide - All Schools)</a:t>
                      </a:r>
                      <a:endParaRPr b="1" i="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4.7 - </a:t>
                      </a:r>
                      <a:r>
                        <a:rPr b="1" lang="en" sz="1100" u="sng">
                          <a:solidFill>
                            <a:srgbClr val="F1C232"/>
                          </a:solidFill>
                          <a:latin typeface="Roboto"/>
                          <a:ea typeface="Roboto"/>
                          <a:cs typeface="Roboto"/>
                          <a:sym typeface="Roboto"/>
                        </a:rPr>
                        <a:t>Expand Parent University</a:t>
                      </a:r>
                      <a:r>
                        <a:rPr b="1" lang="en" sz="1100">
                          <a:solidFill>
                            <a:schemeClr val="lt1"/>
                          </a:solidFill>
                          <a:latin typeface="Roboto"/>
                          <a:ea typeface="Roboto"/>
                          <a:cs typeface="Roboto"/>
                          <a:sym typeface="Roboto"/>
                        </a:rPr>
                        <a:t> - Additional conferences and workshops to empower parents </a:t>
                      </a:r>
                      <a:r>
                        <a:rPr b="1" i="1" lang="en" sz="1100">
                          <a:solidFill>
                            <a:srgbClr val="00FFFF"/>
                          </a:solidFill>
                          <a:latin typeface="Roboto"/>
                          <a:ea typeface="Roboto"/>
                          <a:cs typeface="Roboto"/>
                          <a:sym typeface="Roboto"/>
                        </a:rPr>
                        <a:t>(Title I Funded)</a:t>
                      </a:r>
                      <a:endParaRPr b="1" i="1" sz="1100">
                        <a:solidFill>
                          <a:srgbClr val="00FFFF"/>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r h="467650">
                <a:tc>
                  <a:txBody>
                    <a:bodyPr/>
                    <a:lstStyle/>
                    <a:p>
                      <a:pPr indent="0" lvl="0" marL="0" rtl="0" algn="l">
                        <a:spcBef>
                          <a:spcPts val="0"/>
                        </a:spcBef>
                        <a:spcAft>
                          <a:spcPts val="0"/>
                        </a:spcAft>
                        <a:buNone/>
                      </a:pPr>
                      <a:r>
                        <a:rPr b="1" lang="en" sz="1100">
                          <a:solidFill>
                            <a:schemeClr val="lt1"/>
                          </a:solidFill>
                          <a:latin typeface="Roboto"/>
                          <a:ea typeface="Roboto"/>
                          <a:cs typeface="Roboto"/>
                          <a:sym typeface="Roboto"/>
                        </a:rPr>
                        <a:t>4.4 - </a:t>
                      </a:r>
                      <a:r>
                        <a:rPr b="1" lang="en" sz="1100" u="sng">
                          <a:solidFill>
                            <a:srgbClr val="F1C232"/>
                          </a:solidFill>
                          <a:latin typeface="Roboto"/>
                          <a:ea typeface="Roboto"/>
                          <a:cs typeface="Roboto"/>
                          <a:sym typeface="Roboto"/>
                        </a:rPr>
                        <a:t>EL Parent Workshops</a:t>
                      </a:r>
                      <a:r>
                        <a:rPr b="1" lang="en" sz="1100">
                          <a:solidFill>
                            <a:schemeClr val="lt1"/>
                          </a:solidFill>
                          <a:latin typeface="Roboto"/>
                          <a:ea typeface="Roboto"/>
                          <a:cs typeface="Roboto"/>
                          <a:sym typeface="Roboto"/>
                        </a:rPr>
                        <a:t> - </a:t>
                      </a:r>
                      <a:r>
                        <a:rPr b="1" lang="en" sz="1100">
                          <a:solidFill>
                            <a:schemeClr val="lt1"/>
                          </a:solidFill>
                          <a:latin typeface="Work Sans"/>
                          <a:ea typeface="Work Sans"/>
                          <a:cs typeface="Work Sans"/>
                          <a:sym typeface="Work Sans"/>
                        </a:rPr>
                        <a:t>Provide college information, goal setting, financial aid and parenting workshops, for non English speaking parents </a:t>
                      </a:r>
                      <a:r>
                        <a:rPr b="1" i="1" lang="en" sz="1100">
                          <a:solidFill>
                            <a:schemeClr val="lt1"/>
                          </a:solidFill>
                          <a:latin typeface="Roboto"/>
                          <a:ea typeface="Roboto"/>
                          <a:cs typeface="Roboto"/>
                          <a:sym typeface="Roboto"/>
                        </a:rPr>
                        <a:t>(Limited - ELs)</a:t>
                      </a:r>
                      <a:endParaRPr b="1" i="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t/>
                      </a:r>
                      <a:endParaRPr b="1" sz="1100">
                        <a:solidFill>
                          <a:schemeClr val="lt1"/>
                        </a:solidFill>
                        <a:latin typeface="Roboto"/>
                        <a:ea typeface="Roboto"/>
                        <a:cs typeface="Roboto"/>
                        <a:sym typeface="Roboto"/>
                      </a:endParaRPr>
                    </a:p>
                  </a:txBody>
                  <a:tcPr marT="68700" marB="68700" marR="68650" marL="686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A64D79"/>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6" title="Title"/>
          <p:cNvSpPr/>
          <p:nvPr/>
        </p:nvSpPr>
        <p:spPr>
          <a:xfrm>
            <a:off x="311068" y="891540"/>
            <a:ext cx="2682240" cy="268986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orbel"/>
              <a:buNone/>
            </a:pPr>
            <a:r>
              <a:t/>
            </a:r>
            <a:endParaRPr b="0" i="0" sz="1800" u="none" cap="none" strike="noStrike">
              <a:solidFill>
                <a:schemeClr val="dk1"/>
              </a:solidFill>
              <a:latin typeface="Corbel"/>
              <a:ea typeface="Corbel"/>
              <a:cs typeface="Corbel"/>
              <a:sym typeface="Corbel"/>
            </a:endParaRPr>
          </a:p>
        </p:txBody>
      </p:sp>
      <p:sp>
        <p:nvSpPr>
          <p:cNvPr id="439" name="Google Shape;439;p26"/>
          <p:cNvSpPr txBox="1"/>
          <p:nvPr/>
        </p:nvSpPr>
        <p:spPr>
          <a:xfrm>
            <a:off x="-131472" y="772262"/>
            <a:ext cx="3507300" cy="103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Corbel"/>
              <a:buNone/>
            </a:pPr>
            <a:r>
              <a:t/>
            </a:r>
            <a:endParaRPr b="1" i="0" sz="3600" u="none" cap="none" strike="noStrike">
              <a:solidFill>
                <a:schemeClr val="dk1"/>
              </a:solidFill>
              <a:latin typeface="Corbel"/>
              <a:ea typeface="Corbel"/>
              <a:cs typeface="Corbel"/>
              <a:sym typeface="Corbel"/>
            </a:endParaRPr>
          </a:p>
          <a:p>
            <a:pPr indent="0" lvl="0" marL="0" marR="0" rtl="0" algn="ctr">
              <a:lnSpc>
                <a:spcPct val="100000"/>
              </a:lnSpc>
              <a:spcBef>
                <a:spcPts val="0"/>
              </a:spcBef>
              <a:spcAft>
                <a:spcPts val="0"/>
              </a:spcAft>
              <a:buClr>
                <a:schemeClr val="dk1"/>
              </a:buClr>
              <a:buSzPts val="3600"/>
              <a:buFont typeface="Corbel"/>
              <a:buNone/>
            </a:pPr>
            <a:r>
              <a:rPr b="1" i="0" lang="en" sz="3600" u="none" cap="none" strike="noStrike">
                <a:solidFill>
                  <a:schemeClr val="dk1"/>
                </a:solidFill>
                <a:latin typeface="Corbel"/>
                <a:ea typeface="Corbel"/>
                <a:cs typeface="Corbel"/>
                <a:sym typeface="Corbel"/>
              </a:rPr>
              <a:t>CA School Dashboard</a:t>
            </a:r>
            <a:endParaRPr b="1" i="0" sz="3600" u="none" cap="none" strike="noStrike">
              <a:solidFill>
                <a:schemeClr val="dk1"/>
              </a:solidFill>
              <a:latin typeface="Corbel"/>
              <a:ea typeface="Corbel"/>
              <a:cs typeface="Corbel"/>
              <a:sym typeface="Corbel"/>
            </a:endParaRPr>
          </a:p>
          <a:p>
            <a:pPr indent="0" lvl="0" marL="0" marR="0" rtl="0" algn="ctr">
              <a:lnSpc>
                <a:spcPct val="100000"/>
              </a:lnSpc>
              <a:spcBef>
                <a:spcPts val="0"/>
              </a:spcBef>
              <a:spcAft>
                <a:spcPts val="0"/>
              </a:spcAft>
              <a:buClr>
                <a:schemeClr val="dk1"/>
              </a:buClr>
              <a:buSzPts val="3600"/>
              <a:buFont typeface="Corbel"/>
              <a:buNone/>
            </a:pPr>
            <a:r>
              <a:rPr b="1" i="0" lang="en" sz="3600" u="none" cap="none" strike="noStrike">
                <a:solidFill>
                  <a:schemeClr val="dk1"/>
                </a:solidFill>
                <a:latin typeface="Corbel"/>
                <a:ea typeface="Corbel"/>
                <a:cs typeface="Corbel"/>
                <a:sym typeface="Corbel"/>
              </a:rPr>
              <a:t>2023</a:t>
            </a:r>
            <a:endParaRPr b="1" i="0" sz="3600" u="none" cap="none" strike="noStrike">
              <a:solidFill>
                <a:schemeClr val="dk1"/>
              </a:solidFill>
              <a:latin typeface="Corbel"/>
              <a:ea typeface="Corbel"/>
              <a:cs typeface="Corbel"/>
              <a:sym typeface="Corbel"/>
            </a:endParaRPr>
          </a:p>
        </p:txBody>
      </p:sp>
      <p:pic>
        <p:nvPicPr>
          <p:cNvPr descr="Dashboard logo" id="440" name="Google Shape;440;p26" title="Picture"/>
          <p:cNvPicPr preferRelativeResize="0"/>
          <p:nvPr/>
        </p:nvPicPr>
        <p:blipFill rotWithShape="1">
          <a:blip r:embed="rId3">
            <a:alphaModFix/>
          </a:blip>
          <a:srcRect b="0" l="0" r="0" t="0"/>
          <a:stretch/>
        </p:blipFill>
        <p:spPr>
          <a:xfrm>
            <a:off x="4247292" y="532812"/>
            <a:ext cx="3409950" cy="695325"/>
          </a:xfrm>
          <a:prstGeom prst="rect">
            <a:avLst/>
          </a:prstGeom>
          <a:noFill/>
          <a:ln>
            <a:noFill/>
          </a:ln>
        </p:spPr>
      </p:pic>
      <p:sp>
        <p:nvSpPr>
          <p:cNvPr id="441" name="Google Shape;441;p26"/>
          <p:cNvSpPr txBox="1"/>
          <p:nvPr>
            <p:ph type="ctrTitle"/>
          </p:nvPr>
        </p:nvSpPr>
        <p:spPr>
          <a:xfrm>
            <a:off x="311708" y="744575"/>
            <a:ext cx="2192656" cy="31995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Clr>
                <a:schemeClr val="lt1"/>
              </a:buClr>
              <a:buSzPct val="100000"/>
              <a:buFont typeface="Corbel"/>
              <a:buNone/>
            </a:pPr>
            <a:r>
              <a:rPr lang="en" sz="1200">
                <a:solidFill>
                  <a:schemeClr val="lt1"/>
                </a:solidFill>
              </a:rPr>
              <a:t>CA SCHOOL DASHBOARD 2023</a:t>
            </a:r>
            <a:endParaRPr/>
          </a:p>
        </p:txBody>
      </p:sp>
      <p:grpSp>
        <p:nvGrpSpPr>
          <p:cNvPr id="442" name="Google Shape;442;p26"/>
          <p:cNvGrpSpPr/>
          <p:nvPr/>
        </p:nvGrpSpPr>
        <p:grpSpPr>
          <a:xfrm>
            <a:off x="3304375" y="1424670"/>
            <a:ext cx="5725500" cy="3200758"/>
            <a:chOff x="0" y="92520"/>
            <a:chExt cx="5725500" cy="3200758"/>
          </a:xfrm>
        </p:grpSpPr>
        <p:sp>
          <p:nvSpPr>
            <p:cNvPr id="443" name="Google Shape;443;p26"/>
            <p:cNvSpPr/>
            <p:nvPr/>
          </p:nvSpPr>
          <p:spPr>
            <a:xfrm>
              <a:off x="0" y="92520"/>
              <a:ext cx="5725500" cy="1034279"/>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26"/>
            <p:cNvSpPr txBox="1"/>
            <p:nvPr/>
          </p:nvSpPr>
          <p:spPr>
            <a:xfrm>
              <a:off x="50489" y="143009"/>
              <a:ext cx="5624522" cy="933301"/>
            </a:xfrm>
            <a:prstGeom prst="rect">
              <a:avLst/>
            </a:prstGeom>
            <a:noFill/>
            <a:ln>
              <a:noFill/>
            </a:ln>
          </p:spPr>
          <p:txBody>
            <a:bodyPr anchorCtr="0" anchor="ctr" bIns="64750" lIns="64750" spcFirstLastPara="1" rIns="64750" wrap="square" tIns="64750">
              <a:noAutofit/>
            </a:bodyPr>
            <a:lstStyle/>
            <a:p>
              <a:pPr indent="0" lvl="0" marL="0" marR="0" rtl="0" algn="l">
                <a:lnSpc>
                  <a:spcPct val="100000"/>
                </a:lnSpc>
                <a:spcBef>
                  <a:spcPts val="0"/>
                </a:spcBef>
                <a:spcAft>
                  <a:spcPts val="0"/>
                </a:spcAft>
                <a:buClr>
                  <a:schemeClr val="lt1"/>
                </a:buClr>
                <a:buSzPts val="1700"/>
                <a:buFont typeface="Corbel"/>
                <a:buNone/>
              </a:pPr>
              <a:r>
                <a:rPr b="0" i="0" lang="en" sz="1700" u="none" cap="none" strike="noStrike">
                  <a:solidFill>
                    <a:schemeClr val="lt1"/>
                  </a:solidFill>
                  <a:latin typeface="Corbel"/>
                  <a:ea typeface="Corbel"/>
                  <a:cs typeface="Corbel"/>
                  <a:sym typeface="Corbel"/>
                </a:rPr>
                <a:t>STATE INDICATORS INCLUDED </a:t>
              </a:r>
              <a:r>
                <a:rPr b="1" i="0" lang="en" sz="1700" u="none" cap="none" strike="noStrike">
                  <a:solidFill>
                    <a:schemeClr val="lt1"/>
                  </a:solidFill>
                  <a:latin typeface="Corbel"/>
                  <a:ea typeface="Corbel"/>
                  <a:cs typeface="Corbel"/>
                  <a:sym typeface="Corbel"/>
                </a:rPr>
                <a:t>STATUS, CHANGE, AND PERFORMANCE COLORS </a:t>
              </a:r>
              <a:r>
                <a:rPr b="0" i="0" lang="en" sz="1700" u="none" cap="none" strike="noStrike">
                  <a:solidFill>
                    <a:schemeClr val="lt1"/>
                  </a:solidFill>
                  <a:latin typeface="Corbel"/>
                  <a:ea typeface="Corbel"/>
                  <a:cs typeface="Corbel"/>
                  <a:sym typeface="Corbel"/>
                </a:rPr>
                <a:t>BASED ON DATA FROM THE 2022/23 AND 2021/22 SCHOOL YEARS</a:t>
              </a:r>
              <a:endParaRPr b="0" i="0" sz="1400" u="none" cap="none" strike="noStrike">
                <a:solidFill>
                  <a:srgbClr val="000000"/>
                </a:solidFill>
                <a:latin typeface="Arial"/>
                <a:ea typeface="Arial"/>
                <a:cs typeface="Arial"/>
                <a:sym typeface="Arial"/>
              </a:endParaRPr>
            </a:p>
          </p:txBody>
        </p:sp>
        <p:sp>
          <p:nvSpPr>
            <p:cNvPr id="445" name="Google Shape;445;p26"/>
            <p:cNvSpPr/>
            <p:nvPr/>
          </p:nvSpPr>
          <p:spPr>
            <a:xfrm>
              <a:off x="0" y="1175759"/>
              <a:ext cx="5725500" cy="1034279"/>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26"/>
            <p:cNvSpPr txBox="1"/>
            <p:nvPr/>
          </p:nvSpPr>
          <p:spPr>
            <a:xfrm>
              <a:off x="50489" y="1226248"/>
              <a:ext cx="5624522" cy="933301"/>
            </a:xfrm>
            <a:prstGeom prst="rect">
              <a:avLst/>
            </a:prstGeom>
            <a:noFill/>
            <a:ln>
              <a:noFill/>
            </a:ln>
          </p:spPr>
          <p:txBody>
            <a:bodyPr anchorCtr="0" anchor="ctr" bIns="64750" lIns="64750" spcFirstLastPara="1" rIns="64750" wrap="square" tIns="64750">
              <a:noAutofit/>
            </a:bodyPr>
            <a:lstStyle/>
            <a:p>
              <a:pPr indent="0" lvl="0" marL="0" marR="0" rtl="0" algn="l">
                <a:lnSpc>
                  <a:spcPct val="100000"/>
                </a:lnSpc>
                <a:spcBef>
                  <a:spcPts val="0"/>
                </a:spcBef>
                <a:spcAft>
                  <a:spcPts val="0"/>
                </a:spcAft>
                <a:buClr>
                  <a:schemeClr val="lt1"/>
                </a:buClr>
                <a:buSzPts val="1700"/>
                <a:buFont typeface="Corbel"/>
                <a:buNone/>
              </a:pPr>
              <a:r>
                <a:rPr b="0" i="0" lang="en" sz="1700" u="none" cap="none" strike="noStrike">
                  <a:solidFill>
                    <a:schemeClr val="lt1"/>
                  </a:solidFill>
                  <a:latin typeface="Corbel"/>
                  <a:ea typeface="Corbel"/>
                  <a:cs typeface="Corbel"/>
                  <a:sym typeface="Corbel"/>
                </a:rPr>
                <a:t>LOCAL INDICATORS WERE SUBMITTED BY LEAS</a:t>
              </a:r>
              <a:endParaRPr b="0" i="0" sz="1400" u="none" cap="none" strike="noStrike">
                <a:solidFill>
                  <a:srgbClr val="000000"/>
                </a:solidFill>
                <a:latin typeface="Arial"/>
                <a:ea typeface="Arial"/>
                <a:cs typeface="Arial"/>
                <a:sym typeface="Arial"/>
              </a:endParaRPr>
            </a:p>
          </p:txBody>
        </p:sp>
        <p:sp>
          <p:nvSpPr>
            <p:cNvPr id="447" name="Google Shape;447;p26"/>
            <p:cNvSpPr/>
            <p:nvPr/>
          </p:nvSpPr>
          <p:spPr>
            <a:xfrm>
              <a:off x="0" y="2258999"/>
              <a:ext cx="5725500" cy="1034279"/>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6"/>
            <p:cNvSpPr txBox="1"/>
            <p:nvPr/>
          </p:nvSpPr>
          <p:spPr>
            <a:xfrm>
              <a:off x="50489" y="2309488"/>
              <a:ext cx="5624522" cy="933301"/>
            </a:xfrm>
            <a:prstGeom prst="rect">
              <a:avLst/>
            </a:prstGeom>
            <a:noFill/>
            <a:ln>
              <a:noFill/>
            </a:ln>
          </p:spPr>
          <p:txBody>
            <a:bodyPr anchorCtr="0" anchor="ctr" bIns="64750" lIns="64750" spcFirstLastPara="1" rIns="64750" wrap="square" tIns="64750">
              <a:noAutofit/>
            </a:bodyPr>
            <a:lstStyle/>
            <a:p>
              <a:pPr indent="0" lvl="0" marL="0" marR="0" rtl="0" algn="l">
                <a:lnSpc>
                  <a:spcPct val="100000"/>
                </a:lnSpc>
                <a:spcBef>
                  <a:spcPts val="0"/>
                </a:spcBef>
                <a:spcAft>
                  <a:spcPts val="0"/>
                </a:spcAft>
                <a:buClr>
                  <a:schemeClr val="lt1"/>
                </a:buClr>
                <a:buSzPts val="1700"/>
                <a:buFont typeface="Corbel"/>
                <a:buNone/>
              </a:pPr>
              <a:r>
                <a:rPr b="0" i="0" lang="en" sz="1700" u="none" cap="none" strike="noStrike">
                  <a:solidFill>
                    <a:schemeClr val="lt1"/>
                  </a:solidFill>
                  <a:latin typeface="Corbel"/>
                  <a:ea typeface="Corbel"/>
                  <a:cs typeface="Corbel"/>
                  <a:sym typeface="Corbel"/>
                </a:rPr>
                <a:t>SCHOOLS AND LEAS WERE IDENTIFIED FOR SUPPORT (CSI) USING 2022/23 AND 2021/22 DATA</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452" name="Shape 452"/>
        <p:cNvGrpSpPr/>
        <p:nvPr/>
      </p:nvGrpSpPr>
      <p:grpSpPr>
        <a:xfrm>
          <a:off x="0" y="0"/>
          <a:ext cx="0" cy="0"/>
          <a:chOff x="0" y="0"/>
          <a:chExt cx="0" cy="0"/>
        </a:xfrm>
      </p:grpSpPr>
      <p:sp>
        <p:nvSpPr>
          <p:cNvPr descr="CA School Dashboard Logo" id="453" name="Google Shape;453;p27" title="CA School Dashboard"/>
          <p:cNvSpPr txBox="1"/>
          <p:nvPr/>
        </p:nvSpPr>
        <p:spPr>
          <a:xfrm>
            <a:off x="204738" y="0"/>
            <a:ext cx="8734500" cy="1220100"/>
          </a:xfrm>
          <a:prstGeom prst="rect">
            <a:avLst/>
          </a:prstGeom>
          <a:solidFill>
            <a:schemeClr val="dk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600"/>
              <a:buFont typeface="Corbel"/>
              <a:buNone/>
            </a:pPr>
            <a:r>
              <a:t/>
            </a:r>
            <a:endParaRPr b="1" i="0" sz="2600" u="none" cap="none" strike="noStrike">
              <a:solidFill>
                <a:schemeClr val="dk1"/>
              </a:solidFill>
              <a:latin typeface="Corbel"/>
              <a:ea typeface="Corbel"/>
              <a:cs typeface="Corbel"/>
              <a:sym typeface="Corbel"/>
            </a:endParaRPr>
          </a:p>
          <a:p>
            <a:pPr indent="0" lvl="0" marL="0" marR="0" rtl="0" algn="ctr">
              <a:lnSpc>
                <a:spcPct val="100000"/>
              </a:lnSpc>
              <a:spcBef>
                <a:spcPts val="0"/>
              </a:spcBef>
              <a:spcAft>
                <a:spcPts val="0"/>
              </a:spcAft>
              <a:buClr>
                <a:schemeClr val="lt1"/>
              </a:buClr>
              <a:buSzPts val="3600"/>
              <a:buFont typeface="Corbel"/>
              <a:buNone/>
            </a:pPr>
            <a:r>
              <a:t/>
            </a:r>
            <a:endParaRPr b="1" i="0" sz="3600" u="none" cap="none" strike="noStrike">
              <a:solidFill>
                <a:schemeClr val="dk1"/>
              </a:solidFill>
              <a:latin typeface="Corbel"/>
              <a:ea typeface="Corbel"/>
              <a:cs typeface="Corbel"/>
              <a:sym typeface="Corbel"/>
            </a:endParaRPr>
          </a:p>
        </p:txBody>
      </p:sp>
      <p:pic>
        <p:nvPicPr>
          <p:cNvPr descr="CA School Dashboard Logo" id="454" name="Google Shape;454;p27" title="CA School Dashboard Logo"/>
          <p:cNvPicPr preferRelativeResize="0"/>
          <p:nvPr/>
        </p:nvPicPr>
        <p:blipFill rotWithShape="1">
          <a:blip r:embed="rId3">
            <a:alphaModFix/>
          </a:blip>
          <a:srcRect b="0" l="0" r="0" t="0"/>
          <a:stretch/>
        </p:blipFill>
        <p:spPr>
          <a:xfrm>
            <a:off x="4932042" y="322400"/>
            <a:ext cx="3409950" cy="695325"/>
          </a:xfrm>
          <a:prstGeom prst="rect">
            <a:avLst/>
          </a:prstGeom>
          <a:noFill/>
          <a:ln>
            <a:noFill/>
          </a:ln>
        </p:spPr>
      </p:pic>
      <p:sp>
        <p:nvSpPr>
          <p:cNvPr id="455" name="Google Shape;455;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Clr>
                <a:schemeClr val="dk2"/>
              </a:buClr>
              <a:buSzPts val="2800"/>
              <a:buFont typeface="Corbel"/>
              <a:buNone/>
            </a:pPr>
            <a:r>
              <a:rPr lang="en">
                <a:solidFill>
                  <a:schemeClr val="lt1"/>
                </a:solidFill>
              </a:rPr>
              <a:t>2022/23 DASHBOARD</a:t>
            </a:r>
            <a:endParaRPr>
              <a:solidFill>
                <a:schemeClr val="lt1"/>
              </a:solidFill>
            </a:endParaRPr>
          </a:p>
        </p:txBody>
      </p:sp>
      <p:pic>
        <p:nvPicPr>
          <p:cNvPr id="456" name="Google Shape;456;p27"/>
          <p:cNvPicPr preferRelativeResize="0"/>
          <p:nvPr/>
        </p:nvPicPr>
        <p:blipFill>
          <a:blip r:embed="rId4">
            <a:alphaModFix/>
          </a:blip>
          <a:stretch>
            <a:fillRect/>
          </a:stretch>
        </p:blipFill>
        <p:spPr>
          <a:xfrm>
            <a:off x="1640025" y="1401025"/>
            <a:ext cx="5566576" cy="36185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460" name="Shape 460"/>
        <p:cNvGrpSpPr/>
        <p:nvPr/>
      </p:nvGrpSpPr>
      <p:grpSpPr>
        <a:xfrm>
          <a:off x="0" y="0"/>
          <a:ext cx="0" cy="0"/>
          <a:chOff x="0" y="0"/>
          <a:chExt cx="0" cy="0"/>
        </a:xfrm>
      </p:grpSpPr>
      <p:sp>
        <p:nvSpPr>
          <p:cNvPr descr="Background" id="461" name="Google Shape;461;p28" title="Background"/>
          <p:cNvSpPr txBox="1"/>
          <p:nvPr/>
        </p:nvSpPr>
        <p:spPr>
          <a:xfrm>
            <a:off x="204738" y="0"/>
            <a:ext cx="8734500" cy="1220100"/>
          </a:xfrm>
          <a:prstGeom prst="rect">
            <a:avLst/>
          </a:prstGeom>
          <a:solidFill>
            <a:schemeClr val="dk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600"/>
              <a:buFont typeface="Corbel"/>
              <a:buNone/>
            </a:pPr>
            <a:r>
              <a:t/>
            </a:r>
            <a:endParaRPr b="1" i="0" sz="2600" u="none" cap="none" strike="noStrike">
              <a:solidFill>
                <a:schemeClr val="dk1"/>
              </a:solidFill>
              <a:latin typeface="Corbel"/>
              <a:ea typeface="Corbel"/>
              <a:cs typeface="Corbel"/>
              <a:sym typeface="Corbel"/>
            </a:endParaRPr>
          </a:p>
          <a:p>
            <a:pPr indent="0" lvl="0" marL="0" marR="0" rtl="0" algn="ctr">
              <a:lnSpc>
                <a:spcPct val="100000"/>
              </a:lnSpc>
              <a:spcBef>
                <a:spcPts val="0"/>
              </a:spcBef>
              <a:spcAft>
                <a:spcPts val="0"/>
              </a:spcAft>
              <a:buClr>
                <a:schemeClr val="lt1"/>
              </a:buClr>
              <a:buSzPts val="3600"/>
              <a:buFont typeface="Corbel"/>
              <a:buNone/>
            </a:pPr>
            <a:r>
              <a:t/>
            </a:r>
            <a:endParaRPr b="1" i="0" sz="3600" u="none" cap="none" strike="noStrike">
              <a:solidFill>
                <a:schemeClr val="dk1"/>
              </a:solidFill>
              <a:latin typeface="Corbel"/>
              <a:ea typeface="Corbel"/>
              <a:cs typeface="Corbel"/>
              <a:sym typeface="Corbel"/>
            </a:endParaRPr>
          </a:p>
        </p:txBody>
      </p:sp>
      <p:pic>
        <p:nvPicPr>
          <p:cNvPr descr="CA School Dashboard Logo" id="462" name="Google Shape;462;p28" title="CA School Dashboard Logo"/>
          <p:cNvPicPr preferRelativeResize="0"/>
          <p:nvPr/>
        </p:nvPicPr>
        <p:blipFill rotWithShape="1">
          <a:blip r:embed="rId3">
            <a:alphaModFix/>
          </a:blip>
          <a:srcRect b="0" l="0" r="0" t="0"/>
          <a:stretch/>
        </p:blipFill>
        <p:spPr>
          <a:xfrm>
            <a:off x="4779642" y="278300"/>
            <a:ext cx="3409950" cy="695325"/>
          </a:xfrm>
          <a:prstGeom prst="rect">
            <a:avLst/>
          </a:prstGeom>
          <a:noFill/>
          <a:ln>
            <a:noFill/>
          </a:ln>
        </p:spPr>
      </p:pic>
      <p:sp>
        <p:nvSpPr>
          <p:cNvPr id="463" name="Google Shape;463;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Clr>
                <a:schemeClr val="dk2"/>
              </a:buClr>
              <a:buSzPts val="2800"/>
              <a:buFont typeface="Corbel"/>
              <a:buNone/>
            </a:pPr>
            <a:r>
              <a:rPr lang="en">
                <a:solidFill>
                  <a:schemeClr val="lt1"/>
                </a:solidFill>
              </a:rPr>
              <a:t>2022/23 DASHBOARD</a:t>
            </a:r>
            <a:endParaRPr>
              <a:solidFill>
                <a:schemeClr val="lt1"/>
              </a:solidFill>
            </a:endParaRPr>
          </a:p>
        </p:txBody>
      </p:sp>
      <p:pic>
        <p:nvPicPr>
          <p:cNvPr id="464" name="Google Shape;464;p28"/>
          <p:cNvPicPr preferRelativeResize="0"/>
          <p:nvPr/>
        </p:nvPicPr>
        <p:blipFill>
          <a:blip r:embed="rId4">
            <a:alphaModFix/>
          </a:blip>
          <a:stretch>
            <a:fillRect/>
          </a:stretch>
        </p:blipFill>
        <p:spPr>
          <a:xfrm>
            <a:off x="237975" y="1568725"/>
            <a:ext cx="5304200" cy="2937500"/>
          </a:xfrm>
          <a:prstGeom prst="rect">
            <a:avLst/>
          </a:prstGeom>
          <a:noFill/>
          <a:ln>
            <a:noFill/>
          </a:ln>
        </p:spPr>
      </p:pic>
      <p:pic>
        <p:nvPicPr>
          <p:cNvPr id="465" name="Google Shape;465;p28"/>
          <p:cNvPicPr preferRelativeResize="0"/>
          <p:nvPr/>
        </p:nvPicPr>
        <p:blipFill>
          <a:blip r:embed="rId5">
            <a:alphaModFix/>
          </a:blip>
          <a:stretch>
            <a:fillRect/>
          </a:stretch>
        </p:blipFill>
        <p:spPr>
          <a:xfrm>
            <a:off x="5609000" y="1568725"/>
            <a:ext cx="3251575" cy="29375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9"/>
          <p:cNvSpPr txBox="1"/>
          <p:nvPr>
            <p:ph type="ctrTitle"/>
          </p:nvPr>
        </p:nvSpPr>
        <p:spPr>
          <a:xfrm>
            <a:off x="5984542" y="2286772"/>
            <a:ext cx="2950123" cy="2052600"/>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Clr>
                <a:schemeClr val="lt1"/>
              </a:buClr>
              <a:buSzPts val="3600"/>
              <a:buFont typeface="Corbel"/>
              <a:buNone/>
            </a:pPr>
            <a:r>
              <a:rPr b="1" lang="en" sz="3600"/>
              <a:t>NEXT STEPS</a:t>
            </a:r>
            <a:br>
              <a:rPr b="1" lang="en" sz="2800"/>
            </a:br>
            <a:endParaRPr sz="3600"/>
          </a:p>
        </p:txBody>
      </p:sp>
      <p:grpSp>
        <p:nvGrpSpPr>
          <p:cNvPr id="471" name="Google Shape;471;p29"/>
          <p:cNvGrpSpPr/>
          <p:nvPr/>
        </p:nvGrpSpPr>
        <p:grpSpPr>
          <a:xfrm>
            <a:off x="4330" y="53293"/>
            <a:ext cx="5640039" cy="5036913"/>
            <a:chOff x="4330" y="72193"/>
            <a:chExt cx="5640039" cy="5036913"/>
          </a:xfrm>
        </p:grpSpPr>
        <p:sp>
          <p:nvSpPr>
            <p:cNvPr id="472" name="Google Shape;472;p29"/>
            <p:cNvSpPr/>
            <p:nvPr/>
          </p:nvSpPr>
          <p:spPr>
            <a:xfrm>
              <a:off x="1632599" y="515493"/>
              <a:ext cx="344315" cy="91440"/>
            </a:xfrm>
            <a:custGeom>
              <a:rect b="b" l="l" r="r" t="t"/>
              <a:pathLst>
                <a:path extrusionOk="0" h="120000" w="120000">
                  <a:moveTo>
                    <a:pt x="0" y="60000"/>
                  </a:moveTo>
                  <a:lnTo>
                    <a:pt x="120000" y="60000"/>
                  </a:lnTo>
                </a:path>
              </a:pathLst>
            </a:custGeom>
            <a:noFill/>
            <a:ln cap="flat" cmpd="sng" w="9525">
              <a:solidFill>
                <a:srgbClr val="006FC0"/>
              </a:solidFill>
              <a:prstDash val="solid"/>
              <a:round/>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29"/>
            <p:cNvSpPr txBox="1"/>
            <p:nvPr/>
          </p:nvSpPr>
          <p:spPr>
            <a:xfrm>
              <a:off x="1795384" y="559339"/>
              <a:ext cx="18745" cy="3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orbel"/>
                <a:buNone/>
              </a:pPr>
              <a:r>
                <a:t/>
              </a:r>
              <a:endParaRPr b="0" i="0" sz="500" u="none" cap="none" strike="noStrike">
                <a:solidFill>
                  <a:schemeClr val="dk1"/>
                </a:solidFill>
                <a:latin typeface="Corbel"/>
                <a:ea typeface="Corbel"/>
                <a:cs typeface="Corbel"/>
                <a:sym typeface="Corbel"/>
              </a:endParaRPr>
            </a:p>
          </p:txBody>
        </p:sp>
        <p:sp>
          <p:nvSpPr>
            <p:cNvPr id="474" name="Google Shape;474;p29"/>
            <p:cNvSpPr/>
            <p:nvPr/>
          </p:nvSpPr>
          <p:spPr>
            <a:xfrm>
              <a:off x="4330" y="72193"/>
              <a:ext cx="1630069" cy="978041"/>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29"/>
            <p:cNvSpPr txBox="1"/>
            <p:nvPr/>
          </p:nvSpPr>
          <p:spPr>
            <a:xfrm>
              <a:off x="4330" y="72193"/>
              <a:ext cx="1630069" cy="978041"/>
            </a:xfrm>
            <a:prstGeom prst="rect">
              <a:avLst/>
            </a:prstGeom>
            <a:noFill/>
            <a:ln>
              <a:noFill/>
            </a:ln>
          </p:spPr>
          <p:txBody>
            <a:bodyPr anchorCtr="0" anchor="ctr" bIns="83825" lIns="79875" spcFirstLastPara="1" rIns="79875" wrap="square" tIns="83825">
              <a:noAutofit/>
            </a:bodyPr>
            <a:lstStyle/>
            <a:p>
              <a:pPr indent="0" lvl="0" marL="0" marR="0" rtl="0" algn="ctr">
                <a:lnSpc>
                  <a:spcPct val="90000"/>
                </a:lnSpc>
                <a:spcBef>
                  <a:spcPts val="0"/>
                </a:spcBef>
                <a:spcAft>
                  <a:spcPts val="0"/>
                </a:spcAft>
                <a:buClr>
                  <a:schemeClr val="lt1"/>
                </a:buClr>
                <a:buSzPts val="1500"/>
                <a:buFont typeface="Corbel"/>
                <a:buNone/>
              </a:pPr>
              <a:r>
                <a:rPr b="1" i="0" lang="en" sz="1500" u="none" cap="none" strike="noStrike">
                  <a:solidFill>
                    <a:schemeClr val="lt1"/>
                  </a:solidFill>
                  <a:latin typeface="Corbel"/>
                  <a:ea typeface="Corbel"/>
                  <a:cs typeface="Corbel"/>
                  <a:sym typeface="Corbel"/>
                </a:rPr>
                <a:t>December 2023</a:t>
              </a:r>
              <a:endParaRPr b="0" i="0" sz="1500" u="none" cap="none" strike="noStrike">
                <a:solidFill>
                  <a:schemeClr val="lt1"/>
                </a:solidFill>
                <a:latin typeface="Corbel"/>
                <a:ea typeface="Corbel"/>
                <a:cs typeface="Corbel"/>
                <a:sym typeface="Corbel"/>
              </a:endParaRPr>
            </a:p>
          </p:txBody>
        </p:sp>
        <p:sp>
          <p:nvSpPr>
            <p:cNvPr id="476" name="Google Shape;476;p29"/>
            <p:cNvSpPr/>
            <p:nvPr/>
          </p:nvSpPr>
          <p:spPr>
            <a:xfrm>
              <a:off x="3637584" y="515493"/>
              <a:ext cx="344315" cy="91440"/>
            </a:xfrm>
            <a:custGeom>
              <a:rect b="b" l="l" r="r" t="t"/>
              <a:pathLst>
                <a:path extrusionOk="0" h="120000" w="120000">
                  <a:moveTo>
                    <a:pt x="0" y="60000"/>
                  </a:moveTo>
                  <a:lnTo>
                    <a:pt x="120000" y="60000"/>
                  </a:lnTo>
                </a:path>
              </a:pathLst>
            </a:custGeom>
            <a:noFill/>
            <a:ln cap="flat" cmpd="sng" w="9525">
              <a:solidFill>
                <a:srgbClr val="006FC0"/>
              </a:solidFill>
              <a:prstDash val="solid"/>
              <a:round/>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29"/>
            <p:cNvSpPr txBox="1"/>
            <p:nvPr/>
          </p:nvSpPr>
          <p:spPr>
            <a:xfrm>
              <a:off x="3800369" y="559339"/>
              <a:ext cx="18745" cy="3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orbel"/>
                <a:buNone/>
              </a:pPr>
              <a:r>
                <a:t/>
              </a:r>
              <a:endParaRPr b="0" i="0" sz="500" u="none" cap="none" strike="noStrike">
                <a:solidFill>
                  <a:schemeClr val="dk1"/>
                </a:solidFill>
                <a:latin typeface="Corbel"/>
                <a:ea typeface="Corbel"/>
                <a:cs typeface="Corbel"/>
                <a:sym typeface="Corbel"/>
              </a:endParaRPr>
            </a:p>
          </p:txBody>
        </p:sp>
        <p:sp>
          <p:nvSpPr>
            <p:cNvPr id="478" name="Google Shape;478;p29"/>
            <p:cNvSpPr/>
            <p:nvPr/>
          </p:nvSpPr>
          <p:spPr>
            <a:xfrm>
              <a:off x="2009315" y="72193"/>
              <a:ext cx="1630069" cy="978041"/>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9"/>
            <p:cNvSpPr txBox="1"/>
            <p:nvPr/>
          </p:nvSpPr>
          <p:spPr>
            <a:xfrm>
              <a:off x="2009315" y="72193"/>
              <a:ext cx="1630069" cy="978041"/>
            </a:xfrm>
            <a:prstGeom prst="rect">
              <a:avLst/>
            </a:prstGeom>
            <a:noFill/>
            <a:ln>
              <a:noFill/>
            </a:ln>
          </p:spPr>
          <p:txBody>
            <a:bodyPr anchorCtr="0" anchor="ctr" bIns="83825" lIns="79875" spcFirstLastPara="1" rIns="79875" wrap="square" tIns="83825">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Review Previous &amp; Current Progress [Goals &amp; Actions]</a:t>
              </a:r>
              <a:endParaRPr b="0" i="0" sz="1500" u="none" cap="none" strike="noStrike">
                <a:solidFill>
                  <a:schemeClr val="lt1"/>
                </a:solidFill>
                <a:latin typeface="Corbel"/>
                <a:ea typeface="Corbel"/>
                <a:cs typeface="Corbel"/>
                <a:sym typeface="Corbel"/>
              </a:endParaRPr>
            </a:p>
          </p:txBody>
        </p:sp>
        <p:sp>
          <p:nvSpPr>
            <p:cNvPr id="480" name="Google Shape;480;p29"/>
            <p:cNvSpPr/>
            <p:nvPr/>
          </p:nvSpPr>
          <p:spPr>
            <a:xfrm>
              <a:off x="819364" y="1048434"/>
              <a:ext cx="4009970" cy="344315"/>
            </a:xfrm>
            <a:custGeom>
              <a:rect b="b" l="l" r="r" t="t"/>
              <a:pathLst>
                <a:path extrusionOk="0" h="120000" w="120000">
                  <a:moveTo>
                    <a:pt x="120000" y="0"/>
                  </a:moveTo>
                  <a:lnTo>
                    <a:pt x="120000" y="65959"/>
                  </a:lnTo>
                  <a:lnTo>
                    <a:pt x="0" y="65959"/>
                  </a:lnTo>
                  <a:lnTo>
                    <a:pt x="0" y="120000"/>
                  </a:lnTo>
                </a:path>
              </a:pathLst>
            </a:custGeom>
            <a:noFill/>
            <a:ln cap="flat" cmpd="sng" w="9525">
              <a:solidFill>
                <a:srgbClr val="006FC0"/>
              </a:solidFill>
              <a:prstDash val="solid"/>
              <a:round/>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29"/>
            <p:cNvSpPr txBox="1"/>
            <p:nvPr/>
          </p:nvSpPr>
          <p:spPr>
            <a:xfrm>
              <a:off x="2723663" y="1218717"/>
              <a:ext cx="201372" cy="3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orbel"/>
                <a:buNone/>
              </a:pPr>
              <a:r>
                <a:t/>
              </a:r>
              <a:endParaRPr b="0" i="0" sz="500" u="none" cap="none" strike="noStrike">
                <a:solidFill>
                  <a:schemeClr val="dk1"/>
                </a:solidFill>
                <a:latin typeface="Corbel"/>
                <a:ea typeface="Corbel"/>
                <a:cs typeface="Corbel"/>
                <a:sym typeface="Corbel"/>
              </a:endParaRPr>
            </a:p>
          </p:txBody>
        </p:sp>
        <p:sp>
          <p:nvSpPr>
            <p:cNvPr id="482" name="Google Shape;482;p29"/>
            <p:cNvSpPr/>
            <p:nvPr/>
          </p:nvSpPr>
          <p:spPr>
            <a:xfrm>
              <a:off x="4014300" y="72193"/>
              <a:ext cx="1630069" cy="978041"/>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29"/>
            <p:cNvSpPr txBox="1"/>
            <p:nvPr/>
          </p:nvSpPr>
          <p:spPr>
            <a:xfrm>
              <a:off x="4014300" y="72193"/>
              <a:ext cx="1630069" cy="978041"/>
            </a:xfrm>
            <a:prstGeom prst="rect">
              <a:avLst/>
            </a:prstGeom>
            <a:noFill/>
            <a:ln>
              <a:noFill/>
            </a:ln>
          </p:spPr>
          <p:txBody>
            <a:bodyPr anchorCtr="0" anchor="ctr" bIns="83825" lIns="79875" spcFirstLastPara="1" rIns="79875" wrap="square" tIns="83825">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Review 2023 Dashboard Results</a:t>
              </a:r>
              <a:endParaRPr b="0" i="0" sz="1400" u="none" cap="none" strike="noStrike">
                <a:solidFill>
                  <a:srgbClr val="000000"/>
                </a:solidFill>
                <a:latin typeface="Arial"/>
                <a:ea typeface="Arial"/>
                <a:cs typeface="Arial"/>
                <a:sym typeface="Arial"/>
              </a:endParaRPr>
            </a:p>
          </p:txBody>
        </p:sp>
        <p:sp>
          <p:nvSpPr>
            <p:cNvPr id="484" name="Google Shape;484;p29"/>
            <p:cNvSpPr/>
            <p:nvPr/>
          </p:nvSpPr>
          <p:spPr>
            <a:xfrm>
              <a:off x="1632599" y="1868451"/>
              <a:ext cx="344315" cy="91440"/>
            </a:xfrm>
            <a:custGeom>
              <a:rect b="b" l="l" r="r" t="t"/>
              <a:pathLst>
                <a:path extrusionOk="0" h="120000" w="120000">
                  <a:moveTo>
                    <a:pt x="0" y="60000"/>
                  </a:moveTo>
                  <a:lnTo>
                    <a:pt x="120000" y="60000"/>
                  </a:lnTo>
                </a:path>
              </a:pathLst>
            </a:custGeom>
            <a:noFill/>
            <a:ln cap="flat" cmpd="sng" w="9525">
              <a:solidFill>
                <a:srgbClr val="006FC0"/>
              </a:solidFill>
              <a:prstDash val="solid"/>
              <a:round/>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29"/>
            <p:cNvSpPr txBox="1"/>
            <p:nvPr/>
          </p:nvSpPr>
          <p:spPr>
            <a:xfrm>
              <a:off x="1795384" y="1912296"/>
              <a:ext cx="18745" cy="3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orbel"/>
                <a:buNone/>
              </a:pPr>
              <a:r>
                <a:t/>
              </a:r>
              <a:endParaRPr b="0" i="0" sz="500" u="none" cap="none" strike="noStrike">
                <a:solidFill>
                  <a:schemeClr val="dk1"/>
                </a:solidFill>
                <a:latin typeface="Corbel"/>
                <a:ea typeface="Corbel"/>
                <a:cs typeface="Corbel"/>
                <a:sym typeface="Corbel"/>
              </a:endParaRPr>
            </a:p>
          </p:txBody>
        </p:sp>
        <p:sp>
          <p:nvSpPr>
            <p:cNvPr id="486" name="Google Shape;486;p29"/>
            <p:cNvSpPr/>
            <p:nvPr/>
          </p:nvSpPr>
          <p:spPr>
            <a:xfrm>
              <a:off x="4330" y="1425150"/>
              <a:ext cx="1630069" cy="978041"/>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29"/>
            <p:cNvSpPr txBox="1"/>
            <p:nvPr/>
          </p:nvSpPr>
          <p:spPr>
            <a:xfrm>
              <a:off x="4330" y="1425150"/>
              <a:ext cx="1630069" cy="978041"/>
            </a:xfrm>
            <a:prstGeom prst="rect">
              <a:avLst/>
            </a:prstGeom>
            <a:noFill/>
            <a:ln>
              <a:noFill/>
            </a:ln>
          </p:spPr>
          <p:txBody>
            <a:bodyPr anchorCtr="0" anchor="ctr" bIns="83825" lIns="79875" spcFirstLastPara="1" rIns="79875" wrap="square" tIns="83825">
              <a:noAutofit/>
            </a:bodyPr>
            <a:lstStyle/>
            <a:p>
              <a:pPr indent="0" lvl="0" marL="0" marR="0" rtl="0" algn="ctr">
                <a:lnSpc>
                  <a:spcPct val="90000"/>
                </a:lnSpc>
                <a:spcBef>
                  <a:spcPts val="0"/>
                </a:spcBef>
                <a:spcAft>
                  <a:spcPts val="0"/>
                </a:spcAft>
                <a:buClr>
                  <a:schemeClr val="lt1"/>
                </a:buClr>
                <a:buSzPts val="1500"/>
                <a:buFont typeface="Corbel"/>
                <a:buNone/>
              </a:pPr>
              <a:r>
                <a:rPr b="1" i="0" lang="en" sz="1500" u="none" cap="none" strike="noStrike">
                  <a:solidFill>
                    <a:schemeClr val="lt1"/>
                  </a:solidFill>
                  <a:latin typeface="Corbel"/>
                  <a:ea typeface="Corbel"/>
                  <a:cs typeface="Corbel"/>
                  <a:sym typeface="Corbel"/>
                </a:rPr>
                <a:t>March </a:t>
              </a:r>
              <a:r>
                <a:rPr b="1" lang="en" sz="1500">
                  <a:solidFill>
                    <a:schemeClr val="lt1"/>
                  </a:solidFill>
                  <a:latin typeface="Corbel"/>
                  <a:ea typeface="Corbel"/>
                  <a:cs typeface="Corbel"/>
                  <a:sym typeface="Corbel"/>
                </a:rPr>
                <a:t>2024</a:t>
              </a:r>
              <a:endParaRPr b="0" i="0" sz="1500" u="none" cap="none" strike="noStrike">
                <a:solidFill>
                  <a:schemeClr val="lt1"/>
                </a:solidFill>
                <a:latin typeface="Corbel"/>
                <a:ea typeface="Corbel"/>
                <a:cs typeface="Corbel"/>
                <a:sym typeface="Corbel"/>
              </a:endParaRPr>
            </a:p>
          </p:txBody>
        </p:sp>
        <p:sp>
          <p:nvSpPr>
            <p:cNvPr id="488" name="Google Shape;488;p29"/>
            <p:cNvSpPr/>
            <p:nvPr/>
          </p:nvSpPr>
          <p:spPr>
            <a:xfrm>
              <a:off x="3637584" y="1868451"/>
              <a:ext cx="344315" cy="91440"/>
            </a:xfrm>
            <a:custGeom>
              <a:rect b="b" l="l" r="r" t="t"/>
              <a:pathLst>
                <a:path extrusionOk="0" h="120000" w="120000">
                  <a:moveTo>
                    <a:pt x="0" y="60000"/>
                  </a:moveTo>
                  <a:lnTo>
                    <a:pt x="120000" y="60000"/>
                  </a:lnTo>
                </a:path>
              </a:pathLst>
            </a:custGeom>
            <a:noFill/>
            <a:ln cap="flat" cmpd="sng" w="9525">
              <a:solidFill>
                <a:srgbClr val="006FC0"/>
              </a:solidFill>
              <a:prstDash val="solid"/>
              <a:round/>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29"/>
            <p:cNvSpPr txBox="1"/>
            <p:nvPr/>
          </p:nvSpPr>
          <p:spPr>
            <a:xfrm>
              <a:off x="3800369" y="1912296"/>
              <a:ext cx="18745" cy="3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orbel"/>
                <a:buNone/>
              </a:pPr>
              <a:r>
                <a:t/>
              </a:r>
              <a:endParaRPr b="0" i="0" sz="500" u="none" cap="none" strike="noStrike">
                <a:solidFill>
                  <a:schemeClr val="dk1"/>
                </a:solidFill>
                <a:latin typeface="Corbel"/>
                <a:ea typeface="Corbel"/>
                <a:cs typeface="Corbel"/>
                <a:sym typeface="Corbel"/>
              </a:endParaRPr>
            </a:p>
          </p:txBody>
        </p:sp>
        <p:sp>
          <p:nvSpPr>
            <p:cNvPr id="490" name="Google Shape;490;p29"/>
            <p:cNvSpPr/>
            <p:nvPr/>
          </p:nvSpPr>
          <p:spPr>
            <a:xfrm>
              <a:off x="2009315" y="1425150"/>
              <a:ext cx="1630069" cy="978041"/>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9"/>
            <p:cNvSpPr txBox="1"/>
            <p:nvPr/>
          </p:nvSpPr>
          <p:spPr>
            <a:xfrm>
              <a:off x="2009315" y="1425150"/>
              <a:ext cx="1630069" cy="978041"/>
            </a:xfrm>
            <a:prstGeom prst="rect">
              <a:avLst/>
            </a:prstGeom>
            <a:noFill/>
            <a:ln>
              <a:noFill/>
            </a:ln>
          </p:spPr>
          <p:txBody>
            <a:bodyPr anchorCtr="0" anchor="ctr" bIns="83825" lIns="79875" spcFirstLastPara="1" rIns="79875" wrap="square" tIns="83825">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Review Data Outcomes</a:t>
              </a:r>
              <a:endParaRPr b="0" i="0" sz="1500" u="none" cap="none" strike="noStrike">
                <a:solidFill>
                  <a:schemeClr val="lt1"/>
                </a:solidFill>
                <a:latin typeface="Corbel"/>
                <a:ea typeface="Corbel"/>
                <a:cs typeface="Corbel"/>
                <a:sym typeface="Corbel"/>
              </a:endParaRPr>
            </a:p>
          </p:txBody>
        </p:sp>
        <p:sp>
          <p:nvSpPr>
            <p:cNvPr id="492" name="Google Shape;492;p29"/>
            <p:cNvSpPr/>
            <p:nvPr/>
          </p:nvSpPr>
          <p:spPr>
            <a:xfrm>
              <a:off x="819364" y="2401392"/>
              <a:ext cx="4009970" cy="344315"/>
            </a:xfrm>
            <a:custGeom>
              <a:rect b="b" l="l" r="r" t="t"/>
              <a:pathLst>
                <a:path extrusionOk="0" h="120000" w="120000">
                  <a:moveTo>
                    <a:pt x="120000" y="0"/>
                  </a:moveTo>
                  <a:lnTo>
                    <a:pt x="120000" y="65959"/>
                  </a:lnTo>
                  <a:lnTo>
                    <a:pt x="0" y="65959"/>
                  </a:lnTo>
                  <a:lnTo>
                    <a:pt x="0" y="120000"/>
                  </a:lnTo>
                </a:path>
              </a:pathLst>
            </a:custGeom>
            <a:noFill/>
            <a:ln cap="flat" cmpd="sng" w="9525">
              <a:solidFill>
                <a:srgbClr val="006FC0"/>
              </a:solidFill>
              <a:prstDash val="solid"/>
              <a:round/>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9"/>
            <p:cNvSpPr txBox="1"/>
            <p:nvPr/>
          </p:nvSpPr>
          <p:spPr>
            <a:xfrm>
              <a:off x="2723663" y="2571675"/>
              <a:ext cx="201372" cy="3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orbel"/>
                <a:buNone/>
              </a:pPr>
              <a:r>
                <a:t/>
              </a:r>
              <a:endParaRPr b="0" i="0" sz="500" u="none" cap="none" strike="noStrike">
                <a:solidFill>
                  <a:schemeClr val="dk1"/>
                </a:solidFill>
                <a:latin typeface="Corbel"/>
                <a:ea typeface="Corbel"/>
                <a:cs typeface="Corbel"/>
                <a:sym typeface="Corbel"/>
              </a:endParaRPr>
            </a:p>
          </p:txBody>
        </p:sp>
        <p:sp>
          <p:nvSpPr>
            <p:cNvPr id="494" name="Google Shape;494;p29"/>
            <p:cNvSpPr/>
            <p:nvPr/>
          </p:nvSpPr>
          <p:spPr>
            <a:xfrm>
              <a:off x="4014300" y="1425150"/>
              <a:ext cx="1630069" cy="978041"/>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9"/>
            <p:cNvSpPr txBox="1"/>
            <p:nvPr/>
          </p:nvSpPr>
          <p:spPr>
            <a:xfrm>
              <a:off x="4014300" y="1425150"/>
              <a:ext cx="1630069" cy="978041"/>
            </a:xfrm>
            <a:prstGeom prst="rect">
              <a:avLst/>
            </a:prstGeom>
            <a:noFill/>
            <a:ln>
              <a:noFill/>
            </a:ln>
          </p:spPr>
          <p:txBody>
            <a:bodyPr anchorCtr="0" anchor="ctr" bIns="83825" lIns="79875" spcFirstLastPara="1" rIns="79875" wrap="square" tIns="83825">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[Surveys &amp; Feedback]</a:t>
              </a:r>
              <a:endParaRPr b="0" i="0" sz="1500" u="none" cap="none" strike="noStrike">
                <a:solidFill>
                  <a:schemeClr val="lt1"/>
                </a:solidFill>
                <a:latin typeface="Corbel"/>
                <a:ea typeface="Corbel"/>
                <a:cs typeface="Corbel"/>
                <a:sym typeface="Corbel"/>
              </a:endParaRPr>
            </a:p>
          </p:txBody>
        </p:sp>
        <p:sp>
          <p:nvSpPr>
            <p:cNvPr id="496" name="Google Shape;496;p29"/>
            <p:cNvSpPr/>
            <p:nvPr/>
          </p:nvSpPr>
          <p:spPr>
            <a:xfrm>
              <a:off x="1632599" y="3221408"/>
              <a:ext cx="344315" cy="91440"/>
            </a:xfrm>
            <a:custGeom>
              <a:rect b="b" l="l" r="r" t="t"/>
              <a:pathLst>
                <a:path extrusionOk="0" h="120000" w="120000">
                  <a:moveTo>
                    <a:pt x="0" y="60000"/>
                  </a:moveTo>
                  <a:lnTo>
                    <a:pt x="120000" y="60000"/>
                  </a:lnTo>
                </a:path>
              </a:pathLst>
            </a:custGeom>
            <a:noFill/>
            <a:ln cap="flat" cmpd="sng" w="9525">
              <a:solidFill>
                <a:srgbClr val="006FC0"/>
              </a:solidFill>
              <a:prstDash val="solid"/>
              <a:round/>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9"/>
            <p:cNvSpPr txBox="1"/>
            <p:nvPr/>
          </p:nvSpPr>
          <p:spPr>
            <a:xfrm>
              <a:off x="1795384" y="3265254"/>
              <a:ext cx="18745" cy="3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orbel"/>
                <a:buNone/>
              </a:pPr>
              <a:r>
                <a:t/>
              </a:r>
              <a:endParaRPr b="0" i="0" sz="500" u="none" cap="none" strike="noStrike">
                <a:solidFill>
                  <a:schemeClr val="dk1"/>
                </a:solidFill>
                <a:latin typeface="Corbel"/>
                <a:ea typeface="Corbel"/>
                <a:cs typeface="Corbel"/>
                <a:sym typeface="Corbel"/>
              </a:endParaRPr>
            </a:p>
          </p:txBody>
        </p:sp>
        <p:sp>
          <p:nvSpPr>
            <p:cNvPr id="498" name="Google Shape;498;p29"/>
            <p:cNvSpPr/>
            <p:nvPr/>
          </p:nvSpPr>
          <p:spPr>
            <a:xfrm>
              <a:off x="4330" y="2778107"/>
              <a:ext cx="1630069" cy="978041"/>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9"/>
            <p:cNvSpPr txBox="1"/>
            <p:nvPr/>
          </p:nvSpPr>
          <p:spPr>
            <a:xfrm>
              <a:off x="4330" y="2778107"/>
              <a:ext cx="1630069" cy="978041"/>
            </a:xfrm>
            <a:prstGeom prst="rect">
              <a:avLst/>
            </a:prstGeom>
            <a:noFill/>
            <a:ln>
              <a:noFill/>
            </a:ln>
          </p:spPr>
          <p:txBody>
            <a:bodyPr anchorCtr="0" anchor="ctr" bIns="83825" lIns="79875" spcFirstLastPara="1" rIns="79875" wrap="square" tIns="83825">
              <a:noAutofit/>
            </a:bodyPr>
            <a:lstStyle/>
            <a:p>
              <a:pPr indent="0" lvl="0" marL="0" marR="0" rtl="0" algn="ctr">
                <a:lnSpc>
                  <a:spcPct val="90000"/>
                </a:lnSpc>
                <a:spcBef>
                  <a:spcPts val="0"/>
                </a:spcBef>
                <a:spcAft>
                  <a:spcPts val="0"/>
                </a:spcAft>
                <a:buClr>
                  <a:schemeClr val="lt1"/>
                </a:buClr>
                <a:buSzPts val="1500"/>
                <a:buFont typeface="Corbel"/>
                <a:buNone/>
              </a:pPr>
              <a:r>
                <a:rPr b="1" i="0" lang="en" sz="1500" u="none" cap="none" strike="noStrike">
                  <a:solidFill>
                    <a:schemeClr val="lt1"/>
                  </a:solidFill>
                  <a:latin typeface="Corbel"/>
                  <a:ea typeface="Corbel"/>
                  <a:cs typeface="Corbel"/>
                  <a:sym typeface="Corbel"/>
                </a:rPr>
                <a:t>May 2024</a:t>
              </a:r>
              <a:endParaRPr b="0" i="0" sz="1500" u="none" cap="none" strike="noStrike">
                <a:solidFill>
                  <a:schemeClr val="lt1"/>
                </a:solidFill>
                <a:latin typeface="Corbel"/>
                <a:ea typeface="Corbel"/>
                <a:cs typeface="Corbel"/>
                <a:sym typeface="Corbel"/>
              </a:endParaRPr>
            </a:p>
          </p:txBody>
        </p:sp>
        <p:sp>
          <p:nvSpPr>
            <p:cNvPr id="500" name="Google Shape;500;p29"/>
            <p:cNvSpPr/>
            <p:nvPr/>
          </p:nvSpPr>
          <p:spPr>
            <a:xfrm>
              <a:off x="3637584" y="3221408"/>
              <a:ext cx="344315" cy="91440"/>
            </a:xfrm>
            <a:custGeom>
              <a:rect b="b" l="l" r="r" t="t"/>
              <a:pathLst>
                <a:path extrusionOk="0" h="120000" w="120000">
                  <a:moveTo>
                    <a:pt x="0" y="60000"/>
                  </a:moveTo>
                  <a:lnTo>
                    <a:pt x="120000" y="60000"/>
                  </a:lnTo>
                </a:path>
              </a:pathLst>
            </a:custGeom>
            <a:noFill/>
            <a:ln cap="flat" cmpd="sng" w="9525">
              <a:solidFill>
                <a:srgbClr val="006FC0"/>
              </a:solidFill>
              <a:prstDash val="solid"/>
              <a:round/>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9"/>
            <p:cNvSpPr txBox="1"/>
            <p:nvPr/>
          </p:nvSpPr>
          <p:spPr>
            <a:xfrm>
              <a:off x="3800369" y="3265254"/>
              <a:ext cx="18745" cy="3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orbel"/>
                <a:buNone/>
              </a:pPr>
              <a:r>
                <a:t/>
              </a:r>
              <a:endParaRPr b="0" i="0" sz="500" u="none" cap="none" strike="noStrike">
                <a:solidFill>
                  <a:schemeClr val="dk1"/>
                </a:solidFill>
                <a:latin typeface="Corbel"/>
                <a:ea typeface="Corbel"/>
                <a:cs typeface="Corbel"/>
                <a:sym typeface="Corbel"/>
              </a:endParaRPr>
            </a:p>
          </p:txBody>
        </p:sp>
        <p:sp>
          <p:nvSpPr>
            <p:cNvPr id="502" name="Google Shape;502;p29"/>
            <p:cNvSpPr/>
            <p:nvPr/>
          </p:nvSpPr>
          <p:spPr>
            <a:xfrm>
              <a:off x="2009315" y="2778107"/>
              <a:ext cx="1630069" cy="978041"/>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9"/>
            <p:cNvSpPr txBox="1"/>
            <p:nvPr/>
          </p:nvSpPr>
          <p:spPr>
            <a:xfrm>
              <a:off x="2009315" y="2778107"/>
              <a:ext cx="1630069" cy="978041"/>
            </a:xfrm>
            <a:prstGeom prst="rect">
              <a:avLst/>
            </a:prstGeom>
            <a:noFill/>
            <a:ln>
              <a:noFill/>
            </a:ln>
          </p:spPr>
          <p:txBody>
            <a:bodyPr anchorCtr="0" anchor="ctr" bIns="83825" lIns="79875" spcFirstLastPara="1" rIns="79875" wrap="square" tIns="83825">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Review and Comment on Draft 2024/25 Plan </a:t>
              </a:r>
              <a:endParaRPr b="0" i="0" sz="1500" u="none" cap="none" strike="noStrike">
                <a:solidFill>
                  <a:schemeClr val="lt1"/>
                </a:solidFill>
                <a:latin typeface="Corbel"/>
                <a:ea typeface="Corbel"/>
                <a:cs typeface="Corbel"/>
                <a:sym typeface="Corbel"/>
              </a:endParaRPr>
            </a:p>
          </p:txBody>
        </p:sp>
        <p:sp>
          <p:nvSpPr>
            <p:cNvPr id="504" name="Google Shape;504;p29"/>
            <p:cNvSpPr/>
            <p:nvPr/>
          </p:nvSpPr>
          <p:spPr>
            <a:xfrm>
              <a:off x="819364" y="3754349"/>
              <a:ext cx="4009970" cy="344315"/>
            </a:xfrm>
            <a:custGeom>
              <a:rect b="b" l="l" r="r" t="t"/>
              <a:pathLst>
                <a:path extrusionOk="0" h="120000" w="120000">
                  <a:moveTo>
                    <a:pt x="120000" y="0"/>
                  </a:moveTo>
                  <a:lnTo>
                    <a:pt x="120000" y="65959"/>
                  </a:lnTo>
                  <a:lnTo>
                    <a:pt x="0" y="65959"/>
                  </a:lnTo>
                  <a:lnTo>
                    <a:pt x="0" y="120000"/>
                  </a:lnTo>
                </a:path>
              </a:pathLst>
            </a:custGeom>
            <a:noFill/>
            <a:ln cap="flat" cmpd="sng" w="9525">
              <a:solidFill>
                <a:srgbClr val="006FC0"/>
              </a:solidFill>
              <a:prstDash val="solid"/>
              <a:round/>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9"/>
            <p:cNvSpPr txBox="1"/>
            <p:nvPr/>
          </p:nvSpPr>
          <p:spPr>
            <a:xfrm>
              <a:off x="2723663" y="3924632"/>
              <a:ext cx="201372" cy="3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orbel"/>
                <a:buNone/>
              </a:pPr>
              <a:r>
                <a:t/>
              </a:r>
              <a:endParaRPr b="0" i="0" sz="500" u="none" cap="none" strike="noStrike">
                <a:solidFill>
                  <a:schemeClr val="dk1"/>
                </a:solidFill>
                <a:latin typeface="Corbel"/>
                <a:ea typeface="Corbel"/>
                <a:cs typeface="Corbel"/>
                <a:sym typeface="Corbel"/>
              </a:endParaRPr>
            </a:p>
          </p:txBody>
        </p:sp>
        <p:sp>
          <p:nvSpPr>
            <p:cNvPr id="506" name="Google Shape;506;p29"/>
            <p:cNvSpPr/>
            <p:nvPr/>
          </p:nvSpPr>
          <p:spPr>
            <a:xfrm>
              <a:off x="4014300" y="2778107"/>
              <a:ext cx="1630069" cy="978041"/>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29"/>
            <p:cNvSpPr txBox="1"/>
            <p:nvPr/>
          </p:nvSpPr>
          <p:spPr>
            <a:xfrm>
              <a:off x="4014300" y="2778107"/>
              <a:ext cx="1630069" cy="978041"/>
            </a:xfrm>
            <a:prstGeom prst="rect">
              <a:avLst/>
            </a:prstGeom>
            <a:noFill/>
            <a:ln>
              <a:noFill/>
            </a:ln>
          </p:spPr>
          <p:txBody>
            <a:bodyPr anchorCtr="0" anchor="ctr" bIns="83825" lIns="79875" spcFirstLastPara="1" rIns="79875" wrap="square" tIns="83825">
              <a:noAutofit/>
            </a:bodyPr>
            <a:lstStyle/>
            <a:p>
              <a:pPr indent="0" lvl="0" marL="0" marR="0" rtl="0" algn="ctr">
                <a:lnSpc>
                  <a:spcPct val="90000"/>
                </a:lnSpc>
                <a:spcBef>
                  <a:spcPts val="0"/>
                </a:spcBef>
                <a:spcAft>
                  <a:spcPts val="0"/>
                </a:spcAft>
                <a:buClr>
                  <a:schemeClr val="lt1"/>
                </a:buClr>
                <a:buSzPts val="1500"/>
                <a:buFont typeface="Corbel"/>
                <a:buNone/>
              </a:pPr>
              <a:r>
                <a:rPr b="1" i="0" lang="en" sz="1500" u="none" cap="none" strike="noStrike">
                  <a:solidFill>
                    <a:schemeClr val="lt1"/>
                  </a:solidFill>
                  <a:latin typeface="Corbel"/>
                  <a:ea typeface="Corbel"/>
                  <a:cs typeface="Corbel"/>
                  <a:sym typeface="Corbel"/>
                </a:rPr>
                <a:t>June 2024</a:t>
              </a:r>
              <a:endParaRPr b="0" i="0" sz="1500" u="none" cap="none" strike="noStrike">
                <a:solidFill>
                  <a:schemeClr val="lt1"/>
                </a:solidFill>
                <a:latin typeface="Corbel"/>
                <a:ea typeface="Corbel"/>
                <a:cs typeface="Corbel"/>
                <a:sym typeface="Corbel"/>
              </a:endParaRPr>
            </a:p>
          </p:txBody>
        </p:sp>
        <p:sp>
          <p:nvSpPr>
            <p:cNvPr id="508" name="Google Shape;508;p29"/>
            <p:cNvSpPr/>
            <p:nvPr/>
          </p:nvSpPr>
          <p:spPr>
            <a:xfrm>
              <a:off x="1632599" y="4574366"/>
              <a:ext cx="344315" cy="91440"/>
            </a:xfrm>
            <a:custGeom>
              <a:rect b="b" l="l" r="r" t="t"/>
              <a:pathLst>
                <a:path extrusionOk="0" h="120000" w="120000">
                  <a:moveTo>
                    <a:pt x="0" y="60000"/>
                  </a:moveTo>
                  <a:lnTo>
                    <a:pt x="120000" y="60000"/>
                  </a:lnTo>
                </a:path>
              </a:pathLst>
            </a:custGeom>
            <a:noFill/>
            <a:ln cap="flat" cmpd="sng" w="9525">
              <a:solidFill>
                <a:srgbClr val="006FC0"/>
              </a:solidFill>
              <a:prstDash val="solid"/>
              <a:round/>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9"/>
            <p:cNvSpPr txBox="1"/>
            <p:nvPr/>
          </p:nvSpPr>
          <p:spPr>
            <a:xfrm>
              <a:off x="1795384" y="4618211"/>
              <a:ext cx="18745" cy="3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orbel"/>
                <a:buNone/>
              </a:pPr>
              <a:r>
                <a:t/>
              </a:r>
              <a:endParaRPr b="0" i="0" sz="500" u="none" cap="none" strike="noStrike">
                <a:solidFill>
                  <a:schemeClr val="dk1"/>
                </a:solidFill>
                <a:latin typeface="Corbel"/>
                <a:ea typeface="Corbel"/>
                <a:cs typeface="Corbel"/>
                <a:sym typeface="Corbel"/>
              </a:endParaRPr>
            </a:p>
          </p:txBody>
        </p:sp>
        <p:sp>
          <p:nvSpPr>
            <p:cNvPr id="510" name="Google Shape;510;p29"/>
            <p:cNvSpPr/>
            <p:nvPr/>
          </p:nvSpPr>
          <p:spPr>
            <a:xfrm>
              <a:off x="4330" y="4131065"/>
              <a:ext cx="1630069" cy="978041"/>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29"/>
            <p:cNvSpPr txBox="1"/>
            <p:nvPr/>
          </p:nvSpPr>
          <p:spPr>
            <a:xfrm>
              <a:off x="4330" y="4131065"/>
              <a:ext cx="1630069" cy="978041"/>
            </a:xfrm>
            <a:prstGeom prst="rect">
              <a:avLst/>
            </a:prstGeom>
            <a:noFill/>
            <a:ln>
              <a:noFill/>
            </a:ln>
          </p:spPr>
          <p:txBody>
            <a:bodyPr anchorCtr="0" anchor="ctr" bIns="83825" lIns="79875" spcFirstLastPara="1" rIns="79875" wrap="square" tIns="83825">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Public Hearing</a:t>
              </a:r>
              <a:endParaRPr b="0" i="0" sz="1500" u="none" cap="none" strike="noStrike">
                <a:solidFill>
                  <a:schemeClr val="lt1"/>
                </a:solidFill>
                <a:latin typeface="Corbel"/>
                <a:ea typeface="Corbel"/>
                <a:cs typeface="Corbel"/>
                <a:sym typeface="Corbel"/>
              </a:endParaRPr>
            </a:p>
          </p:txBody>
        </p:sp>
        <p:sp>
          <p:nvSpPr>
            <p:cNvPr id="512" name="Google Shape;512;p29"/>
            <p:cNvSpPr/>
            <p:nvPr/>
          </p:nvSpPr>
          <p:spPr>
            <a:xfrm>
              <a:off x="3637584" y="4574366"/>
              <a:ext cx="344315" cy="91440"/>
            </a:xfrm>
            <a:custGeom>
              <a:rect b="b" l="l" r="r" t="t"/>
              <a:pathLst>
                <a:path extrusionOk="0" h="120000" w="120000">
                  <a:moveTo>
                    <a:pt x="0" y="60000"/>
                  </a:moveTo>
                  <a:lnTo>
                    <a:pt x="120000" y="60000"/>
                  </a:lnTo>
                </a:path>
              </a:pathLst>
            </a:custGeom>
            <a:noFill/>
            <a:ln cap="flat" cmpd="sng" w="9525">
              <a:solidFill>
                <a:srgbClr val="006FC0"/>
              </a:solidFill>
              <a:prstDash val="solid"/>
              <a:round/>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9"/>
            <p:cNvSpPr txBox="1"/>
            <p:nvPr/>
          </p:nvSpPr>
          <p:spPr>
            <a:xfrm>
              <a:off x="3800369" y="4618211"/>
              <a:ext cx="18745" cy="3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orbel"/>
                <a:buNone/>
              </a:pPr>
              <a:r>
                <a:t/>
              </a:r>
              <a:endParaRPr b="0" i="0" sz="500" u="none" cap="none" strike="noStrike">
                <a:solidFill>
                  <a:schemeClr val="dk1"/>
                </a:solidFill>
                <a:latin typeface="Corbel"/>
                <a:ea typeface="Corbel"/>
                <a:cs typeface="Corbel"/>
                <a:sym typeface="Corbel"/>
              </a:endParaRPr>
            </a:p>
          </p:txBody>
        </p:sp>
        <p:sp>
          <p:nvSpPr>
            <p:cNvPr id="514" name="Google Shape;514;p29"/>
            <p:cNvSpPr/>
            <p:nvPr/>
          </p:nvSpPr>
          <p:spPr>
            <a:xfrm>
              <a:off x="2009315" y="4131065"/>
              <a:ext cx="1630069" cy="978041"/>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9"/>
            <p:cNvSpPr txBox="1"/>
            <p:nvPr/>
          </p:nvSpPr>
          <p:spPr>
            <a:xfrm>
              <a:off x="2009315" y="4131065"/>
              <a:ext cx="1630069" cy="978041"/>
            </a:xfrm>
            <a:prstGeom prst="rect">
              <a:avLst/>
            </a:prstGeom>
            <a:noFill/>
            <a:ln>
              <a:noFill/>
            </a:ln>
          </p:spPr>
          <p:txBody>
            <a:bodyPr anchorCtr="0" anchor="ctr" bIns="83825" lIns="79875" spcFirstLastPara="1" rIns="79875" wrap="square" tIns="83825">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Plan Adoption</a:t>
              </a:r>
              <a:endParaRPr b="0" i="0" sz="1500" u="none" cap="none" strike="noStrike">
                <a:solidFill>
                  <a:schemeClr val="lt1"/>
                </a:solidFill>
                <a:latin typeface="Corbel"/>
                <a:ea typeface="Corbel"/>
                <a:cs typeface="Corbel"/>
                <a:sym typeface="Corbel"/>
              </a:endParaRPr>
            </a:p>
          </p:txBody>
        </p:sp>
        <p:sp>
          <p:nvSpPr>
            <p:cNvPr id="516" name="Google Shape;516;p29"/>
            <p:cNvSpPr/>
            <p:nvPr/>
          </p:nvSpPr>
          <p:spPr>
            <a:xfrm>
              <a:off x="4014300" y="4131065"/>
              <a:ext cx="1630069" cy="978041"/>
            </a:xfrm>
            <a:prstGeom prst="rect">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9"/>
            <p:cNvSpPr txBox="1"/>
            <p:nvPr/>
          </p:nvSpPr>
          <p:spPr>
            <a:xfrm>
              <a:off x="4014300" y="4131065"/>
              <a:ext cx="1630069" cy="978041"/>
            </a:xfrm>
            <a:prstGeom prst="rect">
              <a:avLst/>
            </a:prstGeom>
            <a:noFill/>
            <a:ln>
              <a:noFill/>
            </a:ln>
          </p:spPr>
          <p:txBody>
            <a:bodyPr anchorCtr="0" anchor="ctr" bIns="83825" lIns="79875" spcFirstLastPara="1" rIns="79875" wrap="square" tIns="83825">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LACOE Approval</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452cabc75d_0_0"/>
          <p:cNvSpPr txBox="1"/>
          <p:nvPr/>
        </p:nvSpPr>
        <p:spPr>
          <a:xfrm>
            <a:off x="1019750" y="373075"/>
            <a:ext cx="6839700" cy="76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65" name="Google Shape;165;g2452cabc75d_0_0"/>
          <p:cNvSpPr txBox="1"/>
          <p:nvPr>
            <p:ph idx="4294967295" type="title"/>
          </p:nvPr>
        </p:nvSpPr>
        <p:spPr>
          <a:xfrm>
            <a:off x="902189" y="213132"/>
            <a:ext cx="7338000" cy="11316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3000"/>
              <a:buFont typeface="Corbel"/>
              <a:buNone/>
            </a:pPr>
            <a:r>
              <a:rPr lang="en">
                <a:solidFill>
                  <a:srgbClr val="A64D79"/>
                </a:solidFill>
              </a:rPr>
              <a:t>Introductions</a:t>
            </a:r>
            <a:endParaRPr>
              <a:solidFill>
                <a:srgbClr val="A64D79"/>
              </a:solidFill>
            </a:endParaRPr>
          </a:p>
        </p:txBody>
      </p:sp>
      <p:sp>
        <p:nvSpPr>
          <p:cNvPr id="166" name="Google Shape;166;g2452cabc75d_0_0"/>
          <p:cNvSpPr txBox="1"/>
          <p:nvPr/>
        </p:nvSpPr>
        <p:spPr>
          <a:xfrm>
            <a:off x="1024725" y="1656475"/>
            <a:ext cx="7078500" cy="26313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15000"/>
              </a:lnSpc>
              <a:spcBef>
                <a:spcPts val="0"/>
              </a:spcBef>
              <a:spcAft>
                <a:spcPts val="0"/>
              </a:spcAft>
              <a:buClr>
                <a:schemeClr val="lt1"/>
              </a:buClr>
              <a:buSzPts val="2200"/>
              <a:buFont typeface="Corbel"/>
              <a:buChar char="★"/>
            </a:pPr>
            <a:r>
              <a:rPr lang="en" sz="2200">
                <a:solidFill>
                  <a:schemeClr val="lt1"/>
                </a:solidFill>
                <a:latin typeface="Corbel"/>
                <a:ea typeface="Corbel"/>
                <a:cs typeface="Corbel"/>
                <a:sym typeface="Corbel"/>
              </a:rPr>
              <a:t>Principal</a:t>
            </a:r>
            <a:r>
              <a:rPr b="0" i="0" lang="en" sz="2200" u="none" cap="none" strike="noStrike">
                <a:solidFill>
                  <a:schemeClr val="lt1"/>
                </a:solidFill>
                <a:latin typeface="Corbel"/>
                <a:ea typeface="Corbel"/>
                <a:cs typeface="Corbel"/>
                <a:sym typeface="Corbel"/>
              </a:rPr>
              <a:t> - </a:t>
            </a:r>
            <a:r>
              <a:rPr lang="en" sz="2200">
                <a:solidFill>
                  <a:schemeClr val="lt1"/>
                </a:solidFill>
                <a:latin typeface="Corbel"/>
                <a:ea typeface="Corbel"/>
                <a:cs typeface="Corbel"/>
                <a:sym typeface="Corbel"/>
              </a:rPr>
              <a:t>Dr. Andy Glatfelter</a:t>
            </a:r>
            <a:endParaRPr b="0" i="0" sz="2200" u="none" cap="none" strike="noStrike">
              <a:solidFill>
                <a:schemeClr val="lt1"/>
              </a:solidFill>
              <a:latin typeface="Corbel"/>
              <a:ea typeface="Corbel"/>
              <a:cs typeface="Corbel"/>
              <a:sym typeface="Corbel"/>
            </a:endParaRPr>
          </a:p>
          <a:p>
            <a:pPr indent="-368300" lvl="0" marL="457200" marR="0" rtl="0" algn="l">
              <a:lnSpc>
                <a:spcPct val="115000"/>
              </a:lnSpc>
              <a:spcBef>
                <a:spcPts val="0"/>
              </a:spcBef>
              <a:spcAft>
                <a:spcPts val="0"/>
              </a:spcAft>
              <a:buClr>
                <a:schemeClr val="lt1"/>
              </a:buClr>
              <a:buSzPts val="2200"/>
              <a:buFont typeface="Corbel"/>
              <a:buChar char="★"/>
            </a:pPr>
            <a:r>
              <a:rPr lang="en" sz="2200">
                <a:solidFill>
                  <a:schemeClr val="lt1"/>
                </a:solidFill>
                <a:latin typeface="Corbel"/>
                <a:ea typeface="Corbel"/>
                <a:cs typeface="Corbel"/>
                <a:sym typeface="Corbel"/>
              </a:rPr>
              <a:t>Vice Principal - Mr. John Kleespies</a:t>
            </a:r>
            <a:endParaRPr b="0" i="0" sz="2200" u="none" cap="none" strike="noStrike">
              <a:solidFill>
                <a:schemeClr val="lt1"/>
              </a:solidFill>
              <a:latin typeface="Corbel"/>
              <a:ea typeface="Corbel"/>
              <a:cs typeface="Corbel"/>
              <a:sym typeface="Corbel"/>
            </a:endParaRPr>
          </a:p>
          <a:p>
            <a:pPr indent="-368300" lvl="0" marL="457200" marR="0" rtl="0" algn="l">
              <a:lnSpc>
                <a:spcPct val="115000"/>
              </a:lnSpc>
              <a:spcBef>
                <a:spcPts val="0"/>
              </a:spcBef>
              <a:spcAft>
                <a:spcPts val="0"/>
              </a:spcAft>
              <a:buClr>
                <a:schemeClr val="lt1"/>
              </a:buClr>
              <a:buSzPts val="2200"/>
              <a:buFont typeface="Corbel"/>
              <a:buChar char="★"/>
            </a:pPr>
            <a:r>
              <a:rPr lang="en" sz="2200">
                <a:solidFill>
                  <a:schemeClr val="lt1"/>
                </a:solidFill>
                <a:latin typeface="Corbel"/>
                <a:ea typeface="Corbel"/>
                <a:cs typeface="Corbel"/>
                <a:sym typeface="Corbel"/>
              </a:rPr>
              <a:t>Title I Coordinator - Mrs. Elizabeth Pineda</a:t>
            </a:r>
            <a:endParaRPr sz="2200">
              <a:solidFill>
                <a:schemeClr val="lt1"/>
              </a:solidFill>
              <a:latin typeface="Corbel"/>
              <a:ea typeface="Corbel"/>
              <a:cs typeface="Corbel"/>
              <a:sym typeface="Corbel"/>
            </a:endParaRPr>
          </a:p>
          <a:p>
            <a:pPr indent="-368300" lvl="0" marL="457200" marR="0" rtl="0" algn="l">
              <a:lnSpc>
                <a:spcPct val="115000"/>
              </a:lnSpc>
              <a:spcBef>
                <a:spcPts val="0"/>
              </a:spcBef>
              <a:spcAft>
                <a:spcPts val="0"/>
              </a:spcAft>
              <a:buClr>
                <a:schemeClr val="lt1"/>
              </a:buClr>
              <a:buSzPts val="2200"/>
              <a:buFont typeface="Corbel"/>
              <a:buChar char="★"/>
            </a:pPr>
            <a:r>
              <a:rPr b="0" i="0" lang="en" sz="2200" u="none" cap="none" strike="noStrike">
                <a:solidFill>
                  <a:schemeClr val="lt1"/>
                </a:solidFill>
                <a:latin typeface="Corbel"/>
                <a:ea typeface="Corbel"/>
                <a:cs typeface="Corbel"/>
                <a:sym typeface="Corbel"/>
              </a:rPr>
              <a:t>Presenter/Facilitator - Dr. Jennifer Slater-Sanchez, Director of Categorical and Special Programs</a:t>
            </a:r>
            <a:endParaRPr b="0" i="0" sz="2200" u="none" cap="none" strike="noStrike">
              <a:solidFill>
                <a:schemeClr val="lt1"/>
              </a:solidFill>
              <a:latin typeface="Corbel"/>
              <a:ea typeface="Corbel"/>
              <a:cs typeface="Corbel"/>
              <a:sym typeface="Corbel"/>
            </a:endParaRPr>
          </a:p>
          <a:p>
            <a:pPr indent="-368300" lvl="0" marL="457200" marR="0" rtl="0" algn="l">
              <a:lnSpc>
                <a:spcPct val="115000"/>
              </a:lnSpc>
              <a:spcBef>
                <a:spcPts val="0"/>
              </a:spcBef>
              <a:spcAft>
                <a:spcPts val="0"/>
              </a:spcAft>
              <a:buClr>
                <a:schemeClr val="lt1"/>
              </a:buClr>
              <a:buSzPts val="2200"/>
              <a:buFont typeface="Corbel"/>
              <a:buChar char="★"/>
            </a:pPr>
            <a:r>
              <a:rPr lang="en" sz="2200">
                <a:solidFill>
                  <a:schemeClr val="lt1"/>
                </a:solidFill>
                <a:latin typeface="Corbel"/>
                <a:ea typeface="Corbel"/>
                <a:cs typeface="Corbel"/>
                <a:sym typeface="Corbel"/>
              </a:rPr>
              <a:t>Attendee </a:t>
            </a:r>
            <a:r>
              <a:rPr b="0" i="0" lang="en" sz="2200" u="none" cap="none" strike="noStrike">
                <a:solidFill>
                  <a:schemeClr val="lt1"/>
                </a:solidFill>
                <a:latin typeface="Corbel"/>
                <a:ea typeface="Corbel"/>
                <a:cs typeface="Corbel"/>
                <a:sym typeface="Corbel"/>
              </a:rPr>
              <a:t>Introductions</a:t>
            </a:r>
            <a:endParaRPr b="0" i="0" sz="2200" u="none" cap="none" strike="noStrike">
              <a:solidFill>
                <a:schemeClr val="lt1"/>
              </a:solidFill>
              <a:latin typeface="Corbel"/>
              <a:ea typeface="Corbel"/>
              <a:cs typeface="Corbel"/>
              <a:sym typeface="Corbe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2"/>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000"/>
              <a:buFont typeface="Corbel"/>
              <a:buNone/>
            </a:pPr>
            <a:r>
              <a:rPr lang="en">
                <a:solidFill>
                  <a:schemeClr val="dk1"/>
                </a:solidFill>
              </a:rPr>
              <a:t>SUPPLEMENTAL FUNDING - </a:t>
            </a:r>
            <a:endParaRPr>
              <a:solidFill>
                <a:schemeClr val="dk1"/>
              </a:solidFill>
            </a:endParaRPr>
          </a:p>
          <a:p>
            <a:pPr indent="0" lvl="0" marL="0" rtl="0" algn="l">
              <a:lnSpc>
                <a:spcPct val="85000"/>
              </a:lnSpc>
              <a:spcBef>
                <a:spcPts val="0"/>
              </a:spcBef>
              <a:spcAft>
                <a:spcPts val="0"/>
              </a:spcAft>
              <a:buClr>
                <a:schemeClr val="dk1"/>
              </a:buClr>
              <a:buSzPts val="3000"/>
              <a:buFont typeface="Corbel"/>
              <a:buNone/>
            </a:pPr>
            <a:r>
              <a:rPr lang="en">
                <a:solidFill>
                  <a:schemeClr val="dk1"/>
                </a:solidFill>
              </a:rPr>
              <a:t>GRANTS UPDATE</a:t>
            </a:r>
            <a:endParaRPr/>
          </a:p>
        </p:txBody>
      </p:sp>
      <p:sp>
        <p:nvSpPr>
          <p:cNvPr id="523" name="Google Shape;523;p32"/>
          <p:cNvSpPr txBox="1"/>
          <p:nvPr>
            <p:ph idx="1" type="body"/>
          </p:nvPr>
        </p:nvSpPr>
        <p:spPr>
          <a:xfrm>
            <a:off x="905256" y="1466103"/>
            <a:ext cx="3566160" cy="5573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500"/>
              <a:buNone/>
            </a:pPr>
            <a:r>
              <a:rPr lang="en"/>
              <a:t>FEDERAL GRANTS	</a:t>
            </a:r>
            <a:endParaRPr/>
          </a:p>
        </p:txBody>
      </p:sp>
      <p:grpSp>
        <p:nvGrpSpPr>
          <p:cNvPr id="524" name="Google Shape;524;p32"/>
          <p:cNvGrpSpPr/>
          <p:nvPr/>
        </p:nvGrpSpPr>
        <p:grpSpPr>
          <a:xfrm>
            <a:off x="905256" y="2427050"/>
            <a:ext cx="3566160" cy="1805369"/>
            <a:chOff x="0" y="434625"/>
            <a:chExt cx="3566160" cy="1805369"/>
          </a:xfrm>
        </p:grpSpPr>
        <p:sp>
          <p:nvSpPr>
            <p:cNvPr id="525" name="Google Shape;525;p32"/>
            <p:cNvSpPr/>
            <p:nvPr/>
          </p:nvSpPr>
          <p:spPr>
            <a:xfrm>
              <a:off x="0" y="434625"/>
              <a:ext cx="3566160" cy="802386"/>
            </a:xfrm>
            <a:prstGeom prst="roundRect">
              <a:avLst>
                <a:gd fmla="val 10000" name="adj"/>
              </a:avLst>
            </a:prstGeom>
            <a:solidFill>
              <a:srgbClr val="CAD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32"/>
            <p:cNvSpPr/>
            <p:nvPr/>
          </p:nvSpPr>
          <p:spPr>
            <a:xfrm>
              <a:off x="242721" y="615162"/>
              <a:ext cx="441312" cy="441312"/>
            </a:xfrm>
            <a:prstGeom prst="rect">
              <a:avLst/>
            </a:prstGeom>
            <a:blipFill rotWithShape="1">
              <a:blip r:embed="rId3">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32"/>
            <p:cNvSpPr/>
            <p:nvPr/>
          </p:nvSpPr>
          <p:spPr>
            <a:xfrm>
              <a:off x="926755" y="434625"/>
              <a:ext cx="2639404" cy="80238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32"/>
            <p:cNvSpPr txBox="1"/>
            <p:nvPr/>
          </p:nvSpPr>
          <p:spPr>
            <a:xfrm>
              <a:off x="926755" y="434625"/>
              <a:ext cx="2639404" cy="802386"/>
            </a:xfrm>
            <a:prstGeom prst="rect">
              <a:avLst/>
            </a:prstGeom>
            <a:noFill/>
            <a:ln>
              <a:noFill/>
            </a:ln>
          </p:spPr>
          <p:txBody>
            <a:bodyPr anchorCtr="0" anchor="ctr" bIns="84900" lIns="84900" spcFirstLastPara="1" rIns="84900" wrap="square" tIns="84900">
              <a:noAutofit/>
            </a:bodyPr>
            <a:lstStyle/>
            <a:p>
              <a:pPr indent="0" lvl="0" marL="0" marR="0" rtl="0" algn="l">
                <a:lnSpc>
                  <a:spcPct val="100000"/>
                </a:lnSpc>
                <a:spcBef>
                  <a:spcPts val="0"/>
                </a:spcBef>
                <a:spcAft>
                  <a:spcPts val="0"/>
                </a:spcAft>
                <a:buClr>
                  <a:schemeClr val="lt1"/>
                </a:buClr>
                <a:buSzPts val="2000"/>
                <a:buFont typeface="Corbel"/>
                <a:buNone/>
              </a:pPr>
              <a:r>
                <a:rPr b="0" i="0" lang="en" sz="2000" u="none" cap="none" strike="noStrike">
                  <a:solidFill>
                    <a:schemeClr val="lt1"/>
                  </a:solidFill>
                  <a:latin typeface="Corbel"/>
                  <a:ea typeface="Corbel"/>
                  <a:cs typeface="Corbel"/>
                  <a:sym typeface="Corbel"/>
                </a:rPr>
                <a:t>COVID Relief Funds</a:t>
              </a:r>
              <a:endParaRPr b="0" i="0" sz="1400" u="none" cap="none" strike="noStrike">
                <a:solidFill>
                  <a:srgbClr val="000000"/>
                </a:solidFill>
                <a:latin typeface="Arial"/>
                <a:ea typeface="Arial"/>
                <a:cs typeface="Arial"/>
                <a:sym typeface="Arial"/>
              </a:endParaRPr>
            </a:p>
          </p:txBody>
        </p:sp>
        <p:sp>
          <p:nvSpPr>
            <p:cNvPr id="529" name="Google Shape;529;p32"/>
            <p:cNvSpPr/>
            <p:nvPr/>
          </p:nvSpPr>
          <p:spPr>
            <a:xfrm>
              <a:off x="0" y="1437608"/>
              <a:ext cx="3566160" cy="802386"/>
            </a:xfrm>
            <a:prstGeom prst="roundRect">
              <a:avLst>
                <a:gd fmla="val 10000" name="adj"/>
              </a:avLst>
            </a:prstGeom>
            <a:solidFill>
              <a:srgbClr val="CAD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32"/>
            <p:cNvSpPr/>
            <p:nvPr/>
          </p:nvSpPr>
          <p:spPr>
            <a:xfrm>
              <a:off x="242721" y="1618145"/>
              <a:ext cx="441312" cy="441312"/>
            </a:xfrm>
            <a:prstGeom prst="rect">
              <a:avLst/>
            </a:prstGeom>
            <a:blipFill rotWithShape="1">
              <a:blip r:embed="rId4">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32"/>
            <p:cNvSpPr/>
            <p:nvPr/>
          </p:nvSpPr>
          <p:spPr>
            <a:xfrm>
              <a:off x="926755" y="1437608"/>
              <a:ext cx="2639404" cy="80238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32"/>
            <p:cNvSpPr txBox="1"/>
            <p:nvPr/>
          </p:nvSpPr>
          <p:spPr>
            <a:xfrm>
              <a:off x="926755" y="1437608"/>
              <a:ext cx="2639404" cy="802386"/>
            </a:xfrm>
            <a:prstGeom prst="rect">
              <a:avLst/>
            </a:prstGeom>
            <a:noFill/>
            <a:ln>
              <a:noFill/>
            </a:ln>
          </p:spPr>
          <p:txBody>
            <a:bodyPr anchorCtr="0" anchor="ctr" bIns="84900" lIns="84900" spcFirstLastPara="1" rIns="84900" wrap="square" tIns="84900">
              <a:noAutofit/>
            </a:bodyPr>
            <a:lstStyle/>
            <a:p>
              <a:pPr indent="0" lvl="0" marL="0" marR="0" rtl="0" algn="l">
                <a:lnSpc>
                  <a:spcPct val="100000"/>
                </a:lnSpc>
                <a:spcBef>
                  <a:spcPts val="0"/>
                </a:spcBef>
                <a:spcAft>
                  <a:spcPts val="0"/>
                </a:spcAft>
                <a:buClr>
                  <a:schemeClr val="lt1"/>
                </a:buClr>
                <a:buSzPts val="2000"/>
                <a:buFont typeface="Corbel"/>
                <a:buNone/>
              </a:pPr>
              <a:r>
                <a:rPr b="0" i="0" lang="en" sz="2000" u="none" cap="none" strike="noStrike">
                  <a:solidFill>
                    <a:schemeClr val="lt1"/>
                  </a:solidFill>
                  <a:latin typeface="Corbel"/>
                  <a:ea typeface="Corbel"/>
                  <a:cs typeface="Corbel"/>
                  <a:sym typeface="Corbel"/>
                </a:rPr>
                <a:t>Educator Effectiveness Grant</a:t>
              </a:r>
              <a:endParaRPr b="0" i="0" sz="1400" u="none" cap="none" strike="noStrike">
                <a:solidFill>
                  <a:srgbClr val="000000"/>
                </a:solidFill>
                <a:latin typeface="Arial"/>
                <a:ea typeface="Arial"/>
                <a:cs typeface="Arial"/>
                <a:sym typeface="Arial"/>
              </a:endParaRPr>
            </a:p>
          </p:txBody>
        </p:sp>
      </p:grpSp>
      <p:grpSp>
        <p:nvGrpSpPr>
          <p:cNvPr id="533" name="Google Shape;533;p32"/>
          <p:cNvGrpSpPr/>
          <p:nvPr/>
        </p:nvGrpSpPr>
        <p:grpSpPr>
          <a:xfrm>
            <a:off x="4791456" y="1924171"/>
            <a:ext cx="3566160" cy="2673966"/>
            <a:chOff x="0" y="326"/>
            <a:chExt cx="3566160" cy="2673966"/>
          </a:xfrm>
        </p:grpSpPr>
        <p:sp>
          <p:nvSpPr>
            <p:cNvPr id="534" name="Google Shape;534;p32"/>
            <p:cNvSpPr/>
            <p:nvPr/>
          </p:nvSpPr>
          <p:spPr>
            <a:xfrm>
              <a:off x="0" y="43858"/>
              <a:ext cx="3566160" cy="763990"/>
            </a:xfrm>
            <a:prstGeom prst="roundRect">
              <a:avLst>
                <a:gd fmla="val 10000" name="adj"/>
              </a:avLst>
            </a:prstGeom>
            <a:solidFill>
              <a:srgbClr val="CAD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32"/>
            <p:cNvSpPr/>
            <p:nvPr/>
          </p:nvSpPr>
          <p:spPr>
            <a:xfrm>
              <a:off x="231107" y="172224"/>
              <a:ext cx="420194" cy="420194"/>
            </a:xfrm>
            <a:prstGeom prst="rect">
              <a:avLst/>
            </a:prstGeom>
            <a:blipFill rotWithShape="1">
              <a:blip r:embed="rId5">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32"/>
            <p:cNvSpPr/>
            <p:nvPr/>
          </p:nvSpPr>
          <p:spPr>
            <a:xfrm>
              <a:off x="882409" y="326"/>
              <a:ext cx="2683750" cy="7639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32"/>
            <p:cNvSpPr txBox="1"/>
            <p:nvPr/>
          </p:nvSpPr>
          <p:spPr>
            <a:xfrm>
              <a:off x="882409" y="326"/>
              <a:ext cx="2683750" cy="763990"/>
            </a:xfrm>
            <a:prstGeom prst="rect">
              <a:avLst/>
            </a:prstGeom>
            <a:noFill/>
            <a:ln>
              <a:noFill/>
            </a:ln>
          </p:spPr>
          <p:txBody>
            <a:bodyPr anchorCtr="0" anchor="ctr" bIns="80850" lIns="80850" spcFirstLastPara="1" rIns="80850" wrap="square" tIns="80850">
              <a:noAutofit/>
            </a:bodyPr>
            <a:lstStyle/>
            <a:p>
              <a:pPr indent="0" lvl="0" marL="0" marR="0" rtl="0" algn="l">
                <a:lnSpc>
                  <a:spcPct val="100000"/>
                </a:lnSpc>
                <a:spcBef>
                  <a:spcPts val="0"/>
                </a:spcBef>
                <a:spcAft>
                  <a:spcPts val="0"/>
                </a:spcAft>
                <a:buClr>
                  <a:schemeClr val="lt1"/>
                </a:buClr>
                <a:buSzPts val="1600"/>
                <a:buFont typeface="Corbel"/>
                <a:buNone/>
              </a:pPr>
              <a:r>
                <a:rPr b="0" i="0" lang="en" sz="1600" u="none" cap="none" strike="noStrike">
                  <a:solidFill>
                    <a:schemeClr val="lt1"/>
                  </a:solidFill>
                  <a:latin typeface="Corbel"/>
                  <a:ea typeface="Corbel"/>
                  <a:cs typeface="Corbel"/>
                  <a:sym typeface="Corbel"/>
                </a:rPr>
                <a:t>A-G Grant</a:t>
              </a:r>
              <a:endParaRPr b="0" i="0" sz="1400" u="none" cap="none" strike="noStrike">
                <a:solidFill>
                  <a:srgbClr val="000000"/>
                </a:solidFill>
                <a:latin typeface="Arial"/>
                <a:ea typeface="Arial"/>
                <a:cs typeface="Arial"/>
                <a:sym typeface="Arial"/>
              </a:endParaRPr>
            </a:p>
          </p:txBody>
        </p:sp>
        <p:sp>
          <p:nvSpPr>
            <p:cNvPr id="538" name="Google Shape;538;p32"/>
            <p:cNvSpPr/>
            <p:nvPr/>
          </p:nvSpPr>
          <p:spPr>
            <a:xfrm>
              <a:off x="0" y="955314"/>
              <a:ext cx="3566160" cy="763990"/>
            </a:xfrm>
            <a:prstGeom prst="roundRect">
              <a:avLst>
                <a:gd fmla="val 10000" name="adj"/>
              </a:avLst>
            </a:prstGeom>
            <a:solidFill>
              <a:srgbClr val="CAD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2"/>
            <p:cNvSpPr/>
            <p:nvPr/>
          </p:nvSpPr>
          <p:spPr>
            <a:xfrm>
              <a:off x="231107" y="1127212"/>
              <a:ext cx="420194" cy="420194"/>
            </a:xfrm>
            <a:prstGeom prst="rect">
              <a:avLst/>
            </a:prstGeom>
            <a:blipFill rotWithShape="1">
              <a:blip r:embed="rId6">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32"/>
            <p:cNvSpPr/>
            <p:nvPr/>
          </p:nvSpPr>
          <p:spPr>
            <a:xfrm>
              <a:off x="882409" y="955314"/>
              <a:ext cx="2683750" cy="7639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32"/>
            <p:cNvSpPr txBox="1"/>
            <p:nvPr/>
          </p:nvSpPr>
          <p:spPr>
            <a:xfrm>
              <a:off x="882409" y="955314"/>
              <a:ext cx="2683750" cy="763990"/>
            </a:xfrm>
            <a:prstGeom prst="rect">
              <a:avLst/>
            </a:prstGeom>
            <a:noFill/>
            <a:ln>
              <a:noFill/>
            </a:ln>
          </p:spPr>
          <p:txBody>
            <a:bodyPr anchorCtr="0" anchor="ctr" bIns="80850" lIns="80850" spcFirstLastPara="1" rIns="80850" wrap="square" tIns="80850">
              <a:noAutofit/>
            </a:bodyPr>
            <a:lstStyle/>
            <a:p>
              <a:pPr indent="0" lvl="0" marL="0" marR="0" rtl="0" algn="l">
                <a:lnSpc>
                  <a:spcPct val="100000"/>
                </a:lnSpc>
                <a:spcBef>
                  <a:spcPts val="0"/>
                </a:spcBef>
                <a:spcAft>
                  <a:spcPts val="0"/>
                </a:spcAft>
                <a:buClr>
                  <a:schemeClr val="lt1"/>
                </a:buClr>
                <a:buSzPts val="1600"/>
                <a:buFont typeface="Corbel"/>
                <a:buNone/>
              </a:pPr>
              <a:r>
                <a:rPr b="0" i="0" lang="en" sz="1600" u="none" cap="none" strike="noStrike">
                  <a:solidFill>
                    <a:schemeClr val="lt1"/>
                  </a:solidFill>
                  <a:latin typeface="Corbel"/>
                  <a:ea typeface="Corbel"/>
                  <a:cs typeface="Corbel"/>
                  <a:sym typeface="Corbel"/>
                </a:rPr>
                <a:t>Arts, Music, and Instructional Materials Grant</a:t>
              </a:r>
              <a:endParaRPr b="0" i="0" sz="1400" u="none" cap="none" strike="noStrike">
                <a:solidFill>
                  <a:srgbClr val="000000"/>
                </a:solidFill>
                <a:latin typeface="Arial"/>
                <a:ea typeface="Arial"/>
                <a:cs typeface="Arial"/>
                <a:sym typeface="Arial"/>
              </a:endParaRPr>
            </a:p>
          </p:txBody>
        </p:sp>
        <p:sp>
          <p:nvSpPr>
            <p:cNvPr id="542" name="Google Shape;542;p32"/>
            <p:cNvSpPr/>
            <p:nvPr/>
          </p:nvSpPr>
          <p:spPr>
            <a:xfrm>
              <a:off x="0" y="1910302"/>
              <a:ext cx="3566160" cy="763990"/>
            </a:xfrm>
            <a:prstGeom prst="roundRect">
              <a:avLst>
                <a:gd fmla="val 10000" name="adj"/>
              </a:avLst>
            </a:prstGeom>
            <a:solidFill>
              <a:srgbClr val="CAD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32"/>
            <p:cNvSpPr/>
            <p:nvPr/>
          </p:nvSpPr>
          <p:spPr>
            <a:xfrm>
              <a:off x="231107" y="2082200"/>
              <a:ext cx="420194" cy="420194"/>
            </a:xfrm>
            <a:prstGeom prst="rect">
              <a:avLst/>
            </a:prstGeom>
            <a:blipFill rotWithShape="1">
              <a:blip r:embed="rId7">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32"/>
            <p:cNvSpPr/>
            <p:nvPr/>
          </p:nvSpPr>
          <p:spPr>
            <a:xfrm>
              <a:off x="882409" y="1910302"/>
              <a:ext cx="2683750" cy="7639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32"/>
            <p:cNvSpPr txBox="1"/>
            <p:nvPr/>
          </p:nvSpPr>
          <p:spPr>
            <a:xfrm>
              <a:off x="882409" y="1910302"/>
              <a:ext cx="2683750" cy="763990"/>
            </a:xfrm>
            <a:prstGeom prst="rect">
              <a:avLst/>
            </a:prstGeom>
            <a:noFill/>
            <a:ln>
              <a:noFill/>
            </a:ln>
          </p:spPr>
          <p:txBody>
            <a:bodyPr anchorCtr="0" anchor="ctr" bIns="80850" lIns="80850" spcFirstLastPara="1" rIns="80850" wrap="square" tIns="80850">
              <a:noAutofit/>
            </a:bodyPr>
            <a:lstStyle/>
            <a:p>
              <a:pPr indent="0" lvl="0" marL="0" marR="0" rtl="0" algn="l">
                <a:lnSpc>
                  <a:spcPct val="100000"/>
                </a:lnSpc>
                <a:spcBef>
                  <a:spcPts val="0"/>
                </a:spcBef>
                <a:spcAft>
                  <a:spcPts val="0"/>
                </a:spcAft>
                <a:buClr>
                  <a:schemeClr val="lt1"/>
                </a:buClr>
                <a:buSzPts val="1600"/>
                <a:buFont typeface="Corbel"/>
                <a:buNone/>
              </a:pPr>
              <a:r>
                <a:rPr b="0" i="0" lang="en" sz="1600" u="none" cap="none" strike="noStrike">
                  <a:solidFill>
                    <a:schemeClr val="lt1"/>
                  </a:solidFill>
                  <a:latin typeface="Corbel"/>
                  <a:ea typeface="Corbel"/>
                  <a:cs typeface="Corbel"/>
                  <a:sym typeface="Corbel"/>
                </a:rPr>
                <a:t>Learning Recovery Emergency Block Grant</a:t>
              </a:r>
              <a:endParaRPr b="0" i="0" sz="1400" u="none" cap="none" strike="noStrike">
                <a:solidFill>
                  <a:srgbClr val="000000"/>
                </a:solidFill>
                <a:latin typeface="Arial"/>
                <a:ea typeface="Arial"/>
                <a:cs typeface="Arial"/>
                <a:sym typeface="Arial"/>
              </a:endParaRPr>
            </a:p>
          </p:txBody>
        </p:sp>
      </p:grpSp>
      <p:sp>
        <p:nvSpPr>
          <p:cNvPr id="546" name="Google Shape;546;p32"/>
          <p:cNvSpPr txBox="1"/>
          <p:nvPr>
            <p:ph idx="3" type="body"/>
          </p:nvPr>
        </p:nvSpPr>
        <p:spPr>
          <a:xfrm>
            <a:off x="4673423" y="1435102"/>
            <a:ext cx="3566160" cy="5573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500"/>
              <a:buNone/>
            </a:pPr>
            <a:r>
              <a:rPr lang="en"/>
              <a:t>STATE GRANTS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28db3910560_0_1"/>
          <p:cNvSpPr txBox="1"/>
          <p:nvPr>
            <p:ph idx="4294967295" type="title"/>
          </p:nvPr>
        </p:nvSpPr>
        <p:spPr>
          <a:xfrm>
            <a:off x="902200" y="213127"/>
            <a:ext cx="7338000" cy="834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SzPct val="100000"/>
              <a:buNone/>
            </a:pPr>
            <a:r>
              <a:rPr lang="en">
                <a:solidFill>
                  <a:srgbClr val="A64D79"/>
                </a:solidFill>
                <a:extLst>
                  <a:ext uri="http://customooxmlschemas.google.com/">
                    <go:slidesCustomData xmlns:go="http://customooxmlschemas.google.com/" textRoundtripDataId="0"/>
                  </a:ext>
                </a:extLst>
              </a:rPr>
              <a:t>Educational Partner Engagement Opportunities</a:t>
            </a:r>
            <a:endParaRPr>
              <a:solidFill>
                <a:srgbClr val="A64D79"/>
              </a:solidFill>
            </a:endParaRPr>
          </a:p>
        </p:txBody>
      </p:sp>
      <p:graphicFrame>
        <p:nvGraphicFramePr>
          <p:cNvPr id="552" name="Google Shape;552;g28db3910560_0_1"/>
          <p:cNvGraphicFramePr/>
          <p:nvPr/>
        </p:nvGraphicFramePr>
        <p:xfrm>
          <a:off x="1173000" y="1087375"/>
          <a:ext cx="3000000" cy="3000000"/>
        </p:xfrm>
        <a:graphic>
          <a:graphicData uri="http://schemas.openxmlformats.org/drawingml/2006/table">
            <a:tbl>
              <a:tblPr>
                <a:noFill/>
                <a:tableStyleId>{57C8955F-5531-42B3-B8DD-663335BD04CA}</a:tableStyleId>
              </a:tblPr>
              <a:tblGrid>
                <a:gridCol w="2771850"/>
                <a:gridCol w="2872225"/>
                <a:gridCol w="1153925"/>
              </a:tblGrid>
              <a:tr h="32515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rPr>
                        <a:t>Date</a:t>
                      </a:r>
                      <a:endParaRPr b="1" sz="1200" u="none" cap="none" strike="noStrike">
                        <a:solidFill>
                          <a:schemeClr val="lt1"/>
                        </a:solidFill>
                      </a:endParaRPr>
                    </a:p>
                  </a:txBody>
                  <a:tcPr marT="63500" marB="63500" marR="63500" marL="63500">
                    <a:solidFill>
                      <a:srgbClr val="F1C23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rPr>
                        <a:t>Time/Place</a:t>
                      </a:r>
                      <a:endParaRPr b="1" sz="1200" u="none" cap="none" strike="noStrike">
                        <a:solidFill>
                          <a:schemeClr val="lt1"/>
                        </a:solidFill>
                      </a:endParaRPr>
                    </a:p>
                  </a:txBody>
                  <a:tcPr marT="63500" marB="63500" marR="63500" marL="63500">
                    <a:solidFill>
                      <a:srgbClr val="F1C23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rPr>
                        <a:t>School</a:t>
                      </a:r>
                      <a:endParaRPr b="1" sz="1200" u="none" cap="none" strike="noStrike">
                        <a:solidFill>
                          <a:schemeClr val="lt1"/>
                        </a:solidFill>
                      </a:endParaRPr>
                    </a:p>
                  </a:txBody>
                  <a:tcPr marT="63500" marB="63500" marR="63500" marL="63500">
                    <a:solidFill>
                      <a:srgbClr val="F1C232"/>
                    </a:solidFill>
                  </a:tcPr>
                </a:tc>
              </a:tr>
              <a:tr h="315100">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r>
              <a:tr h="315100">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r>
              <a:tr h="315100">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r>
              <a:tr h="315100">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r>
              <a:tr h="315100">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r>
              <a:tr h="315100">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r>
              <a:tr h="315100">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r>
              <a:tr h="315100">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r>
              <a:tr h="315100">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r>
              <a:tr h="315100">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c>
                  <a:txBody>
                    <a:bodyPr/>
                    <a:lstStyle/>
                    <a:p>
                      <a:pPr indent="0" lvl="0" marL="0" rtl="0" algn="l">
                        <a:spcBef>
                          <a:spcPts val="0"/>
                        </a:spcBef>
                        <a:spcAft>
                          <a:spcPts val="0"/>
                        </a:spcAft>
                        <a:buNone/>
                      </a:pPr>
                      <a:r>
                        <a:t/>
                      </a:r>
                      <a:endParaRPr/>
                    </a:p>
                  </a:txBody>
                  <a:tcPr marT="63500" marB="63500" marR="63500" marL="63500"/>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6" name="Shape 556"/>
        <p:cNvGrpSpPr/>
        <p:nvPr/>
      </p:nvGrpSpPr>
      <p:grpSpPr>
        <a:xfrm>
          <a:off x="0" y="0"/>
          <a:ext cx="0" cy="0"/>
          <a:chOff x="0" y="0"/>
          <a:chExt cx="0" cy="0"/>
        </a:xfrm>
      </p:grpSpPr>
      <p:sp>
        <p:nvSpPr>
          <p:cNvPr id="557" name="Google Shape;557;p33"/>
          <p:cNvSpPr/>
          <p:nvPr/>
        </p:nvSpPr>
        <p:spPr>
          <a:xfrm>
            <a:off x="0" y="0"/>
            <a:ext cx="9144000" cy="5143500"/>
          </a:xfrm>
          <a:prstGeom prst="rect">
            <a:avLst/>
          </a:prstGeom>
          <a:solidFill>
            <a:srgbClr val="FF9A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8" name="Google Shape;558;p33"/>
          <p:cNvSpPr/>
          <p:nvPr/>
        </p:nvSpPr>
        <p:spPr>
          <a:xfrm>
            <a:off x="357759" y="360045"/>
            <a:ext cx="8428482" cy="4423410"/>
          </a:xfrm>
          <a:prstGeom prst="rect">
            <a:avLst/>
          </a:prstGeom>
          <a:solidFill>
            <a:srgbClr val="FFFFFF"/>
          </a:solidFill>
          <a:ln>
            <a:noFill/>
          </a:ln>
          <a:effectLst>
            <a:outerShdw blurRad="63500" rotWithShape="0" algn="t" dir="5400000" dist="17780">
              <a:srgbClr val="000000">
                <a:alpha val="4235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559" name="Google Shape;559;p33"/>
          <p:cNvPicPr preferRelativeResize="0"/>
          <p:nvPr/>
        </p:nvPicPr>
        <p:blipFill rotWithShape="1">
          <a:blip r:embed="rId3">
            <a:alphaModFix/>
          </a:blip>
          <a:srcRect b="0" l="0" r="0" t="0"/>
          <a:stretch/>
        </p:blipFill>
        <p:spPr>
          <a:xfrm>
            <a:off x="1412704" y="723519"/>
            <a:ext cx="6312877" cy="36930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63" name="Shape 563"/>
        <p:cNvGrpSpPr/>
        <p:nvPr/>
      </p:nvGrpSpPr>
      <p:grpSpPr>
        <a:xfrm>
          <a:off x="0" y="0"/>
          <a:ext cx="0" cy="0"/>
          <a:chOff x="0" y="0"/>
          <a:chExt cx="0" cy="0"/>
        </a:xfrm>
      </p:grpSpPr>
      <p:sp>
        <p:nvSpPr>
          <p:cNvPr id="564" name="Google Shape;564;p34"/>
          <p:cNvSpPr/>
          <p:nvPr/>
        </p:nvSpPr>
        <p:spPr>
          <a:xfrm>
            <a:off x="2286" y="2915859"/>
            <a:ext cx="9141714" cy="3429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5" name="Google Shape;565;p34"/>
          <p:cNvSpPr/>
          <p:nvPr/>
        </p:nvSpPr>
        <p:spPr>
          <a:xfrm>
            <a:off x="2286" y="1544259"/>
            <a:ext cx="9141714" cy="13716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6" name="Google Shape;566;p34"/>
          <p:cNvSpPr/>
          <p:nvPr/>
        </p:nvSpPr>
        <p:spPr>
          <a:xfrm>
            <a:off x="4589767" y="1537398"/>
            <a:ext cx="4554232" cy="17484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7" name="Google Shape;567;p34"/>
          <p:cNvSpPr txBox="1"/>
          <p:nvPr>
            <p:ph idx="4294967295" type="title"/>
          </p:nvPr>
        </p:nvSpPr>
        <p:spPr>
          <a:xfrm>
            <a:off x="4837462" y="1645920"/>
            <a:ext cx="4064221" cy="1564528"/>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5100"/>
              <a:buFont typeface="Corbel"/>
              <a:buNone/>
            </a:pPr>
            <a:r>
              <a:t/>
            </a:r>
            <a:endParaRPr sz="5100"/>
          </a:p>
          <a:p>
            <a:pPr indent="0" lvl="0" marL="0" rtl="0" algn="ctr">
              <a:lnSpc>
                <a:spcPct val="80000"/>
              </a:lnSpc>
              <a:spcBef>
                <a:spcPts val="0"/>
              </a:spcBef>
              <a:spcAft>
                <a:spcPts val="0"/>
              </a:spcAft>
              <a:buClr>
                <a:schemeClr val="dk2"/>
              </a:buClr>
              <a:buSzPts val="5100"/>
              <a:buFont typeface="Corbel"/>
              <a:buNone/>
            </a:pPr>
            <a:r>
              <a:rPr lang="en" sz="5100"/>
              <a:t>THANK YOU!</a:t>
            </a:r>
            <a:endParaRPr/>
          </a:p>
        </p:txBody>
      </p:sp>
      <p:sp>
        <p:nvSpPr>
          <p:cNvPr id="568" name="Google Shape;568;p34"/>
          <p:cNvSpPr txBox="1"/>
          <p:nvPr>
            <p:ph idx="1" type="body"/>
          </p:nvPr>
        </p:nvSpPr>
        <p:spPr>
          <a:xfrm>
            <a:off x="4837462" y="3429000"/>
            <a:ext cx="4064222" cy="10596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600"/>
              </a:spcAft>
              <a:buClr>
                <a:schemeClr val="lt1"/>
              </a:buClr>
              <a:buSzPts val="1840"/>
              <a:buNone/>
            </a:pPr>
            <a:r>
              <a:rPr lang="en" sz="2000" cap="none">
                <a:solidFill>
                  <a:srgbClr val="FFFFFF"/>
                </a:solidFill>
                <a:latin typeface="Corbel"/>
                <a:ea typeface="Corbel"/>
                <a:cs typeface="Corbel"/>
                <a:sym typeface="Corbel"/>
              </a:rPr>
              <a:t>DR. JENNIFER SLATER-SANCHEZ - </a:t>
            </a:r>
            <a:r>
              <a:rPr lang="en" sz="2000" u="sng" cap="none">
                <a:solidFill>
                  <a:srgbClr val="FFFFFF"/>
                </a:solidFill>
                <a:latin typeface="Corbel"/>
                <a:ea typeface="Corbel"/>
                <a:cs typeface="Corbel"/>
                <a:sym typeface="Corbel"/>
                <a:hlinkClick r:id="rId3">
                  <a:extLst>
                    <a:ext uri="{A12FA001-AC4F-418D-AE19-62706E023703}">
                      <ahyp:hlinkClr val="tx"/>
                    </a:ext>
                  </a:extLst>
                </a:hlinkClick>
              </a:rPr>
              <a:t>JSLATER-SANCHEZ@AVHSD.ORG</a:t>
            </a:r>
            <a:r>
              <a:rPr lang="en" sz="2000" cap="none">
                <a:solidFill>
                  <a:srgbClr val="FFFFFF"/>
                </a:solidFill>
                <a:latin typeface="Corbel"/>
                <a:ea typeface="Corbel"/>
                <a:cs typeface="Corbel"/>
                <a:sym typeface="Corbel"/>
              </a:rPr>
              <a:t> </a:t>
            </a:r>
            <a:endParaRPr/>
          </a:p>
        </p:txBody>
      </p:sp>
      <p:sp>
        <p:nvSpPr>
          <p:cNvPr id="569" name="Google Shape;569;p34"/>
          <p:cNvSpPr/>
          <p:nvPr/>
        </p:nvSpPr>
        <p:spPr>
          <a:xfrm>
            <a:off x="0" y="0"/>
            <a:ext cx="4594122"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descr="A blue and orange logo&#10;&#10;Description automatically generated" id="570" name="Google Shape;570;p34"/>
          <p:cNvPicPr preferRelativeResize="0"/>
          <p:nvPr/>
        </p:nvPicPr>
        <p:blipFill rotWithShape="1">
          <a:blip r:embed="rId4">
            <a:alphaModFix/>
          </a:blip>
          <a:srcRect b="0" l="0" r="0" t="0"/>
          <a:stretch/>
        </p:blipFill>
        <p:spPr>
          <a:xfrm>
            <a:off x="475706" y="737029"/>
            <a:ext cx="3638356" cy="3638356"/>
          </a:xfrm>
          <a:prstGeom prst="rect">
            <a:avLst/>
          </a:prstGeom>
          <a:noFill/>
          <a:ln>
            <a:noFill/>
          </a:ln>
        </p:spPr>
      </p:pic>
      <p:sp>
        <p:nvSpPr>
          <p:cNvPr id="571" name="Google Shape;571;p34"/>
          <p:cNvSpPr txBox="1"/>
          <p:nvPr>
            <p:ph idx="12" type="sldNum"/>
          </p:nvPr>
        </p:nvSpPr>
        <p:spPr>
          <a:xfrm>
            <a:off x="7994195" y="4817140"/>
            <a:ext cx="709698" cy="273844"/>
          </a:xfrm>
          <a:prstGeom prst="rect">
            <a:avLst/>
          </a:prstGeom>
          <a:noFill/>
          <a:ln>
            <a:noFill/>
          </a:ln>
        </p:spPr>
        <p:txBody>
          <a:bodyPr anchorCtr="0" anchor="ctr" bIns="45700" lIns="45700" spcFirstLastPara="1" rIns="91425" wrap="square" tIns="45700">
            <a:normAutofit/>
          </a:bodyPr>
          <a:lstStyle/>
          <a:p>
            <a:pPr indent="0" lvl="0" marL="0" rtl="0" algn="l">
              <a:lnSpc>
                <a:spcPct val="90000"/>
              </a:lnSpc>
              <a:spcBef>
                <a:spcPts val="0"/>
              </a:spcBef>
              <a:spcAft>
                <a:spcPts val="450"/>
              </a:spcAft>
              <a:buClr>
                <a:schemeClr val="lt1"/>
              </a:buClr>
              <a:buSzPts val="800"/>
              <a:buFont typeface="Corbel"/>
              <a:buNone/>
            </a:pPr>
            <a:fld id="{00000000-1234-1234-1234-123412341234}" type="slidenum">
              <a:rPr lang="en" sz="800">
                <a:solidFill>
                  <a:schemeClr val="lt1"/>
                </a:solidFill>
              </a:rPr>
              <a:t>‹#›</a:t>
            </a:fld>
            <a:endParaRPr sz="8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0" name="Shape 170"/>
        <p:cNvGrpSpPr/>
        <p:nvPr/>
      </p:nvGrpSpPr>
      <p:grpSpPr>
        <a:xfrm>
          <a:off x="0" y="0"/>
          <a:ext cx="0" cy="0"/>
          <a:chOff x="0" y="0"/>
          <a:chExt cx="0" cy="0"/>
        </a:xfrm>
      </p:grpSpPr>
      <p:sp>
        <p:nvSpPr>
          <p:cNvPr id="171" name="Google Shape;171;p3"/>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85000"/>
              </a:lnSpc>
              <a:spcBef>
                <a:spcPts val="0"/>
              </a:spcBef>
              <a:spcAft>
                <a:spcPts val="0"/>
              </a:spcAft>
              <a:buClr>
                <a:schemeClr val="lt1"/>
              </a:buClr>
              <a:buSzPts val="2800"/>
              <a:buFont typeface="Corbel"/>
              <a:buNone/>
            </a:pPr>
            <a:r>
              <a:rPr lang="en"/>
              <a:t>AVUHSD - MISSION, VISION, AND WHY</a:t>
            </a:r>
            <a:endParaRPr/>
          </a:p>
        </p:txBody>
      </p:sp>
      <p:sp>
        <p:nvSpPr>
          <p:cNvPr id="172" name="Google Shape;172;p3"/>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rmAutofit/>
          </a:bodyPr>
          <a:lstStyle/>
          <a:p>
            <a:pPr indent="0" lvl="0" marL="0" rtl="0" algn="ctr">
              <a:lnSpc>
                <a:spcPct val="90000"/>
              </a:lnSpc>
              <a:spcBef>
                <a:spcPts val="0"/>
              </a:spcBef>
              <a:spcAft>
                <a:spcPts val="1200"/>
              </a:spcAft>
              <a:buSzPts val="1300"/>
              <a:buNone/>
            </a:pPr>
            <a:r>
              <a:rPr lang="en">
                <a:solidFill>
                  <a:srgbClr val="003760"/>
                </a:solidFill>
                <a:latin typeface="Lilita One"/>
                <a:ea typeface="Lilita One"/>
                <a:cs typeface="Lilita One"/>
                <a:sym typeface="Lilita One"/>
              </a:rPr>
              <a:t>Our mission is to provide a safe and secure learning environment that promotes a rigorous curriculum and enables our students to develop the necessary academic, technical, and work-related skills of the 21st century.</a:t>
            </a:r>
            <a:endParaRPr sz="1600">
              <a:solidFill>
                <a:srgbClr val="003760"/>
              </a:solidFill>
              <a:latin typeface="Lilita One"/>
              <a:ea typeface="Lilita One"/>
              <a:cs typeface="Lilita One"/>
              <a:sym typeface="Lilita One"/>
            </a:endParaRPr>
          </a:p>
        </p:txBody>
      </p:sp>
      <p:sp>
        <p:nvSpPr>
          <p:cNvPr id="173" name="Google Shape;173;p3"/>
          <p:cNvSpPr txBox="1"/>
          <p:nvPr>
            <p:ph idx="2" type="body"/>
          </p:nvPr>
        </p:nvSpPr>
        <p:spPr>
          <a:xfrm>
            <a:off x="4832400" y="1505700"/>
            <a:ext cx="3999900" cy="3076200"/>
          </a:xfrm>
          <a:prstGeom prst="rect">
            <a:avLst/>
          </a:prstGeom>
          <a:noFill/>
          <a:ln>
            <a:noFill/>
          </a:ln>
        </p:spPr>
        <p:txBody>
          <a:bodyPr anchorCtr="0" anchor="t" bIns="91425" lIns="91425" spcFirstLastPara="1" rIns="91425" wrap="square" tIns="91425">
            <a:normAutofit/>
          </a:bodyPr>
          <a:lstStyle/>
          <a:p>
            <a:pPr indent="0" lvl="0" marL="0" rtl="0" algn="ctr">
              <a:lnSpc>
                <a:spcPct val="90000"/>
              </a:lnSpc>
              <a:spcBef>
                <a:spcPts val="0"/>
              </a:spcBef>
              <a:spcAft>
                <a:spcPts val="1200"/>
              </a:spcAft>
              <a:buSzPts val="1300"/>
              <a:buNone/>
            </a:pPr>
            <a:r>
              <a:rPr lang="en" sz="2000">
                <a:latin typeface="Boogaloo"/>
                <a:ea typeface="Boogaloo"/>
                <a:cs typeface="Boogaloo"/>
                <a:sym typeface="Boogaloo"/>
              </a:rPr>
              <a:t>Our vision is that every student who graduates will be prepared to pursue college and any career to which he or she aspires.</a:t>
            </a:r>
            <a:endParaRPr sz="2200">
              <a:latin typeface="Boogaloo"/>
              <a:ea typeface="Boogaloo"/>
              <a:cs typeface="Boogaloo"/>
              <a:sym typeface="Boogaloo"/>
            </a:endParaRPr>
          </a:p>
        </p:txBody>
      </p:sp>
      <p:sp>
        <p:nvSpPr>
          <p:cNvPr id="174" name="Google Shape;174;p3"/>
          <p:cNvSpPr txBox="1"/>
          <p:nvPr/>
        </p:nvSpPr>
        <p:spPr>
          <a:xfrm>
            <a:off x="3087125" y="2592375"/>
            <a:ext cx="2721300" cy="200051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Cedarville Cursive"/>
                <a:ea typeface="Cedarville Cursive"/>
                <a:cs typeface="Cedarville Cursive"/>
                <a:sym typeface="Cedarville Cursive"/>
              </a:rPr>
              <a:t>“To give our best everyday so that those we serve are inspired &amp; empowered to become their true best.”</a:t>
            </a:r>
            <a:endParaRPr b="0" i="0" sz="2000" u="none" cap="none" strike="noStrike">
              <a:solidFill>
                <a:schemeClr val="dk1"/>
              </a:solidFill>
              <a:latin typeface="Cedarville Cursive"/>
              <a:ea typeface="Cedarville Cursive"/>
              <a:cs typeface="Cedarville Cursive"/>
              <a:sym typeface="Cedarville Cursiv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175" name="Google Shape;175;p3"/>
          <p:cNvPicPr preferRelativeResize="0"/>
          <p:nvPr/>
        </p:nvPicPr>
        <p:blipFill rotWithShape="1">
          <a:blip r:embed="rId3">
            <a:alphaModFix amt="11000"/>
          </a:blip>
          <a:srcRect b="0" l="0" r="0" t="0"/>
          <a:stretch/>
        </p:blipFill>
        <p:spPr>
          <a:xfrm>
            <a:off x="2298825" y="879165"/>
            <a:ext cx="4572000" cy="457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
          <p:cNvSpPr txBox="1"/>
          <p:nvPr/>
        </p:nvSpPr>
        <p:spPr>
          <a:xfrm>
            <a:off x="406300" y="1859150"/>
            <a:ext cx="2559900" cy="103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100"/>
              <a:buFont typeface="Corbel"/>
              <a:buNone/>
            </a:pPr>
            <a:r>
              <a:rPr b="1" i="0" lang="en" sz="5100" u="none" cap="none" strike="noStrike">
                <a:solidFill>
                  <a:schemeClr val="dk1"/>
                </a:solidFill>
                <a:latin typeface="Corbel"/>
                <a:ea typeface="Corbel"/>
                <a:cs typeface="Corbel"/>
                <a:sym typeface="Corbel"/>
              </a:rPr>
              <a:t>Agenda</a:t>
            </a:r>
            <a:endParaRPr b="1" i="0" sz="5100" u="none" cap="none" strike="noStrike">
              <a:solidFill>
                <a:schemeClr val="dk1"/>
              </a:solidFill>
              <a:latin typeface="Corbel"/>
              <a:ea typeface="Corbel"/>
              <a:cs typeface="Corbel"/>
              <a:sym typeface="Corbel"/>
            </a:endParaRPr>
          </a:p>
        </p:txBody>
      </p:sp>
      <p:sp>
        <p:nvSpPr>
          <p:cNvPr id="181" name="Google Shape;181;p4"/>
          <p:cNvSpPr txBox="1"/>
          <p:nvPr>
            <p:ph type="ctrTitle"/>
          </p:nvPr>
        </p:nvSpPr>
        <p:spPr>
          <a:xfrm>
            <a:off x="295232" y="744575"/>
            <a:ext cx="2497395" cy="1114575"/>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lt1"/>
              </a:buClr>
              <a:buSzPts val="4500"/>
              <a:buFont typeface="Corbel"/>
              <a:buNone/>
            </a:pPr>
            <a:r>
              <a:rPr lang="en">
                <a:solidFill>
                  <a:schemeClr val="lt1"/>
                </a:solidFill>
              </a:rPr>
              <a:t>AGENDA</a:t>
            </a:r>
            <a:endParaRPr/>
          </a:p>
        </p:txBody>
      </p:sp>
      <p:grpSp>
        <p:nvGrpSpPr>
          <p:cNvPr id="182" name="Google Shape;182;p4"/>
          <p:cNvGrpSpPr/>
          <p:nvPr/>
        </p:nvGrpSpPr>
        <p:grpSpPr>
          <a:xfrm>
            <a:off x="3889865" y="1060933"/>
            <a:ext cx="4575874" cy="2691270"/>
            <a:chOff x="0" y="316358"/>
            <a:chExt cx="4575874" cy="2691270"/>
          </a:xfrm>
        </p:grpSpPr>
        <p:sp>
          <p:nvSpPr>
            <p:cNvPr id="183" name="Google Shape;183;p4"/>
            <p:cNvSpPr/>
            <p:nvPr/>
          </p:nvSpPr>
          <p:spPr>
            <a:xfrm>
              <a:off x="0" y="316358"/>
              <a:ext cx="4575874" cy="407745"/>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
            <p:cNvSpPr txBox="1"/>
            <p:nvPr/>
          </p:nvSpPr>
          <p:spPr>
            <a:xfrm>
              <a:off x="19904" y="336262"/>
              <a:ext cx="4536066" cy="367937"/>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Corbel"/>
                <a:buNone/>
              </a:pPr>
              <a:r>
                <a:rPr b="1" i="0" lang="en" sz="1700" u="none" cap="none" strike="noStrike">
                  <a:solidFill>
                    <a:schemeClr val="lt1"/>
                  </a:solidFill>
                  <a:latin typeface="Corbel"/>
                  <a:ea typeface="Corbel"/>
                  <a:cs typeface="Corbel"/>
                  <a:sym typeface="Corbel"/>
                </a:rPr>
                <a:t>Purpose of Committee</a:t>
              </a:r>
              <a:endParaRPr b="0" i="0" sz="1700" u="none" cap="none" strike="noStrike">
                <a:solidFill>
                  <a:schemeClr val="lt1"/>
                </a:solidFill>
                <a:latin typeface="Corbel"/>
                <a:ea typeface="Corbel"/>
                <a:cs typeface="Corbel"/>
                <a:sym typeface="Corbel"/>
              </a:endParaRPr>
            </a:p>
          </p:txBody>
        </p:sp>
        <p:sp>
          <p:nvSpPr>
            <p:cNvPr id="185" name="Google Shape;185;p4"/>
            <p:cNvSpPr/>
            <p:nvPr/>
          </p:nvSpPr>
          <p:spPr>
            <a:xfrm>
              <a:off x="0" y="773063"/>
              <a:ext cx="4575874" cy="407745"/>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4"/>
            <p:cNvSpPr txBox="1"/>
            <p:nvPr/>
          </p:nvSpPr>
          <p:spPr>
            <a:xfrm>
              <a:off x="19904" y="792967"/>
              <a:ext cx="4536066" cy="367937"/>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Corbel"/>
                <a:buNone/>
              </a:pPr>
              <a:r>
                <a:rPr b="1" i="0" lang="en" sz="1700" u="none" cap="none" strike="noStrike">
                  <a:solidFill>
                    <a:schemeClr val="lt1"/>
                  </a:solidFill>
                  <a:latin typeface="Corbel"/>
                  <a:ea typeface="Corbel"/>
                  <a:cs typeface="Corbel"/>
                  <a:sym typeface="Corbel"/>
                </a:rPr>
                <a:t>LCFF/LCAP Defined</a:t>
              </a:r>
              <a:endParaRPr b="0" i="0" sz="1700" u="none" cap="none" strike="noStrike">
                <a:solidFill>
                  <a:schemeClr val="lt1"/>
                </a:solidFill>
                <a:latin typeface="Corbel"/>
                <a:ea typeface="Corbel"/>
                <a:cs typeface="Corbel"/>
                <a:sym typeface="Corbel"/>
              </a:endParaRPr>
            </a:p>
          </p:txBody>
        </p:sp>
        <p:sp>
          <p:nvSpPr>
            <p:cNvPr id="187" name="Google Shape;187;p4"/>
            <p:cNvSpPr/>
            <p:nvPr/>
          </p:nvSpPr>
          <p:spPr>
            <a:xfrm>
              <a:off x="0" y="1229768"/>
              <a:ext cx="4575874" cy="407745"/>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4"/>
            <p:cNvSpPr txBox="1"/>
            <p:nvPr/>
          </p:nvSpPr>
          <p:spPr>
            <a:xfrm>
              <a:off x="19904" y="1249672"/>
              <a:ext cx="4536066" cy="367937"/>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Corbel"/>
                <a:buNone/>
              </a:pPr>
              <a:r>
                <a:rPr b="1" i="0" lang="en" sz="1700" u="none" cap="none" strike="noStrike">
                  <a:solidFill>
                    <a:schemeClr val="lt1"/>
                  </a:solidFill>
                  <a:latin typeface="Corbel"/>
                  <a:ea typeface="Corbel"/>
                  <a:cs typeface="Corbel"/>
                  <a:sym typeface="Corbel"/>
                </a:rPr>
                <a:t>LCAP Requirements &amp; Development Process</a:t>
              </a:r>
              <a:endParaRPr b="0" i="0" sz="1700" u="none" cap="none" strike="noStrike">
                <a:solidFill>
                  <a:schemeClr val="lt1"/>
                </a:solidFill>
                <a:latin typeface="Corbel"/>
                <a:ea typeface="Corbel"/>
                <a:cs typeface="Corbel"/>
                <a:sym typeface="Corbel"/>
              </a:endParaRPr>
            </a:p>
          </p:txBody>
        </p:sp>
        <p:sp>
          <p:nvSpPr>
            <p:cNvPr id="189" name="Google Shape;189;p4"/>
            <p:cNvSpPr/>
            <p:nvPr/>
          </p:nvSpPr>
          <p:spPr>
            <a:xfrm>
              <a:off x="0" y="1686473"/>
              <a:ext cx="4575874" cy="407745"/>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4"/>
            <p:cNvSpPr txBox="1"/>
            <p:nvPr/>
          </p:nvSpPr>
          <p:spPr>
            <a:xfrm>
              <a:off x="19904" y="1706377"/>
              <a:ext cx="4536066" cy="367937"/>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Corbel"/>
                <a:buNone/>
              </a:pPr>
              <a:r>
                <a:rPr b="1" i="0" lang="en" sz="1700" u="none" cap="none" strike="noStrike">
                  <a:solidFill>
                    <a:schemeClr val="lt1"/>
                  </a:solidFill>
                  <a:latin typeface="Corbel"/>
                  <a:ea typeface="Corbel"/>
                  <a:cs typeface="Corbel"/>
                  <a:sym typeface="Corbel"/>
                </a:rPr>
                <a:t>Review Current </a:t>
              </a:r>
              <a:r>
                <a:rPr b="1" lang="en" sz="1700">
                  <a:solidFill>
                    <a:schemeClr val="lt1"/>
                  </a:solidFill>
                  <a:latin typeface="Corbel"/>
                  <a:ea typeface="Corbel"/>
                  <a:cs typeface="Corbel"/>
                  <a:sym typeface="Corbel"/>
                </a:rPr>
                <a:t>AAV </a:t>
              </a:r>
              <a:r>
                <a:rPr b="1" i="0" lang="en" sz="1700" u="none" cap="none" strike="noStrike">
                  <a:solidFill>
                    <a:schemeClr val="lt1"/>
                  </a:solidFill>
                  <a:latin typeface="Corbel"/>
                  <a:ea typeface="Corbel"/>
                  <a:cs typeface="Corbel"/>
                  <a:sym typeface="Corbel"/>
                </a:rPr>
                <a:t>LCAP Goals &amp; Actions</a:t>
              </a:r>
              <a:endParaRPr b="0" i="0" sz="1700" u="none" cap="none" strike="noStrike">
                <a:solidFill>
                  <a:schemeClr val="lt1"/>
                </a:solidFill>
                <a:latin typeface="Corbel"/>
                <a:ea typeface="Corbel"/>
                <a:cs typeface="Corbel"/>
                <a:sym typeface="Corbel"/>
              </a:endParaRPr>
            </a:p>
          </p:txBody>
        </p:sp>
        <p:sp>
          <p:nvSpPr>
            <p:cNvPr id="191" name="Google Shape;191;p4"/>
            <p:cNvSpPr/>
            <p:nvPr/>
          </p:nvSpPr>
          <p:spPr>
            <a:xfrm>
              <a:off x="0" y="2143178"/>
              <a:ext cx="4575874" cy="407745"/>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4"/>
            <p:cNvSpPr txBox="1"/>
            <p:nvPr/>
          </p:nvSpPr>
          <p:spPr>
            <a:xfrm>
              <a:off x="19904" y="2163082"/>
              <a:ext cx="4536066" cy="367937"/>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Corbel"/>
                <a:buNone/>
              </a:pPr>
              <a:r>
                <a:rPr b="1" i="0" lang="en" sz="1700" u="none" cap="none" strike="noStrike">
                  <a:solidFill>
                    <a:schemeClr val="lt1"/>
                  </a:solidFill>
                  <a:latin typeface="Corbel"/>
                  <a:ea typeface="Corbel"/>
                  <a:cs typeface="Corbel"/>
                  <a:sym typeface="Corbel"/>
                </a:rPr>
                <a:t>Dashboard Updates</a:t>
              </a:r>
              <a:endParaRPr b="0" i="0" sz="1700" u="none" cap="none" strike="noStrike">
                <a:solidFill>
                  <a:schemeClr val="lt1"/>
                </a:solidFill>
                <a:latin typeface="Corbel"/>
                <a:ea typeface="Corbel"/>
                <a:cs typeface="Corbel"/>
                <a:sym typeface="Corbel"/>
              </a:endParaRPr>
            </a:p>
          </p:txBody>
        </p:sp>
        <p:sp>
          <p:nvSpPr>
            <p:cNvPr id="193" name="Google Shape;193;p4"/>
            <p:cNvSpPr/>
            <p:nvPr/>
          </p:nvSpPr>
          <p:spPr>
            <a:xfrm>
              <a:off x="0" y="2599883"/>
              <a:ext cx="4575874" cy="407745"/>
            </a:xfrm>
            <a:prstGeom prst="roundRect">
              <a:avLst>
                <a:gd fmla="val 16667"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4"/>
            <p:cNvSpPr txBox="1"/>
            <p:nvPr/>
          </p:nvSpPr>
          <p:spPr>
            <a:xfrm>
              <a:off x="19904" y="2619787"/>
              <a:ext cx="4536066" cy="367937"/>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Corbel"/>
                <a:buNone/>
              </a:pPr>
              <a:r>
                <a:rPr b="1" i="0" lang="en" sz="1700" u="none" cap="none" strike="noStrike">
                  <a:solidFill>
                    <a:schemeClr val="lt1"/>
                  </a:solidFill>
                  <a:latin typeface="Corbel"/>
                  <a:ea typeface="Corbel"/>
                  <a:cs typeface="Corbel"/>
                  <a:sym typeface="Corbel"/>
                </a:rPr>
                <a:t>Grants Update			</a:t>
              </a:r>
              <a:endParaRPr b="0" i="0" sz="1400" u="none" cap="none" strike="noStrike">
                <a:solidFill>
                  <a:srgbClr val="000000"/>
                </a:solidFill>
                <a:latin typeface="Arial"/>
                <a:ea typeface="Arial"/>
                <a:cs typeface="Arial"/>
                <a:sym typeface="Arial"/>
              </a:endParaRPr>
            </a:p>
          </p:txBody>
        </p:sp>
      </p:grpSp>
      <p:sp>
        <p:nvSpPr>
          <p:cNvPr id="195" name="Google Shape;195;p4"/>
          <p:cNvSpPr txBox="1"/>
          <p:nvPr/>
        </p:nvSpPr>
        <p:spPr>
          <a:xfrm>
            <a:off x="3909807" y="3823187"/>
            <a:ext cx="4536000" cy="367800"/>
          </a:xfrm>
          <a:prstGeom prst="rect">
            <a:avLst/>
          </a:prstGeom>
          <a:solidFill>
            <a:schemeClr val="dk2"/>
          </a:solid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Corbel"/>
              <a:buNone/>
            </a:pPr>
            <a:r>
              <a:rPr b="1" i="0" lang="en" sz="1700" u="none" cap="none" strike="noStrike">
                <a:solidFill>
                  <a:schemeClr val="lt1"/>
                </a:solidFill>
                <a:latin typeface="Corbel"/>
                <a:ea typeface="Corbel"/>
                <a:cs typeface="Corbel"/>
                <a:sym typeface="Corbel"/>
              </a:rPr>
              <a:t>Parent Involvement Opportunities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5"/>
          <p:cNvSpPr txBox="1"/>
          <p:nvPr/>
        </p:nvSpPr>
        <p:spPr>
          <a:xfrm>
            <a:off x="406300" y="1732875"/>
            <a:ext cx="2559900" cy="103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Corbel"/>
              <a:buNone/>
            </a:pPr>
            <a:r>
              <a:rPr b="1" i="0" lang="en" sz="3600" u="none" cap="none" strike="noStrike">
                <a:solidFill>
                  <a:schemeClr val="dk1"/>
                </a:solidFill>
                <a:latin typeface="Corbel"/>
                <a:ea typeface="Corbel"/>
                <a:cs typeface="Corbel"/>
                <a:sym typeface="Corbel"/>
              </a:rPr>
              <a:t>Purpose of Committee</a:t>
            </a:r>
            <a:endParaRPr b="1" i="0" sz="2000" u="none" cap="none" strike="noStrike">
              <a:solidFill>
                <a:schemeClr val="dk1"/>
              </a:solidFill>
              <a:latin typeface="Corbel"/>
              <a:ea typeface="Corbel"/>
              <a:cs typeface="Corbel"/>
              <a:sym typeface="Corbel"/>
            </a:endParaRPr>
          </a:p>
        </p:txBody>
      </p:sp>
      <p:sp>
        <p:nvSpPr>
          <p:cNvPr id="201" name="Google Shape;201;p5"/>
          <p:cNvSpPr txBox="1"/>
          <p:nvPr>
            <p:ph idx="1" type="body"/>
          </p:nvPr>
        </p:nvSpPr>
        <p:spPr>
          <a:xfrm>
            <a:off x="260604" y="2934909"/>
            <a:ext cx="8627364" cy="3429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1500"/>
              <a:buNone/>
            </a:pPr>
            <a:r>
              <a:t/>
            </a:r>
            <a:endParaRPr/>
          </a:p>
        </p:txBody>
      </p:sp>
      <p:grpSp>
        <p:nvGrpSpPr>
          <p:cNvPr id="202" name="Google Shape;202;p5"/>
          <p:cNvGrpSpPr/>
          <p:nvPr/>
        </p:nvGrpSpPr>
        <p:grpSpPr>
          <a:xfrm>
            <a:off x="3832647" y="1036913"/>
            <a:ext cx="4575874" cy="2745524"/>
            <a:chOff x="0" y="335397"/>
            <a:chExt cx="4575874" cy="2745524"/>
          </a:xfrm>
        </p:grpSpPr>
        <p:sp>
          <p:nvSpPr>
            <p:cNvPr id="203" name="Google Shape;203;p5"/>
            <p:cNvSpPr/>
            <p:nvPr/>
          </p:nvSpPr>
          <p:spPr>
            <a:xfrm>
              <a:off x="0" y="335397"/>
              <a:ext cx="4575874" cy="2745524"/>
            </a:xfrm>
            <a:prstGeom prst="roundRect">
              <a:avLst>
                <a:gd fmla="val 10000"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5"/>
            <p:cNvSpPr txBox="1"/>
            <p:nvPr/>
          </p:nvSpPr>
          <p:spPr>
            <a:xfrm>
              <a:off x="80414" y="415811"/>
              <a:ext cx="4415046" cy="2584696"/>
            </a:xfrm>
            <a:prstGeom prst="rect">
              <a:avLst/>
            </a:prstGeom>
            <a:noFill/>
            <a:ln>
              <a:noFill/>
            </a:ln>
          </p:spPr>
          <p:txBody>
            <a:bodyPr anchorCtr="0" anchor="t"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Corbel"/>
                <a:buNone/>
              </a:pPr>
              <a:r>
                <a:rPr b="0" i="0" lang="en" sz="2300" u="none" cap="none" strike="noStrike">
                  <a:solidFill>
                    <a:schemeClr val="lt1"/>
                  </a:solidFill>
                  <a:latin typeface="Corbel"/>
                  <a:ea typeface="Corbel"/>
                  <a:cs typeface="Corbel"/>
                  <a:sym typeface="Corbel"/>
                </a:rPr>
                <a:t>This committee:</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805"/>
                </a:spcBef>
                <a:spcAft>
                  <a:spcPts val="0"/>
                </a:spcAft>
                <a:buClr>
                  <a:schemeClr val="lt1"/>
                </a:buClr>
                <a:buSzPts val="1800"/>
                <a:buFont typeface="Corbel"/>
                <a:buChar char="•"/>
              </a:pPr>
              <a:r>
                <a:rPr b="0" i="0" lang="en" sz="1800" u="none" cap="none" strike="noStrike">
                  <a:solidFill>
                    <a:schemeClr val="lt1"/>
                  </a:solidFill>
                  <a:latin typeface="Corbel"/>
                  <a:ea typeface="Corbel"/>
                  <a:cs typeface="Corbel"/>
                  <a:sym typeface="Corbel"/>
                </a:rPr>
                <a:t>Reviews the current Local Control Accountability Plan (LCAP)</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orbel"/>
                <a:buChar char="•"/>
              </a:pPr>
              <a:r>
                <a:rPr b="0" i="0" lang="en" sz="1800" u="none" cap="none" strike="noStrike">
                  <a:solidFill>
                    <a:schemeClr val="lt1"/>
                  </a:solidFill>
                  <a:latin typeface="Corbel"/>
                  <a:ea typeface="Corbel"/>
                  <a:cs typeface="Corbel"/>
                  <a:sym typeface="Corbel"/>
                </a:rPr>
                <a:t>Shares/Solicits information from site educational partners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orbel"/>
                <a:buChar char="•"/>
              </a:pPr>
              <a:r>
                <a:rPr b="0" i="0" lang="en" sz="1800" u="none" cap="none" strike="noStrike">
                  <a:solidFill>
                    <a:schemeClr val="lt1"/>
                  </a:solidFill>
                  <a:latin typeface="Corbel"/>
                  <a:ea typeface="Corbel"/>
                  <a:cs typeface="Corbel"/>
                  <a:sym typeface="Corbel"/>
                </a:rPr>
                <a:t>Provides input, advice, and comments on revising the LCAP and related plans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208" name="Shape 208"/>
        <p:cNvGrpSpPr/>
        <p:nvPr/>
      </p:nvGrpSpPr>
      <p:grpSpPr>
        <a:xfrm>
          <a:off x="0" y="0"/>
          <a:ext cx="0" cy="0"/>
          <a:chOff x="0" y="0"/>
          <a:chExt cx="0" cy="0"/>
        </a:xfrm>
      </p:grpSpPr>
      <p:sp>
        <p:nvSpPr>
          <p:cNvPr id="209" name="Google Shape;209;p6"/>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3000"/>
              <a:buFont typeface="Corbel"/>
              <a:buNone/>
            </a:pPr>
            <a:r>
              <a:rPr lang="en">
                <a:solidFill>
                  <a:srgbClr val="A64D79"/>
                </a:solidFill>
              </a:rPr>
              <a:t>LCFF AND LCAP OVERVIEW</a:t>
            </a:r>
            <a:endParaRPr>
              <a:solidFill>
                <a:srgbClr val="A64D79"/>
              </a:solidFill>
            </a:endParaRPr>
          </a:p>
        </p:txBody>
      </p:sp>
      <p:grpSp>
        <p:nvGrpSpPr>
          <p:cNvPr id="210" name="Google Shape;210;p6"/>
          <p:cNvGrpSpPr/>
          <p:nvPr/>
        </p:nvGrpSpPr>
        <p:grpSpPr>
          <a:xfrm>
            <a:off x="443165" y="1635373"/>
            <a:ext cx="8257670" cy="2758727"/>
            <a:chOff x="7270" y="0"/>
            <a:chExt cx="8257670" cy="2758727"/>
          </a:xfrm>
        </p:grpSpPr>
        <p:sp>
          <p:nvSpPr>
            <p:cNvPr id="211" name="Google Shape;211;p6"/>
            <p:cNvSpPr/>
            <p:nvPr/>
          </p:nvSpPr>
          <p:spPr>
            <a:xfrm>
              <a:off x="7270" y="0"/>
              <a:ext cx="2173071" cy="2758727"/>
            </a:xfrm>
            <a:prstGeom prst="roundRect">
              <a:avLst>
                <a:gd fmla="val 10000"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6"/>
            <p:cNvSpPr txBox="1"/>
            <p:nvPr/>
          </p:nvSpPr>
          <p:spPr>
            <a:xfrm>
              <a:off x="70917" y="63647"/>
              <a:ext cx="2045777" cy="2631433"/>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California's main education finance law is known as the </a:t>
              </a:r>
              <a:r>
                <a:rPr b="1" i="0" lang="en" sz="1500" u="none" cap="none" strike="noStrike">
                  <a:solidFill>
                    <a:schemeClr val="lt1"/>
                  </a:solidFill>
                  <a:latin typeface="Corbel"/>
                  <a:ea typeface="Corbel"/>
                  <a:cs typeface="Corbel"/>
                  <a:sym typeface="Corbel"/>
                </a:rPr>
                <a:t>Local Control Funding Formula</a:t>
              </a:r>
              <a:r>
                <a:rPr b="0" i="0" lang="en" sz="1500" u="none" cap="none" strike="noStrike">
                  <a:solidFill>
                    <a:schemeClr val="lt1"/>
                  </a:solidFill>
                  <a:latin typeface="Corbel"/>
                  <a:ea typeface="Corbel"/>
                  <a:cs typeface="Corbel"/>
                  <a:sym typeface="Corbel"/>
                </a:rPr>
                <a:t> </a:t>
              </a:r>
              <a:r>
                <a:rPr b="1" i="0" lang="en" sz="1500" u="none" cap="none" strike="noStrike">
                  <a:solidFill>
                    <a:schemeClr val="lt1"/>
                  </a:solidFill>
                  <a:latin typeface="Corbel"/>
                  <a:ea typeface="Corbel"/>
                  <a:cs typeface="Corbel"/>
                  <a:sym typeface="Corbel"/>
                </a:rPr>
                <a:t>(</a:t>
              </a:r>
              <a:r>
                <a:rPr b="1" i="0" lang="en" sz="1500" u="sng" cap="none" strike="noStrike">
                  <a:solidFill>
                    <a:schemeClr val="dk2"/>
                  </a:solidFill>
                  <a:latin typeface="Corbel"/>
                  <a:ea typeface="Corbel"/>
                  <a:cs typeface="Corbel"/>
                  <a:sym typeface="Corbel"/>
                  <a:hlinkClick r:id="rId3">
                    <a:extLst>
                      <a:ext uri="{A12FA001-AC4F-418D-AE19-62706E023703}">
                        <ahyp:hlinkClr val="tx"/>
                      </a:ext>
                    </a:extLst>
                  </a:hlinkClick>
                </a:rPr>
                <a:t>LCFF</a:t>
              </a:r>
              <a:r>
                <a:rPr b="1" i="0" lang="en" sz="1500" u="none" cap="none" strike="noStrike">
                  <a:solidFill>
                    <a:schemeClr val="lt1"/>
                  </a:solidFill>
                  <a:latin typeface="Corbel"/>
                  <a:ea typeface="Corbel"/>
                  <a:cs typeface="Corbel"/>
                  <a:sym typeface="Corbel"/>
                </a:rPr>
                <a:t>)</a:t>
              </a:r>
              <a:r>
                <a:rPr b="0" i="0" lang="en" sz="1500" u="none" cap="none" strike="noStrike">
                  <a:solidFill>
                    <a:schemeClr val="lt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25"/>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LCFF assigns money to districts based on the number of students that are attending. </a:t>
              </a:r>
              <a:endParaRPr b="0" i="0" sz="1500" u="none" cap="none" strike="noStrike">
                <a:solidFill>
                  <a:schemeClr val="lt1"/>
                </a:solidFill>
                <a:latin typeface="Corbel"/>
                <a:ea typeface="Corbel"/>
                <a:cs typeface="Corbel"/>
                <a:sym typeface="Corbel"/>
              </a:endParaRPr>
            </a:p>
          </p:txBody>
        </p:sp>
        <p:sp>
          <p:nvSpPr>
            <p:cNvPr id="213" name="Google Shape;213;p6"/>
            <p:cNvSpPr/>
            <p:nvPr/>
          </p:nvSpPr>
          <p:spPr>
            <a:xfrm>
              <a:off x="2397648" y="1109902"/>
              <a:ext cx="460691" cy="538921"/>
            </a:xfrm>
            <a:prstGeom prst="rightArrow">
              <a:avLst>
                <a:gd fmla="val 60000" name="adj1"/>
                <a:gd fmla="val 50000" name="adj2"/>
              </a:avLst>
            </a:prstGeom>
            <a:solidFill>
              <a:srgbClr val="A7B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6"/>
            <p:cNvSpPr txBox="1"/>
            <p:nvPr/>
          </p:nvSpPr>
          <p:spPr>
            <a:xfrm>
              <a:off x="2397648" y="1217686"/>
              <a:ext cx="322484" cy="32335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200"/>
                <a:buFont typeface="Corbel"/>
                <a:buNone/>
              </a:pPr>
              <a:r>
                <a:t/>
              </a:r>
              <a:endParaRPr b="0" i="0" sz="1200" u="none" cap="none" strike="noStrike">
                <a:solidFill>
                  <a:schemeClr val="lt1"/>
                </a:solidFill>
                <a:latin typeface="Corbel"/>
                <a:ea typeface="Corbel"/>
                <a:cs typeface="Corbel"/>
                <a:sym typeface="Corbel"/>
              </a:endParaRPr>
            </a:p>
          </p:txBody>
        </p:sp>
        <p:sp>
          <p:nvSpPr>
            <p:cNvPr id="215" name="Google Shape;215;p6"/>
            <p:cNvSpPr/>
            <p:nvPr/>
          </p:nvSpPr>
          <p:spPr>
            <a:xfrm>
              <a:off x="3049569" y="0"/>
              <a:ext cx="2173071" cy="2758727"/>
            </a:xfrm>
            <a:prstGeom prst="roundRect">
              <a:avLst>
                <a:gd fmla="val 10000"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6"/>
            <p:cNvSpPr txBox="1"/>
            <p:nvPr/>
          </p:nvSpPr>
          <p:spPr>
            <a:xfrm>
              <a:off x="3113216" y="63647"/>
              <a:ext cx="2045777" cy="2631433"/>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Under LCFF, districts also receive extra money to invest in the education of English Language Learners, Foster Youth, and children living in poverty (Low Income). </a:t>
              </a:r>
              <a:endParaRPr b="0" i="0" sz="1500" u="none" cap="none" strike="noStrike">
                <a:solidFill>
                  <a:schemeClr val="lt1"/>
                </a:solidFill>
                <a:latin typeface="Corbel"/>
                <a:ea typeface="Corbel"/>
                <a:cs typeface="Corbel"/>
                <a:sym typeface="Corbel"/>
              </a:endParaRPr>
            </a:p>
          </p:txBody>
        </p:sp>
        <p:sp>
          <p:nvSpPr>
            <p:cNvPr id="217" name="Google Shape;217;p6"/>
            <p:cNvSpPr/>
            <p:nvPr/>
          </p:nvSpPr>
          <p:spPr>
            <a:xfrm>
              <a:off x="5439948" y="1109902"/>
              <a:ext cx="460691" cy="538921"/>
            </a:xfrm>
            <a:prstGeom prst="rightArrow">
              <a:avLst>
                <a:gd fmla="val 60000" name="adj1"/>
                <a:gd fmla="val 50000" name="adj2"/>
              </a:avLst>
            </a:prstGeom>
            <a:solidFill>
              <a:srgbClr val="A7B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6"/>
            <p:cNvSpPr txBox="1"/>
            <p:nvPr/>
          </p:nvSpPr>
          <p:spPr>
            <a:xfrm>
              <a:off x="5439948" y="1217686"/>
              <a:ext cx="322484" cy="32335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200"/>
                <a:buFont typeface="Corbel"/>
                <a:buNone/>
              </a:pPr>
              <a:r>
                <a:t/>
              </a:r>
              <a:endParaRPr b="0" i="0" sz="1200" u="none" cap="none" strike="noStrike">
                <a:solidFill>
                  <a:schemeClr val="lt1"/>
                </a:solidFill>
                <a:latin typeface="Corbel"/>
                <a:ea typeface="Corbel"/>
                <a:cs typeface="Corbel"/>
                <a:sym typeface="Corbel"/>
              </a:endParaRPr>
            </a:p>
          </p:txBody>
        </p:sp>
        <p:sp>
          <p:nvSpPr>
            <p:cNvPr id="219" name="Google Shape;219;p6"/>
            <p:cNvSpPr/>
            <p:nvPr/>
          </p:nvSpPr>
          <p:spPr>
            <a:xfrm>
              <a:off x="6091869" y="0"/>
              <a:ext cx="2173071" cy="2758727"/>
            </a:xfrm>
            <a:prstGeom prst="roundRect">
              <a:avLst>
                <a:gd fmla="val 10000" name="adj"/>
              </a:avLst>
            </a:prstGeom>
            <a:solidFill>
              <a:srgbClr val="006FC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6"/>
            <p:cNvSpPr txBox="1"/>
            <p:nvPr/>
          </p:nvSpPr>
          <p:spPr>
            <a:xfrm>
              <a:off x="6155516" y="63647"/>
              <a:ext cx="2045777" cy="2631433"/>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The LCFF requires districts to provide a description to demonstrate how the district is increasing or improving services for students who are Low Income, English Learners, or Foster Youth as compared to the services provided to all pupils.</a:t>
              </a:r>
              <a:endParaRPr b="0" i="0" sz="1500" u="none" cap="none" strike="noStrike">
                <a:solidFill>
                  <a:schemeClr val="lt1"/>
                </a:solidFill>
                <a:latin typeface="Corbel"/>
                <a:ea typeface="Corbel"/>
                <a:cs typeface="Corbel"/>
                <a:sym typeface="Corbe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4" name="Shape 224"/>
        <p:cNvGrpSpPr/>
        <p:nvPr/>
      </p:nvGrpSpPr>
      <p:grpSpPr>
        <a:xfrm>
          <a:off x="0" y="0"/>
          <a:ext cx="0" cy="0"/>
          <a:chOff x="0" y="0"/>
          <a:chExt cx="0" cy="0"/>
        </a:xfrm>
      </p:grpSpPr>
      <p:sp>
        <p:nvSpPr>
          <p:cNvPr id="225" name="Google Shape;225;p7"/>
          <p:cNvSpPr txBox="1"/>
          <p:nvPr/>
        </p:nvSpPr>
        <p:spPr>
          <a:xfrm>
            <a:off x="658678" y="332950"/>
            <a:ext cx="8497322" cy="103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Corbel"/>
              <a:buNone/>
            </a:pPr>
            <a:r>
              <a:t/>
            </a:r>
            <a:endParaRPr b="1" i="0" sz="3600" u="none" cap="none" strike="noStrike">
              <a:solidFill>
                <a:schemeClr val="lt1"/>
              </a:solidFill>
              <a:latin typeface="Corbel"/>
              <a:ea typeface="Corbel"/>
              <a:cs typeface="Corbel"/>
              <a:sym typeface="Corbel"/>
            </a:endParaRPr>
          </a:p>
        </p:txBody>
      </p:sp>
      <p:pic>
        <p:nvPicPr>
          <p:cNvPr descr="Base Grant Information" id="226" name="Google Shape;226;p7" title="Grants"/>
          <p:cNvPicPr preferRelativeResize="0"/>
          <p:nvPr/>
        </p:nvPicPr>
        <p:blipFill rotWithShape="1">
          <a:blip r:embed="rId3">
            <a:alphaModFix/>
          </a:blip>
          <a:srcRect b="0" l="0" r="0" t="0"/>
          <a:stretch/>
        </p:blipFill>
        <p:spPr>
          <a:xfrm>
            <a:off x="911651" y="1888376"/>
            <a:ext cx="2663025" cy="2882926"/>
          </a:xfrm>
          <a:prstGeom prst="rect">
            <a:avLst/>
          </a:prstGeom>
          <a:noFill/>
          <a:ln>
            <a:noFill/>
          </a:ln>
        </p:spPr>
      </p:pic>
      <p:pic>
        <p:nvPicPr>
          <p:cNvPr descr="Supplemental and Concentration Grants" id="227" name="Google Shape;227;p7" title="Grants"/>
          <p:cNvPicPr preferRelativeResize="0"/>
          <p:nvPr/>
        </p:nvPicPr>
        <p:blipFill rotWithShape="1">
          <a:blip r:embed="rId4">
            <a:alphaModFix/>
          </a:blip>
          <a:srcRect b="0" l="0" r="0" t="2526"/>
          <a:stretch/>
        </p:blipFill>
        <p:spPr>
          <a:xfrm>
            <a:off x="3406688" y="1888376"/>
            <a:ext cx="5126740" cy="2882926"/>
          </a:xfrm>
          <a:prstGeom prst="rect">
            <a:avLst/>
          </a:prstGeom>
          <a:noFill/>
          <a:ln>
            <a:noFill/>
          </a:ln>
        </p:spPr>
      </p:pic>
      <p:sp>
        <p:nvSpPr>
          <p:cNvPr id="228" name="Google Shape;228;p7"/>
          <p:cNvSpPr/>
          <p:nvPr/>
        </p:nvSpPr>
        <p:spPr>
          <a:xfrm>
            <a:off x="5165613" y="101187"/>
            <a:ext cx="3507300" cy="1526376"/>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900"/>
              <a:buFont typeface="Corbel"/>
              <a:buNone/>
            </a:pPr>
            <a:r>
              <a:t/>
            </a:r>
            <a:endParaRPr b="1" i="0" sz="1900" u="none" cap="none" strike="noStrike">
              <a:solidFill>
                <a:schemeClr val="dk2"/>
              </a:solidFill>
              <a:latin typeface="Corbel"/>
              <a:ea typeface="Corbel"/>
              <a:cs typeface="Corbel"/>
              <a:sym typeface="Corbel"/>
            </a:endParaRPr>
          </a:p>
          <a:p>
            <a:pPr indent="0" lvl="0" marL="0" marR="0" rtl="0" algn="ctr">
              <a:lnSpc>
                <a:spcPct val="100000"/>
              </a:lnSpc>
              <a:spcBef>
                <a:spcPts val="0"/>
              </a:spcBef>
              <a:spcAft>
                <a:spcPts val="0"/>
              </a:spcAft>
              <a:buClr>
                <a:schemeClr val="dk2"/>
              </a:buClr>
              <a:buSzPts val="1900"/>
              <a:buFont typeface="Corbel"/>
              <a:buNone/>
            </a:pPr>
            <a:r>
              <a:rPr b="1" i="0" lang="en" sz="1900" u="none" cap="none" strike="noStrike">
                <a:solidFill>
                  <a:schemeClr val="dk2"/>
                </a:solidFill>
                <a:latin typeface="Corbel"/>
                <a:ea typeface="Corbel"/>
                <a:cs typeface="Corbel"/>
                <a:sym typeface="Corbel"/>
              </a:rPr>
              <a:t>Unduplicated Count </a:t>
            </a:r>
            <a:endParaRPr b="1" i="0" sz="1900" u="none" cap="none" strike="noStrike">
              <a:solidFill>
                <a:schemeClr val="dk2"/>
              </a:solidFill>
              <a:latin typeface="Corbel"/>
              <a:ea typeface="Corbel"/>
              <a:cs typeface="Corbel"/>
              <a:sym typeface="Corbel"/>
            </a:endParaRPr>
          </a:p>
          <a:p>
            <a:pPr indent="0" lvl="0" marL="0" marR="0" rtl="0" algn="ctr">
              <a:lnSpc>
                <a:spcPct val="100000"/>
              </a:lnSpc>
              <a:spcBef>
                <a:spcPts val="0"/>
              </a:spcBef>
              <a:spcAft>
                <a:spcPts val="0"/>
              </a:spcAft>
              <a:buClr>
                <a:schemeClr val="dk2"/>
              </a:buClr>
              <a:buSzPts val="1900"/>
              <a:buFont typeface="Corbel"/>
              <a:buNone/>
            </a:pPr>
            <a:r>
              <a:rPr b="1" i="0" lang="en" sz="1900" u="none" cap="none" strike="noStrike">
                <a:solidFill>
                  <a:schemeClr val="dk2"/>
                </a:solidFill>
                <a:latin typeface="Corbel"/>
                <a:ea typeface="Corbel"/>
                <a:cs typeface="Corbel"/>
                <a:sym typeface="Corbel"/>
              </a:rPr>
              <a:t>Projected </a:t>
            </a:r>
            <a:endParaRPr b="1" i="0" sz="1900" u="none" cap="none" strike="noStrike">
              <a:solidFill>
                <a:schemeClr val="dk2"/>
              </a:solidFill>
              <a:latin typeface="Corbel"/>
              <a:ea typeface="Corbel"/>
              <a:cs typeface="Corbel"/>
              <a:sym typeface="Corbel"/>
            </a:endParaRPr>
          </a:p>
          <a:p>
            <a:pPr indent="0" lvl="0" marL="0" marR="0" rtl="0" algn="ctr">
              <a:lnSpc>
                <a:spcPct val="100000"/>
              </a:lnSpc>
              <a:spcBef>
                <a:spcPts val="0"/>
              </a:spcBef>
              <a:spcAft>
                <a:spcPts val="0"/>
              </a:spcAft>
              <a:buClr>
                <a:schemeClr val="dk2"/>
              </a:buClr>
              <a:buSzPts val="1900"/>
              <a:buFont typeface="Corbel"/>
              <a:buNone/>
            </a:pPr>
            <a:r>
              <a:rPr b="1" i="0" lang="en" sz="1900" u="none" cap="none" strike="noStrike">
                <a:solidFill>
                  <a:schemeClr val="dk2"/>
                </a:solidFill>
                <a:latin typeface="Corbel"/>
                <a:ea typeface="Corbel"/>
                <a:cs typeface="Corbel"/>
                <a:sym typeface="Corbel"/>
              </a:rPr>
              <a:t>2023/24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2"/>
              </a:buClr>
              <a:buSzPts val="1900"/>
              <a:buFont typeface="Corbel"/>
              <a:buNone/>
            </a:pPr>
            <a:r>
              <a:rPr b="1" i="0" lang="en" sz="1900" u="none" cap="none" strike="noStrike">
                <a:solidFill>
                  <a:schemeClr val="dk2"/>
                </a:solidFill>
                <a:latin typeface="Corbel"/>
                <a:ea typeface="Corbel"/>
                <a:cs typeface="Corbel"/>
                <a:sym typeface="Corbel"/>
              </a:rPr>
              <a:t>____</a:t>
            </a:r>
            <a:endParaRPr b="1" i="0" sz="1900" u="none" cap="none" strike="noStrike">
              <a:solidFill>
                <a:schemeClr val="dk2"/>
              </a:solidFill>
              <a:latin typeface="Corbel"/>
              <a:ea typeface="Corbel"/>
              <a:cs typeface="Corbel"/>
              <a:sym typeface="Corbel"/>
            </a:endParaRPr>
          </a:p>
        </p:txBody>
      </p:sp>
      <p:sp>
        <p:nvSpPr>
          <p:cNvPr id="229" name="Google Shape;229;p7"/>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85000"/>
              </a:lnSpc>
              <a:spcBef>
                <a:spcPts val="0"/>
              </a:spcBef>
              <a:spcAft>
                <a:spcPts val="0"/>
              </a:spcAft>
              <a:buClr>
                <a:schemeClr val="lt1"/>
              </a:buClr>
              <a:buSzPts val="2800"/>
              <a:buFont typeface="Corbel"/>
              <a:buNone/>
            </a:pPr>
            <a:r>
              <a:rPr lang="en"/>
              <a:t>LCFF (STATE FUNDING)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33" name="Shape 233"/>
        <p:cNvGrpSpPr/>
        <p:nvPr/>
      </p:nvGrpSpPr>
      <p:grpSpPr>
        <a:xfrm>
          <a:off x="0" y="0"/>
          <a:ext cx="0" cy="0"/>
          <a:chOff x="0" y="0"/>
          <a:chExt cx="0" cy="0"/>
        </a:xfrm>
      </p:grpSpPr>
      <p:sp>
        <p:nvSpPr>
          <p:cNvPr id="234" name="Google Shape;234;p8"/>
          <p:cNvSpPr/>
          <p:nvPr/>
        </p:nvSpPr>
        <p:spPr>
          <a:xfrm>
            <a:off x="0" y="0"/>
            <a:ext cx="9143999"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5" name="Google Shape;235;p8"/>
          <p:cNvSpPr/>
          <p:nvPr/>
        </p:nvSpPr>
        <p:spPr>
          <a:xfrm>
            <a:off x="362" y="132081"/>
            <a:ext cx="9141714" cy="1234440"/>
          </a:xfrm>
          <a:prstGeom prst="rect">
            <a:avLst/>
          </a:prstGeom>
          <a:solidFill>
            <a:schemeClr val="lt1">
              <a:alpha val="8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236" name="Google Shape;236;p8"/>
          <p:cNvSpPr txBox="1"/>
          <p:nvPr>
            <p:ph type="title"/>
          </p:nvPr>
        </p:nvSpPr>
        <p:spPr>
          <a:xfrm>
            <a:off x="902189" y="213132"/>
            <a:ext cx="7338060" cy="113157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3000"/>
              <a:buFont typeface="Corbel"/>
              <a:buNone/>
            </a:pPr>
            <a:r>
              <a:rPr lang="en">
                <a:solidFill>
                  <a:srgbClr val="A64D79"/>
                </a:solidFill>
              </a:rPr>
              <a:t>LOCAL CONTROL ACCOUNTABILITY PLAN</a:t>
            </a:r>
            <a:endParaRPr>
              <a:solidFill>
                <a:srgbClr val="A64D79"/>
              </a:solidFill>
            </a:endParaRPr>
          </a:p>
        </p:txBody>
      </p:sp>
      <p:sp>
        <p:nvSpPr>
          <p:cNvPr id="237" name="Google Shape;237;p8"/>
          <p:cNvSpPr txBox="1"/>
          <p:nvPr/>
        </p:nvSpPr>
        <p:spPr>
          <a:xfrm>
            <a:off x="2286000" y="2433250"/>
            <a:ext cx="4572000"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Corbel"/>
                <a:ea typeface="Corbel"/>
                <a:cs typeface="Corbel"/>
                <a:sym typeface="Corbel"/>
              </a:rPr>
              <a:t> </a:t>
            </a:r>
            <a:endParaRPr b="0" i="0" sz="1350" u="none" cap="none" strike="noStrike">
              <a:solidFill>
                <a:schemeClr val="lt1"/>
              </a:solidFill>
              <a:latin typeface="Corbel"/>
              <a:ea typeface="Corbel"/>
              <a:cs typeface="Corbel"/>
              <a:sym typeface="Corbel"/>
            </a:endParaRPr>
          </a:p>
        </p:txBody>
      </p:sp>
      <p:grpSp>
        <p:nvGrpSpPr>
          <p:cNvPr id="238" name="Google Shape;238;p8"/>
          <p:cNvGrpSpPr/>
          <p:nvPr/>
        </p:nvGrpSpPr>
        <p:grpSpPr>
          <a:xfrm>
            <a:off x="902189" y="1517399"/>
            <a:ext cx="7338060" cy="3137401"/>
            <a:chOff x="0" y="8639"/>
            <a:chExt cx="7338060" cy="3137401"/>
          </a:xfrm>
        </p:grpSpPr>
        <p:sp>
          <p:nvSpPr>
            <p:cNvPr id="239" name="Google Shape;239;p8"/>
            <p:cNvSpPr/>
            <p:nvPr/>
          </p:nvSpPr>
          <p:spPr>
            <a:xfrm>
              <a:off x="0" y="8639"/>
              <a:ext cx="7338060" cy="596700"/>
            </a:xfrm>
            <a:prstGeom prst="roundRect">
              <a:avLst>
                <a:gd fmla="val 16667" name="adj"/>
              </a:avLst>
            </a:prstGeom>
            <a:gradFill>
              <a:gsLst>
                <a:gs pos="0">
                  <a:srgbClr val="FFAF74"/>
                </a:gs>
                <a:gs pos="50000">
                  <a:srgbClr val="EF8E2A"/>
                </a:gs>
                <a:gs pos="100000">
                  <a:srgbClr val="DA7816"/>
                </a:gs>
              </a:gsLst>
              <a:lin ang="5400000" scaled="0"/>
            </a:gradFill>
            <a:ln>
              <a:noFill/>
            </a:ln>
            <a:effectLst>
              <a:outerShdw blurRad="88900" rotWithShape="0" algn="ctr" dir="5400000" dist="2794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8"/>
            <p:cNvSpPr txBox="1"/>
            <p:nvPr/>
          </p:nvSpPr>
          <p:spPr>
            <a:xfrm>
              <a:off x="29128" y="37767"/>
              <a:ext cx="7279804" cy="538444"/>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All school districts and </a:t>
              </a:r>
              <a:r>
                <a:rPr b="0" i="0" lang="en" sz="1500" u="sng" cap="none" strike="noStrike">
                  <a:solidFill>
                    <a:schemeClr val="lt1"/>
                  </a:solidFill>
                  <a:latin typeface="Corbel"/>
                  <a:ea typeface="Corbel"/>
                  <a:cs typeface="Corbel"/>
                  <a:sym typeface="Corbel"/>
                </a:rPr>
                <a:t>Charter Schools</a:t>
              </a:r>
              <a:r>
                <a:rPr b="0" i="0" lang="en" sz="1500" u="none" cap="none" strike="noStrike">
                  <a:solidFill>
                    <a:schemeClr val="lt1"/>
                  </a:solidFill>
                  <a:latin typeface="Corbel"/>
                  <a:ea typeface="Corbel"/>
                  <a:cs typeface="Corbel"/>
                  <a:sym typeface="Corbel"/>
                </a:rPr>
                <a:t> in California are required to produce an LCAP, demonstrating how the Local Control Funding Formula (LCFF) funds are linked to meeting the needs of all students.</a:t>
              </a:r>
              <a:endParaRPr b="0" i="0" sz="1500" u="none" cap="none" strike="noStrike">
                <a:solidFill>
                  <a:schemeClr val="lt1"/>
                </a:solidFill>
                <a:latin typeface="Corbel"/>
                <a:ea typeface="Corbel"/>
                <a:cs typeface="Corbel"/>
                <a:sym typeface="Corbel"/>
              </a:endParaRPr>
            </a:p>
          </p:txBody>
        </p:sp>
        <p:sp>
          <p:nvSpPr>
            <p:cNvPr id="241" name="Google Shape;241;p8"/>
            <p:cNvSpPr/>
            <p:nvPr/>
          </p:nvSpPr>
          <p:spPr>
            <a:xfrm>
              <a:off x="0" y="648539"/>
              <a:ext cx="7338060" cy="596700"/>
            </a:xfrm>
            <a:prstGeom prst="roundRect">
              <a:avLst>
                <a:gd fmla="val 16667" name="adj"/>
              </a:avLst>
            </a:prstGeom>
            <a:gradFill>
              <a:gsLst>
                <a:gs pos="0">
                  <a:srgbClr val="FFAF74"/>
                </a:gs>
                <a:gs pos="50000">
                  <a:srgbClr val="EF8E2A"/>
                </a:gs>
                <a:gs pos="100000">
                  <a:srgbClr val="DA7816"/>
                </a:gs>
              </a:gsLst>
              <a:lin ang="5400000" scaled="0"/>
            </a:gradFill>
            <a:ln>
              <a:noFill/>
            </a:ln>
            <a:effectLst>
              <a:outerShdw blurRad="88900" rotWithShape="0" algn="ctr" dir="5400000" dist="2794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8"/>
            <p:cNvSpPr txBox="1"/>
            <p:nvPr/>
          </p:nvSpPr>
          <p:spPr>
            <a:xfrm>
              <a:off x="29128" y="677667"/>
              <a:ext cx="7279804" cy="538444"/>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The LCAP is a three-year plan that describes the goals, actions, services, and expenditures to support positive student outcomes that address state and local priorities. </a:t>
              </a:r>
              <a:endParaRPr b="0" i="0" sz="1500" u="none" cap="none" strike="noStrike">
                <a:solidFill>
                  <a:schemeClr val="lt1"/>
                </a:solidFill>
                <a:latin typeface="Corbel"/>
                <a:ea typeface="Corbel"/>
                <a:cs typeface="Corbel"/>
                <a:sym typeface="Corbel"/>
              </a:endParaRPr>
            </a:p>
          </p:txBody>
        </p:sp>
        <p:sp>
          <p:nvSpPr>
            <p:cNvPr id="243" name="Google Shape;243;p8"/>
            <p:cNvSpPr/>
            <p:nvPr/>
          </p:nvSpPr>
          <p:spPr>
            <a:xfrm>
              <a:off x="0" y="1288439"/>
              <a:ext cx="7338060" cy="596700"/>
            </a:xfrm>
            <a:prstGeom prst="roundRect">
              <a:avLst>
                <a:gd fmla="val 16667" name="adj"/>
              </a:avLst>
            </a:prstGeom>
            <a:gradFill>
              <a:gsLst>
                <a:gs pos="0">
                  <a:srgbClr val="FFAF74"/>
                </a:gs>
                <a:gs pos="50000">
                  <a:srgbClr val="EF8E2A"/>
                </a:gs>
                <a:gs pos="100000">
                  <a:srgbClr val="DA7816"/>
                </a:gs>
              </a:gsLst>
              <a:lin ang="5400000" scaled="0"/>
            </a:gradFill>
            <a:ln>
              <a:noFill/>
            </a:ln>
            <a:effectLst>
              <a:outerShdw blurRad="88900" rotWithShape="0" algn="ctr" dir="5400000" dist="2794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8"/>
            <p:cNvSpPr txBox="1"/>
            <p:nvPr/>
          </p:nvSpPr>
          <p:spPr>
            <a:xfrm>
              <a:off x="29128" y="1317567"/>
              <a:ext cx="7279804" cy="538444"/>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The LCAP provides an opportunity for school districts to share their stories of how, what, and why programs and services are selected to meet their local needs. </a:t>
              </a:r>
              <a:endParaRPr b="0" i="0" sz="1500" u="none" cap="none" strike="noStrike">
                <a:solidFill>
                  <a:schemeClr val="lt1"/>
                </a:solidFill>
                <a:latin typeface="Corbel"/>
                <a:ea typeface="Corbel"/>
                <a:cs typeface="Corbel"/>
                <a:sym typeface="Corbel"/>
              </a:endParaRPr>
            </a:p>
          </p:txBody>
        </p:sp>
        <p:sp>
          <p:nvSpPr>
            <p:cNvPr id="245" name="Google Shape;245;p8"/>
            <p:cNvSpPr/>
            <p:nvPr/>
          </p:nvSpPr>
          <p:spPr>
            <a:xfrm>
              <a:off x="0" y="1928340"/>
              <a:ext cx="7338060" cy="596700"/>
            </a:xfrm>
            <a:prstGeom prst="roundRect">
              <a:avLst>
                <a:gd fmla="val 16667" name="adj"/>
              </a:avLst>
            </a:prstGeom>
            <a:gradFill>
              <a:gsLst>
                <a:gs pos="0">
                  <a:srgbClr val="FFAF74"/>
                </a:gs>
                <a:gs pos="50000">
                  <a:srgbClr val="EF8E2A"/>
                </a:gs>
                <a:gs pos="100000">
                  <a:srgbClr val="DA7816"/>
                </a:gs>
              </a:gsLst>
              <a:lin ang="5400000" scaled="0"/>
            </a:gradFill>
            <a:ln>
              <a:noFill/>
            </a:ln>
            <a:effectLst>
              <a:outerShdw blurRad="88900" rotWithShape="0" algn="ctr" dir="5400000" dist="2794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8"/>
            <p:cNvSpPr txBox="1"/>
            <p:nvPr/>
          </p:nvSpPr>
          <p:spPr>
            <a:xfrm>
              <a:off x="29128" y="1957468"/>
              <a:ext cx="7279804" cy="538444"/>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Corbel"/>
                <a:buNone/>
              </a:pPr>
              <a:r>
                <a:rPr b="0" i="0" lang="en" sz="1500" u="none" cap="none" strike="noStrike">
                  <a:solidFill>
                    <a:schemeClr val="lt1"/>
                  </a:solidFill>
                  <a:latin typeface="Corbel"/>
                  <a:ea typeface="Corbel"/>
                  <a:cs typeface="Corbel"/>
                  <a:sym typeface="Corbel"/>
                </a:rPr>
                <a:t>The majority of the LCFF funds are District driven, however this formula also targets funding to specific student populations (subgroups):</a:t>
              </a:r>
              <a:endParaRPr b="0" i="0" sz="1500" u="none" cap="none" strike="noStrike">
                <a:solidFill>
                  <a:schemeClr val="lt1"/>
                </a:solidFill>
                <a:latin typeface="Corbel"/>
                <a:ea typeface="Corbel"/>
                <a:cs typeface="Corbel"/>
                <a:sym typeface="Corbel"/>
              </a:endParaRPr>
            </a:p>
          </p:txBody>
        </p:sp>
        <p:sp>
          <p:nvSpPr>
            <p:cNvPr id="247" name="Google Shape;247;p8"/>
            <p:cNvSpPr/>
            <p:nvPr/>
          </p:nvSpPr>
          <p:spPr>
            <a:xfrm>
              <a:off x="0" y="2525040"/>
              <a:ext cx="7338060" cy="621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8"/>
            <p:cNvSpPr txBox="1"/>
            <p:nvPr/>
          </p:nvSpPr>
          <p:spPr>
            <a:xfrm>
              <a:off x="0" y="2525040"/>
              <a:ext cx="7338060" cy="621000"/>
            </a:xfrm>
            <a:prstGeom prst="rect">
              <a:avLst/>
            </a:prstGeom>
            <a:noFill/>
            <a:ln>
              <a:noFill/>
            </a:ln>
          </p:spPr>
          <p:txBody>
            <a:bodyPr anchorCtr="0" anchor="t" bIns="19050" lIns="232975" spcFirstLastPara="1" rIns="106675" wrap="square" tIns="19050">
              <a:noAutofit/>
            </a:bodyPr>
            <a:lstStyle/>
            <a:p>
              <a:pPr indent="-114300" lvl="1" marL="114300" marR="0" rtl="0" algn="l">
                <a:lnSpc>
                  <a:spcPct val="90000"/>
                </a:lnSpc>
                <a:spcBef>
                  <a:spcPts val="0"/>
                </a:spcBef>
                <a:spcAft>
                  <a:spcPts val="0"/>
                </a:spcAft>
                <a:buClr>
                  <a:schemeClr val="lt1"/>
                </a:buClr>
                <a:buSzPts val="1200"/>
                <a:buFont typeface="Corbel"/>
                <a:buChar char="•"/>
              </a:pPr>
              <a:r>
                <a:rPr b="0" i="0" lang="en" sz="1200" u="none" cap="none" strike="noStrike">
                  <a:solidFill>
                    <a:schemeClr val="lt1"/>
                  </a:solidFill>
                  <a:latin typeface="Corbel"/>
                  <a:ea typeface="Corbel"/>
                  <a:cs typeface="Corbel"/>
                  <a:sym typeface="Corbel"/>
                </a:rPr>
                <a:t>English Learners / Long Term English Learners (LTELs)</a:t>
              </a:r>
              <a:endParaRPr b="0" i="0" sz="1200" u="none" cap="none" strike="noStrike">
                <a:solidFill>
                  <a:schemeClr val="lt1"/>
                </a:solidFill>
                <a:latin typeface="Corbel"/>
                <a:ea typeface="Corbel"/>
                <a:cs typeface="Corbel"/>
                <a:sym typeface="Corbel"/>
              </a:endParaRPr>
            </a:p>
            <a:p>
              <a:pPr indent="-114300" lvl="1" marL="114300" marR="0" rtl="0" algn="l">
                <a:lnSpc>
                  <a:spcPct val="90000"/>
                </a:lnSpc>
                <a:spcBef>
                  <a:spcPts val="240"/>
                </a:spcBef>
                <a:spcAft>
                  <a:spcPts val="0"/>
                </a:spcAft>
                <a:buClr>
                  <a:schemeClr val="lt1"/>
                </a:buClr>
                <a:buSzPts val="1200"/>
                <a:buFont typeface="Corbel"/>
                <a:buChar char="•"/>
              </a:pPr>
              <a:r>
                <a:rPr b="0" i="0" lang="en" sz="1200" u="none" cap="none" strike="noStrike">
                  <a:solidFill>
                    <a:schemeClr val="lt1"/>
                  </a:solidFill>
                  <a:latin typeface="Corbel"/>
                  <a:ea typeface="Corbel"/>
                  <a:cs typeface="Corbel"/>
                  <a:sym typeface="Corbel"/>
                </a:rPr>
                <a:t>Foster Youth</a:t>
              </a:r>
              <a:endParaRPr b="0" i="0" sz="1200" u="none" cap="none" strike="noStrike">
                <a:solidFill>
                  <a:schemeClr val="lt1"/>
                </a:solidFill>
                <a:latin typeface="Corbel"/>
                <a:ea typeface="Corbel"/>
                <a:cs typeface="Corbel"/>
                <a:sym typeface="Corbel"/>
              </a:endParaRPr>
            </a:p>
            <a:p>
              <a:pPr indent="-114300" lvl="1" marL="114300" marR="0" rtl="0" algn="l">
                <a:lnSpc>
                  <a:spcPct val="90000"/>
                </a:lnSpc>
                <a:spcBef>
                  <a:spcPts val="240"/>
                </a:spcBef>
                <a:spcAft>
                  <a:spcPts val="0"/>
                </a:spcAft>
                <a:buClr>
                  <a:schemeClr val="lt1"/>
                </a:buClr>
                <a:buSzPts val="1200"/>
                <a:buFont typeface="Corbel"/>
                <a:buChar char="•"/>
              </a:pPr>
              <a:r>
                <a:rPr b="0" i="0" lang="en" sz="1200" u="none" cap="none" strike="noStrike">
                  <a:solidFill>
                    <a:schemeClr val="lt1"/>
                  </a:solidFill>
                  <a:latin typeface="Corbel"/>
                  <a:ea typeface="Corbel"/>
                  <a:cs typeface="Corbel"/>
                  <a:sym typeface="Corbel"/>
                </a:rPr>
                <a:t>Socio-Economically Disadvantaged</a:t>
              </a:r>
              <a:endParaRPr b="0" i="0" sz="1200" u="none" cap="none" strike="noStrike">
                <a:solidFill>
                  <a:schemeClr val="lt1"/>
                </a:solidFill>
                <a:latin typeface="Corbel"/>
                <a:ea typeface="Corbel"/>
                <a:cs typeface="Corbel"/>
                <a:sym typeface="Corbe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ded">
  <a:themeElements>
    <a:clrScheme name="Custom 11">
      <a:dk1>
        <a:srgbClr val="0070C0"/>
      </a:dk1>
      <a:lt1>
        <a:srgbClr val="FFFFFF"/>
      </a:lt1>
      <a:dk2>
        <a:srgbClr val="FF9933"/>
      </a:dk2>
      <a:lt2>
        <a:srgbClr val="FFFFFF"/>
      </a:lt2>
      <a:accent1>
        <a:srgbClr val="0070C0"/>
      </a:accent1>
      <a:accent2>
        <a:srgbClr val="BD582C"/>
      </a:accent2>
      <a:accent3>
        <a:srgbClr val="865640"/>
      </a:accent3>
      <a:accent4>
        <a:srgbClr val="9B8357"/>
      </a:accent4>
      <a:accent5>
        <a:srgbClr val="FF9933"/>
      </a:accent5>
      <a:accent6>
        <a:srgbClr val="94A080"/>
      </a:accent6>
      <a:hlink>
        <a:srgbClr val="FF9933"/>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nded">
  <a:themeElements>
    <a:clrScheme name="Custom 11">
      <a:dk1>
        <a:srgbClr val="0070C0"/>
      </a:dk1>
      <a:lt1>
        <a:srgbClr val="FFFFFF"/>
      </a:lt1>
      <a:dk2>
        <a:srgbClr val="FF9933"/>
      </a:dk2>
      <a:lt2>
        <a:srgbClr val="FFFFFF"/>
      </a:lt2>
      <a:accent1>
        <a:srgbClr val="0070C0"/>
      </a:accent1>
      <a:accent2>
        <a:srgbClr val="BD582C"/>
      </a:accent2>
      <a:accent3>
        <a:srgbClr val="865640"/>
      </a:accent3>
      <a:accent4>
        <a:srgbClr val="9B8357"/>
      </a:accent4>
      <a:accent5>
        <a:srgbClr val="FF9933"/>
      </a:accent5>
      <a:accent6>
        <a:srgbClr val="94A080"/>
      </a:accent6>
      <a:hlink>
        <a:srgbClr val="FF9933"/>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Eileen Jones</dc:creator>
</cp:coreProperties>
</file>