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  <p:embeddedFont>
      <p:font typeface="Pompier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24" Type="http://schemas.openxmlformats.org/officeDocument/2006/relationships/font" Target="fonts/Pompiere-regular.fntdata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forms/d/e/1FAIpQLSfTfcy9AV4nbdlfhqKxZ9k5ef7S3PVmoEjMWNSu33r6dD4Vsw/viewform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https://docs.google.com/forms/d/e/1FAIpQLSfTfcy9AV4nbdlfhqKxZ9k5ef7S3PVmoEjMWNSu33r6dD4Vsw/viewform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Link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58bc68146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58bc68146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7e361da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7e361da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3491f32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3491f32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7aca2d8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7aca2d8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8bc68146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8bc68146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359ede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359ede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2359ede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2359ede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2359eded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2359eded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0a98fae8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0a98fae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58bc68146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58bc68146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7e361da7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7e361da7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45597" y="-509725"/>
            <a:ext cx="3874809" cy="3290000"/>
            <a:chOff x="-845650" y="-509725"/>
            <a:chExt cx="4413725" cy="3776400"/>
          </a:xfrm>
        </p:grpSpPr>
        <p:sp>
          <p:nvSpPr>
            <p:cNvPr id="11" name="Google Shape;11;p2"/>
            <p:cNvSpPr/>
            <p:nvPr/>
          </p:nvSpPr>
          <p:spPr>
            <a:xfrm>
              <a:off x="-845650" y="-509725"/>
              <a:ext cx="3765000" cy="37764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74275" y="-162175"/>
              <a:ext cx="2293800" cy="216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443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680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None/>
              <a:defRPr sz="2800">
                <a:solidFill>
                  <a:srgbClr val="38761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9226" y="3403775"/>
            <a:ext cx="3085550" cy="154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7657325" y="-92675"/>
            <a:ext cx="1486675" cy="5236200"/>
            <a:chOff x="7657325" y="-92675"/>
            <a:chExt cx="1486675" cy="5236200"/>
          </a:xfrm>
        </p:grpSpPr>
        <p:sp>
          <p:nvSpPr>
            <p:cNvPr id="18" name="Google Shape;18;p2"/>
            <p:cNvSpPr/>
            <p:nvPr/>
          </p:nvSpPr>
          <p:spPr>
            <a:xfrm>
              <a:off x="7657325" y="-92675"/>
              <a:ext cx="1112100" cy="52362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31900" y="-92675"/>
              <a:ext cx="1112100" cy="52362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93150" y="243050"/>
            <a:ext cx="7379300" cy="3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688" y="6498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0"/>
              <a:buNone/>
              <a:defRPr sz="12000">
                <a:solidFill>
                  <a:srgbClr val="38761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403300" y="261337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-258675" y="4482167"/>
            <a:ext cx="9661325" cy="755725"/>
            <a:chOff x="-231600" y="4222825"/>
            <a:chExt cx="9661325" cy="920717"/>
          </a:xfrm>
        </p:grpSpPr>
        <p:sp>
          <p:nvSpPr>
            <p:cNvPr id="87" name="Google Shape;87;p11"/>
            <p:cNvSpPr/>
            <p:nvPr/>
          </p:nvSpPr>
          <p:spPr>
            <a:xfrm>
              <a:off x="-231600" y="4222825"/>
              <a:ext cx="9591900" cy="5268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-162175" y="4443642"/>
              <a:ext cx="9591900" cy="6999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LP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6188" y="3404450"/>
            <a:ext cx="2910925" cy="14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" name="Google Shape;92;p12"/>
          <p:cNvGrpSpPr/>
          <p:nvPr/>
        </p:nvGrpSpPr>
        <p:grpSpPr>
          <a:xfrm>
            <a:off x="-1424875" y="2502225"/>
            <a:ext cx="4413725" cy="3776400"/>
            <a:chOff x="-845650" y="-509725"/>
            <a:chExt cx="4413725" cy="3776400"/>
          </a:xfrm>
        </p:grpSpPr>
        <p:sp>
          <p:nvSpPr>
            <p:cNvPr id="93" name="Google Shape;93;p12"/>
            <p:cNvSpPr/>
            <p:nvPr/>
          </p:nvSpPr>
          <p:spPr>
            <a:xfrm>
              <a:off x="-845650" y="-509725"/>
              <a:ext cx="3765000" cy="37764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1274275" y="-162175"/>
              <a:ext cx="2293800" cy="216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2"/>
          <p:cNvSpPr txBox="1"/>
          <p:nvPr>
            <p:ph type="title"/>
          </p:nvPr>
        </p:nvSpPr>
        <p:spPr>
          <a:xfrm>
            <a:off x="2020050" y="1633425"/>
            <a:ext cx="64524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None/>
              <a:defRPr>
                <a:solidFill>
                  <a:srgbClr val="3876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3665050" y="2249325"/>
            <a:ext cx="33132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None/>
              <a:defRPr>
                <a:solidFill>
                  <a:srgbClr val="1155C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" name="Google Shape;97;p12"/>
          <p:cNvGrpSpPr/>
          <p:nvPr/>
        </p:nvGrpSpPr>
        <p:grpSpPr>
          <a:xfrm>
            <a:off x="7958527" y="-104307"/>
            <a:ext cx="1697203" cy="1262771"/>
            <a:chOff x="-706625" y="-127450"/>
            <a:chExt cx="2455800" cy="1907220"/>
          </a:xfrm>
        </p:grpSpPr>
        <p:sp>
          <p:nvSpPr>
            <p:cNvPr id="98" name="Google Shape;98;p12"/>
            <p:cNvSpPr/>
            <p:nvPr/>
          </p:nvSpPr>
          <p:spPr>
            <a:xfrm>
              <a:off x="-706625" y="-127450"/>
              <a:ext cx="2455800" cy="15639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-532925" y="331670"/>
              <a:ext cx="2108400" cy="1448100"/>
            </a:xfrm>
            <a:prstGeom prst="rect">
              <a:avLst/>
            </a:prstGeom>
            <a:solidFill>
              <a:srgbClr val="1155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625523" y="-57957"/>
            <a:ext cx="2073559" cy="1112196"/>
            <a:chOff x="-706625" y="-127450"/>
            <a:chExt cx="3000375" cy="1679800"/>
          </a:xfrm>
        </p:grpSpPr>
        <p:sp>
          <p:nvSpPr>
            <p:cNvPr id="22" name="Google Shape;22;p3"/>
            <p:cNvSpPr/>
            <p:nvPr/>
          </p:nvSpPr>
          <p:spPr>
            <a:xfrm>
              <a:off x="-706625" y="-127450"/>
              <a:ext cx="2455800" cy="15639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85350" y="104250"/>
              <a:ext cx="2108400" cy="1448100"/>
            </a:xfrm>
            <a:prstGeom prst="rect">
              <a:avLst/>
            </a:prstGeom>
            <a:solidFill>
              <a:srgbClr val="1155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" name="Google Shape;24;p3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500550" y="263475"/>
            <a:ext cx="8331750" cy="41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311700" y="20057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600"/>
              <a:buNone/>
              <a:defRPr sz="3600">
                <a:solidFill>
                  <a:srgbClr val="38761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-231600" y="4222825"/>
            <a:ext cx="9661325" cy="920675"/>
            <a:chOff x="-231600" y="4222825"/>
            <a:chExt cx="9661325" cy="920675"/>
          </a:xfrm>
        </p:grpSpPr>
        <p:sp>
          <p:nvSpPr>
            <p:cNvPr id="28" name="Google Shape;28;p3"/>
            <p:cNvSpPr/>
            <p:nvPr/>
          </p:nvSpPr>
          <p:spPr>
            <a:xfrm>
              <a:off x="-231600" y="4222825"/>
              <a:ext cx="9591900" cy="526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62175" y="4437000"/>
              <a:ext cx="9591900" cy="7065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2000"/>
          </a:blip>
          <a:srcRect b="2530" l="-2220" r="2219" t="-2530"/>
          <a:stretch/>
        </p:blipFill>
        <p:spPr>
          <a:xfrm>
            <a:off x="808762" y="1398250"/>
            <a:ext cx="7317025" cy="365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139025" y="-11575"/>
            <a:ext cx="9317700" cy="1239600"/>
            <a:chOff x="-139025" y="-11575"/>
            <a:chExt cx="9317700" cy="1239600"/>
          </a:xfrm>
        </p:grpSpPr>
        <p:sp>
          <p:nvSpPr>
            <p:cNvPr id="33" name="Google Shape;33;p4"/>
            <p:cNvSpPr/>
            <p:nvPr/>
          </p:nvSpPr>
          <p:spPr>
            <a:xfrm>
              <a:off x="-139025" y="-11575"/>
              <a:ext cx="9317700" cy="12396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74975" y="179525"/>
              <a:ext cx="8392200" cy="8574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623400" y="321875"/>
            <a:ext cx="815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623400" y="1869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39025" y="-11575"/>
            <a:ext cx="9317700" cy="1239600"/>
            <a:chOff x="-139025" y="-11575"/>
            <a:chExt cx="9317700" cy="1239600"/>
          </a:xfrm>
        </p:grpSpPr>
        <p:sp>
          <p:nvSpPr>
            <p:cNvPr id="40" name="Google Shape;40;p5"/>
            <p:cNvSpPr/>
            <p:nvPr/>
          </p:nvSpPr>
          <p:spPr>
            <a:xfrm>
              <a:off x="-139025" y="-11575"/>
              <a:ext cx="9317700" cy="12396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474975" y="179525"/>
              <a:ext cx="8392200" cy="8574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" name="Google Shape;42;p5"/>
          <p:cNvPicPr preferRelativeResize="0"/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967625" y="1211700"/>
            <a:ext cx="7370025" cy="36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type="title"/>
          </p:nvPr>
        </p:nvSpPr>
        <p:spPr>
          <a:xfrm>
            <a:off x="392350" y="235375"/>
            <a:ext cx="85206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4803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3460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299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None/>
              <a:defRPr>
                <a:solidFill>
                  <a:srgbClr val="3876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7657325" y="-92675"/>
            <a:ext cx="1486675" cy="5236200"/>
            <a:chOff x="7657325" y="-92675"/>
            <a:chExt cx="1486675" cy="5236200"/>
          </a:xfrm>
        </p:grpSpPr>
        <p:sp>
          <p:nvSpPr>
            <p:cNvPr id="51" name="Google Shape;51;p6"/>
            <p:cNvSpPr/>
            <p:nvPr/>
          </p:nvSpPr>
          <p:spPr>
            <a:xfrm>
              <a:off x="7657325" y="-92675"/>
              <a:ext cx="1112100" cy="52362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8031900" y="-92675"/>
              <a:ext cx="1112100" cy="52362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" name="Google Shape;53;p6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52400" y="1024975"/>
            <a:ext cx="7352525" cy="36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69175" y="356149"/>
            <a:ext cx="8111800" cy="40559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>
            <p:ph type="title"/>
          </p:nvPr>
        </p:nvSpPr>
        <p:spPr>
          <a:xfrm>
            <a:off x="634925" y="633888"/>
            <a:ext cx="31068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None/>
              <a:defRPr sz="2400">
                <a:solidFill>
                  <a:srgbClr val="3876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311700" y="1389600"/>
            <a:ext cx="4187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657100" y="1483825"/>
            <a:ext cx="4187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3" type="title"/>
          </p:nvPr>
        </p:nvSpPr>
        <p:spPr>
          <a:xfrm>
            <a:off x="5197550" y="633888"/>
            <a:ext cx="31068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None/>
              <a:defRPr sz="2400">
                <a:solidFill>
                  <a:srgbClr val="3876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61" name="Google Shape;61;p7"/>
          <p:cNvGrpSpPr/>
          <p:nvPr/>
        </p:nvGrpSpPr>
        <p:grpSpPr>
          <a:xfrm>
            <a:off x="-258675" y="4482167"/>
            <a:ext cx="9661325" cy="755725"/>
            <a:chOff x="-231600" y="4222825"/>
            <a:chExt cx="9661325" cy="920717"/>
          </a:xfrm>
        </p:grpSpPr>
        <p:sp>
          <p:nvSpPr>
            <p:cNvPr id="62" name="Google Shape;62;p7"/>
            <p:cNvSpPr/>
            <p:nvPr/>
          </p:nvSpPr>
          <p:spPr>
            <a:xfrm>
              <a:off x="-231600" y="4222825"/>
              <a:ext cx="9591900" cy="526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-162175" y="4443642"/>
              <a:ext cx="9591900" cy="6999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4800"/>
              <a:buNone/>
              <a:defRPr sz="4800">
                <a:solidFill>
                  <a:srgbClr val="3876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265500" y="1154600"/>
            <a:ext cx="4178150" cy="20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4200"/>
              <a:buNone/>
              <a:defRPr sz="4200">
                <a:solidFill>
                  <a:srgbClr val="38761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100"/>
              <a:buNone/>
              <a:defRPr sz="2100">
                <a:solidFill>
                  <a:srgbClr val="1155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235950" y="1308125"/>
            <a:ext cx="4498501" cy="22492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None/>
              <a:defRPr>
                <a:solidFill>
                  <a:srgbClr val="38761D"/>
                </a:solidFill>
              </a:defRPr>
            </a:lvl1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/>
          <p:nvPr>
            <p:ph idx="2" type="pic"/>
          </p:nvPr>
        </p:nvSpPr>
        <p:spPr>
          <a:xfrm>
            <a:off x="5182375" y="731750"/>
            <a:ext cx="3402000" cy="3402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648750" y="839900"/>
            <a:ext cx="3961800" cy="31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Font typeface="Pompiere"/>
              <a:buNone/>
              <a:defRPr b="1" sz="2800">
                <a:solidFill>
                  <a:srgbClr val="38761D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mpiere"/>
              <a:buChar char="●"/>
              <a:defRPr b="1" sz="180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mpiere"/>
              <a:buChar char="■"/>
              <a:defRPr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mpiere"/>
              <a:buChar char="○"/>
              <a:defRPr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mpiere"/>
              <a:buChar char="●"/>
              <a:defRPr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mpiere"/>
              <a:buChar char="■"/>
              <a:defRPr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4a8xbFE7Oew?feature=shared" TargetMode="External"/><Relationship Id="rId4" Type="http://schemas.openxmlformats.org/officeDocument/2006/relationships/hyperlink" Target="https://youtu.be/Ngnco_MZDEI?feature=shared" TargetMode="External"/><Relationship Id="rId9" Type="http://schemas.openxmlformats.org/officeDocument/2006/relationships/hyperlink" Target="https://www.surveymonkey.com/r/M2RL9G2?lang=es" TargetMode="External"/><Relationship Id="rId5" Type="http://schemas.openxmlformats.org/officeDocument/2006/relationships/hyperlink" Target="https://youtu.be/-oxd3il_qL4?feature=shared" TargetMode="External"/><Relationship Id="rId6" Type="http://schemas.openxmlformats.org/officeDocument/2006/relationships/hyperlink" Target="https://youtu.be/-oxd3il_qL4?feature=shared" TargetMode="External"/><Relationship Id="rId7" Type="http://schemas.openxmlformats.org/officeDocument/2006/relationships/hyperlink" Target="https://youtu.be/-oxd3il_qL4?feature=shared" TargetMode="External"/><Relationship Id="rId8" Type="http://schemas.openxmlformats.org/officeDocument/2006/relationships/hyperlink" Target="https://www.surveymonkey.com/r/M2RL9G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8Qv5pxONDfXlglR7fduc0WN4szhvktpd/view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zKkGveibTg1KXhFckbWbw0B7luvBhIO3/view?usp=drive_li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Ae_V1M816CyG67HkJ0DA-ZJq_tHrmleZ/view?usp=sharing" TargetMode="External"/><Relationship Id="rId4" Type="http://schemas.openxmlformats.org/officeDocument/2006/relationships/hyperlink" Target="https://drive.google.com/file/d/16yYBRjMWuCGmZcIE8YhWPh_4N-bMqUXt/view?usp=sharing" TargetMode="External"/><Relationship Id="rId5" Type="http://schemas.openxmlformats.org/officeDocument/2006/relationships/hyperlink" Target="https://drive.google.com/file/d/1o162jEroG5Ya_mxWrZdeHjToTUZmoYZh/view?usp=sharing" TargetMode="External"/><Relationship Id="rId6" Type="http://schemas.openxmlformats.org/officeDocument/2006/relationships/hyperlink" Target="https://drive.google.com/file/d/1AiLPw2W3_KyNSQFzYWbc6K1Uz6Es5SU3/view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VkLnpWNPAPKBtrj6eqMIi-rZ2IVLpR4a/edit?usp=sharing&amp;ouid=108308186197605550559&amp;rtpof=true&amp;sd=true" TargetMode="External"/><Relationship Id="rId4" Type="http://schemas.openxmlformats.org/officeDocument/2006/relationships/hyperlink" Target="https://docs.google.com/presentation/d/1mPcROWYFymcMIw4Ivyciwk6ZN-NPhRnu/edit?usp=sharing&amp;ouid=108308186197605550559&amp;rtpof=true&amp;sd=tru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bhbajgPrdXVvdig_DTB_08JdN4GSthIg/view?usp=drive_link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drive.google.com/file/d/1bhbajgPrdXVvdig_DTB_08JdN4GSthIg/view?usp=drive_link" TargetMode="External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ctrTitle"/>
          </p:nvPr>
        </p:nvSpPr>
        <p:spPr>
          <a:xfrm>
            <a:off x="311700" y="523675"/>
            <a:ext cx="8520600" cy="27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5">
                <a:solidFill>
                  <a:schemeClr val="dk1"/>
                </a:solidFill>
              </a:rPr>
              <a:t>Junta General de DELAC</a:t>
            </a:r>
            <a:endParaRPr sz="6205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316">
                <a:solidFill>
                  <a:srgbClr val="0B5394"/>
                </a:solidFill>
              </a:rPr>
              <a:t>DELAC General Meeting</a:t>
            </a:r>
            <a:endParaRPr i="1" sz="2688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77">
                <a:solidFill>
                  <a:schemeClr val="dk2"/>
                </a:solidFill>
              </a:rPr>
              <a:t>6 de Octubre de 2023 </a:t>
            </a:r>
            <a:r>
              <a:rPr lang="en" sz="2077"/>
              <a:t>/ </a:t>
            </a:r>
            <a:r>
              <a:rPr lang="en" sz="2077">
                <a:solidFill>
                  <a:srgbClr val="0B5394"/>
                </a:solidFill>
              </a:rPr>
              <a:t>October 6th, 2023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9:30am - 11:30am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758425" y="784600"/>
            <a:ext cx="7721100" cy="12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Escuela comunitarias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155CC"/>
                </a:solidFill>
              </a:rPr>
              <a:t>Community Schools</a:t>
            </a:r>
            <a:endParaRPr sz="4200">
              <a:solidFill>
                <a:srgbClr val="1155CC"/>
              </a:solidFill>
            </a:endParaRPr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165800" y="2279125"/>
            <a:ext cx="68124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Dra</a:t>
            </a:r>
            <a:r>
              <a:rPr lang="en" sz="2000">
                <a:solidFill>
                  <a:srgbClr val="000000"/>
                </a:solidFill>
              </a:rPr>
              <a:t>. Sandra Rodríguez </a:t>
            </a:r>
            <a:r>
              <a:rPr b="0" lang="en" sz="2000">
                <a:solidFill>
                  <a:srgbClr val="000000"/>
                </a:solidFill>
              </a:rPr>
              <a:t>Superintendente Asistente División de Servicios Estudiantiles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</a:rPr>
              <a:t>Dr. Sandra Rodriguez  </a:t>
            </a:r>
            <a:r>
              <a:rPr b="0" lang="en" sz="2150">
                <a:solidFill>
                  <a:srgbClr val="222222"/>
                </a:solidFill>
                <a:highlight>
                  <a:srgbClr val="FFFFFF"/>
                </a:highlight>
              </a:rPr>
              <a:t>Assistant Superintendent Student Services Division</a:t>
            </a:r>
            <a:endParaRPr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758425" y="3615500"/>
            <a:ext cx="806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3"/>
              </a:rPr>
              <a:t>Community Schools Video </a:t>
            </a:r>
            <a:r>
              <a:rPr lang="en" sz="1600"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" sz="1600">
                <a:latin typeface="Pompiere"/>
                <a:ea typeface="Pompiere"/>
                <a:cs typeface="Pompiere"/>
                <a:sym typeface="Pompiere"/>
              </a:rPr>
              <a:t>English</a:t>
            </a:r>
            <a:r>
              <a:rPr lang="en" sz="1600">
                <a:latin typeface="Pompiere"/>
                <a:ea typeface="Pompiere"/>
                <a:cs typeface="Pompiere"/>
                <a:sym typeface="Pompiere"/>
              </a:rPr>
              <a:t>) 		 </a:t>
            </a: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4"/>
              </a:rPr>
              <a:t>Las escuelas comunitarias de California </a:t>
            </a:r>
            <a:r>
              <a:rPr lang="en" sz="1600">
                <a:latin typeface="Pompiere"/>
                <a:ea typeface="Pompiere"/>
                <a:cs typeface="Pompiere"/>
                <a:sym typeface="Pompiere"/>
              </a:rPr>
              <a:t>                 </a:t>
            </a: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5"/>
              </a:rPr>
              <a:t>    Que es una escuela </a:t>
            </a: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6"/>
              </a:rPr>
              <a:t>comunitaria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7"/>
              </a:rPr>
              <a:t> </a:t>
            </a: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8"/>
              </a:rPr>
              <a:t>SBCUSD Community Schools Survey</a:t>
            </a:r>
            <a:r>
              <a:rPr lang="en" sz="1600">
                <a:latin typeface="Pompiere"/>
                <a:ea typeface="Pompiere"/>
                <a:cs typeface="Pompiere"/>
                <a:sym typeface="Pompiere"/>
              </a:rPr>
              <a:t>								</a:t>
            </a:r>
            <a:r>
              <a:rPr lang="en" sz="1600" u="sng">
                <a:solidFill>
                  <a:schemeClr val="hlink"/>
                </a:solidFill>
                <a:latin typeface="Pompiere"/>
                <a:ea typeface="Pompiere"/>
                <a:cs typeface="Pompiere"/>
                <a:sym typeface="Pompiere"/>
                <a:hlinkClick r:id="rId9"/>
              </a:rPr>
              <a:t>Encuesta de escuelas comunitarias </a:t>
            </a:r>
            <a:endParaRPr sz="1600"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876600" y="462475"/>
            <a:ext cx="7390800" cy="13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Café de padres</a:t>
            </a:r>
            <a:endParaRPr b="0" sz="4577"/>
          </a:p>
        </p:txBody>
      </p:sp>
      <p:sp>
        <p:nvSpPr>
          <p:cNvPr id="173" name="Google Shape;173;p23"/>
          <p:cNvSpPr txBox="1"/>
          <p:nvPr/>
        </p:nvSpPr>
        <p:spPr>
          <a:xfrm>
            <a:off x="1259525" y="1820575"/>
            <a:ext cx="6705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¡Usted </a:t>
            </a:r>
            <a:r>
              <a:rPr b="1" lang="en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está</a:t>
            </a:r>
            <a:r>
              <a:rPr b="1" lang="en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cordialmente invitado al Café de padres!</a:t>
            </a:r>
            <a:endParaRPr b="1"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You are cordially invited to the Café de padres!</a:t>
            </a:r>
            <a:endParaRPr b="1"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highlight>
                  <a:srgbClr val="FFFF00"/>
                </a:highlight>
                <a:latin typeface="Maven Pro"/>
                <a:ea typeface="Maven Pro"/>
                <a:cs typeface="Maven Pro"/>
                <a:sym typeface="Maven Pro"/>
              </a:rPr>
              <a:t>13 de octubre de 2023 / October 13, 2023</a:t>
            </a:r>
            <a:endParaRPr b="1" sz="2000">
              <a:highlight>
                <a:srgbClr val="FFFF00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highlight>
                  <a:srgbClr val="FFFF00"/>
                </a:highlight>
                <a:latin typeface="Maven Pro"/>
                <a:ea typeface="Maven Pro"/>
                <a:cs typeface="Maven Pro"/>
                <a:sym typeface="Maven Pro"/>
              </a:rPr>
              <a:t>9:30am - 10:30am</a:t>
            </a:r>
            <a:endParaRPr b="1" sz="2000">
              <a:highlight>
                <a:srgbClr val="FFFF00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982275" y="1519375"/>
            <a:ext cx="7390800" cy="13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Clausura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/>
              <a:t>Adjournment</a:t>
            </a:r>
            <a:endParaRPr b="0" sz="4577"/>
          </a:p>
        </p:txBody>
      </p:sp>
      <p:sp>
        <p:nvSpPr>
          <p:cNvPr id="179" name="Google Shape;179;p24"/>
          <p:cNvSpPr txBox="1"/>
          <p:nvPr/>
        </p:nvSpPr>
        <p:spPr>
          <a:xfrm>
            <a:off x="1576725" y="3202925"/>
            <a:ext cx="620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Sra. Rommy Gamino - Presidenta de DELAC</a:t>
            </a:r>
            <a:endParaRPr b="1"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1155CC"/>
                </a:solidFill>
                <a:latin typeface="Maven Pro"/>
                <a:ea typeface="Maven Pro"/>
                <a:cs typeface="Maven Pro"/>
                <a:sym typeface="Maven Pro"/>
              </a:rPr>
              <a:t>Mrs. Rommy Gamino - DELAC President</a:t>
            </a:r>
            <a:endParaRPr b="1" i="1" sz="2000">
              <a:solidFill>
                <a:srgbClr val="1155C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5210650" y="2388050"/>
            <a:ext cx="3550200" cy="720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48950" y="2388050"/>
            <a:ext cx="3702300" cy="6414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392350" y="65825"/>
            <a:ext cx="85206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Expectativas de DELAC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DELAC Expectations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311700" y="15651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que la reunión haya comenzado, esperamos que los asistentes se unan de manera respetuosa.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enfocamos en las necesidades de los padres y estudiantes aprendices inglés.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 un grupo productivo que encuentra soluciones para elevar los logros académicos de los estudiantes aprendices inglés.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objetivos </a:t>
            </a: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resultados claros que tienen un propósito.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Colaboramos con honestidad, respetamos la privacidad y participación de cada persona.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Valoramos y respetamos el conocimiento y la participación de los padres.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Asumimos la propiedad y la responsabilidad de las decisiones grupales e individuales.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divertimos, nos apoyamos y hay respeto mutuo.</a:t>
            </a:r>
            <a:endParaRPr/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4832400" y="15085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meeting has begun, we hope the attendees will join respectfully.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focus on the needs of parents and English learning students.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 productive group that finds solutions to raise English learning students’ academic achievements.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clear objectives and outcomes that are purposeful.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collaborate honestly and respect the privacy and participation of each person.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value and respect the knowledge and participation of the parents.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take ownership and responsibility for individual and group decisions.</a:t>
            </a:r>
            <a:endParaRPr b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fun, support, and respect each other mutually.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1395750" y="1098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Agenda</a:t>
            </a:r>
            <a:endParaRPr sz="4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9:30 AM - 11:30 AM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24000" y="1495500"/>
            <a:ext cx="4248000" cy="2401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Apertura				Sra. Gamino		(9:30)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Expectativas de DELAC		Sra. Gamino		(9:32)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Tema permanente: Gabinete del Superintendente		(9:37)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Reflexión 			Sra. Gamino		(9:45)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Asistencia			Sra. Cervantes		(9:50)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Acta				Sr. Orozco		(9:55)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Resumen de LCAP 23/24		Sra. Sargent		(10:10)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Reclassification</a:t>
            </a: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			Sr. Acosta		(10:45)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Feria de universidades y carreras	Sa. Rodriguez		(11:10)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Escuelas comunitarias</a:t>
            </a: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		Dra. Rodriguez		(11:20)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Clausura				Sra. Gamino		(11:30)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72000" y="1495500"/>
            <a:ext cx="4248000" cy="2401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Opening				Mrs. Gamino		(9:30)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DELAC Expectations		Mrs. Gamino		(9:32)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Standing Item: Superintendent’s Cabinet			(9:37)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Reflection 			Mrs. Gamino		(9:45)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Attendance			Mrs. Cervantes		(9:50)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Minutes				Mr. Orozco		(9:55)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2023-2024 LCAP Summary		Ms. Sargent		(10:10)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Reclassification			Mr. Acosta		(10:45)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College and Career Fair		Ms. Rodriguez		(11:10)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Community Schools		Dr. Rodriguez		(11:20)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AutoNum type="arabicPeriod"/>
            </a:pPr>
            <a:r>
              <a:rPr b="1" lang="en" sz="900">
                <a:latin typeface="Calibri"/>
                <a:ea typeface="Calibri"/>
                <a:cs typeface="Calibri"/>
                <a:sym typeface="Calibri"/>
              </a:rPr>
              <a:t>Adjournment			Mrs. Gamino		(11:30)    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294850" y="460425"/>
            <a:ext cx="8628300" cy="10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00"/>
              <a:t>Reflexión</a:t>
            </a:r>
            <a:r>
              <a:rPr lang="en" sz="4200"/>
              <a:t> / </a:t>
            </a:r>
            <a:r>
              <a:rPr i="1" lang="en" sz="4200"/>
              <a:t>Reflection</a:t>
            </a:r>
            <a:endParaRPr i="1" sz="4200"/>
          </a:p>
        </p:txBody>
      </p:sp>
      <p:sp>
        <p:nvSpPr>
          <p:cNvPr id="126" name="Google Shape;126;p16"/>
          <p:cNvSpPr txBox="1"/>
          <p:nvPr/>
        </p:nvSpPr>
        <p:spPr>
          <a:xfrm>
            <a:off x="720850" y="2010150"/>
            <a:ext cx="77763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Sra. Rodolfina Gamino - Presidenta</a:t>
            </a:r>
            <a:endParaRPr sz="2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Mrs. Rodolfina Gamino - President</a:t>
            </a:r>
            <a:endParaRPr sz="3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257925" y="460450"/>
            <a:ext cx="8628300" cy="10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00"/>
              <a:t>Asistencia / </a:t>
            </a:r>
            <a:r>
              <a:rPr i="1" lang="en" sz="4200"/>
              <a:t>Attendance</a:t>
            </a:r>
            <a:endParaRPr i="1" sz="4200"/>
          </a:p>
        </p:txBody>
      </p:sp>
      <p:sp>
        <p:nvSpPr>
          <p:cNvPr id="132" name="Google Shape;132;p17"/>
          <p:cNvSpPr txBox="1"/>
          <p:nvPr/>
        </p:nvSpPr>
        <p:spPr>
          <a:xfrm>
            <a:off x="683850" y="2010150"/>
            <a:ext cx="77763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Sra. Roxanna Cervantes - Vicepresidenta</a:t>
            </a:r>
            <a:endParaRPr sz="2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Mrs. Roxanna Cervantes - Vice President</a:t>
            </a:r>
            <a:endParaRPr sz="3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759850" y="3127350"/>
            <a:ext cx="36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Lista de escuelas / List of Schools</a:t>
            </a:r>
            <a:endParaRPr sz="18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312800" y="179050"/>
            <a:ext cx="7030500" cy="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Acta / </a:t>
            </a:r>
            <a:r>
              <a:rPr i="1" lang="en" sz="4200">
                <a:solidFill>
                  <a:schemeClr val="dk1"/>
                </a:solidFill>
              </a:rPr>
              <a:t>Minutes</a:t>
            </a:r>
            <a:endParaRPr i="1" sz="4200">
              <a:solidFill>
                <a:schemeClr val="dk1"/>
              </a:solidFill>
            </a:endParaRPr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1233025" y="2001700"/>
            <a:ext cx="7030500" cy="20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Sr. Israel Orozco - Secretario de DELAC</a:t>
            </a:r>
            <a:endParaRPr b="0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Mr. Israel Orozco - DELAC Secretary </a:t>
            </a:r>
            <a:endParaRPr b="0"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u="sng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Acta / Minutes</a:t>
            </a:r>
            <a:endParaRPr b="0" u="sng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1 de septiembre d 2023/September 1, 2023</a:t>
            </a:r>
            <a:endParaRPr b="0" sz="1600"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756225" y="693300"/>
            <a:ext cx="8112300" cy="12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Resumen del LCAP 2023-2024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1155CC"/>
                </a:solidFill>
              </a:rPr>
              <a:t>2023-2024 LCAP Summary </a:t>
            </a:r>
            <a:endParaRPr sz="3900">
              <a:solidFill>
                <a:srgbClr val="1155CC"/>
              </a:solidFill>
            </a:endParaRPr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1156300" y="2178325"/>
            <a:ext cx="7176900" cy="1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Sra. Kimbre Sargent - Directora, Programas 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categoricos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Mrs. Kimbre Sargent - Director, </a:t>
            </a: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Categorical</a:t>
            </a: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Programs  </a:t>
            </a:r>
            <a:endParaRPr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i="1" lang="en" sz="1800">
                <a:solidFill>
                  <a:srgbClr val="FFFFFF"/>
                </a:solidFill>
              </a:rPr>
              <a:t>UCP </a:t>
            </a:r>
            <a:r>
              <a:rPr i="1"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</a:t>
            </a:r>
            <a:r>
              <a:rPr i="1" lang="en" sz="1800">
                <a:solidFill>
                  <a:srgbClr val="FFFFFF"/>
                </a:solidFill>
              </a:rPr>
              <a:t>/S</a:t>
            </a:r>
            <a:r>
              <a:rPr i="1"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panish</a:t>
            </a:r>
            <a:endParaRPr sz="18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756225" y="3504350"/>
            <a:ext cx="8112300" cy="9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Spanish presentation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6"/>
              </a:rPr>
              <a:t>English presentation </a:t>
            </a:r>
            <a:endParaRPr sz="2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08825" y="52975"/>
            <a:ext cx="86217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Reclasificación</a:t>
            </a:r>
            <a:r>
              <a:rPr lang="en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chemeClr val="dk1"/>
                </a:solidFill>
              </a:rPr>
              <a:t>Reclassification</a:t>
            </a:r>
            <a:endParaRPr i="1" sz="3200">
              <a:solidFill>
                <a:schemeClr val="dk1"/>
              </a:solidFill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515850" y="1827278"/>
            <a:ext cx="81123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Sr. Tex Acosta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- Director de secundaria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Departamento de programas multilingües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Mr. Tex Acosta</a:t>
            </a: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- Secondary Director</a:t>
            </a:r>
            <a:endParaRPr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Multilingual Programs Department </a:t>
            </a:r>
            <a:endParaRPr i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8" u="sng">
                <a:solidFill>
                  <a:srgbClr val="073763"/>
                </a:solid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Presentación de reclasificación</a:t>
            </a:r>
            <a:endParaRPr sz="1358">
              <a:solidFill>
                <a:srgbClr val="07376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8">
              <a:solidFill>
                <a:srgbClr val="07376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8" u="sng">
                <a:solidFill>
                  <a:srgbClr val="073763"/>
                </a:solid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the Reclassification presentation</a:t>
            </a:r>
            <a:endParaRPr sz="1358">
              <a:solidFill>
                <a:srgbClr val="07376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8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54125" y="102300"/>
            <a:ext cx="89178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Feria de Universidades y Carreras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College</a:t>
            </a:r>
            <a:r>
              <a:rPr lang="en" sz="4200"/>
              <a:t> and Career Fair</a:t>
            </a:r>
            <a:endParaRPr sz="4200"/>
          </a:p>
        </p:txBody>
      </p:sp>
      <p:sp>
        <p:nvSpPr>
          <p:cNvPr id="158" name="Google Shape;158;p21"/>
          <p:cNvSpPr txBox="1"/>
          <p:nvPr>
            <p:ph idx="4294967295" type="body"/>
          </p:nvPr>
        </p:nvSpPr>
        <p:spPr>
          <a:xfrm>
            <a:off x="761950" y="4383100"/>
            <a:ext cx="81123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Sra. Rodriguez</a:t>
            </a:r>
            <a:endParaRPr sz="2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Mrs. Rodriguez</a:t>
            </a:r>
            <a:endParaRPr i="1" sz="2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9" name="Google Shape;159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425" y="1327975"/>
            <a:ext cx="2154400" cy="27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6763" y="1327975"/>
            <a:ext cx="2205614" cy="2853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