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9" r:id="rId5"/>
  </p:sldMasterIdLst>
  <p:notesMasterIdLst>
    <p:notesMasterId r:id="rId19"/>
  </p:notesMasterIdLst>
  <p:handoutMasterIdLst>
    <p:handoutMasterId r:id="rId20"/>
  </p:handoutMasterIdLst>
  <p:sldIdLst>
    <p:sldId id="306" r:id="rId6"/>
    <p:sldId id="277" r:id="rId7"/>
    <p:sldId id="268" r:id="rId8"/>
    <p:sldId id="298" r:id="rId9"/>
    <p:sldId id="267" r:id="rId10"/>
    <p:sldId id="278" r:id="rId11"/>
    <p:sldId id="297" r:id="rId12"/>
    <p:sldId id="299" r:id="rId13"/>
    <p:sldId id="302" r:id="rId14"/>
    <p:sldId id="307" r:id="rId15"/>
    <p:sldId id="303" r:id="rId16"/>
    <p:sldId id="304" r:id="rId17"/>
    <p:sldId id="296" r:id="rId1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en Wellm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517"/>
    <a:srgbClr val="DA291C"/>
    <a:srgbClr val="D62A99"/>
    <a:srgbClr val="BE82D9"/>
    <a:srgbClr val="22469C"/>
    <a:srgbClr val="B01736"/>
    <a:srgbClr val="4DB125"/>
    <a:srgbClr val="2B4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87205D-E426-4602-A75A-6C9D78494784}" v="16" dt="2023-10-17T19:28:14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28"/>
      </p:cViewPr>
      <p:guideLst>
        <p:guide orient="horz" pos="4176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3086F7-2369-446D-8F43-65D18E63D680}" type="datetimeFigureOut">
              <a:rPr lang="en-US"/>
              <a:pPr>
                <a:defRPr/>
              </a:pPr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973A2E-E012-48D7-BFE2-6E1B6FBAB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7BA3FF-4CE0-4EEA-A6ED-84FC4B113209}" type="datetimeFigureOut">
              <a:rPr lang="en-US"/>
              <a:pPr>
                <a:defRPr/>
              </a:pPr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9F0747-16E0-46D1-9DF1-6E3F0A00E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1963"/>
            <a:r>
              <a:rPr lang="en-US" altLang="en-US"/>
              <a:t>Dave</a:t>
            </a:r>
          </a:p>
          <a:p>
            <a:pPr defTabSz="461963"/>
            <a:endParaRPr lang="en-US" altLang="en-US"/>
          </a:p>
          <a:p>
            <a:pPr defTabSz="461963"/>
            <a:r>
              <a:rPr lang="en-US" altLang="en-US"/>
              <a:t>WHAT IS AVID?</a:t>
            </a:r>
          </a:p>
          <a:p>
            <a:pPr defTabSz="461963"/>
            <a:endParaRPr lang="en-US" altLang="en-US"/>
          </a:p>
          <a:p>
            <a:pPr defTabSz="461963"/>
            <a:r>
              <a:rPr lang="en-US" altLang="en-US"/>
              <a:t>AVID is a </a:t>
            </a:r>
            <a:r>
              <a:rPr lang="en-US" altLang="en-US" err="1"/>
              <a:t>schoolwide</a:t>
            </a:r>
            <a:r>
              <a:rPr lang="en-US" altLang="en-US"/>
              <a:t> college-readiness system that works to influence the instruction, systems, leadership, and culture of the entire campus.</a:t>
            </a:r>
            <a:endParaRPr lang="en-US" altLang="en-US" sz="800"/>
          </a:p>
          <a:p>
            <a:pPr defTabSz="461963"/>
            <a:endParaRPr lang="en-US" altLang="en-US"/>
          </a:p>
          <a:p>
            <a:pPr defTabSz="461963"/>
            <a:r>
              <a:rPr lang="en-US" altLang="en-US"/>
              <a:t>AVID addresses college readiness for ALL students, particularly those who would be first-generation college-goers.</a:t>
            </a:r>
          </a:p>
          <a:p>
            <a:pPr defTabSz="461963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583A1E-6D8D-42FA-BD51-7A42E2BAD33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4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Stephanie/Dave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56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  <a:p>
            <a:r>
              <a:rPr lang="en-US"/>
              <a:t>To Apply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7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  <a:p>
            <a:r>
              <a:rPr lang="en-US"/>
              <a:t>Who is an AVID elective student?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60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  <a:p>
            <a:r>
              <a:rPr lang="en-US"/>
              <a:t>AVID is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6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spc="200">
                <a:solidFill>
                  <a:srgbClr val="4DB1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Stephanie</a:t>
            </a:r>
          </a:p>
          <a:p>
            <a:endParaRPr lang="en-US" sz="1200" spc="200">
              <a:solidFill>
                <a:srgbClr val="4DB1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1200" spc="200">
                <a:solidFill>
                  <a:srgbClr val="4DB1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</a:t>
            </a:r>
            <a:r>
              <a:rPr lang="en-US" sz="1200" spc="200">
                <a:solidFill>
                  <a:srgbClr val="00AF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</a:t>
            </a:r>
            <a:r>
              <a:rPr lang="en-US" sz="1200" spc="200">
                <a:solidFill>
                  <a:srgbClr val="9D33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</a:t>
            </a:r>
            <a:r>
              <a:rPr lang="en-US" sz="1200" spc="200">
                <a:solidFill>
                  <a:srgbClr val="B017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</a:t>
            </a:r>
            <a:r>
              <a:rPr lang="en-US" sz="1200" spc="200">
                <a:solidFill>
                  <a:srgbClr val="FFB5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</a:t>
            </a:r>
            <a:r>
              <a:rPr lang="en-US" sz="1200">
                <a:latin typeface="Franklin Gothic Book" panose="020B0503020102020204" pitchFamily="34" charset="0"/>
              </a:rPr>
              <a:t> is a collection of teaching and learning strategies to guide students in comprehending concepts and articulating ideas at increasingly complex levels.</a:t>
            </a:r>
          </a:p>
          <a:p>
            <a:endParaRPr lang="en-US" sz="1200">
              <a:latin typeface="Franklin Gothic Book" panose="020B0503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200">
                <a:solidFill>
                  <a:srgbClr val="4DB1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</a:t>
            </a:r>
            <a:r>
              <a:rPr lang="en-US" sz="1200" spc="200">
                <a:solidFill>
                  <a:srgbClr val="00AF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</a:t>
            </a:r>
            <a:r>
              <a:rPr lang="en-US" sz="1200" spc="200">
                <a:solidFill>
                  <a:srgbClr val="9D33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</a:t>
            </a:r>
            <a:r>
              <a:rPr lang="en-US" sz="1200" spc="200">
                <a:solidFill>
                  <a:srgbClr val="B017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</a:t>
            </a:r>
            <a:r>
              <a:rPr lang="en-US" sz="1200" spc="200">
                <a:solidFill>
                  <a:srgbClr val="FFB5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</a:t>
            </a:r>
            <a:r>
              <a:rPr lang="en-US" sz="1200" spc="200">
                <a:solidFill>
                  <a:srgbClr val="FFB5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1200">
                <a:latin typeface="Franklin Gothic Book" panose="020B0503020102020204" pitchFamily="34" charset="0"/>
              </a:rPr>
              <a:t>strategies support student learning in any classroom on campus.</a:t>
            </a:r>
          </a:p>
          <a:p>
            <a:br>
              <a:rPr lang="en-US" sz="1200">
                <a:latin typeface="Franklin Gothic Book" panose="020B0503020102020204" pitchFamily="34" charset="0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92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  <a:p>
            <a:r>
              <a:rPr lang="en-US"/>
              <a:t>Benefits/Outcomes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6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  <a:p>
            <a:r>
              <a:rPr lang="en-US"/>
              <a:t>AVID at a 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87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Stephanie</a:t>
            </a:r>
          </a:p>
          <a:p>
            <a:endParaRPr lang="en-US"/>
          </a:p>
          <a:p>
            <a:r>
              <a:rPr lang="en-US"/>
              <a:t>AVID Student Responsibilities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8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Troy</a:t>
            </a:r>
          </a:p>
          <a:p>
            <a:endParaRPr lang="en-US"/>
          </a:p>
          <a:p>
            <a:r>
              <a:rPr lang="en-US"/>
              <a:t>A-G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2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Stephanie/Dave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9F0747-16E0-46D1-9DF1-6E3F0A00E8D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2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8575" y="6137275"/>
            <a:ext cx="917257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6137275"/>
            <a:ext cx="9144000" cy="0"/>
          </a:xfrm>
          <a:prstGeom prst="line">
            <a:avLst/>
          </a:prstGeom>
          <a:ln w="38100">
            <a:solidFill>
              <a:srgbClr val="FFB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6208713"/>
            <a:ext cx="10128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33400" y="63246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22469C"/>
                </a:solidFill>
                <a:latin typeface="Franklin Gothic Book" panose="020B0503020102020204" pitchFamily="34" charset="0"/>
              </a:rPr>
              <a:t>Slide </a:t>
            </a:r>
            <a:fld id="{2A0076B8-D6AC-4820-A5E0-A6D5EB87DE09}" type="slidenum">
              <a:rPr lang="en-US" altLang="en-US" smtClean="0">
                <a:solidFill>
                  <a:srgbClr val="22469C"/>
                </a:solidFill>
                <a:latin typeface="Franklin Gothic Book" panose="020B0503020102020204" pitchFamily="34" charset="0"/>
              </a:rPr>
              <a:pPr eaLnBrk="1" hangingPunct="1">
                <a:defRPr/>
              </a:pPr>
              <a:t>‹#›</a:t>
            </a:fld>
            <a:endParaRPr lang="en-US" altLang="en-US">
              <a:solidFill>
                <a:srgbClr val="22469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l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41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effectLst/>
                <a:latin typeface="Franklin Gothic Demi" panose="020B07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2469C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5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02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058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83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82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8575" y="6137275"/>
            <a:ext cx="917257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6137275"/>
            <a:ext cx="9144000" cy="0"/>
          </a:xfrm>
          <a:prstGeom prst="line">
            <a:avLst/>
          </a:prstGeom>
          <a:ln w="38100">
            <a:solidFill>
              <a:srgbClr val="FFB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6208713"/>
            <a:ext cx="10128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33400" y="63246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22469C"/>
                </a:solidFill>
                <a:latin typeface="Franklin Gothic Book" panose="020B0503020102020204" pitchFamily="34" charset="0"/>
              </a:rPr>
              <a:t>Slide </a:t>
            </a:r>
            <a:fld id="{80FE0F63-4E02-4D19-8253-3303324B9D56}" type="slidenum">
              <a:rPr lang="en-US" altLang="en-US" smtClean="0">
                <a:solidFill>
                  <a:srgbClr val="22469C"/>
                </a:solidFill>
                <a:latin typeface="Franklin Gothic Book" panose="020B0503020102020204" pitchFamily="34" charset="0"/>
              </a:rPr>
              <a:pPr eaLnBrk="1" hangingPunct="1">
                <a:defRPr/>
              </a:pPr>
              <a:t>‹#›</a:t>
            </a:fld>
            <a:endParaRPr lang="en-US" altLang="en-US">
              <a:solidFill>
                <a:srgbClr val="22469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effectLst/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2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88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2469C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39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2469C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47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7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effectLst/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chemeClr val="bg1"/>
              </a:buClr>
              <a:buFont typeface="+mj-lt"/>
              <a:buAutoNum type="arabicPeriod"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2469C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47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effectLst/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E0AA0F"/>
              </a:buClr>
              <a:buFont typeface="Arial" pitchFamily="34" charset="0"/>
              <a:buChar char="•"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2469C"/>
                </a:solidFill>
              </a:defRPr>
            </a:lvl1pPr>
            <a:lvl2pPr marL="457200" indent="0">
              <a:buNone/>
              <a:defRPr sz="1800">
                <a:solidFill>
                  <a:srgbClr val="22469C"/>
                </a:solidFill>
              </a:defRPr>
            </a:lvl2pPr>
            <a:lvl3pPr marL="914400" indent="0">
              <a:buNone/>
              <a:defRPr sz="1800">
                <a:solidFill>
                  <a:srgbClr val="22469C"/>
                </a:solidFill>
              </a:defRPr>
            </a:lvl3pPr>
            <a:lvl4pPr marL="1371600" indent="0">
              <a:buNone/>
              <a:defRPr sz="1800">
                <a:solidFill>
                  <a:srgbClr val="22469C"/>
                </a:solidFill>
              </a:defRPr>
            </a:lvl4pPr>
            <a:lvl5pPr marL="1828800" indent="0">
              <a:buNone/>
              <a:defRPr sz="1800">
                <a:solidFill>
                  <a:srgbClr val="22469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2469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84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6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8575" y="6137275"/>
            <a:ext cx="917257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37275"/>
            <a:ext cx="9144000" cy="0"/>
          </a:xfrm>
          <a:prstGeom prst="line">
            <a:avLst/>
          </a:prstGeom>
          <a:ln w="38100">
            <a:solidFill>
              <a:srgbClr val="FFB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Box 4"/>
          <p:cNvSpPr txBox="1">
            <a:spLocks noChangeArrowheads="1"/>
          </p:cNvSpPr>
          <p:nvPr userDrawn="1"/>
        </p:nvSpPr>
        <p:spPr bwMode="auto">
          <a:xfrm>
            <a:off x="457200" y="63246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22469C"/>
                </a:solidFill>
                <a:latin typeface="Franklin Gothic Book" panose="020B0503020102020204" pitchFamily="34" charset="0"/>
              </a:rPr>
              <a:t>Slide </a:t>
            </a:r>
            <a:fld id="{641014E9-ECAA-4C21-B795-93DF4C2983DA}" type="slidenum">
              <a:rPr lang="en-US" altLang="en-US" smtClean="0">
                <a:solidFill>
                  <a:srgbClr val="22469C"/>
                </a:solidFill>
                <a:latin typeface="Franklin Gothic Book" panose="020B0503020102020204" pitchFamily="34" charset="0"/>
              </a:rPr>
              <a:pPr eaLnBrk="1" hangingPunct="1">
                <a:defRPr/>
              </a:pPr>
              <a:t>‹#›</a:t>
            </a:fld>
            <a:endParaRPr lang="en-US" altLang="en-US">
              <a:solidFill>
                <a:srgbClr val="22469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31" name="TextBox 5"/>
          <p:cNvSpPr txBox="1">
            <a:spLocks noChangeArrowheads="1"/>
          </p:cNvSpPr>
          <p:nvPr userDrawn="1"/>
        </p:nvSpPr>
        <p:spPr bwMode="auto">
          <a:xfrm>
            <a:off x="6781800" y="63246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13" r:id="rId2"/>
    <p:sldLayoutId id="2147484324" r:id="rId3"/>
    <p:sldLayoutId id="2147484314" r:id="rId4"/>
    <p:sldLayoutId id="2147484315" r:id="rId5"/>
    <p:sldLayoutId id="2147484316" r:id="rId6"/>
    <p:sldLayoutId id="2147484325" r:id="rId7"/>
    <p:sldLayoutId id="2147484317" r:id="rId8"/>
    <p:sldLayoutId id="2147484318" r:id="rId9"/>
    <p:sldLayoutId id="2147484319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Franklin Gothic Demi" panose="020B0703020102020204" pitchFamily="34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Franklin Gothic Demi" panose="020B0703020102020204" pitchFamily="34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0AA0F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CAE0F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E0AA0F"/>
        </a:buClr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CAE0F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0AA0F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137275"/>
            <a:ext cx="9144000" cy="720725"/>
          </a:xfrm>
          <a:prstGeom prst="rect">
            <a:avLst/>
          </a:prstGeom>
          <a:solidFill>
            <a:srgbClr val="224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37275"/>
            <a:ext cx="9144000" cy="0"/>
          </a:xfrm>
          <a:prstGeom prst="line">
            <a:avLst/>
          </a:prstGeom>
          <a:ln w="38100">
            <a:solidFill>
              <a:srgbClr val="FFB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9"/>
          <p:cNvSpPr txBox="1">
            <a:spLocks noChangeArrowheads="1"/>
          </p:cNvSpPr>
          <p:nvPr userDrawn="1"/>
        </p:nvSpPr>
        <p:spPr bwMode="auto">
          <a:xfrm>
            <a:off x="457200" y="63246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chemeClr val="bg1"/>
                </a:solidFill>
                <a:latin typeface="Franklin Gothic Book" panose="020B0503020102020204" pitchFamily="34" charset="0"/>
              </a:rPr>
              <a:t>Slide </a:t>
            </a:r>
            <a:fld id="{C20DDAA1-6CD6-455F-AF68-91A99747CB4F}" type="slidenum">
              <a:rPr lang="en-US" altLang="en-US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 eaLnBrk="1" hangingPunct="1">
                <a:defRPr/>
              </a:pPr>
              <a:t>‹#›</a:t>
            </a:fld>
            <a:endParaRPr lang="en-US" alt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22469C"/>
          </a:solidFill>
          <a:latin typeface="Franklin Gothic Demi" panose="020B0703020102020204" pitchFamily="34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22469C"/>
          </a:solidFill>
          <a:latin typeface="Franklin Gothic Demi" panose="020B0703020102020204" pitchFamily="34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0AA0F"/>
        </a:buClr>
        <a:buFont typeface="Arial" panose="020B0604020202020204" pitchFamily="34" charset="0"/>
        <a:buChar char="•"/>
        <a:defRPr sz="3200" kern="1200">
          <a:solidFill>
            <a:srgbClr val="22469C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CAE0F"/>
        </a:buClr>
        <a:buFont typeface="Wingdings" panose="05000000000000000000" pitchFamily="2" charset="2"/>
        <a:buChar char="§"/>
        <a:defRPr sz="2800" kern="1200">
          <a:solidFill>
            <a:srgbClr val="22469C"/>
          </a:solidFill>
          <a:latin typeface="Franklin Gothic Book" panose="020B0503020102020204" pitchFamily="34" charset="0"/>
          <a:ea typeface="+mn-ea"/>
          <a:cs typeface="+mn-cs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E0AA0F"/>
        </a:buClr>
        <a:buFont typeface="Courier New" panose="02070309020205020404" pitchFamily="49" charset="0"/>
        <a:buChar char="o"/>
        <a:defRPr sz="2400" kern="1200">
          <a:solidFill>
            <a:srgbClr val="22469C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CAE0F"/>
        </a:buClr>
        <a:buFont typeface="Arial" panose="020B0604020202020204" pitchFamily="34" charset="0"/>
        <a:buChar char="–"/>
        <a:defRPr sz="2000" kern="1200">
          <a:solidFill>
            <a:srgbClr val="22469C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0AA0F"/>
        </a:buClr>
        <a:buFont typeface="Arial" panose="020B0604020202020204" pitchFamily="34" charset="0"/>
        <a:buChar char="»"/>
        <a:defRPr sz="2000" kern="1200">
          <a:solidFill>
            <a:srgbClr val="22469C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avbrown@tusd.ne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hyperlink" Target="https://forms.office.com/r/bBaquaf6k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floor, indoor, posing, group&#10;&#10;Description automatically generated">
            <a:extLst>
              <a:ext uri="{FF2B5EF4-FFF2-40B4-BE49-F238E27FC236}">
                <a16:creationId xmlns:a16="http://schemas.microsoft.com/office/drawing/2014/main" id="{B0AA2B8F-E20A-4A82-9D9E-BD52A49A0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6" y="3429000"/>
            <a:ext cx="4520475" cy="3429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25C8D-38CF-43B6-9556-62C6994AA6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5571-53A8-42B8-BDD0-B5D822F2D8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8C256445-7089-FDFA-C2B5-F45FE1D1D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30" y="823119"/>
            <a:ext cx="3504057" cy="26280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80C7B77-652B-FD58-6736-2508BE63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FFC000"/>
                </a:solidFill>
              </a:rPr>
              <a:t>TUSD AVID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6" name="Picture 5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9606723D-1523-2C07-9C83-325589AD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3429000"/>
            <a:ext cx="46482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6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EB7C1-FDFE-485A-9618-80F87CC4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BULDING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B8D5A-4577-4BED-A4E4-A72F96DC8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8DBE0-6C0B-4621-AB65-D5EC903B68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up Game">
            <a:hlinkClick r:id="" action="ppaction://media"/>
            <a:extLst>
              <a:ext uri="{FF2B5EF4-FFF2-40B4-BE49-F238E27FC236}">
                <a16:creationId xmlns:a16="http://schemas.microsoft.com/office/drawing/2014/main" id="{C166F4D8-39F4-43B7-AED7-55A64EA65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45783"/>
            <a:ext cx="3356869" cy="59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4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F0B5-A85B-422A-B1C3-8979FD82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  <a:cs typeface="Times New Roman"/>
              </a:rPr>
              <a:t>Community Service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1CE4-8500-46B8-8358-A91C3B404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0AD2E-F776-436B-8044-C7B6ECEDF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D7964C-D610-4626-B07A-AD099B51A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0" t="19518" r="13684" b="15445"/>
          <a:stretch/>
        </p:blipFill>
        <p:spPr>
          <a:xfrm>
            <a:off x="341174" y="1275313"/>
            <a:ext cx="4793977" cy="3341478"/>
          </a:xfrm>
          <a:prstGeom prst="rect">
            <a:avLst/>
          </a:prstGeom>
        </p:spPr>
      </p:pic>
      <p:pic>
        <p:nvPicPr>
          <p:cNvPr id="8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70AB546-4213-4B6C-A5E6-AC2A3438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21" y="3360282"/>
            <a:ext cx="3371677" cy="2513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38F908-DD96-4321-B6E3-1B6254667725}"/>
              </a:ext>
            </a:extLst>
          </p:cNvPr>
          <p:cNvSpPr txBox="1"/>
          <p:nvPr/>
        </p:nvSpPr>
        <p:spPr>
          <a:xfrm>
            <a:off x="2074666" y="48026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Gill Sans MT"/>
              </a:rPr>
              <a:t>Community Egg Hunt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0" name="Picture 10" descr="A picture containing person, person, child, young&#10;&#10;Description automatically generated">
            <a:extLst>
              <a:ext uri="{FF2B5EF4-FFF2-40B4-BE49-F238E27FC236}">
                <a16:creationId xmlns:a16="http://schemas.microsoft.com/office/drawing/2014/main" id="{983E6C00-D4FA-4ADE-ADB8-9A590C2B2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89853" y="664391"/>
            <a:ext cx="2971110" cy="21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97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D23A-C75F-4D14-BC2D-697CA895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15" y="-56867"/>
            <a:ext cx="8229600" cy="1143000"/>
          </a:xfrm>
        </p:spPr>
        <p:txBody>
          <a:bodyPr/>
          <a:lstStyle/>
          <a:p>
            <a:r>
              <a:rPr lang="en-US">
                <a:latin typeface="Franklin Gothic Demi"/>
                <a:cs typeface="Times New Roman"/>
              </a:rPr>
              <a:t>Community Service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D8D7E-3BD6-4FB2-B9E9-8B28F7E958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6C969-BF2C-4A5B-AC0E-0375F94E36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5C939324-F51B-4D19-A181-163D5263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66" y="1012125"/>
            <a:ext cx="3116142" cy="2333653"/>
          </a:xfrm>
          <a:prstGeom prst="rect">
            <a:avLst/>
          </a:prstGeom>
        </p:spPr>
      </p:pic>
      <p:pic>
        <p:nvPicPr>
          <p:cNvPr id="6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5436943-3152-4A4A-A72C-3871362D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53" y="273146"/>
            <a:ext cx="2867514" cy="2147183"/>
          </a:xfrm>
          <a:prstGeom prst="rect">
            <a:avLst/>
          </a:prstGeom>
        </p:spPr>
      </p:pic>
      <p:pic>
        <p:nvPicPr>
          <p:cNvPr id="7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B556B6B-005A-4256-9FF2-3D92E681A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711" y="2883744"/>
            <a:ext cx="3986341" cy="2982849"/>
          </a:xfrm>
          <a:prstGeom prst="rect">
            <a:avLst/>
          </a:prstGeom>
        </p:spPr>
      </p:pic>
      <p:pic>
        <p:nvPicPr>
          <p:cNvPr id="9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43E4FA0B-F77B-4DBD-AE56-684D7BBDD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9877" y="3364772"/>
            <a:ext cx="2715575" cy="2262519"/>
          </a:xfrm>
          <a:prstGeom prst="rect">
            <a:avLst/>
          </a:prstGeom>
        </p:spPr>
      </p:pic>
      <p:pic>
        <p:nvPicPr>
          <p:cNvPr id="10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190EAB2-9B5F-4D28-8252-D156564886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468" r="-252" b="350"/>
          <a:stretch/>
        </p:blipFill>
        <p:spPr>
          <a:xfrm>
            <a:off x="5099645" y="1781493"/>
            <a:ext cx="3834405" cy="1867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44A7A-0F22-4553-A925-FDBD8741E607}"/>
              </a:ext>
            </a:extLst>
          </p:cNvPr>
          <p:cNvSpPr txBox="1"/>
          <p:nvPr/>
        </p:nvSpPr>
        <p:spPr>
          <a:xfrm>
            <a:off x="7261331" y="4374478"/>
            <a:ext cx="127905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Gill Sans MT"/>
              </a:rPr>
              <a:t>Hygiene Kits for Foster Kids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84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2"/>
          <p:cNvSpPr>
            <a:spLocks noGrp="1"/>
          </p:cNvSpPr>
          <p:nvPr>
            <p:ph type="title"/>
          </p:nvPr>
        </p:nvSpPr>
        <p:spPr>
          <a:xfrm>
            <a:off x="454025" y="70644"/>
            <a:ext cx="8229600" cy="1143000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altLang="en-US" dirty="0">
                <a:solidFill>
                  <a:srgbClr val="FFC000"/>
                </a:solidFill>
              </a:rPr>
              <a:t>To Apply</a:t>
            </a:r>
          </a:p>
        </p:txBody>
      </p:sp>
      <p:sp>
        <p:nvSpPr>
          <p:cNvPr id="8194" name="Subtitle 1"/>
          <p:cNvSpPr>
            <a:spLocks noGrp="1"/>
          </p:cNvSpPr>
          <p:nvPr>
            <p:ph sz="quarter" idx="4"/>
          </p:nvPr>
        </p:nvSpPr>
        <p:spPr>
          <a:xfrm>
            <a:off x="4568825" y="1600200"/>
            <a:ext cx="4041775" cy="3951288"/>
          </a:xfrm>
        </p:spPr>
        <p:txBody>
          <a:bodyPr wrap="square" anchor="t">
            <a:normAutofit/>
          </a:bodyPr>
          <a:lstStyle/>
          <a:p>
            <a:r>
              <a:rPr lang="en-US" altLang="en-US" dirty="0">
                <a:latin typeface="Franklin Gothic Book"/>
              </a:rPr>
              <a:t>Complete the application by visiting the link below or by scanning the QR code.</a:t>
            </a:r>
          </a:p>
          <a:p>
            <a:r>
              <a:rPr lang="en-US" altLang="en-US" dirty="0">
                <a:latin typeface="Franklin Gothic Book"/>
              </a:rPr>
              <a:t>Deadline to apply is December 8, 2023</a:t>
            </a:r>
          </a:p>
          <a:p>
            <a:r>
              <a:rPr lang="en-US" altLang="en-US" dirty="0">
                <a:latin typeface="Franklin Gothic Book"/>
              </a:rPr>
              <a:t>For additional information please contact David Brown at </a:t>
            </a:r>
            <a:r>
              <a:rPr lang="en-US" altLang="en-US" dirty="0">
                <a:solidFill>
                  <a:srgbClr val="FFFF00"/>
                </a:solidFill>
                <a:latin typeface="Franklin Gothic 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davbrown@tusd.net</a:t>
            </a:r>
            <a:r>
              <a:rPr lang="en-US" altLang="en-US" dirty="0">
                <a:solidFill>
                  <a:srgbClr val="FFFF00"/>
                </a:solidFill>
                <a:latin typeface="Franklin Gothic Book"/>
              </a:rPr>
              <a:t> </a:t>
            </a:r>
            <a:endParaRPr lang="en-US" alt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2A56F811-34F7-4D86-90F4-D7B823A2F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7800" y="6324600"/>
            <a:ext cx="2057400" cy="381000"/>
          </a:xfrm>
        </p:spPr>
        <p:txBody>
          <a:bodyPr/>
          <a:lstStyle/>
          <a:p>
            <a:endParaRPr lang="en-US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A9316A01-BB3E-4D72-8FCB-1462D91F7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1400" y="6324600"/>
            <a:ext cx="1219200" cy="381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A4272-6176-4779-A279-E2DE1294404B}"/>
              </a:ext>
            </a:extLst>
          </p:cNvPr>
          <p:cNvSpPr txBox="1"/>
          <p:nvPr/>
        </p:nvSpPr>
        <p:spPr>
          <a:xfrm>
            <a:off x="108128" y="5440362"/>
            <a:ext cx="5809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AVID Application 2024-2025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 descr="A qr code on a green background&#10;&#10;Description automatically generated">
            <a:extLst>
              <a:ext uri="{FF2B5EF4-FFF2-40B4-BE49-F238E27FC236}">
                <a16:creationId xmlns:a16="http://schemas.microsoft.com/office/drawing/2014/main" id="{02AA62F2-FE5E-BE54-6E76-9FBB6428C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" y="1073408"/>
            <a:ext cx="4366954" cy="436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0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000"/>
                </a:solidFill>
              </a:rPr>
              <a:t>What is AVID?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Stands for </a:t>
            </a:r>
            <a:r>
              <a:rPr lang="en-US" dirty="0">
                <a:solidFill>
                  <a:srgbClr val="FFC000"/>
                </a:solidFill>
              </a:rPr>
              <a:t>Advancement Via Individual Determination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schoolwide</a:t>
            </a:r>
            <a:r>
              <a:rPr lang="en-US" dirty="0"/>
              <a:t> college and career readiness system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  <a:p>
            <a:pPr>
              <a:defRPr/>
            </a:pPr>
            <a:r>
              <a:rPr lang="en-US" dirty="0"/>
              <a:t>Direct support structure for </a:t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life-long learners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13316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317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32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B517"/>
                </a:solidFill>
              </a:rPr>
              <a:t>The AVID Elective Student Profile</a:t>
            </a:r>
            <a:endParaRPr lang="en-US" altLang="en-US"/>
          </a:p>
        </p:txBody>
      </p:sp>
      <p:sp>
        <p:nvSpPr>
          <p:cNvPr id="18435" name="Text Placeholder 12"/>
          <p:cNvSpPr>
            <a:spLocks noGrp="1"/>
          </p:cNvSpPr>
          <p:nvPr>
            <p:ph type="body" idx="1"/>
          </p:nvPr>
        </p:nvSpPr>
        <p:spPr>
          <a:xfrm>
            <a:off x="490538" y="1216025"/>
            <a:ext cx="4040187" cy="639763"/>
          </a:xfrm>
        </p:spPr>
        <p:txBody>
          <a:bodyPr/>
          <a:lstStyle/>
          <a:p>
            <a:r>
              <a:rPr lang="en-US" altLang="en-US"/>
              <a:t>Has </a:t>
            </a:r>
            <a:r>
              <a:rPr lang="en-US" altLang="en-US">
                <a:solidFill>
                  <a:srgbClr val="FFC000"/>
                </a:solidFill>
              </a:rPr>
              <a:t>academic potential</a:t>
            </a:r>
          </a:p>
        </p:txBody>
      </p:sp>
      <p:sp>
        <p:nvSpPr>
          <p:cNvPr id="18436" name="Content Placeholder 13"/>
          <p:cNvSpPr>
            <a:spLocks noGrp="1"/>
          </p:cNvSpPr>
          <p:nvPr>
            <p:ph sz="half" idx="2"/>
          </p:nvPr>
        </p:nvSpPr>
        <p:spPr>
          <a:xfrm>
            <a:off x="457200" y="2257425"/>
            <a:ext cx="4040188" cy="3951288"/>
          </a:xfrm>
        </p:spPr>
        <p:txBody>
          <a:bodyPr/>
          <a:lstStyle/>
          <a:p>
            <a:r>
              <a:rPr lang="en-US" altLang="en-US" dirty="0"/>
              <a:t>Average to high test scores</a:t>
            </a:r>
          </a:p>
          <a:p>
            <a:r>
              <a:rPr lang="en-US" altLang="en-US" dirty="0"/>
              <a:t>Academic middle</a:t>
            </a:r>
          </a:p>
          <a:p>
            <a:pPr lvl="1"/>
            <a:r>
              <a:rPr lang="en-US" altLang="en-US" dirty="0"/>
              <a:t>2.0 – 3.0 </a:t>
            </a:r>
            <a:r>
              <a:rPr lang="en-US" altLang="en-US"/>
              <a:t>(Flexible)</a:t>
            </a:r>
            <a:endParaRPr lang="en-US" altLang="en-US" dirty="0"/>
          </a:p>
          <a:p>
            <a:r>
              <a:rPr lang="en-US" altLang="en-US" dirty="0"/>
              <a:t>College potential; with support</a:t>
            </a:r>
          </a:p>
          <a:p>
            <a:r>
              <a:rPr lang="en-US" altLang="en-US" dirty="0"/>
              <a:t>Desire and determination</a:t>
            </a:r>
          </a:p>
        </p:txBody>
      </p:sp>
      <p:sp>
        <p:nvSpPr>
          <p:cNvPr id="18437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r>
              <a:rPr lang="en-US" altLang="en-US"/>
              <a:t>Meets </a:t>
            </a:r>
            <a:r>
              <a:rPr lang="en-US" altLang="en-US">
                <a:solidFill>
                  <a:srgbClr val="FFC000"/>
                </a:solidFill>
              </a:rPr>
              <a:t>one or more </a:t>
            </a:r>
            <a:r>
              <a:rPr lang="en-US" altLang="en-US"/>
              <a:t>of the following criteria</a:t>
            </a:r>
          </a:p>
        </p:txBody>
      </p:sp>
      <p:sp>
        <p:nvSpPr>
          <p:cNvPr id="18438" name="Content Placeholder 15"/>
          <p:cNvSpPr>
            <a:spLocks noGrp="1"/>
          </p:cNvSpPr>
          <p:nvPr>
            <p:ph sz="quarter" idx="4"/>
          </p:nvPr>
        </p:nvSpPr>
        <p:spPr>
          <a:xfrm>
            <a:off x="4681538" y="2268538"/>
            <a:ext cx="4041775" cy="3951287"/>
          </a:xfrm>
        </p:spPr>
        <p:txBody>
          <a:bodyPr/>
          <a:lstStyle/>
          <a:p>
            <a:r>
              <a:rPr lang="en-US" altLang="en-US" dirty="0"/>
              <a:t>First in family to attend college</a:t>
            </a:r>
          </a:p>
          <a:p>
            <a:r>
              <a:rPr lang="en-US" altLang="en-US" dirty="0"/>
              <a:t>Historically underserved in post secondary institutions</a:t>
            </a:r>
          </a:p>
          <a:p>
            <a:r>
              <a:rPr lang="en-US" altLang="en-US" dirty="0"/>
              <a:t>Low-income</a:t>
            </a:r>
          </a:p>
          <a:p>
            <a:r>
              <a:rPr lang="en-US" altLang="en-US" dirty="0"/>
              <a:t>Special circumstances</a:t>
            </a:r>
          </a:p>
        </p:txBody>
      </p:sp>
      <p:sp>
        <p:nvSpPr>
          <p:cNvPr id="18439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40" name="Text Placeholder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B517"/>
                </a:solidFill>
              </a:rPr>
              <a:t>AVID is not…</a:t>
            </a:r>
            <a:endParaRPr lang="en-US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9769" y="1219200"/>
            <a:ext cx="8229600" cy="4525963"/>
          </a:xfrm>
        </p:spPr>
        <p:txBody>
          <a:bodyPr/>
          <a:lstStyle/>
          <a:p>
            <a:r>
              <a:rPr lang="en-US"/>
              <a:t>Study Hall</a:t>
            </a:r>
          </a:p>
          <a:p>
            <a:r>
              <a:rPr lang="en-US"/>
              <a:t>A Remediation Program</a:t>
            </a:r>
          </a:p>
          <a:p>
            <a:r>
              <a:rPr lang="en-US"/>
              <a:t>For students looking for a free ride</a:t>
            </a:r>
          </a:p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3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04800" y="84138"/>
            <a:ext cx="8077200" cy="885825"/>
          </a:xfrm>
        </p:spPr>
        <p:txBody>
          <a:bodyPr/>
          <a:lstStyle/>
          <a:p>
            <a:r>
              <a:rPr lang="en-US" altLang="en-US">
                <a:solidFill>
                  <a:srgbClr val="FFC000"/>
                </a:solidFill>
              </a:rPr>
              <a:t>WICOR</a:t>
            </a:r>
            <a:r>
              <a:rPr lang="en-US" altLang="en-US"/>
              <a:t> </a:t>
            </a:r>
          </a:p>
        </p:txBody>
      </p:sp>
      <p:sp>
        <p:nvSpPr>
          <p:cNvPr id="17411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2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76238" y="1350963"/>
            <a:ext cx="2646362" cy="2327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F434D9"/>
              </a:buClr>
              <a:buSzPct val="100000"/>
              <a:defRPr/>
            </a:pPr>
            <a:r>
              <a:rPr lang="en-US" sz="2800">
                <a:solidFill>
                  <a:srgbClr val="FFC000"/>
                </a:solidFill>
                <a:latin typeface="Franklin Gothic Demi" panose="020B0703020102020204" pitchFamily="34" charset="0"/>
              </a:rPr>
              <a:t>READING</a:t>
            </a:r>
            <a:endParaRPr lang="en-US" sz="3200">
              <a:solidFill>
                <a:srgbClr val="FFC000"/>
              </a:solidFill>
              <a:latin typeface="Franklin Gothic Demi" panose="020B0703020102020204" pitchFamily="34" charset="0"/>
            </a:endParaRP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Deep Reading Strategies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Note-Taking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Graphic Organizers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Vocabulary Building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Summarizing 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Reciprocal Teaching</a:t>
            </a:r>
          </a:p>
        </p:txBody>
      </p:sp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3173413" y="803275"/>
            <a:ext cx="4557712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lr>
                <a:srgbClr val="E0AA0F"/>
              </a:buClr>
              <a:buFont typeface="Arial" panose="020B0604020202020204" pitchFamily="34" charset="0"/>
              <a:buChar char="•"/>
              <a:tabLst>
                <a:tab pos="233363" algn="l"/>
              </a:tabLst>
              <a:defRPr sz="32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CAE0F"/>
              </a:buClr>
              <a:buFont typeface="Wingdings" panose="05000000000000000000" pitchFamily="2" charset="2"/>
              <a:buChar char="§"/>
              <a:tabLst>
                <a:tab pos="233363" algn="l"/>
              </a:tabLst>
              <a:defRPr sz="2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0AA0F"/>
              </a:buClr>
              <a:buFont typeface="Courier New" panose="02070309020205020404" pitchFamily="49" charset="0"/>
              <a:buChar char="o"/>
              <a:tabLst>
                <a:tab pos="233363" algn="l"/>
              </a:tabLst>
              <a:defRPr sz="24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CAE0F"/>
              </a:buClr>
              <a:buFont typeface="Arial" panose="020B0604020202020204" pitchFamily="34" charset="0"/>
              <a:buChar char="–"/>
              <a:tabLst>
                <a:tab pos="233363" algn="l"/>
              </a:tabLst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AA0F"/>
              </a:buClr>
              <a:buFont typeface="Arial" panose="020B0604020202020204" pitchFamily="34" charset="0"/>
              <a:buChar char="»"/>
              <a:tabLst>
                <a:tab pos="233363" algn="l"/>
              </a:tabLst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tabLst>
                <a:tab pos="233363" algn="l"/>
              </a:tabLst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tabLst>
                <a:tab pos="233363" algn="l"/>
              </a:tabLst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tabLst>
                <a:tab pos="233363" algn="l"/>
              </a:tabLst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tabLst>
                <a:tab pos="233363" algn="l"/>
              </a:tabLst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2800">
                <a:solidFill>
                  <a:srgbClr val="92D050"/>
                </a:solidFill>
                <a:latin typeface="Franklin Gothic Demi" panose="020B0703020102020204" pitchFamily="34" charset="0"/>
              </a:rPr>
              <a:t>WRITING</a:t>
            </a:r>
            <a:endParaRPr lang="en-US" altLang="en-US" sz="3600">
              <a:solidFill>
                <a:srgbClr val="92D050"/>
              </a:solidFill>
              <a:latin typeface="Franklin Gothic Demi" panose="020B07030201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Gill Sans MT" panose="020B0502020104020203" pitchFamily="34" charset="0"/>
              </a:rPr>
              <a:t>Cornell Note-Taking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Gill Sans MT" panose="020B0502020104020203" pitchFamily="34" charset="0"/>
              </a:rPr>
              <a:t>Learning Logs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Gill Sans MT" panose="020B0502020104020203" pitchFamily="34" charset="0"/>
              </a:rPr>
              <a:t>Quickwrites and Reflections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Gill Sans MT" panose="020B0502020104020203" pitchFamily="34" charset="0"/>
              </a:rPr>
              <a:t>Process Writing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Gill Sans MT" panose="020B0502020104020203" pitchFamily="34" charset="0"/>
              </a:rPr>
              <a:t>Peer Evaluation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Gill Sans MT" panose="020B0502020104020203" pitchFamily="34" charset="0"/>
              </a:rPr>
              <a:t>Authentic Writing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238" y="3811588"/>
            <a:ext cx="3862387" cy="2273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Aft>
                <a:spcPts val="600"/>
              </a:spcAft>
              <a:buClr>
                <a:srgbClr val="F434D9"/>
              </a:buClr>
              <a:buSzPct val="100000"/>
              <a:defRPr/>
            </a:pPr>
            <a:r>
              <a:rPr lang="en-US" sz="2800" kern="0">
                <a:solidFill>
                  <a:srgbClr val="C00000"/>
                </a:solidFill>
                <a:latin typeface="Franklin Gothic Demi" panose="020B0703020102020204" pitchFamily="34" charset="0"/>
                <a:cs typeface="Arial" pitchFamily="34"/>
              </a:rPr>
              <a:t>ORGANIZATION</a:t>
            </a:r>
            <a:endParaRPr lang="en-US" sz="3200" kern="0">
              <a:solidFill>
                <a:srgbClr val="C00000"/>
              </a:solidFill>
              <a:latin typeface="Franklin Gothic Demi" panose="020B0703020102020204" pitchFamily="34" charset="0"/>
              <a:cs typeface="Arial" pitchFamily="34"/>
            </a:endParaRPr>
          </a:p>
          <a:p>
            <a:pPr marL="174625" indent="-17462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kern="0">
                <a:solidFill>
                  <a:schemeClr val="bg1"/>
                </a:solidFill>
                <a:cs typeface="Arial" pitchFamily="34"/>
              </a:rPr>
              <a:t>Binders and Organizational Tools </a:t>
            </a:r>
          </a:p>
          <a:p>
            <a:pPr marL="174625" indent="-17462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kern="0">
                <a:solidFill>
                  <a:schemeClr val="bg1"/>
                </a:solidFill>
                <a:cs typeface="Arial" pitchFamily="34"/>
              </a:rPr>
              <a:t>Calendars, Planners, and Agendas</a:t>
            </a:r>
          </a:p>
          <a:p>
            <a:pPr marL="174625" indent="-17462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kern="0">
                <a:solidFill>
                  <a:schemeClr val="bg1"/>
                </a:solidFill>
                <a:cs typeface="Arial" pitchFamily="34"/>
              </a:rPr>
              <a:t>Graphic Organizers</a:t>
            </a:r>
          </a:p>
          <a:p>
            <a:pPr marL="174625" indent="-17462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kern="0">
                <a:solidFill>
                  <a:schemeClr val="bg1"/>
                </a:solidFill>
                <a:cs typeface="Arial" pitchFamily="34"/>
              </a:rPr>
              <a:t>A Focused Note-Taking System</a:t>
            </a:r>
          </a:p>
          <a:p>
            <a:pPr marL="174625" indent="-17462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kern="0">
                <a:solidFill>
                  <a:schemeClr val="bg1"/>
                </a:solidFill>
                <a:cs typeface="Arial" pitchFamily="34"/>
              </a:rPr>
              <a:t>Tutorials and Study Groups</a:t>
            </a:r>
          </a:p>
          <a:p>
            <a:pPr marL="174625" indent="-17462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kern="0">
                <a:solidFill>
                  <a:schemeClr val="bg1"/>
                </a:solidFill>
                <a:cs typeface="Arial" pitchFamily="34"/>
              </a:rPr>
              <a:t>Project Planning and SMART Goals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80100" y="1214438"/>
            <a:ext cx="3263900" cy="2327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625" indent="-174625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  <a:lumOff val="25000"/>
                </a:schemeClr>
              </a:buClr>
              <a:buSzPct val="100000"/>
              <a:buFont typeface="Wingdings" pitchFamily="2" charset="2"/>
              <a:buNone/>
              <a:defRPr/>
            </a:pPr>
            <a:r>
              <a:rPr lang="en-US" sz="2800">
                <a:solidFill>
                  <a:srgbClr val="00B0F0"/>
                </a:solidFill>
                <a:latin typeface="Franklin Gothic Demi" panose="020B0703020102020204" pitchFamily="34" charset="0"/>
              </a:rPr>
              <a:t>INQUIRY</a:t>
            </a:r>
            <a:endParaRPr lang="en-US" sz="3200">
              <a:solidFill>
                <a:srgbClr val="00B0F0"/>
              </a:solidFill>
              <a:latin typeface="Franklin Gothic Demi" panose="020B0703020102020204" pitchFamily="34" charset="0"/>
            </a:endParaRPr>
          </a:p>
          <a:p>
            <a:pPr marL="174625" indent="-174625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Skilled Questioning Techniques</a:t>
            </a:r>
          </a:p>
          <a:p>
            <a:pPr marL="174625" indent="-174625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Costa’s Levels of Thinking</a:t>
            </a:r>
          </a:p>
          <a:p>
            <a:pPr marL="174625" indent="-174625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Socratic Seminars</a:t>
            </a:r>
          </a:p>
          <a:p>
            <a:pPr marL="174625" indent="-174625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Tutorials</a:t>
            </a:r>
          </a:p>
          <a:p>
            <a:pPr marL="174625" indent="-174625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Investigations</a:t>
            </a:r>
          </a:p>
          <a:p>
            <a:pPr marL="174625" indent="-174625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</a:rPr>
              <a:t>Questions That Guide Research</a:t>
            </a:r>
          </a:p>
        </p:txBody>
      </p:sp>
      <p:sp>
        <p:nvSpPr>
          <p:cNvPr id="17417" name="Rectangle 12"/>
          <p:cNvSpPr>
            <a:spLocks noChangeArrowheads="1"/>
          </p:cNvSpPr>
          <p:nvPr/>
        </p:nvSpPr>
        <p:spPr bwMode="auto">
          <a:xfrm>
            <a:off x="5886450" y="3781425"/>
            <a:ext cx="317182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lr>
                <a:srgbClr val="E0AA0F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CAE0F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0AA0F"/>
              </a:buClr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CAE0F"/>
              </a:buClr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AA0F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AA0F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2800">
                <a:solidFill>
                  <a:srgbClr val="9D3393"/>
                </a:solidFill>
                <a:latin typeface="Franklin Gothic Demi" panose="020B0703020102020204" pitchFamily="34" charset="0"/>
              </a:rPr>
              <a:t>COLLABORATION</a:t>
            </a:r>
            <a:endParaRPr lang="en-US" altLang="en-US">
              <a:solidFill>
                <a:srgbClr val="9D3393"/>
              </a:solidFill>
              <a:latin typeface="Franklin Gothic Demi" panose="020B07030201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Calibri" panose="020F0502020204030204" pitchFamily="34" charset="0"/>
              </a:rPr>
              <a:t>Socratic Seminars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Calibri" panose="020F0502020204030204" pitchFamily="34" charset="0"/>
              </a:rPr>
              <a:t>Tutorials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Calibri" panose="020F0502020204030204" pitchFamily="34" charset="0"/>
              </a:rPr>
              <a:t>Philosophical Chairs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Calibri" panose="020F0502020204030204" pitchFamily="34" charset="0"/>
              </a:rPr>
              <a:t>Group Activities and Projects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Calibri" panose="020F0502020204030204" pitchFamily="34" charset="0"/>
              </a:rPr>
              <a:t>Peer Editing Groups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600">
                <a:latin typeface="Calibri" panose="020F0502020204030204" pitchFamily="34" charset="0"/>
              </a:rPr>
              <a:t>Service Learning Projects</a:t>
            </a:r>
          </a:p>
        </p:txBody>
      </p:sp>
      <p:pic>
        <p:nvPicPr>
          <p:cNvPr id="14" name="Picture 2" descr="C:\Users\mwilliams\Desktop\WICORCapture.PNG"/>
          <p:cNvPicPr>
            <a:picLocks noChangeAspect="1" noChangeArrowheads="1"/>
          </p:cNvPicPr>
          <p:nvPr/>
        </p:nvPicPr>
        <p:blipFill rotWithShape="1">
          <a:blip r:embed="rId3"/>
          <a:srcRect l="14502" t="9522" r="14298" b="2622"/>
          <a:stretch/>
        </p:blipFill>
        <p:spPr bwMode="auto">
          <a:xfrm>
            <a:off x="3403600" y="3074988"/>
            <a:ext cx="2314575" cy="219551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B517"/>
                </a:solidFill>
              </a:rPr>
              <a:t>AVID Student Benefits/Outcomes</a:t>
            </a:r>
            <a:endParaRPr lang="en-US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with rigorous classes</a:t>
            </a:r>
          </a:p>
          <a:p>
            <a:r>
              <a:rPr lang="en-US" dirty="0"/>
              <a:t>Meeting college entrance requirements</a:t>
            </a:r>
          </a:p>
          <a:p>
            <a:r>
              <a:rPr lang="en-US" dirty="0"/>
              <a:t>Focus on study skills, organization, goal-setting, time management, etc.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9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altLang="en-US">
                <a:solidFill>
                  <a:srgbClr val="FFB517"/>
                </a:solidFill>
              </a:rPr>
              <a:t>AVID at a Glance</a:t>
            </a:r>
            <a:endParaRPr lang="en-US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5209" y="838200"/>
            <a:ext cx="8681663" cy="4525963"/>
          </a:xfrm>
        </p:spPr>
        <p:txBody>
          <a:bodyPr/>
          <a:lstStyle/>
          <a:p>
            <a:r>
              <a:rPr lang="en-US" dirty="0"/>
              <a:t>Team Building</a:t>
            </a:r>
          </a:p>
          <a:p>
            <a:r>
              <a:rPr lang="en-US" dirty="0"/>
              <a:t>College Visits/Guest Speakers</a:t>
            </a:r>
          </a:p>
          <a:p>
            <a:r>
              <a:rPr lang="en-US" dirty="0"/>
              <a:t>Organizational Tools</a:t>
            </a:r>
          </a:p>
          <a:p>
            <a:r>
              <a:rPr lang="en-US" dirty="0"/>
              <a:t>Tutorials/Focused Note Taking/Public Speaking</a:t>
            </a:r>
          </a:p>
          <a:p>
            <a:r>
              <a:rPr lang="en-US" dirty="0"/>
              <a:t>College Tech Application/Financial Aid </a:t>
            </a:r>
          </a:p>
          <a:p>
            <a:r>
              <a:rPr lang="en-US" dirty="0"/>
              <a:t>Community Service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B517"/>
                </a:solidFill>
              </a:rPr>
              <a:t>AVID Student Responsibilities</a:t>
            </a:r>
            <a:endParaRPr lang="en-US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9769" y="1219200"/>
            <a:ext cx="8229600" cy="4525963"/>
          </a:xfrm>
        </p:spPr>
        <p:txBody>
          <a:bodyPr/>
          <a:lstStyle/>
          <a:p>
            <a:r>
              <a:rPr lang="en-US" dirty="0"/>
              <a:t>Take classes meeting A-G requirements</a:t>
            </a:r>
          </a:p>
          <a:p>
            <a:r>
              <a:rPr lang="en-US" dirty="0"/>
              <a:t>Learn and apply AVID skills in content classes and beyond</a:t>
            </a:r>
          </a:p>
          <a:p>
            <a:r>
              <a:rPr lang="en-US" dirty="0"/>
              <a:t>Apply to colleges, universities, and/or tech</a:t>
            </a:r>
          </a:p>
          <a:p>
            <a:r>
              <a:rPr lang="en-US" dirty="0"/>
              <a:t>Participate in community service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B517"/>
                </a:solidFill>
              </a:rPr>
              <a:t>A – G Requirements</a:t>
            </a:r>
            <a:endParaRPr lang="en-US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9769" y="121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A:  History/Social Science (3 years)</a:t>
            </a:r>
          </a:p>
          <a:p>
            <a:pPr marL="0" indent="0">
              <a:buNone/>
            </a:pPr>
            <a:r>
              <a:rPr lang="en-US" dirty="0"/>
              <a:t>B:  English (4 Years)</a:t>
            </a:r>
          </a:p>
          <a:p>
            <a:pPr marL="0" indent="0">
              <a:buNone/>
            </a:pPr>
            <a:r>
              <a:rPr lang="en-US" dirty="0"/>
              <a:t>C:  Math (3 Years)</a:t>
            </a:r>
          </a:p>
          <a:p>
            <a:pPr marL="0" indent="0">
              <a:buNone/>
            </a:pPr>
            <a:r>
              <a:rPr lang="en-US" dirty="0"/>
              <a:t>D:  Science (2 Years)</a:t>
            </a:r>
          </a:p>
          <a:p>
            <a:pPr marL="0" indent="0">
              <a:buNone/>
            </a:pPr>
            <a:r>
              <a:rPr lang="en-US" dirty="0"/>
              <a:t>E:  Foreign Language (2 Years)</a:t>
            </a:r>
          </a:p>
          <a:p>
            <a:pPr marL="0" indent="0">
              <a:buNone/>
            </a:pPr>
            <a:r>
              <a:rPr lang="en-US" dirty="0"/>
              <a:t>F:  Visual &amp; Performing Arts (1 Year)</a:t>
            </a:r>
          </a:p>
          <a:p>
            <a:pPr marL="0" indent="0">
              <a:buNone/>
            </a:pPr>
            <a:r>
              <a:rPr lang="en-US" dirty="0"/>
              <a:t>G:  College Prep Elective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Understanding A-G Course Requirements for California Public University  Admission - Admission Scoop">
            <a:extLst>
              <a:ext uri="{FF2B5EF4-FFF2-40B4-BE49-F238E27FC236}">
                <a16:creationId xmlns:a16="http://schemas.microsoft.com/office/drawing/2014/main" id="{8F980D9A-A974-A0BB-425A-126DA950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2" y="1587571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51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FF4F0A890A304C8B8848A313023D77" ma:contentTypeVersion="15" ma:contentTypeDescription="Create a new document." ma:contentTypeScope="" ma:versionID="dcfd5c21daa0fc2af68e98be56f629cd">
  <xsd:schema xmlns:xsd="http://www.w3.org/2001/XMLSchema" xmlns:xs="http://www.w3.org/2001/XMLSchema" xmlns:p="http://schemas.microsoft.com/office/2006/metadata/properties" xmlns:ns3="917f10a8-5ee6-480f-b7e3-3053c983a612" xmlns:ns4="ec723ca0-06d0-4491-aef9-c378932b87a3" targetNamespace="http://schemas.microsoft.com/office/2006/metadata/properties" ma:root="true" ma:fieldsID="6e02d9bcfd780ea026a80e0f28ec834c" ns3:_="" ns4:_="">
    <xsd:import namespace="917f10a8-5ee6-480f-b7e3-3053c983a612"/>
    <xsd:import namespace="ec723ca0-06d0-4491-aef9-c378932b87a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f10a8-5ee6-480f-b7e3-3053c983a6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23ca0-06d0-4491-aef9-c378932b87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CE3E97-3D1B-46F0-848E-CE84C1C0A7B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EF454F-4A92-4DC0-A496-C915138A53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f10a8-5ee6-480f-b7e3-3053c983a612"/>
    <ds:schemaRef ds:uri="ec723ca0-06d0-4491-aef9-c378932b87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4B579A-30EF-4618-8893-70B0F0E011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509</Words>
  <Application>Microsoft Office PowerPoint</Application>
  <PresentationFormat>On-screen Show (4:3)</PresentationFormat>
  <Paragraphs>133</Paragraphs>
  <Slides>13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TUSD AVID </vt:lpstr>
      <vt:lpstr>What is AVID?</vt:lpstr>
      <vt:lpstr>The AVID Elective Student Profile</vt:lpstr>
      <vt:lpstr>AVID is not…</vt:lpstr>
      <vt:lpstr>WICOR </vt:lpstr>
      <vt:lpstr>AVID Student Benefits/Outcomes</vt:lpstr>
      <vt:lpstr>AVID at a Glance</vt:lpstr>
      <vt:lpstr>AVID Student Responsibilities</vt:lpstr>
      <vt:lpstr>A – G Requirements</vt:lpstr>
      <vt:lpstr>TEAM BULDING</vt:lpstr>
      <vt:lpstr>Community Service</vt:lpstr>
      <vt:lpstr>Community Service</vt:lpstr>
      <vt:lpstr>To Apply</vt:lpstr>
    </vt:vector>
  </TitlesOfParts>
  <Company>AVID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tvigliotti</dc:creator>
  <cp:lastModifiedBy>Brown, David</cp:lastModifiedBy>
  <cp:revision>13</cp:revision>
  <cp:lastPrinted>2019-08-28T20:59:23Z</cp:lastPrinted>
  <dcterms:created xsi:type="dcterms:W3CDTF">2012-10-24T16:57:04Z</dcterms:created>
  <dcterms:modified xsi:type="dcterms:W3CDTF">2023-10-17T20:13:19Z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0x01010078FF4F0A890A304C8B8848A313023D77</vt:lpwstr>
  </property>
</Properties>
</file>