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69" r:id="rId6"/>
    <p:sldId id="262" r:id="rId7"/>
    <p:sldId id="263" r:id="rId8"/>
    <p:sldId id="264" r:id="rId9"/>
  </p:sldIdLst>
  <p:sldSz cx="18288000" cy="10287000"/>
  <p:notesSz cx="7010400" cy="9296400"/>
  <p:embeddedFontLst>
    <p:embeddedFont>
      <p:font typeface="Brim Narrow Combined 1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erif Pro" panose="02040603050405020204" pitchFamily="18" charset="0"/>
      <p:regular r:id="rId16"/>
      <p:bold r:id="rId17"/>
      <p:italic r:id="rId18"/>
      <p:boldItalic r:id="rId19"/>
    </p:embeddedFont>
    <p:embeddedFont>
      <p:font typeface="Times New Roman" panose="02020603050405020304" pitchFamily="18" charset="0"/>
      <p:regular r:id="rId20"/>
    </p:embeddedFont>
    <p:embeddedFont>
      <p:font typeface="Times New Roman Bold" panose="02020803070505020304" pitchFamily="18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1CD59-3AFE-4C7E-A409-0413D97958AE}" v="28" dt="2023-09-25T00:41:47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73" autoAdjust="0"/>
  </p:normalViewPr>
  <p:slideViewPr>
    <p:cSldViewPr>
      <p:cViewPr varScale="1">
        <p:scale>
          <a:sx n="51" d="100"/>
          <a:sy n="51" d="100"/>
        </p:scale>
        <p:origin x="8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9DC1B-F6A8-4F4A-9B9F-2FDDB16D456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2E3566-D902-42DC-95CA-73B3C1311A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E3566-D902-42DC-95CA-73B3C1311A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8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E3566-D902-42DC-95CA-73B3C1311A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Present for school – attendance matters, being on time for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E3566-D902-42DC-95CA-73B3C1311A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6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359" y="1000757"/>
            <a:ext cx="11126509" cy="317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2"/>
              </a:lnSpc>
            </a:pPr>
            <a:r>
              <a:rPr lang="en-US" sz="7200" spc="144" dirty="0">
                <a:solidFill>
                  <a:srgbClr val="FFFFFF"/>
                </a:solidFill>
                <a:latin typeface="Source Serif Pro"/>
              </a:rPr>
              <a:t>Charles County </a:t>
            </a:r>
          </a:p>
          <a:p>
            <a:pPr algn="ctr">
              <a:lnSpc>
                <a:spcPts val="8352"/>
              </a:lnSpc>
            </a:pPr>
            <a:r>
              <a:rPr lang="en-US" sz="7200" spc="144" dirty="0">
                <a:solidFill>
                  <a:srgbClr val="FFFFFF"/>
                </a:solidFill>
                <a:latin typeface="Source Serif Pro"/>
              </a:rPr>
              <a:t>Public Schools </a:t>
            </a:r>
          </a:p>
          <a:p>
            <a:pPr algn="ctr">
              <a:lnSpc>
                <a:spcPts val="8352"/>
              </a:lnSpc>
            </a:pPr>
            <a:r>
              <a:rPr lang="en-US" sz="7200" spc="144" dirty="0">
                <a:solidFill>
                  <a:srgbClr val="FFFFFF"/>
                </a:solidFill>
                <a:latin typeface="Source Serif Pro"/>
              </a:rPr>
              <a:t>State of The Schools</a:t>
            </a:r>
          </a:p>
        </p:txBody>
      </p:sp>
      <p:sp>
        <p:nvSpPr>
          <p:cNvPr id="4" name="Freeform 4"/>
          <p:cNvSpPr/>
          <p:nvPr/>
        </p:nvSpPr>
        <p:spPr>
          <a:xfrm>
            <a:off x="-1" y="8740905"/>
            <a:ext cx="18287997" cy="1542373"/>
          </a:xfrm>
          <a:custGeom>
            <a:avLst/>
            <a:gdLst/>
            <a:ahLst/>
            <a:cxnLst/>
            <a:rect l="l" t="t" r="r" b="b"/>
            <a:pathLst>
              <a:path w="4816592" h="406222">
                <a:moveTo>
                  <a:pt x="0" y="0"/>
                </a:moveTo>
                <a:lnTo>
                  <a:pt x="4816592" y="0"/>
                </a:lnTo>
                <a:lnTo>
                  <a:pt x="4816592" y="406222"/>
                </a:lnTo>
                <a:lnTo>
                  <a:pt x="0" y="406222"/>
                </a:lnTo>
                <a:close/>
              </a:path>
            </a:pathLst>
          </a:custGeom>
          <a:solidFill>
            <a:srgbClr val="FFCC00"/>
          </a:solidFill>
        </p:spPr>
      </p:sp>
      <p:grpSp>
        <p:nvGrpSpPr>
          <p:cNvPr id="6" name="Group 6"/>
          <p:cNvGrpSpPr/>
          <p:nvPr/>
        </p:nvGrpSpPr>
        <p:grpSpPr>
          <a:xfrm>
            <a:off x="13985535" y="0"/>
            <a:ext cx="4302465" cy="8744627"/>
            <a:chOff x="0" y="0"/>
            <a:chExt cx="1133160" cy="23031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3160" cy="2303112"/>
            </a:xfrm>
            <a:custGeom>
              <a:avLst/>
              <a:gdLst/>
              <a:ahLst/>
              <a:cxnLst/>
              <a:rect l="l" t="t" r="r" b="b"/>
              <a:pathLst>
                <a:path w="1133160" h="2303112">
                  <a:moveTo>
                    <a:pt x="0" y="0"/>
                  </a:moveTo>
                  <a:lnTo>
                    <a:pt x="1133160" y="0"/>
                  </a:lnTo>
                  <a:lnTo>
                    <a:pt x="1133160" y="2303112"/>
                  </a:lnTo>
                  <a:lnTo>
                    <a:pt x="0" y="230311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69339" y="0"/>
            <a:ext cx="5940432" cy="7683469"/>
            <a:chOff x="0" y="0"/>
            <a:chExt cx="7920576" cy="1024462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1342" r="11342"/>
            <a:stretch>
              <a:fillRect/>
            </a:stretch>
          </p:blipFill>
          <p:spPr>
            <a:xfrm>
              <a:off x="0" y="0"/>
              <a:ext cx="7920576" cy="1024462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700" y="4517529"/>
            <a:ext cx="9118869" cy="4026398"/>
            <a:chOff x="0" y="-220393"/>
            <a:chExt cx="2401677" cy="1060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01677" cy="661077"/>
            </a:xfrm>
            <a:custGeom>
              <a:avLst/>
              <a:gdLst/>
              <a:ahLst/>
              <a:cxnLst/>
              <a:rect l="l" t="t" r="r" b="b"/>
              <a:pathLst>
                <a:path w="2401677" h="661077">
                  <a:moveTo>
                    <a:pt x="84900" y="0"/>
                  </a:moveTo>
                  <a:lnTo>
                    <a:pt x="2316777" y="0"/>
                  </a:lnTo>
                  <a:cubicBezTo>
                    <a:pt x="2363666" y="0"/>
                    <a:pt x="2401677" y="38011"/>
                    <a:pt x="2401677" y="84900"/>
                  </a:cubicBezTo>
                  <a:lnTo>
                    <a:pt x="2401677" y="576177"/>
                  </a:lnTo>
                  <a:cubicBezTo>
                    <a:pt x="2401677" y="623066"/>
                    <a:pt x="2363666" y="661077"/>
                    <a:pt x="2316777" y="661077"/>
                  </a:cubicBezTo>
                  <a:lnTo>
                    <a:pt x="84900" y="661077"/>
                  </a:lnTo>
                  <a:cubicBezTo>
                    <a:pt x="38011" y="661077"/>
                    <a:pt x="0" y="623066"/>
                    <a:pt x="0" y="576177"/>
                  </a:cubicBezTo>
                  <a:lnTo>
                    <a:pt x="0" y="84900"/>
                  </a:lnTo>
                  <a:cubicBezTo>
                    <a:pt x="0" y="38011"/>
                    <a:pt x="38011" y="0"/>
                    <a:pt x="849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1016" y="-220393"/>
              <a:ext cx="2317985" cy="1060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dirty="0">
                  <a:solidFill>
                    <a:srgbClr val="F7CB3C"/>
                  </a:solidFill>
                  <a:latin typeface="Times New Roman"/>
                </a:rPr>
                <a:t>Thomas Stone </a:t>
              </a:r>
            </a:p>
            <a:p>
              <a:pPr algn="ctr">
                <a:lnSpc>
                  <a:spcPts val="8959"/>
                </a:lnSpc>
              </a:pPr>
              <a:r>
                <a:rPr lang="en-US" sz="6399" dirty="0">
                  <a:solidFill>
                    <a:srgbClr val="F7CB3C"/>
                  </a:solidFill>
                  <a:latin typeface="Times New Roman"/>
                </a:rPr>
                <a:t>High School</a:t>
              </a:r>
            </a:p>
          </p:txBody>
        </p:sp>
      </p:grpSp>
      <p:pic>
        <p:nvPicPr>
          <p:cNvPr id="2050" name="Picture 15" descr="logo">
            <a:extLst>
              <a:ext uri="{FF2B5EF4-FFF2-40B4-BE49-F238E27FC236}">
                <a16:creationId xmlns:a16="http://schemas.microsoft.com/office/drawing/2014/main" id="{69F97FF7-13D8-A819-FB01-7F34F41F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3" y="6916001"/>
            <a:ext cx="4701006" cy="317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2373"/>
            <a:chOff x="0" y="0"/>
            <a:chExt cx="4816593" cy="406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222"/>
            </a:xfrm>
            <a:custGeom>
              <a:avLst/>
              <a:gdLst/>
              <a:ahLst/>
              <a:cxnLst/>
              <a:rect l="l" t="t" r="r" b="b"/>
              <a:pathLst>
                <a:path w="4816592" h="406222">
                  <a:moveTo>
                    <a:pt x="0" y="0"/>
                  </a:moveTo>
                  <a:lnTo>
                    <a:pt x="4816592" y="0"/>
                  </a:lnTo>
                  <a:lnTo>
                    <a:pt x="4816592" y="406222"/>
                  </a:lnTo>
                  <a:lnTo>
                    <a:pt x="0" y="406222"/>
                  </a:lnTo>
                  <a:close/>
                </a:path>
              </a:pathLst>
            </a:custGeom>
            <a:solidFill>
              <a:srgbClr val="FBFBF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951994"/>
            <a:ext cx="18288000" cy="335006"/>
            <a:chOff x="0" y="0"/>
            <a:chExt cx="4816593" cy="882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88232"/>
            </a:xfrm>
            <a:custGeom>
              <a:avLst/>
              <a:gdLst/>
              <a:ahLst/>
              <a:cxnLst/>
              <a:rect l="l" t="t" r="r" b="b"/>
              <a:pathLst>
                <a:path w="4816592" h="88232">
                  <a:moveTo>
                    <a:pt x="0" y="0"/>
                  </a:moveTo>
                  <a:lnTo>
                    <a:pt x="4816592" y="0"/>
                  </a:lnTo>
                  <a:lnTo>
                    <a:pt x="4816592" y="88232"/>
                  </a:lnTo>
                  <a:lnTo>
                    <a:pt x="0" y="8823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4537" y="146959"/>
            <a:ext cx="13113769" cy="119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1"/>
              </a:lnSpc>
            </a:pPr>
            <a:r>
              <a:rPr lang="en-US" sz="7746" spc="154" dirty="0">
                <a:solidFill>
                  <a:srgbClr val="044BAB"/>
                </a:solidFill>
                <a:latin typeface="Times New Roman Bold"/>
              </a:rPr>
              <a:t>We Are Off To A Great Start!</a:t>
            </a:r>
          </a:p>
        </p:txBody>
      </p:sp>
      <p:pic>
        <p:nvPicPr>
          <p:cNvPr id="1026" name="Picture 2" descr="Loading indicator">
            <a:extLst>
              <a:ext uri="{FF2B5EF4-FFF2-40B4-BE49-F238E27FC236}">
                <a16:creationId xmlns:a16="http://schemas.microsoft.com/office/drawing/2014/main" id="{3B189B17-BFB4-0D4E-8764-138926F2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2" y="1434079"/>
            <a:ext cx="4563469" cy="3422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Loading indicator">
            <a:extLst>
              <a:ext uri="{FF2B5EF4-FFF2-40B4-BE49-F238E27FC236}">
                <a16:creationId xmlns:a16="http://schemas.microsoft.com/office/drawing/2014/main" id="{3E3ED45D-4E39-04D0-1610-D5EB0908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1" y="1287866"/>
            <a:ext cx="3271535" cy="2453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Loading indicator">
            <a:extLst>
              <a:ext uri="{FF2B5EF4-FFF2-40B4-BE49-F238E27FC236}">
                <a16:creationId xmlns:a16="http://schemas.microsoft.com/office/drawing/2014/main" id="{1E7823A7-0808-75B9-B7A6-150F9DA4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51" y="4876562"/>
            <a:ext cx="3353344" cy="2515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Loading indicator">
            <a:extLst>
              <a:ext uri="{FF2B5EF4-FFF2-40B4-BE49-F238E27FC236}">
                <a16:creationId xmlns:a16="http://schemas.microsoft.com/office/drawing/2014/main" id="{8371D5A2-4D72-BD2C-3E0E-564BE14D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5" y="5111928"/>
            <a:ext cx="3646290" cy="2734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4" name="Picture 10" descr="Loading indicator">
            <a:extLst>
              <a:ext uri="{FF2B5EF4-FFF2-40B4-BE49-F238E27FC236}">
                <a16:creationId xmlns:a16="http://schemas.microsoft.com/office/drawing/2014/main" id="{EE0B1540-7790-F867-9ABB-B3E3FCEE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56" y="7073738"/>
            <a:ext cx="3970052" cy="2977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ading indicator">
            <a:extLst>
              <a:ext uri="{FF2B5EF4-FFF2-40B4-BE49-F238E27FC236}">
                <a16:creationId xmlns:a16="http://schemas.microsoft.com/office/drawing/2014/main" id="{0C0BA678-F1CB-8EB6-A9A8-C2CCF5C5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40" y="3086099"/>
            <a:ext cx="3319045" cy="2489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ading indicator">
            <a:extLst>
              <a:ext uri="{FF2B5EF4-FFF2-40B4-BE49-F238E27FC236}">
                <a16:creationId xmlns:a16="http://schemas.microsoft.com/office/drawing/2014/main" id="{334868C8-B93A-7AC1-BAE9-EBFE12B4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50" y="5841310"/>
            <a:ext cx="3100522" cy="3100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6511A5D-2890-CE02-01AB-33DD3A31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249" y="235592"/>
            <a:ext cx="2833790" cy="2758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714B6B-14EC-A524-DD0E-8F742C250D53}"/>
              </a:ext>
            </a:extLst>
          </p:cNvPr>
          <p:cNvSpPr txBox="1"/>
          <p:nvPr/>
        </p:nvSpPr>
        <p:spPr>
          <a:xfrm>
            <a:off x="-162887" y="4011224"/>
            <a:ext cx="221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Fair Winners</a:t>
            </a:r>
          </a:p>
        </p:txBody>
      </p:sp>
      <p:pic>
        <p:nvPicPr>
          <p:cNvPr id="16" name="Picture 6" descr="Image preview">
            <a:extLst>
              <a:ext uri="{FF2B5EF4-FFF2-40B4-BE49-F238E27FC236}">
                <a16:creationId xmlns:a16="http://schemas.microsoft.com/office/drawing/2014/main" id="{0D15C595-FCC5-34D4-740C-93169515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28" y="1115117"/>
            <a:ext cx="4581525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8" name="Picture 14" descr="Loading indicator">
            <a:extLst>
              <a:ext uri="{FF2B5EF4-FFF2-40B4-BE49-F238E27FC236}">
                <a16:creationId xmlns:a16="http://schemas.microsoft.com/office/drawing/2014/main" id="{5EA1A141-17C5-4BE0-6F92-0F541504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345" y="2242587"/>
            <a:ext cx="3454062" cy="3454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5E8F70B-AC63-6156-4697-91C2B1C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3" y="5707470"/>
            <a:ext cx="3970052" cy="3970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75CF922-B4AE-526F-88A9-3EBA6582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69" y="6194443"/>
            <a:ext cx="4650115" cy="3494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DF4781-8A31-581D-5228-89A58D0F9D90}"/>
              </a:ext>
            </a:extLst>
          </p:cNvPr>
          <p:cNvSpPr txBox="1"/>
          <p:nvPr/>
        </p:nvSpPr>
        <p:spPr>
          <a:xfrm>
            <a:off x="4729420" y="9485438"/>
            <a:ext cx="221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63058-9CEA-6333-9FE1-421B8436C0CE}"/>
              </a:ext>
            </a:extLst>
          </p:cNvPr>
          <p:cNvSpPr txBox="1"/>
          <p:nvPr/>
        </p:nvSpPr>
        <p:spPr>
          <a:xfrm>
            <a:off x="10552843" y="1374112"/>
            <a:ext cx="221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Homecoming Pep Rally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3AD9D-5129-A060-34FF-7B9D578E5518}"/>
              </a:ext>
            </a:extLst>
          </p:cNvPr>
          <p:cNvSpPr txBox="1"/>
          <p:nvPr/>
        </p:nvSpPr>
        <p:spPr>
          <a:xfrm>
            <a:off x="10820400" y="8846525"/>
            <a:ext cx="439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Fashion Design Class Newspaper Dress Model Show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0C994-DA34-B9CF-277F-D6F9DB960EEC}"/>
              </a:ext>
            </a:extLst>
          </p:cNvPr>
          <p:cNvSpPr txBox="1"/>
          <p:nvPr/>
        </p:nvSpPr>
        <p:spPr>
          <a:xfrm>
            <a:off x="16447302" y="3289813"/>
            <a:ext cx="221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Apply Campaign </a:t>
            </a:r>
          </a:p>
        </p:txBody>
      </p:sp>
      <p:pic>
        <p:nvPicPr>
          <p:cNvPr id="1033" name="Picture 15" descr="logo">
            <a:extLst>
              <a:ext uri="{FF2B5EF4-FFF2-40B4-BE49-F238E27FC236}">
                <a16:creationId xmlns:a16="http://schemas.microsoft.com/office/drawing/2014/main" id="{E4C48DE0-23F4-1F0E-1F90-E6661F8D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21" y="69372"/>
            <a:ext cx="2398712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2373"/>
            <a:chOff x="0" y="0"/>
            <a:chExt cx="4816593" cy="406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222"/>
            </a:xfrm>
            <a:custGeom>
              <a:avLst/>
              <a:gdLst/>
              <a:ahLst/>
              <a:cxnLst/>
              <a:rect l="l" t="t" r="r" b="b"/>
              <a:pathLst>
                <a:path w="4816592" h="406222">
                  <a:moveTo>
                    <a:pt x="0" y="0"/>
                  </a:moveTo>
                  <a:lnTo>
                    <a:pt x="4816592" y="0"/>
                  </a:lnTo>
                  <a:lnTo>
                    <a:pt x="4816592" y="406222"/>
                  </a:lnTo>
                  <a:lnTo>
                    <a:pt x="0" y="406222"/>
                  </a:lnTo>
                  <a:close/>
                </a:path>
              </a:pathLst>
            </a:custGeom>
            <a:solidFill>
              <a:srgbClr val="FBFBF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3644255" y="0"/>
            <a:ext cx="4643745" cy="1542373"/>
          </a:xfrm>
          <a:custGeom>
            <a:avLst/>
            <a:gdLst/>
            <a:ahLst/>
            <a:cxnLst/>
            <a:rect l="l" t="t" r="r" b="b"/>
            <a:pathLst>
              <a:path w="1223044" h="406222">
                <a:moveTo>
                  <a:pt x="0" y="0"/>
                </a:moveTo>
                <a:lnTo>
                  <a:pt x="1223044" y="0"/>
                </a:lnTo>
                <a:lnTo>
                  <a:pt x="1223044" y="406222"/>
                </a:lnTo>
                <a:lnTo>
                  <a:pt x="0" y="406222"/>
                </a:lnTo>
                <a:close/>
              </a:path>
            </a:pathLst>
          </a:custGeom>
          <a:solidFill>
            <a:srgbClr val="0070C0"/>
          </a:solidFill>
        </p:spPr>
      </p:sp>
      <p:grpSp>
        <p:nvGrpSpPr>
          <p:cNvPr id="8" name="Group 8"/>
          <p:cNvGrpSpPr/>
          <p:nvPr/>
        </p:nvGrpSpPr>
        <p:grpSpPr>
          <a:xfrm>
            <a:off x="0" y="8744627"/>
            <a:ext cx="18288000" cy="1542373"/>
            <a:chOff x="0" y="0"/>
            <a:chExt cx="4816593" cy="406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406222"/>
            </a:xfrm>
            <a:custGeom>
              <a:avLst/>
              <a:gdLst/>
              <a:ahLst/>
              <a:cxnLst/>
              <a:rect l="l" t="t" r="r" b="b"/>
              <a:pathLst>
                <a:path w="4816592" h="406222">
                  <a:moveTo>
                    <a:pt x="0" y="0"/>
                  </a:moveTo>
                  <a:lnTo>
                    <a:pt x="4816592" y="0"/>
                  </a:lnTo>
                  <a:lnTo>
                    <a:pt x="4816592" y="406222"/>
                  </a:lnTo>
                  <a:lnTo>
                    <a:pt x="0" y="40622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 rot="2448283">
            <a:off x="-262898" y="7356681"/>
            <a:ext cx="3978056" cy="2340264"/>
          </a:xfrm>
          <a:custGeom>
            <a:avLst/>
            <a:gdLst/>
            <a:ahLst/>
            <a:cxnLst/>
            <a:rect l="l" t="t" r="r" b="b"/>
            <a:pathLst>
              <a:path w="4588264" h="2686220">
                <a:moveTo>
                  <a:pt x="0" y="0"/>
                </a:moveTo>
                <a:lnTo>
                  <a:pt x="4588264" y="0"/>
                </a:lnTo>
                <a:lnTo>
                  <a:pt x="4588264" y="2686220"/>
                </a:lnTo>
                <a:lnTo>
                  <a:pt x="0" y="268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96369" y="2006785"/>
            <a:ext cx="10295258" cy="1308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0"/>
              </a:lnSpc>
            </a:pPr>
            <a:r>
              <a:rPr lang="en-US" sz="8500" spc="170" dirty="0">
                <a:solidFill>
                  <a:srgbClr val="044BAB"/>
                </a:solidFill>
                <a:latin typeface="Times New Roman Bold"/>
              </a:rPr>
              <a:t>School Improvement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5501"/>
            <a:ext cx="8614123" cy="1772250"/>
          </a:xfrm>
          <a:custGeom>
            <a:avLst/>
            <a:gdLst/>
            <a:ahLst/>
            <a:cxnLst/>
            <a:rect l="l" t="t" r="r" b="b"/>
            <a:pathLst>
              <a:path w="8614123" h="1772250">
                <a:moveTo>
                  <a:pt x="0" y="0"/>
                </a:moveTo>
                <a:lnTo>
                  <a:pt x="8614123" y="0"/>
                </a:lnTo>
                <a:lnTo>
                  <a:pt x="8614123" y="1772251"/>
                </a:lnTo>
                <a:lnTo>
                  <a:pt x="0" y="1772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3" r="-266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80760" y="3361939"/>
            <a:ext cx="16526476" cy="514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</a:rPr>
              <a:t>School Improvement is a decision-making model that schools utilize to ensure programming, teaching and learning, and culture and community, provide all students access, opportunity, and support to achieve at high levels. </a:t>
            </a:r>
          </a:p>
          <a:p>
            <a:pPr algn="ctr">
              <a:lnSpc>
                <a:spcPts val="2520"/>
              </a:lnSpc>
            </a:pPr>
            <a:endParaRPr lang="en-US" sz="3600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</a:rPr>
              <a:t>Each school develops a School Improvement Plan (SIP). The SIP identifies priority goals, instructional and culture strategies, and supports schools will implement to raise student achievement and prepare students for college and career pathways.</a:t>
            </a:r>
          </a:p>
          <a:p>
            <a:pPr algn="ctr">
              <a:lnSpc>
                <a:spcPts val="2520"/>
              </a:lnSpc>
            </a:pPr>
            <a:endParaRPr lang="en-US" sz="3600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</a:rPr>
              <a:t>This works starts at the elementary school and continues through high school.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535"/>
            <a:ext cx="18288000" cy="1542373"/>
            <a:chOff x="0" y="0"/>
            <a:chExt cx="4816593" cy="406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222"/>
            </a:xfrm>
            <a:custGeom>
              <a:avLst/>
              <a:gdLst/>
              <a:ahLst/>
              <a:cxnLst/>
              <a:rect l="l" t="t" r="r" b="b"/>
              <a:pathLst>
                <a:path w="4816592" h="406222">
                  <a:moveTo>
                    <a:pt x="0" y="0"/>
                  </a:moveTo>
                  <a:lnTo>
                    <a:pt x="4816592" y="0"/>
                  </a:lnTo>
                  <a:lnTo>
                    <a:pt x="4816592" y="406222"/>
                  </a:lnTo>
                  <a:lnTo>
                    <a:pt x="0" y="406222"/>
                  </a:lnTo>
                  <a:close/>
                </a:path>
              </a:pathLst>
            </a:custGeom>
            <a:solidFill>
              <a:srgbClr val="FBFBF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40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951994"/>
            <a:ext cx="18288000" cy="335006"/>
            <a:chOff x="0" y="0"/>
            <a:chExt cx="4816593" cy="88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8232"/>
            </a:xfrm>
            <a:custGeom>
              <a:avLst/>
              <a:gdLst/>
              <a:ahLst/>
              <a:cxnLst/>
              <a:rect l="l" t="t" r="r" b="b"/>
              <a:pathLst>
                <a:path w="4816592" h="88232">
                  <a:moveTo>
                    <a:pt x="0" y="0"/>
                  </a:moveTo>
                  <a:lnTo>
                    <a:pt x="4816592" y="0"/>
                  </a:lnTo>
                  <a:lnTo>
                    <a:pt x="4816592" y="88232"/>
                  </a:lnTo>
                  <a:lnTo>
                    <a:pt x="0" y="8823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420600" y="8496300"/>
            <a:ext cx="5781137" cy="1304511"/>
          </a:xfrm>
          <a:custGeom>
            <a:avLst/>
            <a:gdLst/>
            <a:ahLst/>
            <a:cxnLst/>
            <a:rect l="l" t="t" r="r" b="b"/>
            <a:pathLst>
              <a:path w="10272111" h="2046397">
                <a:moveTo>
                  <a:pt x="0" y="0"/>
                </a:moveTo>
                <a:lnTo>
                  <a:pt x="10272111" y="0"/>
                </a:lnTo>
                <a:lnTo>
                  <a:pt x="10272111" y="2046397"/>
                </a:lnTo>
                <a:lnTo>
                  <a:pt x="0" y="2046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40461" y="1232483"/>
            <a:ext cx="16765655" cy="582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Summary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MCAP English  - there was a slight increase in proficiency.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MCAP Mathematics – overall room for improvement.</a:t>
            </a:r>
          </a:p>
          <a:p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We will increase student achievement in English and Mathematics by 10% as indicated on MCAP.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latin typeface="Times New Roman"/>
              </a:rPr>
              <a:t>Strategies to support Reading and Math Instruction</a:t>
            </a:r>
            <a:r>
              <a:rPr lang="en-US" sz="3600" dirty="0">
                <a:solidFill>
                  <a:srgbClr val="000000"/>
                </a:solidFill>
                <a:latin typeface="Times New Roman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6666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159109" y="350997"/>
            <a:ext cx="1828799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87"/>
              </a:lnSpc>
            </a:pPr>
            <a:r>
              <a:rPr lang="en-US" sz="7046" spc="140" dirty="0">
                <a:solidFill>
                  <a:srgbClr val="044BAB"/>
                </a:solidFill>
                <a:latin typeface="Times New Roman Bold"/>
              </a:rPr>
              <a:t>Student Learning &amp; Achievement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24A7D-BBE1-AA89-4AA2-FF2B351FFD6C}"/>
              </a:ext>
            </a:extLst>
          </p:cNvPr>
          <p:cNvSpPr txBox="1"/>
          <p:nvPr/>
        </p:nvSpPr>
        <p:spPr>
          <a:xfrm>
            <a:off x="709981" y="6047303"/>
            <a:ext cx="16439317" cy="501675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Periods added to the daily schedule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Assessments, I-Ready &amp; Common Lit Data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Academic Vocabulary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Notetaking and annotating to build stronger writers (Thomas Stone Thinking Notes)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</a:endParaRPr>
          </a:p>
          <a:p>
            <a:pPr lvl="1"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Times New Roman"/>
            </a:endParaRP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Student learning by encouraging students to unpack text to respond with prompt analysis and evidence-based analysis.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Push-In/ Push-Out Support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 Tutoring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7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42373"/>
            <a:chOff x="0" y="0"/>
            <a:chExt cx="4816593" cy="406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6222"/>
            </a:xfrm>
            <a:custGeom>
              <a:avLst/>
              <a:gdLst/>
              <a:ahLst/>
              <a:cxnLst/>
              <a:rect l="l" t="t" r="r" b="b"/>
              <a:pathLst>
                <a:path w="4816592" h="406222">
                  <a:moveTo>
                    <a:pt x="0" y="0"/>
                  </a:moveTo>
                  <a:lnTo>
                    <a:pt x="4816592" y="0"/>
                  </a:lnTo>
                  <a:lnTo>
                    <a:pt x="4816592" y="406222"/>
                  </a:lnTo>
                  <a:lnTo>
                    <a:pt x="0" y="406222"/>
                  </a:lnTo>
                  <a:close/>
                </a:path>
              </a:pathLst>
            </a:custGeom>
            <a:solidFill>
              <a:srgbClr val="FBFBF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951994"/>
            <a:ext cx="18288000" cy="335006"/>
            <a:chOff x="0" y="0"/>
            <a:chExt cx="4816593" cy="88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8232"/>
            </a:xfrm>
            <a:custGeom>
              <a:avLst/>
              <a:gdLst/>
              <a:ahLst/>
              <a:cxnLst/>
              <a:rect l="l" t="t" r="r" b="b"/>
              <a:pathLst>
                <a:path w="4816592" h="88232">
                  <a:moveTo>
                    <a:pt x="0" y="0"/>
                  </a:moveTo>
                  <a:lnTo>
                    <a:pt x="4816592" y="0"/>
                  </a:lnTo>
                  <a:lnTo>
                    <a:pt x="4816592" y="88232"/>
                  </a:lnTo>
                  <a:lnTo>
                    <a:pt x="0" y="8823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1566" y="277296"/>
            <a:ext cx="1772486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8"/>
              </a:lnSpc>
            </a:pPr>
            <a:r>
              <a:rPr lang="en-US" sz="6600" spc="138" dirty="0">
                <a:solidFill>
                  <a:srgbClr val="044BAB"/>
                </a:solidFill>
                <a:latin typeface="Times New Roman Bold"/>
              </a:rPr>
              <a:t>Student Learning&amp; Achievement</a:t>
            </a:r>
          </a:p>
          <a:p>
            <a:pPr algn="ctr">
              <a:lnSpc>
                <a:spcPts val="7038"/>
              </a:lnSpc>
            </a:pPr>
            <a:r>
              <a:rPr lang="en-US" sz="6600" spc="138" dirty="0">
                <a:solidFill>
                  <a:srgbClr val="044BAB"/>
                </a:solidFill>
                <a:latin typeface="Times New Roman Bold"/>
              </a:rPr>
              <a:t>Access &amp; Opportunity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9112" y="1874234"/>
            <a:ext cx="16568346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Summary</a:t>
            </a:r>
            <a:r>
              <a:rPr lang="en-US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enrollment in some of our course offerings for Honors and AP Courses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do not fully utilize our CTE Pathways , Early College, &amp; Dual Enrollment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and Opportunity Goal</a:t>
            </a:r>
            <a:r>
              <a:rPr lang="en-US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increase students’ awareness of course options and increase the access and number of students for enrollment by 10% by the end of the course selection timeline.</a:t>
            </a: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Support Access and Opportunity Goal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50B694FC-7B23-895C-A3B3-F5E5F145DD12}"/>
              </a:ext>
            </a:extLst>
          </p:cNvPr>
          <p:cNvSpPr/>
          <p:nvPr/>
        </p:nvSpPr>
        <p:spPr>
          <a:xfrm>
            <a:off x="12877800" y="8572500"/>
            <a:ext cx="5323937" cy="1228311"/>
          </a:xfrm>
          <a:custGeom>
            <a:avLst/>
            <a:gdLst/>
            <a:ahLst/>
            <a:cxnLst/>
            <a:rect l="l" t="t" r="r" b="b"/>
            <a:pathLst>
              <a:path w="10272111" h="2046397">
                <a:moveTo>
                  <a:pt x="0" y="0"/>
                </a:moveTo>
                <a:lnTo>
                  <a:pt x="10272111" y="0"/>
                </a:lnTo>
                <a:lnTo>
                  <a:pt x="10272111" y="2046397"/>
                </a:lnTo>
                <a:lnTo>
                  <a:pt x="0" y="2046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7EE77-86DA-AE8F-F087-E7CAFFC0B697}"/>
              </a:ext>
            </a:extLst>
          </p:cNvPr>
          <p:cNvSpPr txBox="1"/>
          <p:nvPr/>
        </p:nvSpPr>
        <p:spPr>
          <a:xfrm>
            <a:off x="519112" y="5786701"/>
            <a:ext cx="13496925" cy="470898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Fair with students only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AP Fair with Parents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Emails to staff, students, and parents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on one Counselors Meetings with each student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meetings (Recruitment)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Course Selection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sessions for students interested in AP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phone/in person conversations about signing students up for AP courses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signing and course selection week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Class for first students taking an AP course</a:t>
            </a:r>
          </a:p>
          <a:p>
            <a:pPr>
              <a:spcBef>
                <a:spcPct val="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7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9951994"/>
            <a:ext cx="18288000" cy="335006"/>
            <a:chOff x="0" y="0"/>
            <a:chExt cx="4816593" cy="88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8232"/>
            </a:xfrm>
            <a:custGeom>
              <a:avLst/>
              <a:gdLst/>
              <a:ahLst/>
              <a:cxnLst/>
              <a:rect l="l" t="t" r="r" b="b"/>
              <a:pathLst>
                <a:path w="4816592" h="88232">
                  <a:moveTo>
                    <a:pt x="0" y="0"/>
                  </a:moveTo>
                  <a:lnTo>
                    <a:pt x="4816592" y="0"/>
                  </a:lnTo>
                  <a:lnTo>
                    <a:pt x="4816592" y="88232"/>
                  </a:lnTo>
                  <a:lnTo>
                    <a:pt x="0" y="88232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" y="1543003"/>
            <a:ext cx="10082213" cy="11365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1772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Summary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33272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Fostering  positive student involvement in positive aspects of school and not negative, such fight culture mentality. To start the year, suspensions are down for fighting.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3272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activity involvement in sports has room for growth, many teams only have a Varsity team.</a:t>
            </a:r>
          </a:p>
          <a:p>
            <a:pPr marL="461772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and Climate Goal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increase community engagement by 10% utilizing our key stakeholders through community events and school activities that will foster a positive and collaborative culture. </a:t>
            </a:r>
          </a:p>
          <a:p>
            <a:pPr marL="461772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Support Access and Opportunity Goal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1772" lvl="2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highlight cultural and diverse hosted by our school to include student activities within classrooms and greater community.</a:t>
            </a:r>
          </a:p>
          <a:p>
            <a:pPr marL="1947672" lvl="4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Festival – Trunk or Treat (Oct 28)</a:t>
            </a:r>
          </a:p>
          <a:p>
            <a:pPr marL="1947672" lvl="4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Baskets – Thanksgiving </a:t>
            </a:r>
          </a:p>
          <a:p>
            <a:pPr marL="1947672" lvl="4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Drive – Spring 2024 </a:t>
            </a:r>
          </a:p>
          <a:p>
            <a:pPr marL="1947672" lvl="4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Spirit Days – Throughout the year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5880"/>
              </a:lnSpc>
              <a:buFont typeface="Wingdings" panose="05000000000000000000" pitchFamily="2" charset="2"/>
              <a:buChar char="q"/>
            </a:pP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5880"/>
              </a:lnSpc>
              <a:buFont typeface="Wingdings" panose="05000000000000000000" pitchFamily="2" charset="2"/>
              <a:buChar char="q"/>
            </a:pP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5880"/>
              </a:lnSpc>
              <a:buFont typeface="Wingdings" panose="05000000000000000000" pitchFamily="2" charset="2"/>
              <a:buChar char="q"/>
            </a:pPr>
            <a:endParaRPr lang="en-US" sz="4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89179" y="361032"/>
            <a:ext cx="12444696" cy="119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1"/>
              </a:lnSpc>
            </a:pPr>
            <a:r>
              <a:rPr lang="en-US" sz="7746" spc="154" dirty="0">
                <a:solidFill>
                  <a:srgbClr val="044BAB"/>
                </a:solidFill>
                <a:latin typeface="Times New Roman Bold"/>
              </a:rPr>
              <a:t>School Climate and Culture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0D40C6E4-6AB9-39F0-12F9-F2D8B7265B15}"/>
              </a:ext>
            </a:extLst>
          </p:cNvPr>
          <p:cNvSpPr/>
          <p:nvPr/>
        </p:nvSpPr>
        <p:spPr>
          <a:xfrm>
            <a:off x="12420600" y="8496300"/>
            <a:ext cx="5781137" cy="1304511"/>
          </a:xfrm>
          <a:custGeom>
            <a:avLst/>
            <a:gdLst/>
            <a:ahLst/>
            <a:cxnLst/>
            <a:rect l="l" t="t" r="r" b="b"/>
            <a:pathLst>
              <a:path w="10272111" h="2046397">
                <a:moveTo>
                  <a:pt x="0" y="0"/>
                </a:moveTo>
                <a:lnTo>
                  <a:pt x="10272111" y="0"/>
                </a:lnTo>
                <a:lnTo>
                  <a:pt x="10272111" y="2046397"/>
                </a:lnTo>
                <a:lnTo>
                  <a:pt x="0" y="2046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3F8383-8348-EE08-8D4D-8F5B1C89B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587" y="2965749"/>
            <a:ext cx="7800437" cy="4406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559" y="555512"/>
            <a:ext cx="17504883" cy="4420719"/>
          </a:xfrm>
          <a:custGeom>
            <a:avLst/>
            <a:gdLst/>
            <a:ahLst/>
            <a:cxnLst/>
            <a:rect l="l" t="t" r="r" b="b"/>
            <a:pathLst>
              <a:path w="17504883" h="4420719">
                <a:moveTo>
                  <a:pt x="0" y="0"/>
                </a:moveTo>
                <a:lnTo>
                  <a:pt x="17504882" y="0"/>
                </a:lnTo>
                <a:lnTo>
                  <a:pt x="17504882" y="4420720"/>
                </a:lnTo>
                <a:lnTo>
                  <a:pt x="0" y="442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021" b="-27021"/>
            </a:stretch>
          </a:blipFill>
          <a:ln w="76200" cap="sq">
            <a:solidFill>
              <a:srgbClr val="F7CB3C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91559" y="5294591"/>
            <a:ext cx="17504883" cy="130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Times New Roman"/>
              </a:rPr>
              <a:t>Before you depart, we want to hear from you. Please respond to our feedback survey. 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Times New Roman"/>
              </a:rPr>
              <a:t>To respond electronically, use your smartphone to scan the QR Code.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17390-892B-BDE9-056C-A35B1859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150" y="6598281"/>
            <a:ext cx="3455700" cy="3455700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F38D07C7-61A5-E10B-0B22-EC63FA8A971D}"/>
              </a:ext>
            </a:extLst>
          </p:cNvPr>
          <p:cNvGrpSpPr/>
          <p:nvPr/>
        </p:nvGrpSpPr>
        <p:grpSpPr>
          <a:xfrm>
            <a:off x="15925800" y="7658100"/>
            <a:ext cx="2133600" cy="2390438"/>
            <a:chOff x="0" y="0"/>
            <a:chExt cx="9495870" cy="11264451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F058934D-25DE-1E6D-8B54-D62AD947A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850" r="7850"/>
            <a:stretch>
              <a:fillRect/>
            </a:stretch>
          </p:blipFill>
          <p:spPr>
            <a:xfrm>
              <a:off x="0" y="0"/>
              <a:ext cx="9495870" cy="112644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4080" y="0"/>
            <a:ext cx="6813920" cy="10287000"/>
            <a:chOff x="0" y="0"/>
            <a:chExt cx="179461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4613" cy="2709333"/>
            </a:xfrm>
            <a:custGeom>
              <a:avLst/>
              <a:gdLst/>
              <a:ahLst/>
              <a:cxnLst/>
              <a:rect l="l" t="t" r="r" b="b"/>
              <a:pathLst>
                <a:path w="1794613" h="2709333">
                  <a:moveTo>
                    <a:pt x="0" y="0"/>
                  </a:moveTo>
                  <a:lnTo>
                    <a:pt x="1794613" y="0"/>
                  </a:lnTo>
                  <a:lnTo>
                    <a:pt x="17946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CB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766888"/>
            <a:ext cx="18288000" cy="3773241"/>
            <a:chOff x="0" y="-180975"/>
            <a:chExt cx="4816593" cy="993775"/>
          </a:xfrm>
          <a:solidFill>
            <a:srgbClr val="0070C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43846"/>
            </a:xfrm>
            <a:custGeom>
              <a:avLst/>
              <a:gdLst/>
              <a:ahLst/>
              <a:cxnLst/>
              <a:rect l="l" t="t" r="r" b="b"/>
              <a:pathLst>
                <a:path w="4816592" h="543846">
                  <a:moveTo>
                    <a:pt x="0" y="0"/>
                  </a:moveTo>
                  <a:lnTo>
                    <a:pt x="4816592" y="0"/>
                  </a:lnTo>
                  <a:lnTo>
                    <a:pt x="4816592" y="543846"/>
                  </a:lnTo>
                  <a:lnTo>
                    <a:pt x="0" y="543846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180975"/>
              <a:ext cx="4816593" cy="9937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0"/>
                </a:lnSpc>
              </a:pPr>
              <a:r>
                <a:rPr lang="en-US" sz="4600" dirty="0">
                  <a:solidFill>
                    <a:srgbClr val="FFFFFF"/>
                  </a:solidFill>
                  <a:latin typeface="Times New Roman"/>
                </a:rPr>
                <a:t>Working Together To Achieve Excellence For Every Student . . . </a:t>
              </a:r>
            </a:p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4600" dirty="0">
                  <a:solidFill>
                    <a:srgbClr val="FFFFFF"/>
                  </a:solidFill>
                  <a:latin typeface="Times New Roman"/>
                </a:rPr>
                <a:t>We Appreciate Your Partnership!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66097" y="0"/>
            <a:ext cx="7121903" cy="8448338"/>
            <a:chOff x="0" y="0"/>
            <a:chExt cx="9495870" cy="1126445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7850" r="7850"/>
            <a:stretch>
              <a:fillRect/>
            </a:stretch>
          </p:blipFill>
          <p:spPr>
            <a:xfrm>
              <a:off x="0" y="0"/>
              <a:ext cx="9495870" cy="11264451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 rot="-7773138">
            <a:off x="9062300" y="6343165"/>
            <a:ext cx="1746447" cy="1749628"/>
          </a:xfrm>
          <a:custGeom>
            <a:avLst/>
            <a:gdLst/>
            <a:ahLst/>
            <a:cxnLst/>
            <a:rect l="l" t="t" r="r" b="b"/>
            <a:pathLst>
              <a:path w="1746447" h="1749628">
                <a:moveTo>
                  <a:pt x="0" y="0"/>
                </a:moveTo>
                <a:lnTo>
                  <a:pt x="1746448" y="0"/>
                </a:lnTo>
                <a:lnTo>
                  <a:pt x="1746448" y="1749628"/>
                </a:lnTo>
                <a:lnTo>
                  <a:pt x="0" y="1749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508580"/>
            <a:ext cx="8906824" cy="447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42"/>
              </a:lnSpc>
            </a:pPr>
            <a:r>
              <a:rPr lang="en-US" sz="10300" dirty="0">
                <a:solidFill>
                  <a:srgbClr val="FFFFFF"/>
                </a:solidFill>
                <a:latin typeface="Brim Narrow Combined 1"/>
              </a:rPr>
              <a:t>Thank</a:t>
            </a:r>
          </a:p>
          <a:p>
            <a:pPr>
              <a:lnSpc>
                <a:spcPts val="11742"/>
              </a:lnSpc>
            </a:pPr>
            <a:r>
              <a:rPr lang="en-US" sz="10300" dirty="0">
                <a:solidFill>
                  <a:srgbClr val="FFFFFF"/>
                </a:solidFill>
                <a:latin typeface="Brim Narrow Combined 1"/>
              </a:rPr>
              <a:t>You For Attending!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599</Words>
  <Application>Microsoft Office PowerPoint</Application>
  <PresentationFormat>Custom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Calibri</vt:lpstr>
      <vt:lpstr>Source Serif Pro</vt:lpstr>
      <vt:lpstr>Times New Roman Bold</vt:lpstr>
      <vt:lpstr>Wingdings</vt:lpstr>
      <vt:lpstr>Brim Narrow Combined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State of School ES Template</dc:title>
  <dc:creator>Pearl, Shanif M. (CCPS)</dc:creator>
  <cp:lastModifiedBy>Pearl, Shanif M. (CCPS)</cp:lastModifiedBy>
  <cp:revision>40</cp:revision>
  <cp:lastPrinted>2023-10-12T19:14:12Z</cp:lastPrinted>
  <dcterms:created xsi:type="dcterms:W3CDTF">2006-08-16T00:00:00Z</dcterms:created>
  <dcterms:modified xsi:type="dcterms:W3CDTF">2023-10-16T19:06:52Z</dcterms:modified>
  <dc:identifier>DAFvCEka7UQ</dc:identifier>
</cp:coreProperties>
</file>