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82" r:id="rId3"/>
    <p:sldId id="259" r:id="rId4"/>
    <p:sldId id="260" r:id="rId5"/>
    <p:sldId id="261" r:id="rId6"/>
    <p:sldId id="280" r:id="rId7"/>
    <p:sldId id="262" r:id="rId8"/>
    <p:sldId id="273" r:id="rId9"/>
    <p:sldId id="263" r:id="rId10"/>
    <p:sldId id="264" r:id="rId11"/>
    <p:sldId id="266" r:id="rId12"/>
    <p:sldId id="267" r:id="rId13"/>
    <p:sldId id="268" r:id="rId14"/>
    <p:sldId id="272" r:id="rId15"/>
    <p:sldId id="274" r:id="rId16"/>
    <p:sldId id="275" r:id="rId17"/>
    <p:sldId id="276" r:id="rId18"/>
    <p:sldId id="278" r:id="rId19"/>
    <p:sldId id="277" r:id="rId20"/>
    <p:sldId id="279" r:id="rId21"/>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63A"/>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6532" autoAdjust="0"/>
  </p:normalViewPr>
  <p:slideViewPr>
    <p:cSldViewPr>
      <p:cViewPr varScale="1">
        <p:scale>
          <a:sx n="93" d="100"/>
          <a:sy n="93" d="100"/>
        </p:scale>
        <p:origin x="2796" y="66"/>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7/16/2020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7/16/2020</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03" y="7333102"/>
            <a:ext cx="1841381" cy="906454"/>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6" y="4653587"/>
            <a:ext cx="4541928" cy="11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latin typeface="Times New Roman" pitchFamily="18" charset="0"/>
                <a:cs typeface="Times New Roman" pitchFamily="18" charset="0"/>
              </a:rPr>
              <a:t>AUTHORIZED AIR FORCE JROTC                       </a:t>
            </a:r>
          </a:p>
          <a:p>
            <a:pPr algn="ctr"/>
            <a:r>
              <a:rPr lang="en-US" b="1" dirty="0">
                <a:latin typeface="Times New Roman" pitchFamily="18" charset="0"/>
                <a:cs typeface="Times New Roman" pitchFamily="18" charset="0"/>
              </a:rPr>
              <a:t>BADGES AND INSIGNIA</a:t>
            </a:r>
          </a:p>
        </p:txBody>
      </p:sp>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21" y="3250791"/>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549" y="3562767"/>
            <a:ext cx="1674147" cy="749771"/>
          </a:xfrm>
          <a:prstGeom prst="rect">
            <a:avLst/>
          </a:prstGeom>
        </p:spPr>
      </p:pic>
      <p:sp>
        <p:nvSpPr>
          <p:cNvPr id="23" name="TextBox 22"/>
          <p:cNvSpPr txBox="1"/>
          <p:nvPr/>
        </p:nvSpPr>
        <p:spPr>
          <a:xfrm>
            <a:off x="323850" y="8760244"/>
            <a:ext cx="6335011" cy="646331"/>
          </a:xfrm>
          <a:prstGeom prst="rect">
            <a:avLst/>
          </a:prstGeom>
          <a:noFill/>
        </p:spPr>
        <p:txBody>
          <a:bodyPr wrap="square" rtlCol="0">
            <a:spAutoFit/>
          </a:bodyPr>
          <a:lstStyle/>
          <a:p>
            <a:pPr algn="ctr"/>
            <a:r>
              <a:rPr lang="en-US"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1643783" cy="369332"/>
          </a:xfrm>
          <a:prstGeom prst="rect">
            <a:avLst/>
          </a:prstGeom>
          <a:noFill/>
        </p:spPr>
        <p:txBody>
          <a:bodyPr wrap="none" rtlCol="0">
            <a:spAutoFit/>
          </a:bodyPr>
          <a:lstStyle/>
          <a:p>
            <a:r>
              <a:rPr lang="en-US" dirty="0"/>
              <a:t>Attachment 7-1</a:t>
            </a:r>
          </a:p>
        </p:txBody>
      </p:sp>
      <p:grpSp>
        <p:nvGrpSpPr>
          <p:cNvPr id="28" name="Group 27"/>
          <p:cNvGrpSpPr/>
          <p:nvPr/>
        </p:nvGrpSpPr>
        <p:grpSpPr>
          <a:xfrm>
            <a:off x="3942139" y="6154632"/>
            <a:ext cx="1584636" cy="1164050"/>
            <a:chOff x="4375848" y="3415238"/>
            <a:chExt cx="1850392" cy="1262201"/>
          </a:xfrm>
        </p:grpSpPr>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4375848" y="3415238"/>
              <a:ext cx="1256666" cy="1262201"/>
            </a:xfrm>
            <a:prstGeom prst="rect">
              <a:avLst/>
            </a:prstGeom>
          </p:spPr>
        </p:pic>
        <p:sp>
          <p:nvSpPr>
            <p:cNvPr id="43" name="TextBox 42"/>
            <p:cNvSpPr txBox="1"/>
            <p:nvPr/>
          </p:nvSpPr>
          <p:spPr>
            <a:xfrm>
              <a:off x="6010528" y="4012502"/>
              <a:ext cx="215712" cy="450532"/>
            </a:xfrm>
            <a:prstGeom prst="rect">
              <a:avLst/>
            </a:prstGeom>
            <a:solidFill>
              <a:schemeClr val="bg1"/>
            </a:solidFill>
          </p:spPr>
          <p:txBody>
            <a:bodyPr wrap="none" rtlCol="0">
              <a:spAutoFit/>
            </a:bodyPr>
            <a:lstStyle/>
            <a:p>
              <a:pPr algn="ctr"/>
              <a:endParaRPr lang="en-US" sz="1050" dirty="0">
                <a:latin typeface="Times New Roman" pitchFamily="18" charset="0"/>
                <a:cs typeface="Times New Roman" pitchFamily="18" charset="0"/>
              </a:endParaRPr>
            </a:p>
            <a:p>
              <a:pPr algn="ctr"/>
              <a:endParaRPr lang="en-US" sz="1050" dirty="0">
                <a:latin typeface="Times New Roman" pitchFamily="18" charset="0"/>
                <a:cs typeface="Times New Roman" pitchFamily="18" charset="0"/>
              </a:endParaRPr>
            </a:p>
          </p:txBody>
        </p:sp>
      </p:grpSp>
      <p:sp>
        <p:nvSpPr>
          <p:cNvPr id="30" name="Rectangle 29"/>
          <p:cNvSpPr/>
          <p:nvPr/>
        </p:nvSpPr>
        <p:spPr>
          <a:xfrm>
            <a:off x="2956159" y="6124969"/>
            <a:ext cx="3082633" cy="117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760" y="1793944"/>
            <a:ext cx="1249723" cy="1523099"/>
          </a:xfrm>
          <a:prstGeom prst="rect">
            <a:avLst/>
          </a:prstGeom>
        </p:spPr>
      </p:pic>
      <p:sp>
        <p:nvSpPr>
          <p:cNvPr id="31" name="Rectangle 30"/>
          <p:cNvSpPr/>
          <p:nvPr/>
        </p:nvSpPr>
        <p:spPr>
          <a:xfrm>
            <a:off x="357530" y="4601926"/>
            <a:ext cx="6172200"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4099"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16626" y="1664732"/>
            <a:ext cx="1357228" cy="16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2717" y="3516903"/>
            <a:ext cx="1161827" cy="936100"/>
          </a:xfrm>
          <a:prstGeom prst="rect">
            <a:avLst/>
          </a:prstGeom>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9658" y="6059411"/>
            <a:ext cx="1080436" cy="1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162679" y="6136427"/>
            <a:ext cx="1799110" cy="2664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p:cNvSpPr txBox="1"/>
          <p:nvPr/>
        </p:nvSpPr>
        <p:spPr>
          <a:xfrm>
            <a:off x="1255526" y="7337050"/>
            <a:ext cx="1576501" cy="1169551"/>
          </a:xfrm>
          <a:prstGeom prst="rect">
            <a:avLst/>
          </a:prstGeom>
          <a:noFill/>
        </p:spPr>
        <p:txBody>
          <a:bodyPr wrap="square" rtlCol="0">
            <a:spAutoFit/>
          </a:bodyPr>
          <a:lstStyle/>
          <a:p>
            <a:pPr algn="ctr"/>
            <a:r>
              <a:rPr lang="en-US" sz="1000" dirty="0"/>
              <a:t>Cadets can choose only  </a:t>
            </a:r>
            <a:r>
              <a:rPr lang="en-US" sz="1000" u="sng" dirty="0"/>
              <a:t>one badge, </a:t>
            </a:r>
            <a:r>
              <a:rPr lang="en-US" sz="1000" dirty="0"/>
              <a:t> Either the APT badge or the Marksmanship Shield.  Follow APT placement criteria if cadets wear the Marksmanship Shield.  </a:t>
            </a:r>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2908" y="171341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1111963" y="2712703"/>
            <a:ext cx="1849826" cy="646331"/>
          </a:xfrm>
          <a:prstGeom prst="rect">
            <a:avLst/>
          </a:prstGeom>
          <a:noFill/>
        </p:spPr>
        <p:txBody>
          <a:bodyPr wrap="square" rtlCol="0">
            <a:spAutoFit/>
          </a:bodyPr>
          <a:lstStyle/>
          <a:p>
            <a:pPr algn="ctr"/>
            <a:r>
              <a:rPr lang="en-US" sz="1200" dirty="0"/>
              <a:t>Hap Arnold Optional Enlisted/Officer Service Cap Insignia</a:t>
            </a:r>
          </a:p>
        </p:txBody>
      </p:sp>
      <p:sp>
        <p:nvSpPr>
          <p:cNvPr id="25" name="Rectangle 24"/>
          <p:cNvSpPr/>
          <p:nvPr/>
        </p:nvSpPr>
        <p:spPr>
          <a:xfrm>
            <a:off x="2956159" y="7315354"/>
            <a:ext cx="3082633" cy="1485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2956159" y="7451697"/>
            <a:ext cx="2821857" cy="1384995"/>
          </a:xfrm>
          <a:prstGeom prst="rect">
            <a:avLst/>
          </a:prstGeom>
          <a:noFill/>
        </p:spPr>
        <p:txBody>
          <a:bodyPr wrap="square" rtlCol="0">
            <a:spAutoFit/>
          </a:bodyPr>
          <a:lstStyle/>
          <a:p>
            <a:r>
              <a:rPr lang="en-US" sz="1200" dirty="0"/>
              <a:t>The National</a:t>
            </a:r>
          </a:p>
          <a:p>
            <a:r>
              <a:rPr lang="en-US" sz="1200" dirty="0"/>
              <a:t> Finalists</a:t>
            </a:r>
          </a:p>
          <a:p>
            <a:r>
              <a:rPr lang="en-US" sz="1200" dirty="0"/>
              <a:t> CyberPatriot</a:t>
            </a:r>
          </a:p>
          <a:p>
            <a:r>
              <a:rPr lang="en-US" sz="1200" dirty="0"/>
              <a:t> badge is the </a:t>
            </a:r>
          </a:p>
          <a:p>
            <a:r>
              <a:rPr lang="en-US" sz="1200" dirty="0"/>
              <a:t>only CyberPatriot badge that may be worn.  See placement in Attachments 9, 10, 11, and 12.  Notes 15 and/or 16.    </a:t>
            </a:r>
          </a:p>
        </p:txBody>
      </p:sp>
      <p:sp>
        <p:nvSpPr>
          <p:cNvPr id="4" name="TextBox 3"/>
          <p:cNvSpPr txBox="1"/>
          <p:nvPr/>
        </p:nvSpPr>
        <p:spPr>
          <a:xfrm>
            <a:off x="1255526" y="5707334"/>
            <a:ext cx="4616072" cy="307777"/>
          </a:xfrm>
          <a:prstGeom prst="rect">
            <a:avLst/>
          </a:prstGeom>
          <a:noFill/>
        </p:spPr>
        <p:txBody>
          <a:bodyPr wrap="none" rtlCol="0">
            <a:spAutoFit/>
          </a:bodyPr>
          <a:lstStyle/>
          <a:p>
            <a:r>
              <a:rPr lang="en-US" sz="1400" b="1" dirty="0"/>
              <a:t>Cadets may only wear one of these badges on their uniform</a:t>
            </a:r>
          </a:p>
        </p:txBody>
      </p:sp>
      <p:pic>
        <p:nvPicPr>
          <p:cNvPr id="10" name="Picture 9">
            <a:extLst>
              <a:ext uri="{FF2B5EF4-FFF2-40B4-BE49-F238E27FC236}">
                <a16:creationId xmlns:a16="http://schemas.microsoft.com/office/drawing/2014/main" id="{78525736-60A1-4B28-B893-7CB4E78ADB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8320" y="4815840"/>
            <a:ext cx="1237830" cy="560281"/>
          </a:xfrm>
          <a:prstGeom prst="rect">
            <a:avLst/>
          </a:prstGeom>
        </p:spPr>
      </p:pic>
      <p:sp>
        <p:nvSpPr>
          <p:cNvPr id="11" name="TextBox 10">
            <a:extLst>
              <a:ext uri="{FF2B5EF4-FFF2-40B4-BE49-F238E27FC236}">
                <a16:creationId xmlns:a16="http://schemas.microsoft.com/office/drawing/2014/main" id="{7C16F13E-F3B2-4A7E-B099-221BA187B7F9}"/>
              </a:ext>
            </a:extLst>
          </p:cNvPr>
          <p:cNvSpPr txBox="1"/>
          <p:nvPr/>
        </p:nvSpPr>
        <p:spPr>
          <a:xfrm>
            <a:off x="4829676" y="5391630"/>
            <a:ext cx="1545596" cy="430887"/>
          </a:xfrm>
          <a:prstGeom prst="rect">
            <a:avLst/>
          </a:prstGeom>
          <a:noFill/>
        </p:spPr>
        <p:txBody>
          <a:bodyPr wrap="square" rtlCol="0">
            <a:spAutoFit/>
          </a:bodyPr>
          <a:lstStyle/>
          <a:p>
            <a:pPr algn="ctr"/>
            <a:r>
              <a:rPr lang="en-US" sz="1100" b="1" dirty="0">
                <a:solidFill>
                  <a:srgbClr val="FF0000"/>
                </a:solidFill>
              </a:rPr>
              <a:t>UNMANNED AIRCRAFT BADGE</a:t>
            </a:r>
          </a:p>
        </p:txBody>
      </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sp>
        <p:nvSpPr>
          <p:cNvPr id="3" name="TextBox 2"/>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7-9</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51488" y="5105400"/>
            <a:ext cx="6630312" cy="3693319"/>
          </a:xfrm>
          <a:prstGeom prst="rect">
            <a:avLst/>
          </a:prstGeom>
          <a:noFill/>
          <a:ln>
            <a:solidFill>
              <a:schemeClr val="tx1"/>
            </a:solidFill>
          </a:ln>
        </p:spPr>
        <p:txBody>
          <a:bodyPr wrap="square" rtlCol="0">
            <a:spAutoFit/>
          </a:bodyPr>
          <a:lstStyle/>
          <a:p>
            <a:pPr marL="228600" indent="-228600">
              <a:buAutoNum type="arabicPeriod"/>
            </a:pPr>
            <a:r>
              <a:rPr lang="en-US" sz="900" dirty="0"/>
              <a:t>Awareness Presentation Team (APT) Badge.  Centered 3 inches below the bottom of the silver name tag.</a:t>
            </a:r>
          </a:p>
          <a:p>
            <a:pPr marL="228600" indent="-228600">
              <a:buAutoNum type="arabicPeriod"/>
            </a:pPr>
            <a:r>
              <a:rPr lang="en-US" sz="900" dirty="0"/>
              <a:t>Silver Name tag, mandatory.  Center on the right side between arm seam and lapel with bottom edge parallel to top of welt pocket.</a:t>
            </a:r>
          </a:p>
          <a:p>
            <a:pPr marL="228600" indent="-228600">
              <a:buAutoNum type="arabicPeriod"/>
            </a:pPr>
            <a:r>
              <a:rPr lang="en-US" sz="900" dirty="0"/>
              <a:t>Kitty Hawk Badge.  See Note 15 below.</a:t>
            </a:r>
          </a:p>
          <a:p>
            <a:pPr marL="228600" indent="-228600">
              <a:buAutoNum type="arabicPeriod"/>
            </a:pPr>
            <a:r>
              <a:rPr lang="en-US" sz="900" dirty="0"/>
              <a:t>Unit patch.  Place ½ to inch below shoulder seam and centered.</a:t>
            </a:r>
          </a:p>
          <a:p>
            <a:pPr marL="228600" indent="-228600">
              <a:buAutoNum type="arabicPeriod"/>
            </a:pPr>
            <a:r>
              <a:rPr lang="en-US" sz="900" dirty="0"/>
              <a:t>Shoulder tab:  Center between unit patch and shoulder seam.  If no patch, then 1 inch below shoulder seam.</a:t>
            </a:r>
          </a:p>
          <a:p>
            <a:pPr marL="228600" indent="-228600">
              <a:buAutoNum type="arabicPeriod"/>
            </a:pPr>
            <a:r>
              <a:rPr lang="en-US" sz="900" dirty="0"/>
              <a:t>Aerospace Education Foundation (AEF) Badge.  See Note 15 below. </a:t>
            </a:r>
          </a:p>
          <a:p>
            <a:pPr marL="228600" indent="-228600">
              <a:buAutoNum type="arabicPeriod"/>
            </a:pPr>
            <a:r>
              <a:rPr lang="en-US" sz="900" dirty="0"/>
              <a:t>Distinguished Cadet Badge.  # 1 See Note 15 below.</a:t>
            </a:r>
          </a:p>
          <a:p>
            <a:pPr marL="228600" indent="-228600">
              <a:buAutoNum type="arabicPeriod"/>
            </a:pPr>
            <a:r>
              <a:rPr lang="en-US" sz="9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Deleted. </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Ribbons, mandatory.  Centered, on but not over edge of pocket.  Wear 3 or 4 in a row.  Wear all or some ribbons earned. </a:t>
            </a:r>
          </a:p>
          <a:p>
            <a:pPr marL="228600" indent="-228600">
              <a:buAutoNum type="arabicPeriod"/>
            </a:pPr>
            <a:r>
              <a:rPr lang="en-US" sz="900" dirty="0"/>
              <a:t>Marksmanship Badge - 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Model Rocketry Badge.  Worn 2 inches below the pocket.</a:t>
            </a:r>
          </a:p>
          <a:p>
            <a:pPr marL="228600" indent="-228600">
              <a:buFontTx/>
              <a:buAutoNum type="arabicPeriod"/>
            </a:pPr>
            <a:r>
              <a:rPr lang="en-US" sz="9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and lastly the CyberPatriot National Finalist Badge.  </a:t>
            </a:r>
            <a:r>
              <a:rPr lang="en-US" sz="900" dirty="0">
                <a:solidFill>
                  <a:srgbClr val="FF0000"/>
                </a:solidFill>
              </a:rPr>
              <a:t>No more than one Flight badge is authorized.</a:t>
            </a:r>
          </a:p>
          <a:p>
            <a:pPr marL="228600" indent="-228600">
              <a:buAutoNum type="arabicPeriod"/>
            </a:pPr>
            <a:r>
              <a:rPr lang="en-US" sz="900" dirty="0"/>
              <a:t>Shoulder Cord.  No wider than 1 inch and will be grounded to the seam of the left shoulder.  May be solid or  multi-colored.  </a:t>
            </a:r>
          </a:p>
          <a:p>
            <a:pPr marL="228600" indent="-228600">
              <a:buFontTx/>
              <a:buAutoNum type="arabicPeriod"/>
            </a:pPr>
            <a:r>
              <a:rPr lang="en-US" sz="900" dirty="0"/>
              <a:t>Enlisted rank insignia </a:t>
            </a:r>
            <a:r>
              <a:rPr lang="en-US" sz="900" b="1" dirty="0"/>
              <a:t>MUST</a:t>
            </a:r>
            <a:r>
              <a:rPr lang="en-US" sz="900" dirty="0"/>
              <a:t> be worn on the blue shirt while wearing the service dress.  </a:t>
            </a:r>
          </a:p>
          <a:p>
            <a:pPr marL="228600" lvl="0" indent="-228600">
              <a:buFont typeface="+mj-lt"/>
              <a:buAutoNum type="arabicPeriod"/>
            </a:pPr>
            <a:r>
              <a:rPr lang="en-US" sz="900" b="1" dirty="0"/>
              <a:t>Medals are not authorized for wear on this uniform with ribbons.  Ribbons and medals may not be mixed. </a:t>
            </a:r>
            <a:endParaRPr lang="en-US" sz="9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a:t>Note 17</a:t>
            </a:r>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64866" y="3613766"/>
            <a:ext cx="81213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849619" y="3338524"/>
            <a:ext cx="725798" cy="246982"/>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4556461" y="3393321"/>
            <a:ext cx="1089449" cy="304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2209" y="3569814"/>
            <a:ext cx="798918" cy="307777"/>
          </a:xfrm>
          <a:prstGeom prst="rect">
            <a:avLst/>
          </a:prstGeom>
          <a:solidFill>
            <a:schemeClr val="bg1"/>
          </a:solidFill>
          <a:ln w="19050">
            <a:solidFill>
              <a:schemeClr val="tx1"/>
            </a:solidFill>
          </a:ln>
        </p:spPr>
        <p:txBody>
          <a:bodyPr wrap="square" rtlCol="0">
            <a:spAutoFit/>
          </a:bodyPr>
          <a:lstStyle/>
          <a:p>
            <a:r>
              <a:rPr lang="en-US" sz="1400" dirty="0"/>
              <a:t>Note 13</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73227" t="815" r="763" b="16834"/>
          <a:stretch/>
        </p:blipFill>
        <p:spPr>
          <a:xfrm>
            <a:off x="4179367" y="3113536"/>
            <a:ext cx="260073" cy="391664"/>
          </a:xfrm>
          <a:prstGeom prst="rect">
            <a:avLst/>
          </a:prstGeom>
        </p:spPr>
      </p:pic>
      <p:cxnSp>
        <p:nvCxnSpPr>
          <p:cNvPr id="9" name="Straight Arrow Connector 8"/>
          <p:cNvCxnSpPr/>
          <p:nvPr/>
        </p:nvCxnSpPr>
        <p:spPr>
          <a:xfrm flipH="1" flipV="1">
            <a:off x="4472097" y="3177470"/>
            <a:ext cx="1160113" cy="5206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098779" y="2377545"/>
            <a:ext cx="69858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5664866" y="2221468"/>
            <a:ext cx="812134" cy="369332"/>
          </a:xfrm>
          <a:prstGeom prst="rect">
            <a:avLst/>
          </a:prstGeom>
          <a:solidFill>
            <a:schemeClr val="bg1"/>
          </a:solidFill>
        </p:spPr>
        <p:txBody>
          <a:bodyPr wrap="square" rtlCol="0">
            <a:spAutoFit/>
          </a:bodyPr>
          <a:lstStyle/>
          <a:p>
            <a:endParaRPr lang="en-US" dirty="0"/>
          </a:p>
        </p:txBody>
      </p:sp>
      <p:cxnSp>
        <p:nvCxnSpPr>
          <p:cNvPr id="27" name="Straight Connector 26"/>
          <p:cNvCxnSpPr/>
          <p:nvPr/>
        </p:nvCxnSpPr>
        <p:spPr>
          <a:xfrm flipV="1">
            <a:off x="4996347" y="2447924"/>
            <a:ext cx="668519" cy="1217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7-10</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sp>
        <p:nvSpPr>
          <p:cNvPr id="27" name="TextBox 26">
            <a:extLst>
              <a:ext uri="{FF2B5EF4-FFF2-40B4-BE49-F238E27FC236}">
                <a16:creationId xmlns:a16="http://schemas.microsoft.com/office/drawing/2014/main" id="{FFD9A185-8CF5-457C-9CEE-DB2DE3DE90E6}"/>
              </a:ext>
            </a:extLst>
          </p:cNvPr>
          <p:cNvSpPr txBox="1"/>
          <p:nvPr/>
        </p:nvSpPr>
        <p:spPr>
          <a:xfrm>
            <a:off x="113190" y="3884627"/>
            <a:ext cx="6544618" cy="5170646"/>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100" dirty="0"/>
              <a:t>Silver Name tag, mandatory.  Center on the wearer’s right between the sleeve seam and lapel and the bottom of the name tag will be parallel with the bottom of ribbons.</a:t>
            </a:r>
          </a:p>
          <a:p>
            <a:pPr marL="228600" indent="-228600">
              <a:buAutoNum type="arabicPeriod"/>
            </a:pPr>
            <a:r>
              <a:rPr lang="en-US" sz="1100" dirty="0"/>
              <a:t>Awareness Presentation Team Badge.  See Note 15 below.</a:t>
            </a:r>
          </a:p>
          <a:p>
            <a:pPr marL="228600" indent="-228600">
              <a:buAutoNum type="arabicPeriod"/>
            </a:pPr>
            <a:r>
              <a:rPr lang="en-US" sz="1100" dirty="0"/>
              <a:t>Unit patch.  Center ½ to 1 inch below shoulder seam</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Kitty Hawk Badge.  See Note 15 below.</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Deleted</a:t>
            </a:r>
          </a:p>
          <a:p>
            <a:pPr marL="228600" indent="-228600">
              <a:buFontTx/>
              <a:buAutoNum type="arabicPeriod"/>
            </a:pPr>
            <a:r>
              <a:rPr lang="en-US" sz="11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Marksmanship Badge - Marksmanship competition awards/badges may be worn on the AFJROTC uniform.  Males and females will wear the badge (may only wear one) below the ribbons on the blue shirt or service dress uniform. </a:t>
            </a:r>
            <a:r>
              <a:rPr lang="en-US" sz="1100" b="1" dirty="0"/>
              <a:t>Marksmanship badges will not be worn with medals.</a:t>
            </a:r>
            <a:endParaRPr lang="en-US" sz="1100" dirty="0"/>
          </a:p>
          <a:p>
            <a:pPr marL="228600" indent="-228600">
              <a:buAutoNum type="arabicPeriod"/>
            </a:pPr>
            <a:r>
              <a:rPr lang="en-US" sz="1100" dirty="0"/>
              <a:t>Model Rocketry Badge.  See Note 15.  </a:t>
            </a:r>
          </a:p>
          <a:p>
            <a:pPr marL="228600" indent="-228600">
              <a:buFontTx/>
              <a:buAutoNum type="arabicPeriod"/>
            </a:pPr>
            <a:r>
              <a:rPr lang="en-US" sz="1100" dirty="0"/>
              <a:t>Ribbons, mandatory.  Center ribbons resting on but not over edge of welt pocket.  Wear 3 or 4 in a row.  Wear all or some ribbons earned. </a:t>
            </a:r>
          </a:p>
          <a:p>
            <a:pPr marL="228600" indent="-228600">
              <a:buFontTx/>
              <a:buAutoNum type="arabicPeriod"/>
            </a:pPr>
            <a:r>
              <a:rPr lang="en-US" sz="11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 then the Awareness Presentation Team Badge and lastly the CyberPatriot National Finalist Badge. </a:t>
            </a:r>
            <a:r>
              <a:rPr lang="en-US" sz="1100" dirty="0">
                <a:solidFill>
                  <a:srgbClr val="FF0000"/>
                </a:solidFill>
              </a:rPr>
              <a:t>No more than one Flight badge is authorized</a:t>
            </a:r>
            <a:r>
              <a:rPr lang="en-US" sz="1100" dirty="0"/>
              <a:t>.</a:t>
            </a:r>
          </a:p>
          <a:p>
            <a:pPr marL="228600" indent="-228600">
              <a:buFontTx/>
              <a:buAutoNum type="arabicPeriod"/>
            </a:pPr>
            <a:r>
              <a:rPr lang="en-US" sz="1100" dirty="0"/>
              <a:t>Shoulder Cord.  No wider than 1 inch and will be grounded to the seam of the left shoulder. May be solid or multi-colored.  </a:t>
            </a:r>
          </a:p>
          <a:p>
            <a:pPr marL="228600" indent="-228600">
              <a:buFontTx/>
              <a:buAutoNum type="arabicPeriod"/>
            </a:pPr>
            <a:r>
              <a:rPr lang="en-US" sz="1100" dirty="0"/>
              <a:t>Enlisted rank insignia </a:t>
            </a:r>
            <a:r>
              <a:rPr lang="en-US" sz="1100" b="1" dirty="0"/>
              <a:t>MUST</a:t>
            </a:r>
            <a:r>
              <a:rPr lang="en-US" sz="1100" dirty="0"/>
              <a:t> be worn on the blue shirt while wearing the service dress.  </a:t>
            </a:r>
          </a:p>
          <a:p>
            <a:pPr marL="228600" lvl="0" indent="-228600">
              <a:buFont typeface="+mj-lt"/>
              <a:buAutoNum type="arabicPeriod"/>
            </a:pPr>
            <a:r>
              <a:rPr lang="en-US" sz="1100" b="1" dirty="0"/>
              <a:t>Medals are not authorized for wear on this uniform with ribbons.  Ribbons and medals may not be mixed. </a:t>
            </a:r>
            <a:endParaRPr lang="en-US" sz="11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4992527" y="2615588"/>
            <a:ext cx="914400" cy="276999"/>
          </a:xfrm>
          <a:prstGeom prst="rect">
            <a:avLst/>
          </a:prstGeom>
          <a:solidFill>
            <a:schemeClr val="bg1"/>
          </a:solidFill>
          <a:ln>
            <a:solidFill>
              <a:schemeClr val="bg1"/>
            </a:solidFill>
          </a:ln>
        </p:spPr>
        <p:txBody>
          <a:bodyPr wrap="square" rtlCol="0">
            <a:spAutoFit/>
          </a:bodyPr>
          <a:lstStyle/>
          <a:p>
            <a:endParaRPr lang="en-US" sz="1200" dirty="0"/>
          </a:p>
        </p:txBody>
      </p:sp>
      <p:sp>
        <p:nvSpPr>
          <p:cNvPr id="8" name="Rectangle 7">
            <a:extLst>
              <a:ext uri="{FF2B5EF4-FFF2-40B4-BE49-F238E27FC236}">
                <a16:creationId xmlns:a16="http://schemas.microsoft.com/office/drawing/2014/main" id="{D1D6747F-80B5-48C7-80EC-2521E7FE4304}"/>
              </a:ext>
            </a:extLst>
          </p:cNvPr>
          <p:cNvSpPr/>
          <p:nvPr/>
        </p:nvSpPr>
        <p:spPr>
          <a:xfrm>
            <a:off x="1534559" y="3562616"/>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a:t>Note 17</a:t>
            </a:r>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8152" y="2764014"/>
            <a:ext cx="1181137" cy="3081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0250"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3227" t="815" r="763" b="16834"/>
          <a:stretch/>
        </p:blipFill>
        <p:spPr>
          <a:xfrm>
            <a:off x="3832363" y="3282569"/>
            <a:ext cx="260073" cy="391664"/>
          </a:xfrm>
          <a:prstGeom prst="rect">
            <a:avLst/>
          </a:prstGeom>
        </p:spPr>
      </p:pic>
      <p:cxnSp>
        <p:nvCxnSpPr>
          <p:cNvPr id="9" name="Straight Arrow Connector 8"/>
          <p:cNvCxnSpPr/>
          <p:nvPr/>
        </p:nvCxnSpPr>
        <p:spPr>
          <a:xfrm flipH="1">
            <a:off x="4191000" y="3097794"/>
            <a:ext cx="858289" cy="220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8152" y="2449765"/>
            <a:ext cx="260073" cy="14362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252023" y="2543352"/>
            <a:ext cx="762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91000" y="1451582"/>
            <a:ext cx="671992" cy="292411"/>
          </a:xfrm>
          <a:prstGeom prst="rect">
            <a:avLst/>
          </a:prstGeom>
          <a:solidFill>
            <a:schemeClr val="bg1"/>
          </a:solidFill>
        </p:spPr>
        <p:txBody>
          <a:bodyPr wrap="square" rtlCol="0">
            <a:spAutoFit/>
          </a:bodyPr>
          <a:lstStyle/>
          <a:p>
            <a:endParaRPr lang="en-US" dirty="0"/>
          </a:p>
        </p:txBody>
      </p:sp>
      <p:cxnSp>
        <p:nvCxnSpPr>
          <p:cNvPr id="21" name="Straight Connector 20"/>
          <p:cNvCxnSpPr/>
          <p:nvPr/>
        </p:nvCxnSpPr>
        <p:spPr>
          <a:xfrm flipV="1">
            <a:off x="3543301" y="1387964"/>
            <a:ext cx="876299" cy="51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28225" y="1733779"/>
            <a:ext cx="331878" cy="6182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1784" y="2068502"/>
            <a:ext cx="114834" cy="369332"/>
          </a:xfrm>
          <a:prstGeom prst="rect">
            <a:avLst/>
          </a:prstGeom>
          <a:solidFill>
            <a:schemeClr val="bg1"/>
          </a:solidFill>
          <a:ln>
            <a:solidFill>
              <a:schemeClr val="bg1"/>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5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6" y="1295863"/>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8" name="TextBox 7"/>
          <p:cNvSpPr txBox="1"/>
          <p:nvPr/>
        </p:nvSpPr>
        <p:spPr>
          <a:xfrm>
            <a:off x="237182" y="204801"/>
            <a:ext cx="173419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7-11</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20" y="1909648"/>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76200" y="4887592"/>
            <a:ext cx="6352490" cy="4170372"/>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900" dirty="0"/>
              <a:t>Awareness Presentation Team (APT) and Model Rocketry Badge are centered on the pockets on the appropriate sides as displayed above.</a:t>
            </a:r>
          </a:p>
          <a:p>
            <a:pPr marL="228600" indent="-228600">
              <a:buAutoNum type="arabicPeriod"/>
            </a:pPr>
            <a:r>
              <a:rPr lang="en-US" sz="900" dirty="0"/>
              <a:t>Name Tag:  Mandatory wear.  Blue Plastic with white letters.  Must be grounded and centered over wearer’s right pocket.</a:t>
            </a:r>
          </a:p>
          <a:p>
            <a:pPr marL="228600" indent="-228600">
              <a:buAutoNum type="arabicPeriod"/>
            </a:pPr>
            <a:r>
              <a:rPr lang="en-US" sz="900" dirty="0"/>
              <a:t>Unit patch.  Centered ½ to 1 inch below the shoulder seam.</a:t>
            </a:r>
          </a:p>
          <a:p>
            <a:pPr marL="228600" indent="-228600">
              <a:buAutoNum type="arabicPeriod"/>
            </a:pPr>
            <a:r>
              <a:rPr lang="en-US" sz="900" dirty="0"/>
              <a:t>Shoulder tab.  Centered between unit patch and shoulder seam.  If no patch, then place 1 inch below shoulder seam.</a:t>
            </a:r>
          </a:p>
          <a:p>
            <a:pPr marL="228600" indent="-228600">
              <a:buAutoNum type="arabicPeriod"/>
            </a:pPr>
            <a:r>
              <a:rPr lang="en-US" sz="900" dirty="0"/>
              <a:t>Kitty Hawk Badge.  See Note 15.</a:t>
            </a:r>
          </a:p>
          <a:p>
            <a:pPr marL="228600" indent="-228600">
              <a:buAutoNum type="arabicPeriod"/>
            </a:pPr>
            <a:r>
              <a:rPr lang="en-US" sz="900" dirty="0"/>
              <a:t>Aerospace Education Foundation (AEF) Badge.  See Note 15.</a:t>
            </a:r>
          </a:p>
          <a:p>
            <a:pPr marL="228600" indent="-228600">
              <a:buAutoNum type="arabicPeriod"/>
            </a:pPr>
            <a:r>
              <a:rPr lang="en-US" sz="900" dirty="0"/>
              <a:t>Distinguished Cadet Badge.  See Note 15.</a:t>
            </a:r>
          </a:p>
          <a:p>
            <a:pPr marL="228600" indent="-228600">
              <a:buAutoNum type="arabicPeriod"/>
            </a:pPr>
            <a:r>
              <a:rPr lang="en-US" sz="9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900" dirty="0"/>
              <a:t>Officers only.  When using officer cloth rank on epaulets versus miniature metal rank on collar, place as close as possible to shoulder seam.   (Use larger male epaulets only).</a:t>
            </a:r>
          </a:p>
          <a:p>
            <a:pPr marL="228600" indent="-228600">
              <a:buAutoNum type="arabicPeriod"/>
            </a:pPr>
            <a:r>
              <a:rPr lang="en-US" sz="900" dirty="0"/>
              <a:t>Deleted</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Ribbons are optional.  Wear all, some or no ribbons earned.  If worn, ribbons will be centered, resting on, but not over the edge of the pleated pocket on the wearers left. </a:t>
            </a:r>
          </a:p>
          <a:p>
            <a:pPr marL="228600" indent="-228600">
              <a:buFontTx/>
              <a:buAutoNum type="arabicPeriod"/>
            </a:pPr>
            <a:r>
              <a:rPr lang="en-US" sz="900" dirty="0"/>
              <a:t>Except marksmanship badges.  First badge placed ½ inch above name tag or ribbons and is centered horizontally.  Additional badges placed ½ inch above previous badge. Order of precedence for badges are as show on the diagram.  Distinguished Cadet Badge, then AEF Badge, then Kitty Hawk Badge, and finally the CyberPatriot National Finalist Badge. </a:t>
            </a:r>
            <a:r>
              <a:rPr lang="en-US" sz="900" dirty="0">
                <a:solidFill>
                  <a:srgbClr val="FF0000"/>
                </a:solidFill>
              </a:rPr>
              <a:t>No more than one Flight badge is authorized.</a:t>
            </a:r>
          </a:p>
          <a:p>
            <a:pPr marL="228600" indent="-228600">
              <a:buFontTx/>
              <a:buAutoNum type="arabicPeriod"/>
            </a:pPr>
            <a:r>
              <a:rPr lang="en-US" sz="900" dirty="0"/>
              <a:t>Shoulder Cord.  No wider than 1 inch and will be grounded to the seam of the left shoulder under epaulet. May be solid or multi-colored.  </a:t>
            </a:r>
          </a:p>
          <a:p>
            <a:pPr marL="228600" lvl="0" indent="-228600">
              <a:buFont typeface="+mj-lt"/>
              <a:buAutoNum type="arabicPeriod"/>
            </a:pPr>
            <a:r>
              <a:rPr lang="en-US" sz="900" b="1" dirty="0"/>
              <a:t>Medals (regardless of what type) are not authorized for wear on this uniform. </a:t>
            </a:r>
            <a:endParaRPr lang="en-US" sz="9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
        <p:nvSpPr>
          <p:cNvPr id="4" name="TextBox 3"/>
          <p:cNvSpPr txBox="1"/>
          <p:nvPr/>
        </p:nvSpPr>
        <p:spPr>
          <a:xfrm>
            <a:off x="3747672" y="2785024"/>
            <a:ext cx="735268" cy="158235"/>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flipV="1">
            <a:off x="4343400" y="2404317"/>
            <a:ext cx="1687280" cy="3654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3779" y="2209801"/>
            <a:ext cx="626173" cy="297118"/>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V="1">
            <a:off x="4343400" y="1752871"/>
            <a:ext cx="1524000" cy="605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42538" y="2131785"/>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3886200"/>
            <a:ext cx="609600" cy="246221"/>
          </a:xfrm>
          <a:prstGeom prst="rect">
            <a:avLst/>
          </a:prstGeom>
          <a:noFill/>
          <a:ln>
            <a:solidFill>
              <a:schemeClr val="tx1"/>
            </a:solidFill>
          </a:ln>
        </p:spPr>
        <p:txBody>
          <a:bodyPr wrap="square" rtlCol="0">
            <a:spAutoFit/>
          </a:bodyPr>
          <a:lstStyle/>
          <a:p>
            <a:r>
              <a:rPr lang="en-US" sz="1000" dirty="0"/>
              <a:t>Note 12</a:t>
            </a:r>
          </a:p>
        </p:txBody>
      </p:sp>
      <p:cxnSp>
        <p:nvCxnSpPr>
          <p:cNvPr id="24" name="Straight Arrow Connector 23"/>
          <p:cNvCxnSpPr/>
          <p:nvPr/>
        </p:nvCxnSpPr>
        <p:spPr>
          <a:xfrm flipH="1" flipV="1">
            <a:off x="4106866" y="3266024"/>
            <a:ext cx="1227134" cy="677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7" y="1219200"/>
            <a:ext cx="4614291" cy="6034542"/>
          </a:xfrm>
          <a:prstGeom prst="rect">
            <a:avLst/>
          </a:prstGeom>
        </p:spPr>
      </p:pic>
      <p:sp>
        <p:nvSpPr>
          <p:cNvPr id="9" name="TextBox 8"/>
          <p:cNvSpPr txBox="1"/>
          <p:nvPr/>
        </p:nvSpPr>
        <p:spPr>
          <a:xfrm>
            <a:off x="1817467" y="3196319"/>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sp>
        <p:nvSpPr>
          <p:cNvPr id="12" name="TextBox 11"/>
          <p:cNvSpPr txBox="1"/>
          <p:nvPr/>
        </p:nvSpPr>
        <p:spPr>
          <a:xfrm>
            <a:off x="237182" y="204801"/>
            <a:ext cx="1742785" cy="369332"/>
          </a:xfrm>
          <a:prstGeom prst="rect">
            <a:avLst/>
          </a:prstGeom>
          <a:noFill/>
        </p:spPr>
        <p:txBody>
          <a:bodyPr wrap="none" rtlCol="0">
            <a:spAutoFit/>
          </a:bodyPr>
          <a:lstStyle/>
          <a:p>
            <a:r>
              <a:rPr lang="en-US" dirty="0">
                <a:latin typeface="Times New Roman" pitchFamily="18" charset="0"/>
                <a:cs typeface="Times New Roman" pitchFamily="18" charset="0"/>
              </a:rPr>
              <a:t>Attachment 7-12</a:t>
            </a:r>
          </a:p>
        </p:txBody>
      </p: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237182" y="3547084"/>
            <a:ext cx="6316018" cy="5539978"/>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05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050" dirty="0"/>
              <a:t>Awareness Presentation Team (APT) Badge.  See Note 16</a:t>
            </a:r>
          </a:p>
          <a:p>
            <a:pPr marL="228600" lvl="0" indent="-228600">
              <a:buFont typeface="+mj-lt"/>
              <a:buAutoNum type="arabicPeriod"/>
            </a:pPr>
            <a:r>
              <a:rPr lang="en-US" sz="1050" dirty="0"/>
              <a:t>Unit Patch.  Centered on sleeve and ½ to 1 inch below shoulder seam.</a:t>
            </a:r>
          </a:p>
          <a:p>
            <a:pPr marL="228600" lvl="0" indent="-228600">
              <a:buFont typeface="+mj-lt"/>
              <a:buAutoNum type="arabicPeriod"/>
            </a:pPr>
            <a:r>
              <a:rPr lang="en-US" sz="1050" dirty="0"/>
              <a:t>Shoulder Tab (Metal or cloth).  Centered between unit patch and shoulder seam. If no patch, then 1 inch below shoulder seam.</a:t>
            </a:r>
          </a:p>
          <a:p>
            <a:pPr marL="228600" lvl="0" indent="-228600">
              <a:buFont typeface="+mj-lt"/>
              <a:buAutoNum type="arabicPeriod"/>
            </a:pPr>
            <a:r>
              <a:rPr lang="en-US" sz="1050" dirty="0"/>
              <a:t>Kitty Hawk Air Society Badge.  See Note 16. </a:t>
            </a:r>
          </a:p>
          <a:p>
            <a:pPr marL="228600" lvl="0" indent="-228600">
              <a:buFont typeface="+mj-lt"/>
              <a:buAutoNum type="arabicPeriod"/>
            </a:pPr>
            <a:r>
              <a:rPr lang="en-US" sz="1050" dirty="0"/>
              <a:t>Aerospace Education Foundation (AEF) Badge. See Note 16.</a:t>
            </a:r>
          </a:p>
          <a:p>
            <a:pPr marL="228600" lvl="0" indent="-228600">
              <a:buFont typeface="+mj-lt"/>
              <a:buAutoNum type="arabicPeriod"/>
            </a:pPr>
            <a:r>
              <a:rPr lang="en-US" sz="1050" dirty="0"/>
              <a:t>Distinguished Cadet Badge.  See Note 16.</a:t>
            </a:r>
          </a:p>
          <a:p>
            <a:pPr marL="228600" lvl="0" indent="-228600">
              <a:buFont typeface="+mj-lt"/>
              <a:buAutoNum type="arabicPeriod"/>
            </a:pPr>
            <a:r>
              <a:rPr lang="en-US" sz="105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Font typeface="+mj-lt"/>
              <a:buAutoNum type="arabicPeriod"/>
            </a:pPr>
            <a:r>
              <a:rPr lang="en-US" sz="1050" dirty="0"/>
              <a:t>Officers only.  When using officer cloth rank on epaulets versus miniature metal rank on collar, place as close as possible to shoulder seam.   (Use smaller female epaulets only)</a:t>
            </a:r>
          </a:p>
          <a:p>
            <a:pPr marL="228600" lvl="0" indent="-228600">
              <a:buFont typeface="+mj-lt"/>
              <a:buAutoNum type="arabicPeriod"/>
            </a:pPr>
            <a:r>
              <a:rPr lang="en-US" sz="1050" dirty="0"/>
              <a:t>Deleted.</a:t>
            </a:r>
          </a:p>
          <a:p>
            <a:pPr marL="228600" indent="-228600">
              <a:buAutoNum type="arabicPeriod"/>
            </a:pPr>
            <a:r>
              <a:rPr lang="en-US" sz="1050" dirty="0">
                <a:solidFill>
                  <a:srgbClr val="FF0000"/>
                </a:solidFill>
              </a:rPr>
              <a:t>Cadets will only wear one of the following badges, Flight Solo Badge, Unmanned Aircraft Badge, Aviation Ground School, and Flight Certificate Badge.  See Note 16 below. </a:t>
            </a:r>
          </a:p>
          <a:p>
            <a:pPr marL="228600" indent="-228600">
              <a:buAutoNum type="arabicPeriod"/>
            </a:pPr>
            <a:r>
              <a:rPr lang="en-US" sz="1050" dirty="0"/>
              <a:t>Marksmanship Badge - Marksmanship competition awards/badges may be worn on the AFJROTC uniform.  Males and females will wear the badge (may only wear one) below the ribbons on the blue shirt or service dress uniform. </a:t>
            </a:r>
            <a:r>
              <a:rPr lang="en-US" sz="1050" b="1" dirty="0"/>
              <a:t>Marksmanship badges will not be worn with medals.</a:t>
            </a:r>
            <a:endParaRPr lang="en-US" sz="1050" dirty="0"/>
          </a:p>
          <a:p>
            <a:pPr marL="228600" lvl="0" indent="-228600">
              <a:buFont typeface="+mj-lt"/>
              <a:buAutoNum type="arabicPeriod"/>
            </a:pPr>
            <a:r>
              <a:rPr lang="en-US" sz="1050" dirty="0"/>
              <a:t>AFJROTC Patch (white, Lamp of Knowledge), mandatory.  Center ½ to 1 inch below left shoulder seam </a:t>
            </a:r>
          </a:p>
          <a:p>
            <a:pPr marL="228600" lvl="0" indent="-228600">
              <a:buFont typeface="+mj-lt"/>
              <a:buAutoNum type="arabicPeriod"/>
            </a:pPr>
            <a:r>
              <a:rPr lang="en-US" sz="1050" dirty="0"/>
              <a:t>Model Rocketry Badge.  See Note 16.</a:t>
            </a:r>
          </a:p>
          <a:p>
            <a:pPr marL="228600" lvl="0" indent="-228600">
              <a:buFont typeface="+mj-lt"/>
              <a:buAutoNum type="arabicPeriod"/>
            </a:pPr>
            <a:r>
              <a:rPr lang="en-US" sz="1050" dirty="0"/>
              <a:t>Ribbons are optional. Wear all, some or no ribbons earned.  If worn, center ribbons on wearer’s left, parallel with ground. Align bottom of the ribbons with the bottom of the name tag.  </a:t>
            </a:r>
          </a:p>
          <a:p>
            <a:pPr marL="228600" indent="-228600">
              <a:buFontTx/>
              <a:buAutoNum type="arabicPeriod"/>
            </a:pPr>
            <a:r>
              <a:rPr lang="en-US" sz="105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then the Awareness Presentation Team Badge and lastly the CyberPatriot National Finalist Badge</a:t>
            </a:r>
            <a:r>
              <a:rPr lang="en-US" sz="1050" dirty="0">
                <a:solidFill>
                  <a:srgbClr val="FF0000"/>
                </a:solidFill>
              </a:rPr>
              <a:t>. No more than one Flight badge is authorized.</a:t>
            </a:r>
          </a:p>
          <a:p>
            <a:pPr marL="228600" indent="-228600">
              <a:buFont typeface="+mj-lt"/>
              <a:buAutoNum type="arabicPeriod"/>
            </a:pPr>
            <a:r>
              <a:rPr lang="en-US" sz="1050" dirty="0"/>
              <a:t>Shoulder Cord.  No wider than 1 inch and will be grounded to the seam of the left shoulder under the epaulet. May be solid or multi-colored.  </a:t>
            </a:r>
          </a:p>
          <a:p>
            <a:pPr marL="228600" lvl="0" indent="-228600">
              <a:buFont typeface="+mj-lt"/>
              <a:buAutoNum type="arabicPeriod"/>
            </a:pPr>
            <a:r>
              <a:rPr lang="en-US" sz="1050" b="1" dirty="0"/>
              <a:t>Medals (regardless of what type) are not authorized for wear on this uniform. </a:t>
            </a:r>
            <a:endParaRPr lang="en-US" sz="1050" dirty="0"/>
          </a:p>
        </p:txBody>
      </p:sp>
      <p:sp>
        <p:nvSpPr>
          <p:cNvPr id="4" name="TextBox 3"/>
          <p:cNvSpPr txBox="1"/>
          <p:nvPr/>
        </p:nvSpPr>
        <p:spPr>
          <a:xfrm>
            <a:off x="4923084" y="2429814"/>
            <a:ext cx="521297" cy="215444"/>
          </a:xfrm>
          <a:prstGeom prst="rect">
            <a:avLst/>
          </a:prstGeom>
          <a:solidFill>
            <a:schemeClr val="bg1"/>
          </a:solidFill>
        </p:spPr>
        <p:txBody>
          <a:bodyPr wrap="square" rtlCol="0">
            <a:spAutoFit/>
          </a:bodyPr>
          <a:lstStyle/>
          <a:p>
            <a:r>
              <a:rPr lang="en-US" sz="800" dirty="0"/>
              <a:t>Note 12</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73227" t="815" r="763" b="16834"/>
          <a:stretch/>
        </p:blipFill>
        <p:spPr>
          <a:xfrm>
            <a:off x="4150986" y="3041878"/>
            <a:ext cx="205103" cy="308881"/>
          </a:xfrm>
          <a:prstGeom prst="rect">
            <a:avLst/>
          </a:prstGeom>
        </p:spPr>
      </p:pic>
      <p:cxnSp>
        <p:nvCxnSpPr>
          <p:cNvPr id="7" name="Straight Arrow Connector 6"/>
          <p:cNvCxnSpPr/>
          <p:nvPr/>
        </p:nvCxnSpPr>
        <p:spPr>
          <a:xfrm flipH="1">
            <a:off x="4384828" y="2550051"/>
            <a:ext cx="615790" cy="559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9513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437" y="4763894"/>
            <a:ext cx="4844141" cy="364715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 AFJROTC Command Patch (mandatory). Velcro attached.  This style of patch may only be worn on the Flight Suit. Cadets will only wear one of the following badges, Flight Solo Badge, Unmanned Aircraft Badge, Aviation Ground School, and Flight Certificate Badge.  </a:t>
            </a:r>
            <a:r>
              <a:rPr lang="en-US" sz="1100" dirty="0">
                <a:solidFill>
                  <a:srgbClr val="FF0000"/>
                </a:solidFill>
              </a:rPr>
              <a:t>(see Ops Supplement, Chapter 7, paras 7.2.1 - 7.2.4).</a:t>
            </a:r>
          </a:p>
          <a:p>
            <a:pPr marL="228600" indent="-228600">
              <a:buFont typeface="+mj-lt"/>
              <a:buAutoNum type="arabicPeriod"/>
            </a:pPr>
            <a:r>
              <a:rPr lang="en-US" sz="1100" dirty="0"/>
              <a:t>The unit patch will be worn on the right sleeve (shoulder) of the Flight Suit, if the unit patch is unavailable then the white, Lamp of Knowledge, AFJROTC </a:t>
            </a:r>
            <a:r>
              <a:rPr lang="en-US" sz="1100" b="1" dirty="0"/>
              <a:t>Patches will not be sewn directly onto the flight suit, all patches must be attached using Velcro.</a:t>
            </a:r>
          </a:p>
          <a:p>
            <a:pPr marL="228600" indent="-228600">
              <a:buFont typeface="+mj-lt"/>
              <a:buAutoNum type="arabicPeriod"/>
            </a:pPr>
            <a:r>
              <a:rPr lang="en-US" sz="1100" dirty="0"/>
              <a:t>* American Flag Patch (mandatory) on left shoulder. </a:t>
            </a:r>
            <a:r>
              <a:rPr lang="en-US" sz="1100" b="1" dirty="0"/>
              <a:t>Patches will not be sewn directly onto the flight suit, all patches must be attached using Velcro.</a:t>
            </a:r>
          </a:p>
          <a:p>
            <a:pPr marL="228600" indent="-228600">
              <a:buFont typeface="+mj-lt"/>
              <a:buAutoNum type="arabicPeriod"/>
            </a:pPr>
            <a:r>
              <a:rPr lang="en-US" sz="1100" dirty="0"/>
              <a:t>* Cadet Name Patch (mandatory). Velcro attached.  Black background with silver border (if unit has a unit patch, units may substitute background color/border with unit patch colors).  Cadet Name Badge – Top line will be Cadet Name and second line will be “CADET AFJROTC”. </a:t>
            </a:r>
            <a:r>
              <a:rPr lang="en-US" sz="1100" b="1" dirty="0"/>
              <a:t>Patches will not be sewn directly onto the flight suit, all patches must be attached using Velcro.</a:t>
            </a:r>
          </a:p>
          <a:p>
            <a:pPr marL="171450" indent="-171450">
              <a:buFont typeface="Arial" panose="020B0604020202020204" pitchFamily="34" charset="0"/>
              <a:buChar char="•"/>
            </a:pPr>
            <a:r>
              <a:rPr lang="en-US" sz="1100" dirty="0"/>
              <a:t>Flight patches and Velcro may be purchased from a vendor using MilPer funds.</a:t>
            </a:r>
          </a:p>
          <a:p>
            <a:pPr marL="171450" indent="-171450">
              <a:buFont typeface="Arial" panose="020B0604020202020204" pitchFamily="34" charset="0"/>
              <a:buChar char="•"/>
            </a:pPr>
            <a:r>
              <a:rPr lang="en-US" sz="1100" b="1" dirty="0"/>
              <a:t>Flight Suits maybe purchased through WINGS/FEDMALL (contact HQ Logistics for assistance.)</a:t>
            </a:r>
          </a:p>
          <a:p>
            <a:pPr marL="171450" indent="-171450">
              <a:buFont typeface="Arial" panose="020B0604020202020204" pitchFamily="34" charset="0"/>
              <a:buChar char="•"/>
            </a:pPr>
            <a:r>
              <a:rPr lang="en-US" sz="1100" dirty="0">
                <a:solidFill>
                  <a:srgbClr val="FF0000"/>
                </a:solidFill>
              </a:rPr>
              <a:t>Flight Suits are accountable uniforms items and must be issued/returned via WINGS.</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SUIT (Male and Female)</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7-13</a:t>
            </a:r>
          </a:p>
          <a:p>
            <a:endParaRPr lang="en-US" dirty="0">
              <a:latin typeface="Times New Roman" pitchFamily="18" charset="0"/>
              <a:cs typeface="Times New Roman" pitchFamily="18" charset="0"/>
            </a:endParaRP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86232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The blue or white long-sleeve shirt will be plain, knit or woven, commercial type with a short or medium point collar, with button or French cuffs.</a:t>
            </a:r>
          </a:p>
          <a:p>
            <a:pPr marL="228600" indent="-228600">
              <a:buFont typeface="+mj-lt"/>
              <a:buAutoNum type="arabicPeriod"/>
            </a:pPr>
            <a:r>
              <a:rPr lang="en-US" sz="1200" dirty="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p>
          <a:p>
            <a:pPr marL="228600" indent="-228600">
              <a:buFont typeface="+mj-lt"/>
              <a:buAutoNum type="arabicPeriod"/>
            </a:pPr>
            <a:r>
              <a:rPr lang="en-US" sz="1200" dirty="0"/>
              <a:t>Black or Blue bow tie may be worn with the semi-formal uniform (white shirt only).</a:t>
            </a:r>
          </a:p>
          <a:p>
            <a:pPr marL="228600" indent="-228600">
              <a:buFont typeface="+mj-lt"/>
              <a:buAutoNum type="arabicPeriod"/>
            </a:pPr>
            <a:r>
              <a:rPr lang="en-US" sz="1200" dirty="0"/>
              <a:t>Large medals will be worn on the semi-formal uniform coat ½ inch below the top of the welt of the pocket, centered on the pocket. If medals are worn, ribbons will not be worn (no mixing). </a:t>
            </a:r>
          </a:p>
          <a:p>
            <a:pPr marL="228600" indent="-228600">
              <a:buFont typeface="+mj-lt"/>
              <a:buAutoNum type="arabicPeriod"/>
            </a:pPr>
            <a:r>
              <a:rPr lang="en-US" sz="1200" dirty="0"/>
              <a:t>AFJROTC ribbons may be worn on the semi-formal uniform.  If ribbons are worn, medals will not be worn (no mixing). </a:t>
            </a:r>
          </a:p>
          <a:p>
            <a:pPr marL="228600" indent="-228600">
              <a:buFont typeface="+mj-lt"/>
              <a:buAutoNum type="arabicPeriod"/>
            </a:pPr>
            <a:r>
              <a:rPr lang="en-US" sz="1200" dirty="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Headgear is not worn with the semi-formal dress uniform.</a:t>
            </a:r>
          </a:p>
          <a:p>
            <a:pPr marL="228600" indent="-228600">
              <a:buFont typeface="+mj-lt"/>
              <a:buAutoNum type="arabicPeriod"/>
            </a:pPr>
            <a:r>
              <a:rPr lang="en-US" sz="1200" dirty="0"/>
              <a:t>Per Chapter 7 para 7.8.4.8.  </a:t>
            </a:r>
            <a:r>
              <a:rPr lang="en-US" sz="1200" b="1" dirty="0"/>
              <a:t>Mess Dress Uniforms are not authorized for wear by AFJROTC cadets.</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Semi-Formal Dress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7-14</a:t>
            </a:r>
          </a:p>
          <a:p>
            <a:endParaRPr lang="en-US"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a:t>Note 1</a:t>
            </a:r>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a:t>Note 4</a:t>
            </a:r>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a:t>Note 5</a:t>
            </a:r>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a:t>Note 2</a:t>
            </a:r>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a:t>Note 3</a:t>
            </a:r>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a:t>Note 7</a:t>
            </a:r>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a:t>Note 6</a:t>
            </a:r>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985" y="4647941"/>
            <a:ext cx="6562815" cy="417037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Solid Color white, dark blue or black ONLY, with AFJROTC officer rank  insignia or mini-Hap Arnold Insignia pin.  The former officer/enlisted flight cap emblems will not be worn on the beret.  The wear of a “Beret Flash” or mini unit patch is not authorized.  </a:t>
            </a:r>
          </a:p>
          <a:p>
            <a:pPr marL="228600" indent="-228600">
              <a:buFont typeface="+mj-lt"/>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b="1" dirty="0"/>
              <a:t>Wrist bands are not authorized.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a:t>
            </a:r>
            <a:r>
              <a:rPr lang="en-US" sz="1100" dirty="0" err="1"/>
              <a:t>corfams</a:t>
            </a:r>
            <a:r>
              <a:rPr lang="en-US" sz="1100" dirty="0"/>
              <a:t> may be issued on an as required basis to the unit Color Guard or Drill Team.  This is for restricted use and is not intended for use across unit's entire cadet corps. </a:t>
            </a:r>
            <a:r>
              <a:rPr lang="en-US" sz="1100" b="1" dirty="0"/>
              <a:t>Black boots/</a:t>
            </a:r>
            <a:r>
              <a:rPr lang="en-US" sz="1100" b="1" dirty="0" err="1"/>
              <a:t>corfams</a:t>
            </a:r>
            <a:r>
              <a:rPr lang="en-US" sz="1100" b="1" dirty="0"/>
              <a:t> may be reissued to cadets.</a:t>
            </a:r>
            <a:r>
              <a:rPr lang="en-US" sz="1100" dirty="0"/>
              <a:t>  Spray boots/</a:t>
            </a:r>
            <a:r>
              <a:rPr lang="en-US" sz="1100" dirty="0" err="1"/>
              <a:t>corfams</a:t>
            </a:r>
            <a:r>
              <a:rPr lang="en-US" sz="1100" dirty="0"/>
              <a:t> with disinfectant spray before reissuing.  </a:t>
            </a:r>
          </a:p>
          <a:p>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7-15</a:t>
            </a:r>
          </a:p>
          <a:p>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8438" y="1726941"/>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5238" y="1729216"/>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a:t>¾ inch</a:t>
            </a:r>
          </a:p>
          <a:p>
            <a:r>
              <a:rPr lang="en-US" dirty="0"/>
              <a:t> stripe</a:t>
            </a:r>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98570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cs typeface="Times New Roman" pitchFamily="18" charset="0"/>
              </a:rPr>
              <a:t>Women’s Service Caps may be worn with the Hap Arnold Wings insignia or Officer Service Cap may also be worn with the large officer service cap insignia large officer’s .  </a:t>
            </a:r>
            <a:r>
              <a:rPr lang="en-US" sz="1100" dirty="0"/>
              <a:t>Service 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dirty="0"/>
              <a:t>A ½ inch silver, dark blue, or black only sleeve braid, 3 inches from the end of the sleeve, may be worn.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a:t>
            </a:r>
            <a:r>
              <a:rPr lang="en-US" sz="1100" dirty="0" err="1"/>
              <a:t>corfams</a:t>
            </a:r>
            <a:r>
              <a:rPr lang="en-US" sz="1100" dirty="0"/>
              <a:t> may be issued on an as required basis to the unit Color Guard or Drill Team.  This is for restricted use and is not intended for use across unit's entire cadet corps. </a:t>
            </a:r>
            <a:r>
              <a:rPr lang="en-US" sz="1100" b="1" dirty="0"/>
              <a:t>Black boots/</a:t>
            </a:r>
            <a:r>
              <a:rPr lang="en-US" sz="1100" b="1" dirty="0" err="1"/>
              <a:t>corfams</a:t>
            </a:r>
            <a:r>
              <a:rPr lang="en-US" sz="1100" b="1" dirty="0"/>
              <a:t> may be reissued to cadets.</a:t>
            </a:r>
            <a:r>
              <a:rPr lang="en-US" sz="1100" dirty="0"/>
              <a:t>  Spray boots/</a:t>
            </a:r>
            <a:r>
              <a:rPr lang="en-US" sz="1100" dirty="0" err="1"/>
              <a:t>corfams</a:t>
            </a:r>
            <a:r>
              <a:rPr lang="en-US" sz="1100" dirty="0"/>
              <a:t> with disinfectant spray before reissuing.  </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sp>
        <p:nvSpPr>
          <p:cNvPr id="11" name="TextBox 10"/>
          <p:cNvSpPr txBox="1"/>
          <p:nvPr/>
        </p:nvSpPr>
        <p:spPr>
          <a:xfrm>
            <a:off x="237182" y="204801"/>
            <a:ext cx="32680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7-15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a:t>1/2 inch braid</a:t>
            </a:r>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923330"/>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 </a:t>
            </a:r>
          </a:p>
          <a:p>
            <a:pPr algn="ctr"/>
            <a:r>
              <a:rPr lang="en-US" b="1" dirty="0">
                <a:solidFill>
                  <a:schemeClr val="bg1"/>
                </a:solidFill>
                <a:latin typeface="Times New Roman" pitchFamily="18" charset="0"/>
                <a:cs typeface="Times New Roman" pitchFamily="18" charset="0"/>
              </a:rPr>
              <a:t>Cadets will not wear both officer and enlisted rank on their uniforms … these are sample pictures only</a:t>
            </a:r>
          </a:p>
        </p:txBody>
      </p:sp>
      <p:sp>
        <p:nvSpPr>
          <p:cNvPr id="11" name="TextBox 10"/>
          <p:cNvSpPr txBox="1"/>
          <p:nvPr/>
        </p:nvSpPr>
        <p:spPr>
          <a:xfrm>
            <a:off x="237182" y="204801"/>
            <a:ext cx="1742785" cy="646331"/>
          </a:xfrm>
          <a:prstGeom prst="rect">
            <a:avLst/>
          </a:prstGeom>
          <a:noFill/>
        </p:spPr>
        <p:txBody>
          <a:bodyPr wrap="none" rtlCol="0">
            <a:spAutoFit/>
          </a:bodyPr>
          <a:lstStyle/>
          <a:p>
            <a:r>
              <a:rPr lang="en-US" dirty="0">
                <a:latin typeface="Times New Roman" pitchFamily="18" charset="0"/>
                <a:cs typeface="Times New Roman" pitchFamily="18" charset="0"/>
              </a:rPr>
              <a:t>Attachment 7-16</a:t>
            </a:r>
          </a:p>
          <a:p>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6209" y="2033154"/>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1" y="2085301"/>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4966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p>
          <a:p>
            <a:pPr algn="ctr"/>
            <a:r>
              <a:rPr lang="en-US" b="1" dirty="0">
                <a:solidFill>
                  <a:schemeClr val="bg1"/>
                </a:solidFill>
                <a:latin typeface="Times New Roman" pitchFamily="18" charset="0"/>
                <a:cs typeface="Times New Roman" pitchFamily="18" charset="0"/>
              </a:rPr>
              <a:t>BADGES AND INSIGNIA</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883" y="2677640"/>
            <a:ext cx="3018494" cy="1396544"/>
          </a:xfrm>
          <a:prstGeom prst="rect">
            <a:avLst/>
          </a:prstGeom>
        </p:spPr>
      </p:pic>
      <p:sp>
        <p:nvSpPr>
          <p:cNvPr id="23" name="TextBox 22"/>
          <p:cNvSpPr txBox="1"/>
          <p:nvPr/>
        </p:nvSpPr>
        <p:spPr>
          <a:xfrm>
            <a:off x="335814" y="8481146"/>
            <a:ext cx="6335011"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24" name="TextBox 23"/>
          <p:cNvSpPr txBox="1"/>
          <p:nvPr/>
        </p:nvSpPr>
        <p:spPr>
          <a:xfrm>
            <a:off x="304800" y="279737"/>
            <a:ext cx="3498052" cy="369332"/>
          </a:xfrm>
          <a:prstGeom prst="rect">
            <a:avLst/>
          </a:prstGeom>
          <a:noFill/>
        </p:spPr>
        <p:txBody>
          <a:bodyPr wrap="square" rtlCol="0">
            <a:spAutoFit/>
          </a:bodyPr>
          <a:lstStyle/>
          <a:p>
            <a:r>
              <a:rPr lang="en-US" dirty="0"/>
              <a:t>Attachment 7-1 (continued)</a:t>
            </a:r>
          </a:p>
        </p:txBody>
      </p:sp>
      <p:sp>
        <p:nvSpPr>
          <p:cNvPr id="33" name="Rectangle 32"/>
          <p:cNvSpPr/>
          <p:nvPr/>
        </p:nvSpPr>
        <p:spPr>
          <a:xfrm>
            <a:off x="609600" y="2259287"/>
            <a:ext cx="5714999" cy="3291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92029" y="4524606"/>
            <a:ext cx="5150139" cy="954107"/>
          </a:xfrm>
          <a:prstGeom prst="rect">
            <a:avLst/>
          </a:prstGeom>
          <a:noFill/>
        </p:spPr>
        <p:txBody>
          <a:bodyPr wrap="square" rtlCol="0">
            <a:spAutoFit/>
          </a:bodyPr>
          <a:lstStyle/>
          <a:p>
            <a:pPr algn="ctr"/>
            <a:r>
              <a:rPr lang="en-US" sz="1400" b="1" dirty="0"/>
              <a:t>If earned choose only one – </a:t>
            </a:r>
            <a:r>
              <a:rPr lang="en-US" sz="1400" b="1" i="1" u="sng" dirty="0"/>
              <a:t>CADETS MAY ONLY WEAR ONE on their uniform</a:t>
            </a:r>
            <a:r>
              <a:rPr lang="en-US" sz="1400" dirty="0"/>
              <a:t>.  Place directly underneath ribbons. Cadets may NOT wear Marksmanship Shield (see below) with Marksmanship Badge.  </a:t>
            </a:r>
          </a:p>
          <a:p>
            <a:pPr algn="ctr"/>
            <a:r>
              <a:rPr lang="en-US" sz="1400" dirty="0"/>
              <a:t>Do not wear Marksmanship badges with medals</a:t>
            </a:r>
            <a:endParaRPr lang="en-US" sz="115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2416189"/>
            <a:ext cx="2452980" cy="1626446"/>
          </a:xfrm>
          <a:prstGeom prst="rect">
            <a:avLst/>
          </a:prstGeom>
        </p:spPr>
      </p:pic>
      <p:sp>
        <p:nvSpPr>
          <p:cNvPr id="5" name="TextBox 4"/>
          <p:cNvSpPr txBox="1"/>
          <p:nvPr/>
        </p:nvSpPr>
        <p:spPr>
          <a:xfrm>
            <a:off x="942796" y="4026407"/>
            <a:ext cx="2241704" cy="369332"/>
          </a:xfrm>
          <a:prstGeom prst="rect">
            <a:avLst/>
          </a:prstGeom>
          <a:noFill/>
        </p:spPr>
        <p:txBody>
          <a:bodyPr wrap="none" rtlCol="0">
            <a:spAutoFit/>
          </a:bodyPr>
          <a:lstStyle/>
          <a:p>
            <a:r>
              <a:rPr lang="en-US" dirty="0"/>
              <a:t>CMP Awarded Badges</a:t>
            </a:r>
          </a:p>
        </p:txBody>
      </p:sp>
      <p:sp>
        <p:nvSpPr>
          <p:cNvPr id="8" name="TextBox 7"/>
          <p:cNvSpPr txBox="1"/>
          <p:nvPr/>
        </p:nvSpPr>
        <p:spPr>
          <a:xfrm>
            <a:off x="3653735" y="3988157"/>
            <a:ext cx="2201628" cy="369332"/>
          </a:xfrm>
          <a:prstGeom prst="rect">
            <a:avLst/>
          </a:prstGeom>
          <a:noFill/>
        </p:spPr>
        <p:txBody>
          <a:bodyPr wrap="none" rtlCol="0">
            <a:spAutoFit/>
          </a:bodyPr>
          <a:lstStyle/>
          <a:p>
            <a:r>
              <a:rPr lang="en-US" dirty="0"/>
              <a:t>Unit Awarded Badges</a:t>
            </a:r>
          </a:p>
        </p:txBody>
      </p:sp>
      <p:grpSp>
        <p:nvGrpSpPr>
          <p:cNvPr id="20" name="Group 19"/>
          <p:cNvGrpSpPr/>
          <p:nvPr/>
        </p:nvGrpSpPr>
        <p:grpSpPr>
          <a:xfrm>
            <a:off x="1371600" y="5906660"/>
            <a:ext cx="1145018" cy="1254673"/>
            <a:chOff x="152937" y="6457437"/>
            <a:chExt cx="1653163" cy="1926783"/>
          </a:xfrm>
        </p:grpSpPr>
        <p:pic>
          <p:nvPicPr>
            <p:cNvPr id="21" name="Picture 20"/>
            <p:cNvPicPr>
              <a:picLocks noChangeAspect="1"/>
            </p:cNvPicPr>
            <p:nvPr/>
          </p:nvPicPr>
          <p:blipFill>
            <a:blip r:embed="rId4" cstate="print">
              <a:grayscl/>
              <a:extLst>
                <a:ext uri="{BEBA8EAE-BF5A-486C-A8C5-ECC9F3942E4B}">
                  <a14:imgProps xmlns:a14="http://schemas.microsoft.com/office/drawing/2010/main">
                    <a14:imgLayer r:embed="rId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2" name="TextBox 21"/>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27" name="TextBox 26"/>
          <p:cNvSpPr txBox="1"/>
          <p:nvPr/>
        </p:nvSpPr>
        <p:spPr>
          <a:xfrm>
            <a:off x="3041928" y="6025091"/>
            <a:ext cx="2636333" cy="954107"/>
          </a:xfrm>
          <a:prstGeom prst="rect">
            <a:avLst/>
          </a:prstGeom>
          <a:noFill/>
        </p:spPr>
        <p:txBody>
          <a:bodyPr wrap="square" rtlCol="0">
            <a:spAutoFit/>
          </a:bodyPr>
          <a:lstStyle/>
          <a:p>
            <a:pPr algn="ctr"/>
            <a:r>
              <a:rPr lang="en-US" sz="1400" dirty="0"/>
              <a:t>Choose either the APT or Marksmanship Shield and a Marksmanship Badge.  </a:t>
            </a:r>
          </a:p>
          <a:p>
            <a:pPr algn="ctr"/>
            <a:r>
              <a:rPr lang="en-US" sz="1400" dirty="0"/>
              <a:t>Only one may be worn.</a:t>
            </a:r>
          </a:p>
        </p:txBody>
      </p:sp>
      <p:sp>
        <p:nvSpPr>
          <p:cNvPr id="28" name="Rectangle 27"/>
          <p:cNvSpPr/>
          <p:nvPr/>
        </p:nvSpPr>
        <p:spPr>
          <a:xfrm>
            <a:off x="609600" y="5771825"/>
            <a:ext cx="5714999" cy="143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7690"/>
            <a:ext cx="4535261" cy="383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Marksmanship Badges – Wear Only One</a:t>
            </a:r>
          </a:p>
        </p:txBody>
      </p:sp>
      <p:sp>
        <p:nvSpPr>
          <p:cNvPr id="12" name="Rectangle 11"/>
          <p:cNvSpPr/>
          <p:nvPr/>
        </p:nvSpPr>
        <p:spPr>
          <a:xfrm>
            <a:off x="335814" y="7373150"/>
            <a:ext cx="6293585" cy="1107996"/>
          </a:xfrm>
          <a:prstGeom prst="rect">
            <a:avLst/>
          </a:prstGeom>
        </p:spPr>
        <p:txBody>
          <a:bodyPr wrap="square">
            <a:spAutoFit/>
          </a:bodyPr>
          <a:lstStyle/>
          <a:p>
            <a:pPr marL="296545" marR="605790" indent="-6350" algn="ctr">
              <a:spcBef>
                <a:spcPts val="0"/>
              </a:spcBef>
              <a:spcAft>
                <a:spcPts val="0"/>
              </a:spcAft>
            </a:pPr>
            <a:r>
              <a:rPr lang="en-US" sz="1600" dirty="0">
                <a:solidFill>
                  <a:srgbClr val="000000"/>
                </a:solidFill>
                <a:latin typeface="Times New Roman" panose="02020603050405020304" pitchFamily="18" charset="0"/>
                <a:ea typeface="Times New Roman" panose="02020603050405020304" pitchFamily="18" charset="0"/>
              </a:rPr>
              <a:t>Males and females may wear the marksmanship badge (may only wear one) below the ribbons on the blue shirt or service dress uniform or </a:t>
            </a:r>
          </a:p>
          <a:p>
            <a:pPr marL="296545" marR="605790" indent="-6350" algn="ctr">
              <a:spcBef>
                <a:spcPts val="0"/>
              </a:spcBef>
              <a:spcAft>
                <a:spcPts val="0"/>
              </a:spcAft>
            </a:pPr>
            <a:r>
              <a:rPr lang="en-US" sz="1600" b="1" dirty="0">
                <a:solidFill>
                  <a:srgbClr val="000000"/>
                </a:solidFill>
                <a:latin typeface="Times New Roman" panose="02020603050405020304" pitchFamily="18" charset="0"/>
                <a:ea typeface="Times New Roman" panose="02020603050405020304" pitchFamily="18" charset="0"/>
              </a:rPr>
              <a:t>Marksmanship badges will not be worn with medals.</a:t>
            </a:r>
            <a:endParaRPr lang="en-US"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sp>
        <p:nvSpPr>
          <p:cNvPr id="11" name="TextBox 10"/>
          <p:cNvSpPr txBox="1"/>
          <p:nvPr/>
        </p:nvSpPr>
        <p:spPr>
          <a:xfrm>
            <a:off x="237182" y="204801"/>
            <a:ext cx="3191818" cy="923330"/>
          </a:xfrm>
          <a:prstGeom prst="rect">
            <a:avLst/>
          </a:prstGeom>
          <a:noFill/>
        </p:spPr>
        <p:txBody>
          <a:bodyPr wrap="square" rtlCol="0">
            <a:spAutoFit/>
          </a:bodyPr>
          <a:lstStyle/>
          <a:p>
            <a:r>
              <a:rPr lang="en-US" dirty="0">
                <a:latin typeface="Times New Roman" pitchFamily="18" charset="0"/>
                <a:cs typeface="Times New Roman" pitchFamily="18" charset="0"/>
              </a:rPr>
              <a:t>Attachment 7-16 </a:t>
            </a:r>
            <a:r>
              <a:rPr lang="en-US" dirty="0"/>
              <a:t>(continued)</a:t>
            </a: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457200" y="1371600"/>
            <a:ext cx="2362200" cy="2682611"/>
          </a:xfrm>
          <a:prstGeom prst="rect">
            <a:avLst/>
          </a:prstGeom>
        </p:spPr>
      </p:pic>
      <p:pic>
        <p:nvPicPr>
          <p:cNvPr id="7" name="Picture 6"/>
          <p:cNvPicPr/>
          <p:nvPr/>
        </p:nvPicPr>
        <p:blipFill rotWithShape="1">
          <a:blip r:embed="rId3"/>
          <a:srcRect l="17341" t="16603" r="50451" b="4629"/>
          <a:stretch/>
        </p:blipFill>
        <p:spPr bwMode="auto">
          <a:xfrm>
            <a:off x="3733800" y="1252899"/>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4068485"/>
            <a:ext cx="2315121" cy="338554"/>
          </a:xfrm>
          <a:prstGeom prst="rect">
            <a:avLst/>
          </a:prstGeom>
          <a:noFill/>
          <a:ln>
            <a:solidFill>
              <a:schemeClr val="tx1"/>
            </a:solidFill>
          </a:ln>
        </p:spPr>
        <p:txBody>
          <a:bodyPr wrap="none" rtlCol="0">
            <a:spAutoFit/>
          </a:bodyPr>
          <a:lstStyle/>
          <a:p>
            <a:r>
              <a:rPr lang="en-US" sz="1600" dirty="0"/>
              <a:t>Local Purchased PFT Gear</a:t>
            </a:r>
          </a:p>
        </p:txBody>
      </p:sp>
      <p:sp>
        <p:nvSpPr>
          <p:cNvPr id="9" name="TextBox 8"/>
          <p:cNvSpPr txBox="1"/>
          <p:nvPr/>
        </p:nvSpPr>
        <p:spPr>
          <a:xfrm>
            <a:off x="3450770" y="4068987"/>
            <a:ext cx="3048014" cy="338554"/>
          </a:xfrm>
          <a:prstGeom prst="rect">
            <a:avLst/>
          </a:prstGeom>
          <a:noFill/>
          <a:ln>
            <a:solidFill>
              <a:schemeClr val="tx1"/>
            </a:solidFill>
          </a:ln>
        </p:spPr>
        <p:txBody>
          <a:bodyPr wrap="none" rtlCol="0">
            <a:spAutoFit/>
          </a:bodyPr>
          <a:lstStyle/>
          <a:p>
            <a:r>
              <a:rPr lang="en-US" sz="1600" dirty="0"/>
              <a:t>FEDMALL Purchased Air Force PTG</a:t>
            </a:r>
          </a:p>
        </p:txBody>
      </p:sp>
      <p:sp>
        <p:nvSpPr>
          <p:cNvPr id="8" name="TextBox 7"/>
          <p:cNvSpPr txBox="1"/>
          <p:nvPr/>
        </p:nvSpPr>
        <p:spPr>
          <a:xfrm>
            <a:off x="1371600" y="5632253"/>
            <a:ext cx="1859129" cy="1077218"/>
          </a:xfrm>
          <a:prstGeom prst="rect">
            <a:avLst/>
          </a:prstGeom>
          <a:noFill/>
          <a:ln>
            <a:solidFill>
              <a:schemeClr val="tx1"/>
            </a:solidFill>
          </a:ln>
        </p:spPr>
        <p:txBody>
          <a:bodyPr wrap="square" rtlCol="0">
            <a:spAutoFit/>
          </a:bodyPr>
          <a:lstStyle/>
          <a:p>
            <a:pPr algn="ctr"/>
            <a:r>
              <a:rPr lang="en-US" sz="1600" dirty="0"/>
              <a:t>FEDMALL Purchased Air Force Sweat Shirt and Pants</a:t>
            </a:r>
          </a:p>
        </p:txBody>
      </p:sp>
      <p:pic>
        <p:nvPicPr>
          <p:cNvPr id="12" name="Picture 2" descr="C:\Users\Wayne Barron\Downloads\Cadet Dankworth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79" t="29837" r="28394" b="7464"/>
          <a:stretch/>
        </p:blipFill>
        <p:spPr bwMode="auto">
          <a:xfrm>
            <a:off x="3450770" y="4724400"/>
            <a:ext cx="2645230" cy="38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392668"/>
            <a:ext cx="6662738" cy="8207752"/>
            <a:chOff x="119062" y="392668"/>
            <a:chExt cx="6662738" cy="82077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17" name="TextBox 716"/>
            <p:cNvSpPr txBox="1"/>
            <p:nvPr/>
          </p:nvSpPr>
          <p:spPr>
            <a:xfrm>
              <a:off x="270932" y="392668"/>
              <a:ext cx="1643783" cy="369332"/>
            </a:xfrm>
            <a:prstGeom prst="rect">
              <a:avLst/>
            </a:prstGeom>
            <a:noFill/>
          </p:spPr>
          <p:txBody>
            <a:bodyPr wrap="none" rtlCol="0">
              <a:spAutoFit/>
            </a:bodyPr>
            <a:lstStyle/>
            <a:p>
              <a:r>
                <a:rPr lang="en-US" dirty="0">
                  <a:latin typeface="Times New Roman" pitchFamily="18" charset="0"/>
                  <a:cs typeface="Times New Roman" pitchFamily="18" charset="0"/>
                </a:rPr>
                <a:t>Attachment 7-2</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p>
            <a:p>
              <a:pPr algn="ctr"/>
              <a:r>
                <a:rPr lang="en-US" sz="1400" dirty="0">
                  <a:latin typeface="Times New Roman" pitchFamily="18" charset="0"/>
                  <a:cs typeface="Times New Roman" pitchFamily="18" charset="0"/>
                </a:rPr>
                <a:t>The 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1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64" name="TextBox 3763"/>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7-3</a:t>
              </a:r>
            </a:p>
          </p:txBody>
        </p:sp>
        <p:sp>
          <p:nvSpPr>
            <p:cNvPr id="3726" name="TextBox 3725"/>
            <p:cNvSpPr txBox="1"/>
            <p:nvPr/>
          </p:nvSpPr>
          <p:spPr>
            <a:xfrm>
              <a:off x="564113" y="5208731"/>
              <a:ext cx="5836687" cy="646331"/>
            </a:xfrm>
            <a:prstGeom prst="rect">
              <a:avLst/>
            </a:prstGeom>
            <a:solidFill>
              <a:schemeClr val="bg1"/>
            </a:solidFill>
          </p:spPr>
          <p:txBody>
            <a:bodyPr wrap="square" rtlCol="0">
              <a:spAutoFit/>
            </a:bodyPr>
            <a:lstStyle/>
            <a:p>
              <a:r>
                <a:rPr lang="en-US" sz="1200" dirty="0">
                  <a:cs typeface="Times New Roman" pitchFamily="18" charset="0"/>
                </a:rPr>
                <a:t>Service Cap – Solid d</a:t>
              </a:r>
              <a:r>
                <a:rPr lang="en-US" sz="1200" dirty="0"/>
                <a:t>ark Air Force blue color only.  </a:t>
              </a:r>
              <a:r>
                <a:rPr lang="en-US" sz="1200" dirty="0">
                  <a:cs typeface="Times New Roman" pitchFamily="18" charset="0"/>
                </a:rPr>
                <a:t>Cadet 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a:t>Plain Black</a:t>
            </a:r>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569" y="1659675"/>
            <a:ext cx="2439963" cy="276999"/>
          </a:xfrm>
          <a:prstGeom prst="rect">
            <a:avLst/>
          </a:prstGeom>
        </p:spPr>
        <p:txBody>
          <a:bodyPr wrap="none">
            <a:spAutoFit/>
          </a:bodyPr>
          <a:lstStyle/>
          <a:p>
            <a:r>
              <a:rPr lang="en-US" sz="1200" dirty="0"/>
              <a:t>Solid Blue Color with no embroidery</a:t>
            </a:r>
          </a:p>
        </p:txBody>
      </p:sp>
      <p:cxnSp>
        <p:nvCxnSpPr>
          <p:cNvPr id="6" name="Straight Arrow Connector 5"/>
          <p:cNvCxnSpPr>
            <a:stCxn id="3" idx="2"/>
          </p:cNvCxnSpPr>
          <p:nvPr/>
        </p:nvCxnSpPr>
        <p:spPr>
          <a:xfrm>
            <a:off x="1425551" y="1936674"/>
            <a:ext cx="356675" cy="991711"/>
          </a:xfrm>
          <a:prstGeom prst="straightConnector1">
            <a:avLst/>
          </a:prstGeom>
          <a:ln w="28575">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7-4</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615553"/>
          </a:xfrm>
          <a:prstGeom prst="rect">
            <a:avLst/>
          </a:prstGeom>
          <a:noFill/>
        </p:spPr>
        <p:txBody>
          <a:bodyPr wrap="square" rtlCol="0">
            <a:spAutoFit/>
          </a:bodyPr>
          <a:lstStyle/>
          <a:p>
            <a:r>
              <a:rPr lang="en-US" sz="1100" dirty="0">
                <a:cs typeface="Times New Roman" pitchFamily="18" charset="0"/>
              </a:rPr>
              <a:t>Service Cap - Solid d</a:t>
            </a:r>
            <a:r>
              <a:rPr lang="en-US" sz="1100" dirty="0"/>
              <a:t>ark Air Force blue color only. </a:t>
            </a:r>
            <a:r>
              <a:rPr lang="en-US" sz="1100" dirty="0">
                <a:cs typeface="Times New Roman" pitchFamily="18" charset="0"/>
              </a:rPr>
              <a:t>Cadet officers may wear the AFJROTC officer hat insignia or the large Hap Arnold Wings insignia.  Enlisted cadets may only wear the large Hap Arnold Wings insignia.</a:t>
            </a: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a:t>Solid Blue Color with no embroidery</a:t>
            </a:r>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BERET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7-5</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BERET</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10624" name="Picture 106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0" y="2763369"/>
            <a:ext cx="2152249" cy="3343920"/>
          </a:xfrm>
          <a:prstGeom prst="rect">
            <a:avLst/>
          </a:prstGeom>
        </p:spPr>
      </p:pic>
      <p:pic>
        <p:nvPicPr>
          <p:cNvPr id="10626" name="Picture 10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76480" y="3320689"/>
            <a:ext cx="3343920" cy="2229280"/>
          </a:xfrm>
          <a:prstGeom prst="rect">
            <a:avLst/>
          </a:prstGeom>
        </p:spPr>
      </p:pic>
      <p:sp>
        <p:nvSpPr>
          <p:cNvPr id="10627" name="TextBox 10626"/>
          <p:cNvSpPr txBox="1"/>
          <p:nvPr/>
        </p:nvSpPr>
        <p:spPr>
          <a:xfrm>
            <a:off x="250821" y="6251074"/>
            <a:ext cx="6477000" cy="2800767"/>
          </a:xfrm>
          <a:prstGeom prst="rect">
            <a:avLst/>
          </a:prstGeom>
          <a:noFill/>
        </p:spPr>
        <p:txBody>
          <a:bodyPr wrap="square" rtlCol="0">
            <a:spAutoFit/>
          </a:bodyPr>
          <a:lstStyle/>
          <a:p>
            <a:r>
              <a:rPr lang="en-US" sz="1600" dirty="0"/>
              <a:t>Berets.   </a:t>
            </a:r>
          </a:p>
          <a:p>
            <a:r>
              <a:rPr lang="en-US" sz="1600" dirty="0"/>
              <a:t>1. Solid Color white, dark blue or black ONLY, with AFJROTC officer rank  insignia or mini-Hap Arnold Insignia pin.  The former officer/enlisted flight cap emblems will not be worn on the beret.  The wear of a “Beret Flash” or mini unit patch is not authorized.    </a:t>
            </a:r>
          </a:p>
          <a:p>
            <a:r>
              <a:rPr lang="en-US" sz="1600" dirty="0"/>
              <a:t>2. Position headband straight across the forehead, 1 inch above the eyebrows. Drape the top over the right ear.  Wear the stiffener with the aligned insignia above the left eye. Adjust ribbon for comfort, tie in a knot, and tuck inside or cut-off.   The insignia will be centered, ¼ inch above and parallel to the headband.</a:t>
            </a:r>
          </a:p>
          <a:p>
            <a:r>
              <a:rPr lang="en-US" sz="1600" dirty="0"/>
              <a:t>3.  The wear of a “Beret Flash” is not authorized.  </a:t>
            </a:r>
          </a:p>
        </p:txBody>
      </p:sp>
    </p:spTree>
    <p:extLst>
      <p:ext uri="{BB962C8B-B14F-4D97-AF65-F5344CB8AC3E}">
        <p14:creationId xmlns:p14="http://schemas.microsoft.com/office/powerpoint/2010/main" val="33287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50332"/>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248400"/>
            <a:ext cx="6248400" cy="2677656"/>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(AF Funds may </a:t>
            </a:r>
            <a:r>
              <a:rPr lang="en-US" sz="1200" u="sng" dirty="0">
                <a:cs typeface="Times New Roman" pitchFamily="18" charset="0"/>
              </a:rPr>
              <a:t>not</a:t>
            </a:r>
            <a:r>
              <a:rPr lang="en-US" sz="1200" dirty="0">
                <a:cs typeface="Times New Roman" pitchFamily="18" charset="0"/>
              </a:rPr>
              <a:t> be used to procure unit patches.)</a:t>
            </a:r>
          </a:p>
          <a:p>
            <a:pPr marL="228600" indent="-228600">
              <a:buAutoNum type="arabicPeriod"/>
            </a:pPr>
            <a:r>
              <a:rPr lang="en-US" sz="1200" dirty="0">
                <a:cs typeface="Times New Roman" pitchFamily="18" charset="0"/>
              </a:rPr>
              <a:t>Last Name and AFJROTC tapes.  Letters are dark blue on digital camo background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1-inch up from the bottom of the collar and parallel to the outer edge of the collar.    Airman Basic have no collar insignia.</a:t>
            </a:r>
          </a:p>
          <a:p>
            <a:pPr marL="228600" indent="-228600">
              <a:buAutoNum type="arabicPeriod"/>
            </a:pPr>
            <a:r>
              <a:rPr lang="en-US" sz="1200" dirty="0"/>
              <a:t>AFJROTC Patch (white, Lamp of Knowledge)</a:t>
            </a:r>
            <a:r>
              <a:rPr lang="en-US" sz="1200" dirty="0">
                <a:cs typeface="Times New Roman" pitchFamily="18" charset="0"/>
              </a:rPr>
              <a:t>:  </a:t>
            </a:r>
            <a:r>
              <a:rPr lang="en-US" sz="1200" b="1" dirty="0">
                <a:cs typeface="Times New Roman" pitchFamily="18" charset="0"/>
              </a:rPr>
              <a:t>WHITE patch only (mandatory).  </a:t>
            </a:r>
            <a:r>
              <a:rPr lang="en-US" sz="1200" dirty="0">
                <a:cs typeface="Times New Roman" pitchFamily="18" charset="0"/>
              </a:rPr>
              <a:t>Will be worn on left pocket and centered.</a:t>
            </a:r>
          </a:p>
          <a:p>
            <a:pPr marL="228600" indent="-228600">
              <a:buAutoNum type="arabicPeriod"/>
            </a:pPr>
            <a:r>
              <a:rPr lang="en-US" sz="1200" b="1" dirty="0">
                <a:cs typeface="Times New Roman" pitchFamily="18" charset="0"/>
              </a:rPr>
              <a:t>Berets, ascots, and shoulder cords will not be worn with ABUs</a:t>
            </a:r>
            <a:r>
              <a:rPr lang="en-US" sz="1200" dirty="0">
                <a:cs typeface="Times New Roman" pitchFamily="18" charset="0"/>
              </a:rPr>
              <a:t>.  </a:t>
            </a:r>
          </a:p>
          <a:p>
            <a:pPr marL="228600" indent="-228600">
              <a:buAutoNum type="arabicPeriod"/>
            </a:pPr>
            <a:r>
              <a:rPr lang="en-US" sz="1200" dirty="0">
                <a:cs typeface="Times New Roman" pitchFamily="18" charset="0"/>
              </a:rPr>
              <a:t>ABU sage green boots may be reissued to cadets.  Spray boots with disinfectant spray before reissuing ABU boots.  </a:t>
            </a:r>
          </a:p>
          <a:p>
            <a:pPr marL="228600" indent="-228600">
              <a:buAutoNum type="arabicPeriod"/>
            </a:pPr>
            <a:r>
              <a:rPr lang="en-US" sz="1200" b="1" dirty="0"/>
              <a:t>OCP uniforms are not authorized for wear by AFJROTC cadets at any time. </a:t>
            </a:r>
            <a:endParaRPr lang="en-US" sz="1200" b="1" dirty="0">
              <a:latin typeface="Times New Roman" pitchFamily="18" charset="0"/>
              <a:cs typeface="Times New Roman" pitchFamily="18" charset="0"/>
            </a:endParaRPr>
          </a:p>
        </p:txBody>
      </p:sp>
      <p:sp>
        <p:nvSpPr>
          <p:cNvPr id="5" name="TextBox 4"/>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7-6</a:t>
            </a:r>
          </a:p>
        </p:txBody>
      </p:sp>
    </p:spTree>
    <p:extLst>
      <p:ext uri="{BB962C8B-B14F-4D97-AF65-F5344CB8AC3E}">
        <p14:creationId xmlns:p14="http://schemas.microsoft.com/office/powerpoint/2010/main" val="41563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HEADGEAR</a:t>
            </a:r>
          </a:p>
        </p:txBody>
      </p:sp>
      <p:sp>
        <p:nvSpPr>
          <p:cNvPr id="448" name="TextBox 447"/>
          <p:cNvSpPr txBox="1"/>
          <p:nvPr/>
        </p:nvSpPr>
        <p:spPr>
          <a:xfrm>
            <a:off x="279396" y="4572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7-7</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2057399" y="3990201"/>
            <a:ext cx="3429000" cy="276999"/>
          </a:xfrm>
          <a:prstGeom prst="rect">
            <a:avLst/>
          </a:prstGeom>
          <a:noFill/>
          <a:ln>
            <a:solidFill>
              <a:srgbClr val="16263A"/>
            </a:solidFill>
          </a:ln>
        </p:spPr>
        <p:txBody>
          <a:bodyPr wrap="square" rtlCol="0">
            <a:spAutoFit/>
          </a:bodyPr>
          <a:lstStyle/>
          <a:p>
            <a:r>
              <a:rPr lang="en-US" sz="1200" dirty="0"/>
              <a:t>Enlisted Cadets will not wear rank on the ABU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262822" y="6172200"/>
            <a:ext cx="3147379" cy="276999"/>
          </a:xfrm>
          <a:prstGeom prst="rect">
            <a:avLst/>
          </a:prstGeom>
          <a:noFill/>
          <a:ln>
            <a:solidFill>
              <a:srgbClr val="16263A"/>
            </a:solidFill>
          </a:ln>
        </p:spPr>
        <p:txBody>
          <a:bodyPr wrap="square" rtlCol="0">
            <a:spAutoFit/>
          </a:bodyPr>
          <a:lstStyle/>
          <a:p>
            <a:r>
              <a:rPr lang="en-US" sz="1200" dirty="0"/>
              <a:t>Officers will wear rank insignia on the ABU cap.</a:t>
            </a:r>
          </a:p>
        </p:txBody>
      </p:sp>
      <p:sp>
        <p:nvSpPr>
          <p:cNvPr id="2" name="TextBox 1"/>
          <p:cNvSpPr txBox="1"/>
          <p:nvPr/>
        </p:nvSpPr>
        <p:spPr>
          <a:xfrm>
            <a:off x="265108" y="7153870"/>
            <a:ext cx="6273804" cy="1200329"/>
          </a:xfrm>
          <a:prstGeom prst="rect">
            <a:avLst/>
          </a:prstGeom>
          <a:noFill/>
        </p:spPr>
        <p:txBody>
          <a:bodyPr wrap="square" rtlCol="0">
            <a:spAutoFit/>
          </a:bodyPr>
          <a:lstStyle/>
          <a:p>
            <a:r>
              <a:rPr lang="en-US" b="1" dirty="0"/>
              <a:t>No other style of head gear is authorized for wear with ABUs. </a:t>
            </a:r>
          </a:p>
          <a:p>
            <a:endParaRPr lang="en-US" b="1" dirty="0"/>
          </a:p>
          <a:p>
            <a:r>
              <a:rPr lang="en-US" b="1" dirty="0"/>
              <a:t>Exception is for Cadet Leadership Course (CLC) specific headgear that will ONLY be worn during the period of the CLC course.  </a:t>
            </a:r>
          </a:p>
        </p:txBody>
      </p:sp>
    </p:spTree>
    <p:extLst>
      <p:ext uri="{BB962C8B-B14F-4D97-AF65-F5344CB8AC3E}">
        <p14:creationId xmlns:p14="http://schemas.microsoft.com/office/powerpoint/2010/main" val="12478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375237"/>
            <a:ext cx="6747818" cy="5817457"/>
            <a:chOff x="237182" y="381000"/>
            <a:chExt cx="6747818" cy="5817457"/>
          </a:xfrm>
        </p:grpSpPr>
        <p:sp>
          <p:nvSpPr>
            <p:cNvPr id="4" name="TextBox 3"/>
            <p:cNvSpPr txBox="1"/>
            <p:nvPr/>
          </p:nvSpPr>
          <p:spPr>
            <a:xfrm>
              <a:off x="558800" y="381000"/>
              <a:ext cx="1627369" cy="369332"/>
            </a:xfrm>
            <a:prstGeom prst="rect">
              <a:avLst/>
            </a:prstGeom>
            <a:noFill/>
          </p:spPr>
          <p:txBody>
            <a:bodyPr wrap="none" rtlCol="0">
              <a:spAutoFit/>
            </a:bodyPr>
            <a:lstStyle/>
            <a:p>
              <a:r>
                <a:rPr lang="en-US" dirty="0">
                  <a:latin typeface="Times New Roman" pitchFamily="18" charset="0"/>
                  <a:cs typeface="Times New Roman" pitchFamily="18" charset="0"/>
                </a:rPr>
                <a:t>Attachment 7-8</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LIGHT WEIGHT 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462213"/>
          </a:xfrm>
          <a:prstGeom prst="rect">
            <a:avLst/>
          </a:prstGeom>
          <a:noFill/>
          <a:ln>
            <a:solidFill>
              <a:schemeClr val="tx1"/>
            </a:solidFill>
          </a:ln>
        </p:spPr>
        <p:txBody>
          <a:bodyPr wrap="square" rtlCol="0">
            <a:spAutoFit/>
          </a:bodyPr>
          <a:lstStyle/>
          <a:p>
            <a:pPr marL="228600" indent="-228600">
              <a:buAutoNum type="arabicPeriod"/>
            </a:pPr>
            <a:r>
              <a:rPr lang="en-US" sz="1100" dirty="0"/>
              <a:t>Shoulder tabs are centered between unit patch and shoulder seam.  If no patch, then 1 inch below shoulder seam.</a:t>
            </a:r>
          </a:p>
          <a:p>
            <a:pPr marL="228600" indent="-228600">
              <a:buAutoNum type="arabicPeriod"/>
            </a:pPr>
            <a:r>
              <a:rPr lang="en-US" sz="1100" dirty="0"/>
              <a:t>Unit patch on right ½ to 1 inch below shoulder seam and centered.</a:t>
            </a:r>
          </a:p>
          <a:p>
            <a:pPr marL="228600" indent="-228600">
              <a:buAutoNum type="arabicPeriod"/>
            </a:pPr>
            <a:r>
              <a:rPr lang="en-US" sz="1100" dirty="0"/>
              <a:t>Grade insignia (officer and enlisted) will be worn on both lapels, mandatory.  For placement see Note 7.    </a:t>
            </a:r>
          </a:p>
          <a:p>
            <a:pPr marL="228600" indent="-228600">
              <a:buAutoNum type="arabicPeriod"/>
            </a:pPr>
            <a:r>
              <a:rPr lang="en-US" sz="1100" dirty="0"/>
              <a:t>Optional item:  center vertically between the shoulder seam and where the underarm side seam joins the armhole sleeve and center horizontally between the center zipper and the sleeve armhole seam.  Per AFJROTCI 36-2010, para 6.1.1.10.1. The words “U.S. Air Force” must appear directly below the symbol, or units can choose to use “AFJROTC.” Embroidery expenses must be at no cost to the Air Force.</a:t>
            </a:r>
          </a:p>
          <a:p>
            <a:pPr marL="228600" indent="-228600">
              <a:buAutoNum type="arabicPeriod"/>
            </a:pPr>
            <a:r>
              <a:rPr lang="en-US" sz="1100" dirty="0"/>
              <a:t>AFJROTC Patch (white, Lamp of Knowledge), mandatory.  Center ½ to 1 inch below left shoulder seam </a:t>
            </a:r>
          </a:p>
          <a:p>
            <a:pPr marL="228600" indent="-228600">
              <a:buAutoNum type="arabicPeriod"/>
            </a:pPr>
            <a:r>
              <a:rPr lang="en-US" sz="1100" dirty="0"/>
              <a:t>Jacket will be closed to at least the halfway point.</a:t>
            </a:r>
          </a:p>
          <a:p>
            <a:pPr marL="228600" indent="-228600">
              <a:buAutoNum type="arabicPeriod"/>
            </a:pPr>
            <a:r>
              <a:rPr lang="en-US" sz="1100" dirty="0"/>
              <a:t>Center insignia horizontally on collar.  Place 1 inch from bottom of collar and parallel to the outer edge of the collar. </a:t>
            </a:r>
          </a:p>
          <a:p>
            <a:pPr marL="228600" indent="-228600">
              <a:buAutoNum type="arabicPeriod"/>
            </a:pPr>
            <a:r>
              <a:rPr lang="en-US" sz="1100" dirty="0"/>
              <a:t>Enlisted rank insignia </a:t>
            </a:r>
            <a:r>
              <a:rPr lang="en-US" sz="1100" b="1" dirty="0"/>
              <a:t>MUST</a:t>
            </a:r>
            <a:r>
              <a:rPr lang="en-US" sz="1100" dirty="0"/>
              <a:t> be worn on the blue shirt while wearing the light weight jacket.  </a:t>
            </a:r>
          </a:p>
          <a:p>
            <a:pPr marL="228600" indent="-228600">
              <a:buAutoNum type="arabicPeriod"/>
            </a:pPr>
            <a:r>
              <a:rPr lang="en-US" sz="1100" b="1" dirty="0"/>
              <a:t>Ascots and shoulder cords will not be worn on this uniform.</a:t>
            </a:r>
          </a:p>
        </p:txBody>
      </p:sp>
    </p:spTree>
    <p:extLst>
      <p:ext uri="{BB962C8B-B14F-4D97-AF65-F5344CB8AC3E}">
        <p14:creationId xmlns:p14="http://schemas.microsoft.com/office/powerpoint/2010/main" val="339934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10681</TotalTime>
  <Words>4375</Words>
  <Application>Microsoft Office PowerPoint</Application>
  <PresentationFormat>On-screen Show (4:3)</PresentationFormat>
  <Paragraphs>276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dale.lightfoot</cp:lastModifiedBy>
  <cp:revision>330</cp:revision>
  <cp:lastPrinted>2019-05-17T13:32:50Z</cp:lastPrinted>
  <dcterms:created xsi:type="dcterms:W3CDTF">2015-06-15T17:02:14Z</dcterms:created>
  <dcterms:modified xsi:type="dcterms:W3CDTF">2020-07-17T00:30:42Z</dcterms:modified>
</cp:coreProperties>
</file>