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 id="2147483793" r:id="rId2"/>
  </p:sldMasterIdLst>
  <p:notesMasterIdLst>
    <p:notesMasterId r:id="rId18"/>
  </p:notesMasterIdLst>
  <p:handoutMasterIdLst>
    <p:handoutMasterId r:id="rId19"/>
  </p:handoutMasterIdLst>
  <p:sldIdLst>
    <p:sldId id="256" r:id="rId3"/>
    <p:sldId id="270" r:id="rId4"/>
    <p:sldId id="271" r:id="rId5"/>
    <p:sldId id="308" r:id="rId6"/>
    <p:sldId id="309" r:id="rId7"/>
    <p:sldId id="311" r:id="rId8"/>
    <p:sldId id="257" r:id="rId9"/>
    <p:sldId id="258" r:id="rId10"/>
    <p:sldId id="296" r:id="rId11"/>
    <p:sldId id="298" r:id="rId12"/>
    <p:sldId id="312" r:id="rId13"/>
    <p:sldId id="310" r:id="rId14"/>
    <p:sldId id="302" r:id="rId15"/>
    <p:sldId id="304" r:id="rId16"/>
    <p:sldId id="288"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an McCutchen" initials="JM" lastIdx="1" clrIdx="0">
    <p:extLst>
      <p:ext uri="{19B8F6BF-5375-455C-9EA6-DF929625EA0E}">
        <p15:presenceInfo xmlns:p15="http://schemas.microsoft.com/office/powerpoint/2012/main" userId="efd488b91e4799d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31" autoAdjust="0"/>
    <p:restoredTop sz="76798" autoAdjust="0"/>
  </p:normalViewPr>
  <p:slideViewPr>
    <p:cSldViewPr>
      <p:cViewPr varScale="1">
        <p:scale>
          <a:sx n="88" d="100"/>
          <a:sy n="88" d="100"/>
        </p:scale>
        <p:origin x="2262" y="9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FY</a:t>
            </a:r>
            <a:r>
              <a:rPr lang="en-US" sz="2000" b="1" baseline="0" dirty="0"/>
              <a:t> </a:t>
            </a:r>
            <a:r>
              <a:rPr lang="en-US" sz="2000" b="1" baseline="0" dirty="0" smtClean="0"/>
              <a:t>24</a:t>
            </a:r>
          </a:p>
          <a:p>
            <a:pPr>
              <a:defRPr sz="2000" b="1" i="0" u="none" strike="noStrike" kern="1200" spc="0" baseline="0">
                <a:solidFill>
                  <a:schemeClr val="tx1">
                    <a:lumMod val="65000"/>
                    <a:lumOff val="35000"/>
                  </a:schemeClr>
                </a:solidFill>
                <a:latin typeface="+mn-lt"/>
                <a:ea typeface="+mn-ea"/>
                <a:cs typeface="+mn-cs"/>
              </a:defRPr>
            </a:pPr>
            <a:r>
              <a:rPr lang="en-US" sz="2000" b="1" baseline="0" dirty="0" smtClean="0"/>
              <a:t> </a:t>
            </a:r>
            <a:r>
              <a:rPr lang="en-US" sz="2000" b="1" baseline="0" dirty="0"/>
              <a:t>REVENUES</a:t>
            </a:r>
            <a:endParaRPr lang="en-US" sz="2000" b="1" dirty="0"/>
          </a:p>
        </c:rich>
      </c:tx>
      <c:layout>
        <c:manualLayout>
          <c:xMode val="edge"/>
          <c:yMode val="edge"/>
          <c:x val="0.36219058862183712"/>
          <c:y val="2.3696682464454975E-2"/>
        </c:manualLayout>
      </c:layout>
      <c:overlay val="0"/>
      <c:spPr>
        <a:noFill/>
        <a:ln>
          <a:noFill/>
        </a:ln>
        <a:effectLst/>
      </c:sp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A21-4399-AE63-F1CFF3D8157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A21-4399-AE63-F1CFF3D8157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A21-4399-AE63-F1CFF3D8157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A21-4399-AE63-F1CFF3D8157E}"/>
              </c:ext>
            </c:extLst>
          </c:dPt>
          <c:dLbls>
            <c:dLbl>
              <c:idx val="0"/>
              <c:layout>
                <c:manualLayout>
                  <c:x val="5.2958964190611635E-2"/>
                  <c:y val="-3.3553196253311941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BA21-4399-AE63-F1CFF3D8157E}"/>
                </c:ext>
              </c:extLst>
            </c:dLbl>
            <c:dLbl>
              <c:idx val="1"/>
              <c:layout>
                <c:manualLayout>
                  <c:x val="-2.1403015125292746E-2"/>
                  <c:y val="3.4275292010299663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BA21-4399-AE63-F1CFF3D8157E}"/>
                </c:ext>
              </c:extLst>
            </c:dLbl>
            <c:dLbl>
              <c:idx val="2"/>
              <c:layout>
                <c:manualLayout>
                  <c:x val="-0.1065534657512789"/>
                  <c:y val="0.18825614807627719"/>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BA21-4399-AE63-F1CFF3D8157E}"/>
                </c:ext>
              </c:extLst>
            </c:dLbl>
            <c:dLbl>
              <c:idx val="3"/>
              <c:layout>
                <c:manualLayout>
                  <c:x val="-0.28802828217901333"/>
                  <c:y val="8.7854943132108482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BA21-4399-AE63-F1CFF3D8157E}"/>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 1'!$H$57:$H$60</c:f>
              <c:strCache>
                <c:ptCount val="4"/>
                <c:pt idx="0">
                  <c:v>    STATE REVENUES</c:v>
                </c:pt>
                <c:pt idx="1">
                  <c:v>    FEDERAL REVENUES</c:v>
                </c:pt>
                <c:pt idx="2">
                  <c:v>    LOCAL REVENUES</c:v>
                </c:pt>
                <c:pt idx="3">
                  <c:v>    OTHER REVENUES</c:v>
                </c:pt>
              </c:strCache>
            </c:strRef>
          </c:cat>
          <c:val>
            <c:numRef>
              <c:f>'Sheet 1'!$I$57:$I$60</c:f>
              <c:numCache>
                <c:formatCode>"$"#,##0.00_);[Red]\("$"#,##0.00\)</c:formatCode>
                <c:ptCount val="4"/>
                <c:pt idx="0">
                  <c:v>9493901</c:v>
                </c:pt>
                <c:pt idx="1">
                  <c:v>4348417.25</c:v>
                </c:pt>
                <c:pt idx="2">
                  <c:v>2016188</c:v>
                </c:pt>
                <c:pt idx="3">
                  <c:v>32300</c:v>
                </c:pt>
              </c:numCache>
            </c:numRef>
          </c:val>
          <c:extLst>
            <c:ext xmlns:c16="http://schemas.microsoft.com/office/drawing/2014/chart" uri="{C3380CC4-5D6E-409C-BE32-E72D297353CC}">
              <c16:uniqueId val="{00000008-BA21-4399-AE63-F1CFF3D8157E}"/>
            </c:ext>
          </c:extLst>
        </c:ser>
        <c:dLbls>
          <c:showLegendKey val="0"/>
          <c:showVal val="0"/>
          <c:showCatName val="1"/>
          <c:showSerName val="0"/>
          <c:showPercent val="1"/>
          <c:showBubbleSize val="0"/>
          <c:showLeaderLines val="1"/>
        </c:dLbls>
        <c:firstSliceAng val="0"/>
      </c:pieChart>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49" cy="465138"/>
          </a:xfrm>
          <a:prstGeom prst="rect">
            <a:avLst/>
          </a:prstGeom>
        </p:spPr>
        <p:txBody>
          <a:bodyPr vert="horz" lIns="92161" tIns="46080" rIns="92161" bIns="46080" rtlCol="0"/>
          <a:lstStyle>
            <a:lvl1pPr algn="l">
              <a:defRPr sz="1200"/>
            </a:lvl1pPr>
          </a:lstStyle>
          <a:p>
            <a:endParaRPr lang="en-US"/>
          </a:p>
        </p:txBody>
      </p:sp>
      <p:sp>
        <p:nvSpPr>
          <p:cNvPr id="3" name="Date Placeholder 2"/>
          <p:cNvSpPr>
            <a:spLocks noGrp="1"/>
          </p:cNvSpPr>
          <p:nvPr>
            <p:ph type="dt" sz="quarter" idx="1"/>
          </p:nvPr>
        </p:nvSpPr>
        <p:spPr>
          <a:xfrm>
            <a:off x="3970135" y="0"/>
            <a:ext cx="3038648" cy="465138"/>
          </a:xfrm>
          <a:prstGeom prst="rect">
            <a:avLst/>
          </a:prstGeom>
        </p:spPr>
        <p:txBody>
          <a:bodyPr vert="horz" lIns="92161" tIns="46080" rIns="92161" bIns="46080" rtlCol="0"/>
          <a:lstStyle>
            <a:lvl1pPr algn="r">
              <a:defRPr sz="1200"/>
            </a:lvl1pPr>
          </a:lstStyle>
          <a:p>
            <a:fld id="{E06B5147-7084-40DD-BFA5-36ACEC5D97A0}" type="datetimeFigureOut">
              <a:rPr lang="en-US" smtClean="0"/>
              <a:t>9/20/2023</a:t>
            </a:fld>
            <a:endParaRPr lang="en-US"/>
          </a:p>
        </p:txBody>
      </p:sp>
      <p:sp>
        <p:nvSpPr>
          <p:cNvPr id="4" name="Footer Placeholder 3"/>
          <p:cNvSpPr>
            <a:spLocks noGrp="1"/>
          </p:cNvSpPr>
          <p:nvPr>
            <p:ph type="ftr" sz="quarter" idx="2"/>
          </p:nvPr>
        </p:nvSpPr>
        <p:spPr>
          <a:xfrm>
            <a:off x="0" y="8829676"/>
            <a:ext cx="3038649" cy="465138"/>
          </a:xfrm>
          <a:prstGeom prst="rect">
            <a:avLst/>
          </a:prstGeom>
        </p:spPr>
        <p:txBody>
          <a:bodyPr vert="horz" lIns="92161" tIns="46080" rIns="92161" bIns="46080" rtlCol="0" anchor="b"/>
          <a:lstStyle>
            <a:lvl1pPr algn="l">
              <a:defRPr sz="1200"/>
            </a:lvl1pPr>
          </a:lstStyle>
          <a:p>
            <a:endParaRPr lang="en-US"/>
          </a:p>
        </p:txBody>
      </p:sp>
      <p:sp>
        <p:nvSpPr>
          <p:cNvPr id="5" name="Slide Number Placeholder 4"/>
          <p:cNvSpPr>
            <a:spLocks noGrp="1"/>
          </p:cNvSpPr>
          <p:nvPr>
            <p:ph type="sldNum" sz="quarter" idx="3"/>
          </p:nvPr>
        </p:nvSpPr>
        <p:spPr>
          <a:xfrm>
            <a:off x="3970135" y="8829676"/>
            <a:ext cx="3038648" cy="465138"/>
          </a:xfrm>
          <a:prstGeom prst="rect">
            <a:avLst/>
          </a:prstGeom>
        </p:spPr>
        <p:txBody>
          <a:bodyPr vert="horz" lIns="92161" tIns="46080" rIns="92161" bIns="46080" rtlCol="0" anchor="b"/>
          <a:lstStyle>
            <a:lvl1pPr algn="r">
              <a:defRPr sz="1200"/>
            </a:lvl1pPr>
          </a:lstStyle>
          <a:p>
            <a:fld id="{2D4C72D8-0813-422E-8420-39481E400CD5}" type="slidenum">
              <a:rPr lang="en-US" smtClean="0"/>
              <a:t>‹#›</a:t>
            </a:fld>
            <a:endParaRPr lang="en-US"/>
          </a:p>
        </p:txBody>
      </p:sp>
    </p:spTree>
    <p:extLst>
      <p:ext uri="{BB962C8B-B14F-4D97-AF65-F5344CB8AC3E}">
        <p14:creationId xmlns:p14="http://schemas.microsoft.com/office/powerpoint/2010/main" val="31956522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2161" tIns="46080" rIns="92161" bIns="46080" rtlCol="0"/>
          <a:lstStyle>
            <a:lvl1pPr algn="l">
              <a:defRPr sz="1200"/>
            </a:lvl1pPr>
          </a:lstStyle>
          <a:p>
            <a:endParaRPr lang="en-US"/>
          </a:p>
        </p:txBody>
      </p:sp>
      <p:sp>
        <p:nvSpPr>
          <p:cNvPr id="3" name="Date Placeholder 2"/>
          <p:cNvSpPr>
            <a:spLocks noGrp="1"/>
          </p:cNvSpPr>
          <p:nvPr>
            <p:ph type="dt" idx="1"/>
          </p:nvPr>
        </p:nvSpPr>
        <p:spPr>
          <a:xfrm>
            <a:off x="3970339" y="0"/>
            <a:ext cx="3038475" cy="465138"/>
          </a:xfrm>
          <a:prstGeom prst="rect">
            <a:avLst/>
          </a:prstGeom>
        </p:spPr>
        <p:txBody>
          <a:bodyPr vert="horz" lIns="92161" tIns="46080" rIns="92161" bIns="46080" rtlCol="0"/>
          <a:lstStyle>
            <a:lvl1pPr algn="r">
              <a:defRPr sz="1200"/>
            </a:lvl1pPr>
          </a:lstStyle>
          <a:p>
            <a:fld id="{A0FE5330-13B3-4D76-93CF-DECF69B6222E}" type="datetimeFigureOut">
              <a:rPr lang="en-US" smtClean="0"/>
              <a:pPr/>
              <a:t>9/20/2023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161" tIns="46080" rIns="92161" bIns="46080" rtlCol="0" anchor="ctr"/>
          <a:lstStyle/>
          <a:p>
            <a:endParaRPr lang="en-US"/>
          </a:p>
        </p:txBody>
      </p:sp>
      <p:sp>
        <p:nvSpPr>
          <p:cNvPr id="5" name="Notes Placeholder 4"/>
          <p:cNvSpPr>
            <a:spLocks noGrp="1"/>
          </p:cNvSpPr>
          <p:nvPr>
            <p:ph type="body" sz="quarter" idx="3"/>
          </p:nvPr>
        </p:nvSpPr>
        <p:spPr>
          <a:xfrm>
            <a:off x="701676" y="4416427"/>
            <a:ext cx="5607050" cy="4183063"/>
          </a:xfrm>
          <a:prstGeom prst="rect">
            <a:avLst/>
          </a:prstGeom>
        </p:spPr>
        <p:txBody>
          <a:bodyPr vert="horz" lIns="92161" tIns="46080" rIns="92161" bIns="4608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676"/>
            <a:ext cx="3038475" cy="465138"/>
          </a:xfrm>
          <a:prstGeom prst="rect">
            <a:avLst/>
          </a:prstGeom>
        </p:spPr>
        <p:txBody>
          <a:bodyPr vert="horz" lIns="92161" tIns="46080" rIns="92161" bIns="46080"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829676"/>
            <a:ext cx="3038475" cy="465138"/>
          </a:xfrm>
          <a:prstGeom prst="rect">
            <a:avLst/>
          </a:prstGeom>
        </p:spPr>
        <p:txBody>
          <a:bodyPr vert="horz" lIns="92161" tIns="46080" rIns="92161" bIns="46080" rtlCol="0" anchor="b"/>
          <a:lstStyle>
            <a:lvl1pPr algn="r">
              <a:defRPr sz="1200"/>
            </a:lvl1pPr>
          </a:lstStyle>
          <a:p>
            <a:fld id="{A5E1F87E-3ECF-45E8-8E0A-AC52FE09234D}" type="slidenum">
              <a:rPr lang="en-US" smtClean="0"/>
              <a:pPr/>
              <a:t>‹#›</a:t>
            </a:fld>
            <a:endParaRPr lang="en-US"/>
          </a:p>
        </p:txBody>
      </p:sp>
    </p:spTree>
    <p:extLst>
      <p:ext uri="{BB962C8B-B14F-4D97-AF65-F5344CB8AC3E}">
        <p14:creationId xmlns:p14="http://schemas.microsoft.com/office/powerpoint/2010/main" val="1003874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E1F87E-3ECF-45E8-8E0A-AC52FE09234D}" type="slidenum">
              <a:rPr lang="en-US" smtClean="0"/>
              <a:pPr/>
              <a:t>1</a:t>
            </a:fld>
            <a:endParaRPr lang="en-US"/>
          </a:p>
        </p:txBody>
      </p:sp>
    </p:spTree>
    <p:extLst>
      <p:ext uri="{BB962C8B-B14F-4D97-AF65-F5344CB8AC3E}">
        <p14:creationId xmlns:p14="http://schemas.microsoft.com/office/powerpoint/2010/main" val="17916268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3210 – Increased 10K</a:t>
            </a:r>
          </a:p>
          <a:p>
            <a:r>
              <a:rPr lang="en-US" baseline="0" dirty="0" smtClean="0"/>
              <a:t>3220 – </a:t>
            </a:r>
            <a:r>
              <a:rPr lang="en-US" baseline="0" dirty="0" err="1" smtClean="0"/>
              <a:t>Dereased</a:t>
            </a:r>
            <a:r>
              <a:rPr lang="en-US" baseline="0" dirty="0" smtClean="0"/>
              <a:t> $300</a:t>
            </a:r>
          </a:p>
          <a:p>
            <a:r>
              <a:rPr lang="en-US" baseline="0" dirty="0" smtClean="0"/>
              <a:t>3310 – Decreased 9,000 dollars</a:t>
            </a:r>
          </a:p>
          <a:p>
            <a:r>
              <a:rPr lang="en-US" baseline="0" dirty="0" smtClean="0"/>
              <a:t>Title I – Increased 24,196.00</a:t>
            </a:r>
          </a:p>
          <a:p>
            <a:r>
              <a:rPr lang="en-US" baseline="0" dirty="0" smtClean="0"/>
              <a:t>Title II – Decreased 22,842</a:t>
            </a:r>
          </a:p>
          <a:p>
            <a:r>
              <a:rPr lang="en-US" baseline="0" dirty="0" smtClean="0"/>
              <a:t>Title IV Increased 11,138</a:t>
            </a:r>
          </a:p>
          <a:p>
            <a:r>
              <a:rPr lang="en-US" baseline="0" dirty="0" smtClean="0"/>
              <a:t>Title V –Increased 7000</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5E1F87E-3ECF-45E8-8E0A-AC52FE09234D}" type="slidenum">
              <a:rPr lang="en-US" smtClean="0"/>
              <a:pPr/>
              <a:t>10</a:t>
            </a:fld>
            <a:endParaRPr lang="en-US"/>
          </a:p>
        </p:txBody>
      </p:sp>
    </p:spTree>
    <p:extLst>
      <p:ext uri="{BB962C8B-B14F-4D97-AF65-F5344CB8AC3E}">
        <p14:creationId xmlns:p14="http://schemas.microsoft.com/office/powerpoint/2010/main" val="295831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ESSER</a:t>
            </a:r>
            <a:r>
              <a:rPr lang="en-US" baseline="0" dirty="0" smtClean="0"/>
              <a:t> &amp; GEER EXPIRE as of 9.30.22 as I stated before. I have included the other LARGE ‘COVID’ funds here (as I like to call them). </a:t>
            </a:r>
            <a:r>
              <a:rPr lang="en-US" baseline="0" dirty="0" err="1" smtClean="0"/>
              <a:t>Esser</a:t>
            </a:r>
            <a:r>
              <a:rPr lang="en-US" baseline="0" dirty="0" smtClean="0"/>
              <a:t> 2 began with 1.4 million, so we have spent about half of that fund. The state reserve is mostly used for purchased services, such as behavioral therapy, speech therapy, physical therapy, interpreters, etc. We started with 61 thousand there, and have also spent about half. Our ESSER 3 original allocation amount was right at 4 million. So, if you go back to the previous slide that I showed with the federal funds 2 million dollars less than last year, this is why! We are doing everything that we can to get this money spent. </a:t>
            </a:r>
            <a:r>
              <a:rPr lang="en-US" baseline="0" dirty="0" err="1" smtClean="0"/>
              <a:t>Esser</a:t>
            </a:r>
            <a:r>
              <a:rPr lang="en-US" baseline="0" dirty="0" smtClean="0"/>
              <a:t> 2 deadlines are September 2023 and </a:t>
            </a:r>
            <a:r>
              <a:rPr lang="en-US" baseline="0" dirty="0" err="1" smtClean="0"/>
              <a:t>Esser</a:t>
            </a:r>
            <a:r>
              <a:rPr lang="en-US" baseline="0" dirty="0" smtClean="0"/>
              <a:t> 3 are September 2024. These numbers may fluctuate as a I shift things around, but I will reflect any of those changes in the September budget hearing. </a:t>
            </a:r>
            <a:endParaRPr lang="en-US" dirty="0"/>
          </a:p>
        </p:txBody>
      </p:sp>
      <p:sp>
        <p:nvSpPr>
          <p:cNvPr id="4" name="Slide Number Placeholder 3"/>
          <p:cNvSpPr>
            <a:spLocks noGrp="1"/>
          </p:cNvSpPr>
          <p:nvPr>
            <p:ph type="sldNum" sz="quarter" idx="10"/>
          </p:nvPr>
        </p:nvSpPr>
        <p:spPr/>
        <p:txBody>
          <a:bodyPr/>
          <a:lstStyle/>
          <a:p>
            <a:fld id="{A5E1F87E-3ECF-45E8-8E0A-AC52FE09234D}" type="slidenum">
              <a:rPr lang="en-US" smtClean="0"/>
              <a:pPr/>
              <a:t>12</a:t>
            </a:fld>
            <a:endParaRPr lang="en-US"/>
          </a:p>
        </p:txBody>
      </p:sp>
    </p:spTree>
    <p:extLst>
      <p:ext uri="{BB962C8B-B14F-4D97-AF65-F5344CB8AC3E}">
        <p14:creationId xmlns:p14="http://schemas.microsoft.com/office/powerpoint/2010/main" val="19598201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will make our final payment on SunTrust in October 23. This was for the energy management system that was originally financed in 2009.</a:t>
            </a:r>
            <a:endParaRPr lang="en-US" dirty="0" smtClean="0"/>
          </a:p>
          <a:p>
            <a:endParaRPr lang="en-US" dirty="0"/>
          </a:p>
        </p:txBody>
      </p:sp>
      <p:sp>
        <p:nvSpPr>
          <p:cNvPr id="4" name="Slide Number Placeholder 3"/>
          <p:cNvSpPr>
            <a:spLocks noGrp="1"/>
          </p:cNvSpPr>
          <p:nvPr>
            <p:ph type="sldNum" sz="quarter" idx="10"/>
          </p:nvPr>
        </p:nvSpPr>
        <p:spPr/>
        <p:txBody>
          <a:bodyPr/>
          <a:lstStyle/>
          <a:p>
            <a:fld id="{A5E1F87E-3ECF-45E8-8E0A-AC52FE09234D}" type="slidenum">
              <a:rPr lang="en-US" smtClean="0"/>
              <a:pPr/>
              <a:t>13</a:t>
            </a:fld>
            <a:endParaRPr lang="en-US"/>
          </a:p>
        </p:txBody>
      </p:sp>
    </p:spTree>
    <p:extLst>
      <p:ext uri="{BB962C8B-B14F-4D97-AF65-F5344CB8AC3E}">
        <p14:creationId xmlns:p14="http://schemas.microsoft.com/office/powerpoint/2010/main" val="23744339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Public School Fund</a:t>
            </a:r>
            <a:r>
              <a:rPr lang="en-US" baseline="0" dirty="0" smtClean="0"/>
              <a:t> is for the capital outlay that we use on debt every year. This number decreased by $12,000.00</a:t>
            </a:r>
            <a:endParaRPr lang="en-US" dirty="0" smtClean="0"/>
          </a:p>
          <a:p>
            <a:endParaRPr lang="en-US" dirty="0" smtClean="0"/>
          </a:p>
          <a:p>
            <a:r>
              <a:rPr lang="en-US" dirty="0" smtClean="0"/>
              <a:t>If</a:t>
            </a:r>
            <a:r>
              <a:rPr lang="en-US" baseline="0" dirty="0" smtClean="0"/>
              <a:t> you recall, we were able to set aside funds from the Series 2020 bond for debt in 2020. We set aside $300,000 and FY22 was the last year that we had funds remaining for that. Both of these things caused our general fund allotment towards debt to have to increase about 70K since last year. </a:t>
            </a:r>
          </a:p>
          <a:p>
            <a:endParaRPr lang="en-US" baseline="0" dirty="0" smtClean="0"/>
          </a:p>
          <a:p>
            <a:r>
              <a:rPr lang="en-US" baseline="0" dirty="0" smtClean="0"/>
              <a:t>We do see an increase in fleet renewal funds… which is great because the buses we finance in 2018/2019 are about 82K a year… of course, any buses that we have purchased since have not been financed due to ESSER &amp; Advancement &amp; Technology Funds. The “overage” amount from fleet renewal funds is used to purchase new buses. </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5E1F87E-3ECF-45E8-8E0A-AC52FE09234D}" type="slidenum">
              <a:rPr lang="en-US" smtClean="0"/>
              <a:pPr/>
              <a:t>14</a:t>
            </a:fld>
            <a:endParaRPr lang="en-US"/>
          </a:p>
        </p:txBody>
      </p:sp>
    </p:spTree>
    <p:extLst>
      <p:ext uri="{BB962C8B-B14F-4D97-AF65-F5344CB8AC3E}">
        <p14:creationId xmlns:p14="http://schemas.microsoft.com/office/powerpoint/2010/main" val="39343131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E1F87E-3ECF-45E8-8E0A-AC52FE09234D}" type="slidenum">
              <a:rPr lang="en-US" smtClean="0"/>
              <a:pPr/>
              <a:t>15</a:t>
            </a:fld>
            <a:endParaRPr lang="en-US"/>
          </a:p>
        </p:txBody>
      </p:sp>
    </p:spTree>
    <p:extLst>
      <p:ext uri="{BB962C8B-B14F-4D97-AF65-F5344CB8AC3E}">
        <p14:creationId xmlns:p14="http://schemas.microsoft.com/office/powerpoint/2010/main" val="2064250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E1F87E-3ECF-45E8-8E0A-AC52FE09234D}" type="slidenum">
              <a:rPr lang="en-US" smtClean="0"/>
              <a:pPr/>
              <a:t>2</a:t>
            </a:fld>
            <a:endParaRPr lang="en-US"/>
          </a:p>
        </p:txBody>
      </p:sp>
    </p:spTree>
    <p:extLst>
      <p:ext uri="{BB962C8B-B14F-4D97-AF65-F5344CB8AC3E}">
        <p14:creationId xmlns:p14="http://schemas.microsoft.com/office/powerpoint/2010/main" val="2024004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E1F87E-3ECF-45E8-8E0A-AC52FE09234D}" type="slidenum">
              <a:rPr lang="en-US" smtClean="0"/>
              <a:pPr/>
              <a:t>3</a:t>
            </a:fld>
            <a:endParaRPr lang="en-US"/>
          </a:p>
        </p:txBody>
      </p:sp>
    </p:spTree>
    <p:extLst>
      <p:ext uri="{BB962C8B-B14F-4D97-AF65-F5344CB8AC3E}">
        <p14:creationId xmlns:p14="http://schemas.microsoft.com/office/powerpoint/2010/main" val="357017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E1F87E-3ECF-45E8-8E0A-AC52FE09234D}" type="slidenum">
              <a:rPr lang="en-US" smtClean="0"/>
              <a:pPr/>
              <a:t>4</a:t>
            </a:fld>
            <a:endParaRPr lang="en-US"/>
          </a:p>
        </p:txBody>
      </p:sp>
    </p:spTree>
    <p:extLst>
      <p:ext uri="{BB962C8B-B14F-4D97-AF65-F5344CB8AC3E}">
        <p14:creationId xmlns:p14="http://schemas.microsoft.com/office/powerpoint/2010/main" val="942856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WES Decreased BY 17.10 STUDENTS </a:t>
            </a:r>
          </a:p>
          <a:p>
            <a:r>
              <a:rPr lang="en-US" dirty="0" smtClean="0"/>
              <a:t>DMS Decreased 21.50 STUDENTS</a:t>
            </a:r>
            <a:r>
              <a:rPr lang="en-US" baseline="0" dirty="0" smtClean="0"/>
              <a:t> </a:t>
            </a:r>
          </a:p>
          <a:p>
            <a:r>
              <a:rPr lang="en-US" baseline="0" dirty="0" smtClean="0"/>
              <a:t>DHS Increased 2 STUDENTS.</a:t>
            </a:r>
          </a:p>
          <a:p>
            <a:endParaRPr lang="en-US" baseline="0" dirty="0" smtClean="0"/>
          </a:p>
          <a:p>
            <a:r>
              <a:rPr lang="en-US" baseline="0" dirty="0" smtClean="0"/>
              <a:t>The current numbers are available in your packet, and we are seeing increases at each school. DHS is at 346, DMS @ 364, &amp; WES @ 465, not including pre-k. This is as of Monday, September 11 and as we know the </a:t>
            </a:r>
            <a:r>
              <a:rPr lang="en-US" baseline="0" dirty="0" err="1" smtClean="0"/>
              <a:t>adm</a:t>
            </a:r>
            <a:r>
              <a:rPr lang="en-US" baseline="0" dirty="0" smtClean="0"/>
              <a:t> is based off of the first three weeks after labor day… so we have just a few more days to go before those numbers will be considered final. This will help us gain more teacher units in foundation for NEXT year… We were hopeful that the WES number would reach the magic number of 500 for an Assistant Principal next year, however that is not looking likely. There is talk in the legislature about reducing that threshold, so hopefully we will still receive funding for an AP.</a:t>
            </a:r>
            <a:endParaRPr lang="en-US" dirty="0"/>
          </a:p>
        </p:txBody>
      </p:sp>
      <p:sp>
        <p:nvSpPr>
          <p:cNvPr id="4" name="Slide Number Placeholder 3"/>
          <p:cNvSpPr>
            <a:spLocks noGrp="1"/>
          </p:cNvSpPr>
          <p:nvPr>
            <p:ph type="sldNum" sz="quarter" idx="10"/>
          </p:nvPr>
        </p:nvSpPr>
        <p:spPr/>
        <p:txBody>
          <a:bodyPr/>
          <a:lstStyle/>
          <a:p>
            <a:fld id="{A5E1F87E-3ECF-45E8-8E0A-AC52FE09234D}" type="slidenum">
              <a:rPr lang="en-US" smtClean="0"/>
              <a:pPr/>
              <a:t>5</a:t>
            </a:fld>
            <a:endParaRPr lang="en-US"/>
          </a:p>
        </p:txBody>
      </p:sp>
    </p:spTree>
    <p:extLst>
      <p:ext uri="{BB962C8B-B14F-4D97-AF65-F5344CB8AC3E}">
        <p14:creationId xmlns:p14="http://schemas.microsoft.com/office/powerpoint/2010/main" val="13932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do see a</a:t>
            </a:r>
            <a:r>
              <a:rPr lang="en-US" baseline="0" dirty="0" smtClean="0"/>
              <a:t> decrease in Student Materials from 900 to 569.15. I would like to clarify that the amount for this school year is $1000.00, but the legislature “prefunded” these accounts.. So our teachers have already received 430.85 to begin the school year and they will receive the remaining $569 after October 1. This is a huge WIN because typically the teachers would have to wait until after October 1 to receive any funds. </a:t>
            </a:r>
            <a:endParaRPr lang="en-US" dirty="0"/>
          </a:p>
        </p:txBody>
      </p:sp>
      <p:sp>
        <p:nvSpPr>
          <p:cNvPr id="4" name="Slide Number Placeholder 3"/>
          <p:cNvSpPr>
            <a:spLocks noGrp="1"/>
          </p:cNvSpPr>
          <p:nvPr>
            <p:ph type="sldNum" sz="quarter" idx="10"/>
          </p:nvPr>
        </p:nvSpPr>
        <p:spPr/>
        <p:txBody>
          <a:bodyPr/>
          <a:lstStyle/>
          <a:p>
            <a:fld id="{A5E1F87E-3ECF-45E8-8E0A-AC52FE09234D}" type="slidenum">
              <a:rPr lang="en-US" smtClean="0"/>
              <a:pPr/>
              <a:t>6</a:t>
            </a:fld>
            <a:endParaRPr lang="en-US"/>
          </a:p>
        </p:txBody>
      </p:sp>
    </p:spTree>
    <p:extLst>
      <p:ext uri="{BB962C8B-B14F-4D97-AF65-F5344CB8AC3E}">
        <p14:creationId xmlns:p14="http://schemas.microsoft.com/office/powerpoint/2010/main" val="6592828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From the information that has been provided to us up until this point, we are expecting 15.8 million dollars in revenues this year. </a:t>
            </a:r>
          </a:p>
          <a:p>
            <a:endParaRPr lang="en-US" baseline="0" dirty="0" smtClean="0"/>
          </a:p>
          <a:p>
            <a:endParaRPr lang="en-US" baseline="0" dirty="0" smtClean="0"/>
          </a:p>
          <a:p>
            <a:r>
              <a:rPr lang="en-US" baseline="0" dirty="0" smtClean="0"/>
              <a:t>As expected, we are seeing an increase in State Revenues. This is related to the salary &amp; benefit increases from the state mandated 2% raise.</a:t>
            </a:r>
          </a:p>
          <a:p>
            <a:endParaRPr lang="en-US" baseline="0" dirty="0" smtClean="0"/>
          </a:p>
          <a:p>
            <a:r>
              <a:rPr lang="en-US" baseline="0" dirty="0" smtClean="0"/>
              <a:t>Federal Revenues are down, but this is also expected!! This is mostly due to the ESSER 2 Funds expiring at the end of this month. Since these are one-time ‘</a:t>
            </a:r>
            <a:r>
              <a:rPr lang="en-US" baseline="0" dirty="0" err="1" smtClean="0"/>
              <a:t>covid</a:t>
            </a:r>
            <a:r>
              <a:rPr lang="en-US" baseline="0" dirty="0" smtClean="0"/>
              <a:t> dollars’ this federal amount will continue to decrease until we have spent these funds, with the last amount (ESSER 3 ) expiring in 2024. </a:t>
            </a:r>
          </a:p>
          <a:p>
            <a:endParaRPr lang="en-US" baseline="0" dirty="0" smtClean="0"/>
          </a:p>
          <a:p>
            <a:r>
              <a:rPr lang="en-US" baseline="0" dirty="0" smtClean="0"/>
              <a:t>Our indirect cost that we collect from federal funds is a ‘local revenue’ and with less federal expenditures this year, this amount will decrease.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5E1F87E-3ECF-45E8-8E0A-AC52FE09234D}" type="slidenum">
              <a:rPr lang="en-US" smtClean="0"/>
              <a:pPr/>
              <a:t>7</a:t>
            </a:fld>
            <a:endParaRPr lang="en-US"/>
          </a:p>
        </p:txBody>
      </p:sp>
    </p:spTree>
    <p:extLst>
      <p:ext uri="{BB962C8B-B14F-4D97-AF65-F5344CB8AC3E}">
        <p14:creationId xmlns:p14="http://schemas.microsoft.com/office/powerpoint/2010/main" val="42793268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 just another representation of our </a:t>
            </a:r>
            <a:r>
              <a:rPr lang="en-US" dirty="0" err="1" smtClean="0"/>
              <a:t>fy</a:t>
            </a:r>
            <a:r>
              <a:rPr lang="en-US" dirty="0" smtClean="0"/>
              <a:t> 2023</a:t>
            </a:r>
            <a:r>
              <a:rPr lang="en-US" baseline="0" dirty="0" smtClean="0"/>
              <a:t> revenues. 53% coming from state and 34% coming from Federal. As expected, for </a:t>
            </a:r>
            <a:r>
              <a:rPr lang="en-US" baseline="0" dirty="0" err="1" smtClean="0"/>
              <a:t>thE</a:t>
            </a:r>
            <a:r>
              <a:rPr lang="en-US" baseline="0" dirty="0" smtClean="0"/>
              <a:t> current FY 2022 budget, federal revenues made up 41% and state 46%. We are starting to see that shift back to state revenues due to these dollars expiring or being spent.</a:t>
            </a:r>
            <a:endParaRPr lang="en-US" dirty="0"/>
          </a:p>
        </p:txBody>
      </p:sp>
      <p:sp>
        <p:nvSpPr>
          <p:cNvPr id="4" name="Slide Number Placeholder 3"/>
          <p:cNvSpPr>
            <a:spLocks noGrp="1"/>
          </p:cNvSpPr>
          <p:nvPr>
            <p:ph type="sldNum" sz="quarter" idx="10"/>
          </p:nvPr>
        </p:nvSpPr>
        <p:spPr/>
        <p:txBody>
          <a:bodyPr/>
          <a:lstStyle/>
          <a:p>
            <a:fld id="{A5E1F87E-3ECF-45E8-8E0A-AC52FE09234D}" type="slidenum">
              <a:rPr lang="en-US" smtClean="0"/>
              <a:pPr/>
              <a:t>8</a:t>
            </a:fld>
            <a:endParaRPr lang="en-US"/>
          </a:p>
        </p:txBody>
      </p:sp>
    </p:spTree>
    <p:extLst>
      <p:ext uri="{BB962C8B-B14F-4D97-AF65-F5344CB8AC3E}">
        <p14:creationId xmlns:p14="http://schemas.microsoft.com/office/powerpoint/2010/main" val="24042549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E1F87E-3ECF-45E8-8E0A-AC52FE09234D}" type="slidenum">
              <a:rPr lang="en-US" smtClean="0"/>
              <a:pPr/>
              <a:t>9</a:t>
            </a:fld>
            <a:endParaRPr lang="en-US"/>
          </a:p>
        </p:txBody>
      </p:sp>
    </p:spTree>
    <p:extLst>
      <p:ext uri="{BB962C8B-B14F-4D97-AF65-F5344CB8AC3E}">
        <p14:creationId xmlns:p14="http://schemas.microsoft.com/office/powerpoint/2010/main" val="16375044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717A507-EF68-48DB-899A-49218E771B22}" type="datetime1">
              <a:rPr lang="en-US" smtClean="0"/>
              <a:t>9/20/2023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462A738-CD38-4AFC-BD22-180D0A4EB93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AAA2D5B-9626-412A-88FD-B0F812F2EEF8}" type="datetime1">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62A738-CD38-4AFC-BD22-180D0A4EB9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200C79C-DBBA-4DD8-BC71-7774EB54A62B}" type="datetime1">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62A738-CD38-4AFC-BD22-180D0A4EB93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1"/>
            <a:ext cx="8229600" cy="4525963"/>
          </a:xfrm>
          <a:prstGeom prst="rect">
            <a:avLst/>
          </a:prstGeo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00E75-B071-44FC-ABDD-17A284882027}" type="slidenum">
              <a:rPr lang="en-US" altLang="en-US"/>
              <a:pPr>
                <a:defRPr/>
              </a:pPr>
              <a:t>‹#›</a:t>
            </a:fld>
            <a:endParaRPr lang="en-US" altLang="en-US"/>
          </a:p>
        </p:txBody>
      </p:sp>
    </p:spTree>
    <p:extLst>
      <p:ext uri="{BB962C8B-B14F-4D97-AF65-F5344CB8AC3E}">
        <p14:creationId xmlns:p14="http://schemas.microsoft.com/office/powerpoint/2010/main" val="6705905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C21AD3B-396D-48E6-A16E-6ECA5B6366DF}"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42714329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FCFD5F1-E7B2-440A-A04A-EA099CC2620B}"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39205101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45E4ECE-262E-4372-91FE-A049B23EBF3F}"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9725868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49C14A7-608B-45D7-8456-18BEE3F3D54D}"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794269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20B1CC2-657B-47D3-ACFF-C2947916B4D3}"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6332743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B219D45-4C25-4129-99B4-D4A9CC063892}"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40688494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4690D08-3A9B-4AA3-A2ED-594E28241B8A}"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3193592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B4C7207-95B4-4284-882A-3F7DDAA50770}" type="datetime1">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62A738-CD38-4AFC-BD22-180D0A4EB93A}"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FC39352-241E-44CD-AB76-30AF88D15113}"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15527889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7B4DBB7-0C20-4A93-AFEE-0B1673D8EC39}"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12005328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1"/>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E133F51-7037-42A1-BD37-7511EC35DA6F}"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92401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F6ED805-1181-4EE6-9665-453E9E45BA9E}"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3356977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1"/>
            <a:ext cx="8229600" cy="4525963"/>
          </a:xfrm>
          <a:prstGeom prst="rect">
            <a:avLst/>
          </a:prstGeo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E000E75-B071-44FC-ABDD-17A284882027}"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14226985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1"/>
            <a:ext cx="8229600" cy="4525963"/>
          </a:xfrm>
          <a:prstGeom prst="rect">
            <a:avLst/>
          </a:prstGeo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A967320-85D5-4C91-9E4B-49D8FEC5557A}"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688926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1"/>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D52F8AA-49CC-46F2-A404-4A639CEE7F77}"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1279577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47939F8-5139-4569-93EA-66176CD058E5}" type="datetime1">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62A738-CD38-4AFC-BD22-180D0A4EB93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0AAC0B2-26CE-4C9F-8CDA-737B38EBA15C}" type="datetime1">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62A738-CD38-4AFC-BD22-180D0A4EB93A}"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CCA3054-D71D-4D87-B625-8ED2942841F7}" type="datetime1">
              <a:rPr lang="en-US" smtClean="0"/>
              <a:t>9/20/2023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62A738-CD38-4AFC-BD22-180D0A4EB93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0ACFBD2-DBF6-4194-A34B-026AF454ADE8}" type="datetime1">
              <a:rPr lang="en-US" smtClean="0"/>
              <a:t>9/20/2023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62A738-CD38-4AFC-BD22-180D0A4EB93A}"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682608-E1D9-4618-8A7B-90FC60B88153}" type="datetime1">
              <a:rPr lang="en-US" smtClean="0"/>
              <a:t>9/20/2023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62A738-CD38-4AFC-BD22-180D0A4EB9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50A55E0D-A318-4D75-B92F-3A7919601A4E}" type="datetime1">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62A738-CD38-4AFC-BD22-180D0A4EB93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1FFCC8E-85F2-4E5D-AF0E-4066291F1A40}" type="datetime1">
              <a:rPr lang="en-US" smtClean="0"/>
              <a:t>9/20/2023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462A738-CD38-4AFC-BD22-180D0A4EB93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NUL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NUL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A6209CD-3676-4B37-962F-2AAED1851C55}" type="datetime1">
              <a:rPr lang="en-US" smtClean="0"/>
              <a:t>9/20/2023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462A738-CD38-4AFC-BD22-180D0A4EB93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17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spcBef>
                <a:spcPct val="0"/>
              </a:spcBef>
              <a:defRPr sz="1400">
                <a:solidFill>
                  <a:schemeClr val="tx1"/>
                </a:solidFill>
                <a:latin typeface="Arial" charset="0"/>
              </a:defRPr>
            </a:lvl1pPr>
          </a:lstStyle>
          <a:p>
            <a:pPr fontAlgn="base">
              <a:spcAft>
                <a:spcPct val="0"/>
              </a:spcAft>
              <a:defRPr/>
            </a:pPr>
            <a:endParaRPr lang="en-US">
              <a:solidFill>
                <a:srgbClr val="FFFFFF"/>
              </a:solidFill>
            </a:endParaRPr>
          </a:p>
        </p:txBody>
      </p:sp>
      <p:sp>
        <p:nvSpPr>
          <p:cNvPr id="317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spcBef>
                <a:spcPct val="0"/>
              </a:spcBef>
              <a:defRPr sz="1400">
                <a:solidFill>
                  <a:schemeClr val="tx1"/>
                </a:solidFill>
                <a:latin typeface="Arial" charset="0"/>
              </a:defRPr>
            </a:lvl1pPr>
          </a:lstStyle>
          <a:p>
            <a:pPr fontAlgn="base">
              <a:spcAft>
                <a:spcPct val="0"/>
              </a:spcAft>
              <a:defRPr/>
            </a:pPr>
            <a:endParaRPr lang="en-US">
              <a:solidFill>
                <a:srgbClr val="FFFFFF"/>
              </a:solidFill>
            </a:endParaRPr>
          </a:p>
        </p:txBody>
      </p:sp>
      <p:sp>
        <p:nvSpPr>
          <p:cNvPr id="317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latin typeface="Arial" panose="020B0604020202020204" pitchFamily="34" charset="0"/>
              </a:defRPr>
            </a:lvl1pPr>
          </a:lstStyle>
          <a:p>
            <a:pPr fontAlgn="base">
              <a:spcBef>
                <a:spcPct val="0"/>
              </a:spcBef>
              <a:spcAft>
                <a:spcPct val="0"/>
              </a:spcAft>
              <a:defRPr/>
            </a:pPr>
            <a:fld id="{50366575-B6CA-4AC3-BA1C-867DB39E1ED2}" type="slidenum">
              <a:rPr lang="en-US" altLang="en-US">
                <a:solidFill>
                  <a:srgbClr val="FFFFFF"/>
                </a:solidFill>
              </a:rPr>
              <a:pPr fontAlgn="base">
                <a:spcBef>
                  <a:spcPct val="0"/>
                </a:spcBef>
                <a:spcAft>
                  <a:spcPct val="0"/>
                </a:spcAft>
                <a:defRPr/>
              </a:pPr>
              <a:t>‹#›</a:t>
            </a:fld>
            <a:endParaRPr lang="en-US" altLang="en-US">
              <a:solidFill>
                <a:srgbClr val="FFFFFF"/>
              </a:solidFill>
            </a:endParaRPr>
          </a:p>
        </p:txBody>
      </p:sp>
      <p:graphicFrame>
        <p:nvGraphicFramePr>
          <p:cNvPr id="31793" name="Group 49"/>
          <p:cNvGraphicFramePr>
            <a:graphicFrameLocks noGrp="1"/>
          </p:cNvGraphicFramePr>
          <p:nvPr/>
        </p:nvGraphicFramePr>
        <p:xfrm>
          <a:off x="228600" y="1524000"/>
          <a:ext cx="8534400" cy="5080000"/>
        </p:xfrm>
        <a:graphic>
          <a:graphicData uri="http://schemas.openxmlformats.org/drawingml/2006/table">
            <a:tbl>
              <a:tblPr/>
              <a:tblGrid>
                <a:gridCol w="4267200">
                  <a:extLst>
                    <a:ext uri="{9D8B030D-6E8A-4147-A177-3AD203B41FA5}">
                      <a16:colId xmlns:a16="http://schemas.microsoft.com/office/drawing/2014/main" val="20000"/>
                    </a:ext>
                  </a:extLst>
                </a:gridCol>
                <a:gridCol w="4267200">
                  <a:extLst>
                    <a:ext uri="{9D8B030D-6E8A-4147-A177-3AD203B41FA5}">
                      <a16:colId xmlns:a16="http://schemas.microsoft.com/office/drawing/2014/main" val="20001"/>
                    </a:ext>
                  </a:extLst>
                </a:gridCol>
              </a:tblGrid>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bg1"/>
                        </a:solidFill>
                        <a:effectLst/>
                        <a:latin typeface="Comic Sans MS" pitchFamily="66"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bg1"/>
                        </a:solidFill>
                        <a:effectLst/>
                        <a:latin typeface="Comic Sans MS" pitchFamily="66" charset="0"/>
                      </a:endParaRP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bg1"/>
                        </a:solidFill>
                        <a:effectLst/>
                        <a:latin typeface="Comic Sans MS" pitchFamily="66"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bg1"/>
                        </a:solidFill>
                        <a:effectLst/>
                        <a:latin typeface="Comic Sans MS" pitchFamily="66"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bg1"/>
                        </a:solidFill>
                        <a:effectLst/>
                        <a:latin typeface="Comic Sans MS" pitchFamily="66"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bg1"/>
                        </a:solidFill>
                        <a:effectLst/>
                        <a:latin typeface="Comic Sans MS" pitchFamily="66"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bg1"/>
                        </a:solidFill>
                        <a:effectLst/>
                        <a:latin typeface="Comic Sans MS" pitchFamily="66"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bg1"/>
                        </a:solidFill>
                        <a:effectLst/>
                        <a:latin typeface="Comic Sans MS" pitchFamily="66"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bg1"/>
                        </a:solidFill>
                        <a:effectLst/>
                        <a:latin typeface="Comic Sans MS" pitchFamily="66"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bg1"/>
                        </a:solidFill>
                        <a:effectLst/>
                        <a:latin typeface="Comic Sans MS" pitchFamily="66" charset="0"/>
                      </a:endParaRP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4"/>
                  </a:ext>
                </a:extLst>
              </a:tr>
            </a:tbl>
          </a:graphicData>
        </a:graphic>
      </p:graphicFrame>
      <p:graphicFrame>
        <p:nvGraphicFramePr>
          <p:cNvPr id="31862" name="Group 118"/>
          <p:cNvGraphicFramePr>
            <a:graphicFrameLocks noGrp="1"/>
          </p:cNvGraphicFramePr>
          <p:nvPr/>
        </p:nvGraphicFramePr>
        <p:xfrm>
          <a:off x="457200" y="1397000"/>
          <a:ext cx="8382000" cy="4114800"/>
        </p:xfrm>
        <a:graphic>
          <a:graphicData uri="http://schemas.openxmlformats.org/drawingml/2006/table">
            <a:tbl>
              <a:tblPr/>
              <a:tblGrid>
                <a:gridCol w="4191000">
                  <a:extLst>
                    <a:ext uri="{9D8B030D-6E8A-4147-A177-3AD203B41FA5}">
                      <a16:colId xmlns:a16="http://schemas.microsoft.com/office/drawing/2014/main" val="20000"/>
                    </a:ext>
                  </a:extLst>
                </a:gridCol>
                <a:gridCol w="4191000">
                  <a:extLst>
                    <a:ext uri="{9D8B030D-6E8A-4147-A177-3AD203B41FA5}">
                      <a16:colId xmlns:a16="http://schemas.microsoft.com/office/drawing/2014/main" val="20001"/>
                    </a:ext>
                  </a:extLst>
                </a:gridCol>
              </a:tblGrid>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bg1"/>
                        </a:solidFill>
                        <a:effectLst/>
                        <a:latin typeface="Comic Sans MS" pitchFamily="66"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bg1"/>
                        </a:solidFill>
                        <a:effectLst/>
                        <a:latin typeface="Comic Sans MS" pitchFamily="66" charset="0"/>
                      </a:endParaRP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bg1"/>
                        </a:solidFill>
                        <a:effectLst/>
                        <a:latin typeface="Comic Sans MS" pitchFamily="66"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bg1"/>
                        </a:solidFill>
                        <a:effectLst/>
                        <a:latin typeface="Comic Sans MS" pitchFamily="66"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bg1"/>
                        </a:solidFill>
                        <a:effectLst/>
                        <a:latin typeface="Comic Sans MS" pitchFamily="66"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bg1"/>
                        </a:solidFill>
                        <a:effectLst/>
                        <a:latin typeface="Comic Sans MS" pitchFamily="66"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bg1"/>
                        </a:solidFill>
                        <a:effectLst/>
                        <a:latin typeface="Comic Sans MS" pitchFamily="66"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bg1"/>
                        </a:solidFill>
                        <a:effectLst/>
                        <a:latin typeface="Comic Sans MS" pitchFamily="66"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bg1"/>
                        </a:solidFill>
                        <a:effectLst/>
                        <a:latin typeface="Comic Sans MS" pitchFamily="66"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bg1"/>
                        </a:solidFill>
                        <a:effectLst/>
                        <a:latin typeface="Comic Sans MS" pitchFamily="66"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bg1"/>
                        </a:solidFill>
                        <a:effectLst/>
                        <a:latin typeface="Comic Sans MS" pitchFamily="66"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bg1"/>
                        </a:solidFill>
                        <a:effectLst/>
                        <a:latin typeface="Comic Sans MS" pitchFamily="66"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bg1"/>
                        </a:solidFill>
                        <a:effectLst/>
                        <a:latin typeface="Comic Sans MS" pitchFamily="66"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bg1"/>
                        </a:solidFill>
                        <a:effectLst/>
                        <a:latin typeface="Comic Sans MS" pitchFamily="66"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bg1"/>
                        </a:solidFill>
                        <a:effectLst/>
                        <a:latin typeface="Comic Sans MS" pitchFamily="66"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bg1"/>
                        </a:solidFill>
                        <a:effectLst/>
                        <a:latin typeface="Comic Sans MS" pitchFamily="66"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bg1"/>
                        </a:solidFill>
                        <a:effectLst/>
                        <a:latin typeface="Comic Sans MS" pitchFamily="66"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bg1"/>
                        </a:solidFill>
                        <a:effectLst/>
                        <a:latin typeface="Comic Sans MS" pitchFamily="66" charset="0"/>
                      </a:endParaRP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2562878"/>
      </p:ext>
    </p:extLst>
  </p:cSld>
  <p:clrMap bg1="dk2" tx1="lt1" bg2="dk1" tx2="lt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805" r:id="rId12"/>
    <p:sldLayoutId id="2147483806" r:id="rId13"/>
    <p:sldLayoutId id="2147483807" r:id="rId14"/>
  </p:sldLayoutIdLst>
  <p:hf sldNum="0" hdr="0" ftr="0" dt="0"/>
  <p:txStyles>
    <p:titleStyle>
      <a:lvl1pPr algn="ctr" rtl="0" eaLnBrk="0" fontAlgn="base" hangingPunct="0">
        <a:spcBef>
          <a:spcPct val="0"/>
        </a:spcBef>
        <a:spcAft>
          <a:spcPct val="0"/>
        </a:spcAft>
        <a:defRPr sz="4400">
          <a:solidFill>
            <a:schemeClr val="bg1"/>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bg1"/>
          </a:solidFill>
          <a:effectLst>
            <a:outerShdw blurRad="38100" dist="38100" dir="2700000" algn="tl">
              <a:srgbClr val="000000"/>
            </a:outerShdw>
          </a:effectLst>
          <a:latin typeface="Comic Sans MS" pitchFamily="66" charset="0"/>
        </a:defRPr>
      </a:lvl2pPr>
      <a:lvl3pPr algn="ctr" rtl="0" eaLnBrk="0" fontAlgn="base" hangingPunct="0">
        <a:spcBef>
          <a:spcPct val="0"/>
        </a:spcBef>
        <a:spcAft>
          <a:spcPct val="0"/>
        </a:spcAft>
        <a:defRPr sz="4400">
          <a:solidFill>
            <a:schemeClr val="bg1"/>
          </a:solidFill>
          <a:effectLst>
            <a:outerShdw blurRad="38100" dist="38100" dir="2700000" algn="tl">
              <a:srgbClr val="000000"/>
            </a:outerShdw>
          </a:effectLst>
          <a:latin typeface="Comic Sans MS" pitchFamily="66" charset="0"/>
        </a:defRPr>
      </a:lvl3pPr>
      <a:lvl4pPr algn="ctr" rtl="0" eaLnBrk="0" fontAlgn="base" hangingPunct="0">
        <a:spcBef>
          <a:spcPct val="0"/>
        </a:spcBef>
        <a:spcAft>
          <a:spcPct val="0"/>
        </a:spcAft>
        <a:defRPr sz="4400">
          <a:solidFill>
            <a:schemeClr val="bg1"/>
          </a:solidFill>
          <a:effectLst>
            <a:outerShdw blurRad="38100" dist="38100" dir="2700000" algn="tl">
              <a:srgbClr val="000000"/>
            </a:outerShdw>
          </a:effectLst>
          <a:latin typeface="Comic Sans MS" pitchFamily="66" charset="0"/>
        </a:defRPr>
      </a:lvl4pPr>
      <a:lvl5pPr algn="ctr" rtl="0" eaLnBrk="0" fontAlgn="base" hangingPunct="0">
        <a:spcBef>
          <a:spcPct val="0"/>
        </a:spcBef>
        <a:spcAft>
          <a:spcPct val="0"/>
        </a:spcAft>
        <a:defRPr sz="4400">
          <a:solidFill>
            <a:schemeClr val="bg1"/>
          </a:solidFill>
          <a:effectLst>
            <a:outerShdw blurRad="38100" dist="38100" dir="2700000" algn="tl">
              <a:srgbClr val="000000"/>
            </a:outerShdw>
          </a:effectLst>
          <a:latin typeface="Comic Sans MS" pitchFamily="66" charset="0"/>
        </a:defRPr>
      </a:lvl5pPr>
      <a:lvl6pPr marL="457200" algn="ctr" rtl="0" fontAlgn="base">
        <a:spcBef>
          <a:spcPct val="0"/>
        </a:spcBef>
        <a:spcAft>
          <a:spcPct val="0"/>
        </a:spcAft>
        <a:defRPr sz="4400">
          <a:solidFill>
            <a:schemeClr val="bg1"/>
          </a:solidFill>
          <a:effectLst>
            <a:outerShdw blurRad="38100" dist="38100" dir="2700000" algn="tl">
              <a:srgbClr val="000000"/>
            </a:outerShdw>
          </a:effectLst>
          <a:latin typeface="Comic Sans MS" pitchFamily="66" charset="0"/>
        </a:defRPr>
      </a:lvl6pPr>
      <a:lvl7pPr marL="914400" algn="ctr" rtl="0" fontAlgn="base">
        <a:spcBef>
          <a:spcPct val="0"/>
        </a:spcBef>
        <a:spcAft>
          <a:spcPct val="0"/>
        </a:spcAft>
        <a:defRPr sz="4400">
          <a:solidFill>
            <a:schemeClr val="bg1"/>
          </a:solidFill>
          <a:effectLst>
            <a:outerShdw blurRad="38100" dist="38100" dir="2700000" algn="tl">
              <a:srgbClr val="000000"/>
            </a:outerShdw>
          </a:effectLst>
          <a:latin typeface="Comic Sans MS" pitchFamily="66" charset="0"/>
        </a:defRPr>
      </a:lvl7pPr>
      <a:lvl8pPr marL="1371600" algn="ctr" rtl="0" fontAlgn="base">
        <a:spcBef>
          <a:spcPct val="0"/>
        </a:spcBef>
        <a:spcAft>
          <a:spcPct val="0"/>
        </a:spcAft>
        <a:defRPr sz="4400">
          <a:solidFill>
            <a:schemeClr val="bg1"/>
          </a:solidFill>
          <a:effectLst>
            <a:outerShdw blurRad="38100" dist="38100" dir="2700000" algn="tl">
              <a:srgbClr val="000000"/>
            </a:outerShdw>
          </a:effectLst>
          <a:latin typeface="Comic Sans MS" pitchFamily="66" charset="0"/>
        </a:defRPr>
      </a:lvl8pPr>
      <a:lvl9pPr marL="1828800" algn="ctr" rtl="0" fontAlgn="base">
        <a:spcBef>
          <a:spcPct val="0"/>
        </a:spcBef>
        <a:spcAft>
          <a:spcPct val="0"/>
        </a:spcAft>
        <a:defRPr sz="4400">
          <a:solidFill>
            <a:schemeClr val="bg1"/>
          </a:solidFill>
          <a:effectLst>
            <a:outerShdw blurRad="38100" dist="38100" dir="2700000" algn="tl">
              <a:srgbClr val="000000"/>
            </a:outerShdw>
          </a:effectLst>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1676399"/>
          </a:xfrm>
        </p:spPr>
        <p:txBody>
          <a:bodyPr>
            <a:normAutofit/>
          </a:bodyPr>
          <a:lstStyle/>
          <a:p>
            <a:r>
              <a:rPr lang="en-US" sz="4400" b="1" dirty="0" smtClean="0"/>
              <a:t>DALEVILLE </a:t>
            </a:r>
            <a:r>
              <a:rPr lang="en-US" sz="4400" b="1" dirty="0"/>
              <a:t>CITY SCHOOLS</a:t>
            </a:r>
            <a:r>
              <a:rPr lang="en-US" sz="4800" b="1" dirty="0"/>
              <a:t>	</a:t>
            </a:r>
          </a:p>
        </p:txBody>
      </p:sp>
      <p:sp>
        <p:nvSpPr>
          <p:cNvPr id="3" name="Subtitle 2"/>
          <p:cNvSpPr>
            <a:spLocks noGrp="1"/>
          </p:cNvSpPr>
          <p:nvPr>
            <p:ph type="subTitle" idx="1"/>
          </p:nvPr>
        </p:nvSpPr>
        <p:spPr/>
        <p:txBody>
          <a:bodyPr>
            <a:normAutofit fontScale="70000" lnSpcReduction="20000"/>
          </a:bodyPr>
          <a:lstStyle/>
          <a:p>
            <a:pPr algn="ctr"/>
            <a:r>
              <a:rPr lang="en-US" sz="3600" b="1" dirty="0"/>
              <a:t>PROPOSED FY </a:t>
            </a:r>
            <a:r>
              <a:rPr lang="en-US" sz="3600" b="1" dirty="0" smtClean="0"/>
              <a:t>2023 </a:t>
            </a:r>
            <a:r>
              <a:rPr lang="en-US" sz="3600" b="1" dirty="0"/>
              <a:t>BUDGET</a:t>
            </a:r>
          </a:p>
          <a:p>
            <a:pPr algn="ctr"/>
            <a:endParaRPr lang="en-US" sz="3600" b="1" dirty="0">
              <a:solidFill>
                <a:schemeClr val="tx1"/>
              </a:solidFill>
            </a:endParaRPr>
          </a:p>
          <a:p>
            <a:pPr algn="ctr"/>
            <a:r>
              <a:rPr lang="en-US" sz="3600" b="1" dirty="0" smtClean="0"/>
              <a:t>8-24-2023 &amp; </a:t>
            </a:r>
            <a:r>
              <a:rPr lang="en-US" sz="3600" b="1" dirty="0" smtClean="0"/>
              <a:t>9-13-2023</a:t>
            </a:r>
            <a:endParaRPr lang="en-US" sz="3600" b="1" dirty="0" smtClean="0"/>
          </a:p>
          <a:p>
            <a:pPr algn="ctr"/>
            <a:endParaRPr lang="en-US" sz="3600" b="1" dirty="0" smtClean="0"/>
          </a:p>
          <a:p>
            <a:pPr algn="ctr"/>
            <a:endParaRPr lang="en-US" sz="3600" b="1" dirty="0"/>
          </a:p>
          <a:p>
            <a:pPr algn="ctr"/>
            <a:endParaRPr lang="en-US" sz="3600" b="1" dirty="0">
              <a:solidFill>
                <a:schemeClr val="tx1"/>
              </a:solidFill>
            </a:endParaRPr>
          </a:p>
          <a:p>
            <a:endParaRPr lang="en-US" sz="3600" b="1" dirty="0">
              <a:solidFill>
                <a:schemeClr val="tx1"/>
              </a:solidFill>
            </a:endParaRPr>
          </a:p>
          <a:p>
            <a:pPr algn="ctr"/>
            <a:endParaRPr lang="en-US" sz="3600" b="1" dirty="0">
              <a:solidFill>
                <a:schemeClr val="tx1"/>
              </a:solidFill>
            </a:endParaRPr>
          </a:p>
        </p:txBody>
      </p:sp>
      <p:sp>
        <p:nvSpPr>
          <p:cNvPr id="5" name="Slide Number Placeholder 4">
            <a:extLst>
              <a:ext uri="{FF2B5EF4-FFF2-40B4-BE49-F238E27FC236}">
                <a16:creationId xmlns:a16="http://schemas.microsoft.com/office/drawing/2014/main" id="{5A561558-F803-422A-9934-59CF06BF9AAE}"/>
              </a:ext>
            </a:extLst>
          </p:cNvPr>
          <p:cNvSpPr>
            <a:spLocks noGrp="1"/>
          </p:cNvSpPr>
          <p:nvPr>
            <p:ph type="sldNum" sz="quarter" idx="12"/>
          </p:nvPr>
        </p:nvSpPr>
        <p:spPr/>
        <p:txBody>
          <a:bodyPr/>
          <a:lstStyle/>
          <a:p>
            <a:fld id="{F462A738-CD38-4AFC-BD22-180D0A4EB93A}"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smtClean="0"/>
              <a:t>FY24 </a:t>
            </a:r>
            <a:r>
              <a:rPr lang="en-US" dirty="0"/>
              <a:t>Federal Funds</a:t>
            </a:r>
          </a:p>
        </p:txBody>
      </p:sp>
      <p:graphicFrame>
        <p:nvGraphicFramePr>
          <p:cNvPr id="7" name="Table Placeholder 6"/>
          <p:cNvGraphicFramePr>
            <a:graphicFrameLocks noGrp="1"/>
          </p:cNvGraphicFramePr>
          <p:nvPr>
            <p:ph type="tbl" idx="1"/>
            <p:extLst>
              <p:ext uri="{D42A27DB-BD31-4B8C-83A1-F6EECF244321}">
                <p14:modId xmlns:p14="http://schemas.microsoft.com/office/powerpoint/2010/main" val="1176630083"/>
              </p:ext>
            </p:extLst>
          </p:nvPr>
        </p:nvGraphicFramePr>
        <p:xfrm>
          <a:off x="533400" y="1447800"/>
          <a:ext cx="8229600" cy="5608001"/>
        </p:xfrm>
        <a:graphic>
          <a:graphicData uri="http://schemas.openxmlformats.org/drawingml/2006/table">
            <a:tbl>
              <a:tblPr/>
              <a:tblGrid>
                <a:gridCol w="5334000">
                  <a:extLst>
                    <a:ext uri="{9D8B030D-6E8A-4147-A177-3AD203B41FA5}">
                      <a16:colId xmlns:a16="http://schemas.microsoft.com/office/drawing/2014/main" val="20000"/>
                    </a:ext>
                  </a:extLst>
                </a:gridCol>
                <a:gridCol w="2895600">
                  <a:extLst>
                    <a:ext uri="{9D8B030D-6E8A-4147-A177-3AD203B41FA5}">
                      <a16:colId xmlns:a16="http://schemas.microsoft.com/office/drawing/2014/main" val="20001"/>
                    </a:ext>
                  </a:extLst>
                </a:gridCol>
              </a:tblGrid>
              <a:tr h="50352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4">
                              <a:lumMod val="25000"/>
                            </a:schemeClr>
                          </a:solidFill>
                          <a:effectLst/>
                          <a:latin typeface="Arial Narrow" pitchFamily="34" charset="0"/>
                        </a:rPr>
                        <a:t>IDEA - Part B</a:t>
                      </a:r>
                    </a:p>
                  </a:txBody>
                  <a:tcPr marT="45727" marB="45727"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4">
                              <a:lumMod val="25000"/>
                            </a:schemeClr>
                          </a:solidFill>
                          <a:effectLst/>
                          <a:latin typeface="Arial Narrow" pitchFamily="34" charset="0"/>
                        </a:rPr>
                        <a:t>$     355,302</a:t>
                      </a:r>
                    </a:p>
                  </a:txBody>
                  <a:tcPr marT="45727" marB="4572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50352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4">
                              <a:lumMod val="25000"/>
                            </a:schemeClr>
                          </a:solidFill>
                          <a:effectLst/>
                          <a:latin typeface="Arial Narrow" pitchFamily="34" charset="0"/>
                        </a:rPr>
                        <a:t>IDEA - Pre-school Part B </a:t>
                      </a:r>
                    </a:p>
                  </a:txBody>
                  <a:tcPr marT="45727" marB="45727"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4">
                              <a:lumMod val="25000"/>
                            </a:schemeClr>
                          </a:solidFill>
                          <a:effectLst/>
                          <a:latin typeface="Arial Narrow" pitchFamily="34" charset="0"/>
                        </a:rPr>
                        <a:t>9,810</a:t>
                      </a:r>
                    </a:p>
                  </a:txBody>
                  <a:tcPr marT="45727" marB="4572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50352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4">
                              <a:lumMod val="25000"/>
                            </a:schemeClr>
                          </a:solidFill>
                          <a:effectLst/>
                          <a:latin typeface="Arial Narrow" pitchFamily="34" charset="0"/>
                        </a:rPr>
                        <a:t>Basic Grant/CTE</a:t>
                      </a:r>
                    </a:p>
                  </a:txBody>
                  <a:tcPr marT="45727" marB="45727"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4">
                              <a:lumMod val="25000"/>
                            </a:schemeClr>
                          </a:solidFill>
                          <a:effectLst/>
                          <a:latin typeface="Arial Narrow" pitchFamily="34" charset="0"/>
                        </a:rPr>
                        <a:t>27,154</a:t>
                      </a:r>
                    </a:p>
                  </a:txBody>
                  <a:tcPr marT="45727" marB="4572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58371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4">
                              <a:lumMod val="25000"/>
                            </a:schemeClr>
                          </a:solidFill>
                          <a:effectLst/>
                          <a:latin typeface="Arial Narrow" pitchFamily="34" charset="0"/>
                        </a:rPr>
                        <a:t>Title I, Part A</a:t>
                      </a:r>
                    </a:p>
                  </a:txBody>
                  <a:tcPr marT="45727" marB="45727"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4">
                              <a:lumMod val="25000"/>
                            </a:schemeClr>
                          </a:solidFill>
                          <a:effectLst/>
                          <a:latin typeface="Arial Narrow" pitchFamily="34" charset="0"/>
                        </a:rPr>
                        <a:t>701,922</a:t>
                      </a:r>
                    </a:p>
                  </a:txBody>
                  <a:tcPr marT="45727" marB="4572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8848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FF0000"/>
                        </a:solidFill>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4">
                              <a:lumMod val="25000"/>
                            </a:schemeClr>
                          </a:solidFill>
                          <a:effectLst/>
                          <a:latin typeface="Arial Narrow" pitchFamily="34" charset="0"/>
                        </a:rPr>
                        <a:t>Title II, Part A - Teacher Training             </a:t>
                      </a:r>
                    </a:p>
                  </a:txBody>
                  <a:tcPr marT="45727" marB="45727"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FF0000"/>
                        </a:solidFill>
                        <a:effectLst/>
                        <a:latin typeface="Arial Narrow"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4">
                              <a:lumMod val="25000"/>
                            </a:schemeClr>
                          </a:solidFill>
                          <a:effectLst/>
                          <a:latin typeface="Arial Narrow" pitchFamily="34" charset="0"/>
                        </a:rPr>
                        <a:t>79,104</a:t>
                      </a:r>
                    </a:p>
                  </a:txBody>
                  <a:tcPr marT="45727" marB="4572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50352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4">
                              <a:lumMod val="25000"/>
                            </a:schemeClr>
                          </a:solidFill>
                          <a:effectLst/>
                          <a:latin typeface="Arial Narrow" pitchFamily="34" charset="0"/>
                        </a:rPr>
                        <a:t>Title III, English Language Learning</a:t>
                      </a:r>
                    </a:p>
                  </a:txBody>
                  <a:tcPr marT="45727" marB="45727"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4">
                              <a:lumMod val="25000"/>
                            </a:schemeClr>
                          </a:solidFill>
                          <a:effectLst/>
                          <a:latin typeface="Arial Narrow" pitchFamily="34" charset="0"/>
                        </a:rPr>
                        <a:t>9,861      </a:t>
                      </a:r>
                    </a:p>
                  </a:txBody>
                  <a:tcPr marT="45727" marB="4572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r h="445070">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2800" b="0" i="0" u="none" strike="noStrike" cap="none" normalizeH="0" baseline="0" dirty="0" smtClean="0">
                          <a:ln>
                            <a:noFill/>
                          </a:ln>
                          <a:solidFill>
                            <a:schemeClr val="accent4">
                              <a:lumMod val="25000"/>
                            </a:schemeClr>
                          </a:solidFill>
                          <a:effectLst/>
                          <a:latin typeface="Arial Narrow" pitchFamily="34" charset="0"/>
                        </a:rPr>
                        <a:t>Title IV, Part A                                              </a:t>
                      </a:r>
                    </a:p>
                  </a:txBody>
                  <a:tcPr marT="45727" marB="45727"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4">
                              <a:lumMod val="25000"/>
                            </a:schemeClr>
                          </a:solidFill>
                          <a:effectLst/>
                          <a:latin typeface="Arial Narrow" pitchFamily="34" charset="0"/>
                        </a:rPr>
                        <a:t>53,127        </a:t>
                      </a:r>
                    </a:p>
                  </a:txBody>
                  <a:tcPr marT="45727" marB="4572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7"/>
                  </a:ext>
                </a:extLst>
              </a:tr>
              <a:tr h="4450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4">
                              <a:lumMod val="25000"/>
                            </a:schemeClr>
                          </a:solidFill>
                          <a:effectLst/>
                          <a:latin typeface="Arial Narrow" pitchFamily="34" charset="0"/>
                        </a:rPr>
                        <a:t>Title V, Rural Education</a:t>
                      </a:r>
                    </a:p>
                  </a:txBody>
                  <a:tcPr marT="45727" marB="45727"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4">
                              <a:lumMod val="25000"/>
                            </a:schemeClr>
                          </a:solidFill>
                          <a:effectLst/>
                          <a:latin typeface="Arial Narrow" pitchFamily="34" charset="0"/>
                        </a:rPr>
                        <a:t>37,062</a:t>
                      </a:r>
                    </a:p>
                  </a:txBody>
                  <a:tcPr marT="45727" marB="4572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8"/>
                  </a:ext>
                </a:extLst>
              </a:tr>
              <a:tr h="88500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accent4">
                            <a:lumMod val="25000"/>
                          </a:schemeClr>
                        </a:solidFill>
                        <a:effectLst/>
                        <a:latin typeface="Arial Narrow" pitchFamily="34" charset="0"/>
                      </a:endParaRPr>
                    </a:p>
                  </a:txBody>
                  <a:tcPr marT="45727" marB="45727"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accent4">
                            <a:lumMod val="25000"/>
                          </a:schemeClr>
                        </a:solidFill>
                        <a:effectLst/>
                        <a:latin typeface="Arial Narrow" pitchFamily="34" charset="0"/>
                      </a:endParaRPr>
                    </a:p>
                  </a:txBody>
                  <a:tcPr marT="45727" marB="4572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613860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Funds for FY2024</a:t>
            </a:r>
            <a:endParaRPr lang="en-US" dirty="0"/>
          </a:p>
        </p:txBody>
      </p:sp>
      <p:sp>
        <p:nvSpPr>
          <p:cNvPr id="4" name="Slide Number Placeholder 3"/>
          <p:cNvSpPr>
            <a:spLocks noGrp="1"/>
          </p:cNvSpPr>
          <p:nvPr>
            <p:ph type="sldNum" sz="quarter" idx="12"/>
          </p:nvPr>
        </p:nvSpPr>
        <p:spPr/>
        <p:txBody>
          <a:bodyPr/>
          <a:lstStyle/>
          <a:p>
            <a:pPr>
              <a:defRPr/>
            </a:pPr>
            <a:fld id="{1E000E75-B071-44FC-ABDD-17A284882027}" type="slidenum">
              <a:rPr lang="en-US" altLang="en-US" smtClean="0"/>
              <a:pPr>
                <a:defRPr/>
              </a:pPr>
              <a:t>11</a:t>
            </a:fld>
            <a:endParaRPr lang="en-US" altLang="en-US"/>
          </a:p>
        </p:txBody>
      </p:sp>
      <p:sp>
        <p:nvSpPr>
          <p:cNvPr id="5" name="TextBox 4"/>
          <p:cNvSpPr txBox="1"/>
          <p:nvPr/>
        </p:nvSpPr>
        <p:spPr>
          <a:xfrm>
            <a:off x="446314" y="1439409"/>
            <a:ext cx="8936832" cy="4801314"/>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CAPITAL OUTLAY (1764) -$677,103</a:t>
            </a:r>
          </a:p>
          <a:p>
            <a:pPr marL="742950" lvl="1" indent="-285750">
              <a:buFont typeface="Arial" panose="020B0604020202020204" pitchFamily="34" charset="0"/>
              <a:buChar char="•"/>
            </a:pPr>
            <a:r>
              <a:rPr lang="en-US" dirty="0" smtClean="0"/>
              <a:t>Property Insurance </a:t>
            </a:r>
          </a:p>
          <a:p>
            <a:pPr marL="742950" lvl="1" indent="-285750">
              <a:buFont typeface="Arial" panose="020B0604020202020204" pitchFamily="34" charset="0"/>
              <a:buChar char="•"/>
            </a:pPr>
            <a:r>
              <a:rPr lang="en-US" dirty="0" smtClean="0"/>
              <a:t>Secure Vestibule @ DHS</a:t>
            </a:r>
          </a:p>
          <a:p>
            <a:pPr marL="285750" indent="-285750">
              <a:buFont typeface="Arial" panose="020B0604020202020204" pitchFamily="34" charset="0"/>
              <a:buChar char="•"/>
            </a:pPr>
            <a:r>
              <a:rPr lang="en-US" dirty="0" smtClean="0"/>
              <a:t>STRONGER CONNECTIONS (4165) - $99,000</a:t>
            </a:r>
          </a:p>
          <a:p>
            <a:pPr marL="742950" lvl="1" indent="-285750">
              <a:buFont typeface="Arial" panose="020B0604020202020204" pitchFamily="34" charset="0"/>
              <a:buChar char="•"/>
            </a:pPr>
            <a:r>
              <a:rPr lang="en-US" dirty="0" smtClean="0"/>
              <a:t>3 years</a:t>
            </a:r>
          </a:p>
          <a:p>
            <a:pPr marL="742950" lvl="1" indent="-285750">
              <a:buFont typeface="Arial" panose="020B0604020202020204" pitchFamily="34" charset="0"/>
              <a:buChar char="•"/>
            </a:pPr>
            <a:r>
              <a:rPr lang="en-US" dirty="0" smtClean="0"/>
              <a:t>Behavior Interventionist</a:t>
            </a:r>
          </a:p>
          <a:p>
            <a:pPr marL="742950" lvl="1" indent="-285750">
              <a:buFont typeface="Arial" panose="020B0604020202020204" pitchFamily="34" charset="0"/>
              <a:buChar char="•"/>
            </a:pPr>
            <a:r>
              <a:rPr lang="en-US" dirty="0" smtClean="0"/>
              <a:t>Paraprofessional @ Alternative School</a:t>
            </a:r>
          </a:p>
          <a:p>
            <a:pPr marL="285750" indent="-285750">
              <a:buFont typeface="Arial" panose="020B0604020202020204" pitchFamily="34" charset="0"/>
              <a:buChar char="•"/>
            </a:pPr>
            <a:r>
              <a:rPr lang="en-US" dirty="0" smtClean="0"/>
              <a:t>SAFETY GRANT $60,600</a:t>
            </a:r>
          </a:p>
          <a:p>
            <a:pPr marL="742950" lvl="1" indent="-285750">
              <a:buFont typeface="Arial" panose="020B0604020202020204" pitchFamily="34" charset="0"/>
              <a:buChar char="•"/>
            </a:pPr>
            <a:r>
              <a:rPr lang="en-US" dirty="0" smtClean="0"/>
              <a:t>Upgrades to Intercom System District Wide</a:t>
            </a:r>
          </a:p>
          <a:p>
            <a:pPr marL="742950" lvl="1" indent="-285750">
              <a:buFont typeface="Arial" panose="020B0604020202020204" pitchFamily="34" charset="0"/>
              <a:buChar char="•"/>
            </a:pPr>
            <a:r>
              <a:rPr lang="en-US" dirty="0" smtClean="0"/>
              <a:t>AEDs </a:t>
            </a:r>
          </a:p>
          <a:p>
            <a:pPr marL="742950" lvl="1" indent="-285750">
              <a:buFont typeface="Arial" panose="020B0604020202020204" pitchFamily="34" charset="0"/>
              <a:buChar char="•"/>
            </a:pPr>
            <a:r>
              <a:rPr lang="en-US" dirty="0" smtClean="0"/>
              <a:t>Metal Detectors Wands</a:t>
            </a:r>
          </a:p>
          <a:p>
            <a:pPr marL="742950" lvl="1" indent="-285750">
              <a:buFont typeface="Arial" panose="020B0604020202020204" pitchFamily="34" charset="0"/>
              <a:buChar char="•"/>
            </a:pPr>
            <a:r>
              <a:rPr lang="en-US" dirty="0" smtClean="0"/>
              <a:t>Voice Over IP Phones for every classroom</a:t>
            </a:r>
          </a:p>
          <a:p>
            <a:pPr marL="742950" lvl="1" indent="-285750">
              <a:buFont typeface="Arial" panose="020B0604020202020204" pitchFamily="34" charset="0"/>
              <a:buChar char="•"/>
            </a:pPr>
            <a:r>
              <a:rPr lang="en-US" dirty="0" smtClean="0"/>
              <a:t>Security Camera Upgrades</a:t>
            </a:r>
          </a:p>
          <a:p>
            <a:pPr marL="285750" indent="-285750">
              <a:buFont typeface="Arial" panose="020B0604020202020204" pitchFamily="34" charset="0"/>
              <a:buChar char="•"/>
            </a:pPr>
            <a:r>
              <a:rPr lang="en-US" dirty="0" smtClean="0"/>
              <a:t>COLLEGE &amp; CAREER READINESS (1768) - $50,000</a:t>
            </a:r>
          </a:p>
          <a:p>
            <a:pPr marL="742950" lvl="1" indent="-285750">
              <a:buFont typeface="Arial" panose="020B0604020202020204" pitchFamily="34" charset="0"/>
              <a:buChar char="•"/>
            </a:pPr>
            <a:r>
              <a:rPr lang="en-US" dirty="0" smtClean="0"/>
              <a:t>Campus/Industry Tours &amp; Career Fairs</a:t>
            </a:r>
          </a:p>
          <a:p>
            <a:pPr marL="742950" lvl="1" indent="-285750">
              <a:buFont typeface="Arial" panose="020B0604020202020204" pitchFamily="34" charset="0"/>
              <a:buChar char="•"/>
            </a:pPr>
            <a:r>
              <a:rPr lang="en-US" dirty="0" smtClean="0"/>
              <a:t>Middle School College &amp; Career Readiness Programs</a:t>
            </a:r>
          </a:p>
          <a:p>
            <a:pPr marL="285750" indent="-285750">
              <a:buFont typeface="Arial" panose="020B0604020202020204" pitchFamily="34" charset="0"/>
              <a:buChar char="•"/>
            </a:pPr>
            <a:endParaRPr lang="en-US" dirty="0" smtClean="0"/>
          </a:p>
        </p:txBody>
      </p:sp>
    </p:spTree>
    <p:extLst>
      <p:ext uri="{BB962C8B-B14F-4D97-AF65-F5344CB8AC3E}">
        <p14:creationId xmlns:p14="http://schemas.microsoft.com/office/powerpoint/2010/main" val="28236198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smtClean="0"/>
              <a:t>FY24 </a:t>
            </a:r>
            <a:r>
              <a:rPr lang="en-US" dirty="0"/>
              <a:t>Federal </a:t>
            </a:r>
            <a:r>
              <a:rPr lang="en-US" dirty="0" smtClean="0"/>
              <a:t>Funds </a:t>
            </a:r>
            <a:endParaRPr lang="en-US" dirty="0"/>
          </a:p>
        </p:txBody>
      </p:sp>
      <p:graphicFrame>
        <p:nvGraphicFramePr>
          <p:cNvPr id="7" name="Table Placeholder 6"/>
          <p:cNvGraphicFramePr>
            <a:graphicFrameLocks noGrp="1"/>
          </p:cNvGraphicFramePr>
          <p:nvPr>
            <p:ph type="tbl" idx="1"/>
            <p:extLst>
              <p:ext uri="{D42A27DB-BD31-4B8C-83A1-F6EECF244321}">
                <p14:modId xmlns:p14="http://schemas.microsoft.com/office/powerpoint/2010/main" val="353669356"/>
              </p:ext>
            </p:extLst>
          </p:nvPr>
        </p:nvGraphicFramePr>
        <p:xfrm>
          <a:off x="457200" y="2286000"/>
          <a:ext cx="8229600" cy="5163410"/>
        </p:xfrm>
        <a:graphic>
          <a:graphicData uri="http://schemas.openxmlformats.org/drawingml/2006/table">
            <a:tbl>
              <a:tblPr/>
              <a:tblGrid>
                <a:gridCol w="5334000">
                  <a:extLst>
                    <a:ext uri="{9D8B030D-6E8A-4147-A177-3AD203B41FA5}">
                      <a16:colId xmlns:a16="http://schemas.microsoft.com/office/drawing/2014/main" val="20000"/>
                    </a:ext>
                  </a:extLst>
                </a:gridCol>
                <a:gridCol w="2895600">
                  <a:extLst>
                    <a:ext uri="{9D8B030D-6E8A-4147-A177-3AD203B41FA5}">
                      <a16:colId xmlns:a16="http://schemas.microsoft.com/office/drawing/2014/main" val="20001"/>
                    </a:ext>
                  </a:extLst>
                </a:gridCol>
              </a:tblGrid>
              <a:tr h="34253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FF0000"/>
                          </a:solidFill>
                          <a:effectLst/>
                          <a:latin typeface="Arial Narrow" pitchFamily="34" charset="0"/>
                        </a:rPr>
                        <a:t>ESSER (expires 9/30/2022)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FF0000"/>
                          </a:solidFill>
                          <a:effectLst/>
                          <a:latin typeface="Arial Narrow" pitchFamily="34" charset="0"/>
                        </a:rPr>
                        <a:t>GEER (expires 9/30/2022)</a:t>
                      </a:r>
                    </a:p>
                  </a:txBody>
                  <a:tcPr marT="45727" marB="45727"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FF0000"/>
                          </a:solidFill>
                          <a:effectLst/>
                          <a:latin typeface="Arial Narrow" pitchFamily="34" charset="0"/>
                        </a:rPr>
                        <a:t>0.00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FF0000"/>
                          </a:solidFill>
                          <a:effectLst/>
                          <a:latin typeface="Arial Narrow" pitchFamily="34" charset="0"/>
                        </a:rPr>
                        <a:t>0.00</a:t>
                      </a:r>
                    </a:p>
                  </a:txBody>
                  <a:tcPr marT="45727" marB="4572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34253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FF0000"/>
                          </a:solidFill>
                          <a:effectLst/>
                          <a:latin typeface="Arial Narrow" pitchFamily="34" charset="0"/>
                        </a:rPr>
                        <a:t>ESSER 2 (expires 9/30/2023)</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FF0000"/>
                          </a:solidFill>
                          <a:effectLst/>
                          <a:latin typeface="Arial Narrow" pitchFamily="34" charset="0"/>
                        </a:rPr>
                        <a:t>ESSER 2 State Reserve</a:t>
                      </a:r>
                      <a:r>
                        <a:rPr kumimoji="0" lang="en-US" sz="1800" b="0" i="0" u="none" strike="noStrike" cap="none" normalizeH="0" baseline="0" dirty="0" smtClean="0">
                          <a:ln>
                            <a:noFill/>
                          </a:ln>
                          <a:solidFill>
                            <a:srgbClr val="FF0000"/>
                          </a:solidFill>
                          <a:effectLst/>
                          <a:latin typeface="Arial Narrow" pitchFamily="34" charset="0"/>
                        </a:rPr>
                        <a:t> (expires 9/30/2023)</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4">
                              <a:lumMod val="25000"/>
                            </a:schemeClr>
                          </a:solidFill>
                          <a:effectLst/>
                          <a:latin typeface="Arial Narrow" pitchFamily="34" charset="0"/>
                        </a:rPr>
                        <a:t>ESSER 3                                                             </a:t>
                      </a:r>
                    </a:p>
                  </a:txBody>
                  <a:tcPr marT="45727" marB="45727"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FF0000"/>
                          </a:solidFill>
                          <a:effectLst/>
                          <a:latin typeface="Arial Narrow" pitchFamily="34" charset="0"/>
                        </a:rPr>
                        <a:t>0.00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FF0000"/>
                          </a:solidFill>
                          <a:effectLst/>
                          <a:latin typeface="Arial Narrow" pitchFamily="34" charset="0"/>
                        </a:rPr>
                        <a:t>0.00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sng" strike="noStrike" kern="1200" cap="none" normalizeH="0" baseline="0" dirty="0" smtClean="0">
                          <a:ln>
                            <a:noFill/>
                          </a:ln>
                          <a:solidFill>
                            <a:schemeClr val="accent4">
                              <a:lumMod val="25000"/>
                            </a:schemeClr>
                          </a:solidFill>
                          <a:effectLst/>
                          <a:latin typeface="Arial Narrow" pitchFamily="34" charset="0"/>
                          <a:ea typeface="+mn-ea"/>
                          <a:cs typeface="+mn-cs"/>
                        </a:rPr>
                        <a:t>$ 2,208,847.09</a:t>
                      </a:r>
                      <a:r>
                        <a:rPr lang="en-US" sz="2800" u="sng" dirty="0" smtClean="0"/>
                        <a:t> </a:t>
                      </a:r>
                      <a:endParaRPr kumimoji="0" lang="en-US" sz="2800" b="0" i="0" u="sng" strike="noStrike" cap="none" normalizeH="0" baseline="0" dirty="0" smtClean="0">
                        <a:ln>
                          <a:noFill/>
                        </a:ln>
                        <a:solidFill>
                          <a:schemeClr val="accent4">
                            <a:lumMod val="25000"/>
                          </a:schemeClr>
                        </a:solidFill>
                        <a:effectLst/>
                        <a:latin typeface="Arial Narrow" pitchFamily="34" charset="0"/>
                      </a:endParaRPr>
                    </a:p>
                  </a:txBody>
                  <a:tcPr marT="45727" marB="4572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34253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accent4">
                            <a:lumMod val="25000"/>
                          </a:schemeClr>
                        </a:solidFill>
                        <a:effectLst/>
                        <a:latin typeface="Arial Narrow" pitchFamily="34" charset="0"/>
                      </a:endParaRPr>
                    </a:p>
                  </a:txBody>
                  <a:tcPr marT="45727" marB="45727"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4">
                              <a:lumMod val="25000"/>
                            </a:schemeClr>
                          </a:solidFill>
                          <a:effectLst/>
                          <a:latin typeface="Arial Narrow" pitchFamily="34" charset="0"/>
                        </a:rPr>
                        <a:t>$ 2,208,847.09</a:t>
                      </a:r>
                    </a:p>
                  </a:txBody>
                  <a:tcPr marT="45727" marB="4572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34253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accent4">
                            <a:lumMod val="25000"/>
                          </a:schemeClr>
                        </a:solidFill>
                        <a:effectLst/>
                        <a:latin typeface="Arial Narrow" pitchFamily="34" charset="0"/>
                      </a:endParaRPr>
                    </a:p>
                  </a:txBody>
                  <a:tcPr marT="45727" marB="45727"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accent4">
                            <a:lumMod val="25000"/>
                          </a:schemeClr>
                        </a:solidFill>
                        <a:effectLst/>
                        <a:latin typeface="Arial Narrow" pitchFamily="34" charset="0"/>
                      </a:endParaRPr>
                    </a:p>
                  </a:txBody>
                  <a:tcPr marT="45727" marB="4572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r h="342532">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800" b="0" i="0" u="none" strike="noStrike" cap="none" normalizeH="0" baseline="0" dirty="0" smtClean="0">
                        <a:ln>
                          <a:noFill/>
                        </a:ln>
                        <a:solidFill>
                          <a:schemeClr val="accent4">
                            <a:lumMod val="25000"/>
                          </a:schemeClr>
                        </a:solidFill>
                        <a:effectLst/>
                        <a:latin typeface="Arial Narrow" pitchFamily="34" charset="0"/>
                      </a:endParaRPr>
                    </a:p>
                  </a:txBody>
                  <a:tcPr marT="45727" marB="45727"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accent4">
                            <a:lumMod val="25000"/>
                          </a:schemeClr>
                        </a:solidFill>
                        <a:effectLst/>
                        <a:latin typeface="Arial Narrow" pitchFamily="34" charset="0"/>
                      </a:endParaRPr>
                    </a:p>
                  </a:txBody>
                  <a:tcPr marT="45727" marB="4572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7"/>
                  </a:ext>
                </a:extLst>
              </a:tr>
              <a:tr h="34253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accent4">
                            <a:lumMod val="25000"/>
                          </a:schemeClr>
                        </a:solidFill>
                        <a:effectLst/>
                        <a:latin typeface="Arial Narrow" pitchFamily="34" charset="0"/>
                      </a:endParaRPr>
                    </a:p>
                  </a:txBody>
                  <a:tcPr marT="45727" marB="45727"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accent4">
                            <a:lumMod val="25000"/>
                          </a:schemeClr>
                        </a:solidFill>
                        <a:effectLst/>
                        <a:latin typeface="Arial Narrow" pitchFamily="34" charset="0"/>
                      </a:endParaRPr>
                    </a:p>
                  </a:txBody>
                  <a:tcPr marT="45727" marB="4572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8"/>
                  </a:ext>
                </a:extLst>
              </a:tr>
              <a:tr h="38394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accent4">
                            <a:lumMod val="25000"/>
                          </a:schemeClr>
                        </a:solidFill>
                        <a:effectLst/>
                        <a:latin typeface="Arial Narrow" pitchFamily="34" charset="0"/>
                      </a:endParaRPr>
                    </a:p>
                  </a:txBody>
                  <a:tcPr marT="45727" marB="45727"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accent4">
                            <a:lumMod val="25000"/>
                          </a:schemeClr>
                        </a:solidFill>
                        <a:effectLst/>
                        <a:latin typeface="Arial Narrow" pitchFamily="34" charset="0"/>
                      </a:endParaRPr>
                    </a:p>
                  </a:txBody>
                  <a:tcPr marT="45727" marB="4572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5813680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a:bodyPr>
          <a:lstStyle/>
          <a:p>
            <a:pPr eaLnBrk="1" hangingPunct="1">
              <a:defRPr/>
            </a:pPr>
            <a:r>
              <a:rPr lang="en-US" dirty="0"/>
              <a:t>Debt Service</a:t>
            </a:r>
          </a:p>
        </p:txBody>
      </p:sp>
      <p:sp>
        <p:nvSpPr>
          <p:cNvPr id="6" name="Rectangle 3"/>
          <p:cNvSpPr txBox="1">
            <a:spLocks noChangeArrowheads="1"/>
          </p:cNvSpPr>
          <p:nvPr/>
        </p:nvSpPr>
        <p:spPr bwMode="auto">
          <a:xfrm>
            <a:off x="457200" y="1828800"/>
            <a:ext cx="8229600" cy="5029200"/>
          </a:xfrm>
          <a:prstGeom prst="rect">
            <a:avLst/>
          </a:prstGeom>
          <a:noFill/>
          <a:ln w="9525">
            <a:noFill/>
            <a:miter lim="800000"/>
            <a:headEnd/>
            <a:tailEnd/>
          </a:ln>
          <a:effectLst/>
        </p:spPr>
        <p:txBody>
          <a:bodyPr/>
          <a:lstStyle/>
          <a:p>
            <a:pPr marL="742950" lvl="1" indent="-285750" eaLnBrk="1" hangingPunct="1">
              <a:spcBef>
                <a:spcPct val="20000"/>
              </a:spcBef>
              <a:defRPr/>
            </a:pPr>
            <a:r>
              <a:rPr lang="en-US" sz="3200" kern="0" dirty="0">
                <a:solidFill>
                  <a:schemeClr val="accent4">
                    <a:lumMod val="25000"/>
                  </a:schemeClr>
                </a:solidFill>
                <a:latin typeface="Arial Narrow" pitchFamily="34" charset="0"/>
              </a:rPr>
              <a:t>   This fund reflects the annual debt payment (principal and interest) of the </a:t>
            </a:r>
            <a:r>
              <a:rPr lang="en-US" sz="3200" kern="0" dirty="0" smtClean="0">
                <a:solidFill>
                  <a:schemeClr val="accent4">
                    <a:lumMod val="25000"/>
                  </a:schemeClr>
                </a:solidFill>
                <a:latin typeface="Arial Narrow" pitchFamily="34" charset="0"/>
              </a:rPr>
              <a:t>Daleville City Board </a:t>
            </a:r>
            <a:r>
              <a:rPr lang="en-US" sz="3200" kern="0" dirty="0">
                <a:solidFill>
                  <a:schemeClr val="accent4">
                    <a:lumMod val="25000"/>
                  </a:schemeClr>
                </a:solidFill>
                <a:latin typeface="Arial Narrow" pitchFamily="34" charset="0"/>
              </a:rPr>
              <a:t>of Education on its outstanding debt as of October 1, </a:t>
            </a:r>
            <a:r>
              <a:rPr lang="en-US" sz="3200" kern="0" dirty="0" smtClean="0">
                <a:solidFill>
                  <a:schemeClr val="accent4">
                    <a:lumMod val="25000"/>
                  </a:schemeClr>
                </a:solidFill>
                <a:latin typeface="Arial Narrow" pitchFamily="34" charset="0"/>
              </a:rPr>
              <a:t>2022.</a:t>
            </a:r>
            <a:endParaRPr lang="en-US" sz="3200" kern="0" dirty="0">
              <a:solidFill>
                <a:schemeClr val="accent4">
                  <a:lumMod val="25000"/>
                </a:schemeClr>
              </a:solidFill>
              <a:latin typeface="Arial Narrow" pitchFamily="34" charset="0"/>
            </a:endParaRPr>
          </a:p>
          <a:p>
            <a:pPr marL="742950" lvl="1" indent="-285750" eaLnBrk="1" hangingPunct="1">
              <a:spcBef>
                <a:spcPct val="20000"/>
              </a:spcBef>
              <a:defRPr/>
            </a:pPr>
            <a:endParaRPr lang="en-US" sz="3200" b="1" kern="0" dirty="0">
              <a:solidFill>
                <a:schemeClr val="accent4">
                  <a:lumMod val="25000"/>
                </a:schemeClr>
              </a:solidFill>
              <a:latin typeface="Arial Narrow" pitchFamily="34" charset="0"/>
            </a:endParaRPr>
          </a:p>
          <a:p>
            <a:pPr marL="742950" lvl="1" indent="-285750">
              <a:spcBef>
                <a:spcPct val="20000"/>
              </a:spcBef>
              <a:defRPr/>
            </a:pPr>
            <a:r>
              <a:rPr lang="en-US" sz="3200" b="1" kern="0" dirty="0">
                <a:solidFill>
                  <a:schemeClr val="accent4">
                    <a:lumMod val="25000"/>
                  </a:schemeClr>
                </a:solidFill>
                <a:latin typeface="Arial Narrow" pitchFamily="34" charset="0"/>
              </a:rPr>
              <a:t>Principal				</a:t>
            </a:r>
            <a:r>
              <a:rPr lang="en-US" sz="3200" b="1" kern="0" dirty="0" smtClean="0">
                <a:solidFill>
                  <a:schemeClr val="accent4">
                    <a:lumMod val="25000"/>
                  </a:schemeClr>
                </a:solidFill>
                <a:latin typeface="Arial Narrow" pitchFamily="34" charset="0"/>
              </a:rPr>
              <a:t>$  405,880</a:t>
            </a:r>
          </a:p>
          <a:p>
            <a:pPr marL="742950" lvl="1" indent="-285750">
              <a:spcBef>
                <a:spcPct val="20000"/>
              </a:spcBef>
              <a:defRPr/>
            </a:pPr>
            <a:r>
              <a:rPr lang="en-US" sz="3200" b="1" kern="0" dirty="0" smtClean="0">
                <a:solidFill>
                  <a:schemeClr val="accent4">
                    <a:lumMod val="25000"/>
                  </a:schemeClr>
                </a:solidFill>
                <a:latin typeface="Arial Narrow" pitchFamily="34" charset="0"/>
              </a:rPr>
              <a:t>Interest					</a:t>
            </a:r>
            <a:r>
              <a:rPr lang="en-US" sz="3200" b="1" u="sng" kern="0" dirty="0" smtClean="0">
                <a:solidFill>
                  <a:schemeClr val="accent4">
                    <a:lumMod val="25000"/>
                  </a:schemeClr>
                </a:solidFill>
                <a:latin typeface="Arial Narrow" pitchFamily="34" charset="0"/>
              </a:rPr>
              <a:t>    219,446</a:t>
            </a:r>
          </a:p>
          <a:p>
            <a:pPr marL="742950" lvl="1" indent="-285750" eaLnBrk="1" hangingPunct="1">
              <a:spcBef>
                <a:spcPct val="20000"/>
              </a:spcBef>
              <a:defRPr/>
            </a:pPr>
            <a:r>
              <a:rPr lang="en-US" sz="3200" b="1" kern="0" dirty="0" smtClean="0">
                <a:solidFill>
                  <a:schemeClr val="accent4">
                    <a:lumMod val="25000"/>
                  </a:schemeClr>
                </a:solidFill>
                <a:latin typeface="Arial Narrow" pitchFamily="34" charset="0"/>
              </a:rPr>
              <a:t>Total</a:t>
            </a:r>
            <a:r>
              <a:rPr lang="en-US" sz="3200" b="1" kern="0" dirty="0">
                <a:solidFill>
                  <a:schemeClr val="accent4">
                    <a:lumMod val="25000"/>
                  </a:schemeClr>
                </a:solidFill>
                <a:latin typeface="Arial Narrow" pitchFamily="34" charset="0"/>
              </a:rPr>
              <a:t>					$  </a:t>
            </a:r>
            <a:r>
              <a:rPr lang="en-US" sz="3200" b="1" kern="0" dirty="0" smtClean="0">
                <a:solidFill>
                  <a:schemeClr val="accent4">
                    <a:lumMod val="25000"/>
                  </a:schemeClr>
                </a:solidFill>
                <a:latin typeface="Arial Narrow" pitchFamily="34" charset="0"/>
              </a:rPr>
              <a:t>625,326</a:t>
            </a:r>
            <a:endParaRPr lang="en-US" sz="3200" b="1" kern="0" dirty="0">
              <a:solidFill>
                <a:schemeClr val="accent4">
                  <a:lumMod val="25000"/>
                </a:schemeClr>
              </a:solidFill>
              <a:latin typeface="Arial Narrow" pitchFamily="34" charset="0"/>
            </a:endParaRPr>
          </a:p>
        </p:txBody>
      </p:sp>
    </p:spTree>
    <p:extLst>
      <p:ext uri="{BB962C8B-B14F-4D97-AF65-F5344CB8AC3E}">
        <p14:creationId xmlns:p14="http://schemas.microsoft.com/office/powerpoint/2010/main" val="2559473038"/>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p:cTn id="7" dur="500" fill="hold"/>
                                        <p:tgtEl>
                                          <p:spTgt spid="44034"/>
                                        </p:tgtEl>
                                        <p:attrNameLst>
                                          <p:attrName>ppt_w</p:attrName>
                                        </p:attrNameLst>
                                      </p:cBhvr>
                                      <p:tavLst>
                                        <p:tav tm="0">
                                          <p:val>
                                            <p:fltVal val="0"/>
                                          </p:val>
                                        </p:tav>
                                        <p:tav tm="100000">
                                          <p:val>
                                            <p:strVal val="#ppt_w"/>
                                          </p:val>
                                        </p:tav>
                                      </p:tavLst>
                                    </p:anim>
                                    <p:anim calcmode="lin" valueType="num">
                                      <p:cBhvr>
                                        <p:cTn id="8" dur="500" fill="hold"/>
                                        <p:tgtEl>
                                          <p:spTgt spid="44034"/>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p:cTn id="11"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6">
                                            <p:txEl>
                                              <p:pRg st="0" end="0"/>
                                            </p:txEl>
                                          </p:spTgt>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p:cTn id="15"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6">
                                            <p:txEl>
                                              <p:pRg st="2" end="2"/>
                                            </p:txEl>
                                          </p:spTgt>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p:cTn id="19" dur="500" fill="hold"/>
                                        <p:tgtEl>
                                          <p:spTgt spid="6">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6">
                                            <p:txEl>
                                              <p:pRg st="3" end="3"/>
                                            </p:txEl>
                                          </p:spTgt>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p:cTn id="23" dur="500" fill="hold"/>
                                        <p:tgtEl>
                                          <p:spTgt spid="6">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6">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en-US" dirty="0"/>
              <a:t>Debt</a:t>
            </a:r>
            <a:r>
              <a:rPr lang="en-US" sz="4500" b="1" dirty="0" smtClean="0">
                <a:solidFill>
                  <a:schemeClr val="accent4">
                    <a:lumMod val="10000"/>
                  </a:schemeClr>
                </a:solidFill>
                <a:effectLst/>
                <a:latin typeface="Arial Narrow" pitchFamily="34" charset="0"/>
              </a:rPr>
              <a:t> </a:t>
            </a:r>
            <a:r>
              <a:rPr lang="en-US" dirty="0"/>
              <a:t>Service</a:t>
            </a:r>
          </a:p>
        </p:txBody>
      </p:sp>
      <p:sp>
        <p:nvSpPr>
          <p:cNvPr id="6" name="Rectangle 3"/>
          <p:cNvSpPr txBox="1">
            <a:spLocks noChangeArrowheads="1"/>
          </p:cNvSpPr>
          <p:nvPr/>
        </p:nvSpPr>
        <p:spPr bwMode="auto">
          <a:xfrm>
            <a:off x="457200" y="1828800"/>
            <a:ext cx="8229600" cy="5029200"/>
          </a:xfrm>
          <a:prstGeom prst="rect">
            <a:avLst/>
          </a:prstGeom>
          <a:noFill/>
          <a:ln w="9525">
            <a:noFill/>
            <a:miter lim="800000"/>
            <a:headEnd/>
            <a:tailEnd/>
          </a:ln>
          <a:effectLst/>
        </p:spPr>
        <p:txBody>
          <a:bodyPr/>
          <a:lstStyle/>
          <a:p>
            <a:pPr marL="742950" lvl="1" indent="-285750" eaLnBrk="1" hangingPunct="1">
              <a:spcBef>
                <a:spcPct val="20000"/>
              </a:spcBef>
              <a:defRPr/>
            </a:pPr>
            <a:r>
              <a:rPr lang="en-US" sz="3200" b="1" kern="0" dirty="0">
                <a:solidFill>
                  <a:schemeClr val="accent4">
                    <a:lumMod val="25000"/>
                  </a:schemeClr>
                </a:solidFill>
                <a:latin typeface="Arial Narrow" pitchFamily="34" charset="0"/>
              </a:rPr>
              <a:t>	</a:t>
            </a:r>
            <a:r>
              <a:rPr lang="en-US" sz="3200" kern="0" dirty="0">
                <a:solidFill>
                  <a:schemeClr val="accent4">
                    <a:lumMod val="25000"/>
                  </a:schemeClr>
                </a:solidFill>
                <a:latin typeface="Arial Narrow" pitchFamily="34" charset="0"/>
              </a:rPr>
              <a:t>The debt of the </a:t>
            </a:r>
            <a:r>
              <a:rPr lang="en-US" sz="3200" kern="0" dirty="0" smtClean="0">
                <a:solidFill>
                  <a:schemeClr val="accent4">
                    <a:lumMod val="25000"/>
                  </a:schemeClr>
                </a:solidFill>
                <a:latin typeface="Arial Narrow" pitchFamily="34" charset="0"/>
              </a:rPr>
              <a:t>Daleville City Board </a:t>
            </a:r>
            <a:r>
              <a:rPr lang="en-US" sz="3200" kern="0" dirty="0">
                <a:solidFill>
                  <a:schemeClr val="accent4">
                    <a:lumMod val="25000"/>
                  </a:schemeClr>
                </a:solidFill>
                <a:latin typeface="Arial Narrow" pitchFamily="34" charset="0"/>
              </a:rPr>
              <a:t>of Education will be funded with the following funding sources:</a:t>
            </a:r>
          </a:p>
          <a:p>
            <a:pPr marL="742950" lvl="1" indent="-285750" eaLnBrk="1" hangingPunct="1">
              <a:spcBef>
                <a:spcPct val="20000"/>
              </a:spcBef>
              <a:defRPr/>
            </a:pPr>
            <a:endParaRPr lang="en-US" sz="3200" b="1" kern="0" dirty="0">
              <a:solidFill>
                <a:schemeClr val="accent4">
                  <a:lumMod val="25000"/>
                </a:schemeClr>
              </a:solidFill>
              <a:latin typeface="Arial Narrow" pitchFamily="34" charset="0"/>
            </a:endParaRPr>
          </a:p>
          <a:p>
            <a:pPr marL="742950" lvl="1" indent="-285750" eaLnBrk="1" hangingPunct="1">
              <a:spcBef>
                <a:spcPct val="20000"/>
              </a:spcBef>
              <a:defRPr/>
            </a:pPr>
            <a:r>
              <a:rPr lang="en-US" sz="3200" b="1" kern="0" dirty="0">
                <a:solidFill>
                  <a:schemeClr val="accent4">
                    <a:lumMod val="25000"/>
                  </a:schemeClr>
                </a:solidFill>
                <a:latin typeface="Arial Narrow" pitchFamily="34" charset="0"/>
              </a:rPr>
              <a:t>	Public School Fund		$   </a:t>
            </a:r>
            <a:r>
              <a:rPr lang="en-US" sz="3200" b="1" kern="0" dirty="0" smtClean="0">
                <a:solidFill>
                  <a:schemeClr val="accent4">
                    <a:lumMod val="25000"/>
                  </a:schemeClr>
                </a:solidFill>
                <a:latin typeface="Arial Narrow" pitchFamily="34" charset="0"/>
              </a:rPr>
              <a:t>348,638</a:t>
            </a:r>
            <a:endParaRPr lang="en-US" sz="3200" b="1" kern="0" dirty="0">
              <a:solidFill>
                <a:schemeClr val="accent4">
                  <a:lumMod val="25000"/>
                </a:schemeClr>
              </a:solidFill>
              <a:latin typeface="Arial Narrow" pitchFamily="34" charset="0"/>
            </a:endParaRPr>
          </a:p>
          <a:p>
            <a:pPr marL="742950" lvl="1" indent="-285750" eaLnBrk="1" hangingPunct="1">
              <a:spcBef>
                <a:spcPct val="20000"/>
              </a:spcBef>
              <a:defRPr/>
            </a:pPr>
            <a:r>
              <a:rPr lang="en-US" sz="3200" b="1" kern="0" dirty="0">
                <a:solidFill>
                  <a:schemeClr val="accent4">
                    <a:lumMod val="25000"/>
                  </a:schemeClr>
                </a:solidFill>
                <a:latin typeface="Arial Narrow" pitchFamily="34" charset="0"/>
              </a:rPr>
              <a:t>	</a:t>
            </a:r>
            <a:r>
              <a:rPr lang="en-US" sz="3200" b="1" kern="0" dirty="0" smtClean="0">
                <a:solidFill>
                  <a:schemeClr val="accent4">
                    <a:lumMod val="25000"/>
                  </a:schemeClr>
                </a:solidFill>
                <a:latin typeface="Arial Narrow" pitchFamily="34" charset="0"/>
              </a:rPr>
              <a:t>General Fund          </a:t>
            </a:r>
            <a:r>
              <a:rPr lang="en-US" sz="3200" b="1" kern="0" dirty="0">
                <a:solidFill>
                  <a:schemeClr val="accent4">
                    <a:lumMod val="25000"/>
                  </a:schemeClr>
                </a:solidFill>
                <a:latin typeface="Arial Narrow" pitchFamily="34" charset="0"/>
              </a:rPr>
              <a:t>		     </a:t>
            </a:r>
            <a:r>
              <a:rPr lang="en-US" sz="3200" b="1" kern="0" dirty="0" smtClean="0">
                <a:solidFill>
                  <a:schemeClr val="accent4">
                    <a:lumMod val="25000"/>
                  </a:schemeClr>
                </a:solidFill>
                <a:latin typeface="Arial Narrow" pitchFamily="34" charset="0"/>
              </a:rPr>
              <a:t>178,135</a:t>
            </a:r>
          </a:p>
          <a:p>
            <a:pPr marL="742950" lvl="1" indent="-285750" eaLnBrk="1" hangingPunct="1">
              <a:spcBef>
                <a:spcPct val="20000"/>
              </a:spcBef>
              <a:defRPr/>
            </a:pPr>
            <a:r>
              <a:rPr lang="en-US" sz="3200" b="1" kern="0" dirty="0">
                <a:solidFill>
                  <a:schemeClr val="accent4">
                    <a:lumMod val="25000"/>
                  </a:schemeClr>
                </a:solidFill>
                <a:latin typeface="Arial Narrow" pitchFamily="34" charset="0"/>
              </a:rPr>
              <a:t>	</a:t>
            </a:r>
            <a:r>
              <a:rPr lang="en-US" sz="3200" b="1" kern="0" dirty="0" smtClean="0">
                <a:solidFill>
                  <a:schemeClr val="accent4">
                    <a:lumMod val="25000"/>
                  </a:schemeClr>
                </a:solidFill>
                <a:latin typeface="Arial Narrow" pitchFamily="34" charset="0"/>
              </a:rPr>
              <a:t>Transportation </a:t>
            </a:r>
            <a:r>
              <a:rPr lang="en-US" sz="3200" b="1" kern="0" dirty="0">
                <a:solidFill>
                  <a:schemeClr val="accent4">
                    <a:lumMod val="25000"/>
                  </a:schemeClr>
                </a:solidFill>
                <a:latin typeface="Arial Narrow" pitchFamily="34" charset="0"/>
              </a:rPr>
              <a:t>Fleet Renewal	     </a:t>
            </a:r>
            <a:r>
              <a:rPr lang="en-US" sz="3200" b="1" kern="0" dirty="0" smtClean="0">
                <a:solidFill>
                  <a:schemeClr val="accent4">
                    <a:lumMod val="25000"/>
                  </a:schemeClr>
                </a:solidFill>
                <a:latin typeface="Arial Narrow" pitchFamily="34" charset="0"/>
              </a:rPr>
              <a:t>98,553</a:t>
            </a:r>
          </a:p>
          <a:p>
            <a:pPr marL="742950" lvl="1" indent="-285750" eaLnBrk="1" hangingPunct="1">
              <a:spcBef>
                <a:spcPct val="20000"/>
              </a:spcBef>
              <a:defRPr/>
            </a:pPr>
            <a:r>
              <a:rPr lang="en-US" sz="3200" b="1" kern="0" dirty="0">
                <a:solidFill>
                  <a:schemeClr val="accent4">
                    <a:lumMod val="25000"/>
                  </a:schemeClr>
                </a:solidFill>
                <a:latin typeface="Arial Narrow" pitchFamily="34" charset="0"/>
              </a:rPr>
              <a:t>	</a:t>
            </a:r>
          </a:p>
        </p:txBody>
      </p:sp>
    </p:spTree>
    <p:extLst>
      <p:ext uri="{BB962C8B-B14F-4D97-AF65-F5344CB8AC3E}">
        <p14:creationId xmlns:p14="http://schemas.microsoft.com/office/powerpoint/2010/main" val="3060872592"/>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p:cTn id="7" dur="500" fill="hold"/>
                                        <p:tgtEl>
                                          <p:spTgt spid="44034"/>
                                        </p:tgtEl>
                                        <p:attrNameLst>
                                          <p:attrName>ppt_w</p:attrName>
                                        </p:attrNameLst>
                                      </p:cBhvr>
                                      <p:tavLst>
                                        <p:tav tm="0">
                                          <p:val>
                                            <p:fltVal val="0"/>
                                          </p:val>
                                        </p:tav>
                                        <p:tav tm="100000">
                                          <p:val>
                                            <p:strVal val="#ppt_w"/>
                                          </p:val>
                                        </p:tav>
                                      </p:tavLst>
                                    </p:anim>
                                    <p:anim calcmode="lin" valueType="num">
                                      <p:cBhvr>
                                        <p:cTn id="8" dur="500" fill="hold"/>
                                        <p:tgtEl>
                                          <p:spTgt spid="44034"/>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p:cTn id="11"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6">
                                            <p:txEl>
                                              <p:pRg st="0" end="0"/>
                                            </p:txEl>
                                          </p:spTgt>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p:cTn id="15"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6">
                                            <p:txEl>
                                              <p:pRg st="2" end="2"/>
                                            </p:txEl>
                                          </p:spTgt>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p:cTn id="19" dur="500" fill="hold"/>
                                        <p:tgtEl>
                                          <p:spTgt spid="6">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6">
                                            <p:txEl>
                                              <p:pRg st="3" end="3"/>
                                            </p:txEl>
                                          </p:spTgt>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p:cTn id="23" dur="500" fill="hold"/>
                                        <p:tgtEl>
                                          <p:spTgt spid="6">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6">
                                            <p:txEl>
                                              <p:pRg st="4" end="4"/>
                                            </p:txEl>
                                          </p:spTgt>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 calcmode="lin" valueType="num">
                                      <p:cBhvr>
                                        <p:cTn id="27" dur="500" fill="hold"/>
                                        <p:tgtEl>
                                          <p:spTgt spid="6">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6">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Public response form available</a:t>
            </a:r>
          </a:p>
          <a:p>
            <a:r>
              <a:rPr lang="en-US" dirty="0">
                <a:latin typeface="Times New Roman" panose="02020603050405020304" pitchFamily="18" charset="0"/>
                <a:cs typeface="Times New Roman" panose="02020603050405020304" pitchFamily="18" charset="0"/>
              </a:rPr>
              <a:t>Submit to the Board Office with attention to Chief School Financial Officer</a:t>
            </a:r>
          </a:p>
          <a:p>
            <a:r>
              <a:rPr lang="en-US" dirty="0">
                <a:latin typeface="Times New Roman" panose="02020603050405020304" pitchFamily="18" charset="0"/>
                <a:cs typeface="Times New Roman" panose="02020603050405020304" pitchFamily="18" charset="0"/>
              </a:rPr>
              <a:t>Provide your name, address and phone number</a:t>
            </a:r>
          </a:p>
          <a:p>
            <a:r>
              <a:rPr lang="en-US" dirty="0">
                <a:latin typeface="Times New Roman" panose="02020603050405020304" pitchFamily="18" charset="0"/>
                <a:cs typeface="Times New Roman" panose="02020603050405020304" pitchFamily="18" charset="0"/>
              </a:rPr>
              <a:t>Please sign the form</a:t>
            </a:r>
          </a:p>
        </p:txBody>
      </p:sp>
      <p:sp>
        <p:nvSpPr>
          <p:cNvPr id="3" name="Title 2"/>
          <p:cNvSpPr>
            <a:spLocks noGrp="1"/>
          </p:cNvSpPr>
          <p:nvPr>
            <p:ph type="title"/>
          </p:nvPr>
        </p:nvSpPr>
        <p:spPr/>
        <p:txBody>
          <a:bodyPr>
            <a:normAutofit fontScale="90000"/>
          </a:bodyPr>
          <a:lstStyle/>
          <a:p>
            <a:pPr algn="ctr"/>
            <a:r>
              <a:rPr lang="en-US" dirty="0"/>
              <a:t>Response to Proposed Annual Budget</a:t>
            </a:r>
          </a:p>
        </p:txBody>
      </p:sp>
      <p:sp>
        <p:nvSpPr>
          <p:cNvPr id="4" name="Slide Number Placeholder 3">
            <a:extLst>
              <a:ext uri="{FF2B5EF4-FFF2-40B4-BE49-F238E27FC236}">
                <a16:creationId xmlns:a16="http://schemas.microsoft.com/office/drawing/2014/main" id="{94CC5AF3-FB0C-41AF-B1AA-F436423FCA98}"/>
              </a:ext>
            </a:extLst>
          </p:cNvPr>
          <p:cNvSpPr>
            <a:spLocks noGrp="1"/>
          </p:cNvSpPr>
          <p:nvPr>
            <p:ph type="sldNum" sz="quarter" idx="12"/>
          </p:nvPr>
        </p:nvSpPr>
        <p:spPr/>
        <p:txBody>
          <a:bodyPr/>
          <a:lstStyle/>
          <a:p>
            <a:fld id="{F462A738-CD38-4AFC-BD22-180D0A4EB93A}" type="slidenum">
              <a:rPr lang="en-US" smtClean="0"/>
              <a:pPr/>
              <a:t>15</a:t>
            </a:fld>
            <a:endParaRPr lang="en-US"/>
          </a:p>
        </p:txBody>
      </p:sp>
    </p:spTree>
    <p:extLst>
      <p:ext uri="{BB962C8B-B14F-4D97-AF65-F5344CB8AC3E}">
        <p14:creationId xmlns:p14="http://schemas.microsoft.com/office/powerpoint/2010/main" val="3153615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400" i="1" dirty="0">
                <a:latin typeface="Times New Roman" panose="02020603050405020304" pitchFamily="18" charset="0"/>
                <a:cs typeface="Times New Roman" panose="02020603050405020304" pitchFamily="18" charset="0"/>
              </a:rPr>
              <a:t>The mission of the budget process is to help decision makers make informed choices about the services and needs of a particular department, activity or local school function.</a:t>
            </a:r>
          </a:p>
          <a:p>
            <a:pPr marL="0" indent="0">
              <a:buNone/>
            </a:pPr>
            <a:endParaRPr lang="en-US" sz="2400" i="1" dirty="0">
              <a:latin typeface="Times New Roman" panose="02020603050405020304" pitchFamily="18" charset="0"/>
              <a:cs typeface="Times New Roman" panose="02020603050405020304" pitchFamily="18" charset="0"/>
            </a:endParaRPr>
          </a:p>
          <a:p>
            <a:pPr marL="0" indent="0">
              <a:buNone/>
            </a:pPr>
            <a:r>
              <a:rPr lang="en-US" sz="2400" i="1" dirty="0">
                <a:latin typeface="Times New Roman" panose="02020603050405020304" pitchFamily="18" charset="0"/>
                <a:cs typeface="Times New Roman" panose="02020603050405020304" pitchFamily="18" charset="0"/>
              </a:rPr>
              <a:t>The budget process includes planning resources, prioritizing needs among the school district, and the approval process provides the legal authority to spend money.</a:t>
            </a:r>
          </a:p>
        </p:txBody>
      </p:sp>
      <p:sp>
        <p:nvSpPr>
          <p:cNvPr id="2" name="Title 1"/>
          <p:cNvSpPr>
            <a:spLocks noGrp="1"/>
          </p:cNvSpPr>
          <p:nvPr>
            <p:ph type="title"/>
          </p:nvPr>
        </p:nvSpPr>
        <p:spPr/>
        <p:txBody>
          <a:bodyPr/>
          <a:lstStyle/>
          <a:p>
            <a:pPr algn="r"/>
            <a:r>
              <a:rPr lang="en-US" dirty="0"/>
              <a:t>MISSION OF BUDGET PROCESS</a:t>
            </a:r>
          </a:p>
        </p:txBody>
      </p:sp>
      <p:sp>
        <p:nvSpPr>
          <p:cNvPr id="5" name="Slide Number Placeholder 4">
            <a:extLst>
              <a:ext uri="{FF2B5EF4-FFF2-40B4-BE49-F238E27FC236}">
                <a16:creationId xmlns:a16="http://schemas.microsoft.com/office/drawing/2014/main" id="{963FCB0B-7F94-42DE-8482-65B86A566DDF}"/>
              </a:ext>
            </a:extLst>
          </p:cNvPr>
          <p:cNvSpPr>
            <a:spLocks noGrp="1"/>
          </p:cNvSpPr>
          <p:nvPr>
            <p:ph type="sldNum" sz="quarter" idx="12"/>
          </p:nvPr>
        </p:nvSpPr>
        <p:spPr/>
        <p:txBody>
          <a:bodyPr/>
          <a:lstStyle/>
          <a:p>
            <a:fld id="{F462A738-CD38-4AFC-BD22-180D0A4EB93A}" type="slidenum">
              <a:rPr lang="en-US" smtClean="0"/>
              <a:pPr/>
              <a:t>2</a:t>
            </a:fld>
            <a:endParaRPr lang="en-US"/>
          </a:p>
        </p:txBody>
      </p:sp>
    </p:spTree>
    <p:extLst>
      <p:ext uri="{BB962C8B-B14F-4D97-AF65-F5344CB8AC3E}">
        <p14:creationId xmlns:p14="http://schemas.microsoft.com/office/powerpoint/2010/main" val="21670499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400" i="1" dirty="0" smtClean="0">
                <a:latin typeface="Times New Roman" panose="02020603050405020304" pitchFamily="18" charset="0"/>
                <a:cs typeface="Times New Roman" panose="02020603050405020304" pitchFamily="18" charset="0"/>
              </a:rPr>
              <a:t>The mission </a:t>
            </a:r>
            <a:r>
              <a:rPr lang="en-US" sz="2400" i="1" dirty="0">
                <a:latin typeface="Times New Roman" panose="02020603050405020304" pitchFamily="18" charset="0"/>
                <a:cs typeface="Times New Roman" panose="02020603050405020304" pitchFamily="18" charset="0"/>
              </a:rPr>
              <a:t>of the Daleville City Schools is to provide our diverse student body with a variety of educational experiences and successes in a safe environment that will enable them to become confident, self-directed, lifelong learners in an increasingly complex world. </a:t>
            </a:r>
          </a:p>
        </p:txBody>
      </p:sp>
      <p:sp>
        <p:nvSpPr>
          <p:cNvPr id="2" name="Title 1"/>
          <p:cNvSpPr>
            <a:spLocks noGrp="1"/>
          </p:cNvSpPr>
          <p:nvPr>
            <p:ph type="title"/>
          </p:nvPr>
        </p:nvSpPr>
        <p:spPr>
          <a:xfrm>
            <a:off x="457200" y="279209"/>
            <a:ext cx="8229600" cy="1143000"/>
          </a:xfrm>
        </p:spPr>
        <p:txBody>
          <a:bodyPr/>
          <a:lstStyle/>
          <a:p>
            <a:pPr algn="ctr"/>
            <a:r>
              <a:rPr lang="en-US" dirty="0"/>
              <a:t>D</a:t>
            </a:r>
            <a:r>
              <a:rPr lang="en-US" dirty="0" smtClean="0"/>
              <a:t>CS </a:t>
            </a:r>
            <a:r>
              <a:rPr lang="en-US" dirty="0"/>
              <a:t>Mission Statement</a:t>
            </a:r>
          </a:p>
        </p:txBody>
      </p:sp>
      <p:sp>
        <p:nvSpPr>
          <p:cNvPr id="5" name="Slide Number Placeholder 4">
            <a:extLst>
              <a:ext uri="{FF2B5EF4-FFF2-40B4-BE49-F238E27FC236}">
                <a16:creationId xmlns:a16="http://schemas.microsoft.com/office/drawing/2014/main" id="{0CA67BEE-B1BC-4804-A10C-5E3861CD2CBF}"/>
              </a:ext>
            </a:extLst>
          </p:cNvPr>
          <p:cNvSpPr>
            <a:spLocks noGrp="1"/>
          </p:cNvSpPr>
          <p:nvPr>
            <p:ph type="sldNum" sz="quarter" idx="12"/>
          </p:nvPr>
        </p:nvSpPr>
        <p:spPr/>
        <p:txBody>
          <a:bodyPr/>
          <a:lstStyle/>
          <a:p>
            <a:fld id="{F462A738-CD38-4AFC-BD22-180D0A4EB93A}" type="slidenum">
              <a:rPr lang="en-US" smtClean="0"/>
              <a:pPr/>
              <a:t>3</a:t>
            </a:fld>
            <a:endParaRPr lang="en-US"/>
          </a:p>
        </p:txBody>
      </p:sp>
    </p:spTree>
    <p:extLst>
      <p:ext uri="{BB962C8B-B14F-4D97-AF65-F5344CB8AC3E}">
        <p14:creationId xmlns:p14="http://schemas.microsoft.com/office/powerpoint/2010/main" val="32840325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FY24 </a:t>
            </a:r>
            <a:r>
              <a:rPr lang="en-US" dirty="0"/>
              <a:t>Foundation Program Units</a:t>
            </a:r>
          </a:p>
        </p:txBody>
      </p:sp>
      <p:sp>
        <p:nvSpPr>
          <p:cNvPr id="2" name="Slide Number Placeholder 1">
            <a:extLst>
              <a:ext uri="{FF2B5EF4-FFF2-40B4-BE49-F238E27FC236}">
                <a16:creationId xmlns:a16="http://schemas.microsoft.com/office/drawing/2014/main" id="{A42DB69A-DC17-435D-8DF0-E9B03AF24596}"/>
              </a:ext>
            </a:extLst>
          </p:cNvPr>
          <p:cNvSpPr>
            <a:spLocks noGrp="1"/>
          </p:cNvSpPr>
          <p:nvPr>
            <p:ph type="sldNum" sz="quarter" idx="12"/>
          </p:nvPr>
        </p:nvSpPr>
        <p:spPr/>
        <p:txBody>
          <a:bodyPr/>
          <a:lstStyle/>
          <a:p>
            <a:fld id="{F462A738-CD38-4AFC-BD22-180D0A4EB93A}" type="slidenum">
              <a:rPr lang="en-US" smtClean="0"/>
              <a:pPr/>
              <a:t>4</a:t>
            </a:fld>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44887597"/>
              </p:ext>
            </p:extLst>
          </p:nvPr>
        </p:nvGraphicFramePr>
        <p:xfrm>
          <a:off x="152400" y="1251518"/>
          <a:ext cx="8534400" cy="4533336"/>
        </p:xfrm>
        <a:graphic>
          <a:graphicData uri="http://schemas.openxmlformats.org/drawingml/2006/table">
            <a:tbl>
              <a:tblPr firstRow="1" bandRow="1">
                <a:tableStyleId>{5C22544A-7EE6-4342-B048-85BDC9FD1C3A}</a:tableStyleId>
              </a:tblPr>
              <a:tblGrid>
                <a:gridCol w="3152346">
                  <a:extLst>
                    <a:ext uri="{9D8B030D-6E8A-4147-A177-3AD203B41FA5}">
                      <a16:colId xmlns:a16="http://schemas.microsoft.com/office/drawing/2014/main" val="4193900472"/>
                    </a:ext>
                  </a:extLst>
                </a:gridCol>
                <a:gridCol w="1537730">
                  <a:extLst>
                    <a:ext uri="{9D8B030D-6E8A-4147-A177-3AD203B41FA5}">
                      <a16:colId xmlns:a16="http://schemas.microsoft.com/office/drawing/2014/main" val="1042524654"/>
                    </a:ext>
                  </a:extLst>
                </a:gridCol>
                <a:gridCol w="1710724">
                  <a:extLst>
                    <a:ext uri="{9D8B030D-6E8A-4147-A177-3AD203B41FA5}">
                      <a16:colId xmlns:a16="http://schemas.microsoft.com/office/drawing/2014/main" val="1230717006"/>
                    </a:ext>
                  </a:extLst>
                </a:gridCol>
                <a:gridCol w="2133600">
                  <a:extLst>
                    <a:ext uri="{9D8B030D-6E8A-4147-A177-3AD203B41FA5}">
                      <a16:colId xmlns:a16="http://schemas.microsoft.com/office/drawing/2014/main" val="632310885"/>
                    </a:ext>
                  </a:extLst>
                </a:gridCol>
              </a:tblGrid>
              <a:tr h="440937">
                <a:tc>
                  <a:txBody>
                    <a:bodyPr/>
                    <a:lstStyle/>
                    <a:p>
                      <a:endParaRPr lang="en-US" dirty="0"/>
                    </a:p>
                  </a:txBody>
                  <a:tcP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smtClean="0">
                          <a:solidFill>
                            <a:schemeClr val="tx1"/>
                          </a:solidFill>
                          <a:latin typeface="Arial" panose="020B0604020202020204" pitchFamily="34" charset="0"/>
                          <a:cs typeface="Arial" panose="020B0604020202020204" pitchFamily="34" charset="0"/>
                        </a:rPr>
                        <a:t>FY 2024</a:t>
                      </a:r>
                    </a:p>
                  </a:txBody>
                  <a:tcP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smtClean="0">
                          <a:solidFill>
                            <a:schemeClr val="tx1"/>
                          </a:solidFill>
                          <a:latin typeface="Arial" panose="020B0604020202020204" pitchFamily="34" charset="0"/>
                          <a:cs typeface="Arial" panose="020B0604020202020204" pitchFamily="34" charset="0"/>
                        </a:rPr>
                        <a:t>FY 2023</a:t>
                      </a:r>
                    </a:p>
                  </a:txBody>
                  <a:tcP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smtClean="0">
                          <a:solidFill>
                            <a:schemeClr val="tx1"/>
                          </a:solidFill>
                          <a:latin typeface="Arial" panose="020B0604020202020204" pitchFamily="34" charset="0"/>
                          <a:cs typeface="Arial" panose="020B0604020202020204" pitchFamily="34" charset="0"/>
                        </a:rPr>
                        <a:t>Change</a:t>
                      </a:r>
                      <a:endParaRPr lang="en-US" dirty="0">
                        <a:solidFill>
                          <a:schemeClr val="tx1"/>
                        </a:solidFill>
                        <a:latin typeface="Arial" panose="020B0604020202020204" pitchFamily="34" charset="0"/>
                        <a:cs typeface="Arial" panose="020B0604020202020204" pitchFamily="34" charset="0"/>
                      </a:endParaRPr>
                    </a:p>
                  </a:txBody>
                  <a:tcPr>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659562655"/>
                  </a:ext>
                </a:extLst>
              </a:tr>
              <a:tr h="440937">
                <a:tc>
                  <a:txBody>
                    <a:bodyPr/>
                    <a:lstStyle/>
                    <a:p>
                      <a:pPr algn="ctr"/>
                      <a:r>
                        <a:rPr lang="en-US" b="1" dirty="0" smtClean="0">
                          <a:latin typeface="Arial" panose="020B0604020202020204" pitchFamily="34" charset="0"/>
                          <a:cs typeface="Arial" panose="020B0604020202020204" pitchFamily="34" charset="0"/>
                        </a:rPr>
                        <a:t>System</a:t>
                      </a:r>
                      <a:r>
                        <a:rPr lang="en-US" b="1" baseline="0" dirty="0" smtClean="0">
                          <a:latin typeface="Arial" panose="020B0604020202020204" pitchFamily="34" charset="0"/>
                          <a:cs typeface="Arial" panose="020B0604020202020204" pitchFamily="34" charset="0"/>
                        </a:rPr>
                        <a:t> ADM</a:t>
                      </a:r>
                      <a:endParaRPr lang="en-US"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Arial" panose="020B0604020202020204" pitchFamily="34" charset="0"/>
                          <a:cs typeface="Arial" panose="020B0604020202020204" pitchFamily="34" charset="0"/>
                        </a:rPr>
                        <a:t>1,090.70</a:t>
                      </a: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Arial" panose="020B0604020202020204" pitchFamily="34" charset="0"/>
                          <a:cs typeface="Arial" panose="020B0604020202020204" pitchFamily="34" charset="0"/>
                        </a:rPr>
                        <a:t>1,127.30</a:t>
                      </a: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Arial" panose="020B0604020202020204" pitchFamily="34" charset="0"/>
                          <a:cs typeface="Arial" panose="020B0604020202020204" pitchFamily="34" charset="0"/>
                        </a:rPr>
                        <a:t>(36.60)</a:t>
                      </a: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2579286"/>
                  </a:ext>
                </a:extLst>
              </a:tr>
              <a:tr h="457408">
                <a:tc>
                  <a:txBody>
                    <a:bodyPr/>
                    <a:lstStyle/>
                    <a:p>
                      <a:r>
                        <a:rPr lang="en-US" b="1" dirty="0" smtClean="0">
                          <a:latin typeface="Arial" panose="020B0604020202020204" pitchFamily="34" charset="0"/>
                          <a:cs typeface="Arial" panose="020B0604020202020204" pitchFamily="34" charset="0"/>
                        </a:rPr>
                        <a:t>Foundation</a:t>
                      </a:r>
                      <a:r>
                        <a:rPr lang="en-US" b="1" baseline="0" dirty="0" smtClean="0">
                          <a:latin typeface="Arial" panose="020B0604020202020204" pitchFamily="34" charset="0"/>
                          <a:cs typeface="Arial" panose="020B0604020202020204" pitchFamily="34" charset="0"/>
                        </a:rPr>
                        <a:t> Program Units</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92245865"/>
                  </a:ext>
                </a:extLst>
              </a:tr>
              <a:tr h="440937">
                <a:tc>
                  <a:txBody>
                    <a:bodyPr/>
                    <a:lstStyle/>
                    <a:p>
                      <a:r>
                        <a:rPr lang="en-US" dirty="0" smtClean="0">
                          <a:latin typeface="Arial" panose="020B0604020202020204" pitchFamily="34" charset="0"/>
                          <a:cs typeface="Arial" panose="020B0604020202020204" pitchFamily="34" charset="0"/>
                        </a:rPr>
                        <a:t>     Teachers</a:t>
                      </a: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Arial" panose="020B0604020202020204" pitchFamily="34" charset="0"/>
                          <a:cs typeface="Arial" panose="020B0604020202020204" pitchFamily="34" charset="0"/>
                        </a:rPr>
                        <a:t>63.52</a:t>
                      </a: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Arial" panose="020B0604020202020204" pitchFamily="34" charset="0"/>
                          <a:cs typeface="Arial" panose="020B0604020202020204" pitchFamily="34" charset="0"/>
                        </a:rPr>
                        <a:t>65.59</a:t>
                      </a: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Arial" panose="020B0604020202020204" pitchFamily="34" charset="0"/>
                          <a:cs typeface="Arial" panose="020B0604020202020204" pitchFamily="34" charset="0"/>
                        </a:rPr>
                        <a:t>(2.07)</a:t>
                      </a: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29057809"/>
                  </a:ext>
                </a:extLst>
              </a:tr>
              <a:tr h="440937">
                <a:tc>
                  <a:txBody>
                    <a:bodyPr/>
                    <a:lstStyle/>
                    <a:p>
                      <a:r>
                        <a:rPr lang="en-US" dirty="0" smtClean="0">
                          <a:latin typeface="Arial" panose="020B0604020202020204" pitchFamily="34" charset="0"/>
                          <a:cs typeface="Arial" panose="020B0604020202020204" pitchFamily="34" charset="0"/>
                        </a:rPr>
                        <a:t>     Principals</a:t>
                      </a: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Arial" panose="020B0604020202020204" pitchFamily="34" charset="0"/>
                          <a:cs typeface="Arial" panose="020B0604020202020204" pitchFamily="34" charset="0"/>
                        </a:rPr>
                        <a:t>3.00</a:t>
                      </a: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Arial" panose="020B0604020202020204" pitchFamily="34" charset="0"/>
                          <a:cs typeface="Arial" panose="020B0604020202020204" pitchFamily="34" charset="0"/>
                        </a:rPr>
                        <a:t>3.00</a:t>
                      </a: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Arial" panose="020B0604020202020204" pitchFamily="34" charset="0"/>
                          <a:cs typeface="Arial" panose="020B0604020202020204" pitchFamily="34" charset="0"/>
                        </a:rPr>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52290201"/>
                  </a:ext>
                </a:extLst>
              </a:tr>
              <a:tr h="440937">
                <a:tc>
                  <a:txBody>
                    <a:bodyPr/>
                    <a:lstStyle/>
                    <a:p>
                      <a:r>
                        <a:rPr lang="en-US" dirty="0" smtClean="0">
                          <a:latin typeface="Arial" panose="020B0604020202020204" pitchFamily="34" charset="0"/>
                          <a:cs typeface="Arial" panose="020B0604020202020204" pitchFamily="34" charset="0"/>
                        </a:rPr>
                        <a:t>     Assistant Principals</a:t>
                      </a: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Arial" panose="020B0604020202020204" pitchFamily="34" charset="0"/>
                          <a:cs typeface="Arial" panose="020B0604020202020204" pitchFamily="34" charset="0"/>
                        </a:rPr>
                        <a:t>1.00</a:t>
                      </a: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Arial" panose="020B0604020202020204" pitchFamily="34" charset="0"/>
                          <a:cs typeface="Arial" panose="020B0604020202020204" pitchFamily="34" charset="0"/>
                        </a:rPr>
                        <a:t>1.00</a:t>
                      </a: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Arial" panose="020B0604020202020204" pitchFamily="34" charset="0"/>
                          <a:cs typeface="Arial" panose="020B0604020202020204" pitchFamily="34" charset="0"/>
                        </a:rPr>
                        <a:t>0.00</a:t>
                      </a: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35682815"/>
                  </a:ext>
                </a:extLst>
              </a:tr>
              <a:tr h="440937">
                <a:tc>
                  <a:txBody>
                    <a:bodyPr/>
                    <a:lstStyle/>
                    <a:p>
                      <a:r>
                        <a:rPr lang="en-US" dirty="0" smtClean="0">
                          <a:latin typeface="Arial" panose="020B0604020202020204" pitchFamily="34" charset="0"/>
                          <a:cs typeface="Arial" panose="020B0604020202020204" pitchFamily="34" charset="0"/>
                        </a:rPr>
                        <a:t>     Counselors</a:t>
                      </a: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Arial" panose="020B0604020202020204" pitchFamily="34" charset="0"/>
                          <a:cs typeface="Arial" panose="020B0604020202020204" pitchFamily="34" charset="0"/>
                        </a:rPr>
                        <a:t>2.50</a:t>
                      </a: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Arial" panose="020B0604020202020204" pitchFamily="34" charset="0"/>
                          <a:cs typeface="Arial" panose="020B0604020202020204" pitchFamily="34" charset="0"/>
                        </a:rPr>
                        <a:t>2.50</a:t>
                      </a: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Arial" panose="020B0604020202020204" pitchFamily="34" charset="0"/>
                          <a:cs typeface="Arial" panose="020B0604020202020204" pitchFamily="34" charset="0"/>
                        </a:rPr>
                        <a:t>0.00</a:t>
                      </a: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4364031"/>
                  </a:ext>
                </a:extLst>
              </a:tr>
              <a:tr h="440937">
                <a:tc>
                  <a:txBody>
                    <a:bodyPr/>
                    <a:lstStyle/>
                    <a:p>
                      <a:r>
                        <a:rPr lang="en-US" dirty="0" smtClean="0">
                          <a:latin typeface="Arial" panose="020B0604020202020204" pitchFamily="34" charset="0"/>
                          <a:cs typeface="Arial" panose="020B0604020202020204" pitchFamily="34" charset="0"/>
                        </a:rPr>
                        <a:t>     Librarians</a:t>
                      </a: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Arial" panose="020B0604020202020204" pitchFamily="34" charset="0"/>
                          <a:cs typeface="Arial" panose="020B0604020202020204" pitchFamily="34" charset="0"/>
                        </a:rPr>
                        <a:t>3.00</a:t>
                      </a: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Arial" panose="020B0604020202020204" pitchFamily="34" charset="0"/>
                          <a:cs typeface="Arial" panose="020B0604020202020204" pitchFamily="34" charset="0"/>
                        </a:rPr>
                        <a:t>3.00</a:t>
                      </a: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Arial" panose="020B0604020202020204" pitchFamily="34" charset="0"/>
                          <a:cs typeface="Arial" panose="020B0604020202020204" pitchFamily="34" charset="0"/>
                        </a:rPr>
                        <a:t>0.00</a:t>
                      </a: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47408148"/>
                  </a:ext>
                </a:extLst>
              </a:tr>
              <a:tr h="440937">
                <a:tc>
                  <a:txBody>
                    <a:bodyPr/>
                    <a:lstStyle/>
                    <a:p>
                      <a:r>
                        <a:rPr lang="en-US" dirty="0" smtClean="0">
                          <a:latin typeface="Arial" panose="020B0604020202020204" pitchFamily="34" charset="0"/>
                          <a:cs typeface="Arial" panose="020B0604020202020204" pitchFamily="34" charset="0"/>
                        </a:rPr>
                        <a:t>     Career Tech</a:t>
                      </a:r>
                      <a:r>
                        <a:rPr lang="en-US" baseline="0" dirty="0" smtClean="0">
                          <a:latin typeface="Arial" panose="020B0604020202020204" pitchFamily="34" charset="0"/>
                          <a:cs typeface="Arial" panose="020B0604020202020204" pitchFamily="34" charset="0"/>
                        </a:rPr>
                        <a:t> Directors</a:t>
                      </a: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Arial" panose="020B0604020202020204" pitchFamily="34" charset="0"/>
                          <a:cs typeface="Arial" panose="020B0604020202020204" pitchFamily="34" charset="0"/>
                        </a:rPr>
                        <a:t>1.75</a:t>
                      </a: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Arial" panose="020B0604020202020204" pitchFamily="34" charset="0"/>
                          <a:cs typeface="Arial" panose="020B0604020202020204" pitchFamily="34" charset="0"/>
                        </a:rPr>
                        <a:t>1.75</a:t>
                      </a: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Arial" panose="020B0604020202020204" pitchFamily="34" charset="0"/>
                          <a:cs typeface="Arial" panose="020B0604020202020204" pitchFamily="34" charset="0"/>
                        </a:rPr>
                        <a:t>0.00</a:t>
                      </a: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61013102"/>
                  </a:ext>
                </a:extLst>
              </a:tr>
              <a:tr h="136140">
                <a:tc>
                  <a:txBody>
                    <a:bodyPr/>
                    <a:lstStyle/>
                    <a:p>
                      <a:r>
                        <a:rPr lang="en-US" b="1" dirty="0" smtClean="0">
                          <a:latin typeface="Arial" panose="020B0604020202020204" pitchFamily="34" charset="0"/>
                          <a:cs typeface="Arial" panose="020B0604020202020204" pitchFamily="34" charset="0"/>
                        </a:rPr>
                        <a:t>Total</a:t>
                      </a:r>
                      <a:r>
                        <a:rPr lang="en-US" b="1" baseline="0" dirty="0" smtClean="0">
                          <a:latin typeface="Arial" panose="020B0604020202020204" pitchFamily="34" charset="0"/>
                          <a:cs typeface="Arial" panose="020B0604020202020204" pitchFamily="34" charset="0"/>
                        </a:rPr>
                        <a:t> Units</a:t>
                      </a:r>
                      <a:r>
                        <a:rPr lang="en-US" b="1" dirty="0" smtClean="0">
                          <a:latin typeface="Arial" panose="020B0604020202020204" pitchFamily="34" charset="0"/>
                          <a:cs typeface="Arial" panose="020B0604020202020204" pitchFamily="34" charset="0"/>
                        </a:rPr>
                        <a:t>    </a:t>
                      </a:r>
                      <a:endParaRPr lang="en-US"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Arial" panose="020B0604020202020204" pitchFamily="34" charset="0"/>
                          <a:cs typeface="Arial" panose="020B0604020202020204" pitchFamily="34" charset="0"/>
                        </a:rPr>
                        <a:t>74.77</a:t>
                      </a: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Arial" panose="020B0604020202020204" pitchFamily="34" charset="0"/>
                          <a:cs typeface="Arial" panose="020B0604020202020204" pitchFamily="34" charset="0"/>
                        </a:rPr>
                        <a:t>76.84</a:t>
                      </a: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Arial" panose="020B0604020202020204" pitchFamily="34" charset="0"/>
                          <a:cs typeface="Arial" panose="020B0604020202020204" pitchFamily="34" charset="0"/>
                        </a:rPr>
                        <a:t>2.81</a:t>
                      </a: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99626834"/>
                  </a:ext>
                </a:extLst>
              </a:tr>
            </a:tbl>
          </a:graphicData>
        </a:graphic>
      </p:graphicFrame>
    </p:spTree>
    <p:extLst>
      <p:ext uri="{BB962C8B-B14F-4D97-AF65-F5344CB8AC3E}">
        <p14:creationId xmlns:p14="http://schemas.microsoft.com/office/powerpoint/2010/main" val="18567907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462A738-CD38-4AFC-BD22-180D0A4EB93A}" type="slidenum">
              <a:rPr lang="en-US" smtClean="0"/>
              <a:pPr/>
              <a:t>5</a:t>
            </a:fld>
            <a:endParaRPr lang="en-US"/>
          </a:p>
        </p:txBody>
      </p:sp>
      <p:sp>
        <p:nvSpPr>
          <p:cNvPr id="4" name="Title 3"/>
          <p:cNvSpPr>
            <a:spLocks noGrp="1"/>
          </p:cNvSpPr>
          <p:nvPr>
            <p:ph type="title"/>
          </p:nvPr>
        </p:nvSpPr>
        <p:spPr/>
        <p:txBody>
          <a:bodyPr/>
          <a:lstStyle/>
          <a:p>
            <a:r>
              <a:rPr lang="en-US" dirty="0" smtClean="0"/>
              <a:t>Units by School</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52989255"/>
              </p:ext>
            </p:extLst>
          </p:nvPr>
        </p:nvGraphicFramePr>
        <p:xfrm>
          <a:off x="454543" y="2057400"/>
          <a:ext cx="8229600" cy="3687124"/>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1718432911"/>
                    </a:ext>
                  </a:extLst>
                </a:gridCol>
                <a:gridCol w="2743200">
                  <a:extLst>
                    <a:ext uri="{9D8B030D-6E8A-4147-A177-3AD203B41FA5}">
                      <a16:colId xmlns:a16="http://schemas.microsoft.com/office/drawing/2014/main" val="1075444001"/>
                    </a:ext>
                  </a:extLst>
                </a:gridCol>
                <a:gridCol w="2743200">
                  <a:extLst>
                    <a:ext uri="{9D8B030D-6E8A-4147-A177-3AD203B41FA5}">
                      <a16:colId xmlns:a16="http://schemas.microsoft.com/office/drawing/2014/main" val="4115242609"/>
                    </a:ext>
                  </a:extLst>
                </a:gridCol>
              </a:tblGrid>
              <a:tr h="526732">
                <a:tc>
                  <a:txBody>
                    <a:bodyPr/>
                    <a:lstStyle/>
                    <a:p>
                      <a:pPr algn="ct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smtClean="0">
                          <a:solidFill>
                            <a:schemeClr val="tx1"/>
                          </a:solidFill>
                          <a:latin typeface="Arial" panose="020B0604020202020204" pitchFamily="34" charset="0"/>
                          <a:cs typeface="Arial" panose="020B0604020202020204" pitchFamily="34" charset="0"/>
                        </a:rPr>
                        <a:t>FY 2024</a:t>
                      </a:r>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smtClean="0">
                          <a:solidFill>
                            <a:schemeClr val="tx1"/>
                          </a:solidFill>
                          <a:latin typeface="Arial" panose="020B0604020202020204" pitchFamily="34" charset="0"/>
                          <a:cs typeface="Arial" panose="020B0604020202020204" pitchFamily="34" charset="0"/>
                        </a:rPr>
                        <a:t>FY 2023</a:t>
                      </a:r>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374312695"/>
                  </a:ext>
                </a:extLst>
              </a:tr>
              <a:tr h="526732">
                <a:tc>
                  <a:txBody>
                    <a:bodyPr/>
                    <a:lstStyle/>
                    <a:p>
                      <a:pPr algn="l"/>
                      <a:r>
                        <a:rPr lang="en-US" b="1" dirty="0" smtClean="0">
                          <a:latin typeface="Arial" panose="020B0604020202020204" pitchFamily="34" charset="0"/>
                          <a:cs typeface="Arial" panose="020B0604020202020204" pitchFamily="34" charset="0"/>
                        </a:rPr>
                        <a:t>Windham Elementary</a:t>
                      </a:r>
                      <a:endParaRPr lang="en-US"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1196337"/>
                  </a:ext>
                </a:extLst>
              </a:tr>
              <a:tr h="526732">
                <a:tc>
                  <a:txBody>
                    <a:bodyPr/>
                    <a:lstStyle/>
                    <a:p>
                      <a:pPr algn="ctr"/>
                      <a:r>
                        <a:rPr lang="en-US" dirty="0" smtClean="0">
                          <a:latin typeface="Arial" panose="020B0604020202020204" pitchFamily="34" charset="0"/>
                          <a:cs typeface="Arial" panose="020B0604020202020204" pitchFamily="34" charset="0"/>
                        </a:rPr>
                        <a:t>ADM</a:t>
                      </a:r>
                      <a:r>
                        <a:rPr lang="en-US" baseline="0" dirty="0" smtClean="0">
                          <a:latin typeface="Arial" panose="020B0604020202020204" pitchFamily="34" charset="0"/>
                          <a:cs typeface="Arial" panose="020B0604020202020204" pitchFamily="34" charset="0"/>
                        </a:rPr>
                        <a:t> / Teacher Units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Arial" panose="020B0604020202020204" pitchFamily="34" charset="0"/>
                          <a:cs typeface="Arial" panose="020B0604020202020204" pitchFamily="34" charset="0"/>
                        </a:rPr>
                        <a:t>449.10/ 29.68</a:t>
                      </a: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Arial" panose="020B0604020202020204" pitchFamily="34" charset="0"/>
                          <a:cs typeface="Arial" panose="020B0604020202020204" pitchFamily="34" charset="0"/>
                        </a:rPr>
                        <a:t>466.20/ 30.94</a:t>
                      </a: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7936409"/>
                  </a:ext>
                </a:extLst>
              </a:tr>
              <a:tr h="526732">
                <a:tc>
                  <a:txBody>
                    <a:bodyPr/>
                    <a:lstStyle/>
                    <a:p>
                      <a:pPr algn="l"/>
                      <a:r>
                        <a:rPr lang="en-US" b="1" baseline="0" dirty="0" smtClean="0">
                          <a:latin typeface="Arial" panose="020B0604020202020204" pitchFamily="34" charset="0"/>
                          <a:cs typeface="Arial" panose="020B0604020202020204" pitchFamily="34" charset="0"/>
                        </a:rPr>
                        <a:t>Daleville Middle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39559185"/>
                  </a:ext>
                </a:extLst>
              </a:tr>
              <a:tr h="526732">
                <a:tc>
                  <a:txBody>
                    <a:bodyPr/>
                    <a:lstStyle/>
                    <a:p>
                      <a:pPr algn="ctr"/>
                      <a:r>
                        <a:rPr lang="en-US" baseline="0" dirty="0" smtClean="0">
                          <a:latin typeface="Arial" panose="020B0604020202020204" pitchFamily="34" charset="0"/>
                          <a:cs typeface="Arial" panose="020B0604020202020204" pitchFamily="34" charset="0"/>
                        </a:rPr>
                        <a:t>ADM / Teacher Units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Arial" panose="020B0604020202020204" pitchFamily="34" charset="0"/>
                          <a:cs typeface="Arial" panose="020B0604020202020204" pitchFamily="34" charset="0"/>
                        </a:rPr>
                        <a:t>352.85/ 17.75</a:t>
                      </a: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latin typeface="Arial" panose="020B0604020202020204" pitchFamily="34" charset="0"/>
                          <a:cs typeface="Arial" panose="020B0604020202020204" pitchFamily="34" charset="0"/>
                        </a:rPr>
                        <a:t>374.35/ 18.68</a:t>
                      </a: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77018248"/>
                  </a:ext>
                </a:extLst>
              </a:tr>
              <a:tr h="526732">
                <a:tc>
                  <a:txBody>
                    <a:bodyPr/>
                    <a:lstStyle/>
                    <a:p>
                      <a:pPr algn="l"/>
                      <a:r>
                        <a:rPr lang="en-US" b="1" dirty="0" smtClean="0">
                          <a:latin typeface="Arial" panose="020B0604020202020204" pitchFamily="34" charset="0"/>
                          <a:cs typeface="Arial" panose="020B0604020202020204" pitchFamily="34" charset="0"/>
                        </a:rPr>
                        <a:t>Daleville</a:t>
                      </a:r>
                      <a:r>
                        <a:rPr lang="en-US" b="1" baseline="0" dirty="0" smtClean="0">
                          <a:latin typeface="Arial" panose="020B0604020202020204" pitchFamily="34" charset="0"/>
                          <a:cs typeface="Arial" panose="020B0604020202020204" pitchFamily="34" charset="0"/>
                        </a:rPr>
                        <a:t> High</a:t>
                      </a:r>
                      <a:endParaRPr lang="en-US"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863825"/>
                  </a:ext>
                </a:extLst>
              </a:tr>
              <a:tr h="526732">
                <a:tc>
                  <a:txBody>
                    <a:bodyPr/>
                    <a:lstStyle/>
                    <a:p>
                      <a:pPr algn="ctr"/>
                      <a:r>
                        <a:rPr lang="en-US" dirty="0" smtClean="0">
                          <a:latin typeface="Arial" panose="020B0604020202020204" pitchFamily="34" charset="0"/>
                          <a:cs typeface="Arial" panose="020B0604020202020204" pitchFamily="34" charset="0"/>
                        </a:rPr>
                        <a:t>ADM</a:t>
                      </a:r>
                      <a:r>
                        <a:rPr lang="en-US" baseline="0" dirty="0" smtClean="0">
                          <a:latin typeface="Arial" panose="020B0604020202020204" pitchFamily="34" charset="0"/>
                          <a:cs typeface="Arial" panose="020B0604020202020204" pitchFamily="34" charset="0"/>
                        </a:rPr>
                        <a:t> / Teacher Units</a:t>
                      </a: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aseline="0" dirty="0" smtClean="0">
                          <a:latin typeface="Arial" panose="020B0604020202020204" pitchFamily="34" charset="0"/>
                          <a:cs typeface="Arial" panose="020B0604020202020204" pitchFamily="34" charset="0"/>
                        </a:rPr>
                        <a:t>288.75 / 16.09</a:t>
                      </a: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aseline="0" dirty="0" smtClean="0">
                          <a:latin typeface="Arial" panose="020B0604020202020204" pitchFamily="34" charset="0"/>
                          <a:cs typeface="Arial" panose="020B0604020202020204" pitchFamily="34" charset="0"/>
                        </a:rPr>
                        <a:t>286.75 / 15.97</a:t>
                      </a:r>
                      <a:endParaRPr lang="en-US"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59217466"/>
                  </a:ext>
                </a:extLst>
              </a:tr>
            </a:tbl>
          </a:graphicData>
        </a:graphic>
      </p:graphicFrame>
    </p:spTree>
    <p:extLst>
      <p:ext uri="{BB962C8B-B14F-4D97-AF65-F5344CB8AC3E}">
        <p14:creationId xmlns:p14="http://schemas.microsoft.com/office/powerpoint/2010/main" val="11210955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462A738-CD38-4AFC-BD22-180D0A4EB93A}" type="slidenum">
              <a:rPr lang="en-US" smtClean="0"/>
              <a:pPr/>
              <a:t>6</a:t>
            </a:fld>
            <a:endParaRPr lang="en-US"/>
          </a:p>
        </p:txBody>
      </p:sp>
      <p:sp>
        <p:nvSpPr>
          <p:cNvPr id="4" name="Title 3"/>
          <p:cNvSpPr>
            <a:spLocks noGrp="1"/>
          </p:cNvSpPr>
          <p:nvPr>
            <p:ph type="title"/>
          </p:nvPr>
        </p:nvSpPr>
        <p:spPr/>
        <p:txBody>
          <a:bodyPr/>
          <a:lstStyle/>
          <a:p>
            <a:r>
              <a:rPr lang="en-US" dirty="0" smtClean="0"/>
              <a:t>Foundation Funds</a:t>
            </a:r>
            <a:endParaRPr lang="en-US" dirty="0"/>
          </a:p>
        </p:txBody>
      </p:sp>
      <p:pic>
        <p:nvPicPr>
          <p:cNvPr id="7" name="Picture 6"/>
          <p:cNvPicPr>
            <a:picLocks noChangeAspect="1"/>
          </p:cNvPicPr>
          <p:nvPr/>
        </p:nvPicPr>
        <p:blipFill>
          <a:blip r:embed="rId3"/>
          <a:stretch>
            <a:fillRect/>
          </a:stretch>
        </p:blipFill>
        <p:spPr>
          <a:xfrm>
            <a:off x="95250" y="2168847"/>
            <a:ext cx="8953500" cy="4604222"/>
          </a:xfrm>
          <a:prstGeom prst="rect">
            <a:avLst/>
          </a:prstGeom>
        </p:spPr>
      </p:pic>
      <p:pic>
        <p:nvPicPr>
          <p:cNvPr id="8" name="Picture 7"/>
          <p:cNvPicPr>
            <a:picLocks noChangeAspect="1"/>
          </p:cNvPicPr>
          <p:nvPr/>
        </p:nvPicPr>
        <p:blipFill>
          <a:blip r:embed="rId4"/>
          <a:stretch>
            <a:fillRect/>
          </a:stretch>
        </p:blipFill>
        <p:spPr>
          <a:xfrm>
            <a:off x="95250" y="1417638"/>
            <a:ext cx="8953500" cy="552450"/>
          </a:xfrm>
          <a:prstGeom prst="rect">
            <a:avLst/>
          </a:prstGeom>
        </p:spPr>
      </p:pic>
    </p:spTree>
    <p:extLst>
      <p:ext uri="{BB962C8B-B14F-4D97-AF65-F5344CB8AC3E}">
        <p14:creationId xmlns:p14="http://schemas.microsoft.com/office/powerpoint/2010/main" val="724330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905000"/>
            <a:ext cx="8229600" cy="4525963"/>
          </a:xfrm>
        </p:spPr>
        <p:txBody>
          <a:bodyPr>
            <a:normAutofit/>
          </a:bodyPr>
          <a:lstStyle/>
          <a:p>
            <a:endParaRPr lang="en-US" sz="2800" dirty="0"/>
          </a:p>
        </p:txBody>
      </p:sp>
      <p:sp>
        <p:nvSpPr>
          <p:cNvPr id="2" name="Title 1"/>
          <p:cNvSpPr>
            <a:spLocks noGrp="1"/>
          </p:cNvSpPr>
          <p:nvPr>
            <p:ph type="title"/>
          </p:nvPr>
        </p:nvSpPr>
        <p:spPr/>
        <p:txBody>
          <a:bodyPr>
            <a:normAutofit fontScale="90000"/>
          </a:bodyPr>
          <a:lstStyle/>
          <a:p>
            <a:pPr algn="ctr"/>
            <a:r>
              <a:rPr lang="en-US" b="1" dirty="0"/>
              <a:t>FY </a:t>
            </a:r>
            <a:r>
              <a:rPr lang="en-US" b="1" dirty="0" smtClean="0"/>
              <a:t>2024 </a:t>
            </a:r>
            <a:r>
              <a:rPr lang="en-US" b="1" dirty="0"/>
              <a:t>Total Budget</a:t>
            </a:r>
            <a:br>
              <a:rPr lang="en-US" b="1" dirty="0"/>
            </a:br>
            <a:r>
              <a:rPr lang="en-US" b="1" dirty="0"/>
              <a:t>Revenues</a:t>
            </a:r>
          </a:p>
        </p:txBody>
      </p:sp>
      <p:graphicFrame>
        <p:nvGraphicFramePr>
          <p:cNvPr id="5" name="Table 4"/>
          <p:cNvGraphicFramePr>
            <a:graphicFrameLocks noGrp="1"/>
          </p:cNvGraphicFramePr>
          <p:nvPr>
            <p:extLst>
              <p:ext uri="{D42A27DB-BD31-4B8C-83A1-F6EECF244321}">
                <p14:modId xmlns:p14="http://schemas.microsoft.com/office/powerpoint/2010/main" val="1124028126"/>
              </p:ext>
            </p:extLst>
          </p:nvPr>
        </p:nvGraphicFramePr>
        <p:xfrm>
          <a:off x="304799" y="1905000"/>
          <a:ext cx="8458198" cy="3886199"/>
        </p:xfrm>
        <a:graphic>
          <a:graphicData uri="http://schemas.openxmlformats.org/drawingml/2006/table">
            <a:tbl>
              <a:tblPr>
                <a:tableStyleId>{5C22544A-7EE6-4342-B048-85BDC9FD1C3A}</a:tableStyleId>
              </a:tblPr>
              <a:tblGrid>
                <a:gridCol w="2590801">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73048">
                  <a:extLst>
                    <a:ext uri="{9D8B030D-6E8A-4147-A177-3AD203B41FA5}">
                      <a16:colId xmlns:a16="http://schemas.microsoft.com/office/drawing/2014/main" val="20002"/>
                    </a:ext>
                  </a:extLst>
                </a:gridCol>
                <a:gridCol w="1736949">
                  <a:extLst>
                    <a:ext uri="{9D8B030D-6E8A-4147-A177-3AD203B41FA5}">
                      <a16:colId xmlns:a16="http://schemas.microsoft.com/office/drawing/2014/main" val="20003"/>
                    </a:ext>
                  </a:extLst>
                </a:gridCol>
              </a:tblGrid>
              <a:tr h="887323">
                <a:tc>
                  <a:txBody>
                    <a:bodyPr/>
                    <a:lstStyle/>
                    <a:p>
                      <a:pPr algn="ctr" fontAlgn="ctr"/>
                      <a:endParaRPr lang="en-US" sz="2800" b="1" i="0" u="none" strike="noStrike" dirty="0">
                        <a:solidFill>
                          <a:srgbClr val="000000"/>
                        </a:solidFill>
                        <a:effectLst/>
                        <a:latin typeface="+mn-lt"/>
                      </a:endParaRPr>
                    </a:p>
                  </a:txBody>
                  <a:tcPr marL="9525" marR="9525" marT="9525" marB="0" anchor="ctr"/>
                </a:tc>
                <a:tc>
                  <a:txBody>
                    <a:bodyPr/>
                    <a:lstStyle/>
                    <a:p>
                      <a:pPr algn="ctr" fontAlgn="ctr"/>
                      <a:endParaRPr lang="en-US" sz="2800" b="1" i="0" u="sng" strike="noStrike" dirty="0" smtClean="0">
                        <a:solidFill>
                          <a:srgbClr val="000000"/>
                        </a:solidFill>
                        <a:effectLst/>
                        <a:latin typeface="+mn-lt"/>
                      </a:endParaRPr>
                    </a:p>
                    <a:p>
                      <a:pPr algn="ctr" fontAlgn="ctr"/>
                      <a:r>
                        <a:rPr lang="en-US" sz="2800" b="1" i="0" u="sng" strike="noStrike" dirty="0" smtClean="0">
                          <a:solidFill>
                            <a:srgbClr val="000000"/>
                          </a:solidFill>
                          <a:effectLst/>
                          <a:latin typeface="+mn-lt"/>
                        </a:rPr>
                        <a:t>2024</a:t>
                      </a:r>
                      <a:endParaRPr lang="en-US" sz="2800" b="1" i="0" u="sng" strike="noStrike" dirty="0">
                        <a:solidFill>
                          <a:srgbClr val="000000"/>
                        </a:solidFill>
                        <a:effectLst/>
                        <a:latin typeface="+mn-lt"/>
                      </a:endParaRPr>
                    </a:p>
                  </a:txBody>
                  <a:tcPr marL="9525" marR="9525" marT="9525" marB="0" anchor="ctr"/>
                </a:tc>
                <a:tc>
                  <a:txBody>
                    <a:bodyPr/>
                    <a:lstStyle/>
                    <a:p>
                      <a:pPr algn="ctr" fontAlgn="ctr"/>
                      <a:endParaRPr lang="en-US" sz="2800" b="1" i="0" u="sng" strike="noStrike" dirty="0" smtClean="0">
                        <a:solidFill>
                          <a:srgbClr val="000000"/>
                        </a:solidFill>
                        <a:effectLst/>
                        <a:latin typeface="+mn-lt"/>
                      </a:endParaRPr>
                    </a:p>
                    <a:p>
                      <a:pPr algn="ctr" fontAlgn="ctr"/>
                      <a:r>
                        <a:rPr lang="en-US" sz="2800" b="1" i="0" u="sng" strike="noStrike" dirty="0" smtClean="0">
                          <a:solidFill>
                            <a:srgbClr val="000000"/>
                          </a:solidFill>
                          <a:effectLst/>
                          <a:latin typeface="+mn-lt"/>
                        </a:rPr>
                        <a:t>2023</a:t>
                      </a:r>
                      <a:endParaRPr lang="en-US" sz="2800" b="1" i="0" u="sng" strike="noStrike" dirty="0">
                        <a:solidFill>
                          <a:srgbClr val="000000"/>
                        </a:solidFill>
                        <a:effectLst/>
                        <a:latin typeface="+mn-lt"/>
                      </a:endParaRPr>
                    </a:p>
                  </a:txBody>
                  <a:tcPr marL="9525" marR="9525" marT="9525" marB="0" anchor="ctr"/>
                </a:tc>
                <a:tc>
                  <a:txBody>
                    <a:bodyPr/>
                    <a:lstStyle/>
                    <a:p>
                      <a:pPr algn="ctr" fontAlgn="b"/>
                      <a:r>
                        <a:rPr lang="en-US" sz="2800" b="1" i="0" u="sng" strike="noStrike" dirty="0">
                          <a:solidFill>
                            <a:srgbClr val="000000"/>
                          </a:solidFill>
                          <a:effectLst/>
                          <a:latin typeface="+mn-lt"/>
                        </a:rPr>
                        <a:t>Diff</a:t>
                      </a:r>
                    </a:p>
                  </a:txBody>
                  <a:tcPr marL="9525" marR="9525" marT="9525" marB="0" anchor="b"/>
                </a:tc>
                <a:extLst>
                  <a:ext uri="{0D108BD9-81ED-4DB2-BD59-A6C34878D82A}">
                    <a16:rowId xmlns:a16="http://schemas.microsoft.com/office/drawing/2014/main" val="10000"/>
                  </a:ext>
                </a:extLst>
              </a:tr>
              <a:tr h="648353">
                <a:tc>
                  <a:txBody>
                    <a:bodyPr/>
                    <a:lstStyle/>
                    <a:p>
                      <a:pPr algn="l" fontAlgn="ctr"/>
                      <a:r>
                        <a:rPr lang="en-US" sz="1800" b="1" u="none" strike="noStrike" dirty="0">
                          <a:effectLst/>
                          <a:latin typeface="+mn-lt"/>
                        </a:rPr>
                        <a:t>    STATE REVENUES</a:t>
                      </a:r>
                      <a:endParaRPr lang="en-US" sz="1800" b="1" i="0" u="none" strike="noStrike" dirty="0">
                        <a:solidFill>
                          <a:srgbClr val="000000"/>
                        </a:solidFill>
                        <a:effectLst/>
                        <a:latin typeface="+mn-lt"/>
                      </a:endParaRPr>
                    </a:p>
                  </a:txBody>
                  <a:tcPr marL="9525" marR="9525" marT="9525" marB="0" anchor="ctr"/>
                </a:tc>
                <a:tc>
                  <a:txBody>
                    <a:bodyPr/>
                    <a:lstStyle/>
                    <a:p>
                      <a:pPr algn="r" fontAlgn="ctr"/>
                      <a:r>
                        <a:rPr lang="en-US" sz="1800" b="1" i="0" u="none" strike="noStrike" dirty="0" smtClean="0">
                          <a:solidFill>
                            <a:srgbClr val="000000"/>
                          </a:solidFill>
                          <a:effectLst/>
                          <a:latin typeface="+mj-lt"/>
                        </a:rPr>
                        <a:t>$9,493,901.00 </a:t>
                      </a:r>
                      <a:endParaRPr lang="en-US" sz="1800" b="1" i="0" u="none" strike="noStrike" dirty="0">
                        <a:solidFill>
                          <a:srgbClr val="000000"/>
                        </a:solidFill>
                        <a:effectLst/>
                        <a:latin typeface="+mj-lt"/>
                      </a:endParaRPr>
                    </a:p>
                  </a:txBody>
                  <a:tcPr marL="6350" marR="6350" marT="6350" marB="0" anchor="b"/>
                </a:tc>
                <a:tc>
                  <a:txBody>
                    <a:bodyPr/>
                    <a:lstStyle/>
                    <a:p>
                      <a:pPr marL="0" algn="r" rtl="0" eaLnBrk="1" fontAlgn="ctr" latinLnBrk="0" hangingPunct="1"/>
                      <a:r>
                        <a:rPr kumimoji="0" lang="en-US" sz="1800" b="1" i="0" u="none" strike="noStrike" kern="1200" dirty="0" smtClean="0">
                          <a:solidFill>
                            <a:srgbClr val="000000"/>
                          </a:solidFill>
                          <a:effectLst/>
                          <a:latin typeface="+mn-lt"/>
                          <a:ea typeface="+mn-ea"/>
                          <a:cs typeface="+mn-cs"/>
                        </a:rPr>
                        <a:t>$9,461,869.44</a:t>
                      </a:r>
                      <a:endParaRPr kumimoji="0" lang="en-US" sz="1800" b="1" i="0" u="none" strike="noStrike" kern="1200" dirty="0">
                        <a:solidFill>
                          <a:srgbClr val="000000"/>
                        </a:solidFill>
                        <a:effectLst/>
                        <a:latin typeface="+mn-lt"/>
                        <a:ea typeface="+mn-ea"/>
                        <a:cs typeface="+mn-cs"/>
                      </a:endParaRPr>
                    </a:p>
                  </a:txBody>
                  <a:tcPr marL="9525" marR="9525" marT="9525" marB="0" anchor="b"/>
                </a:tc>
                <a:tc>
                  <a:txBody>
                    <a:bodyPr/>
                    <a:lstStyle/>
                    <a:p>
                      <a:pPr algn="r" fontAlgn="b"/>
                      <a:endParaRPr lang="en-US" sz="1800" b="1" i="0" u="none" strike="noStrike" dirty="0" smtClean="0">
                        <a:solidFill>
                          <a:srgbClr val="000000"/>
                        </a:solidFill>
                        <a:effectLst/>
                        <a:latin typeface="+mn-lt"/>
                      </a:endParaRPr>
                    </a:p>
                  </a:txBody>
                  <a:tcPr marL="9525" marR="9525" marT="9525" marB="0" anchor="b"/>
                </a:tc>
                <a:extLst>
                  <a:ext uri="{0D108BD9-81ED-4DB2-BD59-A6C34878D82A}">
                    <a16:rowId xmlns:a16="http://schemas.microsoft.com/office/drawing/2014/main" val="10001"/>
                  </a:ext>
                </a:extLst>
              </a:tr>
              <a:tr h="626806">
                <a:tc>
                  <a:txBody>
                    <a:bodyPr/>
                    <a:lstStyle/>
                    <a:p>
                      <a:pPr algn="l" fontAlgn="ctr"/>
                      <a:r>
                        <a:rPr lang="en-US" sz="1800" b="1" u="none" strike="noStrike" dirty="0">
                          <a:effectLst/>
                          <a:latin typeface="+mn-lt"/>
                        </a:rPr>
                        <a:t>    FEDERAL REVENUES</a:t>
                      </a:r>
                      <a:endParaRPr lang="en-US" sz="1800" b="1" i="0" u="none" strike="noStrike" dirty="0">
                        <a:solidFill>
                          <a:srgbClr val="000000"/>
                        </a:solidFill>
                        <a:effectLst/>
                        <a:latin typeface="+mn-lt"/>
                      </a:endParaRPr>
                    </a:p>
                  </a:txBody>
                  <a:tcPr marL="9525" marR="9525" marT="9525" marB="0" anchor="ctr"/>
                </a:tc>
                <a:tc>
                  <a:txBody>
                    <a:bodyPr/>
                    <a:lstStyle/>
                    <a:p>
                      <a:pPr algn="r" fontAlgn="ctr"/>
                      <a:r>
                        <a:rPr lang="en-US" sz="1800" b="1" i="0" u="none" strike="noStrike" dirty="0" smtClean="0">
                          <a:solidFill>
                            <a:srgbClr val="000000"/>
                          </a:solidFill>
                          <a:effectLst/>
                          <a:latin typeface="+mj-lt"/>
                        </a:rPr>
                        <a:t>$4,348,417.25 </a:t>
                      </a:r>
                      <a:endParaRPr lang="en-US" sz="1800" b="1" i="0" u="none" strike="noStrike" dirty="0">
                        <a:solidFill>
                          <a:srgbClr val="000000"/>
                        </a:solidFill>
                        <a:effectLst/>
                        <a:latin typeface="+mj-lt"/>
                      </a:endParaRPr>
                    </a:p>
                  </a:txBody>
                  <a:tcPr marL="6350" marR="6350" marT="6350" marB="0" anchor="b"/>
                </a:tc>
                <a:tc>
                  <a:txBody>
                    <a:bodyPr/>
                    <a:lstStyle/>
                    <a:p>
                      <a:pPr algn="r"/>
                      <a:r>
                        <a:rPr lang="en-US" b="1" dirty="0" smtClean="0"/>
                        <a:t>$5,938,938.75</a:t>
                      </a:r>
                      <a:endParaRPr lang="en-US" b="1" dirty="0"/>
                    </a:p>
                  </a:txBody>
                  <a:tcPr marL="9525" marR="9525" marT="9525" marB="0" anchor="b"/>
                </a:tc>
                <a:tc>
                  <a:txBody>
                    <a:bodyPr/>
                    <a:lstStyle/>
                    <a:p>
                      <a:pPr algn="r" fontAlgn="b"/>
                      <a:endParaRPr lang="en-US" sz="1800" b="1" i="0" u="none" strike="noStrike" dirty="0" smtClean="0">
                        <a:solidFill>
                          <a:srgbClr val="FF0000"/>
                        </a:solidFill>
                        <a:effectLst/>
                        <a:latin typeface="+mn-lt"/>
                      </a:endParaRPr>
                    </a:p>
                  </a:txBody>
                  <a:tcPr marL="9525" marR="9525" marT="9525" marB="0" anchor="b"/>
                </a:tc>
                <a:extLst>
                  <a:ext uri="{0D108BD9-81ED-4DB2-BD59-A6C34878D82A}">
                    <a16:rowId xmlns:a16="http://schemas.microsoft.com/office/drawing/2014/main" val="10002"/>
                  </a:ext>
                </a:extLst>
              </a:tr>
              <a:tr h="626806">
                <a:tc>
                  <a:txBody>
                    <a:bodyPr/>
                    <a:lstStyle/>
                    <a:p>
                      <a:pPr algn="l" fontAlgn="ctr"/>
                      <a:r>
                        <a:rPr lang="en-US" sz="1800" b="1" u="none" strike="noStrike" dirty="0">
                          <a:effectLst/>
                          <a:latin typeface="+mn-lt"/>
                        </a:rPr>
                        <a:t>    LOCAL REVENUES</a:t>
                      </a:r>
                      <a:endParaRPr lang="en-US" sz="1800" b="1" i="0" u="none" strike="noStrike" dirty="0">
                        <a:solidFill>
                          <a:srgbClr val="000000"/>
                        </a:solidFill>
                        <a:effectLst/>
                        <a:latin typeface="+mn-lt"/>
                      </a:endParaRPr>
                    </a:p>
                  </a:txBody>
                  <a:tcPr marL="9525" marR="9525" marT="9525" marB="0" anchor="ctr"/>
                </a:tc>
                <a:tc>
                  <a:txBody>
                    <a:bodyPr/>
                    <a:lstStyle/>
                    <a:p>
                      <a:pPr algn="r" fontAlgn="ctr"/>
                      <a:r>
                        <a:rPr lang="en-US" sz="1800" b="1" i="0" u="none" strike="noStrike" dirty="0" smtClean="0">
                          <a:solidFill>
                            <a:srgbClr val="000000"/>
                          </a:solidFill>
                          <a:effectLst/>
                          <a:latin typeface="+mj-lt"/>
                        </a:rPr>
                        <a:t>$2,016,188.03 </a:t>
                      </a:r>
                      <a:endParaRPr lang="en-US" sz="1800" b="1" i="0" u="none" strike="noStrike" dirty="0">
                        <a:solidFill>
                          <a:srgbClr val="000000"/>
                        </a:solidFill>
                        <a:effectLst/>
                        <a:latin typeface="+mj-lt"/>
                      </a:endParaRPr>
                    </a:p>
                  </a:txBody>
                  <a:tcPr marL="6350" marR="6350" marT="6350" marB="0" anchor="b"/>
                </a:tc>
                <a:tc>
                  <a:txBody>
                    <a:bodyPr/>
                    <a:lstStyle/>
                    <a:p>
                      <a:pPr marL="0" algn="r" rtl="0" eaLnBrk="1" fontAlgn="ctr" latinLnBrk="0" hangingPunct="1"/>
                      <a:r>
                        <a:rPr kumimoji="0" lang="en-US" sz="1800" b="1" i="0" u="none" strike="noStrike" kern="1200" dirty="0" smtClean="0">
                          <a:solidFill>
                            <a:srgbClr val="000000"/>
                          </a:solidFill>
                          <a:effectLst/>
                          <a:latin typeface="+mn-lt"/>
                          <a:ea typeface="+mn-ea"/>
                          <a:cs typeface="+mn-cs"/>
                        </a:rPr>
                        <a:t>$2,250,524.17</a:t>
                      </a:r>
                      <a:endParaRPr kumimoji="0" lang="en-US" sz="1800" b="1" i="0" u="none" strike="noStrike" kern="1200" dirty="0">
                        <a:solidFill>
                          <a:srgbClr val="000000"/>
                        </a:solidFill>
                        <a:effectLst/>
                        <a:latin typeface="+mn-lt"/>
                        <a:ea typeface="+mn-ea"/>
                        <a:cs typeface="+mn-cs"/>
                      </a:endParaRPr>
                    </a:p>
                  </a:txBody>
                  <a:tcPr marL="9525" marR="9525" marT="9525" marB="0" anchor="b"/>
                </a:tc>
                <a:tc>
                  <a:txBody>
                    <a:bodyPr/>
                    <a:lstStyle/>
                    <a:p>
                      <a:pPr algn="r" fontAlgn="b"/>
                      <a:endParaRPr lang="en-US" sz="1800" b="1" i="0" u="none" strike="noStrike" dirty="0" smtClean="0">
                        <a:solidFill>
                          <a:srgbClr val="FF0000"/>
                        </a:solidFill>
                        <a:effectLst/>
                        <a:latin typeface="+mn-lt"/>
                      </a:endParaRPr>
                    </a:p>
                  </a:txBody>
                  <a:tcPr marL="9525" marR="9525" marT="9525" marB="0" anchor="b"/>
                </a:tc>
                <a:extLst>
                  <a:ext uri="{0D108BD9-81ED-4DB2-BD59-A6C34878D82A}">
                    <a16:rowId xmlns:a16="http://schemas.microsoft.com/office/drawing/2014/main" val="10003"/>
                  </a:ext>
                </a:extLst>
              </a:tr>
              <a:tr h="626806">
                <a:tc>
                  <a:txBody>
                    <a:bodyPr/>
                    <a:lstStyle/>
                    <a:p>
                      <a:pPr algn="l" fontAlgn="ctr"/>
                      <a:r>
                        <a:rPr lang="en-US" sz="1800" b="1" u="none" strike="noStrike">
                          <a:effectLst/>
                          <a:latin typeface="+mn-lt"/>
                        </a:rPr>
                        <a:t>    OTHER REVENUES</a:t>
                      </a:r>
                      <a:endParaRPr lang="en-US" sz="1800" b="1" i="0" u="none" strike="noStrike">
                        <a:solidFill>
                          <a:srgbClr val="000000"/>
                        </a:solidFill>
                        <a:effectLst/>
                        <a:latin typeface="+mn-lt"/>
                      </a:endParaRPr>
                    </a:p>
                  </a:txBody>
                  <a:tcPr marL="9525" marR="9525" marT="9525" marB="0" anchor="ctr"/>
                </a:tc>
                <a:tc>
                  <a:txBody>
                    <a:bodyPr/>
                    <a:lstStyle/>
                    <a:p>
                      <a:pPr algn="r" fontAlgn="ctr"/>
                      <a:r>
                        <a:rPr lang="en-US" sz="1800" b="1" i="0" u="none" strike="noStrike" dirty="0">
                          <a:solidFill>
                            <a:srgbClr val="000000"/>
                          </a:solidFill>
                          <a:effectLst/>
                          <a:latin typeface="+mj-lt"/>
                        </a:rPr>
                        <a:t>32,300.00 </a:t>
                      </a:r>
                    </a:p>
                  </a:txBody>
                  <a:tcPr marL="6350" marR="6350" marT="6350" marB="0" anchor="b"/>
                </a:tc>
                <a:tc>
                  <a:txBody>
                    <a:bodyPr/>
                    <a:lstStyle/>
                    <a:p>
                      <a:pPr algn="r"/>
                      <a:r>
                        <a:rPr lang="en-US" b="1" u="none" dirty="0" smtClean="0">
                          <a:effectLst/>
                        </a:rPr>
                        <a:t>$32,300.00</a:t>
                      </a:r>
                      <a:endParaRPr lang="en-US" b="1" u="none" dirty="0">
                        <a:effectLst/>
                      </a:endParaRPr>
                    </a:p>
                  </a:txBody>
                  <a:tcPr marL="9525" marR="9525" marT="9525" marB="0" anchor="b"/>
                </a:tc>
                <a:tc>
                  <a:txBody>
                    <a:bodyPr/>
                    <a:lstStyle/>
                    <a:p>
                      <a:pPr algn="r" fontAlgn="b"/>
                      <a:endParaRPr lang="en-US" sz="1800" b="1" i="0" u="none" strike="noStrike" dirty="0" smtClean="0">
                        <a:solidFill>
                          <a:srgbClr val="000000"/>
                        </a:solidFill>
                        <a:effectLst/>
                        <a:latin typeface="+mn-lt"/>
                      </a:endParaRPr>
                    </a:p>
                  </a:txBody>
                  <a:tcPr marL="9525" marR="9525" marT="9525" marB="0" anchor="b"/>
                </a:tc>
                <a:extLst>
                  <a:ext uri="{0D108BD9-81ED-4DB2-BD59-A6C34878D82A}">
                    <a16:rowId xmlns:a16="http://schemas.microsoft.com/office/drawing/2014/main" val="10004"/>
                  </a:ext>
                </a:extLst>
              </a:tr>
              <a:tr h="470105">
                <a:tc>
                  <a:txBody>
                    <a:bodyPr/>
                    <a:lstStyle/>
                    <a:p>
                      <a:pPr algn="l" fontAlgn="b"/>
                      <a:r>
                        <a:rPr lang="en-US" sz="1800" b="1" i="0" u="none" strike="noStrike" dirty="0">
                          <a:solidFill>
                            <a:srgbClr val="000000"/>
                          </a:solidFill>
                          <a:effectLst/>
                          <a:latin typeface="+mn-lt"/>
                        </a:rPr>
                        <a:t>      TOTAL</a:t>
                      </a:r>
                    </a:p>
                  </a:txBody>
                  <a:tcPr marL="9525" marR="9525" marT="9525" marB="0" anchor="b"/>
                </a:tc>
                <a:tc>
                  <a:txBody>
                    <a:bodyPr/>
                    <a:lstStyle/>
                    <a:p>
                      <a:pPr algn="r" fontAlgn="ctr"/>
                      <a:r>
                        <a:rPr lang="en-US" sz="1800" b="1" i="0" u="none" strike="noStrike" dirty="0">
                          <a:solidFill>
                            <a:srgbClr val="000000"/>
                          </a:solidFill>
                          <a:effectLst/>
                          <a:latin typeface="+mj-lt"/>
                        </a:rPr>
                        <a:t>15,890,806.28 </a:t>
                      </a:r>
                    </a:p>
                  </a:txBody>
                  <a:tcPr marL="6350" marR="6350" marT="6350" marB="0" anchor="b"/>
                </a:tc>
                <a:tc>
                  <a:txBody>
                    <a:bodyPr/>
                    <a:lstStyle/>
                    <a:p>
                      <a:pPr algn="r"/>
                      <a:r>
                        <a:rPr lang="en-US" b="1" dirty="0" smtClean="0"/>
                        <a:t>$17,683,632.36</a:t>
                      </a:r>
                      <a:endParaRPr lang="en-US" b="1" dirty="0"/>
                    </a:p>
                  </a:txBody>
                  <a:tcPr marL="9525" marR="9525" marT="9525" marB="0" anchor="b"/>
                </a:tc>
                <a:tc>
                  <a:txBody>
                    <a:bodyPr/>
                    <a:lstStyle/>
                    <a:p>
                      <a:pPr algn="r" fontAlgn="b"/>
                      <a:r>
                        <a:rPr lang="en-US" sz="1800" b="1" i="0" u="none" strike="noStrike" dirty="0" smtClean="0">
                          <a:solidFill>
                            <a:srgbClr val="FF0000"/>
                          </a:solidFill>
                          <a:effectLst/>
                          <a:latin typeface="+mn-lt"/>
                        </a:rPr>
                        <a:t>(1,792,826)</a:t>
                      </a:r>
                    </a:p>
                  </a:txBody>
                  <a:tcPr marL="9525" marR="9525" marT="9525" marB="0" anchor="b"/>
                </a:tc>
                <a:extLst>
                  <a:ext uri="{0D108BD9-81ED-4DB2-BD59-A6C34878D82A}">
                    <a16:rowId xmlns:a16="http://schemas.microsoft.com/office/drawing/2014/main" val="10005"/>
                  </a:ext>
                </a:extLst>
              </a:tr>
            </a:tbl>
          </a:graphicData>
        </a:graphic>
      </p:graphicFrame>
      <p:sp>
        <p:nvSpPr>
          <p:cNvPr id="3" name="Slide Number Placeholder 2">
            <a:extLst>
              <a:ext uri="{FF2B5EF4-FFF2-40B4-BE49-F238E27FC236}">
                <a16:creationId xmlns:a16="http://schemas.microsoft.com/office/drawing/2014/main" id="{4BB1F23F-494F-4D64-921B-0C5B01B6737C}"/>
              </a:ext>
            </a:extLst>
          </p:cNvPr>
          <p:cNvSpPr>
            <a:spLocks noGrp="1"/>
          </p:cNvSpPr>
          <p:nvPr>
            <p:ph type="sldNum" sz="quarter" idx="12"/>
          </p:nvPr>
        </p:nvSpPr>
        <p:spPr/>
        <p:txBody>
          <a:bodyPr/>
          <a:lstStyle/>
          <a:p>
            <a:fld id="{F462A738-CD38-4AFC-BD22-180D0A4EB93A}" type="slidenum">
              <a:rPr lang="en-US" smtClean="0"/>
              <a:pPr/>
              <a:t>7</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52AFBBD5-2E96-4F2B-A8FF-DD1A3D8BCD06}"/>
              </a:ext>
            </a:extLst>
          </p:cNvPr>
          <p:cNvGraphicFramePr>
            <a:graphicFrameLocks/>
          </p:cNvGraphicFramePr>
          <p:nvPr>
            <p:extLst>
              <p:ext uri="{D42A27DB-BD31-4B8C-83A1-F6EECF244321}">
                <p14:modId xmlns:p14="http://schemas.microsoft.com/office/powerpoint/2010/main" val="2974044119"/>
              </p:ext>
            </p:extLst>
          </p:nvPr>
        </p:nvGraphicFramePr>
        <p:xfrm>
          <a:off x="838200" y="381000"/>
          <a:ext cx="7467600" cy="5715000"/>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a:extLst>
              <a:ext uri="{FF2B5EF4-FFF2-40B4-BE49-F238E27FC236}">
                <a16:creationId xmlns:a16="http://schemas.microsoft.com/office/drawing/2014/main" id="{27F23FCF-8CB8-4823-8161-B3AAC3C4C5C4}"/>
              </a:ext>
            </a:extLst>
          </p:cNvPr>
          <p:cNvSpPr>
            <a:spLocks noGrp="1"/>
          </p:cNvSpPr>
          <p:nvPr>
            <p:ph type="sldNum" sz="quarter" idx="12"/>
          </p:nvPr>
        </p:nvSpPr>
        <p:spPr/>
        <p:txBody>
          <a:bodyPr/>
          <a:lstStyle/>
          <a:p>
            <a:fld id="{F462A738-CD38-4AFC-BD22-180D0A4EB93A}" type="slidenum">
              <a:rPr lang="en-US" smtClean="0"/>
              <a:pPr/>
              <a:t>8</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152400"/>
            <a:ext cx="8229600" cy="1143000"/>
          </a:xfrm>
        </p:spPr>
        <p:txBody>
          <a:bodyPr/>
          <a:lstStyle/>
          <a:p>
            <a:pPr eaLnBrk="1" hangingPunct="1">
              <a:defRPr/>
            </a:pPr>
            <a:r>
              <a:rPr lang="en-US" sz="4500" b="1" dirty="0" smtClean="0">
                <a:solidFill>
                  <a:schemeClr val="accent4">
                    <a:lumMod val="10000"/>
                  </a:schemeClr>
                </a:solidFill>
                <a:effectLst/>
                <a:latin typeface="Arial Narrow" pitchFamily="34" charset="0"/>
              </a:rPr>
              <a:t> </a:t>
            </a:r>
            <a:r>
              <a:rPr lang="en-US" dirty="0" smtClean="0"/>
              <a:t>FY24 </a:t>
            </a:r>
            <a:r>
              <a:rPr lang="en-US" dirty="0"/>
              <a:t>State Funds</a:t>
            </a:r>
          </a:p>
        </p:txBody>
      </p:sp>
      <p:graphicFrame>
        <p:nvGraphicFramePr>
          <p:cNvPr id="24796" name="Group 220"/>
          <p:cNvGraphicFramePr>
            <a:graphicFrameLocks noGrp="1"/>
          </p:cNvGraphicFramePr>
          <p:nvPr>
            <p:ph type="tbl" idx="1"/>
            <p:extLst>
              <p:ext uri="{D42A27DB-BD31-4B8C-83A1-F6EECF244321}">
                <p14:modId xmlns:p14="http://schemas.microsoft.com/office/powerpoint/2010/main" val="3718051232"/>
              </p:ext>
            </p:extLst>
          </p:nvPr>
        </p:nvGraphicFramePr>
        <p:xfrm>
          <a:off x="0" y="1387475"/>
          <a:ext cx="9144000" cy="5470524"/>
        </p:xfrm>
        <a:graphic>
          <a:graphicData uri="http://schemas.openxmlformats.org/drawingml/2006/table">
            <a:tbl>
              <a:tblPr/>
              <a:tblGrid>
                <a:gridCol w="29718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2971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3"/>
                    </a:ext>
                  </a:extLst>
                </a:gridCol>
              </a:tblGrid>
              <a:tr h="137143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500" b="1" i="0" u="none" strike="noStrike" cap="none" normalizeH="0" baseline="0" dirty="0" smtClean="0">
                        <a:ln>
                          <a:noFill/>
                        </a:ln>
                        <a:solidFill>
                          <a:schemeClr val="accent4">
                            <a:lumMod val="25000"/>
                          </a:schemeClr>
                        </a:solidFill>
                        <a:effectLst/>
                        <a:latin typeface="Arial Narrow"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1" i="0" u="none" strike="noStrike" cap="none" normalizeH="0" baseline="0" dirty="0" smtClean="0">
                          <a:ln>
                            <a:noFill/>
                          </a:ln>
                          <a:solidFill>
                            <a:schemeClr val="accent4">
                              <a:lumMod val="25000"/>
                            </a:schemeClr>
                          </a:solidFill>
                          <a:effectLst/>
                          <a:latin typeface="Arial Narrow" pitchFamily="34" charset="0"/>
                        </a:rPr>
                        <a:t>Funding Source</a:t>
                      </a:r>
                    </a:p>
                  </a:txBody>
                  <a:tcPr marT="45715" marB="45715" horzOverflow="overflow">
                    <a:lnL w="28575"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4"/>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500" b="1" i="0" u="none" strike="noStrike" cap="none" normalizeH="0" baseline="0" dirty="0" smtClean="0">
                        <a:ln>
                          <a:noFill/>
                        </a:ln>
                        <a:solidFill>
                          <a:schemeClr val="accent4">
                            <a:lumMod val="25000"/>
                          </a:schemeClr>
                        </a:solidFill>
                        <a:effectLst/>
                        <a:latin typeface="Arial Narrow"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1" i="0" u="none" strike="noStrike" cap="none" normalizeH="0" baseline="0" dirty="0" smtClean="0">
                          <a:ln>
                            <a:noFill/>
                          </a:ln>
                          <a:solidFill>
                            <a:schemeClr val="accent4">
                              <a:lumMod val="25000"/>
                            </a:schemeClr>
                          </a:solidFill>
                          <a:effectLst/>
                          <a:latin typeface="Arial Narrow" pitchFamily="34" charset="0"/>
                        </a:rPr>
                        <a:t>Allocation</a:t>
                      </a:r>
                    </a:p>
                  </a:txBody>
                  <a:tcPr marT="45715" marB="45715"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4"/>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500" b="1" i="0" u="none" strike="noStrike" cap="none" normalizeH="0" baseline="0" dirty="0" smtClean="0">
                        <a:ln>
                          <a:noFill/>
                        </a:ln>
                        <a:solidFill>
                          <a:schemeClr val="accent4">
                            <a:lumMod val="25000"/>
                          </a:schemeClr>
                        </a:solidFill>
                        <a:effectLst/>
                        <a:latin typeface="Arial Narrow"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1" i="0" u="none" strike="noStrike" cap="none" normalizeH="0" baseline="0" dirty="0" smtClean="0">
                          <a:ln>
                            <a:noFill/>
                          </a:ln>
                          <a:solidFill>
                            <a:schemeClr val="accent4">
                              <a:lumMod val="25000"/>
                            </a:schemeClr>
                          </a:solidFill>
                          <a:effectLst/>
                          <a:latin typeface="Arial Narrow" pitchFamily="34" charset="0"/>
                        </a:rPr>
                        <a:t>Funding Source</a:t>
                      </a:r>
                    </a:p>
                  </a:txBody>
                  <a:tcPr marT="45715" marB="45715"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4"/>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500" b="1" i="0" u="none" strike="noStrike" cap="none" normalizeH="0" baseline="0" dirty="0" smtClean="0">
                        <a:ln>
                          <a:noFill/>
                        </a:ln>
                        <a:solidFill>
                          <a:schemeClr val="accent4">
                            <a:lumMod val="25000"/>
                          </a:schemeClr>
                        </a:solidFill>
                        <a:effectLst/>
                        <a:latin typeface="Arial Narrow"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1" i="0" u="none" strike="noStrike" cap="none" normalizeH="0" baseline="0" dirty="0" smtClean="0">
                          <a:ln>
                            <a:noFill/>
                          </a:ln>
                          <a:solidFill>
                            <a:schemeClr val="accent4">
                              <a:lumMod val="25000"/>
                            </a:schemeClr>
                          </a:solidFill>
                          <a:effectLst/>
                          <a:latin typeface="Arial Narrow" pitchFamily="34" charset="0"/>
                        </a:rPr>
                        <a:t>Allocation</a:t>
                      </a:r>
                    </a:p>
                  </a:txBody>
                  <a:tcPr marT="45715" marB="45715" horzOverflow="overflow">
                    <a:lnL w="12700"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4"/>
                    </a:solidFill>
                  </a:tcPr>
                </a:tc>
                <a:extLst>
                  <a:ext uri="{0D108BD9-81ED-4DB2-BD59-A6C34878D82A}">
                    <a16:rowId xmlns:a16="http://schemas.microsoft.com/office/drawing/2014/main" val="10000"/>
                  </a:ext>
                </a:extLst>
              </a:tr>
              <a:tr h="6095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accent4">
                              <a:lumMod val="25000"/>
                            </a:schemeClr>
                          </a:solidFill>
                          <a:effectLst/>
                          <a:latin typeface="Arial Narrow" pitchFamily="34" charset="0"/>
                        </a:rPr>
                        <a:t>School Nurses</a:t>
                      </a:r>
                    </a:p>
                  </a:txBody>
                  <a:tcPr marT="45715" marB="45715" horzOverflow="overflow">
                    <a:lnL w="28575"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accent4">
                              <a:lumMod val="25000"/>
                            </a:schemeClr>
                          </a:solidFill>
                          <a:effectLst/>
                          <a:latin typeface="Arial Narrow" pitchFamily="34" charset="0"/>
                        </a:rPr>
                        <a:t>$    155,158</a:t>
                      </a:r>
                    </a:p>
                  </a:txBody>
                  <a:tcPr marT="45715" marB="45715"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accent4">
                              <a:lumMod val="25000"/>
                            </a:schemeClr>
                          </a:solidFill>
                          <a:effectLst/>
                          <a:latin typeface="Arial Narrow" pitchFamily="34" charset="0"/>
                        </a:rPr>
                        <a:t>Technology Coordinator</a:t>
                      </a:r>
                    </a:p>
                  </a:txBody>
                  <a:tcPr marT="45715" marB="45715"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accent4">
                              <a:lumMod val="25000"/>
                            </a:schemeClr>
                          </a:solidFill>
                          <a:effectLst/>
                          <a:latin typeface="Arial Narrow" pitchFamily="34" charset="0"/>
                        </a:rPr>
                        <a:t>68,327</a:t>
                      </a:r>
                    </a:p>
                  </a:txBody>
                  <a:tcPr marT="45715" marB="45715" horzOverflow="overflow">
                    <a:lnL w="12700"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095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accent4">
                              <a:lumMod val="25000"/>
                            </a:schemeClr>
                          </a:solidFill>
                          <a:effectLst/>
                          <a:latin typeface="Arial Narrow" pitchFamily="34" charset="0"/>
                        </a:rPr>
                        <a:t>Career Tech O and M</a:t>
                      </a:r>
                    </a:p>
                  </a:txBody>
                  <a:tcPr marT="45715" marB="45715" horzOverflow="overflow">
                    <a:lnL w="28575"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accent4">
                              <a:lumMod val="25000"/>
                            </a:schemeClr>
                          </a:solidFill>
                          <a:effectLst/>
                          <a:latin typeface="Arial Narrow" pitchFamily="34" charset="0"/>
                        </a:rPr>
                        <a:t>16,074</a:t>
                      </a:r>
                    </a:p>
                  </a:txBody>
                  <a:tcPr marT="45715" marB="45715"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accent4">
                              <a:lumMod val="25000"/>
                            </a:schemeClr>
                          </a:solidFill>
                          <a:effectLst/>
                          <a:latin typeface="Arial Narrow" pitchFamily="34" charset="0"/>
                        </a:rPr>
                        <a:t>Transportation Operations</a:t>
                      </a:r>
                    </a:p>
                  </a:txBody>
                  <a:tcPr marT="45715" marB="45715"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accent4">
                              <a:lumMod val="25000"/>
                            </a:schemeClr>
                          </a:solidFill>
                          <a:effectLst/>
                          <a:latin typeface="Arial Narrow" pitchFamily="34" charset="0"/>
                        </a:rPr>
                        <a:t>620,690</a:t>
                      </a:r>
                    </a:p>
                  </a:txBody>
                  <a:tcPr marT="45715" marB="45715" horzOverflow="overflow">
                    <a:lnL w="12700"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095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accent4">
                              <a:lumMod val="25000"/>
                            </a:schemeClr>
                          </a:solidFill>
                          <a:effectLst/>
                          <a:latin typeface="Arial Narrow" pitchFamily="34" charset="0"/>
                        </a:rPr>
                        <a:t>AL Reading Initiative</a:t>
                      </a:r>
                    </a:p>
                  </a:txBody>
                  <a:tcPr marT="45715" marB="45715" horzOverflow="overflow">
                    <a:lnL w="28575"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tx1"/>
                          </a:solidFill>
                          <a:effectLst/>
                          <a:latin typeface="Arial Narrow" pitchFamily="34" charset="0"/>
                        </a:rPr>
                        <a:t>80,000</a:t>
                      </a:r>
                    </a:p>
                  </a:txBody>
                  <a:tcPr marT="45715" marB="45715"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accent4">
                              <a:lumMod val="25000"/>
                            </a:schemeClr>
                          </a:solidFill>
                          <a:effectLst/>
                          <a:latin typeface="Arial Narrow" pitchFamily="34" charset="0"/>
                        </a:rPr>
                        <a:t>Fleet Renewal</a:t>
                      </a:r>
                    </a:p>
                  </a:txBody>
                  <a:tcPr marT="45715" marB="45715"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accent4">
                              <a:lumMod val="25000"/>
                            </a:schemeClr>
                          </a:solidFill>
                          <a:effectLst/>
                          <a:latin typeface="Arial Narrow" pitchFamily="34" charset="0"/>
                        </a:rPr>
                        <a:t>98,553</a:t>
                      </a:r>
                    </a:p>
                  </a:txBody>
                  <a:tcPr marT="45715" marB="45715" horzOverflow="overflow">
                    <a:lnL w="12700"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095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accent4">
                              <a:lumMod val="25000"/>
                            </a:schemeClr>
                          </a:solidFill>
                          <a:effectLst/>
                          <a:latin typeface="Arial Narrow" pitchFamily="34" charset="0"/>
                        </a:rPr>
                        <a:t>At Risk</a:t>
                      </a:r>
                    </a:p>
                  </a:txBody>
                  <a:tcPr marT="45715" marB="45715" horzOverflow="overflow">
                    <a:lnL w="28575"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accent4">
                              <a:lumMod val="25000"/>
                            </a:schemeClr>
                          </a:solidFill>
                          <a:effectLst/>
                          <a:latin typeface="Arial Narrow" pitchFamily="34" charset="0"/>
                        </a:rPr>
                        <a:t>32,828</a:t>
                      </a:r>
                    </a:p>
                  </a:txBody>
                  <a:tcPr marT="45715" marB="45715"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accent4">
                              <a:lumMod val="25000"/>
                            </a:schemeClr>
                          </a:solidFill>
                          <a:effectLst/>
                          <a:latin typeface="Arial Narrow" pitchFamily="34" charset="0"/>
                        </a:rPr>
                        <a:t>Capital Purchase</a:t>
                      </a:r>
                    </a:p>
                  </a:txBody>
                  <a:tcPr marT="45715" marB="45715"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accent4">
                              <a:lumMod val="25000"/>
                            </a:schemeClr>
                          </a:solidFill>
                          <a:effectLst/>
                          <a:latin typeface="Arial Narrow" pitchFamily="34" charset="0"/>
                        </a:rPr>
                        <a:t>348,638</a:t>
                      </a:r>
                    </a:p>
                  </a:txBody>
                  <a:tcPr marT="45715" marB="45715" horzOverflow="overflow">
                    <a:lnL w="12700"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095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accent4">
                              <a:lumMod val="25000"/>
                            </a:schemeClr>
                          </a:solidFill>
                          <a:effectLst/>
                          <a:latin typeface="Arial Narrow" pitchFamily="34" charset="0"/>
                        </a:rPr>
                        <a:t>Gifted</a:t>
                      </a:r>
                    </a:p>
                  </a:txBody>
                  <a:tcPr marT="45715" marB="45715" horzOverflow="overflow">
                    <a:lnL w="28575"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300" b="0" i="0" u="none" strike="noStrike" kern="1200" cap="none" normalizeH="0" baseline="0" dirty="0" smtClean="0">
                          <a:ln>
                            <a:noFill/>
                          </a:ln>
                          <a:solidFill>
                            <a:schemeClr val="accent4">
                              <a:lumMod val="25000"/>
                            </a:schemeClr>
                          </a:solidFill>
                          <a:effectLst/>
                          <a:latin typeface="Arial Narrow" pitchFamily="34" charset="0"/>
                          <a:ea typeface="+mn-ea"/>
                          <a:cs typeface="+mn-cs"/>
                        </a:rPr>
                        <a:t>13,303</a:t>
                      </a:r>
                    </a:p>
                  </a:txBody>
                  <a:tcPr marT="45715" marB="45715"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accent4">
                              <a:lumMod val="25000"/>
                            </a:schemeClr>
                          </a:solidFill>
                          <a:effectLst/>
                          <a:latin typeface="Arial Narrow" pitchFamily="34" charset="0"/>
                        </a:rPr>
                        <a:t>English Second Lang</a:t>
                      </a:r>
                    </a:p>
                  </a:txBody>
                  <a:tcPr marT="45715" marB="45715"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300" b="0" i="0" u="none" strike="noStrike" kern="1200" cap="none" normalizeH="0" baseline="0" dirty="0" smtClean="0">
                          <a:ln>
                            <a:noFill/>
                          </a:ln>
                          <a:solidFill>
                            <a:schemeClr val="accent4">
                              <a:lumMod val="25000"/>
                            </a:schemeClr>
                          </a:solidFill>
                          <a:effectLst/>
                          <a:latin typeface="Arial Narrow" pitchFamily="34" charset="0"/>
                          <a:ea typeface="+mn-ea"/>
                          <a:cs typeface="+mn-cs"/>
                        </a:rPr>
                        <a:t>25,537</a:t>
                      </a:r>
                    </a:p>
                  </a:txBody>
                  <a:tcPr marT="45715" marB="45715" horzOverflow="overflow">
                    <a:lnL w="12700"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095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accent4">
                              <a:lumMod val="25000"/>
                            </a:schemeClr>
                          </a:solidFill>
                          <a:effectLst/>
                          <a:latin typeface="Arial Narrow" pitchFamily="34" charset="0"/>
                        </a:rPr>
                        <a:t>State Pre-K Grant</a:t>
                      </a:r>
                    </a:p>
                  </a:txBody>
                  <a:tcPr marT="45715" marB="45715" horzOverflow="overflow">
                    <a:lnL w="28575"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dirty="0" smtClean="0">
                          <a:ln>
                            <a:noFill/>
                          </a:ln>
                          <a:solidFill>
                            <a:schemeClr val="accent4">
                              <a:lumMod val="25000"/>
                            </a:schemeClr>
                          </a:solidFill>
                          <a:effectLst/>
                          <a:latin typeface="Arial Narrow" pitchFamily="34" charset="0"/>
                        </a:rPr>
                        <a:t>20,487</a:t>
                      </a:r>
                    </a:p>
                  </a:txBody>
                  <a:tcPr marT="45715" marB="45715"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300" b="0" i="0" u="none" strike="noStrike" cap="none" normalizeH="0" baseline="0" dirty="0" smtClean="0">
                        <a:ln>
                          <a:noFill/>
                        </a:ln>
                        <a:solidFill>
                          <a:schemeClr val="accent4">
                            <a:lumMod val="25000"/>
                          </a:schemeClr>
                        </a:solidFill>
                        <a:effectLst/>
                        <a:latin typeface="Arial Narrow" pitchFamily="34" charset="0"/>
                      </a:endParaRPr>
                    </a:p>
                  </a:txBody>
                  <a:tcPr marT="45715" marB="45715"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300" b="0" i="0" u="none" strike="noStrike" cap="none" normalizeH="0" baseline="0" dirty="0" smtClean="0">
                        <a:ln>
                          <a:noFill/>
                        </a:ln>
                        <a:solidFill>
                          <a:schemeClr val="accent4">
                            <a:lumMod val="25000"/>
                          </a:schemeClr>
                        </a:solidFill>
                        <a:effectLst/>
                        <a:latin typeface="Arial Narrow" pitchFamily="34" charset="0"/>
                      </a:endParaRPr>
                    </a:p>
                  </a:txBody>
                  <a:tcPr marT="45715" marB="45715" horzOverflow="overflow">
                    <a:lnL w="12700"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419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300" b="0" i="0" u="none" strike="noStrike" cap="none" normalizeH="0" baseline="0" dirty="0" smtClean="0">
                        <a:ln>
                          <a:noFill/>
                        </a:ln>
                        <a:solidFill>
                          <a:schemeClr val="accent4">
                            <a:lumMod val="25000"/>
                          </a:schemeClr>
                        </a:solidFill>
                        <a:effectLst/>
                        <a:latin typeface="Arial Narrow" pitchFamily="34" charset="0"/>
                      </a:endParaRPr>
                    </a:p>
                  </a:txBody>
                  <a:tcPr marT="45715" marB="45715" horzOverflow="overflow">
                    <a:lnL w="28575"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endParaRPr lang="en-US" dirty="0"/>
                    </a:p>
                  </a:txBody>
                  <a:tcPr marT="45715" marB="45715"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endParaRPr lang="en-US" dirty="0"/>
                    </a:p>
                  </a:txBody>
                  <a:tcPr marT="45715" marB="45715"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300" b="0" i="0" u="none" strike="noStrike" cap="none" normalizeH="0" baseline="0" dirty="0" smtClean="0">
                        <a:ln>
                          <a:noFill/>
                        </a:ln>
                        <a:solidFill>
                          <a:schemeClr val="accent4">
                            <a:lumMod val="25000"/>
                          </a:schemeClr>
                        </a:solidFill>
                        <a:effectLst/>
                        <a:latin typeface="Arial Narrow" pitchFamily="34" charset="0"/>
                      </a:endParaRPr>
                    </a:p>
                  </a:txBody>
                  <a:tcPr marT="45715" marB="45715" horzOverflow="overflow">
                    <a:lnL w="12700"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924694328"/>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p:cTn id="7" dur="500" fill="hold"/>
                                        <p:tgtEl>
                                          <p:spTgt spid="24578"/>
                                        </p:tgtEl>
                                        <p:attrNameLst>
                                          <p:attrName>ppt_w</p:attrName>
                                        </p:attrNameLst>
                                      </p:cBhvr>
                                      <p:tavLst>
                                        <p:tav tm="0">
                                          <p:val>
                                            <p:fltVal val="0"/>
                                          </p:val>
                                        </p:tav>
                                        <p:tav tm="100000">
                                          <p:val>
                                            <p:strVal val="#ppt_w"/>
                                          </p:val>
                                        </p:tav>
                                      </p:tavLst>
                                    </p:anim>
                                    <p:anim calcmode="lin" valueType="num">
                                      <p:cBhvr>
                                        <p:cTn id="8" dur="500" fill="hold"/>
                                        <p:tgtEl>
                                          <p:spTgt spid="24578"/>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24796"/>
                                        </p:tgtEl>
                                        <p:attrNameLst>
                                          <p:attrName>style.visibility</p:attrName>
                                        </p:attrNameLst>
                                      </p:cBhvr>
                                      <p:to>
                                        <p:strVal val="visible"/>
                                      </p:to>
                                    </p:set>
                                    <p:anim calcmode="lin" valueType="num">
                                      <p:cBhvr>
                                        <p:cTn id="11" dur="500" fill="hold"/>
                                        <p:tgtEl>
                                          <p:spTgt spid="24796"/>
                                        </p:tgtEl>
                                        <p:attrNameLst>
                                          <p:attrName>ppt_w</p:attrName>
                                        </p:attrNameLst>
                                      </p:cBhvr>
                                      <p:tavLst>
                                        <p:tav tm="0">
                                          <p:val>
                                            <p:fltVal val="0"/>
                                          </p:val>
                                        </p:tav>
                                        <p:tav tm="100000">
                                          <p:val>
                                            <p:strVal val="#ppt_w"/>
                                          </p:val>
                                        </p:tav>
                                      </p:tavLst>
                                    </p:anim>
                                    <p:anim calcmode="lin" valueType="num">
                                      <p:cBhvr>
                                        <p:cTn id="12" dur="500" fill="hold"/>
                                        <p:tgtEl>
                                          <p:spTgt spid="2479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Lst>
  </p:timing>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Concourse">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Custom Design">
  <a:themeElements>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fontScheme name="Custom Desig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1" fontAlgn="base" latinLnBrk="0" hangingPunct="1">
          <a:lnSpc>
            <a:spcPct val="100000"/>
          </a:lnSpc>
          <a:spcBef>
            <a:spcPct val="20000"/>
          </a:spcBef>
          <a:spcAft>
            <a:spcPct val="0"/>
          </a:spcAft>
          <a:buClrTx/>
          <a:buSzTx/>
          <a:buFontTx/>
          <a:buNone/>
          <a:tabLst/>
          <a:defRPr kumimoji="0" lang="en-US" sz="2000" b="0" i="0" u="none" strike="noStrike" cap="none" normalizeH="0" baseline="0" smtClean="0">
            <a:ln>
              <a:noFill/>
            </a:ln>
            <a:solidFill>
              <a:schemeClr val="bg1"/>
            </a:solidFill>
            <a:effectLst/>
            <a:latin typeface="Comic Sans MS" pitchFamily="66"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1" fontAlgn="base" latinLnBrk="0" hangingPunct="1">
          <a:lnSpc>
            <a:spcPct val="100000"/>
          </a:lnSpc>
          <a:spcBef>
            <a:spcPct val="20000"/>
          </a:spcBef>
          <a:spcAft>
            <a:spcPct val="0"/>
          </a:spcAft>
          <a:buClrTx/>
          <a:buSzTx/>
          <a:buFontTx/>
          <a:buNone/>
          <a:tabLst/>
          <a:defRPr kumimoji="0" lang="en-US" sz="2000" b="0" i="0" u="none" strike="noStrike" cap="none" normalizeH="0" baseline="0" smtClean="0">
            <a:ln>
              <a:noFill/>
            </a:ln>
            <a:solidFill>
              <a:schemeClr val="bg1"/>
            </a:solidFill>
            <a:effectLst/>
            <a:latin typeface="Comic Sans MS" pitchFamily="66"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5588</TotalTime>
  <Words>1413</Words>
  <Application>Microsoft Office PowerPoint</Application>
  <PresentationFormat>On-screen Show (4:3)</PresentationFormat>
  <Paragraphs>243</Paragraphs>
  <Slides>15</Slides>
  <Notes>14</Notes>
  <HiddenSlides>1</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15</vt:i4>
      </vt:variant>
    </vt:vector>
  </HeadingPairs>
  <TitlesOfParts>
    <vt:vector size="26" baseType="lpstr">
      <vt:lpstr>Arial</vt:lpstr>
      <vt:lpstr>Arial Narrow</vt:lpstr>
      <vt:lpstr>Calibri</vt:lpstr>
      <vt:lpstr>Comic Sans MS</vt:lpstr>
      <vt:lpstr>Lucida Sans Unicode</vt:lpstr>
      <vt:lpstr>Times New Roman</vt:lpstr>
      <vt:lpstr>Verdana</vt:lpstr>
      <vt:lpstr>Wingdings 2</vt:lpstr>
      <vt:lpstr>Wingdings 3</vt:lpstr>
      <vt:lpstr>Concourse</vt:lpstr>
      <vt:lpstr>Custom Design</vt:lpstr>
      <vt:lpstr>DALEVILLE CITY SCHOOLS </vt:lpstr>
      <vt:lpstr>MISSION OF BUDGET PROCESS</vt:lpstr>
      <vt:lpstr>DCS Mission Statement</vt:lpstr>
      <vt:lpstr>FY24 Foundation Program Units</vt:lpstr>
      <vt:lpstr>Units by School</vt:lpstr>
      <vt:lpstr>Foundation Funds</vt:lpstr>
      <vt:lpstr>FY 2024 Total Budget Revenues</vt:lpstr>
      <vt:lpstr>PowerPoint Presentation</vt:lpstr>
      <vt:lpstr> FY24 State Funds</vt:lpstr>
      <vt:lpstr>FY24 Federal Funds</vt:lpstr>
      <vt:lpstr>New Funds for FY2024</vt:lpstr>
      <vt:lpstr>FY24 Federal Funds </vt:lpstr>
      <vt:lpstr>Debt Service</vt:lpstr>
      <vt:lpstr>Debt Service</vt:lpstr>
      <vt:lpstr>Response to Proposed Annual Budget</vt:lpstr>
    </vt:vector>
  </TitlesOfParts>
  <Company>MCPS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SATSUMA CITY SCHOOLS</dc:title>
  <dc:creator>jmccutchen</dc:creator>
  <cp:lastModifiedBy>Jessica Anderson</cp:lastModifiedBy>
  <cp:revision>338</cp:revision>
  <cp:lastPrinted>2022-09-12T14:08:13Z</cp:lastPrinted>
  <dcterms:created xsi:type="dcterms:W3CDTF">2012-09-05T23:30:06Z</dcterms:created>
  <dcterms:modified xsi:type="dcterms:W3CDTF">2023-09-20T14:46:57Z</dcterms:modified>
</cp:coreProperties>
</file>