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8" r:id="rId3"/>
    <p:sldId id="259" r:id="rId4"/>
    <p:sldId id="260" r:id="rId5"/>
    <p:sldId id="275" r:id="rId6"/>
    <p:sldId id="276" r:id="rId7"/>
    <p:sldId id="274" r:id="rId8"/>
    <p:sldId id="272" r:id="rId9"/>
    <p:sldId id="273" r:id="rId10"/>
    <p:sldId id="261" r:id="rId11"/>
    <p:sldId id="262" r:id="rId12"/>
    <p:sldId id="263" r:id="rId13"/>
    <p:sldId id="264" r:id="rId14"/>
    <p:sldId id="265" r:id="rId15"/>
    <p:sldId id="266" r:id="rId16"/>
    <p:sldId id="268" r:id="rId17"/>
    <p:sldId id="271" r:id="rId18"/>
    <p:sldId id="269" r:id="rId19"/>
    <p:sldId id="267" r:id="rId20"/>
    <p:sldId id="270"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Oswald" panose="020B0604020202020204" charset="0"/>
      <p:regular r:id="rId27"/>
      <p:bold r:id="rId28"/>
    </p:embeddedFont>
    <p:embeddedFont>
      <p:font typeface="Roboto" panose="020B0604020202020204" charset="0"/>
      <p:regular r:id="rId29"/>
      <p:bold r:id="rId30"/>
      <p:italic r:id="rId31"/>
      <p:boldItalic r:id="rId32"/>
    </p:embeddedFont>
    <p:embeddedFont>
      <p:font typeface="Source Code Pro" panose="020B0604020202020204"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f1e7cf5d6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f1e7cf5d6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f6da13e4ff_1_6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f6da13e4ff_1_6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f54d429423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f54d429423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b5d58d8f2f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b5d58d8f2f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f6da13e4ff_0_6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f6da13e4ff_0_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AutoNum type="arabicPeriod"/>
            </a:pPr>
            <a:r>
              <a:rPr lang="en">
                <a:solidFill>
                  <a:schemeClr val="dk1"/>
                </a:solidFill>
              </a:rPr>
              <a:t>Changed names over the past few years- names that we have used- functional skills, CBIP, VAAP classroom</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Curriculum BASE- Building accessible supports with evidence</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VESOL- Virginia Essentialized Standards of Learning- starts grade 3. Grades 3-8 and high school</a:t>
            </a: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Other important components of a CBASE classroom</a:t>
            </a:r>
            <a:endParaRPr>
              <a:solidFill>
                <a:schemeClr val="dk1"/>
              </a:solidFill>
            </a:endParaRPr>
          </a:p>
          <a:p>
            <a:pPr marL="914400" lvl="1" indent="-298450" algn="l" rtl="0">
              <a:spcBef>
                <a:spcPts val="0"/>
              </a:spcBef>
              <a:spcAft>
                <a:spcPts val="0"/>
              </a:spcAft>
              <a:buClr>
                <a:schemeClr val="dk1"/>
              </a:buClr>
              <a:buSzPts val="1100"/>
              <a:buAutoNum type="alphaLcPeriod"/>
            </a:pPr>
            <a:r>
              <a:rPr lang="en">
                <a:solidFill>
                  <a:schemeClr val="dk1"/>
                </a:solidFill>
              </a:rPr>
              <a:t>Teacher who specializes in teaching an adapted curriculum and modifying the general education curriculum </a:t>
            </a:r>
            <a:endParaRPr>
              <a:solidFill>
                <a:schemeClr val="dk1"/>
              </a:solidFill>
            </a:endParaRPr>
          </a:p>
          <a:p>
            <a:pPr marL="914400" lvl="1" indent="-298450" algn="l" rtl="0">
              <a:spcBef>
                <a:spcPts val="0"/>
              </a:spcBef>
              <a:spcAft>
                <a:spcPts val="0"/>
              </a:spcAft>
              <a:buClr>
                <a:schemeClr val="dk1"/>
              </a:buClr>
              <a:buSzPts val="1100"/>
              <a:buAutoNum type="alphaLcPeriod"/>
            </a:pPr>
            <a:r>
              <a:rPr lang="en">
                <a:solidFill>
                  <a:schemeClr val="dk1"/>
                </a:solidFill>
              </a:rPr>
              <a:t>Designated staff based on student need</a:t>
            </a:r>
            <a:endParaRPr>
              <a:solidFill>
                <a:schemeClr val="dk1"/>
              </a:solidFill>
            </a:endParaRPr>
          </a:p>
          <a:p>
            <a:pPr marL="914400" lvl="1" indent="-298450" algn="l" rtl="0">
              <a:spcBef>
                <a:spcPts val="0"/>
              </a:spcBef>
              <a:spcAft>
                <a:spcPts val="0"/>
              </a:spcAft>
              <a:buClr>
                <a:schemeClr val="dk1"/>
              </a:buClr>
              <a:buSzPts val="1100"/>
              <a:buAutoNum type="alphaLcPeriod"/>
            </a:pPr>
            <a:r>
              <a:rPr lang="en">
                <a:solidFill>
                  <a:schemeClr val="dk1"/>
                </a:solidFill>
              </a:rPr>
              <a:t>Designated classroom for instruction</a:t>
            </a:r>
            <a:endParaRPr>
              <a:solidFill>
                <a:schemeClr val="dk1"/>
              </a:solidFill>
            </a:endParaRPr>
          </a:p>
          <a:p>
            <a:pPr marL="1371600" lvl="2" indent="-298450" algn="l" rtl="0">
              <a:spcBef>
                <a:spcPts val="0"/>
              </a:spcBef>
              <a:spcAft>
                <a:spcPts val="0"/>
              </a:spcAft>
              <a:buClr>
                <a:schemeClr val="dk1"/>
              </a:buClr>
              <a:buSzPts val="1100"/>
              <a:buAutoNum type="romanLcPeriod"/>
            </a:pPr>
            <a:r>
              <a:rPr lang="en">
                <a:solidFill>
                  <a:schemeClr val="dk1"/>
                </a:solidFill>
              </a:rPr>
              <a:t>The philosophy of CBASE is not a self-contained model in which students start in a special education classroom and are pushed out as opportunities arise but rather a service delivery model in which students begin with inclusion in the general education environment and are pulled back into the CBASE classroom based on each individual student’s needs- whether that is small group or individualized instruction, behavior, communication, or physical needs. This is why you may see some CBASE students in the general education environment more than others.</a:t>
            </a:r>
            <a:endParaRPr>
              <a:solidFill>
                <a:schemeClr val="dk1"/>
              </a:solidFill>
            </a:endParaRPr>
          </a:p>
          <a:p>
            <a:pPr marL="914400" lvl="1" indent="-298450" algn="l" rtl="0">
              <a:spcBef>
                <a:spcPts val="0"/>
              </a:spcBef>
              <a:spcAft>
                <a:spcPts val="0"/>
              </a:spcAft>
              <a:buClr>
                <a:schemeClr val="dk1"/>
              </a:buClr>
              <a:buSzPts val="1100"/>
              <a:buAutoNum type="alphaLcPeriod"/>
            </a:pPr>
            <a:r>
              <a:rPr lang="en">
                <a:solidFill>
                  <a:schemeClr val="dk1"/>
                </a:solidFill>
              </a:rPr>
              <a:t>Access to ACPS Behavior analyst team for support with curriculum development, IEP and assessment, behavior interventions and data collection</a:t>
            </a:r>
            <a:endParaRPr>
              <a:solidFill>
                <a:schemeClr val="dk1"/>
              </a:solidFill>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ESSA limits the participation in an alternate curriculum to 1% of population- students with a IQ score of 70 fall in the 2% of population.</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Significant disability cognitive score 65 or lower</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Will change the student’s trajectory in school</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Limits their diploma options</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Limits their access to peers</a:t>
            </a:r>
            <a:endParaRPr>
              <a:solidFill>
                <a:schemeClr val="dk1"/>
              </a:solidFill>
            </a:endParaRPr>
          </a:p>
          <a:p>
            <a:pPr marL="1371600" lvl="2" indent="-298450" algn="l" rtl="0">
              <a:spcBef>
                <a:spcPts val="0"/>
              </a:spcBef>
              <a:spcAft>
                <a:spcPts val="0"/>
              </a:spcAft>
              <a:buClr>
                <a:schemeClr val="dk1"/>
              </a:buClr>
              <a:buSzPts val="1100"/>
              <a:buChar char="■"/>
            </a:pPr>
            <a:r>
              <a:rPr lang="en">
                <a:solidFill>
                  <a:schemeClr val="dk1"/>
                </a:solidFill>
              </a:rPr>
              <a:t>Limits their post secondary options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Can be more challenging to change a student from an adapted curriculum to a general curriculum than the other way around</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We also know that cognitive tests become more stable age 8-10 (cognitive scores can change beforehand- see less fluctuation by 8)</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Alternate assessments also begin in third grade in addition to the standard assessments</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Er on the side of caution and give the student the benefit of the doubt first- Two children with autism might look very similar at 4 and then very different in middle school so why not wait until we have more information and back out as needed</a:t>
            </a:r>
            <a:endParaRPr>
              <a:solidFill>
                <a:schemeClr val="dk1"/>
              </a:solidFill>
            </a:endParaRPr>
          </a:p>
          <a:p>
            <a:pPr marL="914400" lvl="1" indent="-298450" algn="l" rtl="0">
              <a:spcBef>
                <a:spcPts val="0"/>
              </a:spcBef>
              <a:spcAft>
                <a:spcPts val="0"/>
              </a:spcAft>
              <a:buClr>
                <a:schemeClr val="dk1"/>
              </a:buClr>
              <a:buSzPts val="1100"/>
              <a:buChar char="○"/>
            </a:pPr>
            <a:r>
              <a:rPr lang="en">
                <a:solidFill>
                  <a:schemeClr val="dk1"/>
                </a:solidFill>
              </a:rPr>
              <a:t>Choose CBASE if the student’s specialized instruction is not adaptable to the classroom- can not be met solely through accommodations or differentiation</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f160cda778_0_1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f160cda778_0_1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f160cda778_0_1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f160cda778_0_15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531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f5af63668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f5af63668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 longer vaap VESOL( virginia essentialized standards of learning)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f5af63668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f5af63668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f54d429423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f54d429423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ba73538afc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ba73538afc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www.doe.virginia.gov/home/showpublisheddocument/20328/638043613644700000"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who.int/school_youth_health/media/en/sch_skills4health_03.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 Id="rId9" Type="http://schemas.openxmlformats.org/officeDocument/2006/relationships/image" Target="../media/image1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dirty="0"/>
              <a:t>CBASE</a:t>
            </a:r>
          </a:p>
        </p:txBody>
      </p:sp>
      <p:pic>
        <p:nvPicPr>
          <p:cNvPr id="3" name="Picture 2" descr="A child sitting at a desk with a computer&#10;&#10;Description automatically generated">
            <a:extLst>
              <a:ext uri="{FF2B5EF4-FFF2-40B4-BE49-F238E27FC236}">
                <a16:creationId xmlns:a16="http://schemas.microsoft.com/office/drawing/2014/main" id="{C0E8A41F-7CC0-0464-C9DC-2BC90DAEBA36}"/>
              </a:ext>
            </a:extLst>
          </p:cNvPr>
          <p:cNvPicPr>
            <a:picLocks noChangeAspect="1"/>
          </p:cNvPicPr>
          <p:nvPr/>
        </p:nvPicPr>
        <p:blipFill>
          <a:blip r:embed="rId3"/>
          <a:stretch>
            <a:fillRect/>
          </a:stretch>
        </p:blipFill>
        <p:spPr>
          <a:xfrm rot="5400000">
            <a:off x="5327514" y="1280754"/>
            <a:ext cx="5112614" cy="25511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CBASE/ VESOL Justification </a:t>
            </a:r>
            <a:endParaRPr/>
          </a:p>
        </p:txBody>
      </p:sp>
      <p:sp>
        <p:nvSpPr>
          <p:cNvPr id="106" name="Google Shape;106;p18"/>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p>
            <a:pPr marL="0" lvl="0" indent="0" algn="l" rtl="0">
              <a:lnSpc>
                <a:spcPct val="95000"/>
              </a:lnSpc>
              <a:spcBef>
                <a:spcPts val="1200"/>
              </a:spcBef>
              <a:spcAft>
                <a:spcPts val="0"/>
              </a:spcAft>
              <a:buSzPts val="935"/>
              <a:buNone/>
            </a:pPr>
            <a:r>
              <a:rPr lang="en" sz="1035" u="sng">
                <a:solidFill>
                  <a:srgbClr val="000000"/>
                </a:solidFill>
                <a:latin typeface="Oswald"/>
                <a:ea typeface="Oswald"/>
                <a:cs typeface="Oswald"/>
                <a:sym typeface="Oswald"/>
              </a:rPr>
              <a:t>The student demonstrates (check </a:t>
            </a:r>
            <a:r>
              <a:rPr lang="en" sz="1035" b="1" u="sng">
                <a:solidFill>
                  <a:srgbClr val="000000"/>
                </a:solidFill>
                <a:latin typeface="Oswald"/>
                <a:ea typeface="Oswald"/>
                <a:cs typeface="Oswald"/>
                <a:sym typeface="Oswald"/>
              </a:rPr>
              <a:t>at least one</a:t>
            </a:r>
            <a:r>
              <a:rPr lang="en" sz="1035" u="sng">
                <a:solidFill>
                  <a:srgbClr val="000000"/>
                </a:solidFill>
                <a:latin typeface="Oswald"/>
                <a:ea typeface="Oswald"/>
                <a:cs typeface="Oswald"/>
                <a:sym typeface="Oswald"/>
              </a:rPr>
              <a:t> box):</a:t>
            </a:r>
            <a:endParaRPr sz="1035" u="sng">
              <a:solidFill>
                <a:srgbClr val="000000"/>
              </a:solidFill>
              <a:latin typeface="Oswald"/>
              <a:ea typeface="Oswald"/>
              <a:cs typeface="Oswald"/>
              <a:sym typeface="Oswald"/>
            </a:endParaRPr>
          </a:p>
          <a:p>
            <a:pPr marL="457200" lvl="0" indent="-165100" algn="l" rtl="0">
              <a:lnSpc>
                <a:spcPct val="95000"/>
              </a:lnSpc>
              <a:spcBef>
                <a:spcPts val="1200"/>
              </a:spcBef>
              <a:spcAft>
                <a:spcPts val="0"/>
              </a:spcAft>
              <a:buSzPts val="935"/>
              <a:buNone/>
            </a:pPr>
            <a:r>
              <a:rPr lang="en" sz="1035">
                <a:solidFill>
                  <a:srgbClr val="000000"/>
                </a:solidFill>
                <a:latin typeface="Oswald"/>
                <a:ea typeface="Oswald"/>
                <a:cs typeface="Oswald"/>
                <a:sym typeface="Oswald"/>
              </a:rPr>
              <a:t>❑ Communication difficulties that affect self-determination, behavior, social interaction   and participation in multiple learning environments.</a:t>
            </a:r>
            <a:endParaRPr sz="1035">
              <a:solidFill>
                <a:srgbClr val="000000"/>
              </a:solidFill>
              <a:latin typeface="Oswald"/>
              <a:ea typeface="Oswald"/>
              <a:cs typeface="Oswald"/>
              <a:sym typeface="Oswald"/>
            </a:endParaRPr>
          </a:p>
          <a:p>
            <a:pPr marL="457200" lvl="0" indent="-165100" algn="l" rtl="0">
              <a:lnSpc>
                <a:spcPct val="95000"/>
              </a:lnSpc>
              <a:spcBef>
                <a:spcPts val="1200"/>
              </a:spcBef>
              <a:spcAft>
                <a:spcPts val="0"/>
              </a:spcAft>
              <a:buSzPts val="935"/>
              <a:buNone/>
            </a:pPr>
            <a:r>
              <a:rPr lang="en" sz="1035">
                <a:solidFill>
                  <a:srgbClr val="000000"/>
                </a:solidFill>
                <a:latin typeface="Oswald"/>
                <a:ea typeface="Oswald"/>
                <a:cs typeface="Oswald"/>
                <a:sym typeface="Oswald"/>
              </a:rPr>
              <a:t>❑ Uneven learning patterns in all domains including cognition, communication, socialization and self-help.</a:t>
            </a:r>
            <a:endParaRPr sz="1035">
              <a:solidFill>
                <a:srgbClr val="000000"/>
              </a:solidFill>
              <a:latin typeface="Oswald"/>
              <a:ea typeface="Oswald"/>
              <a:cs typeface="Oswald"/>
              <a:sym typeface="Oswald"/>
            </a:endParaRPr>
          </a:p>
          <a:p>
            <a:pPr marL="457200" lvl="0" indent="-165100" algn="l" rtl="0">
              <a:lnSpc>
                <a:spcPct val="95000"/>
              </a:lnSpc>
              <a:spcBef>
                <a:spcPts val="1200"/>
              </a:spcBef>
              <a:spcAft>
                <a:spcPts val="0"/>
              </a:spcAft>
              <a:buSzPts val="935"/>
              <a:buNone/>
            </a:pPr>
            <a:r>
              <a:rPr lang="en" sz="1035">
                <a:solidFill>
                  <a:srgbClr val="000000"/>
                </a:solidFill>
                <a:latin typeface="Oswald"/>
                <a:ea typeface="Oswald"/>
                <a:cs typeface="Oswald"/>
                <a:sym typeface="Oswald"/>
              </a:rPr>
              <a:t>❑ Multiple disabling conditions concurrent with an intellectual disability, including physical disabilities, sensory challenges and medical needs that impact health stamina, and engagement in learning activities.</a:t>
            </a:r>
            <a:endParaRPr sz="1035">
              <a:solidFill>
                <a:srgbClr val="000000"/>
              </a:solidFill>
              <a:latin typeface="Oswald"/>
              <a:ea typeface="Oswald"/>
              <a:cs typeface="Oswald"/>
              <a:sym typeface="Oswald"/>
            </a:endParaRPr>
          </a:p>
          <a:p>
            <a:pPr marL="457200" lvl="0" indent="-165100" algn="l" rtl="0">
              <a:lnSpc>
                <a:spcPct val="95000"/>
              </a:lnSpc>
              <a:spcBef>
                <a:spcPts val="1200"/>
              </a:spcBef>
              <a:spcAft>
                <a:spcPts val="0"/>
              </a:spcAft>
              <a:buSzPts val="935"/>
              <a:buNone/>
            </a:pPr>
            <a:r>
              <a:rPr lang="en" sz="1035">
                <a:solidFill>
                  <a:srgbClr val="000000"/>
                </a:solidFill>
                <a:latin typeface="Oswald"/>
                <a:ea typeface="Oswald"/>
                <a:cs typeface="Oswald"/>
                <a:sym typeface="Oswald"/>
              </a:rPr>
              <a:t>❑ Motor impairments, in addition to cognitive / developmental delays, that makes participation in routine tasks challenging.</a:t>
            </a:r>
            <a:endParaRPr sz="1035">
              <a:solidFill>
                <a:srgbClr val="000000"/>
              </a:solidFill>
              <a:latin typeface="Oswald"/>
              <a:ea typeface="Oswald"/>
              <a:cs typeface="Oswald"/>
              <a:sym typeface="Oswald"/>
            </a:endParaRPr>
          </a:p>
          <a:p>
            <a:pPr marL="457200" lvl="0" indent="-165100" algn="l" rtl="0">
              <a:lnSpc>
                <a:spcPct val="95000"/>
              </a:lnSpc>
              <a:spcBef>
                <a:spcPts val="1200"/>
              </a:spcBef>
              <a:spcAft>
                <a:spcPts val="0"/>
              </a:spcAft>
              <a:buSzPts val="935"/>
              <a:buNone/>
            </a:pPr>
            <a:r>
              <a:rPr lang="en" sz="1035">
                <a:solidFill>
                  <a:srgbClr val="000000"/>
                </a:solidFill>
                <a:latin typeface="Oswald"/>
                <a:ea typeface="Oswald"/>
                <a:cs typeface="Oswald"/>
                <a:sym typeface="Oswald"/>
              </a:rPr>
              <a:t>❑ Difficulty learning new tasks, maintaining new skills, and generalizing skills to new environments.</a:t>
            </a:r>
            <a:endParaRPr sz="1035">
              <a:solidFill>
                <a:srgbClr val="000000"/>
              </a:solidFill>
              <a:latin typeface="Oswald"/>
              <a:ea typeface="Oswald"/>
              <a:cs typeface="Oswald"/>
              <a:sym typeface="Oswald"/>
            </a:endParaRPr>
          </a:p>
          <a:p>
            <a:pPr marL="457200" lvl="0" indent="-165100" algn="l" rtl="0">
              <a:lnSpc>
                <a:spcPct val="95000"/>
              </a:lnSpc>
              <a:spcBef>
                <a:spcPts val="1200"/>
              </a:spcBef>
              <a:spcAft>
                <a:spcPts val="1200"/>
              </a:spcAft>
              <a:buSzPts val="935"/>
              <a:buNone/>
            </a:pPr>
            <a:r>
              <a:rPr lang="en" sz="1035">
                <a:solidFill>
                  <a:srgbClr val="000000"/>
                </a:solidFill>
                <a:latin typeface="Oswald"/>
                <a:ea typeface="Oswald"/>
                <a:cs typeface="Oswald"/>
                <a:sym typeface="Oswald"/>
              </a:rPr>
              <a:t>❑ Individualized methods of accessing information in alternative ways (tactile, visual, auditory, and multi-sensory). </a:t>
            </a:r>
            <a:endParaRPr sz="1290">
              <a:latin typeface="Oswald"/>
              <a:ea typeface="Oswald"/>
              <a:cs typeface="Oswald"/>
              <a:sym typeface="Oswald"/>
            </a:endParaRPr>
          </a:p>
        </p:txBody>
      </p:sp>
      <p:sp>
        <p:nvSpPr>
          <p:cNvPr id="107" name="Google Shape;107;p18"/>
          <p:cNvSpPr txBox="1">
            <a:spLocks noGrp="1"/>
          </p:cNvSpPr>
          <p:nvPr>
            <p:ph type="body" idx="2"/>
          </p:nvPr>
        </p:nvSpPr>
        <p:spPr>
          <a:xfrm>
            <a:off x="4572000" y="1653850"/>
            <a:ext cx="3999900" cy="3099900"/>
          </a:xfrm>
          <a:prstGeom prst="rect">
            <a:avLst/>
          </a:prstGeom>
        </p:spPr>
        <p:txBody>
          <a:bodyPr spcFirstLastPara="1" wrap="square" lIns="91425" tIns="91425" rIns="91425" bIns="91425" anchor="t" anchorCtr="0">
            <a:normAutofit/>
          </a:bodyPr>
          <a:lstStyle/>
          <a:p>
            <a:pPr marL="0" lvl="0" indent="0" algn="l" rtl="0">
              <a:spcBef>
                <a:spcPts val="1200"/>
              </a:spcBef>
              <a:spcAft>
                <a:spcPts val="0"/>
              </a:spcAft>
              <a:buNone/>
            </a:pPr>
            <a:r>
              <a:rPr lang="en" sz="1200" u="sng">
                <a:solidFill>
                  <a:srgbClr val="000000"/>
                </a:solidFill>
                <a:latin typeface="Oswald"/>
                <a:ea typeface="Oswald"/>
                <a:cs typeface="Oswald"/>
                <a:sym typeface="Oswald"/>
              </a:rPr>
              <a:t>The student has a disability that creates significant difficulty in learning skills and then transferring them across different settings. In particular, this student has impairments in adaptive skills in the areas of (must check </a:t>
            </a:r>
            <a:r>
              <a:rPr lang="en" sz="1200" b="1" u="sng">
                <a:solidFill>
                  <a:srgbClr val="000000"/>
                </a:solidFill>
                <a:latin typeface="Oswald"/>
                <a:ea typeface="Oswald"/>
                <a:cs typeface="Oswald"/>
                <a:sym typeface="Oswald"/>
              </a:rPr>
              <a:t>at least two</a:t>
            </a:r>
            <a:r>
              <a:rPr lang="en" sz="1200" u="sng">
                <a:solidFill>
                  <a:srgbClr val="000000"/>
                </a:solidFill>
                <a:latin typeface="Oswald"/>
                <a:ea typeface="Oswald"/>
                <a:cs typeface="Oswald"/>
                <a:sym typeface="Oswald"/>
              </a:rPr>
              <a:t> boxes): </a:t>
            </a:r>
            <a:endParaRPr sz="1200" u="sng">
              <a:solidFill>
                <a:srgbClr val="000000"/>
              </a:solidFill>
              <a:latin typeface="Oswald"/>
              <a:ea typeface="Oswald"/>
              <a:cs typeface="Oswald"/>
              <a:sym typeface="Oswald"/>
            </a:endParaRPr>
          </a:p>
          <a:p>
            <a:pPr marL="0" marR="0" lvl="0" indent="0" algn="l" rtl="0">
              <a:spcBef>
                <a:spcPts val="1200"/>
              </a:spcBef>
              <a:spcAft>
                <a:spcPts val="0"/>
              </a:spcAft>
              <a:buNone/>
            </a:pPr>
            <a:r>
              <a:rPr lang="en" sz="1200">
                <a:solidFill>
                  <a:srgbClr val="000000"/>
                </a:solidFill>
                <a:latin typeface="Oswald"/>
                <a:ea typeface="Oswald"/>
                <a:cs typeface="Oswald"/>
                <a:sym typeface="Oswald"/>
              </a:rPr>
              <a:t>❑ Conceptual skills, that impact language reading and writing, money, time and number concepts,</a:t>
            </a:r>
            <a:endParaRPr sz="1200">
              <a:solidFill>
                <a:srgbClr val="000000"/>
              </a:solidFill>
              <a:latin typeface="Oswald"/>
              <a:ea typeface="Oswald"/>
              <a:cs typeface="Oswald"/>
              <a:sym typeface="Oswald"/>
            </a:endParaRPr>
          </a:p>
          <a:p>
            <a:pPr marL="0" lvl="0" indent="0" algn="l" rtl="0">
              <a:spcBef>
                <a:spcPts val="1200"/>
              </a:spcBef>
              <a:spcAft>
                <a:spcPts val="0"/>
              </a:spcAft>
              <a:buNone/>
            </a:pPr>
            <a:r>
              <a:rPr lang="en" sz="1200">
                <a:solidFill>
                  <a:srgbClr val="000000"/>
                </a:solidFill>
                <a:latin typeface="Oswald"/>
                <a:ea typeface="Oswald"/>
                <a:cs typeface="Oswald"/>
                <a:sym typeface="Oswald"/>
              </a:rPr>
              <a:t>❑ Social skills, that affect things like interpersonal skills and social problem solving</a:t>
            </a:r>
            <a:endParaRPr sz="1200">
              <a:solidFill>
                <a:srgbClr val="000000"/>
              </a:solidFill>
              <a:latin typeface="Oswald"/>
              <a:ea typeface="Oswald"/>
              <a:cs typeface="Oswald"/>
              <a:sym typeface="Oswald"/>
            </a:endParaRPr>
          </a:p>
          <a:p>
            <a:pPr marL="0" lvl="0" indent="0" algn="l" rtl="0">
              <a:spcBef>
                <a:spcPts val="1200"/>
              </a:spcBef>
              <a:spcAft>
                <a:spcPts val="1200"/>
              </a:spcAft>
              <a:buNone/>
            </a:pPr>
            <a:r>
              <a:rPr lang="en" sz="1200">
                <a:solidFill>
                  <a:srgbClr val="000000"/>
                </a:solidFill>
                <a:latin typeface="Oswald"/>
                <a:ea typeface="Oswald"/>
                <a:cs typeface="Oswald"/>
                <a:sym typeface="Oswald"/>
              </a:rPr>
              <a:t>❑ Practical skills that limit activities of daily living  </a:t>
            </a:r>
            <a:endParaRPr sz="1500">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CBASE/ VESOL Justification cont.</a:t>
            </a:r>
            <a:endParaRPr/>
          </a:p>
        </p:txBody>
      </p:sp>
      <p:sp>
        <p:nvSpPr>
          <p:cNvPr id="113" name="Google Shape;113;p19"/>
          <p:cNvSpPr txBox="1">
            <a:spLocks noGrp="1"/>
          </p:cNvSpPr>
          <p:nvPr>
            <p:ph type="body" idx="1"/>
          </p:nvPr>
        </p:nvSpPr>
        <p:spPr>
          <a:xfrm>
            <a:off x="311700" y="1468825"/>
            <a:ext cx="7902600" cy="34752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 sz="1100" b="1">
                <a:solidFill>
                  <a:srgbClr val="000000"/>
                </a:solidFill>
                <a:latin typeface="Oswald"/>
                <a:ea typeface="Oswald"/>
                <a:cs typeface="Oswald"/>
                <a:sym typeface="Oswald"/>
              </a:rPr>
              <a:t>Read each item aloud and indicate confirmation of consideration by checking EACH box</a:t>
            </a:r>
            <a:endParaRPr sz="1100" b="1">
              <a:solidFill>
                <a:srgbClr val="000000"/>
              </a:solidFill>
              <a:latin typeface="Oswald"/>
              <a:ea typeface="Oswald"/>
              <a:cs typeface="Oswald"/>
              <a:sym typeface="Oswald"/>
            </a:endParaRPr>
          </a:p>
          <a:p>
            <a:pPr marL="228600" lvl="0" indent="-165100" algn="l" rtl="0">
              <a:spcBef>
                <a:spcPts val="1200"/>
              </a:spcBef>
              <a:spcAft>
                <a:spcPts val="0"/>
              </a:spcAft>
              <a:buNone/>
            </a:pPr>
            <a:r>
              <a:rPr lang="en" sz="1100">
                <a:solidFill>
                  <a:srgbClr val="000000"/>
                </a:solidFill>
                <a:latin typeface="Oswald"/>
                <a:ea typeface="Oswald"/>
                <a:cs typeface="Oswald"/>
                <a:sym typeface="Oswald"/>
              </a:rPr>
              <a:t>❑ As a result of the information provided in the present level of performance which includes previous psychological testing, educational data and observation and the results of the Virginia Essentialized Standards of Learning (VESOL)  participation criteria forms completed by the IEP Team, the IEP team agrees that the VESOL s the most appropriate State Assessment for this student. </a:t>
            </a:r>
            <a:endParaRPr sz="1100">
              <a:solidFill>
                <a:srgbClr val="000000"/>
              </a:solidFill>
              <a:latin typeface="Oswald"/>
              <a:ea typeface="Oswald"/>
              <a:cs typeface="Oswald"/>
              <a:sym typeface="Oswald"/>
            </a:endParaRPr>
          </a:p>
          <a:p>
            <a:pPr marL="228600" lvl="0" indent="-165100" algn="l" rtl="0">
              <a:spcBef>
                <a:spcPts val="1200"/>
              </a:spcBef>
              <a:spcAft>
                <a:spcPts val="0"/>
              </a:spcAft>
              <a:buNone/>
            </a:pPr>
            <a:r>
              <a:rPr lang="en" sz="1100">
                <a:solidFill>
                  <a:srgbClr val="000000"/>
                </a:solidFill>
                <a:latin typeface="Oswald"/>
                <a:ea typeface="Oswald"/>
                <a:cs typeface="Oswald"/>
                <a:sym typeface="Oswald"/>
              </a:rPr>
              <a:t>❑ This student’s disability that impacts his/her cognitive functioning requires instruction in aligned Standards of Learning. </a:t>
            </a:r>
            <a:endParaRPr sz="1100">
              <a:solidFill>
                <a:srgbClr val="000000"/>
              </a:solidFill>
              <a:latin typeface="Oswald"/>
              <a:ea typeface="Oswald"/>
              <a:cs typeface="Oswald"/>
              <a:sym typeface="Oswald"/>
            </a:endParaRPr>
          </a:p>
          <a:p>
            <a:pPr marL="228600" lvl="0" indent="-165100" algn="l" rtl="0">
              <a:spcBef>
                <a:spcPts val="1200"/>
              </a:spcBef>
              <a:spcAft>
                <a:spcPts val="0"/>
              </a:spcAft>
              <a:buNone/>
            </a:pPr>
            <a:r>
              <a:rPr lang="en" sz="1100">
                <a:solidFill>
                  <a:srgbClr val="000000"/>
                </a:solidFill>
                <a:latin typeface="Oswald"/>
                <a:ea typeface="Oswald"/>
                <a:cs typeface="Oswald"/>
                <a:sym typeface="Oswald"/>
              </a:rPr>
              <a:t>❑ As a result, the VESOL is the most appropriate assessment given the instruction and modifications that are required in order for him/her to benefit from his/her educational program. </a:t>
            </a:r>
            <a:endParaRPr sz="1100">
              <a:solidFill>
                <a:srgbClr val="000000"/>
              </a:solidFill>
              <a:latin typeface="Oswald"/>
              <a:ea typeface="Oswald"/>
              <a:cs typeface="Oswald"/>
              <a:sym typeface="Oswald"/>
            </a:endParaRPr>
          </a:p>
          <a:p>
            <a:pPr marL="228600" lvl="0" indent="-165100" algn="l" rtl="0">
              <a:spcBef>
                <a:spcPts val="1200"/>
              </a:spcBef>
              <a:spcAft>
                <a:spcPts val="0"/>
              </a:spcAft>
              <a:buNone/>
            </a:pPr>
            <a:r>
              <a:rPr lang="en" sz="1100">
                <a:solidFill>
                  <a:srgbClr val="000000"/>
                </a:solidFill>
                <a:latin typeface="Oswald"/>
                <a:ea typeface="Oswald"/>
                <a:cs typeface="Oswald"/>
                <a:sym typeface="Oswald"/>
              </a:rPr>
              <a:t>❑ The IEP team has considered and understands that the student’s participation in the VESOL will limit his/her ability to graduate with a standard or advanced studies diploma. </a:t>
            </a:r>
            <a:endParaRPr sz="1100">
              <a:solidFill>
                <a:srgbClr val="000000"/>
              </a:solidFill>
              <a:latin typeface="Oswald"/>
              <a:ea typeface="Oswald"/>
              <a:cs typeface="Oswald"/>
              <a:sym typeface="Oswald"/>
            </a:endParaRPr>
          </a:p>
          <a:p>
            <a:pPr marL="228600" lvl="0" indent="-165100" algn="l" rtl="0">
              <a:spcBef>
                <a:spcPts val="1200"/>
              </a:spcBef>
              <a:spcAft>
                <a:spcPts val="0"/>
              </a:spcAft>
              <a:buNone/>
            </a:pPr>
            <a:r>
              <a:rPr lang="en" sz="1100">
                <a:solidFill>
                  <a:srgbClr val="000000"/>
                </a:solidFill>
                <a:latin typeface="Oswald"/>
                <a:ea typeface="Oswald"/>
                <a:cs typeface="Oswald"/>
                <a:sym typeface="Oswald"/>
              </a:rPr>
              <a:t>❑ The IEP team agrees that participation in the VESOL was not decided based on the following factors: excessive absences; social, cultural or economic differences; identification in a specific disability category; specific special education placement or services; anticipated scores on SOLs; or concerns for accreditation calculations for the school or division</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marL="457200" lvl="0" indent="-165100" algn="l" rtl="0">
              <a:lnSpc>
                <a:spcPct val="95000"/>
              </a:lnSpc>
              <a:spcBef>
                <a:spcPts val="1200"/>
              </a:spcBef>
              <a:spcAft>
                <a:spcPts val="1200"/>
              </a:spcAft>
              <a:buSzPts val="935"/>
              <a:buNone/>
            </a:pPr>
            <a:endParaRPr sz="1290">
              <a:latin typeface="Oswald"/>
              <a:ea typeface="Oswald"/>
              <a:cs typeface="Oswald"/>
              <a:sym typeface="Oswa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Student Snapshots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311700" y="372500"/>
            <a:ext cx="2833500" cy="733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Student Snapshot (Elementary One)</a:t>
            </a:r>
            <a:endParaRPr/>
          </a:p>
        </p:txBody>
      </p:sp>
      <p:sp>
        <p:nvSpPr>
          <p:cNvPr id="124" name="Google Shape;124;p21"/>
          <p:cNvSpPr txBox="1">
            <a:spLocks noGrp="1"/>
          </p:cNvSpPr>
          <p:nvPr>
            <p:ph type="body" idx="1"/>
          </p:nvPr>
        </p:nvSpPr>
        <p:spPr>
          <a:xfrm>
            <a:off x="311700" y="1468825"/>
            <a:ext cx="8520600" cy="3360600"/>
          </a:xfrm>
          <a:prstGeom prst="rect">
            <a:avLst/>
          </a:prstGeom>
        </p:spPr>
        <p:txBody>
          <a:bodyPr spcFirstLastPara="1" wrap="square" lIns="91425" tIns="91425" rIns="91425" bIns="91425" anchor="t" anchorCtr="0">
            <a:normAutofit fontScale="85000" lnSpcReduction="10000"/>
          </a:bodyPr>
          <a:lstStyle/>
          <a:p>
            <a:pPr marL="457200" lvl="0" indent="-325755" algn="l" rtl="0">
              <a:spcBef>
                <a:spcPts val="0"/>
              </a:spcBef>
              <a:spcAft>
                <a:spcPts val="0"/>
              </a:spcAft>
              <a:buSzPct val="100000"/>
              <a:buChar char="●"/>
            </a:pPr>
            <a:r>
              <a:rPr lang="en" dirty="0"/>
              <a:t>Although academic growth has been noted, Brandon is below grade level in all areas.</a:t>
            </a:r>
            <a:endParaRPr dirty="0"/>
          </a:p>
          <a:p>
            <a:pPr marL="457200" lvl="0" indent="-325755" algn="l" rtl="0">
              <a:spcBef>
                <a:spcPts val="0"/>
              </a:spcBef>
              <a:spcAft>
                <a:spcPts val="0"/>
              </a:spcAft>
              <a:buSzPct val="100000"/>
              <a:buChar char="●"/>
            </a:pPr>
            <a:r>
              <a:rPr lang="en" dirty="0"/>
              <a:t>He receives math and reading instruction on his level.  </a:t>
            </a:r>
            <a:endParaRPr dirty="0"/>
          </a:p>
          <a:p>
            <a:pPr marL="457200" lvl="0" indent="-325755" algn="l" rtl="0">
              <a:spcBef>
                <a:spcPts val="0"/>
              </a:spcBef>
              <a:spcAft>
                <a:spcPts val="0"/>
              </a:spcAft>
              <a:buSzPct val="100000"/>
              <a:buChar char="●"/>
            </a:pPr>
            <a:r>
              <a:rPr lang="en" dirty="0"/>
              <a:t>He has difficulty learning new tasks, maintaining new skills, and generalizing skills to new environments. </a:t>
            </a:r>
            <a:endParaRPr dirty="0"/>
          </a:p>
          <a:p>
            <a:pPr marL="457200" lvl="0" indent="-325755" algn="l" rtl="0">
              <a:spcBef>
                <a:spcPts val="0"/>
              </a:spcBef>
              <a:spcAft>
                <a:spcPts val="0"/>
              </a:spcAft>
              <a:buSzPct val="100000"/>
              <a:buChar char="●"/>
            </a:pPr>
            <a:r>
              <a:rPr lang="en" dirty="0"/>
              <a:t>He has impairments in adaptive skills in the areas of Conceptual skills, that impact language reading and writing, money, time and number concepts, and Social skills, that affect things like interpersonal skills and social problem solving</a:t>
            </a:r>
            <a:endParaRPr dirty="0"/>
          </a:p>
          <a:p>
            <a:pPr marL="457200" lvl="0" indent="-325755" algn="l" rtl="0">
              <a:spcBef>
                <a:spcPts val="0"/>
              </a:spcBef>
              <a:spcAft>
                <a:spcPts val="0"/>
              </a:spcAft>
              <a:buSzPct val="100000"/>
              <a:buChar char="●"/>
            </a:pPr>
            <a:r>
              <a:rPr lang="en" dirty="0"/>
              <a:t>Brandon requires adult supervision across his day to provide consistent intervention to make progress academically, socially, and behaviorally.  </a:t>
            </a:r>
            <a:endParaRPr dirty="0"/>
          </a:p>
          <a:p>
            <a:pPr marL="0" lvl="0" indent="0" algn="l" rtl="0">
              <a:spcBef>
                <a:spcPts val="1200"/>
              </a:spcBef>
              <a:spcAft>
                <a:spcPts val="1200"/>
              </a:spcAft>
              <a:buNone/>
            </a:pPr>
            <a:endParaRPr dirty="0"/>
          </a:p>
        </p:txBody>
      </p:sp>
      <p:pic>
        <p:nvPicPr>
          <p:cNvPr id="125" name="Google Shape;125;p21"/>
          <p:cNvPicPr preferRelativeResize="0"/>
          <p:nvPr/>
        </p:nvPicPr>
        <p:blipFill>
          <a:blip r:embed="rId3">
            <a:alphaModFix/>
          </a:blip>
          <a:stretch>
            <a:fillRect/>
          </a:stretch>
        </p:blipFill>
        <p:spPr>
          <a:xfrm>
            <a:off x="7766625" y="66050"/>
            <a:ext cx="1065675" cy="14027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311700" y="372500"/>
            <a:ext cx="2833500" cy="733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Student Snapshot (Elementary Two)</a:t>
            </a:r>
            <a:endParaRPr/>
          </a:p>
        </p:txBody>
      </p:sp>
      <p:sp>
        <p:nvSpPr>
          <p:cNvPr id="131" name="Google Shape;131;p22"/>
          <p:cNvSpPr txBox="1">
            <a:spLocks noGrp="1"/>
          </p:cNvSpPr>
          <p:nvPr>
            <p:ph type="body" idx="1"/>
          </p:nvPr>
        </p:nvSpPr>
        <p:spPr>
          <a:xfrm>
            <a:off x="311700" y="1468825"/>
            <a:ext cx="8520600" cy="3360600"/>
          </a:xfrm>
          <a:prstGeom prst="rect">
            <a:avLst/>
          </a:prstGeom>
        </p:spPr>
        <p:txBody>
          <a:bodyPr spcFirstLastPara="1" wrap="square" lIns="91425" tIns="91425" rIns="91425" bIns="91425" anchor="t" anchorCtr="0">
            <a:normAutofit fontScale="77500" lnSpcReduction="20000"/>
          </a:bodyPr>
          <a:lstStyle/>
          <a:p>
            <a:pPr marL="457200" lvl="0" indent="-317182" algn="l" rtl="0">
              <a:spcBef>
                <a:spcPts val="0"/>
              </a:spcBef>
              <a:spcAft>
                <a:spcPts val="0"/>
              </a:spcAft>
              <a:buSzPct val="100000"/>
              <a:buChar char="●"/>
            </a:pPr>
            <a:r>
              <a:rPr lang="en"/>
              <a:t>Natalie is a student with autism with expressive and receptive language delays.</a:t>
            </a:r>
            <a:endParaRPr/>
          </a:p>
          <a:p>
            <a:pPr marL="457200" lvl="0" indent="-317182" algn="l" rtl="0">
              <a:spcBef>
                <a:spcPts val="0"/>
              </a:spcBef>
              <a:spcAft>
                <a:spcPts val="0"/>
              </a:spcAft>
              <a:buSzPct val="100000"/>
              <a:buChar char="●"/>
            </a:pPr>
            <a:r>
              <a:rPr lang="en"/>
              <a:t>She needs intensive, specialized instruction in small groups or individually in all content areas to continue to progress.  </a:t>
            </a:r>
            <a:endParaRPr/>
          </a:p>
          <a:p>
            <a:pPr marL="457200" lvl="0" indent="-317182" algn="l" rtl="0">
              <a:spcBef>
                <a:spcPts val="0"/>
              </a:spcBef>
              <a:spcAft>
                <a:spcPts val="0"/>
              </a:spcAft>
              <a:buSzPct val="100000"/>
              <a:buChar char="●"/>
            </a:pPr>
            <a:r>
              <a:rPr lang="en"/>
              <a:t>She needs visual supports for his schedule, directions, self-care tasks, communication, and behavior.</a:t>
            </a:r>
            <a:endParaRPr/>
          </a:p>
          <a:p>
            <a:pPr marL="457200" lvl="0" indent="-317182" algn="l" rtl="0">
              <a:spcBef>
                <a:spcPts val="0"/>
              </a:spcBef>
              <a:spcAft>
                <a:spcPts val="0"/>
              </a:spcAft>
              <a:buSzPct val="100000"/>
              <a:buChar char="●"/>
            </a:pPr>
            <a:r>
              <a:rPr lang="en"/>
              <a:t>She has difficulty attending to instruction and may walk away from her work area.  </a:t>
            </a:r>
            <a:endParaRPr/>
          </a:p>
          <a:p>
            <a:pPr marL="457200" lvl="0" indent="-317182" algn="l" rtl="0">
              <a:spcBef>
                <a:spcPts val="0"/>
              </a:spcBef>
              <a:spcAft>
                <a:spcPts val="0"/>
              </a:spcAft>
              <a:buSzPct val="100000"/>
              <a:buChar char="●"/>
            </a:pPr>
            <a:r>
              <a:rPr lang="en"/>
              <a:t>When she becomes escalated she may throw objects, climb furniture, attempt to leave the room, spit, grab others' faces or masks, or bite.  </a:t>
            </a:r>
            <a:endParaRPr/>
          </a:p>
          <a:p>
            <a:pPr marL="457200" lvl="0" indent="-317182" algn="l" rtl="0">
              <a:spcBef>
                <a:spcPts val="0"/>
              </a:spcBef>
              <a:spcAft>
                <a:spcPts val="0"/>
              </a:spcAft>
              <a:buSzPct val="100000"/>
              <a:buChar char="●"/>
            </a:pPr>
            <a:r>
              <a:rPr lang="en"/>
              <a:t>She engages in unsafe behaviors, she needs close, constant supervision for her safety.  </a:t>
            </a:r>
            <a:endParaRPr/>
          </a:p>
          <a:p>
            <a:pPr marL="457200" lvl="0" indent="-317182" algn="l" rtl="0">
              <a:spcBef>
                <a:spcPts val="0"/>
              </a:spcBef>
              <a:spcAft>
                <a:spcPts val="0"/>
              </a:spcAft>
              <a:buSzPct val="100000"/>
              <a:buChar char="●"/>
            </a:pPr>
            <a:r>
              <a:rPr lang="en"/>
              <a:t>Natalie has difficulty joining his regular peers, and needs adult assistance to attempt to join in with morning meeting and specials.  </a:t>
            </a:r>
            <a:endParaRPr/>
          </a:p>
        </p:txBody>
      </p:sp>
      <p:pic>
        <p:nvPicPr>
          <p:cNvPr id="132" name="Google Shape;132;p22"/>
          <p:cNvPicPr preferRelativeResize="0"/>
          <p:nvPr/>
        </p:nvPicPr>
        <p:blipFill rotWithShape="1">
          <a:blip r:embed="rId3">
            <a:alphaModFix/>
          </a:blip>
          <a:srcRect l="23709" t="9681" r="21684" b="11285"/>
          <a:stretch/>
        </p:blipFill>
        <p:spPr>
          <a:xfrm>
            <a:off x="7914350" y="23250"/>
            <a:ext cx="989375" cy="1432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3"/>
          <p:cNvPicPr preferRelativeResize="0"/>
          <p:nvPr/>
        </p:nvPicPr>
        <p:blipFill>
          <a:blip r:embed="rId3">
            <a:alphaModFix/>
          </a:blip>
          <a:stretch>
            <a:fillRect/>
          </a:stretch>
        </p:blipFill>
        <p:spPr>
          <a:xfrm>
            <a:off x="57725" y="1367225"/>
            <a:ext cx="875619" cy="1152600"/>
          </a:xfrm>
          <a:prstGeom prst="rect">
            <a:avLst/>
          </a:prstGeom>
          <a:noFill/>
          <a:ln>
            <a:noFill/>
          </a:ln>
        </p:spPr>
      </p:pic>
      <p:sp>
        <p:nvSpPr>
          <p:cNvPr id="138" name="Google Shape;138;p2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Student Snapshots (Secondary)</a:t>
            </a:r>
            <a:endParaRPr/>
          </a:p>
        </p:txBody>
      </p:sp>
      <p:sp>
        <p:nvSpPr>
          <p:cNvPr id="139" name="Google Shape;139;p23"/>
          <p:cNvSpPr txBox="1">
            <a:spLocks noGrp="1"/>
          </p:cNvSpPr>
          <p:nvPr>
            <p:ph type="body" idx="1"/>
          </p:nvPr>
        </p:nvSpPr>
        <p:spPr>
          <a:xfrm>
            <a:off x="833700" y="1752600"/>
            <a:ext cx="3340200" cy="28575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4000"/>
              <a:t>The student is a beginning reader. He has mastered the alphabet and letter sounds. The student engages in several obsessive and compulsive behaviors that interfere with learning, including hitting items multiple times and preservation (saying things multiple times), however, when redirected, he will usually comply and participate in the learning task without further disruption. The student presents with moderate articulation difficulty and uses 1-2 understandable words, although he relies more on augmentation and signs. He has a full cognitive index score of 53.  </a:t>
            </a:r>
            <a:endParaRPr sz="4000"/>
          </a:p>
          <a:p>
            <a:pPr marL="0" lvl="0" indent="0" algn="l" rtl="0">
              <a:spcBef>
                <a:spcPts val="1200"/>
              </a:spcBef>
              <a:spcAft>
                <a:spcPts val="0"/>
              </a:spcAft>
              <a:buNone/>
            </a:pPr>
            <a:endParaRPr/>
          </a:p>
          <a:p>
            <a:pPr marL="0" lvl="0" indent="0" algn="l" rtl="0">
              <a:spcBef>
                <a:spcPts val="1200"/>
              </a:spcBef>
              <a:spcAft>
                <a:spcPts val="1200"/>
              </a:spcAft>
              <a:buNone/>
            </a:pPr>
            <a:endParaRPr/>
          </a:p>
        </p:txBody>
      </p:sp>
      <p:sp>
        <p:nvSpPr>
          <p:cNvPr id="140" name="Google Shape;140;p23"/>
          <p:cNvSpPr txBox="1">
            <a:spLocks noGrp="1"/>
          </p:cNvSpPr>
          <p:nvPr>
            <p:ph type="body" idx="2"/>
          </p:nvPr>
        </p:nvSpPr>
        <p:spPr>
          <a:xfrm>
            <a:off x="5016500" y="1689100"/>
            <a:ext cx="3505200" cy="27051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r>
              <a:rPr lang="en" sz="4050"/>
              <a:t>The student transferred to ACPS with special education eligibility under Neurological Disability. She has challenges with working memory and processing that affect her ability to access the curriculum. She requires opportunities to frequently review basic, functional academic skills for success within the classroom and needs accommodations to access her curriculum. She also struggles with self monitoring and organization which result in the need for frequent adult support to stay on task and complete assignments. Her overall Full Scale IQ score of 72 falls within the very low range. </a:t>
            </a:r>
            <a:r>
              <a:rPr lang="en" sz="4850"/>
              <a:t> </a:t>
            </a:r>
            <a:endParaRPr sz="4850"/>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41" name="Google Shape;141;p23"/>
          <p:cNvPicPr preferRelativeResize="0"/>
          <p:nvPr/>
        </p:nvPicPr>
        <p:blipFill rotWithShape="1">
          <a:blip r:embed="rId4">
            <a:alphaModFix/>
          </a:blip>
          <a:srcRect l="23709" t="9681" r="21684" b="11285"/>
          <a:stretch/>
        </p:blipFill>
        <p:spPr>
          <a:xfrm>
            <a:off x="8427900" y="1207600"/>
            <a:ext cx="716100" cy="1152600"/>
          </a:xfrm>
          <a:prstGeom prst="rect">
            <a:avLst/>
          </a:prstGeom>
          <a:noFill/>
          <a:ln>
            <a:noFill/>
          </a:ln>
        </p:spPr>
      </p:pic>
      <p:sp>
        <p:nvSpPr>
          <p:cNvPr id="142" name="Google Shape;142;p23"/>
          <p:cNvSpPr/>
          <p:nvPr/>
        </p:nvSpPr>
        <p:spPr>
          <a:xfrm>
            <a:off x="4173900" y="2222500"/>
            <a:ext cx="796200" cy="81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latin typeface="Roboto"/>
                <a:ea typeface="Roboto"/>
                <a:cs typeface="Roboto"/>
                <a:sym typeface="Roboto"/>
              </a:rPr>
              <a:t>VS.</a:t>
            </a:r>
            <a:endParaRPr sz="2800" b="1">
              <a:latin typeface="Roboto"/>
              <a:ea typeface="Roboto"/>
              <a:cs typeface="Roboto"/>
              <a:sym typeface="Robo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23C21CB-0B88-552E-499F-E9297DD6B6B3}"/>
              </a:ext>
            </a:extLst>
          </p:cNvPr>
          <p:cNvSpPr txBox="1"/>
          <p:nvPr/>
        </p:nvSpPr>
        <p:spPr>
          <a:xfrm>
            <a:off x="628153" y="1541196"/>
            <a:ext cx="6229847" cy="2062103"/>
          </a:xfrm>
          <a:prstGeom prst="rect">
            <a:avLst/>
          </a:prstGeom>
          <a:noFill/>
        </p:spPr>
        <p:txBody>
          <a:bodyPr wrap="square">
            <a:spAutoFit/>
          </a:bodyPr>
          <a:lstStyle/>
          <a:p>
            <a:pPr marL="469900" rtl="0">
              <a:spcBef>
                <a:spcPts val="0"/>
              </a:spcBef>
              <a:spcAft>
                <a:spcPts val="0"/>
              </a:spcAft>
            </a:pPr>
            <a:r>
              <a:rPr lang="en-US" sz="1600" i="0" u="none" strike="noStrike" dirty="0">
                <a:solidFill>
                  <a:schemeClr val="bg2"/>
                </a:solidFill>
                <a:effectLst/>
                <a:latin typeface="Calibri" panose="020F0502020204030204" pitchFamily="34" charset="0"/>
              </a:rPr>
              <a:t>CBASE: Elementary</a:t>
            </a:r>
            <a:endParaRPr lang="en-US" dirty="0">
              <a:solidFill>
                <a:schemeClr val="bg2"/>
              </a:solidFill>
              <a:effectLst/>
            </a:endParaRPr>
          </a:p>
          <a:p>
            <a:pPr marL="431800" rtl="0" fontAlgn="base">
              <a:spcBef>
                <a:spcPts val="0"/>
              </a:spcBef>
              <a:spcAft>
                <a:spcPts val="0"/>
              </a:spcAft>
              <a:buFont typeface="Arial" panose="020B0604020202020204" pitchFamily="34" charset="0"/>
              <a:buChar char="•"/>
            </a:pPr>
            <a:r>
              <a:rPr lang="en-US" sz="1400" b="0" i="0" u="none" strike="noStrike" dirty="0">
                <a:solidFill>
                  <a:srgbClr val="333336"/>
                </a:solidFill>
                <a:effectLst/>
                <a:latin typeface="Calibri" panose="020F0502020204030204" pitchFamily="34" charset="0"/>
              </a:rPr>
              <a:t>Baker Butler (x2)</a:t>
            </a:r>
            <a:endParaRPr lang="en-US" sz="1400" b="0" i="0" u="none" strike="noStrike" dirty="0">
              <a:solidFill>
                <a:srgbClr val="333336"/>
              </a:solidFill>
              <a:effectLst/>
              <a:latin typeface="Arial" panose="020B0604020202020204" pitchFamily="34" charset="0"/>
            </a:endParaRPr>
          </a:p>
          <a:p>
            <a:pPr marL="431800" rtl="0" fontAlgn="base">
              <a:spcBef>
                <a:spcPts val="0"/>
              </a:spcBef>
              <a:spcAft>
                <a:spcPts val="0"/>
              </a:spcAft>
              <a:buFont typeface="Arial" panose="020B0604020202020204" pitchFamily="34" charset="0"/>
              <a:buChar char="•"/>
            </a:pPr>
            <a:r>
              <a:rPr lang="en-US" sz="1400" b="0" i="0" u="none" strike="noStrike" dirty="0">
                <a:solidFill>
                  <a:srgbClr val="333336"/>
                </a:solidFill>
                <a:effectLst/>
                <a:latin typeface="Calibri" panose="020F0502020204030204" pitchFamily="34" charset="0"/>
              </a:rPr>
              <a:t>Broadus Wood</a:t>
            </a:r>
          </a:p>
          <a:p>
            <a:pPr marL="431800" rtl="0" fontAlgn="base">
              <a:spcBef>
                <a:spcPts val="0"/>
              </a:spcBef>
              <a:spcAft>
                <a:spcPts val="0"/>
              </a:spcAft>
              <a:buFont typeface="Arial" panose="020B0604020202020204" pitchFamily="34" charset="0"/>
              <a:buChar char="•"/>
            </a:pPr>
            <a:r>
              <a:rPr lang="en-US" sz="1400" b="0" i="0" u="none" strike="noStrike" dirty="0">
                <a:solidFill>
                  <a:srgbClr val="333336"/>
                </a:solidFill>
                <a:effectLst/>
                <a:latin typeface="Calibri" panose="020F0502020204030204" pitchFamily="34" charset="0"/>
              </a:rPr>
              <a:t>Brownsville</a:t>
            </a:r>
          </a:p>
          <a:p>
            <a:pPr marL="431800" rtl="0" fontAlgn="base">
              <a:spcBef>
                <a:spcPts val="0"/>
              </a:spcBef>
              <a:spcAft>
                <a:spcPts val="0"/>
              </a:spcAft>
              <a:buFont typeface="Arial" panose="020B0604020202020204" pitchFamily="34" charset="0"/>
              <a:buChar char="•"/>
            </a:pPr>
            <a:r>
              <a:rPr lang="en-US" sz="1400" b="0" i="0" u="none" strike="noStrike" dirty="0">
                <a:solidFill>
                  <a:srgbClr val="333336"/>
                </a:solidFill>
                <a:effectLst/>
                <a:latin typeface="Calibri" panose="020F0502020204030204" pitchFamily="34" charset="0"/>
              </a:rPr>
              <a:t>Greer</a:t>
            </a:r>
            <a:endParaRPr lang="en-US" sz="1400" b="0" i="0" u="none" strike="noStrike" dirty="0">
              <a:solidFill>
                <a:srgbClr val="333336"/>
              </a:solidFill>
              <a:effectLst/>
              <a:latin typeface="Arial" panose="020B0604020202020204" pitchFamily="34" charset="0"/>
            </a:endParaRPr>
          </a:p>
          <a:p>
            <a:pPr marL="431800" rtl="0" fontAlgn="base">
              <a:spcBef>
                <a:spcPts val="0"/>
              </a:spcBef>
              <a:spcAft>
                <a:spcPts val="0"/>
              </a:spcAft>
              <a:buFont typeface="Arial" panose="020B0604020202020204" pitchFamily="34" charset="0"/>
              <a:buChar char="•"/>
            </a:pPr>
            <a:r>
              <a:rPr lang="en-US" sz="1400" b="0" i="0" u="none" strike="noStrike" dirty="0">
                <a:solidFill>
                  <a:srgbClr val="333336"/>
                </a:solidFill>
                <a:effectLst/>
                <a:latin typeface="Calibri" panose="020F0502020204030204" pitchFamily="34" charset="0"/>
              </a:rPr>
              <a:t>Hollymead</a:t>
            </a:r>
            <a:endParaRPr lang="en-US" sz="1400" b="0" i="0" u="none" strike="noStrike" dirty="0">
              <a:solidFill>
                <a:srgbClr val="333336"/>
              </a:solidFill>
              <a:effectLst/>
              <a:latin typeface="Arial" panose="020B0604020202020204" pitchFamily="34" charset="0"/>
            </a:endParaRPr>
          </a:p>
          <a:p>
            <a:pPr marL="431800" rtl="0" fontAlgn="base">
              <a:spcBef>
                <a:spcPts val="0"/>
              </a:spcBef>
              <a:spcAft>
                <a:spcPts val="0"/>
              </a:spcAft>
              <a:buFont typeface="Arial" panose="020B0604020202020204" pitchFamily="34" charset="0"/>
              <a:buChar char="•"/>
            </a:pPr>
            <a:r>
              <a:rPr lang="en-US" sz="1400" b="0" i="0" u="none" strike="noStrike" dirty="0">
                <a:solidFill>
                  <a:srgbClr val="333336"/>
                </a:solidFill>
                <a:effectLst/>
                <a:latin typeface="Calibri" panose="020F0502020204030204" pitchFamily="34" charset="0"/>
              </a:rPr>
              <a:t>Mountain View (x2)</a:t>
            </a:r>
            <a:endParaRPr lang="en-US" sz="1400" b="0" i="0" u="none" strike="noStrike" dirty="0">
              <a:solidFill>
                <a:srgbClr val="333336"/>
              </a:solidFill>
              <a:effectLst/>
              <a:latin typeface="Arial" panose="020B0604020202020204" pitchFamily="34" charset="0"/>
            </a:endParaRPr>
          </a:p>
          <a:p>
            <a:pPr marL="431800" rtl="0" fontAlgn="base">
              <a:spcBef>
                <a:spcPts val="0"/>
              </a:spcBef>
              <a:spcAft>
                <a:spcPts val="0"/>
              </a:spcAft>
              <a:buFont typeface="Arial" panose="020B0604020202020204" pitchFamily="34" charset="0"/>
              <a:buChar char="•"/>
            </a:pPr>
            <a:r>
              <a:rPr lang="en-US" sz="1400" b="0" i="0" u="none" strike="noStrike" dirty="0">
                <a:solidFill>
                  <a:srgbClr val="333336"/>
                </a:solidFill>
                <a:effectLst/>
                <a:latin typeface="Calibri" panose="020F0502020204030204" pitchFamily="34" charset="0"/>
              </a:rPr>
              <a:t>Murray Elementary</a:t>
            </a:r>
            <a:endParaRPr lang="en-US" sz="1400" b="0" i="0" u="none" strike="noStrike" dirty="0">
              <a:solidFill>
                <a:srgbClr val="333336"/>
              </a:solidFill>
              <a:effectLst/>
              <a:latin typeface="Arial" panose="020B0604020202020204" pitchFamily="34" charset="0"/>
            </a:endParaRPr>
          </a:p>
          <a:p>
            <a:pPr marL="431800" rtl="0" fontAlgn="base">
              <a:spcBef>
                <a:spcPts val="0"/>
              </a:spcBef>
              <a:spcAft>
                <a:spcPts val="0"/>
              </a:spcAft>
              <a:buFont typeface="Arial" panose="020B0604020202020204" pitchFamily="34" charset="0"/>
              <a:buChar char="•"/>
            </a:pPr>
            <a:r>
              <a:rPr lang="en-US" sz="1400" b="0" i="0" u="none" strike="noStrike" dirty="0">
                <a:solidFill>
                  <a:srgbClr val="333336"/>
                </a:solidFill>
                <a:effectLst/>
                <a:latin typeface="Calibri" panose="020F0502020204030204" pitchFamily="34" charset="0"/>
              </a:rPr>
              <a:t>Stone-Robinson</a:t>
            </a:r>
            <a:endParaRPr lang="en-US" sz="1400" b="0" i="0" u="none" strike="noStrike" dirty="0">
              <a:solidFill>
                <a:srgbClr val="333336"/>
              </a:solidFill>
              <a:effectLst/>
              <a:latin typeface="Arial" panose="020B0604020202020204" pitchFamily="34" charset="0"/>
            </a:endParaRPr>
          </a:p>
        </p:txBody>
      </p:sp>
      <p:pic>
        <p:nvPicPr>
          <p:cNvPr id="6" name="Picture 5" descr="Girls reading in library">
            <a:extLst>
              <a:ext uri="{FF2B5EF4-FFF2-40B4-BE49-F238E27FC236}">
                <a16:creationId xmlns:a16="http://schemas.microsoft.com/office/drawing/2014/main" id="{7D805146-2D88-07FE-3DCB-DEE0E7194F45}"/>
              </a:ext>
            </a:extLst>
          </p:cNvPr>
          <p:cNvPicPr>
            <a:picLocks noChangeAspect="1"/>
          </p:cNvPicPr>
          <p:nvPr/>
        </p:nvPicPr>
        <p:blipFill>
          <a:blip r:embed="rId2"/>
          <a:stretch>
            <a:fillRect/>
          </a:stretch>
        </p:blipFill>
        <p:spPr>
          <a:xfrm>
            <a:off x="3026169" y="1541196"/>
            <a:ext cx="5403456" cy="3602304"/>
          </a:xfrm>
          <a:prstGeom prst="rect">
            <a:avLst/>
          </a:prstGeom>
        </p:spPr>
      </p:pic>
    </p:spTree>
    <p:extLst>
      <p:ext uri="{BB962C8B-B14F-4D97-AF65-F5344CB8AC3E}">
        <p14:creationId xmlns:p14="http://schemas.microsoft.com/office/powerpoint/2010/main" val="1958521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AB785-10B2-B42F-3E2C-E9C3301AAB17}"/>
              </a:ext>
            </a:extLst>
          </p:cNvPr>
          <p:cNvSpPr>
            <a:spLocks noGrp="1"/>
          </p:cNvSpPr>
          <p:nvPr>
            <p:ph type="title"/>
          </p:nvPr>
        </p:nvSpPr>
        <p:spPr>
          <a:xfrm>
            <a:off x="-3880437" y="860611"/>
            <a:ext cx="12593637" cy="4387249"/>
          </a:xfrm>
        </p:spPr>
        <p:txBody>
          <a:bodyPr>
            <a:normAutofit/>
          </a:bodyPr>
          <a:lstStyle/>
          <a:p>
            <a:pPr rtl="0">
              <a:spcBef>
                <a:spcPts val="0"/>
              </a:spcBef>
              <a:spcAft>
                <a:spcPts val="0"/>
              </a:spcAft>
            </a:pPr>
            <a:r>
              <a:rPr lang="en-US" sz="1800" b="1" i="0" u="none" strike="noStrike" dirty="0">
                <a:solidFill>
                  <a:srgbClr val="00B050"/>
                </a:solidFill>
                <a:effectLst/>
                <a:latin typeface="Calibri" panose="020F0502020204030204" pitchFamily="34" charset="0"/>
              </a:rPr>
              <a:t>CBASE - Middle</a:t>
            </a:r>
            <a:br>
              <a:rPr lang="en-US" sz="1050" b="0" dirty="0">
                <a:effectLst/>
              </a:rPr>
            </a:br>
            <a:r>
              <a:rPr lang="en-US" sz="1800" b="0" i="0" u="none" strike="noStrike" dirty="0">
                <a:solidFill>
                  <a:srgbClr val="333336"/>
                </a:solidFill>
                <a:effectLst/>
                <a:latin typeface="Calibri" panose="020F0502020204030204" pitchFamily="34" charset="0"/>
              </a:rPr>
              <a:t>Burley</a:t>
            </a:r>
            <a:br>
              <a:rPr lang="en-US" sz="1800" b="0" i="0" u="none" strike="noStrike" dirty="0">
                <a:solidFill>
                  <a:srgbClr val="333336"/>
                </a:solidFill>
                <a:effectLst/>
                <a:latin typeface="Arial" panose="020B0604020202020204" pitchFamily="34" charset="0"/>
              </a:rPr>
            </a:br>
            <a:r>
              <a:rPr lang="en-US" sz="1800" b="0" i="0" u="none" strike="noStrike" dirty="0">
                <a:solidFill>
                  <a:srgbClr val="333336"/>
                </a:solidFill>
                <a:effectLst/>
                <a:latin typeface="Calibri" panose="020F0502020204030204" pitchFamily="34" charset="0"/>
              </a:rPr>
              <a:t>Henley (x2)</a:t>
            </a:r>
            <a:br>
              <a:rPr lang="en-US" sz="1800" b="0" i="0" u="none" strike="noStrike" dirty="0">
                <a:solidFill>
                  <a:srgbClr val="333336"/>
                </a:solidFill>
                <a:effectLst/>
                <a:latin typeface="Arial" panose="020B0604020202020204" pitchFamily="34" charset="0"/>
              </a:rPr>
            </a:br>
            <a:r>
              <a:rPr lang="en-US" sz="1800" b="0" i="0" u="none" strike="noStrike" dirty="0">
                <a:solidFill>
                  <a:srgbClr val="333336"/>
                </a:solidFill>
                <a:effectLst/>
                <a:latin typeface="Calibri" panose="020F0502020204030204" pitchFamily="34" charset="0"/>
              </a:rPr>
              <a:t>Journey </a:t>
            </a:r>
            <a:br>
              <a:rPr lang="en-US" sz="1800" b="0" i="0" u="none" strike="noStrike" dirty="0">
                <a:solidFill>
                  <a:srgbClr val="333336"/>
                </a:solidFill>
                <a:effectLst/>
                <a:latin typeface="Arial" panose="020B0604020202020204" pitchFamily="34" charset="0"/>
              </a:rPr>
            </a:br>
            <a:r>
              <a:rPr lang="en-US" sz="1800" b="0" i="0" u="none" strike="noStrike" dirty="0">
                <a:solidFill>
                  <a:srgbClr val="333336"/>
                </a:solidFill>
                <a:effectLst/>
                <a:latin typeface="Calibri" panose="020F0502020204030204" pitchFamily="34" charset="0"/>
              </a:rPr>
              <a:t>Lakeside (x2)*</a:t>
            </a:r>
            <a:br>
              <a:rPr lang="en-US" sz="1800" b="0" i="0" u="none" strike="noStrike" dirty="0">
                <a:solidFill>
                  <a:srgbClr val="333336"/>
                </a:solidFill>
                <a:effectLst/>
                <a:latin typeface="Arial" panose="020B0604020202020204" pitchFamily="34" charset="0"/>
              </a:rPr>
            </a:br>
            <a:r>
              <a:rPr lang="en-US" sz="1800" b="0" i="0" u="none" strike="noStrike" dirty="0">
                <a:solidFill>
                  <a:srgbClr val="333336"/>
                </a:solidFill>
                <a:effectLst/>
                <a:latin typeface="Calibri" panose="020F0502020204030204" pitchFamily="34" charset="0"/>
              </a:rPr>
              <a:t>Walton</a:t>
            </a:r>
            <a:br>
              <a:rPr lang="en-US" sz="1800" b="0" i="0" u="none" strike="noStrike" dirty="0">
                <a:solidFill>
                  <a:srgbClr val="333336"/>
                </a:solidFill>
                <a:effectLst/>
                <a:latin typeface="Arial" panose="020B0604020202020204" pitchFamily="34" charset="0"/>
              </a:rPr>
            </a:br>
            <a:r>
              <a:rPr lang="en-US" sz="1800" b="1" i="0" u="none" strike="noStrike" dirty="0">
                <a:solidFill>
                  <a:srgbClr val="0070C0"/>
                </a:solidFill>
                <a:effectLst/>
                <a:latin typeface="Calibri" panose="020F0502020204030204" pitchFamily="34" charset="0"/>
              </a:rPr>
              <a:t> </a:t>
            </a:r>
            <a:br>
              <a:rPr lang="en-US" sz="1800" b="1" i="0" u="none" strike="noStrike" dirty="0">
                <a:solidFill>
                  <a:srgbClr val="0070C0"/>
                </a:solidFill>
                <a:effectLst/>
                <a:latin typeface="Calibri" panose="020F0502020204030204" pitchFamily="34" charset="0"/>
              </a:rPr>
            </a:br>
            <a:r>
              <a:rPr lang="en-US" sz="1800" b="1" i="0" u="none" strike="noStrike" dirty="0">
                <a:solidFill>
                  <a:srgbClr val="0070C0"/>
                </a:solidFill>
                <a:effectLst/>
                <a:latin typeface="Calibri" panose="020F0502020204030204" pitchFamily="34" charset="0"/>
              </a:rPr>
              <a:t>CBASE - High</a:t>
            </a:r>
            <a:br>
              <a:rPr lang="en-US" sz="1050" b="0" dirty="0">
                <a:effectLst/>
              </a:rPr>
            </a:br>
            <a:r>
              <a:rPr lang="en-US" sz="1800" b="0" i="0" u="none" strike="noStrike" dirty="0">
                <a:solidFill>
                  <a:srgbClr val="333336"/>
                </a:solidFill>
                <a:effectLst/>
                <a:latin typeface="Calibri" panose="020F0502020204030204" pitchFamily="34" charset="0"/>
              </a:rPr>
              <a:t>Albemarle (x3)</a:t>
            </a:r>
            <a:br>
              <a:rPr lang="en-US" sz="1800" b="0" i="0" u="none" strike="noStrike" dirty="0">
                <a:solidFill>
                  <a:srgbClr val="333336"/>
                </a:solidFill>
                <a:effectLst/>
                <a:latin typeface="Arial" panose="020B0604020202020204" pitchFamily="34" charset="0"/>
              </a:rPr>
            </a:br>
            <a:r>
              <a:rPr lang="en-US" sz="1800" b="0" i="0" u="none" strike="noStrike" dirty="0">
                <a:solidFill>
                  <a:srgbClr val="333336"/>
                </a:solidFill>
                <a:effectLst/>
                <a:latin typeface="Calibri" panose="020F0502020204030204" pitchFamily="34" charset="0"/>
              </a:rPr>
              <a:t>Monticello (x2)</a:t>
            </a:r>
            <a:br>
              <a:rPr lang="en-US" sz="1800" b="0" i="0" u="none" strike="noStrike" dirty="0">
                <a:solidFill>
                  <a:srgbClr val="333336"/>
                </a:solidFill>
                <a:effectLst/>
                <a:latin typeface="Arial" panose="020B0604020202020204" pitchFamily="34" charset="0"/>
              </a:rPr>
            </a:br>
            <a:r>
              <a:rPr lang="en-US" sz="1800" b="0" i="0" u="none" strike="noStrike" dirty="0">
                <a:solidFill>
                  <a:srgbClr val="333336"/>
                </a:solidFill>
                <a:effectLst/>
                <a:latin typeface="Calibri" panose="020F0502020204030204" pitchFamily="34" charset="0"/>
              </a:rPr>
              <a:t>Western Albemarle</a:t>
            </a:r>
            <a:br>
              <a:rPr lang="en-US" sz="1800" b="0" i="0" u="none" strike="noStrike" dirty="0">
                <a:solidFill>
                  <a:srgbClr val="333336"/>
                </a:solidFill>
                <a:effectLst/>
                <a:latin typeface="Arial" panose="020B0604020202020204" pitchFamily="34" charset="0"/>
              </a:rPr>
            </a:br>
            <a:r>
              <a:rPr lang="en-US" sz="1800" b="0" i="0" u="none" strike="noStrike" dirty="0">
                <a:solidFill>
                  <a:srgbClr val="333336"/>
                </a:solidFill>
                <a:effectLst/>
                <a:latin typeface="Calibri" panose="020F0502020204030204" pitchFamily="34" charset="0"/>
              </a:rPr>
              <a:t>Post High Program (x3)</a:t>
            </a:r>
            <a:br>
              <a:rPr lang="en-US" sz="1800" b="0" i="0" u="none" strike="noStrike" dirty="0">
                <a:solidFill>
                  <a:srgbClr val="333336"/>
                </a:solidFill>
                <a:effectLst/>
                <a:latin typeface="Arial" panose="020B0604020202020204" pitchFamily="34" charset="0"/>
              </a:rPr>
            </a:br>
            <a:br>
              <a:rPr lang="en-US" sz="1800" b="0" i="0" u="none" strike="noStrike" dirty="0">
                <a:solidFill>
                  <a:srgbClr val="333336"/>
                </a:solidFill>
                <a:effectLst/>
                <a:latin typeface="Arial" panose="020B0604020202020204" pitchFamily="34" charset="0"/>
              </a:rPr>
            </a:br>
            <a:r>
              <a:rPr lang="en-US" b="0" dirty="0">
                <a:effectLst/>
              </a:rPr>
              <a:t> </a:t>
            </a:r>
            <a:endParaRPr lang="en-US" dirty="0"/>
          </a:p>
        </p:txBody>
      </p:sp>
      <p:pic>
        <p:nvPicPr>
          <p:cNvPr id="4" name="Picture 3" descr="Young multiracial friends">
            <a:extLst>
              <a:ext uri="{FF2B5EF4-FFF2-40B4-BE49-F238E27FC236}">
                <a16:creationId xmlns:a16="http://schemas.microsoft.com/office/drawing/2014/main" id="{F76D854A-674E-002F-F989-E7D1BA4EE891}"/>
              </a:ext>
            </a:extLst>
          </p:cNvPr>
          <p:cNvPicPr>
            <a:picLocks noChangeAspect="1"/>
          </p:cNvPicPr>
          <p:nvPr/>
        </p:nvPicPr>
        <p:blipFill>
          <a:blip r:embed="rId2"/>
          <a:stretch>
            <a:fillRect/>
          </a:stretch>
        </p:blipFill>
        <p:spPr>
          <a:xfrm>
            <a:off x="3992797" y="1037700"/>
            <a:ext cx="4720403" cy="3387769"/>
          </a:xfrm>
          <a:prstGeom prst="rect">
            <a:avLst/>
          </a:prstGeom>
        </p:spPr>
      </p:pic>
    </p:spTree>
    <p:extLst>
      <p:ext uri="{BB962C8B-B14F-4D97-AF65-F5344CB8AC3E}">
        <p14:creationId xmlns:p14="http://schemas.microsoft.com/office/powerpoint/2010/main" val="3321391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A85F0-EE59-9A2D-A800-14E1BE01DD70}"/>
              </a:ext>
            </a:extLst>
          </p:cNvPr>
          <p:cNvSpPr>
            <a:spLocks noGrp="1"/>
          </p:cNvSpPr>
          <p:nvPr>
            <p:ph type="title"/>
          </p:nvPr>
        </p:nvSpPr>
        <p:spPr/>
        <p:txBody>
          <a:bodyPr/>
          <a:lstStyle/>
          <a:p>
            <a:r>
              <a:rPr lang="en-US" dirty="0">
                <a:hlinkClick r:id="rId2"/>
              </a:rPr>
              <a:t>WHAT ARE VESOL’s</a:t>
            </a:r>
            <a:r>
              <a:rPr lang="en-US" dirty="0"/>
              <a:t> </a:t>
            </a:r>
          </a:p>
        </p:txBody>
      </p:sp>
    </p:spTree>
    <p:extLst>
      <p:ext uri="{BB962C8B-B14F-4D97-AF65-F5344CB8AC3E}">
        <p14:creationId xmlns:p14="http://schemas.microsoft.com/office/powerpoint/2010/main" val="29690082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Q&amp;A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What is CBASE?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9294-368E-C67C-477A-74AD03D46690}"/>
              </a:ext>
            </a:extLst>
          </p:cNvPr>
          <p:cNvSpPr>
            <a:spLocks noGrp="1"/>
          </p:cNvSpPr>
          <p:nvPr>
            <p:ph type="title"/>
          </p:nvPr>
        </p:nvSpPr>
        <p:spPr/>
        <p:txBody>
          <a:bodyPr/>
          <a:lstStyle/>
          <a:p>
            <a:r>
              <a:rPr lang="en-US" b="0" dirty="0">
                <a:effectLst/>
              </a:rPr>
              <a:t>  </a:t>
            </a:r>
            <a:endParaRPr lang="en-US" dirty="0"/>
          </a:p>
        </p:txBody>
      </p:sp>
      <p:sp>
        <p:nvSpPr>
          <p:cNvPr id="3" name="TextBox 2">
            <a:extLst>
              <a:ext uri="{FF2B5EF4-FFF2-40B4-BE49-F238E27FC236}">
                <a16:creationId xmlns:a16="http://schemas.microsoft.com/office/drawing/2014/main" id="{C9EF2669-DE8E-BCDE-E639-ACED5E193F50}"/>
              </a:ext>
            </a:extLst>
          </p:cNvPr>
          <p:cNvSpPr txBox="1"/>
          <p:nvPr/>
        </p:nvSpPr>
        <p:spPr>
          <a:xfrm>
            <a:off x="2858461" y="2397418"/>
            <a:ext cx="5394191" cy="769441"/>
          </a:xfrm>
          <a:prstGeom prst="rect">
            <a:avLst/>
          </a:prstGeom>
          <a:noFill/>
        </p:spPr>
        <p:txBody>
          <a:bodyPr wrap="square" rtlCol="0">
            <a:spAutoFit/>
          </a:bodyPr>
          <a:lstStyle/>
          <a:p>
            <a:r>
              <a:rPr lang="en-US" sz="4400" dirty="0"/>
              <a:t>Thank You!</a:t>
            </a:r>
            <a:endParaRPr lang="en-US" dirty="0"/>
          </a:p>
        </p:txBody>
      </p:sp>
    </p:spTree>
    <p:extLst>
      <p:ext uri="{BB962C8B-B14F-4D97-AF65-F5344CB8AC3E}">
        <p14:creationId xmlns:p14="http://schemas.microsoft.com/office/powerpoint/2010/main" val="598988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grpSp>
        <p:nvGrpSpPr>
          <p:cNvPr id="79" name="Google Shape;79;p16"/>
          <p:cNvGrpSpPr/>
          <p:nvPr/>
        </p:nvGrpSpPr>
        <p:grpSpPr>
          <a:xfrm>
            <a:off x="790175" y="1006063"/>
            <a:ext cx="3679200" cy="3135433"/>
            <a:chOff x="4192863" y="1002150"/>
            <a:chExt cx="3679200" cy="3139200"/>
          </a:xfrm>
        </p:grpSpPr>
        <p:sp>
          <p:nvSpPr>
            <p:cNvPr id="80" name="Google Shape;80;p16"/>
            <p:cNvSpPr/>
            <p:nvPr/>
          </p:nvSpPr>
          <p:spPr>
            <a:xfrm>
              <a:off x="4192863" y="1002150"/>
              <a:ext cx="3679200" cy="3139200"/>
            </a:xfrm>
            <a:prstGeom prst="round2DiagRect">
              <a:avLst>
                <a:gd name="adj1" fmla="val 0"/>
                <a:gd name="adj2" fmla="val 17764"/>
              </a:avLst>
            </a:prstGeom>
            <a:solidFill>
              <a:srgbClr val="840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1" name="Google Shape;81;p16"/>
            <p:cNvSpPr txBox="1"/>
            <p:nvPr/>
          </p:nvSpPr>
          <p:spPr>
            <a:xfrm>
              <a:off x="4569450" y="1204655"/>
              <a:ext cx="2947500" cy="44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a:solidFill>
                    <a:srgbClr val="FFFFFF"/>
                  </a:solidFill>
                  <a:latin typeface="Roboto"/>
                  <a:ea typeface="Roboto"/>
                  <a:cs typeface="Roboto"/>
                  <a:sym typeface="Roboto"/>
                </a:rPr>
                <a:t>CBASE</a:t>
              </a:r>
              <a:endParaRPr sz="2200">
                <a:solidFill>
                  <a:srgbClr val="FFFFFF"/>
                </a:solidFill>
                <a:latin typeface="Roboto"/>
                <a:ea typeface="Roboto"/>
                <a:cs typeface="Roboto"/>
                <a:sym typeface="Roboto"/>
              </a:endParaRPr>
            </a:p>
          </p:txBody>
        </p:sp>
        <p:sp>
          <p:nvSpPr>
            <p:cNvPr id="82" name="Google Shape;82;p16"/>
            <p:cNvSpPr txBox="1"/>
            <p:nvPr/>
          </p:nvSpPr>
          <p:spPr>
            <a:xfrm>
              <a:off x="4569450" y="2271310"/>
              <a:ext cx="2947500" cy="120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800">
                <a:solidFill>
                  <a:srgbClr val="FFFFFF"/>
                </a:solidFill>
                <a:latin typeface="Roboto"/>
                <a:ea typeface="Roboto"/>
                <a:cs typeface="Roboto"/>
                <a:sym typeface="Roboto"/>
              </a:endParaRPr>
            </a:p>
          </p:txBody>
        </p:sp>
      </p:grpSp>
      <p:sp>
        <p:nvSpPr>
          <p:cNvPr id="83" name="Google Shape;83;p16"/>
          <p:cNvSpPr/>
          <p:nvPr/>
        </p:nvSpPr>
        <p:spPr>
          <a:xfrm flipH="1">
            <a:off x="6409207" y="1001997"/>
            <a:ext cx="1944600" cy="1569600"/>
          </a:xfrm>
          <a:prstGeom prst="round2DiagRect">
            <a:avLst>
              <a:gd name="adj1" fmla="val 0"/>
              <a:gd name="adj2" fmla="val 17764"/>
            </a:avLst>
          </a:prstGeom>
          <a:solidFill>
            <a:srgbClr val="B6124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Roboto"/>
                <a:ea typeface="Roboto"/>
                <a:cs typeface="Roboto"/>
                <a:sym typeface="Roboto"/>
              </a:rPr>
              <a:t>Designated Staff</a:t>
            </a:r>
            <a:endParaRPr>
              <a:solidFill>
                <a:schemeClr val="lt1"/>
              </a:solidFill>
              <a:latin typeface="Roboto"/>
              <a:ea typeface="Roboto"/>
              <a:cs typeface="Roboto"/>
              <a:sym typeface="Roboto"/>
            </a:endParaRPr>
          </a:p>
        </p:txBody>
      </p:sp>
      <p:sp>
        <p:nvSpPr>
          <p:cNvPr id="84" name="Google Shape;84;p16"/>
          <p:cNvSpPr/>
          <p:nvPr/>
        </p:nvSpPr>
        <p:spPr>
          <a:xfrm>
            <a:off x="4469375" y="1001997"/>
            <a:ext cx="1944600" cy="1569600"/>
          </a:xfrm>
          <a:prstGeom prst="round2DiagRect">
            <a:avLst>
              <a:gd name="adj1" fmla="val 0"/>
              <a:gd name="adj2" fmla="val 17764"/>
            </a:avLst>
          </a:prstGeom>
          <a:solidFill>
            <a:srgbClr val="E1165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latin typeface="Roboto"/>
                <a:ea typeface="Roboto"/>
                <a:cs typeface="Roboto"/>
                <a:sym typeface="Roboto"/>
              </a:rPr>
              <a:t>Teacher who specializes in teaching an adapted curriculum.</a:t>
            </a:r>
            <a:endParaRPr sz="1800">
              <a:solidFill>
                <a:schemeClr val="lt1"/>
              </a:solidFill>
            </a:endParaRPr>
          </a:p>
        </p:txBody>
      </p:sp>
      <p:grpSp>
        <p:nvGrpSpPr>
          <p:cNvPr id="85" name="Google Shape;85;p16"/>
          <p:cNvGrpSpPr/>
          <p:nvPr/>
        </p:nvGrpSpPr>
        <p:grpSpPr>
          <a:xfrm>
            <a:off x="4469375" y="2571888"/>
            <a:ext cx="1944600" cy="1569600"/>
            <a:chOff x="1271925" y="2571750"/>
            <a:chExt cx="1944600" cy="1569600"/>
          </a:xfrm>
        </p:grpSpPr>
        <p:sp>
          <p:nvSpPr>
            <p:cNvPr id="86" name="Google Shape;86;p16"/>
            <p:cNvSpPr/>
            <p:nvPr/>
          </p:nvSpPr>
          <p:spPr>
            <a:xfrm flipH="1">
              <a:off x="1271925" y="2571750"/>
              <a:ext cx="1944600" cy="1569600"/>
            </a:xfrm>
            <a:prstGeom prst="round2DiagRect">
              <a:avLst>
                <a:gd name="adj1" fmla="val 0"/>
                <a:gd name="adj2" fmla="val 17764"/>
              </a:avLst>
            </a:prstGeom>
            <a:solidFill>
              <a:srgbClr val="B61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6"/>
            <p:cNvSpPr txBox="1"/>
            <p:nvPr/>
          </p:nvSpPr>
          <p:spPr>
            <a:xfrm>
              <a:off x="1515988" y="2967340"/>
              <a:ext cx="1451700" cy="101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Designated classroom for instruction. </a:t>
              </a:r>
              <a:endParaRPr>
                <a:solidFill>
                  <a:srgbClr val="FFFFFF"/>
                </a:solidFill>
                <a:latin typeface="Roboto"/>
                <a:ea typeface="Roboto"/>
                <a:cs typeface="Roboto"/>
                <a:sym typeface="Roboto"/>
              </a:endParaRPr>
            </a:p>
            <a:p>
              <a:pPr marL="0" lvl="0" indent="0" algn="ctr" rtl="0">
                <a:spcBef>
                  <a:spcPts val="0"/>
                </a:spcBef>
                <a:spcAft>
                  <a:spcPts val="0"/>
                </a:spcAft>
                <a:buNone/>
              </a:pPr>
              <a:endParaRPr sz="1100">
                <a:solidFill>
                  <a:srgbClr val="FFFFFF"/>
                </a:solidFill>
                <a:latin typeface="Roboto"/>
                <a:ea typeface="Roboto"/>
                <a:cs typeface="Roboto"/>
                <a:sym typeface="Roboto"/>
              </a:endParaRPr>
            </a:p>
            <a:p>
              <a:pPr marL="0" lvl="0" indent="0" algn="ctr" rtl="0">
                <a:spcBef>
                  <a:spcPts val="0"/>
                </a:spcBef>
                <a:spcAft>
                  <a:spcPts val="0"/>
                </a:spcAft>
                <a:buNone/>
              </a:pPr>
              <a:endParaRPr sz="1100">
                <a:solidFill>
                  <a:srgbClr val="FFFFFF"/>
                </a:solidFill>
                <a:latin typeface="Roboto"/>
                <a:ea typeface="Roboto"/>
                <a:cs typeface="Roboto"/>
                <a:sym typeface="Roboto"/>
              </a:endParaRPr>
            </a:p>
          </p:txBody>
        </p:sp>
      </p:grpSp>
      <p:grpSp>
        <p:nvGrpSpPr>
          <p:cNvPr id="88" name="Google Shape;88;p16"/>
          <p:cNvGrpSpPr/>
          <p:nvPr/>
        </p:nvGrpSpPr>
        <p:grpSpPr>
          <a:xfrm>
            <a:off x="6409207" y="2571888"/>
            <a:ext cx="1944600" cy="1569600"/>
            <a:chOff x="3216519" y="2571750"/>
            <a:chExt cx="1944600" cy="1569600"/>
          </a:xfrm>
        </p:grpSpPr>
        <p:sp>
          <p:nvSpPr>
            <p:cNvPr id="89" name="Google Shape;89;p16"/>
            <p:cNvSpPr/>
            <p:nvPr/>
          </p:nvSpPr>
          <p:spPr>
            <a:xfrm rot="10800000">
              <a:off x="3216519" y="2571750"/>
              <a:ext cx="1944600" cy="1569600"/>
            </a:xfrm>
            <a:prstGeom prst="round2DiagRect">
              <a:avLst>
                <a:gd name="adj1" fmla="val 0"/>
                <a:gd name="adj2" fmla="val 17764"/>
              </a:avLst>
            </a:prstGeom>
            <a:solidFill>
              <a:srgbClr val="E116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6"/>
            <p:cNvSpPr txBox="1"/>
            <p:nvPr/>
          </p:nvSpPr>
          <p:spPr>
            <a:xfrm>
              <a:off x="3462963" y="2985088"/>
              <a:ext cx="1451700" cy="52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Access to ACPS BCBAs</a:t>
              </a:r>
              <a:endParaRPr>
                <a:solidFill>
                  <a:srgbClr val="FFFFFF"/>
                </a:solidFill>
                <a:latin typeface="Roboto"/>
                <a:ea typeface="Roboto"/>
                <a:cs typeface="Roboto"/>
                <a:sym typeface="Roboto"/>
              </a:endParaRPr>
            </a:p>
          </p:txBody>
        </p:sp>
      </p:grpSp>
      <p:grpSp>
        <p:nvGrpSpPr>
          <p:cNvPr id="91" name="Google Shape;91;p16"/>
          <p:cNvGrpSpPr/>
          <p:nvPr/>
        </p:nvGrpSpPr>
        <p:grpSpPr>
          <a:xfrm>
            <a:off x="6242793" y="2406746"/>
            <a:ext cx="334125" cy="334078"/>
            <a:chOff x="3157188" y="909150"/>
            <a:chExt cx="470400" cy="470400"/>
          </a:xfrm>
        </p:grpSpPr>
        <p:sp>
          <p:nvSpPr>
            <p:cNvPr id="92" name="Google Shape;92;p16"/>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6"/>
            <p:cNvSpPr/>
            <p:nvPr/>
          </p:nvSpPr>
          <p:spPr>
            <a:xfrm>
              <a:off x="3243138" y="995100"/>
              <a:ext cx="298500" cy="298500"/>
            </a:xfrm>
            <a:prstGeom prst="mathPlus">
              <a:avLst>
                <a:gd name="adj1" fmla="val 9900"/>
              </a:avLst>
            </a:prstGeom>
            <a:solidFill>
              <a:srgbClr val="B612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16"/>
          <p:cNvSpPr txBox="1"/>
          <p:nvPr/>
        </p:nvSpPr>
        <p:spPr>
          <a:xfrm>
            <a:off x="1150675" y="1714500"/>
            <a:ext cx="3000000" cy="2008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500" dirty="0">
                <a:solidFill>
                  <a:schemeClr val="lt1"/>
                </a:solidFill>
                <a:latin typeface="Roboto"/>
                <a:ea typeface="Roboto"/>
                <a:cs typeface="Roboto"/>
                <a:sym typeface="Roboto"/>
              </a:rPr>
              <a:t>A service delivery model for a student who is eligible for special education services and has a </a:t>
            </a:r>
            <a:r>
              <a:rPr lang="en" sz="1500" u="sng" dirty="0">
                <a:solidFill>
                  <a:schemeClr val="lt1"/>
                </a:solidFill>
                <a:latin typeface="Roboto"/>
                <a:ea typeface="Roboto"/>
                <a:cs typeface="Roboto"/>
                <a:sym typeface="Roboto"/>
              </a:rPr>
              <a:t>significant cognitive disability</a:t>
            </a:r>
            <a:r>
              <a:rPr lang="en" sz="1500" dirty="0">
                <a:solidFill>
                  <a:schemeClr val="lt1"/>
                </a:solidFill>
                <a:latin typeface="Roboto"/>
                <a:ea typeface="Roboto"/>
                <a:cs typeface="Roboto"/>
                <a:sym typeface="Roboto"/>
              </a:rPr>
              <a:t> which allows them to participate in an alternate curriculum (VESOL)</a:t>
            </a:r>
            <a:endParaRPr sz="1700" dirty="0"/>
          </a:p>
        </p:txBody>
      </p:sp>
      <p:sp>
        <p:nvSpPr>
          <p:cNvPr id="95" name="Google Shape;95;p16"/>
          <p:cNvSpPr txBox="1">
            <a:spLocks noGrp="1"/>
          </p:cNvSpPr>
          <p:nvPr>
            <p:ph type="title" idx="4294967295"/>
          </p:nvPr>
        </p:nvSpPr>
        <p:spPr>
          <a:xfrm>
            <a:off x="141550" y="111338"/>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What is CBASE?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sz="1800" dirty="0"/>
              <a:t>1. Students have a regular education classroom they are part of.</a:t>
            </a:r>
            <a:br>
              <a:rPr lang="en" sz="1800" dirty="0"/>
            </a:br>
            <a:r>
              <a:rPr lang="en" sz="1800" dirty="0"/>
              <a:t>2. Can attend all specials, lunch, and classroom activities.</a:t>
            </a:r>
            <a:br>
              <a:rPr lang="en" sz="1800" dirty="0"/>
            </a:br>
            <a:r>
              <a:rPr lang="en" sz="1800" dirty="0"/>
              <a:t>3. Opportunity to attend field trips.</a:t>
            </a:r>
            <a:br>
              <a:rPr lang="en" sz="1800" dirty="0"/>
            </a:br>
            <a:r>
              <a:rPr lang="en" sz="1800" dirty="0"/>
              <a:t>4. Access to adult support through out the school day.</a:t>
            </a:r>
            <a:br>
              <a:rPr lang="en" sz="1800" dirty="0"/>
            </a:br>
            <a:r>
              <a:rPr lang="en" sz="1800" dirty="0"/>
              <a:t>5. Opportunity for 1:1 instruction.</a:t>
            </a:r>
            <a:br>
              <a:rPr lang="en" sz="1800" dirty="0"/>
            </a:br>
            <a:r>
              <a:rPr lang="en" sz="1800" dirty="0"/>
              <a:t>6. Safe space for children to overcome learned helplessness and learn life skills.</a:t>
            </a:r>
            <a:br>
              <a:rPr lang="en" sz="1800" dirty="0"/>
            </a:br>
            <a:r>
              <a:rPr lang="en" sz="1800" dirty="0"/>
              <a:t>7. Curriculum focuses on Virginia Essentials Standards of Learning (VESOLs)</a:t>
            </a:r>
            <a:br>
              <a:rPr lang="en" sz="1800" dirty="0"/>
            </a:br>
            <a:r>
              <a:rPr lang="en" sz="1800" dirty="0"/>
              <a:t>8. Alternative testing to meet State standards.</a:t>
            </a:r>
            <a:br>
              <a:rPr lang="en" sz="1800" dirty="0"/>
            </a:br>
            <a:endParaRPr sz="1800" dirty="0"/>
          </a:p>
        </p:txBody>
      </p:sp>
      <p:sp>
        <p:nvSpPr>
          <p:cNvPr id="3" name="TextBox 2">
            <a:extLst>
              <a:ext uri="{FF2B5EF4-FFF2-40B4-BE49-F238E27FC236}">
                <a16:creationId xmlns:a16="http://schemas.microsoft.com/office/drawing/2014/main" id="{5AF184E7-4B6E-586F-86A6-BFDF21002300}"/>
              </a:ext>
            </a:extLst>
          </p:cNvPr>
          <p:cNvSpPr txBox="1"/>
          <p:nvPr/>
        </p:nvSpPr>
        <p:spPr>
          <a:xfrm>
            <a:off x="3188874" y="630089"/>
            <a:ext cx="4295375" cy="584775"/>
          </a:xfrm>
          <a:prstGeom prst="rect">
            <a:avLst/>
          </a:prstGeom>
          <a:noFill/>
        </p:spPr>
        <p:txBody>
          <a:bodyPr wrap="square" rtlCol="0">
            <a:spAutoFit/>
          </a:bodyPr>
          <a:lstStyle/>
          <a:p>
            <a:r>
              <a:rPr lang="en-US" sz="3200" dirty="0"/>
              <a:t>BENEFITS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E2671-5066-A6CA-1BFC-23AF137E01A7}"/>
              </a:ext>
            </a:extLst>
          </p:cNvPr>
          <p:cNvSpPr>
            <a:spLocks noGrp="1"/>
          </p:cNvSpPr>
          <p:nvPr>
            <p:ph type="title"/>
          </p:nvPr>
        </p:nvSpPr>
        <p:spPr/>
        <p:txBody>
          <a:bodyPr>
            <a:normAutofit fontScale="90000"/>
          </a:bodyPr>
          <a:lstStyle/>
          <a:p>
            <a:r>
              <a:rPr lang="en-US" sz="2200" b="0" i="0" dirty="0">
                <a:solidFill>
                  <a:srgbClr val="3C3C3B"/>
                </a:solidFill>
                <a:effectLst/>
                <a:latin typeface="Glober"/>
              </a:rPr>
              <a:t>According to the </a:t>
            </a:r>
            <a:r>
              <a:rPr lang="en-US" sz="2200" b="0" i="0" u="none" strike="noStrike" dirty="0">
                <a:solidFill>
                  <a:srgbClr val="3290CE"/>
                </a:solidFill>
                <a:effectLst/>
                <a:latin typeface="Glober"/>
                <a:hlinkClick r:id="rId2"/>
              </a:rPr>
              <a:t>World Health Organization</a:t>
            </a:r>
            <a:r>
              <a:rPr lang="en-US" sz="2200" b="0" i="0" dirty="0">
                <a:solidFill>
                  <a:srgbClr val="3C3C3B"/>
                </a:solidFill>
                <a:effectLst/>
                <a:latin typeface="Glober"/>
              </a:rPr>
              <a:t>, life skills </a:t>
            </a:r>
            <a:r>
              <a:rPr lang="en-US" sz="2000" b="0" i="0" dirty="0">
                <a:solidFill>
                  <a:srgbClr val="3C3C3B"/>
                </a:solidFill>
                <a:effectLst/>
                <a:latin typeface="Glober"/>
              </a:rPr>
              <a:t>are:</a:t>
            </a:r>
            <a:br>
              <a:rPr lang="en-US" sz="2000" b="0" i="0" dirty="0">
                <a:solidFill>
                  <a:srgbClr val="3C3C3B"/>
                </a:solidFill>
                <a:effectLst/>
                <a:latin typeface="Glober"/>
              </a:rPr>
            </a:br>
            <a:r>
              <a:rPr lang="en-US" sz="2000" b="0" i="1" dirty="0">
                <a:solidFill>
                  <a:srgbClr val="3C3C3B"/>
                </a:solidFill>
                <a:effectLst/>
                <a:latin typeface="Glober"/>
              </a:rPr>
              <a:t>“A group of psychosocial competencies and interpersonal skills that help people make informed decisions, solve problems, think critically and creatively, communicate effectively, build healthy relationships, empathize with others, and cope with and manage their lives in a healthy and responsible manner.”</a:t>
            </a:r>
            <a:endParaRPr lang="en-US" sz="2000" dirty="0"/>
          </a:p>
        </p:txBody>
      </p:sp>
      <p:sp>
        <p:nvSpPr>
          <p:cNvPr id="3" name="TextBox 2">
            <a:extLst>
              <a:ext uri="{FF2B5EF4-FFF2-40B4-BE49-F238E27FC236}">
                <a16:creationId xmlns:a16="http://schemas.microsoft.com/office/drawing/2014/main" id="{AC5503DC-317C-8594-60FF-A06E48333D0A}"/>
              </a:ext>
            </a:extLst>
          </p:cNvPr>
          <p:cNvSpPr txBox="1"/>
          <p:nvPr/>
        </p:nvSpPr>
        <p:spPr>
          <a:xfrm>
            <a:off x="2351314" y="767411"/>
            <a:ext cx="5839866" cy="1200329"/>
          </a:xfrm>
          <a:prstGeom prst="rect">
            <a:avLst/>
          </a:prstGeom>
          <a:noFill/>
        </p:spPr>
        <p:txBody>
          <a:bodyPr wrap="square" rtlCol="0">
            <a:spAutoFit/>
          </a:bodyPr>
          <a:lstStyle/>
          <a:p>
            <a:r>
              <a:rPr lang="en-US" sz="3600" b="1" i="0" dirty="0">
                <a:solidFill>
                  <a:srgbClr val="3C3C3B"/>
                </a:solidFill>
                <a:effectLst/>
                <a:latin typeface="Glober"/>
              </a:rPr>
              <a:t>What Are Life Skills?</a:t>
            </a:r>
            <a:br>
              <a:rPr lang="en-US" sz="3600" b="1" i="0" dirty="0">
                <a:solidFill>
                  <a:srgbClr val="3C3C3B"/>
                </a:solidFill>
                <a:effectLst/>
                <a:latin typeface="Glober"/>
              </a:rPr>
            </a:br>
            <a:endParaRPr lang="en-US" sz="3600" dirty="0"/>
          </a:p>
        </p:txBody>
      </p:sp>
    </p:spTree>
    <p:extLst>
      <p:ext uri="{BB962C8B-B14F-4D97-AF65-F5344CB8AC3E}">
        <p14:creationId xmlns:p14="http://schemas.microsoft.com/office/powerpoint/2010/main" val="2849846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E7A6-3A83-CDCE-6A43-C898E0F3AC43}"/>
              </a:ext>
            </a:extLst>
          </p:cNvPr>
          <p:cNvSpPr>
            <a:spLocks noGrp="1"/>
          </p:cNvSpPr>
          <p:nvPr>
            <p:ph type="title"/>
          </p:nvPr>
        </p:nvSpPr>
        <p:spPr/>
        <p:txBody>
          <a:bodyPr/>
          <a:lstStyle/>
          <a:p>
            <a:endParaRPr lang="en-US" dirty="0"/>
          </a:p>
        </p:txBody>
      </p:sp>
      <p:pic>
        <p:nvPicPr>
          <p:cNvPr id="4" name="Picture 3" descr="A diagram of a critical thinking skills">
            <a:extLst>
              <a:ext uri="{FF2B5EF4-FFF2-40B4-BE49-F238E27FC236}">
                <a16:creationId xmlns:a16="http://schemas.microsoft.com/office/drawing/2014/main" id="{57942374-CDED-2550-943E-32B9ACC66885}"/>
              </a:ext>
            </a:extLst>
          </p:cNvPr>
          <p:cNvPicPr>
            <a:picLocks noChangeAspect="1"/>
          </p:cNvPicPr>
          <p:nvPr/>
        </p:nvPicPr>
        <p:blipFill>
          <a:blip r:embed="rId2"/>
          <a:stretch>
            <a:fillRect/>
          </a:stretch>
        </p:blipFill>
        <p:spPr>
          <a:xfrm>
            <a:off x="0" y="1"/>
            <a:ext cx="9143999" cy="5143500"/>
          </a:xfrm>
          <a:prstGeom prst="rect">
            <a:avLst/>
          </a:prstGeom>
        </p:spPr>
      </p:pic>
    </p:spTree>
    <p:extLst>
      <p:ext uri="{BB962C8B-B14F-4D97-AF65-F5344CB8AC3E}">
        <p14:creationId xmlns:p14="http://schemas.microsoft.com/office/powerpoint/2010/main" val="755421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1C2A5-7127-1493-7DDB-F51D80287448}"/>
              </a:ext>
            </a:extLst>
          </p:cNvPr>
          <p:cNvSpPr>
            <a:spLocks noGrp="1"/>
          </p:cNvSpPr>
          <p:nvPr>
            <p:ph type="title"/>
          </p:nvPr>
        </p:nvSpPr>
        <p:spPr/>
        <p:txBody>
          <a:bodyPr>
            <a:normAutofit fontScale="90000"/>
          </a:bodyPr>
          <a:lstStyle/>
          <a:p>
            <a:r>
              <a:rPr lang="en-US" dirty="0">
                <a:solidFill>
                  <a:srgbClr val="3C3C3B"/>
                </a:solidFill>
                <a:latin typeface="Glober"/>
              </a:rPr>
              <a:t>Some Examples would be:</a:t>
            </a:r>
            <a:br>
              <a:rPr lang="en-US" b="0" i="0" dirty="0">
                <a:solidFill>
                  <a:srgbClr val="3C3C3B"/>
                </a:solidFill>
                <a:effectLst/>
                <a:latin typeface="Glober"/>
              </a:rPr>
            </a:br>
            <a:r>
              <a:rPr lang="en-US" b="0" i="0" dirty="0">
                <a:solidFill>
                  <a:srgbClr val="3C3C3B"/>
                </a:solidFill>
                <a:effectLst/>
                <a:latin typeface="Glober"/>
              </a:rPr>
              <a:t>Time management</a:t>
            </a:r>
            <a:br>
              <a:rPr lang="en-US" b="0" i="0" dirty="0">
                <a:solidFill>
                  <a:srgbClr val="3C3C3B"/>
                </a:solidFill>
                <a:effectLst/>
                <a:latin typeface="Glober"/>
              </a:rPr>
            </a:br>
            <a:r>
              <a:rPr lang="en-US" b="0" i="0" dirty="0">
                <a:solidFill>
                  <a:srgbClr val="3C3C3B"/>
                </a:solidFill>
                <a:effectLst/>
                <a:latin typeface="Glober"/>
              </a:rPr>
              <a:t>Money management</a:t>
            </a:r>
            <a:br>
              <a:rPr lang="en-US" b="0" i="0" dirty="0">
                <a:solidFill>
                  <a:srgbClr val="3C3C3B"/>
                </a:solidFill>
                <a:effectLst/>
                <a:latin typeface="Glober"/>
              </a:rPr>
            </a:br>
            <a:r>
              <a:rPr lang="en-US" b="0" i="0" dirty="0">
                <a:solidFill>
                  <a:srgbClr val="3C3C3B"/>
                </a:solidFill>
                <a:effectLst/>
                <a:latin typeface="Glober"/>
              </a:rPr>
              <a:t>Housekeeping</a:t>
            </a:r>
            <a:br>
              <a:rPr lang="en-US" b="0" i="0" dirty="0">
                <a:solidFill>
                  <a:srgbClr val="3C3C3B"/>
                </a:solidFill>
                <a:effectLst/>
                <a:latin typeface="Glober"/>
              </a:rPr>
            </a:br>
            <a:r>
              <a:rPr lang="en-US" b="0" i="0" dirty="0">
                <a:solidFill>
                  <a:srgbClr val="3C3C3B"/>
                </a:solidFill>
                <a:effectLst/>
                <a:latin typeface="Glober"/>
              </a:rPr>
              <a:t>Communication</a:t>
            </a:r>
            <a:br>
              <a:rPr lang="en-US" b="0" i="0" dirty="0">
                <a:solidFill>
                  <a:srgbClr val="3C3C3B"/>
                </a:solidFill>
                <a:effectLst/>
                <a:latin typeface="Glober"/>
              </a:rPr>
            </a:br>
            <a:r>
              <a:rPr lang="en-US" b="0" i="0" dirty="0">
                <a:solidFill>
                  <a:srgbClr val="3C3C3B"/>
                </a:solidFill>
                <a:effectLst/>
                <a:latin typeface="Glober"/>
              </a:rPr>
              <a:t>Positive self-image development</a:t>
            </a:r>
            <a:br>
              <a:rPr lang="en-US" b="0" i="0" dirty="0">
                <a:solidFill>
                  <a:srgbClr val="3C3C3B"/>
                </a:solidFill>
                <a:effectLst/>
                <a:latin typeface="Glober"/>
              </a:rPr>
            </a:br>
            <a:r>
              <a:rPr lang="en-US" b="0" i="0" dirty="0">
                <a:solidFill>
                  <a:srgbClr val="3C3C3B"/>
                </a:solidFill>
                <a:effectLst/>
                <a:latin typeface="Glober"/>
              </a:rPr>
              <a:t>Growth mindset and self-improvement</a:t>
            </a:r>
            <a:br>
              <a:rPr lang="en-US" b="0" i="0" dirty="0">
                <a:solidFill>
                  <a:srgbClr val="3C3C3B"/>
                </a:solidFill>
                <a:effectLst/>
                <a:latin typeface="Glober"/>
              </a:rPr>
            </a:br>
            <a:r>
              <a:rPr lang="en-US" b="0" i="0" dirty="0">
                <a:solidFill>
                  <a:srgbClr val="3C3C3B"/>
                </a:solidFill>
                <a:effectLst/>
                <a:latin typeface="Glober"/>
              </a:rPr>
              <a:t>Stress management</a:t>
            </a:r>
            <a:br>
              <a:rPr lang="en-US" b="1" i="0" dirty="0">
                <a:solidFill>
                  <a:srgbClr val="3C3C3B"/>
                </a:solidFill>
                <a:effectLst/>
                <a:latin typeface="Glober"/>
              </a:rPr>
            </a:br>
            <a:endParaRPr lang="en-US" dirty="0"/>
          </a:p>
        </p:txBody>
      </p:sp>
    </p:spTree>
    <p:extLst>
      <p:ext uri="{BB962C8B-B14F-4D97-AF65-F5344CB8AC3E}">
        <p14:creationId xmlns:p14="http://schemas.microsoft.com/office/powerpoint/2010/main" val="1660643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all with paper plates and a dog">
            <a:extLst>
              <a:ext uri="{FF2B5EF4-FFF2-40B4-BE49-F238E27FC236}">
                <a16:creationId xmlns:a16="http://schemas.microsoft.com/office/drawing/2014/main" id="{E8844ADC-9120-03AA-A080-576A2D5C6D71}"/>
              </a:ext>
            </a:extLst>
          </p:cNvPr>
          <p:cNvPicPr>
            <a:picLocks noChangeAspect="1"/>
          </p:cNvPicPr>
          <p:nvPr/>
        </p:nvPicPr>
        <p:blipFill>
          <a:blip r:embed="rId2"/>
          <a:stretch>
            <a:fillRect/>
          </a:stretch>
        </p:blipFill>
        <p:spPr>
          <a:xfrm>
            <a:off x="0" y="0"/>
            <a:ext cx="3229215" cy="2421911"/>
          </a:xfrm>
          <a:prstGeom prst="rect">
            <a:avLst/>
          </a:prstGeom>
        </p:spPr>
      </p:pic>
      <p:pic>
        <p:nvPicPr>
          <p:cNvPr id="6" name="Picture 5" descr="A group of people sitting at a table">
            <a:extLst>
              <a:ext uri="{FF2B5EF4-FFF2-40B4-BE49-F238E27FC236}">
                <a16:creationId xmlns:a16="http://schemas.microsoft.com/office/drawing/2014/main" id="{B8BDA516-9B17-4097-D340-21371FF34B3A}"/>
              </a:ext>
            </a:extLst>
          </p:cNvPr>
          <p:cNvPicPr>
            <a:picLocks noChangeAspect="1"/>
          </p:cNvPicPr>
          <p:nvPr/>
        </p:nvPicPr>
        <p:blipFill>
          <a:blip r:embed="rId3"/>
          <a:stretch>
            <a:fillRect/>
          </a:stretch>
        </p:blipFill>
        <p:spPr>
          <a:xfrm rot="5400000">
            <a:off x="5970355" y="453378"/>
            <a:ext cx="3627023" cy="2720267"/>
          </a:xfrm>
          <a:prstGeom prst="rect">
            <a:avLst/>
          </a:prstGeom>
        </p:spPr>
      </p:pic>
      <p:pic>
        <p:nvPicPr>
          <p:cNvPr id="8" name="Picture 7" descr="A group of people with a dog">
            <a:extLst>
              <a:ext uri="{FF2B5EF4-FFF2-40B4-BE49-F238E27FC236}">
                <a16:creationId xmlns:a16="http://schemas.microsoft.com/office/drawing/2014/main" id="{9E4BB882-2D8E-D8BC-78BE-227291795637}"/>
              </a:ext>
            </a:extLst>
          </p:cNvPr>
          <p:cNvPicPr>
            <a:picLocks noChangeAspect="1"/>
          </p:cNvPicPr>
          <p:nvPr/>
        </p:nvPicPr>
        <p:blipFill>
          <a:blip r:embed="rId4"/>
          <a:stretch>
            <a:fillRect/>
          </a:stretch>
        </p:blipFill>
        <p:spPr>
          <a:xfrm rot="5400000">
            <a:off x="-553492" y="2975403"/>
            <a:ext cx="2721589" cy="1614608"/>
          </a:xfrm>
          <a:prstGeom prst="rect">
            <a:avLst/>
          </a:prstGeom>
        </p:spPr>
      </p:pic>
      <p:pic>
        <p:nvPicPr>
          <p:cNvPr id="10" name="Picture 9" descr="A group of kids playing with toys">
            <a:extLst>
              <a:ext uri="{FF2B5EF4-FFF2-40B4-BE49-F238E27FC236}">
                <a16:creationId xmlns:a16="http://schemas.microsoft.com/office/drawing/2014/main" id="{ED60722F-1AD3-4EDE-3797-1CA2BFCD399D}"/>
              </a:ext>
            </a:extLst>
          </p:cNvPr>
          <p:cNvPicPr>
            <a:picLocks noChangeAspect="1"/>
          </p:cNvPicPr>
          <p:nvPr/>
        </p:nvPicPr>
        <p:blipFill>
          <a:blip r:embed="rId5"/>
          <a:stretch>
            <a:fillRect/>
          </a:stretch>
        </p:blipFill>
        <p:spPr>
          <a:xfrm rot="5400000">
            <a:off x="1123389" y="2913129"/>
            <a:ext cx="2721589" cy="1739154"/>
          </a:xfrm>
          <a:prstGeom prst="rect">
            <a:avLst/>
          </a:prstGeom>
        </p:spPr>
      </p:pic>
      <p:sp>
        <p:nvSpPr>
          <p:cNvPr id="11" name="TextBox 10">
            <a:extLst>
              <a:ext uri="{FF2B5EF4-FFF2-40B4-BE49-F238E27FC236}">
                <a16:creationId xmlns:a16="http://schemas.microsoft.com/office/drawing/2014/main" id="{3C582D1A-792F-19D2-5A34-BBA30BF4167B}"/>
              </a:ext>
            </a:extLst>
          </p:cNvPr>
          <p:cNvSpPr txBox="1"/>
          <p:nvPr/>
        </p:nvSpPr>
        <p:spPr>
          <a:xfrm>
            <a:off x="4072538" y="1813511"/>
            <a:ext cx="1739155" cy="1631216"/>
          </a:xfrm>
          <a:prstGeom prst="rect">
            <a:avLst/>
          </a:prstGeom>
          <a:noFill/>
        </p:spPr>
        <p:txBody>
          <a:bodyPr wrap="square" rtlCol="0">
            <a:spAutoFit/>
          </a:bodyPr>
          <a:lstStyle/>
          <a:p>
            <a:r>
              <a:rPr lang="en-US" sz="2000" dirty="0"/>
              <a:t>IT IS A SAFE SPACE TO LEARN TO LOVE LEARNING!</a:t>
            </a:r>
          </a:p>
        </p:txBody>
      </p:sp>
      <p:pic>
        <p:nvPicPr>
          <p:cNvPr id="13" name="Picture 12" descr="A group of people standing in a room&#10;&#10;Description automatically generated">
            <a:extLst>
              <a:ext uri="{FF2B5EF4-FFF2-40B4-BE49-F238E27FC236}">
                <a16:creationId xmlns:a16="http://schemas.microsoft.com/office/drawing/2014/main" id="{20A16E95-8D9C-36B0-452B-F93765F9560C}"/>
              </a:ext>
            </a:extLst>
          </p:cNvPr>
          <p:cNvPicPr>
            <a:picLocks noChangeAspect="1"/>
          </p:cNvPicPr>
          <p:nvPr/>
        </p:nvPicPr>
        <p:blipFill>
          <a:blip r:embed="rId6"/>
          <a:stretch>
            <a:fillRect/>
          </a:stretch>
        </p:blipFill>
        <p:spPr>
          <a:xfrm rot="5400000">
            <a:off x="4758855" y="-74281"/>
            <a:ext cx="1590598" cy="173915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93F5CDC0-1A85-B4EC-9918-7BDB13E2D86F}"/>
              </a:ext>
            </a:extLst>
          </p:cNvPr>
          <p:cNvPicPr>
            <a:picLocks noChangeAspect="1"/>
          </p:cNvPicPr>
          <p:nvPr/>
        </p:nvPicPr>
        <p:blipFill>
          <a:blip r:embed="rId7"/>
          <a:stretch>
            <a:fillRect/>
          </a:stretch>
        </p:blipFill>
        <p:spPr>
          <a:xfrm rot="5400000">
            <a:off x="3927762" y="2953549"/>
            <a:ext cx="1590597" cy="2789305"/>
          </a:xfrm>
          <a:prstGeom prst="rect">
            <a:avLst/>
          </a:prstGeom>
        </p:spPr>
      </p:pic>
      <p:pic>
        <p:nvPicPr>
          <p:cNvPr id="17" name="Picture 16" descr="A child drawing on a paper&#10;&#10;Description automatically generated">
            <a:extLst>
              <a:ext uri="{FF2B5EF4-FFF2-40B4-BE49-F238E27FC236}">
                <a16:creationId xmlns:a16="http://schemas.microsoft.com/office/drawing/2014/main" id="{EDB4D4E2-CED1-3B38-D3BA-A8DF125C99D5}"/>
              </a:ext>
            </a:extLst>
          </p:cNvPr>
          <p:cNvPicPr>
            <a:picLocks noChangeAspect="1"/>
          </p:cNvPicPr>
          <p:nvPr/>
        </p:nvPicPr>
        <p:blipFill>
          <a:blip r:embed="rId8"/>
          <a:stretch>
            <a:fillRect/>
          </a:stretch>
        </p:blipFill>
        <p:spPr>
          <a:xfrm rot="5400000">
            <a:off x="6787054" y="2883564"/>
            <a:ext cx="1687606" cy="3026287"/>
          </a:xfrm>
          <a:prstGeom prst="rect">
            <a:avLst/>
          </a:prstGeom>
        </p:spPr>
      </p:pic>
      <p:pic>
        <p:nvPicPr>
          <p:cNvPr id="19" name="Picture 18" descr="Two women standing next to a blue cat garment&#10;&#10;Description automatically generated">
            <a:extLst>
              <a:ext uri="{FF2B5EF4-FFF2-40B4-BE49-F238E27FC236}">
                <a16:creationId xmlns:a16="http://schemas.microsoft.com/office/drawing/2014/main" id="{D75B0F3B-69BE-B201-0E49-ADFD5A37540A}"/>
              </a:ext>
            </a:extLst>
          </p:cNvPr>
          <p:cNvPicPr>
            <a:picLocks noChangeAspect="1"/>
          </p:cNvPicPr>
          <p:nvPr/>
        </p:nvPicPr>
        <p:blipFill>
          <a:blip r:embed="rId9"/>
          <a:stretch>
            <a:fillRect/>
          </a:stretch>
        </p:blipFill>
        <p:spPr>
          <a:xfrm rot="5400000">
            <a:off x="3161597" y="67617"/>
            <a:ext cx="1590598" cy="1455361"/>
          </a:xfrm>
          <a:prstGeom prst="rect">
            <a:avLst/>
          </a:prstGeom>
        </p:spPr>
      </p:pic>
    </p:spTree>
    <p:extLst>
      <p:ext uri="{BB962C8B-B14F-4D97-AF65-F5344CB8AC3E}">
        <p14:creationId xmlns:p14="http://schemas.microsoft.com/office/powerpoint/2010/main" val="3594678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7"/>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CBASE and the IEP</a:t>
            </a:r>
            <a:endParaRPr/>
          </a:p>
        </p:txBody>
      </p:sp>
    </p:spTree>
    <p:extLst>
      <p:ext uri="{BB962C8B-B14F-4D97-AF65-F5344CB8AC3E}">
        <p14:creationId xmlns:p14="http://schemas.microsoft.com/office/powerpoint/2010/main" val="589877161"/>
      </p:ext>
    </p:extLst>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1544</TotalTime>
  <Words>1623</Words>
  <Application>Microsoft Office PowerPoint</Application>
  <PresentationFormat>On-screen Show (16:9)</PresentationFormat>
  <Paragraphs>96</Paragraphs>
  <Slides>20</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Oswald</vt:lpstr>
      <vt:lpstr>Arial</vt:lpstr>
      <vt:lpstr>Calibri</vt:lpstr>
      <vt:lpstr>Glober</vt:lpstr>
      <vt:lpstr>Source Code Pro</vt:lpstr>
      <vt:lpstr>Roboto</vt:lpstr>
      <vt:lpstr>Modern Writer</vt:lpstr>
      <vt:lpstr>CBASE</vt:lpstr>
      <vt:lpstr>What is CBASE?</vt:lpstr>
      <vt:lpstr>What is CBASE?</vt:lpstr>
      <vt:lpstr>1. Students have a regular education classroom they are part of. 2. Can attend all specials, lunch, and classroom activities. 3. Opportunity to attend field trips. 4. Access to adult support through out the school day. 5. Opportunity for 1:1 instruction. 6. Safe space for children to overcome learned helplessness and learn life skills. 7. Curriculum focuses on Virginia Essentials Standards of Learning (VESOLs) 8. Alternative testing to meet State standards. </vt:lpstr>
      <vt:lpstr>According to the World Health Organization, life skills are: “A group of psychosocial competencies and interpersonal skills that help people make informed decisions, solve problems, think critically and creatively, communicate effectively, build healthy relationships, empathize with others, and cope with and manage their lives in a healthy and responsible manner.”</vt:lpstr>
      <vt:lpstr>PowerPoint Presentation</vt:lpstr>
      <vt:lpstr>Some Examples would be: Time management Money management Housekeeping Communication Positive self-image development Growth mindset and self-improvement Stress management </vt:lpstr>
      <vt:lpstr>PowerPoint Presentation</vt:lpstr>
      <vt:lpstr>CBASE and the IEP</vt:lpstr>
      <vt:lpstr>CBASE/ VESOL Justification </vt:lpstr>
      <vt:lpstr>CBASE/ VESOL Justification cont.</vt:lpstr>
      <vt:lpstr>Student Snapshots</vt:lpstr>
      <vt:lpstr>Student Snapshot (Elementary One)</vt:lpstr>
      <vt:lpstr>Student Snapshot (Elementary Two)</vt:lpstr>
      <vt:lpstr>Student Snapshots (Secondary)</vt:lpstr>
      <vt:lpstr>PowerPoint Presentation</vt:lpstr>
      <vt:lpstr>CBASE - Middle Burley Henley (x2) Journey  Lakeside (x2)* Walton   CBASE - High Albemarle (x3) Monticello (x2) Western Albemarle Post High Program (x3)   </vt:lpstr>
      <vt:lpstr>WHAT ARE VESOL’s </vt:lpstr>
      <vt:lpstr>Q&amp;A</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CBASE</dc:title>
  <dc:creator>Ann Lancaster</dc:creator>
  <cp:lastModifiedBy>Katy Compel</cp:lastModifiedBy>
  <cp:revision>10</cp:revision>
  <dcterms:modified xsi:type="dcterms:W3CDTF">2023-10-11T00:14:59Z</dcterms:modified>
</cp:coreProperties>
</file>