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embeddedFontLst>
    <p:embeddedFont>
      <p:font typeface="Questrial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27D862-9D1C-4FDC-AD36-399B6DA6A434}">
  <a:tblStyle styleId="{6127D862-9D1C-4FDC-AD36-399B6DA6A4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08" y="67"/>
      </p:cViewPr>
      <p:guideLst>
        <p:guide orient="horz" pos="2160"/>
        <p:guide pos="288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Challenges: influx of students coming to school for the first time between KDG -3rd. Some students coming in at the age of a second grader, but did not complete KDG or 1st  grade. Due to the age we have to place them in 2nd grade. They are not prepared to be in a classroom - including not being potty trained. Special ed is staffed for PT/OT, but still need  Speech pathologist.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Family Engagement plans - training parents to support students in Literacy and Math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Piloting Social Studies and Art in Grades K-5.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5e363f0e6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5e363f0e6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5e363f0e6e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5e363f0e6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5e363f0e6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5e363f0e6e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5e363f0e6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5e363f0e6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15e363f0e6e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5e363f0e6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5e363f0e6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15e363f0e6e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60b7a75c1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60b7a75c1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60b7a75c1c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881654a84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881654a84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2881654a841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881654a841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881654a841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2881654a841_0_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881654a841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881654a841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881654a841_0_3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881654a841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881654a841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2881654a841_0_4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881654a84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881654a84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2881654a841_0_5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81654a84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881654a84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881654a841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881654a841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881654a841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881654a841_0_7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881654a84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881654a84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2881654a841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881654a8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881654a8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2881654a841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881654a84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881654a84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2881654a841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5ee753985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4" name="Google Shape;484;g15ee753985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5e363f0e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5e363f0e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5e363f0e6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5e363f0e6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5e363f0e6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15e363f0e6e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5e363f0e6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5e363f0e6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15e363f0e6e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60b7a75c1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60b7a75c1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60b7a75c1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e363f0e6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5e363f0e6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5e363f0e6e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60b7a75c1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60b7a75c1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60b7a75c1c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5e363f0e6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5e363f0e6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15e363f0e6e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9090" rtl="0">
              <a:spcBef>
                <a:spcPts val="700"/>
              </a:spcBef>
              <a:spcAft>
                <a:spcPts val="0"/>
              </a:spcAft>
              <a:buSzPts val="1740"/>
              <a:buChar char="◻"/>
              <a:defRPr/>
            </a:lvl1pPr>
            <a:lvl2pPr marL="914400" lvl="1" indent="-344169" rtl="0">
              <a:spcBef>
                <a:spcPts val="550"/>
              </a:spcBef>
              <a:spcAft>
                <a:spcPts val="0"/>
              </a:spcAft>
              <a:buSzPts val="1820"/>
              <a:buChar char="⬜"/>
              <a:defRPr/>
            </a:lvl2pPr>
            <a:lvl3pPr marL="1371600" lvl="2" indent="-338137" rtl="0">
              <a:spcBef>
                <a:spcPts val="500"/>
              </a:spcBef>
              <a:spcAft>
                <a:spcPts val="0"/>
              </a:spcAft>
              <a:buSzPts val="1725"/>
              <a:buChar char="■"/>
              <a:defRPr/>
            </a:lvl3pPr>
            <a:lvl4pPr marL="1828800" lvl="3" indent="-323850" rtl="0"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4pPr>
            <a:lvl5pPr marL="2286000" lvl="4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5971032"/>
            <a:ext cx="9144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-9144" y="6053328"/>
            <a:ext cx="22494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2359152" y="6044184"/>
            <a:ext cx="67848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2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 rtl="0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/>
          <p:nvPr/>
        </p:nvSpPr>
        <p:spPr>
          <a:xfrm>
            <a:off x="-9144" y="4572000"/>
            <a:ext cx="9144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-9144" y="4663440"/>
            <a:ext cx="1463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545336" y="4654296"/>
            <a:ext cx="75987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1447800" y="0"/>
            <a:ext cx="100500" cy="686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3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00" cy="4569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 rot="5400000">
            <a:off x="2426148" y="-213300"/>
            <a:ext cx="452640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 rot="5400000">
            <a:off x="4823550" y="2339250"/>
            <a:ext cx="5516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 rot="5400000">
            <a:off x="480150" y="586650"/>
            <a:ext cx="55167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6096318" y="0"/>
            <a:ext cx="320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 rot="5400000">
            <a:off x="5989626" y="14445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/>
          <p:nvPr/>
        </p:nvSpPr>
        <p:spPr>
          <a:xfrm>
            <a:off x="0" y="5971032"/>
            <a:ext cx="9144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-9144" y="6053328"/>
            <a:ext cx="22494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2359152" y="6044184"/>
            <a:ext cx="67848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8" name="Google Shape;208;p27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-9144" y="4572000"/>
            <a:ext cx="9144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-9144" y="4663440"/>
            <a:ext cx="1463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1545336" y="4654296"/>
            <a:ext cx="75987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31"/>
          <p:cNvSpPr/>
          <p:nvPr/>
        </p:nvSpPr>
        <p:spPr>
          <a:xfrm>
            <a:off x="1447800" y="0"/>
            <a:ext cx="100500" cy="686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00" cy="4569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2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8" name="Google Shape;248;p32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5" name="Google Shape;265;p3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 rot="5400000">
            <a:off x="2426148" y="-213300"/>
            <a:ext cx="452640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6" name="Google Shape;276;p3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 rot="5400000">
            <a:off x="4823550" y="2339250"/>
            <a:ext cx="5516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 rot="5400000">
            <a:off x="480150" y="586650"/>
            <a:ext cx="55167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6096318" y="0"/>
            <a:ext cx="320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5" name="Google Shape;285;p37"/>
          <p:cNvSpPr txBox="1">
            <a:spLocks noGrp="1"/>
          </p:cNvSpPr>
          <p:nvPr>
            <p:ph type="sldNum" idx="12"/>
          </p:nvPr>
        </p:nvSpPr>
        <p:spPr>
          <a:xfrm rot="5400000">
            <a:off x="5989626" y="14445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9090" rtl="0">
              <a:spcBef>
                <a:spcPts val="700"/>
              </a:spcBef>
              <a:spcAft>
                <a:spcPts val="0"/>
              </a:spcAft>
              <a:buSzPts val="1740"/>
              <a:buChar char="◻"/>
              <a:defRPr/>
            </a:lvl1pPr>
            <a:lvl2pPr marL="914400" lvl="1" indent="-344169" rtl="0">
              <a:spcBef>
                <a:spcPts val="550"/>
              </a:spcBef>
              <a:spcAft>
                <a:spcPts val="0"/>
              </a:spcAft>
              <a:buSzPts val="1820"/>
              <a:buChar char="⬜"/>
              <a:defRPr/>
            </a:lvl2pPr>
            <a:lvl3pPr marL="1371600" lvl="2" indent="-338137" rtl="0">
              <a:spcBef>
                <a:spcPts val="500"/>
              </a:spcBef>
              <a:spcAft>
                <a:spcPts val="0"/>
              </a:spcAft>
              <a:buSzPts val="1725"/>
              <a:buChar char="■"/>
              <a:defRPr/>
            </a:lvl3pPr>
            <a:lvl4pPr marL="1828800" lvl="3" indent="-323850" rtl="0"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4pPr>
            <a:lvl5pPr marL="2286000" lvl="4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0" y="1234440"/>
            <a:ext cx="9144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590550" y="1280160"/>
            <a:ext cx="8553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0" y="1234440"/>
            <a:ext cx="9144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590550" y="1280160"/>
            <a:ext cx="8553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subTitle" idx="1"/>
          </p:nvPr>
        </p:nvSpPr>
        <p:spPr>
          <a:xfrm>
            <a:off x="2362200" y="6050025"/>
            <a:ext cx="6781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lt2"/>
                </a:solidFill>
              </a:rPr>
              <a:t>Spring 2023 State Testing Data      </a:t>
            </a:r>
            <a:endParaRPr sz="2200">
              <a:solidFill>
                <a:schemeClr val="l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lt2"/>
                </a:solidFill>
              </a:rPr>
              <a:t>October 9, 2023</a:t>
            </a:r>
            <a:endParaRPr sz="2200">
              <a:solidFill>
                <a:schemeClr val="lt2"/>
              </a:solidFill>
            </a:endParaRPr>
          </a:p>
        </p:txBody>
      </p:sp>
      <p:pic>
        <p:nvPicPr>
          <p:cNvPr id="295" name="Google Shape;295;p39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325" y="477225"/>
            <a:ext cx="4487350" cy="41647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9"/>
          <p:cNvSpPr txBox="1"/>
          <p:nvPr/>
        </p:nvSpPr>
        <p:spPr>
          <a:xfrm>
            <a:off x="2345575" y="4753700"/>
            <a:ext cx="6705600" cy="12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0EFEF"/>
              </a:buClr>
              <a:buSzPts val="4000"/>
              <a:buFont typeface="Questrial"/>
              <a:buNone/>
            </a:pPr>
            <a:endParaRPr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0EFEF"/>
              </a:buClr>
              <a:buSzPts val="4000"/>
              <a:buFont typeface="Questrial"/>
              <a:buNone/>
            </a:pPr>
            <a:endParaRPr/>
          </a:p>
        </p:txBody>
      </p:sp>
      <p:sp>
        <p:nvSpPr>
          <p:cNvPr id="297" name="Google Shape;297;p39"/>
          <p:cNvSpPr txBox="1"/>
          <p:nvPr/>
        </p:nvSpPr>
        <p:spPr>
          <a:xfrm>
            <a:off x="0" y="-100575"/>
            <a:ext cx="9144000" cy="6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>
            <a:spLocks noGrp="1"/>
          </p:cNvSpPr>
          <p:nvPr>
            <p:ph type="title"/>
          </p:nvPr>
        </p:nvSpPr>
        <p:spPr>
          <a:xfrm>
            <a:off x="1282875" y="336800"/>
            <a:ext cx="73119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M-STEP ELA by Grade</a:t>
            </a:r>
            <a:endParaRPr/>
          </a:p>
        </p:txBody>
      </p:sp>
      <p:pic>
        <p:nvPicPr>
          <p:cNvPr id="370" name="Google Shape;370;p48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5734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>
            <a:spLocks noGrp="1"/>
          </p:cNvSpPr>
          <p:nvPr>
            <p:ph type="title"/>
          </p:nvPr>
        </p:nvSpPr>
        <p:spPr>
          <a:xfrm>
            <a:off x="1184125" y="0"/>
            <a:ext cx="7959900" cy="110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M-STEP ELA  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Demographic Groups</a:t>
            </a:r>
            <a:endParaRPr sz="3900"/>
          </a:p>
        </p:txBody>
      </p:sp>
      <p:pic>
        <p:nvPicPr>
          <p:cNvPr id="378" name="Google Shape;378;p49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113" y="1528374"/>
            <a:ext cx="8555765" cy="532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>
            <a:spLocks noGrp="1"/>
          </p:cNvSpPr>
          <p:nvPr>
            <p:ph type="title"/>
          </p:nvPr>
        </p:nvSpPr>
        <p:spPr>
          <a:xfrm>
            <a:off x="1282875" y="85725"/>
            <a:ext cx="7311900" cy="101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PSAT/SAT ELA 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by School &amp; Grade</a:t>
            </a:r>
            <a:endParaRPr sz="4000"/>
          </a:p>
        </p:txBody>
      </p:sp>
      <p:pic>
        <p:nvPicPr>
          <p:cNvPr id="386" name="Google Shape;386;p50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/>
          <p:cNvSpPr txBox="1"/>
          <p:nvPr/>
        </p:nvSpPr>
        <p:spPr>
          <a:xfrm>
            <a:off x="363450" y="1440675"/>
            <a:ext cx="84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Grades 8 &amp; 11 Evidence Based Reading and Writing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8" name="Google Shape;388;p5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50" y="1774800"/>
            <a:ext cx="8113299" cy="50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>
            <a:spLocks noGrp="1"/>
          </p:cNvSpPr>
          <p:nvPr>
            <p:ph type="title"/>
          </p:nvPr>
        </p:nvSpPr>
        <p:spPr>
          <a:xfrm>
            <a:off x="1184100" y="61588"/>
            <a:ext cx="7959900" cy="110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PSAT ELA  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Demographic Groups</a:t>
            </a:r>
            <a:endParaRPr sz="3900"/>
          </a:p>
        </p:txBody>
      </p:sp>
      <p:pic>
        <p:nvPicPr>
          <p:cNvPr id="395" name="Google Shape;395;p51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5734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>
            <a:spLocks noGrp="1"/>
          </p:cNvSpPr>
          <p:nvPr>
            <p:ph type="title"/>
          </p:nvPr>
        </p:nvSpPr>
        <p:spPr>
          <a:xfrm>
            <a:off x="1184100" y="61588"/>
            <a:ext cx="7959900" cy="110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SAT ELA  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Demographic Groups</a:t>
            </a:r>
            <a:endParaRPr sz="3900"/>
          </a:p>
        </p:txBody>
      </p:sp>
      <p:pic>
        <p:nvPicPr>
          <p:cNvPr id="403" name="Google Shape;403;p5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5734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3"/>
          <p:cNvSpPr txBox="1">
            <a:spLocks noGrp="1"/>
          </p:cNvSpPr>
          <p:nvPr>
            <p:ph type="title"/>
          </p:nvPr>
        </p:nvSpPr>
        <p:spPr>
          <a:xfrm>
            <a:off x="1251525" y="593375"/>
            <a:ext cx="77232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Partnership School Updates</a:t>
            </a:r>
            <a:endParaRPr/>
          </a:p>
        </p:txBody>
      </p:sp>
      <p:sp>
        <p:nvSpPr>
          <p:cNvPr id="411" name="Google Shape;411;p53"/>
          <p:cNvSpPr txBox="1">
            <a:spLocks noGrp="1"/>
          </p:cNvSpPr>
          <p:nvPr>
            <p:ph type="body" idx="1"/>
          </p:nvPr>
        </p:nvSpPr>
        <p:spPr>
          <a:xfrm>
            <a:off x="311700" y="1709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3rd-5th Grade Academic Goals:</a:t>
            </a:r>
            <a:endParaRPr/>
          </a:p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●"/>
            </a:pPr>
            <a:r>
              <a:rPr lang="en-US"/>
              <a:t>Math proficiency in grades 3-5 will increase at least 3 percentage points from 2022 to 2025,  based on the M-STEP Math test</a:t>
            </a:r>
            <a:endParaRPr/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SzPts val="1740"/>
              <a:buChar char="●"/>
            </a:pPr>
            <a:r>
              <a:rPr lang="en-US"/>
              <a:t>ELA proficiency based on M-STEP will increase at least 4 percentage points from 2022 to 2025 </a:t>
            </a:r>
            <a:endParaRPr/>
          </a:p>
        </p:txBody>
      </p:sp>
      <p:pic>
        <p:nvPicPr>
          <p:cNvPr id="412" name="Google Shape;412;p53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 txBox="1">
            <a:spLocks noGrp="1"/>
          </p:cNvSpPr>
          <p:nvPr>
            <p:ph type="title"/>
          </p:nvPr>
        </p:nvSpPr>
        <p:spPr>
          <a:xfrm>
            <a:off x="1282875" y="336800"/>
            <a:ext cx="73119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Herrington</a:t>
            </a:r>
            <a:endParaRPr/>
          </a:p>
        </p:txBody>
      </p:sp>
      <p:pic>
        <p:nvPicPr>
          <p:cNvPr id="419" name="Google Shape;419;p54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0" name="Google Shape;420;p54"/>
          <p:cNvGraphicFramePr/>
          <p:nvPr/>
        </p:nvGraphicFramePr>
        <p:xfrm>
          <a:off x="140875" y="1570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{6127D862-9D1C-4FDC-AD36-399B6DA6A434}</a:tableStyleId>
              </a:tblPr>
              <a:tblGrid>
                <a:gridCol w="177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35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M-STEP Percent Proficient or Above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Herrington Overall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3rd Grade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4th Grade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5th Grade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2019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2022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(baseline)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2023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21" name="Google Shape;421;p54"/>
          <p:cNvGraphicFramePr/>
          <p:nvPr/>
        </p:nvGraphicFramePr>
        <p:xfrm>
          <a:off x="140875" y="403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{6127D862-9D1C-4FDC-AD36-399B6DA6A434}</a:tableStyleId>
              </a:tblPr>
              <a:tblGrid>
                <a:gridCol w="177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M-STEP </a:t>
                      </a: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Proficient or Above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Herrington Overall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3rd Grade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4th Grade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5th Grade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2019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13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2022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(baseline)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2023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18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2" name="Google Shape;422;p54"/>
          <p:cNvSpPr txBox="1"/>
          <p:nvPr/>
        </p:nvSpPr>
        <p:spPr>
          <a:xfrm>
            <a:off x="7000675" y="6457800"/>
            <a:ext cx="20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Source: MISchool Data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5"/>
          <p:cNvSpPr txBox="1">
            <a:spLocks noGrp="1"/>
          </p:cNvSpPr>
          <p:nvPr>
            <p:ph type="title"/>
          </p:nvPr>
        </p:nvSpPr>
        <p:spPr>
          <a:xfrm>
            <a:off x="1184100" y="81388"/>
            <a:ext cx="7959900" cy="106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Pontiac Middle School</a:t>
            </a:r>
            <a:endParaRPr/>
          </a:p>
        </p:txBody>
      </p:sp>
      <p:pic>
        <p:nvPicPr>
          <p:cNvPr id="429" name="Google Shape;429;p55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0" name="Google Shape;430;p55"/>
          <p:cNvGraphicFramePr/>
          <p:nvPr/>
        </p:nvGraphicFramePr>
        <p:xfrm>
          <a:off x="582288" y="1788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{6127D862-9D1C-4FDC-AD36-399B6DA6A434}</a:tableStyleId>
              </a:tblPr>
              <a:tblGrid>
                <a:gridCol w="159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M-STEP/PSAT </a:t>
                      </a: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Proficient or Above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 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PMS Overall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6th Grade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7th Grade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8th Grade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2019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1" name="Google Shape;431;p55"/>
          <p:cNvGraphicFramePr/>
          <p:nvPr/>
        </p:nvGraphicFramePr>
        <p:xfrm>
          <a:off x="582288" y="405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{6127D862-9D1C-4FDC-AD36-399B6DA6A434}</a:tableStyleId>
              </a:tblPr>
              <a:tblGrid>
                <a:gridCol w="159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M-STEP/PSAT </a:t>
                      </a: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Proficient or Above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 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PMS Overall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6th Grade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7th Grade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8th Grade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2019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2" name="Google Shape;432;p55"/>
          <p:cNvSpPr txBox="1"/>
          <p:nvPr/>
        </p:nvSpPr>
        <p:spPr>
          <a:xfrm>
            <a:off x="7000675" y="6457800"/>
            <a:ext cx="20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Source: MISchool Data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6"/>
          <p:cNvSpPr txBox="1">
            <a:spLocks noGrp="1"/>
          </p:cNvSpPr>
          <p:nvPr>
            <p:ph type="title"/>
          </p:nvPr>
        </p:nvSpPr>
        <p:spPr>
          <a:xfrm>
            <a:off x="2136775" y="593375"/>
            <a:ext cx="66954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Goals</a:t>
            </a:r>
            <a:endParaRPr/>
          </a:p>
        </p:txBody>
      </p:sp>
      <p:sp>
        <p:nvSpPr>
          <p:cNvPr id="439" name="Google Shape;439;p56"/>
          <p:cNvSpPr txBox="1">
            <a:spLocks noGrp="1"/>
          </p:cNvSpPr>
          <p:nvPr>
            <p:ph type="body" idx="1"/>
          </p:nvPr>
        </p:nvSpPr>
        <p:spPr>
          <a:xfrm>
            <a:off x="311700" y="1709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9th -12th Grade Goals:</a:t>
            </a:r>
            <a:endParaRPr/>
          </a:p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Math proficiency in grade 11 will increase at least 3 percentage points from 2022 to 2025,  based on the SAT math test</a:t>
            </a:r>
            <a:endParaRPr/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ELA proficiency in grade 11 will increase at least 3 percentage points from 2022 to 2025, based on the SAT math test</a:t>
            </a:r>
            <a:endParaRPr/>
          </a:p>
        </p:txBody>
      </p:sp>
      <p:pic>
        <p:nvPicPr>
          <p:cNvPr id="440" name="Google Shape;440;p56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"/>
          <p:cNvSpPr txBox="1">
            <a:spLocks noGrp="1"/>
          </p:cNvSpPr>
          <p:nvPr>
            <p:ph type="title"/>
          </p:nvPr>
        </p:nvSpPr>
        <p:spPr>
          <a:xfrm>
            <a:off x="1184100" y="61588"/>
            <a:ext cx="7959900" cy="110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Pontiac High School </a:t>
            </a:r>
            <a:endParaRPr sz="3900"/>
          </a:p>
        </p:txBody>
      </p:sp>
      <p:pic>
        <p:nvPicPr>
          <p:cNvPr id="447" name="Google Shape;447;p57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8" name="Google Shape;448;p57"/>
          <p:cNvGraphicFramePr/>
          <p:nvPr/>
        </p:nvGraphicFramePr>
        <p:xfrm>
          <a:off x="316025" y="18222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{6127D862-9D1C-4FDC-AD36-399B6DA6A434}</a:tableStyleId>
              </a:tblPr>
              <a:tblGrid>
                <a:gridCol w="285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277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SAT</a:t>
                      </a:r>
                      <a:r>
                        <a:rPr lang="en-US" sz="2200"/>
                        <a:t> </a:t>
                      </a:r>
                      <a:endParaRPr sz="2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Percent Proficient or Above</a:t>
                      </a:r>
                      <a:endParaRPr sz="2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EBRW</a:t>
                      </a:r>
                      <a:endParaRPr sz="24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 </a:t>
                      </a:r>
                      <a:endParaRPr sz="24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2019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14</a:t>
                      </a:r>
                      <a:endParaRPr sz="19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2022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(baseline)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17</a:t>
                      </a:r>
                      <a:endParaRPr sz="19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2023</a:t>
                      </a:r>
                      <a:endParaRPr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</a:t>
                      </a:r>
                      <a:endParaRPr sz="19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9" name="Google Shape;449;p57"/>
          <p:cNvSpPr txBox="1"/>
          <p:nvPr/>
        </p:nvSpPr>
        <p:spPr>
          <a:xfrm>
            <a:off x="7000675" y="6457800"/>
            <a:ext cx="20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Source: MISchool Data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xfrm>
            <a:off x="1538775" y="142475"/>
            <a:ext cx="7293600" cy="108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State Data</a:t>
            </a:r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body" idx="1"/>
          </p:nvPr>
        </p:nvSpPr>
        <p:spPr>
          <a:xfrm>
            <a:off x="0" y="1643250"/>
            <a:ext cx="9144000" cy="51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8290" algn="l" rtl="0">
              <a:spcBef>
                <a:spcPts val="700"/>
              </a:spcBef>
              <a:spcAft>
                <a:spcPts val="0"/>
              </a:spcAft>
              <a:buSzPts val="940"/>
              <a:buChar char="◻"/>
            </a:pPr>
            <a:r>
              <a:rPr lang="en-US" sz="2100"/>
              <a:t>State assessments are summative assessments designed to be a snapshot in time of student performance</a:t>
            </a:r>
            <a:endParaRPr sz="2100"/>
          </a:p>
          <a:p>
            <a:pPr marL="457200" lvl="0" indent="-288290" algn="l" rtl="0">
              <a:spcBef>
                <a:spcPts val="0"/>
              </a:spcBef>
              <a:spcAft>
                <a:spcPts val="0"/>
              </a:spcAft>
              <a:buSzPts val="940"/>
              <a:buChar char="◻"/>
            </a:pPr>
            <a:r>
              <a:rPr lang="en-US" sz="2100"/>
              <a:t>State assessments are one part of a balanced assessment system that uses multiple and varied assessments to provide all users with information needed to support teaching &amp; learning. </a:t>
            </a:r>
            <a:endParaRPr sz="2100"/>
          </a:p>
          <a:p>
            <a:pPr marL="457200" lvl="0" indent="-288290" algn="l" rtl="0">
              <a:spcBef>
                <a:spcPts val="0"/>
              </a:spcBef>
              <a:spcAft>
                <a:spcPts val="0"/>
              </a:spcAft>
              <a:buSzPts val="940"/>
              <a:buChar char="◻"/>
            </a:pPr>
            <a:r>
              <a:rPr lang="en-US" sz="2100"/>
              <a:t>State assessments do not measure many desirable student outcomes, such as learner engagement, confidence, connectedness to school, and joy. </a:t>
            </a:r>
            <a:endParaRPr sz="2100"/>
          </a:p>
          <a:p>
            <a:pPr marL="457200" lvl="0" indent="-288290" algn="l" rtl="0">
              <a:spcBef>
                <a:spcPts val="0"/>
              </a:spcBef>
              <a:spcAft>
                <a:spcPts val="0"/>
              </a:spcAft>
              <a:buSzPts val="940"/>
              <a:buChar char="◻"/>
            </a:pPr>
            <a:r>
              <a:rPr lang="en-US" sz="2100"/>
              <a:t>State assessments help policy makers and decision makers understand overall levels of achievement &amp; identify schools/groups/students for support. </a:t>
            </a:r>
            <a:endParaRPr sz="2100"/>
          </a:p>
          <a:p>
            <a:pPr marL="457200" lvl="0" indent="-288290" algn="l" rtl="0">
              <a:spcBef>
                <a:spcPts val="0"/>
              </a:spcBef>
              <a:spcAft>
                <a:spcPts val="0"/>
              </a:spcAft>
              <a:buSzPts val="940"/>
              <a:buChar char="◻"/>
            </a:pPr>
            <a:r>
              <a:rPr lang="en-US" sz="2100"/>
              <a:t>State assessments are not designed to be diagnostic or drive day-today teaching &amp; learning.</a:t>
            </a:r>
            <a:endParaRPr sz="2100"/>
          </a:p>
          <a:p>
            <a:pPr marL="9144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000"/>
          </a:p>
          <a:p>
            <a:pPr marL="13716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800" i="1"/>
              <a:t>***From Oakland Schools Teaching and Learning </a:t>
            </a:r>
            <a:endParaRPr sz="1800" i="1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0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8"/>
          <p:cNvSpPr txBox="1">
            <a:spLocks noGrp="1"/>
          </p:cNvSpPr>
          <p:nvPr>
            <p:ph type="title"/>
          </p:nvPr>
        </p:nvSpPr>
        <p:spPr>
          <a:xfrm>
            <a:off x="2050750" y="101750"/>
            <a:ext cx="5669400" cy="125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Graduation Rate</a:t>
            </a:r>
            <a:endParaRPr/>
          </a:p>
        </p:txBody>
      </p:sp>
      <p:sp>
        <p:nvSpPr>
          <p:cNvPr id="456" name="Google Shape;456;p58"/>
          <p:cNvSpPr txBox="1">
            <a:spLocks noGrp="1"/>
          </p:cNvSpPr>
          <p:nvPr>
            <p:ph type="body" idx="1"/>
          </p:nvPr>
        </p:nvSpPr>
        <p:spPr>
          <a:xfrm>
            <a:off x="311700" y="1709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Our goal is to provide families with opportunities to be empowered in their students' education and increase the graduation rate to 70% by the 2023-24 school year.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Official rates have not been released, but we are expecting to reach that goal with our 2022-23 graduation rate.</a:t>
            </a:r>
            <a:endParaRPr/>
          </a:p>
        </p:txBody>
      </p:sp>
      <p:pic>
        <p:nvPicPr>
          <p:cNvPr id="457" name="Google Shape;457;p58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>
            <a:spLocks noGrp="1"/>
          </p:cNvSpPr>
          <p:nvPr>
            <p:ph type="title"/>
          </p:nvPr>
        </p:nvSpPr>
        <p:spPr>
          <a:xfrm>
            <a:off x="1538775" y="142475"/>
            <a:ext cx="7293600" cy="108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464" name="Google Shape;464;p59"/>
          <p:cNvSpPr txBox="1">
            <a:spLocks noGrp="1"/>
          </p:cNvSpPr>
          <p:nvPr>
            <p:ph type="body" idx="1"/>
          </p:nvPr>
        </p:nvSpPr>
        <p:spPr>
          <a:xfrm>
            <a:off x="368675" y="185008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●"/>
            </a:pPr>
            <a:r>
              <a:rPr lang="en-US"/>
              <a:t>Special Education Staffing:</a:t>
            </a:r>
            <a:endParaRPr/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○"/>
            </a:pPr>
            <a:r>
              <a:rPr lang="en-US"/>
              <a:t>Short Speech Pathologists - many willing to work virtual however we need in person.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●"/>
            </a:pPr>
            <a:r>
              <a:rPr lang="en-US"/>
              <a:t>Students coming back from COVID</a:t>
            </a:r>
            <a:endParaRPr/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○"/>
            </a:pPr>
            <a:r>
              <a:rPr lang="en-US"/>
              <a:t>Many student coming to school as 2nd graders for the first time.</a:t>
            </a:r>
            <a:endParaRPr/>
          </a:p>
          <a:p>
            <a:pPr marL="1371600" lvl="2" indent="-338137" algn="l" rtl="0">
              <a:spcBef>
                <a:spcPts val="0"/>
              </a:spcBef>
              <a:spcAft>
                <a:spcPts val="0"/>
              </a:spcAft>
              <a:buSzPts val="1725"/>
              <a:buChar char="■"/>
            </a:pPr>
            <a:r>
              <a:rPr lang="en-US"/>
              <a:t>These students are not prepared for the classroom, including not being toilet trained.</a:t>
            </a:r>
            <a:endParaRPr/>
          </a:p>
        </p:txBody>
      </p:sp>
      <p:pic>
        <p:nvPicPr>
          <p:cNvPr id="465" name="Google Shape;465;p59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0"/>
          <p:cNvSpPr txBox="1">
            <a:spLocks noGrp="1"/>
          </p:cNvSpPr>
          <p:nvPr>
            <p:ph type="title"/>
          </p:nvPr>
        </p:nvSpPr>
        <p:spPr>
          <a:xfrm>
            <a:off x="1538775" y="142475"/>
            <a:ext cx="7293600" cy="108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472" name="Google Shape;472;p60"/>
          <p:cNvSpPr txBox="1">
            <a:spLocks noGrp="1"/>
          </p:cNvSpPr>
          <p:nvPr>
            <p:ph type="body" idx="1"/>
          </p:nvPr>
        </p:nvSpPr>
        <p:spPr>
          <a:xfrm>
            <a:off x="368675" y="185008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●"/>
            </a:pPr>
            <a:r>
              <a:rPr lang="en-US"/>
              <a:t>Family Engagement Plans</a:t>
            </a:r>
            <a:endParaRPr/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○"/>
            </a:pPr>
            <a:r>
              <a:rPr lang="en-US"/>
              <a:t>Parent nights to include training parents in literacy and math skills to support students at home</a:t>
            </a:r>
            <a:endParaRPr/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○"/>
            </a:pPr>
            <a:r>
              <a:rPr lang="en-US"/>
              <a:t>Engaging families in the importance of attendance at every grade level to support graduation</a:t>
            </a:r>
            <a:endParaRPr/>
          </a:p>
          <a:p>
            <a:pPr marL="9144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●"/>
            </a:pPr>
            <a:r>
              <a:rPr lang="en-US"/>
              <a:t>Book Breaks (K-5)</a:t>
            </a:r>
            <a:endParaRPr/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○"/>
            </a:pPr>
            <a:r>
              <a:rPr lang="en-US"/>
              <a:t>Zoom calls with authors that students can identify with 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60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1"/>
          <p:cNvSpPr txBox="1">
            <a:spLocks noGrp="1"/>
          </p:cNvSpPr>
          <p:nvPr>
            <p:ph type="title"/>
          </p:nvPr>
        </p:nvSpPr>
        <p:spPr>
          <a:xfrm>
            <a:off x="1538775" y="142475"/>
            <a:ext cx="7293600" cy="108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480" name="Google Shape;480;p61"/>
          <p:cNvSpPr txBox="1">
            <a:spLocks noGrp="1"/>
          </p:cNvSpPr>
          <p:nvPr>
            <p:ph type="body" idx="1"/>
          </p:nvPr>
        </p:nvSpPr>
        <p:spPr>
          <a:xfrm>
            <a:off x="368675" y="185008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●"/>
            </a:pPr>
            <a:r>
              <a:rPr lang="en-US"/>
              <a:t>Curriculum Pilot</a:t>
            </a:r>
            <a:endParaRPr/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○"/>
            </a:pPr>
            <a:r>
              <a:rPr lang="en-US"/>
              <a:t>K-5 Social Studies - My World</a:t>
            </a:r>
            <a:endParaRPr/>
          </a:p>
          <a:p>
            <a:pPr marL="1371600" lvl="2" indent="-338137" algn="l" rtl="0">
              <a:spcBef>
                <a:spcPts val="0"/>
              </a:spcBef>
              <a:spcAft>
                <a:spcPts val="0"/>
              </a:spcAft>
              <a:buSzPts val="1725"/>
              <a:buChar char="■"/>
            </a:pPr>
            <a:r>
              <a:rPr lang="en-US"/>
              <a:t>Teachers piloting full year to get full picture of the series.</a:t>
            </a:r>
            <a:endParaRPr/>
          </a:p>
          <a:p>
            <a:pPr marL="13716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914400" lvl="1" indent="-344169" algn="l" rtl="0">
              <a:spcBef>
                <a:spcPts val="550"/>
              </a:spcBef>
              <a:spcAft>
                <a:spcPts val="0"/>
              </a:spcAft>
              <a:buSzPts val="1820"/>
              <a:buChar char="○"/>
            </a:pPr>
            <a:r>
              <a:rPr lang="en-US"/>
              <a:t>K-12 Art -Art of Education</a:t>
            </a:r>
            <a:endParaRPr/>
          </a:p>
          <a:p>
            <a:pPr marL="13716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61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851" y="1474675"/>
            <a:ext cx="3274300" cy="32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2"/>
          <p:cNvSpPr txBox="1"/>
          <p:nvPr/>
        </p:nvSpPr>
        <p:spPr>
          <a:xfrm>
            <a:off x="376650" y="517875"/>
            <a:ext cx="8462700" cy="1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282875" y="336800"/>
            <a:ext cx="73119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M-STEP Math by School</a:t>
            </a:r>
            <a:endParaRPr/>
          </a:p>
        </p:txBody>
      </p:sp>
      <p:pic>
        <p:nvPicPr>
          <p:cNvPr id="312" name="Google Shape;312;p41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1"/>
          <p:cNvSpPr txBox="1"/>
          <p:nvPr/>
        </p:nvSpPr>
        <p:spPr>
          <a:xfrm>
            <a:off x="374975" y="144067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4" name="Google Shape;314;p4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650" y="1593075"/>
            <a:ext cx="8514690" cy="526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>
            <a:spLocks noGrp="1"/>
          </p:cNvSpPr>
          <p:nvPr>
            <p:ph type="title"/>
          </p:nvPr>
        </p:nvSpPr>
        <p:spPr>
          <a:xfrm>
            <a:off x="1282875" y="336800"/>
            <a:ext cx="73119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M-STEP Math by Grade</a:t>
            </a:r>
            <a:endParaRPr/>
          </a:p>
        </p:txBody>
      </p:sp>
      <p:pic>
        <p:nvPicPr>
          <p:cNvPr id="321" name="Google Shape;321;p4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25" y="1582600"/>
            <a:ext cx="8377350" cy="5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>
            <a:spLocks noGrp="1"/>
          </p:cNvSpPr>
          <p:nvPr>
            <p:ph type="title"/>
          </p:nvPr>
        </p:nvSpPr>
        <p:spPr>
          <a:xfrm>
            <a:off x="1184100" y="81388"/>
            <a:ext cx="7959900" cy="106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M-STEP Math  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Demographic Groups</a:t>
            </a:r>
            <a:endParaRPr sz="3900"/>
          </a:p>
        </p:txBody>
      </p:sp>
      <p:pic>
        <p:nvPicPr>
          <p:cNvPr id="329" name="Google Shape;329;p43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5734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>
            <a:spLocks noGrp="1"/>
          </p:cNvSpPr>
          <p:nvPr>
            <p:ph type="title"/>
          </p:nvPr>
        </p:nvSpPr>
        <p:spPr>
          <a:xfrm>
            <a:off x="1282875" y="85725"/>
            <a:ext cx="7311900" cy="101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PSAT/SAT Math 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by School &amp; Grade</a:t>
            </a:r>
            <a:endParaRPr sz="4000"/>
          </a:p>
        </p:txBody>
      </p:sp>
      <p:pic>
        <p:nvPicPr>
          <p:cNvPr id="337" name="Google Shape;337;p44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4"/>
          <p:cNvSpPr txBox="1"/>
          <p:nvPr/>
        </p:nvSpPr>
        <p:spPr>
          <a:xfrm>
            <a:off x="363450" y="1440675"/>
            <a:ext cx="84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Grades 8 &amp; 11 Evidence Based Reading and Writing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9" name="Google Shape;339;p4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00" y="1840875"/>
            <a:ext cx="8092401" cy="50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>
            <a:spLocks noGrp="1"/>
          </p:cNvSpPr>
          <p:nvPr>
            <p:ph type="title"/>
          </p:nvPr>
        </p:nvSpPr>
        <p:spPr>
          <a:xfrm>
            <a:off x="1184100" y="61588"/>
            <a:ext cx="7959900" cy="110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PSAT Math  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Demographic Groups</a:t>
            </a:r>
            <a:endParaRPr sz="3900"/>
          </a:p>
        </p:txBody>
      </p:sp>
      <p:pic>
        <p:nvPicPr>
          <p:cNvPr id="346" name="Google Shape;346;p45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5734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 txBox="1">
            <a:spLocks noGrp="1"/>
          </p:cNvSpPr>
          <p:nvPr>
            <p:ph type="title"/>
          </p:nvPr>
        </p:nvSpPr>
        <p:spPr>
          <a:xfrm>
            <a:off x="1184100" y="61588"/>
            <a:ext cx="7959900" cy="110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SAT Math  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Demographic Groups</a:t>
            </a:r>
            <a:endParaRPr sz="3900"/>
          </a:p>
        </p:txBody>
      </p:sp>
      <p:pic>
        <p:nvPicPr>
          <p:cNvPr id="354" name="Google Shape;354;p46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450" y="1575325"/>
            <a:ext cx="8405100" cy="519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 txBox="1">
            <a:spLocks noGrp="1"/>
          </p:cNvSpPr>
          <p:nvPr>
            <p:ph type="title"/>
          </p:nvPr>
        </p:nvSpPr>
        <p:spPr>
          <a:xfrm>
            <a:off x="1282875" y="336800"/>
            <a:ext cx="73119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M-STEP ELA by School</a:t>
            </a:r>
            <a:endParaRPr/>
          </a:p>
        </p:txBody>
      </p:sp>
      <p:pic>
        <p:nvPicPr>
          <p:cNvPr id="362" name="Google Shape;362;p47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5" y="0"/>
            <a:ext cx="1225103" cy="12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5734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EAE8E8"/>
      </a:lt1>
      <a:dk2>
        <a:srgbClr val="595959"/>
      </a:dk2>
      <a:lt2>
        <a:srgbClr val="FFFFFF"/>
      </a:lt2>
      <a:accent1>
        <a:srgbClr val="595959"/>
      </a:accent1>
      <a:accent2>
        <a:srgbClr val="6600CC"/>
      </a:accent2>
      <a:accent3>
        <a:srgbClr val="A5AB81"/>
      </a:accent3>
      <a:accent4>
        <a:srgbClr val="595959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EAE8E8"/>
      </a:lt1>
      <a:dk2>
        <a:srgbClr val="595959"/>
      </a:dk2>
      <a:lt2>
        <a:srgbClr val="FFFFFF"/>
      </a:lt2>
      <a:accent1>
        <a:srgbClr val="595959"/>
      </a:accent1>
      <a:accent2>
        <a:srgbClr val="6600CC"/>
      </a:accent2>
      <a:accent3>
        <a:srgbClr val="A5AB81"/>
      </a:accent3>
      <a:accent4>
        <a:srgbClr val="595959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EAE8E8"/>
      </a:lt1>
      <a:dk2>
        <a:srgbClr val="595959"/>
      </a:dk2>
      <a:lt2>
        <a:srgbClr val="FFFFFF"/>
      </a:lt2>
      <a:accent1>
        <a:srgbClr val="595959"/>
      </a:accent1>
      <a:accent2>
        <a:srgbClr val="6600CC"/>
      </a:accent2>
      <a:accent3>
        <a:srgbClr val="A5AB81"/>
      </a:accent3>
      <a:accent4>
        <a:srgbClr val="595959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774</Words>
  <Application>Microsoft Office PowerPoint</Application>
  <PresentationFormat>On-screen Show (4:3)</PresentationFormat>
  <Paragraphs>198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Questrial</vt:lpstr>
      <vt:lpstr>Twentieth Century</vt:lpstr>
      <vt:lpstr>Calibri</vt:lpstr>
      <vt:lpstr>Arial</vt:lpstr>
      <vt:lpstr>Noto Sans Symbols</vt:lpstr>
      <vt:lpstr>Median</vt:lpstr>
      <vt:lpstr>Median</vt:lpstr>
      <vt:lpstr>Median</vt:lpstr>
      <vt:lpstr>PowerPoint Presentation</vt:lpstr>
      <vt:lpstr>About State Data</vt:lpstr>
      <vt:lpstr>M-STEP Math by School</vt:lpstr>
      <vt:lpstr>M-STEP Math by Grade</vt:lpstr>
      <vt:lpstr>M-STEP Math   Demographic Groups</vt:lpstr>
      <vt:lpstr>PSAT/SAT Math  by School &amp; Grade</vt:lpstr>
      <vt:lpstr>PSAT Math   Demographic Groups</vt:lpstr>
      <vt:lpstr>SAT Math   Demographic Groups</vt:lpstr>
      <vt:lpstr>M-STEP ELA by School</vt:lpstr>
      <vt:lpstr>M-STEP ELA by Grade</vt:lpstr>
      <vt:lpstr>M-STEP ELA   Demographic Groups</vt:lpstr>
      <vt:lpstr>PSAT/SAT ELA  by School &amp; Grade</vt:lpstr>
      <vt:lpstr>PSAT ELA   Demographic Groups</vt:lpstr>
      <vt:lpstr>SAT ELA   Demographic Groups</vt:lpstr>
      <vt:lpstr>Partnership School Updates</vt:lpstr>
      <vt:lpstr>Herrington</vt:lpstr>
      <vt:lpstr>Pontiac Middle School</vt:lpstr>
      <vt:lpstr>Academic Goals</vt:lpstr>
      <vt:lpstr>Pontiac High School </vt:lpstr>
      <vt:lpstr>Graduation Rate</vt:lpstr>
      <vt:lpstr>Challenges</vt:lpstr>
      <vt:lpstr>Next Steps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Wright</dc:creator>
  <cp:lastModifiedBy>Cynthia Wright</cp:lastModifiedBy>
  <cp:revision>1</cp:revision>
  <dcterms:modified xsi:type="dcterms:W3CDTF">2023-10-05T16:13:04Z</dcterms:modified>
</cp:coreProperties>
</file>