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9" r:id="rId3"/>
    <p:sldId id="281" r:id="rId4"/>
    <p:sldId id="282" r:id="rId5"/>
    <p:sldId id="283" r:id="rId6"/>
    <p:sldId id="284" r:id="rId7"/>
    <p:sldId id="285" r:id="rId8"/>
    <p:sldId id="286" r:id="rId9"/>
    <p:sldId id="276" r:id="rId10"/>
    <p:sldId id="287" r:id="rId11"/>
    <p:sldId id="288" r:id="rId12"/>
  </p:sldIdLst>
  <p:sldSz cx="9144000" cy="6858000" type="screen4x3"/>
  <p:notesSz cx="6858000" cy="9296400"/>
  <p:custDataLst>
    <p:tags r:id="rId1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36389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72779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09169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745559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181948" algn="l" defTabSz="872779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618338" algn="l" defTabSz="872779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054728" algn="l" defTabSz="872779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491118" algn="l" defTabSz="872779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Zentn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7EA"/>
    <a:srgbClr val="004B8D"/>
    <a:srgbClr val="00B5CB"/>
    <a:srgbClr val="F18917"/>
    <a:srgbClr val="F3CF74"/>
    <a:srgbClr val="7DB935"/>
    <a:srgbClr val="AFE06E"/>
    <a:srgbClr val="DAF0A8"/>
    <a:srgbClr val="69696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803" autoAdjust="0"/>
  </p:normalViewPr>
  <p:slideViewPr>
    <p:cSldViewPr snapToGrid="0" snapToObjects="1">
      <p:cViewPr>
        <p:scale>
          <a:sx n="100" d="100"/>
          <a:sy n="100" d="100"/>
        </p:scale>
        <p:origin x="-1944" y="-330"/>
      </p:cViewPr>
      <p:guideLst>
        <p:guide orient="horz" pos="2456"/>
        <p:guide orient="horz" pos="172"/>
        <p:guide orient="horz" pos="233"/>
        <p:guide orient="horz" pos="786"/>
        <p:guide orient="horz" pos="1010"/>
        <p:guide orient="horz" pos="3895"/>
        <p:guide orient="horz" pos="4203"/>
        <p:guide orient="horz" pos="4071"/>
        <p:guide pos="2880"/>
        <p:guide pos="169"/>
        <p:guide pos="1124"/>
        <p:guide pos="2227"/>
        <p:guide pos="5596"/>
        <p:guide pos="4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166" y="-114"/>
      </p:cViewPr>
      <p:guideLst>
        <p:guide orient="horz" pos="2928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43663" y="9101138"/>
            <a:ext cx="368300" cy="157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800"/>
            </a:lvl1pPr>
          </a:lstStyle>
          <a:p>
            <a:fld id="{9D5CB8B8-5F34-4237-AF7D-35832C52BC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27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8488" y="4418013"/>
            <a:ext cx="5610225" cy="4586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398" tIns="44897" rIns="91398" bIns="44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3588" y="214313"/>
            <a:ext cx="5284787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86538" y="9120188"/>
            <a:ext cx="225425" cy="13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800"/>
            </a:lvl1pPr>
          </a:lstStyle>
          <a:p>
            <a:fld id="{49609E7F-9528-4EC0-924E-F24DB82163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7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9707" indent="-169707" algn="l" rtl="0" fontAlgn="base">
      <a:spcBef>
        <a:spcPct val="10000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27292" indent="-156070" algn="l" rtl="0" fontAlgn="base">
      <a:lnSpc>
        <a:spcPct val="85000"/>
      </a:lnSpc>
      <a:spcBef>
        <a:spcPct val="45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496999" indent="-168192" algn="l" rtl="0" fontAlgn="base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654585" indent="-156070" algn="l" rtl="0" fontAlgn="base">
      <a:lnSpc>
        <a:spcPct val="85000"/>
      </a:lnSpc>
      <a:spcBef>
        <a:spcPct val="45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74555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181948" algn="l" defTabSz="8727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18338" algn="l" defTabSz="8727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54728" algn="l" defTabSz="8727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91118" algn="l" defTabSz="8727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Video – IB Learner Profile</a:t>
            </a:r>
          </a:p>
          <a:p>
            <a:pPr marL="177800" marR="0" indent="-17780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nl-NL" b="1" baseline="0" dirty="0" smtClean="0"/>
              <a:t>Note to the presenter</a:t>
            </a:r>
            <a:r>
              <a:rPr lang="nl-NL" baseline="0" dirty="0" smtClean="0"/>
              <a:t>: the video titled ‘Learner </a:t>
            </a:r>
            <a:r>
              <a:rPr lang="nl-NL" baseline="0" smtClean="0"/>
              <a:t>Profile English.avi’ </a:t>
            </a:r>
            <a:r>
              <a:rPr lang="nl-NL" baseline="0" dirty="0" smtClean="0"/>
              <a:t>must be stored in the same folder as this presentation!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Founded in 1968 in Geneva, Switzerland we currently work with...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GB" sz="1000" dirty="0" smtClean="0"/>
              <a:t>Over half a million graduates since 1970 </a:t>
            </a:r>
          </a:p>
          <a:p>
            <a:pPr>
              <a:spcBef>
                <a:spcPts val="200"/>
              </a:spcBef>
            </a:pPr>
            <a:r>
              <a:rPr lang="en-GB" sz="1000" dirty="0" smtClean="0"/>
              <a:t>Available in English, French, Spanish with examinations in May and November each year</a:t>
            </a:r>
          </a:p>
          <a:p>
            <a:pPr>
              <a:spcBef>
                <a:spcPts val="200"/>
              </a:spcBef>
            </a:pPr>
            <a:r>
              <a:rPr lang="en-GB" sz="1000" dirty="0" smtClean="0"/>
              <a:t>Diploma students take six subjects plus they write a 4,000 word extended essay, complete a course in theory of knowledge, and complete a number of creativity, action and service projects </a:t>
            </a:r>
          </a:p>
          <a:p>
            <a:pPr>
              <a:spcBef>
                <a:spcPts val="200"/>
              </a:spcBef>
            </a:pPr>
            <a:r>
              <a:rPr lang="en-GB" sz="1000" dirty="0" smtClean="0"/>
              <a:t>The diploma is well recognized by the world’s leading universities</a:t>
            </a:r>
          </a:p>
          <a:p>
            <a:pPr>
              <a:spcBef>
                <a:spcPts val="200"/>
              </a:spcBef>
            </a:pPr>
            <a:r>
              <a:rPr lang="en-GB" sz="1000" dirty="0" smtClean="0"/>
              <a:t>Alternatively, students can opt to take individual certificates in one or more subjects</a:t>
            </a:r>
          </a:p>
          <a:p>
            <a:pPr>
              <a:spcBef>
                <a:spcPts val="200"/>
              </a:spcBef>
            </a:pPr>
            <a:r>
              <a:rPr lang="en-GB" sz="1000" dirty="0" smtClean="0"/>
              <a:t>Many IB schools teach the Diploma Programme along-side national programmes</a:t>
            </a:r>
          </a:p>
          <a:p>
            <a:pPr>
              <a:spcBef>
                <a:spcPts val="200"/>
              </a:spcBef>
            </a:pPr>
            <a:r>
              <a:rPr lang="en-GB" sz="1000" dirty="0" smtClean="0"/>
              <a:t>The DP courses online project allows students to study a variety of Diploma subjects with other students from around the world led by an IB teacher and distance learning online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E7F-9528-4EC0-924E-F24DB821635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orate-background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7" y="-13709"/>
            <a:ext cx="9171755" cy="6888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P-En-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6" y="-13709"/>
            <a:ext cx="9183560" cy="688806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44112" y="2387601"/>
            <a:ext cx="7347679" cy="14065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ctr" defTabSz="8727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4600" b="1" kern="1200" cap="none" baseline="0" noProof="0" dirty="0">
                <a:solidFill>
                  <a:schemeClr val="bg1"/>
                </a:solidFill>
                <a:latin typeface="Myriad Pro" pitchFamily="34" charset="0"/>
                <a:ea typeface="+mj-ea"/>
                <a:cs typeface="Myriad Arabic" pitchFamily="50" charset="-78"/>
              </a:defRPr>
            </a:lvl1pPr>
          </a:lstStyle>
          <a:p>
            <a:pPr marL="0" marR="0" lvl="0" indent="0" algn="ctr" defTabSz="8727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(Sub brand) title page here</a:t>
            </a:r>
            <a:endParaRPr kumimoji="0" lang="en-GB" sz="4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P-En-background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6" y="-13709"/>
            <a:ext cx="9183560" cy="688806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44112" y="2387601"/>
            <a:ext cx="7347679" cy="14065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ctr" defTabSz="8727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4600" b="1" kern="1200" cap="none" baseline="0" noProof="0" dirty="0">
                <a:solidFill>
                  <a:srgbClr val="1AB7EA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8727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(Sub brand) title page here</a:t>
            </a:r>
            <a:endParaRPr kumimoji="0" lang="en-GB" sz="4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100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016" y="1309689"/>
            <a:ext cx="7989277" cy="4408487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 marL="690951" indent="337899">
              <a:defRPr sz="1700">
                <a:latin typeface="Myriad Pro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104" y="1309688"/>
            <a:ext cx="4711626" cy="639762"/>
          </a:xfrm>
        </p:spPr>
        <p:txBody>
          <a:bodyPr anchor="t"/>
          <a:lstStyle>
            <a:lvl1pPr marL="0" indent="0">
              <a:buNone/>
              <a:defRPr sz="2300" b="1">
                <a:solidFill>
                  <a:srgbClr val="004B8D"/>
                </a:solidFill>
                <a:latin typeface="+mn-lt"/>
              </a:defRPr>
            </a:lvl1pPr>
            <a:lvl2pPr marL="436389" indent="0">
              <a:buNone/>
              <a:defRPr sz="1900" b="1"/>
            </a:lvl2pPr>
            <a:lvl3pPr marL="872779" indent="0">
              <a:buNone/>
              <a:defRPr sz="1700" b="1"/>
            </a:lvl3pPr>
            <a:lvl4pPr marL="1309169" indent="0">
              <a:buNone/>
              <a:defRPr sz="1500" b="1"/>
            </a:lvl4pPr>
            <a:lvl5pPr marL="1745559" indent="0">
              <a:buNone/>
              <a:defRPr sz="1500" b="1"/>
            </a:lvl5pPr>
            <a:lvl6pPr marL="2181948" indent="0">
              <a:buNone/>
              <a:defRPr sz="1500" b="1"/>
            </a:lvl6pPr>
            <a:lvl7pPr marL="2618338" indent="0">
              <a:buNone/>
              <a:defRPr sz="1500" b="1"/>
            </a:lvl7pPr>
            <a:lvl8pPr marL="3054728" indent="0">
              <a:buNone/>
              <a:defRPr sz="1500" b="1"/>
            </a:lvl8pPr>
            <a:lvl9pPr marL="349111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104" y="1949451"/>
            <a:ext cx="4711626" cy="3796257"/>
          </a:xfrm>
        </p:spPr>
        <p:txBody>
          <a:bodyPr/>
          <a:lstStyle>
            <a:lvl1pPr>
              <a:buNone/>
              <a:defRPr sz="170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defRPr>
            </a:lvl1pPr>
            <a:lvl2pPr>
              <a:defRPr sz="19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7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467351" y="1309689"/>
            <a:ext cx="3113942" cy="4435475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92103" y="1309688"/>
            <a:ext cx="7989189" cy="4367781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 marL="1076345" indent="-353498">
              <a:defRPr sz="1800">
                <a:latin typeface="Myriad Pro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Folio information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17397F4-D26B-4992-9633-C515EEDCC2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rporate footer.ps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5903927"/>
            <a:ext cx="8207578" cy="956320"/>
          </a:xfrm>
          <a:prstGeom prst="rect">
            <a:avLst/>
          </a:prstGeom>
        </p:spPr>
      </p:pic>
      <p:sp>
        <p:nvSpPr>
          <p:cNvPr id="513160" name="Rectangle 136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592103" y="593725"/>
            <a:ext cx="7989189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13164" name="Rectangle 140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592102" y="1309688"/>
            <a:ext cx="7989189" cy="436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</a:t>
            </a:r>
          </a:p>
          <a:p>
            <a:pPr lvl="0"/>
            <a:r>
              <a:rPr lang="nl-NL" dirty="0" smtClean="0"/>
              <a:t>Lorem ipsum dolor sit</a:t>
            </a:r>
            <a:endParaRPr lang="en-GB" dirty="0" smtClean="0"/>
          </a:p>
          <a:p>
            <a:pPr lvl="1"/>
            <a:r>
              <a:rPr lang="nl-NL" dirty="0" smtClean="0"/>
              <a:t>Click</a:t>
            </a:r>
          </a:p>
          <a:p>
            <a:pPr lvl="5"/>
            <a:r>
              <a:rPr lang="nl-NL" dirty="0" smtClean="0"/>
              <a:t>Click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5933627" y="6356351"/>
            <a:ext cx="1952679" cy="365125"/>
          </a:xfrm>
          <a:prstGeom prst="rect">
            <a:avLst/>
          </a:prstGeom>
        </p:spPr>
        <p:txBody>
          <a:bodyPr vert="horz" lIns="87278" tIns="43639" rIns="87278" bIns="43639" rtlCol="0" anchor="ctr"/>
          <a:lstStyle>
            <a:lvl1pPr algn="ctr">
              <a:defRPr sz="11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GB" dirty="0" smtClean="0"/>
              <a:t>Folio information here</a:t>
            </a:r>
            <a:endParaRPr lang="en-GB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307" y="6356351"/>
            <a:ext cx="800493" cy="365125"/>
          </a:xfrm>
          <a:prstGeom prst="rect">
            <a:avLst/>
          </a:prstGeom>
        </p:spPr>
        <p:txBody>
          <a:bodyPr vert="horz" lIns="87278" tIns="43639" rIns="87278" bIns="43639" rtlCol="0" anchor="ctr"/>
          <a:lstStyle>
            <a:lvl1pPr algn="r">
              <a:defRPr sz="11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GB" dirty="0" smtClean="0"/>
              <a:t>Page </a:t>
            </a:r>
            <a:fld id="{817397F4-D26B-4992-9633-C515EEDCC2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59" r:id="rId4"/>
    <p:sldLayoutId id="2147483662" r:id="rId5"/>
    <p:sldLayoutId id="2147483664" r:id="rId6"/>
    <p:sldLayoutId id="2147483667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rgbClr val="1AB7EA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Book Antiqu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Book Antiqu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Book Antiqu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Book Antiqua" pitchFamily="18" charset="0"/>
        </a:defRPr>
      </a:lvl5pPr>
      <a:lvl6pPr marL="436389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Book Antiqua" pitchFamily="18" charset="0"/>
        </a:defRPr>
      </a:lvl6pPr>
      <a:lvl7pPr marL="872779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Book Antiqua" pitchFamily="18" charset="0"/>
        </a:defRPr>
      </a:lvl7pPr>
      <a:lvl8pPr marL="1309169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Book Antiqua" pitchFamily="18" charset="0"/>
        </a:defRPr>
      </a:lvl8pPr>
      <a:lvl9pPr marL="1745559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Book Antiqua" pitchFamily="18" charset="0"/>
        </a:defRPr>
      </a:lvl9pPr>
    </p:titleStyle>
    <p:bodyStyle>
      <a:lvl1pPr marL="339414" indent="-339414" algn="l" rtl="0" eaLnBrk="1" fontAlgn="base" hangingPunct="1">
        <a:spcBef>
          <a:spcPts val="0"/>
        </a:spcBef>
        <a:spcAft>
          <a:spcPct val="0"/>
        </a:spcAft>
        <a:buClr>
          <a:srgbClr val="004B8D"/>
        </a:buClr>
        <a:buFont typeface="Arial" pitchFamily="34" charset="0"/>
        <a:buChar char="•"/>
        <a:defRPr sz="2400">
          <a:solidFill>
            <a:srgbClr val="004B8D"/>
          </a:solidFill>
          <a:latin typeface="+mn-lt"/>
          <a:ea typeface="+mn-ea"/>
          <a:cs typeface="+mn-cs"/>
        </a:defRPr>
      </a:lvl1pPr>
      <a:lvl2pPr marL="687228" indent="-343614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004B8D"/>
        </a:buClr>
        <a:buFont typeface="Arial" pitchFamily="34" charset="0"/>
        <a:buChar char="•"/>
        <a:defRPr lang="nl-NL" sz="2100" dirty="0" smtClean="0">
          <a:solidFill>
            <a:srgbClr val="004B8D"/>
          </a:solidFill>
          <a:latin typeface="+mn-lt"/>
        </a:defRPr>
      </a:lvl2pPr>
      <a:lvl3pPr marL="2174373" indent="10607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Arial" pitchFamily="34" charset="0"/>
        <a:buChar char="•"/>
        <a:defRPr sz="1500">
          <a:solidFill>
            <a:srgbClr val="004B8D"/>
          </a:solidFill>
          <a:latin typeface="Arial" pitchFamily="34" charset="0"/>
          <a:cs typeface="Arial" pitchFamily="34" charset="0"/>
        </a:defRPr>
      </a:lvl3pPr>
      <a:lvl4pPr marL="2294076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1500">
          <a:solidFill>
            <a:schemeClr val="tx1"/>
          </a:solidFill>
          <a:latin typeface="+mj-lt"/>
        </a:defRPr>
      </a:lvl4pPr>
      <a:lvl5pPr marL="2403174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500">
          <a:solidFill>
            <a:schemeClr val="tx1"/>
          </a:solidFill>
          <a:latin typeface="+mj-lt"/>
        </a:defRPr>
      </a:lvl5pPr>
      <a:lvl6pPr marL="1030842" indent="-343614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4B8D"/>
        </a:buClr>
        <a:buSzPct val="100000"/>
        <a:buFont typeface="Arial" pitchFamily="34" charset="0"/>
        <a:buChar char="•"/>
        <a:defRPr lang="en-GB" sz="1700" dirty="0" smtClean="0">
          <a:solidFill>
            <a:srgbClr val="004B8D"/>
          </a:solidFill>
          <a:latin typeface="+mn-lt"/>
        </a:defRPr>
      </a:lvl6pPr>
      <a:lvl7pPr marL="3275953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500">
          <a:solidFill>
            <a:schemeClr val="tx1"/>
          </a:solidFill>
          <a:latin typeface="+mj-lt"/>
        </a:defRPr>
      </a:lvl7pPr>
      <a:lvl8pPr marL="3712343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500">
          <a:solidFill>
            <a:schemeClr val="tx1"/>
          </a:solidFill>
          <a:latin typeface="+mj-lt"/>
        </a:defRPr>
      </a:lvl8pPr>
      <a:lvl9pPr marL="4148733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5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8727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9" algn="l" defTabSz="8727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79" algn="l" defTabSz="8727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69" algn="l" defTabSz="8727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59" algn="l" defTabSz="8727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48" algn="l" defTabSz="8727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338" algn="l" defTabSz="8727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728" algn="l" defTabSz="8727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118" algn="l" defTabSz="8727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Fs1-hg\ibo\EIS\Communications\Private\Comms%20projects%20for%20other%20departments\School%20division\Schools%20services\Digital%20toolkit\Corporate%20IB%20materials\Learner%20Profile%20English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Diploma Programme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0" y="435600"/>
            <a:ext cx="8427827" cy="715963"/>
          </a:xfrm>
        </p:spPr>
        <p:txBody>
          <a:bodyPr/>
          <a:lstStyle/>
          <a:p>
            <a:r>
              <a:rPr lang="en-GB" dirty="0" smtClean="0">
                <a:latin typeface="Myriad Pro" pitchFamily="34" charset="0"/>
              </a:rPr>
              <a:t>How is a school authorized and reviewed?</a:t>
            </a:r>
            <a:endParaRPr lang="en-GB" dirty="0">
              <a:latin typeface="Myriad Pro" pitchFamily="34" charset="0"/>
            </a:endParaRPr>
          </a:p>
        </p:txBody>
      </p:sp>
      <p:pic>
        <p:nvPicPr>
          <p:cNvPr id="5" name="Picture 4" descr="hilversum139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4677" y="3841126"/>
            <a:ext cx="3096491" cy="2285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liz-slide-3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18" y="1165361"/>
            <a:ext cx="7991324" cy="2495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0" y="435600"/>
            <a:ext cx="7989189" cy="715963"/>
          </a:xfrm>
        </p:spPr>
        <p:txBody>
          <a:bodyPr/>
          <a:lstStyle/>
          <a:p>
            <a:r>
              <a:rPr lang="en-GB" dirty="0" smtClean="0">
                <a:latin typeface="Myriad Pro" pitchFamily="34" charset="0"/>
              </a:rPr>
              <a:t>How the IB </a:t>
            </a:r>
            <a:r>
              <a:rPr lang="en-GB" smtClean="0">
                <a:latin typeface="Myriad Pro" pitchFamily="34" charset="0"/>
              </a:rPr>
              <a:t>develops its </a:t>
            </a:r>
            <a:r>
              <a:rPr lang="en-GB" dirty="0" smtClean="0">
                <a:latin typeface="Myriad Pro" pitchFamily="34" charset="0"/>
              </a:rPr>
              <a:t>curriculum</a:t>
            </a:r>
            <a:endParaRPr lang="en-GB" dirty="0">
              <a:latin typeface="Myriad Pro" pitchFamily="34" charset="0"/>
            </a:endParaRPr>
          </a:p>
        </p:txBody>
      </p:sp>
      <p:pic>
        <p:nvPicPr>
          <p:cNvPr id="4" name="Picture 3" descr="liz-slide-2 (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85" y="1226296"/>
            <a:ext cx="8709713" cy="3909060"/>
          </a:xfrm>
          <a:prstGeom prst="rect">
            <a:avLst/>
          </a:prstGeom>
        </p:spPr>
      </p:pic>
      <p:pic>
        <p:nvPicPr>
          <p:cNvPr id="6" name="Picture 5" descr="hilversum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0462" y="4493551"/>
            <a:ext cx="2509272" cy="18101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latin typeface="Myriad Pro" pitchFamily="34" charset="0"/>
              </a:rPr>
              <a:t>What you need to know about the IB and the </a:t>
            </a:r>
          </a:p>
          <a:p>
            <a:r>
              <a:rPr lang="en-GB" dirty="0" smtClean="0">
                <a:latin typeface="Myriad Pro" pitchFamily="34" charset="0"/>
              </a:rPr>
              <a:t>Diploma Programme</a:t>
            </a:r>
            <a:endParaRPr lang="en-GB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lversum64.jpg"/>
          <p:cNvPicPr>
            <a:picLocks/>
          </p:cNvPicPr>
          <p:nvPr/>
        </p:nvPicPr>
        <p:blipFill>
          <a:blip r:embed="rId2" cstate="print"/>
          <a:srcRect t="3795" b="13730"/>
          <a:stretch>
            <a:fillRect/>
          </a:stretch>
        </p:blipFill>
        <p:spPr>
          <a:xfrm>
            <a:off x="1" y="2"/>
            <a:ext cx="9144000" cy="53710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" y="9525"/>
            <a:ext cx="9144000" cy="580570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903" tIns="44669" rIns="85903" bIns="44669" numCol="1" rtlCol="0" anchor="ctr" anchorCtr="0" compatLnSpc="1">
            <a:prstTxWarp prst="textNoShape">
              <a:avLst/>
            </a:prstTxWarp>
          </a:bodyPr>
          <a:lstStyle/>
          <a:p>
            <a:pPr defTabSz="872779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9" y="3425589"/>
            <a:ext cx="7989189" cy="935615"/>
          </a:xfrm>
        </p:spPr>
        <p:txBody>
          <a:bodyPr/>
          <a:lstStyle/>
          <a:p>
            <a:r>
              <a:rPr lang="en-GB" spc="287" dirty="0" smtClean="0">
                <a:cs typeface="Arial" pitchFamily="34" charset="0"/>
              </a:rPr>
              <a:t>So what exactly is the International Baccalaureate?</a:t>
            </a:r>
            <a:endParaRPr lang="en-GB" dirty="0"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3874" y="4872252"/>
            <a:ext cx="8800659" cy="1163937"/>
          </a:xfrm>
        </p:spPr>
        <p:txBody>
          <a:bodyPr/>
          <a:lstStyle/>
          <a:p>
            <a:pPr algn="ctr">
              <a:buNone/>
            </a:pPr>
            <a:r>
              <a:rPr lang="en-GB" sz="2300" i="1" dirty="0" smtClean="0"/>
              <a:t>“... The International Baccalaureate (IB) is </a:t>
            </a:r>
            <a:r>
              <a:rPr lang="en-GB" sz="2300" i="1" dirty="0" smtClean="0"/>
              <a:t>motivated </a:t>
            </a:r>
            <a:r>
              <a:rPr lang="en-GB" sz="2300" i="1" dirty="0" smtClean="0"/>
              <a:t>by its mission to create a better world through education”</a:t>
            </a:r>
            <a:endParaRPr lang="en-GB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lversum54.jpg"/>
          <p:cNvPicPr>
            <a:picLocks noChangeAspect="1"/>
          </p:cNvPicPr>
          <p:nvPr/>
        </p:nvPicPr>
        <p:blipFill>
          <a:blip r:embed="rId2" cstate="print"/>
          <a:srcRect t="2453" b="11003"/>
          <a:stretch>
            <a:fillRect/>
          </a:stretch>
        </p:blipFill>
        <p:spPr>
          <a:xfrm>
            <a:off x="0" y="1"/>
            <a:ext cx="9144000" cy="57975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2" y="334537"/>
            <a:ext cx="9144000" cy="548047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903" tIns="44669" rIns="85903" bIns="44669" numCol="1" rtlCol="0" anchor="ctr" anchorCtr="0" compatLnSpc="1">
            <a:prstTxWarp prst="textNoShape">
              <a:avLst/>
            </a:prstTxWarp>
          </a:bodyPr>
          <a:lstStyle/>
          <a:p>
            <a:pPr defTabSz="872779"/>
            <a:r>
              <a:rPr lang="en-GB" dirty="0" smtClean="0"/>
              <a:t>-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96" y="4510101"/>
            <a:ext cx="8942434" cy="1282606"/>
          </a:xfrm>
        </p:spPr>
        <p:txBody>
          <a:bodyPr/>
          <a:lstStyle/>
          <a:p>
            <a:pPr algn="ctr">
              <a:buNone/>
            </a:pPr>
            <a:r>
              <a:rPr lang="en-GB" sz="2300" dirty="0" smtClean="0"/>
              <a:t>...</a:t>
            </a:r>
            <a:r>
              <a:rPr lang="en-GB" sz="2300" i="1" dirty="0" smtClean="0"/>
              <a:t>The </a:t>
            </a:r>
            <a:r>
              <a:rPr lang="en-GB" sz="2300" b="1" i="1" dirty="0" smtClean="0"/>
              <a:t>International Baccalaureate </a:t>
            </a:r>
            <a:r>
              <a:rPr lang="en-GB" sz="2300" i="1" dirty="0" smtClean="0"/>
              <a:t>aims to develop </a:t>
            </a:r>
            <a:r>
              <a:rPr lang="en-GB" sz="2300" b="1" i="1" dirty="0" smtClean="0"/>
              <a:t>inquiring</a:t>
            </a:r>
            <a:r>
              <a:rPr lang="en-GB" sz="2300" i="1" dirty="0" smtClean="0"/>
              <a:t>, </a:t>
            </a:r>
            <a:r>
              <a:rPr lang="en-GB" sz="2300" b="1" i="1" dirty="0" smtClean="0"/>
              <a:t>knowledgeable</a:t>
            </a:r>
            <a:r>
              <a:rPr lang="en-GB" sz="2300" i="1" dirty="0" smtClean="0"/>
              <a:t> and </a:t>
            </a:r>
            <a:r>
              <a:rPr lang="en-GB" sz="2300" b="1" i="1" dirty="0" smtClean="0"/>
              <a:t>caring</a:t>
            </a:r>
            <a:r>
              <a:rPr lang="en-GB" sz="2300" i="1" dirty="0" smtClean="0"/>
              <a:t> young people who help to create a better and more </a:t>
            </a:r>
            <a:r>
              <a:rPr lang="en-GB" sz="2300" b="1" i="1" dirty="0" smtClean="0"/>
              <a:t>peaceful </a:t>
            </a:r>
            <a:r>
              <a:rPr lang="en-GB" sz="2300" i="1" dirty="0" smtClean="0"/>
              <a:t>world through </a:t>
            </a:r>
            <a:r>
              <a:rPr lang="en-GB" sz="2300" b="1" i="1" dirty="0" smtClean="0"/>
              <a:t>intercultural</a:t>
            </a:r>
            <a:r>
              <a:rPr lang="en-GB" sz="2300" i="1" dirty="0" smtClean="0"/>
              <a:t> understanding and </a:t>
            </a:r>
            <a:r>
              <a:rPr lang="en-GB" sz="2300" b="1" i="1" dirty="0" smtClean="0"/>
              <a:t>respect</a:t>
            </a:r>
            <a:r>
              <a:rPr lang="en-GB" sz="2300" dirty="0" smtClean="0"/>
              <a:t>...</a:t>
            </a:r>
          </a:p>
          <a:p>
            <a:endParaRPr lang="en-GB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lversum35.jpg"/>
          <p:cNvPicPr>
            <a:picLocks noChangeAspect="1"/>
          </p:cNvPicPr>
          <p:nvPr/>
        </p:nvPicPr>
        <p:blipFill>
          <a:blip r:embed="rId2" cstate="print"/>
          <a:srcRect t="8320"/>
          <a:stretch>
            <a:fillRect/>
          </a:stretch>
        </p:blipFill>
        <p:spPr>
          <a:xfrm>
            <a:off x="0" y="1"/>
            <a:ext cx="9144000" cy="5430644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 bwMode="auto">
          <a:xfrm>
            <a:off x="0" y="1"/>
            <a:ext cx="9144000" cy="5791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903" tIns="44669" rIns="85903" bIns="44669" numCol="1" rtlCol="0" anchor="ctr" anchorCtr="0" compatLnSpc="1">
            <a:prstTxWarp prst="textNoShape">
              <a:avLst/>
            </a:prstTxWarp>
          </a:bodyPr>
          <a:lstStyle/>
          <a:p>
            <a:pPr defTabSz="872779"/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5138" y="4490110"/>
            <a:ext cx="8351850" cy="1297746"/>
          </a:xfrm>
        </p:spPr>
        <p:txBody>
          <a:bodyPr/>
          <a:lstStyle/>
          <a:p>
            <a:pPr algn="ctr">
              <a:buNone/>
            </a:pPr>
            <a:r>
              <a:rPr lang="en-GB" sz="2300" i="1" dirty="0" smtClean="0"/>
              <a:t>...Our programmes </a:t>
            </a:r>
            <a:r>
              <a:rPr lang="en-GB" sz="2300" b="1" i="1" dirty="0" smtClean="0"/>
              <a:t>encourage</a:t>
            </a:r>
            <a:r>
              <a:rPr lang="en-GB" sz="2300" i="1" dirty="0" smtClean="0"/>
              <a:t> students across the world to become </a:t>
            </a:r>
            <a:r>
              <a:rPr lang="en-GB" sz="2300" b="1" i="1" dirty="0" smtClean="0"/>
              <a:t>active</a:t>
            </a:r>
            <a:r>
              <a:rPr lang="en-GB" sz="2300" i="1" dirty="0" smtClean="0"/>
              <a:t>, </a:t>
            </a:r>
            <a:r>
              <a:rPr lang="en-GB" sz="2300" b="1" i="1" dirty="0" smtClean="0"/>
              <a:t>compassionate </a:t>
            </a:r>
            <a:r>
              <a:rPr lang="en-GB" sz="2300" i="1" dirty="0" smtClean="0"/>
              <a:t>and </a:t>
            </a:r>
            <a:r>
              <a:rPr lang="en-GB" sz="2300" b="1" i="1" dirty="0" smtClean="0"/>
              <a:t>lifelong learners </a:t>
            </a:r>
            <a:r>
              <a:rPr lang="en-GB" sz="2300" i="1" dirty="0" smtClean="0"/>
              <a:t>who </a:t>
            </a:r>
            <a:r>
              <a:rPr lang="en-GB" sz="2300" b="1" i="1" dirty="0" smtClean="0"/>
              <a:t>understand</a:t>
            </a:r>
            <a:r>
              <a:rPr lang="en-GB" sz="2300" i="1" dirty="0" smtClean="0"/>
              <a:t> that other people, with their differences, can also be right....</a:t>
            </a:r>
          </a:p>
          <a:p>
            <a:endParaRPr lang="en-GB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kok\Desktop\IBO Data\WIP\Designing banners\Learner profile\Graphic for ppts\learner-profile-example-02.pn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57252" y="1988762"/>
            <a:ext cx="4191000" cy="4191000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9779" y="1181483"/>
            <a:ext cx="7989189" cy="4589405"/>
          </a:xfrm>
        </p:spPr>
        <p:txBody>
          <a:bodyPr/>
          <a:lstStyle/>
          <a:p>
            <a:r>
              <a:rPr lang="en-GB" sz="2200" b="0" dirty="0" smtClean="0"/>
              <a:t>The IB learner profile is the IB mission statement translated into a set of learning outcomes for the 21st century</a:t>
            </a:r>
          </a:p>
          <a:p>
            <a:r>
              <a:rPr lang="en-GB" sz="2200" b="0" dirty="0" smtClean="0"/>
              <a:t>As IB learners we strive to be:</a:t>
            </a:r>
          </a:p>
          <a:p>
            <a:pPr lvl="1"/>
            <a:r>
              <a:rPr lang="en-GB" sz="1900" dirty="0" smtClean="0"/>
              <a:t>inquirers</a:t>
            </a:r>
          </a:p>
          <a:p>
            <a:pPr lvl="1"/>
            <a:r>
              <a:rPr lang="en-GB" sz="1900" dirty="0" smtClean="0"/>
              <a:t>knowledgeable</a:t>
            </a:r>
          </a:p>
          <a:p>
            <a:pPr lvl="1"/>
            <a:r>
              <a:rPr lang="en-GB" sz="1900" dirty="0" smtClean="0"/>
              <a:t>thinkers</a:t>
            </a:r>
          </a:p>
          <a:p>
            <a:pPr lvl="1"/>
            <a:r>
              <a:rPr lang="en-GB" sz="1900" dirty="0" smtClean="0"/>
              <a:t>communicators</a:t>
            </a:r>
          </a:p>
          <a:p>
            <a:pPr lvl="1"/>
            <a:r>
              <a:rPr lang="en-GB" sz="1900" dirty="0" smtClean="0"/>
              <a:t>principled</a:t>
            </a:r>
          </a:p>
          <a:p>
            <a:pPr lvl="1"/>
            <a:r>
              <a:rPr lang="en-GB" sz="1900" dirty="0" smtClean="0"/>
              <a:t>open-minded</a:t>
            </a:r>
          </a:p>
          <a:p>
            <a:pPr lvl="1"/>
            <a:r>
              <a:rPr lang="en-GB" sz="1900" dirty="0" smtClean="0"/>
              <a:t>caring</a:t>
            </a:r>
          </a:p>
          <a:p>
            <a:pPr lvl="1"/>
            <a:r>
              <a:rPr lang="en-GB" sz="1900" dirty="0" smtClean="0"/>
              <a:t>risk-takers</a:t>
            </a:r>
          </a:p>
          <a:p>
            <a:pPr lvl="1"/>
            <a:r>
              <a:rPr lang="en-GB" sz="1900" dirty="0" smtClean="0"/>
              <a:t>balanced</a:t>
            </a:r>
          </a:p>
          <a:p>
            <a:pPr lvl="1"/>
            <a:r>
              <a:rPr lang="en-GB" sz="1900" dirty="0" smtClean="0"/>
              <a:t>reflective</a:t>
            </a:r>
            <a:endParaRPr lang="en-GB" sz="1900" b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8400" y="403200"/>
            <a:ext cx="7989189" cy="715963"/>
          </a:xfrm>
        </p:spPr>
        <p:txBody>
          <a:bodyPr/>
          <a:lstStyle/>
          <a:p>
            <a:r>
              <a:rPr lang="en-GB" dirty="0" smtClean="0"/>
              <a:t>IB learner profile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 bwMode="auto">
          <a:xfrm>
            <a:off x="608400" y="435600"/>
            <a:ext cx="698922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 smtClean="0">
                <a:solidFill>
                  <a:srgbClr val="1AB7EA"/>
                </a:solidFill>
                <a:latin typeface="Myriad Pro" pitchFamily="34" charset="0"/>
                <a:ea typeface="+mj-ea"/>
                <a:cs typeface="+mj-cs"/>
              </a:rPr>
              <a:t>The IB learner profile</a:t>
            </a:r>
            <a:endParaRPr lang="en-GB" sz="3200" b="1" kern="0" dirty="0">
              <a:solidFill>
                <a:srgbClr val="1AB7EA"/>
              </a:solidFill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Picture 4" descr="Learner Profile screen shot.png">
            <a:hlinkClick r:id="rId3" action="ppaction://hlinkfile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8408" y="1526875"/>
            <a:ext cx="5513566" cy="3621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B_History_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84"/>
            <a:ext cx="9144000" cy="685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lversum44.jpg"/>
          <p:cNvPicPr>
            <a:picLocks noChangeAspect="1"/>
          </p:cNvPicPr>
          <p:nvPr/>
        </p:nvPicPr>
        <p:blipFill>
          <a:blip r:embed="rId3" cstate="print"/>
          <a:srcRect t="21558" b="4347"/>
          <a:stretch>
            <a:fillRect/>
          </a:stretch>
        </p:blipFill>
        <p:spPr>
          <a:xfrm>
            <a:off x="0" y="1"/>
            <a:ext cx="9144000" cy="4893261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492516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Q:\EIS\Communications\Public\Brand-Matters-2012\Programme Models\IB Pgrm model artwork 2012(1)\IB Pgrm model artwork 2012\DP models 2012\DPmodel2012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868" y="2437571"/>
            <a:ext cx="3783057" cy="3806374"/>
          </a:xfrm>
          <a:prstGeom prst="rect">
            <a:avLst/>
          </a:prstGeom>
          <a:noFill/>
        </p:spPr>
      </p:pic>
      <p:pic>
        <p:nvPicPr>
          <p:cNvPr id="11" name="Picture 10" descr="DP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153" y="2190086"/>
            <a:ext cx="5715000" cy="327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uoZe4BNEmf7HM_S2qg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DrNULPXY0e7bSyfiTARuA"/>
</p:tagLst>
</file>

<file path=ppt/theme/theme1.xml><?xml version="1.0" encoding="utf-8"?>
<a:theme xmlns:a="http://schemas.openxmlformats.org/drawingml/2006/main" name="DP Presentation - English">
  <a:themeElements>
    <a:clrScheme name="01 BoozTemplate - BASIC TEMPLATE 1">
      <a:dk1>
        <a:srgbClr val="000000"/>
      </a:dk1>
      <a:lt1>
        <a:srgbClr val="FFFFFF"/>
      </a:lt1>
      <a:dk2>
        <a:srgbClr val="939393"/>
      </a:dk2>
      <a:lt2>
        <a:srgbClr val="D90D39"/>
      </a:lt2>
      <a:accent1>
        <a:srgbClr val="A5CCED"/>
      </a:accent1>
      <a:accent2>
        <a:srgbClr val="76B2E4"/>
      </a:accent2>
      <a:accent3>
        <a:srgbClr val="FFFFFF"/>
      </a:accent3>
      <a:accent4>
        <a:srgbClr val="000000"/>
      </a:accent4>
      <a:accent5>
        <a:srgbClr val="CFE2F4"/>
      </a:accent5>
      <a:accent6>
        <a:srgbClr val="6AA1CF"/>
      </a:accent6>
      <a:hlink>
        <a:srgbClr val="4C9BDC"/>
      </a:hlink>
      <a:folHlink>
        <a:srgbClr val="066BB0"/>
      </a:folHlink>
    </a:clrScheme>
    <a:fontScheme name="01 BoozTemplate - BASIC TEMPLATE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 BoozTemplate - BASIC TEMPLATE 1">
        <a:dk1>
          <a:srgbClr val="000000"/>
        </a:dk1>
        <a:lt1>
          <a:srgbClr val="FFFFFF"/>
        </a:lt1>
        <a:dk2>
          <a:srgbClr val="939393"/>
        </a:dk2>
        <a:lt2>
          <a:srgbClr val="D90D39"/>
        </a:lt2>
        <a:accent1>
          <a:srgbClr val="A5CCED"/>
        </a:accent1>
        <a:accent2>
          <a:srgbClr val="76B2E4"/>
        </a:accent2>
        <a:accent3>
          <a:srgbClr val="FFFFFF"/>
        </a:accent3>
        <a:accent4>
          <a:srgbClr val="000000"/>
        </a:accent4>
        <a:accent5>
          <a:srgbClr val="CFE2F4"/>
        </a:accent5>
        <a:accent6>
          <a:srgbClr val="6AA1CF"/>
        </a:accent6>
        <a:hlink>
          <a:srgbClr val="4C9BDC"/>
        </a:hlink>
        <a:folHlink>
          <a:srgbClr val="066B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 Presentation - English</Template>
  <TotalTime>11</TotalTime>
  <Pages>8</Pages>
  <Words>327</Words>
  <Application>Microsoft Office PowerPoint</Application>
  <PresentationFormat>On-screen Show (4:3)</PresentationFormat>
  <Paragraphs>37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DP Presentation - English</vt:lpstr>
      <vt:lpstr>PowerPoint Presentation</vt:lpstr>
      <vt:lpstr>PowerPoint Presentation</vt:lpstr>
      <vt:lpstr>So what exactly is the International Baccalaureate?</vt:lpstr>
      <vt:lpstr>PowerPoint Presentation</vt:lpstr>
      <vt:lpstr>PowerPoint Presentation</vt:lpstr>
      <vt:lpstr>IB learner profile</vt:lpstr>
      <vt:lpstr>PowerPoint Presentation</vt:lpstr>
      <vt:lpstr>PowerPoint Presentation</vt:lpstr>
      <vt:lpstr>PowerPoint Presentation</vt:lpstr>
      <vt:lpstr>How is a school authorized and reviewed?</vt:lpstr>
      <vt:lpstr>How the IB develops its curriculum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Hanno Weima</dc:creator>
  <cp:lastModifiedBy>Marilyn Hill</cp:lastModifiedBy>
  <cp:revision>5</cp:revision>
  <cp:lastPrinted>2008-04-28T11:46:04Z</cp:lastPrinted>
  <dcterms:created xsi:type="dcterms:W3CDTF">2014-03-28T15:55:46Z</dcterms:created>
  <dcterms:modified xsi:type="dcterms:W3CDTF">2015-01-30T18:45:25Z</dcterms:modified>
</cp:coreProperties>
</file>