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71" r:id="rId4"/>
    <p:sldId id="261" r:id="rId5"/>
    <p:sldId id="277" r:id="rId6"/>
    <p:sldId id="324" r:id="rId7"/>
    <p:sldId id="310" r:id="rId8"/>
    <p:sldId id="326" r:id="rId9"/>
    <p:sldId id="327" r:id="rId10"/>
    <p:sldId id="294" r:id="rId11"/>
    <p:sldId id="299" r:id="rId12"/>
    <p:sldId id="307" r:id="rId13"/>
    <p:sldId id="314" r:id="rId14"/>
    <p:sldId id="315" r:id="rId15"/>
    <p:sldId id="321" r:id="rId16"/>
    <p:sldId id="316" r:id="rId17"/>
    <p:sldId id="317" r:id="rId18"/>
    <p:sldId id="323" r:id="rId19"/>
    <p:sldId id="318" r:id="rId20"/>
    <p:sldId id="2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urtney Cardinal" initials="C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7" autoAdjust="0"/>
    <p:restoredTop sz="94757" autoAdjust="0"/>
  </p:normalViewPr>
  <p:slideViewPr>
    <p:cSldViewPr snapToGrid="0" snapToObjects="1">
      <p:cViewPr varScale="1">
        <p:scale>
          <a:sx n="66" d="100"/>
          <a:sy n="66" d="100"/>
        </p:scale>
        <p:origin x="184" y="10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commentAuthors" Target="commentAuthors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9-02T17:32:15.997" idx="1">
    <p:pos x="10" y="10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7D9AB-0C63-8847-A30A-8647F051E539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D0B3E1-00DA-FC45-A2DF-70E1077EE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1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D0B3E1-00DA-FC45-A2DF-70E1077EE72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6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jpeg"/><Relationship Id="rId5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heaet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99900"/>
            <a:ext cx="8056563" cy="1575076"/>
          </a:xfrm>
        </p:spPr>
        <p:txBody>
          <a:bodyPr/>
          <a:lstStyle/>
          <a:p>
            <a:r>
              <a:rPr lang="en-US" dirty="0" smtClean="0"/>
              <a:t>How is My SAE Graded?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63009" y="3155077"/>
            <a:ext cx="7409392" cy="2365815"/>
          </a:xfrm>
        </p:spPr>
        <p:txBody>
          <a:bodyPr>
            <a:noAutofit/>
          </a:bodyPr>
          <a:lstStyle/>
          <a:p>
            <a:pPr marL="457200" indent="-457200" algn="l">
              <a:buFont typeface="Arial"/>
              <a:buChar char="•"/>
            </a:pPr>
            <a:r>
              <a:rPr lang="en-US" sz="3200" dirty="0" smtClean="0"/>
              <a:t>What’s new with </a:t>
            </a:r>
            <a:r>
              <a:rPr lang="en-US" sz="3200" dirty="0"/>
              <a:t>SAE</a:t>
            </a:r>
            <a:r>
              <a:rPr lang="en-US" sz="3200" dirty="0" smtClean="0"/>
              <a:t>?</a:t>
            </a:r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/>
              <a:t>What is required?</a:t>
            </a:r>
            <a:endParaRPr lang="en-US" sz="3200" dirty="0"/>
          </a:p>
          <a:p>
            <a:pPr marL="457200" indent="-457200" algn="l">
              <a:buFont typeface="Arial"/>
              <a:buChar char="•"/>
            </a:pPr>
            <a:r>
              <a:rPr lang="en-US" sz="3200" dirty="0" smtClean="0"/>
              <a:t>How do I get an ‘A’?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200" y="3429000"/>
            <a:ext cx="3810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5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29" y="516888"/>
            <a:ext cx="8800684" cy="2260179"/>
          </a:xfrm>
        </p:spPr>
        <p:txBody>
          <a:bodyPr/>
          <a:lstStyle/>
          <a:p>
            <a:r>
              <a:rPr lang="en-US" dirty="0" smtClean="0"/>
              <a:t> Quality SAE projects are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built through setting </a:t>
            </a:r>
            <a:r>
              <a:rPr lang="en-US" dirty="0"/>
              <a:t>g</a:t>
            </a:r>
            <a:r>
              <a:rPr lang="en-US" dirty="0" smtClean="0"/>
              <a:t>oals and </a:t>
            </a:r>
            <a:r>
              <a:rPr lang="en-US" dirty="0"/>
              <a:t>w</a:t>
            </a:r>
            <a:r>
              <a:rPr lang="en-US" dirty="0" smtClean="0"/>
              <a:t>orking towards those Goals.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2997201"/>
            <a:ext cx="8208071" cy="2844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Goals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are a way to keep us focused and give all our actions purpose and direction.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People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who set goals and continue to work toward them set higher standards and are more likely to achieve them! </a:t>
            </a:r>
          </a:p>
        </p:txBody>
      </p:sp>
    </p:spTree>
    <p:extLst>
      <p:ext uri="{BB962C8B-B14F-4D97-AF65-F5344CB8AC3E}">
        <p14:creationId xmlns:p14="http://schemas.microsoft.com/office/powerpoint/2010/main" val="747438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7449" y="532443"/>
            <a:ext cx="6804317" cy="1090686"/>
          </a:xfrm>
        </p:spPr>
        <p:txBody>
          <a:bodyPr/>
          <a:lstStyle/>
          <a:p>
            <a:pPr eaLnBrk="1" hangingPunct="1"/>
            <a:r>
              <a:rPr lang="en-US" sz="48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What is a SMART Goal?</a:t>
            </a:r>
            <a:endParaRPr lang="en-US" sz="48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098" y="1623129"/>
            <a:ext cx="7615242" cy="459349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 = Specific</a:t>
            </a:r>
          </a:p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 = Measurable</a:t>
            </a:r>
          </a:p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A = Attainable</a:t>
            </a:r>
          </a:p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 = Realistic</a:t>
            </a:r>
          </a:p>
          <a:p>
            <a:pPr eaLnBrk="1" hangingPunct="1"/>
            <a:r>
              <a:rPr lang="en-US" sz="40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 = </a:t>
            </a:r>
            <a:r>
              <a:rPr lang="en-US" sz="4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Timely or Tractable</a:t>
            </a:r>
            <a:endParaRPr lang="en-US" sz="40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pic>
        <p:nvPicPr>
          <p:cNvPr id="12292" name="Picture 5" descr="MCj042449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4775" y="107576"/>
            <a:ext cx="1301456" cy="137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Cj041262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161" y="1877205"/>
            <a:ext cx="2242064" cy="1019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900341804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8175" y="4892803"/>
            <a:ext cx="2056201" cy="180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Program Files (x86)\Microsoft Office\MEDIA\CAGCAT10\j0234131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1766" y="2466296"/>
            <a:ext cx="1338559" cy="142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7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60913" y="228600"/>
            <a:ext cx="8530687" cy="914400"/>
          </a:xfrm>
        </p:spPr>
        <p:txBody>
          <a:bodyPr/>
          <a:lstStyle/>
          <a:p>
            <a:pPr eaLnBrk="1" hangingPunct="1"/>
            <a:r>
              <a:rPr lang="en-US" sz="48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SMART Goals Setting Tips</a:t>
            </a:r>
          </a:p>
        </p:txBody>
      </p:sp>
      <p:sp>
        <p:nvSpPr>
          <p:cNvPr id="92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53096" y="1314660"/>
            <a:ext cx="8086994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Use only positive statements.</a:t>
            </a:r>
          </a:p>
          <a:p>
            <a:pPr eaLnBrk="1" hangingPunct="1"/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Say </a:t>
            </a:r>
            <a:r>
              <a:rPr lang="ja-JP" alt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 will…</a:t>
            </a:r>
            <a:r>
              <a:rPr lang="ja-JP" alt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”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 instead of </a:t>
            </a:r>
            <a:r>
              <a:rPr lang="ja-JP" alt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“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I want…</a:t>
            </a:r>
            <a:r>
              <a:rPr lang="ja-JP" alt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”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eaLnBrk="1" hangingPunct="1"/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Make sure you have all the information you need</a:t>
            </a:r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.</a:t>
            </a:r>
          </a:p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Focus on actions rather than outcomes.</a:t>
            </a:r>
            <a:endParaRPr lang="en-US" sz="3200" dirty="0"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eaLnBrk="1" hangingPunct="1"/>
            <a:r>
              <a:rPr lang="en-US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Don’t </a:t>
            </a:r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be afraid to fail.</a:t>
            </a:r>
          </a:p>
          <a:p>
            <a:pPr eaLnBrk="1" hangingPunct="1"/>
            <a:r>
              <a:rPr lang="en-US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Respect yourself – you are all capable of great things.</a:t>
            </a:r>
          </a:p>
        </p:txBody>
      </p:sp>
    </p:spTree>
    <p:extLst>
      <p:ext uri="{BB962C8B-B14F-4D97-AF65-F5344CB8AC3E}">
        <p14:creationId xmlns:p14="http://schemas.microsoft.com/office/powerpoint/2010/main" val="42764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003" y="281682"/>
            <a:ext cx="8542252" cy="1090686"/>
          </a:xfrm>
        </p:spPr>
        <p:txBody>
          <a:bodyPr/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SAE Progress Report and Evaluation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will fill it out at the end of each quarter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Record the number of hours worked.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Reflect and Summarize what you have learned and accomplished.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dirty="0" smtClean="0"/>
              <a:t>Complete the Evaluation Rubric</a:t>
            </a:r>
          </a:p>
          <a:p>
            <a:pPr marL="469900" indent="-457200"/>
            <a:r>
              <a:rPr lang="en-US" dirty="0" smtClean="0"/>
              <a:t>Your teacher will review your record book and the rubric to determine your grade.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982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3096085"/>
              </p:ext>
            </p:extLst>
          </p:nvPr>
        </p:nvGraphicFramePr>
        <p:xfrm>
          <a:off x="1997289" y="107577"/>
          <a:ext cx="5195032" cy="6683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9" name="Document" r:id="rId3" imgW="7124700" imgH="9169400" progId="Word.Document.12">
                  <p:embed/>
                </p:oleObj>
              </mc:Choice>
              <mc:Fallback>
                <p:oleObj name="Document" r:id="rId3" imgW="7124700" imgH="9169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7289" y="107577"/>
                        <a:ext cx="5195032" cy="668314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95092" y="3076023"/>
            <a:ext cx="1700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This section is to summarize your SAE for the quarter and to reflect on your skills learned.</a:t>
            </a:r>
            <a:endParaRPr lang="en-US" sz="16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785962" y="3277297"/>
            <a:ext cx="4742282" cy="706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3879" y="2229637"/>
            <a:ext cx="15773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Record your total hours for each quarter in the correct column.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7461" y="1597682"/>
            <a:ext cx="2150927" cy="7066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6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432091" cy="883024"/>
          </a:xfrm>
        </p:spPr>
        <p:txBody>
          <a:bodyPr/>
          <a:lstStyle/>
          <a:p>
            <a:r>
              <a:rPr lang="en-US" dirty="0" smtClean="0"/>
              <a:t>Evaluation of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65" y="1106135"/>
            <a:ext cx="3080342" cy="5325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No matter what kind of SAE Project you have, your SAE will be evaluated using the same Rubric. </a:t>
            </a:r>
          </a:p>
        </p:txBody>
      </p:sp>
      <p:pic>
        <p:nvPicPr>
          <p:cNvPr id="6" name="Picture 5" descr="Screen Shot 2014-09-10 at 2.4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585" y="990599"/>
            <a:ext cx="4594262" cy="57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91491"/>
          </a:xfrm>
        </p:spPr>
        <p:txBody>
          <a:bodyPr/>
          <a:lstStyle/>
          <a:p>
            <a:r>
              <a:rPr lang="en-US" b="1" dirty="0" smtClean="0"/>
              <a:t>How do I get an ‘A’?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7518" y="306569"/>
            <a:ext cx="1485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Write 5 SMART Goals!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638801" y="727150"/>
            <a:ext cx="597679" cy="11902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56034" y="6144932"/>
            <a:ext cx="4609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Focus on learning new things!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flipH="1" flipV="1">
            <a:off x="2601597" y="5725028"/>
            <a:ext cx="1454437" cy="650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4-09-10 at 11.42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18" y="1917365"/>
            <a:ext cx="8594725" cy="38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6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304" y="71691"/>
            <a:ext cx="7441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 sure to set up an SAE Visit once or twice each year. These usually happen in the Summer!</a:t>
            </a:r>
            <a:endParaRPr lang="en-US" sz="24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597831" y="819324"/>
            <a:ext cx="307015" cy="10787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30700" y="5079810"/>
            <a:ext cx="51110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Plan ahead so that you can devote more than 25 hours to your SAE each quarter.</a:t>
            </a: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746522" y="4215974"/>
            <a:ext cx="1084178" cy="12325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4-09-10 at 12.57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076"/>
            <a:ext cx="9144000" cy="23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4011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09-10 at 3.0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984"/>
            <a:ext cx="9144000" cy="1892968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9367" y="3385119"/>
            <a:ext cx="8042276" cy="3275356"/>
          </a:xfrm>
        </p:spPr>
        <p:txBody>
          <a:bodyPr>
            <a:normAutofit/>
          </a:bodyPr>
          <a:lstStyle/>
          <a:p>
            <a:r>
              <a:rPr lang="en-US" dirty="0" smtClean="0"/>
              <a:t>High quality photos are well lit, include the students face and show the student practicing a skill.</a:t>
            </a:r>
            <a:endParaRPr lang="en-US" dirty="0"/>
          </a:p>
          <a:p>
            <a:pPr lvl="1"/>
            <a:r>
              <a:rPr lang="en-US" dirty="0" smtClean="0"/>
              <a:t>Placement SAE’s sometimes require paperwork from the state. Your Ag Teacher will provide it.</a:t>
            </a:r>
          </a:p>
          <a:p>
            <a:pPr lvl="1"/>
            <a:r>
              <a:rPr lang="en-US" dirty="0" smtClean="0"/>
              <a:t>Entrepreneurship SAE’s require a business plan.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74032" y="53656"/>
            <a:ext cx="40118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Take at least two high quality photos of your project!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776055" y="324901"/>
            <a:ext cx="2421665" cy="21856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432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968" y="163865"/>
            <a:ext cx="37276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/>
              <a:t>Keep </a:t>
            </a:r>
            <a:r>
              <a:rPr lang="en-US" sz="2400" smtClean="0"/>
              <a:t>clear and organized records. </a:t>
            </a:r>
            <a:endParaRPr lang="en-US" sz="2400" dirty="0"/>
          </a:p>
        </p:txBody>
      </p:sp>
      <p:pic>
        <p:nvPicPr>
          <p:cNvPr id="2" name="Picture 1" descr="Screen Shot 2014-09-10 at 3.0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8001"/>
            <a:ext cx="9144000" cy="274533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61712" y="994862"/>
            <a:ext cx="467992" cy="15305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03195" y="163865"/>
            <a:ext cx="3738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Take the time to explain what you’ve learned and your progress towards your goals in your reflection.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632325" y="471997"/>
            <a:ext cx="2739722" cy="3175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381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179" y="1566508"/>
            <a:ext cx="7024014" cy="52914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381" y="1049381"/>
            <a:ext cx="8760098" cy="132829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SAE is one of the three essential components </a:t>
            </a:r>
            <a:r>
              <a:rPr lang="en-US" dirty="0"/>
              <a:t>of </a:t>
            </a:r>
            <a:r>
              <a:rPr lang="en-US" dirty="0" smtClean="0"/>
              <a:t>all </a:t>
            </a:r>
            <a:r>
              <a:rPr lang="en-US" dirty="0"/>
              <a:t>agriculture education </a:t>
            </a:r>
            <a:r>
              <a:rPr lang="en-US" dirty="0" smtClean="0"/>
              <a:t>programs.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51" y="107576"/>
            <a:ext cx="8656428" cy="838355"/>
          </a:xfrm>
        </p:spPr>
        <p:txBody>
          <a:bodyPr/>
          <a:lstStyle/>
          <a:p>
            <a:r>
              <a:rPr lang="en-US" sz="4000" dirty="0" smtClean="0"/>
              <a:t>Supervised Agricultural Experience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5273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73856"/>
            <a:ext cx="8042276" cy="1336956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n SAE project is required for each Ag Student!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7" y="1710812"/>
            <a:ext cx="8042276" cy="4343400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en-US" dirty="0"/>
              <a:t>Our goal is to support you so that you can graduate ready for college and/or the workforce. </a:t>
            </a:r>
            <a:endParaRPr lang="en-US" dirty="0" smtClean="0"/>
          </a:p>
          <a:p>
            <a:pPr algn="ctr">
              <a:spcBef>
                <a:spcPts val="1000"/>
              </a:spcBef>
            </a:pPr>
            <a:r>
              <a:rPr lang="en-US" dirty="0" smtClean="0"/>
              <a:t>A </a:t>
            </a:r>
            <a:r>
              <a:rPr lang="en-US" dirty="0"/>
              <a:t>quality SAE project helps you get there</a:t>
            </a:r>
            <a:r>
              <a:rPr lang="en-US" dirty="0" smtClean="0"/>
              <a:t>!</a:t>
            </a:r>
          </a:p>
          <a:p>
            <a:pPr marL="0" indent="0">
              <a:spcBef>
                <a:spcPts val="1000"/>
              </a:spcBef>
              <a:buNone/>
            </a:pPr>
            <a:endParaRPr lang="en-US" dirty="0" smtClean="0"/>
          </a:p>
          <a:p>
            <a:pPr>
              <a:spcBef>
                <a:spcPts val="1000"/>
              </a:spcBef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1647" y="2980292"/>
            <a:ext cx="3877708" cy="38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6091"/>
          </a:xfrm>
        </p:spPr>
        <p:txBody>
          <a:bodyPr/>
          <a:lstStyle/>
          <a:p>
            <a:r>
              <a:rPr lang="en-US" dirty="0" smtClean="0"/>
              <a:t>Killingly SAE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41" y="1208617"/>
            <a:ext cx="8308976" cy="5395383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SAE project counts for </a:t>
            </a:r>
            <a:r>
              <a:rPr lang="en-US" u="sng" dirty="0"/>
              <a:t>25% </a:t>
            </a:r>
            <a:r>
              <a:rPr lang="en-US" u="sng" dirty="0" smtClean="0"/>
              <a:t>of the </a:t>
            </a:r>
            <a:r>
              <a:rPr lang="en-US" u="sng" dirty="0"/>
              <a:t>a</a:t>
            </a:r>
            <a:r>
              <a:rPr lang="en-US" u="sng" dirty="0" smtClean="0"/>
              <a:t>griculture class </a:t>
            </a:r>
            <a:r>
              <a:rPr lang="en-US" u="sng" dirty="0"/>
              <a:t>grade</a:t>
            </a:r>
            <a:r>
              <a:rPr lang="en-US" dirty="0"/>
              <a:t> beginning in the second quarter of the student’s freshman year. </a:t>
            </a:r>
            <a:endParaRPr lang="en-US" dirty="0" smtClean="0"/>
          </a:p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dirty="0" smtClean="0"/>
              <a:t>Each student should document a minimum of 25 hours per academic quarter.</a:t>
            </a:r>
          </a:p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dirty="0" smtClean="0"/>
              <a:t>All </a:t>
            </a:r>
            <a:r>
              <a:rPr lang="en-US" dirty="0"/>
              <a:t>SAE’s require students to…</a:t>
            </a:r>
          </a:p>
          <a:p>
            <a:pPr lvl="1">
              <a:spcBef>
                <a:spcPts val="800"/>
              </a:spcBef>
              <a:buFont typeface="Wingdings" charset="2"/>
              <a:buChar char="ü"/>
            </a:pPr>
            <a:r>
              <a:rPr lang="en-US" dirty="0"/>
              <a:t>Set SMART </a:t>
            </a:r>
            <a:r>
              <a:rPr lang="en-US" dirty="0" smtClean="0"/>
              <a:t>goals</a:t>
            </a:r>
            <a:endParaRPr lang="en-US" dirty="0"/>
          </a:p>
          <a:p>
            <a:pPr lvl="1">
              <a:spcBef>
                <a:spcPts val="800"/>
              </a:spcBef>
              <a:buFont typeface="Wingdings" charset="2"/>
              <a:buChar char="ü"/>
            </a:pPr>
            <a:r>
              <a:rPr lang="en-US" dirty="0" smtClean="0"/>
              <a:t>Keep Accurate Records</a:t>
            </a:r>
          </a:p>
          <a:p>
            <a:pPr lvl="1">
              <a:spcBef>
                <a:spcPts val="800"/>
              </a:spcBef>
              <a:buFont typeface="Wingdings" charset="2"/>
              <a:buChar char="ü"/>
            </a:pPr>
            <a:r>
              <a:rPr lang="en-US" dirty="0" smtClean="0"/>
              <a:t>Learn </a:t>
            </a:r>
            <a:r>
              <a:rPr lang="en-US" dirty="0"/>
              <a:t>new </a:t>
            </a:r>
            <a:r>
              <a:rPr lang="en-US" dirty="0" smtClean="0"/>
              <a:t>skills</a:t>
            </a:r>
            <a:endParaRPr lang="en-US" dirty="0"/>
          </a:p>
          <a:p>
            <a:pPr lvl="1">
              <a:spcBef>
                <a:spcPts val="800"/>
              </a:spcBef>
              <a:buFont typeface="Wingdings" charset="2"/>
              <a:buChar char="ü"/>
            </a:pPr>
            <a:r>
              <a:rPr lang="en-US" dirty="0" smtClean="0"/>
              <a:t>Reflect </a:t>
            </a:r>
            <a:r>
              <a:rPr lang="en-US" dirty="0"/>
              <a:t>on your </a:t>
            </a:r>
            <a:r>
              <a:rPr lang="en-US" dirty="0" smtClean="0"/>
              <a:t>learning</a:t>
            </a:r>
          </a:p>
          <a:p>
            <a:pPr>
              <a:spcBef>
                <a:spcPts val="800"/>
              </a:spcBef>
              <a:buFont typeface="Wingdings" charset="2"/>
              <a:buChar char="ü"/>
            </a:pPr>
            <a:r>
              <a:rPr lang="en-US" dirty="0" smtClean="0"/>
              <a:t>Depending </a:t>
            </a:r>
            <a:r>
              <a:rPr lang="en-US" dirty="0"/>
              <a:t>on </a:t>
            </a:r>
            <a:r>
              <a:rPr lang="en-US" dirty="0" smtClean="0"/>
              <a:t>the SAE </a:t>
            </a:r>
            <a:r>
              <a:rPr lang="en-US" dirty="0"/>
              <a:t>project, </a:t>
            </a:r>
            <a:r>
              <a:rPr lang="en-US" dirty="0" smtClean="0"/>
              <a:t>other </a:t>
            </a:r>
            <a:r>
              <a:rPr lang="en-US" dirty="0"/>
              <a:t>records and </a:t>
            </a:r>
            <a:r>
              <a:rPr lang="en-US" dirty="0" smtClean="0"/>
              <a:t>state paperwork may be required; an </a:t>
            </a:r>
            <a:r>
              <a:rPr lang="en-US" dirty="0"/>
              <a:t>Agriculture Teacher will </a:t>
            </a:r>
            <a:r>
              <a:rPr lang="en-US" dirty="0" smtClean="0"/>
              <a:t>help </a:t>
            </a:r>
            <a:r>
              <a:rPr lang="en-US" dirty="0"/>
              <a:t>determine what is required. </a:t>
            </a:r>
          </a:p>
        </p:txBody>
      </p:sp>
    </p:spTree>
    <p:extLst>
      <p:ext uri="{BB962C8B-B14F-4D97-AF65-F5344CB8AC3E}">
        <p14:creationId xmlns:p14="http://schemas.microsoft.com/office/powerpoint/2010/main" val="317373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67935"/>
          </a:xfrm>
        </p:spPr>
        <p:txBody>
          <a:bodyPr/>
          <a:lstStyle/>
          <a:p>
            <a:r>
              <a:rPr lang="en-US" dirty="0" smtClean="0"/>
              <a:t>Types of SAEs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172" y="1075511"/>
            <a:ext cx="8457472" cy="5571921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n-US" u="sng" dirty="0" smtClean="0"/>
              <a:t>Placement (Unpaid Volunteer)</a:t>
            </a:r>
            <a:r>
              <a:rPr lang="en-US" dirty="0" smtClean="0"/>
              <a:t>; serving your community at a registered non-profit agency, school or town facility.</a:t>
            </a:r>
          </a:p>
          <a:p>
            <a:pPr>
              <a:spcBef>
                <a:spcPts val="800"/>
              </a:spcBef>
            </a:pPr>
            <a:r>
              <a:rPr lang="en-US" u="sng" dirty="0" smtClean="0"/>
              <a:t>Placement (Paid)</a:t>
            </a:r>
            <a:r>
              <a:rPr lang="en-US" dirty="0" smtClean="0"/>
              <a:t>; working as paid employee at a farm or other agriculture-related business.</a:t>
            </a:r>
          </a:p>
          <a:p>
            <a:pPr>
              <a:spcBef>
                <a:spcPts val="800"/>
              </a:spcBef>
            </a:pPr>
            <a:r>
              <a:rPr lang="en-US" u="sng" dirty="0" smtClean="0"/>
              <a:t>Entrepreneurship</a:t>
            </a:r>
            <a:r>
              <a:rPr lang="en-US" dirty="0" smtClean="0"/>
              <a:t>; developing a business that produces agricultural goods for sale or provides an agricultural-related service.</a:t>
            </a:r>
          </a:p>
          <a:p>
            <a:pPr>
              <a:spcBef>
                <a:spcPts val="800"/>
              </a:spcBef>
            </a:pPr>
            <a:r>
              <a:rPr lang="en-US" u="sng" dirty="0" smtClean="0"/>
              <a:t>Research</a:t>
            </a:r>
            <a:r>
              <a:rPr lang="en-US" dirty="0"/>
              <a:t>; developing a research project that uses the scientific method to investigate an agriculture-related question</a:t>
            </a:r>
            <a:r>
              <a:rPr lang="en-US" dirty="0" smtClean="0"/>
              <a:t>.</a:t>
            </a:r>
            <a:endParaRPr lang="en-US" u="sng" dirty="0" smtClean="0"/>
          </a:p>
          <a:p>
            <a:pPr>
              <a:spcBef>
                <a:spcPts val="800"/>
              </a:spcBef>
            </a:pPr>
            <a:r>
              <a:rPr lang="en-US" u="sng" dirty="0" smtClean="0"/>
              <a:t>Improvement</a:t>
            </a:r>
            <a:r>
              <a:rPr lang="en-US" dirty="0" smtClean="0"/>
              <a:t>; developing a project that improves your own home or community.</a:t>
            </a:r>
          </a:p>
          <a:p>
            <a:pPr>
              <a:spcBef>
                <a:spcPts val="800"/>
              </a:spcBef>
            </a:pPr>
            <a:r>
              <a:rPr lang="en-US" u="sng" dirty="0" smtClean="0"/>
              <a:t>Exploratory</a:t>
            </a:r>
            <a:r>
              <a:rPr lang="en-US" dirty="0" smtClean="0"/>
              <a:t>; seeking opportunities to explore agriculture related careers and programs. 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86315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1" y="263245"/>
            <a:ext cx="8778240" cy="1037432"/>
          </a:xfrm>
        </p:spPr>
        <p:txBody>
          <a:bodyPr/>
          <a:lstStyle/>
          <a:p>
            <a:r>
              <a:rPr lang="en-US" dirty="0" smtClean="0"/>
              <a:t>Your SAE Project is Graded.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051" y="1612790"/>
            <a:ext cx="8179159" cy="4856186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 </a:t>
            </a:r>
            <a:r>
              <a:rPr lang="en-US" sz="2800" u="sng" dirty="0"/>
              <a:t>Quality</a:t>
            </a:r>
            <a:r>
              <a:rPr lang="en-US" sz="2800" dirty="0"/>
              <a:t> SAE Project focuses on the student as a LEARNER. The student…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Sets challenging and realistic goals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Continually develops and practices new skills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Takes advantage of opportunities to learn and grow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Communicates with teachers and workplace mentors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Maintains accurate and detailed records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Meets the hourly requirements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Keeps all required paperwork and goals current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Documents the project (photographs, portfolios, etc.)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Demonstrates the ability to reflect on their learning</a:t>
            </a:r>
          </a:p>
        </p:txBody>
      </p:sp>
    </p:spTree>
    <p:extLst>
      <p:ext uri="{BB962C8B-B14F-4D97-AF65-F5344CB8AC3E}">
        <p14:creationId xmlns:p14="http://schemas.microsoft.com/office/powerpoint/2010/main" val="113860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85274"/>
          </a:xfrm>
        </p:spPr>
        <p:txBody>
          <a:bodyPr/>
          <a:lstStyle/>
          <a:p>
            <a:r>
              <a:rPr lang="en-US" sz="4400" dirty="0" smtClean="0"/>
              <a:t>Your </a:t>
            </a:r>
            <a:r>
              <a:rPr lang="en-US" sz="4400" dirty="0" smtClean="0"/>
              <a:t>Online SAE </a:t>
            </a:r>
            <a:r>
              <a:rPr lang="en-US" sz="4400" dirty="0" smtClean="0"/>
              <a:t>Record Book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71922"/>
            <a:ext cx="8295708" cy="5429479"/>
          </a:xfrm>
        </p:spPr>
        <p:txBody>
          <a:bodyPr>
            <a:normAutofit/>
          </a:bodyPr>
          <a:lstStyle/>
          <a:p>
            <a:r>
              <a:rPr lang="en-US" dirty="0"/>
              <a:t>When a teacher grades your SAE; they will </a:t>
            </a:r>
            <a:r>
              <a:rPr lang="en-US" dirty="0" smtClean="0"/>
              <a:t>use</a:t>
            </a:r>
            <a:r>
              <a:rPr lang="en-US" dirty="0"/>
              <a:t> </a:t>
            </a:r>
            <a:r>
              <a:rPr lang="en-US" dirty="0" smtClean="0"/>
              <a:t>your online SAE </a:t>
            </a:r>
            <a:r>
              <a:rPr lang="en-US" dirty="0" err="1" smtClean="0"/>
              <a:t>Recordbook</a:t>
            </a:r>
            <a:r>
              <a:rPr lang="en-US" dirty="0" smtClean="0"/>
              <a:t>,</a:t>
            </a:r>
            <a:r>
              <a:rPr lang="en-US" dirty="0" smtClean="0"/>
              <a:t> </a:t>
            </a:r>
            <a:r>
              <a:rPr lang="en-US" u="sng" dirty="0" smtClean="0"/>
              <a:t>Ag Experience Tracker</a:t>
            </a:r>
            <a:r>
              <a:rPr lang="en-US" dirty="0" smtClean="0"/>
              <a:t> website </a:t>
            </a:r>
            <a:r>
              <a:rPr lang="en-US" dirty="0" smtClean="0">
                <a:hlinkClick r:id="rId2"/>
              </a:rPr>
              <a:t>www.theaet.com</a:t>
            </a:r>
            <a:endParaRPr lang="en-US" u="sng" dirty="0"/>
          </a:p>
          <a:p>
            <a:r>
              <a:rPr lang="en-US" dirty="0" smtClean="0"/>
              <a:t>When information is missing from your </a:t>
            </a:r>
            <a:r>
              <a:rPr lang="en-US" dirty="0" smtClean="0"/>
              <a:t>online Record </a:t>
            </a:r>
            <a:r>
              <a:rPr lang="en-US" dirty="0" smtClean="0"/>
              <a:t>Book, it is very difficult to grade your SAE and you may get a lower grade than you deserve!</a:t>
            </a:r>
          </a:p>
          <a:p>
            <a:r>
              <a:rPr lang="en-US" dirty="0" smtClean="0"/>
              <a:t>Your </a:t>
            </a:r>
            <a:r>
              <a:rPr lang="en-US" dirty="0" smtClean="0"/>
              <a:t>SAE Record Book </a:t>
            </a:r>
            <a:r>
              <a:rPr lang="en-US" dirty="0" smtClean="0"/>
              <a:t>should include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Completed SAE Plan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/>
              <a:t>Annual Review</a:t>
            </a:r>
            <a:endParaRPr lang="en-US" dirty="0" smtClean="0"/>
          </a:p>
          <a:p>
            <a:pPr lvl="1"/>
            <a:r>
              <a:rPr lang="en-US" dirty="0" smtClean="0"/>
              <a:t>Time (H</a:t>
            </a:r>
            <a:r>
              <a:rPr lang="en-US" dirty="0" smtClean="0"/>
              <a:t>ours and Minutes) recorded in your journal</a:t>
            </a:r>
          </a:p>
          <a:p>
            <a:pPr lvl="1"/>
            <a:r>
              <a:rPr lang="en-US" dirty="0" smtClean="0"/>
              <a:t>Income and Expenses related to your project</a:t>
            </a:r>
          </a:p>
          <a:p>
            <a:pPr lvl="1"/>
            <a:r>
              <a:rPr lang="en-US" dirty="0" smtClean="0"/>
              <a:t>Pictures or other evidence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84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19956"/>
            <a:ext cx="8042276" cy="1162424"/>
          </a:xfrm>
        </p:spPr>
        <p:txBody>
          <a:bodyPr/>
          <a:lstStyle/>
          <a:p>
            <a:r>
              <a:rPr lang="en-US" sz="4400" dirty="0" smtClean="0"/>
              <a:t>Keep Accurate Records!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37" y="1609533"/>
            <a:ext cx="8466667" cy="3368867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You </a:t>
            </a:r>
            <a:r>
              <a:rPr lang="en-US" sz="2800" dirty="0"/>
              <a:t>will be given time in class to update your </a:t>
            </a:r>
            <a:r>
              <a:rPr lang="en-US" sz="2800" dirty="0" smtClean="0"/>
              <a:t>online records; </a:t>
            </a:r>
            <a:r>
              <a:rPr lang="en-US" sz="2800" dirty="0"/>
              <a:t>but it is your responsibility to make sure </a:t>
            </a:r>
            <a:r>
              <a:rPr lang="en-US" sz="2800" dirty="0" smtClean="0"/>
              <a:t>your records are current.</a:t>
            </a:r>
          </a:p>
          <a:p>
            <a:pPr lvl="0"/>
            <a:r>
              <a:rPr lang="en-US" sz="2800" dirty="0" smtClean="0"/>
              <a:t>Be sure to include enough detail so that what you are learning and accomplishing is documented in your journal.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87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372271"/>
            <a:ext cx="8042276" cy="1336956"/>
          </a:xfrm>
        </p:spPr>
        <p:txBody>
          <a:bodyPr/>
          <a:lstStyle/>
          <a:p>
            <a:r>
              <a:rPr lang="en-US" dirty="0" smtClean="0"/>
              <a:t>This is your home screen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always click on ‘full site’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94" y="1709227"/>
            <a:ext cx="8488145" cy="4715636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8547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7453"/>
          </a:xfrm>
        </p:spPr>
        <p:txBody>
          <a:bodyPr/>
          <a:lstStyle/>
          <a:p>
            <a:r>
              <a:rPr lang="en-US" dirty="0" smtClean="0"/>
              <a:t>Your SAE Plan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976" y="3288833"/>
            <a:ext cx="5723906" cy="34506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92" y="1045029"/>
            <a:ext cx="8312269" cy="2668004"/>
          </a:xfrm>
          <a:ln>
            <a:solidFill>
              <a:schemeClr val="tx1"/>
            </a:solidFill>
          </a:ln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52393" y="3489134"/>
            <a:ext cx="2846407" cy="309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52393" y="3713033"/>
            <a:ext cx="2761721" cy="3047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SAE Plan</a:t>
            </a:r>
          </a:p>
          <a:p>
            <a:pPr lvl="1"/>
            <a:r>
              <a:rPr lang="en-US" sz="2600" dirty="0" smtClean="0"/>
              <a:t>Description</a:t>
            </a:r>
          </a:p>
          <a:p>
            <a:pPr lvl="1"/>
            <a:r>
              <a:rPr lang="en-US" sz="2600" dirty="0" smtClean="0"/>
              <a:t>Time</a:t>
            </a:r>
          </a:p>
          <a:p>
            <a:pPr lvl="1"/>
            <a:r>
              <a:rPr lang="en-US" sz="2600" dirty="0" smtClean="0"/>
              <a:t>Finances</a:t>
            </a:r>
          </a:p>
          <a:p>
            <a:pPr lvl="1"/>
            <a:r>
              <a:rPr lang="en-US" sz="2600" dirty="0" smtClean="0"/>
              <a:t>Learning Objectives</a:t>
            </a:r>
            <a:endParaRPr lang="en-US" sz="26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218267" y="4030133"/>
            <a:ext cx="1642533" cy="177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403600" y="5300133"/>
            <a:ext cx="1422400" cy="508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46662" y="5283200"/>
            <a:ext cx="2480012" cy="524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403600" y="5283200"/>
            <a:ext cx="3556000" cy="5249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15196" y="2499470"/>
            <a:ext cx="660400" cy="8165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587506" y="2499470"/>
            <a:ext cx="660400" cy="8165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endCxn id="21" idx="0"/>
          </p:cNvCxnSpPr>
          <p:nvPr/>
        </p:nvCxnSpPr>
        <p:spPr>
          <a:xfrm>
            <a:off x="1345396" y="750910"/>
            <a:ext cx="0" cy="174856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633253" y="750910"/>
            <a:ext cx="5954253" cy="19753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421" y="107576"/>
            <a:ext cx="8699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5305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2611</TotalTime>
  <Words>849</Words>
  <Application>Microsoft Macintosh PowerPoint</Application>
  <PresentationFormat>On-screen Show (4:3)</PresentationFormat>
  <Paragraphs>92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ＭＳ Ｐゴシック</vt:lpstr>
      <vt:lpstr>News Gothic MT</vt:lpstr>
      <vt:lpstr>Wingdings</vt:lpstr>
      <vt:lpstr>Wingdings 2</vt:lpstr>
      <vt:lpstr>Arial</vt:lpstr>
      <vt:lpstr>Breeze</vt:lpstr>
      <vt:lpstr>Document</vt:lpstr>
      <vt:lpstr>How is My SAE Graded?</vt:lpstr>
      <vt:lpstr>Supervised Agricultural Experience</vt:lpstr>
      <vt:lpstr>Killingly SAE Requirements</vt:lpstr>
      <vt:lpstr>Types of SAEs</vt:lpstr>
      <vt:lpstr>Your SAE Project is Graded.</vt:lpstr>
      <vt:lpstr>Your Online SAE Record Book</vt:lpstr>
      <vt:lpstr>Keep Accurate Records!</vt:lpstr>
      <vt:lpstr>This is your home screen –  always click on ‘full site’</vt:lpstr>
      <vt:lpstr>Your SAE Plan</vt:lpstr>
      <vt:lpstr> Quality SAE projects are   built through setting goals and working towards those Goals. </vt:lpstr>
      <vt:lpstr>What is a SMART Goal?</vt:lpstr>
      <vt:lpstr>SMART Goals Setting Tips</vt:lpstr>
      <vt:lpstr>  SAE Progress Report and Evaluation</vt:lpstr>
      <vt:lpstr>PowerPoint Presentation</vt:lpstr>
      <vt:lpstr>Evaluation of Your Project</vt:lpstr>
      <vt:lpstr>How do I get an ‘A’?</vt:lpstr>
      <vt:lpstr>PowerPoint Presentation</vt:lpstr>
      <vt:lpstr>PowerPoint Presentation</vt:lpstr>
      <vt:lpstr>PowerPoint Presentation</vt:lpstr>
      <vt:lpstr>An SAE project is required for each Ag Student!</vt:lpstr>
    </vt:vector>
  </TitlesOfParts>
  <Company>Killingly Public Schools</Company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an SAE?</dc:title>
  <dc:creator>Courtney Cardinal</dc:creator>
  <cp:lastModifiedBy>Microsoft Office User</cp:lastModifiedBy>
  <cp:revision>99</cp:revision>
  <dcterms:created xsi:type="dcterms:W3CDTF">2013-07-24T13:05:03Z</dcterms:created>
  <dcterms:modified xsi:type="dcterms:W3CDTF">2017-11-08T20:28:53Z</dcterms:modified>
</cp:coreProperties>
</file>