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 id="2147484487" r:id="rId5"/>
    <p:sldMasterId id="2147484469" r:id="rId6"/>
  </p:sldMasterIdLst>
  <p:notesMasterIdLst>
    <p:notesMasterId r:id="rId100"/>
  </p:notesMasterIdLst>
  <p:sldIdLst>
    <p:sldId id="257" r:id="rId7"/>
    <p:sldId id="446" r:id="rId8"/>
    <p:sldId id="444" r:id="rId9"/>
    <p:sldId id="434" r:id="rId10"/>
    <p:sldId id="442" r:id="rId11"/>
    <p:sldId id="435" r:id="rId12"/>
    <p:sldId id="436" r:id="rId13"/>
    <p:sldId id="437" r:id="rId14"/>
    <p:sldId id="443" r:id="rId15"/>
    <p:sldId id="445" r:id="rId16"/>
    <p:sldId id="271" r:id="rId17"/>
    <p:sldId id="410" r:id="rId18"/>
    <p:sldId id="403" r:id="rId19"/>
    <p:sldId id="480" r:id="rId20"/>
    <p:sldId id="351" r:id="rId21"/>
    <p:sldId id="481" r:id="rId22"/>
    <p:sldId id="417" r:id="rId23"/>
    <p:sldId id="413" r:id="rId24"/>
    <p:sldId id="414" r:id="rId25"/>
    <p:sldId id="415" r:id="rId26"/>
    <p:sldId id="411" r:id="rId27"/>
    <p:sldId id="421" r:id="rId28"/>
    <p:sldId id="422" r:id="rId29"/>
    <p:sldId id="460" r:id="rId30"/>
    <p:sldId id="418" r:id="rId31"/>
    <p:sldId id="408" r:id="rId32"/>
    <p:sldId id="409" r:id="rId33"/>
    <p:sldId id="347" r:id="rId34"/>
    <p:sldId id="348" r:id="rId35"/>
    <p:sldId id="461" r:id="rId36"/>
    <p:sldId id="261" r:id="rId37"/>
    <p:sldId id="477" r:id="rId38"/>
    <p:sldId id="349" r:id="rId39"/>
    <p:sldId id="393" r:id="rId40"/>
    <p:sldId id="269" r:id="rId41"/>
    <p:sldId id="447" r:id="rId42"/>
    <p:sldId id="262" r:id="rId43"/>
    <p:sldId id="356" r:id="rId44"/>
    <p:sldId id="482" r:id="rId45"/>
    <p:sldId id="263" r:id="rId46"/>
    <p:sldId id="394" r:id="rId47"/>
    <p:sldId id="478" r:id="rId48"/>
    <p:sldId id="463" r:id="rId49"/>
    <p:sldId id="464" r:id="rId50"/>
    <p:sldId id="465" r:id="rId51"/>
    <p:sldId id="466" r:id="rId52"/>
    <p:sldId id="467" r:id="rId53"/>
    <p:sldId id="468" r:id="rId54"/>
    <p:sldId id="357" r:id="rId55"/>
    <p:sldId id="469" r:id="rId56"/>
    <p:sldId id="470" r:id="rId57"/>
    <p:sldId id="475" r:id="rId58"/>
    <p:sldId id="473" r:id="rId59"/>
    <p:sldId id="353" r:id="rId60"/>
    <p:sldId id="265" r:id="rId61"/>
    <p:sldId id="266" r:id="rId62"/>
    <p:sldId id="276" r:id="rId63"/>
    <p:sldId id="450" r:id="rId64"/>
    <p:sldId id="277" r:id="rId65"/>
    <p:sldId id="322" r:id="rId66"/>
    <p:sldId id="448" r:id="rId67"/>
    <p:sldId id="456" r:id="rId68"/>
    <p:sldId id="452" r:id="rId69"/>
    <p:sldId id="453" r:id="rId70"/>
    <p:sldId id="317" r:id="rId71"/>
    <p:sldId id="458" r:id="rId72"/>
    <p:sldId id="459" r:id="rId73"/>
    <p:sldId id="325" r:id="rId74"/>
    <p:sldId id="431" r:id="rId75"/>
    <p:sldId id="476" r:id="rId76"/>
    <p:sldId id="328" r:id="rId77"/>
    <p:sldId id="329" r:id="rId78"/>
    <p:sldId id="330" r:id="rId79"/>
    <p:sldId id="391" r:id="rId80"/>
    <p:sldId id="432" r:id="rId81"/>
    <p:sldId id="392" r:id="rId82"/>
    <p:sldId id="284" r:id="rId83"/>
    <p:sldId id="483" r:id="rId84"/>
    <p:sldId id="484" r:id="rId85"/>
    <p:sldId id="286" r:id="rId86"/>
    <p:sldId id="385" r:id="rId87"/>
    <p:sldId id="291" r:id="rId88"/>
    <p:sldId id="332" r:id="rId89"/>
    <p:sldId id="339" r:id="rId90"/>
    <p:sldId id="340" r:id="rId91"/>
    <p:sldId id="341" r:id="rId92"/>
    <p:sldId id="343" r:id="rId93"/>
    <p:sldId id="344" r:id="rId94"/>
    <p:sldId id="345" r:id="rId95"/>
    <p:sldId id="346" r:id="rId96"/>
    <p:sldId id="294" r:id="rId97"/>
    <p:sldId id="295" r:id="rId98"/>
    <p:sldId id="479" r:id="rId9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on Carey" initials="BC" lastIdx="2" clrIdx="0">
    <p:extLst>
      <p:ext uri="{19B8F6BF-5375-455C-9EA6-DF929625EA0E}">
        <p15:presenceInfo xmlns:p15="http://schemas.microsoft.com/office/powerpoint/2012/main" userId="S::brandonc@ossba.org::236c52e6-b749-4fdd-99f7-17f790c398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938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13"/>
    <p:restoredTop sz="95575"/>
  </p:normalViewPr>
  <p:slideViewPr>
    <p:cSldViewPr snapToGrid="0" snapToObjects="1">
      <p:cViewPr varScale="1">
        <p:scale>
          <a:sx n="106" d="100"/>
          <a:sy n="106" d="100"/>
        </p:scale>
        <p:origin x="1400" y="176"/>
      </p:cViewPr>
      <p:guideLst>
        <p:guide orient="horz" pos="2160"/>
        <p:guide pos="2880"/>
      </p:guideLst>
    </p:cSldViewPr>
  </p:slideViewPr>
  <p:outlineViewPr>
    <p:cViewPr>
      <p:scale>
        <a:sx n="33" d="100"/>
        <a:sy n="33" d="100"/>
      </p:scale>
      <p:origin x="0" y="-302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presProps" Target="presProps.xml"/><Relationship Id="rId5" Type="http://schemas.openxmlformats.org/officeDocument/2006/relationships/slideMaster" Target="slideMasters/slideMaster2.xml"/><Relationship Id="rId90" Type="http://schemas.openxmlformats.org/officeDocument/2006/relationships/slide" Target="slides/slide84.xml"/><Relationship Id="rId95" Type="http://schemas.openxmlformats.org/officeDocument/2006/relationships/slide" Target="slides/slide89.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0" Type="http://schemas.openxmlformats.org/officeDocument/2006/relationships/slide" Target="slides/slide74.xml"/><Relationship Id="rId85" Type="http://schemas.openxmlformats.org/officeDocument/2006/relationships/slide" Target="slides/slide79.xml"/><Relationship Id="rId12" Type="http://schemas.openxmlformats.org/officeDocument/2006/relationships/slide" Target="slides/slide6.xml"/><Relationship Id="rId17" Type="http://schemas.openxmlformats.org/officeDocument/2006/relationships/slide" Target="slides/slide11.xml"/><Relationship Id="rId33" Type="http://schemas.openxmlformats.org/officeDocument/2006/relationships/slide" Target="slides/slide27.xml"/><Relationship Id="rId38" Type="http://schemas.openxmlformats.org/officeDocument/2006/relationships/slide" Target="slides/slide32.xml"/><Relationship Id="rId59" Type="http://schemas.openxmlformats.org/officeDocument/2006/relationships/slide" Target="slides/slide53.xml"/><Relationship Id="rId103"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microsoft.com/office/2016/11/relationships/changesInfo" Target="changesInfos/changesInfo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theme" Target="theme/theme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slide" Target="slides/slide92.xml"/><Relationship Id="rId3" Type="http://schemas.openxmlformats.org/officeDocument/2006/relationships/customXml" Target="../customXml/item3.xml"/><Relationship Id="rId25" Type="http://schemas.openxmlformats.org/officeDocument/2006/relationships/slide" Target="slides/slide19.xml"/><Relationship Id="rId46" Type="http://schemas.openxmlformats.org/officeDocument/2006/relationships/slide" Target="slides/slide40.xml"/><Relationship Id="rId67"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on Carey" userId="236c52e6-b749-4fdd-99f7-17f790c3980d" providerId="ADAL" clId="{7C54E311-0545-5F44-BA2B-965A42489F4C}"/>
    <pc:docChg chg="modSld">
      <pc:chgData name="Brandon Carey" userId="236c52e6-b749-4fdd-99f7-17f790c3980d" providerId="ADAL" clId="{7C54E311-0545-5F44-BA2B-965A42489F4C}" dt="2022-08-05T15:12:56.339" v="13" actId="20577"/>
      <pc:docMkLst>
        <pc:docMk/>
      </pc:docMkLst>
      <pc:sldChg chg="modSp mod">
        <pc:chgData name="Brandon Carey" userId="236c52e6-b749-4fdd-99f7-17f790c3980d" providerId="ADAL" clId="{7C54E311-0545-5F44-BA2B-965A42489F4C}" dt="2022-08-05T15:12:56.339" v="13" actId="20577"/>
        <pc:sldMkLst>
          <pc:docMk/>
          <pc:sldMk cId="1065366709" sldId="295"/>
        </pc:sldMkLst>
        <pc:spChg chg="mod">
          <ac:chgData name="Brandon Carey" userId="236c52e6-b749-4fdd-99f7-17f790c3980d" providerId="ADAL" clId="{7C54E311-0545-5F44-BA2B-965A42489F4C}" dt="2022-08-05T15:12:56.339" v="13" actId="20577"/>
          <ac:spMkLst>
            <pc:docMk/>
            <pc:sldMk cId="1065366709" sldId="295"/>
            <ac:spMk id="3" creationId="{0CDA8D0B-9D84-5E43-B782-AC31BDEF1BA2}"/>
          </ac:spMkLst>
        </pc:spChg>
      </pc:sldChg>
    </pc:docChg>
  </pc:docChgLst>
  <pc:docChgLst>
    <pc:chgData name="Brandon Carey" userId="236c52e6-b749-4fdd-99f7-17f790c3980d" providerId="ADAL" clId="{AC9C5900-8F76-FB42-9FBE-01700FD4F4D6}"/>
    <pc:docChg chg="addSld delSld modSld">
      <pc:chgData name="Brandon Carey" userId="236c52e6-b749-4fdd-99f7-17f790c3980d" providerId="ADAL" clId="{AC9C5900-8F76-FB42-9FBE-01700FD4F4D6}" dt="2022-05-12T16:26:36.539" v="31" actId="2696"/>
      <pc:docMkLst>
        <pc:docMk/>
      </pc:docMkLst>
      <pc:sldChg chg="add del">
        <pc:chgData name="Brandon Carey" userId="236c52e6-b749-4fdd-99f7-17f790c3980d" providerId="ADAL" clId="{AC9C5900-8F76-FB42-9FBE-01700FD4F4D6}" dt="2022-05-12T16:26:15.816" v="15" actId="2696"/>
        <pc:sldMkLst>
          <pc:docMk/>
          <pc:sldMk cId="3678625477" sldId="426"/>
        </pc:sldMkLst>
      </pc:sldChg>
      <pc:sldChg chg="modSp add del mod">
        <pc:chgData name="Brandon Carey" userId="236c52e6-b749-4fdd-99f7-17f790c3980d" providerId="ADAL" clId="{AC9C5900-8F76-FB42-9FBE-01700FD4F4D6}" dt="2022-05-12T16:26:36.539" v="31" actId="2696"/>
        <pc:sldMkLst>
          <pc:docMk/>
          <pc:sldMk cId="1975580856" sldId="427"/>
        </pc:sldMkLst>
        <pc:spChg chg="mod">
          <ac:chgData name="Brandon Carey" userId="236c52e6-b749-4fdd-99f7-17f790c3980d" providerId="ADAL" clId="{AC9C5900-8F76-FB42-9FBE-01700FD4F4D6}" dt="2022-05-12T16:26:25.838" v="17" actId="21"/>
          <ac:spMkLst>
            <pc:docMk/>
            <pc:sldMk cId="1975580856" sldId="427"/>
            <ac:spMk id="3" creationId="{DE697400-FA2F-E742-BFDC-15C347891DFA}"/>
          </ac:spMkLst>
        </pc:spChg>
      </pc:sldChg>
      <pc:sldChg chg="modSp new mod">
        <pc:chgData name="Brandon Carey" userId="236c52e6-b749-4fdd-99f7-17f790c3980d" providerId="ADAL" clId="{AC9C5900-8F76-FB42-9FBE-01700FD4F4D6}" dt="2022-05-12T16:26:11.364" v="14" actId="20577"/>
        <pc:sldMkLst>
          <pc:docMk/>
          <pc:sldMk cId="4108596675" sldId="483"/>
        </pc:sldMkLst>
        <pc:spChg chg="mod">
          <ac:chgData name="Brandon Carey" userId="236c52e6-b749-4fdd-99f7-17f790c3980d" providerId="ADAL" clId="{AC9C5900-8F76-FB42-9FBE-01700FD4F4D6}" dt="2022-05-12T16:26:11.364" v="14" actId="20577"/>
          <ac:spMkLst>
            <pc:docMk/>
            <pc:sldMk cId="4108596675" sldId="483"/>
            <ac:spMk id="2" creationId="{B0C98C07-C81F-DD79-BE6D-27D93BCD2EE2}"/>
          </ac:spMkLst>
        </pc:spChg>
        <pc:spChg chg="mod">
          <ac:chgData name="Brandon Carey" userId="236c52e6-b749-4fdd-99f7-17f790c3980d" providerId="ADAL" clId="{AC9C5900-8F76-FB42-9FBE-01700FD4F4D6}" dt="2022-05-12T16:26:04.275" v="2"/>
          <ac:spMkLst>
            <pc:docMk/>
            <pc:sldMk cId="4108596675" sldId="483"/>
            <ac:spMk id="3" creationId="{A16B2A70-67ED-E452-C099-9BAAAD625321}"/>
          </ac:spMkLst>
        </pc:spChg>
      </pc:sldChg>
      <pc:sldChg chg="modSp new mod">
        <pc:chgData name="Brandon Carey" userId="236c52e6-b749-4fdd-99f7-17f790c3980d" providerId="ADAL" clId="{AC9C5900-8F76-FB42-9FBE-01700FD4F4D6}" dt="2022-05-12T16:26:33.123" v="30" actId="20577"/>
        <pc:sldMkLst>
          <pc:docMk/>
          <pc:sldMk cId="1014806838" sldId="484"/>
        </pc:sldMkLst>
        <pc:spChg chg="mod">
          <ac:chgData name="Brandon Carey" userId="236c52e6-b749-4fdd-99f7-17f790c3980d" providerId="ADAL" clId="{AC9C5900-8F76-FB42-9FBE-01700FD4F4D6}" dt="2022-05-12T16:26:33.123" v="30" actId="20577"/>
          <ac:spMkLst>
            <pc:docMk/>
            <pc:sldMk cId="1014806838" sldId="484"/>
            <ac:spMk id="2" creationId="{C9A13D65-B01E-C10E-7DE6-364928B2F4A5}"/>
          </ac:spMkLst>
        </pc:spChg>
        <pc:spChg chg="mod">
          <ac:chgData name="Brandon Carey" userId="236c52e6-b749-4fdd-99f7-17f790c3980d" providerId="ADAL" clId="{AC9C5900-8F76-FB42-9FBE-01700FD4F4D6}" dt="2022-05-12T16:26:29.608" v="18"/>
          <ac:spMkLst>
            <pc:docMk/>
            <pc:sldMk cId="1014806838" sldId="484"/>
            <ac:spMk id="3" creationId="{5C5C7305-E330-86C6-E4B4-700FE134D01B}"/>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7-27T16:28:56.688" idx="2">
    <p:pos x="10" y="10"/>
    <p:text>Course of conduct: two or more acts, including, but not limited to, acts in which the stalker directly, indirectly, or through third parties, by any action, method device, or means follows, monitors, observes, surveils, threatens, or communicates to or about, a person, or interferes with a person's property.</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4E3779-83A8-8145-94DB-201615CD8E9F}" type="doc">
      <dgm:prSet loTypeId="urn:microsoft.com/office/officeart/2005/8/layout/hierarchy2" loCatId="" qsTypeId="urn:microsoft.com/office/officeart/2005/8/quickstyle/simple1" qsCatId="simple" csTypeId="urn:microsoft.com/office/officeart/2005/8/colors/accent1_2" csCatId="accent1" phldr="1"/>
      <dgm:spPr/>
    </dgm:pt>
    <dgm:pt modelId="{F177C919-457C-7249-9680-0D80B3E9C781}">
      <dgm:prSet phldrT="[Text]" custT="1"/>
      <dgm:spPr/>
      <dgm:t>
        <a:bodyPr/>
        <a:lstStyle/>
        <a:p>
          <a:r>
            <a:rPr lang="en-US" sz="1000" dirty="0"/>
            <a:t>Report of sexual harassment</a:t>
          </a:r>
        </a:p>
      </dgm:t>
    </dgm:pt>
    <dgm:pt modelId="{1610E416-B3CD-5643-A034-C8271A011765}" type="parTrans" cxnId="{1E974BCC-6097-524D-93D7-696117F475C6}">
      <dgm:prSet/>
      <dgm:spPr/>
      <dgm:t>
        <a:bodyPr/>
        <a:lstStyle/>
        <a:p>
          <a:endParaRPr lang="en-US" sz="1000"/>
        </a:p>
      </dgm:t>
    </dgm:pt>
    <dgm:pt modelId="{24B4E8F8-B59E-074B-8A92-C97DA6DE0460}" type="sibTrans" cxnId="{1E974BCC-6097-524D-93D7-696117F475C6}">
      <dgm:prSet/>
      <dgm:spPr/>
      <dgm:t>
        <a:bodyPr/>
        <a:lstStyle/>
        <a:p>
          <a:endParaRPr lang="en-US" sz="1000"/>
        </a:p>
      </dgm:t>
    </dgm:pt>
    <dgm:pt modelId="{73C7F8A5-3265-7548-9B9F-5CF3D9C9EED4}">
      <dgm:prSet phldrT="[Text]" custT="1"/>
      <dgm:spPr/>
      <dgm:t>
        <a:bodyPr/>
        <a:lstStyle/>
        <a:p>
          <a:r>
            <a:rPr lang="en-US" sz="1000" dirty="0"/>
            <a:t>Supportive Measures/Emergency Removal</a:t>
          </a:r>
        </a:p>
      </dgm:t>
    </dgm:pt>
    <dgm:pt modelId="{C67DF0DB-8A8F-C545-A6E2-9A498B2317E1}" type="parTrans" cxnId="{410FEF28-30AA-1047-9ED7-D303A9D698C4}">
      <dgm:prSet/>
      <dgm:spPr/>
      <dgm:t>
        <a:bodyPr/>
        <a:lstStyle/>
        <a:p>
          <a:endParaRPr lang="en-US" sz="1000"/>
        </a:p>
      </dgm:t>
    </dgm:pt>
    <dgm:pt modelId="{F31B0803-3FCF-5B4A-B3CA-DFBC6FC2A017}" type="sibTrans" cxnId="{410FEF28-30AA-1047-9ED7-D303A9D698C4}">
      <dgm:prSet/>
      <dgm:spPr/>
      <dgm:t>
        <a:bodyPr/>
        <a:lstStyle/>
        <a:p>
          <a:endParaRPr lang="en-US" sz="1000"/>
        </a:p>
      </dgm:t>
    </dgm:pt>
    <dgm:pt modelId="{057BF4A2-AEE8-C64C-83C4-2D1D038C4A68}">
      <dgm:prSet custT="1"/>
      <dgm:spPr/>
      <dgm:t>
        <a:bodyPr/>
        <a:lstStyle/>
        <a:p>
          <a:r>
            <a:rPr lang="en-US" sz="1000" dirty="0"/>
            <a:t>Formal</a:t>
          </a:r>
          <a:r>
            <a:rPr lang="en-US" sz="1000" baseline="0" dirty="0"/>
            <a:t> complaint by complainant</a:t>
          </a:r>
          <a:endParaRPr lang="en-US" sz="1000" dirty="0"/>
        </a:p>
      </dgm:t>
    </dgm:pt>
    <dgm:pt modelId="{3E557619-EC1F-C64B-9D1A-BA37A27FA125}" type="parTrans" cxnId="{9F4A339D-200D-EB49-8845-0E22C84D3763}">
      <dgm:prSet custT="1"/>
      <dgm:spPr/>
      <dgm:t>
        <a:bodyPr/>
        <a:lstStyle/>
        <a:p>
          <a:endParaRPr lang="en-US" sz="1000" dirty="0"/>
        </a:p>
      </dgm:t>
    </dgm:pt>
    <dgm:pt modelId="{AAA32EA9-E73A-C446-BA8E-3B9BF8D7F3F6}" type="sibTrans" cxnId="{9F4A339D-200D-EB49-8845-0E22C84D3763}">
      <dgm:prSet/>
      <dgm:spPr/>
      <dgm:t>
        <a:bodyPr/>
        <a:lstStyle/>
        <a:p>
          <a:endParaRPr lang="en-US" sz="1000"/>
        </a:p>
      </dgm:t>
    </dgm:pt>
    <dgm:pt modelId="{5C5C8500-C409-FF4D-8BB8-AFCBE842AD7B}">
      <dgm:prSet custT="1"/>
      <dgm:spPr/>
      <dgm:t>
        <a:bodyPr/>
        <a:lstStyle/>
        <a:p>
          <a:r>
            <a:rPr lang="en-US" sz="1000" dirty="0"/>
            <a:t>No formal complaint</a:t>
          </a:r>
        </a:p>
      </dgm:t>
    </dgm:pt>
    <dgm:pt modelId="{90170853-3C08-2F45-ADCD-E54D1351361F}" type="parTrans" cxnId="{DD9FE728-172C-7040-B5CE-477FDDB7721B}">
      <dgm:prSet/>
      <dgm:spPr/>
      <dgm:t>
        <a:bodyPr/>
        <a:lstStyle/>
        <a:p>
          <a:endParaRPr lang="en-US" dirty="0"/>
        </a:p>
      </dgm:t>
    </dgm:pt>
    <dgm:pt modelId="{4752025C-307D-D64C-ADF6-7A5985430CAC}" type="sibTrans" cxnId="{DD9FE728-172C-7040-B5CE-477FDDB7721B}">
      <dgm:prSet/>
      <dgm:spPr/>
      <dgm:t>
        <a:bodyPr/>
        <a:lstStyle/>
        <a:p>
          <a:endParaRPr lang="en-US"/>
        </a:p>
      </dgm:t>
    </dgm:pt>
    <dgm:pt modelId="{F2A811D4-E5BA-8A4C-AE80-DA6DEBC45A38}">
      <dgm:prSet custT="1"/>
      <dgm:spPr/>
      <dgm:t>
        <a:bodyPr/>
        <a:lstStyle/>
        <a:p>
          <a:r>
            <a:rPr lang="en-US" sz="1000" dirty="0"/>
            <a:t>Notice of Allegations</a:t>
          </a:r>
        </a:p>
      </dgm:t>
    </dgm:pt>
    <dgm:pt modelId="{57B13493-3EEE-BA42-B071-B3C6ABC345BB}" type="parTrans" cxnId="{177EAEAD-0065-724E-85F2-E9E188C8991C}">
      <dgm:prSet/>
      <dgm:spPr/>
      <dgm:t>
        <a:bodyPr/>
        <a:lstStyle/>
        <a:p>
          <a:endParaRPr lang="en-US" dirty="0"/>
        </a:p>
      </dgm:t>
    </dgm:pt>
    <dgm:pt modelId="{5B6B425D-1CA7-1B48-955E-3245B192E3F3}" type="sibTrans" cxnId="{177EAEAD-0065-724E-85F2-E9E188C8991C}">
      <dgm:prSet/>
      <dgm:spPr/>
      <dgm:t>
        <a:bodyPr/>
        <a:lstStyle/>
        <a:p>
          <a:endParaRPr lang="en-US"/>
        </a:p>
      </dgm:t>
    </dgm:pt>
    <dgm:pt modelId="{9AE67C85-EC74-654A-A479-E129D9415917}">
      <dgm:prSet custT="1"/>
      <dgm:spPr/>
      <dgm:t>
        <a:bodyPr/>
        <a:lstStyle/>
        <a:p>
          <a:r>
            <a:rPr lang="en-US" sz="1000" dirty="0"/>
            <a:t>Investigation</a:t>
          </a:r>
        </a:p>
      </dgm:t>
    </dgm:pt>
    <dgm:pt modelId="{30A08272-E24B-114E-80BA-20F1749DFF7B}" type="parTrans" cxnId="{4AA93120-7F74-424F-977A-107AB5AC9451}">
      <dgm:prSet/>
      <dgm:spPr/>
      <dgm:t>
        <a:bodyPr/>
        <a:lstStyle/>
        <a:p>
          <a:endParaRPr lang="en-US" dirty="0"/>
        </a:p>
      </dgm:t>
    </dgm:pt>
    <dgm:pt modelId="{B369A33D-2DF6-2A4E-A553-394DDD81AA96}" type="sibTrans" cxnId="{4AA93120-7F74-424F-977A-107AB5AC9451}">
      <dgm:prSet/>
      <dgm:spPr/>
      <dgm:t>
        <a:bodyPr/>
        <a:lstStyle/>
        <a:p>
          <a:endParaRPr lang="en-US"/>
        </a:p>
      </dgm:t>
    </dgm:pt>
    <dgm:pt modelId="{6AB95209-4EB4-6840-88BA-E25791D12646}">
      <dgm:prSet custT="1"/>
      <dgm:spPr/>
      <dgm:t>
        <a:bodyPr/>
        <a:lstStyle/>
        <a:p>
          <a:r>
            <a:rPr lang="en-US" sz="1000" dirty="0"/>
            <a:t>Decision</a:t>
          </a:r>
        </a:p>
      </dgm:t>
    </dgm:pt>
    <dgm:pt modelId="{2D4CE8A9-C376-4F40-88D7-90297B305B1C}" type="parTrans" cxnId="{A589DC7A-D052-C14C-88D8-F137CB618F0C}">
      <dgm:prSet/>
      <dgm:spPr/>
      <dgm:t>
        <a:bodyPr/>
        <a:lstStyle/>
        <a:p>
          <a:endParaRPr lang="en-US" dirty="0"/>
        </a:p>
      </dgm:t>
    </dgm:pt>
    <dgm:pt modelId="{9C5BDEAB-A0E2-0049-9A08-BB5EB62CB9F8}" type="sibTrans" cxnId="{A589DC7A-D052-C14C-88D8-F137CB618F0C}">
      <dgm:prSet/>
      <dgm:spPr/>
      <dgm:t>
        <a:bodyPr/>
        <a:lstStyle/>
        <a:p>
          <a:endParaRPr lang="en-US"/>
        </a:p>
      </dgm:t>
    </dgm:pt>
    <dgm:pt modelId="{1BFDDEDF-CF70-3C4D-AFE9-69B3B7F6312C}">
      <dgm:prSet custT="1"/>
      <dgm:spPr/>
      <dgm:t>
        <a:bodyPr/>
        <a:lstStyle/>
        <a:p>
          <a:r>
            <a:rPr lang="en-US" sz="1000" dirty="0"/>
            <a:t>Appeal</a:t>
          </a:r>
        </a:p>
      </dgm:t>
    </dgm:pt>
    <dgm:pt modelId="{3C9E234B-52AB-7249-9143-857813529FB5}" type="parTrans" cxnId="{5FB978EC-0B3B-824D-8D52-2D6D812B48AF}">
      <dgm:prSet/>
      <dgm:spPr/>
      <dgm:t>
        <a:bodyPr/>
        <a:lstStyle/>
        <a:p>
          <a:endParaRPr lang="en-US" dirty="0"/>
        </a:p>
      </dgm:t>
    </dgm:pt>
    <dgm:pt modelId="{AB082430-7BAF-DE48-A9DA-3E85F6F8E9F1}" type="sibTrans" cxnId="{5FB978EC-0B3B-824D-8D52-2D6D812B48AF}">
      <dgm:prSet/>
      <dgm:spPr/>
      <dgm:t>
        <a:bodyPr/>
        <a:lstStyle/>
        <a:p>
          <a:endParaRPr lang="en-US"/>
        </a:p>
      </dgm:t>
    </dgm:pt>
    <dgm:pt modelId="{2FE207F4-FB21-1B45-9C78-E47618359223}">
      <dgm:prSet custT="1"/>
      <dgm:spPr/>
      <dgm:t>
        <a:bodyPr/>
        <a:lstStyle/>
        <a:p>
          <a:r>
            <a:rPr lang="en-US" sz="1000" dirty="0"/>
            <a:t>TIXC Provides supportive measures</a:t>
          </a:r>
        </a:p>
      </dgm:t>
    </dgm:pt>
    <dgm:pt modelId="{D09D0D3D-FC58-9245-83C4-07ECA4F43F7E}" type="parTrans" cxnId="{C018F404-0CCB-2643-8DBF-FF0CD48A978B}">
      <dgm:prSet/>
      <dgm:spPr/>
      <dgm:t>
        <a:bodyPr/>
        <a:lstStyle/>
        <a:p>
          <a:endParaRPr lang="en-US" dirty="0"/>
        </a:p>
      </dgm:t>
    </dgm:pt>
    <dgm:pt modelId="{52A51A23-0FFB-3C42-9388-3E9D9742DE3F}" type="sibTrans" cxnId="{C018F404-0CCB-2643-8DBF-FF0CD48A978B}">
      <dgm:prSet/>
      <dgm:spPr/>
      <dgm:t>
        <a:bodyPr/>
        <a:lstStyle/>
        <a:p>
          <a:endParaRPr lang="en-US"/>
        </a:p>
      </dgm:t>
    </dgm:pt>
    <dgm:pt modelId="{A0F5EA24-684F-C441-A917-2037DC13420F}">
      <dgm:prSet custT="1"/>
      <dgm:spPr/>
      <dgm:t>
        <a:bodyPr/>
        <a:lstStyle/>
        <a:p>
          <a:r>
            <a:rPr lang="en-US" sz="1000" dirty="0"/>
            <a:t>TIXC signs formal complaint</a:t>
          </a:r>
        </a:p>
      </dgm:t>
    </dgm:pt>
    <dgm:pt modelId="{600405E1-6DE4-2244-B1D4-30589C7280F9}" type="parTrans" cxnId="{B5EEAF69-0D06-FD40-B166-F817653293A9}">
      <dgm:prSet/>
      <dgm:spPr/>
      <dgm:t>
        <a:bodyPr/>
        <a:lstStyle/>
        <a:p>
          <a:endParaRPr lang="en-US" dirty="0"/>
        </a:p>
      </dgm:t>
    </dgm:pt>
    <dgm:pt modelId="{9BC11C65-05D9-5246-9097-45BA047C28EE}" type="sibTrans" cxnId="{B5EEAF69-0D06-FD40-B166-F817653293A9}">
      <dgm:prSet/>
      <dgm:spPr/>
      <dgm:t>
        <a:bodyPr/>
        <a:lstStyle/>
        <a:p>
          <a:endParaRPr lang="en-US"/>
        </a:p>
      </dgm:t>
    </dgm:pt>
    <dgm:pt modelId="{53202490-CC02-6C42-82DC-225DF6765986}">
      <dgm:prSet custT="1"/>
      <dgm:spPr/>
      <dgm:t>
        <a:bodyPr/>
        <a:lstStyle/>
        <a:p>
          <a:r>
            <a:rPr lang="en-US" sz="1000" dirty="0"/>
            <a:t>Investigation - Appeal</a:t>
          </a:r>
        </a:p>
      </dgm:t>
    </dgm:pt>
    <dgm:pt modelId="{4A5938FD-E89F-874F-A9FA-BFEDE430E937}" type="parTrans" cxnId="{BAB0F3DF-24FC-9742-9AE4-1F62D7B18B03}">
      <dgm:prSet/>
      <dgm:spPr/>
      <dgm:t>
        <a:bodyPr/>
        <a:lstStyle/>
        <a:p>
          <a:endParaRPr lang="en-US" dirty="0"/>
        </a:p>
      </dgm:t>
    </dgm:pt>
    <dgm:pt modelId="{0A84E2EA-B8F9-B348-B375-A4E74A54BC4D}" type="sibTrans" cxnId="{BAB0F3DF-24FC-9742-9AE4-1F62D7B18B03}">
      <dgm:prSet/>
      <dgm:spPr/>
      <dgm:t>
        <a:bodyPr/>
        <a:lstStyle/>
        <a:p>
          <a:endParaRPr lang="en-US"/>
        </a:p>
      </dgm:t>
    </dgm:pt>
    <dgm:pt modelId="{5E55FE25-13FD-BF47-B9FE-3D43780E2876}" type="pres">
      <dgm:prSet presAssocID="{F84E3779-83A8-8145-94DB-201615CD8E9F}" presName="diagram" presStyleCnt="0">
        <dgm:presLayoutVars>
          <dgm:chPref val="1"/>
          <dgm:dir/>
          <dgm:animOne val="branch"/>
          <dgm:animLvl val="lvl"/>
          <dgm:resizeHandles val="exact"/>
        </dgm:presLayoutVars>
      </dgm:prSet>
      <dgm:spPr/>
    </dgm:pt>
    <dgm:pt modelId="{6995CAD6-0C6D-E44A-A8BD-59A023E08E82}" type="pres">
      <dgm:prSet presAssocID="{F177C919-457C-7249-9680-0D80B3E9C781}" presName="root1" presStyleCnt="0"/>
      <dgm:spPr/>
    </dgm:pt>
    <dgm:pt modelId="{A8C077F3-CED8-5D44-969A-56898315F24D}" type="pres">
      <dgm:prSet presAssocID="{F177C919-457C-7249-9680-0D80B3E9C781}" presName="LevelOneTextNode" presStyleLbl="node0" presStyleIdx="0" presStyleCnt="2">
        <dgm:presLayoutVars>
          <dgm:chPref val="3"/>
        </dgm:presLayoutVars>
      </dgm:prSet>
      <dgm:spPr/>
    </dgm:pt>
    <dgm:pt modelId="{EAF40D02-45F2-DE45-BDBE-AB2FFF78C5D9}" type="pres">
      <dgm:prSet presAssocID="{F177C919-457C-7249-9680-0D80B3E9C781}" presName="level2hierChild" presStyleCnt="0"/>
      <dgm:spPr/>
    </dgm:pt>
    <dgm:pt modelId="{D04C5EAC-376C-5D4D-BDF4-AF88713DC4E1}" type="pres">
      <dgm:prSet presAssocID="{73C7F8A5-3265-7548-9B9F-5CF3D9C9EED4}" presName="root1" presStyleCnt="0"/>
      <dgm:spPr/>
    </dgm:pt>
    <dgm:pt modelId="{8C2DB5E5-966F-A449-AD41-9680F97D8E26}" type="pres">
      <dgm:prSet presAssocID="{73C7F8A5-3265-7548-9B9F-5CF3D9C9EED4}" presName="LevelOneTextNode" presStyleLbl="node0" presStyleIdx="1" presStyleCnt="2" custScaleX="107592">
        <dgm:presLayoutVars>
          <dgm:chPref val="3"/>
        </dgm:presLayoutVars>
      </dgm:prSet>
      <dgm:spPr/>
    </dgm:pt>
    <dgm:pt modelId="{5B3184A6-E4CC-D145-8589-7EE28CD5EB6C}" type="pres">
      <dgm:prSet presAssocID="{73C7F8A5-3265-7548-9B9F-5CF3D9C9EED4}" presName="level2hierChild" presStyleCnt="0"/>
      <dgm:spPr/>
    </dgm:pt>
    <dgm:pt modelId="{0A4BE5AE-9AFC-1846-B353-22F11463F3BE}" type="pres">
      <dgm:prSet presAssocID="{3E557619-EC1F-C64B-9D1A-BA37A27FA125}" presName="conn2-1" presStyleLbl="parChTrans1D2" presStyleIdx="0" presStyleCnt="2"/>
      <dgm:spPr/>
    </dgm:pt>
    <dgm:pt modelId="{8E57DDA2-3902-D84D-A6E3-420F4AB9CF9B}" type="pres">
      <dgm:prSet presAssocID="{3E557619-EC1F-C64B-9D1A-BA37A27FA125}" presName="connTx" presStyleLbl="parChTrans1D2" presStyleIdx="0" presStyleCnt="2"/>
      <dgm:spPr/>
    </dgm:pt>
    <dgm:pt modelId="{CCC36662-6CDC-B142-B0F1-F146AA3E26B1}" type="pres">
      <dgm:prSet presAssocID="{057BF4A2-AEE8-C64C-83C4-2D1D038C4A68}" presName="root2" presStyleCnt="0"/>
      <dgm:spPr/>
    </dgm:pt>
    <dgm:pt modelId="{B1DC2D29-558D-A44E-8985-5CABA1908162}" type="pres">
      <dgm:prSet presAssocID="{057BF4A2-AEE8-C64C-83C4-2D1D038C4A68}" presName="LevelTwoTextNode" presStyleLbl="node2" presStyleIdx="0" presStyleCnt="2">
        <dgm:presLayoutVars>
          <dgm:chPref val="3"/>
        </dgm:presLayoutVars>
      </dgm:prSet>
      <dgm:spPr/>
    </dgm:pt>
    <dgm:pt modelId="{6EBB1FCA-7154-D04D-B16F-0A1E3885A24E}" type="pres">
      <dgm:prSet presAssocID="{057BF4A2-AEE8-C64C-83C4-2D1D038C4A68}" presName="level3hierChild" presStyleCnt="0"/>
      <dgm:spPr/>
    </dgm:pt>
    <dgm:pt modelId="{5D54977D-5188-224D-8A05-DB36B9797BCE}" type="pres">
      <dgm:prSet presAssocID="{57B13493-3EEE-BA42-B071-B3C6ABC345BB}" presName="conn2-1" presStyleLbl="parChTrans1D3" presStyleIdx="0" presStyleCnt="3"/>
      <dgm:spPr/>
    </dgm:pt>
    <dgm:pt modelId="{BCCA391F-5BC7-124F-A843-411A83B304CC}" type="pres">
      <dgm:prSet presAssocID="{57B13493-3EEE-BA42-B071-B3C6ABC345BB}" presName="connTx" presStyleLbl="parChTrans1D3" presStyleIdx="0" presStyleCnt="3"/>
      <dgm:spPr/>
    </dgm:pt>
    <dgm:pt modelId="{4E57A546-A85C-7746-BBE4-C1645A4F2159}" type="pres">
      <dgm:prSet presAssocID="{F2A811D4-E5BA-8A4C-AE80-DA6DEBC45A38}" presName="root2" presStyleCnt="0"/>
      <dgm:spPr/>
    </dgm:pt>
    <dgm:pt modelId="{6CD6CD65-A52E-4742-B3C4-EBB0631DFD90}" type="pres">
      <dgm:prSet presAssocID="{F2A811D4-E5BA-8A4C-AE80-DA6DEBC45A38}" presName="LevelTwoTextNode" presStyleLbl="node3" presStyleIdx="0" presStyleCnt="3">
        <dgm:presLayoutVars>
          <dgm:chPref val="3"/>
        </dgm:presLayoutVars>
      </dgm:prSet>
      <dgm:spPr/>
    </dgm:pt>
    <dgm:pt modelId="{42FD5541-4F4A-ED43-9A4D-CF4C2F634105}" type="pres">
      <dgm:prSet presAssocID="{F2A811D4-E5BA-8A4C-AE80-DA6DEBC45A38}" presName="level3hierChild" presStyleCnt="0"/>
      <dgm:spPr/>
    </dgm:pt>
    <dgm:pt modelId="{EC693B08-F193-1A45-AC0F-AA78BA80BB41}" type="pres">
      <dgm:prSet presAssocID="{30A08272-E24B-114E-80BA-20F1749DFF7B}" presName="conn2-1" presStyleLbl="parChTrans1D4" presStyleIdx="0" presStyleCnt="4"/>
      <dgm:spPr/>
    </dgm:pt>
    <dgm:pt modelId="{BD333CB3-7B5D-5A40-ACC1-B2E848F9F2E9}" type="pres">
      <dgm:prSet presAssocID="{30A08272-E24B-114E-80BA-20F1749DFF7B}" presName="connTx" presStyleLbl="parChTrans1D4" presStyleIdx="0" presStyleCnt="4"/>
      <dgm:spPr/>
    </dgm:pt>
    <dgm:pt modelId="{956AC55E-F814-BA4A-9A78-B808D63FFFE5}" type="pres">
      <dgm:prSet presAssocID="{9AE67C85-EC74-654A-A479-E129D9415917}" presName="root2" presStyleCnt="0"/>
      <dgm:spPr/>
    </dgm:pt>
    <dgm:pt modelId="{3FA639D4-3587-6D40-BADF-4962845EEDED}" type="pres">
      <dgm:prSet presAssocID="{9AE67C85-EC74-654A-A479-E129D9415917}" presName="LevelTwoTextNode" presStyleLbl="node4" presStyleIdx="0" presStyleCnt="4">
        <dgm:presLayoutVars>
          <dgm:chPref val="3"/>
        </dgm:presLayoutVars>
      </dgm:prSet>
      <dgm:spPr/>
    </dgm:pt>
    <dgm:pt modelId="{A3CD9C50-6D14-C346-9EE4-FDA466D502DE}" type="pres">
      <dgm:prSet presAssocID="{9AE67C85-EC74-654A-A479-E129D9415917}" presName="level3hierChild" presStyleCnt="0"/>
      <dgm:spPr/>
    </dgm:pt>
    <dgm:pt modelId="{4E331073-F530-2A41-906C-87239883CEF4}" type="pres">
      <dgm:prSet presAssocID="{2D4CE8A9-C376-4F40-88D7-90297B305B1C}" presName="conn2-1" presStyleLbl="parChTrans1D4" presStyleIdx="1" presStyleCnt="4"/>
      <dgm:spPr/>
    </dgm:pt>
    <dgm:pt modelId="{2B6755FF-056E-D34B-89C7-2C0BF8C3B59A}" type="pres">
      <dgm:prSet presAssocID="{2D4CE8A9-C376-4F40-88D7-90297B305B1C}" presName="connTx" presStyleLbl="parChTrans1D4" presStyleIdx="1" presStyleCnt="4"/>
      <dgm:spPr/>
    </dgm:pt>
    <dgm:pt modelId="{1972211E-D12E-DB4A-BDB3-537D523CBC93}" type="pres">
      <dgm:prSet presAssocID="{6AB95209-4EB4-6840-88BA-E25791D12646}" presName="root2" presStyleCnt="0"/>
      <dgm:spPr/>
    </dgm:pt>
    <dgm:pt modelId="{4D972531-4FD9-6742-B7F0-34868DE05384}" type="pres">
      <dgm:prSet presAssocID="{6AB95209-4EB4-6840-88BA-E25791D12646}" presName="LevelTwoTextNode" presStyleLbl="node4" presStyleIdx="1" presStyleCnt="4">
        <dgm:presLayoutVars>
          <dgm:chPref val="3"/>
        </dgm:presLayoutVars>
      </dgm:prSet>
      <dgm:spPr/>
    </dgm:pt>
    <dgm:pt modelId="{BA25A321-E1E6-5944-B64B-545A29EF73D3}" type="pres">
      <dgm:prSet presAssocID="{6AB95209-4EB4-6840-88BA-E25791D12646}" presName="level3hierChild" presStyleCnt="0"/>
      <dgm:spPr/>
    </dgm:pt>
    <dgm:pt modelId="{C20AF842-B6D3-E148-8CE2-97787D64DD52}" type="pres">
      <dgm:prSet presAssocID="{3C9E234B-52AB-7249-9143-857813529FB5}" presName="conn2-1" presStyleLbl="parChTrans1D4" presStyleIdx="2" presStyleCnt="4"/>
      <dgm:spPr/>
    </dgm:pt>
    <dgm:pt modelId="{34D9A1BF-4D7D-0C40-9CD2-7A4EA5A31C95}" type="pres">
      <dgm:prSet presAssocID="{3C9E234B-52AB-7249-9143-857813529FB5}" presName="connTx" presStyleLbl="parChTrans1D4" presStyleIdx="2" presStyleCnt="4"/>
      <dgm:spPr/>
    </dgm:pt>
    <dgm:pt modelId="{2F47478B-72D2-194C-A999-1CFC413D9695}" type="pres">
      <dgm:prSet presAssocID="{1BFDDEDF-CF70-3C4D-AFE9-69B3B7F6312C}" presName="root2" presStyleCnt="0"/>
      <dgm:spPr/>
    </dgm:pt>
    <dgm:pt modelId="{8EEEAB74-5769-7047-A006-609C73EB7BC6}" type="pres">
      <dgm:prSet presAssocID="{1BFDDEDF-CF70-3C4D-AFE9-69B3B7F6312C}" presName="LevelTwoTextNode" presStyleLbl="node4" presStyleIdx="2" presStyleCnt="4">
        <dgm:presLayoutVars>
          <dgm:chPref val="3"/>
        </dgm:presLayoutVars>
      </dgm:prSet>
      <dgm:spPr/>
    </dgm:pt>
    <dgm:pt modelId="{7488A275-A413-FF45-A026-57ED17F1C67D}" type="pres">
      <dgm:prSet presAssocID="{1BFDDEDF-CF70-3C4D-AFE9-69B3B7F6312C}" presName="level3hierChild" presStyleCnt="0"/>
      <dgm:spPr/>
    </dgm:pt>
    <dgm:pt modelId="{F82236F4-5E29-E54A-B030-B47F0819B8B1}" type="pres">
      <dgm:prSet presAssocID="{90170853-3C08-2F45-ADCD-E54D1351361F}" presName="conn2-1" presStyleLbl="parChTrans1D2" presStyleIdx="1" presStyleCnt="2"/>
      <dgm:spPr/>
    </dgm:pt>
    <dgm:pt modelId="{BC6D13EF-E95C-3D40-9000-6E141507A982}" type="pres">
      <dgm:prSet presAssocID="{90170853-3C08-2F45-ADCD-E54D1351361F}" presName="connTx" presStyleLbl="parChTrans1D2" presStyleIdx="1" presStyleCnt="2"/>
      <dgm:spPr/>
    </dgm:pt>
    <dgm:pt modelId="{01296EC4-BB79-BD4B-ABFF-ADEFDA2DE930}" type="pres">
      <dgm:prSet presAssocID="{5C5C8500-C409-FF4D-8BB8-AFCBE842AD7B}" presName="root2" presStyleCnt="0"/>
      <dgm:spPr/>
    </dgm:pt>
    <dgm:pt modelId="{D109C133-E8AB-A347-9EB0-B5BE161E952D}" type="pres">
      <dgm:prSet presAssocID="{5C5C8500-C409-FF4D-8BB8-AFCBE842AD7B}" presName="LevelTwoTextNode" presStyleLbl="node2" presStyleIdx="1" presStyleCnt="2">
        <dgm:presLayoutVars>
          <dgm:chPref val="3"/>
        </dgm:presLayoutVars>
      </dgm:prSet>
      <dgm:spPr/>
    </dgm:pt>
    <dgm:pt modelId="{B2D47590-B748-5543-9450-37CE9FBA2D2F}" type="pres">
      <dgm:prSet presAssocID="{5C5C8500-C409-FF4D-8BB8-AFCBE842AD7B}" presName="level3hierChild" presStyleCnt="0"/>
      <dgm:spPr/>
    </dgm:pt>
    <dgm:pt modelId="{D3077A58-1175-CA42-BF97-BC4A45204469}" type="pres">
      <dgm:prSet presAssocID="{D09D0D3D-FC58-9245-83C4-07ECA4F43F7E}" presName="conn2-1" presStyleLbl="parChTrans1D3" presStyleIdx="1" presStyleCnt="3"/>
      <dgm:spPr/>
    </dgm:pt>
    <dgm:pt modelId="{4B5A3351-E613-B241-A42B-0C637BDC0473}" type="pres">
      <dgm:prSet presAssocID="{D09D0D3D-FC58-9245-83C4-07ECA4F43F7E}" presName="connTx" presStyleLbl="parChTrans1D3" presStyleIdx="1" presStyleCnt="3"/>
      <dgm:spPr/>
    </dgm:pt>
    <dgm:pt modelId="{556EC0C3-DC24-7E44-BBBE-E5351A4968E2}" type="pres">
      <dgm:prSet presAssocID="{2FE207F4-FB21-1B45-9C78-E47618359223}" presName="root2" presStyleCnt="0"/>
      <dgm:spPr/>
    </dgm:pt>
    <dgm:pt modelId="{1790E5F2-4254-C34F-BEBF-031ED6E25324}" type="pres">
      <dgm:prSet presAssocID="{2FE207F4-FB21-1B45-9C78-E47618359223}" presName="LevelTwoTextNode" presStyleLbl="node3" presStyleIdx="1" presStyleCnt="3">
        <dgm:presLayoutVars>
          <dgm:chPref val="3"/>
        </dgm:presLayoutVars>
      </dgm:prSet>
      <dgm:spPr/>
    </dgm:pt>
    <dgm:pt modelId="{82C09F99-3B0E-6041-800D-768502FD4395}" type="pres">
      <dgm:prSet presAssocID="{2FE207F4-FB21-1B45-9C78-E47618359223}" presName="level3hierChild" presStyleCnt="0"/>
      <dgm:spPr/>
    </dgm:pt>
    <dgm:pt modelId="{23DED706-C1ED-874A-BE74-43366202AC59}" type="pres">
      <dgm:prSet presAssocID="{600405E1-6DE4-2244-B1D4-30589C7280F9}" presName="conn2-1" presStyleLbl="parChTrans1D3" presStyleIdx="2" presStyleCnt="3"/>
      <dgm:spPr/>
    </dgm:pt>
    <dgm:pt modelId="{B9BC0D57-83B4-8D43-A145-73D7C6EE8B0B}" type="pres">
      <dgm:prSet presAssocID="{600405E1-6DE4-2244-B1D4-30589C7280F9}" presName="connTx" presStyleLbl="parChTrans1D3" presStyleIdx="2" presStyleCnt="3"/>
      <dgm:spPr/>
    </dgm:pt>
    <dgm:pt modelId="{5C934C85-72F7-7C4D-B4A8-1A72D6BFAB25}" type="pres">
      <dgm:prSet presAssocID="{A0F5EA24-684F-C441-A917-2037DC13420F}" presName="root2" presStyleCnt="0"/>
      <dgm:spPr/>
    </dgm:pt>
    <dgm:pt modelId="{54647ABA-2E82-F544-B162-E1F9C3C0AA3D}" type="pres">
      <dgm:prSet presAssocID="{A0F5EA24-684F-C441-A917-2037DC13420F}" presName="LevelTwoTextNode" presStyleLbl="node3" presStyleIdx="2" presStyleCnt="3">
        <dgm:presLayoutVars>
          <dgm:chPref val="3"/>
        </dgm:presLayoutVars>
      </dgm:prSet>
      <dgm:spPr/>
    </dgm:pt>
    <dgm:pt modelId="{A77A4E37-4109-AD4D-918C-311F37821149}" type="pres">
      <dgm:prSet presAssocID="{A0F5EA24-684F-C441-A917-2037DC13420F}" presName="level3hierChild" presStyleCnt="0"/>
      <dgm:spPr/>
    </dgm:pt>
    <dgm:pt modelId="{00DA6678-9B51-D648-B74D-45E1EB06B885}" type="pres">
      <dgm:prSet presAssocID="{4A5938FD-E89F-874F-A9FA-BFEDE430E937}" presName="conn2-1" presStyleLbl="parChTrans1D4" presStyleIdx="3" presStyleCnt="4"/>
      <dgm:spPr/>
    </dgm:pt>
    <dgm:pt modelId="{5A66ED89-C277-2547-B7A6-E99051ADC93B}" type="pres">
      <dgm:prSet presAssocID="{4A5938FD-E89F-874F-A9FA-BFEDE430E937}" presName="connTx" presStyleLbl="parChTrans1D4" presStyleIdx="3" presStyleCnt="4"/>
      <dgm:spPr/>
    </dgm:pt>
    <dgm:pt modelId="{654D50E2-B923-1548-B996-2E0BC2709EF8}" type="pres">
      <dgm:prSet presAssocID="{53202490-CC02-6C42-82DC-225DF6765986}" presName="root2" presStyleCnt="0"/>
      <dgm:spPr/>
    </dgm:pt>
    <dgm:pt modelId="{6A7C717A-C7F7-2C43-A03E-45F03749D4AF}" type="pres">
      <dgm:prSet presAssocID="{53202490-CC02-6C42-82DC-225DF6765986}" presName="LevelTwoTextNode" presStyleLbl="node4" presStyleIdx="3" presStyleCnt="4">
        <dgm:presLayoutVars>
          <dgm:chPref val="3"/>
        </dgm:presLayoutVars>
      </dgm:prSet>
      <dgm:spPr/>
    </dgm:pt>
    <dgm:pt modelId="{ED15030C-0D3E-0140-ADEE-1AF2A9E37080}" type="pres">
      <dgm:prSet presAssocID="{53202490-CC02-6C42-82DC-225DF6765986}" presName="level3hierChild" presStyleCnt="0"/>
      <dgm:spPr/>
    </dgm:pt>
  </dgm:ptLst>
  <dgm:cxnLst>
    <dgm:cxn modelId="{C018F404-0CCB-2643-8DBF-FF0CD48A978B}" srcId="{5C5C8500-C409-FF4D-8BB8-AFCBE842AD7B}" destId="{2FE207F4-FB21-1B45-9C78-E47618359223}" srcOrd="0" destOrd="0" parTransId="{D09D0D3D-FC58-9245-83C4-07ECA4F43F7E}" sibTransId="{52A51A23-0FFB-3C42-9388-3E9D9742DE3F}"/>
    <dgm:cxn modelId="{3A723B0F-C659-BA45-903B-E40C2B2E9692}" type="presOf" srcId="{90170853-3C08-2F45-ADCD-E54D1351361F}" destId="{F82236F4-5E29-E54A-B030-B47F0819B8B1}" srcOrd="0" destOrd="0" presId="urn:microsoft.com/office/officeart/2005/8/layout/hierarchy2"/>
    <dgm:cxn modelId="{47ED9F14-7F23-1D49-882C-50F1A2C5BA79}" type="presOf" srcId="{F2A811D4-E5BA-8A4C-AE80-DA6DEBC45A38}" destId="{6CD6CD65-A52E-4742-B3C4-EBB0631DFD90}" srcOrd="0" destOrd="0" presId="urn:microsoft.com/office/officeart/2005/8/layout/hierarchy2"/>
    <dgm:cxn modelId="{25D84C17-B49C-9545-8D45-1A6B12199876}" type="presOf" srcId="{3C9E234B-52AB-7249-9143-857813529FB5}" destId="{C20AF842-B6D3-E148-8CE2-97787D64DD52}" srcOrd="0" destOrd="0" presId="urn:microsoft.com/office/officeart/2005/8/layout/hierarchy2"/>
    <dgm:cxn modelId="{4AA93120-7F74-424F-977A-107AB5AC9451}" srcId="{F2A811D4-E5BA-8A4C-AE80-DA6DEBC45A38}" destId="{9AE67C85-EC74-654A-A479-E129D9415917}" srcOrd="0" destOrd="0" parTransId="{30A08272-E24B-114E-80BA-20F1749DFF7B}" sibTransId="{B369A33D-2DF6-2A4E-A553-394DDD81AA96}"/>
    <dgm:cxn modelId="{36BA2328-5518-3140-8CDD-C1C7D420EB6F}" type="presOf" srcId="{F84E3779-83A8-8145-94DB-201615CD8E9F}" destId="{5E55FE25-13FD-BF47-B9FE-3D43780E2876}" srcOrd="0" destOrd="0" presId="urn:microsoft.com/office/officeart/2005/8/layout/hierarchy2"/>
    <dgm:cxn modelId="{DD9FE728-172C-7040-B5CE-477FDDB7721B}" srcId="{73C7F8A5-3265-7548-9B9F-5CF3D9C9EED4}" destId="{5C5C8500-C409-FF4D-8BB8-AFCBE842AD7B}" srcOrd="1" destOrd="0" parTransId="{90170853-3C08-2F45-ADCD-E54D1351361F}" sibTransId="{4752025C-307D-D64C-ADF6-7A5985430CAC}"/>
    <dgm:cxn modelId="{410FEF28-30AA-1047-9ED7-D303A9D698C4}" srcId="{F84E3779-83A8-8145-94DB-201615CD8E9F}" destId="{73C7F8A5-3265-7548-9B9F-5CF3D9C9EED4}" srcOrd="1" destOrd="0" parTransId="{C67DF0DB-8A8F-C545-A6E2-9A498B2317E1}" sibTransId="{F31B0803-3FCF-5B4A-B3CA-DFBC6FC2A017}"/>
    <dgm:cxn modelId="{AB1C272B-6CBC-8948-9C1C-796BFAAA6EC3}" type="presOf" srcId="{9AE67C85-EC74-654A-A479-E129D9415917}" destId="{3FA639D4-3587-6D40-BADF-4962845EEDED}" srcOrd="0" destOrd="0" presId="urn:microsoft.com/office/officeart/2005/8/layout/hierarchy2"/>
    <dgm:cxn modelId="{A2C0A92B-BB54-A844-A400-9AEF91587859}" type="presOf" srcId="{6AB95209-4EB4-6840-88BA-E25791D12646}" destId="{4D972531-4FD9-6742-B7F0-34868DE05384}" srcOrd="0" destOrd="0" presId="urn:microsoft.com/office/officeart/2005/8/layout/hierarchy2"/>
    <dgm:cxn modelId="{35FBC42B-7EFB-1F49-8F81-6285AA0EC2E2}" type="presOf" srcId="{600405E1-6DE4-2244-B1D4-30589C7280F9}" destId="{B9BC0D57-83B4-8D43-A145-73D7C6EE8B0B}" srcOrd="1" destOrd="0" presId="urn:microsoft.com/office/officeart/2005/8/layout/hierarchy2"/>
    <dgm:cxn modelId="{522CD22F-B581-344C-8170-2EEAF9F94FB6}" type="presOf" srcId="{5C5C8500-C409-FF4D-8BB8-AFCBE842AD7B}" destId="{D109C133-E8AB-A347-9EB0-B5BE161E952D}" srcOrd="0" destOrd="0" presId="urn:microsoft.com/office/officeart/2005/8/layout/hierarchy2"/>
    <dgm:cxn modelId="{24207140-5ED3-D347-B3B2-E66747F443FE}" type="presOf" srcId="{1BFDDEDF-CF70-3C4D-AFE9-69B3B7F6312C}" destId="{8EEEAB74-5769-7047-A006-609C73EB7BC6}" srcOrd="0" destOrd="0" presId="urn:microsoft.com/office/officeart/2005/8/layout/hierarchy2"/>
    <dgm:cxn modelId="{321EEC61-1BBE-664F-8160-D99061BCDF92}" type="presOf" srcId="{53202490-CC02-6C42-82DC-225DF6765986}" destId="{6A7C717A-C7F7-2C43-A03E-45F03749D4AF}" srcOrd="0" destOrd="0" presId="urn:microsoft.com/office/officeart/2005/8/layout/hierarchy2"/>
    <dgm:cxn modelId="{B5EEAF69-0D06-FD40-B166-F817653293A9}" srcId="{5C5C8500-C409-FF4D-8BB8-AFCBE842AD7B}" destId="{A0F5EA24-684F-C441-A917-2037DC13420F}" srcOrd="1" destOrd="0" parTransId="{600405E1-6DE4-2244-B1D4-30589C7280F9}" sibTransId="{9BC11C65-05D9-5246-9097-45BA047C28EE}"/>
    <dgm:cxn modelId="{4F08386B-ACF3-5D47-A59E-76798628C575}" type="presOf" srcId="{4A5938FD-E89F-874F-A9FA-BFEDE430E937}" destId="{5A66ED89-C277-2547-B7A6-E99051ADC93B}" srcOrd="1" destOrd="0" presId="urn:microsoft.com/office/officeart/2005/8/layout/hierarchy2"/>
    <dgm:cxn modelId="{9A6B5A74-8A4B-0745-99F9-DBB6A632151B}" type="presOf" srcId="{30A08272-E24B-114E-80BA-20F1749DFF7B}" destId="{EC693B08-F193-1A45-AC0F-AA78BA80BB41}" srcOrd="0" destOrd="0" presId="urn:microsoft.com/office/officeart/2005/8/layout/hierarchy2"/>
    <dgm:cxn modelId="{EDAEE479-1379-5F4B-9BC3-DB87DC179939}" type="presOf" srcId="{4A5938FD-E89F-874F-A9FA-BFEDE430E937}" destId="{00DA6678-9B51-D648-B74D-45E1EB06B885}" srcOrd="0" destOrd="0" presId="urn:microsoft.com/office/officeart/2005/8/layout/hierarchy2"/>
    <dgm:cxn modelId="{A589DC7A-D052-C14C-88D8-F137CB618F0C}" srcId="{9AE67C85-EC74-654A-A479-E129D9415917}" destId="{6AB95209-4EB4-6840-88BA-E25791D12646}" srcOrd="0" destOrd="0" parTransId="{2D4CE8A9-C376-4F40-88D7-90297B305B1C}" sibTransId="{9C5BDEAB-A0E2-0049-9A08-BB5EB62CB9F8}"/>
    <dgm:cxn modelId="{16319B83-C2A8-B049-89EA-4E4E71C6FD60}" type="presOf" srcId="{2D4CE8A9-C376-4F40-88D7-90297B305B1C}" destId="{2B6755FF-056E-D34B-89C7-2C0BF8C3B59A}" srcOrd="1" destOrd="0" presId="urn:microsoft.com/office/officeart/2005/8/layout/hierarchy2"/>
    <dgm:cxn modelId="{60F4D297-0BAD-7747-BFD6-8E85299AF52F}" type="presOf" srcId="{600405E1-6DE4-2244-B1D4-30589C7280F9}" destId="{23DED706-C1ED-874A-BE74-43366202AC59}" srcOrd="0" destOrd="0" presId="urn:microsoft.com/office/officeart/2005/8/layout/hierarchy2"/>
    <dgm:cxn modelId="{173DE097-899D-904F-842C-5CF10D42E56B}" type="presOf" srcId="{A0F5EA24-684F-C441-A917-2037DC13420F}" destId="{54647ABA-2E82-F544-B162-E1F9C3C0AA3D}" srcOrd="0" destOrd="0" presId="urn:microsoft.com/office/officeart/2005/8/layout/hierarchy2"/>
    <dgm:cxn modelId="{9DD2E19A-0C20-5A4F-8D77-FA42A0AC8480}" type="presOf" srcId="{3E557619-EC1F-C64B-9D1A-BA37A27FA125}" destId="{0A4BE5AE-9AFC-1846-B353-22F11463F3BE}" srcOrd="0" destOrd="0" presId="urn:microsoft.com/office/officeart/2005/8/layout/hierarchy2"/>
    <dgm:cxn modelId="{9F4A339D-200D-EB49-8845-0E22C84D3763}" srcId="{73C7F8A5-3265-7548-9B9F-5CF3D9C9EED4}" destId="{057BF4A2-AEE8-C64C-83C4-2D1D038C4A68}" srcOrd="0" destOrd="0" parTransId="{3E557619-EC1F-C64B-9D1A-BA37A27FA125}" sibTransId="{AAA32EA9-E73A-C446-BA8E-3B9BF8D7F3F6}"/>
    <dgm:cxn modelId="{C64C86A9-D47B-9642-9933-237F58347387}" type="presOf" srcId="{2FE207F4-FB21-1B45-9C78-E47618359223}" destId="{1790E5F2-4254-C34F-BEBF-031ED6E25324}" srcOrd="0" destOrd="0" presId="urn:microsoft.com/office/officeart/2005/8/layout/hierarchy2"/>
    <dgm:cxn modelId="{177EAEAD-0065-724E-85F2-E9E188C8991C}" srcId="{057BF4A2-AEE8-C64C-83C4-2D1D038C4A68}" destId="{F2A811D4-E5BA-8A4C-AE80-DA6DEBC45A38}" srcOrd="0" destOrd="0" parTransId="{57B13493-3EEE-BA42-B071-B3C6ABC345BB}" sibTransId="{5B6B425D-1CA7-1B48-955E-3245B192E3F3}"/>
    <dgm:cxn modelId="{D410E5B0-D974-5845-80DA-D0A2FBF17572}" type="presOf" srcId="{73C7F8A5-3265-7548-9B9F-5CF3D9C9EED4}" destId="{8C2DB5E5-966F-A449-AD41-9680F97D8E26}" srcOrd="0" destOrd="0" presId="urn:microsoft.com/office/officeart/2005/8/layout/hierarchy2"/>
    <dgm:cxn modelId="{2B47F2B1-CCF7-FB45-AEEE-CD6DAB80407F}" type="presOf" srcId="{D09D0D3D-FC58-9245-83C4-07ECA4F43F7E}" destId="{D3077A58-1175-CA42-BF97-BC4A45204469}" srcOrd="0" destOrd="0" presId="urn:microsoft.com/office/officeart/2005/8/layout/hierarchy2"/>
    <dgm:cxn modelId="{5E4B96BD-EFD2-2046-8BBA-9DF43C896239}" type="presOf" srcId="{2D4CE8A9-C376-4F40-88D7-90297B305B1C}" destId="{4E331073-F530-2A41-906C-87239883CEF4}" srcOrd="0" destOrd="0" presId="urn:microsoft.com/office/officeart/2005/8/layout/hierarchy2"/>
    <dgm:cxn modelId="{102138C8-4893-3F43-8C35-050E1A2C74AB}" type="presOf" srcId="{F177C919-457C-7249-9680-0D80B3E9C781}" destId="{A8C077F3-CED8-5D44-969A-56898315F24D}" srcOrd="0" destOrd="0" presId="urn:microsoft.com/office/officeart/2005/8/layout/hierarchy2"/>
    <dgm:cxn modelId="{2BAD90CA-597A-9C4C-A506-C3F3ACA95C06}" type="presOf" srcId="{3C9E234B-52AB-7249-9143-857813529FB5}" destId="{34D9A1BF-4D7D-0C40-9CD2-7A4EA5A31C95}" srcOrd="1" destOrd="0" presId="urn:microsoft.com/office/officeart/2005/8/layout/hierarchy2"/>
    <dgm:cxn modelId="{6CEBE3CB-DC1B-BA4C-BD05-BF76F04CC3E6}" type="presOf" srcId="{30A08272-E24B-114E-80BA-20F1749DFF7B}" destId="{BD333CB3-7B5D-5A40-ACC1-B2E848F9F2E9}" srcOrd="1" destOrd="0" presId="urn:microsoft.com/office/officeart/2005/8/layout/hierarchy2"/>
    <dgm:cxn modelId="{1E974BCC-6097-524D-93D7-696117F475C6}" srcId="{F84E3779-83A8-8145-94DB-201615CD8E9F}" destId="{F177C919-457C-7249-9680-0D80B3E9C781}" srcOrd="0" destOrd="0" parTransId="{1610E416-B3CD-5643-A034-C8271A011765}" sibTransId="{24B4E8F8-B59E-074B-8A92-C97DA6DE0460}"/>
    <dgm:cxn modelId="{44CBF2CC-74D1-D94A-A098-B4715190513B}" type="presOf" srcId="{90170853-3C08-2F45-ADCD-E54D1351361F}" destId="{BC6D13EF-E95C-3D40-9000-6E141507A982}" srcOrd="1" destOrd="0" presId="urn:microsoft.com/office/officeart/2005/8/layout/hierarchy2"/>
    <dgm:cxn modelId="{93C6B7D6-F66E-B24F-ADBF-639B5756BE73}" type="presOf" srcId="{57B13493-3EEE-BA42-B071-B3C6ABC345BB}" destId="{5D54977D-5188-224D-8A05-DB36B9797BCE}" srcOrd="0" destOrd="0" presId="urn:microsoft.com/office/officeart/2005/8/layout/hierarchy2"/>
    <dgm:cxn modelId="{441733D7-AE10-D244-B395-9BB97EEC9299}" type="presOf" srcId="{D09D0D3D-FC58-9245-83C4-07ECA4F43F7E}" destId="{4B5A3351-E613-B241-A42B-0C637BDC0473}" srcOrd="1" destOrd="0" presId="urn:microsoft.com/office/officeart/2005/8/layout/hierarchy2"/>
    <dgm:cxn modelId="{BAB0F3DF-24FC-9742-9AE4-1F62D7B18B03}" srcId="{A0F5EA24-684F-C441-A917-2037DC13420F}" destId="{53202490-CC02-6C42-82DC-225DF6765986}" srcOrd="0" destOrd="0" parTransId="{4A5938FD-E89F-874F-A9FA-BFEDE430E937}" sibTransId="{0A84E2EA-B8F9-B348-B375-A4E74A54BC4D}"/>
    <dgm:cxn modelId="{2573D1E2-377D-7E44-9451-E06DFED0971C}" type="presOf" srcId="{57B13493-3EEE-BA42-B071-B3C6ABC345BB}" destId="{BCCA391F-5BC7-124F-A843-411A83B304CC}" srcOrd="1" destOrd="0" presId="urn:microsoft.com/office/officeart/2005/8/layout/hierarchy2"/>
    <dgm:cxn modelId="{89AB36EB-D46C-8145-B343-0A7ED482A102}" type="presOf" srcId="{057BF4A2-AEE8-C64C-83C4-2D1D038C4A68}" destId="{B1DC2D29-558D-A44E-8985-5CABA1908162}" srcOrd="0" destOrd="0" presId="urn:microsoft.com/office/officeart/2005/8/layout/hierarchy2"/>
    <dgm:cxn modelId="{5FB978EC-0B3B-824D-8D52-2D6D812B48AF}" srcId="{6AB95209-4EB4-6840-88BA-E25791D12646}" destId="{1BFDDEDF-CF70-3C4D-AFE9-69B3B7F6312C}" srcOrd="0" destOrd="0" parTransId="{3C9E234B-52AB-7249-9143-857813529FB5}" sibTransId="{AB082430-7BAF-DE48-A9DA-3E85F6F8E9F1}"/>
    <dgm:cxn modelId="{D3A0DAFE-4A82-854F-957C-3C1045C47240}" type="presOf" srcId="{3E557619-EC1F-C64B-9D1A-BA37A27FA125}" destId="{8E57DDA2-3902-D84D-A6E3-420F4AB9CF9B}" srcOrd="1" destOrd="0" presId="urn:microsoft.com/office/officeart/2005/8/layout/hierarchy2"/>
    <dgm:cxn modelId="{ACD3528E-DDCF-4B4B-8807-3858787943AE}" type="presParOf" srcId="{5E55FE25-13FD-BF47-B9FE-3D43780E2876}" destId="{6995CAD6-0C6D-E44A-A8BD-59A023E08E82}" srcOrd="0" destOrd="0" presId="urn:microsoft.com/office/officeart/2005/8/layout/hierarchy2"/>
    <dgm:cxn modelId="{463F0085-035A-2049-88D7-A22EB9721A6F}" type="presParOf" srcId="{6995CAD6-0C6D-E44A-A8BD-59A023E08E82}" destId="{A8C077F3-CED8-5D44-969A-56898315F24D}" srcOrd="0" destOrd="0" presId="urn:microsoft.com/office/officeart/2005/8/layout/hierarchy2"/>
    <dgm:cxn modelId="{687DAD7C-E52B-3A4A-B0EC-4EDEE33B57BB}" type="presParOf" srcId="{6995CAD6-0C6D-E44A-A8BD-59A023E08E82}" destId="{EAF40D02-45F2-DE45-BDBE-AB2FFF78C5D9}" srcOrd="1" destOrd="0" presId="urn:microsoft.com/office/officeart/2005/8/layout/hierarchy2"/>
    <dgm:cxn modelId="{389650D3-57AC-E94C-B4CB-A80C735850E2}" type="presParOf" srcId="{5E55FE25-13FD-BF47-B9FE-3D43780E2876}" destId="{D04C5EAC-376C-5D4D-BDF4-AF88713DC4E1}" srcOrd="1" destOrd="0" presId="urn:microsoft.com/office/officeart/2005/8/layout/hierarchy2"/>
    <dgm:cxn modelId="{41BD7E88-E4EF-8C43-86F0-C0A2CC5F6716}" type="presParOf" srcId="{D04C5EAC-376C-5D4D-BDF4-AF88713DC4E1}" destId="{8C2DB5E5-966F-A449-AD41-9680F97D8E26}" srcOrd="0" destOrd="0" presId="urn:microsoft.com/office/officeart/2005/8/layout/hierarchy2"/>
    <dgm:cxn modelId="{28703902-E4C5-A14B-B354-F026A224ED69}" type="presParOf" srcId="{D04C5EAC-376C-5D4D-BDF4-AF88713DC4E1}" destId="{5B3184A6-E4CC-D145-8589-7EE28CD5EB6C}" srcOrd="1" destOrd="0" presId="urn:microsoft.com/office/officeart/2005/8/layout/hierarchy2"/>
    <dgm:cxn modelId="{08C07070-6FCB-2646-8548-398F0677007B}" type="presParOf" srcId="{5B3184A6-E4CC-D145-8589-7EE28CD5EB6C}" destId="{0A4BE5AE-9AFC-1846-B353-22F11463F3BE}" srcOrd="0" destOrd="0" presId="urn:microsoft.com/office/officeart/2005/8/layout/hierarchy2"/>
    <dgm:cxn modelId="{F4EF9B30-EB36-6E4D-AD05-2683AC63EB9F}" type="presParOf" srcId="{0A4BE5AE-9AFC-1846-B353-22F11463F3BE}" destId="{8E57DDA2-3902-D84D-A6E3-420F4AB9CF9B}" srcOrd="0" destOrd="0" presId="urn:microsoft.com/office/officeart/2005/8/layout/hierarchy2"/>
    <dgm:cxn modelId="{C23AF359-5667-3241-98B2-6091712970C5}" type="presParOf" srcId="{5B3184A6-E4CC-D145-8589-7EE28CD5EB6C}" destId="{CCC36662-6CDC-B142-B0F1-F146AA3E26B1}" srcOrd="1" destOrd="0" presId="urn:microsoft.com/office/officeart/2005/8/layout/hierarchy2"/>
    <dgm:cxn modelId="{4F34598E-8262-F64D-84F7-D49874AE095C}" type="presParOf" srcId="{CCC36662-6CDC-B142-B0F1-F146AA3E26B1}" destId="{B1DC2D29-558D-A44E-8985-5CABA1908162}" srcOrd="0" destOrd="0" presId="urn:microsoft.com/office/officeart/2005/8/layout/hierarchy2"/>
    <dgm:cxn modelId="{6765165B-5316-2047-B7C8-1BFA1684D3A3}" type="presParOf" srcId="{CCC36662-6CDC-B142-B0F1-F146AA3E26B1}" destId="{6EBB1FCA-7154-D04D-B16F-0A1E3885A24E}" srcOrd="1" destOrd="0" presId="urn:microsoft.com/office/officeart/2005/8/layout/hierarchy2"/>
    <dgm:cxn modelId="{AA48D060-B69D-974F-B858-3818933360DC}" type="presParOf" srcId="{6EBB1FCA-7154-D04D-B16F-0A1E3885A24E}" destId="{5D54977D-5188-224D-8A05-DB36B9797BCE}" srcOrd="0" destOrd="0" presId="urn:microsoft.com/office/officeart/2005/8/layout/hierarchy2"/>
    <dgm:cxn modelId="{28101096-E895-9341-86EC-9FE8590DC306}" type="presParOf" srcId="{5D54977D-5188-224D-8A05-DB36B9797BCE}" destId="{BCCA391F-5BC7-124F-A843-411A83B304CC}" srcOrd="0" destOrd="0" presId="urn:microsoft.com/office/officeart/2005/8/layout/hierarchy2"/>
    <dgm:cxn modelId="{C962E3E7-258F-CC42-A9D5-3B1672E8AE52}" type="presParOf" srcId="{6EBB1FCA-7154-D04D-B16F-0A1E3885A24E}" destId="{4E57A546-A85C-7746-BBE4-C1645A4F2159}" srcOrd="1" destOrd="0" presId="urn:microsoft.com/office/officeart/2005/8/layout/hierarchy2"/>
    <dgm:cxn modelId="{744ED2CE-4581-A448-9653-AC5C8BC976C1}" type="presParOf" srcId="{4E57A546-A85C-7746-BBE4-C1645A4F2159}" destId="{6CD6CD65-A52E-4742-B3C4-EBB0631DFD90}" srcOrd="0" destOrd="0" presId="urn:microsoft.com/office/officeart/2005/8/layout/hierarchy2"/>
    <dgm:cxn modelId="{C494F957-60AB-3D44-9D5C-0824AFC8BF42}" type="presParOf" srcId="{4E57A546-A85C-7746-BBE4-C1645A4F2159}" destId="{42FD5541-4F4A-ED43-9A4D-CF4C2F634105}" srcOrd="1" destOrd="0" presId="urn:microsoft.com/office/officeart/2005/8/layout/hierarchy2"/>
    <dgm:cxn modelId="{980B4857-E5F0-1A41-8AA5-79E487C53C60}" type="presParOf" srcId="{42FD5541-4F4A-ED43-9A4D-CF4C2F634105}" destId="{EC693B08-F193-1A45-AC0F-AA78BA80BB41}" srcOrd="0" destOrd="0" presId="urn:microsoft.com/office/officeart/2005/8/layout/hierarchy2"/>
    <dgm:cxn modelId="{C5961018-D5AC-FD44-B1CF-0DFDCF461E09}" type="presParOf" srcId="{EC693B08-F193-1A45-AC0F-AA78BA80BB41}" destId="{BD333CB3-7B5D-5A40-ACC1-B2E848F9F2E9}" srcOrd="0" destOrd="0" presId="urn:microsoft.com/office/officeart/2005/8/layout/hierarchy2"/>
    <dgm:cxn modelId="{91CD75C7-6A5C-9F41-8A99-2413E9E2D966}" type="presParOf" srcId="{42FD5541-4F4A-ED43-9A4D-CF4C2F634105}" destId="{956AC55E-F814-BA4A-9A78-B808D63FFFE5}" srcOrd="1" destOrd="0" presId="urn:microsoft.com/office/officeart/2005/8/layout/hierarchy2"/>
    <dgm:cxn modelId="{E4216675-C635-5F49-AEA7-99110CFCCE8E}" type="presParOf" srcId="{956AC55E-F814-BA4A-9A78-B808D63FFFE5}" destId="{3FA639D4-3587-6D40-BADF-4962845EEDED}" srcOrd="0" destOrd="0" presId="urn:microsoft.com/office/officeart/2005/8/layout/hierarchy2"/>
    <dgm:cxn modelId="{E756869E-363D-4A41-8C5D-EBB4303A6AB7}" type="presParOf" srcId="{956AC55E-F814-BA4A-9A78-B808D63FFFE5}" destId="{A3CD9C50-6D14-C346-9EE4-FDA466D502DE}" srcOrd="1" destOrd="0" presId="urn:microsoft.com/office/officeart/2005/8/layout/hierarchy2"/>
    <dgm:cxn modelId="{27E0DF1C-01E4-B040-9519-8FD8F66AEC45}" type="presParOf" srcId="{A3CD9C50-6D14-C346-9EE4-FDA466D502DE}" destId="{4E331073-F530-2A41-906C-87239883CEF4}" srcOrd="0" destOrd="0" presId="urn:microsoft.com/office/officeart/2005/8/layout/hierarchy2"/>
    <dgm:cxn modelId="{E4B45B5D-724C-0548-86BC-47C1042FD3C1}" type="presParOf" srcId="{4E331073-F530-2A41-906C-87239883CEF4}" destId="{2B6755FF-056E-D34B-89C7-2C0BF8C3B59A}" srcOrd="0" destOrd="0" presId="urn:microsoft.com/office/officeart/2005/8/layout/hierarchy2"/>
    <dgm:cxn modelId="{D954942E-2083-3D46-94FA-D8DFFCE88CFB}" type="presParOf" srcId="{A3CD9C50-6D14-C346-9EE4-FDA466D502DE}" destId="{1972211E-D12E-DB4A-BDB3-537D523CBC93}" srcOrd="1" destOrd="0" presId="urn:microsoft.com/office/officeart/2005/8/layout/hierarchy2"/>
    <dgm:cxn modelId="{111D3DAD-BD76-794E-A2CF-F66BA8780A9F}" type="presParOf" srcId="{1972211E-D12E-DB4A-BDB3-537D523CBC93}" destId="{4D972531-4FD9-6742-B7F0-34868DE05384}" srcOrd="0" destOrd="0" presId="urn:microsoft.com/office/officeart/2005/8/layout/hierarchy2"/>
    <dgm:cxn modelId="{AE35290A-8720-4B4A-A0A8-D53DB7FC595A}" type="presParOf" srcId="{1972211E-D12E-DB4A-BDB3-537D523CBC93}" destId="{BA25A321-E1E6-5944-B64B-545A29EF73D3}" srcOrd="1" destOrd="0" presId="urn:microsoft.com/office/officeart/2005/8/layout/hierarchy2"/>
    <dgm:cxn modelId="{15E835E1-918D-2B4F-B795-2A3A081FB59E}" type="presParOf" srcId="{BA25A321-E1E6-5944-B64B-545A29EF73D3}" destId="{C20AF842-B6D3-E148-8CE2-97787D64DD52}" srcOrd="0" destOrd="0" presId="urn:microsoft.com/office/officeart/2005/8/layout/hierarchy2"/>
    <dgm:cxn modelId="{B6A4E942-9837-2F43-99E6-55FF049E236E}" type="presParOf" srcId="{C20AF842-B6D3-E148-8CE2-97787D64DD52}" destId="{34D9A1BF-4D7D-0C40-9CD2-7A4EA5A31C95}" srcOrd="0" destOrd="0" presId="urn:microsoft.com/office/officeart/2005/8/layout/hierarchy2"/>
    <dgm:cxn modelId="{56D2887E-ECB0-F14B-A9EC-FC70C3656B57}" type="presParOf" srcId="{BA25A321-E1E6-5944-B64B-545A29EF73D3}" destId="{2F47478B-72D2-194C-A999-1CFC413D9695}" srcOrd="1" destOrd="0" presId="urn:microsoft.com/office/officeart/2005/8/layout/hierarchy2"/>
    <dgm:cxn modelId="{70671DF4-D925-9548-BADF-8E90E4BCCC29}" type="presParOf" srcId="{2F47478B-72D2-194C-A999-1CFC413D9695}" destId="{8EEEAB74-5769-7047-A006-609C73EB7BC6}" srcOrd="0" destOrd="0" presId="urn:microsoft.com/office/officeart/2005/8/layout/hierarchy2"/>
    <dgm:cxn modelId="{7502246D-801E-E348-8738-F72B85CB799A}" type="presParOf" srcId="{2F47478B-72D2-194C-A999-1CFC413D9695}" destId="{7488A275-A413-FF45-A026-57ED17F1C67D}" srcOrd="1" destOrd="0" presId="urn:microsoft.com/office/officeart/2005/8/layout/hierarchy2"/>
    <dgm:cxn modelId="{6A912B6F-C628-F940-91B7-5D224B0E5740}" type="presParOf" srcId="{5B3184A6-E4CC-D145-8589-7EE28CD5EB6C}" destId="{F82236F4-5E29-E54A-B030-B47F0819B8B1}" srcOrd="2" destOrd="0" presId="urn:microsoft.com/office/officeart/2005/8/layout/hierarchy2"/>
    <dgm:cxn modelId="{E3584C27-08F8-6242-99A6-4D365D7798F8}" type="presParOf" srcId="{F82236F4-5E29-E54A-B030-B47F0819B8B1}" destId="{BC6D13EF-E95C-3D40-9000-6E141507A982}" srcOrd="0" destOrd="0" presId="urn:microsoft.com/office/officeart/2005/8/layout/hierarchy2"/>
    <dgm:cxn modelId="{7DD2913D-3FB4-F24D-879A-6194937CAA5A}" type="presParOf" srcId="{5B3184A6-E4CC-D145-8589-7EE28CD5EB6C}" destId="{01296EC4-BB79-BD4B-ABFF-ADEFDA2DE930}" srcOrd="3" destOrd="0" presId="urn:microsoft.com/office/officeart/2005/8/layout/hierarchy2"/>
    <dgm:cxn modelId="{E34B2E96-5251-C342-89C2-3E3758727D1B}" type="presParOf" srcId="{01296EC4-BB79-BD4B-ABFF-ADEFDA2DE930}" destId="{D109C133-E8AB-A347-9EB0-B5BE161E952D}" srcOrd="0" destOrd="0" presId="urn:microsoft.com/office/officeart/2005/8/layout/hierarchy2"/>
    <dgm:cxn modelId="{B03BF738-3642-C24E-BA23-32436F22DBE5}" type="presParOf" srcId="{01296EC4-BB79-BD4B-ABFF-ADEFDA2DE930}" destId="{B2D47590-B748-5543-9450-37CE9FBA2D2F}" srcOrd="1" destOrd="0" presId="urn:microsoft.com/office/officeart/2005/8/layout/hierarchy2"/>
    <dgm:cxn modelId="{EAA37EA0-3246-334E-8B59-9F3C41EFC608}" type="presParOf" srcId="{B2D47590-B748-5543-9450-37CE9FBA2D2F}" destId="{D3077A58-1175-CA42-BF97-BC4A45204469}" srcOrd="0" destOrd="0" presId="urn:microsoft.com/office/officeart/2005/8/layout/hierarchy2"/>
    <dgm:cxn modelId="{71F88620-627D-044B-BD6A-1DEFBEEEEB86}" type="presParOf" srcId="{D3077A58-1175-CA42-BF97-BC4A45204469}" destId="{4B5A3351-E613-B241-A42B-0C637BDC0473}" srcOrd="0" destOrd="0" presId="urn:microsoft.com/office/officeart/2005/8/layout/hierarchy2"/>
    <dgm:cxn modelId="{DA50D1D7-1E73-184A-B2EB-E9862C9AF7DF}" type="presParOf" srcId="{B2D47590-B748-5543-9450-37CE9FBA2D2F}" destId="{556EC0C3-DC24-7E44-BBBE-E5351A4968E2}" srcOrd="1" destOrd="0" presId="urn:microsoft.com/office/officeart/2005/8/layout/hierarchy2"/>
    <dgm:cxn modelId="{BC2C244D-6E77-004F-AB1A-540BFADF5B5E}" type="presParOf" srcId="{556EC0C3-DC24-7E44-BBBE-E5351A4968E2}" destId="{1790E5F2-4254-C34F-BEBF-031ED6E25324}" srcOrd="0" destOrd="0" presId="urn:microsoft.com/office/officeart/2005/8/layout/hierarchy2"/>
    <dgm:cxn modelId="{E699D3AB-820C-4A42-BA95-D0EBAA0AD531}" type="presParOf" srcId="{556EC0C3-DC24-7E44-BBBE-E5351A4968E2}" destId="{82C09F99-3B0E-6041-800D-768502FD4395}" srcOrd="1" destOrd="0" presId="urn:microsoft.com/office/officeart/2005/8/layout/hierarchy2"/>
    <dgm:cxn modelId="{72332F6C-A8C6-7449-9909-AB2AAFD4458D}" type="presParOf" srcId="{B2D47590-B748-5543-9450-37CE9FBA2D2F}" destId="{23DED706-C1ED-874A-BE74-43366202AC59}" srcOrd="2" destOrd="0" presId="urn:microsoft.com/office/officeart/2005/8/layout/hierarchy2"/>
    <dgm:cxn modelId="{DF629D29-8E76-B941-9DFC-53876B713FF3}" type="presParOf" srcId="{23DED706-C1ED-874A-BE74-43366202AC59}" destId="{B9BC0D57-83B4-8D43-A145-73D7C6EE8B0B}" srcOrd="0" destOrd="0" presId="urn:microsoft.com/office/officeart/2005/8/layout/hierarchy2"/>
    <dgm:cxn modelId="{6688B500-7E46-E644-9779-5368A8289766}" type="presParOf" srcId="{B2D47590-B748-5543-9450-37CE9FBA2D2F}" destId="{5C934C85-72F7-7C4D-B4A8-1A72D6BFAB25}" srcOrd="3" destOrd="0" presId="urn:microsoft.com/office/officeart/2005/8/layout/hierarchy2"/>
    <dgm:cxn modelId="{4FF6DB52-BC93-5C43-B077-8B4DC14214FD}" type="presParOf" srcId="{5C934C85-72F7-7C4D-B4A8-1A72D6BFAB25}" destId="{54647ABA-2E82-F544-B162-E1F9C3C0AA3D}" srcOrd="0" destOrd="0" presId="urn:microsoft.com/office/officeart/2005/8/layout/hierarchy2"/>
    <dgm:cxn modelId="{01540008-99E4-AA49-9D04-D26AAB7BEEEB}" type="presParOf" srcId="{5C934C85-72F7-7C4D-B4A8-1A72D6BFAB25}" destId="{A77A4E37-4109-AD4D-918C-311F37821149}" srcOrd="1" destOrd="0" presId="urn:microsoft.com/office/officeart/2005/8/layout/hierarchy2"/>
    <dgm:cxn modelId="{4F9EC9B7-52E7-3C44-B2E5-EAB659087AFB}" type="presParOf" srcId="{A77A4E37-4109-AD4D-918C-311F37821149}" destId="{00DA6678-9B51-D648-B74D-45E1EB06B885}" srcOrd="0" destOrd="0" presId="urn:microsoft.com/office/officeart/2005/8/layout/hierarchy2"/>
    <dgm:cxn modelId="{DA47A5BD-FB6A-F744-BED8-BB60D2BFD6CC}" type="presParOf" srcId="{00DA6678-9B51-D648-B74D-45E1EB06B885}" destId="{5A66ED89-C277-2547-B7A6-E99051ADC93B}" srcOrd="0" destOrd="0" presId="urn:microsoft.com/office/officeart/2005/8/layout/hierarchy2"/>
    <dgm:cxn modelId="{868A4A7A-5448-E246-9CCF-A1E34ABEA592}" type="presParOf" srcId="{A77A4E37-4109-AD4D-918C-311F37821149}" destId="{654D50E2-B923-1548-B996-2E0BC2709EF8}" srcOrd="1" destOrd="0" presId="urn:microsoft.com/office/officeart/2005/8/layout/hierarchy2"/>
    <dgm:cxn modelId="{9004908A-5980-A54E-A673-69700D433D7E}" type="presParOf" srcId="{654D50E2-B923-1548-B996-2E0BC2709EF8}" destId="{6A7C717A-C7F7-2C43-A03E-45F03749D4AF}" srcOrd="0" destOrd="0" presId="urn:microsoft.com/office/officeart/2005/8/layout/hierarchy2"/>
    <dgm:cxn modelId="{AA7549AE-AD46-4E4E-B1AA-843CE2FB991D}" type="presParOf" srcId="{654D50E2-B923-1548-B996-2E0BC2709EF8}" destId="{ED15030C-0D3E-0140-ADEE-1AF2A9E370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68EAC8-54FA-F447-9173-1CBB0EB8362C}" type="doc">
      <dgm:prSet loTypeId="urn:microsoft.com/office/officeart/2005/8/layout/bProcess3" loCatId="" qsTypeId="urn:microsoft.com/office/officeart/2005/8/quickstyle/simple1" qsCatId="simple" csTypeId="urn:microsoft.com/office/officeart/2005/8/colors/accent1_2" csCatId="accent1" phldr="1"/>
      <dgm:spPr/>
      <dgm:t>
        <a:bodyPr/>
        <a:lstStyle/>
        <a:p>
          <a:endParaRPr lang="en-US"/>
        </a:p>
      </dgm:t>
    </dgm:pt>
    <dgm:pt modelId="{42C04025-9A57-734C-8C2A-B6F1EA9F6136}">
      <dgm:prSet phldrT="[Text]"/>
      <dgm:spPr/>
      <dgm:t>
        <a:bodyPr/>
        <a:lstStyle/>
        <a:p>
          <a:r>
            <a:rPr lang="en-US" dirty="0"/>
            <a:t>Notice of Allegations/Formal Complaint	</a:t>
          </a:r>
        </a:p>
      </dgm:t>
    </dgm:pt>
    <dgm:pt modelId="{CE7D8F44-F63F-C94C-878A-9D4B4C9F2B23}" type="parTrans" cxnId="{FDBAE3AC-E367-054B-A012-764BC36B47CA}">
      <dgm:prSet/>
      <dgm:spPr/>
      <dgm:t>
        <a:bodyPr/>
        <a:lstStyle/>
        <a:p>
          <a:endParaRPr lang="en-US"/>
        </a:p>
      </dgm:t>
    </dgm:pt>
    <dgm:pt modelId="{7F8A02D4-E72B-1944-B801-B7975F24D4C2}" type="sibTrans" cxnId="{FDBAE3AC-E367-054B-A012-764BC36B47CA}">
      <dgm:prSet/>
      <dgm:spPr/>
      <dgm:t>
        <a:bodyPr/>
        <a:lstStyle/>
        <a:p>
          <a:endParaRPr lang="en-US" dirty="0"/>
        </a:p>
      </dgm:t>
    </dgm:pt>
    <dgm:pt modelId="{5B3E3270-401C-2842-AF97-B8D7B724FC6A}">
      <dgm:prSet phldrT="[Text]"/>
      <dgm:spPr/>
      <dgm:t>
        <a:bodyPr/>
        <a:lstStyle/>
        <a:p>
          <a:r>
            <a:rPr lang="en-US" dirty="0"/>
            <a:t>Investigation (including meeting/interview notices)</a:t>
          </a:r>
        </a:p>
      </dgm:t>
    </dgm:pt>
    <dgm:pt modelId="{669CDAB9-1504-994F-8CA4-12FB4A2EF2E0}" type="parTrans" cxnId="{64D3CB33-DF6D-064B-8B51-6EA618C00FB6}">
      <dgm:prSet/>
      <dgm:spPr/>
      <dgm:t>
        <a:bodyPr/>
        <a:lstStyle/>
        <a:p>
          <a:endParaRPr lang="en-US"/>
        </a:p>
      </dgm:t>
    </dgm:pt>
    <dgm:pt modelId="{40120ED0-71CD-D54B-83AC-2891CB61BCD7}" type="sibTrans" cxnId="{64D3CB33-DF6D-064B-8B51-6EA618C00FB6}">
      <dgm:prSet/>
      <dgm:spPr/>
      <dgm:t>
        <a:bodyPr/>
        <a:lstStyle/>
        <a:p>
          <a:endParaRPr lang="en-US" dirty="0"/>
        </a:p>
      </dgm:t>
    </dgm:pt>
    <dgm:pt modelId="{513F88CE-95D1-A145-AE37-60BF316F645B}">
      <dgm:prSet phldrT="[Text]"/>
      <dgm:spPr/>
      <dgm:t>
        <a:bodyPr/>
        <a:lstStyle/>
        <a:p>
          <a:r>
            <a:rPr lang="en-US" dirty="0"/>
            <a:t>Opportunity to Inspect (Opportunity for parties to inspect, review and respond to evidence – 10 days)</a:t>
          </a:r>
        </a:p>
      </dgm:t>
    </dgm:pt>
    <dgm:pt modelId="{6F33BD89-5C2F-9A40-962E-A67B9C9A1AEC}" type="parTrans" cxnId="{82F5A0FE-73BB-2C47-9F96-7E55A68A1A11}">
      <dgm:prSet/>
      <dgm:spPr/>
      <dgm:t>
        <a:bodyPr/>
        <a:lstStyle/>
        <a:p>
          <a:endParaRPr lang="en-US"/>
        </a:p>
      </dgm:t>
    </dgm:pt>
    <dgm:pt modelId="{FBBF4134-A808-0942-91C6-87F466530192}" type="sibTrans" cxnId="{82F5A0FE-73BB-2C47-9F96-7E55A68A1A11}">
      <dgm:prSet/>
      <dgm:spPr/>
      <dgm:t>
        <a:bodyPr/>
        <a:lstStyle/>
        <a:p>
          <a:endParaRPr lang="en-US" dirty="0"/>
        </a:p>
      </dgm:t>
    </dgm:pt>
    <dgm:pt modelId="{A2AC4FC6-BFA4-FC4D-9D51-4645B910EA2C}">
      <dgm:prSet/>
      <dgm:spPr/>
      <dgm:t>
        <a:bodyPr/>
        <a:lstStyle/>
        <a:p>
          <a:r>
            <a:rPr lang="en-US" dirty="0"/>
            <a:t>Investigative Report (All relevant evidence, including responses to evidence)</a:t>
          </a:r>
        </a:p>
      </dgm:t>
    </dgm:pt>
    <dgm:pt modelId="{805E8C16-BD52-0D4F-8991-DB5791AB0590}" type="parTrans" cxnId="{8F524901-5789-404D-8A0B-1258D312519E}">
      <dgm:prSet/>
      <dgm:spPr/>
      <dgm:t>
        <a:bodyPr/>
        <a:lstStyle/>
        <a:p>
          <a:endParaRPr lang="en-US"/>
        </a:p>
      </dgm:t>
    </dgm:pt>
    <dgm:pt modelId="{FF239218-89DE-D846-BEC3-3550124C54C7}" type="sibTrans" cxnId="{8F524901-5789-404D-8A0B-1258D312519E}">
      <dgm:prSet/>
      <dgm:spPr/>
      <dgm:t>
        <a:bodyPr/>
        <a:lstStyle/>
        <a:p>
          <a:endParaRPr lang="en-US" dirty="0"/>
        </a:p>
      </dgm:t>
    </dgm:pt>
    <dgm:pt modelId="{DB0AEFAD-2BD7-CE45-8B62-27A5B0FD0C46}">
      <dgm:prSet/>
      <dgm:spPr/>
      <dgm:t>
        <a:bodyPr/>
        <a:lstStyle/>
        <a:p>
          <a:r>
            <a:rPr lang="en-US" dirty="0"/>
            <a:t>Submission of Report (Opportunity for parties to review report at least 10 days prior to hearing or decision)</a:t>
          </a:r>
        </a:p>
      </dgm:t>
    </dgm:pt>
    <dgm:pt modelId="{71DEA0FD-5A6B-3141-ABE2-0553C95DBFE0}" type="parTrans" cxnId="{180FA1E1-E13C-5A46-8B8C-695B5E7E8D03}">
      <dgm:prSet/>
      <dgm:spPr/>
      <dgm:t>
        <a:bodyPr/>
        <a:lstStyle/>
        <a:p>
          <a:endParaRPr lang="en-US"/>
        </a:p>
      </dgm:t>
    </dgm:pt>
    <dgm:pt modelId="{A17E4522-013D-6641-8E6F-5BFF2DC83C9C}" type="sibTrans" cxnId="{180FA1E1-E13C-5A46-8B8C-695B5E7E8D03}">
      <dgm:prSet/>
      <dgm:spPr/>
      <dgm:t>
        <a:bodyPr/>
        <a:lstStyle/>
        <a:p>
          <a:endParaRPr lang="en-US" dirty="0"/>
        </a:p>
      </dgm:t>
    </dgm:pt>
    <dgm:pt modelId="{09C812DE-AD5C-6840-81C6-2A1BDB22647A}">
      <dgm:prSet/>
      <dgm:spPr/>
      <dgm:t>
        <a:bodyPr/>
        <a:lstStyle/>
        <a:p>
          <a:r>
            <a:rPr lang="en-US" dirty="0"/>
            <a:t>Hearing and/or determination (including opportunity to ask relevant cross examination questions)</a:t>
          </a:r>
        </a:p>
      </dgm:t>
    </dgm:pt>
    <dgm:pt modelId="{5D70D503-1712-CB4D-B6C1-267904790A3F}" type="parTrans" cxnId="{76F658D3-ADCB-334D-9D0C-6E2511BF4F67}">
      <dgm:prSet/>
      <dgm:spPr/>
      <dgm:t>
        <a:bodyPr/>
        <a:lstStyle/>
        <a:p>
          <a:endParaRPr lang="en-US"/>
        </a:p>
      </dgm:t>
    </dgm:pt>
    <dgm:pt modelId="{27CF3CFE-09A7-644E-8984-92DB05913FDB}" type="sibTrans" cxnId="{76F658D3-ADCB-334D-9D0C-6E2511BF4F67}">
      <dgm:prSet/>
      <dgm:spPr/>
      <dgm:t>
        <a:bodyPr/>
        <a:lstStyle/>
        <a:p>
          <a:endParaRPr lang="en-US" dirty="0"/>
        </a:p>
      </dgm:t>
    </dgm:pt>
    <dgm:pt modelId="{02EA6440-4682-B748-AA23-130064F6D57E}">
      <dgm:prSet/>
      <dgm:spPr/>
      <dgm:t>
        <a:bodyPr/>
        <a:lstStyle/>
        <a:p>
          <a:r>
            <a:rPr lang="en-US" dirty="0"/>
            <a:t>Appeal</a:t>
          </a:r>
        </a:p>
      </dgm:t>
    </dgm:pt>
    <dgm:pt modelId="{A0826A5C-1984-8C44-B835-5D5137B757B8}" type="parTrans" cxnId="{C058A126-A908-244A-BDFC-0AE98BB1394C}">
      <dgm:prSet/>
      <dgm:spPr/>
    </dgm:pt>
    <dgm:pt modelId="{254A54E6-09D7-C948-A146-8E3F650E27BC}" type="sibTrans" cxnId="{C058A126-A908-244A-BDFC-0AE98BB1394C}">
      <dgm:prSet/>
      <dgm:spPr/>
    </dgm:pt>
    <dgm:pt modelId="{FEFB4E54-5A68-8E44-90EF-69EE412C3D76}">
      <dgm:prSet/>
      <dgm:spPr/>
      <dgm:t>
        <a:bodyPr/>
        <a:lstStyle/>
        <a:p>
          <a:r>
            <a:rPr lang="en-US" dirty="0"/>
            <a:t>Informal Resolution (voluntary; can happen at any time; not when employee is respondent)</a:t>
          </a:r>
        </a:p>
      </dgm:t>
    </dgm:pt>
    <dgm:pt modelId="{8A83CD11-BE8B-F743-9056-B2CFC3335DF2}" type="parTrans" cxnId="{66ED368E-D66B-6247-9D9D-91EF67C82A3D}">
      <dgm:prSet/>
      <dgm:spPr/>
    </dgm:pt>
    <dgm:pt modelId="{EE2BFB87-6EC5-9744-A934-25CBC23D1060}" type="sibTrans" cxnId="{66ED368E-D66B-6247-9D9D-91EF67C82A3D}">
      <dgm:prSet/>
      <dgm:spPr/>
      <dgm:t>
        <a:bodyPr/>
        <a:lstStyle/>
        <a:p>
          <a:endParaRPr lang="en-US" dirty="0"/>
        </a:p>
      </dgm:t>
    </dgm:pt>
    <dgm:pt modelId="{C9C60E62-D993-2A41-8930-FA2314D6B55B}" type="pres">
      <dgm:prSet presAssocID="{2B68EAC8-54FA-F447-9173-1CBB0EB8362C}" presName="Name0" presStyleCnt="0">
        <dgm:presLayoutVars>
          <dgm:dir/>
          <dgm:resizeHandles val="exact"/>
        </dgm:presLayoutVars>
      </dgm:prSet>
      <dgm:spPr/>
    </dgm:pt>
    <dgm:pt modelId="{0D637BDF-0F22-7341-A102-37EAF8EE045B}" type="pres">
      <dgm:prSet presAssocID="{42C04025-9A57-734C-8C2A-B6F1EA9F6136}" presName="node" presStyleLbl="node1" presStyleIdx="0" presStyleCnt="8">
        <dgm:presLayoutVars>
          <dgm:bulletEnabled val="1"/>
        </dgm:presLayoutVars>
      </dgm:prSet>
      <dgm:spPr/>
    </dgm:pt>
    <dgm:pt modelId="{5E3530E0-D07F-CB44-9A21-29104283D668}" type="pres">
      <dgm:prSet presAssocID="{7F8A02D4-E72B-1944-B801-B7975F24D4C2}" presName="sibTrans" presStyleLbl="sibTrans1D1" presStyleIdx="0" presStyleCnt="7"/>
      <dgm:spPr/>
    </dgm:pt>
    <dgm:pt modelId="{61066B91-2D39-F64F-988F-B2DA1E1C8EC8}" type="pres">
      <dgm:prSet presAssocID="{7F8A02D4-E72B-1944-B801-B7975F24D4C2}" presName="connectorText" presStyleLbl="sibTrans1D1" presStyleIdx="0" presStyleCnt="7"/>
      <dgm:spPr/>
    </dgm:pt>
    <dgm:pt modelId="{49151F8A-487E-984D-8031-BF6D82CBDDAE}" type="pres">
      <dgm:prSet presAssocID="{FEFB4E54-5A68-8E44-90EF-69EE412C3D76}" presName="node" presStyleLbl="node1" presStyleIdx="1" presStyleCnt="8">
        <dgm:presLayoutVars>
          <dgm:bulletEnabled val="1"/>
        </dgm:presLayoutVars>
      </dgm:prSet>
      <dgm:spPr/>
    </dgm:pt>
    <dgm:pt modelId="{A768C89D-60C5-0541-B753-3C4C801805DF}" type="pres">
      <dgm:prSet presAssocID="{EE2BFB87-6EC5-9744-A934-25CBC23D1060}" presName="sibTrans" presStyleLbl="sibTrans1D1" presStyleIdx="1" presStyleCnt="7"/>
      <dgm:spPr/>
    </dgm:pt>
    <dgm:pt modelId="{1C754EE8-8DED-7C47-B484-458D0C230EC5}" type="pres">
      <dgm:prSet presAssocID="{EE2BFB87-6EC5-9744-A934-25CBC23D1060}" presName="connectorText" presStyleLbl="sibTrans1D1" presStyleIdx="1" presStyleCnt="7"/>
      <dgm:spPr/>
    </dgm:pt>
    <dgm:pt modelId="{E9755439-DF16-F64C-9062-96AC400598EF}" type="pres">
      <dgm:prSet presAssocID="{5B3E3270-401C-2842-AF97-B8D7B724FC6A}" presName="node" presStyleLbl="node1" presStyleIdx="2" presStyleCnt="8">
        <dgm:presLayoutVars>
          <dgm:bulletEnabled val="1"/>
        </dgm:presLayoutVars>
      </dgm:prSet>
      <dgm:spPr/>
    </dgm:pt>
    <dgm:pt modelId="{B2F04900-91DE-E14C-8355-11072552EE67}" type="pres">
      <dgm:prSet presAssocID="{40120ED0-71CD-D54B-83AC-2891CB61BCD7}" presName="sibTrans" presStyleLbl="sibTrans1D1" presStyleIdx="2" presStyleCnt="7"/>
      <dgm:spPr/>
    </dgm:pt>
    <dgm:pt modelId="{DE64F30A-C5D2-F74B-BCFC-6841F7A4F9E5}" type="pres">
      <dgm:prSet presAssocID="{40120ED0-71CD-D54B-83AC-2891CB61BCD7}" presName="connectorText" presStyleLbl="sibTrans1D1" presStyleIdx="2" presStyleCnt="7"/>
      <dgm:spPr/>
    </dgm:pt>
    <dgm:pt modelId="{A932A84F-BBF0-7442-9A6E-AF2BE83CD3E1}" type="pres">
      <dgm:prSet presAssocID="{513F88CE-95D1-A145-AE37-60BF316F645B}" presName="node" presStyleLbl="node1" presStyleIdx="3" presStyleCnt="8">
        <dgm:presLayoutVars>
          <dgm:bulletEnabled val="1"/>
        </dgm:presLayoutVars>
      </dgm:prSet>
      <dgm:spPr/>
    </dgm:pt>
    <dgm:pt modelId="{ED320B05-88E6-C048-B0D1-6EC75B39F44D}" type="pres">
      <dgm:prSet presAssocID="{FBBF4134-A808-0942-91C6-87F466530192}" presName="sibTrans" presStyleLbl="sibTrans1D1" presStyleIdx="3" presStyleCnt="7"/>
      <dgm:spPr/>
    </dgm:pt>
    <dgm:pt modelId="{7B8BAC41-A382-8241-89E4-6551B16BC71F}" type="pres">
      <dgm:prSet presAssocID="{FBBF4134-A808-0942-91C6-87F466530192}" presName="connectorText" presStyleLbl="sibTrans1D1" presStyleIdx="3" presStyleCnt="7"/>
      <dgm:spPr/>
    </dgm:pt>
    <dgm:pt modelId="{98C067F6-229A-B742-B119-3D07BEBEA480}" type="pres">
      <dgm:prSet presAssocID="{A2AC4FC6-BFA4-FC4D-9D51-4645B910EA2C}" presName="node" presStyleLbl="node1" presStyleIdx="4" presStyleCnt="8">
        <dgm:presLayoutVars>
          <dgm:bulletEnabled val="1"/>
        </dgm:presLayoutVars>
      </dgm:prSet>
      <dgm:spPr/>
    </dgm:pt>
    <dgm:pt modelId="{B042DB87-8218-664A-86A1-03C9912E368E}" type="pres">
      <dgm:prSet presAssocID="{FF239218-89DE-D846-BEC3-3550124C54C7}" presName="sibTrans" presStyleLbl="sibTrans1D1" presStyleIdx="4" presStyleCnt="7"/>
      <dgm:spPr/>
    </dgm:pt>
    <dgm:pt modelId="{A692D468-D0DB-824A-A754-295B68405863}" type="pres">
      <dgm:prSet presAssocID="{FF239218-89DE-D846-BEC3-3550124C54C7}" presName="connectorText" presStyleLbl="sibTrans1D1" presStyleIdx="4" presStyleCnt="7"/>
      <dgm:spPr/>
    </dgm:pt>
    <dgm:pt modelId="{FA24FB48-94F2-1E44-95B3-CB00DCA2EF10}" type="pres">
      <dgm:prSet presAssocID="{DB0AEFAD-2BD7-CE45-8B62-27A5B0FD0C46}" presName="node" presStyleLbl="node1" presStyleIdx="5" presStyleCnt="8">
        <dgm:presLayoutVars>
          <dgm:bulletEnabled val="1"/>
        </dgm:presLayoutVars>
      </dgm:prSet>
      <dgm:spPr/>
    </dgm:pt>
    <dgm:pt modelId="{C128BAE4-6832-F445-BC1E-8A157481F27C}" type="pres">
      <dgm:prSet presAssocID="{A17E4522-013D-6641-8E6F-5BFF2DC83C9C}" presName="sibTrans" presStyleLbl="sibTrans1D1" presStyleIdx="5" presStyleCnt="7"/>
      <dgm:spPr/>
    </dgm:pt>
    <dgm:pt modelId="{D431E707-683E-AB48-A4A3-741560FF7415}" type="pres">
      <dgm:prSet presAssocID="{A17E4522-013D-6641-8E6F-5BFF2DC83C9C}" presName="connectorText" presStyleLbl="sibTrans1D1" presStyleIdx="5" presStyleCnt="7"/>
      <dgm:spPr/>
    </dgm:pt>
    <dgm:pt modelId="{9682C9D3-A5CE-9540-8588-E1C2FD7D0906}" type="pres">
      <dgm:prSet presAssocID="{09C812DE-AD5C-6840-81C6-2A1BDB22647A}" presName="node" presStyleLbl="node1" presStyleIdx="6" presStyleCnt="8">
        <dgm:presLayoutVars>
          <dgm:bulletEnabled val="1"/>
        </dgm:presLayoutVars>
      </dgm:prSet>
      <dgm:spPr/>
    </dgm:pt>
    <dgm:pt modelId="{8897E3C4-CBDF-2946-87E8-A53D725AE038}" type="pres">
      <dgm:prSet presAssocID="{27CF3CFE-09A7-644E-8984-92DB05913FDB}" presName="sibTrans" presStyleLbl="sibTrans1D1" presStyleIdx="6" presStyleCnt="7"/>
      <dgm:spPr/>
    </dgm:pt>
    <dgm:pt modelId="{A885F160-86FB-8E45-A390-248799B3AB8C}" type="pres">
      <dgm:prSet presAssocID="{27CF3CFE-09A7-644E-8984-92DB05913FDB}" presName="connectorText" presStyleLbl="sibTrans1D1" presStyleIdx="6" presStyleCnt="7"/>
      <dgm:spPr/>
    </dgm:pt>
    <dgm:pt modelId="{9BE207E7-44BD-0C4F-8E0C-3E5688BC9EE8}" type="pres">
      <dgm:prSet presAssocID="{02EA6440-4682-B748-AA23-130064F6D57E}" presName="node" presStyleLbl="node1" presStyleIdx="7" presStyleCnt="8">
        <dgm:presLayoutVars>
          <dgm:bulletEnabled val="1"/>
        </dgm:presLayoutVars>
      </dgm:prSet>
      <dgm:spPr/>
    </dgm:pt>
  </dgm:ptLst>
  <dgm:cxnLst>
    <dgm:cxn modelId="{8F524901-5789-404D-8A0B-1258D312519E}" srcId="{2B68EAC8-54FA-F447-9173-1CBB0EB8362C}" destId="{A2AC4FC6-BFA4-FC4D-9D51-4645B910EA2C}" srcOrd="4" destOrd="0" parTransId="{805E8C16-BD52-0D4F-8991-DB5791AB0590}" sibTransId="{FF239218-89DE-D846-BEC3-3550124C54C7}"/>
    <dgm:cxn modelId="{D2DFD507-8064-C546-BA5D-924BB5EE7F66}" type="presOf" srcId="{A17E4522-013D-6641-8E6F-5BFF2DC83C9C}" destId="{D431E707-683E-AB48-A4A3-741560FF7415}" srcOrd="1" destOrd="0" presId="urn:microsoft.com/office/officeart/2005/8/layout/bProcess3"/>
    <dgm:cxn modelId="{0363ED0B-085F-EB41-9AFB-64A30B8BF59F}" type="presOf" srcId="{09C812DE-AD5C-6840-81C6-2A1BDB22647A}" destId="{9682C9D3-A5CE-9540-8588-E1C2FD7D0906}" srcOrd="0" destOrd="0" presId="urn:microsoft.com/office/officeart/2005/8/layout/bProcess3"/>
    <dgm:cxn modelId="{6305F724-B635-144A-A59E-B4A82C47EBBE}" type="presOf" srcId="{5B3E3270-401C-2842-AF97-B8D7B724FC6A}" destId="{E9755439-DF16-F64C-9062-96AC400598EF}" srcOrd="0" destOrd="0" presId="urn:microsoft.com/office/officeart/2005/8/layout/bProcess3"/>
    <dgm:cxn modelId="{C058A126-A908-244A-BDFC-0AE98BB1394C}" srcId="{2B68EAC8-54FA-F447-9173-1CBB0EB8362C}" destId="{02EA6440-4682-B748-AA23-130064F6D57E}" srcOrd="7" destOrd="0" parTransId="{A0826A5C-1984-8C44-B835-5D5137B757B8}" sibTransId="{254A54E6-09D7-C948-A146-8E3F650E27BC}"/>
    <dgm:cxn modelId="{BD3B232B-62C8-D44A-9C5A-1E827E1701C7}" type="presOf" srcId="{EE2BFB87-6EC5-9744-A934-25CBC23D1060}" destId="{A768C89D-60C5-0541-B753-3C4C801805DF}" srcOrd="0" destOrd="0" presId="urn:microsoft.com/office/officeart/2005/8/layout/bProcess3"/>
    <dgm:cxn modelId="{0331712D-2F0F-C047-87BB-FBD36B21FD83}" type="presOf" srcId="{A17E4522-013D-6641-8E6F-5BFF2DC83C9C}" destId="{C128BAE4-6832-F445-BC1E-8A157481F27C}" srcOrd="0" destOrd="0" presId="urn:microsoft.com/office/officeart/2005/8/layout/bProcess3"/>
    <dgm:cxn modelId="{969FFF2D-63B3-BD4B-BAC6-17C8F82A1F44}" type="presOf" srcId="{7F8A02D4-E72B-1944-B801-B7975F24D4C2}" destId="{5E3530E0-D07F-CB44-9A21-29104283D668}" srcOrd="0" destOrd="0" presId="urn:microsoft.com/office/officeart/2005/8/layout/bProcess3"/>
    <dgm:cxn modelId="{64D3CB33-DF6D-064B-8B51-6EA618C00FB6}" srcId="{2B68EAC8-54FA-F447-9173-1CBB0EB8362C}" destId="{5B3E3270-401C-2842-AF97-B8D7B724FC6A}" srcOrd="2" destOrd="0" parTransId="{669CDAB9-1504-994F-8CA4-12FB4A2EF2E0}" sibTransId="{40120ED0-71CD-D54B-83AC-2891CB61BCD7}"/>
    <dgm:cxn modelId="{F2F84C3B-4929-EB46-9D34-30F8C0574DCD}" type="presOf" srcId="{40120ED0-71CD-D54B-83AC-2891CB61BCD7}" destId="{DE64F30A-C5D2-F74B-BCFC-6841F7A4F9E5}" srcOrd="1" destOrd="0" presId="urn:microsoft.com/office/officeart/2005/8/layout/bProcess3"/>
    <dgm:cxn modelId="{E52B3146-F875-A741-8C08-E2143E75D189}" type="presOf" srcId="{DB0AEFAD-2BD7-CE45-8B62-27A5B0FD0C46}" destId="{FA24FB48-94F2-1E44-95B3-CB00DCA2EF10}" srcOrd="0" destOrd="0" presId="urn:microsoft.com/office/officeart/2005/8/layout/bProcess3"/>
    <dgm:cxn modelId="{E4D22853-4B47-8146-9CCA-5F89B232C60C}" type="presOf" srcId="{513F88CE-95D1-A145-AE37-60BF316F645B}" destId="{A932A84F-BBF0-7442-9A6E-AF2BE83CD3E1}" srcOrd="0" destOrd="0" presId="urn:microsoft.com/office/officeart/2005/8/layout/bProcess3"/>
    <dgm:cxn modelId="{9F81B053-E31C-5442-B99E-6C97338AA2E6}" type="presOf" srcId="{7F8A02D4-E72B-1944-B801-B7975F24D4C2}" destId="{61066B91-2D39-F64F-988F-B2DA1E1C8EC8}" srcOrd="1" destOrd="0" presId="urn:microsoft.com/office/officeart/2005/8/layout/bProcess3"/>
    <dgm:cxn modelId="{D571D96F-C499-304C-9634-197C4DC4D408}" type="presOf" srcId="{FBBF4134-A808-0942-91C6-87F466530192}" destId="{ED320B05-88E6-C048-B0D1-6EC75B39F44D}" srcOrd="0" destOrd="0" presId="urn:microsoft.com/office/officeart/2005/8/layout/bProcess3"/>
    <dgm:cxn modelId="{85EC6672-27A2-8E44-A5F1-8AB20ED4FDCF}" type="presOf" srcId="{FBBF4134-A808-0942-91C6-87F466530192}" destId="{7B8BAC41-A382-8241-89E4-6551B16BC71F}" srcOrd="1" destOrd="0" presId="urn:microsoft.com/office/officeart/2005/8/layout/bProcess3"/>
    <dgm:cxn modelId="{F1E2E674-B1D8-B74E-B5B0-B506679C93B5}" type="presOf" srcId="{42C04025-9A57-734C-8C2A-B6F1EA9F6136}" destId="{0D637BDF-0F22-7341-A102-37EAF8EE045B}" srcOrd="0" destOrd="0" presId="urn:microsoft.com/office/officeart/2005/8/layout/bProcess3"/>
    <dgm:cxn modelId="{38ADBE75-5C91-E440-AB74-37F25E8B36DA}" type="presOf" srcId="{2B68EAC8-54FA-F447-9173-1CBB0EB8362C}" destId="{C9C60E62-D993-2A41-8930-FA2314D6B55B}" srcOrd="0" destOrd="0" presId="urn:microsoft.com/office/officeart/2005/8/layout/bProcess3"/>
    <dgm:cxn modelId="{22A36777-CAC4-2E44-B597-561142926260}" type="presOf" srcId="{27CF3CFE-09A7-644E-8984-92DB05913FDB}" destId="{A885F160-86FB-8E45-A390-248799B3AB8C}" srcOrd="1" destOrd="0" presId="urn:microsoft.com/office/officeart/2005/8/layout/bProcess3"/>
    <dgm:cxn modelId="{66ED368E-D66B-6247-9D9D-91EF67C82A3D}" srcId="{2B68EAC8-54FA-F447-9173-1CBB0EB8362C}" destId="{FEFB4E54-5A68-8E44-90EF-69EE412C3D76}" srcOrd="1" destOrd="0" parTransId="{8A83CD11-BE8B-F743-9056-B2CFC3335DF2}" sibTransId="{EE2BFB87-6EC5-9744-A934-25CBC23D1060}"/>
    <dgm:cxn modelId="{51EE9AA5-C979-2F4D-8850-608390FE221F}" type="presOf" srcId="{EE2BFB87-6EC5-9744-A934-25CBC23D1060}" destId="{1C754EE8-8DED-7C47-B484-458D0C230EC5}" srcOrd="1" destOrd="0" presId="urn:microsoft.com/office/officeart/2005/8/layout/bProcess3"/>
    <dgm:cxn modelId="{FDBAE3AC-E367-054B-A012-764BC36B47CA}" srcId="{2B68EAC8-54FA-F447-9173-1CBB0EB8362C}" destId="{42C04025-9A57-734C-8C2A-B6F1EA9F6136}" srcOrd="0" destOrd="0" parTransId="{CE7D8F44-F63F-C94C-878A-9D4B4C9F2B23}" sibTransId="{7F8A02D4-E72B-1944-B801-B7975F24D4C2}"/>
    <dgm:cxn modelId="{7C4135BD-903F-7743-BA75-8DCF985B0614}" type="presOf" srcId="{FEFB4E54-5A68-8E44-90EF-69EE412C3D76}" destId="{49151F8A-487E-984D-8031-BF6D82CBDDAE}" srcOrd="0" destOrd="0" presId="urn:microsoft.com/office/officeart/2005/8/layout/bProcess3"/>
    <dgm:cxn modelId="{0BF4D6CB-21B5-3A4D-9423-0C5AC60B7D94}" type="presOf" srcId="{FF239218-89DE-D846-BEC3-3550124C54C7}" destId="{A692D468-D0DB-824A-A754-295B68405863}" srcOrd="1" destOrd="0" presId="urn:microsoft.com/office/officeart/2005/8/layout/bProcess3"/>
    <dgm:cxn modelId="{76F658D3-ADCB-334D-9D0C-6E2511BF4F67}" srcId="{2B68EAC8-54FA-F447-9173-1CBB0EB8362C}" destId="{09C812DE-AD5C-6840-81C6-2A1BDB22647A}" srcOrd="6" destOrd="0" parTransId="{5D70D503-1712-CB4D-B6C1-267904790A3F}" sibTransId="{27CF3CFE-09A7-644E-8984-92DB05913FDB}"/>
    <dgm:cxn modelId="{68E6A0D5-9744-614D-A66A-AB8222F6B837}" type="presOf" srcId="{40120ED0-71CD-D54B-83AC-2891CB61BCD7}" destId="{B2F04900-91DE-E14C-8355-11072552EE67}" srcOrd="0" destOrd="0" presId="urn:microsoft.com/office/officeart/2005/8/layout/bProcess3"/>
    <dgm:cxn modelId="{E6D595E1-2989-7A43-8DEB-C2B0EE00E953}" type="presOf" srcId="{FF239218-89DE-D846-BEC3-3550124C54C7}" destId="{B042DB87-8218-664A-86A1-03C9912E368E}" srcOrd="0" destOrd="0" presId="urn:microsoft.com/office/officeart/2005/8/layout/bProcess3"/>
    <dgm:cxn modelId="{180FA1E1-E13C-5A46-8B8C-695B5E7E8D03}" srcId="{2B68EAC8-54FA-F447-9173-1CBB0EB8362C}" destId="{DB0AEFAD-2BD7-CE45-8B62-27A5B0FD0C46}" srcOrd="5" destOrd="0" parTransId="{71DEA0FD-5A6B-3141-ABE2-0553C95DBFE0}" sibTransId="{A17E4522-013D-6641-8E6F-5BFF2DC83C9C}"/>
    <dgm:cxn modelId="{996260EA-7B22-0F44-AC0B-AAA94E97A541}" type="presOf" srcId="{A2AC4FC6-BFA4-FC4D-9D51-4645B910EA2C}" destId="{98C067F6-229A-B742-B119-3D07BEBEA480}" srcOrd="0" destOrd="0" presId="urn:microsoft.com/office/officeart/2005/8/layout/bProcess3"/>
    <dgm:cxn modelId="{90FDD4F4-D561-6447-A13E-34454BC7204B}" type="presOf" srcId="{02EA6440-4682-B748-AA23-130064F6D57E}" destId="{9BE207E7-44BD-0C4F-8E0C-3E5688BC9EE8}" srcOrd="0" destOrd="0" presId="urn:microsoft.com/office/officeart/2005/8/layout/bProcess3"/>
    <dgm:cxn modelId="{82F5A0FE-73BB-2C47-9F96-7E55A68A1A11}" srcId="{2B68EAC8-54FA-F447-9173-1CBB0EB8362C}" destId="{513F88CE-95D1-A145-AE37-60BF316F645B}" srcOrd="3" destOrd="0" parTransId="{6F33BD89-5C2F-9A40-962E-A67B9C9A1AEC}" sibTransId="{FBBF4134-A808-0942-91C6-87F466530192}"/>
    <dgm:cxn modelId="{BEC9C6FF-9DC0-D044-A4F8-B5F819B95CD0}" type="presOf" srcId="{27CF3CFE-09A7-644E-8984-92DB05913FDB}" destId="{8897E3C4-CBDF-2946-87E8-A53D725AE038}" srcOrd="0" destOrd="0" presId="urn:microsoft.com/office/officeart/2005/8/layout/bProcess3"/>
    <dgm:cxn modelId="{8518C258-222A-244A-9B0F-BBBBAFF25AB4}" type="presParOf" srcId="{C9C60E62-D993-2A41-8930-FA2314D6B55B}" destId="{0D637BDF-0F22-7341-A102-37EAF8EE045B}" srcOrd="0" destOrd="0" presId="urn:microsoft.com/office/officeart/2005/8/layout/bProcess3"/>
    <dgm:cxn modelId="{0E6D57E1-3435-8B4A-89AC-48F814031D88}" type="presParOf" srcId="{C9C60E62-D993-2A41-8930-FA2314D6B55B}" destId="{5E3530E0-D07F-CB44-9A21-29104283D668}" srcOrd="1" destOrd="0" presId="urn:microsoft.com/office/officeart/2005/8/layout/bProcess3"/>
    <dgm:cxn modelId="{EC1C8939-70E4-284C-B39D-FC55504B483B}" type="presParOf" srcId="{5E3530E0-D07F-CB44-9A21-29104283D668}" destId="{61066B91-2D39-F64F-988F-B2DA1E1C8EC8}" srcOrd="0" destOrd="0" presId="urn:microsoft.com/office/officeart/2005/8/layout/bProcess3"/>
    <dgm:cxn modelId="{6368C02E-74E3-8744-8A6D-857C9011B4FA}" type="presParOf" srcId="{C9C60E62-D993-2A41-8930-FA2314D6B55B}" destId="{49151F8A-487E-984D-8031-BF6D82CBDDAE}" srcOrd="2" destOrd="0" presId="urn:microsoft.com/office/officeart/2005/8/layout/bProcess3"/>
    <dgm:cxn modelId="{5CD5FEC5-0EC9-7942-9335-05F777BCCB25}" type="presParOf" srcId="{C9C60E62-D993-2A41-8930-FA2314D6B55B}" destId="{A768C89D-60C5-0541-B753-3C4C801805DF}" srcOrd="3" destOrd="0" presId="urn:microsoft.com/office/officeart/2005/8/layout/bProcess3"/>
    <dgm:cxn modelId="{D74790BA-C7B2-7F4C-B59E-CFE1DC5128F6}" type="presParOf" srcId="{A768C89D-60C5-0541-B753-3C4C801805DF}" destId="{1C754EE8-8DED-7C47-B484-458D0C230EC5}" srcOrd="0" destOrd="0" presId="urn:microsoft.com/office/officeart/2005/8/layout/bProcess3"/>
    <dgm:cxn modelId="{72D0EF4A-D3D8-FB41-A43E-27D8C85F72EF}" type="presParOf" srcId="{C9C60E62-D993-2A41-8930-FA2314D6B55B}" destId="{E9755439-DF16-F64C-9062-96AC400598EF}" srcOrd="4" destOrd="0" presId="urn:microsoft.com/office/officeart/2005/8/layout/bProcess3"/>
    <dgm:cxn modelId="{EDC17D39-8E8B-EC4C-9060-FB50DD08A042}" type="presParOf" srcId="{C9C60E62-D993-2A41-8930-FA2314D6B55B}" destId="{B2F04900-91DE-E14C-8355-11072552EE67}" srcOrd="5" destOrd="0" presId="urn:microsoft.com/office/officeart/2005/8/layout/bProcess3"/>
    <dgm:cxn modelId="{9D3FB9F0-4B6B-E14B-966B-B7F51268EA6E}" type="presParOf" srcId="{B2F04900-91DE-E14C-8355-11072552EE67}" destId="{DE64F30A-C5D2-F74B-BCFC-6841F7A4F9E5}" srcOrd="0" destOrd="0" presId="urn:microsoft.com/office/officeart/2005/8/layout/bProcess3"/>
    <dgm:cxn modelId="{2D07CC81-302F-8243-BBF8-AD6C41E372BA}" type="presParOf" srcId="{C9C60E62-D993-2A41-8930-FA2314D6B55B}" destId="{A932A84F-BBF0-7442-9A6E-AF2BE83CD3E1}" srcOrd="6" destOrd="0" presId="urn:microsoft.com/office/officeart/2005/8/layout/bProcess3"/>
    <dgm:cxn modelId="{D34E6B7F-6249-2341-BED8-38AFD9D593B6}" type="presParOf" srcId="{C9C60E62-D993-2A41-8930-FA2314D6B55B}" destId="{ED320B05-88E6-C048-B0D1-6EC75B39F44D}" srcOrd="7" destOrd="0" presId="urn:microsoft.com/office/officeart/2005/8/layout/bProcess3"/>
    <dgm:cxn modelId="{40B97065-D2F5-5A4E-86D3-070110E8FE77}" type="presParOf" srcId="{ED320B05-88E6-C048-B0D1-6EC75B39F44D}" destId="{7B8BAC41-A382-8241-89E4-6551B16BC71F}" srcOrd="0" destOrd="0" presId="urn:microsoft.com/office/officeart/2005/8/layout/bProcess3"/>
    <dgm:cxn modelId="{708328C7-DF6A-EC4B-A5E5-6237A28B0CC3}" type="presParOf" srcId="{C9C60E62-D993-2A41-8930-FA2314D6B55B}" destId="{98C067F6-229A-B742-B119-3D07BEBEA480}" srcOrd="8" destOrd="0" presId="urn:microsoft.com/office/officeart/2005/8/layout/bProcess3"/>
    <dgm:cxn modelId="{1522AEEA-EFBD-D842-B3A2-A8392589DF87}" type="presParOf" srcId="{C9C60E62-D993-2A41-8930-FA2314D6B55B}" destId="{B042DB87-8218-664A-86A1-03C9912E368E}" srcOrd="9" destOrd="0" presId="urn:microsoft.com/office/officeart/2005/8/layout/bProcess3"/>
    <dgm:cxn modelId="{81552953-929A-CB4E-84D3-C1FCFE463E1D}" type="presParOf" srcId="{B042DB87-8218-664A-86A1-03C9912E368E}" destId="{A692D468-D0DB-824A-A754-295B68405863}" srcOrd="0" destOrd="0" presId="urn:microsoft.com/office/officeart/2005/8/layout/bProcess3"/>
    <dgm:cxn modelId="{8F9ADF75-D53D-064B-BA8E-E967E126E6D5}" type="presParOf" srcId="{C9C60E62-D993-2A41-8930-FA2314D6B55B}" destId="{FA24FB48-94F2-1E44-95B3-CB00DCA2EF10}" srcOrd="10" destOrd="0" presId="urn:microsoft.com/office/officeart/2005/8/layout/bProcess3"/>
    <dgm:cxn modelId="{31816958-47A3-6940-8668-B89506E3BFEE}" type="presParOf" srcId="{C9C60E62-D993-2A41-8930-FA2314D6B55B}" destId="{C128BAE4-6832-F445-BC1E-8A157481F27C}" srcOrd="11" destOrd="0" presId="urn:microsoft.com/office/officeart/2005/8/layout/bProcess3"/>
    <dgm:cxn modelId="{4605E0AE-C723-514C-AA38-38AEF71407E6}" type="presParOf" srcId="{C128BAE4-6832-F445-BC1E-8A157481F27C}" destId="{D431E707-683E-AB48-A4A3-741560FF7415}" srcOrd="0" destOrd="0" presId="urn:microsoft.com/office/officeart/2005/8/layout/bProcess3"/>
    <dgm:cxn modelId="{EAD10ECA-23E4-2844-B2DD-73D2D4AEA2C1}" type="presParOf" srcId="{C9C60E62-D993-2A41-8930-FA2314D6B55B}" destId="{9682C9D3-A5CE-9540-8588-E1C2FD7D0906}" srcOrd="12" destOrd="0" presId="urn:microsoft.com/office/officeart/2005/8/layout/bProcess3"/>
    <dgm:cxn modelId="{10A209AD-BCB4-5943-878A-8AEF65794F10}" type="presParOf" srcId="{C9C60E62-D993-2A41-8930-FA2314D6B55B}" destId="{8897E3C4-CBDF-2946-87E8-A53D725AE038}" srcOrd="13" destOrd="0" presId="urn:microsoft.com/office/officeart/2005/8/layout/bProcess3"/>
    <dgm:cxn modelId="{B813099E-515A-614D-BD15-A82CDE6AF81B}" type="presParOf" srcId="{8897E3C4-CBDF-2946-87E8-A53D725AE038}" destId="{A885F160-86FB-8E45-A390-248799B3AB8C}" srcOrd="0" destOrd="0" presId="urn:microsoft.com/office/officeart/2005/8/layout/bProcess3"/>
    <dgm:cxn modelId="{C6E90CA6-5FFD-7343-A907-AFD16F54F2A7}" type="presParOf" srcId="{C9C60E62-D993-2A41-8930-FA2314D6B55B}" destId="{9BE207E7-44BD-0C4F-8E0C-3E5688BC9EE8}" srcOrd="1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077F3-CED8-5D44-969A-56898315F24D}">
      <dsp:nvSpPr>
        <dsp:cNvPr id="0" name=""/>
        <dsp:cNvSpPr/>
      </dsp:nvSpPr>
      <dsp:spPr>
        <a:xfrm>
          <a:off x="4950" y="1249332"/>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Report of sexual harassment</a:t>
          </a:r>
        </a:p>
      </dsp:txBody>
      <dsp:txXfrm>
        <a:off x="19855" y="1264237"/>
        <a:ext cx="987993" cy="479091"/>
      </dsp:txXfrm>
    </dsp:sp>
    <dsp:sp modelId="{8C2DB5E5-966F-A449-AD41-9680F97D8E26}">
      <dsp:nvSpPr>
        <dsp:cNvPr id="0" name=""/>
        <dsp:cNvSpPr/>
      </dsp:nvSpPr>
      <dsp:spPr>
        <a:xfrm>
          <a:off x="4950" y="1834569"/>
          <a:ext cx="1095074"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Supportive Measures/Emergency Removal</a:t>
          </a:r>
        </a:p>
      </dsp:txBody>
      <dsp:txXfrm>
        <a:off x="19855" y="1849474"/>
        <a:ext cx="1065264" cy="479091"/>
      </dsp:txXfrm>
    </dsp:sp>
    <dsp:sp modelId="{0A4BE5AE-9AFC-1846-B353-22F11463F3BE}">
      <dsp:nvSpPr>
        <dsp:cNvPr id="0" name=""/>
        <dsp:cNvSpPr/>
      </dsp:nvSpPr>
      <dsp:spPr>
        <a:xfrm rot="18770822">
          <a:off x="1004251" y="1858965"/>
          <a:ext cx="598669" cy="21182"/>
        </a:xfrm>
        <a:custGeom>
          <a:avLst/>
          <a:gdLst/>
          <a:ahLst/>
          <a:cxnLst/>
          <a:rect l="0" t="0" r="0" b="0"/>
          <a:pathLst>
            <a:path>
              <a:moveTo>
                <a:pt x="0" y="10591"/>
              </a:moveTo>
              <a:lnTo>
                <a:pt x="598669" y="1059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1288619" y="1854589"/>
        <a:ext cx="29933" cy="29933"/>
      </dsp:txXfrm>
    </dsp:sp>
    <dsp:sp modelId="{B1DC2D29-558D-A44E-8985-5CABA1908162}">
      <dsp:nvSpPr>
        <dsp:cNvPr id="0" name=""/>
        <dsp:cNvSpPr/>
      </dsp:nvSpPr>
      <dsp:spPr>
        <a:xfrm>
          <a:off x="1507147" y="1395641"/>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Formal</a:t>
          </a:r>
          <a:r>
            <a:rPr lang="en-US" sz="1000" kern="1200" baseline="0" dirty="0"/>
            <a:t> complaint by complainant</a:t>
          </a:r>
          <a:endParaRPr lang="en-US" sz="1000" kern="1200" dirty="0"/>
        </a:p>
      </dsp:txBody>
      <dsp:txXfrm>
        <a:off x="1522052" y="1410546"/>
        <a:ext cx="987993" cy="479091"/>
      </dsp:txXfrm>
    </dsp:sp>
    <dsp:sp modelId="{5D54977D-5188-224D-8A05-DB36B9797BCE}">
      <dsp:nvSpPr>
        <dsp:cNvPr id="0" name=""/>
        <dsp:cNvSpPr/>
      </dsp:nvSpPr>
      <dsp:spPr>
        <a:xfrm>
          <a:off x="2524950" y="1639501"/>
          <a:ext cx="407121" cy="21182"/>
        </a:xfrm>
        <a:custGeom>
          <a:avLst/>
          <a:gdLst/>
          <a:ahLst/>
          <a:cxnLst/>
          <a:rect l="0" t="0" r="0" b="0"/>
          <a:pathLst>
            <a:path>
              <a:moveTo>
                <a:pt x="0" y="10591"/>
              </a:moveTo>
              <a:lnTo>
                <a:pt x="40712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718333" y="1639914"/>
        <a:ext cx="20356" cy="20356"/>
      </dsp:txXfrm>
    </dsp:sp>
    <dsp:sp modelId="{6CD6CD65-A52E-4742-B3C4-EBB0631DFD90}">
      <dsp:nvSpPr>
        <dsp:cNvPr id="0" name=""/>
        <dsp:cNvSpPr/>
      </dsp:nvSpPr>
      <dsp:spPr>
        <a:xfrm>
          <a:off x="2932071" y="1395641"/>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Notice of Allegations</a:t>
          </a:r>
        </a:p>
      </dsp:txBody>
      <dsp:txXfrm>
        <a:off x="2946976" y="1410546"/>
        <a:ext cx="987993" cy="479091"/>
      </dsp:txXfrm>
    </dsp:sp>
    <dsp:sp modelId="{EC693B08-F193-1A45-AC0F-AA78BA80BB41}">
      <dsp:nvSpPr>
        <dsp:cNvPr id="0" name=""/>
        <dsp:cNvSpPr/>
      </dsp:nvSpPr>
      <dsp:spPr>
        <a:xfrm>
          <a:off x="3949875" y="1639501"/>
          <a:ext cx="407121" cy="21182"/>
        </a:xfrm>
        <a:custGeom>
          <a:avLst/>
          <a:gdLst/>
          <a:ahLst/>
          <a:cxnLst/>
          <a:rect l="0" t="0" r="0" b="0"/>
          <a:pathLst>
            <a:path>
              <a:moveTo>
                <a:pt x="0" y="10591"/>
              </a:moveTo>
              <a:lnTo>
                <a:pt x="40712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143257" y="1639914"/>
        <a:ext cx="20356" cy="20356"/>
      </dsp:txXfrm>
    </dsp:sp>
    <dsp:sp modelId="{3FA639D4-3587-6D40-BADF-4962845EEDED}">
      <dsp:nvSpPr>
        <dsp:cNvPr id="0" name=""/>
        <dsp:cNvSpPr/>
      </dsp:nvSpPr>
      <dsp:spPr>
        <a:xfrm>
          <a:off x="4356996" y="1395641"/>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Investigation</a:t>
          </a:r>
        </a:p>
      </dsp:txBody>
      <dsp:txXfrm>
        <a:off x="4371901" y="1410546"/>
        <a:ext cx="987993" cy="479091"/>
      </dsp:txXfrm>
    </dsp:sp>
    <dsp:sp modelId="{4E331073-F530-2A41-906C-87239883CEF4}">
      <dsp:nvSpPr>
        <dsp:cNvPr id="0" name=""/>
        <dsp:cNvSpPr/>
      </dsp:nvSpPr>
      <dsp:spPr>
        <a:xfrm>
          <a:off x="5374799" y="1639501"/>
          <a:ext cx="407121" cy="21182"/>
        </a:xfrm>
        <a:custGeom>
          <a:avLst/>
          <a:gdLst/>
          <a:ahLst/>
          <a:cxnLst/>
          <a:rect l="0" t="0" r="0" b="0"/>
          <a:pathLst>
            <a:path>
              <a:moveTo>
                <a:pt x="0" y="10591"/>
              </a:moveTo>
              <a:lnTo>
                <a:pt x="40712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568182" y="1639914"/>
        <a:ext cx="20356" cy="20356"/>
      </dsp:txXfrm>
    </dsp:sp>
    <dsp:sp modelId="{4D972531-4FD9-6742-B7F0-34868DE05384}">
      <dsp:nvSpPr>
        <dsp:cNvPr id="0" name=""/>
        <dsp:cNvSpPr/>
      </dsp:nvSpPr>
      <dsp:spPr>
        <a:xfrm>
          <a:off x="5781921" y="1395641"/>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Decision</a:t>
          </a:r>
        </a:p>
      </dsp:txBody>
      <dsp:txXfrm>
        <a:off x="5796826" y="1410546"/>
        <a:ext cx="987993" cy="479091"/>
      </dsp:txXfrm>
    </dsp:sp>
    <dsp:sp modelId="{C20AF842-B6D3-E148-8CE2-97787D64DD52}">
      <dsp:nvSpPr>
        <dsp:cNvPr id="0" name=""/>
        <dsp:cNvSpPr/>
      </dsp:nvSpPr>
      <dsp:spPr>
        <a:xfrm>
          <a:off x="6799724" y="1639501"/>
          <a:ext cx="407121" cy="21182"/>
        </a:xfrm>
        <a:custGeom>
          <a:avLst/>
          <a:gdLst/>
          <a:ahLst/>
          <a:cxnLst/>
          <a:rect l="0" t="0" r="0" b="0"/>
          <a:pathLst>
            <a:path>
              <a:moveTo>
                <a:pt x="0" y="10591"/>
              </a:moveTo>
              <a:lnTo>
                <a:pt x="40712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993107" y="1639914"/>
        <a:ext cx="20356" cy="20356"/>
      </dsp:txXfrm>
    </dsp:sp>
    <dsp:sp modelId="{8EEEAB74-5769-7047-A006-609C73EB7BC6}">
      <dsp:nvSpPr>
        <dsp:cNvPr id="0" name=""/>
        <dsp:cNvSpPr/>
      </dsp:nvSpPr>
      <dsp:spPr>
        <a:xfrm>
          <a:off x="7206845" y="1395641"/>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Appeal</a:t>
          </a:r>
        </a:p>
      </dsp:txBody>
      <dsp:txXfrm>
        <a:off x="7221750" y="1410546"/>
        <a:ext cx="987993" cy="479091"/>
      </dsp:txXfrm>
    </dsp:sp>
    <dsp:sp modelId="{F82236F4-5E29-E54A-B030-B47F0819B8B1}">
      <dsp:nvSpPr>
        <dsp:cNvPr id="0" name=""/>
        <dsp:cNvSpPr/>
      </dsp:nvSpPr>
      <dsp:spPr>
        <a:xfrm rot="2829178">
          <a:off x="1004251" y="2297892"/>
          <a:ext cx="598669" cy="21182"/>
        </a:xfrm>
        <a:custGeom>
          <a:avLst/>
          <a:gdLst/>
          <a:ahLst/>
          <a:cxnLst/>
          <a:rect l="0" t="0" r="0" b="0"/>
          <a:pathLst>
            <a:path>
              <a:moveTo>
                <a:pt x="0" y="10591"/>
              </a:moveTo>
              <a:lnTo>
                <a:pt x="598669" y="1059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1288619" y="2293517"/>
        <a:ext cx="29933" cy="29933"/>
      </dsp:txXfrm>
    </dsp:sp>
    <dsp:sp modelId="{D109C133-E8AB-A347-9EB0-B5BE161E952D}">
      <dsp:nvSpPr>
        <dsp:cNvPr id="0" name=""/>
        <dsp:cNvSpPr/>
      </dsp:nvSpPr>
      <dsp:spPr>
        <a:xfrm>
          <a:off x="1507147" y="2273497"/>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 formal complaint</a:t>
          </a:r>
        </a:p>
      </dsp:txBody>
      <dsp:txXfrm>
        <a:off x="1522052" y="2288402"/>
        <a:ext cx="987993" cy="479091"/>
      </dsp:txXfrm>
    </dsp:sp>
    <dsp:sp modelId="{D3077A58-1175-CA42-BF97-BC4A45204469}">
      <dsp:nvSpPr>
        <dsp:cNvPr id="0" name=""/>
        <dsp:cNvSpPr/>
      </dsp:nvSpPr>
      <dsp:spPr>
        <a:xfrm rot="19457599">
          <a:off x="2477825" y="2371047"/>
          <a:ext cx="501371" cy="21182"/>
        </a:xfrm>
        <a:custGeom>
          <a:avLst/>
          <a:gdLst/>
          <a:ahLst/>
          <a:cxnLst/>
          <a:rect l="0" t="0" r="0" b="0"/>
          <a:pathLst>
            <a:path>
              <a:moveTo>
                <a:pt x="0" y="10591"/>
              </a:moveTo>
              <a:lnTo>
                <a:pt x="50137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715976" y="2369104"/>
        <a:ext cx="25068" cy="25068"/>
      </dsp:txXfrm>
    </dsp:sp>
    <dsp:sp modelId="{1790E5F2-4254-C34F-BEBF-031ED6E25324}">
      <dsp:nvSpPr>
        <dsp:cNvPr id="0" name=""/>
        <dsp:cNvSpPr/>
      </dsp:nvSpPr>
      <dsp:spPr>
        <a:xfrm>
          <a:off x="2932071" y="1980878"/>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TIXC Provides supportive measures</a:t>
          </a:r>
        </a:p>
      </dsp:txBody>
      <dsp:txXfrm>
        <a:off x="2946976" y="1995783"/>
        <a:ext cx="987993" cy="479091"/>
      </dsp:txXfrm>
    </dsp:sp>
    <dsp:sp modelId="{23DED706-C1ED-874A-BE74-43366202AC59}">
      <dsp:nvSpPr>
        <dsp:cNvPr id="0" name=""/>
        <dsp:cNvSpPr/>
      </dsp:nvSpPr>
      <dsp:spPr>
        <a:xfrm rot="2142401">
          <a:off x="2477825" y="2663665"/>
          <a:ext cx="501371" cy="21182"/>
        </a:xfrm>
        <a:custGeom>
          <a:avLst/>
          <a:gdLst/>
          <a:ahLst/>
          <a:cxnLst/>
          <a:rect l="0" t="0" r="0" b="0"/>
          <a:pathLst>
            <a:path>
              <a:moveTo>
                <a:pt x="0" y="10591"/>
              </a:moveTo>
              <a:lnTo>
                <a:pt x="50137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715976" y="2661723"/>
        <a:ext cx="25068" cy="25068"/>
      </dsp:txXfrm>
    </dsp:sp>
    <dsp:sp modelId="{54647ABA-2E82-F544-B162-E1F9C3C0AA3D}">
      <dsp:nvSpPr>
        <dsp:cNvPr id="0" name=""/>
        <dsp:cNvSpPr/>
      </dsp:nvSpPr>
      <dsp:spPr>
        <a:xfrm>
          <a:off x="2932071" y="2566115"/>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TIXC signs formal complaint</a:t>
          </a:r>
        </a:p>
      </dsp:txBody>
      <dsp:txXfrm>
        <a:off x="2946976" y="2581020"/>
        <a:ext cx="987993" cy="479091"/>
      </dsp:txXfrm>
    </dsp:sp>
    <dsp:sp modelId="{00DA6678-9B51-D648-B74D-45E1EB06B885}">
      <dsp:nvSpPr>
        <dsp:cNvPr id="0" name=""/>
        <dsp:cNvSpPr/>
      </dsp:nvSpPr>
      <dsp:spPr>
        <a:xfrm>
          <a:off x="3949875" y="2809975"/>
          <a:ext cx="407121" cy="21182"/>
        </a:xfrm>
        <a:custGeom>
          <a:avLst/>
          <a:gdLst/>
          <a:ahLst/>
          <a:cxnLst/>
          <a:rect l="0" t="0" r="0" b="0"/>
          <a:pathLst>
            <a:path>
              <a:moveTo>
                <a:pt x="0" y="10591"/>
              </a:moveTo>
              <a:lnTo>
                <a:pt x="407121" y="1059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143257" y="2810388"/>
        <a:ext cx="20356" cy="20356"/>
      </dsp:txXfrm>
    </dsp:sp>
    <dsp:sp modelId="{6A7C717A-C7F7-2C43-A03E-45F03749D4AF}">
      <dsp:nvSpPr>
        <dsp:cNvPr id="0" name=""/>
        <dsp:cNvSpPr/>
      </dsp:nvSpPr>
      <dsp:spPr>
        <a:xfrm>
          <a:off x="4356996" y="2566115"/>
          <a:ext cx="1017803" cy="5089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Investigation - Appeal</a:t>
          </a:r>
        </a:p>
      </dsp:txBody>
      <dsp:txXfrm>
        <a:off x="4371901" y="2581020"/>
        <a:ext cx="987993" cy="479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530E0-D07F-CB44-9A21-29104283D668}">
      <dsp:nvSpPr>
        <dsp:cNvPr id="0" name=""/>
        <dsp:cNvSpPr/>
      </dsp:nvSpPr>
      <dsp:spPr>
        <a:xfrm>
          <a:off x="2716700" y="528881"/>
          <a:ext cx="409329" cy="91440"/>
        </a:xfrm>
        <a:custGeom>
          <a:avLst/>
          <a:gdLst/>
          <a:ahLst/>
          <a:cxnLst/>
          <a:rect l="0" t="0" r="0" b="0"/>
          <a:pathLst>
            <a:path>
              <a:moveTo>
                <a:pt x="0" y="45720"/>
              </a:moveTo>
              <a:lnTo>
                <a:pt x="4093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910367" y="572401"/>
        <a:ext cx="21996" cy="4399"/>
      </dsp:txXfrm>
    </dsp:sp>
    <dsp:sp modelId="{0D637BDF-0F22-7341-A102-37EAF8EE045B}">
      <dsp:nvSpPr>
        <dsp:cNvPr id="0" name=""/>
        <dsp:cNvSpPr/>
      </dsp:nvSpPr>
      <dsp:spPr>
        <a:xfrm>
          <a:off x="805761" y="779"/>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Notice of Allegations/Formal Complaint	</a:t>
          </a:r>
        </a:p>
      </dsp:txBody>
      <dsp:txXfrm>
        <a:off x="805761" y="779"/>
        <a:ext cx="1912739" cy="1147643"/>
      </dsp:txXfrm>
    </dsp:sp>
    <dsp:sp modelId="{A768C89D-60C5-0541-B753-3C4C801805DF}">
      <dsp:nvSpPr>
        <dsp:cNvPr id="0" name=""/>
        <dsp:cNvSpPr/>
      </dsp:nvSpPr>
      <dsp:spPr>
        <a:xfrm>
          <a:off x="5069369" y="528881"/>
          <a:ext cx="409329" cy="91440"/>
        </a:xfrm>
        <a:custGeom>
          <a:avLst/>
          <a:gdLst/>
          <a:ahLst/>
          <a:cxnLst/>
          <a:rect l="0" t="0" r="0" b="0"/>
          <a:pathLst>
            <a:path>
              <a:moveTo>
                <a:pt x="0" y="45720"/>
              </a:moveTo>
              <a:lnTo>
                <a:pt x="4093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263036" y="572401"/>
        <a:ext cx="21996" cy="4399"/>
      </dsp:txXfrm>
    </dsp:sp>
    <dsp:sp modelId="{49151F8A-487E-984D-8031-BF6D82CBDDAE}">
      <dsp:nvSpPr>
        <dsp:cNvPr id="0" name=""/>
        <dsp:cNvSpPr/>
      </dsp:nvSpPr>
      <dsp:spPr>
        <a:xfrm>
          <a:off x="3158430" y="779"/>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Informal Resolution (voluntary; can happen at any time; not when employee is respondent)</a:t>
          </a:r>
        </a:p>
      </dsp:txBody>
      <dsp:txXfrm>
        <a:off x="3158430" y="779"/>
        <a:ext cx="1912739" cy="1147643"/>
      </dsp:txXfrm>
    </dsp:sp>
    <dsp:sp modelId="{B2F04900-91DE-E14C-8355-11072552EE67}">
      <dsp:nvSpPr>
        <dsp:cNvPr id="0" name=""/>
        <dsp:cNvSpPr/>
      </dsp:nvSpPr>
      <dsp:spPr>
        <a:xfrm>
          <a:off x="1762130" y="1146623"/>
          <a:ext cx="4705338" cy="409329"/>
        </a:xfrm>
        <a:custGeom>
          <a:avLst/>
          <a:gdLst/>
          <a:ahLst/>
          <a:cxnLst/>
          <a:rect l="0" t="0" r="0" b="0"/>
          <a:pathLst>
            <a:path>
              <a:moveTo>
                <a:pt x="4705338" y="0"/>
              </a:moveTo>
              <a:lnTo>
                <a:pt x="4705338" y="221764"/>
              </a:lnTo>
              <a:lnTo>
                <a:pt x="0" y="221764"/>
              </a:lnTo>
              <a:lnTo>
                <a:pt x="0" y="40932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996653" y="1349088"/>
        <a:ext cx="236292" cy="4399"/>
      </dsp:txXfrm>
    </dsp:sp>
    <dsp:sp modelId="{E9755439-DF16-F64C-9062-96AC400598EF}">
      <dsp:nvSpPr>
        <dsp:cNvPr id="0" name=""/>
        <dsp:cNvSpPr/>
      </dsp:nvSpPr>
      <dsp:spPr>
        <a:xfrm>
          <a:off x="5511099" y="779"/>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Investigation (including meeting/interview notices)</a:t>
          </a:r>
        </a:p>
      </dsp:txBody>
      <dsp:txXfrm>
        <a:off x="5511099" y="779"/>
        <a:ext cx="1912739" cy="1147643"/>
      </dsp:txXfrm>
    </dsp:sp>
    <dsp:sp modelId="{ED320B05-88E6-C048-B0D1-6EC75B39F44D}">
      <dsp:nvSpPr>
        <dsp:cNvPr id="0" name=""/>
        <dsp:cNvSpPr/>
      </dsp:nvSpPr>
      <dsp:spPr>
        <a:xfrm>
          <a:off x="2716700" y="2116455"/>
          <a:ext cx="409329" cy="91440"/>
        </a:xfrm>
        <a:custGeom>
          <a:avLst/>
          <a:gdLst/>
          <a:ahLst/>
          <a:cxnLst/>
          <a:rect l="0" t="0" r="0" b="0"/>
          <a:pathLst>
            <a:path>
              <a:moveTo>
                <a:pt x="0" y="45720"/>
              </a:moveTo>
              <a:lnTo>
                <a:pt x="4093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910367" y="2159975"/>
        <a:ext cx="21996" cy="4399"/>
      </dsp:txXfrm>
    </dsp:sp>
    <dsp:sp modelId="{A932A84F-BBF0-7442-9A6E-AF2BE83CD3E1}">
      <dsp:nvSpPr>
        <dsp:cNvPr id="0" name=""/>
        <dsp:cNvSpPr/>
      </dsp:nvSpPr>
      <dsp:spPr>
        <a:xfrm>
          <a:off x="805761" y="1588353"/>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Opportunity to Inspect (Opportunity for parties to inspect, review and respond to evidence – 10 days)</a:t>
          </a:r>
        </a:p>
      </dsp:txBody>
      <dsp:txXfrm>
        <a:off x="805761" y="1588353"/>
        <a:ext cx="1912739" cy="1147643"/>
      </dsp:txXfrm>
    </dsp:sp>
    <dsp:sp modelId="{B042DB87-8218-664A-86A1-03C9912E368E}">
      <dsp:nvSpPr>
        <dsp:cNvPr id="0" name=""/>
        <dsp:cNvSpPr/>
      </dsp:nvSpPr>
      <dsp:spPr>
        <a:xfrm>
          <a:off x="5069369" y="2116455"/>
          <a:ext cx="409329" cy="91440"/>
        </a:xfrm>
        <a:custGeom>
          <a:avLst/>
          <a:gdLst/>
          <a:ahLst/>
          <a:cxnLst/>
          <a:rect l="0" t="0" r="0" b="0"/>
          <a:pathLst>
            <a:path>
              <a:moveTo>
                <a:pt x="0" y="45720"/>
              </a:moveTo>
              <a:lnTo>
                <a:pt x="4093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263036" y="2159975"/>
        <a:ext cx="21996" cy="4399"/>
      </dsp:txXfrm>
    </dsp:sp>
    <dsp:sp modelId="{98C067F6-229A-B742-B119-3D07BEBEA480}">
      <dsp:nvSpPr>
        <dsp:cNvPr id="0" name=""/>
        <dsp:cNvSpPr/>
      </dsp:nvSpPr>
      <dsp:spPr>
        <a:xfrm>
          <a:off x="3158430" y="1588353"/>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Investigative Report (All relevant evidence, including responses to evidence)</a:t>
          </a:r>
        </a:p>
      </dsp:txBody>
      <dsp:txXfrm>
        <a:off x="3158430" y="1588353"/>
        <a:ext cx="1912739" cy="1147643"/>
      </dsp:txXfrm>
    </dsp:sp>
    <dsp:sp modelId="{C128BAE4-6832-F445-BC1E-8A157481F27C}">
      <dsp:nvSpPr>
        <dsp:cNvPr id="0" name=""/>
        <dsp:cNvSpPr/>
      </dsp:nvSpPr>
      <dsp:spPr>
        <a:xfrm>
          <a:off x="1762130" y="2734196"/>
          <a:ext cx="4705338" cy="409329"/>
        </a:xfrm>
        <a:custGeom>
          <a:avLst/>
          <a:gdLst/>
          <a:ahLst/>
          <a:cxnLst/>
          <a:rect l="0" t="0" r="0" b="0"/>
          <a:pathLst>
            <a:path>
              <a:moveTo>
                <a:pt x="4705338" y="0"/>
              </a:moveTo>
              <a:lnTo>
                <a:pt x="4705338" y="221764"/>
              </a:lnTo>
              <a:lnTo>
                <a:pt x="0" y="221764"/>
              </a:lnTo>
              <a:lnTo>
                <a:pt x="0" y="40932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996653" y="2936662"/>
        <a:ext cx="236292" cy="4399"/>
      </dsp:txXfrm>
    </dsp:sp>
    <dsp:sp modelId="{FA24FB48-94F2-1E44-95B3-CB00DCA2EF10}">
      <dsp:nvSpPr>
        <dsp:cNvPr id="0" name=""/>
        <dsp:cNvSpPr/>
      </dsp:nvSpPr>
      <dsp:spPr>
        <a:xfrm>
          <a:off x="5511099" y="1588353"/>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Submission of Report (Opportunity for parties to review report at least 10 days prior to hearing or decision)</a:t>
          </a:r>
        </a:p>
      </dsp:txBody>
      <dsp:txXfrm>
        <a:off x="5511099" y="1588353"/>
        <a:ext cx="1912739" cy="1147643"/>
      </dsp:txXfrm>
    </dsp:sp>
    <dsp:sp modelId="{8897E3C4-CBDF-2946-87E8-A53D725AE038}">
      <dsp:nvSpPr>
        <dsp:cNvPr id="0" name=""/>
        <dsp:cNvSpPr/>
      </dsp:nvSpPr>
      <dsp:spPr>
        <a:xfrm>
          <a:off x="2716700" y="3704028"/>
          <a:ext cx="409329" cy="91440"/>
        </a:xfrm>
        <a:custGeom>
          <a:avLst/>
          <a:gdLst/>
          <a:ahLst/>
          <a:cxnLst/>
          <a:rect l="0" t="0" r="0" b="0"/>
          <a:pathLst>
            <a:path>
              <a:moveTo>
                <a:pt x="0" y="45720"/>
              </a:moveTo>
              <a:lnTo>
                <a:pt x="4093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910367" y="3747548"/>
        <a:ext cx="21996" cy="4399"/>
      </dsp:txXfrm>
    </dsp:sp>
    <dsp:sp modelId="{9682C9D3-A5CE-9540-8588-E1C2FD7D0906}">
      <dsp:nvSpPr>
        <dsp:cNvPr id="0" name=""/>
        <dsp:cNvSpPr/>
      </dsp:nvSpPr>
      <dsp:spPr>
        <a:xfrm>
          <a:off x="805761" y="3175926"/>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Hearing and/or determination (including opportunity to ask relevant cross examination questions)</a:t>
          </a:r>
        </a:p>
      </dsp:txBody>
      <dsp:txXfrm>
        <a:off x="805761" y="3175926"/>
        <a:ext cx="1912739" cy="1147643"/>
      </dsp:txXfrm>
    </dsp:sp>
    <dsp:sp modelId="{9BE207E7-44BD-0C4F-8E0C-3E5688BC9EE8}">
      <dsp:nvSpPr>
        <dsp:cNvPr id="0" name=""/>
        <dsp:cNvSpPr/>
      </dsp:nvSpPr>
      <dsp:spPr>
        <a:xfrm>
          <a:off x="3158430" y="3175926"/>
          <a:ext cx="1912739" cy="11476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Appeal</a:t>
          </a:r>
        </a:p>
      </dsp:txBody>
      <dsp:txXfrm>
        <a:off x="3158430" y="3175926"/>
        <a:ext cx="1912739" cy="11476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FC2CA-BCCA-7A41-B1AB-409D814BBF24}" type="datetimeFigureOut">
              <a:rPr lang="en-US" smtClean="0"/>
              <a:t>8/5/22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C2E96-36B3-4A40-ACF8-0471B766E1DD}" type="slidenum">
              <a:rPr lang="en-US" smtClean="0"/>
              <a:t>‹#›</a:t>
            </a:fld>
            <a:endParaRPr lang="en-US" dirty="0"/>
          </a:p>
        </p:txBody>
      </p:sp>
    </p:spTree>
    <p:extLst>
      <p:ext uri="{BB962C8B-B14F-4D97-AF65-F5344CB8AC3E}">
        <p14:creationId xmlns:p14="http://schemas.microsoft.com/office/powerpoint/2010/main" val="372792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dirty="0"/>
              <a:t>Facts</a:t>
            </a:r>
          </a:p>
          <a:p>
            <a:pPr lvl="1">
              <a:lnSpc>
                <a:spcPct val="90000"/>
              </a:lnSpc>
            </a:pPr>
            <a:r>
              <a:rPr lang="en-US" sz="1800" dirty="0"/>
              <a:t>Christine Franklin, a 10</a:t>
            </a:r>
            <a:r>
              <a:rPr lang="en-US" sz="1800" baseline="30000" dirty="0"/>
              <a:t>th</a:t>
            </a:r>
            <a:r>
              <a:rPr lang="en-US" sz="1800" dirty="0"/>
              <a:t> grade female student, subjected to harassment by Andrew Hill, a male teacher/coach</a:t>
            </a:r>
          </a:p>
          <a:p>
            <a:pPr lvl="1">
              <a:lnSpc>
                <a:spcPct val="90000"/>
              </a:lnSpc>
            </a:pPr>
            <a:r>
              <a:rPr lang="en-US" sz="1800" dirty="0"/>
              <a:t>Hill asked Franklin about sexual experience with her boyfriend and whether she would consider having sex with an older man</a:t>
            </a:r>
          </a:p>
          <a:p>
            <a:pPr lvl="1">
              <a:lnSpc>
                <a:spcPct val="90000"/>
              </a:lnSpc>
            </a:pPr>
            <a:r>
              <a:rPr lang="en-US" sz="1800" dirty="0"/>
              <a:t>Hill forcibly kissed her on the mouth in the school parking lot</a:t>
            </a:r>
          </a:p>
          <a:p>
            <a:pPr lvl="1">
              <a:lnSpc>
                <a:spcPct val="90000"/>
              </a:lnSpc>
            </a:pPr>
            <a:r>
              <a:rPr lang="en-US" sz="1800" dirty="0"/>
              <a:t>Hill called Franklin at home and asked her to meet him out socially</a:t>
            </a:r>
          </a:p>
          <a:p>
            <a:pPr lvl="1">
              <a:lnSpc>
                <a:spcPct val="90000"/>
              </a:lnSpc>
            </a:pPr>
            <a:r>
              <a:rPr lang="en-US" sz="1800" dirty="0"/>
              <a:t>On three occasions during Franklin’s junior year, Hill interrupted a class, requested that the teacher excuse Franklin, and took her to a private office and subjected her to coercive intercourse</a:t>
            </a:r>
          </a:p>
          <a:p>
            <a:pPr lvl="1"/>
            <a:r>
              <a:rPr lang="en-US" sz="2400" dirty="0"/>
              <a:t>Although the district became aware of and investigated the Hill’s harassment of Franklin and other students, </a:t>
            </a:r>
            <a:r>
              <a:rPr lang="en-US" sz="2400" i="1" dirty="0"/>
              <a:t>they took no action to halt it and discouraged Franklin from pressing charges</a:t>
            </a:r>
          </a:p>
          <a:p>
            <a:pPr lvl="1"/>
            <a:r>
              <a:rPr lang="en-US" sz="2400" dirty="0"/>
              <a:t>Hill eventually resigned on the condition that all matters against him be dropped.</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3</a:t>
            </a:fld>
            <a:endParaRPr lang="en-US" dirty="0"/>
          </a:p>
        </p:txBody>
      </p:sp>
    </p:spTree>
    <p:extLst>
      <p:ext uri="{BB962C8B-B14F-4D97-AF65-F5344CB8AC3E}">
        <p14:creationId xmlns:p14="http://schemas.microsoft.com/office/powerpoint/2010/main" val="3397608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the burden of gathering evidence is on the institution, not the parties;</a:t>
            </a:r>
          </a:p>
          <a:p>
            <a:pPr marL="171450" lvl="0" indent="-171450">
              <a:buFont typeface="Arial" panose="020B0604020202020204" pitchFamily="34" charset="0"/>
              <a:buChar char="•"/>
            </a:pPr>
            <a:r>
              <a:rPr lang="en-US" sz="1200" dirty="0"/>
              <a:t>provide an equal opportunity for the parties to present witnesses and evidence;</a:t>
            </a:r>
          </a:p>
          <a:p>
            <a:pPr marL="171450" lvl="0" indent="-171450">
              <a:buFont typeface="Arial" panose="020B0604020202020204" pitchFamily="34" charset="0"/>
              <a:buChar char="•"/>
            </a:pPr>
            <a:r>
              <a:rPr lang="en-US" sz="1200" dirty="0"/>
              <a:t>do not restrict either party from discussing the allegations or gathering and presenting evidence;</a:t>
            </a:r>
          </a:p>
          <a:p>
            <a:pPr marL="171450" indent="-171450">
              <a:buFont typeface="Arial" panose="020B0604020202020204" pitchFamily="34" charset="0"/>
              <a:buChar char="•"/>
            </a:pPr>
            <a:r>
              <a:rPr lang="en-US" sz="1200" dirty="0"/>
              <a:t>provide both parties with equal opportunities to have others present during the grievance process, “including the opportunity to be accompanied to any related meeting or proceeding by the advisor of their choice</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65</a:t>
            </a:fld>
            <a:endParaRPr lang="en-US" dirty="0"/>
          </a:p>
        </p:txBody>
      </p:sp>
    </p:spTree>
    <p:extLst>
      <p:ext uri="{BB962C8B-B14F-4D97-AF65-F5344CB8AC3E}">
        <p14:creationId xmlns:p14="http://schemas.microsoft.com/office/powerpoint/2010/main" val="1610059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Higher Ed: if a party does not have an advisor at a live hearing, the institution must appoint one “aligned” with that party</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68</a:t>
            </a:fld>
            <a:endParaRPr lang="en-US" dirty="0"/>
          </a:p>
        </p:txBody>
      </p:sp>
    </p:spTree>
    <p:extLst>
      <p:ext uri="{BB962C8B-B14F-4D97-AF65-F5344CB8AC3E}">
        <p14:creationId xmlns:p14="http://schemas.microsoft.com/office/powerpoint/2010/main" val="1129060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allow live cross examination by each party’s advisor (although parties can be in separate rooms)</a:t>
            </a:r>
          </a:p>
          <a:p>
            <a:pPr marL="109728" indent="0">
              <a:buNone/>
            </a:pPr>
            <a:endParaRPr lang="en-US" dirty="0"/>
          </a:p>
          <a:p>
            <a:r>
              <a:rPr lang="en-US" dirty="0"/>
              <a:t>Prior sexual behavior excluded unless specifically relevant</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77</a:t>
            </a:fld>
            <a:endParaRPr lang="en-US" dirty="0"/>
          </a:p>
        </p:txBody>
      </p:sp>
    </p:spTree>
    <p:extLst>
      <p:ext uri="{BB962C8B-B14F-4D97-AF65-F5344CB8AC3E}">
        <p14:creationId xmlns:p14="http://schemas.microsoft.com/office/powerpoint/2010/main" val="243522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of complainant’s sexual behavior must be excluded, unless such evidence is offered to prove that someone other than the respondent committed the conduct, or if the evidence concerns specific incidents of the complainant’s sexual behavior with respect to the respondent and is offered to prove consent.</a:t>
            </a:r>
          </a:p>
        </p:txBody>
      </p:sp>
      <p:sp>
        <p:nvSpPr>
          <p:cNvPr id="4" name="Slide Number Placeholder 3"/>
          <p:cNvSpPr>
            <a:spLocks noGrp="1"/>
          </p:cNvSpPr>
          <p:nvPr>
            <p:ph type="sldNum" sz="quarter" idx="5"/>
          </p:nvPr>
        </p:nvSpPr>
        <p:spPr/>
        <p:txBody>
          <a:bodyPr/>
          <a:lstStyle/>
          <a:p>
            <a:fld id="{63EC2E96-36B3-4A40-ACF8-0471B766E1DD}" type="slidenum">
              <a:rPr lang="en-US" smtClean="0"/>
              <a:t>81</a:t>
            </a:fld>
            <a:endParaRPr lang="en-US" dirty="0"/>
          </a:p>
        </p:txBody>
      </p:sp>
    </p:spTree>
    <p:extLst>
      <p:ext uri="{BB962C8B-B14F-4D97-AF65-F5344CB8AC3E}">
        <p14:creationId xmlns:p14="http://schemas.microsoft.com/office/powerpoint/2010/main" val="260376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complained to three teachers and principal. </a:t>
            </a:r>
          </a:p>
          <a:p>
            <a:r>
              <a:rPr lang="en-US" dirty="0"/>
              <a:t>The school took no action until the boy was charged with, and pled guilty to, sexual battery. </a:t>
            </a:r>
          </a:p>
          <a:p>
            <a:r>
              <a:rPr lang="en-US" dirty="0"/>
              <a:t>Filed Title IX action, alleging that persistent harassment and deliberate indifference resulted in her inability to attend school and participate in activities. </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7</a:t>
            </a:fld>
            <a:endParaRPr lang="en-US" dirty="0"/>
          </a:p>
        </p:txBody>
      </p:sp>
    </p:spTree>
    <p:extLst>
      <p:ext uri="{BB962C8B-B14F-4D97-AF65-F5344CB8AC3E}">
        <p14:creationId xmlns:p14="http://schemas.microsoft.com/office/powerpoint/2010/main" val="359771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regulation lists, in part, the following acceptable supportive measures, which should not be read as an exhaustive list:</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counseling,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extensions of deadlines or other course-related adjustments,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modifications of work or class schedules,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restrictions on contact between the parties,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increased security and monitoring of certain areas of the campus, and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other similar measures</a:t>
            </a:r>
            <a:r>
              <a:rPr lang="en-US" dirty="0">
                <a:effectLst/>
              </a:rPr>
              <a:t> </a:t>
            </a:r>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35</a:t>
            </a:fld>
            <a:endParaRPr lang="en-US" dirty="0"/>
          </a:p>
        </p:txBody>
      </p:sp>
    </p:spTree>
    <p:extLst>
      <p:ext uri="{BB962C8B-B14F-4D97-AF65-F5344CB8AC3E}">
        <p14:creationId xmlns:p14="http://schemas.microsoft.com/office/powerpoint/2010/main" val="2951687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must bear the complainant’s physical or digital signature, </a:t>
            </a:r>
          </a:p>
          <a:p>
            <a:pPr marL="171450" indent="-171450">
              <a:buFont typeface="Arial" panose="020B0604020202020204" pitchFamily="34" charset="0"/>
              <a:buChar char="•"/>
            </a:pPr>
            <a:r>
              <a:rPr lang="en-US" dirty="0"/>
              <a:t>individual filing the complaint must, at the time of filing, be “attempting to participate in the education program or activity of the recipient with which the formal complaint is filed”</a:t>
            </a:r>
          </a:p>
          <a:p>
            <a:pPr marL="171450" indent="-171450">
              <a:buFont typeface="Arial" panose="020B0604020202020204" pitchFamily="34" charset="0"/>
              <a:buChar char="•"/>
            </a:pPr>
            <a:r>
              <a:rPr lang="en-US" dirty="0"/>
              <a:t>parents can file a complaint on behalf of their child.</a:t>
            </a:r>
          </a:p>
          <a:p>
            <a:pPr marL="109728" indent="0">
              <a:buNone/>
            </a:pPr>
            <a:r>
              <a:rPr lang="en-US" dirty="0"/>
              <a:t>106.6(g).</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37</a:t>
            </a:fld>
            <a:endParaRPr lang="en-US" dirty="0"/>
          </a:p>
        </p:txBody>
      </p:sp>
    </p:spTree>
    <p:extLst>
      <p:ext uri="{BB962C8B-B14F-4D97-AF65-F5344CB8AC3E}">
        <p14:creationId xmlns:p14="http://schemas.microsoft.com/office/powerpoint/2010/main" val="237049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it was reasonable in light of the known circumstances.</a:t>
            </a:r>
          </a:p>
        </p:txBody>
      </p:sp>
      <p:sp>
        <p:nvSpPr>
          <p:cNvPr id="4" name="Slide Number Placeholder 3"/>
          <p:cNvSpPr>
            <a:spLocks noGrp="1"/>
          </p:cNvSpPr>
          <p:nvPr>
            <p:ph type="sldNum" sz="quarter" idx="5"/>
          </p:nvPr>
        </p:nvSpPr>
        <p:spPr/>
        <p:txBody>
          <a:bodyPr/>
          <a:lstStyle/>
          <a:p>
            <a:fld id="{63EC2E96-36B3-4A40-ACF8-0471B766E1DD}" type="slidenum">
              <a:rPr lang="en-US" smtClean="0"/>
              <a:t>40</a:t>
            </a:fld>
            <a:endParaRPr lang="en-US" dirty="0"/>
          </a:p>
        </p:txBody>
      </p:sp>
    </p:spTree>
    <p:extLst>
      <p:ext uri="{BB962C8B-B14F-4D97-AF65-F5344CB8AC3E}">
        <p14:creationId xmlns:p14="http://schemas.microsoft.com/office/powerpoint/2010/main" val="2854614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52</a:t>
            </a:fld>
            <a:endParaRPr lang="en-US" dirty="0"/>
          </a:p>
        </p:txBody>
      </p:sp>
    </p:spTree>
    <p:extLst>
      <p:ext uri="{BB962C8B-B14F-4D97-AF65-F5344CB8AC3E}">
        <p14:creationId xmlns:p14="http://schemas.microsoft.com/office/powerpoint/2010/main" val="1540509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cause" must be based on:</a:t>
            </a:r>
          </a:p>
          <a:p>
            <a:pPr marL="628650" lvl="1" indent="-171450">
              <a:buFont typeface="Arial" panose="020B0604020202020204" pitchFamily="34" charset="0"/>
              <a:buChar char="•"/>
            </a:pPr>
            <a:r>
              <a:rPr lang="en-US" dirty="0"/>
              <a:t>the complexity of the investigation, or</a:t>
            </a:r>
          </a:p>
          <a:p>
            <a:pPr marL="628650" lvl="1" indent="-171450">
              <a:buFont typeface="Arial" panose="020B0604020202020204" pitchFamily="34" charset="0"/>
              <a:buChar char="•"/>
            </a:pPr>
            <a:r>
              <a:rPr lang="en-US" dirty="0"/>
              <a:t>concurrent law enforcement investigation with time-dependent release of evidence</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59</a:t>
            </a:fld>
            <a:endParaRPr lang="en-US" dirty="0"/>
          </a:p>
        </p:txBody>
      </p:sp>
    </p:spTree>
    <p:extLst>
      <p:ext uri="{BB962C8B-B14F-4D97-AF65-F5344CB8AC3E}">
        <p14:creationId xmlns:p14="http://schemas.microsoft.com/office/powerpoint/2010/main" val="3596338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delay for a short period of time as they gather forensic evidence or maybe engage in initial interviews, but typically this time period should not be more than about 2 weeks (that's our approach). </a:t>
            </a:r>
          </a:p>
          <a:p>
            <a:r>
              <a:rPr lang="en-US" dirty="0"/>
              <a:t>However, OCR does say that waiting for criminal evidence is NOT typically good cause to delay our investigation.</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60</a:t>
            </a:fld>
            <a:endParaRPr lang="en-US" dirty="0"/>
          </a:p>
        </p:txBody>
      </p:sp>
    </p:spTree>
    <p:extLst>
      <p:ext uri="{BB962C8B-B14F-4D97-AF65-F5344CB8AC3E}">
        <p14:creationId xmlns:p14="http://schemas.microsoft.com/office/powerpoint/2010/main" val="2684033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of Proposed Rulemaking states that it is important to take into account the needs of the parties involved in each individual case, as some may prefer not to go through the formal complaint process.</a:t>
            </a:r>
          </a:p>
          <a:p>
            <a:endParaRPr lang="en-US" dirty="0"/>
          </a:p>
        </p:txBody>
      </p:sp>
      <p:sp>
        <p:nvSpPr>
          <p:cNvPr id="4" name="Slide Number Placeholder 3"/>
          <p:cNvSpPr>
            <a:spLocks noGrp="1"/>
          </p:cNvSpPr>
          <p:nvPr>
            <p:ph type="sldNum" sz="quarter" idx="5"/>
          </p:nvPr>
        </p:nvSpPr>
        <p:spPr/>
        <p:txBody>
          <a:bodyPr/>
          <a:lstStyle/>
          <a:p>
            <a:fld id="{63EC2E96-36B3-4A40-ACF8-0471B766E1DD}" type="slidenum">
              <a:rPr lang="en-US" smtClean="0"/>
              <a:t>63</a:t>
            </a:fld>
            <a:endParaRPr lang="en-US" dirty="0"/>
          </a:p>
        </p:txBody>
      </p:sp>
    </p:spTree>
    <p:extLst>
      <p:ext uri="{BB962C8B-B14F-4D97-AF65-F5344CB8AC3E}">
        <p14:creationId xmlns:p14="http://schemas.microsoft.com/office/powerpoint/2010/main" val="185228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326631"/>
            <a:ext cx="8458200" cy="1470025"/>
          </a:xfrm>
        </p:spPr>
        <p:txBody>
          <a:bodyPr anchor="b"/>
          <a:lstStyle>
            <a:lvl1pP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251286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350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kumimoji="0" lang="en-US" sz="4400" b="0" i="0" kern="1200" dirty="0">
                <a:solidFill>
                  <a:schemeClr val="tx2"/>
                </a:solidFill>
                <a:latin typeface="Helvetica"/>
                <a:ea typeface="+mj-ea"/>
                <a:cs typeface="Helvetica"/>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1074587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1831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endParaRPr kumimoji="0" lang="en-US" dirty="0"/>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accent3"/>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accent3"/>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766162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084276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403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endParaRPr kumimoji="0" lang="en-US" dirty="0"/>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1648993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326631"/>
            <a:ext cx="8458200" cy="1470025"/>
          </a:xfrm>
        </p:spPr>
        <p:txBody>
          <a:bodyPr anchor="b"/>
          <a:lstStyle>
            <a:lvl1pP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1208285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77040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kumimoji="0" lang="en-US" sz="4400" b="0" i="0" kern="1200" dirty="0">
                <a:solidFill>
                  <a:schemeClr val="tx2"/>
                </a:solidFill>
                <a:latin typeface="Helvetica"/>
                <a:ea typeface="+mj-ea"/>
                <a:cs typeface="Helvetica"/>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235160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249938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44206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endParaRPr kumimoji="0" lang="en-US" dirty="0"/>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accent3"/>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accent3"/>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8558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6739350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6414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endParaRPr kumimoji="0" lang="en-US" dirty="0"/>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312608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kumimoji="0" lang="en-US" sz="4400" b="0" i="0" kern="1200" dirty="0">
                <a:solidFill>
                  <a:schemeClr val="tx2"/>
                </a:solidFill>
                <a:latin typeface="Helvetica"/>
                <a:ea typeface="+mj-ea"/>
                <a:cs typeface="Helvetica"/>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108404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81979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endParaRPr kumimoji="0" lang="en-US" dirty="0"/>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accent3"/>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accent3"/>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692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343590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39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endParaRPr kumimoji="0" lang="en-US" dirty="0"/>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369233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326631"/>
            <a:ext cx="8458200" cy="1470025"/>
          </a:xfrm>
        </p:spPr>
        <p:txBody>
          <a:bodyPr anchor="b"/>
          <a:lstStyle>
            <a:lvl1pP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296855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emf"/><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4.emf"/><Relationship Id="rId5" Type="http://schemas.openxmlformats.org/officeDocument/2006/relationships/slideLayout" Target="../slideLayouts/slideLayout13.xml"/><Relationship Id="rId10" Type="http://schemas.openxmlformats.org/officeDocument/2006/relationships/image" Target="../media/image2.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pic>
        <p:nvPicPr>
          <p:cNvPr id="5" name="Picture 4">
            <a:extLst>
              <a:ext uri="{FF2B5EF4-FFF2-40B4-BE49-F238E27FC236}">
                <a16:creationId xmlns:a16="http://schemas.microsoft.com/office/drawing/2014/main" id="{999697D7-8BAC-5D46-987C-D136168D7E51}"/>
              </a:ext>
            </a:extLst>
          </p:cNvPr>
          <p:cNvPicPr>
            <a:picLocks noChangeAspect="1"/>
          </p:cNvPicPr>
          <p:nvPr userDrawn="1"/>
        </p:nvPicPr>
        <p:blipFill>
          <a:blip r:embed="rId11"/>
          <a:stretch>
            <a:fillRect/>
          </a:stretch>
        </p:blipFill>
        <p:spPr>
          <a:xfrm>
            <a:off x="7250853" y="5812536"/>
            <a:ext cx="1435947" cy="762000"/>
          </a:xfrm>
          <a:prstGeom prst="rect">
            <a:avLst/>
          </a:prstGeom>
        </p:spPr>
      </p:pic>
    </p:spTree>
    <p:extLst>
      <p:ext uri="{BB962C8B-B14F-4D97-AF65-F5344CB8AC3E}">
        <p14:creationId xmlns:p14="http://schemas.microsoft.com/office/powerpoint/2010/main" val="273708991"/>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Lst>
  <p:txStyles>
    <p:titleStyle>
      <a:lvl1pPr algn="l" rtl="0" eaLnBrk="1" latinLnBrk="0" hangingPunct="1">
        <a:spcBef>
          <a:spcPct val="0"/>
        </a:spcBef>
        <a:buNone/>
        <a:defRPr kumimoji="0" sz="4400" b="0" i="0" kern="1200">
          <a:solidFill>
            <a:schemeClr val="tx2"/>
          </a:solidFill>
          <a:latin typeface="Helvetica"/>
          <a:ea typeface="+mj-ea"/>
          <a:cs typeface="Helvetica"/>
        </a:defRPr>
      </a:lvl1pPr>
    </p:titleStyle>
    <p:bodyStyle>
      <a:lvl1pPr marL="365760" indent="-256032" algn="l" rtl="0" eaLnBrk="1" latinLnBrk="0" hangingPunct="1">
        <a:spcBef>
          <a:spcPts val="300"/>
        </a:spcBef>
        <a:buClr>
          <a:schemeClr val="tx1"/>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4"/>
        </a:buClr>
        <a:buFont typeface="Georgia"/>
        <a:buChar char="▫"/>
        <a:defRPr kumimoji="0" sz="2600" kern="1200">
          <a:solidFill>
            <a:schemeClr val="accent4"/>
          </a:solidFill>
          <a:latin typeface="+mn-lt"/>
          <a:ea typeface="+mn-ea"/>
          <a:cs typeface="+mn-cs"/>
        </a:defRPr>
      </a:lvl2pPr>
      <a:lvl3pPr marL="923544" indent="-219456" algn="l" rtl="0" eaLnBrk="1" latinLnBrk="0" hangingPunct="1">
        <a:spcBef>
          <a:spcPts val="300"/>
        </a:spcBef>
        <a:buClr>
          <a:schemeClr val="accent3"/>
        </a:buClr>
        <a:buFont typeface="Wingdings 2"/>
        <a:buChar char=""/>
        <a:defRPr kumimoji="0" sz="2400" kern="1200">
          <a:solidFill>
            <a:schemeClr val="accent3"/>
          </a:solidFill>
          <a:latin typeface="+mn-lt"/>
          <a:ea typeface="+mn-ea"/>
          <a:cs typeface="+mn-cs"/>
        </a:defRPr>
      </a:lvl3pPr>
      <a:lvl4pPr marL="1179576" indent="-201168" algn="l" rtl="0" eaLnBrk="1" latinLnBrk="0" hangingPunct="1">
        <a:spcBef>
          <a:spcPts val="300"/>
        </a:spcBef>
        <a:buClr>
          <a:schemeClr val="tx2"/>
        </a:buClr>
        <a:buFont typeface="Wingdings 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tx1"/>
        </a:buClr>
        <a:buFont typeface="Georgia"/>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3" name="Picture 2">
            <a:extLst>
              <a:ext uri="{FF2B5EF4-FFF2-40B4-BE49-F238E27FC236}">
                <a16:creationId xmlns:a16="http://schemas.microsoft.com/office/drawing/2014/main" id="{075FB6E0-2CCE-4F43-8037-5DCCDEBAD483}"/>
              </a:ext>
            </a:extLst>
          </p:cNvPr>
          <p:cNvPicPr>
            <a:picLocks noChangeAspect="1"/>
          </p:cNvPicPr>
          <p:nvPr userDrawn="1"/>
        </p:nvPicPr>
        <p:blipFill>
          <a:blip r:embed="rId11"/>
          <a:stretch>
            <a:fillRect/>
          </a:stretch>
        </p:blipFill>
        <p:spPr>
          <a:xfrm>
            <a:off x="7183120" y="5576147"/>
            <a:ext cx="1600200" cy="1158855"/>
          </a:xfrm>
          <a:prstGeom prst="rect">
            <a:avLst/>
          </a:prstGeom>
        </p:spPr>
      </p:pic>
    </p:spTree>
    <p:extLst>
      <p:ext uri="{BB962C8B-B14F-4D97-AF65-F5344CB8AC3E}">
        <p14:creationId xmlns:p14="http://schemas.microsoft.com/office/powerpoint/2010/main" val="3494330862"/>
      </p:ext>
    </p:extLst>
  </p:cSld>
  <p:clrMap bg1="lt1" tx1="dk1" bg2="lt2" tx2="dk2" accent1="accent1" accent2="accent2" accent3="accent3" accent4="accent4" accent5="accent5" accent6="accent6" hlink="hlink" folHlink="folHlink"/>
  <p:sldLayoutIdLst>
    <p:sldLayoutId id="2147484488" r:id="rId1"/>
    <p:sldLayoutId id="2147484489" r:id="rId2"/>
    <p:sldLayoutId id="2147484490" r:id="rId3"/>
    <p:sldLayoutId id="2147484491" r:id="rId4"/>
    <p:sldLayoutId id="2147484492" r:id="rId5"/>
    <p:sldLayoutId id="2147484493" r:id="rId6"/>
    <p:sldLayoutId id="2147484494" r:id="rId7"/>
    <p:sldLayoutId id="2147484495" r:id="rId8"/>
  </p:sldLayoutIdLst>
  <p:txStyles>
    <p:titleStyle>
      <a:lvl1pPr algn="l" rtl="0" eaLnBrk="1" latinLnBrk="0" hangingPunct="1">
        <a:spcBef>
          <a:spcPct val="0"/>
        </a:spcBef>
        <a:buNone/>
        <a:defRPr kumimoji="0" sz="4400" b="0" i="0" kern="1200">
          <a:solidFill>
            <a:schemeClr val="tx2"/>
          </a:solidFill>
          <a:latin typeface="Helvetica"/>
          <a:ea typeface="+mj-ea"/>
          <a:cs typeface="Helvetica"/>
        </a:defRPr>
      </a:lvl1pPr>
    </p:titleStyle>
    <p:bodyStyle>
      <a:lvl1pPr marL="365760" indent="-256032" algn="l" rtl="0" eaLnBrk="1" latinLnBrk="0" hangingPunct="1">
        <a:spcBef>
          <a:spcPts val="300"/>
        </a:spcBef>
        <a:buClr>
          <a:schemeClr val="tx1"/>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4"/>
        </a:buClr>
        <a:buFont typeface="Georgia"/>
        <a:buChar char="▫"/>
        <a:defRPr kumimoji="0" sz="2600" kern="1200">
          <a:solidFill>
            <a:schemeClr val="accent4"/>
          </a:solidFill>
          <a:latin typeface="+mn-lt"/>
          <a:ea typeface="+mn-ea"/>
          <a:cs typeface="+mn-cs"/>
        </a:defRPr>
      </a:lvl2pPr>
      <a:lvl3pPr marL="923544" indent="-219456" algn="l" rtl="0" eaLnBrk="1" latinLnBrk="0" hangingPunct="1">
        <a:spcBef>
          <a:spcPts val="300"/>
        </a:spcBef>
        <a:buClr>
          <a:schemeClr val="accent3"/>
        </a:buClr>
        <a:buFont typeface="Wingdings 2"/>
        <a:buChar char=""/>
        <a:defRPr kumimoji="0" sz="2400" kern="1200">
          <a:solidFill>
            <a:schemeClr val="accent3"/>
          </a:solidFill>
          <a:latin typeface="+mn-lt"/>
          <a:ea typeface="+mn-ea"/>
          <a:cs typeface="+mn-cs"/>
        </a:defRPr>
      </a:lvl3pPr>
      <a:lvl4pPr marL="1179576" indent="-201168" algn="l" rtl="0" eaLnBrk="1" latinLnBrk="0" hangingPunct="1">
        <a:spcBef>
          <a:spcPts val="300"/>
        </a:spcBef>
        <a:buClr>
          <a:schemeClr val="tx2"/>
        </a:buClr>
        <a:buFont typeface="Wingdings 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tx1"/>
        </a:buClr>
        <a:buFont typeface="Georgia"/>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userDrawn="1"/>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279925762"/>
      </p:ext>
    </p:extLst>
  </p:cSld>
  <p:clrMap bg1="lt1" tx1="dk1" bg2="lt2" tx2="dk2" accent1="accent1" accent2="accent2" accent3="accent3" accent4="accent4" accent5="accent5" accent6="accent6" hlink="hlink" folHlink="folHlink"/>
  <p:sldLayoutIdLst>
    <p:sldLayoutId id="2147484470" r:id="rId1"/>
    <p:sldLayoutId id="2147484471" r:id="rId2"/>
    <p:sldLayoutId id="2147484472" r:id="rId3"/>
    <p:sldLayoutId id="2147484473" r:id="rId4"/>
    <p:sldLayoutId id="2147484474" r:id="rId5"/>
    <p:sldLayoutId id="2147484475" r:id="rId6"/>
    <p:sldLayoutId id="2147484476" r:id="rId7"/>
    <p:sldLayoutId id="2147484477" r:id="rId8"/>
  </p:sldLayoutIdLst>
  <p:txStyles>
    <p:titleStyle>
      <a:lvl1pPr algn="l" rtl="0" eaLnBrk="1" latinLnBrk="0" hangingPunct="1">
        <a:spcBef>
          <a:spcPct val="0"/>
        </a:spcBef>
        <a:buNone/>
        <a:defRPr kumimoji="0" sz="4400" b="0" i="0" kern="1200">
          <a:solidFill>
            <a:schemeClr val="tx2"/>
          </a:solidFill>
          <a:latin typeface="Helvetica"/>
          <a:ea typeface="+mj-ea"/>
          <a:cs typeface="Helvetica"/>
        </a:defRPr>
      </a:lvl1pPr>
    </p:titleStyle>
    <p:bodyStyle>
      <a:lvl1pPr marL="365760" indent="-256032" algn="l" rtl="0" eaLnBrk="1" latinLnBrk="0" hangingPunct="1">
        <a:spcBef>
          <a:spcPts val="300"/>
        </a:spcBef>
        <a:buClr>
          <a:schemeClr val="tx1"/>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4"/>
        </a:buClr>
        <a:buFont typeface="Georgia"/>
        <a:buChar char="▫"/>
        <a:defRPr kumimoji="0" sz="2600" kern="1200">
          <a:solidFill>
            <a:schemeClr val="accent4"/>
          </a:solidFill>
          <a:latin typeface="+mn-lt"/>
          <a:ea typeface="+mn-ea"/>
          <a:cs typeface="+mn-cs"/>
        </a:defRPr>
      </a:lvl2pPr>
      <a:lvl3pPr marL="923544" indent="-219456" algn="l" rtl="0" eaLnBrk="1" latinLnBrk="0" hangingPunct="1">
        <a:spcBef>
          <a:spcPts val="300"/>
        </a:spcBef>
        <a:buClr>
          <a:schemeClr val="accent3"/>
        </a:buClr>
        <a:buFont typeface="Wingdings 2"/>
        <a:buChar char=""/>
        <a:defRPr kumimoji="0" sz="2400" kern="1200">
          <a:solidFill>
            <a:schemeClr val="accent3"/>
          </a:solidFill>
          <a:latin typeface="+mn-lt"/>
          <a:ea typeface="+mn-ea"/>
          <a:cs typeface="+mn-cs"/>
        </a:defRPr>
      </a:lvl3pPr>
      <a:lvl4pPr marL="1179576" indent="-201168" algn="l" rtl="0" eaLnBrk="1" latinLnBrk="0" hangingPunct="1">
        <a:spcBef>
          <a:spcPts val="300"/>
        </a:spcBef>
        <a:buClr>
          <a:schemeClr val="tx2"/>
        </a:buClr>
        <a:buFont typeface="Wingdings 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tx1"/>
        </a:buClr>
        <a:buFont typeface="Georgia"/>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26631"/>
            <a:ext cx="8458200" cy="1330969"/>
          </a:xfrm>
        </p:spPr>
        <p:txBody>
          <a:bodyPr>
            <a:normAutofit/>
          </a:bodyPr>
          <a:lstStyle/>
          <a:p>
            <a:r>
              <a:rPr lang="en-US" dirty="0"/>
              <a:t>Title IX: Sexual Harassment</a:t>
            </a:r>
          </a:p>
        </p:txBody>
      </p:sp>
      <p:sp>
        <p:nvSpPr>
          <p:cNvPr id="3" name="Subtitle 2"/>
          <p:cNvSpPr>
            <a:spLocks noGrp="1"/>
          </p:cNvSpPr>
          <p:nvPr>
            <p:ph type="subTitle" idx="1"/>
          </p:nvPr>
        </p:nvSpPr>
        <p:spPr/>
        <p:txBody>
          <a:bodyPr>
            <a:normAutofit/>
          </a:bodyPr>
          <a:lstStyle/>
          <a:p>
            <a:r>
              <a:rPr lang="en-US" dirty="0"/>
              <a:t>Brandon Carey, OSSBA Staff Attorney</a:t>
            </a:r>
          </a:p>
          <a:p>
            <a:endParaRPr lang="en-US" dirty="0"/>
          </a:p>
        </p:txBody>
      </p:sp>
    </p:spTree>
    <p:extLst>
      <p:ext uri="{BB962C8B-B14F-4D97-AF65-F5344CB8AC3E}">
        <p14:creationId xmlns:p14="http://schemas.microsoft.com/office/powerpoint/2010/main" val="26162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64-9A64-E04C-A8FF-824B4BAF1E51}"/>
              </a:ext>
            </a:extLst>
          </p:cNvPr>
          <p:cNvSpPr>
            <a:spLocks noGrp="1"/>
          </p:cNvSpPr>
          <p:nvPr>
            <p:ph type="title"/>
          </p:nvPr>
        </p:nvSpPr>
        <p:spPr/>
        <p:txBody>
          <a:bodyPr>
            <a:normAutofit/>
          </a:bodyPr>
          <a:lstStyle/>
          <a:p>
            <a:r>
              <a:rPr lang="en-US" sz="4000" dirty="0"/>
              <a:t>Davis</a:t>
            </a:r>
            <a:r>
              <a:rPr lang="en-US" sz="4000" i="1" dirty="0"/>
              <a:t>, </a:t>
            </a:r>
            <a:r>
              <a:rPr lang="en-US" sz="4000" dirty="0"/>
              <a:t>continued</a:t>
            </a:r>
          </a:p>
        </p:txBody>
      </p:sp>
      <p:sp>
        <p:nvSpPr>
          <p:cNvPr id="3" name="Content Placeholder 2">
            <a:extLst>
              <a:ext uri="{FF2B5EF4-FFF2-40B4-BE49-F238E27FC236}">
                <a16:creationId xmlns:a16="http://schemas.microsoft.com/office/drawing/2014/main" id="{B127143B-F843-F34A-B75D-C38A93ACB7D1}"/>
              </a:ext>
            </a:extLst>
          </p:cNvPr>
          <p:cNvSpPr>
            <a:spLocks noGrp="1"/>
          </p:cNvSpPr>
          <p:nvPr>
            <p:ph idx="1"/>
          </p:nvPr>
        </p:nvSpPr>
        <p:spPr/>
        <p:txBody>
          <a:bodyPr/>
          <a:lstStyle/>
          <a:p>
            <a:r>
              <a:rPr lang="en-US" dirty="0"/>
              <a:t>Justice O’Connor added a framework to determine deliberate indifference – stating that deliberate indifference constitutes a response that is “clearly unreasonable in light of the known circumstances.” </a:t>
            </a:r>
          </a:p>
          <a:p>
            <a:endParaRPr lang="en-US" dirty="0"/>
          </a:p>
        </p:txBody>
      </p:sp>
    </p:spTree>
    <p:extLst>
      <p:ext uri="{BB962C8B-B14F-4D97-AF65-F5344CB8AC3E}">
        <p14:creationId xmlns:p14="http://schemas.microsoft.com/office/powerpoint/2010/main" val="2962798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473C-EBAF-0840-84D2-F842FF5F0980}"/>
              </a:ext>
            </a:extLst>
          </p:cNvPr>
          <p:cNvSpPr>
            <a:spLocks noGrp="1"/>
          </p:cNvSpPr>
          <p:nvPr>
            <p:ph type="title"/>
          </p:nvPr>
        </p:nvSpPr>
        <p:spPr/>
        <p:txBody>
          <a:bodyPr>
            <a:normAutofit/>
          </a:bodyPr>
          <a:lstStyle/>
          <a:p>
            <a:r>
              <a:rPr lang="en-US" sz="4000" dirty="0"/>
              <a:t>And Then OCR Said, “Our Turn”</a:t>
            </a:r>
          </a:p>
        </p:txBody>
      </p:sp>
      <p:sp>
        <p:nvSpPr>
          <p:cNvPr id="3" name="Content Placeholder 2">
            <a:extLst>
              <a:ext uri="{FF2B5EF4-FFF2-40B4-BE49-F238E27FC236}">
                <a16:creationId xmlns:a16="http://schemas.microsoft.com/office/drawing/2014/main" id="{20D9CF65-D32F-9843-9626-68D0C1EA65A1}"/>
              </a:ext>
            </a:extLst>
          </p:cNvPr>
          <p:cNvSpPr>
            <a:spLocks noGrp="1"/>
          </p:cNvSpPr>
          <p:nvPr>
            <p:ph idx="1"/>
          </p:nvPr>
        </p:nvSpPr>
        <p:spPr/>
        <p:txBody>
          <a:bodyPr>
            <a:normAutofit/>
          </a:bodyPr>
          <a:lstStyle/>
          <a:p>
            <a:r>
              <a:rPr lang="en-US" dirty="0"/>
              <a:t>Since OCR is the department that enforces Title IX and its regulations, knowledge of and compliance with its guidance on the Title IX regulations are of utmost importance</a:t>
            </a:r>
          </a:p>
          <a:p>
            <a:pPr lvl="1"/>
            <a:r>
              <a:rPr lang="en-US" dirty="0"/>
              <a:t>OCR has released several guidance documents on sexual harassment over the years (1997, 2001, 2005, 2011, 2014, 2017 and 2020)</a:t>
            </a:r>
          </a:p>
        </p:txBody>
      </p:sp>
    </p:spTree>
    <p:extLst>
      <p:ext uri="{BB962C8B-B14F-4D97-AF65-F5344CB8AC3E}">
        <p14:creationId xmlns:p14="http://schemas.microsoft.com/office/powerpoint/2010/main" val="2579877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4FC1C-55CC-9C42-88DD-333FDCBA1FD5}"/>
              </a:ext>
            </a:extLst>
          </p:cNvPr>
          <p:cNvSpPr>
            <a:spLocks noGrp="1"/>
          </p:cNvSpPr>
          <p:nvPr>
            <p:ph type="title"/>
          </p:nvPr>
        </p:nvSpPr>
        <p:spPr/>
        <p:txBody>
          <a:bodyPr>
            <a:normAutofit/>
          </a:bodyPr>
          <a:lstStyle/>
          <a:p>
            <a:r>
              <a:rPr lang="en-US" sz="4000" dirty="0"/>
              <a:t>New Title IX Regulations</a:t>
            </a:r>
          </a:p>
        </p:txBody>
      </p:sp>
      <p:sp>
        <p:nvSpPr>
          <p:cNvPr id="3" name="Content Placeholder 2">
            <a:extLst>
              <a:ext uri="{FF2B5EF4-FFF2-40B4-BE49-F238E27FC236}">
                <a16:creationId xmlns:a16="http://schemas.microsoft.com/office/drawing/2014/main" id="{B9BBA2A8-0A6F-8B47-B285-81A6D5DA32E5}"/>
              </a:ext>
            </a:extLst>
          </p:cNvPr>
          <p:cNvSpPr>
            <a:spLocks noGrp="1"/>
          </p:cNvSpPr>
          <p:nvPr>
            <p:ph idx="1"/>
          </p:nvPr>
        </p:nvSpPr>
        <p:spPr/>
        <p:txBody>
          <a:bodyPr/>
          <a:lstStyle/>
          <a:p>
            <a:r>
              <a:rPr lang="en-US" dirty="0"/>
              <a:t>The new regulations were released as final rules on May 6, 2020 (34 C.F.R. Part 106)</a:t>
            </a:r>
          </a:p>
          <a:p>
            <a:r>
              <a:rPr lang="en-US" dirty="0"/>
              <a:t>Districts were to have implemented them by August 14, 2020</a:t>
            </a:r>
          </a:p>
          <a:p>
            <a:endParaRPr lang="en-US" dirty="0"/>
          </a:p>
        </p:txBody>
      </p:sp>
    </p:spTree>
    <p:extLst>
      <p:ext uri="{BB962C8B-B14F-4D97-AF65-F5344CB8AC3E}">
        <p14:creationId xmlns:p14="http://schemas.microsoft.com/office/powerpoint/2010/main" val="413084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5CEC7-EF4E-DC4F-94DA-1080D4E56D90}"/>
              </a:ext>
            </a:extLst>
          </p:cNvPr>
          <p:cNvSpPr>
            <a:spLocks noGrp="1"/>
          </p:cNvSpPr>
          <p:nvPr>
            <p:ph type="title"/>
          </p:nvPr>
        </p:nvSpPr>
        <p:spPr/>
        <p:txBody>
          <a:bodyPr>
            <a:normAutofit/>
          </a:bodyPr>
          <a:lstStyle/>
          <a:p>
            <a:r>
              <a:rPr lang="en-US" sz="4000" dirty="0"/>
              <a:t>New Title IX Regulations	</a:t>
            </a:r>
          </a:p>
        </p:txBody>
      </p:sp>
      <p:sp>
        <p:nvSpPr>
          <p:cNvPr id="3" name="Content Placeholder 2">
            <a:extLst>
              <a:ext uri="{FF2B5EF4-FFF2-40B4-BE49-F238E27FC236}">
                <a16:creationId xmlns:a16="http://schemas.microsoft.com/office/drawing/2014/main" id="{8EAF054A-FADC-1B4A-90E2-33CCF52AAB43}"/>
              </a:ext>
            </a:extLst>
          </p:cNvPr>
          <p:cNvSpPr>
            <a:spLocks noGrp="1"/>
          </p:cNvSpPr>
          <p:nvPr>
            <p:ph idx="1"/>
          </p:nvPr>
        </p:nvSpPr>
        <p:spPr/>
        <p:txBody>
          <a:bodyPr/>
          <a:lstStyle/>
          <a:p>
            <a:r>
              <a:rPr lang="en-US" dirty="0"/>
              <a:t>The new regulations alter core aspects of Title IX regulatory law, such as:</a:t>
            </a:r>
          </a:p>
          <a:p>
            <a:pPr lvl="1"/>
            <a:r>
              <a:rPr lang="en-US" dirty="0"/>
              <a:t>How OCR determines whether an institution has notice of sexual harassment;</a:t>
            </a:r>
          </a:p>
          <a:p>
            <a:pPr lvl="1"/>
            <a:r>
              <a:rPr lang="en-US" dirty="0"/>
              <a:t>The required amount of due process to be provided to the responding party, and</a:t>
            </a:r>
          </a:p>
          <a:p>
            <a:pPr lvl="1"/>
            <a:r>
              <a:rPr lang="en-US" dirty="0"/>
              <a:t>Steps to take during an investigation.</a:t>
            </a:r>
          </a:p>
        </p:txBody>
      </p:sp>
    </p:spTree>
    <p:extLst>
      <p:ext uri="{BB962C8B-B14F-4D97-AF65-F5344CB8AC3E}">
        <p14:creationId xmlns:p14="http://schemas.microsoft.com/office/powerpoint/2010/main" val="237068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6717-4218-1A1C-6139-0F14FBFE6A36}"/>
              </a:ext>
            </a:extLst>
          </p:cNvPr>
          <p:cNvSpPr>
            <a:spLocks noGrp="1"/>
          </p:cNvSpPr>
          <p:nvPr>
            <p:ph type="title"/>
          </p:nvPr>
        </p:nvSpPr>
        <p:spPr/>
        <p:txBody>
          <a:bodyPr>
            <a:normAutofit fontScale="90000"/>
          </a:bodyPr>
          <a:lstStyle/>
          <a:p>
            <a:r>
              <a:rPr lang="en-US" dirty="0"/>
              <a:t>Coordinator, Policies, &amp; Procedures</a:t>
            </a:r>
          </a:p>
        </p:txBody>
      </p:sp>
      <p:sp>
        <p:nvSpPr>
          <p:cNvPr id="3" name="Content Placeholder 2">
            <a:extLst>
              <a:ext uri="{FF2B5EF4-FFF2-40B4-BE49-F238E27FC236}">
                <a16:creationId xmlns:a16="http://schemas.microsoft.com/office/drawing/2014/main" id="{A4577A81-E9FE-ADD8-8A34-4212A3821EDB}"/>
              </a:ext>
            </a:extLst>
          </p:cNvPr>
          <p:cNvSpPr>
            <a:spLocks noGrp="1"/>
          </p:cNvSpPr>
          <p:nvPr>
            <p:ph idx="1"/>
          </p:nvPr>
        </p:nvSpPr>
        <p:spPr/>
        <p:txBody>
          <a:bodyPr/>
          <a:lstStyle/>
          <a:p>
            <a:r>
              <a:rPr lang="en-US" dirty="0"/>
              <a:t>Section 106.8 requires schools to:</a:t>
            </a:r>
          </a:p>
          <a:p>
            <a:pPr lvl="1"/>
            <a:r>
              <a:rPr lang="en-US" dirty="0"/>
              <a:t>designate at least one employee to coordinate compliance with Title IX; </a:t>
            </a:r>
          </a:p>
          <a:p>
            <a:pPr lvl="1"/>
            <a:r>
              <a:rPr lang="en-US" dirty="0"/>
              <a:t>adopt a policy and disseminate to applicants, students, parents/legal guardians, employees, etc.;</a:t>
            </a:r>
          </a:p>
          <a:p>
            <a:pPr lvl="1"/>
            <a:r>
              <a:rPr lang="en-US" dirty="0"/>
              <a:t>adopt a grievance procedure in compliance with regulations.</a:t>
            </a:r>
          </a:p>
        </p:txBody>
      </p:sp>
    </p:spTree>
    <p:extLst>
      <p:ext uri="{BB962C8B-B14F-4D97-AF65-F5344CB8AC3E}">
        <p14:creationId xmlns:p14="http://schemas.microsoft.com/office/powerpoint/2010/main" val="68635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3C76-C323-F04B-9085-E2060A8EE356}"/>
              </a:ext>
            </a:extLst>
          </p:cNvPr>
          <p:cNvSpPr>
            <a:spLocks noGrp="1"/>
          </p:cNvSpPr>
          <p:nvPr>
            <p:ph type="title"/>
          </p:nvPr>
        </p:nvSpPr>
        <p:spPr/>
        <p:txBody>
          <a:bodyPr>
            <a:normAutofit/>
          </a:bodyPr>
          <a:lstStyle/>
          <a:p>
            <a:r>
              <a:rPr lang="en-US" sz="4000" dirty="0"/>
              <a:t>Definition of Sexual Harassment</a:t>
            </a:r>
          </a:p>
        </p:txBody>
      </p:sp>
      <p:sp>
        <p:nvSpPr>
          <p:cNvPr id="3" name="Content Placeholder 2">
            <a:extLst>
              <a:ext uri="{FF2B5EF4-FFF2-40B4-BE49-F238E27FC236}">
                <a16:creationId xmlns:a16="http://schemas.microsoft.com/office/drawing/2014/main" id="{FC04AC54-8B3C-D342-9618-15C91401CA3A}"/>
              </a:ext>
            </a:extLst>
          </p:cNvPr>
          <p:cNvSpPr>
            <a:spLocks noGrp="1"/>
          </p:cNvSpPr>
          <p:nvPr>
            <p:ph idx="1"/>
          </p:nvPr>
        </p:nvSpPr>
        <p:spPr/>
        <p:txBody>
          <a:bodyPr/>
          <a:lstStyle/>
          <a:p>
            <a:pPr marL="109728" indent="0">
              <a:buNone/>
            </a:pPr>
            <a:r>
              <a:rPr lang="en-US" sz="2400" dirty="0"/>
              <a:t>Sex-based conduct that meets the following definitions:</a:t>
            </a:r>
          </a:p>
          <a:p>
            <a:pPr marL="566928" indent="-457200">
              <a:buFont typeface="+mj-lt"/>
              <a:buAutoNum type="arabicPeriod"/>
            </a:pPr>
            <a:r>
              <a:rPr lang="en-US" sz="2400" i="1" dirty="0"/>
              <a:t>Quid pro quo</a:t>
            </a:r>
            <a:r>
              <a:rPr lang="en-US" sz="2400" dirty="0"/>
              <a:t>: An employee of the recipient conditioning the provision of an aid, benefit or service of the recipient on an individual’s participation in unwelcome sexual conduct; or</a:t>
            </a:r>
          </a:p>
          <a:p>
            <a:pPr marL="109728" indent="0">
              <a:buNone/>
            </a:pPr>
            <a:endParaRPr lang="en-US" i="1" dirty="0"/>
          </a:p>
          <a:p>
            <a:endParaRPr lang="en-US" dirty="0"/>
          </a:p>
        </p:txBody>
      </p:sp>
    </p:spTree>
    <p:extLst>
      <p:ext uri="{BB962C8B-B14F-4D97-AF65-F5344CB8AC3E}">
        <p14:creationId xmlns:p14="http://schemas.microsoft.com/office/powerpoint/2010/main" val="3801517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3C76-C323-F04B-9085-E2060A8EE356}"/>
              </a:ext>
            </a:extLst>
          </p:cNvPr>
          <p:cNvSpPr>
            <a:spLocks noGrp="1"/>
          </p:cNvSpPr>
          <p:nvPr>
            <p:ph type="title"/>
          </p:nvPr>
        </p:nvSpPr>
        <p:spPr/>
        <p:txBody>
          <a:bodyPr>
            <a:normAutofit/>
          </a:bodyPr>
          <a:lstStyle/>
          <a:p>
            <a:r>
              <a:rPr lang="en-US" sz="4000" dirty="0"/>
              <a:t>Definition of Sexual Harassment</a:t>
            </a:r>
          </a:p>
        </p:txBody>
      </p:sp>
      <p:sp>
        <p:nvSpPr>
          <p:cNvPr id="3" name="Content Placeholder 2">
            <a:extLst>
              <a:ext uri="{FF2B5EF4-FFF2-40B4-BE49-F238E27FC236}">
                <a16:creationId xmlns:a16="http://schemas.microsoft.com/office/drawing/2014/main" id="{FC04AC54-8B3C-D342-9618-15C91401CA3A}"/>
              </a:ext>
            </a:extLst>
          </p:cNvPr>
          <p:cNvSpPr>
            <a:spLocks noGrp="1"/>
          </p:cNvSpPr>
          <p:nvPr>
            <p:ph idx="1"/>
          </p:nvPr>
        </p:nvSpPr>
        <p:spPr/>
        <p:txBody>
          <a:bodyPr/>
          <a:lstStyle/>
          <a:p>
            <a:pPr marL="109728" indent="0">
              <a:buNone/>
            </a:pPr>
            <a:r>
              <a:rPr lang="en-US" sz="2400" i="1" dirty="0"/>
              <a:t>2. Hostile environment</a:t>
            </a:r>
            <a:r>
              <a:rPr lang="en-US" sz="2400" dirty="0"/>
              <a:t>: Unwelcome conduct determined by </a:t>
            </a:r>
            <a:r>
              <a:rPr lang="en-US" sz="2400" u="sng" dirty="0"/>
              <a:t>a reasonable person</a:t>
            </a:r>
            <a:r>
              <a:rPr lang="en-US" sz="2400" dirty="0"/>
              <a:t> to be so severe, pervasive and objectively offensive that it effectively denies a person equal access to the recipient’s education program or activity; or</a:t>
            </a:r>
          </a:p>
          <a:p>
            <a:pPr marL="109728" indent="0">
              <a:buNone/>
            </a:pPr>
            <a:endParaRPr lang="en-US" sz="2400" dirty="0"/>
          </a:p>
          <a:p>
            <a:pPr marL="109728" indent="0">
              <a:buNone/>
            </a:pPr>
            <a:endParaRPr lang="en-US" sz="2400" dirty="0"/>
          </a:p>
          <a:p>
            <a:pPr marL="109728" indent="0">
              <a:buNone/>
            </a:pPr>
            <a:endParaRPr lang="en-US" i="1" dirty="0"/>
          </a:p>
          <a:p>
            <a:endParaRPr lang="en-US" dirty="0"/>
          </a:p>
        </p:txBody>
      </p:sp>
    </p:spTree>
    <p:extLst>
      <p:ext uri="{BB962C8B-B14F-4D97-AF65-F5344CB8AC3E}">
        <p14:creationId xmlns:p14="http://schemas.microsoft.com/office/powerpoint/2010/main" val="3895582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B7834-5028-124A-B55E-71DA5F8594CA}"/>
              </a:ext>
            </a:extLst>
          </p:cNvPr>
          <p:cNvSpPr>
            <a:spLocks noGrp="1"/>
          </p:cNvSpPr>
          <p:nvPr>
            <p:ph type="title"/>
          </p:nvPr>
        </p:nvSpPr>
        <p:spPr/>
        <p:txBody>
          <a:bodyPr>
            <a:normAutofit fontScale="90000"/>
          </a:bodyPr>
          <a:lstStyle/>
          <a:p>
            <a:r>
              <a:rPr lang="en-US" dirty="0"/>
              <a:t>Breaking Down “Hostile Environment”</a:t>
            </a:r>
          </a:p>
        </p:txBody>
      </p:sp>
      <p:sp>
        <p:nvSpPr>
          <p:cNvPr id="3" name="Text Placeholder 2">
            <a:extLst>
              <a:ext uri="{FF2B5EF4-FFF2-40B4-BE49-F238E27FC236}">
                <a16:creationId xmlns:a16="http://schemas.microsoft.com/office/drawing/2014/main" id="{162EEF1B-82E1-2E43-B847-A694C07D91EF}"/>
              </a:ext>
            </a:extLst>
          </p:cNvPr>
          <p:cNvSpPr>
            <a:spLocks noGrp="1"/>
          </p:cNvSpPr>
          <p:nvPr>
            <p:ph type="body" idx="1"/>
          </p:nvPr>
        </p:nvSpPr>
        <p:spPr/>
        <p:txBody>
          <a:bodyPr/>
          <a:lstStyle/>
          <a:p>
            <a:r>
              <a:rPr lang="en-US" dirty="0"/>
              <a:t>The Elements</a:t>
            </a:r>
          </a:p>
        </p:txBody>
      </p:sp>
    </p:spTree>
    <p:extLst>
      <p:ext uri="{BB962C8B-B14F-4D97-AF65-F5344CB8AC3E}">
        <p14:creationId xmlns:p14="http://schemas.microsoft.com/office/powerpoint/2010/main" val="243363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E194-A606-0B48-A600-BAD8B8533162}"/>
              </a:ext>
            </a:extLst>
          </p:cNvPr>
          <p:cNvSpPr>
            <a:spLocks noGrp="1"/>
          </p:cNvSpPr>
          <p:nvPr>
            <p:ph type="title"/>
          </p:nvPr>
        </p:nvSpPr>
        <p:spPr/>
        <p:txBody>
          <a:bodyPr/>
          <a:lstStyle/>
          <a:p>
            <a:r>
              <a:rPr lang="en-US" dirty="0"/>
              <a:t>Severe</a:t>
            </a:r>
          </a:p>
        </p:txBody>
      </p:sp>
      <p:sp>
        <p:nvSpPr>
          <p:cNvPr id="3" name="Content Placeholder 2">
            <a:extLst>
              <a:ext uri="{FF2B5EF4-FFF2-40B4-BE49-F238E27FC236}">
                <a16:creationId xmlns:a16="http://schemas.microsoft.com/office/drawing/2014/main" id="{BA2BE89F-8789-3F4C-968A-4408858FA8D1}"/>
              </a:ext>
            </a:extLst>
          </p:cNvPr>
          <p:cNvSpPr>
            <a:spLocks noGrp="1"/>
          </p:cNvSpPr>
          <p:nvPr>
            <p:ph idx="1"/>
          </p:nvPr>
        </p:nvSpPr>
        <p:spPr/>
        <p:txBody>
          <a:bodyPr/>
          <a:lstStyle/>
          <a:p>
            <a:r>
              <a:rPr lang="en-US" sz="2400" dirty="0"/>
              <a:t>“The more severe the conduct, the less the need to show a repetitive series of incidents; this is particularly true if the harassment is physical.”</a:t>
            </a:r>
          </a:p>
          <a:p>
            <a:pPr lvl="1"/>
            <a:r>
              <a:rPr lang="en-US" sz="2400" dirty="0"/>
              <a:t>Non-consensual sexual contact or intercourse almost always sufficiently severe.</a:t>
            </a:r>
          </a:p>
          <a:p>
            <a:pPr lvl="1"/>
            <a:r>
              <a:rPr lang="en-US" sz="2400" dirty="0"/>
              <a:t>Was it conduct accompanied by threats of violence?</a:t>
            </a:r>
          </a:p>
          <a:p>
            <a:pPr lvl="1"/>
            <a:r>
              <a:rPr lang="en-US" sz="2400" dirty="0"/>
              <a:t>Was it a series of “lesser” incidents that were repetitive?</a:t>
            </a:r>
          </a:p>
          <a:p>
            <a:pPr lvl="1"/>
            <a:r>
              <a:rPr lang="en-US" sz="2400" dirty="0"/>
              <a:t>Did it continue despite requests to stop?</a:t>
            </a:r>
          </a:p>
          <a:p>
            <a:endParaRPr lang="en-US" dirty="0"/>
          </a:p>
        </p:txBody>
      </p:sp>
    </p:spTree>
    <p:extLst>
      <p:ext uri="{BB962C8B-B14F-4D97-AF65-F5344CB8AC3E}">
        <p14:creationId xmlns:p14="http://schemas.microsoft.com/office/powerpoint/2010/main" val="103851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A6432-8DC4-0E49-B182-C887D014A3F7}"/>
              </a:ext>
            </a:extLst>
          </p:cNvPr>
          <p:cNvSpPr>
            <a:spLocks noGrp="1"/>
          </p:cNvSpPr>
          <p:nvPr>
            <p:ph type="title"/>
          </p:nvPr>
        </p:nvSpPr>
        <p:spPr/>
        <p:txBody>
          <a:bodyPr/>
          <a:lstStyle/>
          <a:p>
            <a:r>
              <a:rPr lang="en-US" dirty="0"/>
              <a:t>Pervasive</a:t>
            </a:r>
          </a:p>
        </p:txBody>
      </p:sp>
      <p:sp>
        <p:nvSpPr>
          <p:cNvPr id="3" name="Content Placeholder 2">
            <a:extLst>
              <a:ext uri="{FF2B5EF4-FFF2-40B4-BE49-F238E27FC236}">
                <a16:creationId xmlns:a16="http://schemas.microsoft.com/office/drawing/2014/main" id="{4E9FD665-E899-3C40-9D7A-C0DB974D68ED}"/>
              </a:ext>
            </a:extLst>
          </p:cNvPr>
          <p:cNvSpPr>
            <a:spLocks noGrp="1"/>
          </p:cNvSpPr>
          <p:nvPr>
            <p:ph idx="1"/>
          </p:nvPr>
        </p:nvSpPr>
        <p:spPr/>
        <p:txBody>
          <a:bodyPr/>
          <a:lstStyle/>
          <a:p>
            <a:r>
              <a:rPr lang="en-US" sz="2400" dirty="0"/>
              <a:t>“Harassment is pervasive when it ‘occurs either in concert or with regularity.’”</a:t>
            </a:r>
          </a:p>
          <a:p>
            <a:pPr lvl="1"/>
            <a:r>
              <a:rPr lang="en-US" sz="2400" dirty="0"/>
              <a:t>Pattern or practice</a:t>
            </a:r>
          </a:p>
          <a:p>
            <a:pPr lvl="1"/>
            <a:r>
              <a:rPr lang="en-US" sz="2400" dirty="0"/>
              <a:t>Widespread</a:t>
            </a:r>
          </a:p>
          <a:p>
            <a:pPr lvl="1"/>
            <a:r>
              <a:rPr lang="en-US" sz="2400" dirty="0"/>
              <a:t>Well-known among students and employees (Source – ATIXA: PreK-12 Title IX Course)</a:t>
            </a:r>
          </a:p>
          <a:p>
            <a:pPr lvl="1"/>
            <a:r>
              <a:rPr lang="en-US" sz="2400" dirty="0"/>
              <a:t>Occurring in public spaces</a:t>
            </a:r>
          </a:p>
          <a:p>
            <a:endParaRPr lang="en-US" dirty="0"/>
          </a:p>
        </p:txBody>
      </p:sp>
    </p:spTree>
    <p:extLst>
      <p:ext uri="{BB962C8B-B14F-4D97-AF65-F5344CB8AC3E}">
        <p14:creationId xmlns:p14="http://schemas.microsoft.com/office/powerpoint/2010/main" val="140340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7553-BA2F-7E4E-BE3D-C51B52073565}"/>
              </a:ext>
            </a:extLst>
          </p:cNvPr>
          <p:cNvSpPr>
            <a:spLocks noGrp="1"/>
          </p:cNvSpPr>
          <p:nvPr>
            <p:ph type="title"/>
          </p:nvPr>
        </p:nvSpPr>
        <p:spPr/>
        <p:txBody>
          <a:bodyPr/>
          <a:lstStyle/>
          <a:p>
            <a:r>
              <a:rPr lang="en-US" sz="5400" dirty="0"/>
              <a:t>A Quick History</a:t>
            </a:r>
          </a:p>
        </p:txBody>
      </p:sp>
      <p:sp>
        <p:nvSpPr>
          <p:cNvPr id="3" name="Text Placeholder 2">
            <a:extLst>
              <a:ext uri="{FF2B5EF4-FFF2-40B4-BE49-F238E27FC236}">
                <a16:creationId xmlns:a16="http://schemas.microsoft.com/office/drawing/2014/main" id="{5A1A2AF2-37B3-5C40-8662-311A6256688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3290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E3B5-AD11-9E48-B740-D379CA8E4CEA}"/>
              </a:ext>
            </a:extLst>
          </p:cNvPr>
          <p:cNvSpPr>
            <a:spLocks noGrp="1"/>
          </p:cNvSpPr>
          <p:nvPr>
            <p:ph type="title"/>
          </p:nvPr>
        </p:nvSpPr>
        <p:spPr/>
        <p:txBody>
          <a:bodyPr/>
          <a:lstStyle/>
          <a:p>
            <a:r>
              <a:rPr lang="en-US" dirty="0"/>
              <a:t>Objectively Offensive</a:t>
            </a:r>
          </a:p>
        </p:txBody>
      </p:sp>
      <p:sp>
        <p:nvSpPr>
          <p:cNvPr id="3" name="Content Placeholder 2">
            <a:extLst>
              <a:ext uri="{FF2B5EF4-FFF2-40B4-BE49-F238E27FC236}">
                <a16:creationId xmlns:a16="http://schemas.microsoft.com/office/drawing/2014/main" id="{C52401F4-29AF-4046-8FE5-DA0F8DA1067A}"/>
              </a:ext>
            </a:extLst>
          </p:cNvPr>
          <p:cNvSpPr>
            <a:spLocks noGrp="1"/>
          </p:cNvSpPr>
          <p:nvPr>
            <p:ph idx="1"/>
          </p:nvPr>
        </p:nvSpPr>
        <p:spPr/>
        <p:txBody>
          <a:bodyPr>
            <a:normAutofit/>
          </a:bodyPr>
          <a:lstStyle/>
          <a:p>
            <a:r>
              <a:rPr lang="en-US" sz="2000" dirty="0"/>
              <a:t>To determine whether conduct is objectively offensive, many factors may be considered, including:</a:t>
            </a:r>
          </a:p>
          <a:p>
            <a:pPr lvl="1"/>
            <a:r>
              <a:rPr lang="en-US" sz="2000" dirty="0"/>
              <a:t>Age and relationships of the claimant and respondent;</a:t>
            </a:r>
          </a:p>
          <a:p>
            <a:pPr lvl="1"/>
            <a:r>
              <a:rPr lang="en-US" sz="2000" dirty="0"/>
              <a:t>Number of persons involved</a:t>
            </a:r>
          </a:p>
          <a:p>
            <a:pPr lvl="1"/>
            <a:r>
              <a:rPr lang="en-US" sz="2000" dirty="0"/>
              <a:t>Frequency</a:t>
            </a:r>
          </a:p>
          <a:p>
            <a:pPr lvl="1"/>
            <a:r>
              <a:rPr lang="en-US" sz="2000" dirty="0"/>
              <a:t>Severity</a:t>
            </a:r>
          </a:p>
          <a:p>
            <a:pPr lvl="1"/>
            <a:r>
              <a:rPr lang="en-US" sz="2000" dirty="0"/>
              <a:t>Humiliation</a:t>
            </a:r>
          </a:p>
          <a:p>
            <a:pPr lvl="1"/>
            <a:r>
              <a:rPr lang="en-US" sz="2000" dirty="0"/>
              <a:t>Intimidation</a:t>
            </a:r>
          </a:p>
          <a:p>
            <a:pPr lvl="1"/>
            <a:r>
              <a:rPr lang="en-US" sz="2000" dirty="0"/>
              <a:t>Abuse</a:t>
            </a:r>
          </a:p>
          <a:p>
            <a:pPr lvl="1"/>
            <a:r>
              <a:rPr lang="en-US" sz="2000" dirty="0"/>
              <a:t>Etc.</a:t>
            </a:r>
          </a:p>
        </p:txBody>
      </p:sp>
    </p:spTree>
    <p:extLst>
      <p:ext uri="{BB962C8B-B14F-4D97-AF65-F5344CB8AC3E}">
        <p14:creationId xmlns:p14="http://schemas.microsoft.com/office/powerpoint/2010/main" val="1577731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CD53-2B71-BE45-B7C0-9DD9B8F978B5}"/>
              </a:ext>
            </a:extLst>
          </p:cNvPr>
          <p:cNvSpPr>
            <a:spLocks noGrp="1"/>
          </p:cNvSpPr>
          <p:nvPr>
            <p:ph type="title"/>
          </p:nvPr>
        </p:nvSpPr>
        <p:spPr/>
        <p:txBody>
          <a:bodyPr>
            <a:normAutofit fontScale="90000"/>
          </a:bodyPr>
          <a:lstStyle/>
          <a:p>
            <a:r>
              <a:rPr lang="en-US" dirty="0"/>
              <a:t>Consider All Relevant Circumstances</a:t>
            </a:r>
          </a:p>
        </p:txBody>
      </p:sp>
      <p:sp>
        <p:nvSpPr>
          <p:cNvPr id="4" name="Content Placeholder 3">
            <a:extLst>
              <a:ext uri="{FF2B5EF4-FFF2-40B4-BE49-F238E27FC236}">
                <a16:creationId xmlns:a16="http://schemas.microsoft.com/office/drawing/2014/main" id="{B072A0E1-D6F5-734C-97F0-744B5FE317A1}"/>
              </a:ext>
            </a:extLst>
          </p:cNvPr>
          <p:cNvSpPr>
            <a:spLocks noGrp="1"/>
          </p:cNvSpPr>
          <p:nvPr>
            <p:ph sz="half" idx="1"/>
          </p:nvPr>
        </p:nvSpPr>
        <p:spPr/>
        <p:txBody>
          <a:bodyPr/>
          <a:lstStyle/>
          <a:p>
            <a:pPr lvl="1">
              <a:lnSpc>
                <a:spcPct val="90000"/>
              </a:lnSpc>
            </a:pPr>
            <a:r>
              <a:rPr lang="en-US" sz="2000" dirty="0"/>
              <a:t>Degree to which conduct affected one or more students’ education</a:t>
            </a:r>
          </a:p>
          <a:p>
            <a:pPr lvl="1">
              <a:lnSpc>
                <a:spcPct val="90000"/>
              </a:lnSpc>
            </a:pPr>
            <a:r>
              <a:rPr lang="en-US" sz="2000" dirty="0"/>
              <a:t>Type, frequency and duration of the conduct</a:t>
            </a:r>
          </a:p>
          <a:p>
            <a:pPr lvl="1">
              <a:lnSpc>
                <a:spcPct val="90000"/>
              </a:lnSpc>
            </a:pPr>
            <a:r>
              <a:rPr lang="en-US" sz="2000" dirty="0"/>
              <a:t>Relationship between alleged harasser and victim(s)</a:t>
            </a:r>
          </a:p>
          <a:p>
            <a:pPr lvl="1">
              <a:lnSpc>
                <a:spcPct val="90000"/>
              </a:lnSpc>
            </a:pPr>
            <a:r>
              <a:rPr lang="en-US" sz="2000" dirty="0"/>
              <a:t>Number of individuals involved</a:t>
            </a:r>
          </a:p>
          <a:p>
            <a:pPr marL="109728" indent="0">
              <a:buNone/>
            </a:pPr>
            <a:endParaRPr lang="en-US" dirty="0"/>
          </a:p>
        </p:txBody>
      </p:sp>
      <p:sp>
        <p:nvSpPr>
          <p:cNvPr id="5" name="Content Placeholder 4">
            <a:extLst>
              <a:ext uri="{FF2B5EF4-FFF2-40B4-BE49-F238E27FC236}">
                <a16:creationId xmlns:a16="http://schemas.microsoft.com/office/drawing/2014/main" id="{36C57639-E5F7-FE4F-AD18-CEF2DE334D41}"/>
              </a:ext>
            </a:extLst>
          </p:cNvPr>
          <p:cNvSpPr>
            <a:spLocks noGrp="1"/>
          </p:cNvSpPr>
          <p:nvPr>
            <p:ph sz="half" idx="2"/>
          </p:nvPr>
        </p:nvSpPr>
        <p:spPr/>
        <p:txBody>
          <a:bodyPr/>
          <a:lstStyle/>
          <a:p>
            <a:pPr lvl="1">
              <a:lnSpc>
                <a:spcPct val="90000"/>
              </a:lnSpc>
            </a:pPr>
            <a:r>
              <a:rPr lang="en-US" sz="2000" dirty="0"/>
              <a:t>Age and sex of the alleged harasser and victim(s)</a:t>
            </a:r>
          </a:p>
          <a:p>
            <a:pPr lvl="1">
              <a:lnSpc>
                <a:spcPct val="90000"/>
              </a:lnSpc>
            </a:pPr>
            <a:r>
              <a:rPr lang="en-US" sz="2000" dirty="0"/>
              <a:t>Size of the school, location of the incidents, and context in which they occurred</a:t>
            </a:r>
          </a:p>
          <a:p>
            <a:pPr lvl="1">
              <a:lnSpc>
                <a:spcPct val="90000"/>
              </a:lnSpc>
            </a:pPr>
            <a:r>
              <a:rPr lang="en-US" sz="2000" dirty="0"/>
              <a:t>Other similar incidents not involving the same individuals</a:t>
            </a:r>
          </a:p>
          <a:p>
            <a:pPr lvl="1">
              <a:lnSpc>
                <a:spcPct val="90000"/>
              </a:lnSpc>
            </a:pPr>
            <a:r>
              <a:rPr lang="en-US" sz="2000" dirty="0"/>
              <a:t>Incidents of gender-based, but nonsexual harassment</a:t>
            </a:r>
          </a:p>
          <a:p>
            <a:pPr marL="109728" indent="0">
              <a:buNone/>
            </a:pPr>
            <a:endParaRPr lang="en-US" dirty="0"/>
          </a:p>
        </p:txBody>
      </p:sp>
    </p:spTree>
    <p:extLst>
      <p:ext uri="{BB962C8B-B14F-4D97-AF65-F5344CB8AC3E}">
        <p14:creationId xmlns:p14="http://schemas.microsoft.com/office/powerpoint/2010/main" val="4271455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a:extLst>
              <a:ext uri="{FF2B5EF4-FFF2-40B4-BE49-F238E27FC236}">
                <a16:creationId xmlns:a16="http://schemas.microsoft.com/office/drawing/2014/main" id="{3D4CBFD1-CC49-4F18-997D-B6AF7858306A}"/>
              </a:ext>
            </a:extLst>
          </p:cNvPr>
          <p:cNvSpPr>
            <a:spLocks noGrp="1"/>
          </p:cNvSpPr>
          <p:nvPr>
            <p:ph type="title"/>
          </p:nvPr>
        </p:nvSpPr>
        <p:spPr>
          <a:xfrm>
            <a:off x="457200" y="1143000"/>
            <a:ext cx="8229600" cy="1066800"/>
          </a:xfrm>
        </p:spPr>
        <p:txBody>
          <a:bodyPr/>
          <a:lstStyle/>
          <a:p>
            <a:r>
              <a:rPr lang="en-US" dirty="0"/>
              <a:t>Denial of Equal Access</a:t>
            </a:r>
          </a:p>
        </p:txBody>
      </p:sp>
      <p:sp>
        <p:nvSpPr>
          <p:cNvPr id="5" name="Rectangle 4">
            <a:extLst>
              <a:ext uri="{FF2B5EF4-FFF2-40B4-BE49-F238E27FC236}">
                <a16:creationId xmlns:a16="http://schemas.microsoft.com/office/drawing/2014/main" id="{8B197A99-60A2-E146-BB37-90837A805A7C}"/>
              </a:ext>
            </a:extLst>
          </p:cNvPr>
          <p:cNvSpPr>
            <a:spLocks noChangeArrowheads="1"/>
          </p:cNvSpPr>
          <p:nvPr/>
        </p:nvSpPr>
        <p:spPr bwMode="auto">
          <a:xfrm>
            <a:off x="457200" y="2249424"/>
            <a:ext cx="8229600" cy="4325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45720" marR="0" defTabSz="914400" fontAlgn="base">
              <a:lnSpc>
                <a:spcPct val="90000"/>
              </a:lnSpc>
              <a:spcBef>
                <a:spcPts val="300"/>
              </a:spcBef>
              <a:spcAft>
                <a:spcPct val="0"/>
              </a:spcAft>
              <a:buClr>
                <a:schemeClr val="tx1"/>
              </a:buClr>
              <a:buSzTx/>
              <a:tabLst/>
            </a:pPr>
            <a:r>
              <a:rPr lang="en-US" altLang="en-US" sz="2000" b="0" i="0" u="none" strike="noStrike" cap="none" normalizeH="0" baseline="0" dirty="0">
                <a:ln>
                  <a:noFill/>
                </a:ln>
                <a:effectLst/>
              </a:rPr>
              <a:t>Does not require complete exclusion from an education, but rather denial of “equal’ access”. Signs may include:</a:t>
            </a:r>
          </a:p>
          <a:p>
            <a:pPr marL="388620" marR="0" indent="-342900" defTabSz="914400" fontAlgn="base">
              <a:lnSpc>
                <a:spcPct val="90000"/>
              </a:lnSpc>
              <a:spcBef>
                <a:spcPts val="300"/>
              </a:spcBef>
              <a:spcAft>
                <a:spcPct val="0"/>
              </a:spcAft>
              <a:buClr>
                <a:schemeClr val="tx1"/>
              </a:buClr>
              <a:buSzTx/>
              <a:buFont typeface="Arial" panose="020B0604020202020204" pitchFamily="34" charset="0"/>
              <a:buChar char="•"/>
              <a:tabLst/>
            </a:pPr>
            <a:r>
              <a:rPr lang="en-US" altLang="en-US" sz="2000" b="0" i="0" u="none" strike="noStrike" cap="none" normalizeH="0" baseline="0" dirty="0">
                <a:ln>
                  <a:noFill/>
                </a:ln>
                <a:effectLst/>
              </a:rPr>
              <a:t>skipping class to avoid a harasser, </a:t>
            </a:r>
          </a:p>
          <a:p>
            <a:pPr marL="388620" marR="0" indent="-342900" defTabSz="914400" fontAlgn="base">
              <a:lnSpc>
                <a:spcPct val="90000"/>
              </a:lnSpc>
              <a:spcBef>
                <a:spcPts val="300"/>
              </a:spcBef>
              <a:spcAft>
                <a:spcPct val="0"/>
              </a:spcAft>
              <a:buClr>
                <a:schemeClr val="tx1"/>
              </a:buClr>
              <a:buSzTx/>
              <a:buFont typeface="Arial" panose="020B0604020202020204" pitchFamily="34" charset="0"/>
              <a:buChar char="•"/>
              <a:tabLst/>
            </a:pPr>
            <a:r>
              <a:rPr lang="en-US" altLang="en-US" sz="2000" b="0" i="0" u="none" strike="noStrike" cap="none" normalizeH="0" baseline="0" dirty="0">
                <a:ln>
                  <a:noFill/>
                </a:ln>
                <a:effectLst/>
              </a:rPr>
              <a:t>a decline in a student’s grade point average, or </a:t>
            </a:r>
          </a:p>
          <a:p>
            <a:pPr marL="388620" marR="0" indent="-342900" defTabSz="914400" fontAlgn="base">
              <a:lnSpc>
                <a:spcPct val="90000"/>
              </a:lnSpc>
              <a:spcBef>
                <a:spcPts val="300"/>
              </a:spcBef>
              <a:spcAft>
                <a:spcPct val="0"/>
              </a:spcAft>
              <a:buClr>
                <a:schemeClr val="tx1"/>
              </a:buClr>
              <a:buSzTx/>
              <a:buFont typeface="Arial" panose="020B0604020202020204" pitchFamily="34" charset="0"/>
              <a:buChar char="•"/>
              <a:tabLst/>
            </a:pPr>
            <a:r>
              <a:rPr lang="en-US" altLang="en-US" sz="2000" b="0" i="0" u="none" strike="noStrike" cap="none" normalizeH="0" baseline="0" dirty="0">
                <a:ln>
                  <a:noFill/>
                </a:ln>
                <a:effectLst/>
              </a:rPr>
              <a:t>having difficulty concentrating in class</a:t>
            </a:r>
            <a:r>
              <a:rPr lang="en-US" altLang="en-US" sz="2000" dirty="0"/>
              <a:t>.  </a:t>
            </a:r>
            <a:endParaRPr lang="en-US" altLang="en-US" sz="2000" b="0" i="0" u="none" strike="noStrike" cap="none" normalizeH="0" baseline="0" dirty="0">
              <a:ln>
                <a:noFill/>
              </a:ln>
              <a:effectLst/>
            </a:endParaRPr>
          </a:p>
        </p:txBody>
      </p:sp>
      <p:pic>
        <p:nvPicPr>
          <p:cNvPr id="1029" name="Picture 5" descr="page3image61512448">
            <a:extLst>
              <a:ext uri="{FF2B5EF4-FFF2-40B4-BE49-F238E27FC236}">
                <a16:creationId xmlns:a16="http://schemas.microsoft.com/office/drawing/2014/main" id="{38B03001-72FE-C944-8508-3B6F8F19C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220663"/>
            <a:ext cx="723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3image61505920">
            <a:extLst>
              <a:ext uri="{FF2B5EF4-FFF2-40B4-BE49-F238E27FC236}">
                <a16:creationId xmlns:a16="http://schemas.microsoft.com/office/drawing/2014/main" id="{F49B5BE0-750B-7347-8BB0-DAA1403521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0" y="-220663"/>
            <a:ext cx="6096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281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054F-C712-DA44-862E-843B8393559E}"/>
              </a:ext>
            </a:extLst>
          </p:cNvPr>
          <p:cNvSpPr>
            <a:spLocks noGrp="1"/>
          </p:cNvSpPr>
          <p:nvPr>
            <p:ph type="title"/>
          </p:nvPr>
        </p:nvSpPr>
        <p:spPr/>
        <p:txBody>
          <a:bodyPr/>
          <a:lstStyle/>
          <a:p>
            <a:r>
              <a:rPr lang="en-US" dirty="0"/>
              <a:t>Denial of Equal Access</a:t>
            </a:r>
          </a:p>
        </p:txBody>
      </p:sp>
      <p:sp>
        <p:nvSpPr>
          <p:cNvPr id="3" name="Content Placeholder 2">
            <a:extLst>
              <a:ext uri="{FF2B5EF4-FFF2-40B4-BE49-F238E27FC236}">
                <a16:creationId xmlns:a16="http://schemas.microsoft.com/office/drawing/2014/main" id="{105D63BF-49B6-F147-A0FD-180A36B2DA9A}"/>
              </a:ext>
            </a:extLst>
          </p:cNvPr>
          <p:cNvSpPr>
            <a:spLocks noGrp="1"/>
          </p:cNvSpPr>
          <p:nvPr>
            <p:ph idx="1"/>
          </p:nvPr>
        </p:nvSpPr>
        <p:spPr/>
        <p:txBody>
          <a:bodyPr/>
          <a:lstStyle/>
          <a:p>
            <a:r>
              <a:rPr lang="en-US" altLang="en-US" dirty="0"/>
              <a:t>However, </a:t>
            </a:r>
            <a:r>
              <a:rPr lang="en-US" altLang="en-US" i="1" dirty="0"/>
              <a:t>no concrete injury is required to conclude that serious harassment would deprive a reasonable person </a:t>
            </a:r>
            <a:r>
              <a:rPr lang="en-US" altLang="en-US" dirty="0"/>
              <a:t>in the complainant’s position of the ability to access the recipient’s education program or activity on an equal basis with persons who are not suffering such harassment.</a:t>
            </a:r>
            <a:endParaRPr lang="en-US" dirty="0"/>
          </a:p>
        </p:txBody>
      </p:sp>
    </p:spTree>
    <p:extLst>
      <p:ext uri="{BB962C8B-B14F-4D97-AF65-F5344CB8AC3E}">
        <p14:creationId xmlns:p14="http://schemas.microsoft.com/office/powerpoint/2010/main" val="286800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F07D-B210-276A-4A84-9A6104BBC47D}"/>
              </a:ext>
            </a:extLst>
          </p:cNvPr>
          <p:cNvSpPr>
            <a:spLocks noGrp="1"/>
          </p:cNvSpPr>
          <p:nvPr>
            <p:ph type="title"/>
          </p:nvPr>
        </p:nvSpPr>
        <p:spPr/>
        <p:txBody>
          <a:bodyPr>
            <a:normAutofit/>
          </a:bodyPr>
          <a:lstStyle/>
          <a:p>
            <a:r>
              <a:rPr lang="en-US" sz="4000" dirty="0"/>
              <a:t>Definition of Sexual Harassment</a:t>
            </a:r>
          </a:p>
        </p:txBody>
      </p:sp>
      <p:sp>
        <p:nvSpPr>
          <p:cNvPr id="3" name="Content Placeholder 2">
            <a:extLst>
              <a:ext uri="{FF2B5EF4-FFF2-40B4-BE49-F238E27FC236}">
                <a16:creationId xmlns:a16="http://schemas.microsoft.com/office/drawing/2014/main" id="{CD4669E0-89AC-47ED-67BE-BA7A9353134D}"/>
              </a:ext>
            </a:extLst>
          </p:cNvPr>
          <p:cNvSpPr>
            <a:spLocks noGrp="1"/>
          </p:cNvSpPr>
          <p:nvPr>
            <p:ph idx="1"/>
          </p:nvPr>
        </p:nvSpPr>
        <p:spPr/>
        <p:txBody>
          <a:bodyPr/>
          <a:lstStyle/>
          <a:p>
            <a:pPr marL="624078" indent="-514350">
              <a:buFont typeface="+mj-lt"/>
              <a:buAutoNum type="arabicPeriod" startAt="3"/>
            </a:pPr>
            <a:r>
              <a:rPr lang="en-US" dirty="0"/>
              <a:t>Sexual Assault, dating violence, domestic violence or stalking (as defined in Clery Act/VAWA)</a:t>
            </a:r>
          </a:p>
        </p:txBody>
      </p:sp>
    </p:spTree>
    <p:extLst>
      <p:ext uri="{BB962C8B-B14F-4D97-AF65-F5344CB8AC3E}">
        <p14:creationId xmlns:p14="http://schemas.microsoft.com/office/powerpoint/2010/main" val="1226543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3F8FE-E381-684C-B53B-BB9E925D4E95}"/>
              </a:ext>
            </a:extLst>
          </p:cNvPr>
          <p:cNvSpPr>
            <a:spLocks noGrp="1"/>
          </p:cNvSpPr>
          <p:nvPr>
            <p:ph type="title"/>
          </p:nvPr>
        </p:nvSpPr>
        <p:spPr/>
        <p:txBody>
          <a:bodyPr>
            <a:normAutofit/>
          </a:bodyPr>
          <a:lstStyle/>
          <a:p>
            <a:r>
              <a:rPr lang="en-US" dirty="0"/>
              <a:t>Breaking Down Definition 3</a:t>
            </a:r>
          </a:p>
        </p:txBody>
      </p:sp>
      <p:sp>
        <p:nvSpPr>
          <p:cNvPr id="4" name="Text Placeholder 3">
            <a:extLst>
              <a:ext uri="{FF2B5EF4-FFF2-40B4-BE49-F238E27FC236}">
                <a16:creationId xmlns:a16="http://schemas.microsoft.com/office/drawing/2014/main" id="{CD326F34-CC95-F14D-9F97-E48DA7C59F9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5034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28CC-2462-B945-B4AC-DFAF9A1E9D54}"/>
              </a:ext>
            </a:extLst>
          </p:cNvPr>
          <p:cNvSpPr>
            <a:spLocks noGrp="1"/>
          </p:cNvSpPr>
          <p:nvPr>
            <p:ph type="title"/>
          </p:nvPr>
        </p:nvSpPr>
        <p:spPr/>
        <p:txBody>
          <a:bodyPr/>
          <a:lstStyle/>
          <a:p>
            <a:r>
              <a:rPr lang="en-US" dirty="0"/>
              <a:t>Sexual Assault	</a:t>
            </a:r>
          </a:p>
        </p:txBody>
      </p:sp>
      <p:sp>
        <p:nvSpPr>
          <p:cNvPr id="3" name="Content Placeholder 2">
            <a:extLst>
              <a:ext uri="{FF2B5EF4-FFF2-40B4-BE49-F238E27FC236}">
                <a16:creationId xmlns:a16="http://schemas.microsoft.com/office/drawing/2014/main" id="{78F7179D-4537-5F48-BD96-6BE7316CE067}"/>
              </a:ext>
            </a:extLst>
          </p:cNvPr>
          <p:cNvSpPr>
            <a:spLocks noGrp="1"/>
          </p:cNvSpPr>
          <p:nvPr>
            <p:ph idx="1"/>
          </p:nvPr>
        </p:nvSpPr>
        <p:spPr/>
        <p:txBody>
          <a:bodyPr>
            <a:normAutofit/>
          </a:bodyPr>
          <a:lstStyle/>
          <a:p>
            <a:r>
              <a:rPr lang="en-US" dirty="0"/>
              <a:t>Sexual assault:  An offense that meets the definition of rape, fondling, incest or statutory rape as used in the FBI’s Crime Reporting System.</a:t>
            </a:r>
          </a:p>
          <a:p>
            <a:pPr lvl="1"/>
            <a:endParaRPr lang="en-US" dirty="0"/>
          </a:p>
        </p:txBody>
      </p:sp>
      <p:sp>
        <p:nvSpPr>
          <p:cNvPr id="4" name="Footer Placeholder 3">
            <a:extLst>
              <a:ext uri="{FF2B5EF4-FFF2-40B4-BE49-F238E27FC236}">
                <a16:creationId xmlns:a16="http://schemas.microsoft.com/office/drawing/2014/main" id="{A8572276-9CA5-7540-A31A-4A362135F98D}"/>
              </a:ext>
            </a:extLst>
          </p:cNvPr>
          <p:cNvSpPr>
            <a:spLocks noGrp="1"/>
          </p:cNvSpPr>
          <p:nvPr>
            <p:ph type="ftr" sz="quarter" idx="11"/>
          </p:nvPr>
        </p:nvSpPr>
        <p:spPr>
          <a:xfrm>
            <a:off x="1600200" y="6236208"/>
            <a:ext cx="5901189" cy="320040"/>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alpha val="7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Institutional Compliance Solutions 2020</a:t>
            </a:r>
          </a:p>
        </p:txBody>
      </p:sp>
    </p:spTree>
    <p:extLst>
      <p:ext uri="{BB962C8B-B14F-4D97-AF65-F5344CB8AC3E}">
        <p14:creationId xmlns:p14="http://schemas.microsoft.com/office/powerpoint/2010/main" val="3419747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0D4F8-795D-5242-9F39-ECCBCBD666E5}"/>
              </a:ext>
            </a:extLst>
          </p:cNvPr>
          <p:cNvSpPr>
            <a:spLocks noGrp="1"/>
          </p:cNvSpPr>
          <p:nvPr>
            <p:ph type="title"/>
          </p:nvPr>
        </p:nvSpPr>
        <p:spPr/>
        <p:txBody>
          <a:bodyPr/>
          <a:lstStyle/>
          <a:p>
            <a:r>
              <a:rPr lang="en-US" dirty="0"/>
              <a:t>Domestic violence</a:t>
            </a:r>
          </a:p>
        </p:txBody>
      </p:sp>
      <p:sp>
        <p:nvSpPr>
          <p:cNvPr id="3" name="Content Placeholder 2">
            <a:extLst>
              <a:ext uri="{FF2B5EF4-FFF2-40B4-BE49-F238E27FC236}">
                <a16:creationId xmlns:a16="http://schemas.microsoft.com/office/drawing/2014/main" id="{6B2F9C54-AC23-2547-9CB4-69053523EC93}"/>
              </a:ext>
            </a:extLst>
          </p:cNvPr>
          <p:cNvSpPr>
            <a:spLocks noGrp="1"/>
          </p:cNvSpPr>
          <p:nvPr>
            <p:ph idx="1"/>
          </p:nvPr>
        </p:nvSpPr>
        <p:spPr/>
        <p:txBody>
          <a:bodyPr>
            <a:normAutofit/>
          </a:bodyPr>
          <a:lstStyle/>
          <a:p>
            <a:r>
              <a:rPr lang="en-US" sz="2000" dirty="0"/>
              <a:t>A felony or misdemeanor crime of violence committed by:</a:t>
            </a:r>
          </a:p>
          <a:p>
            <a:pPr lvl="1"/>
            <a:r>
              <a:rPr lang="en-US" sz="2000" dirty="0"/>
              <a:t>a current or former spouse or intimate partner of the victim,</a:t>
            </a:r>
          </a:p>
          <a:p>
            <a:pPr lvl="1"/>
            <a:r>
              <a:rPr lang="en-US" sz="2000" dirty="0"/>
              <a:t>a person with whom the victim shares a child,</a:t>
            </a:r>
          </a:p>
          <a:p>
            <a:pPr lvl="1"/>
            <a:r>
              <a:rPr lang="en-US" sz="2000" dirty="0"/>
              <a:t>a person who is cohabitating with, or has cohabitated with, the victim as a spouse or intimate partner,</a:t>
            </a:r>
          </a:p>
          <a:p>
            <a:pPr lvl="1"/>
            <a:r>
              <a:rPr lang="en-US" sz="2000" dirty="0"/>
              <a:t>a person similarly situated to a spouse of the victim under the domestic or family violence laws of the jurisdiction in which the crime of violence occurred, or</a:t>
            </a:r>
          </a:p>
          <a:p>
            <a:pPr lvl="1"/>
            <a:r>
              <a:rPr lang="en-US" sz="2000" dirty="0"/>
              <a:t>any other person against an adult or youth victim who is protected from that person’s acts under the domestic or family violence laws of the jurisdiction in which the crime of violence occurred.</a:t>
            </a:r>
          </a:p>
        </p:txBody>
      </p:sp>
      <p:sp>
        <p:nvSpPr>
          <p:cNvPr id="4" name="Footer Placeholder 3">
            <a:extLst>
              <a:ext uri="{FF2B5EF4-FFF2-40B4-BE49-F238E27FC236}">
                <a16:creationId xmlns:a16="http://schemas.microsoft.com/office/drawing/2014/main" id="{C427B1FC-091A-3941-BDE8-3133DC80D051}"/>
              </a:ext>
            </a:extLst>
          </p:cNvPr>
          <p:cNvSpPr>
            <a:spLocks noGrp="1"/>
          </p:cNvSpPr>
          <p:nvPr>
            <p:ph type="ftr" sz="quarter" idx="11"/>
          </p:nvPr>
        </p:nvSpPr>
        <p:spPr>
          <a:xfrm>
            <a:off x="1600200" y="6236208"/>
            <a:ext cx="5901189" cy="320040"/>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alpha val="7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Institutional Compliance Solutions 2020</a:t>
            </a:r>
          </a:p>
        </p:txBody>
      </p:sp>
    </p:spTree>
    <p:extLst>
      <p:ext uri="{BB962C8B-B14F-4D97-AF65-F5344CB8AC3E}">
        <p14:creationId xmlns:p14="http://schemas.microsoft.com/office/powerpoint/2010/main" val="2180831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4436-D1F7-6644-BC67-3006D8BFA6FD}"/>
              </a:ext>
            </a:extLst>
          </p:cNvPr>
          <p:cNvSpPr>
            <a:spLocks noGrp="1"/>
          </p:cNvSpPr>
          <p:nvPr>
            <p:ph type="title"/>
          </p:nvPr>
        </p:nvSpPr>
        <p:spPr/>
        <p:txBody>
          <a:bodyPr/>
          <a:lstStyle/>
          <a:p>
            <a:r>
              <a:rPr lang="en-US" dirty="0"/>
              <a:t>Dating Violence</a:t>
            </a:r>
          </a:p>
        </p:txBody>
      </p:sp>
      <p:sp>
        <p:nvSpPr>
          <p:cNvPr id="3" name="Content Placeholder 2">
            <a:extLst>
              <a:ext uri="{FF2B5EF4-FFF2-40B4-BE49-F238E27FC236}">
                <a16:creationId xmlns:a16="http://schemas.microsoft.com/office/drawing/2014/main" id="{CA636E24-553D-8A4A-86A9-8985224437AA}"/>
              </a:ext>
            </a:extLst>
          </p:cNvPr>
          <p:cNvSpPr>
            <a:spLocks noGrp="1"/>
          </p:cNvSpPr>
          <p:nvPr>
            <p:ph idx="1"/>
          </p:nvPr>
        </p:nvSpPr>
        <p:spPr/>
        <p:txBody>
          <a:bodyPr>
            <a:normAutofit/>
          </a:bodyPr>
          <a:lstStyle/>
          <a:p>
            <a:r>
              <a:rPr lang="en-US" sz="2000" dirty="0"/>
              <a:t>Violence committed by a person who is or has been in a social relationship of a romantic or intimate nature with the victim.  The existence of such a relationship shall be based upon the reporting party’s statement with consideration of the following factors:</a:t>
            </a:r>
          </a:p>
          <a:p>
            <a:pPr lvl="1"/>
            <a:r>
              <a:rPr lang="en-US" sz="2000" dirty="0"/>
              <a:t>The length of the relationship,</a:t>
            </a:r>
          </a:p>
          <a:p>
            <a:pPr lvl="1"/>
            <a:r>
              <a:rPr lang="en-US" sz="2000" dirty="0"/>
              <a:t>The type of relationship,</a:t>
            </a:r>
          </a:p>
          <a:p>
            <a:pPr lvl="1"/>
            <a:r>
              <a:rPr lang="en-US" sz="2000" dirty="0"/>
              <a:t>The frequency of interaction between the persons involved in the relationship.</a:t>
            </a:r>
          </a:p>
          <a:p>
            <a:pPr marL="171450" lvl="1" indent="0">
              <a:buNone/>
            </a:pPr>
            <a:r>
              <a:rPr lang="en-US" sz="2000" dirty="0"/>
              <a:t>Dating violence includes, but is not limited to, sexual or physical abuse or the threat of such abuse.</a:t>
            </a:r>
          </a:p>
        </p:txBody>
      </p:sp>
      <p:sp>
        <p:nvSpPr>
          <p:cNvPr id="4" name="Footer Placeholder 3">
            <a:extLst>
              <a:ext uri="{FF2B5EF4-FFF2-40B4-BE49-F238E27FC236}">
                <a16:creationId xmlns:a16="http://schemas.microsoft.com/office/drawing/2014/main" id="{117EA00E-6F4A-844E-BADF-C9555A43DEA5}"/>
              </a:ext>
            </a:extLst>
          </p:cNvPr>
          <p:cNvSpPr>
            <a:spLocks noGrp="1"/>
          </p:cNvSpPr>
          <p:nvPr>
            <p:ph type="ftr" sz="quarter" idx="11"/>
          </p:nvPr>
        </p:nvSpPr>
        <p:spPr>
          <a:xfrm>
            <a:off x="1600200" y="6236208"/>
            <a:ext cx="5901189" cy="320040"/>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alpha val="7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Institutional Compliance Solutions 2020</a:t>
            </a:r>
          </a:p>
        </p:txBody>
      </p:sp>
    </p:spTree>
    <p:extLst>
      <p:ext uri="{BB962C8B-B14F-4D97-AF65-F5344CB8AC3E}">
        <p14:creationId xmlns:p14="http://schemas.microsoft.com/office/powerpoint/2010/main" val="712588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20D2-F695-C148-8EC0-33F23158C3DD}"/>
              </a:ext>
            </a:extLst>
          </p:cNvPr>
          <p:cNvSpPr>
            <a:spLocks noGrp="1"/>
          </p:cNvSpPr>
          <p:nvPr>
            <p:ph type="title"/>
          </p:nvPr>
        </p:nvSpPr>
        <p:spPr/>
        <p:txBody>
          <a:bodyPr/>
          <a:lstStyle/>
          <a:p>
            <a:r>
              <a:rPr lang="en-US" dirty="0"/>
              <a:t>Stalking</a:t>
            </a:r>
          </a:p>
        </p:txBody>
      </p:sp>
      <p:sp>
        <p:nvSpPr>
          <p:cNvPr id="3" name="Content Placeholder 2">
            <a:extLst>
              <a:ext uri="{FF2B5EF4-FFF2-40B4-BE49-F238E27FC236}">
                <a16:creationId xmlns:a16="http://schemas.microsoft.com/office/drawing/2014/main" id="{F005C9C6-E7C2-B749-8EAB-F151EA66D540}"/>
              </a:ext>
            </a:extLst>
          </p:cNvPr>
          <p:cNvSpPr>
            <a:spLocks noGrp="1"/>
          </p:cNvSpPr>
          <p:nvPr>
            <p:ph idx="1"/>
          </p:nvPr>
        </p:nvSpPr>
        <p:spPr/>
        <p:txBody>
          <a:bodyPr/>
          <a:lstStyle/>
          <a:p>
            <a:r>
              <a:rPr lang="en-US" dirty="0"/>
              <a:t>Engaging in a course of conduct directed at a specific person that would cause a reasonable person to:</a:t>
            </a:r>
          </a:p>
          <a:p>
            <a:pPr lvl="1"/>
            <a:r>
              <a:rPr lang="en-US" dirty="0"/>
              <a:t>(1) Fear for the person’s safety or the safety of others, or</a:t>
            </a:r>
          </a:p>
          <a:p>
            <a:pPr lvl="1"/>
            <a:r>
              <a:rPr lang="en-US" dirty="0"/>
              <a:t>(2) Suffer substantial emotional distress.</a:t>
            </a:r>
          </a:p>
        </p:txBody>
      </p:sp>
      <p:sp>
        <p:nvSpPr>
          <p:cNvPr id="4" name="Footer Placeholder 3">
            <a:extLst>
              <a:ext uri="{FF2B5EF4-FFF2-40B4-BE49-F238E27FC236}">
                <a16:creationId xmlns:a16="http://schemas.microsoft.com/office/drawing/2014/main" id="{FE5E40E6-C4D5-C94F-B46D-74555187AA72}"/>
              </a:ext>
            </a:extLst>
          </p:cNvPr>
          <p:cNvSpPr>
            <a:spLocks noGrp="1"/>
          </p:cNvSpPr>
          <p:nvPr>
            <p:ph type="ftr" sz="quarter" idx="11"/>
          </p:nvPr>
        </p:nvSpPr>
        <p:spPr>
          <a:xfrm>
            <a:off x="1600200" y="6236208"/>
            <a:ext cx="5901189" cy="320040"/>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alpha val="7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Institutional Compliance Solutions 2020</a:t>
            </a:r>
          </a:p>
        </p:txBody>
      </p:sp>
    </p:spTree>
    <p:extLst>
      <p:ext uri="{BB962C8B-B14F-4D97-AF65-F5344CB8AC3E}">
        <p14:creationId xmlns:p14="http://schemas.microsoft.com/office/powerpoint/2010/main" val="303730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7CE9-F81E-E94F-AC90-0FFFFEF00644}"/>
              </a:ext>
            </a:extLst>
          </p:cNvPr>
          <p:cNvSpPr>
            <a:spLocks noGrp="1"/>
          </p:cNvSpPr>
          <p:nvPr>
            <p:ph type="title"/>
          </p:nvPr>
        </p:nvSpPr>
        <p:spPr/>
        <p:txBody>
          <a:bodyPr>
            <a:noAutofit/>
          </a:bodyPr>
          <a:lstStyle/>
          <a:p>
            <a:r>
              <a:rPr lang="en-US" sz="4000" dirty="0"/>
              <a:t>Franklin v. Gwinnet County Public Schools (1992)</a:t>
            </a:r>
          </a:p>
        </p:txBody>
      </p:sp>
      <p:sp>
        <p:nvSpPr>
          <p:cNvPr id="3" name="Content Placeholder 2">
            <a:extLst>
              <a:ext uri="{FF2B5EF4-FFF2-40B4-BE49-F238E27FC236}">
                <a16:creationId xmlns:a16="http://schemas.microsoft.com/office/drawing/2014/main" id="{68F94C50-53BF-134F-9E7A-2CACF289A795}"/>
              </a:ext>
            </a:extLst>
          </p:cNvPr>
          <p:cNvSpPr>
            <a:spLocks noGrp="1"/>
          </p:cNvSpPr>
          <p:nvPr>
            <p:ph idx="1"/>
          </p:nvPr>
        </p:nvSpPr>
        <p:spPr>
          <a:xfrm>
            <a:off x="457200" y="2485645"/>
            <a:ext cx="8229600" cy="4325112"/>
          </a:xfrm>
        </p:spPr>
        <p:txBody>
          <a:bodyPr/>
          <a:lstStyle/>
          <a:p>
            <a:r>
              <a:rPr lang="en-US" dirty="0"/>
              <a:t>Case of teacher-student harassment</a:t>
            </a:r>
          </a:p>
          <a:p>
            <a:endParaRPr lang="en-US" dirty="0"/>
          </a:p>
          <a:p>
            <a:r>
              <a:rPr lang="en-US" dirty="0"/>
              <a:t>Importance</a:t>
            </a:r>
          </a:p>
          <a:p>
            <a:pPr lvl="1"/>
            <a:r>
              <a:rPr lang="en-US" dirty="0"/>
              <a:t>Sexual harassment constitutes sex discrimination under Title IX</a:t>
            </a:r>
          </a:p>
          <a:p>
            <a:pPr lvl="1"/>
            <a:r>
              <a:rPr lang="en-US" dirty="0"/>
              <a:t>Private right for recovery of monetary damages</a:t>
            </a:r>
          </a:p>
          <a:p>
            <a:endParaRPr lang="en-US" dirty="0"/>
          </a:p>
        </p:txBody>
      </p:sp>
    </p:spTree>
    <p:extLst>
      <p:ext uri="{BB962C8B-B14F-4D97-AF65-F5344CB8AC3E}">
        <p14:creationId xmlns:p14="http://schemas.microsoft.com/office/powerpoint/2010/main" val="3760061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4EE47-C7F2-5A8D-16A1-2846E8584168}"/>
              </a:ext>
            </a:extLst>
          </p:cNvPr>
          <p:cNvSpPr>
            <a:spLocks noGrp="1"/>
          </p:cNvSpPr>
          <p:nvPr>
            <p:ph type="title"/>
          </p:nvPr>
        </p:nvSpPr>
        <p:spPr/>
        <p:txBody>
          <a:bodyPr/>
          <a:lstStyle/>
          <a:p>
            <a:r>
              <a:rPr lang="en-US" b="1" dirty="0"/>
              <a:t>(1) Notice/Report to Title IX Coordinator</a:t>
            </a:r>
          </a:p>
        </p:txBody>
      </p:sp>
      <p:sp>
        <p:nvSpPr>
          <p:cNvPr id="4" name="Text Placeholder 3">
            <a:extLst>
              <a:ext uri="{FF2B5EF4-FFF2-40B4-BE49-F238E27FC236}">
                <a16:creationId xmlns:a16="http://schemas.microsoft.com/office/drawing/2014/main" id="{B126DB56-5ED3-82F4-B379-7FB9975C3F3C}"/>
              </a:ext>
            </a:extLst>
          </p:cNvPr>
          <p:cNvSpPr>
            <a:spLocks noGrp="1"/>
          </p:cNvSpPr>
          <p:nvPr>
            <p:ph type="body" idx="1"/>
          </p:nvPr>
        </p:nvSpPr>
        <p:spPr>
          <a:xfrm>
            <a:off x="1717109" y="3471183"/>
            <a:ext cx="6777603" cy="747712"/>
          </a:xfrm>
        </p:spPr>
        <p:txBody>
          <a:bodyPr/>
          <a:lstStyle/>
          <a:p>
            <a:r>
              <a:rPr lang="en-US" dirty="0"/>
              <a:t>When is a district required to respond to violations of the above-referenced standards?</a:t>
            </a:r>
          </a:p>
        </p:txBody>
      </p:sp>
      <p:pic>
        <p:nvPicPr>
          <p:cNvPr id="5" name="Graphic 4" descr="Badge Question Mark with solid fill">
            <a:extLst>
              <a:ext uri="{FF2B5EF4-FFF2-40B4-BE49-F238E27FC236}">
                <a16:creationId xmlns:a16="http://schemas.microsoft.com/office/drawing/2014/main" id="{1212D0F5-D0CC-DD10-2105-40A51C28A83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2313" y="3347640"/>
            <a:ext cx="994797" cy="994797"/>
          </a:xfrm>
          <a:prstGeom prst="rect">
            <a:avLst/>
          </a:prstGeom>
        </p:spPr>
      </p:pic>
    </p:spTree>
    <p:extLst>
      <p:ext uri="{BB962C8B-B14F-4D97-AF65-F5344CB8AC3E}">
        <p14:creationId xmlns:p14="http://schemas.microsoft.com/office/powerpoint/2010/main" val="3699199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3EC12-56DD-A843-A5E4-766DC613116B}"/>
              </a:ext>
            </a:extLst>
          </p:cNvPr>
          <p:cNvSpPr>
            <a:spLocks noGrp="1"/>
          </p:cNvSpPr>
          <p:nvPr>
            <p:ph type="title"/>
          </p:nvPr>
        </p:nvSpPr>
        <p:spPr/>
        <p:txBody>
          <a:bodyPr>
            <a:normAutofit/>
          </a:bodyPr>
          <a:lstStyle/>
          <a:p>
            <a:r>
              <a:rPr lang="en-US" sz="4000" dirty="0"/>
              <a:t>Institutional Notice</a:t>
            </a:r>
          </a:p>
        </p:txBody>
      </p:sp>
      <p:sp>
        <p:nvSpPr>
          <p:cNvPr id="3" name="Content Placeholder 2">
            <a:extLst>
              <a:ext uri="{FF2B5EF4-FFF2-40B4-BE49-F238E27FC236}">
                <a16:creationId xmlns:a16="http://schemas.microsoft.com/office/drawing/2014/main" id="{6221A235-28DF-2F4B-A2BC-39B8BC4AA10C}"/>
              </a:ext>
            </a:extLst>
          </p:cNvPr>
          <p:cNvSpPr>
            <a:spLocks noGrp="1"/>
          </p:cNvSpPr>
          <p:nvPr>
            <p:ph idx="1"/>
          </p:nvPr>
        </p:nvSpPr>
        <p:spPr/>
        <p:txBody>
          <a:bodyPr>
            <a:normAutofit/>
          </a:bodyPr>
          <a:lstStyle/>
          <a:p>
            <a:r>
              <a:rPr lang="en-US" i="1" u="sng" dirty="0"/>
              <a:t>Actual notice </a:t>
            </a:r>
            <a:r>
              <a:rPr lang="en-US" dirty="0"/>
              <a:t>(proposed regulations generally state “actual knowledge”)</a:t>
            </a:r>
          </a:p>
          <a:p>
            <a:pPr lvl="1"/>
            <a:r>
              <a:rPr lang="en-US" dirty="0"/>
              <a:t>K-12 actual knowledge = knowledge by </a:t>
            </a:r>
            <a:r>
              <a:rPr lang="en-US" i="1" u="sng" dirty="0"/>
              <a:t>any </a:t>
            </a:r>
            <a:r>
              <a:rPr lang="en-US" u="sng" dirty="0"/>
              <a:t>employee</a:t>
            </a:r>
            <a:r>
              <a:rPr lang="en-US" dirty="0"/>
              <a:t> of the school district</a:t>
            </a:r>
          </a:p>
          <a:p>
            <a:pPr lvl="1"/>
            <a:r>
              <a:rPr lang="en-US" dirty="0"/>
              <a:t>Postsecondary = </a:t>
            </a:r>
            <a:r>
              <a:rPr lang="en-US" i="1" dirty="0"/>
              <a:t>Gebser </a:t>
            </a:r>
            <a:r>
              <a:rPr lang="en-US" dirty="0"/>
              <a:t>definition</a:t>
            </a:r>
          </a:p>
          <a:p>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3959939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5DA89-4833-DE26-8A03-E5B927F8040D}"/>
              </a:ext>
            </a:extLst>
          </p:cNvPr>
          <p:cNvSpPr>
            <a:spLocks noGrp="1"/>
          </p:cNvSpPr>
          <p:nvPr>
            <p:ph type="title"/>
          </p:nvPr>
        </p:nvSpPr>
        <p:spPr/>
        <p:txBody>
          <a:bodyPr/>
          <a:lstStyle/>
          <a:p>
            <a:r>
              <a:rPr lang="en-US" sz="5400" dirty="0"/>
              <a:t>The Response	</a:t>
            </a:r>
          </a:p>
        </p:txBody>
      </p:sp>
      <p:sp>
        <p:nvSpPr>
          <p:cNvPr id="3" name="Text Placeholder 2">
            <a:extLst>
              <a:ext uri="{FF2B5EF4-FFF2-40B4-BE49-F238E27FC236}">
                <a16:creationId xmlns:a16="http://schemas.microsoft.com/office/drawing/2014/main" id="{A6D8B703-A200-89D9-E5BB-8EE57237F0F7}"/>
              </a:ext>
            </a:extLst>
          </p:cNvPr>
          <p:cNvSpPr>
            <a:spLocks noGrp="1"/>
          </p:cNvSpPr>
          <p:nvPr>
            <p:ph type="body" idx="1"/>
          </p:nvPr>
        </p:nvSpPr>
        <p:spPr>
          <a:xfrm>
            <a:off x="1719072" y="3629025"/>
            <a:ext cx="6775641" cy="432026"/>
          </a:xfrm>
        </p:spPr>
        <p:txBody>
          <a:bodyPr/>
          <a:lstStyle/>
          <a:p>
            <a:r>
              <a:rPr lang="en-US" dirty="0"/>
              <a:t>What is a district required to do when it has “notice”?</a:t>
            </a:r>
          </a:p>
        </p:txBody>
      </p:sp>
      <p:pic>
        <p:nvPicPr>
          <p:cNvPr id="4" name="Graphic 3" descr="Badge Question Mark with solid fill">
            <a:extLst>
              <a:ext uri="{FF2B5EF4-FFF2-40B4-BE49-F238E27FC236}">
                <a16:creationId xmlns:a16="http://schemas.microsoft.com/office/drawing/2014/main" id="{4CDB0C45-2D25-F5DD-CF9F-9528687C5F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2313" y="3347640"/>
            <a:ext cx="994797" cy="994797"/>
          </a:xfrm>
          <a:prstGeom prst="rect">
            <a:avLst/>
          </a:prstGeom>
        </p:spPr>
      </p:pic>
    </p:spTree>
    <p:extLst>
      <p:ext uri="{BB962C8B-B14F-4D97-AF65-F5344CB8AC3E}">
        <p14:creationId xmlns:p14="http://schemas.microsoft.com/office/powerpoint/2010/main" val="3093248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3D4D7-A13A-5143-984B-8EA25518FEAB}"/>
              </a:ext>
            </a:extLst>
          </p:cNvPr>
          <p:cNvSpPr>
            <a:spLocks noGrp="1"/>
          </p:cNvSpPr>
          <p:nvPr>
            <p:ph type="title"/>
          </p:nvPr>
        </p:nvSpPr>
        <p:spPr/>
        <p:txBody>
          <a:bodyPr/>
          <a:lstStyle/>
          <a:p>
            <a:r>
              <a:rPr lang="en-US" dirty="0"/>
              <a:t>Flowchart of Overall Process</a:t>
            </a:r>
          </a:p>
        </p:txBody>
      </p:sp>
      <p:graphicFrame>
        <p:nvGraphicFramePr>
          <p:cNvPr id="4" name="Content Placeholder 3">
            <a:extLst>
              <a:ext uri="{FF2B5EF4-FFF2-40B4-BE49-F238E27FC236}">
                <a16:creationId xmlns:a16="http://schemas.microsoft.com/office/drawing/2014/main" id="{E0D99A76-B8C1-0442-9D6E-954F8BC66AC6}"/>
              </a:ext>
            </a:extLst>
          </p:cNvPr>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5359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6876-FB50-0B4B-AC4D-FA60E835F737}"/>
              </a:ext>
            </a:extLst>
          </p:cNvPr>
          <p:cNvSpPr>
            <a:spLocks noGrp="1"/>
          </p:cNvSpPr>
          <p:nvPr>
            <p:ph type="title"/>
          </p:nvPr>
        </p:nvSpPr>
        <p:spPr/>
        <p:txBody>
          <a:bodyPr>
            <a:normAutofit fontScale="90000"/>
          </a:bodyPr>
          <a:lstStyle/>
          <a:p>
            <a:r>
              <a:rPr lang="en-US" b="1" dirty="0"/>
              <a:t>2. Initial Discussion/Supportive Measures</a:t>
            </a:r>
          </a:p>
        </p:txBody>
      </p:sp>
      <p:sp>
        <p:nvSpPr>
          <p:cNvPr id="3" name="Content Placeholder 2">
            <a:extLst>
              <a:ext uri="{FF2B5EF4-FFF2-40B4-BE49-F238E27FC236}">
                <a16:creationId xmlns:a16="http://schemas.microsoft.com/office/drawing/2014/main" id="{09BE8067-D7D4-934D-B4B6-F5EDA6F84DF5}"/>
              </a:ext>
            </a:extLst>
          </p:cNvPr>
          <p:cNvSpPr>
            <a:spLocks noGrp="1"/>
          </p:cNvSpPr>
          <p:nvPr>
            <p:ph idx="1"/>
          </p:nvPr>
        </p:nvSpPr>
        <p:spPr/>
        <p:txBody>
          <a:bodyPr/>
          <a:lstStyle/>
          <a:p>
            <a:r>
              <a:rPr lang="en-US" dirty="0"/>
              <a:t>Title IX coordinators must contact the alleged victim and:</a:t>
            </a:r>
          </a:p>
          <a:p>
            <a:pPr lvl="1"/>
            <a:r>
              <a:rPr lang="en-US" dirty="0"/>
              <a:t>Explain how to file a formal Title IX complaint; and</a:t>
            </a:r>
          </a:p>
          <a:p>
            <a:pPr lvl="1"/>
            <a:r>
              <a:rPr lang="en-US" dirty="0"/>
              <a:t>Offer supportive measures, </a:t>
            </a:r>
            <a:r>
              <a:rPr lang="en-US" u="sng" dirty="0"/>
              <a:t>regardless of whether a complaint is filed</a:t>
            </a:r>
            <a:r>
              <a:rPr lang="en-US" dirty="0"/>
              <a:t>.</a:t>
            </a:r>
            <a:endParaRPr lang="en-US" u="sng" dirty="0"/>
          </a:p>
        </p:txBody>
      </p:sp>
    </p:spTree>
    <p:extLst>
      <p:ext uri="{BB962C8B-B14F-4D97-AF65-F5344CB8AC3E}">
        <p14:creationId xmlns:p14="http://schemas.microsoft.com/office/powerpoint/2010/main" val="204355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AE7EC-8387-504C-9EAF-436751A44F05}"/>
              </a:ext>
            </a:extLst>
          </p:cNvPr>
          <p:cNvSpPr>
            <a:spLocks noGrp="1"/>
          </p:cNvSpPr>
          <p:nvPr>
            <p:ph type="title"/>
          </p:nvPr>
        </p:nvSpPr>
        <p:spPr/>
        <p:txBody>
          <a:bodyPr>
            <a:normAutofit/>
          </a:bodyPr>
          <a:lstStyle/>
          <a:p>
            <a:r>
              <a:rPr lang="en-US" sz="4000" dirty="0"/>
              <a:t>Supportive Measures</a:t>
            </a:r>
          </a:p>
        </p:txBody>
      </p:sp>
      <p:sp>
        <p:nvSpPr>
          <p:cNvPr id="3" name="Content Placeholder 2">
            <a:extLst>
              <a:ext uri="{FF2B5EF4-FFF2-40B4-BE49-F238E27FC236}">
                <a16:creationId xmlns:a16="http://schemas.microsoft.com/office/drawing/2014/main" id="{0CF847AC-7BCC-B44F-8B75-CCC59D22B730}"/>
              </a:ext>
            </a:extLst>
          </p:cNvPr>
          <p:cNvSpPr>
            <a:spLocks noGrp="1"/>
          </p:cNvSpPr>
          <p:nvPr>
            <p:ph idx="1"/>
          </p:nvPr>
        </p:nvSpPr>
        <p:spPr/>
        <p:txBody>
          <a:bodyPr/>
          <a:lstStyle/>
          <a:p>
            <a:r>
              <a:rPr lang="en-US" dirty="0"/>
              <a:t>Formerly called “interim measures”</a:t>
            </a:r>
          </a:p>
          <a:p>
            <a:r>
              <a:rPr lang="en-US" dirty="0"/>
              <a:t>Must be offered upon actual notice</a:t>
            </a:r>
          </a:p>
          <a:p>
            <a:r>
              <a:rPr lang="en-US" dirty="0"/>
              <a:t>May be offered </a:t>
            </a:r>
            <a:r>
              <a:rPr lang="en-US" u="sng" dirty="0"/>
              <a:t>during</a:t>
            </a:r>
            <a:r>
              <a:rPr lang="en-US" dirty="0"/>
              <a:t> or </a:t>
            </a:r>
            <a:r>
              <a:rPr lang="en-US" u="sng" dirty="0"/>
              <a:t>in lieu of</a:t>
            </a:r>
            <a:r>
              <a:rPr lang="en-US" dirty="0"/>
              <a:t> a formal complaint.</a:t>
            </a:r>
          </a:p>
          <a:p>
            <a:r>
              <a:rPr lang="en-US" dirty="0"/>
              <a:t>To restore or preserve access to program without unreasonably burdening other party.</a:t>
            </a:r>
          </a:p>
        </p:txBody>
      </p:sp>
    </p:spTree>
    <p:extLst>
      <p:ext uri="{BB962C8B-B14F-4D97-AF65-F5344CB8AC3E}">
        <p14:creationId xmlns:p14="http://schemas.microsoft.com/office/powerpoint/2010/main" val="3933033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227B3-C9ED-174C-6B43-549BC8D9005D}"/>
              </a:ext>
            </a:extLst>
          </p:cNvPr>
          <p:cNvSpPr>
            <a:spLocks noGrp="1"/>
          </p:cNvSpPr>
          <p:nvPr>
            <p:ph type="title"/>
          </p:nvPr>
        </p:nvSpPr>
        <p:spPr/>
        <p:txBody>
          <a:bodyPr>
            <a:normAutofit/>
          </a:bodyPr>
          <a:lstStyle/>
          <a:p>
            <a:r>
              <a:rPr lang="en-US" sz="3600" b="1" dirty="0"/>
              <a:t>3. Law Enforcement/DHS Referral</a:t>
            </a:r>
          </a:p>
        </p:txBody>
      </p:sp>
      <p:sp>
        <p:nvSpPr>
          <p:cNvPr id="3" name="Content Placeholder 2">
            <a:extLst>
              <a:ext uri="{FF2B5EF4-FFF2-40B4-BE49-F238E27FC236}">
                <a16:creationId xmlns:a16="http://schemas.microsoft.com/office/drawing/2014/main" id="{328D24F1-5E62-701C-5CF8-DE227608A790}"/>
              </a:ext>
            </a:extLst>
          </p:cNvPr>
          <p:cNvSpPr>
            <a:spLocks noGrp="1"/>
          </p:cNvSpPr>
          <p:nvPr>
            <p:ph idx="1"/>
          </p:nvPr>
        </p:nvSpPr>
        <p:spPr/>
        <p:txBody>
          <a:bodyPr/>
          <a:lstStyle/>
          <a:p>
            <a:r>
              <a:rPr lang="en-US" dirty="0"/>
              <a:t>If the allegations could constitute a crime or child abuse, immediately contact law enforcement and/or DHS.</a:t>
            </a:r>
          </a:p>
          <a:p>
            <a:pPr marL="109728" indent="0">
              <a:buNone/>
            </a:pPr>
            <a:endParaRPr lang="en-US" dirty="0"/>
          </a:p>
        </p:txBody>
      </p:sp>
    </p:spTree>
    <p:extLst>
      <p:ext uri="{BB962C8B-B14F-4D97-AF65-F5344CB8AC3E}">
        <p14:creationId xmlns:p14="http://schemas.microsoft.com/office/powerpoint/2010/main" val="3140859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5232-1AD7-C949-BBDA-74FC24A14B43}"/>
              </a:ext>
            </a:extLst>
          </p:cNvPr>
          <p:cNvSpPr>
            <a:spLocks noGrp="1"/>
          </p:cNvSpPr>
          <p:nvPr>
            <p:ph type="title"/>
          </p:nvPr>
        </p:nvSpPr>
        <p:spPr/>
        <p:txBody>
          <a:bodyPr>
            <a:normAutofit/>
          </a:bodyPr>
          <a:lstStyle/>
          <a:p>
            <a:r>
              <a:rPr lang="en-US" sz="4000" b="1" dirty="0"/>
              <a:t>4. Formal Complaint</a:t>
            </a:r>
          </a:p>
        </p:txBody>
      </p:sp>
      <p:sp>
        <p:nvSpPr>
          <p:cNvPr id="3" name="Content Placeholder 2">
            <a:extLst>
              <a:ext uri="{FF2B5EF4-FFF2-40B4-BE49-F238E27FC236}">
                <a16:creationId xmlns:a16="http://schemas.microsoft.com/office/drawing/2014/main" id="{BCE40CCC-BAF7-B44C-BE42-8FE1BF4143D4}"/>
              </a:ext>
            </a:extLst>
          </p:cNvPr>
          <p:cNvSpPr>
            <a:spLocks noGrp="1"/>
          </p:cNvSpPr>
          <p:nvPr>
            <p:ph idx="1"/>
          </p:nvPr>
        </p:nvSpPr>
        <p:spPr/>
        <p:txBody>
          <a:bodyPr/>
          <a:lstStyle/>
          <a:p>
            <a:r>
              <a:rPr lang="en-US" dirty="0"/>
              <a:t>Institutions will only be responsible for investigating a </a:t>
            </a:r>
            <a:r>
              <a:rPr lang="en-US" u="sng" dirty="0"/>
              <a:t>formal complaint</a:t>
            </a:r>
            <a:r>
              <a:rPr lang="en-US" dirty="0"/>
              <a:t>, which is a written document:</a:t>
            </a:r>
          </a:p>
          <a:p>
            <a:pPr marL="925830" lvl="1" indent="-514350">
              <a:buFont typeface="+mj-lt"/>
              <a:buAutoNum type="arabicPeriod"/>
            </a:pPr>
            <a:r>
              <a:rPr lang="en-US" dirty="0"/>
              <a:t>Signed by either the complainant (definition limited to the alleged victim), the complainant’s parents or the Title IX coordinator;</a:t>
            </a:r>
          </a:p>
          <a:p>
            <a:pPr marL="925830" lvl="1" indent="-514350">
              <a:buFont typeface="+mj-lt"/>
              <a:buAutoNum type="arabicPeriod"/>
            </a:pPr>
            <a:r>
              <a:rPr lang="en-US" dirty="0"/>
              <a:t>Alleging sexual harassment against a respondent; and</a:t>
            </a:r>
          </a:p>
          <a:p>
            <a:pPr marL="925830" lvl="1" indent="-514350">
              <a:buFont typeface="+mj-lt"/>
              <a:buAutoNum type="arabicPeriod"/>
            </a:pPr>
            <a:r>
              <a:rPr lang="en-US" dirty="0"/>
              <a:t>Requesting an investigation.</a:t>
            </a:r>
          </a:p>
        </p:txBody>
      </p:sp>
    </p:spTree>
    <p:extLst>
      <p:ext uri="{BB962C8B-B14F-4D97-AF65-F5344CB8AC3E}">
        <p14:creationId xmlns:p14="http://schemas.microsoft.com/office/powerpoint/2010/main" val="350827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9DBF8-424A-D34D-BBFA-22A3006BEECC}"/>
              </a:ext>
            </a:extLst>
          </p:cNvPr>
          <p:cNvSpPr>
            <a:spLocks noGrp="1"/>
          </p:cNvSpPr>
          <p:nvPr>
            <p:ph type="title"/>
          </p:nvPr>
        </p:nvSpPr>
        <p:spPr/>
        <p:txBody>
          <a:bodyPr>
            <a:normAutofit/>
          </a:bodyPr>
          <a:lstStyle/>
          <a:p>
            <a:r>
              <a:rPr lang="en-US" sz="4000" dirty="0"/>
              <a:t>The Complaint</a:t>
            </a:r>
          </a:p>
        </p:txBody>
      </p:sp>
      <p:sp>
        <p:nvSpPr>
          <p:cNvPr id="3" name="Content Placeholder 2">
            <a:extLst>
              <a:ext uri="{FF2B5EF4-FFF2-40B4-BE49-F238E27FC236}">
                <a16:creationId xmlns:a16="http://schemas.microsoft.com/office/drawing/2014/main" id="{1EAD8587-DF03-2344-8D91-A4A1EA808A54}"/>
              </a:ext>
            </a:extLst>
          </p:cNvPr>
          <p:cNvSpPr>
            <a:spLocks noGrp="1"/>
          </p:cNvSpPr>
          <p:nvPr>
            <p:ph idx="1"/>
          </p:nvPr>
        </p:nvSpPr>
        <p:spPr/>
        <p:txBody>
          <a:bodyPr>
            <a:normAutofit/>
          </a:bodyPr>
          <a:lstStyle/>
          <a:p>
            <a:r>
              <a:rPr lang="en-US" dirty="0"/>
              <a:t>A formal complaint may be filed with the Title IX Coordinator either: </a:t>
            </a:r>
          </a:p>
          <a:p>
            <a:pPr marL="925830" lvl="1" indent="-514350">
              <a:buFont typeface="+mj-lt"/>
              <a:buAutoNum type="arabicPeriod"/>
            </a:pPr>
            <a:r>
              <a:rPr lang="en-US" dirty="0"/>
              <a:t>In person</a:t>
            </a:r>
          </a:p>
          <a:p>
            <a:pPr marL="925830" lvl="1" indent="-514350">
              <a:buFont typeface="+mj-lt"/>
              <a:buAutoNum type="arabicPeriod"/>
            </a:pPr>
            <a:r>
              <a:rPr lang="en-US" dirty="0"/>
              <a:t>By mail</a:t>
            </a:r>
          </a:p>
          <a:p>
            <a:pPr marL="925830" lvl="1" indent="-514350">
              <a:buFont typeface="+mj-lt"/>
              <a:buAutoNum type="arabicPeriod"/>
            </a:pPr>
            <a:r>
              <a:rPr lang="en-US" dirty="0"/>
              <a:t>By electronic mail</a:t>
            </a:r>
          </a:p>
          <a:p>
            <a:pPr marL="925830" lvl="1" indent="-514350">
              <a:buFont typeface="+mj-lt"/>
              <a:buAutoNum type="arabicPeriod"/>
            </a:pPr>
            <a:r>
              <a:rPr lang="en-US" dirty="0"/>
              <a:t>Any additional method designated by the recipient</a:t>
            </a:r>
          </a:p>
          <a:p>
            <a:pPr marL="109728" indent="0">
              <a:buNone/>
            </a:pPr>
            <a:endParaRPr lang="en-US" dirty="0"/>
          </a:p>
        </p:txBody>
      </p:sp>
    </p:spTree>
    <p:extLst>
      <p:ext uri="{BB962C8B-B14F-4D97-AF65-F5344CB8AC3E}">
        <p14:creationId xmlns:p14="http://schemas.microsoft.com/office/powerpoint/2010/main" val="81714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AB4E6-4889-3371-943D-D5DC1419858C}"/>
              </a:ext>
            </a:extLst>
          </p:cNvPr>
          <p:cNvSpPr>
            <a:spLocks noGrp="1"/>
          </p:cNvSpPr>
          <p:nvPr>
            <p:ph type="title"/>
          </p:nvPr>
        </p:nvSpPr>
        <p:spPr/>
        <p:txBody>
          <a:bodyPr/>
          <a:lstStyle/>
          <a:p>
            <a:r>
              <a:rPr lang="en-US" dirty="0"/>
              <a:t>No Complaint</a:t>
            </a:r>
          </a:p>
        </p:txBody>
      </p:sp>
      <p:sp>
        <p:nvSpPr>
          <p:cNvPr id="3" name="Content Placeholder 2">
            <a:extLst>
              <a:ext uri="{FF2B5EF4-FFF2-40B4-BE49-F238E27FC236}">
                <a16:creationId xmlns:a16="http://schemas.microsoft.com/office/drawing/2014/main" id="{A1851938-8321-F0FB-0ACB-8194516EF095}"/>
              </a:ext>
            </a:extLst>
          </p:cNvPr>
          <p:cNvSpPr>
            <a:spLocks noGrp="1"/>
          </p:cNvSpPr>
          <p:nvPr>
            <p:ph idx="1"/>
          </p:nvPr>
        </p:nvSpPr>
        <p:spPr/>
        <p:txBody>
          <a:bodyPr/>
          <a:lstStyle/>
          <a:p>
            <a:r>
              <a:rPr lang="en-US" dirty="0"/>
              <a:t>(1) Provide supportive measures if alleged conduct covered under Title IX</a:t>
            </a:r>
          </a:p>
          <a:p>
            <a:r>
              <a:rPr lang="en-US" dirty="0"/>
              <a:t>(2) Title IX Coordinator initiates Title IX complaint (see next slide)</a:t>
            </a:r>
          </a:p>
          <a:p>
            <a:r>
              <a:rPr lang="en-US" dirty="0"/>
              <a:t>(3) If alleged conduct would not be covered under Title IX, address under student code of conduct.</a:t>
            </a:r>
          </a:p>
        </p:txBody>
      </p:sp>
    </p:spTree>
    <p:extLst>
      <p:ext uri="{BB962C8B-B14F-4D97-AF65-F5344CB8AC3E}">
        <p14:creationId xmlns:p14="http://schemas.microsoft.com/office/powerpoint/2010/main" val="3449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02097-0D99-D14B-A5AC-B4D784088035}"/>
              </a:ext>
            </a:extLst>
          </p:cNvPr>
          <p:cNvSpPr>
            <a:spLocks noGrp="1"/>
          </p:cNvSpPr>
          <p:nvPr>
            <p:ph type="title"/>
          </p:nvPr>
        </p:nvSpPr>
        <p:spPr/>
        <p:txBody>
          <a:bodyPr>
            <a:noAutofit/>
          </a:bodyPr>
          <a:lstStyle/>
          <a:p>
            <a:r>
              <a:rPr lang="en-US" sz="4000" dirty="0"/>
              <a:t>Gebser V. Lago Vista Independent School (1998)</a:t>
            </a:r>
          </a:p>
        </p:txBody>
      </p:sp>
      <p:sp>
        <p:nvSpPr>
          <p:cNvPr id="3" name="Content Placeholder 2">
            <a:extLst>
              <a:ext uri="{FF2B5EF4-FFF2-40B4-BE49-F238E27FC236}">
                <a16:creationId xmlns:a16="http://schemas.microsoft.com/office/drawing/2014/main" id="{9452D499-5F4A-1847-B560-3DBE81E06EFF}"/>
              </a:ext>
            </a:extLst>
          </p:cNvPr>
          <p:cNvSpPr>
            <a:spLocks noGrp="1"/>
          </p:cNvSpPr>
          <p:nvPr>
            <p:ph idx="1"/>
          </p:nvPr>
        </p:nvSpPr>
        <p:spPr>
          <a:xfrm>
            <a:off x="457200" y="2487168"/>
            <a:ext cx="8229600" cy="4325112"/>
          </a:xfrm>
        </p:spPr>
        <p:txBody>
          <a:bodyPr>
            <a:normAutofit/>
          </a:bodyPr>
          <a:lstStyle/>
          <a:p>
            <a:r>
              <a:rPr lang="en-US" sz="2600" dirty="0"/>
              <a:t>Case involved teacher-student sexual harassment</a:t>
            </a:r>
          </a:p>
          <a:p>
            <a:pPr marL="109728" indent="0">
              <a:buNone/>
            </a:pPr>
            <a:r>
              <a:rPr lang="en-US" sz="2600" dirty="0"/>
              <a:t> </a:t>
            </a:r>
          </a:p>
          <a:p>
            <a:r>
              <a:rPr lang="en-US" sz="2600" dirty="0"/>
              <a:t>Importance</a:t>
            </a:r>
          </a:p>
          <a:p>
            <a:pPr lvl="1"/>
            <a:r>
              <a:rPr lang="en-US" dirty="0"/>
              <a:t>Supreme Court created high standard that students must meet to prevail on a sexual harassment claim against institutions when an employee/student consensual relationship is basis of claim. </a:t>
            </a:r>
          </a:p>
          <a:p>
            <a:pPr marL="0" indent="0">
              <a:buNone/>
            </a:pPr>
            <a:endParaRPr lang="en-US" sz="2600" dirty="0"/>
          </a:p>
        </p:txBody>
      </p:sp>
    </p:spTree>
    <p:extLst>
      <p:ext uri="{BB962C8B-B14F-4D97-AF65-F5344CB8AC3E}">
        <p14:creationId xmlns:p14="http://schemas.microsoft.com/office/powerpoint/2010/main" val="4149150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B11B-1691-F348-9D7B-16EBBA2892DB}"/>
              </a:ext>
            </a:extLst>
          </p:cNvPr>
          <p:cNvSpPr>
            <a:spLocks noGrp="1"/>
          </p:cNvSpPr>
          <p:nvPr>
            <p:ph type="title"/>
          </p:nvPr>
        </p:nvSpPr>
        <p:spPr/>
        <p:txBody>
          <a:bodyPr>
            <a:normAutofit fontScale="90000"/>
          </a:bodyPr>
          <a:lstStyle/>
          <a:p>
            <a:r>
              <a:rPr lang="en-US" sz="4000" dirty="0"/>
              <a:t>The Complaint – Coordinator Initiated</a:t>
            </a:r>
          </a:p>
        </p:txBody>
      </p:sp>
      <p:sp>
        <p:nvSpPr>
          <p:cNvPr id="3" name="Content Placeholder 2">
            <a:extLst>
              <a:ext uri="{FF2B5EF4-FFF2-40B4-BE49-F238E27FC236}">
                <a16:creationId xmlns:a16="http://schemas.microsoft.com/office/drawing/2014/main" id="{48968B6A-AFAA-AD4C-896E-29AE84A07590}"/>
              </a:ext>
            </a:extLst>
          </p:cNvPr>
          <p:cNvSpPr>
            <a:spLocks noGrp="1"/>
          </p:cNvSpPr>
          <p:nvPr>
            <p:ph idx="1"/>
          </p:nvPr>
        </p:nvSpPr>
        <p:spPr/>
        <p:txBody>
          <a:bodyPr/>
          <a:lstStyle/>
          <a:p>
            <a:r>
              <a:rPr lang="en-US" dirty="0"/>
              <a:t>Title IX coordinator may file a formal complaint when she/he determines that “a non-deliberately indifferent response to the allegations requires an investigation” (Final Rule, pg. 386).</a:t>
            </a:r>
          </a:p>
          <a:p>
            <a:pPr lvl="1"/>
            <a:r>
              <a:rPr lang="en-US" dirty="0"/>
              <a:t>Example: A serial offender.</a:t>
            </a:r>
          </a:p>
          <a:p>
            <a:pPr marL="411480" lvl="1" indent="0">
              <a:buNone/>
            </a:pPr>
            <a:endParaRPr lang="en-US" dirty="0"/>
          </a:p>
          <a:p>
            <a:endParaRPr lang="en-US" dirty="0"/>
          </a:p>
        </p:txBody>
      </p:sp>
    </p:spTree>
    <p:extLst>
      <p:ext uri="{BB962C8B-B14F-4D97-AF65-F5344CB8AC3E}">
        <p14:creationId xmlns:p14="http://schemas.microsoft.com/office/powerpoint/2010/main" val="3531793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AF86B-2E42-8F4F-AE23-E67A6B041619}"/>
              </a:ext>
            </a:extLst>
          </p:cNvPr>
          <p:cNvSpPr>
            <a:spLocks noGrp="1"/>
          </p:cNvSpPr>
          <p:nvPr>
            <p:ph type="title"/>
          </p:nvPr>
        </p:nvSpPr>
        <p:spPr/>
        <p:txBody>
          <a:bodyPr>
            <a:normAutofit/>
          </a:bodyPr>
          <a:lstStyle/>
          <a:p>
            <a:r>
              <a:rPr lang="en-US" sz="3600" dirty="0"/>
              <a:t>The Complaint: Coordinator Initiated</a:t>
            </a:r>
          </a:p>
        </p:txBody>
      </p:sp>
      <p:sp>
        <p:nvSpPr>
          <p:cNvPr id="3" name="Content Placeholder 2">
            <a:extLst>
              <a:ext uri="{FF2B5EF4-FFF2-40B4-BE49-F238E27FC236}">
                <a16:creationId xmlns:a16="http://schemas.microsoft.com/office/drawing/2014/main" id="{4AEEF443-667D-F541-8D43-270FAD142C9E}"/>
              </a:ext>
            </a:extLst>
          </p:cNvPr>
          <p:cNvSpPr>
            <a:spLocks noGrp="1"/>
          </p:cNvSpPr>
          <p:nvPr>
            <p:ph idx="1"/>
          </p:nvPr>
        </p:nvSpPr>
        <p:spPr/>
        <p:txBody>
          <a:bodyPr/>
          <a:lstStyle/>
          <a:p>
            <a:r>
              <a:rPr lang="en-US" dirty="0"/>
              <a:t>“if a grievance process is initiated against the wishes of the complainant, that decision should be reached thoughtfully and intentionally by the Title IX Coordinator, </a:t>
            </a:r>
            <a:r>
              <a:rPr lang="en-US" u="sng" dirty="0"/>
              <a:t>not as an automatic result that occurs any time a recipient has notice that a complainant was allegedly victimized by sexual harassment</a:t>
            </a:r>
            <a:r>
              <a:rPr lang="en-US" dirty="0"/>
              <a:t>” (Final Rule, pg. 387).</a:t>
            </a:r>
          </a:p>
          <a:p>
            <a:endParaRPr lang="en-US" dirty="0"/>
          </a:p>
        </p:txBody>
      </p:sp>
    </p:spTree>
    <p:extLst>
      <p:ext uri="{BB962C8B-B14F-4D97-AF65-F5344CB8AC3E}">
        <p14:creationId xmlns:p14="http://schemas.microsoft.com/office/powerpoint/2010/main" val="21513167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F40F0-EA38-CC5D-FDCE-8BE2B42A523E}"/>
              </a:ext>
            </a:extLst>
          </p:cNvPr>
          <p:cNvSpPr>
            <a:spLocks noGrp="1"/>
          </p:cNvSpPr>
          <p:nvPr>
            <p:ph type="title"/>
          </p:nvPr>
        </p:nvSpPr>
        <p:spPr/>
        <p:txBody>
          <a:bodyPr>
            <a:normAutofit/>
          </a:bodyPr>
          <a:lstStyle/>
          <a:p>
            <a:r>
              <a:rPr lang="en-US" sz="4000" dirty="0"/>
              <a:t>DANGER!</a:t>
            </a:r>
          </a:p>
        </p:txBody>
      </p:sp>
      <p:sp>
        <p:nvSpPr>
          <p:cNvPr id="3" name="Content Placeholder 2">
            <a:extLst>
              <a:ext uri="{FF2B5EF4-FFF2-40B4-BE49-F238E27FC236}">
                <a16:creationId xmlns:a16="http://schemas.microsoft.com/office/drawing/2014/main" id="{9F3FBEE1-31B2-711B-F9AD-4A1B15C8C37B}"/>
              </a:ext>
            </a:extLst>
          </p:cNvPr>
          <p:cNvSpPr>
            <a:spLocks noGrp="1"/>
          </p:cNvSpPr>
          <p:nvPr>
            <p:ph idx="1"/>
          </p:nvPr>
        </p:nvSpPr>
        <p:spPr/>
        <p:txBody>
          <a:bodyPr/>
          <a:lstStyle/>
          <a:p>
            <a:r>
              <a:rPr lang="en-US" dirty="0"/>
              <a:t>This is a dangerous phase of the process. If you believe the alleged conduct would be a Title IX violation, and a complaint is not filed, </a:t>
            </a:r>
            <a:r>
              <a:rPr lang="en-US" u="sng" dirty="0"/>
              <a:t>you may need to file on behalf of the alleged victim.</a:t>
            </a:r>
          </a:p>
        </p:txBody>
      </p:sp>
    </p:spTree>
    <p:extLst>
      <p:ext uri="{BB962C8B-B14F-4D97-AF65-F5344CB8AC3E}">
        <p14:creationId xmlns:p14="http://schemas.microsoft.com/office/powerpoint/2010/main" val="2693600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C7E2B-FCD2-0844-ABB7-0188B7098C8E}"/>
              </a:ext>
            </a:extLst>
          </p:cNvPr>
          <p:cNvSpPr>
            <a:spLocks noGrp="1"/>
          </p:cNvSpPr>
          <p:nvPr>
            <p:ph type="title"/>
          </p:nvPr>
        </p:nvSpPr>
        <p:spPr/>
        <p:txBody>
          <a:bodyPr>
            <a:normAutofit/>
          </a:bodyPr>
          <a:lstStyle/>
          <a:p>
            <a:r>
              <a:rPr lang="en-US" sz="4000" b="1" dirty="0"/>
              <a:t>5. Jurisdictional Determination</a:t>
            </a:r>
          </a:p>
        </p:txBody>
      </p:sp>
      <p:sp>
        <p:nvSpPr>
          <p:cNvPr id="3" name="Content Placeholder 2">
            <a:extLst>
              <a:ext uri="{FF2B5EF4-FFF2-40B4-BE49-F238E27FC236}">
                <a16:creationId xmlns:a16="http://schemas.microsoft.com/office/drawing/2014/main" id="{9F8607F8-CB8F-3F44-9232-08678F9778E0}"/>
              </a:ext>
            </a:extLst>
          </p:cNvPr>
          <p:cNvSpPr>
            <a:spLocks noGrp="1"/>
          </p:cNvSpPr>
          <p:nvPr>
            <p:ph idx="1"/>
          </p:nvPr>
        </p:nvSpPr>
        <p:spPr/>
        <p:txBody>
          <a:bodyPr/>
          <a:lstStyle/>
          <a:p>
            <a:r>
              <a:rPr lang="en-US" dirty="0"/>
              <a:t>Must respond when having actual knowledge of sexual harassment in:</a:t>
            </a:r>
          </a:p>
          <a:p>
            <a:pPr marL="925830" lvl="1" indent="-514350">
              <a:buFont typeface="+mj-lt"/>
              <a:buAutoNum type="arabicPeriod"/>
            </a:pPr>
            <a:r>
              <a:rPr lang="en-US" dirty="0"/>
              <a:t>An education program or activity of the recipient</a:t>
            </a:r>
          </a:p>
          <a:p>
            <a:pPr marL="925830" lvl="1" indent="-514350">
              <a:buFont typeface="+mj-lt"/>
              <a:buAutoNum type="arabicPeriod"/>
            </a:pPr>
            <a:r>
              <a:rPr lang="en-US" dirty="0"/>
              <a:t>Against a person in the United States</a:t>
            </a:r>
          </a:p>
          <a:p>
            <a:pPr marL="109728" indent="0">
              <a:buNone/>
            </a:pPr>
            <a:endParaRPr lang="en-US" dirty="0"/>
          </a:p>
          <a:p>
            <a:pPr marL="109728" indent="0">
              <a:buNone/>
            </a:pPr>
            <a:r>
              <a:rPr lang="en-US" dirty="0"/>
              <a:t>34 C.F.R. 106.44</a:t>
            </a:r>
          </a:p>
        </p:txBody>
      </p:sp>
    </p:spTree>
    <p:extLst>
      <p:ext uri="{BB962C8B-B14F-4D97-AF65-F5344CB8AC3E}">
        <p14:creationId xmlns:p14="http://schemas.microsoft.com/office/powerpoint/2010/main" val="3366481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D380-BF6D-BF41-84D5-1DCB1E94A8F1}"/>
              </a:ext>
            </a:extLst>
          </p:cNvPr>
          <p:cNvSpPr>
            <a:spLocks noGrp="1"/>
          </p:cNvSpPr>
          <p:nvPr>
            <p:ph type="title"/>
          </p:nvPr>
        </p:nvSpPr>
        <p:spPr/>
        <p:txBody>
          <a:bodyPr>
            <a:normAutofit fontScale="90000"/>
          </a:bodyPr>
          <a:lstStyle/>
          <a:p>
            <a:r>
              <a:rPr lang="en-US" dirty="0"/>
              <a:t>What is the “Education Program or Activity”?</a:t>
            </a:r>
          </a:p>
        </p:txBody>
      </p:sp>
      <p:sp>
        <p:nvSpPr>
          <p:cNvPr id="3" name="Content Placeholder 2">
            <a:extLst>
              <a:ext uri="{FF2B5EF4-FFF2-40B4-BE49-F238E27FC236}">
                <a16:creationId xmlns:a16="http://schemas.microsoft.com/office/drawing/2014/main" id="{9793C2CF-33DB-2348-872F-0B91516042AA}"/>
              </a:ext>
            </a:extLst>
          </p:cNvPr>
          <p:cNvSpPr>
            <a:spLocks noGrp="1"/>
          </p:cNvSpPr>
          <p:nvPr>
            <p:ph idx="1"/>
          </p:nvPr>
        </p:nvSpPr>
        <p:spPr>
          <a:xfrm>
            <a:off x="457200" y="2487168"/>
            <a:ext cx="8229600" cy="4325112"/>
          </a:xfrm>
        </p:spPr>
        <p:txBody>
          <a:bodyPr/>
          <a:lstStyle/>
          <a:p>
            <a:r>
              <a:rPr lang="en-US" dirty="0"/>
              <a:t>Basically, to investigate under Title IX, you must have jurisdiction over the </a:t>
            </a:r>
            <a:r>
              <a:rPr lang="en-US" u="sng" dirty="0"/>
              <a:t>subject matter</a:t>
            </a:r>
            <a:r>
              <a:rPr lang="en-US" dirty="0"/>
              <a:t>, </a:t>
            </a:r>
            <a:r>
              <a:rPr lang="en-US" u="sng" dirty="0"/>
              <a:t>the people</a:t>
            </a:r>
            <a:r>
              <a:rPr lang="en-US" dirty="0"/>
              <a:t> and </a:t>
            </a:r>
            <a:r>
              <a:rPr lang="en-US" u="sng" dirty="0"/>
              <a:t>the place, event or activity</a:t>
            </a:r>
            <a:r>
              <a:rPr lang="en-US" dirty="0"/>
              <a:t>.</a:t>
            </a:r>
          </a:p>
          <a:p>
            <a:pPr marL="109728" indent="0">
              <a:buNone/>
            </a:pPr>
            <a:endParaRPr lang="en-US" dirty="0"/>
          </a:p>
          <a:p>
            <a:pPr marL="109728" indent="0">
              <a:buNone/>
            </a:pPr>
            <a:r>
              <a:rPr lang="en-US" dirty="0"/>
              <a:t>34 C.F.R. 106.44</a:t>
            </a:r>
          </a:p>
          <a:p>
            <a:endParaRPr lang="en-US" dirty="0"/>
          </a:p>
        </p:txBody>
      </p:sp>
    </p:spTree>
    <p:extLst>
      <p:ext uri="{BB962C8B-B14F-4D97-AF65-F5344CB8AC3E}">
        <p14:creationId xmlns:p14="http://schemas.microsoft.com/office/powerpoint/2010/main" val="37981954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BF7F6-13FA-B844-A70E-7CB71E6E4066}"/>
              </a:ext>
            </a:extLst>
          </p:cNvPr>
          <p:cNvSpPr>
            <a:spLocks noGrp="1"/>
          </p:cNvSpPr>
          <p:nvPr>
            <p:ph type="title"/>
          </p:nvPr>
        </p:nvSpPr>
        <p:spPr/>
        <p:txBody>
          <a:bodyPr>
            <a:normAutofit/>
          </a:bodyPr>
          <a:lstStyle/>
          <a:p>
            <a:r>
              <a:rPr lang="en-US" sz="4000" dirty="0"/>
              <a:t>Subject Matter</a:t>
            </a:r>
          </a:p>
        </p:txBody>
      </p:sp>
      <p:sp>
        <p:nvSpPr>
          <p:cNvPr id="3" name="Content Placeholder 2">
            <a:extLst>
              <a:ext uri="{FF2B5EF4-FFF2-40B4-BE49-F238E27FC236}">
                <a16:creationId xmlns:a16="http://schemas.microsoft.com/office/drawing/2014/main" id="{3E597B9D-7B52-004B-9999-3F108A830BDF}"/>
              </a:ext>
            </a:extLst>
          </p:cNvPr>
          <p:cNvSpPr>
            <a:spLocks noGrp="1"/>
          </p:cNvSpPr>
          <p:nvPr>
            <p:ph idx="1"/>
          </p:nvPr>
        </p:nvSpPr>
        <p:spPr/>
        <p:txBody>
          <a:bodyPr/>
          <a:lstStyle/>
          <a:p>
            <a:r>
              <a:rPr lang="en-US" dirty="0"/>
              <a:t>Do the facts, as alleged, violate one of the definitions of sexual harassment provided in 106.30(a)?</a:t>
            </a:r>
          </a:p>
          <a:p>
            <a:pPr lvl="1"/>
            <a:r>
              <a:rPr lang="en-US" dirty="0"/>
              <a:t>If the allegations, even if proven true, would not violate one of those definitions, then the complaint must be dismissed –at least from a sexual harassment perspective.  </a:t>
            </a:r>
          </a:p>
          <a:p>
            <a:pPr marL="109728" indent="0">
              <a:buNone/>
            </a:pPr>
            <a:endParaRPr lang="en-US" dirty="0"/>
          </a:p>
        </p:txBody>
      </p:sp>
    </p:spTree>
    <p:extLst>
      <p:ext uri="{BB962C8B-B14F-4D97-AF65-F5344CB8AC3E}">
        <p14:creationId xmlns:p14="http://schemas.microsoft.com/office/powerpoint/2010/main" val="8575367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DAF32-001B-7540-BD2F-D8D6CF625F5F}"/>
              </a:ext>
            </a:extLst>
          </p:cNvPr>
          <p:cNvSpPr>
            <a:spLocks noGrp="1"/>
          </p:cNvSpPr>
          <p:nvPr>
            <p:ph type="title"/>
          </p:nvPr>
        </p:nvSpPr>
        <p:spPr/>
        <p:txBody>
          <a:bodyPr>
            <a:normAutofit/>
          </a:bodyPr>
          <a:lstStyle/>
          <a:p>
            <a:r>
              <a:rPr lang="en-US" sz="4000" dirty="0"/>
              <a:t>People (Complainant)</a:t>
            </a:r>
          </a:p>
        </p:txBody>
      </p:sp>
      <p:sp>
        <p:nvSpPr>
          <p:cNvPr id="3" name="Content Placeholder 2">
            <a:extLst>
              <a:ext uri="{FF2B5EF4-FFF2-40B4-BE49-F238E27FC236}">
                <a16:creationId xmlns:a16="http://schemas.microsoft.com/office/drawing/2014/main" id="{6D259E11-6EAA-B743-AB5D-714D154B90D1}"/>
              </a:ext>
            </a:extLst>
          </p:cNvPr>
          <p:cNvSpPr>
            <a:spLocks noGrp="1"/>
          </p:cNvSpPr>
          <p:nvPr>
            <p:ph idx="1"/>
          </p:nvPr>
        </p:nvSpPr>
        <p:spPr/>
        <p:txBody>
          <a:bodyPr/>
          <a:lstStyle/>
          <a:p>
            <a:r>
              <a:rPr lang="en-US" dirty="0"/>
              <a:t>Must be participating, or attempting to participate, in the district’s programs or activities.</a:t>
            </a:r>
          </a:p>
          <a:p>
            <a:pPr lvl="1"/>
            <a:r>
              <a:rPr lang="en-US" dirty="0"/>
              <a:t>Could be a student, faculty or staff, or at least attempting to be (may also need to investigate if complainant is a volunteer or contractor working on school grounds)?</a:t>
            </a:r>
          </a:p>
          <a:p>
            <a:pPr lvl="1"/>
            <a:r>
              <a:rPr lang="en-US" dirty="0"/>
              <a:t>If no, no jurisdiction.</a:t>
            </a:r>
          </a:p>
          <a:p>
            <a:endParaRPr lang="en-US" dirty="0"/>
          </a:p>
          <a:p>
            <a:pPr marL="109728" indent="0">
              <a:buNone/>
            </a:pPr>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3105680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DAF32-001B-7540-BD2F-D8D6CF625F5F}"/>
              </a:ext>
            </a:extLst>
          </p:cNvPr>
          <p:cNvSpPr>
            <a:spLocks noGrp="1"/>
          </p:cNvSpPr>
          <p:nvPr>
            <p:ph type="title"/>
          </p:nvPr>
        </p:nvSpPr>
        <p:spPr/>
        <p:txBody>
          <a:bodyPr>
            <a:normAutofit/>
          </a:bodyPr>
          <a:lstStyle/>
          <a:p>
            <a:r>
              <a:rPr lang="en-US" sz="4000" dirty="0"/>
              <a:t>People (Respondent)</a:t>
            </a:r>
          </a:p>
        </p:txBody>
      </p:sp>
      <p:sp>
        <p:nvSpPr>
          <p:cNvPr id="3" name="Content Placeholder 2">
            <a:extLst>
              <a:ext uri="{FF2B5EF4-FFF2-40B4-BE49-F238E27FC236}">
                <a16:creationId xmlns:a16="http://schemas.microsoft.com/office/drawing/2014/main" id="{6D259E11-6EAA-B743-AB5D-714D154B90D1}"/>
              </a:ext>
            </a:extLst>
          </p:cNvPr>
          <p:cNvSpPr>
            <a:spLocks noGrp="1"/>
          </p:cNvSpPr>
          <p:nvPr>
            <p:ph idx="1"/>
          </p:nvPr>
        </p:nvSpPr>
        <p:spPr/>
        <p:txBody>
          <a:bodyPr/>
          <a:lstStyle/>
          <a:p>
            <a:r>
              <a:rPr lang="en-US" dirty="0"/>
              <a:t>Does the district have substantial control over the respondent (student, employee, volunteer on campus, contractor working on campus, etc.)?</a:t>
            </a:r>
          </a:p>
          <a:p>
            <a:pPr lvl="1"/>
            <a:r>
              <a:rPr lang="en-US" dirty="0"/>
              <a:t>If no, no jurisdiction (although may need to provide supportive measures).</a:t>
            </a:r>
          </a:p>
          <a:p>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1038396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C692-8281-9A4A-87A9-8F68361C719C}"/>
              </a:ext>
            </a:extLst>
          </p:cNvPr>
          <p:cNvSpPr>
            <a:spLocks noGrp="1"/>
          </p:cNvSpPr>
          <p:nvPr>
            <p:ph type="title"/>
          </p:nvPr>
        </p:nvSpPr>
        <p:spPr/>
        <p:txBody>
          <a:bodyPr>
            <a:normAutofit/>
          </a:bodyPr>
          <a:lstStyle/>
          <a:p>
            <a:r>
              <a:rPr lang="en-US" sz="4000" dirty="0"/>
              <a:t>Place or Event</a:t>
            </a:r>
          </a:p>
        </p:txBody>
      </p:sp>
      <p:sp>
        <p:nvSpPr>
          <p:cNvPr id="3" name="Content Placeholder 2">
            <a:extLst>
              <a:ext uri="{FF2B5EF4-FFF2-40B4-BE49-F238E27FC236}">
                <a16:creationId xmlns:a16="http://schemas.microsoft.com/office/drawing/2014/main" id="{EC4F6FF3-2C3E-CC4B-8EC1-A64A69FE156F}"/>
              </a:ext>
            </a:extLst>
          </p:cNvPr>
          <p:cNvSpPr>
            <a:spLocks noGrp="1"/>
          </p:cNvSpPr>
          <p:nvPr>
            <p:ph idx="1"/>
          </p:nvPr>
        </p:nvSpPr>
        <p:spPr/>
        <p:txBody>
          <a:bodyPr>
            <a:normAutofit/>
          </a:bodyPr>
          <a:lstStyle/>
          <a:p>
            <a:r>
              <a:rPr lang="en-US" dirty="0"/>
              <a:t>Does the institution have </a:t>
            </a:r>
            <a:r>
              <a:rPr lang="en-US" u="sng" dirty="0"/>
              <a:t>substantial control</a:t>
            </a:r>
            <a:r>
              <a:rPr lang="en-US" dirty="0"/>
              <a:t> over the </a:t>
            </a:r>
            <a:r>
              <a:rPr lang="en-US" i="1" dirty="0"/>
              <a:t>context</a:t>
            </a:r>
            <a:r>
              <a:rPr lang="en-US" dirty="0"/>
              <a:t> in which the sexual harassment occurred? For example:</a:t>
            </a:r>
          </a:p>
          <a:p>
            <a:pPr lvl="1"/>
            <a:r>
              <a:rPr lang="en-US" dirty="0"/>
              <a:t>On campus or during an online class</a:t>
            </a:r>
          </a:p>
          <a:p>
            <a:pPr lvl="1"/>
            <a:r>
              <a:rPr lang="en-US" dirty="0"/>
              <a:t>Off campus location owned or controlled by the school district</a:t>
            </a:r>
          </a:p>
          <a:p>
            <a:pPr lvl="1"/>
            <a:r>
              <a:rPr lang="en-US" dirty="0"/>
              <a:t>Off campus but a school-sponsored event</a:t>
            </a:r>
          </a:p>
          <a:p>
            <a:r>
              <a:rPr lang="en-US" dirty="0"/>
              <a:t>If yes, jurisdiction. If no, not a Title IX case</a:t>
            </a:r>
          </a:p>
        </p:txBody>
      </p:sp>
    </p:spTree>
    <p:extLst>
      <p:ext uri="{BB962C8B-B14F-4D97-AF65-F5344CB8AC3E}">
        <p14:creationId xmlns:p14="http://schemas.microsoft.com/office/powerpoint/2010/main" val="4076575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E1370-E1AC-3140-A7F6-3AAEAA49928A}"/>
              </a:ext>
            </a:extLst>
          </p:cNvPr>
          <p:cNvSpPr>
            <a:spLocks noGrp="1"/>
          </p:cNvSpPr>
          <p:nvPr>
            <p:ph type="title"/>
          </p:nvPr>
        </p:nvSpPr>
        <p:spPr/>
        <p:txBody>
          <a:bodyPr/>
          <a:lstStyle/>
          <a:p>
            <a:r>
              <a:rPr lang="en-US" dirty="0"/>
              <a:t>Downstream Effects?	</a:t>
            </a:r>
          </a:p>
        </p:txBody>
      </p:sp>
      <p:sp>
        <p:nvSpPr>
          <p:cNvPr id="3" name="Content Placeholder 2">
            <a:extLst>
              <a:ext uri="{FF2B5EF4-FFF2-40B4-BE49-F238E27FC236}">
                <a16:creationId xmlns:a16="http://schemas.microsoft.com/office/drawing/2014/main" id="{37F7414B-E8FF-D44F-8148-76E4CBEB5151}"/>
              </a:ext>
            </a:extLst>
          </p:cNvPr>
          <p:cNvSpPr>
            <a:spLocks noGrp="1"/>
          </p:cNvSpPr>
          <p:nvPr>
            <p:ph idx="1"/>
          </p:nvPr>
        </p:nvSpPr>
        <p:spPr/>
        <p:txBody>
          <a:bodyPr/>
          <a:lstStyle/>
          <a:p>
            <a:r>
              <a:rPr lang="en-US" dirty="0"/>
              <a:t>What about the “downstream effects” of harassment that occurred off-campus?</a:t>
            </a:r>
          </a:p>
          <a:p>
            <a:pPr lvl="1"/>
            <a:r>
              <a:rPr lang="en-US" dirty="0"/>
              <a:t>Although districts cannot address behavior over which they did not have substantial control (e.g., at someone’s home on a weekend), they may be responsible for addressing any carryover of the behavior that occurs in areas in which it does have jurisdiction.</a:t>
            </a:r>
          </a:p>
        </p:txBody>
      </p:sp>
    </p:spTree>
    <p:extLst>
      <p:ext uri="{BB962C8B-B14F-4D97-AF65-F5344CB8AC3E}">
        <p14:creationId xmlns:p14="http://schemas.microsoft.com/office/powerpoint/2010/main" val="971584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C983E-F59F-8F4C-A3C9-FD4D82DF8F34}"/>
              </a:ext>
            </a:extLst>
          </p:cNvPr>
          <p:cNvSpPr>
            <a:spLocks noGrp="1"/>
          </p:cNvSpPr>
          <p:nvPr>
            <p:ph type="title"/>
          </p:nvPr>
        </p:nvSpPr>
        <p:spPr/>
        <p:txBody>
          <a:bodyPr>
            <a:noAutofit/>
          </a:bodyPr>
          <a:lstStyle/>
          <a:p>
            <a:r>
              <a:rPr lang="en-US" sz="4000" dirty="0"/>
              <a:t>Gebser V. Lago Vista Independent School (1998)</a:t>
            </a:r>
          </a:p>
        </p:txBody>
      </p:sp>
      <p:sp>
        <p:nvSpPr>
          <p:cNvPr id="3" name="Content Placeholder 2">
            <a:extLst>
              <a:ext uri="{FF2B5EF4-FFF2-40B4-BE49-F238E27FC236}">
                <a16:creationId xmlns:a16="http://schemas.microsoft.com/office/drawing/2014/main" id="{B4803723-C445-AC4F-B3A1-B72DA66F9EE1}"/>
              </a:ext>
            </a:extLst>
          </p:cNvPr>
          <p:cNvSpPr>
            <a:spLocks noGrp="1"/>
          </p:cNvSpPr>
          <p:nvPr>
            <p:ph idx="1"/>
          </p:nvPr>
        </p:nvSpPr>
        <p:spPr>
          <a:xfrm>
            <a:off x="457200" y="2487168"/>
            <a:ext cx="8229600" cy="4325112"/>
          </a:xfrm>
        </p:spPr>
        <p:txBody>
          <a:bodyPr/>
          <a:lstStyle/>
          <a:p>
            <a:r>
              <a:rPr lang="en-US" dirty="0"/>
              <a:t>Court said you cannot recover monetary damages against the school unless the behavior has been reported to someone with power to alter the situation (“actual notice”) and “deliberate indifference” has been demonstrated by the school. </a:t>
            </a:r>
          </a:p>
          <a:p>
            <a:endParaRPr lang="en-US" dirty="0"/>
          </a:p>
        </p:txBody>
      </p:sp>
    </p:spTree>
    <p:extLst>
      <p:ext uri="{BB962C8B-B14F-4D97-AF65-F5344CB8AC3E}">
        <p14:creationId xmlns:p14="http://schemas.microsoft.com/office/powerpoint/2010/main" val="33086597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E0B3A-804B-C340-F814-88001621D647}"/>
              </a:ext>
            </a:extLst>
          </p:cNvPr>
          <p:cNvSpPr>
            <a:spLocks noGrp="1"/>
          </p:cNvSpPr>
          <p:nvPr>
            <p:ph type="title"/>
          </p:nvPr>
        </p:nvSpPr>
        <p:spPr>
          <a:xfrm>
            <a:off x="649287" y="2481943"/>
            <a:ext cx="8741228" cy="885145"/>
          </a:xfrm>
        </p:spPr>
        <p:txBody>
          <a:bodyPr anchor="t"/>
          <a:lstStyle/>
          <a:p>
            <a:r>
              <a:rPr lang="en-US" sz="5300" dirty="0"/>
              <a:t>You’re Now in a New Zone</a:t>
            </a:r>
          </a:p>
        </p:txBody>
      </p:sp>
      <p:sp>
        <p:nvSpPr>
          <p:cNvPr id="3" name="Text Placeholder 2">
            <a:extLst>
              <a:ext uri="{FF2B5EF4-FFF2-40B4-BE49-F238E27FC236}">
                <a16:creationId xmlns:a16="http://schemas.microsoft.com/office/drawing/2014/main" id="{946997E2-D9BA-0948-0801-F067B3F7CF38}"/>
              </a:ext>
            </a:extLst>
          </p:cNvPr>
          <p:cNvSpPr>
            <a:spLocks noGrp="1"/>
          </p:cNvSpPr>
          <p:nvPr>
            <p:ph type="body" idx="1"/>
          </p:nvPr>
        </p:nvSpPr>
        <p:spPr/>
        <p:txBody>
          <a:bodyPr/>
          <a:lstStyle/>
          <a:p>
            <a:r>
              <a:rPr lang="en-US" dirty="0"/>
              <a:t>The Grievance Procedures</a:t>
            </a:r>
          </a:p>
        </p:txBody>
      </p:sp>
    </p:spTree>
    <p:extLst>
      <p:ext uri="{BB962C8B-B14F-4D97-AF65-F5344CB8AC3E}">
        <p14:creationId xmlns:p14="http://schemas.microsoft.com/office/powerpoint/2010/main" val="54206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C115-513D-1B4E-89F1-9EF4AEAD94A6}"/>
              </a:ext>
            </a:extLst>
          </p:cNvPr>
          <p:cNvSpPr>
            <a:spLocks noGrp="1"/>
          </p:cNvSpPr>
          <p:nvPr>
            <p:ph type="title"/>
          </p:nvPr>
        </p:nvSpPr>
        <p:spPr/>
        <p:txBody>
          <a:bodyPr>
            <a:normAutofit/>
          </a:bodyPr>
          <a:lstStyle/>
          <a:p>
            <a:r>
              <a:rPr lang="en-US" sz="4000" dirty="0"/>
              <a:t>Title IX Grievance Procedures</a:t>
            </a:r>
          </a:p>
        </p:txBody>
      </p:sp>
      <p:sp>
        <p:nvSpPr>
          <p:cNvPr id="3" name="Content Placeholder 2">
            <a:extLst>
              <a:ext uri="{FF2B5EF4-FFF2-40B4-BE49-F238E27FC236}">
                <a16:creationId xmlns:a16="http://schemas.microsoft.com/office/drawing/2014/main" id="{56C97BB8-58B5-5640-9147-4F3B27D7E8E5}"/>
              </a:ext>
            </a:extLst>
          </p:cNvPr>
          <p:cNvSpPr>
            <a:spLocks noGrp="1"/>
          </p:cNvSpPr>
          <p:nvPr>
            <p:ph idx="1"/>
          </p:nvPr>
        </p:nvSpPr>
        <p:spPr/>
        <p:txBody>
          <a:bodyPr/>
          <a:lstStyle/>
          <a:p>
            <a:r>
              <a:rPr lang="en-US" dirty="0"/>
              <a:t>If the district answers the jurisdictional questions in the affirmative, the complaint must be investigated in accordance with the grievance process outlined in 34 U.S.C 106.45.</a:t>
            </a:r>
          </a:p>
          <a:p>
            <a:pPr marL="109728" indent="0">
              <a:buNone/>
            </a:pPr>
            <a:endParaRPr lang="en-US" dirty="0"/>
          </a:p>
          <a:p>
            <a:r>
              <a:rPr lang="en-US" dirty="0"/>
              <a:t>If the institution follows OCR’s procedures, then it will not be found “deliberately indifferent.”</a:t>
            </a:r>
          </a:p>
          <a:p>
            <a:endParaRPr lang="en-US" dirty="0"/>
          </a:p>
        </p:txBody>
      </p:sp>
    </p:spTree>
    <p:extLst>
      <p:ext uri="{BB962C8B-B14F-4D97-AF65-F5344CB8AC3E}">
        <p14:creationId xmlns:p14="http://schemas.microsoft.com/office/powerpoint/2010/main" val="40457839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A7750-C768-6D4E-A275-2FB49CD8DCF2}"/>
              </a:ext>
            </a:extLst>
          </p:cNvPr>
          <p:cNvSpPr>
            <a:spLocks noGrp="1"/>
          </p:cNvSpPr>
          <p:nvPr>
            <p:ph type="title"/>
          </p:nvPr>
        </p:nvSpPr>
        <p:spPr/>
        <p:txBody>
          <a:bodyPr>
            <a:normAutofit fontScale="90000"/>
          </a:bodyPr>
          <a:lstStyle/>
          <a:p>
            <a:r>
              <a:rPr lang="en-US" dirty="0"/>
              <a:t>Grievance Procedures – In General</a:t>
            </a:r>
          </a:p>
        </p:txBody>
      </p:sp>
      <p:sp>
        <p:nvSpPr>
          <p:cNvPr id="4" name="Content Placeholder 3">
            <a:extLst>
              <a:ext uri="{FF2B5EF4-FFF2-40B4-BE49-F238E27FC236}">
                <a16:creationId xmlns:a16="http://schemas.microsoft.com/office/drawing/2014/main" id="{479BAFE4-EA24-E941-BC1F-886E1FC02906}"/>
              </a:ext>
            </a:extLst>
          </p:cNvPr>
          <p:cNvSpPr>
            <a:spLocks noGrp="1"/>
          </p:cNvSpPr>
          <p:nvPr>
            <p:ph idx="1"/>
          </p:nvPr>
        </p:nvSpPr>
        <p:spPr/>
        <p:txBody>
          <a:bodyPr/>
          <a:lstStyle/>
          <a:p>
            <a:pPr lvl="0"/>
            <a:r>
              <a:rPr lang="en-US" sz="2000" dirty="0"/>
              <a:t>Treat the complainant and respondent equitably, including providing supportive measures to both parties, if necessary.</a:t>
            </a:r>
          </a:p>
          <a:p>
            <a:pPr lvl="0"/>
            <a:r>
              <a:rPr lang="en-US" sz="2000" dirty="0"/>
              <a:t>Include an objective evaluation of all evidence “-both inculpatory and exculpatory evidence-,” prior to making a determination.</a:t>
            </a:r>
          </a:p>
          <a:p>
            <a:pPr lvl="0"/>
            <a:r>
              <a:rPr lang="en-US" sz="2000" dirty="0"/>
              <a:t>The Title IX Coordinator, investigator or person making the decision must be free of bias against the complainant or respondent, and appropriately trained on the definition of sexual harassment and how to conduct an investigation.</a:t>
            </a:r>
          </a:p>
          <a:p>
            <a:r>
              <a:rPr lang="en-US" sz="2000" dirty="0"/>
              <a:t>Have “reasonably prompt timeframes” for the completion of the investigation (106.45(b)(1)(ii)).</a:t>
            </a:r>
          </a:p>
          <a:p>
            <a:endParaRPr lang="en-US" dirty="0"/>
          </a:p>
        </p:txBody>
      </p:sp>
    </p:spTree>
    <p:extLst>
      <p:ext uri="{BB962C8B-B14F-4D97-AF65-F5344CB8AC3E}">
        <p14:creationId xmlns:p14="http://schemas.microsoft.com/office/powerpoint/2010/main" val="429479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01F17-3243-744D-B72E-9BB04CD924D8}"/>
              </a:ext>
            </a:extLst>
          </p:cNvPr>
          <p:cNvSpPr>
            <a:spLocks noGrp="1"/>
          </p:cNvSpPr>
          <p:nvPr>
            <p:ph type="title"/>
          </p:nvPr>
        </p:nvSpPr>
        <p:spPr/>
        <p:txBody>
          <a:bodyPr>
            <a:normAutofit/>
          </a:bodyPr>
          <a:lstStyle/>
          <a:p>
            <a:r>
              <a:rPr lang="en-US" sz="4000" dirty="0"/>
              <a:t>Standard</a:t>
            </a:r>
            <a:r>
              <a:rPr lang="en-US" dirty="0"/>
              <a:t> of Proof</a:t>
            </a:r>
          </a:p>
        </p:txBody>
      </p:sp>
      <p:sp>
        <p:nvSpPr>
          <p:cNvPr id="3" name="Content Placeholder 2">
            <a:extLst>
              <a:ext uri="{FF2B5EF4-FFF2-40B4-BE49-F238E27FC236}">
                <a16:creationId xmlns:a16="http://schemas.microsoft.com/office/drawing/2014/main" id="{43F62F3E-94DB-A34B-8CFB-F9EDDCA1FE15}"/>
              </a:ext>
            </a:extLst>
          </p:cNvPr>
          <p:cNvSpPr>
            <a:spLocks noGrp="1"/>
          </p:cNvSpPr>
          <p:nvPr>
            <p:ph idx="1"/>
          </p:nvPr>
        </p:nvSpPr>
        <p:spPr/>
        <p:txBody>
          <a:bodyPr/>
          <a:lstStyle/>
          <a:p>
            <a:r>
              <a:rPr lang="en-US" dirty="0"/>
              <a:t>Can only use preponderance of the evidence if that standard is used for other violations in the code of conduct with the same maximum penalty; </a:t>
            </a:r>
            <a:r>
              <a:rPr lang="en-US" i="1" dirty="0"/>
              <a:t>and</a:t>
            </a:r>
            <a:endParaRPr lang="en-US" dirty="0"/>
          </a:p>
          <a:p>
            <a:endParaRPr lang="en-US" dirty="0"/>
          </a:p>
          <a:p>
            <a:r>
              <a:rPr lang="en-US" dirty="0"/>
              <a:t>Must use same standard for employees and students</a:t>
            </a:r>
          </a:p>
        </p:txBody>
      </p:sp>
    </p:spTree>
    <p:extLst>
      <p:ext uri="{BB962C8B-B14F-4D97-AF65-F5344CB8AC3E}">
        <p14:creationId xmlns:p14="http://schemas.microsoft.com/office/powerpoint/2010/main" val="10954810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1106-7AA6-8842-8E6B-7BBB8408338E}"/>
              </a:ext>
            </a:extLst>
          </p:cNvPr>
          <p:cNvSpPr>
            <a:spLocks noGrp="1"/>
          </p:cNvSpPr>
          <p:nvPr>
            <p:ph type="title"/>
          </p:nvPr>
        </p:nvSpPr>
        <p:spPr/>
        <p:txBody>
          <a:bodyPr/>
          <a:lstStyle/>
          <a:p>
            <a:r>
              <a:rPr lang="en-US" dirty="0"/>
              <a:t>Flowchart</a:t>
            </a:r>
          </a:p>
        </p:txBody>
      </p:sp>
      <p:graphicFrame>
        <p:nvGraphicFramePr>
          <p:cNvPr id="5" name="Content Placeholder 4">
            <a:extLst>
              <a:ext uri="{FF2B5EF4-FFF2-40B4-BE49-F238E27FC236}">
                <a16:creationId xmlns:a16="http://schemas.microsoft.com/office/drawing/2014/main" id="{25F23DF4-B3C5-7C47-A497-04EE5941AE73}"/>
              </a:ext>
            </a:extLst>
          </p:cNvPr>
          <p:cNvGraphicFramePr>
            <a:graphicFrameLocks noGrp="1"/>
          </p:cNvGraphicFramePr>
          <p:nvPr>
            <p:ph idx="1"/>
            <p:extLst>
              <p:ext uri="{D42A27DB-BD31-4B8C-83A1-F6EECF244321}">
                <p14:modId xmlns:p14="http://schemas.microsoft.com/office/powerpoint/2010/main" val="3784734886"/>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0717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72A23-911B-2743-B4FC-A109F707A6D3}"/>
              </a:ext>
            </a:extLst>
          </p:cNvPr>
          <p:cNvSpPr>
            <a:spLocks noGrp="1"/>
          </p:cNvSpPr>
          <p:nvPr>
            <p:ph type="title"/>
          </p:nvPr>
        </p:nvSpPr>
        <p:spPr>
          <a:xfrm>
            <a:off x="601579" y="1182624"/>
            <a:ext cx="8229600" cy="1066800"/>
          </a:xfrm>
        </p:spPr>
        <p:txBody>
          <a:bodyPr>
            <a:normAutofit/>
          </a:bodyPr>
          <a:lstStyle/>
          <a:p>
            <a:r>
              <a:rPr lang="en-US" sz="3200" b="1" dirty="0"/>
              <a:t>6. Notice to Parties/Assign Investigator</a:t>
            </a:r>
          </a:p>
        </p:txBody>
      </p:sp>
      <p:sp>
        <p:nvSpPr>
          <p:cNvPr id="3" name="Content Placeholder 2">
            <a:extLst>
              <a:ext uri="{FF2B5EF4-FFF2-40B4-BE49-F238E27FC236}">
                <a16:creationId xmlns:a16="http://schemas.microsoft.com/office/drawing/2014/main" id="{CACB3592-EB62-D442-B25B-C5F4D53E9C16}"/>
              </a:ext>
            </a:extLst>
          </p:cNvPr>
          <p:cNvSpPr>
            <a:spLocks noGrp="1"/>
          </p:cNvSpPr>
          <p:nvPr>
            <p:ph idx="1"/>
          </p:nvPr>
        </p:nvSpPr>
        <p:spPr/>
        <p:txBody>
          <a:bodyPr/>
          <a:lstStyle/>
          <a:p>
            <a:r>
              <a:rPr lang="en-US" dirty="0"/>
              <a:t>Written notice to parties </a:t>
            </a:r>
            <a:r>
              <a:rPr lang="en-US" u="sng" dirty="0"/>
              <a:t>prior to</a:t>
            </a:r>
            <a:r>
              <a:rPr lang="en-US" dirty="0"/>
              <a:t> any discussions or interviews</a:t>
            </a:r>
          </a:p>
          <a:p>
            <a:r>
              <a:rPr lang="en-US" dirty="0"/>
              <a:t>Provide sufficient time to prepare response</a:t>
            </a:r>
          </a:p>
        </p:txBody>
      </p:sp>
    </p:spTree>
    <p:extLst>
      <p:ext uri="{BB962C8B-B14F-4D97-AF65-F5344CB8AC3E}">
        <p14:creationId xmlns:p14="http://schemas.microsoft.com/office/powerpoint/2010/main" val="32675006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5919-B453-504F-8493-9F4A34F95F82}"/>
              </a:ext>
            </a:extLst>
          </p:cNvPr>
          <p:cNvSpPr>
            <a:spLocks noGrp="1"/>
          </p:cNvSpPr>
          <p:nvPr>
            <p:ph type="title"/>
          </p:nvPr>
        </p:nvSpPr>
        <p:spPr/>
        <p:txBody>
          <a:bodyPr>
            <a:normAutofit/>
          </a:bodyPr>
          <a:lstStyle/>
          <a:p>
            <a:r>
              <a:rPr lang="en-US" sz="4000" dirty="0"/>
              <a:t>Notice to Parties</a:t>
            </a:r>
          </a:p>
        </p:txBody>
      </p:sp>
      <p:sp>
        <p:nvSpPr>
          <p:cNvPr id="3" name="Content Placeholder 2">
            <a:extLst>
              <a:ext uri="{FF2B5EF4-FFF2-40B4-BE49-F238E27FC236}">
                <a16:creationId xmlns:a16="http://schemas.microsoft.com/office/drawing/2014/main" id="{41E5855F-C2F0-C044-9D35-499F9358171A}"/>
              </a:ext>
            </a:extLst>
          </p:cNvPr>
          <p:cNvSpPr>
            <a:spLocks noGrp="1"/>
          </p:cNvSpPr>
          <p:nvPr>
            <p:ph idx="1"/>
          </p:nvPr>
        </p:nvSpPr>
        <p:spPr/>
        <p:txBody>
          <a:bodyPr>
            <a:normAutofit/>
          </a:bodyPr>
          <a:lstStyle/>
          <a:p>
            <a:r>
              <a:rPr lang="en-US" dirty="0"/>
              <a:t>Written notice must include:</a:t>
            </a:r>
          </a:p>
          <a:p>
            <a:pPr lvl="1">
              <a:buFont typeface="Arial" panose="020B0604020202020204" pitchFamily="34" charset="0"/>
              <a:buChar char="•"/>
            </a:pPr>
            <a:r>
              <a:rPr lang="en-US" sz="1800" dirty="0"/>
              <a:t>Citations to relevant grievance procedures;</a:t>
            </a:r>
          </a:p>
          <a:p>
            <a:pPr lvl="1">
              <a:buFont typeface="Arial" panose="020B0604020202020204" pitchFamily="34" charset="0"/>
              <a:buChar char="•"/>
            </a:pPr>
            <a:r>
              <a:rPr lang="en-US" sz="1800" dirty="0"/>
              <a:t>Allegations with sufficient details (identity of parties, conduct alleged to constitute sexual harassment, date, location, implicated policies);</a:t>
            </a:r>
          </a:p>
          <a:p>
            <a:pPr lvl="1">
              <a:buFont typeface="Arial" panose="020B0604020202020204" pitchFamily="34" charset="0"/>
              <a:buChar char="•"/>
            </a:pPr>
            <a:r>
              <a:rPr lang="en-US" sz="1800" dirty="0"/>
              <a:t>A statement indicating the responding party is “presumed not responsible” until a determination is made;</a:t>
            </a:r>
          </a:p>
          <a:p>
            <a:pPr lvl="1">
              <a:buFont typeface="Arial" panose="020B0604020202020204" pitchFamily="34" charset="0"/>
              <a:buChar char="•"/>
            </a:pPr>
            <a:r>
              <a:rPr lang="en-US" sz="1800" dirty="0"/>
              <a:t>Notice of the right to an advisor of their choice, who may be an attorney;</a:t>
            </a:r>
          </a:p>
          <a:p>
            <a:pPr lvl="1">
              <a:buFont typeface="Arial" panose="020B0604020202020204" pitchFamily="34" charset="0"/>
              <a:buChar char="•"/>
            </a:pPr>
            <a:r>
              <a:rPr lang="en-US" sz="1800" dirty="0"/>
              <a:t>Notice that parties may request to inspect and review relevant evidence; and</a:t>
            </a:r>
          </a:p>
          <a:p>
            <a:pPr lvl="1">
              <a:buFont typeface="Arial" panose="020B0604020202020204" pitchFamily="34" charset="0"/>
              <a:buChar char="•"/>
            </a:pPr>
            <a:r>
              <a:rPr lang="en-US" sz="1800" dirty="0"/>
              <a:t>A reminder of the institution’s policy not to make false statements or intentionally submit false information </a:t>
            </a:r>
          </a:p>
          <a:p>
            <a:endParaRPr lang="en-US" dirty="0"/>
          </a:p>
        </p:txBody>
      </p:sp>
    </p:spTree>
    <p:extLst>
      <p:ext uri="{BB962C8B-B14F-4D97-AF65-F5344CB8AC3E}">
        <p14:creationId xmlns:p14="http://schemas.microsoft.com/office/powerpoint/2010/main" val="38485379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C9C33-D9C3-C34C-BDCA-8547764F8794}"/>
              </a:ext>
            </a:extLst>
          </p:cNvPr>
          <p:cNvSpPr>
            <a:spLocks noGrp="1"/>
          </p:cNvSpPr>
          <p:nvPr>
            <p:ph type="title"/>
          </p:nvPr>
        </p:nvSpPr>
        <p:spPr/>
        <p:txBody>
          <a:bodyPr>
            <a:normAutofit/>
          </a:bodyPr>
          <a:lstStyle/>
          <a:p>
            <a:r>
              <a:rPr lang="en-US" sz="4000" dirty="0"/>
              <a:t>Notice to Parties</a:t>
            </a:r>
          </a:p>
        </p:txBody>
      </p:sp>
      <p:sp>
        <p:nvSpPr>
          <p:cNvPr id="3" name="Content Placeholder 2">
            <a:extLst>
              <a:ext uri="{FF2B5EF4-FFF2-40B4-BE49-F238E27FC236}">
                <a16:creationId xmlns:a16="http://schemas.microsoft.com/office/drawing/2014/main" id="{89F51698-104C-F348-990B-B7A5C9723EFB}"/>
              </a:ext>
            </a:extLst>
          </p:cNvPr>
          <p:cNvSpPr>
            <a:spLocks noGrp="1"/>
          </p:cNvSpPr>
          <p:nvPr>
            <p:ph idx="1"/>
          </p:nvPr>
        </p:nvSpPr>
        <p:spPr/>
        <p:txBody>
          <a:bodyPr/>
          <a:lstStyle/>
          <a:p>
            <a:r>
              <a:rPr lang="en-US" dirty="0"/>
              <a:t>Must also provide notice of</a:t>
            </a:r>
          </a:p>
          <a:p>
            <a:pPr lvl="1"/>
            <a:r>
              <a:rPr lang="en-US" dirty="0"/>
              <a:t>Any reasonable delay “for good cause”</a:t>
            </a:r>
          </a:p>
          <a:p>
            <a:pPr lvl="1"/>
            <a:r>
              <a:rPr lang="en-US" dirty="0"/>
              <a:t>Any additional allegations to be investigated that were not in the original complaint</a:t>
            </a:r>
          </a:p>
          <a:p>
            <a:pPr marL="109728" indent="0">
              <a:buNone/>
            </a:pPr>
            <a:endParaRPr lang="en-US" dirty="0"/>
          </a:p>
        </p:txBody>
      </p:sp>
    </p:spTree>
    <p:extLst>
      <p:ext uri="{BB962C8B-B14F-4D97-AF65-F5344CB8AC3E}">
        <p14:creationId xmlns:p14="http://schemas.microsoft.com/office/powerpoint/2010/main" val="36461221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B0326-F161-1B78-91A9-60FEFE3BBA3D}"/>
              </a:ext>
            </a:extLst>
          </p:cNvPr>
          <p:cNvSpPr>
            <a:spLocks noGrp="1"/>
          </p:cNvSpPr>
          <p:nvPr>
            <p:ph type="title"/>
          </p:nvPr>
        </p:nvSpPr>
        <p:spPr/>
        <p:txBody>
          <a:bodyPr>
            <a:normAutofit/>
          </a:bodyPr>
          <a:lstStyle/>
          <a:p>
            <a:r>
              <a:rPr lang="en-US" sz="4000" dirty="0"/>
              <a:t>Assign Investigator</a:t>
            </a:r>
          </a:p>
        </p:txBody>
      </p:sp>
      <p:sp>
        <p:nvSpPr>
          <p:cNvPr id="3" name="Content Placeholder 2">
            <a:extLst>
              <a:ext uri="{FF2B5EF4-FFF2-40B4-BE49-F238E27FC236}">
                <a16:creationId xmlns:a16="http://schemas.microsoft.com/office/drawing/2014/main" id="{3133136E-E707-B730-E790-9DFA252FB365}"/>
              </a:ext>
            </a:extLst>
          </p:cNvPr>
          <p:cNvSpPr>
            <a:spLocks noGrp="1"/>
          </p:cNvSpPr>
          <p:nvPr>
            <p:ph idx="1"/>
          </p:nvPr>
        </p:nvSpPr>
        <p:spPr/>
        <p:txBody>
          <a:bodyPr/>
          <a:lstStyle/>
          <a:p>
            <a:r>
              <a:rPr lang="en-US" dirty="0"/>
              <a:t>Once an investigation begins, ensure an investigator is assigned to investigate the allegations.</a:t>
            </a:r>
          </a:p>
        </p:txBody>
      </p:sp>
    </p:spTree>
    <p:extLst>
      <p:ext uri="{BB962C8B-B14F-4D97-AF65-F5344CB8AC3E}">
        <p14:creationId xmlns:p14="http://schemas.microsoft.com/office/powerpoint/2010/main" val="15685929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08458-05E5-E84C-A3E3-B1CE072D579D}"/>
              </a:ext>
            </a:extLst>
          </p:cNvPr>
          <p:cNvSpPr>
            <a:spLocks noGrp="1"/>
          </p:cNvSpPr>
          <p:nvPr>
            <p:ph type="title"/>
          </p:nvPr>
        </p:nvSpPr>
        <p:spPr/>
        <p:txBody>
          <a:bodyPr>
            <a:normAutofit/>
          </a:bodyPr>
          <a:lstStyle/>
          <a:p>
            <a:r>
              <a:rPr lang="en-US" dirty="0"/>
              <a:t>Delays or Extensions </a:t>
            </a:r>
          </a:p>
        </p:txBody>
      </p:sp>
      <p:sp>
        <p:nvSpPr>
          <p:cNvPr id="3" name="Content Placeholder 2">
            <a:extLst>
              <a:ext uri="{FF2B5EF4-FFF2-40B4-BE49-F238E27FC236}">
                <a16:creationId xmlns:a16="http://schemas.microsoft.com/office/drawing/2014/main" id="{835243DC-3F91-6D45-8120-E5226FA6ECEB}"/>
              </a:ext>
            </a:extLst>
          </p:cNvPr>
          <p:cNvSpPr>
            <a:spLocks noGrp="1"/>
          </p:cNvSpPr>
          <p:nvPr>
            <p:ph idx="1"/>
          </p:nvPr>
        </p:nvSpPr>
        <p:spPr/>
        <p:txBody>
          <a:bodyPr/>
          <a:lstStyle/>
          <a:p>
            <a:r>
              <a:rPr lang="en-US" dirty="0"/>
              <a:t>Temporary delays in the investigation will only be allowed for “good cause”</a:t>
            </a:r>
          </a:p>
          <a:p>
            <a:r>
              <a:rPr lang="en-US" dirty="0"/>
              <a:t>Provide notice to parties explaining reasons for action.</a:t>
            </a:r>
          </a:p>
          <a:p>
            <a:pPr marL="411480" lvl="1" indent="0">
              <a:buNone/>
            </a:pPr>
            <a:endParaRPr lang="en-US" dirty="0"/>
          </a:p>
        </p:txBody>
      </p:sp>
    </p:spTree>
    <p:extLst>
      <p:ext uri="{BB962C8B-B14F-4D97-AF65-F5344CB8AC3E}">
        <p14:creationId xmlns:p14="http://schemas.microsoft.com/office/powerpoint/2010/main" val="142329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D1285-264B-964F-B4DD-707210BEABDE}"/>
              </a:ext>
            </a:extLst>
          </p:cNvPr>
          <p:cNvSpPr>
            <a:spLocks noGrp="1"/>
          </p:cNvSpPr>
          <p:nvPr>
            <p:ph type="title"/>
          </p:nvPr>
        </p:nvSpPr>
        <p:spPr/>
        <p:txBody>
          <a:bodyPr>
            <a:normAutofit/>
          </a:bodyPr>
          <a:lstStyle/>
          <a:p>
            <a:r>
              <a:rPr lang="en-US" sz="4000" dirty="0"/>
              <a:t>Gebser</a:t>
            </a:r>
            <a:r>
              <a:rPr lang="en-US" sz="4000" i="1" dirty="0"/>
              <a:t>, </a:t>
            </a:r>
            <a:r>
              <a:rPr lang="en-US" sz="4000" dirty="0"/>
              <a:t>continued </a:t>
            </a:r>
          </a:p>
        </p:txBody>
      </p:sp>
      <p:sp>
        <p:nvSpPr>
          <p:cNvPr id="3" name="Content Placeholder 2">
            <a:extLst>
              <a:ext uri="{FF2B5EF4-FFF2-40B4-BE49-F238E27FC236}">
                <a16:creationId xmlns:a16="http://schemas.microsoft.com/office/drawing/2014/main" id="{4D5D646C-AEC8-374D-8FA3-CD033577F483}"/>
              </a:ext>
            </a:extLst>
          </p:cNvPr>
          <p:cNvSpPr>
            <a:spLocks noGrp="1"/>
          </p:cNvSpPr>
          <p:nvPr>
            <p:ph idx="1"/>
          </p:nvPr>
        </p:nvSpPr>
        <p:spPr/>
        <p:txBody>
          <a:bodyPr>
            <a:normAutofit/>
          </a:bodyPr>
          <a:lstStyle/>
          <a:p>
            <a:pPr marL="0" indent="0">
              <a:buNone/>
            </a:pPr>
            <a:r>
              <a:rPr lang="en-US" sz="2400" dirty="0"/>
              <a:t>Three-part standard:</a:t>
            </a:r>
          </a:p>
          <a:p>
            <a:pPr marL="0" indent="0">
              <a:buNone/>
            </a:pPr>
            <a:endParaRPr lang="en-US" sz="2400" dirty="0"/>
          </a:p>
          <a:p>
            <a:pPr marL="624078" indent="-514350">
              <a:buFont typeface="+mj-lt"/>
              <a:buAutoNum type="arabicPeriod"/>
            </a:pPr>
            <a:r>
              <a:rPr lang="en-US" sz="2400" dirty="0"/>
              <a:t>An official of the educational institution must have had “actual notice” of harassment;</a:t>
            </a:r>
          </a:p>
          <a:p>
            <a:pPr marL="624078" indent="-514350">
              <a:buFont typeface="+mj-lt"/>
              <a:buAutoNum type="arabicPeriod"/>
            </a:pPr>
            <a:r>
              <a:rPr lang="en-US" sz="2400" dirty="0"/>
              <a:t>The official must have authority to “institute corrective measures” to resolve the harassment problem;  AND </a:t>
            </a:r>
          </a:p>
          <a:p>
            <a:pPr marL="624078" indent="-514350">
              <a:buFont typeface="+mj-lt"/>
              <a:buAutoNum type="arabicPeriod"/>
            </a:pPr>
            <a:r>
              <a:rPr lang="en-US" sz="2400" dirty="0"/>
              <a:t>The official must have “failed to adequately respond” to the harassment and, in failing to respond, must have acted with “deliberate indifference.” </a:t>
            </a:r>
            <a:endParaRPr lang="en-US" sz="2400" dirty="0">
              <a:effectLst/>
            </a:endParaRPr>
          </a:p>
          <a:p>
            <a:pPr marL="0" indent="0">
              <a:buNone/>
            </a:pPr>
            <a:endParaRPr lang="en-US" sz="2400" dirty="0"/>
          </a:p>
        </p:txBody>
      </p:sp>
    </p:spTree>
    <p:extLst>
      <p:ext uri="{BB962C8B-B14F-4D97-AF65-F5344CB8AC3E}">
        <p14:creationId xmlns:p14="http://schemas.microsoft.com/office/powerpoint/2010/main" val="8646503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74642-5B03-2243-A6C3-F3BB7F29176B}"/>
              </a:ext>
            </a:extLst>
          </p:cNvPr>
          <p:cNvSpPr>
            <a:spLocks noGrp="1"/>
          </p:cNvSpPr>
          <p:nvPr>
            <p:ph type="title"/>
          </p:nvPr>
        </p:nvSpPr>
        <p:spPr/>
        <p:txBody>
          <a:bodyPr/>
          <a:lstStyle/>
          <a:p>
            <a:r>
              <a:rPr lang="en-US" dirty="0"/>
              <a:t>Law Enforcement Report</a:t>
            </a:r>
          </a:p>
        </p:txBody>
      </p:sp>
      <p:sp>
        <p:nvSpPr>
          <p:cNvPr id="3" name="Content Placeholder 2">
            <a:extLst>
              <a:ext uri="{FF2B5EF4-FFF2-40B4-BE49-F238E27FC236}">
                <a16:creationId xmlns:a16="http://schemas.microsoft.com/office/drawing/2014/main" id="{0AAEFACE-9529-504E-9C55-296FD9C9D14C}"/>
              </a:ext>
            </a:extLst>
          </p:cNvPr>
          <p:cNvSpPr>
            <a:spLocks noGrp="1"/>
          </p:cNvSpPr>
          <p:nvPr>
            <p:ph idx="1"/>
          </p:nvPr>
        </p:nvSpPr>
        <p:spPr/>
        <p:txBody>
          <a:bodyPr/>
          <a:lstStyle/>
          <a:p>
            <a:r>
              <a:rPr lang="en-US" dirty="0"/>
              <a:t>Must be </a:t>
            </a:r>
          </a:p>
          <a:p>
            <a:pPr lvl="1"/>
            <a:r>
              <a:rPr lang="en-US" dirty="0"/>
              <a:t>reasonably short – preferably no longer than two (2) weeks – and </a:t>
            </a:r>
          </a:p>
          <a:p>
            <a:pPr lvl="1"/>
            <a:r>
              <a:rPr lang="en-US" dirty="0"/>
              <a:t>only for the time it takes law enforcement to quickly complete necessary interviewing and evidence gathering.  </a:t>
            </a:r>
          </a:p>
          <a:p>
            <a:r>
              <a:rPr lang="en-US" dirty="0"/>
              <a:t>Also, when such a delay occurs, the institution must provide written notice to the parties of the delay and the reasons for it.</a:t>
            </a:r>
          </a:p>
          <a:p>
            <a:endParaRPr lang="en-US" dirty="0"/>
          </a:p>
        </p:txBody>
      </p:sp>
    </p:spTree>
    <p:extLst>
      <p:ext uri="{BB962C8B-B14F-4D97-AF65-F5344CB8AC3E}">
        <p14:creationId xmlns:p14="http://schemas.microsoft.com/office/powerpoint/2010/main" val="24321665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7000-A743-31E6-61A0-C891FF2E5984}"/>
              </a:ext>
            </a:extLst>
          </p:cNvPr>
          <p:cNvSpPr>
            <a:spLocks noGrp="1"/>
          </p:cNvSpPr>
          <p:nvPr>
            <p:ph type="title"/>
          </p:nvPr>
        </p:nvSpPr>
        <p:spPr/>
        <p:txBody>
          <a:bodyPr>
            <a:normAutofit/>
          </a:bodyPr>
          <a:lstStyle/>
          <a:p>
            <a:r>
              <a:rPr lang="en-US" sz="4000" b="1" dirty="0"/>
              <a:t>7. Supportive Measures</a:t>
            </a:r>
          </a:p>
        </p:txBody>
      </p:sp>
      <p:sp>
        <p:nvSpPr>
          <p:cNvPr id="3" name="Content Placeholder 2">
            <a:extLst>
              <a:ext uri="{FF2B5EF4-FFF2-40B4-BE49-F238E27FC236}">
                <a16:creationId xmlns:a16="http://schemas.microsoft.com/office/drawing/2014/main" id="{18FCAC1A-9863-1DC4-EF56-5B157ADA3E37}"/>
              </a:ext>
            </a:extLst>
          </p:cNvPr>
          <p:cNvSpPr>
            <a:spLocks noGrp="1"/>
          </p:cNvSpPr>
          <p:nvPr>
            <p:ph idx="1"/>
          </p:nvPr>
        </p:nvSpPr>
        <p:spPr/>
        <p:txBody>
          <a:bodyPr/>
          <a:lstStyle/>
          <a:p>
            <a:r>
              <a:rPr lang="en-US" dirty="0"/>
              <a:t>Now that you have more information, determine whether initial measures were adequate.</a:t>
            </a:r>
          </a:p>
          <a:p>
            <a:r>
              <a:rPr lang="en-US" dirty="0"/>
              <a:t>Offer to both parties.</a:t>
            </a:r>
          </a:p>
        </p:txBody>
      </p:sp>
    </p:spTree>
    <p:extLst>
      <p:ext uri="{BB962C8B-B14F-4D97-AF65-F5344CB8AC3E}">
        <p14:creationId xmlns:p14="http://schemas.microsoft.com/office/powerpoint/2010/main" val="9789118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9A99-9912-BF4C-BC0B-BE5F1976B6FD}"/>
              </a:ext>
            </a:extLst>
          </p:cNvPr>
          <p:cNvSpPr>
            <a:spLocks noGrp="1"/>
          </p:cNvSpPr>
          <p:nvPr>
            <p:ph type="title"/>
          </p:nvPr>
        </p:nvSpPr>
        <p:spPr/>
        <p:txBody>
          <a:bodyPr>
            <a:normAutofit/>
          </a:bodyPr>
          <a:lstStyle/>
          <a:p>
            <a:r>
              <a:rPr lang="en-US" sz="4000" b="1" dirty="0"/>
              <a:t>8. Emergency Removal</a:t>
            </a:r>
          </a:p>
        </p:txBody>
      </p:sp>
      <p:sp>
        <p:nvSpPr>
          <p:cNvPr id="3" name="Content Placeholder 2">
            <a:extLst>
              <a:ext uri="{FF2B5EF4-FFF2-40B4-BE49-F238E27FC236}">
                <a16:creationId xmlns:a16="http://schemas.microsoft.com/office/drawing/2014/main" id="{ABBB0FB4-D4A5-6D47-BC67-CFF2651517C1}"/>
              </a:ext>
            </a:extLst>
          </p:cNvPr>
          <p:cNvSpPr>
            <a:spLocks noGrp="1"/>
          </p:cNvSpPr>
          <p:nvPr>
            <p:ph idx="1"/>
          </p:nvPr>
        </p:nvSpPr>
        <p:spPr/>
        <p:txBody>
          <a:bodyPr/>
          <a:lstStyle/>
          <a:p>
            <a:r>
              <a:rPr lang="en-US" dirty="0"/>
              <a:t>Before emergency removal of a student, district must:</a:t>
            </a:r>
          </a:p>
          <a:p>
            <a:pPr lvl="1"/>
            <a:r>
              <a:rPr lang="en-US" dirty="0"/>
              <a:t>Perform individualized risk analysis;</a:t>
            </a:r>
          </a:p>
          <a:p>
            <a:pPr lvl="1"/>
            <a:r>
              <a:rPr lang="en-US" dirty="0"/>
              <a:t>Determine that an immediate threat to the health or safety of students or employees justifies removal; and</a:t>
            </a:r>
          </a:p>
          <a:p>
            <a:pPr lvl="1"/>
            <a:r>
              <a:rPr lang="en-US" dirty="0"/>
              <a:t>Provide respondent with notice and an opportunity to challenge the decision immediately following removal.</a:t>
            </a:r>
          </a:p>
        </p:txBody>
      </p:sp>
    </p:spTree>
    <p:extLst>
      <p:ext uri="{BB962C8B-B14F-4D97-AF65-F5344CB8AC3E}">
        <p14:creationId xmlns:p14="http://schemas.microsoft.com/office/powerpoint/2010/main" val="8996209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3C35B-28D6-1B45-B189-2913D0A4532E}"/>
              </a:ext>
            </a:extLst>
          </p:cNvPr>
          <p:cNvSpPr>
            <a:spLocks noGrp="1"/>
          </p:cNvSpPr>
          <p:nvPr>
            <p:ph type="title"/>
          </p:nvPr>
        </p:nvSpPr>
        <p:spPr/>
        <p:txBody>
          <a:bodyPr>
            <a:normAutofit/>
          </a:bodyPr>
          <a:lstStyle/>
          <a:p>
            <a:r>
              <a:rPr lang="en-US" sz="4000" b="1" dirty="0"/>
              <a:t>9. Informal Resolution</a:t>
            </a:r>
            <a:r>
              <a:rPr lang="en-US" sz="4000" dirty="0"/>
              <a:t>	</a:t>
            </a:r>
          </a:p>
        </p:txBody>
      </p:sp>
      <p:sp>
        <p:nvSpPr>
          <p:cNvPr id="3" name="Content Placeholder 2">
            <a:extLst>
              <a:ext uri="{FF2B5EF4-FFF2-40B4-BE49-F238E27FC236}">
                <a16:creationId xmlns:a16="http://schemas.microsoft.com/office/drawing/2014/main" id="{304F84E7-587A-3E45-B63A-800EC8B2ED11}"/>
              </a:ext>
            </a:extLst>
          </p:cNvPr>
          <p:cNvSpPr>
            <a:spLocks noGrp="1"/>
          </p:cNvSpPr>
          <p:nvPr>
            <p:ph idx="1"/>
          </p:nvPr>
        </p:nvSpPr>
        <p:spPr/>
        <p:txBody>
          <a:bodyPr>
            <a:normAutofit/>
          </a:bodyPr>
          <a:lstStyle/>
          <a:p>
            <a:r>
              <a:rPr lang="en-US" sz="2600" dirty="0"/>
              <a:t>School and parties will determine if appropriate</a:t>
            </a:r>
          </a:p>
          <a:p>
            <a:r>
              <a:rPr lang="en-US" sz="2600" dirty="0"/>
              <a:t>Allowed at any time prior to a final determination</a:t>
            </a:r>
          </a:p>
          <a:p>
            <a:r>
              <a:rPr lang="en-US" sz="2600" dirty="0"/>
              <a:t>Must obtain voluntary, written consent</a:t>
            </a:r>
          </a:p>
          <a:p>
            <a:r>
              <a:rPr lang="en-US" sz="2600" dirty="0"/>
              <a:t>Cannot be used if allegation of an employee harassing a student</a:t>
            </a:r>
          </a:p>
          <a:p>
            <a:pPr marL="109728" indent="0">
              <a:buNone/>
            </a:pPr>
            <a:endParaRPr lang="en-US" sz="2600" dirty="0"/>
          </a:p>
        </p:txBody>
      </p:sp>
    </p:spTree>
    <p:extLst>
      <p:ext uri="{BB962C8B-B14F-4D97-AF65-F5344CB8AC3E}">
        <p14:creationId xmlns:p14="http://schemas.microsoft.com/office/powerpoint/2010/main" val="59105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B982E-BB93-5046-8D05-E48B679F958A}"/>
              </a:ext>
            </a:extLst>
          </p:cNvPr>
          <p:cNvSpPr>
            <a:spLocks noGrp="1"/>
          </p:cNvSpPr>
          <p:nvPr>
            <p:ph type="title"/>
          </p:nvPr>
        </p:nvSpPr>
        <p:spPr/>
        <p:txBody>
          <a:bodyPr>
            <a:normAutofit/>
          </a:bodyPr>
          <a:lstStyle/>
          <a:p>
            <a:r>
              <a:rPr lang="en-US" sz="4000" dirty="0"/>
              <a:t>Informal Resolution, continued</a:t>
            </a:r>
          </a:p>
        </p:txBody>
      </p:sp>
      <p:sp>
        <p:nvSpPr>
          <p:cNvPr id="3" name="Content Placeholder 2">
            <a:extLst>
              <a:ext uri="{FF2B5EF4-FFF2-40B4-BE49-F238E27FC236}">
                <a16:creationId xmlns:a16="http://schemas.microsoft.com/office/drawing/2014/main" id="{E7562FF6-B118-8A4A-8E88-B000C9B463C0}"/>
              </a:ext>
            </a:extLst>
          </p:cNvPr>
          <p:cNvSpPr>
            <a:spLocks noGrp="1"/>
          </p:cNvSpPr>
          <p:nvPr>
            <p:ph idx="1"/>
          </p:nvPr>
        </p:nvSpPr>
        <p:spPr/>
        <p:txBody>
          <a:bodyPr>
            <a:normAutofit/>
          </a:bodyPr>
          <a:lstStyle/>
          <a:p>
            <a:r>
              <a:rPr lang="en-US" sz="2600" dirty="0"/>
              <a:t>Must provide detailed notice to parties of:</a:t>
            </a:r>
          </a:p>
          <a:p>
            <a:pPr lvl="1"/>
            <a:r>
              <a:rPr lang="en-US" dirty="0"/>
              <a:t>Allegations</a:t>
            </a:r>
          </a:p>
          <a:p>
            <a:pPr lvl="1"/>
            <a:r>
              <a:rPr lang="en-US" dirty="0"/>
              <a:t>Requirements of the process</a:t>
            </a:r>
          </a:p>
          <a:p>
            <a:pPr lvl="1"/>
            <a:r>
              <a:rPr lang="en-US" dirty="0"/>
              <a:t>Circumstances which would preclude formal resolution</a:t>
            </a:r>
          </a:p>
          <a:p>
            <a:pPr lvl="1"/>
            <a:r>
              <a:rPr lang="en-US" dirty="0"/>
              <a:t>Consequences of participation</a:t>
            </a:r>
          </a:p>
          <a:p>
            <a:endParaRPr lang="en-US" sz="2600" dirty="0"/>
          </a:p>
        </p:txBody>
      </p:sp>
    </p:spTree>
    <p:extLst>
      <p:ext uri="{BB962C8B-B14F-4D97-AF65-F5344CB8AC3E}">
        <p14:creationId xmlns:p14="http://schemas.microsoft.com/office/powerpoint/2010/main" val="3749015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D63D1-0126-3241-A004-A54167238C56}"/>
              </a:ext>
            </a:extLst>
          </p:cNvPr>
          <p:cNvSpPr>
            <a:spLocks noGrp="1"/>
          </p:cNvSpPr>
          <p:nvPr>
            <p:ph type="title"/>
          </p:nvPr>
        </p:nvSpPr>
        <p:spPr/>
        <p:txBody>
          <a:bodyPr>
            <a:normAutofit/>
          </a:bodyPr>
          <a:lstStyle/>
          <a:p>
            <a:r>
              <a:rPr lang="en-US" sz="4000" b="1" dirty="0"/>
              <a:t>10. Investigation</a:t>
            </a:r>
          </a:p>
        </p:txBody>
      </p:sp>
      <p:sp>
        <p:nvSpPr>
          <p:cNvPr id="3" name="Content Placeholder 2">
            <a:extLst>
              <a:ext uri="{FF2B5EF4-FFF2-40B4-BE49-F238E27FC236}">
                <a16:creationId xmlns:a16="http://schemas.microsoft.com/office/drawing/2014/main" id="{CC30138A-0019-8B45-BB4C-EA9A26D79EF2}"/>
              </a:ext>
            </a:extLst>
          </p:cNvPr>
          <p:cNvSpPr>
            <a:spLocks noGrp="1"/>
          </p:cNvSpPr>
          <p:nvPr>
            <p:ph idx="1"/>
          </p:nvPr>
        </p:nvSpPr>
        <p:spPr/>
        <p:txBody>
          <a:bodyPr>
            <a:normAutofit/>
          </a:bodyPr>
          <a:lstStyle/>
          <a:p>
            <a:pPr marL="109728" lvl="0" indent="0">
              <a:buNone/>
            </a:pPr>
            <a:r>
              <a:rPr lang="en-US" sz="2400" dirty="0"/>
              <a:t>In general:</a:t>
            </a:r>
          </a:p>
          <a:p>
            <a:pPr lvl="0"/>
            <a:r>
              <a:rPr lang="en-US" sz="2400" dirty="0"/>
              <a:t>The burden of gathering evidence is on the institution</a:t>
            </a:r>
          </a:p>
          <a:p>
            <a:pPr lvl="0"/>
            <a:r>
              <a:rPr lang="en-US" sz="2400" dirty="0"/>
              <a:t>Equal opportunity to present witnesses and evidence</a:t>
            </a:r>
          </a:p>
          <a:p>
            <a:pPr lvl="0"/>
            <a:r>
              <a:rPr lang="en-US" sz="2400" dirty="0"/>
              <a:t>No restrictions on discussing allegations or gathering and presenting evidence</a:t>
            </a:r>
          </a:p>
          <a:p>
            <a:r>
              <a:rPr lang="en-US" sz="2400" dirty="0"/>
              <a:t>Equal opportunities to have others present during the grievance process</a:t>
            </a:r>
          </a:p>
        </p:txBody>
      </p:sp>
    </p:spTree>
    <p:extLst>
      <p:ext uri="{BB962C8B-B14F-4D97-AF65-F5344CB8AC3E}">
        <p14:creationId xmlns:p14="http://schemas.microsoft.com/office/powerpoint/2010/main" val="16977792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6E182-3012-8347-A9EF-65CCEC515972}"/>
              </a:ext>
            </a:extLst>
          </p:cNvPr>
          <p:cNvSpPr>
            <a:spLocks noGrp="1"/>
          </p:cNvSpPr>
          <p:nvPr>
            <p:ph type="title"/>
          </p:nvPr>
        </p:nvSpPr>
        <p:spPr/>
        <p:txBody>
          <a:bodyPr>
            <a:normAutofit/>
          </a:bodyPr>
          <a:lstStyle/>
          <a:p>
            <a:r>
              <a:rPr lang="en-US" sz="4000" b="1" dirty="0"/>
              <a:t>10(a). Notice of Interviews</a:t>
            </a:r>
          </a:p>
        </p:txBody>
      </p:sp>
      <p:sp>
        <p:nvSpPr>
          <p:cNvPr id="3" name="Content Placeholder 2">
            <a:extLst>
              <a:ext uri="{FF2B5EF4-FFF2-40B4-BE49-F238E27FC236}">
                <a16:creationId xmlns:a16="http://schemas.microsoft.com/office/drawing/2014/main" id="{EF70F980-7423-454A-99EB-E21C6DB5C483}"/>
              </a:ext>
            </a:extLst>
          </p:cNvPr>
          <p:cNvSpPr>
            <a:spLocks noGrp="1"/>
          </p:cNvSpPr>
          <p:nvPr>
            <p:ph idx="1"/>
          </p:nvPr>
        </p:nvSpPr>
        <p:spPr/>
        <p:txBody>
          <a:bodyPr>
            <a:normAutofit/>
          </a:bodyPr>
          <a:lstStyle/>
          <a:p>
            <a:r>
              <a:rPr lang="en-US" dirty="0"/>
              <a:t>The institution must provide written notice to the interviewee of: </a:t>
            </a:r>
          </a:p>
          <a:p>
            <a:pPr lvl="1"/>
            <a:r>
              <a:rPr lang="en-US" dirty="0"/>
              <a:t>Date</a:t>
            </a:r>
          </a:p>
          <a:p>
            <a:pPr lvl="1"/>
            <a:r>
              <a:rPr lang="en-US" dirty="0"/>
              <a:t>Time</a:t>
            </a:r>
          </a:p>
          <a:p>
            <a:pPr lvl="1"/>
            <a:r>
              <a:rPr lang="en-US" dirty="0"/>
              <a:t>Location</a:t>
            </a:r>
          </a:p>
          <a:p>
            <a:pPr lvl="1"/>
            <a:r>
              <a:rPr lang="en-US" dirty="0"/>
              <a:t>Participants</a:t>
            </a:r>
          </a:p>
          <a:p>
            <a:pPr lvl="1"/>
            <a:r>
              <a:rPr lang="en-US" dirty="0"/>
              <a:t>Purpose of all hearings, investigative interviews or other meetings.</a:t>
            </a:r>
          </a:p>
        </p:txBody>
      </p:sp>
    </p:spTree>
    <p:extLst>
      <p:ext uri="{BB962C8B-B14F-4D97-AF65-F5344CB8AC3E}">
        <p14:creationId xmlns:p14="http://schemas.microsoft.com/office/powerpoint/2010/main" val="33199795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6E182-3012-8347-A9EF-65CCEC515972}"/>
              </a:ext>
            </a:extLst>
          </p:cNvPr>
          <p:cNvSpPr>
            <a:spLocks noGrp="1"/>
          </p:cNvSpPr>
          <p:nvPr>
            <p:ph type="title"/>
          </p:nvPr>
        </p:nvSpPr>
        <p:spPr/>
        <p:txBody>
          <a:bodyPr>
            <a:normAutofit/>
          </a:bodyPr>
          <a:lstStyle/>
          <a:p>
            <a:r>
              <a:rPr lang="en-US" sz="4000" dirty="0"/>
              <a:t>Notice of Interviews</a:t>
            </a:r>
          </a:p>
        </p:txBody>
      </p:sp>
      <p:sp>
        <p:nvSpPr>
          <p:cNvPr id="3" name="Content Placeholder 2">
            <a:extLst>
              <a:ext uri="{FF2B5EF4-FFF2-40B4-BE49-F238E27FC236}">
                <a16:creationId xmlns:a16="http://schemas.microsoft.com/office/drawing/2014/main" id="{EF70F980-7423-454A-99EB-E21C6DB5C483}"/>
              </a:ext>
            </a:extLst>
          </p:cNvPr>
          <p:cNvSpPr>
            <a:spLocks noGrp="1"/>
          </p:cNvSpPr>
          <p:nvPr>
            <p:ph idx="1"/>
          </p:nvPr>
        </p:nvSpPr>
        <p:spPr/>
        <p:txBody>
          <a:bodyPr>
            <a:normAutofit/>
          </a:bodyPr>
          <a:lstStyle/>
          <a:p>
            <a:r>
              <a:rPr lang="en-US" dirty="0"/>
              <a:t>Written notice must be provided far enough in advance to give the parties sufficient time to prepare to participate.</a:t>
            </a:r>
          </a:p>
        </p:txBody>
      </p:sp>
    </p:spTree>
    <p:extLst>
      <p:ext uri="{BB962C8B-B14F-4D97-AF65-F5344CB8AC3E}">
        <p14:creationId xmlns:p14="http://schemas.microsoft.com/office/powerpoint/2010/main" val="18311560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CE-B08F-8341-B501-7794D336B563}"/>
              </a:ext>
            </a:extLst>
          </p:cNvPr>
          <p:cNvSpPr>
            <a:spLocks noGrp="1"/>
          </p:cNvSpPr>
          <p:nvPr>
            <p:ph type="title"/>
          </p:nvPr>
        </p:nvSpPr>
        <p:spPr/>
        <p:txBody>
          <a:bodyPr>
            <a:normAutofit/>
          </a:bodyPr>
          <a:lstStyle/>
          <a:p>
            <a:r>
              <a:rPr lang="en-US" sz="4000" dirty="0"/>
              <a:t>Advisors</a:t>
            </a:r>
          </a:p>
        </p:txBody>
      </p:sp>
      <p:sp>
        <p:nvSpPr>
          <p:cNvPr id="3" name="Content Placeholder 2">
            <a:extLst>
              <a:ext uri="{FF2B5EF4-FFF2-40B4-BE49-F238E27FC236}">
                <a16:creationId xmlns:a16="http://schemas.microsoft.com/office/drawing/2014/main" id="{60E83E2C-DAC0-F546-A472-7428D7B210B4}"/>
              </a:ext>
            </a:extLst>
          </p:cNvPr>
          <p:cNvSpPr>
            <a:spLocks noGrp="1"/>
          </p:cNvSpPr>
          <p:nvPr>
            <p:ph idx="1"/>
          </p:nvPr>
        </p:nvSpPr>
        <p:spPr/>
        <p:txBody>
          <a:bodyPr/>
          <a:lstStyle/>
          <a:p>
            <a:r>
              <a:rPr lang="en-US" dirty="0"/>
              <a:t>Cannot restrict either party’s ability to have an advisor present at all proceedings</a:t>
            </a:r>
          </a:p>
          <a:p>
            <a:r>
              <a:rPr lang="en-US" dirty="0"/>
              <a:t>The advisor can be anyone chosen by the party</a:t>
            </a:r>
          </a:p>
          <a:p>
            <a:pPr marL="109728" indent="0">
              <a:buNone/>
            </a:pPr>
            <a:endParaRPr lang="en-US" dirty="0"/>
          </a:p>
        </p:txBody>
      </p:sp>
    </p:spTree>
    <p:extLst>
      <p:ext uri="{BB962C8B-B14F-4D97-AF65-F5344CB8AC3E}">
        <p14:creationId xmlns:p14="http://schemas.microsoft.com/office/powerpoint/2010/main" val="33528110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08334-EC91-9745-98EB-24A908717063}"/>
              </a:ext>
            </a:extLst>
          </p:cNvPr>
          <p:cNvSpPr>
            <a:spLocks noGrp="1"/>
          </p:cNvSpPr>
          <p:nvPr>
            <p:ph type="title"/>
          </p:nvPr>
        </p:nvSpPr>
        <p:spPr/>
        <p:txBody>
          <a:bodyPr/>
          <a:lstStyle/>
          <a:p>
            <a:r>
              <a:rPr lang="en-US" b="1" dirty="0"/>
              <a:t>10(b). Interviews</a:t>
            </a:r>
          </a:p>
        </p:txBody>
      </p:sp>
      <p:sp>
        <p:nvSpPr>
          <p:cNvPr id="3" name="Content Placeholder 2">
            <a:extLst>
              <a:ext uri="{FF2B5EF4-FFF2-40B4-BE49-F238E27FC236}">
                <a16:creationId xmlns:a16="http://schemas.microsoft.com/office/drawing/2014/main" id="{90462FAF-7A13-584D-A58E-209C35025763}"/>
              </a:ext>
            </a:extLst>
          </p:cNvPr>
          <p:cNvSpPr>
            <a:spLocks noGrp="1"/>
          </p:cNvSpPr>
          <p:nvPr>
            <p:ph idx="1"/>
          </p:nvPr>
        </p:nvSpPr>
        <p:spPr/>
        <p:txBody>
          <a:bodyPr/>
          <a:lstStyle/>
          <a:p>
            <a:r>
              <a:rPr lang="en-US" dirty="0"/>
              <a:t>Record: Take notes, record, or both</a:t>
            </a:r>
          </a:p>
          <a:p>
            <a:r>
              <a:rPr lang="en-US" dirty="0"/>
              <a:t>Develop a usable transcript of the interview</a:t>
            </a:r>
          </a:p>
          <a:p>
            <a:r>
              <a:rPr lang="en-US" dirty="0"/>
              <a:t>Attach as an exhibit</a:t>
            </a:r>
          </a:p>
        </p:txBody>
      </p:sp>
    </p:spTree>
    <p:extLst>
      <p:ext uri="{BB962C8B-B14F-4D97-AF65-F5344CB8AC3E}">
        <p14:creationId xmlns:p14="http://schemas.microsoft.com/office/powerpoint/2010/main" val="789110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977C-999E-354E-8031-E09EC0647FF3}"/>
              </a:ext>
            </a:extLst>
          </p:cNvPr>
          <p:cNvSpPr>
            <a:spLocks noGrp="1"/>
          </p:cNvSpPr>
          <p:nvPr>
            <p:ph type="title"/>
          </p:nvPr>
        </p:nvSpPr>
        <p:spPr/>
        <p:txBody>
          <a:bodyPr>
            <a:noAutofit/>
          </a:bodyPr>
          <a:lstStyle/>
          <a:p>
            <a:br>
              <a:rPr lang="en-US" sz="4000" b="1" dirty="0"/>
            </a:br>
            <a:r>
              <a:rPr lang="en-US" sz="4000" dirty="0"/>
              <a:t>Davis V. Monroe County Board Of Education (1999) </a:t>
            </a:r>
            <a:br>
              <a:rPr lang="en-US" sz="4000" b="1" dirty="0">
                <a:effectLst/>
              </a:rPr>
            </a:br>
            <a:endParaRPr lang="en-US" sz="4000" b="1" dirty="0"/>
          </a:p>
        </p:txBody>
      </p:sp>
      <p:sp>
        <p:nvSpPr>
          <p:cNvPr id="3" name="Content Placeholder 2">
            <a:extLst>
              <a:ext uri="{FF2B5EF4-FFF2-40B4-BE49-F238E27FC236}">
                <a16:creationId xmlns:a16="http://schemas.microsoft.com/office/drawing/2014/main" id="{9620B106-5BC6-5A4C-89B2-17EB612DF33A}"/>
              </a:ext>
            </a:extLst>
          </p:cNvPr>
          <p:cNvSpPr>
            <a:spLocks noGrp="1"/>
          </p:cNvSpPr>
          <p:nvPr>
            <p:ph idx="1"/>
          </p:nvPr>
        </p:nvSpPr>
        <p:spPr>
          <a:xfrm>
            <a:off x="457200" y="2487168"/>
            <a:ext cx="8229600" cy="4325112"/>
          </a:xfrm>
        </p:spPr>
        <p:txBody>
          <a:bodyPr>
            <a:normAutofit/>
          </a:bodyPr>
          <a:lstStyle/>
          <a:p>
            <a:r>
              <a:rPr lang="en-US" dirty="0"/>
              <a:t>Prolonged pattern of student/student sexual harassment of a fifth- grade girl by a classmate.</a:t>
            </a:r>
          </a:p>
          <a:p>
            <a:endParaRPr lang="en-US" dirty="0"/>
          </a:p>
          <a:p>
            <a:r>
              <a:rPr lang="en-US" dirty="0"/>
              <a:t>Importance</a:t>
            </a:r>
          </a:p>
          <a:p>
            <a:pPr lvl="1"/>
            <a:r>
              <a:rPr lang="en-US" dirty="0"/>
              <a:t>Created a standard for harassment</a:t>
            </a:r>
          </a:p>
          <a:p>
            <a:pPr lvl="1"/>
            <a:r>
              <a:rPr lang="en-US" dirty="0"/>
              <a:t>Defined “deliberate indifference”</a:t>
            </a:r>
          </a:p>
          <a:p>
            <a:pPr lvl="1"/>
            <a:endParaRPr lang="en-US" dirty="0"/>
          </a:p>
          <a:p>
            <a:pPr marL="0" indent="0">
              <a:buNone/>
            </a:pPr>
            <a:endParaRPr lang="en-US" dirty="0"/>
          </a:p>
        </p:txBody>
      </p:sp>
    </p:spTree>
    <p:extLst>
      <p:ext uri="{BB962C8B-B14F-4D97-AF65-F5344CB8AC3E}">
        <p14:creationId xmlns:p14="http://schemas.microsoft.com/office/powerpoint/2010/main" val="32770420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CD74-72EB-A1A9-1D38-377FDD1F7C34}"/>
              </a:ext>
            </a:extLst>
          </p:cNvPr>
          <p:cNvSpPr>
            <a:spLocks noGrp="1"/>
          </p:cNvSpPr>
          <p:nvPr>
            <p:ph type="title"/>
          </p:nvPr>
        </p:nvSpPr>
        <p:spPr/>
        <p:txBody>
          <a:bodyPr>
            <a:normAutofit/>
          </a:bodyPr>
          <a:lstStyle/>
          <a:p>
            <a:r>
              <a:rPr lang="en-US" sz="4000" b="1" dirty="0"/>
              <a:t>10(c). Evidence Gathering</a:t>
            </a:r>
          </a:p>
        </p:txBody>
      </p:sp>
      <p:sp>
        <p:nvSpPr>
          <p:cNvPr id="3" name="Content Placeholder 2">
            <a:extLst>
              <a:ext uri="{FF2B5EF4-FFF2-40B4-BE49-F238E27FC236}">
                <a16:creationId xmlns:a16="http://schemas.microsoft.com/office/drawing/2014/main" id="{FC4AA5E3-E7C9-7143-7EE5-5AB34C086C00}"/>
              </a:ext>
            </a:extLst>
          </p:cNvPr>
          <p:cNvSpPr>
            <a:spLocks noGrp="1"/>
          </p:cNvSpPr>
          <p:nvPr>
            <p:ph idx="1"/>
          </p:nvPr>
        </p:nvSpPr>
        <p:spPr/>
        <p:txBody>
          <a:bodyPr/>
          <a:lstStyle/>
          <a:p>
            <a:r>
              <a:rPr lang="en-US" dirty="0"/>
              <a:t>Be deliberate about gathering any possible evidence that could help in making a determination.  </a:t>
            </a:r>
          </a:p>
          <a:p>
            <a:pPr marL="109728" indent="0">
              <a:buNone/>
            </a:pPr>
            <a:endParaRPr lang="en-US" dirty="0"/>
          </a:p>
        </p:txBody>
      </p:sp>
    </p:spTree>
    <p:extLst>
      <p:ext uri="{BB962C8B-B14F-4D97-AF65-F5344CB8AC3E}">
        <p14:creationId xmlns:p14="http://schemas.microsoft.com/office/powerpoint/2010/main" val="17678953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1E8C9-D2C5-A84B-87AC-BFE86253A201}"/>
              </a:ext>
            </a:extLst>
          </p:cNvPr>
          <p:cNvSpPr>
            <a:spLocks noGrp="1"/>
          </p:cNvSpPr>
          <p:nvPr>
            <p:ph type="title"/>
          </p:nvPr>
        </p:nvSpPr>
        <p:spPr/>
        <p:txBody>
          <a:bodyPr/>
          <a:lstStyle/>
          <a:p>
            <a:r>
              <a:rPr lang="en-US" dirty="0"/>
              <a:t>Evidence Gathering - Searches</a:t>
            </a:r>
          </a:p>
        </p:txBody>
      </p:sp>
      <p:sp>
        <p:nvSpPr>
          <p:cNvPr id="3" name="Content Placeholder 2">
            <a:extLst>
              <a:ext uri="{FF2B5EF4-FFF2-40B4-BE49-F238E27FC236}">
                <a16:creationId xmlns:a16="http://schemas.microsoft.com/office/drawing/2014/main" id="{05116DAB-C0DA-0A45-9013-0B05022938E2}"/>
              </a:ext>
            </a:extLst>
          </p:cNvPr>
          <p:cNvSpPr>
            <a:spLocks noGrp="1"/>
          </p:cNvSpPr>
          <p:nvPr>
            <p:ph idx="1"/>
          </p:nvPr>
        </p:nvSpPr>
        <p:spPr/>
        <p:txBody>
          <a:bodyPr/>
          <a:lstStyle/>
          <a:p>
            <a:r>
              <a:rPr lang="en-US" dirty="0"/>
              <a:t>Searching personal electronics devices or other belongings: </a:t>
            </a:r>
          </a:p>
          <a:p>
            <a:pPr lvl="1"/>
            <a:r>
              <a:rPr lang="en-US" dirty="0"/>
              <a:t>only after establishing and documenting reasonable suspicion for the search, and </a:t>
            </a:r>
          </a:p>
          <a:p>
            <a:pPr lvl="1"/>
            <a:r>
              <a:rPr lang="en-US" dirty="0"/>
              <a:t>should comply with any state law or local policy limitations on such searches. </a:t>
            </a:r>
          </a:p>
          <a:p>
            <a:endParaRPr lang="en-US" dirty="0"/>
          </a:p>
        </p:txBody>
      </p:sp>
    </p:spTree>
    <p:extLst>
      <p:ext uri="{BB962C8B-B14F-4D97-AF65-F5344CB8AC3E}">
        <p14:creationId xmlns:p14="http://schemas.microsoft.com/office/powerpoint/2010/main" val="39268415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04EEB-F156-1C4E-B6CE-6A5DB36968DF}"/>
              </a:ext>
            </a:extLst>
          </p:cNvPr>
          <p:cNvSpPr>
            <a:spLocks noGrp="1"/>
          </p:cNvSpPr>
          <p:nvPr>
            <p:ph type="title"/>
          </p:nvPr>
        </p:nvSpPr>
        <p:spPr/>
        <p:txBody>
          <a:bodyPr>
            <a:normAutofit/>
          </a:bodyPr>
          <a:lstStyle/>
          <a:p>
            <a:r>
              <a:rPr lang="en-US" sz="4000" b="1" dirty="0"/>
              <a:t>11. Opportunity to Inspect</a:t>
            </a:r>
          </a:p>
        </p:txBody>
      </p:sp>
      <p:sp>
        <p:nvSpPr>
          <p:cNvPr id="3" name="Content Placeholder 2">
            <a:extLst>
              <a:ext uri="{FF2B5EF4-FFF2-40B4-BE49-F238E27FC236}">
                <a16:creationId xmlns:a16="http://schemas.microsoft.com/office/drawing/2014/main" id="{ED2CD4AF-5013-1245-855C-D07B2DD46D86}"/>
              </a:ext>
            </a:extLst>
          </p:cNvPr>
          <p:cNvSpPr>
            <a:spLocks noGrp="1"/>
          </p:cNvSpPr>
          <p:nvPr>
            <p:ph idx="1"/>
          </p:nvPr>
        </p:nvSpPr>
        <p:spPr/>
        <p:txBody>
          <a:bodyPr/>
          <a:lstStyle/>
          <a:p>
            <a:r>
              <a:rPr lang="en-US" dirty="0"/>
              <a:t>Prior to the completion of the report, must provide both parties:</a:t>
            </a:r>
          </a:p>
          <a:p>
            <a:pPr lvl="1"/>
            <a:r>
              <a:rPr lang="en-US" dirty="0"/>
              <a:t>An equal opportunity to inspect all evidence directly related to the allegations, even if the institution does not intend to rely on the evidence; and </a:t>
            </a:r>
          </a:p>
          <a:p>
            <a:pPr lvl="1"/>
            <a:r>
              <a:rPr lang="en-US" dirty="0"/>
              <a:t>An opportunity to “meaningfully respond” to the evidence after inspection.  </a:t>
            </a:r>
          </a:p>
        </p:txBody>
      </p:sp>
    </p:spTree>
    <p:extLst>
      <p:ext uri="{BB962C8B-B14F-4D97-AF65-F5344CB8AC3E}">
        <p14:creationId xmlns:p14="http://schemas.microsoft.com/office/powerpoint/2010/main" val="13628517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E14C-CF05-6344-BA18-52FA0B7DB2C7}"/>
              </a:ext>
            </a:extLst>
          </p:cNvPr>
          <p:cNvSpPr>
            <a:spLocks noGrp="1"/>
          </p:cNvSpPr>
          <p:nvPr>
            <p:ph type="title"/>
          </p:nvPr>
        </p:nvSpPr>
        <p:spPr/>
        <p:txBody>
          <a:bodyPr>
            <a:normAutofit/>
          </a:bodyPr>
          <a:lstStyle/>
          <a:p>
            <a:r>
              <a:rPr lang="en-US" sz="4000" dirty="0"/>
              <a:t>Opportunity to Inspect, continued</a:t>
            </a:r>
          </a:p>
        </p:txBody>
      </p:sp>
      <p:sp>
        <p:nvSpPr>
          <p:cNvPr id="3" name="Content Placeholder 2">
            <a:extLst>
              <a:ext uri="{FF2B5EF4-FFF2-40B4-BE49-F238E27FC236}">
                <a16:creationId xmlns:a16="http://schemas.microsoft.com/office/drawing/2014/main" id="{01CCD036-3A11-534B-BF10-1936305B641C}"/>
              </a:ext>
            </a:extLst>
          </p:cNvPr>
          <p:cNvSpPr>
            <a:spLocks noGrp="1"/>
          </p:cNvSpPr>
          <p:nvPr>
            <p:ph idx="1"/>
          </p:nvPr>
        </p:nvSpPr>
        <p:spPr/>
        <p:txBody>
          <a:bodyPr/>
          <a:lstStyle/>
          <a:p>
            <a:r>
              <a:rPr lang="en-US" dirty="0"/>
              <a:t>Must be provided “in electronic format or hard copy” </a:t>
            </a:r>
            <a:r>
              <a:rPr lang="en-US" i="1" dirty="0"/>
              <a:t>prior to </a:t>
            </a:r>
            <a:r>
              <a:rPr lang="en-US" dirty="0"/>
              <a:t>the completion of the investigatory report</a:t>
            </a:r>
          </a:p>
          <a:p>
            <a:r>
              <a:rPr lang="en-US" dirty="0"/>
              <a:t>Parties must have at least 10 days to submit written responses to the evidence, which must be considered prior to completion of the final report</a:t>
            </a:r>
          </a:p>
        </p:txBody>
      </p:sp>
    </p:spTree>
    <p:extLst>
      <p:ext uri="{BB962C8B-B14F-4D97-AF65-F5344CB8AC3E}">
        <p14:creationId xmlns:p14="http://schemas.microsoft.com/office/powerpoint/2010/main" val="38520584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EF1C3-EF3F-7544-ABE3-4D2128A48E3A}"/>
              </a:ext>
            </a:extLst>
          </p:cNvPr>
          <p:cNvSpPr>
            <a:spLocks noGrp="1"/>
          </p:cNvSpPr>
          <p:nvPr>
            <p:ph type="title"/>
          </p:nvPr>
        </p:nvSpPr>
        <p:spPr/>
        <p:txBody>
          <a:bodyPr>
            <a:normAutofit/>
          </a:bodyPr>
          <a:lstStyle/>
          <a:p>
            <a:r>
              <a:rPr lang="en-US" sz="4000" b="1" dirty="0"/>
              <a:t>12. Investigative Report</a:t>
            </a:r>
          </a:p>
        </p:txBody>
      </p:sp>
      <p:sp>
        <p:nvSpPr>
          <p:cNvPr id="3" name="Content Placeholder 2">
            <a:extLst>
              <a:ext uri="{FF2B5EF4-FFF2-40B4-BE49-F238E27FC236}">
                <a16:creationId xmlns:a16="http://schemas.microsoft.com/office/drawing/2014/main" id="{D21DD9BC-0370-774F-A784-EFC1B8890B6F}"/>
              </a:ext>
            </a:extLst>
          </p:cNvPr>
          <p:cNvSpPr>
            <a:spLocks noGrp="1"/>
          </p:cNvSpPr>
          <p:nvPr>
            <p:ph idx="1"/>
          </p:nvPr>
        </p:nvSpPr>
        <p:spPr/>
        <p:txBody>
          <a:bodyPr/>
          <a:lstStyle/>
          <a:p>
            <a:r>
              <a:rPr lang="en-US" dirty="0"/>
              <a:t>The regulations also require the creation of a written investigatory report that “fairly summarizes relevant evidence.” </a:t>
            </a:r>
          </a:p>
        </p:txBody>
      </p:sp>
    </p:spTree>
    <p:extLst>
      <p:ext uri="{BB962C8B-B14F-4D97-AF65-F5344CB8AC3E}">
        <p14:creationId xmlns:p14="http://schemas.microsoft.com/office/powerpoint/2010/main" val="1966711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9AC9-CA8D-F44F-87B3-A76451D87203}"/>
              </a:ext>
            </a:extLst>
          </p:cNvPr>
          <p:cNvSpPr>
            <a:spLocks noGrp="1"/>
          </p:cNvSpPr>
          <p:nvPr>
            <p:ph type="title"/>
          </p:nvPr>
        </p:nvSpPr>
        <p:spPr/>
        <p:txBody>
          <a:bodyPr>
            <a:normAutofit/>
          </a:bodyPr>
          <a:lstStyle/>
          <a:p>
            <a:r>
              <a:rPr lang="en-US" sz="4000" dirty="0"/>
              <a:t>Investigative Report, continued</a:t>
            </a:r>
          </a:p>
        </p:txBody>
      </p:sp>
      <p:sp>
        <p:nvSpPr>
          <p:cNvPr id="3" name="Content Placeholder 2">
            <a:extLst>
              <a:ext uri="{FF2B5EF4-FFF2-40B4-BE49-F238E27FC236}">
                <a16:creationId xmlns:a16="http://schemas.microsoft.com/office/drawing/2014/main" id="{9BA10028-10E8-9B4A-A2C5-19CFC4F170CB}"/>
              </a:ext>
            </a:extLst>
          </p:cNvPr>
          <p:cNvSpPr>
            <a:spLocks noGrp="1"/>
          </p:cNvSpPr>
          <p:nvPr>
            <p:ph idx="1"/>
          </p:nvPr>
        </p:nvSpPr>
        <p:spPr/>
        <p:txBody>
          <a:bodyPr>
            <a:normAutofit/>
          </a:bodyPr>
          <a:lstStyle/>
          <a:p>
            <a:r>
              <a:rPr lang="en-US" dirty="0"/>
              <a:t>Party information</a:t>
            </a:r>
          </a:p>
          <a:p>
            <a:r>
              <a:rPr lang="en-US" dirty="0"/>
              <a:t>Jurisdiction</a:t>
            </a:r>
          </a:p>
          <a:p>
            <a:r>
              <a:rPr lang="en-US" dirty="0"/>
              <a:t>Allegations</a:t>
            </a:r>
          </a:p>
          <a:p>
            <a:r>
              <a:rPr lang="en-US" dirty="0"/>
              <a:t>A description of the procedural steps taken from the receipt of the formal complaint through the determination (notices, interviews, methods of evidence gathering, hearings, etc.);</a:t>
            </a:r>
          </a:p>
          <a:p>
            <a:r>
              <a:rPr lang="en-US" dirty="0"/>
              <a:t>Analysis of allegations</a:t>
            </a:r>
          </a:p>
          <a:p>
            <a:r>
              <a:rPr lang="en-US" dirty="0"/>
              <a:t>Attach exhibits</a:t>
            </a:r>
          </a:p>
        </p:txBody>
      </p:sp>
    </p:spTree>
    <p:extLst>
      <p:ext uri="{BB962C8B-B14F-4D97-AF65-F5344CB8AC3E}">
        <p14:creationId xmlns:p14="http://schemas.microsoft.com/office/powerpoint/2010/main" val="13345501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87AE-CC61-E249-A8F6-888363B82C07}"/>
              </a:ext>
            </a:extLst>
          </p:cNvPr>
          <p:cNvSpPr>
            <a:spLocks noGrp="1"/>
          </p:cNvSpPr>
          <p:nvPr>
            <p:ph type="title"/>
          </p:nvPr>
        </p:nvSpPr>
        <p:spPr/>
        <p:txBody>
          <a:bodyPr>
            <a:normAutofit fontScale="90000"/>
          </a:bodyPr>
          <a:lstStyle/>
          <a:p>
            <a:r>
              <a:rPr lang="en-US" b="1" dirty="0"/>
              <a:t>13. Submit Investigative Report to Parties &amp; Decision-Maker</a:t>
            </a:r>
          </a:p>
        </p:txBody>
      </p:sp>
      <p:sp>
        <p:nvSpPr>
          <p:cNvPr id="3" name="Content Placeholder 2">
            <a:extLst>
              <a:ext uri="{FF2B5EF4-FFF2-40B4-BE49-F238E27FC236}">
                <a16:creationId xmlns:a16="http://schemas.microsoft.com/office/drawing/2014/main" id="{7CD010BB-88BF-A34F-9E48-EA1A600C92CD}"/>
              </a:ext>
            </a:extLst>
          </p:cNvPr>
          <p:cNvSpPr>
            <a:spLocks noGrp="1"/>
          </p:cNvSpPr>
          <p:nvPr>
            <p:ph idx="1"/>
          </p:nvPr>
        </p:nvSpPr>
        <p:spPr/>
        <p:txBody>
          <a:bodyPr/>
          <a:lstStyle/>
          <a:p>
            <a:r>
              <a:rPr lang="en-US" dirty="0"/>
              <a:t>The report must be submitted to the parties and their advisors at least 10 days prior to a hearing or determination.  </a:t>
            </a:r>
          </a:p>
          <a:p>
            <a:r>
              <a:rPr lang="en-US" dirty="0"/>
              <a:t>The parties may provide responses to the report, and the decision-maker should consider the responses prior to making a decision. </a:t>
            </a:r>
          </a:p>
        </p:txBody>
      </p:sp>
    </p:spTree>
    <p:extLst>
      <p:ext uri="{BB962C8B-B14F-4D97-AF65-F5344CB8AC3E}">
        <p14:creationId xmlns:p14="http://schemas.microsoft.com/office/powerpoint/2010/main" val="11457441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41A2E-D25C-CB45-9456-098CDD13E5CC}"/>
              </a:ext>
            </a:extLst>
          </p:cNvPr>
          <p:cNvSpPr>
            <a:spLocks noGrp="1"/>
          </p:cNvSpPr>
          <p:nvPr>
            <p:ph type="title"/>
          </p:nvPr>
        </p:nvSpPr>
        <p:spPr/>
        <p:txBody>
          <a:bodyPr>
            <a:normAutofit/>
          </a:bodyPr>
          <a:lstStyle/>
          <a:p>
            <a:r>
              <a:rPr lang="en-US" sz="3200" b="1" dirty="0"/>
              <a:t>14. Live Hearing and/or Follow-up Questions</a:t>
            </a:r>
          </a:p>
        </p:txBody>
      </p:sp>
      <p:sp>
        <p:nvSpPr>
          <p:cNvPr id="3" name="Content Placeholder 2">
            <a:extLst>
              <a:ext uri="{FF2B5EF4-FFF2-40B4-BE49-F238E27FC236}">
                <a16:creationId xmlns:a16="http://schemas.microsoft.com/office/drawing/2014/main" id="{E093D3FF-83B9-1A4E-8F9F-078ED54398C4}"/>
              </a:ext>
            </a:extLst>
          </p:cNvPr>
          <p:cNvSpPr>
            <a:spLocks noGrp="1"/>
          </p:cNvSpPr>
          <p:nvPr>
            <p:ph idx="1"/>
          </p:nvPr>
        </p:nvSpPr>
        <p:spPr/>
        <p:txBody>
          <a:bodyPr/>
          <a:lstStyle/>
          <a:p>
            <a:r>
              <a:rPr lang="en-US" dirty="0"/>
              <a:t>K-12 (optional) – postsecondary (mandatory)</a:t>
            </a:r>
          </a:p>
          <a:p>
            <a:pPr lvl="1"/>
            <a:r>
              <a:rPr lang="en-US" dirty="0"/>
              <a:t>Hearing officer cannot be Title IX coordinator or investigator.</a:t>
            </a:r>
          </a:p>
        </p:txBody>
      </p:sp>
    </p:spTree>
    <p:extLst>
      <p:ext uri="{BB962C8B-B14F-4D97-AF65-F5344CB8AC3E}">
        <p14:creationId xmlns:p14="http://schemas.microsoft.com/office/powerpoint/2010/main" val="13544611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98C07-C81F-DD79-BE6D-27D93BCD2EE2}"/>
              </a:ext>
            </a:extLst>
          </p:cNvPr>
          <p:cNvSpPr>
            <a:spLocks noGrp="1"/>
          </p:cNvSpPr>
          <p:nvPr>
            <p:ph type="title"/>
          </p:nvPr>
        </p:nvSpPr>
        <p:spPr/>
        <p:txBody>
          <a:bodyPr/>
          <a:lstStyle/>
          <a:p>
            <a:r>
              <a:rPr lang="en-US" dirty="0"/>
              <a:t>Live Hearing</a:t>
            </a:r>
          </a:p>
        </p:txBody>
      </p:sp>
      <p:sp>
        <p:nvSpPr>
          <p:cNvPr id="3" name="Content Placeholder 2">
            <a:extLst>
              <a:ext uri="{FF2B5EF4-FFF2-40B4-BE49-F238E27FC236}">
                <a16:creationId xmlns:a16="http://schemas.microsoft.com/office/drawing/2014/main" id="{A16B2A70-67ED-E452-C099-9BAAAD625321}"/>
              </a:ext>
            </a:extLst>
          </p:cNvPr>
          <p:cNvSpPr>
            <a:spLocks noGrp="1"/>
          </p:cNvSpPr>
          <p:nvPr>
            <p:ph idx="1"/>
          </p:nvPr>
        </p:nvSpPr>
        <p:spPr/>
        <p:txBody>
          <a:bodyPr/>
          <a:lstStyle/>
          <a:p>
            <a:pPr marL="109728" indent="0">
              <a:buNone/>
            </a:pPr>
            <a:r>
              <a:rPr lang="en-US" dirty="0"/>
              <a:t>The decision-maker(s) must permit each party’s advisor to ask the other party and any witnesses all relevant questions and follow-up questions, including those challenging credibility.</a:t>
            </a:r>
          </a:p>
          <a:p>
            <a:pPr marL="109728" indent="0">
              <a:buNone/>
            </a:pPr>
            <a:endParaRPr lang="en-US" dirty="0"/>
          </a:p>
          <a:p>
            <a:pPr marL="109728" indent="0">
              <a:buNone/>
            </a:pPr>
            <a:r>
              <a:rPr lang="en-US" dirty="0"/>
              <a:t>34 C.F.R. 106.45(b)(6)(</a:t>
            </a:r>
            <a:r>
              <a:rPr lang="en-US" dirty="0" err="1"/>
              <a:t>i</a:t>
            </a:r>
            <a:r>
              <a:rPr lang="en-US" dirty="0"/>
              <a:t>).</a:t>
            </a:r>
          </a:p>
          <a:p>
            <a:endParaRPr lang="en-US" dirty="0"/>
          </a:p>
        </p:txBody>
      </p:sp>
    </p:spTree>
    <p:extLst>
      <p:ext uri="{BB962C8B-B14F-4D97-AF65-F5344CB8AC3E}">
        <p14:creationId xmlns:p14="http://schemas.microsoft.com/office/powerpoint/2010/main" val="4108596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3D65-B01E-C10E-7DE6-364928B2F4A5}"/>
              </a:ext>
            </a:extLst>
          </p:cNvPr>
          <p:cNvSpPr>
            <a:spLocks noGrp="1"/>
          </p:cNvSpPr>
          <p:nvPr>
            <p:ph type="title"/>
          </p:nvPr>
        </p:nvSpPr>
        <p:spPr/>
        <p:txBody>
          <a:bodyPr/>
          <a:lstStyle/>
          <a:p>
            <a:r>
              <a:rPr lang="en-US" dirty="0"/>
              <a:t>Live Hearing</a:t>
            </a:r>
          </a:p>
        </p:txBody>
      </p:sp>
      <p:sp>
        <p:nvSpPr>
          <p:cNvPr id="3" name="Content Placeholder 2">
            <a:extLst>
              <a:ext uri="{FF2B5EF4-FFF2-40B4-BE49-F238E27FC236}">
                <a16:creationId xmlns:a16="http://schemas.microsoft.com/office/drawing/2014/main" id="{5C5C7305-E330-86C6-E4B4-700FE134D01B}"/>
              </a:ext>
            </a:extLst>
          </p:cNvPr>
          <p:cNvSpPr>
            <a:spLocks noGrp="1"/>
          </p:cNvSpPr>
          <p:nvPr>
            <p:ph idx="1"/>
          </p:nvPr>
        </p:nvSpPr>
        <p:spPr/>
        <p:txBody>
          <a:bodyPr/>
          <a:lstStyle/>
          <a:p>
            <a:r>
              <a:rPr lang="en-US" dirty="0"/>
              <a:t>At either party’s request, parties can be in separate rooms with technology that has audio and visual feeds.</a:t>
            </a:r>
          </a:p>
          <a:p>
            <a:r>
              <a:rPr lang="en-US" dirty="0"/>
              <a:t>At institution’s discretion, any or all parties or witnesses may appear virtually.</a:t>
            </a:r>
          </a:p>
          <a:p>
            <a:r>
              <a:rPr lang="en-US" dirty="0"/>
              <a:t>Must create an audio or audiovisual recording, or transcript, of hearing and make available to parties.</a:t>
            </a:r>
          </a:p>
          <a:p>
            <a:endParaRPr lang="en-US" dirty="0"/>
          </a:p>
        </p:txBody>
      </p:sp>
    </p:spTree>
    <p:extLst>
      <p:ext uri="{BB962C8B-B14F-4D97-AF65-F5344CB8AC3E}">
        <p14:creationId xmlns:p14="http://schemas.microsoft.com/office/powerpoint/2010/main" val="101480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6972-CB58-9A40-9F89-FF96C63EA1F3}"/>
              </a:ext>
            </a:extLst>
          </p:cNvPr>
          <p:cNvSpPr>
            <a:spLocks noGrp="1"/>
          </p:cNvSpPr>
          <p:nvPr>
            <p:ph type="title"/>
          </p:nvPr>
        </p:nvSpPr>
        <p:spPr/>
        <p:txBody>
          <a:bodyPr>
            <a:normAutofit/>
          </a:bodyPr>
          <a:lstStyle/>
          <a:p>
            <a:r>
              <a:rPr lang="en-US" sz="4000" dirty="0"/>
              <a:t>Davis</a:t>
            </a:r>
            <a:r>
              <a:rPr lang="en-US" sz="4000" i="1" dirty="0"/>
              <a:t>, </a:t>
            </a:r>
            <a:r>
              <a:rPr lang="en-US" sz="4000" dirty="0"/>
              <a:t>continued</a:t>
            </a:r>
          </a:p>
        </p:txBody>
      </p:sp>
      <p:sp>
        <p:nvSpPr>
          <p:cNvPr id="3" name="Content Placeholder 2">
            <a:extLst>
              <a:ext uri="{FF2B5EF4-FFF2-40B4-BE49-F238E27FC236}">
                <a16:creationId xmlns:a16="http://schemas.microsoft.com/office/drawing/2014/main" id="{BFE1EDFF-83B8-5449-AAE9-0DD4E022AB40}"/>
              </a:ext>
            </a:extLst>
          </p:cNvPr>
          <p:cNvSpPr>
            <a:spLocks noGrp="1"/>
          </p:cNvSpPr>
          <p:nvPr>
            <p:ph idx="1"/>
          </p:nvPr>
        </p:nvSpPr>
        <p:spPr/>
        <p:txBody>
          <a:bodyPr>
            <a:normAutofit/>
          </a:bodyPr>
          <a:lstStyle/>
          <a:p>
            <a:r>
              <a:rPr lang="en-US" dirty="0"/>
              <a:t>Finding in favor of Davis, the Supreme Court applied same standards to find the institution liable for damages as in the </a:t>
            </a:r>
            <a:r>
              <a:rPr lang="en-US" i="1" dirty="0"/>
              <a:t>Gebser </a:t>
            </a:r>
            <a:r>
              <a:rPr lang="en-US" dirty="0"/>
              <a:t>case: </a:t>
            </a:r>
            <a:endParaRPr lang="en-US" dirty="0">
              <a:effectLst/>
            </a:endParaRPr>
          </a:p>
          <a:p>
            <a:pPr lvl="1"/>
            <a:r>
              <a:rPr lang="en-US" dirty="0"/>
              <a:t>The institution must have “actual notice” of the harassment; and </a:t>
            </a:r>
          </a:p>
          <a:p>
            <a:pPr lvl="1"/>
            <a:r>
              <a:rPr lang="en-US" dirty="0"/>
              <a:t>The institution must have responded to the harassment with “deliberate indifference.” </a:t>
            </a:r>
          </a:p>
          <a:p>
            <a:pPr marL="0" indent="0">
              <a:buNone/>
            </a:pPr>
            <a:endParaRPr lang="en-US" dirty="0"/>
          </a:p>
        </p:txBody>
      </p:sp>
    </p:spTree>
    <p:extLst>
      <p:ext uri="{BB962C8B-B14F-4D97-AF65-F5344CB8AC3E}">
        <p14:creationId xmlns:p14="http://schemas.microsoft.com/office/powerpoint/2010/main" val="5064275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2F92-430F-574F-853F-98B671B41638}"/>
              </a:ext>
            </a:extLst>
          </p:cNvPr>
          <p:cNvSpPr>
            <a:spLocks noGrp="1"/>
          </p:cNvSpPr>
          <p:nvPr>
            <p:ph type="title"/>
          </p:nvPr>
        </p:nvSpPr>
        <p:spPr/>
        <p:txBody>
          <a:bodyPr>
            <a:normAutofit/>
          </a:bodyPr>
          <a:lstStyle/>
          <a:p>
            <a:r>
              <a:rPr lang="en-US" sz="4000" dirty="0"/>
              <a:t>Follow-up Questions</a:t>
            </a:r>
          </a:p>
        </p:txBody>
      </p:sp>
      <p:sp>
        <p:nvSpPr>
          <p:cNvPr id="3" name="Content Placeholder 2">
            <a:extLst>
              <a:ext uri="{FF2B5EF4-FFF2-40B4-BE49-F238E27FC236}">
                <a16:creationId xmlns:a16="http://schemas.microsoft.com/office/drawing/2014/main" id="{E0734D12-A9ED-664F-BBAB-D8AE14254479}"/>
              </a:ext>
            </a:extLst>
          </p:cNvPr>
          <p:cNvSpPr>
            <a:spLocks noGrp="1"/>
          </p:cNvSpPr>
          <p:nvPr>
            <p:ph idx="1"/>
          </p:nvPr>
        </p:nvSpPr>
        <p:spPr/>
        <p:txBody>
          <a:bodyPr>
            <a:normAutofit/>
          </a:bodyPr>
          <a:lstStyle/>
          <a:p>
            <a:r>
              <a:rPr lang="en-US" dirty="0"/>
              <a:t>With or without a live hearing, the decision-maker must ask each party and any witnesses any relevant questions and follow-up questions, including those challenging credibility, that a party wants asked of any party or witnesses. </a:t>
            </a:r>
          </a:p>
        </p:txBody>
      </p:sp>
    </p:spTree>
    <p:extLst>
      <p:ext uri="{BB962C8B-B14F-4D97-AF65-F5344CB8AC3E}">
        <p14:creationId xmlns:p14="http://schemas.microsoft.com/office/powerpoint/2010/main" val="9972346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91FBC-7FC6-F243-AB33-14E7D7CBD943}"/>
              </a:ext>
            </a:extLst>
          </p:cNvPr>
          <p:cNvSpPr>
            <a:spLocks noGrp="1"/>
          </p:cNvSpPr>
          <p:nvPr>
            <p:ph type="title"/>
          </p:nvPr>
        </p:nvSpPr>
        <p:spPr/>
        <p:txBody>
          <a:bodyPr>
            <a:normAutofit fontScale="90000"/>
          </a:bodyPr>
          <a:lstStyle/>
          <a:p>
            <a:r>
              <a:rPr lang="en-US" dirty="0"/>
              <a:t>Certain Questions Not Appropriate</a:t>
            </a:r>
          </a:p>
        </p:txBody>
      </p:sp>
      <p:sp>
        <p:nvSpPr>
          <p:cNvPr id="3" name="Content Placeholder 2">
            <a:extLst>
              <a:ext uri="{FF2B5EF4-FFF2-40B4-BE49-F238E27FC236}">
                <a16:creationId xmlns:a16="http://schemas.microsoft.com/office/drawing/2014/main" id="{F764D010-3E1F-F940-A567-96A8EFBCCD7B}"/>
              </a:ext>
            </a:extLst>
          </p:cNvPr>
          <p:cNvSpPr>
            <a:spLocks noGrp="1"/>
          </p:cNvSpPr>
          <p:nvPr>
            <p:ph idx="1"/>
          </p:nvPr>
        </p:nvSpPr>
        <p:spPr/>
        <p:txBody>
          <a:bodyPr>
            <a:normAutofit/>
          </a:bodyPr>
          <a:lstStyle/>
          <a:p>
            <a:r>
              <a:rPr lang="en-US" dirty="0"/>
              <a:t>With or without a hearing, all questioning must exclude evidence of the complainant’s sexual behavior or predisposition, except in limited circumstances:</a:t>
            </a:r>
          </a:p>
          <a:p>
            <a:pPr lvl="1"/>
            <a:r>
              <a:rPr lang="en-US" dirty="0"/>
              <a:t>To prove that someone other than the respondent committed the alleged conduct; or</a:t>
            </a:r>
          </a:p>
          <a:p>
            <a:pPr lvl="1"/>
            <a:r>
              <a:rPr lang="en-US" dirty="0"/>
              <a:t>When specific incidents of reporting party’s sexual behavior with responding party are offered to prove consent.</a:t>
            </a:r>
          </a:p>
        </p:txBody>
      </p:sp>
    </p:spTree>
    <p:extLst>
      <p:ext uri="{BB962C8B-B14F-4D97-AF65-F5344CB8AC3E}">
        <p14:creationId xmlns:p14="http://schemas.microsoft.com/office/powerpoint/2010/main" val="38161356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0EB4-7408-4848-9DC7-AA1B42C1F6B6}"/>
              </a:ext>
            </a:extLst>
          </p:cNvPr>
          <p:cNvSpPr>
            <a:spLocks noGrp="1"/>
          </p:cNvSpPr>
          <p:nvPr>
            <p:ph type="title"/>
          </p:nvPr>
        </p:nvSpPr>
        <p:spPr/>
        <p:txBody>
          <a:bodyPr>
            <a:normAutofit/>
          </a:bodyPr>
          <a:lstStyle/>
          <a:p>
            <a:r>
              <a:rPr lang="en-US" b="1" dirty="0"/>
              <a:t>15. Written Determination</a:t>
            </a:r>
          </a:p>
        </p:txBody>
      </p:sp>
      <p:sp>
        <p:nvSpPr>
          <p:cNvPr id="3" name="Content Placeholder 2">
            <a:extLst>
              <a:ext uri="{FF2B5EF4-FFF2-40B4-BE49-F238E27FC236}">
                <a16:creationId xmlns:a16="http://schemas.microsoft.com/office/drawing/2014/main" id="{D4BB0DB7-AF0A-4945-9BCF-A433B1173F3D}"/>
              </a:ext>
            </a:extLst>
          </p:cNvPr>
          <p:cNvSpPr>
            <a:spLocks noGrp="1"/>
          </p:cNvSpPr>
          <p:nvPr>
            <p:ph idx="1"/>
          </p:nvPr>
        </p:nvSpPr>
        <p:spPr/>
        <p:txBody>
          <a:bodyPr>
            <a:normAutofit/>
          </a:bodyPr>
          <a:lstStyle/>
          <a:p>
            <a:r>
              <a:rPr lang="en-US" dirty="0"/>
              <a:t>School must issue written determination that includes the following:</a:t>
            </a:r>
          </a:p>
          <a:p>
            <a:pPr lvl="1"/>
            <a:r>
              <a:rPr lang="en-US" sz="2000" dirty="0"/>
              <a:t>A list of the allegations</a:t>
            </a:r>
          </a:p>
          <a:p>
            <a:pPr lvl="1"/>
            <a:r>
              <a:rPr lang="en-US" sz="2000" dirty="0"/>
              <a:t>A description of the procedural steps taken from the receipt of the formal complaint through the determination (notices, interviews, methods of evidence gathering, hearings, etc.)</a:t>
            </a:r>
          </a:p>
          <a:p>
            <a:pPr lvl="1"/>
            <a:r>
              <a:rPr lang="en-US" sz="2000" dirty="0"/>
              <a:t>Findings of fact supporting the determination</a:t>
            </a:r>
          </a:p>
          <a:p>
            <a:pPr lvl="1"/>
            <a:r>
              <a:rPr lang="en-US" sz="2000" dirty="0"/>
              <a:t>Conclusions</a:t>
            </a:r>
          </a:p>
          <a:p>
            <a:pPr lvl="1"/>
            <a:r>
              <a:rPr lang="en-US" sz="2000" dirty="0"/>
              <a:t>The rationale for the determination regarding each allegation, which should include the disciplinary sanctions imposed and remedies to be provided, if any</a:t>
            </a:r>
          </a:p>
          <a:p>
            <a:pPr lvl="1"/>
            <a:r>
              <a:rPr lang="en-US" sz="2000" dirty="0"/>
              <a:t>Rights of Appeal.</a:t>
            </a:r>
            <a:endParaRPr lang="en-US" dirty="0"/>
          </a:p>
        </p:txBody>
      </p:sp>
    </p:spTree>
    <p:extLst>
      <p:ext uri="{BB962C8B-B14F-4D97-AF65-F5344CB8AC3E}">
        <p14:creationId xmlns:p14="http://schemas.microsoft.com/office/powerpoint/2010/main" val="36510908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DF2A-8A8B-9D4C-862B-4E786CA3FA3D}"/>
              </a:ext>
            </a:extLst>
          </p:cNvPr>
          <p:cNvSpPr>
            <a:spLocks noGrp="1"/>
          </p:cNvSpPr>
          <p:nvPr>
            <p:ph type="title"/>
          </p:nvPr>
        </p:nvSpPr>
        <p:spPr/>
        <p:txBody>
          <a:bodyPr>
            <a:normAutofit/>
          </a:bodyPr>
          <a:lstStyle/>
          <a:p>
            <a:r>
              <a:rPr lang="en-US" sz="4000" b="1" dirty="0"/>
              <a:t>16. Appeal</a:t>
            </a:r>
          </a:p>
        </p:txBody>
      </p:sp>
      <p:sp>
        <p:nvSpPr>
          <p:cNvPr id="3" name="Content Placeholder 2">
            <a:extLst>
              <a:ext uri="{FF2B5EF4-FFF2-40B4-BE49-F238E27FC236}">
                <a16:creationId xmlns:a16="http://schemas.microsoft.com/office/drawing/2014/main" id="{55DC00B6-481F-8340-AB2A-3F7C9DEE1B89}"/>
              </a:ext>
            </a:extLst>
          </p:cNvPr>
          <p:cNvSpPr>
            <a:spLocks noGrp="1"/>
          </p:cNvSpPr>
          <p:nvPr>
            <p:ph idx="1"/>
          </p:nvPr>
        </p:nvSpPr>
        <p:spPr/>
        <p:txBody>
          <a:bodyPr/>
          <a:lstStyle/>
          <a:p>
            <a:r>
              <a:rPr lang="en-US" dirty="0"/>
              <a:t>Opportunity for appeal must be offered to either party on, at the least, the following bases:</a:t>
            </a:r>
          </a:p>
          <a:p>
            <a:pPr lvl="1"/>
            <a:r>
              <a:rPr lang="en-US" sz="2400" dirty="0"/>
              <a:t>A procedural irregularity</a:t>
            </a:r>
          </a:p>
          <a:p>
            <a:pPr lvl="1"/>
            <a:r>
              <a:rPr lang="en-US" sz="2400" dirty="0"/>
              <a:t>New evidence that was not reasonably available at the time the determination was made and that could affect the outcome;</a:t>
            </a:r>
          </a:p>
          <a:p>
            <a:pPr lvl="1"/>
            <a:r>
              <a:rPr lang="en-US" sz="2400" dirty="0"/>
              <a:t>The Title IX Coordinator, investigator or decision-maker had a conflict of interest or bias against one of the parties that affected the outcome</a:t>
            </a:r>
          </a:p>
        </p:txBody>
      </p:sp>
    </p:spTree>
    <p:extLst>
      <p:ext uri="{BB962C8B-B14F-4D97-AF65-F5344CB8AC3E}">
        <p14:creationId xmlns:p14="http://schemas.microsoft.com/office/powerpoint/2010/main" val="34966346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DA604-82A6-2544-847E-113918BC1248}"/>
              </a:ext>
            </a:extLst>
          </p:cNvPr>
          <p:cNvSpPr>
            <a:spLocks noGrp="1"/>
          </p:cNvSpPr>
          <p:nvPr>
            <p:ph type="ctrTitle"/>
          </p:nvPr>
        </p:nvSpPr>
        <p:spPr/>
        <p:txBody>
          <a:bodyPr>
            <a:normAutofit fontScale="90000"/>
          </a:bodyPr>
          <a:lstStyle/>
          <a:p>
            <a:r>
              <a:rPr lang="en-US" i="1" dirty="0"/>
              <a:t>School's Obligations for Title IX Training, Education, and Prevention</a:t>
            </a:r>
            <a:br>
              <a:rPr lang="en-US" dirty="0"/>
            </a:br>
            <a:endParaRPr lang="en-US" dirty="0"/>
          </a:p>
        </p:txBody>
      </p:sp>
      <p:sp>
        <p:nvSpPr>
          <p:cNvPr id="3" name="Subtitle 2">
            <a:extLst>
              <a:ext uri="{FF2B5EF4-FFF2-40B4-BE49-F238E27FC236}">
                <a16:creationId xmlns:a16="http://schemas.microsoft.com/office/drawing/2014/main" id="{82569631-3D6A-474D-A038-F1761658E87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200338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11D5-A864-0744-BBCD-7D983C154077}"/>
              </a:ext>
            </a:extLst>
          </p:cNvPr>
          <p:cNvSpPr>
            <a:spLocks noGrp="1"/>
          </p:cNvSpPr>
          <p:nvPr>
            <p:ph type="title"/>
          </p:nvPr>
        </p:nvSpPr>
        <p:spPr/>
        <p:txBody>
          <a:bodyPr/>
          <a:lstStyle/>
          <a:p>
            <a:r>
              <a:rPr lang="en-US" dirty="0"/>
              <a:t>Training</a:t>
            </a:r>
          </a:p>
        </p:txBody>
      </p:sp>
      <p:sp>
        <p:nvSpPr>
          <p:cNvPr id="3" name="Content Placeholder 2">
            <a:extLst>
              <a:ext uri="{FF2B5EF4-FFF2-40B4-BE49-F238E27FC236}">
                <a16:creationId xmlns:a16="http://schemas.microsoft.com/office/drawing/2014/main" id="{52215248-9C28-984C-BCC1-E0C384B35260}"/>
              </a:ext>
            </a:extLst>
          </p:cNvPr>
          <p:cNvSpPr>
            <a:spLocks noGrp="1"/>
          </p:cNvSpPr>
          <p:nvPr>
            <p:ph idx="1"/>
          </p:nvPr>
        </p:nvSpPr>
        <p:spPr/>
        <p:txBody>
          <a:bodyPr/>
          <a:lstStyle/>
          <a:p>
            <a:r>
              <a:rPr lang="en-US" dirty="0"/>
              <a:t>Specifically, Title IX Coordinators, investigators and decision-makers, and any individual that facilitates an informal resolution process, must receive training on the following:</a:t>
            </a:r>
          </a:p>
          <a:p>
            <a:pPr lvl="1"/>
            <a:r>
              <a:rPr lang="en-US" sz="2000" dirty="0"/>
              <a:t>The definition of sexual harassment;</a:t>
            </a:r>
          </a:p>
          <a:p>
            <a:pPr lvl="1"/>
            <a:r>
              <a:rPr lang="en-US" sz="2000" dirty="0"/>
              <a:t>All activities included in the institution’s programs or activities; </a:t>
            </a:r>
          </a:p>
          <a:p>
            <a:pPr lvl="1"/>
            <a:r>
              <a:rPr lang="en-US" sz="2000" dirty="0"/>
              <a:t>How to properly conduct an investigation pursuant to the grievance process listed in the regulation, including appeals and informal resolution processes;</a:t>
            </a:r>
          </a:p>
          <a:p>
            <a:pPr lvl="1"/>
            <a:r>
              <a:rPr lang="en-US" sz="2000" dirty="0"/>
              <a:t>Investigating allegations impartially, conflicts of interest, etc.;</a:t>
            </a:r>
          </a:p>
          <a:p>
            <a:pPr marL="109728" indent="0">
              <a:buNone/>
            </a:pPr>
            <a:endParaRPr lang="en-US" dirty="0"/>
          </a:p>
        </p:txBody>
      </p:sp>
    </p:spTree>
    <p:extLst>
      <p:ext uri="{BB962C8B-B14F-4D97-AF65-F5344CB8AC3E}">
        <p14:creationId xmlns:p14="http://schemas.microsoft.com/office/powerpoint/2010/main" val="5321931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DE16-42BD-B54C-891A-845AB3094336}"/>
              </a:ext>
            </a:extLst>
          </p:cNvPr>
          <p:cNvSpPr>
            <a:spLocks noGrp="1"/>
          </p:cNvSpPr>
          <p:nvPr>
            <p:ph type="title"/>
          </p:nvPr>
        </p:nvSpPr>
        <p:spPr/>
        <p:txBody>
          <a:bodyPr/>
          <a:lstStyle/>
          <a:p>
            <a:r>
              <a:rPr lang="en-US" dirty="0"/>
              <a:t>Training</a:t>
            </a:r>
          </a:p>
        </p:txBody>
      </p:sp>
      <p:sp>
        <p:nvSpPr>
          <p:cNvPr id="3" name="Content Placeholder 2">
            <a:extLst>
              <a:ext uri="{FF2B5EF4-FFF2-40B4-BE49-F238E27FC236}">
                <a16:creationId xmlns:a16="http://schemas.microsoft.com/office/drawing/2014/main" id="{998153E8-FA5C-754B-98B5-95CF5AA4DAB0}"/>
              </a:ext>
            </a:extLst>
          </p:cNvPr>
          <p:cNvSpPr>
            <a:spLocks noGrp="1"/>
          </p:cNvSpPr>
          <p:nvPr>
            <p:ph idx="1"/>
          </p:nvPr>
        </p:nvSpPr>
        <p:spPr/>
        <p:txBody>
          <a:bodyPr>
            <a:normAutofit/>
          </a:bodyPr>
          <a:lstStyle/>
          <a:p>
            <a:pPr lvl="1"/>
            <a:r>
              <a:rPr lang="en-US" sz="2200" dirty="0"/>
              <a:t>Technology that may be used to conduct a live hearing (in the institution conducts live hearings);</a:t>
            </a:r>
          </a:p>
          <a:p>
            <a:pPr lvl="1"/>
            <a:r>
              <a:rPr lang="en-US" sz="2200" dirty="0"/>
              <a:t>Issues of relevance with regard to questions, including being able to determine when questions about the reporting parties’ sexual predisposition or prior sexual behavior are irrelevant; and</a:t>
            </a:r>
          </a:p>
          <a:p>
            <a:pPr lvl="1"/>
            <a:r>
              <a:rPr lang="en-US" sz="2200" dirty="0"/>
              <a:t>How to create a report that “fairly summarizes the relevant evidence”</a:t>
            </a:r>
          </a:p>
        </p:txBody>
      </p:sp>
    </p:spTree>
    <p:extLst>
      <p:ext uri="{BB962C8B-B14F-4D97-AF65-F5344CB8AC3E}">
        <p14:creationId xmlns:p14="http://schemas.microsoft.com/office/powerpoint/2010/main" val="34237612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6FF3-5465-BB45-99E4-D6375B38B99A}"/>
              </a:ext>
            </a:extLst>
          </p:cNvPr>
          <p:cNvSpPr>
            <a:spLocks noGrp="1"/>
          </p:cNvSpPr>
          <p:nvPr>
            <p:ph type="title"/>
          </p:nvPr>
        </p:nvSpPr>
        <p:spPr/>
        <p:txBody>
          <a:bodyPr>
            <a:normAutofit fontScale="90000"/>
          </a:bodyPr>
          <a:lstStyle/>
          <a:p>
            <a:r>
              <a:rPr lang="en-US" dirty="0"/>
              <a:t>Training Materials – Publicly Available</a:t>
            </a:r>
          </a:p>
        </p:txBody>
      </p:sp>
      <p:sp>
        <p:nvSpPr>
          <p:cNvPr id="3" name="Content Placeholder 2">
            <a:extLst>
              <a:ext uri="{FF2B5EF4-FFF2-40B4-BE49-F238E27FC236}">
                <a16:creationId xmlns:a16="http://schemas.microsoft.com/office/drawing/2014/main" id="{A8CDAA82-25F3-5642-A356-8B7E4C69B262}"/>
              </a:ext>
            </a:extLst>
          </p:cNvPr>
          <p:cNvSpPr>
            <a:spLocks noGrp="1"/>
          </p:cNvSpPr>
          <p:nvPr>
            <p:ph idx="1"/>
          </p:nvPr>
        </p:nvSpPr>
        <p:spPr/>
        <p:txBody>
          <a:bodyPr/>
          <a:lstStyle/>
          <a:p>
            <a:r>
              <a:rPr lang="en-US" dirty="0"/>
              <a:t>The regulation also requires that all materials used to implement the trainings above must be made available on the institution’s website or, if the institution does not maintain a website, upon request “for inspection by members of the public.” </a:t>
            </a:r>
          </a:p>
        </p:txBody>
      </p:sp>
    </p:spTree>
    <p:extLst>
      <p:ext uri="{BB962C8B-B14F-4D97-AF65-F5344CB8AC3E}">
        <p14:creationId xmlns:p14="http://schemas.microsoft.com/office/powerpoint/2010/main" val="23122651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65AF-9B09-2F44-8581-B20183DF42CE}"/>
              </a:ext>
            </a:extLst>
          </p:cNvPr>
          <p:cNvSpPr>
            <a:spLocks noGrp="1"/>
          </p:cNvSpPr>
          <p:nvPr>
            <p:ph type="ctrTitle"/>
          </p:nvPr>
        </p:nvSpPr>
        <p:spPr/>
        <p:txBody>
          <a:bodyPr/>
          <a:lstStyle/>
          <a:p>
            <a:r>
              <a:rPr lang="en-US" dirty="0"/>
              <a:t>Retaliation</a:t>
            </a:r>
          </a:p>
        </p:txBody>
      </p:sp>
      <p:sp>
        <p:nvSpPr>
          <p:cNvPr id="3" name="Subtitle 2">
            <a:extLst>
              <a:ext uri="{FF2B5EF4-FFF2-40B4-BE49-F238E27FC236}">
                <a16:creationId xmlns:a16="http://schemas.microsoft.com/office/drawing/2014/main" id="{B6E40050-301B-6349-A0EE-60D2F4C11BA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7249992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15858-10AC-6649-BBE3-1864256C587F}"/>
              </a:ext>
            </a:extLst>
          </p:cNvPr>
          <p:cNvSpPr>
            <a:spLocks noGrp="1"/>
          </p:cNvSpPr>
          <p:nvPr>
            <p:ph type="title"/>
          </p:nvPr>
        </p:nvSpPr>
        <p:spPr/>
        <p:txBody>
          <a:bodyPr/>
          <a:lstStyle/>
          <a:p>
            <a:r>
              <a:rPr lang="en-US" dirty="0"/>
              <a:t>Retaliation</a:t>
            </a:r>
          </a:p>
        </p:txBody>
      </p:sp>
      <p:sp>
        <p:nvSpPr>
          <p:cNvPr id="3" name="Content Placeholder 2">
            <a:extLst>
              <a:ext uri="{FF2B5EF4-FFF2-40B4-BE49-F238E27FC236}">
                <a16:creationId xmlns:a16="http://schemas.microsoft.com/office/drawing/2014/main" id="{A63C772B-D202-D14D-8136-B186C1547D47}"/>
              </a:ext>
            </a:extLst>
          </p:cNvPr>
          <p:cNvSpPr>
            <a:spLocks noGrp="1"/>
          </p:cNvSpPr>
          <p:nvPr>
            <p:ph idx="1"/>
          </p:nvPr>
        </p:nvSpPr>
        <p:spPr/>
        <p:txBody>
          <a:bodyPr/>
          <a:lstStyle/>
          <a:p>
            <a:r>
              <a:rPr lang="en-US" dirty="0"/>
              <a:t>The new regulation prohibits retaliation for filing complaints or otherwise participating, or refusing to participate, in the investigation of an allegation of sexual harassment </a:t>
            </a:r>
          </a:p>
        </p:txBody>
      </p:sp>
    </p:spTree>
    <p:extLst>
      <p:ext uri="{BB962C8B-B14F-4D97-AF65-F5344CB8AC3E}">
        <p14:creationId xmlns:p14="http://schemas.microsoft.com/office/powerpoint/2010/main" val="173019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8E2D5-D9BF-5B42-8143-F12AF611A6E9}"/>
              </a:ext>
            </a:extLst>
          </p:cNvPr>
          <p:cNvSpPr>
            <a:spLocks noGrp="1"/>
          </p:cNvSpPr>
          <p:nvPr>
            <p:ph type="title"/>
          </p:nvPr>
        </p:nvSpPr>
        <p:spPr/>
        <p:txBody>
          <a:bodyPr>
            <a:normAutofit/>
          </a:bodyPr>
          <a:lstStyle/>
          <a:p>
            <a:r>
              <a:rPr lang="en-US" sz="4000" dirty="0"/>
              <a:t>Davis</a:t>
            </a:r>
            <a:r>
              <a:rPr lang="en-US" sz="4000" i="1" dirty="0"/>
              <a:t>, </a:t>
            </a:r>
            <a:r>
              <a:rPr lang="en-US" sz="4000" dirty="0"/>
              <a:t>continued</a:t>
            </a:r>
          </a:p>
        </p:txBody>
      </p:sp>
      <p:sp>
        <p:nvSpPr>
          <p:cNvPr id="3" name="Content Placeholder 2">
            <a:extLst>
              <a:ext uri="{FF2B5EF4-FFF2-40B4-BE49-F238E27FC236}">
                <a16:creationId xmlns:a16="http://schemas.microsoft.com/office/drawing/2014/main" id="{8F778B4D-E8BF-3643-AD8D-B16C88FAFF8E}"/>
              </a:ext>
            </a:extLst>
          </p:cNvPr>
          <p:cNvSpPr>
            <a:spLocks noGrp="1"/>
          </p:cNvSpPr>
          <p:nvPr>
            <p:ph idx="1"/>
          </p:nvPr>
        </p:nvSpPr>
        <p:spPr/>
        <p:txBody>
          <a:bodyPr/>
          <a:lstStyle/>
          <a:p>
            <a:r>
              <a:rPr lang="en-US" dirty="0"/>
              <a:t>Additionally, the court held: </a:t>
            </a:r>
          </a:p>
          <a:p>
            <a:pPr lvl="1"/>
            <a:r>
              <a:rPr lang="en-US" dirty="0"/>
              <a:t>Harassment must be “severe, pervasive, and objectively offensive,” and the indifference “systemic,” to the extent that the victim is deprived of educational opportunities or services. </a:t>
            </a:r>
          </a:p>
          <a:p>
            <a:pPr marL="109728" indent="0">
              <a:buNone/>
            </a:pPr>
            <a:endParaRPr lang="en-US" dirty="0"/>
          </a:p>
        </p:txBody>
      </p:sp>
    </p:spTree>
    <p:extLst>
      <p:ext uri="{BB962C8B-B14F-4D97-AF65-F5344CB8AC3E}">
        <p14:creationId xmlns:p14="http://schemas.microsoft.com/office/powerpoint/2010/main" val="21622479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9AC0A-9408-2B45-838E-CDD7727846A3}"/>
              </a:ext>
            </a:extLst>
          </p:cNvPr>
          <p:cNvSpPr>
            <a:spLocks noGrp="1"/>
          </p:cNvSpPr>
          <p:nvPr>
            <p:ph type="title"/>
          </p:nvPr>
        </p:nvSpPr>
        <p:spPr/>
        <p:txBody>
          <a:bodyPr/>
          <a:lstStyle/>
          <a:p>
            <a:r>
              <a:rPr lang="en-US" dirty="0"/>
              <a:t>Retaliation</a:t>
            </a:r>
          </a:p>
        </p:txBody>
      </p:sp>
      <p:sp>
        <p:nvSpPr>
          <p:cNvPr id="3" name="Content Placeholder 2">
            <a:extLst>
              <a:ext uri="{FF2B5EF4-FFF2-40B4-BE49-F238E27FC236}">
                <a16:creationId xmlns:a16="http://schemas.microsoft.com/office/drawing/2014/main" id="{B0DA7485-9A10-DB4B-9C57-85A63D59F0CB}"/>
              </a:ext>
            </a:extLst>
          </p:cNvPr>
          <p:cNvSpPr>
            <a:spLocks noGrp="1"/>
          </p:cNvSpPr>
          <p:nvPr>
            <p:ph idx="1"/>
          </p:nvPr>
        </p:nvSpPr>
        <p:spPr/>
        <p:txBody>
          <a:bodyPr/>
          <a:lstStyle/>
          <a:p>
            <a:r>
              <a:rPr lang="en-US" dirty="0"/>
              <a:t>The regulation also indicates that it is not considered retaliation for an institution to provide disciplinary consequences when an individual makes “a materially false statement in bad faith in the course of a grievance proceeding.” </a:t>
            </a:r>
          </a:p>
          <a:p>
            <a:pPr lvl="1"/>
            <a:r>
              <a:rPr lang="en-US" i="1" dirty="0"/>
              <a:t>Must have evidence that false and made in bad faith (in other words, knew it was false).</a:t>
            </a:r>
          </a:p>
        </p:txBody>
      </p:sp>
    </p:spTree>
    <p:extLst>
      <p:ext uri="{BB962C8B-B14F-4D97-AF65-F5344CB8AC3E}">
        <p14:creationId xmlns:p14="http://schemas.microsoft.com/office/powerpoint/2010/main" val="25902891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E992-5C6C-A540-816C-3A55E64C6810}"/>
              </a:ext>
            </a:extLst>
          </p:cNvPr>
          <p:cNvSpPr>
            <a:spLocks noGrp="1"/>
          </p:cNvSpPr>
          <p:nvPr>
            <p:ph type="ctrTitle"/>
          </p:nvPr>
        </p:nvSpPr>
        <p:spPr/>
        <p:txBody>
          <a:bodyPr/>
          <a:lstStyle/>
          <a:p>
            <a:r>
              <a:rPr lang="en-US" dirty="0"/>
              <a:t>Record Keeping</a:t>
            </a:r>
          </a:p>
        </p:txBody>
      </p:sp>
      <p:sp>
        <p:nvSpPr>
          <p:cNvPr id="3" name="Subtitle 2">
            <a:extLst>
              <a:ext uri="{FF2B5EF4-FFF2-40B4-BE49-F238E27FC236}">
                <a16:creationId xmlns:a16="http://schemas.microsoft.com/office/drawing/2014/main" id="{EB29794F-3F37-FC48-83E1-4D63E941669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807206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F45-8FE7-F249-AC4C-7C591BE9864F}"/>
              </a:ext>
            </a:extLst>
          </p:cNvPr>
          <p:cNvSpPr>
            <a:spLocks noGrp="1"/>
          </p:cNvSpPr>
          <p:nvPr>
            <p:ph type="title"/>
          </p:nvPr>
        </p:nvSpPr>
        <p:spPr/>
        <p:txBody>
          <a:bodyPr/>
          <a:lstStyle/>
          <a:p>
            <a:r>
              <a:rPr lang="en-US" dirty="0"/>
              <a:t>Record Keeping</a:t>
            </a:r>
          </a:p>
        </p:txBody>
      </p:sp>
      <p:sp>
        <p:nvSpPr>
          <p:cNvPr id="3" name="Content Placeholder 2">
            <a:extLst>
              <a:ext uri="{FF2B5EF4-FFF2-40B4-BE49-F238E27FC236}">
                <a16:creationId xmlns:a16="http://schemas.microsoft.com/office/drawing/2014/main" id="{0CDA8D0B-9D84-5E43-B782-AC31BDEF1BA2}"/>
              </a:ext>
            </a:extLst>
          </p:cNvPr>
          <p:cNvSpPr>
            <a:spLocks noGrp="1"/>
          </p:cNvSpPr>
          <p:nvPr>
            <p:ph idx="1"/>
          </p:nvPr>
        </p:nvSpPr>
        <p:spPr/>
        <p:txBody>
          <a:bodyPr/>
          <a:lstStyle/>
          <a:p>
            <a:r>
              <a:rPr lang="en-US" dirty="0"/>
              <a:t>The following must be created and maintained </a:t>
            </a:r>
            <a:r>
              <a:rPr lang="en-US"/>
              <a:t>for seven (7) </a:t>
            </a:r>
            <a:r>
              <a:rPr lang="en-US" dirty="0"/>
              <a:t>years:</a:t>
            </a:r>
          </a:p>
          <a:p>
            <a:pPr lvl="1"/>
            <a:r>
              <a:rPr lang="en-US" dirty="0"/>
              <a:t>Investigation documents including written finding, disciplinary sanctions and remedies implemented</a:t>
            </a:r>
          </a:p>
          <a:p>
            <a:pPr lvl="1"/>
            <a:r>
              <a:rPr lang="en-US" dirty="0"/>
              <a:t>Appeal and related results</a:t>
            </a:r>
          </a:p>
          <a:p>
            <a:pPr lvl="1"/>
            <a:r>
              <a:rPr lang="en-US" dirty="0"/>
              <a:t>Informal resolution implemented</a:t>
            </a:r>
          </a:p>
          <a:p>
            <a:pPr lvl="1"/>
            <a:r>
              <a:rPr lang="en-US" dirty="0"/>
              <a:t>Supportive measures implemented</a:t>
            </a:r>
          </a:p>
        </p:txBody>
      </p:sp>
    </p:spTree>
    <p:extLst>
      <p:ext uri="{BB962C8B-B14F-4D97-AF65-F5344CB8AC3E}">
        <p14:creationId xmlns:p14="http://schemas.microsoft.com/office/powerpoint/2010/main" val="106536670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163762" y="919162"/>
            <a:ext cx="4816475" cy="947737"/>
          </a:xfrm>
        </p:spPr>
        <p:txBody>
          <a:bodyPr anchor="ctr">
            <a:noAutofit/>
          </a:bodyPr>
          <a:lstStyle/>
          <a:p>
            <a:pPr algn="ctr"/>
            <a:r>
              <a:rPr lang="en-US" sz="6600" dirty="0"/>
              <a:t>Questions?</a:t>
            </a:r>
          </a:p>
        </p:txBody>
      </p:sp>
      <p:sp>
        <p:nvSpPr>
          <p:cNvPr id="3" name="Subtitle 2"/>
          <p:cNvSpPr>
            <a:spLocks noGrp="1"/>
          </p:cNvSpPr>
          <p:nvPr>
            <p:ph type="subTitle" idx="4294967295"/>
          </p:nvPr>
        </p:nvSpPr>
        <p:spPr>
          <a:xfrm>
            <a:off x="2542421" y="2067638"/>
            <a:ext cx="4059158" cy="2722723"/>
          </a:xfrm>
        </p:spPr>
        <p:txBody>
          <a:bodyPr>
            <a:normAutofit/>
          </a:bodyPr>
          <a:lstStyle/>
          <a:p>
            <a:pPr marL="109728" indent="0" algn="ctr">
              <a:buNone/>
            </a:pPr>
            <a:r>
              <a:rPr lang="en-US" dirty="0"/>
              <a:t>Brandon Carey</a:t>
            </a:r>
          </a:p>
          <a:p>
            <a:pPr marL="109728" indent="0" algn="ctr">
              <a:buNone/>
            </a:pPr>
            <a:r>
              <a:rPr lang="en-US" dirty="0"/>
              <a:t>brandonc@ossba.org</a:t>
            </a:r>
          </a:p>
          <a:p>
            <a:pPr marL="109728" indent="0" algn="ctr">
              <a:buNone/>
            </a:pPr>
            <a:endParaRPr lang="en-US" dirty="0"/>
          </a:p>
          <a:p>
            <a:pPr marL="109728" indent="0" algn="ctr">
              <a:buNone/>
            </a:pPr>
            <a:r>
              <a:rPr lang="en-US" dirty="0"/>
              <a:t>405.528.3571</a:t>
            </a:r>
          </a:p>
          <a:p>
            <a:pPr marL="109728" indent="0" algn="ctr">
              <a:buNone/>
            </a:pPr>
            <a:r>
              <a:rPr lang="en-US" sz="2800" dirty="0"/>
              <a:t>www.ossba.org</a:t>
            </a:r>
          </a:p>
          <a:p>
            <a:pPr marL="109728" indent="0" algn="ctr">
              <a:buNone/>
            </a:pPr>
            <a:endParaRPr lang="en-US" dirty="0"/>
          </a:p>
          <a:p>
            <a:pPr marL="109728" indent="0" algn="ctr">
              <a:buNone/>
            </a:pPr>
            <a:endParaRPr lang="en-US" dirty="0"/>
          </a:p>
        </p:txBody>
      </p:sp>
      <p:pic>
        <p:nvPicPr>
          <p:cNvPr id="6" name="Content Placeholder 6" descr="FB-f-Logo__blue_100.png">
            <a:extLst>
              <a:ext uri="{FF2B5EF4-FFF2-40B4-BE49-F238E27FC236}">
                <a16:creationId xmlns:a16="http://schemas.microsoft.com/office/drawing/2014/main" id="{02854778-7259-CC35-78F8-DE9AB4E261E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031" b="-357"/>
          <a:stretch/>
        </p:blipFill>
        <p:spPr>
          <a:xfrm>
            <a:off x="2562883" y="5420253"/>
            <a:ext cx="288849" cy="298943"/>
          </a:xfrm>
          <a:prstGeom prst="rect">
            <a:avLst/>
          </a:prstGeom>
        </p:spPr>
      </p:pic>
      <p:sp>
        <p:nvSpPr>
          <p:cNvPr id="7" name="TextBox 6">
            <a:extLst>
              <a:ext uri="{FF2B5EF4-FFF2-40B4-BE49-F238E27FC236}">
                <a16:creationId xmlns:a16="http://schemas.microsoft.com/office/drawing/2014/main" id="{7BECDC5B-4AAA-215A-369E-AD3C57114944}"/>
              </a:ext>
            </a:extLst>
          </p:cNvPr>
          <p:cNvSpPr txBox="1"/>
          <p:nvPr/>
        </p:nvSpPr>
        <p:spPr>
          <a:xfrm>
            <a:off x="3868134" y="4805741"/>
            <a:ext cx="1853392" cy="323165"/>
          </a:xfrm>
          <a:prstGeom prst="rect">
            <a:avLst/>
          </a:prstGeom>
          <a:noFill/>
        </p:spPr>
        <p:txBody>
          <a:bodyPr wrap="none" rtlCol="0">
            <a:spAutoFit/>
          </a:bodyPr>
          <a:lstStyle/>
          <a:p>
            <a:pPr defTabSz="685800">
              <a:defRPr/>
            </a:pPr>
            <a:r>
              <a:rPr lang="en-US" sz="1500" dirty="0">
                <a:solidFill>
                  <a:srgbClr val="1C3867">
                    <a:lumMod val="75000"/>
                  </a:srgbClr>
                </a:solidFill>
                <a:latin typeface="Georgia"/>
              </a:rPr>
              <a:t>@OSSBAOklahoma</a:t>
            </a:r>
          </a:p>
        </p:txBody>
      </p:sp>
      <p:sp>
        <p:nvSpPr>
          <p:cNvPr id="8" name="TextBox 7">
            <a:extLst>
              <a:ext uri="{FF2B5EF4-FFF2-40B4-BE49-F238E27FC236}">
                <a16:creationId xmlns:a16="http://schemas.microsoft.com/office/drawing/2014/main" id="{C9C816C0-7489-993C-4D99-9370E604CE55}"/>
              </a:ext>
            </a:extLst>
          </p:cNvPr>
          <p:cNvSpPr txBox="1"/>
          <p:nvPr/>
        </p:nvSpPr>
        <p:spPr>
          <a:xfrm>
            <a:off x="2851732" y="5408141"/>
            <a:ext cx="3886196" cy="323165"/>
          </a:xfrm>
          <a:prstGeom prst="rect">
            <a:avLst/>
          </a:prstGeom>
          <a:noFill/>
        </p:spPr>
        <p:txBody>
          <a:bodyPr wrap="square" rtlCol="0">
            <a:spAutoFit/>
          </a:bodyPr>
          <a:lstStyle/>
          <a:p>
            <a:pPr defTabSz="685800">
              <a:defRPr/>
            </a:pPr>
            <a:r>
              <a:rPr lang="en-US" sz="1500" dirty="0">
                <a:solidFill>
                  <a:srgbClr val="1C3867">
                    <a:lumMod val="75000"/>
                  </a:srgbClr>
                </a:solidFill>
                <a:latin typeface="Georgia"/>
              </a:rPr>
              <a:t>Oklahoma State School Boards Association</a:t>
            </a:r>
          </a:p>
        </p:txBody>
      </p:sp>
      <p:pic>
        <p:nvPicPr>
          <p:cNvPr id="9" name="Picture 8" descr="Twitter_logo_blue.eps">
            <a:extLst>
              <a:ext uri="{FF2B5EF4-FFF2-40B4-BE49-F238E27FC236}">
                <a16:creationId xmlns:a16="http://schemas.microsoft.com/office/drawing/2014/main" id="{172BA391-2430-0930-BCC8-3493434A9E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3506" y="4832147"/>
            <a:ext cx="364628" cy="296759"/>
          </a:xfrm>
          <a:prstGeom prst="rect">
            <a:avLst/>
          </a:prstGeom>
        </p:spPr>
      </p:pic>
    </p:spTree>
    <p:extLst>
      <p:ext uri="{BB962C8B-B14F-4D97-AF65-F5344CB8AC3E}">
        <p14:creationId xmlns:p14="http://schemas.microsoft.com/office/powerpoint/2010/main" val="1089009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SSBA Logo">
  <a:themeElements>
    <a:clrScheme name="Custom 18">
      <a:dk1>
        <a:sysClr val="windowText" lastClr="000000"/>
      </a:dk1>
      <a:lt1>
        <a:sysClr val="window" lastClr="FFFFFF"/>
      </a:lt1>
      <a:dk2>
        <a:srgbClr val="1C3867"/>
      </a:dk2>
      <a:lt2>
        <a:srgbClr val="B3B3B3"/>
      </a:lt2>
      <a:accent1>
        <a:srgbClr val="3E5392"/>
      </a:accent1>
      <a:accent2>
        <a:srgbClr val="C09362"/>
      </a:accent2>
      <a:accent3>
        <a:srgbClr val="455232"/>
      </a:accent3>
      <a:accent4>
        <a:srgbClr val="45182E"/>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SSBA Standard Template Oct2019" id="{ECC333E5-2749-D14B-A3D1-5ED8191DD907}" vid="{A11E1699-6CDF-2048-9627-B9859C2471B9}"/>
    </a:ext>
  </a:extLst>
</a:theme>
</file>

<file path=ppt/theme/theme2.xml><?xml version="1.0" encoding="utf-8"?>
<a:theme xmlns:a="http://schemas.openxmlformats.org/drawingml/2006/main" name="Anniversary Logo">
  <a:themeElements>
    <a:clrScheme name="Custom 18">
      <a:dk1>
        <a:sysClr val="windowText" lastClr="000000"/>
      </a:dk1>
      <a:lt1>
        <a:sysClr val="window" lastClr="FFFFFF"/>
      </a:lt1>
      <a:dk2>
        <a:srgbClr val="1C3867"/>
      </a:dk2>
      <a:lt2>
        <a:srgbClr val="B3B3B3"/>
      </a:lt2>
      <a:accent1>
        <a:srgbClr val="3E5392"/>
      </a:accent1>
      <a:accent2>
        <a:srgbClr val="C09362"/>
      </a:accent2>
      <a:accent3>
        <a:srgbClr val="455232"/>
      </a:accent3>
      <a:accent4>
        <a:srgbClr val="45182E"/>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SSBA Standard Template Oct2019" id="{ECC333E5-2749-D14B-A3D1-5ED8191DD907}" vid="{17E444F1-A471-A64F-B55B-3A9B1083CF81}"/>
    </a:ext>
  </a:extLst>
</a:theme>
</file>

<file path=ppt/theme/theme3.xml><?xml version="1.0" encoding="utf-8"?>
<a:theme xmlns:a="http://schemas.openxmlformats.org/drawingml/2006/main" name="OSSBA Blank">
  <a:themeElements>
    <a:clrScheme name="Custom 18">
      <a:dk1>
        <a:sysClr val="windowText" lastClr="000000"/>
      </a:dk1>
      <a:lt1>
        <a:sysClr val="window" lastClr="FFFFFF"/>
      </a:lt1>
      <a:dk2>
        <a:srgbClr val="1C3867"/>
      </a:dk2>
      <a:lt2>
        <a:srgbClr val="B3B3B3"/>
      </a:lt2>
      <a:accent1>
        <a:srgbClr val="3E5392"/>
      </a:accent1>
      <a:accent2>
        <a:srgbClr val="C09362"/>
      </a:accent2>
      <a:accent3>
        <a:srgbClr val="455232"/>
      </a:accent3>
      <a:accent4>
        <a:srgbClr val="45182E"/>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SSBA Standard Template Oct2019" id="{ECC333E5-2749-D14B-A3D1-5ED8191DD907}" vid="{072C2357-E864-0E48-85CE-F8BA8BF8DCB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3A0C22A48DD34A97039458F3BED088" ma:contentTypeVersion="12" ma:contentTypeDescription="Create a new document." ma:contentTypeScope="" ma:versionID="6e208c3fa167ae9b1268e431dc6f1a94">
  <xsd:schema xmlns:xsd="http://www.w3.org/2001/XMLSchema" xmlns:xs="http://www.w3.org/2001/XMLSchema" xmlns:p="http://schemas.microsoft.com/office/2006/metadata/properties" xmlns:ns2="fc362999-5b34-4ae0-9c6b-ed327a6204b0" xmlns:ns3="1169ad4a-1f5b-41fe-940d-22dc95f75b9c" targetNamespace="http://schemas.microsoft.com/office/2006/metadata/properties" ma:root="true" ma:fieldsID="8f8d670891d01c7b01c3a1f80ebddce9" ns2:_="" ns3:_="">
    <xsd:import namespace="fc362999-5b34-4ae0-9c6b-ed327a6204b0"/>
    <xsd:import namespace="1169ad4a-1f5b-41fe-940d-22dc95f75b9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362999-5b34-4ae0-9c6b-ed327a6204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69ad4a-1f5b-41fe-940d-22dc95f75b9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E878A2-DD74-45BB-8B61-CBCB35A5C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362999-5b34-4ae0-9c6b-ed327a6204b0"/>
    <ds:schemaRef ds:uri="1169ad4a-1f5b-41fe-940d-22dc95f75b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01BAF2-6BB2-4618-AAD2-745415495EF8}">
  <ds:schemaRefs>
    <ds:schemaRef ds:uri="http://schemas.microsoft.com/sharepoint/v3/contenttype/forms"/>
  </ds:schemaRefs>
</ds:datastoreItem>
</file>

<file path=customXml/itemProps3.xml><?xml version="1.0" encoding="utf-8"?>
<ds:datastoreItem xmlns:ds="http://schemas.openxmlformats.org/officeDocument/2006/customXml" ds:itemID="{326778DD-1219-4B40-AE46-291057D8C65A}">
  <ds:schemaRefs>
    <ds:schemaRef ds:uri="http://purl.org/dc/dcmitype/"/>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infopath/2007/PartnerControls"/>
    <ds:schemaRef ds:uri="http://purl.org/dc/elements/1.1/"/>
    <ds:schemaRef ds:uri="1169ad4a-1f5b-41fe-940d-22dc95f75b9c"/>
    <ds:schemaRef ds:uri="fc362999-5b34-4ae0-9c6b-ed327a6204b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5380</TotalTime>
  <Words>4693</Words>
  <Application>Microsoft Macintosh PowerPoint</Application>
  <PresentationFormat>On-screen Show (4:3)</PresentationFormat>
  <Paragraphs>443</Paragraphs>
  <Slides>93</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93</vt:i4>
      </vt:variant>
    </vt:vector>
  </HeadingPairs>
  <TitlesOfParts>
    <vt:vector size="101" baseType="lpstr">
      <vt:lpstr>Arial</vt:lpstr>
      <vt:lpstr>Calibri</vt:lpstr>
      <vt:lpstr>Georgia</vt:lpstr>
      <vt:lpstr>Helvetica</vt:lpstr>
      <vt:lpstr>Wingdings 2</vt:lpstr>
      <vt:lpstr>OSSBA Logo</vt:lpstr>
      <vt:lpstr>Anniversary Logo</vt:lpstr>
      <vt:lpstr>OSSBA Blank</vt:lpstr>
      <vt:lpstr>Title IX: Sexual Harassment</vt:lpstr>
      <vt:lpstr>A Quick History</vt:lpstr>
      <vt:lpstr>Franklin v. Gwinnet County Public Schools (1992)</vt:lpstr>
      <vt:lpstr>Gebser V. Lago Vista Independent School (1998)</vt:lpstr>
      <vt:lpstr>Gebser V. Lago Vista Independent School (1998)</vt:lpstr>
      <vt:lpstr>Gebser, continued </vt:lpstr>
      <vt:lpstr> Davis V. Monroe County Board Of Education (1999)  </vt:lpstr>
      <vt:lpstr>Davis, continued</vt:lpstr>
      <vt:lpstr>Davis, continued</vt:lpstr>
      <vt:lpstr>Davis, continued</vt:lpstr>
      <vt:lpstr>And Then OCR Said, “Our Turn”</vt:lpstr>
      <vt:lpstr>New Title IX Regulations</vt:lpstr>
      <vt:lpstr>New Title IX Regulations </vt:lpstr>
      <vt:lpstr>Coordinator, Policies, &amp; Procedures</vt:lpstr>
      <vt:lpstr>Definition of Sexual Harassment</vt:lpstr>
      <vt:lpstr>Definition of Sexual Harassment</vt:lpstr>
      <vt:lpstr>Breaking Down “Hostile Environment”</vt:lpstr>
      <vt:lpstr>Severe</vt:lpstr>
      <vt:lpstr>Pervasive</vt:lpstr>
      <vt:lpstr>Objectively Offensive</vt:lpstr>
      <vt:lpstr>Consider All Relevant Circumstances</vt:lpstr>
      <vt:lpstr>Denial of Equal Access</vt:lpstr>
      <vt:lpstr>Denial of Equal Access</vt:lpstr>
      <vt:lpstr>Definition of Sexual Harassment</vt:lpstr>
      <vt:lpstr>Breaking Down Definition 3</vt:lpstr>
      <vt:lpstr>Sexual Assault </vt:lpstr>
      <vt:lpstr>Domestic violence</vt:lpstr>
      <vt:lpstr>Dating Violence</vt:lpstr>
      <vt:lpstr>Stalking</vt:lpstr>
      <vt:lpstr>(1) Notice/Report to Title IX Coordinator</vt:lpstr>
      <vt:lpstr>Institutional Notice</vt:lpstr>
      <vt:lpstr>The Response </vt:lpstr>
      <vt:lpstr>Flowchart of Overall Process</vt:lpstr>
      <vt:lpstr>2. Initial Discussion/Supportive Measures</vt:lpstr>
      <vt:lpstr>Supportive Measures</vt:lpstr>
      <vt:lpstr>3. Law Enforcement/DHS Referral</vt:lpstr>
      <vt:lpstr>4. Formal Complaint</vt:lpstr>
      <vt:lpstr>The Complaint</vt:lpstr>
      <vt:lpstr>No Complaint</vt:lpstr>
      <vt:lpstr>The Complaint – Coordinator Initiated</vt:lpstr>
      <vt:lpstr>The Complaint: Coordinator Initiated</vt:lpstr>
      <vt:lpstr>DANGER!</vt:lpstr>
      <vt:lpstr>5. Jurisdictional Determination</vt:lpstr>
      <vt:lpstr>What is the “Education Program or Activity”?</vt:lpstr>
      <vt:lpstr>Subject Matter</vt:lpstr>
      <vt:lpstr>People (Complainant)</vt:lpstr>
      <vt:lpstr>People (Respondent)</vt:lpstr>
      <vt:lpstr>Place or Event</vt:lpstr>
      <vt:lpstr>Downstream Effects? </vt:lpstr>
      <vt:lpstr>You’re Now in a New Zone</vt:lpstr>
      <vt:lpstr>Title IX Grievance Procedures</vt:lpstr>
      <vt:lpstr>Grievance Procedures – In General</vt:lpstr>
      <vt:lpstr>Standard of Proof</vt:lpstr>
      <vt:lpstr>Flowchart</vt:lpstr>
      <vt:lpstr>6. Notice to Parties/Assign Investigator</vt:lpstr>
      <vt:lpstr>Notice to Parties</vt:lpstr>
      <vt:lpstr>Notice to Parties</vt:lpstr>
      <vt:lpstr>Assign Investigator</vt:lpstr>
      <vt:lpstr>Delays or Extensions </vt:lpstr>
      <vt:lpstr>Law Enforcement Report</vt:lpstr>
      <vt:lpstr>7. Supportive Measures</vt:lpstr>
      <vt:lpstr>8. Emergency Removal</vt:lpstr>
      <vt:lpstr>9. Informal Resolution </vt:lpstr>
      <vt:lpstr>Informal Resolution, continued</vt:lpstr>
      <vt:lpstr>10. Investigation</vt:lpstr>
      <vt:lpstr>10(a). Notice of Interviews</vt:lpstr>
      <vt:lpstr>Notice of Interviews</vt:lpstr>
      <vt:lpstr>Advisors</vt:lpstr>
      <vt:lpstr>10(b). Interviews</vt:lpstr>
      <vt:lpstr>10(c). Evidence Gathering</vt:lpstr>
      <vt:lpstr>Evidence Gathering - Searches</vt:lpstr>
      <vt:lpstr>11. Opportunity to Inspect</vt:lpstr>
      <vt:lpstr>Opportunity to Inspect, continued</vt:lpstr>
      <vt:lpstr>12. Investigative Report</vt:lpstr>
      <vt:lpstr>Investigative Report, continued</vt:lpstr>
      <vt:lpstr>13. Submit Investigative Report to Parties &amp; Decision-Maker</vt:lpstr>
      <vt:lpstr>14. Live Hearing and/or Follow-up Questions</vt:lpstr>
      <vt:lpstr>Live Hearing</vt:lpstr>
      <vt:lpstr>Live Hearing</vt:lpstr>
      <vt:lpstr>Follow-up Questions</vt:lpstr>
      <vt:lpstr>Certain Questions Not Appropriate</vt:lpstr>
      <vt:lpstr>15. Written Determination</vt:lpstr>
      <vt:lpstr>16. Appeal</vt:lpstr>
      <vt:lpstr>School's Obligations for Title IX Training, Education, and Prevention </vt:lpstr>
      <vt:lpstr>Training</vt:lpstr>
      <vt:lpstr>Training</vt:lpstr>
      <vt:lpstr>Training Materials – Publicly Available</vt:lpstr>
      <vt:lpstr>Retaliation</vt:lpstr>
      <vt:lpstr>Retaliation</vt:lpstr>
      <vt:lpstr>Retaliation</vt:lpstr>
      <vt:lpstr>Record Keeping</vt:lpstr>
      <vt:lpstr>Record Keeping</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Regulations: Revisions</dc:title>
  <dc:creator>Brandon Carey</dc:creator>
  <cp:lastModifiedBy>Brandon Carey</cp:lastModifiedBy>
  <cp:revision>19</cp:revision>
  <cp:lastPrinted>2022-05-11T18:34:26Z</cp:lastPrinted>
  <dcterms:created xsi:type="dcterms:W3CDTF">2020-09-08T16:09:00Z</dcterms:created>
  <dcterms:modified xsi:type="dcterms:W3CDTF">2022-08-05T15:13:01Z</dcterms:modified>
</cp:coreProperties>
</file>