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256" r:id="rId2"/>
    <p:sldId id="257" r:id="rId3"/>
    <p:sldId id="273" r:id="rId4"/>
    <p:sldId id="274" r:id="rId5"/>
    <p:sldId id="258" r:id="rId6"/>
    <p:sldId id="259" r:id="rId7"/>
    <p:sldId id="260" r:id="rId8"/>
    <p:sldId id="261" r:id="rId9"/>
    <p:sldId id="262" r:id="rId10"/>
    <p:sldId id="269" r:id="rId11"/>
    <p:sldId id="289" r:id="rId12"/>
    <p:sldId id="347" r:id="rId13"/>
    <p:sldId id="264" r:id="rId14"/>
    <p:sldId id="265" r:id="rId15"/>
    <p:sldId id="348" r:id="rId16"/>
    <p:sldId id="346" r:id="rId17"/>
    <p:sldId id="349" r:id="rId18"/>
    <p:sldId id="351" r:id="rId19"/>
    <p:sldId id="350" r:id="rId20"/>
    <p:sldId id="294" r:id="rId21"/>
    <p:sldId id="298" r:id="rId22"/>
    <p:sldId id="354" r:id="rId23"/>
    <p:sldId id="295" r:id="rId24"/>
    <p:sldId id="352" r:id="rId25"/>
    <p:sldId id="353" r:id="rId26"/>
    <p:sldId id="296" r:id="rId27"/>
    <p:sldId id="290" r:id="rId28"/>
    <p:sldId id="291" r:id="rId29"/>
    <p:sldId id="355" r:id="rId30"/>
    <p:sldId id="297" r:id="rId31"/>
    <p:sldId id="300" r:id="rId32"/>
    <p:sldId id="357" r:id="rId33"/>
    <p:sldId id="270" r:id="rId34"/>
    <p:sldId id="303" r:id="rId35"/>
    <p:sldId id="302" r:id="rId36"/>
    <p:sldId id="272" r:id="rId37"/>
    <p:sldId id="271" r:id="rId38"/>
    <p:sldId id="358" r:id="rId39"/>
    <p:sldId id="359" r:id="rId40"/>
    <p:sldId id="360" r:id="rId41"/>
    <p:sldId id="304" r:id="rId42"/>
    <p:sldId id="362" r:id="rId4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086" autoAdjust="0"/>
  </p:normalViewPr>
  <p:slideViewPr>
    <p:cSldViewPr>
      <p:cViewPr>
        <p:scale>
          <a:sx n="31" d="100"/>
          <a:sy n="31" d="100"/>
        </p:scale>
        <p:origin x="-2274" y="-9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7ABC674-B99C-4472-806D-A9EB8A48FE7B}" type="datetimeFigureOut">
              <a:rPr lang="en-US" smtClean="0"/>
              <a:t>7/13/2015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6E04C52-C577-4C83-8A26-4CDF5804671D}" type="slidenum">
              <a:rPr lang="en-US" smtClean="0"/>
              <a:t>‹#›</a:t>
            </a:fld>
            <a:endParaRPr lang="en-US"/>
          </a:p>
        </p:txBody>
      </p:sp>
    </p:spTree>
    <p:extLst>
      <p:ext uri="{BB962C8B-B14F-4D97-AF65-F5344CB8AC3E}">
        <p14:creationId xmlns:p14="http://schemas.microsoft.com/office/powerpoint/2010/main" val="23009172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BD28783-8090-4E89-9678-2823592B05CE}" type="datetimeFigureOut">
              <a:rPr lang="en-US" smtClean="0"/>
              <a:t>7/13/2015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40218D8-4234-40A3-ACFC-A0FFB1650FF4}" type="slidenum">
              <a:rPr lang="en-US" smtClean="0"/>
              <a:t>‹#›</a:t>
            </a:fld>
            <a:endParaRPr lang="en-US"/>
          </a:p>
        </p:txBody>
      </p:sp>
    </p:spTree>
    <p:extLst>
      <p:ext uri="{BB962C8B-B14F-4D97-AF65-F5344CB8AC3E}">
        <p14:creationId xmlns:p14="http://schemas.microsoft.com/office/powerpoint/2010/main" val="402997956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Introductions</a:t>
            </a:r>
          </a:p>
          <a:p>
            <a:r>
              <a:rPr lang="en-US" dirty="0" smtClean="0"/>
              <a:t>Goals-Provide an overview of school</a:t>
            </a:r>
            <a:r>
              <a:rPr lang="en-US" baseline="0" dirty="0" smtClean="0"/>
              <a:t> districts’ </a:t>
            </a:r>
            <a:r>
              <a:rPr lang="en-US" dirty="0" smtClean="0"/>
              <a:t>requirements</a:t>
            </a:r>
            <a:r>
              <a:rPr lang="en-US" baseline="0" dirty="0" smtClean="0"/>
              <a:t> and responsibilities as outline in both federal laws and state regulation pertaining to students with disabilities under Section 504.</a:t>
            </a:r>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1</a:t>
            </a:fld>
            <a:endParaRPr lang="en-US"/>
          </a:p>
        </p:txBody>
      </p:sp>
    </p:spTree>
    <p:extLst>
      <p:ext uri="{BB962C8B-B14F-4D97-AF65-F5344CB8AC3E}">
        <p14:creationId xmlns:p14="http://schemas.microsoft.com/office/powerpoint/2010/main" val="1783143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three must be there</a:t>
            </a:r>
          </a:p>
          <a:p>
            <a:endParaRPr lang="en-US" dirty="0" smtClean="0"/>
          </a:p>
          <a:p>
            <a:r>
              <a:rPr lang="en-US" dirty="0" smtClean="0"/>
              <a:t>We</a:t>
            </a:r>
            <a:r>
              <a:rPr lang="en-US" baseline="0" dirty="0" smtClean="0"/>
              <a:t> will discuss the </a:t>
            </a:r>
            <a:r>
              <a:rPr lang="en-US" dirty="0" smtClean="0"/>
              <a:t>definitions of the three areas.  But first we need to review the changes made in 2008</a:t>
            </a:r>
          </a:p>
          <a:p>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10</a:t>
            </a:fld>
            <a:endParaRPr lang="en-US"/>
          </a:p>
        </p:txBody>
      </p:sp>
    </p:spTree>
    <p:extLst>
      <p:ext uri="{BB962C8B-B14F-4D97-AF65-F5344CB8AC3E}">
        <p14:creationId xmlns:p14="http://schemas.microsoft.com/office/powerpoint/2010/main" val="4062725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Broaden the number of </a:t>
            </a:r>
            <a:r>
              <a:rPr lang="en-US" dirty="0" err="1" smtClean="0"/>
              <a:t>eligiblity</a:t>
            </a:r>
            <a:r>
              <a:rPr lang="en-US" dirty="0" smtClean="0"/>
              <a:t> groups</a:t>
            </a:r>
          </a:p>
          <a:p>
            <a:r>
              <a:rPr lang="en-US" dirty="0" smtClean="0"/>
              <a:t>Clear to determine</a:t>
            </a:r>
          </a:p>
          <a:p>
            <a:endParaRPr lang="en-US" dirty="0" smtClean="0"/>
          </a:p>
          <a:p>
            <a:r>
              <a:rPr lang="en-US" dirty="0" smtClean="0"/>
              <a:t>Since the entire focus of Section 504 is nondiscrimination arising from a disability, the presence of some impairment is necessary.  But in the definition almost any medical</a:t>
            </a:r>
            <a:r>
              <a:rPr lang="en-US" baseline="0" dirty="0" smtClean="0"/>
              <a:t> disorder could suffice.</a:t>
            </a:r>
          </a:p>
          <a:p>
            <a:endParaRPr lang="en-US" baseline="0" dirty="0" smtClean="0"/>
          </a:p>
          <a:p>
            <a:r>
              <a:rPr lang="en-US" baseline="0" dirty="0" smtClean="0"/>
              <a:t>More students will now qualify.</a:t>
            </a:r>
          </a:p>
          <a:p>
            <a:endParaRPr lang="en-US" baseline="0" dirty="0" smtClean="0"/>
          </a:p>
          <a:p>
            <a:r>
              <a:rPr lang="en-US" baseline="0" dirty="0" smtClean="0"/>
              <a:t>Passed on September 17, 2008 </a:t>
            </a:r>
          </a:p>
          <a:p>
            <a:r>
              <a:rPr lang="en-US" baseline="0" dirty="0" smtClean="0"/>
              <a:t>Went into affect January 1, 2009</a:t>
            </a:r>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11</a:t>
            </a:fld>
            <a:endParaRPr lang="en-US"/>
          </a:p>
        </p:txBody>
      </p:sp>
    </p:spTree>
    <p:extLst>
      <p:ext uri="{BB962C8B-B14F-4D97-AF65-F5344CB8AC3E}">
        <p14:creationId xmlns:p14="http://schemas.microsoft.com/office/powerpoint/2010/main" val="1814349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12</a:t>
            </a:fld>
            <a:endParaRPr lang="en-US"/>
          </a:p>
        </p:txBody>
      </p:sp>
    </p:spTree>
    <p:extLst>
      <p:ext uri="{BB962C8B-B14F-4D97-AF65-F5344CB8AC3E}">
        <p14:creationId xmlns:p14="http://schemas.microsoft.com/office/powerpoint/2010/main" val="350703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Schools must recognize new sub categories for major life activities such as reading and attention</a:t>
            </a:r>
            <a:endParaRPr lang="en-US" dirty="0" smtClean="0"/>
          </a:p>
          <a:p>
            <a:endParaRPr lang="en-US" dirty="0" smtClean="0"/>
          </a:p>
          <a:p>
            <a:endParaRPr lang="en-US" dirty="0" smtClean="0"/>
          </a:p>
          <a:p>
            <a:r>
              <a:rPr lang="en-US" dirty="0" smtClean="0"/>
              <a:t>You can probably think of more students</a:t>
            </a:r>
            <a:r>
              <a:rPr lang="en-US" baseline="0" dirty="0" smtClean="0"/>
              <a:t> who would/could have issues with these.</a:t>
            </a:r>
          </a:p>
          <a:p>
            <a:endParaRPr lang="en-US" baseline="0" dirty="0" smtClean="0"/>
          </a:p>
          <a:p>
            <a:r>
              <a:rPr lang="en-US" baseline="0" dirty="0" smtClean="0"/>
              <a:t>i.e., concentrating—ADHD but more how about PTSD</a:t>
            </a:r>
            <a:endParaRPr lang="en-US" dirty="0" smtClean="0"/>
          </a:p>
          <a:p>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13</a:t>
            </a:fld>
            <a:endParaRPr lang="en-US"/>
          </a:p>
        </p:txBody>
      </p:sp>
    </p:spTree>
    <p:extLst>
      <p:ext uri="{BB962C8B-B14F-4D97-AF65-F5344CB8AC3E}">
        <p14:creationId xmlns:p14="http://schemas.microsoft.com/office/powerpoint/2010/main" val="1379141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But now we need to look at these as well</a:t>
            </a:r>
          </a:p>
          <a:p>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14</a:t>
            </a:fld>
            <a:endParaRPr lang="en-US"/>
          </a:p>
        </p:txBody>
      </p:sp>
    </p:spTree>
    <p:extLst>
      <p:ext uri="{BB962C8B-B14F-4D97-AF65-F5344CB8AC3E}">
        <p14:creationId xmlns:p14="http://schemas.microsoft.com/office/powerpoint/2010/main" val="33161765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one is confusing because it exposes districts to a possible failure</a:t>
            </a:r>
            <a:r>
              <a:rPr lang="en-US" baseline="0" dirty="0" smtClean="0"/>
              <a:t> to evaluate an unseen impairment.  OCR states that while an impairment that is episodic or in remission is a disability, does the impairment substantially limit a major life activity?</a:t>
            </a:r>
          </a:p>
          <a:p>
            <a:endParaRPr lang="en-US" baseline="0" dirty="0" smtClean="0"/>
          </a:p>
        </p:txBody>
      </p:sp>
      <p:sp>
        <p:nvSpPr>
          <p:cNvPr id="4" name="Slide Number Placeholder 3"/>
          <p:cNvSpPr>
            <a:spLocks noGrp="1"/>
          </p:cNvSpPr>
          <p:nvPr>
            <p:ph type="sldNum" sz="quarter" idx="10"/>
          </p:nvPr>
        </p:nvSpPr>
        <p:spPr/>
        <p:txBody>
          <a:bodyPr/>
          <a:lstStyle/>
          <a:p>
            <a:fld id="{C40218D8-4234-40A3-ACFC-A0FFB1650FF4}" type="slidenum">
              <a:rPr lang="en-US" smtClean="0"/>
              <a:t>15</a:t>
            </a:fld>
            <a:endParaRPr lang="en-US"/>
          </a:p>
        </p:txBody>
      </p:sp>
    </p:spTree>
    <p:extLst>
      <p:ext uri="{BB962C8B-B14F-4D97-AF65-F5344CB8AC3E}">
        <p14:creationId xmlns:p14="http://schemas.microsoft.com/office/powerpoint/2010/main" val="1784607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Districts are prohibited</a:t>
            </a:r>
            <a:r>
              <a:rPr lang="en-US" baseline="0" dirty="0" smtClean="0"/>
              <a:t> from considering the positive effects of mitigating measures such as medication.</a:t>
            </a:r>
            <a:endParaRPr lang="en-US" dirty="0" smtClean="0"/>
          </a:p>
          <a:p>
            <a:endParaRPr lang="en-US" dirty="0" smtClean="0"/>
          </a:p>
          <a:p>
            <a:r>
              <a:rPr lang="en-US" dirty="0" smtClean="0"/>
              <a:t>Examples</a:t>
            </a:r>
          </a:p>
          <a:p>
            <a:r>
              <a:rPr lang="en-US" dirty="0" smtClean="0"/>
              <a:t>Medication for</a:t>
            </a:r>
            <a:r>
              <a:rPr lang="en-US" baseline="0" dirty="0" smtClean="0"/>
              <a:t> concentration, control blood pressure, improve behavior</a:t>
            </a:r>
          </a:p>
          <a:p>
            <a:r>
              <a:rPr lang="en-US" baseline="0" dirty="0" smtClean="0"/>
              <a:t>Types of meds-insulin, inhaler, nebulizer</a:t>
            </a:r>
          </a:p>
          <a:p>
            <a:r>
              <a:rPr lang="en-US" baseline="0" dirty="0" smtClean="0"/>
              <a:t>Equipment-hearing aides, Cochlear implants, pace maker, wheelchairs</a:t>
            </a:r>
            <a:endParaRPr lang="en-US" dirty="0" smtClean="0"/>
          </a:p>
        </p:txBody>
      </p:sp>
      <p:sp>
        <p:nvSpPr>
          <p:cNvPr id="4" name="Slide Number Placeholder 3"/>
          <p:cNvSpPr>
            <a:spLocks noGrp="1"/>
          </p:cNvSpPr>
          <p:nvPr>
            <p:ph type="sldNum" sz="quarter" idx="10"/>
          </p:nvPr>
        </p:nvSpPr>
        <p:spPr/>
        <p:txBody>
          <a:bodyPr/>
          <a:lstStyle/>
          <a:p>
            <a:fld id="{C40218D8-4234-40A3-ACFC-A0FFB1650FF4}" type="slidenum">
              <a:rPr lang="en-US" smtClean="0"/>
              <a:t>16</a:t>
            </a:fld>
            <a:endParaRPr lang="en-US"/>
          </a:p>
        </p:txBody>
      </p:sp>
    </p:spTree>
    <p:extLst>
      <p:ext uri="{BB962C8B-B14F-4D97-AF65-F5344CB8AC3E}">
        <p14:creationId xmlns:p14="http://schemas.microsoft.com/office/powerpoint/2010/main" val="3126719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 The determination of whether an impairment substantially limits a major life activity shall be made without regard to the ameliorative effects of mitigating measures such as—</a:t>
            </a:r>
          </a:p>
          <a:p>
            <a:r>
              <a:rPr lang="en-US" dirty="0" smtClean="0">
                <a:effectLst/>
              </a:rPr>
              <a:t>“(I) medication, medical supplies, equipment, or appliances, low-vision devices (which do not include ordinary eyeglasses or contact lenses), prosthetics including limbs and devices, hearing aids and cochlear implants or other implantable hearing devices, mobility devices, or oxygen therapy equipment and supplies;</a:t>
            </a:r>
          </a:p>
          <a:p>
            <a:r>
              <a:rPr lang="en-US" dirty="0" smtClean="0">
                <a:effectLst/>
              </a:rPr>
              <a:t>“(II) use of assistive technology;</a:t>
            </a:r>
          </a:p>
          <a:p>
            <a:r>
              <a:rPr lang="en-US" dirty="0" smtClean="0">
                <a:effectLst/>
              </a:rPr>
              <a:t>“(III) reasonable accommodations or auxiliary aids or services; or</a:t>
            </a:r>
          </a:p>
          <a:p>
            <a:r>
              <a:rPr lang="en-US" dirty="0" smtClean="0">
                <a:effectLst/>
              </a:rPr>
              <a:t>“(IV) learned behavioral or adaptive neurological modifications.</a:t>
            </a:r>
          </a:p>
          <a:p>
            <a:r>
              <a:rPr lang="en-US" dirty="0" smtClean="0">
                <a:effectLst/>
              </a:rPr>
              <a:t>“(ii) The ameliorative effects of the mitigating measures of ordinary eyeglasses or contact lenses shall be considered in determining whether an impairment substantially limits a major life activity.</a:t>
            </a:r>
          </a:p>
          <a:p>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17</a:t>
            </a:fld>
            <a:endParaRPr lang="en-US"/>
          </a:p>
        </p:txBody>
      </p:sp>
    </p:spTree>
    <p:extLst>
      <p:ext uri="{BB962C8B-B14F-4D97-AF65-F5344CB8AC3E}">
        <p14:creationId xmlns:p14="http://schemas.microsoft.com/office/powerpoint/2010/main" val="42926954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Temporary</a:t>
            </a:r>
            <a:r>
              <a:rPr lang="en-US" baseline="0" dirty="0" smtClean="0"/>
              <a:t> disability</a:t>
            </a:r>
            <a:r>
              <a:rPr lang="en-US" dirty="0" smtClean="0"/>
              <a:t>-be</a:t>
            </a:r>
            <a:r>
              <a:rPr lang="en-US" baseline="0" dirty="0" smtClean="0"/>
              <a:t> careful, OCR states, “The issue of whether a temporary impairment is substantial enough to be a disability must be resolved on a case-by-basis, taking into consideration both the duration (or expected duration) of the impairment and the extent to which it actually limits a major life activity of the affected individual.”</a:t>
            </a:r>
          </a:p>
          <a:p>
            <a:endParaRPr lang="en-US" baseline="0" dirty="0" smtClean="0"/>
          </a:p>
          <a:p>
            <a:r>
              <a:rPr lang="en-US" baseline="0" dirty="0" smtClean="0"/>
              <a:t>Health Plans—could be</a:t>
            </a:r>
          </a:p>
          <a:p>
            <a:endParaRPr lang="en-US" baseline="0" dirty="0" smtClean="0"/>
          </a:p>
          <a:p>
            <a:r>
              <a:rPr lang="en-US" baseline="0" dirty="0" smtClean="0"/>
              <a:t>If a student already has a health plan OCR is recommending that districts “…issue a letter to the parents/guardians of all student in the district who are currently receiving services under Emergency Allergy Plans of the district’s Section 504 procedures and of their right to request an evaluation under Section 504 at no cost to them if they believe that their child may have a disability because the child's medical impairment substantially limits one or more life activities.”</a:t>
            </a:r>
          </a:p>
          <a:p>
            <a:endParaRPr lang="en-US" baseline="0" dirty="0" smtClean="0"/>
          </a:p>
          <a:p>
            <a:r>
              <a:rPr lang="en-US" baseline="0" dirty="0" smtClean="0"/>
              <a:t>Impairments that could meet the criteria-Blindness, deafness, intellectual disability, missing limbs (fully or partially), mobility impairments requiring the use of a wheelchair, autism, cancer, diabetes, epilepsy, HIV or AIDS, Multiple Sclerosis, Cerebral Palsy, major depression such as bipolar, post-traumatic stress disorder, schizophrenia, etc.</a:t>
            </a:r>
          </a:p>
        </p:txBody>
      </p:sp>
      <p:sp>
        <p:nvSpPr>
          <p:cNvPr id="4" name="Slide Number Placeholder 3"/>
          <p:cNvSpPr>
            <a:spLocks noGrp="1"/>
          </p:cNvSpPr>
          <p:nvPr>
            <p:ph type="sldNum" sz="quarter" idx="10"/>
          </p:nvPr>
        </p:nvSpPr>
        <p:spPr/>
        <p:txBody>
          <a:bodyPr/>
          <a:lstStyle/>
          <a:p>
            <a:fld id="{C40218D8-4234-40A3-ACFC-A0FFB1650FF4}" type="slidenum">
              <a:rPr lang="en-US" smtClean="0"/>
              <a:t>18</a:t>
            </a:fld>
            <a:endParaRPr lang="en-US"/>
          </a:p>
        </p:txBody>
      </p:sp>
    </p:spTree>
    <p:extLst>
      <p:ext uri="{BB962C8B-B14F-4D97-AF65-F5344CB8AC3E}">
        <p14:creationId xmlns:p14="http://schemas.microsoft.com/office/powerpoint/2010/main" val="3375759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Average person comparison</a:t>
            </a:r>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19</a:t>
            </a:fld>
            <a:endParaRPr lang="en-US"/>
          </a:p>
        </p:txBody>
      </p:sp>
    </p:spTree>
    <p:extLst>
      <p:ext uri="{BB962C8B-B14F-4D97-AF65-F5344CB8AC3E}">
        <p14:creationId xmlns:p14="http://schemas.microsoft.com/office/powerpoint/2010/main" val="2972566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these at your tables.  Come up with your answers and we will discuss.</a:t>
            </a:r>
          </a:p>
          <a:p>
            <a:r>
              <a:rPr lang="en-US" dirty="0" smtClean="0"/>
              <a:t>10mins</a:t>
            </a:r>
          </a:p>
          <a:p>
            <a:endParaRPr lang="en-US" dirty="0" smtClean="0"/>
          </a:p>
          <a:p>
            <a:pPr marL="232943" indent="-232943">
              <a:buAutoNum type="arabicPeriod"/>
            </a:pPr>
            <a:r>
              <a:rPr lang="en-US" dirty="0" smtClean="0"/>
              <a:t>No requirement to develop</a:t>
            </a:r>
            <a:r>
              <a:rPr lang="en-US" baseline="0" dirty="0" smtClean="0"/>
              <a:t> a 504 based solely on physician's script.  Evaluation requirement is that a group of persons knowledgeable about the child draws upon information from a variety of sources including aptitude and achievement tests, teacher recommendations, physical conditions, social or cultural background, and adaptive behavior.</a:t>
            </a:r>
          </a:p>
          <a:p>
            <a:pPr marL="232943" indent="-232943">
              <a:buAutoNum type="arabicPeriod"/>
            </a:pPr>
            <a:r>
              <a:rPr lang="en-US" baseline="0" dirty="0" smtClean="0"/>
              <a:t>No requirement to place a student on a 504 plan who has been exited from special education.  However an evaluation would be appropriate. There is still a child find obligations.  Exiting from </a:t>
            </a:r>
            <a:r>
              <a:rPr lang="en-US" baseline="0" dirty="0" err="1" smtClean="0"/>
              <a:t>sp</a:t>
            </a:r>
            <a:r>
              <a:rPr lang="en-US" baseline="0" dirty="0" smtClean="0"/>
              <a:t> </a:t>
            </a:r>
            <a:r>
              <a:rPr lang="en-US" baseline="0" dirty="0" err="1" smtClean="0"/>
              <a:t>ed</a:t>
            </a:r>
            <a:r>
              <a:rPr lang="en-US" baseline="0" dirty="0" smtClean="0"/>
              <a:t> does not automatically put a child in a 504 plan</a:t>
            </a:r>
          </a:p>
          <a:p>
            <a:pPr marL="232943" indent="-232943">
              <a:buAutoNum type="arabicPeriod"/>
            </a:pPr>
            <a:r>
              <a:rPr lang="en-US" baseline="0" dirty="0" smtClean="0"/>
              <a:t>Revocation of Consent-34 CFR 300.9 OCR wrote in a the Letter to </a:t>
            </a:r>
            <a:r>
              <a:rPr lang="en-US" baseline="0" dirty="0" err="1" smtClean="0"/>
              <a:t>McKethan</a:t>
            </a:r>
            <a:r>
              <a:rPr lang="en-US" baseline="0" dirty="0" smtClean="0"/>
              <a:t>, “… once a school district has found a student disabled within the meaning of the IDEA and gas developed an IEP in accordance with the law’s requirements, it is impermissible for the student’s parent to refuse to accept IDEA services as specified there in and require the district to develop an IEP under Section 504…” Thus a rejection of services under the IDEA would amount to a rejection of services offered under Section 504 and in these situations the district complied with the Section 504 when it complied with the IDEA requirements…”</a:t>
            </a:r>
          </a:p>
          <a:p>
            <a:pPr marL="232943" indent="-232943">
              <a:buAutoNum type="arabicPeriod"/>
            </a:pPr>
            <a:r>
              <a:rPr lang="en-US" dirty="0"/>
              <a:t>Districts are not required to fund independent evaluations under Section 504.</a:t>
            </a:r>
          </a:p>
          <a:p>
            <a:pPr marL="232943" indent="-232943" defTabSz="931774">
              <a:buFontTx/>
              <a:buAutoNum type="arabicPeriod"/>
              <a:defRPr/>
            </a:pPr>
            <a:r>
              <a:rPr lang="en-US" dirty="0"/>
              <a:t>There are not meeting requirements in Section 504.  Although most schools will conduct a meeting, the response to rescheduling a meeting is a district decision. </a:t>
            </a:r>
          </a:p>
          <a:p>
            <a:pPr marL="232943" indent="-232943" defTabSz="931774">
              <a:buFontTx/>
              <a:buAutoNum type="arabicPeriod"/>
              <a:defRPr/>
            </a:pPr>
            <a:endParaRPr lang="en-US" dirty="0"/>
          </a:p>
          <a:p>
            <a:pPr marL="232943" indent="-232943">
              <a:buAutoNum type="arabicPeriod"/>
            </a:pPr>
            <a:endParaRPr lang="en-US" baseline="0" dirty="0" smtClean="0"/>
          </a:p>
          <a:p>
            <a:endParaRPr lang="en-US" baseline="0" dirty="0" smtClean="0"/>
          </a:p>
          <a:p>
            <a:pPr marL="232943" indent="-232943">
              <a:buAutoNum type="arabicPeriod"/>
            </a:pPr>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2</a:t>
            </a:fld>
            <a:endParaRPr lang="en-US"/>
          </a:p>
        </p:txBody>
      </p:sp>
    </p:spTree>
    <p:extLst>
      <p:ext uri="{BB962C8B-B14F-4D97-AF65-F5344CB8AC3E}">
        <p14:creationId xmlns:p14="http://schemas.microsoft.com/office/powerpoint/2010/main" val="38597404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Chapter 15-Within 25 school days of receipt of the parents’ written request for the provision of services the school district shall evaluate the information submitted by the parents and send a written response to the parents’ request.</a:t>
            </a:r>
          </a:p>
          <a:p>
            <a:endParaRPr lang="en-US" dirty="0" smtClean="0"/>
          </a:p>
          <a:p>
            <a:r>
              <a:rPr lang="en-US" dirty="0" smtClean="0"/>
              <a:t>District must honor the request and</a:t>
            </a:r>
            <a:r>
              <a:rPr lang="en-US" baseline="0" dirty="0" smtClean="0"/>
              <a:t> begin the process or deny the request and send the parents the notice.</a:t>
            </a:r>
          </a:p>
          <a:p>
            <a:endParaRPr lang="en-US" baseline="0" dirty="0" smtClean="0"/>
          </a:p>
          <a:p>
            <a:endParaRPr lang="en-US" baseline="0" dirty="0" smtClean="0"/>
          </a:p>
          <a:p>
            <a:r>
              <a:rPr lang="en-US" baseline="0" dirty="0" smtClean="0"/>
              <a:t>There is no meeting requirements</a:t>
            </a:r>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21</a:t>
            </a:fld>
            <a:endParaRPr lang="en-US"/>
          </a:p>
        </p:txBody>
      </p:sp>
    </p:spTree>
    <p:extLst>
      <p:ext uri="{BB962C8B-B14F-4D97-AF65-F5344CB8AC3E}">
        <p14:creationId xmlns:p14="http://schemas.microsoft.com/office/powerpoint/2010/main" val="29934490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note from the doctor is NOT required!</a:t>
            </a:r>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23</a:t>
            </a:fld>
            <a:endParaRPr lang="en-US"/>
          </a:p>
        </p:txBody>
      </p:sp>
    </p:spTree>
    <p:extLst>
      <p:ext uri="{BB962C8B-B14F-4D97-AF65-F5344CB8AC3E}">
        <p14:creationId xmlns:p14="http://schemas.microsoft.com/office/powerpoint/2010/main" val="21766566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Policies and procedures should include protocol for identification,</a:t>
            </a:r>
            <a:r>
              <a:rPr lang="en-US" baseline="0" dirty="0" smtClean="0"/>
              <a:t> evaluation and program</a:t>
            </a:r>
            <a:endParaRPr lang="en-US" dirty="0" smtClean="0"/>
          </a:p>
          <a:p>
            <a:endParaRPr lang="en-US" dirty="0" smtClean="0"/>
          </a:p>
          <a:p>
            <a:r>
              <a:rPr lang="en-US" dirty="0" smtClean="0"/>
              <a:t>Other things to do</a:t>
            </a:r>
          </a:p>
          <a:p>
            <a:r>
              <a:rPr lang="en-US" dirty="0" smtClean="0"/>
              <a:t>Adopt a grievance</a:t>
            </a:r>
            <a:r>
              <a:rPr lang="en-US" baseline="0" dirty="0" smtClean="0"/>
              <a:t> procedure</a:t>
            </a:r>
          </a:p>
          <a:p>
            <a:r>
              <a:rPr lang="en-US" baseline="0" dirty="0" smtClean="0"/>
              <a:t>Develop and post nondiscrimination notices</a:t>
            </a:r>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24</a:t>
            </a:fld>
            <a:endParaRPr lang="en-US"/>
          </a:p>
        </p:txBody>
      </p:sp>
    </p:spTree>
    <p:extLst>
      <p:ext uri="{BB962C8B-B14F-4D97-AF65-F5344CB8AC3E}">
        <p14:creationId xmlns:p14="http://schemas.microsoft.com/office/powerpoint/2010/main" val="5820828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34 CFR 104.35</a:t>
            </a:r>
            <a:r>
              <a:rPr lang="en-US" baseline="0" dirty="0" smtClean="0"/>
              <a:t> ( c )</a:t>
            </a:r>
            <a:r>
              <a:rPr lang="en-US" dirty="0" smtClean="0"/>
              <a:t> (3)</a:t>
            </a:r>
          </a:p>
          <a:p>
            <a:endParaRPr lang="en-US" dirty="0" smtClean="0"/>
          </a:p>
          <a:p>
            <a:r>
              <a:rPr lang="en-US" dirty="0" smtClean="0"/>
              <a:t>Persons knowledgeable </a:t>
            </a:r>
          </a:p>
          <a:p>
            <a:endParaRPr lang="en-US" dirty="0" smtClean="0"/>
          </a:p>
          <a:p>
            <a:r>
              <a:rPr lang="en-US" dirty="0" smtClean="0"/>
              <a:t>about the child</a:t>
            </a:r>
          </a:p>
          <a:p>
            <a:r>
              <a:rPr lang="en-US" dirty="0" smtClean="0"/>
              <a:t>Meaning of the evaluations and program options</a:t>
            </a:r>
          </a:p>
          <a:p>
            <a:r>
              <a:rPr lang="en-US" dirty="0" smtClean="0"/>
              <a:t>Oversee</a:t>
            </a:r>
            <a:r>
              <a:rPr lang="en-US" baseline="0" dirty="0" smtClean="0"/>
              <a:t> the program is compliant</a:t>
            </a:r>
            <a:endParaRPr lang="en-US" dirty="0" smtClean="0"/>
          </a:p>
          <a:p>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25</a:t>
            </a:fld>
            <a:endParaRPr lang="en-US"/>
          </a:p>
        </p:txBody>
      </p:sp>
    </p:spTree>
    <p:extLst>
      <p:ext uri="{BB962C8B-B14F-4D97-AF65-F5344CB8AC3E}">
        <p14:creationId xmlns:p14="http://schemas.microsoft.com/office/powerpoint/2010/main" val="21260144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26</a:t>
            </a:fld>
            <a:endParaRPr lang="en-US"/>
          </a:p>
        </p:txBody>
      </p:sp>
    </p:spTree>
    <p:extLst>
      <p:ext uri="{BB962C8B-B14F-4D97-AF65-F5344CB8AC3E}">
        <p14:creationId xmlns:p14="http://schemas.microsoft.com/office/powerpoint/2010/main" val="33303740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Suppose a student</a:t>
            </a:r>
            <a:r>
              <a:rPr lang="en-US" baseline="0" dirty="0" smtClean="0"/>
              <a:t> has severe asthma that is a disability because it substantially limits the major life activity of breathing and the function of the respiratory system.  However based on the evaluation the student does not need any special education or related services as a result of the disability .  This student fully participates in her schools regular classes including physical education, sports and can administer her own medications.  The school district is not obligated to provide the student with any additional services.  However the student is still a student with a disability and remains protected by the general nondiscrimination provisions of 504 and Title II</a:t>
            </a:r>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27</a:t>
            </a:fld>
            <a:endParaRPr lang="en-US"/>
          </a:p>
        </p:txBody>
      </p:sp>
    </p:spTree>
    <p:extLst>
      <p:ext uri="{BB962C8B-B14F-4D97-AF65-F5344CB8AC3E}">
        <p14:creationId xmlns:p14="http://schemas.microsoft.com/office/powerpoint/2010/main" val="25982751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22 PA Code</a:t>
            </a:r>
            <a:r>
              <a:rPr lang="en-US" baseline="0" dirty="0" smtClean="0"/>
              <a:t> Chapter 15 in section 15.7 states- </a:t>
            </a:r>
            <a:r>
              <a:rPr lang="en-US" dirty="0" smtClean="0"/>
              <a:t>If the parents</a:t>
            </a:r>
            <a:r>
              <a:rPr lang="en-US" baseline="0" dirty="0" smtClean="0"/>
              <a:t> and the LEA agree that the student needs to have a service agreement, then the service agreement is written and executed by a representative of the LEA and one or both parents.  The service agreement must specify the related aids, services, and accommodations that the student will receive, and the date the services will begin and end.  If appropriate, a service agreement should also identify procedures to occur in the event the student has a medical emergency.</a:t>
            </a:r>
          </a:p>
          <a:p>
            <a:endParaRPr lang="en-US" baseline="0" dirty="0" smtClean="0"/>
          </a:p>
          <a:p>
            <a:r>
              <a:rPr lang="en-US" baseline="0" dirty="0" smtClean="0"/>
              <a:t>BEC Although Charter Schools are not included in Chapter 15 they must comply with Section 504 regulations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28</a:t>
            </a:fld>
            <a:endParaRPr lang="en-US"/>
          </a:p>
        </p:txBody>
      </p:sp>
    </p:spTree>
    <p:extLst>
      <p:ext uri="{BB962C8B-B14F-4D97-AF65-F5344CB8AC3E}">
        <p14:creationId xmlns:p14="http://schemas.microsoft.com/office/powerpoint/2010/main" val="3119784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Must list:</a:t>
            </a:r>
          </a:p>
          <a:p>
            <a:pPr marL="228600" indent="-228600">
              <a:buAutoNum type="arabicPeriod"/>
            </a:pPr>
            <a:r>
              <a:rPr lang="en-US" dirty="0" smtClean="0"/>
              <a:t>The nature of the disability-what major life activity is impacted</a:t>
            </a:r>
          </a:p>
          <a:p>
            <a:pPr marL="228600" indent="-228600">
              <a:buAutoNum type="arabicPeriod"/>
            </a:pPr>
            <a:r>
              <a:rPr lang="en-US" dirty="0" smtClean="0"/>
              <a:t>The necessary accommodations</a:t>
            </a:r>
          </a:p>
          <a:p>
            <a:pPr marL="228600" indent="-228600">
              <a:buAutoNum type="arabicPeriod"/>
            </a:pPr>
            <a:r>
              <a:rPr lang="en-US" dirty="0" smtClean="0"/>
              <a:t>Location</a:t>
            </a:r>
          </a:p>
          <a:p>
            <a:pPr marL="228600" indent="-228600">
              <a:buAutoNum type="arabicPeriod"/>
            </a:pPr>
            <a:r>
              <a:rPr lang="en-US" dirty="0" smtClean="0"/>
              <a:t>Beginning and end date</a:t>
            </a:r>
          </a:p>
          <a:p>
            <a:pPr marL="0" indent="0">
              <a:buNone/>
            </a:pPr>
            <a:endParaRPr lang="en-US" dirty="0" smtClean="0"/>
          </a:p>
          <a:p>
            <a:pPr marL="0" indent="0">
              <a:buNone/>
            </a:pPr>
            <a:r>
              <a:rPr lang="en-US" dirty="0" smtClean="0"/>
              <a:t>Remember-districts are obligated to provide equal opportunity NOT equal outcome.</a:t>
            </a:r>
          </a:p>
          <a:p>
            <a:pPr marL="0" indent="0">
              <a:buNone/>
            </a:pPr>
            <a:endParaRPr lang="en-US" dirty="0" smtClean="0"/>
          </a:p>
          <a:p>
            <a:pPr marL="0" indent="0">
              <a:buNone/>
            </a:pPr>
            <a:r>
              <a:rPr lang="en-US" dirty="0" smtClean="0"/>
              <a:t>Students</a:t>
            </a:r>
            <a:r>
              <a:rPr lang="en-US" baseline="0" dirty="0" smtClean="0"/>
              <a:t> may have a disability which in no way affects their ability to learn.</a:t>
            </a:r>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29</a:t>
            </a:fld>
            <a:endParaRPr lang="en-US"/>
          </a:p>
        </p:txBody>
      </p:sp>
    </p:spTree>
    <p:extLst>
      <p:ext uri="{BB962C8B-B14F-4D97-AF65-F5344CB8AC3E}">
        <p14:creationId xmlns:p14="http://schemas.microsoft.com/office/powerpoint/2010/main" val="9190561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Disability =504</a:t>
            </a:r>
          </a:p>
          <a:p>
            <a:r>
              <a:rPr lang="en-US" dirty="0" smtClean="0"/>
              <a:t>Eligibility=IDEA</a:t>
            </a:r>
          </a:p>
          <a:p>
            <a:endParaRPr lang="en-US" dirty="0" smtClean="0"/>
          </a:p>
          <a:p>
            <a:endParaRPr lang="en-US" dirty="0" smtClean="0"/>
          </a:p>
          <a:p>
            <a:r>
              <a:rPr lang="en-US" dirty="0" smtClean="0"/>
              <a:t>Agreement Plan</a:t>
            </a:r>
          </a:p>
          <a:p>
            <a:r>
              <a:rPr lang="en-US" dirty="0" smtClean="0"/>
              <a:t>No goals</a:t>
            </a:r>
          </a:p>
          <a:p>
            <a:r>
              <a:rPr lang="en-US" dirty="0" smtClean="0"/>
              <a:t>No transition plan</a:t>
            </a:r>
          </a:p>
          <a:p>
            <a:r>
              <a:rPr lang="en-US" dirty="0" smtClean="0"/>
              <a:t>No present levels</a:t>
            </a:r>
          </a:p>
          <a:p>
            <a:r>
              <a:rPr lang="en-US" dirty="0" smtClean="0"/>
              <a:t>No progress reports</a:t>
            </a:r>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30</a:t>
            </a:fld>
            <a:endParaRPr lang="en-US"/>
          </a:p>
        </p:txBody>
      </p:sp>
    </p:spTree>
    <p:extLst>
      <p:ext uri="{BB962C8B-B14F-4D97-AF65-F5344CB8AC3E}">
        <p14:creationId xmlns:p14="http://schemas.microsoft.com/office/powerpoint/2010/main" val="38628142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Office for Civil Rights determined that a rejection of services under the IDEA would amount to a rejection of services offered under Section 504 and in this situations, the district complied with Section 504 when complied with the IDEA requirements</a:t>
            </a:r>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31</a:t>
            </a:fld>
            <a:endParaRPr lang="en-US"/>
          </a:p>
        </p:txBody>
      </p:sp>
    </p:spTree>
    <p:extLst>
      <p:ext uri="{BB962C8B-B14F-4D97-AF65-F5344CB8AC3E}">
        <p14:creationId xmlns:p14="http://schemas.microsoft.com/office/powerpoint/2010/main" val="2745186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Section 504 is a federal law designed to protect the rights of individuals with disabilities in programs and activities that receive federal assistance.  These include public schools, other state and local agencies and institutions of higher education.</a:t>
            </a:r>
          </a:p>
          <a:p>
            <a:endParaRPr lang="en-US" baseline="0" dirty="0" smtClean="0"/>
          </a:p>
          <a:p>
            <a:r>
              <a:rPr lang="en-US" baseline="0" dirty="0" smtClean="0"/>
              <a:t>Every school district that receives federal funding in the USA is obligated to follow this law and the Code of Federal Regulations under 34 CFR Part 104 outlines and establishes the districts’ responsibilities and procedures.</a:t>
            </a:r>
          </a:p>
          <a:p>
            <a:endParaRPr lang="en-US" baseline="0" dirty="0" smtClean="0"/>
          </a:p>
          <a:p>
            <a:r>
              <a:rPr lang="en-US" baseline="0" dirty="0" smtClean="0"/>
              <a:t>This law prohibits discrimination based on a disability.</a:t>
            </a:r>
          </a:p>
          <a:p>
            <a:endParaRPr lang="en-US" baseline="0" dirty="0" smtClean="0"/>
          </a:p>
          <a:p>
            <a:pPr marL="0" marR="0" indent="0" algn="l" defTabSz="931774" rtl="0" eaLnBrk="1" fontAlgn="auto" latinLnBrk="0" hangingPunct="1">
              <a:lnSpc>
                <a:spcPct val="100000"/>
              </a:lnSpc>
              <a:spcBef>
                <a:spcPts val="0"/>
              </a:spcBef>
              <a:spcAft>
                <a:spcPts val="0"/>
              </a:spcAft>
              <a:buClrTx/>
              <a:buSzTx/>
              <a:buFontTx/>
              <a:buNone/>
              <a:tabLst/>
              <a:defRPr/>
            </a:pPr>
            <a:r>
              <a:rPr lang="en-US" dirty="0" smtClean="0"/>
              <a:t>Title</a:t>
            </a:r>
            <a:r>
              <a:rPr lang="en-US" baseline="0" dirty="0" smtClean="0"/>
              <a:t> II of the ADA prohibits discrimination on the basis of disabilities by public entities, regardless of whether the </a:t>
            </a:r>
            <a:r>
              <a:rPr lang="en-US" b="1" baseline="0" dirty="0" smtClean="0"/>
              <a:t>public entities receive federal funds</a:t>
            </a:r>
            <a:r>
              <a:rPr lang="en-US" baseline="0" dirty="0" smtClean="0"/>
              <a:t>.  Religious Institutions that receive federal funds must also comply. Title II extends the antidiscrimination prohibition to all actions of state and local governments.  (ramps)</a:t>
            </a:r>
          </a:p>
          <a:p>
            <a:pPr defTabSz="931774">
              <a:defRPr/>
            </a:pPr>
            <a:endParaRPr lang="en-US" baseline="0" dirty="0" smtClean="0"/>
          </a:p>
          <a:p>
            <a:endParaRPr lang="en-US" baseline="0" dirty="0" smtClean="0"/>
          </a:p>
          <a:p>
            <a:r>
              <a:rPr lang="en-US" baseline="0" dirty="0" smtClean="0"/>
              <a:t>ADAAA made significant changes to the ADA’s definition of disability by broadening the scope of coverage and limiting consideration of the ameliorative effects of mitigating measures such as medications.  </a:t>
            </a:r>
          </a:p>
          <a:p>
            <a:endParaRPr lang="en-US" baseline="0" dirty="0" smtClean="0"/>
          </a:p>
          <a:p>
            <a:endParaRPr lang="en-US" baseline="0" dirty="0" smtClean="0"/>
          </a:p>
          <a:p>
            <a:r>
              <a:rPr lang="en-US" baseline="0" dirty="0" smtClean="0"/>
              <a:t>The amendment act of 2008 became effective on January 1, 2009. In brief it rejects the too narrowly interpreted definition of a disability that the Supreme Court required.  The scope of the ADAAA is broad and inclusive.  Changes in the ADAAA came about from a number of Supreme Court decisions.</a:t>
            </a:r>
          </a:p>
          <a:p>
            <a:endParaRPr lang="en-US" baseline="0" dirty="0" smtClean="0"/>
          </a:p>
          <a:p>
            <a:r>
              <a:rPr lang="en-US" baseline="0" dirty="0" smtClean="0"/>
              <a:t>IDEA-this Act not only imposes responsibility for compliance but also is the funding statue.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3</a:t>
            </a:fld>
            <a:endParaRPr lang="en-US"/>
          </a:p>
        </p:txBody>
      </p:sp>
    </p:spTree>
    <p:extLst>
      <p:ext uri="{BB962C8B-B14F-4D97-AF65-F5344CB8AC3E}">
        <p14:creationId xmlns:p14="http://schemas.microsoft.com/office/powerpoint/2010/main" val="37146885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there is no requirement</a:t>
            </a:r>
            <a:r>
              <a:rPr lang="en-US" baseline="0" dirty="0" smtClean="0"/>
              <a:t> to exhaust the administrative procedures.  Either party can go directly to the court</a:t>
            </a:r>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32</a:t>
            </a:fld>
            <a:endParaRPr lang="en-US"/>
          </a:p>
        </p:txBody>
      </p:sp>
    </p:spTree>
    <p:extLst>
      <p:ext uri="{BB962C8B-B14F-4D97-AF65-F5344CB8AC3E}">
        <p14:creationId xmlns:p14="http://schemas.microsoft.com/office/powerpoint/2010/main" val="42537670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Unlike IDEA, there is no</a:t>
            </a:r>
            <a:r>
              <a:rPr lang="en-US" baseline="0" dirty="0" smtClean="0"/>
              <a:t> right to an independent evaluation under Section 504.  Although school districts are not required to fund IEEs, they should consider the evaluations when interpreting data and placement decisions.</a:t>
            </a:r>
          </a:p>
          <a:p>
            <a:endParaRPr lang="en-US" dirty="0" smtClean="0"/>
          </a:p>
          <a:p>
            <a:r>
              <a:rPr lang="en-US" dirty="0" smtClean="0"/>
              <a:t>In at least one instance,</a:t>
            </a:r>
            <a:r>
              <a:rPr lang="en-US" baseline="0" dirty="0" smtClean="0"/>
              <a:t> OCR has said that meeting the regulatory requirement that information from a variety of sources be considered when making placement decisions obligates a district to consider an independent evaluation obtained by a parent.</a:t>
            </a:r>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33</a:t>
            </a:fld>
            <a:endParaRPr lang="en-US"/>
          </a:p>
        </p:txBody>
      </p:sp>
    </p:spTree>
    <p:extLst>
      <p:ext uri="{BB962C8B-B14F-4D97-AF65-F5344CB8AC3E}">
        <p14:creationId xmlns:p14="http://schemas.microsoft.com/office/powerpoint/2010/main" val="5586731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IDEA regulations require that ESY services be provided to special education students.</a:t>
            </a:r>
          </a:p>
          <a:p>
            <a:endParaRPr lang="en-US" dirty="0" smtClean="0"/>
          </a:p>
          <a:p>
            <a:r>
              <a:rPr lang="en-US" dirty="0" smtClean="0"/>
              <a:t>Section 504 does not address the provision of ESY services</a:t>
            </a:r>
            <a:r>
              <a:rPr lang="en-US" baseline="0" dirty="0" smtClean="0"/>
              <a:t> but in a number of instances OCR has interpreted the Section 504 regulation to require the provision of ESY services when the individual needs of a student are considered and shown to require ESY for FAPE.</a:t>
            </a:r>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34</a:t>
            </a:fld>
            <a:endParaRPr lang="en-US"/>
          </a:p>
        </p:txBody>
      </p:sp>
    </p:spTree>
    <p:extLst>
      <p:ext uri="{BB962C8B-B14F-4D97-AF65-F5344CB8AC3E}">
        <p14:creationId xmlns:p14="http://schemas.microsoft.com/office/powerpoint/2010/main" val="34805122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BREAK</a:t>
            </a:r>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35</a:t>
            </a:fld>
            <a:endParaRPr lang="en-US"/>
          </a:p>
        </p:txBody>
      </p:sp>
    </p:spTree>
    <p:extLst>
      <p:ext uri="{BB962C8B-B14F-4D97-AF65-F5344CB8AC3E}">
        <p14:creationId xmlns:p14="http://schemas.microsoft.com/office/powerpoint/2010/main" val="28694608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OCR has cautioned that if a school absolute prohibitions  against the use of service animals in the classroom, that effectively denies a student</a:t>
            </a:r>
            <a:r>
              <a:rPr lang="en-US" baseline="0" dirty="0" smtClean="0"/>
              <a:t> with disabilities an equal opportunity to participate in or benefit from an educational program, violates  34 CFR 104.4</a:t>
            </a:r>
          </a:p>
          <a:p>
            <a:endParaRPr lang="en-US" baseline="0" dirty="0" smtClean="0"/>
          </a:p>
          <a:p>
            <a:r>
              <a:rPr lang="en-US" baseline="0" dirty="0" smtClean="0"/>
              <a:t>Service </a:t>
            </a:r>
            <a:r>
              <a:rPr lang="en-US" baseline="0" dirty="0" err="1" smtClean="0"/>
              <a:t>vs</a:t>
            </a:r>
            <a:r>
              <a:rPr lang="en-US" baseline="0" dirty="0" smtClean="0"/>
              <a:t> therapy</a:t>
            </a:r>
          </a:p>
          <a:p>
            <a:endParaRPr lang="en-US" baseline="0" dirty="0" smtClean="0"/>
          </a:p>
          <a:p>
            <a:endParaRPr lang="en-US" baseline="0" dirty="0" smtClean="0"/>
          </a:p>
          <a:p>
            <a:r>
              <a:rPr lang="en-US" baseline="0" dirty="0" smtClean="0"/>
              <a:t>Districts cannot require documentation of certification or trainings or licenses.</a:t>
            </a:r>
          </a:p>
          <a:p>
            <a:r>
              <a:rPr lang="en-US" baseline="0" dirty="0" smtClean="0"/>
              <a:t>Is the dog necessary because of the student’s disability</a:t>
            </a:r>
          </a:p>
          <a:p>
            <a:r>
              <a:rPr lang="en-US" baseline="0" dirty="0" smtClean="0"/>
              <a:t>Mixed judicial outcomes</a:t>
            </a:r>
          </a:p>
          <a:p>
            <a:r>
              <a:rPr lang="en-US" baseline="0" dirty="0" smtClean="0"/>
              <a:t>Focus on safety and maintenance issues</a:t>
            </a:r>
          </a:p>
          <a:p>
            <a:endParaRPr lang="en-US" baseline="0" dirty="0" smtClean="0"/>
          </a:p>
          <a:p>
            <a:endParaRPr lang="en-US" baseline="0" dirty="0" smtClean="0"/>
          </a:p>
          <a:p>
            <a:endParaRPr lang="en-US" baseline="0" dirty="0" smtClean="0"/>
          </a:p>
          <a:p>
            <a:r>
              <a:rPr lang="en-US" baseline="0" dirty="0" smtClean="0"/>
              <a:t>Hearing impaired student</a:t>
            </a:r>
          </a:p>
          <a:p>
            <a:r>
              <a:rPr lang="en-US" baseline="0" dirty="0" smtClean="0"/>
              <a:t>Parents wanted the dog so that it could alert the student to certain sounds with the </a:t>
            </a:r>
            <a:r>
              <a:rPr lang="en-US" baseline="0" dirty="0" err="1" smtClean="0"/>
              <a:t>benfit</a:t>
            </a:r>
            <a:r>
              <a:rPr lang="en-US" baseline="0" dirty="0" smtClean="0"/>
              <a:t> </a:t>
            </a:r>
            <a:r>
              <a:rPr lang="en-US" baseline="0" dirty="0" err="1" smtClean="0"/>
              <a:t>os</a:t>
            </a:r>
            <a:r>
              <a:rPr lang="en-US" baseline="0" dirty="0" smtClean="0"/>
              <a:t> social skills and independence</a:t>
            </a:r>
          </a:p>
          <a:p>
            <a:r>
              <a:rPr lang="en-US" baseline="0" dirty="0" smtClean="0"/>
              <a:t>School denied and provided an alternative plan</a:t>
            </a:r>
          </a:p>
          <a:p>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37</a:t>
            </a:fld>
            <a:endParaRPr lang="en-US"/>
          </a:p>
        </p:txBody>
      </p:sp>
    </p:spTree>
    <p:extLst>
      <p:ext uri="{BB962C8B-B14F-4D97-AF65-F5344CB8AC3E}">
        <p14:creationId xmlns:p14="http://schemas.microsoft.com/office/powerpoint/2010/main" val="8875740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Under the Pennsylvania Nurse Practice Act, there is no provision for a registered nurse to delegate nursing tasks.  However, according to the Pennsylvania Board of Nursing RNs may train unlicensed individuals to assist with the administration of asthma inhalers and epinephrine auto-injectors. But not in the administration of medications such as insulin. Supplemental licensed nurses who are not certified school nurses must work under the direction of the school nurse and can not have a caseload</a:t>
            </a:r>
          </a:p>
          <a:p>
            <a:pPr defTabSz="931774">
              <a:defRPr/>
            </a:pPr>
            <a:endParaRPr lang="en-US" dirty="0" smtClean="0"/>
          </a:p>
          <a:p>
            <a:pPr defTabSz="931774">
              <a:defRPr/>
            </a:pPr>
            <a:r>
              <a:rPr lang="en-US" dirty="0" smtClean="0"/>
              <a:t>Citation Chapter 12 </a:t>
            </a:r>
          </a:p>
          <a:p>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38</a:t>
            </a:fld>
            <a:endParaRPr lang="en-US"/>
          </a:p>
        </p:txBody>
      </p:sp>
    </p:spTree>
    <p:extLst>
      <p:ext uri="{BB962C8B-B14F-4D97-AF65-F5344CB8AC3E}">
        <p14:creationId xmlns:p14="http://schemas.microsoft.com/office/powerpoint/2010/main" val="347591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Districts develop policies and procedures</a:t>
            </a:r>
            <a:endParaRPr lang="en-US" baseline="0" dirty="0" smtClean="0"/>
          </a:p>
          <a:p>
            <a:r>
              <a:rPr lang="en-US" baseline="0" dirty="0" smtClean="0"/>
              <a:t>CPR? Administering meds? Use of </a:t>
            </a:r>
            <a:r>
              <a:rPr lang="en-US" baseline="0" dirty="0" err="1" smtClean="0"/>
              <a:t>epi</a:t>
            </a:r>
            <a:r>
              <a:rPr lang="en-US" baseline="0" dirty="0" smtClean="0"/>
              <a:t> pen, inhaler, other equipment and devices</a:t>
            </a:r>
          </a:p>
          <a:p>
            <a:r>
              <a:rPr lang="en-US" baseline="0" dirty="0" smtClean="0"/>
              <a:t>Role of each member of the group on the service plan</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39</a:t>
            </a:fld>
            <a:endParaRPr lang="en-US"/>
          </a:p>
        </p:txBody>
      </p:sp>
    </p:spTree>
    <p:extLst>
      <p:ext uri="{BB962C8B-B14F-4D97-AF65-F5344CB8AC3E}">
        <p14:creationId xmlns:p14="http://schemas.microsoft.com/office/powerpoint/2010/main" val="37548433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particularly important that school districts need to consider whether they need to reassess eligibility for 504 Plans in light of the ADAAA.</a:t>
            </a:r>
          </a:p>
          <a:p>
            <a:endParaRPr lang="en-US" dirty="0" smtClean="0"/>
          </a:p>
          <a:p>
            <a:endParaRPr lang="en-US" dirty="0" smtClean="0"/>
          </a:p>
          <a:p>
            <a:r>
              <a:rPr lang="en-US" dirty="0" smtClean="0"/>
              <a:t>Not mitigating measures, more major life activities</a:t>
            </a:r>
          </a:p>
          <a:p>
            <a:endParaRPr lang="en-US" dirty="0" smtClean="0"/>
          </a:p>
          <a:p>
            <a:r>
              <a:rPr lang="en-US" dirty="0" smtClean="0"/>
              <a:t>The Amendments Act emphasizes</a:t>
            </a:r>
            <a:r>
              <a:rPr lang="en-US" baseline="0" dirty="0" smtClean="0"/>
              <a:t> that the definition of disability should be interpreted to allow for broad coverage.  Students in the past who may not be determined to have a disability under federal law may now in fact be found to have a disability.</a:t>
            </a:r>
            <a:r>
              <a:rPr lang="en-US" dirty="0" smtClean="0"/>
              <a:t> </a:t>
            </a:r>
          </a:p>
          <a:p>
            <a:endParaRPr lang="en-US" dirty="0" smtClean="0"/>
          </a:p>
          <a:p>
            <a:r>
              <a:rPr lang="en-US" dirty="0" smtClean="0"/>
              <a:t>A student with</a:t>
            </a:r>
            <a:r>
              <a:rPr lang="en-US" baseline="0" dirty="0" smtClean="0"/>
              <a:t> bipolar disorder would be covered if during manic or depressive episodes the student is substantially limited in a major life activity such as thinking, concentrating, neurological function or brain function</a:t>
            </a:r>
          </a:p>
          <a:p>
            <a:endParaRPr lang="en-US" baseline="0" dirty="0" smtClean="0"/>
          </a:p>
          <a:p>
            <a:r>
              <a:rPr lang="en-US" baseline="0" dirty="0" smtClean="0"/>
              <a:t>A student who receives allergy shots, the allergy would substantially limit a major activity </a:t>
            </a:r>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40</a:t>
            </a:fld>
            <a:endParaRPr lang="en-US"/>
          </a:p>
        </p:txBody>
      </p:sp>
    </p:spTree>
    <p:extLst>
      <p:ext uri="{BB962C8B-B14F-4D97-AF65-F5344CB8AC3E}">
        <p14:creationId xmlns:p14="http://schemas.microsoft.com/office/powerpoint/2010/main" val="4629042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42</a:t>
            </a:fld>
            <a:endParaRPr lang="en-US"/>
          </a:p>
        </p:txBody>
      </p:sp>
    </p:spTree>
    <p:extLst>
      <p:ext uri="{BB962C8B-B14F-4D97-AF65-F5344CB8AC3E}">
        <p14:creationId xmlns:p14="http://schemas.microsoft.com/office/powerpoint/2010/main" val="2721345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 104 of the 2010 amended</a:t>
            </a:r>
            <a:r>
              <a:rPr lang="en-US" baseline="0" dirty="0" smtClean="0"/>
              <a:t> PA School Code requires school policy and procedures regarding the self administration of medication</a:t>
            </a:r>
          </a:p>
          <a:p>
            <a:endParaRPr lang="en-US" baseline="0" dirty="0" smtClean="0"/>
          </a:p>
          <a:p>
            <a:pPr defTabSz="931774">
              <a:defRPr/>
            </a:pPr>
            <a:r>
              <a:rPr lang="en-US" dirty="0" smtClean="0"/>
              <a:t>Chapter 12 requires schools to have a written plan for the implementation of a comprehensive</a:t>
            </a:r>
            <a:r>
              <a:rPr lang="en-US" baseline="0" dirty="0" smtClean="0"/>
              <a:t> and integrated k-12 program, part of that plan calls for policies and procedures for administering medications and treatments</a:t>
            </a:r>
            <a:endParaRPr lang="en-US" dirty="0" smtClean="0"/>
          </a:p>
          <a:p>
            <a:endParaRPr lang="en-US" dirty="0" smtClean="0"/>
          </a:p>
          <a:p>
            <a:r>
              <a:rPr lang="en-US" dirty="0" smtClean="0"/>
              <a:t>I bring these regulations and Acts to your attention because much of our responsibilities</a:t>
            </a:r>
            <a:r>
              <a:rPr lang="en-US" baseline="0" dirty="0" smtClean="0"/>
              <a:t> in Section 504 is dealing with health related issues</a:t>
            </a:r>
            <a:endParaRPr lang="en-US" dirty="0" smtClean="0"/>
          </a:p>
          <a:p>
            <a:endParaRPr lang="en-US" dirty="0" smtClean="0"/>
          </a:p>
          <a:p>
            <a:r>
              <a:rPr lang="en-US" dirty="0" smtClean="0"/>
              <a:t>When a Federal Act is passed, state legislation has the obligations to develop regulation which outlines how to comply with the law, specifically geared to that state.</a:t>
            </a:r>
          </a:p>
          <a:p>
            <a:endParaRPr lang="en-US" dirty="0" smtClean="0"/>
          </a:p>
          <a:p>
            <a:r>
              <a:rPr lang="en-US" dirty="0" smtClean="0"/>
              <a:t>Chapter 15 is Pennsylvania’s regulations for students who require 504 plans</a:t>
            </a:r>
          </a:p>
          <a:p>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4</a:t>
            </a:fld>
            <a:endParaRPr lang="en-US"/>
          </a:p>
        </p:txBody>
      </p:sp>
    </p:spTree>
    <p:extLst>
      <p:ext uri="{BB962C8B-B14F-4D97-AF65-F5344CB8AC3E}">
        <p14:creationId xmlns:p14="http://schemas.microsoft.com/office/powerpoint/2010/main" val="1949082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Widely recognized as the first Civil Rights statue for persons with disabilities.</a:t>
            </a:r>
          </a:p>
          <a:p>
            <a:r>
              <a:rPr lang="en-US" dirty="0" smtClean="0"/>
              <a:t>Took affect in 1977</a:t>
            </a:r>
          </a:p>
          <a:p>
            <a:r>
              <a:rPr lang="en-US" dirty="0" smtClean="0"/>
              <a:t>Paved the way for other Acts including</a:t>
            </a:r>
            <a:r>
              <a:rPr lang="en-US" baseline="0" dirty="0" smtClean="0"/>
              <a:t> the Americans with Disabilities Act</a:t>
            </a:r>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5</a:t>
            </a:fld>
            <a:endParaRPr lang="en-US"/>
          </a:p>
        </p:txBody>
      </p:sp>
    </p:spTree>
    <p:extLst>
      <p:ext uri="{BB962C8B-B14F-4D97-AF65-F5344CB8AC3E}">
        <p14:creationId xmlns:p14="http://schemas.microsoft.com/office/powerpoint/2010/main" val="3140647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Any</a:t>
            </a:r>
            <a:r>
              <a:rPr lang="en-US" baseline="0" dirty="0" smtClean="0"/>
              <a:t> federal funds</a:t>
            </a:r>
          </a:p>
          <a:p>
            <a:pPr defTabSz="931774">
              <a:defRPr/>
            </a:pPr>
            <a:endParaRPr lang="en-US" baseline="0" dirty="0" smtClean="0"/>
          </a:p>
          <a:p>
            <a:pPr defTabSz="931774">
              <a:defRPr/>
            </a:pPr>
            <a:r>
              <a:rPr lang="en-US" baseline="0" dirty="0" smtClean="0"/>
              <a:t>The regulation has two mandates for public schools:</a:t>
            </a:r>
          </a:p>
          <a:p>
            <a:pPr defTabSz="931774">
              <a:defRPr/>
            </a:pPr>
            <a:r>
              <a:rPr lang="en-US" baseline="0" dirty="0" smtClean="0"/>
              <a:t>Nondiscrimination and FAPE</a:t>
            </a:r>
            <a:endParaRPr lang="en-US" dirty="0" smtClean="0"/>
          </a:p>
          <a:p>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6</a:t>
            </a:fld>
            <a:endParaRPr lang="en-US"/>
          </a:p>
        </p:txBody>
      </p:sp>
    </p:spTree>
    <p:extLst>
      <p:ext uri="{BB962C8B-B14F-4D97-AF65-F5344CB8AC3E}">
        <p14:creationId xmlns:p14="http://schemas.microsoft.com/office/powerpoint/2010/main" val="620234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0218D8-4234-40A3-ACFC-A0FFB1650FF4}" type="slidenum">
              <a:rPr lang="en-US" smtClean="0"/>
              <a:t>7</a:t>
            </a:fld>
            <a:endParaRPr lang="en-US"/>
          </a:p>
        </p:txBody>
      </p:sp>
    </p:spTree>
    <p:extLst>
      <p:ext uri="{BB962C8B-B14F-4D97-AF65-F5344CB8AC3E}">
        <p14:creationId xmlns:p14="http://schemas.microsoft.com/office/powerpoint/2010/main" val="3862643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Is regarded as</a:t>
            </a:r>
          </a:p>
          <a:p>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8</a:t>
            </a:fld>
            <a:endParaRPr lang="en-US"/>
          </a:p>
        </p:txBody>
      </p:sp>
    </p:spTree>
    <p:extLst>
      <p:ext uri="{BB962C8B-B14F-4D97-AF65-F5344CB8AC3E}">
        <p14:creationId xmlns:p14="http://schemas.microsoft.com/office/powerpoint/2010/main" val="4277063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Many students have conditions or disorders that are not readily apparent to others. They may include conditions such as specific learning disabilities, diabetes, epilepsy and allergies. Hidden disabilities such as low vision, poor hearing, heart disease or chronic illness may not be obvious, but if they substantially limit that child’s ability to receive an appropriate education as defined by Section 504, they may be considered to have an “impairment” under Section 504 standards. As a result, these students, regardless of their intelligence, will be unable to fully demonstrate their ability or attain educational benefits equal to that of non-disabled students </a:t>
            </a:r>
          </a:p>
          <a:p>
            <a:pPr defTabSz="931774">
              <a:defRPr/>
            </a:pPr>
            <a:endParaRPr lang="en-US" dirty="0"/>
          </a:p>
          <a:p>
            <a:pPr defTabSz="931774">
              <a:defRPr/>
            </a:pPr>
            <a:r>
              <a:rPr lang="en-US" dirty="0"/>
              <a:t>The definition does not set forth a list of specific diseases, conditions or disorders that constitute impairments because of the difficulty of ensuring the comprehensiveness of any such list. While the definition of a disabled person also includes specific limitations on what persons are classified as disabled under the regulations, it also specifies that only physical and mental impairments are included, thus “environmental, cultural and economic disadvantage are not in themselves covered” (Appendix A to Part 104, #3).</a:t>
            </a:r>
          </a:p>
          <a:p>
            <a:endParaRPr lang="en-US" dirty="0"/>
          </a:p>
        </p:txBody>
      </p:sp>
      <p:sp>
        <p:nvSpPr>
          <p:cNvPr id="4" name="Slide Number Placeholder 3"/>
          <p:cNvSpPr>
            <a:spLocks noGrp="1"/>
          </p:cNvSpPr>
          <p:nvPr>
            <p:ph type="sldNum" sz="quarter" idx="10"/>
          </p:nvPr>
        </p:nvSpPr>
        <p:spPr/>
        <p:txBody>
          <a:bodyPr/>
          <a:lstStyle/>
          <a:p>
            <a:fld id="{C40218D8-4234-40A3-ACFC-A0FFB1650FF4}" type="slidenum">
              <a:rPr lang="en-US" smtClean="0"/>
              <a:t>9</a:t>
            </a:fld>
            <a:endParaRPr lang="en-US"/>
          </a:p>
        </p:txBody>
      </p:sp>
    </p:spTree>
    <p:extLst>
      <p:ext uri="{BB962C8B-B14F-4D97-AF65-F5344CB8AC3E}">
        <p14:creationId xmlns:p14="http://schemas.microsoft.com/office/powerpoint/2010/main" val="7192061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7DD378B-44D3-4DF8-B92A-93C987FA3707}" type="datetimeFigureOut">
              <a:rPr lang="en-US" smtClean="0"/>
              <a:t>7/13/2015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88C2B7F-AFF5-49EA-B4E3-26E9266F0B7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DD378B-44D3-4DF8-B92A-93C987FA3707}" type="datetimeFigureOut">
              <a:rPr lang="en-US" smtClean="0"/>
              <a:t>7/13/2015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8C2B7F-AFF5-49EA-B4E3-26E9266F0B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DD378B-44D3-4DF8-B92A-93C987FA3707}" type="datetimeFigureOut">
              <a:rPr lang="en-US" smtClean="0"/>
              <a:t>7/13/2015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8C2B7F-AFF5-49EA-B4E3-26E9266F0B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DD378B-44D3-4DF8-B92A-93C987FA3707}" type="datetimeFigureOut">
              <a:rPr lang="en-US" smtClean="0"/>
              <a:t>7/13/2015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8C2B7F-AFF5-49EA-B4E3-26E9266F0B7C}"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7DD378B-44D3-4DF8-B92A-93C987FA3707}" type="datetimeFigureOut">
              <a:rPr lang="en-US" smtClean="0"/>
              <a:t>7/13/2015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8C2B7F-AFF5-49EA-B4E3-26E9266F0B7C}"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7DD378B-44D3-4DF8-B92A-93C987FA3707}" type="datetimeFigureOut">
              <a:rPr lang="en-US" smtClean="0"/>
              <a:t>7/13/2015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8C2B7F-AFF5-49EA-B4E3-26E9266F0B7C}"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7DD378B-44D3-4DF8-B92A-93C987FA3707}" type="datetimeFigureOut">
              <a:rPr lang="en-US" smtClean="0"/>
              <a:t>7/13/2015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88C2B7F-AFF5-49EA-B4E3-26E9266F0B7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7DD378B-44D3-4DF8-B92A-93C987FA3707}" type="datetimeFigureOut">
              <a:rPr lang="en-US" smtClean="0"/>
              <a:t>7/13/2015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88C2B7F-AFF5-49EA-B4E3-26E9266F0B7C}"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7DD378B-44D3-4DF8-B92A-93C987FA3707}" type="datetimeFigureOut">
              <a:rPr lang="en-US" smtClean="0"/>
              <a:t>7/13/2015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88C2B7F-AFF5-49EA-B4E3-26E9266F0B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7DD378B-44D3-4DF8-B92A-93C987FA3707}" type="datetimeFigureOut">
              <a:rPr lang="en-US" smtClean="0"/>
              <a:t>7/13/2015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8C2B7F-AFF5-49EA-B4E3-26E9266F0B7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7DD378B-44D3-4DF8-B92A-93C987FA3707}" type="datetimeFigureOut">
              <a:rPr lang="en-US" smtClean="0"/>
              <a:t>7/13/2015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88C2B7F-AFF5-49EA-B4E3-26E9266F0B7C}"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7DD378B-44D3-4DF8-B92A-93C987FA3707}" type="datetimeFigureOut">
              <a:rPr lang="en-US" smtClean="0"/>
              <a:t>7/13/2015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88C2B7F-AFF5-49EA-B4E3-26E9266F0B7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jinskip@pa.gov" TargetMode="External"/><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838450"/>
          </a:xfrm>
        </p:spPr>
        <p:txBody>
          <a:bodyPr>
            <a:normAutofit/>
          </a:bodyPr>
          <a:lstStyle/>
          <a:p>
            <a:r>
              <a:rPr lang="en-US" sz="2400" dirty="0" smtClean="0"/>
              <a:t>Pennsylvania Department of Education</a:t>
            </a:r>
            <a:br>
              <a:rPr lang="en-US" sz="2400" dirty="0" smtClean="0"/>
            </a:br>
            <a:r>
              <a:rPr lang="en-US" sz="2400" dirty="0" smtClean="0"/>
              <a:t>Bureau of Special Education </a:t>
            </a:r>
            <a:r>
              <a:rPr lang="en-US" sz="3200" dirty="0" smtClean="0"/>
              <a:t/>
            </a:r>
            <a:br>
              <a:rPr lang="en-US" sz="3200" dirty="0" smtClean="0"/>
            </a:br>
            <a:r>
              <a:rPr lang="en-US" sz="3200" dirty="0" smtClean="0"/>
              <a:t/>
            </a:r>
            <a:br>
              <a:rPr lang="en-US" sz="3200" dirty="0" smtClean="0"/>
            </a:br>
            <a:r>
              <a:rPr lang="en-US" sz="3200" dirty="0" smtClean="0"/>
              <a:t>Section 504 Training</a:t>
            </a:r>
            <a:endParaRPr lang="en-US" sz="3200" dirty="0"/>
          </a:p>
        </p:txBody>
      </p:sp>
      <p:sp>
        <p:nvSpPr>
          <p:cNvPr id="3" name="Subtitle 2"/>
          <p:cNvSpPr>
            <a:spLocks noGrp="1"/>
          </p:cNvSpPr>
          <p:nvPr>
            <p:ph type="subTitle" idx="1"/>
          </p:nvPr>
        </p:nvSpPr>
        <p:spPr>
          <a:xfrm>
            <a:off x="685800" y="3611606"/>
            <a:ext cx="7772400" cy="1798593"/>
          </a:xfrm>
        </p:spPr>
        <p:txBody>
          <a:bodyPr/>
          <a:lstStyle/>
          <a:p>
            <a:r>
              <a:rPr lang="en-US" dirty="0" smtClean="0"/>
              <a:t>Jean B. Inskip</a:t>
            </a:r>
          </a:p>
          <a:p>
            <a:endParaRPr lang="en-US" dirty="0" smtClean="0"/>
          </a:p>
        </p:txBody>
      </p:sp>
    </p:spTree>
    <p:extLst>
      <p:ext uri="{BB962C8B-B14F-4D97-AF65-F5344CB8AC3E}">
        <p14:creationId xmlns:p14="http://schemas.microsoft.com/office/powerpoint/2010/main" val="2349747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457200" y="2098675"/>
            <a:ext cx="8229600" cy="3540125"/>
          </a:xfrm>
        </p:spPr>
        <p:txBody>
          <a:bodyPr/>
          <a:lstStyle/>
          <a:p>
            <a:pPr eaLnBrk="1" hangingPunct="1"/>
            <a:r>
              <a:rPr lang="en-US" dirty="0" smtClean="0"/>
              <a:t>Definition of disability</a:t>
            </a:r>
          </a:p>
          <a:p>
            <a:pPr eaLnBrk="1" hangingPunct="1">
              <a:buFont typeface="Wingdings" pitchFamily="2" charset="2"/>
              <a:buNone/>
            </a:pPr>
            <a:endParaRPr lang="en-US" sz="800" dirty="0" smtClean="0"/>
          </a:p>
          <a:p>
            <a:pPr lvl="1" eaLnBrk="1" hangingPunct="1"/>
            <a:r>
              <a:rPr lang="en-US" dirty="0" smtClean="0"/>
              <a:t>Prong 3 broken into three parts</a:t>
            </a:r>
          </a:p>
          <a:p>
            <a:pPr lvl="1" eaLnBrk="1" hangingPunct="1">
              <a:buFont typeface="Wingdings" pitchFamily="2" charset="2"/>
              <a:buNone/>
            </a:pPr>
            <a:endParaRPr lang="en-US" sz="800" dirty="0" smtClean="0"/>
          </a:p>
          <a:p>
            <a:pPr lvl="2" eaLnBrk="1" hangingPunct="1"/>
            <a:r>
              <a:rPr lang="en-US" dirty="0" smtClean="0"/>
              <a:t>Physical or mental impairment</a:t>
            </a:r>
          </a:p>
          <a:p>
            <a:pPr lvl="2" eaLnBrk="1" hangingPunct="1">
              <a:buFont typeface="Wingdings" pitchFamily="2" charset="2"/>
              <a:buNone/>
            </a:pPr>
            <a:endParaRPr lang="en-US" sz="800" dirty="0" smtClean="0"/>
          </a:p>
          <a:p>
            <a:pPr lvl="2" eaLnBrk="1" hangingPunct="1"/>
            <a:r>
              <a:rPr lang="en-US" dirty="0" smtClean="0"/>
              <a:t>Substantially limits</a:t>
            </a:r>
          </a:p>
          <a:p>
            <a:pPr lvl="2" eaLnBrk="1" hangingPunct="1">
              <a:buFont typeface="Wingdings" pitchFamily="2" charset="2"/>
              <a:buNone/>
            </a:pPr>
            <a:endParaRPr lang="en-US" sz="800" dirty="0" smtClean="0"/>
          </a:p>
          <a:p>
            <a:pPr lvl="2" eaLnBrk="1" hangingPunct="1"/>
            <a:r>
              <a:rPr lang="en-US" dirty="0" smtClean="0"/>
              <a:t>Major life activity</a:t>
            </a:r>
          </a:p>
          <a:p>
            <a:pPr eaLnBrk="1" hangingPunct="1"/>
            <a:endParaRPr lang="en-US" dirty="0" smtClean="0"/>
          </a:p>
        </p:txBody>
      </p:sp>
      <p:sp>
        <p:nvSpPr>
          <p:cNvPr id="28675" name="Slide Number Placeholder 3"/>
          <p:cNvSpPr>
            <a:spLocks noGrp="1"/>
          </p:cNvSpPr>
          <p:nvPr>
            <p:ph type="sldNum" sz="quarter" idx="12"/>
          </p:nvPr>
        </p:nvSpPr>
        <p:spPr>
          <a:noFill/>
        </p:spPr>
        <p:txBody>
          <a:bodyPr/>
          <a:lstStyle/>
          <a:p>
            <a:fld id="{F096D45E-2222-4596-BFE8-FEE246C32C5B}" type="slidenum">
              <a:rPr lang="en-US" smtClean="0"/>
              <a:pPr/>
              <a:t>10</a:t>
            </a:fld>
            <a:endParaRPr lang="en-US" smtClean="0"/>
          </a:p>
        </p:txBody>
      </p:sp>
      <p:sp>
        <p:nvSpPr>
          <p:cNvPr id="28673" name="Rectangle 2"/>
          <p:cNvSpPr>
            <a:spLocks noGrp="1" noChangeArrowheads="1"/>
          </p:cNvSpPr>
          <p:nvPr>
            <p:ph type="title"/>
          </p:nvPr>
        </p:nvSpPr>
        <p:spPr/>
        <p:txBody>
          <a:bodyPr/>
          <a:lstStyle/>
          <a:p>
            <a:pPr eaLnBrk="1" hangingPunct="1"/>
            <a:r>
              <a:rPr lang="en-US" b="1" dirty="0" smtClean="0"/>
              <a:t>3 Pronged Guideline</a:t>
            </a:r>
          </a:p>
        </p:txBody>
      </p:sp>
    </p:spTree>
    <p:extLst>
      <p:ext uri="{BB962C8B-B14F-4D97-AF65-F5344CB8AC3E}">
        <p14:creationId xmlns:p14="http://schemas.microsoft.com/office/powerpoint/2010/main" val="3087521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Congress directed that the definition of a disability be “construed broadly and that the determination of whether an individual has a disability should not demand extensive analysis”</a:t>
            </a:r>
            <a:endParaRPr lang="en-US" dirty="0"/>
          </a:p>
        </p:txBody>
      </p:sp>
      <p:sp>
        <p:nvSpPr>
          <p:cNvPr id="2" name="Title 1"/>
          <p:cNvSpPr>
            <a:spLocks noGrp="1"/>
          </p:cNvSpPr>
          <p:nvPr>
            <p:ph type="title"/>
          </p:nvPr>
        </p:nvSpPr>
        <p:spPr/>
        <p:txBody>
          <a:bodyPr>
            <a:noAutofit/>
          </a:bodyPr>
          <a:lstStyle/>
          <a:p>
            <a:r>
              <a:rPr lang="en-US" b="1" dirty="0" smtClean="0"/>
              <a:t>Title II of</a:t>
            </a:r>
            <a:br>
              <a:rPr lang="en-US" b="1" dirty="0" smtClean="0"/>
            </a:br>
            <a:r>
              <a:rPr lang="en-US" b="1" dirty="0" smtClean="0"/>
              <a:t>The Amendments Act of 2008</a:t>
            </a:r>
            <a:endParaRPr lang="en-US" b="1" dirty="0"/>
          </a:p>
        </p:txBody>
      </p:sp>
    </p:spTree>
    <p:extLst>
      <p:ext uri="{BB962C8B-B14F-4D97-AF65-F5344CB8AC3E}">
        <p14:creationId xmlns:p14="http://schemas.microsoft.com/office/powerpoint/2010/main" val="3982898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Significant Changes to K-12 Section 504</a:t>
            </a:r>
          </a:p>
          <a:p>
            <a:pPr marL="0" indent="0" algn="ctr">
              <a:buNone/>
            </a:pPr>
            <a:endParaRPr lang="en-US" dirty="0" smtClean="0"/>
          </a:p>
          <a:p>
            <a:pPr marL="514350" indent="-514350">
              <a:buFont typeface="+mj-lt"/>
              <a:buAutoNum type="arabicPeriod"/>
            </a:pPr>
            <a:r>
              <a:rPr lang="en-US" dirty="0" smtClean="0"/>
              <a:t>Expansion of Major Life Activities</a:t>
            </a:r>
          </a:p>
          <a:p>
            <a:pPr marL="514350" indent="-514350">
              <a:buFont typeface="+mj-lt"/>
              <a:buAutoNum type="arabicPeriod"/>
            </a:pPr>
            <a:r>
              <a:rPr lang="en-US" dirty="0" smtClean="0"/>
              <a:t>Treatment of impairment if it is episodic or in remission</a:t>
            </a:r>
          </a:p>
          <a:p>
            <a:pPr marL="514350" indent="-514350">
              <a:buFont typeface="+mj-lt"/>
              <a:buAutoNum type="arabicPeriod"/>
            </a:pPr>
            <a:r>
              <a:rPr lang="en-US" dirty="0" smtClean="0"/>
              <a:t>Mitigating measures rule</a:t>
            </a:r>
          </a:p>
          <a:p>
            <a:pPr marL="514350" indent="-514350">
              <a:buFont typeface="+mj-lt"/>
              <a:buAutoNum type="arabicPeriod"/>
            </a:pPr>
            <a:r>
              <a:rPr lang="en-US" dirty="0" smtClean="0"/>
              <a:t>New definition of Substantial Limitation</a:t>
            </a:r>
            <a:endParaRPr lang="en-US" dirty="0"/>
          </a:p>
        </p:txBody>
      </p:sp>
      <p:sp>
        <p:nvSpPr>
          <p:cNvPr id="2" name="Title 1"/>
          <p:cNvSpPr>
            <a:spLocks noGrp="1"/>
          </p:cNvSpPr>
          <p:nvPr>
            <p:ph type="title"/>
          </p:nvPr>
        </p:nvSpPr>
        <p:spPr/>
        <p:txBody>
          <a:bodyPr>
            <a:noAutofit/>
          </a:bodyPr>
          <a:lstStyle/>
          <a:p>
            <a:r>
              <a:rPr lang="en-US" b="1" dirty="0" smtClean="0"/>
              <a:t>Title II of</a:t>
            </a:r>
            <a:br>
              <a:rPr lang="en-US" b="1" dirty="0" smtClean="0"/>
            </a:br>
            <a:r>
              <a:rPr lang="en-US" b="1" dirty="0" smtClean="0"/>
              <a:t>The Amendments Act of 2008</a:t>
            </a:r>
            <a:endParaRPr lang="en-US" b="1" dirty="0"/>
          </a:p>
        </p:txBody>
      </p:sp>
    </p:spTree>
    <p:extLst>
      <p:ext uri="{BB962C8B-B14F-4D97-AF65-F5344CB8AC3E}">
        <p14:creationId xmlns:p14="http://schemas.microsoft.com/office/powerpoint/2010/main" val="356898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normAutofit lnSpcReduction="10000"/>
          </a:bodyPr>
          <a:lstStyle/>
          <a:p>
            <a:r>
              <a:rPr lang="en-US" sz="2600" dirty="0" smtClean="0"/>
              <a:t>Bending</a:t>
            </a:r>
          </a:p>
          <a:p>
            <a:r>
              <a:rPr lang="en-US" sz="2600" dirty="0" smtClean="0"/>
              <a:t>Breathing</a:t>
            </a:r>
          </a:p>
          <a:p>
            <a:r>
              <a:rPr lang="en-US" sz="2600" dirty="0" smtClean="0"/>
              <a:t>Caring for one’s self</a:t>
            </a:r>
          </a:p>
          <a:p>
            <a:r>
              <a:rPr lang="en-US" sz="2600" dirty="0" smtClean="0"/>
              <a:t>Communicating*</a:t>
            </a:r>
          </a:p>
          <a:p>
            <a:r>
              <a:rPr lang="en-US" sz="2600" dirty="0" smtClean="0"/>
              <a:t>Concentrating*</a:t>
            </a:r>
          </a:p>
          <a:p>
            <a:r>
              <a:rPr lang="en-US" sz="2600" dirty="0" smtClean="0"/>
              <a:t>Eating</a:t>
            </a:r>
          </a:p>
          <a:p>
            <a:r>
              <a:rPr lang="en-US" sz="2600" dirty="0" smtClean="0"/>
              <a:t>Hearing</a:t>
            </a:r>
          </a:p>
          <a:p>
            <a:r>
              <a:rPr lang="en-US" sz="2600" dirty="0" smtClean="0"/>
              <a:t>Learning</a:t>
            </a:r>
          </a:p>
          <a:p>
            <a:r>
              <a:rPr lang="en-US" sz="2600" dirty="0" smtClean="0"/>
              <a:t>Lifting</a:t>
            </a:r>
          </a:p>
          <a:p>
            <a:r>
              <a:rPr lang="en-US" sz="2600" dirty="0" smtClean="0"/>
              <a:t>Performing manual tasks</a:t>
            </a:r>
            <a:endParaRPr lang="en-US" sz="2600" dirty="0"/>
          </a:p>
        </p:txBody>
      </p:sp>
      <p:sp>
        <p:nvSpPr>
          <p:cNvPr id="5" name="Content Placeholder 4"/>
          <p:cNvSpPr>
            <a:spLocks noGrp="1"/>
          </p:cNvSpPr>
          <p:nvPr>
            <p:ph sz="half" idx="2"/>
          </p:nvPr>
        </p:nvSpPr>
        <p:spPr/>
        <p:txBody>
          <a:bodyPr>
            <a:normAutofit lnSpcReduction="10000"/>
          </a:bodyPr>
          <a:lstStyle/>
          <a:p>
            <a:r>
              <a:rPr lang="en-US" sz="2600" dirty="0" smtClean="0"/>
              <a:t>Reading*</a:t>
            </a:r>
          </a:p>
          <a:p>
            <a:r>
              <a:rPr lang="en-US" sz="2600" dirty="0" smtClean="0"/>
              <a:t>Seeing</a:t>
            </a:r>
          </a:p>
          <a:p>
            <a:r>
              <a:rPr lang="en-US" sz="2600" dirty="0" smtClean="0"/>
              <a:t>Sleeping</a:t>
            </a:r>
          </a:p>
          <a:p>
            <a:r>
              <a:rPr lang="en-US" sz="2600" dirty="0" smtClean="0"/>
              <a:t>Speaking*</a:t>
            </a:r>
          </a:p>
          <a:p>
            <a:r>
              <a:rPr lang="en-US" sz="2600" dirty="0" smtClean="0"/>
              <a:t>Standing</a:t>
            </a:r>
          </a:p>
          <a:p>
            <a:r>
              <a:rPr lang="en-US" sz="2600" dirty="0" smtClean="0"/>
              <a:t>Thinking</a:t>
            </a:r>
          </a:p>
          <a:p>
            <a:r>
              <a:rPr lang="en-US" sz="2600" dirty="0" smtClean="0"/>
              <a:t>Walking</a:t>
            </a:r>
          </a:p>
          <a:p>
            <a:r>
              <a:rPr lang="en-US" sz="2600" dirty="0" smtClean="0"/>
              <a:t>Working</a:t>
            </a:r>
          </a:p>
          <a:p>
            <a:pPr marL="0" indent="0">
              <a:buNone/>
            </a:pPr>
            <a:endParaRPr lang="en-US" dirty="0" smtClean="0"/>
          </a:p>
          <a:p>
            <a:pPr marL="0" indent="0">
              <a:buNone/>
            </a:pPr>
            <a:r>
              <a:rPr lang="en-US" sz="2200" dirty="0" smtClean="0"/>
              <a:t>* Added in ADA Amendments of 2008</a:t>
            </a:r>
            <a:endParaRPr lang="en-US" sz="2200" dirty="0"/>
          </a:p>
        </p:txBody>
      </p:sp>
      <p:sp>
        <p:nvSpPr>
          <p:cNvPr id="2" name="Title 1"/>
          <p:cNvSpPr>
            <a:spLocks noGrp="1"/>
          </p:cNvSpPr>
          <p:nvPr>
            <p:ph type="title"/>
          </p:nvPr>
        </p:nvSpPr>
        <p:spPr/>
        <p:txBody>
          <a:bodyPr/>
          <a:lstStyle/>
          <a:p>
            <a:r>
              <a:rPr lang="en-US" b="1" dirty="0" smtClean="0"/>
              <a:t>What is a “major life activity”?</a:t>
            </a:r>
            <a:endParaRPr lang="en-US" b="1" dirty="0"/>
          </a:p>
        </p:txBody>
      </p:sp>
    </p:spTree>
    <p:extLst>
      <p:ext uri="{BB962C8B-B14F-4D97-AF65-F5344CB8AC3E}">
        <p14:creationId xmlns:p14="http://schemas.microsoft.com/office/powerpoint/2010/main" val="1829723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85000" lnSpcReduction="20000"/>
          </a:bodyPr>
          <a:lstStyle/>
          <a:p>
            <a:pPr marL="0" indent="0">
              <a:buNone/>
            </a:pPr>
            <a:r>
              <a:rPr lang="en-US" b="1" dirty="0" smtClean="0"/>
              <a:t>Major life activities shall include:</a:t>
            </a:r>
          </a:p>
          <a:p>
            <a:pPr marL="0" indent="0">
              <a:buNone/>
            </a:pPr>
            <a:endParaRPr lang="en-US" b="1" dirty="0" smtClean="0"/>
          </a:p>
          <a:p>
            <a:pPr marL="0" indent="0">
              <a:buNone/>
            </a:pPr>
            <a:r>
              <a:rPr lang="en-US" dirty="0" smtClean="0"/>
              <a:t>The operation of major bodily functions</a:t>
            </a:r>
          </a:p>
          <a:p>
            <a:r>
              <a:rPr lang="en-US" sz="2400" dirty="0" smtClean="0"/>
              <a:t>Bladder</a:t>
            </a:r>
          </a:p>
          <a:p>
            <a:r>
              <a:rPr lang="en-US" sz="2400" dirty="0" smtClean="0"/>
              <a:t>Bowel</a:t>
            </a:r>
          </a:p>
          <a:p>
            <a:r>
              <a:rPr lang="en-US" sz="2400" dirty="0" smtClean="0"/>
              <a:t>Brain</a:t>
            </a:r>
          </a:p>
          <a:p>
            <a:r>
              <a:rPr lang="en-US" sz="2400" dirty="0" smtClean="0"/>
              <a:t>Circulatory</a:t>
            </a:r>
          </a:p>
          <a:p>
            <a:r>
              <a:rPr lang="en-US" sz="2400" dirty="0" smtClean="0"/>
              <a:t>Digestive</a:t>
            </a:r>
          </a:p>
          <a:p>
            <a:r>
              <a:rPr lang="en-US" sz="2400" dirty="0" smtClean="0"/>
              <a:t>Endocrine</a:t>
            </a:r>
          </a:p>
          <a:p>
            <a:r>
              <a:rPr lang="en-US" sz="2400" dirty="0" smtClean="0"/>
              <a:t>Immune system</a:t>
            </a:r>
          </a:p>
          <a:p>
            <a:r>
              <a:rPr lang="en-US" sz="2400" dirty="0" smtClean="0"/>
              <a:t>Neurological</a:t>
            </a:r>
          </a:p>
          <a:p>
            <a:r>
              <a:rPr lang="en-US" sz="2400" dirty="0" smtClean="0"/>
              <a:t>Normal cell growth</a:t>
            </a:r>
          </a:p>
          <a:p>
            <a:r>
              <a:rPr lang="en-US" sz="2400" dirty="0" smtClean="0"/>
              <a:t>Respiratory</a:t>
            </a:r>
          </a:p>
          <a:p>
            <a:r>
              <a:rPr lang="en-US" sz="2400" dirty="0" smtClean="0"/>
              <a:t>Reproductive functions</a:t>
            </a:r>
          </a:p>
          <a:p>
            <a:endParaRPr lang="en-US" dirty="0"/>
          </a:p>
        </p:txBody>
      </p:sp>
      <p:sp>
        <p:nvSpPr>
          <p:cNvPr id="5" name="Title 4"/>
          <p:cNvSpPr>
            <a:spLocks noGrp="1"/>
          </p:cNvSpPr>
          <p:nvPr>
            <p:ph type="title"/>
          </p:nvPr>
        </p:nvSpPr>
        <p:spPr/>
        <p:txBody>
          <a:bodyPr/>
          <a:lstStyle/>
          <a:p>
            <a:r>
              <a:rPr lang="en-US" b="1" dirty="0" smtClean="0"/>
              <a:t>More…..</a:t>
            </a:r>
            <a:endParaRPr lang="en-US" b="1" dirty="0"/>
          </a:p>
        </p:txBody>
      </p:sp>
    </p:spTree>
    <p:extLst>
      <p:ext uri="{BB962C8B-B14F-4D97-AF65-F5344CB8AC3E}">
        <p14:creationId xmlns:p14="http://schemas.microsoft.com/office/powerpoint/2010/main" val="3594535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ADAAA says, “An impairment that is episodic or in remission is a disability if it would substantially limit a major life activity when active.”</a:t>
            </a:r>
          </a:p>
          <a:p>
            <a:pPr marL="0" indent="0">
              <a:buNone/>
            </a:pPr>
            <a:r>
              <a:rPr lang="en-US" dirty="0"/>
              <a:t>	</a:t>
            </a:r>
            <a:r>
              <a:rPr lang="en-US" dirty="0" smtClean="0"/>
              <a:t>seasonal allergies</a:t>
            </a:r>
          </a:p>
          <a:p>
            <a:pPr marL="0" indent="0">
              <a:buNone/>
            </a:pPr>
            <a:r>
              <a:rPr lang="en-US" dirty="0"/>
              <a:t>	</a:t>
            </a:r>
            <a:r>
              <a:rPr lang="en-US" dirty="0" smtClean="0"/>
              <a:t>migraines</a:t>
            </a:r>
          </a:p>
          <a:p>
            <a:pPr marL="0" indent="0">
              <a:buNone/>
            </a:pPr>
            <a:r>
              <a:rPr lang="en-US" dirty="0"/>
              <a:t>	</a:t>
            </a:r>
            <a:r>
              <a:rPr lang="en-US" dirty="0" smtClean="0"/>
              <a:t>seizure disorder</a:t>
            </a:r>
          </a:p>
          <a:p>
            <a:pPr marL="0" indent="0">
              <a:buNone/>
            </a:pPr>
            <a:endParaRPr lang="en-US" dirty="0" smtClean="0"/>
          </a:p>
          <a:p>
            <a:pPr marL="0" indent="0">
              <a:buNone/>
            </a:pPr>
            <a:r>
              <a:rPr lang="en-US" dirty="0"/>
              <a:t>	</a:t>
            </a:r>
          </a:p>
        </p:txBody>
      </p:sp>
      <p:sp>
        <p:nvSpPr>
          <p:cNvPr id="2" name="Title 1"/>
          <p:cNvSpPr>
            <a:spLocks noGrp="1"/>
          </p:cNvSpPr>
          <p:nvPr>
            <p:ph type="title"/>
          </p:nvPr>
        </p:nvSpPr>
        <p:spPr/>
        <p:txBody>
          <a:bodyPr/>
          <a:lstStyle/>
          <a:p>
            <a:r>
              <a:rPr lang="en-US" b="1" dirty="0" smtClean="0"/>
              <a:t>Episodic or in Remission</a:t>
            </a:r>
            <a:endParaRPr lang="en-US" b="1" dirty="0"/>
          </a:p>
        </p:txBody>
      </p:sp>
    </p:spTree>
    <p:extLst>
      <p:ext uri="{BB962C8B-B14F-4D97-AF65-F5344CB8AC3E}">
        <p14:creationId xmlns:p14="http://schemas.microsoft.com/office/powerpoint/2010/main" val="993883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What are they?</a:t>
            </a:r>
          </a:p>
          <a:p>
            <a:r>
              <a:rPr lang="en-US" dirty="0" smtClean="0"/>
              <a:t>Something that limits the impact of the impairment</a:t>
            </a:r>
          </a:p>
          <a:p>
            <a:r>
              <a:rPr lang="en-US" dirty="0" smtClean="0"/>
              <a:t>Something usually provided by the parent</a:t>
            </a:r>
          </a:p>
          <a:p>
            <a:r>
              <a:rPr lang="en-US" dirty="0" smtClean="0"/>
              <a:t>Something that a student must use in the school setting</a:t>
            </a:r>
            <a:endParaRPr lang="en-US" dirty="0"/>
          </a:p>
          <a:p>
            <a:pPr marL="0" indent="0">
              <a:buNone/>
            </a:pPr>
            <a:r>
              <a:rPr lang="en-US" dirty="0" smtClean="0"/>
              <a:t>	i.e. medication, equipment, materials</a:t>
            </a:r>
          </a:p>
        </p:txBody>
      </p:sp>
      <p:sp>
        <p:nvSpPr>
          <p:cNvPr id="2" name="Title 1"/>
          <p:cNvSpPr>
            <a:spLocks noGrp="1"/>
          </p:cNvSpPr>
          <p:nvPr>
            <p:ph type="title"/>
          </p:nvPr>
        </p:nvSpPr>
        <p:spPr/>
        <p:txBody>
          <a:bodyPr/>
          <a:lstStyle/>
          <a:p>
            <a:r>
              <a:rPr lang="en-US" b="1" dirty="0" smtClean="0"/>
              <a:t>Mitigating Measures</a:t>
            </a:r>
            <a:endParaRPr lang="en-US" b="1" dirty="0"/>
          </a:p>
        </p:txBody>
      </p:sp>
    </p:spTree>
    <p:extLst>
      <p:ext uri="{BB962C8B-B14F-4D97-AF65-F5344CB8AC3E}">
        <p14:creationId xmlns:p14="http://schemas.microsoft.com/office/powerpoint/2010/main" val="740399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Medications, prosthetic devices, assistive technology, or learning behavior or adaptive neurological modifications that an individual may use to eliminate or reduce the effects of the disability.</a:t>
            </a:r>
          </a:p>
          <a:p>
            <a:endParaRPr lang="en-US" dirty="0"/>
          </a:p>
        </p:txBody>
      </p:sp>
      <p:sp>
        <p:nvSpPr>
          <p:cNvPr id="2" name="Title 1"/>
          <p:cNvSpPr>
            <a:spLocks noGrp="1"/>
          </p:cNvSpPr>
          <p:nvPr>
            <p:ph type="title"/>
          </p:nvPr>
        </p:nvSpPr>
        <p:spPr/>
        <p:txBody>
          <a:bodyPr/>
          <a:lstStyle/>
          <a:p>
            <a:r>
              <a:rPr lang="en-US" b="1" dirty="0" smtClean="0"/>
              <a:t>More on Mitigating Measures</a:t>
            </a:r>
            <a:endParaRPr lang="en-US" b="1" dirty="0"/>
          </a:p>
        </p:txBody>
      </p:sp>
    </p:spTree>
    <p:extLst>
      <p:ext uri="{BB962C8B-B14F-4D97-AF65-F5344CB8AC3E}">
        <p14:creationId xmlns:p14="http://schemas.microsoft.com/office/powerpoint/2010/main" val="33286472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Temporary disability–an impairment of less than 6 months</a:t>
            </a:r>
          </a:p>
          <a:p>
            <a:r>
              <a:rPr lang="en-US" dirty="0" smtClean="0"/>
              <a:t>Health Plans-mitigating measures?</a:t>
            </a:r>
          </a:p>
          <a:p>
            <a:r>
              <a:rPr lang="en-US" dirty="0" smtClean="0"/>
              <a:t>Impairments that consistently meet the criteria for a Section 504?</a:t>
            </a:r>
          </a:p>
          <a:p>
            <a:endParaRPr lang="en-US" dirty="0" smtClean="0"/>
          </a:p>
          <a:p>
            <a:endParaRPr lang="en-US" dirty="0"/>
          </a:p>
        </p:txBody>
      </p:sp>
      <p:sp>
        <p:nvSpPr>
          <p:cNvPr id="2" name="Title 1"/>
          <p:cNvSpPr>
            <a:spLocks noGrp="1"/>
          </p:cNvSpPr>
          <p:nvPr>
            <p:ph type="title"/>
          </p:nvPr>
        </p:nvSpPr>
        <p:spPr/>
        <p:txBody>
          <a:bodyPr/>
          <a:lstStyle/>
          <a:p>
            <a:r>
              <a:rPr lang="en-US" b="1" dirty="0" smtClean="0"/>
              <a:t>What about these?</a:t>
            </a:r>
            <a:endParaRPr lang="en-US" b="1" dirty="0"/>
          </a:p>
        </p:txBody>
      </p:sp>
    </p:spTree>
    <p:extLst>
      <p:ext uri="{BB962C8B-B14F-4D97-AF65-F5344CB8AC3E}">
        <p14:creationId xmlns:p14="http://schemas.microsoft.com/office/powerpoint/2010/main" val="15970504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Definition:  </a:t>
            </a:r>
          </a:p>
          <a:p>
            <a:pPr marL="0" indent="0">
              <a:buNone/>
            </a:pPr>
            <a:r>
              <a:rPr lang="en-US" dirty="0" smtClean="0"/>
              <a:t>“…Significantly restricted as to the condition manner or duration under which an individual can perform a particular major life activity as compared to the condition, manner , or duration under which the </a:t>
            </a:r>
            <a:r>
              <a:rPr lang="en-US" b="1" dirty="0" smtClean="0"/>
              <a:t>average person in the general population</a:t>
            </a:r>
            <a:r>
              <a:rPr lang="en-US" dirty="0" smtClean="0"/>
              <a:t> can perform in the same major life activity….”</a:t>
            </a:r>
          </a:p>
          <a:p>
            <a:endParaRPr lang="en-US" dirty="0"/>
          </a:p>
          <a:p>
            <a:pPr marL="0" indent="0">
              <a:buNone/>
            </a:pPr>
            <a:endParaRPr lang="en-US" dirty="0" smtClean="0"/>
          </a:p>
          <a:p>
            <a:endParaRPr lang="en-US" dirty="0"/>
          </a:p>
        </p:txBody>
      </p:sp>
      <p:sp>
        <p:nvSpPr>
          <p:cNvPr id="2" name="Title 1"/>
          <p:cNvSpPr>
            <a:spLocks noGrp="1"/>
          </p:cNvSpPr>
          <p:nvPr>
            <p:ph type="title"/>
          </p:nvPr>
        </p:nvSpPr>
        <p:spPr/>
        <p:txBody>
          <a:bodyPr/>
          <a:lstStyle/>
          <a:p>
            <a:r>
              <a:rPr lang="en-US" b="1" dirty="0" smtClean="0"/>
              <a:t>Substantial Limits</a:t>
            </a:r>
            <a:endParaRPr lang="en-US" b="1" dirty="0"/>
          </a:p>
        </p:txBody>
      </p:sp>
    </p:spTree>
    <p:extLst>
      <p:ext uri="{BB962C8B-B14F-4D97-AF65-F5344CB8AC3E}">
        <p14:creationId xmlns:p14="http://schemas.microsoft.com/office/powerpoint/2010/main" val="2826528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latin typeface="Times New Roman" pitchFamily="18" charset="0"/>
                <a:cs typeface="Times New Roman" pitchFamily="18" charset="0"/>
              </a:rPr>
              <a:t>How do I respond?</a:t>
            </a:r>
          </a:p>
          <a:p>
            <a:pPr lvl="1"/>
            <a:r>
              <a:rPr lang="en-US" sz="2400" dirty="0" smtClean="0">
                <a:latin typeface="Times New Roman" pitchFamily="18" charset="0"/>
                <a:cs typeface="Times New Roman" pitchFamily="18" charset="0"/>
              </a:rPr>
              <a:t>Physician’s diagnosis requires a Section 504 service agreement</a:t>
            </a:r>
          </a:p>
          <a:p>
            <a:pPr lvl="1"/>
            <a:r>
              <a:rPr lang="en-US" sz="2400" dirty="0" smtClean="0">
                <a:latin typeface="Times New Roman" pitchFamily="18" charset="0"/>
                <a:cs typeface="Times New Roman" pitchFamily="18" charset="0"/>
              </a:rPr>
              <a:t>Exited from special education requires a Section 504 service agreement</a:t>
            </a:r>
          </a:p>
          <a:p>
            <a:pPr lvl="1"/>
            <a:r>
              <a:rPr lang="en-US" sz="2400" dirty="0" smtClean="0">
                <a:latin typeface="Times New Roman" pitchFamily="18" charset="0"/>
                <a:cs typeface="Times New Roman" pitchFamily="18" charset="0"/>
              </a:rPr>
              <a:t>Parent withdraws consent for special education required a Section 504 service agreement</a:t>
            </a:r>
          </a:p>
          <a:p>
            <a:pPr lvl="1"/>
            <a:r>
              <a:rPr lang="en-US" sz="2400" dirty="0" smtClean="0">
                <a:latin typeface="Times New Roman" pitchFamily="18" charset="0"/>
                <a:cs typeface="Times New Roman" pitchFamily="18" charset="0"/>
              </a:rPr>
              <a:t>Parent disagreement with a Section 504 evaluation requires an independent educational evaluation at public expense</a:t>
            </a:r>
          </a:p>
          <a:p>
            <a:pPr lvl="1"/>
            <a:r>
              <a:rPr lang="en-US" sz="2400" dirty="0" smtClean="0">
                <a:latin typeface="Times New Roman" pitchFamily="18" charset="0"/>
                <a:cs typeface="Times New Roman" pitchFamily="18" charset="0"/>
              </a:rPr>
              <a:t>Parent elects not to attend the Section 504 meeting requires rescheduling the meeting at parental convenience</a:t>
            </a:r>
            <a:r>
              <a:rPr lang="en-US" sz="2000" dirty="0" smtClean="0"/>
              <a:t>.</a:t>
            </a:r>
          </a:p>
          <a:p>
            <a:endParaRPr lang="en-US" dirty="0"/>
          </a:p>
        </p:txBody>
      </p:sp>
      <p:sp>
        <p:nvSpPr>
          <p:cNvPr id="2" name="Title 1"/>
          <p:cNvSpPr>
            <a:spLocks noGrp="1"/>
          </p:cNvSpPr>
          <p:nvPr>
            <p:ph type="title"/>
          </p:nvPr>
        </p:nvSpPr>
        <p:spPr/>
        <p:txBody>
          <a:bodyPr/>
          <a:lstStyle/>
          <a:p>
            <a:r>
              <a:rPr lang="en-US" b="1" dirty="0" smtClean="0"/>
              <a:t>Let’s Get Started!</a:t>
            </a:r>
            <a:endParaRPr lang="en-US" b="1" dirty="0"/>
          </a:p>
        </p:txBody>
      </p:sp>
    </p:spTree>
    <p:extLst>
      <p:ext uri="{BB962C8B-B14F-4D97-AF65-F5344CB8AC3E}">
        <p14:creationId xmlns:p14="http://schemas.microsoft.com/office/powerpoint/2010/main" val="11163131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1"/>
            <a:r>
              <a:rPr lang="en-US" dirty="0" smtClean="0"/>
              <a:t>Request including</a:t>
            </a:r>
          </a:p>
          <a:p>
            <a:pPr lvl="2"/>
            <a:r>
              <a:rPr lang="en-US" sz="2800" dirty="0" smtClean="0"/>
              <a:t>Child should be identified as a protected handicapped student, no longer be, request a modification</a:t>
            </a:r>
          </a:p>
          <a:p>
            <a:pPr lvl="2"/>
            <a:r>
              <a:rPr lang="en-US" sz="2800" dirty="0" smtClean="0"/>
              <a:t>Include relevant medical records</a:t>
            </a:r>
          </a:p>
          <a:p>
            <a:pPr lvl="2"/>
            <a:r>
              <a:rPr lang="en-US" sz="2800" dirty="0" smtClean="0"/>
              <a:t>Reasons why</a:t>
            </a:r>
          </a:p>
          <a:p>
            <a:pPr lvl="2"/>
            <a:r>
              <a:rPr lang="en-US" sz="2800" dirty="0" smtClean="0"/>
              <a:t>Related aids, services, or accommodations requested</a:t>
            </a:r>
          </a:p>
          <a:p>
            <a:pPr lvl="2"/>
            <a:r>
              <a:rPr lang="en-US" sz="2800" dirty="0" smtClean="0"/>
              <a:t>Specific modifications</a:t>
            </a:r>
          </a:p>
        </p:txBody>
      </p:sp>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t>Evaluations</a:t>
            </a:r>
            <a:br>
              <a:rPr lang="en-US" sz="4900" b="1" dirty="0" smtClean="0"/>
            </a:br>
            <a:r>
              <a:rPr lang="en-US" sz="3600" b="1" dirty="0"/>
              <a:t>Parent </a:t>
            </a:r>
            <a:r>
              <a:rPr lang="en-US" sz="3600" b="1" dirty="0" smtClean="0"/>
              <a:t>Initiated</a:t>
            </a:r>
            <a:r>
              <a:rPr lang="en-US" dirty="0"/>
              <a:t/>
            </a:r>
            <a:br>
              <a:rPr lang="en-US" dirty="0"/>
            </a:br>
            <a:endParaRPr lang="en-US" b="1" dirty="0"/>
          </a:p>
        </p:txBody>
      </p:sp>
    </p:spTree>
    <p:extLst>
      <p:ext uri="{BB962C8B-B14F-4D97-AF65-F5344CB8AC3E}">
        <p14:creationId xmlns:p14="http://schemas.microsoft.com/office/powerpoint/2010/main" val="21943226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42900" lvl="2" indent="-342900"/>
            <a:r>
              <a:rPr lang="en-US" sz="3200" dirty="0"/>
              <a:t>The district shall </a:t>
            </a:r>
            <a:r>
              <a:rPr lang="en-US" sz="3200" dirty="0" smtClean="0"/>
              <a:t>within </a:t>
            </a:r>
            <a:r>
              <a:rPr lang="en-US" sz="3200" dirty="0"/>
              <a:t>25 school </a:t>
            </a:r>
            <a:r>
              <a:rPr lang="en-US" sz="3200" dirty="0" smtClean="0"/>
              <a:t>days</a:t>
            </a:r>
          </a:p>
          <a:p>
            <a:pPr marL="800100" lvl="3" indent="-342900"/>
            <a:r>
              <a:rPr lang="en-US" sz="2400" dirty="0" smtClean="0"/>
              <a:t>Send written response</a:t>
            </a:r>
          </a:p>
          <a:p>
            <a:pPr marL="800100" lvl="3" indent="-342900"/>
            <a:r>
              <a:rPr lang="en-US" sz="2400" dirty="0" smtClean="0"/>
              <a:t>Native language</a:t>
            </a:r>
          </a:p>
          <a:p>
            <a:pPr marL="800100" lvl="3" indent="-342900"/>
            <a:r>
              <a:rPr lang="en-US" sz="2400" dirty="0" smtClean="0"/>
              <a:t>Mode of communication</a:t>
            </a:r>
          </a:p>
          <a:p>
            <a:pPr marL="800100" lvl="3" indent="-342900"/>
            <a:r>
              <a:rPr lang="en-US" sz="2400" dirty="0" smtClean="0"/>
              <a:t>Request granted/denied</a:t>
            </a:r>
          </a:p>
          <a:p>
            <a:pPr marL="800100" lvl="3" indent="-342900"/>
            <a:r>
              <a:rPr lang="en-US" sz="2400" dirty="0" smtClean="0"/>
              <a:t>Denied/notice to parents</a:t>
            </a:r>
          </a:p>
          <a:p>
            <a:pPr marL="800100" lvl="3" indent="-342900"/>
            <a:r>
              <a:rPr lang="en-US" sz="2400" dirty="0" smtClean="0"/>
              <a:t>Right to meet with school officials</a:t>
            </a:r>
          </a:p>
          <a:p>
            <a:pPr marL="800100" lvl="3" indent="-342900"/>
            <a:r>
              <a:rPr lang="en-US" sz="2400" dirty="0" smtClean="0"/>
              <a:t>Procedural safeguards</a:t>
            </a:r>
            <a:endParaRPr lang="en-US" sz="2400" dirty="0"/>
          </a:p>
          <a:p>
            <a:endParaRPr lang="en-US" dirty="0"/>
          </a:p>
        </p:txBody>
      </p:sp>
      <p:sp>
        <p:nvSpPr>
          <p:cNvPr id="2" name="Title 1"/>
          <p:cNvSpPr>
            <a:spLocks noGrp="1"/>
          </p:cNvSpPr>
          <p:nvPr>
            <p:ph type="title"/>
          </p:nvPr>
        </p:nvSpPr>
        <p:spPr/>
        <p:txBody>
          <a:bodyPr>
            <a:normAutofit fontScale="90000"/>
          </a:bodyPr>
          <a:lstStyle/>
          <a:p>
            <a:r>
              <a:rPr lang="en-US" b="1" dirty="0" smtClean="0"/>
              <a:t>Evaluation Timeline</a:t>
            </a:r>
            <a:br>
              <a:rPr lang="en-US" b="1" dirty="0" smtClean="0"/>
            </a:br>
            <a:r>
              <a:rPr lang="en-US" sz="3600" b="1" dirty="0" smtClean="0"/>
              <a:t>Parent Initiated</a:t>
            </a:r>
            <a:endParaRPr lang="en-US" b="1" dirty="0"/>
          </a:p>
        </p:txBody>
      </p:sp>
    </p:spTree>
    <p:extLst>
      <p:ext uri="{BB962C8B-B14F-4D97-AF65-F5344CB8AC3E}">
        <p14:creationId xmlns:p14="http://schemas.microsoft.com/office/powerpoint/2010/main" val="27889118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Request for consent sent in writing</a:t>
            </a:r>
          </a:p>
          <a:p>
            <a:r>
              <a:rPr lang="en-US" dirty="0" smtClean="0"/>
              <a:t>Identify the procedures and types of tests</a:t>
            </a:r>
          </a:p>
          <a:p>
            <a:r>
              <a:rPr lang="en-US" dirty="0" smtClean="0"/>
              <a:t>Inform parents of their rights</a:t>
            </a:r>
            <a:endParaRPr lang="en-US" dirty="0"/>
          </a:p>
        </p:txBody>
      </p:sp>
      <p:sp>
        <p:nvSpPr>
          <p:cNvPr id="2" name="Title 1"/>
          <p:cNvSpPr>
            <a:spLocks noGrp="1"/>
          </p:cNvSpPr>
          <p:nvPr>
            <p:ph type="title"/>
          </p:nvPr>
        </p:nvSpPr>
        <p:spPr/>
        <p:txBody>
          <a:bodyPr>
            <a:normAutofit fontScale="90000"/>
          </a:bodyPr>
          <a:lstStyle/>
          <a:p>
            <a:r>
              <a:rPr lang="en-US" sz="4900" b="1" dirty="0" smtClean="0"/>
              <a:t>Evaluations</a:t>
            </a:r>
            <a:br>
              <a:rPr lang="en-US" sz="4900" b="1" dirty="0" smtClean="0"/>
            </a:br>
            <a:r>
              <a:rPr lang="en-US" sz="3600" b="1" dirty="0" smtClean="0"/>
              <a:t>District Initiated</a:t>
            </a:r>
            <a:endParaRPr lang="en-US" sz="3600" b="1" dirty="0"/>
          </a:p>
        </p:txBody>
      </p:sp>
    </p:spTree>
    <p:extLst>
      <p:ext uri="{BB962C8B-B14F-4D97-AF65-F5344CB8AC3E}">
        <p14:creationId xmlns:p14="http://schemas.microsoft.com/office/powerpoint/2010/main" val="10911214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district should</a:t>
            </a:r>
          </a:p>
          <a:p>
            <a:pPr lvl="1"/>
            <a:r>
              <a:rPr lang="en-US" dirty="0" smtClean="0"/>
              <a:t>Establish standards and procedures for the evaluation and placement, including</a:t>
            </a:r>
          </a:p>
          <a:p>
            <a:pPr lvl="2"/>
            <a:r>
              <a:rPr lang="en-US" dirty="0" smtClean="0"/>
              <a:t>Tests and other evaluation material</a:t>
            </a:r>
          </a:p>
          <a:p>
            <a:pPr lvl="2"/>
            <a:r>
              <a:rPr lang="en-US" dirty="0"/>
              <a:t>I</a:t>
            </a:r>
            <a:r>
              <a:rPr lang="en-US" dirty="0" smtClean="0"/>
              <a:t>nformation from a variety of sources including aptitude and achievement tests, teacher recommendations, physical condition, social or cultural background and adaptive behavior</a:t>
            </a:r>
          </a:p>
          <a:p>
            <a:pPr lvl="2"/>
            <a:r>
              <a:rPr lang="en-US" dirty="0" smtClean="0"/>
              <a:t>Medical reports related to physical/mental impairment</a:t>
            </a:r>
          </a:p>
          <a:p>
            <a:pPr lvl="2"/>
            <a:r>
              <a:rPr lang="en-US" dirty="0" smtClean="0"/>
              <a:t>Parent information</a:t>
            </a:r>
          </a:p>
          <a:p>
            <a:pPr lvl="1"/>
            <a:endParaRPr lang="en-US" dirty="0"/>
          </a:p>
        </p:txBody>
      </p:sp>
      <p:sp>
        <p:nvSpPr>
          <p:cNvPr id="2" name="Title 1"/>
          <p:cNvSpPr>
            <a:spLocks noGrp="1"/>
          </p:cNvSpPr>
          <p:nvPr>
            <p:ph type="title"/>
          </p:nvPr>
        </p:nvSpPr>
        <p:spPr/>
        <p:txBody>
          <a:bodyPr>
            <a:noAutofit/>
          </a:bodyPr>
          <a:lstStyle/>
          <a:p>
            <a:r>
              <a:rPr lang="en-US" b="1" dirty="0" smtClean="0"/>
              <a:t>What is Required for an Evaluation?</a:t>
            </a:r>
            <a:endParaRPr lang="en-US" b="1" dirty="0"/>
          </a:p>
        </p:txBody>
      </p:sp>
    </p:spTree>
    <p:extLst>
      <p:ext uri="{BB962C8B-B14F-4D97-AF65-F5344CB8AC3E}">
        <p14:creationId xmlns:p14="http://schemas.microsoft.com/office/powerpoint/2010/main" val="23812193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buNone/>
            </a:pPr>
            <a:r>
              <a:rPr lang="en-US" dirty="0" smtClean="0"/>
              <a:t>District should have</a:t>
            </a:r>
          </a:p>
          <a:p>
            <a:pPr lvl="1"/>
            <a:r>
              <a:rPr lang="en-US" dirty="0"/>
              <a:t>	</a:t>
            </a:r>
            <a:r>
              <a:rPr lang="en-US" dirty="0" smtClean="0"/>
              <a:t>policies and procedures</a:t>
            </a:r>
          </a:p>
          <a:p>
            <a:pPr lvl="1"/>
            <a:r>
              <a:rPr lang="en-US" dirty="0" smtClean="0"/>
              <a:t>	current and updated forms</a:t>
            </a:r>
          </a:p>
          <a:p>
            <a:pPr lvl="1"/>
            <a:r>
              <a:rPr lang="en-US" dirty="0" smtClean="0"/>
              <a:t>	a Section 504 coordinator who is up-to-date</a:t>
            </a:r>
          </a:p>
          <a:p>
            <a:pPr lvl="1"/>
            <a:r>
              <a:rPr lang="en-US" dirty="0"/>
              <a:t>	</a:t>
            </a:r>
            <a:r>
              <a:rPr lang="en-US" dirty="0" smtClean="0"/>
              <a:t>informative sessions with teachers and staff</a:t>
            </a:r>
          </a:p>
          <a:p>
            <a:pPr lvl="1"/>
            <a:endParaRPr lang="en-US" dirty="0" smtClean="0"/>
          </a:p>
          <a:p>
            <a:pPr marL="457200" lvl="1" indent="0">
              <a:buNone/>
            </a:pPr>
            <a:endParaRPr lang="en-US" dirty="0" smtClean="0"/>
          </a:p>
          <a:p>
            <a:pPr lvl="1"/>
            <a:endParaRPr lang="en-US" dirty="0"/>
          </a:p>
        </p:txBody>
      </p:sp>
      <p:sp>
        <p:nvSpPr>
          <p:cNvPr id="2" name="Title 1"/>
          <p:cNvSpPr>
            <a:spLocks noGrp="1"/>
          </p:cNvSpPr>
          <p:nvPr>
            <p:ph type="title"/>
          </p:nvPr>
        </p:nvSpPr>
        <p:spPr/>
        <p:txBody>
          <a:bodyPr/>
          <a:lstStyle/>
          <a:p>
            <a:r>
              <a:rPr lang="en-US" b="1" dirty="0" smtClean="0"/>
              <a:t>Must haves</a:t>
            </a:r>
            <a:endParaRPr lang="en-US" b="1" dirty="0"/>
          </a:p>
        </p:txBody>
      </p:sp>
    </p:spTree>
    <p:extLst>
      <p:ext uri="{BB962C8B-B14F-4D97-AF65-F5344CB8AC3E}">
        <p14:creationId xmlns:p14="http://schemas.microsoft.com/office/powerpoint/2010/main" val="21411358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buNone/>
            </a:pPr>
            <a:r>
              <a:rPr lang="en-US" dirty="0"/>
              <a:t>Evaluations: District should </a:t>
            </a:r>
            <a:endParaRPr lang="en-US" dirty="0" smtClean="0"/>
          </a:p>
          <a:p>
            <a:pPr lvl="1"/>
            <a:r>
              <a:rPr lang="en-US" dirty="0"/>
              <a:t>	</a:t>
            </a:r>
            <a:r>
              <a:rPr lang="en-US" dirty="0" smtClean="0"/>
              <a:t>receive written parental consent</a:t>
            </a:r>
          </a:p>
          <a:p>
            <a:pPr lvl="1"/>
            <a:r>
              <a:rPr lang="en-US" dirty="0" smtClean="0"/>
              <a:t>  provide the parent with procedural safe guards </a:t>
            </a:r>
            <a:endParaRPr lang="en-US" dirty="0"/>
          </a:p>
          <a:p>
            <a:pPr lvl="1"/>
            <a:r>
              <a:rPr lang="en-US" dirty="0"/>
              <a:t>	establish a group of persons who know the child</a:t>
            </a:r>
          </a:p>
          <a:p>
            <a:pPr lvl="1"/>
            <a:r>
              <a:rPr lang="en-US" dirty="0"/>
              <a:t>	look at a “variety of sources”</a:t>
            </a:r>
          </a:p>
          <a:p>
            <a:pPr lvl="1"/>
            <a:r>
              <a:rPr lang="en-US" dirty="0"/>
              <a:t>	</a:t>
            </a:r>
            <a:r>
              <a:rPr lang="en-US" dirty="0" smtClean="0"/>
              <a:t>native language, if necessary</a:t>
            </a:r>
            <a:endParaRPr lang="en-US" dirty="0"/>
          </a:p>
          <a:p>
            <a:endParaRPr lang="en-US" dirty="0"/>
          </a:p>
        </p:txBody>
      </p:sp>
      <p:sp>
        <p:nvSpPr>
          <p:cNvPr id="2" name="Title 1"/>
          <p:cNvSpPr>
            <a:spLocks noGrp="1"/>
          </p:cNvSpPr>
          <p:nvPr>
            <p:ph type="title"/>
          </p:nvPr>
        </p:nvSpPr>
        <p:spPr/>
        <p:txBody>
          <a:bodyPr/>
          <a:lstStyle/>
          <a:p>
            <a:r>
              <a:rPr lang="en-US" b="1" dirty="0" smtClean="0"/>
              <a:t>Must Haves, </a:t>
            </a:r>
            <a:r>
              <a:rPr lang="en-US" b="1" dirty="0" err="1" smtClean="0"/>
              <a:t>con’t</a:t>
            </a:r>
            <a:endParaRPr lang="en-US" b="1" dirty="0"/>
          </a:p>
        </p:txBody>
      </p:sp>
    </p:spTree>
    <p:extLst>
      <p:ext uri="{BB962C8B-B14F-4D97-AF65-F5344CB8AC3E}">
        <p14:creationId xmlns:p14="http://schemas.microsoft.com/office/powerpoint/2010/main" val="18780523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 </a:t>
            </a:r>
          </a:p>
          <a:p>
            <a:pPr lvl="1"/>
            <a:r>
              <a:rPr lang="en-US" dirty="0" smtClean="0"/>
              <a:t>Procedures should include provisions for periodic reevaluations of students</a:t>
            </a:r>
          </a:p>
          <a:p>
            <a:pPr lvl="1"/>
            <a:r>
              <a:rPr lang="en-US" dirty="0" smtClean="0"/>
              <a:t>No timeline for conducting reevaluations is included in law</a:t>
            </a:r>
          </a:p>
          <a:p>
            <a:pPr lvl="1"/>
            <a:r>
              <a:rPr lang="en-US" dirty="0" smtClean="0"/>
              <a:t>BUT suggested-”…procedure consistent with the Education for the Handicapped Act is one means of meeting this requirement.”</a:t>
            </a:r>
          </a:p>
          <a:p>
            <a:pPr lvl="1"/>
            <a:endParaRPr lang="en-US" dirty="0" smtClean="0"/>
          </a:p>
          <a:p>
            <a:pPr lvl="1"/>
            <a:endParaRPr lang="en-US" dirty="0"/>
          </a:p>
        </p:txBody>
      </p:sp>
      <p:sp>
        <p:nvSpPr>
          <p:cNvPr id="2" name="Title 1"/>
          <p:cNvSpPr>
            <a:spLocks noGrp="1"/>
          </p:cNvSpPr>
          <p:nvPr>
            <p:ph type="title"/>
          </p:nvPr>
        </p:nvSpPr>
        <p:spPr/>
        <p:txBody>
          <a:bodyPr/>
          <a:lstStyle/>
          <a:p>
            <a:r>
              <a:rPr lang="en-US" b="1" dirty="0" smtClean="0"/>
              <a:t>What about Reevaluations?</a:t>
            </a:r>
            <a:endParaRPr lang="en-US" b="1" dirty="0"/>
          </a:p>
        </p:txBody>
      </p:sp>
    </p:spTree>
    <p:extLst>
      <p:ext uri="{BB962C8B-B14F-4D97-AF65-F5344CB8AC3E}">
        <p14:creationId xmlns:p14="http://schemas.microsoft.com/office/powerpoint/2010/main" val="36032090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992563"/>
          </a:xfrm>
        </p:spPr>
        <p:txBody>
          <a:bodyPr/>
          <a:lstStyle/>
          <a:p>
            <a:endParaRPr lang="en-US" dirty="0" smtClean="0"/>
          </a:p>
          <a:p>
            <a:r>
              <a:rPr lang="en-US" dirty="0" smtClean="0"/>
              <a:t>District must conduct an evaluation</a:t>
            </a:r>
          </a:p>
          <a:p>
            <a:r>
              <a:rPr lang="en-US" dirty="0" smtClean="0"/>
              <a:t>Neither the Amendments Act or Section 504 obligates a district to provide aids that the student does not need</a:t>
            </a:r>
          </a:p>
          <a:p>
            <a:r>
              <a:rPr lang="en-US" dirty="0" smtClean="0"/>
              <a:t>The student is still a student with a disability</a:t>
            </a:r>
            <a:endParaRPr lang="en-US" dirty="0"/>
          </a:p>
        </p:txBody>
      </p:sp>
      <p:sp>
        <p:nvSpPr>
          <p:cNvPr id="2" name="Title 1"/>
          <p:cNvSpPr>
            <a:spLocks noGrp="1"/>
          </p:cNvSpPr>
          <p:nvPr>
            <p:ph type="title"/>
          </p:nvPr>
        </p:nvSpPr>
        <p:spPr>
          <a:xfrm>
            <a:off x="457200" y="274638"/>
            <a:ext cx="8229600" cy="1858962"/>
          </a:xfrm>
        </p:spPr>
        <p:txBody>
          <a:bodyPr>
            <a:noAutofit/>
          </a:bodyPr>
          <a:lstStyle/>
          <a:p>
            <a:r>
              <a:rPr lang="en-US" b="1" dirty="0" smtClean="0"/>
              <a:t/>
            </a:r>
            <a:br>
              <a:rPr lang="en-US" b="1" dirty="0" smtClean="0"/>
            </a:br>
            <a:r>
              <a:rPr lang="en-US" b="1" dirty="0"/>
              <a:t/>
            </a:r>
            <a:br>
              <a:rPr lang="en-US" b="1" dirty="0"/>
            </a:br>
            <a:r>
              <a:rPr lang="en-US" b="1" dirty="0" smtClean="0"/>
              <a:t>What about a student who has a disability but does not need related services?</a:t>
            </a:r>
            <a:br>
              <a:rPr lang="en-US" b="1" dirty="0" smtClean="0"/>
            </a:br>
            <a:r>
              <a:rPr lang="en-US" b="1" dirty="0"/>
              <a:t/>
            </a:r>
            <a:br>
              <a:rPr lang="en-US" b="1" dirty="0"/>
            </a:br>
            <a:endParaRPr lang="en-US" b="1" dirty="0"/>
          </a:p>
        </p:txBody>
      </p:sp>
    </p:spTree>
    <p:extLst>
      <p:ext uri="{BB962C8B-B14F-4D97-AF65-F5344CB8AC3E}">
        <p14:creationId xmlns:p14="http://schemas.microsoft.com/office/powerpoint/2010/main" val="20212691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22 PA Code Chapter 15-15.7</a:t>
            </a:r>
          </a:p>
          <a:p>
            <a:pPr lvl="1"/>
            <a:r>
              <a:rPr lang="en-US" dirty="0" smtClean="0"/>
              <a:t>In writing-no oral agreements</a:t>
            </a:r>
          </a:p>
          <a:p>
            <a:pPr lvl="1"/>
            <a:r>
              <a:rPr lang="en-US" dirty="0" smtClean="0"/>
              <a:t>Beginning date-ending date-modification date</a:t>
            </a:r>
          </a:p>
          <a:p>
            <a:pPr lvl="1"/>
            <a:r>
              <a:rPr lang="en-US" dirty="0" smtClean="0"/>
              <a:t>Related aids, services accommodations</a:t>
            </a:r>
          </a:p>
          <a:p>
            <a:r>
              <a:rPr lang="en-US" dirty="0" smtClean="0"/>
              <a:t>BEC Implementation of Chapter 15</a:t>
            </a:r>
          </a:p>
          <a:p>
            <a:pPr lvl="1"/>
            <a:r>
              <a:rPr lang="en-US" dirty="0" smtClean="0"/>
              <a:t>Identifies the duties of the LEA</a:t>
            </a:r>
          </a:p>
          <a:p>
            <a:pPr lvl="1"/>
            <a:r>
              <a:rPr lang="en-US" dirty="0" smtClean="0"/>
              <a:t>Sample forms</a:t>
            </a:r>
          </a:p>
          <a:p>
            <a:endParaRPr lang="en-US" dirty="0"/>
          </a:p>
        </p:txBody>
      </p:sp>
      <p:sp>
        <p:nvSpPr>
          <p:cNvPr id="2" name="Title 1"/>
          <p:cNvSpPr>
            <a:spLocks noGrp="1"/>
          </p:cNvSpPr>
          <p:nvPr>
            <p:ph type="title"/>
          </p:nvPr>
        </p:nvSpPr>
        <p:spPr/>
        <p:txBody>
          <a:bodyPr/>
          <a:lstStyle/>
          <a:p>
            <a:r>
              <a:rPr lang="en-US" b="1" dirty="0" smtClean="0"/>
              <a:t>The Service Agreement</a:t>
            </a:r>
            <a:endParaRPr lang="en-US" b="1" dirty="0"/>
          </a:p>
        </p:txBody>
      </p:sp>
    </p:spTree>
    <p:extLst>
      <p:ext uri="{BB962C8B-B14F-4D97-AF65-F5344CB8AC3E}">
        <p14:creationId xmlns:p14="http://schemas.microsoft.com/office/powerpoint/2010/main" val="16015110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Both the LEA and the parents must sign off on the agreement plan</a:t>
            </a:r>
          </a:p>
          <a:p>
            <a:r>
              <a:rPr lang="en-US" dirty="0" smtClean="0"/>
              <a:t>Reevaluations may be conducted “consistent with the Education for the Handicapped Act …” as a way of meeting this requirement.</a:t>
            </a:r>
            <a:endParaRPr lang="en-US" dirty="0"/>
          </a:p>
        </p:txBody>
      </p:sp>
      <p:sp>
        <p:nvSpPr>
          <p:cNvPr id="2" name="Title 1"/>
          <p:cNvSpPr>
            <a:spLocks noGrp="1"/>
          </p:cNvSpPr>
          <p:nvPr>
            <p:ph type="title"/>
          </p:nvPr>
        </p:nvSpPr>
        <p:spPr/>
        <p:txBody>
          <a:bodyPr/>
          <a:lstStyle/>
          <a:p>
            <a:r>
              <a:rPr lang="en-US" b="1" dirty="0" smtClean="0"/>
              <a:t>More Service Agreement</a:t>
            </a:r>
            <a:endParaRPr lang="en-US" b="1" dirty="0"/>
          </a:p>
        </p:txBody>
      </p:sp>
    </p:spTree>
    <p:extLst>
      <p:ext uri="{BB962C8B-B14F-4D97-AF65-F5344CB8AC3E}">
        <p14:creationId xmlns:p14="http://schemas.microsoft.com/office/powerpoint/2010/main" val="866386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Section 504 of the Rehabilitation Act of 1973</a:t>
            </a:r>
          </a:p>
          <a:p>
            <a:r>
              <a:rPr lang="en-US" dirty="0"/>
              <a:t>Title II of The Americans with Disabilities Act of 1990 (</a:t>
            </a:r>
            <a:r>
              <a:rPr lang="en-US" dirty="0" smtClean="0"/>
              <a:t>ADA)</a:t>
            </a:r>
          </a:p>
          <a:p>
            <a:r>
              <a:rPr lang="en-US" dirty="0" smtClean="0"/>
              <a:t>The Americans with Disabilities Act Amendments Act of 2008 (ADAAA)</a:t>
            </a:r>
          </a:p>
          <a:p>
            <a:r>
              <a:rPr lang="en-US" dirty="0" smtClean="0"/>
              <a:t>IDEA</a:t>
            </a:r>
          </a:p>
          <a:p>
            <a:r>
              <a:rPr lang="en-US" dirty="0" smtClean="0"/>
              <a:t>FERPA</a:t>
            </a:r>
          </a:p>
          <a:p>
            <a:pPr marL="0" indent="0">
              <a:buNone/>
            </a:pPr>
            <a:endParaRPr lang="en-US" dirty="0"/>
          </a:p>
        </p:txBody>
      </p:sp>
      <p:sp>
        <p:nvSpPr>
          <p:cNvPr id="2" name="Title 1"/>
          <p:cNvSpPr>
            <a:spLocks noGrp="1"/>
          </p:cNvSpPr>
          <p:nvPr>
            <p:ph type="title"/>
          </p:nvPr>
        </p:nvSpPr>
        <p:spPr/>
        <p:txBody>
          <a:bodyPr>
            <a:noAutofit/>
          </a:bodyPr>
          <a:lstStyle/>
          <a:p>
            <a:r>
              <a:rPr lang="en-US" b="1" dirty="0" smtClean="0"/>
              <a:t>The Acts</a:t>
            </a:r>
            <a:br>
              <a:rPr lang="en-US" b="1" dirty="0" smtClean="0"/>
            </a:br>
            <a:r>
              <a:rPr lang="en-US" b="1" dirty="0" smtClean="0"/>
              <a:t>Federal</a:t>
            </a:r>
            <a:endParaRPr lang="en-US" b="1" dirty="0"/>
          </a:p>
        </p:txBody>
      </p:sp>
    </p:spTree>
    <p:extLst>
      <p:ext uri="{BB962C8B-B14F-4D97-AF65-F5344CB8AC3E}">
        <p14:creationId xmlns:p14="http://schemas.microsoft.com/office/powerpoint/2010/main" val="3936780041"/>
      </p:ext>
    </p:extLst>
  </p:cSld>
  <p:clrMapOvr>
    <a:masterClrMapping/>
  </p:clrMapOvr>
  <p:transition spd="slow">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r>
              <a:rPr lang="en-US" dirty="0" smtClean="0"/>
              <a:t>Parent’s consent is required for the initial evaluation but </a:t>
            </a:r>
            <a:r>
              <a:rPr lang="en-US" u="sng" dirty="0" smtClean="0"/>
              <a:t>not</a:t>
            </a:r>
            <a:r>
              <a:rPr lang="en-US" dirty="0" smtClean="0"/>
              <a:t> for the reevaluation.</a:t>
            </a:r>
          </a:p>
          <a:p>
            <a:r>
              <a:rPr lang="en-US" dirty="0" smtClean="0"/>
              <a:t>Section 504 does </a:t>
            </a:r>
            <a:r>
              <a:rPr lang="en-US" u="sng" dirty="0" smtClean="0"/>
              <a:t>not</a:t>
            </a:r>
            <a:r>
              <a:rPr lang="en-US" dirty="0" smtClean="0"/>
              <a:t> require that the evaluation be conducted by a team but by a </a:t>
            </a:r>
            <a:r>
              <a:rPr lang="en-US" u="sng" dirty="0" smtClean="0"/>
              <a:t>group</a:t>
            </a:r>
            <a:r>
              <a:rPr lang="en-US" dirty="0" smtClean="0"/>
              <a:t> of persons knowledgeable about the child, evaluation data, and placement options.</a:t>
            </a:r>
          </a:p>
          <a:p>
            <a:r>
              <a:rPr lang="en-US" dirty="0" smtClean="0"/>
              <a:t>Section 504 gives </a:t>
            </a:r>
            <a:r>
              <a:rPr lang="en-US" u="sng" dirty="0" smtClean="0"/>
              <a:t>no</a:t>
            </a:r>
            <a:r>
              <a:rPr lang="en-US" dirty="0" smtClean="0"/>
              <a:t> statement regarding a group </a:t>
            </a:r>
            <a:r>
              <a:rPr lang="en-US" u="sng" dirty="0" smtClean="0"/>
              <a:t>meeting</a:t>
            </a:r>
            <a:r>
              <a:rPr lang="en-US" dirty="0" smtClean="0"/>
              <a:t> to determine disability or placement however </a:t>
            </a:r>
            <a:r>
              <a:rPr lang="en-US" dirty="0"/>
              <a:t>does require that a group of persons make the placement </a:t>
            </a:r>
            <a:r>
              <a:rPr lang="en-US" dirty="0" smtClean="0"/>
              <a:t>decisions.</a:t>
            </a:r>
          </a:p>
          <a:p>
            <a:endParaRPr lang="en-US" dirty="0" smtClean="0"/>
          </a:p>
        </p:txBody>
      </p:sp>
      <p:sp>
        <p:nvSpPr>
          <p:cNvPr id="2" name="Title 1"/>
          <p:cNvSpPr>
            <a:spLocks noGrp="1"/>
          </p:cNvSpPr>
          <p:nvPr>
            <p:ph type="title"/>
          </p:nvPr>
        </p:nvSpPr>
        <p:spPr/>
        <p:txBody>
          <a:bodyPr/>
          <a:lstStyle/>
          <a:p>
            <a:r>
              <a:rPr lang="en-US" b="1" dirty="0" smtClean="0"/>
              <a:t>What is NOT Required</a:t>
            </a:r>
            <a:endParaRPr lang="en-US" b="1" dirty="0"/>
          </a:p>
        </p:txBody>
      </p:sp>
    </p:spTree>
    <p:extLst>
      <p:ext uri="{BB962C8B-B14F-4D97-AF65-F5344CB8AC3E}">
        <p14:creationId xmlns:p14="http://schemas.microsoft.com/office/powerpoint/2010/main" val="40643758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34 CFR 300.300(b)(4) A parent may revoke consent in writing for his or her child’s receipt of special education services after the parents’ child was initially provided special education and related services…..”</a:t>
            </a:r>
          </a:p>
          <a:p>
            <a:r>
              <a:rPr lang="en-US" dirty="0" smtClean="0"/>
              <a:t>A student is not entitled to a Section 504/Chapter 15 service agreement for services, accommodations or modifications if parents revoke consent for special education programs and services.</a:t>
            </a:r>
            <a:endParaRPr lang="en-US" dirty="0"/>
          </a:p>
        </p:txBody>
      </p:sp>
      <p:sp>
        <p:nvSpPr>
          <p:cNvPr id="2" name="Title 1"/>
          <p:cNvSpPr>
            <a:spLocks noGrp="1"/>
          </p:cNvSpPr>
          <p:nvPr>
            <p:ph type="title"/>
          </p:nvPr>
        </p:nvSpPr>
        <p:spPr/>
        <p:txBody>
          <a:bodyPr>
            <a:normAutofit fontScale="90000"/>
          </a:bodyPr>
          <a:lstStyle/>
          <a:p>
            <a:r>
              <a:rPr lang="en-US" b="1" dirty="0" smtClean="0"/>
              <a:t>Parental </a:t>
            </a:r>
            <a:r>
              <a:rPr lang="en-US" sz="4900" b="1" dirty="0" smtClean="0"/>
              <a:t>Revocation</a:t>
            </a:r>
            <a:r>
              <a:rPr lang="en-US" b="1" dirty="0" smtClean="0"/>
              <a:t> of Consent for Special Education Services</a:t>
            </a:r>
            <a:endParaRPr lang="en-US" b="1" dirty="0"/>
          </a:p>
        </p:txBody>
      </p:sp>
    </p:spTree>
    <p:extLst>
      <p:ext uri="{BB962C8B-B14F-4D97-AF65-F5344CB8AC3E}">
        <p14:creationId xmlns:p14="http://schemas.microsoft.com/office/powerpoint/2010/main" val="28487599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Either party can use procedural safeguards to resolve dispute</a:t>
            </a:r>
          </a:p>
          <a:p>
            <a:pPr lvl="1"/>
            <a:r>
              <a:rPr lang="en-US" dirty="0"/>
              <a:t>F</a:t>
            </a:r>
            <a:r>
              <a:rPr lang="en-US" dirty="0" smtClean="0"/>
              <a:t>ile a written request for assistance</a:t>
            </a:r>
          </a:p>
          <a:p>
            <a:pPr lvl="1"/>
            <a:r>
              <a:rPr lang="en-US" dirty="0" smtClean="0"/>
              <a:t>Department will investigate and respond with in 60 calendar days</a:t>
            </a:r>
          </a:p>
          <a:p>
            <a:pPr lvl="1"/>
            <a:r>
              <a:rPr lang="en-US" dirty="0" smtClean="0"/>
              <a:t>Informal conference within 10 school days</a:t>
            </a:r>
          </a:p>
          <a:p>
            <a:pPr lvl="1"/>
            <a:r>
              <a:rPr lang="en-US" dirty="0" smtClean="0"/>
              <a:t>Formal due process hearing</a:t>
            </a:r>
          </a:p>
        </p:txBody>
      </p:sp>
      <p:sp>
        <p:nvSpPr>
          <p:cNvPr id="2" name="Title 1"/>
          <p:cNvSpPr>
            <a:spLocks noGrp="1"/>
          </p:cNvSpPr>
          <p:nvPr>
            <p:ph type="title"/>
          </p:nvPr>
        </p:nvSpPr>
        <p:spPr/>
        <p:txBody>
          <a:bodyPr/>
          <a:lstStyle/>
          <a:p>
            <a:r>
              <a:rPr lang="en-US" dirty="0" smtClean="0"/>
              <a:t>Parents and District Disagree</a:t>
            </a:r>
            <a:endParaRPr lang="en-US" dirty="0"/>
          </a:p>
        </p:txBody>
      </p:sp>
    </p:spTree>
    <p:extLst>
      <p:ext uri="{BB962C8B-B14F-4D97-AF65-F5344CB8AC3E}">
        <p14:creationId xmlns:p14="http://schemas.microsoft.com/office/powerpoint/2010/main" val="17290543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Under Section 504</a:t>
            </a:r>
          </a:p>
          <a:p>
            <a:pPr marL="457200" indent="-457200">
              <a:buFont typeface="+mj-lt"/>
              <a:buAutoNum type="arabicPeriod"/>
            </a:pPr>
            <a:r>
              <a:rPr lang="en-US" sz="2400" dirty="0" smtClean="0"/>
              <a:t>Districts are not required to fund independent evaluations</a:t>
            </a:r>
          </a:p>
          <a:p>
            <a:pPr marL="457200" indent="-457200">
              <a:buFont typeface="+mj-lt"/>
              <a:buAutoNum type="arabicPeriod"/>
            </a:pPr>
            <a:endParaRPr lang="en-US" sz="2400" dirty="0" smtClean="0"/>
          </a:p>
          <a:p>
            <a:pPr marL="0" indent="0">
              <a:buNone/>
            </a:pPr>
            <a:r>
              <a:rPr lang="en-US" sz="2400" dirty="0" smtClean="0"/>
              <a:t>OCR indicated…Districts should consider independent evaluations provided by parents when interpreting evaluation data.  “The results of an outside independent evaluation may be one of many sources to consider.  Multi-disciplinary * committees must draw from a variety of sources in the evaluation process so that the possibility of error is minimized.” </a:t>
            </a:r>
          </a:p>
          <a:p>
            <a:pPr marL="0" indent="0">
              <a:buNone/>
            </a:pPr>
            <a:endParaRPr lang="en-US" sz="2400" dirty="0" smtClean="0"/>
          </a:p>
          <a:p>
            <a:pPr marL="0" indent="0">
              <a:buNone/>
            </a:pPr>
            <a:r>
              <a:rPr lang="en-US" sz="2400" dirty="0" smtClean="0"/>
              <a:t>*Group of persons…..</a:t>
            </a:r>
            <a:endParaRPr lang="en-US" sz="2400" dirty="0"/>
          </a:p>
        </p:txBody>
      </p:sp>
      <p:sp>
        <p:nvSpPr>
          <p:cNvPr id="2" name="Title 1"/>
          <p:cNvSpPr>
            <a:spLocks noGrp="1"/>
          </p:cNvSpPr>
          <p:nvPr>
            <p:ph type="title"/>
          </p:nvPr>
        </p:nvSpPr>
        <p:spPr/>
        <p:txBody>
          <a:bodyPr/>
          <a:lstStyle/>
          <a:p>
            <a:r>
              <a:rPr lang="en-US" b="1" dirty="0" smtClean="0"/>
              <a:t>Independent Evaluations</a:t>
            </a:r>
            <a:endParaRPr lang="en-US" b="1" dirty="0"/>
          </a:p>
        </p:txBody>
      </p:sp>
    </p:spTree>
    <p:extLst>
      <p:ext uri="{BB962C8B-B14F-4D97-AF65-F5344CB8AC3E}">
        <p14:creationId xmlns:p14="http://schemas.microsoft.com/office/powerpoint/2010/main" val="35991549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78" name="Slide Number Placeholder 3"/>
          <p:cNvSpPr>
            <a:spLocks noGrp="1"/>
          </p:cNvSpPr>
          <p:nvPr>
            <p:ph type="sldNum" sz="quarter" idx="12"/>
          </p:nvPr>
        </p:nvSpPr>
        <p:spPr>
          <a:noFill/>
        </p:spPr>
        <p:txBody>
          <a:bodyPr/>
          <a:lstStyle/>
          <a:p>
            <a:fld id="{5237AFF7-7779-4FA4-97EE-1236714CBB6F}" type="slidenum">
              <a:rPr lang="en-US" smtClean="0"/>
              <a:pPr/>
              <a:t>34</a:t>
            </a:fld>
            <a:endParaRPr lang="en-US" smtClean="0"/>
          </a:p>
        </p:txBody>
      </p:sp>
      <p:sp>
        <p:nvSpPr>
          <p:cNvPr id="159745" name="Rectangle 2"/>
          <p:cNvSpPr>
            <a:spLocks noGrp="1" noChangeArrowheads="1"/>
          </p:cNvSpPr>
          <p:nvPr>
            <p:ph type="title"/>
          </p:nvPr>
        </p:nvSpPr>
        <p:spPr/>
        <p:txBody>
          <a:bodyPr/>
          <a:lstStyle/>
          <a:p>
            <a:pPr eaLnBrk="1" hangingPunct="1"/>
            <a:r>
              <a:rPr lang="en-US" b="1" dirty="0" smtClean="0"/>
              <a:t>IEP or Service Agreement Plan</a:t>
            </a:r>
          </a:p>
        </p:txBody>
      </p:sp>
      <p:graphicFrame>
        <p:nvGraphicFramePr>
          <p:cNvPr id="5" name="Table 4"/>
          <p:cNvGraphicFramePr>
            <a:graphicFrameLocks noGrp="1"/>
          </p:cNvGraphicFramePr>
          <p:nvPr>
            <p:extLst>
              <p:ext uri="{D42A27DB-BD31-4B8C-83A1-F6EECF244321}">
                <p14:modId xmlns:p14="http://schemas.microsoft.com/office/powerpoint/2010/main" val="4176796005"/>
              </p:ext>
            </p:extLst>
          </p:nvPr>
        </p:nvGraphicFramePr>
        <p:xfrm>
          <a:off x="457200" y="1600200"/>
          <a:ext cx="8534400" cy="5029200"/>
        </p:xfrm>
        <a:graphic>
          <a:graphicData uri="http://schemas.openxmlformats.org/drawingml/2006/table">
            <a:tbl>
              <a:tblPr/>
              <a:tblGrid>
                <a:gridCol w="4267200"/>
                <a:gridCol w="4267200"/>
              </a:tblGrid>
              <a:tr h="558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504/ADA/15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IDEA/14</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ESY</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ESY</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Procedural Safeguards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Procedural Safeguards Notice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Judicial intervention</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Administrative process 1st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Standards/Procedures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Timelines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Accommodations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Modifications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Three prongs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Two prongs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Major life activities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13 categories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Standards/procedures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IDEA/Chapter 14 process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5930340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54" name="Slide Number Placeholder 3"/>
          <p:cNvSpPr>
            <a:spLocks noGrp="1"/>
          </p:cNvSpPr>
          <p:nvPr>
            <p:ph type="sldNum" sz="quarter" idx="12"/>
          </p:nvPr>
        </p:nvSpPr>
        <p:spPr>
          <a:noFill/>
        </p:spPr>
        <p:txBody>
          <a:bodyPr/>
          <a:lstStyle/>
          <a:p>
            <a:fld id="{33310D0F-94EE-4D85-9B26-A4C7D90B6F26}" type="slidenum">
              <a:rPr lang="en-US" smtClean="0"/>
              <a:pPr/>
              <a:t>35</a:t>
            </a:fld>
            <a:endParaRPr lang="en-US" smtClean="0"/>
          </a:p>
        </p:txBody>
      </p:sp>
      <p:sp>
        <p:nvSpPr>
          <p:cNvPr id="158721" name="Rectangle 2"/>
          <p:cNvSpPr>
            <a:spLocks noGrp="1" noChangeArrowheads="1"/>
          </p:cNvSpPr>
          <p:nvPr>
            <p:ph type="title"/>
          </p:nvPr>
        </p:nvSpPr>
        <p:spPr/>
        <p:txBody>
          <a:bodyPr/>
          <a:lstStyle/>
          <a:p>
            <a:pPr eaLnBrk="1" hangingPunct="1"/>
            <a:r>
              <a:rPr lang="en-US" b="1" dirty="0" smtClean="0"/>
              <a:t>IEP or Service Agreement Plan</a:t>
            </a:r>
          </a:p>
        </p:txBody>
      </p:sp>
      <p:graphicFrame>
        <p:nvGraphicFramePr>
          <p:cNvPr id="5" name="Table 4"/>
          <p:cNvGraphicFramePr>
            <a:graphicFrameLocks noGrp="1"/>
          </p:cNvGraphicFramePr>
          <p:nvPr>
            <p:extLst>
              <p:ext uri="{D42A27DB-BD31-4B8C-83A1-F6EECF244321}">
                <p14:modId xmlns:p14="http://schemas.microsoft.com/office/powerpoint/2010/main" val="2347354970"/>
              </p:ext>
            </p:extLst>
          </p:nvPr>
        </p:nvGraphicFramePr>
        <p:xfrm>
          <a:off x="381000" y="1752600"/>
          <a:ext cx="8610600" cy="4800600"/>
        </p:xfrm>
        <a:graphic>
          <a:graphicData uri="http://schemas.openxmlformats.org/drawingml/2006/table">
            <a:tbl>
              <a:tblPr/>
              <a:tblGrid>
                <a:gridCol w="4305300"/>
                <a:gridCol w="4305300"/>
              </a:tblGrid>
              <a:tr h="533400">
                <a:tc>
                  <a:txBody>
                    <a:bodyPr/>
                    <a:lstStyle/>
                    <a:p>
                      <a:pPr marL="0" marR="0">
                        <a:lnSpc>
                          <a:spcPct val="115000"/>
                        </a:lnSpc>
                        <a:spcBef>
                          <a:spcPts val="0"/>
                        </a:spcBef>
                        <a:spcAft>
                          <a:spcPts val="0"/>
                        </a:spcAft>
                      </a:pPr>
                      <a:r>
                        <a:rPr lang="en-US" sz="2400" b="1" dirty="0" smtClean="0">
                          <a:latin typeface="Calibri"/>
                          <a:ea typeface="Calibri"/>
                          <a:cs typeface="Times New Roman"/>
                        </a:rPr>
                        <a:t>504/ADA/15</a:t>
                      </a:r>
                      <a:endParaRPr lang="en-US"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latin typeface="Calibri"/>
                          <a:ea typeface="Calibri"/>
                          <a:cs typeface="Times New Roman"/>
                        </a:rPr>
                        <a:t>IDEA/14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nSpc>
                          <a:spcPct val="115000"/>
                        </a:lnSpc>
                        <a:spcBef>
                          <a:spcPts val="0"/>
                        </a:spcBef>
                        <a:spcAft>
                          <a:spcPts val="0"/>
                        </a:spcAft>
                      </a:pPr>
                      <a:r>
                        <a:rPr lang="en-US" sz="2400" b="1" dirty="0">
                          <a:latin typeface="Calibri"/>
                          <a:ea typeface="Calibri"/>
                          <a:cs typeface="Times New Roman"/>
                        </a:rPr>
                        <a:t>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latin typeface="Calibri"/>
                          <a:ea typeface="Calibri"/>
                          <a:cs typeface="Times New Roman"/>
                        </a:rPr>
                        <a:t>Goals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nSpc>
                          <a:spcPct val="115000"/>
                        </a:lnSpc>
                        <a:spcBef>
                          <a:spcPts val="0"/>
                        </a:spcBef>
                        <a:spcAft>
                          <a:spcPts val="0"/>
                        </a:spcAft>
                      </a:pPr>
                      <a:r>
                        <a:rPr lang="en-US" sz="2400" b="1" dirty="0">
                          <a:latin typeface="Calibri"/>
                          <a:ea typeface="Calibri"/>
                          <a:cs typeface="Times New Roman"/>
                        </a:rPr>
                        <a:t>Related Aids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latin typeface="Calibri"/>
                          <a:ea typeface="Calibri"/>
                          <a:cs typeface="Times New Roman"/>
                        </a:rPr>
                        <a:t>Related services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nSpc>
                          <a:spcPct val="115000"/>
                        </a:lnSpc>
                        <a:spcBef>
                          <a:spcPts val="0"/>
                        </a:spcBef>
                        <a:spcAft>
                          <a:spcPts val="0"/>
                        </a:spcAft>
                      </a:pPr>
                      <a:r>
                        <a:rPr lang="en-US" sz="2400" b="1" dirty="0">
                          <a:latin typeface="Calibri"/>
                          <a:ea typeface="Calibri"/>
                          <a:cs typeface="Times New Roman"/>
                        </a:rPr>
                        <a:t>Supplementary aids and services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latin typeface="Calibri"/>
                          <a:ea typeface="Calibri"/>
                          <a:cs typeface="Times New Roman"/>
                        </a:rPr>
                        <a:t>Supplementary aids and services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nSpc>
                          <a:spcPct val="115000"/>
                        </a:lnSpc>
                        <a:spcBef>
                          <a:spcPts val="0"/>
                        </a:spcBef>
                        <a:spcAft>
                          <a:spcPts val="0"/>
                        </a:spcAft>
                      </a:pPr>
                      <a:r>
                        <a:rPr lang="en-US" sz="2400" b="1" dirty="0" err="1">
                          <a:latin typeface="Calibri"/>
                          <a:ea typeface="Calibri"/>
                          <a:cs typeface="Times New Roman"/>
                        </a:rPr>
                        <a:t>Reg</a:t>
                      </a:r>
                      <a:r>
                        <a:rPr lang="en-US" sz="2400" b="1" dirty="0">
                          <a:latin typeface="Calibri"/>
                          <a:ea typeface="Calibri"/>
                          <a:cs typeface="Times New Roman"/>
                        </a:rPr>
                        <a:t> </a:t>
                      </a:r>
                      <a:r>
                        <a:rPr lang="en-US" sz="2400" b="1" dirty="0" smtClean="0">
                          <a:latin typeface="Calibri"/>
                          <a:ea typeface="Calibri"/>
                          <a:cs typeface="Times New Roman"/>
                        </a:rPr>
                        <a:t>Ed </a:t>
                      </a:r>
                      <a:r>
                        <a:rPr lang="en-US" sz="2400" b="1" dirty="0">
                          <a:latin typeface="Calibri"/>
                          <a:ea typeface="Calibri"/>
                          <a:cs typeface="Times New Roman"/>
                        </a:rPr>
                        <a:t>certificate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latin typeface="Calibri"/>
                          <a:ea typeface="Calibri"/>
                          <a:cs typeface="Times New Roman"/>
                        </a:rPr>
                        <a:t>Sp Ed certificate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nSpc>
                          <a:spcPct val="115000"/>
                        </a:lnSpc>
                        <a:spcBef>
                          <a:spcPts val="0"/>
                        </a:spcBef>
                        <a:spcAft>
                          <a:spcPts val="0"/>
                        </a:spcAft>
                      </a:pPr>
                      <a:r>
                        <a:rPr lang="en-US" sz="2400" b="1" dirty="0" smtClean="0">
                          <a:latin typeface="Calibri"/>
                          <a:ea typeface="Calibri"/>
                          <a:cs typeface="Times New Roman"/>
                        </a:rPr>
                        <a:t>NO</a:t>
                      </a:r>
                      <a:endParaRPr lang="en-US"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latin typeface="Calibri"/>
                          <a:ea typeface="Calibri"/>
                          <a:cs typeface="Times New Roman"/>
                        </a:rPr>
                        <a:t>Transition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nSpc>
                          <a:spcPct val="115000"/>
                        </a:lnSpc>
                        <a:spcBef>
                          <a:spcPts val="0"/>
                        </a:spcBef>
                        <a:spcAft>
                          <a:spcPts val="0"/>
                        </a:spcAft>
                      </a:pPr>
                      <a:r>
                        <a:rPr lang="en-US" sz="2400" b="1" dirty="0">
                          <a:latin typeface="Calibri"/>
                          <a:ea typeface="Calibri"/>
                          <a:cs typeface="Times New Roman"/>
                        </a:rPr>
                        <a:t>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latin typeface="Calibri"/>
                          <a:ea typeface="Calibri"/>
                          <a:cs typeface="Times New Roman"/>
                        </a:rPr>
                        <a:t>IEE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nSpc>
                          <a:spcPct val="115000"/>
                        </a:lnSpc>
                        <a:spcBef>
                          <a:spcPts val="0"/>
                        </a:spcBef>
                        <a:spcAft>
                          <a:spcPts val="0"/>
                        </a:spcAft>
                      </a:pPr>
                      <a:r>
                        <a:rPr lang="en-US" sz="2400" b="1" dirty="0">
                          <a:latin typeface="Calibri"/>
                          <a:ea typeface="Calibri"/>
                          <a:cs typeface="Times New Roman"/>
                        </a:rPr>
                        <a:t>Physical/mental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smtClean="0">
                          <a:latin typeface="Calibri"/>
                          <a:ea typeface="Calibri"/>
                          <a:cs typeface="Times New Roman"/>
                        </a:rPr>
                        <a:t>Sp Ed </a:t>
                      </a:r>
                      <a:r>
                        <a:rPr lang="en-US" sz="2400" b="1" dirty="0">
                          <a:latin typeface="Calibri"/>
                          <a:ea typeface="Calibri"/>
                          <a:cs typeface="Times New Roman"/>
                        </a:rPr>
                        <a:t>+ SDI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nSpc>
                          <a:spcPct val="115000"/>
                        </a:lnSpc>
                        <a:spcBef>
                          <a:spcPts val="0"/>
                        </a:spcBef>
                        <a:spcAft>
                          <a:spcPts val="0"/>
                        </a:spcAft>
                      </a:pPr>
                      <a:r>
                        <a:rPr lang="en-US" sz="2400" b="1" dirty="0">
                          <a:latin typeface="Calibri"/>
                          <a:ea typeface="Calibri"/>
                          <a:cs typeface="Times New Roman"/>
                        </a:rPr>
                        <a:t>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latin typeface="Calibri"/>
                          <a:ea typeface="Calibri"/>
                          <a:cs typeface="Times New Roman"/>
                        </a:rPr>
                        <a:t>Short term objectives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109773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Issues with service dogs</a:t>
            </a:r>
          </a:p>
          <a:p>
            <a:r>
              <a:rPr lang="en-US" dirty="0" smtClean="0"/>
              <a:t>Increased role of the school nurse</a:t>
            </a:r>
          </a:p>
          <a:p>
            <a:r>
              <a:rPr lang="en-US" dirty="0" smtClean="0"/>
              <a:t>Increased needs for training, communications and policies</a:t>
            </a:r>
          </a:p>
          <a:p>
            <a:r>
              <a:rPr lang="en-US" dirty="0" smtClean="0"/>
              <a:t>Rethinking eligibility i.e. mitigating measures</a:t>
            </a:r>
          </a:p>
          <a:p>
            <a:r>
              <a:rPr lang="en-US" dirty="0" smtClean="0"/>
              <a:t>Pennsylvania Guidelines for Management of Food Allergies</a:t>
            </a:r>
          </a:p>
          <a:p>
            <a:endParaRPr lang="en-US" dirty="0"/>
          </a:p>
          <a:p>
            <a:endParaRPr lang="en-US" dirty="0"/>
          </a:p>
        </p:txBody>
      </p:sp>
      <p:sp>
        <p:nvSpPr>
          <p:cNvPr id="2" name="Title 1"/>
          <p:cNvSpPr>
            <a:spLocks noGrp="1"/>
          </p:cNvSpPr>
          <p:nvPr>
            <p:ph type="title"/>
          </p:nvPr>
        </p:nvSpPr>
        <p:spPr/>
        <p:txBody>
          <a:bodyPr/>
          <a:lstStyle/>
          <a:p>
            <a:r>
              <a:rPr lang="en-US" b="1" dirty="0" smtClean="0"/>
              <a:t>Hot Topics</a:t>
            </a:r>
            <a:endParaRPr lang="en-US" b="1" dirty="0"/>
          </a:p>
        </p:txBody>
      </p:sp>
    </p:spTree>
    <p:extLst>
      <p:ext uri="{BB962C8B-B14F-4D97-AF65-F5344CB8AC3E}">
        <p14:creationId xmlns:p14="http://schemas.microsoft.com/office/powerpoint/2010/main" val="12987812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dog trained to do work or perform tasks for the benefit of an individual with a disability.  </a:t>
            </a:r>
          </a:p>
          <a:p>
            <a:endParaRPr lang="en-US" dirty="0"/>
          </a:p>
          <a:p>
            <a:pPr marL="0" indent="0">
              <a:buNone/>
            </a:pPr>
            <a:r>
              <a:rPr lang="en-US" b="1" dirty="0" smtClean="0"/>
              <a:t>Only can ask two questions</a:t>
            </a:r>
          </a:p>
          <a:p>
            <a:r>
              <a:rPr lang="en-US" dirty="0" smtClean="0"/>
              <a:t>What is the specific task that the dog will do?</a:t>
            </a:r>
          </a:p>
          <a:p>
            <a:r>
              <a:rPr lang="en-US" dirty="0" smtClean="0"/>
              <a:t>Is the dog necessary?</a:t>
            </a:r>
            <a:endParaRPr lang="en-US" dirty="0"/>
          </a:p>
        </p:txBody>
      </p:sp>
      <p:sp>
        <p:nvSpPr>
          <p:cNvPr id="2" name="Title 1"/>
          <p:cNvSpPr>
            <a:spLocks noGrp="1"/>
          </p:cNvSpPr>
          <p:nvPr>
            <p:ph type="title"/>
          </p:nvPr>
        </p:nvSpPr>
        <p:spPr/>
        <p:txBody>
          <a:bodyPr/>
          <a:lstStyle/>
          <a:p>
            <a:r>
              <a:rPr lang="en-US" b="1" dirty="0" smtClean="0"/>
              <a:t>Service Animal</a:t>
            </a:r>
            <a:endParaRPr lang="en-US" b="1" dirty="0"/>
          </a:p>
        </p:txBody>
      </p:sp>
    </p:spTree>
    <p:extLst>
      <p:ext uri="{BB962C8B-B14F-4D97-AF65-F5344CB8AC3E}">
        <p14:creationId xmlns:p14="http://schemas.microsoft.com/office/powerpoint/2010/main" val="3071180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Invite them to be a member of the group that determines disability and service agreement</a:t>
            </a:r>
          </a:p>
          <a:p>
            <a:r>
              <a:rPr lang="en-US" dirty="0" smtClean="0"/>
              <a:t>Make sure there are procedures on administering medications</a:t>
            </a:r>
          </a:p>
          <a:p>
            <a:r>
              <a:rPr lang="en-US" dirty="0" smtClean="0"/>
              <a:t>Be careful in the delegation of duties</a:t>
            </a:r>
            <a:endParaRPr lang="en-US" dirty="0"/>
          </a:p>
        </p:txBody>
      </p:sp>
      <p:sp>
        <p:nvSpPr>
          <p:cNvPr id="2" name="Title 1"/>
          <p:cNvSpPr>
            <a:spLocks noGrp="1"/>
          </p:cNvSpPr>
          <p:nvPr>
            <p:ph type="title"/>
          </p:nvPr>
        </p:nvSpPr>
        <p:spPr/>
        <p:txBody>
          <a:bodyPr/>
          <a:lstStyle/>
          <a:p>
            <a:r>
              <a:rPr lang="en-US" dirty="0" smtClean="0"/>
              <a:t>Role of the School Nurse</a:t>
            </a:r>
            <a:endParaRPr lang="en-US" dirty="0"/>
          </a:p>
        </p:txBody>
      </p:sp>
    </p:spTree>
    <p:extLst>
      <p:ext uri="{BB962C8B-B14F-4D97-AF65-F5344CB8AC3E}">
        <p14:creationId xmlns:p14="http://schemas.microsoft.com/office/powerpoint/2010/main" val="36225994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Complicated plans lead to comprehensive communications</a:t>
            </a:r>
          </a:p>
          <a:p>
            <a:r>
              <a:rPr lang="en-US" dirty="0" smtClean="0"/>
              <a:t>Stakeholders should be</a:t>
            </a:r>
          </a:p>
          <a:p>
            <a:pPr lvl="1"/>
            <a:r>
              <a:rPr lang="en-US" dirty="0" smtClean="0"/>
              <a:t> Aware of procedures</a:t>
            </a:r>
          </a:p>
          <a:p>
            <a:pPr lvl="1"/>
            <a:r>
              <a:rPr lang="en-US" dirty="0" smtClean="0"/>
              <a:t>Trained as necessary</a:t>
            </a:r>
          </a:p>
          <a:p>
            <a:pPr lvl="1"/>
            <a:r>
              <a:rPr lang="en-US" dirty="0" smtClean="0"/>
              <a:t>Familiar with the service agreement</a:t>
            </a:r>
          </a:p>
          <a:p>
            <a:pPr lvl="1"/>
            <a:endParaRPr lang="en-US" dirty="0" smtClean="0"/>
          </a:p>
          <a:p>
            <a:endParaRPr lang="en-US" dirty="0"/>
          </a:p>
        </p:txBody>
      </p:sp>
      <p:sp>
        <p:nvSpPr>
          <p:cNvPr id="2" name="Title 1"/>
          <p:cNvSpPr>
            <a:spLocks noGrp="1"/>
          </p:cNvSpPr>
          <p:nvPr>
            <p:ph type="title"/>
          </p:nvPr>
        </p:nvSpPr>
        <p:spPr/>
        <p:txBody>
          <a:bodyPr/>
          <a:lstStyle/>
          <a:p>
            <a:r>
              <a:rPr lang="en-US" dirty="0" smtClean="0"/>
              <a:t>Communications and Policies</a:t>
            </a:r>
            <a:endParaRPr lang="en-US" dirty="0"/>
          </a:p>
        </p:txBody>
      </p:sp>
    </p:spTree>
    <p:extLst>
      <p:ext uri="{BB962C8B-B14F-4D97-AF65-F5344CB8AC3E}">
        <p14:creationId xmlns:p14="http://schemas.microsoft.com/office/powerpoint/2010/main" val="3478100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Pennsylvania School Code of 1949</a:t>
            </a:r>
          </a:p>
          <a:p>
            <a:r>
              <a:rPr lang="en-US" dirty="0" smtClean="0"/>
              <a:t>Pennsylvania Nurse Practice Act</a:t>
            </a:r>
          </a:p>
          <a:p>
            <a:r>
              <a:rPr lang="en-US" dirty="0" smtClean="0"/>
              <a:t>Pennsylvania Practical Nurse Act</a:t>
            </a:r>
          </a:p>
          <a:p>
            <a:r>
              <a:rPr lang="en-US" dirty="0" smtClean="0"/>
              <a:t>Department of Health Guidelines Regarding Administration of Medications (22 Pa Code, 12.41 Student Services)</a:t>
            </a:r>
          </a:p>
          <a:p>
            <a:r>
              <a:rPr lang="en-US" dirty="0" smtClean="0"/>
              <a:t>Chapter 15</a:t>
            </a:r>
            <a:endParaRPr lang="en-US" dirty="0"/>
          </a:p>
        </p:txBody>
      </p:sp>
      <p:sp>
        <p:nvSpPr>
          <p:cNvPr id="2" name="Title 1"/>
          <p:cNvSpPr>
            <a:spLocks noGrp="1"/>
          </p:cNvSpPr>
          <p:nvPr>
            <p:ph type="title"/>
          </p:nvPr>
        </p:nvSpPr>
        <p:spPr/>
        <p:txBody>
          <a:bodyPr>
            <a:noAutofit/>
          </a:bodyPr>
          <a:lstStyle/>
          <a:p>
            <a:r>
              <a:rPr lang="en-US" b="1" dirty="0" smtClean="0"/>
              <a:t>The Regulations</a:t>
            </a:r>
            <a:br>
              <a:rPr lang="en-US" b="1" dirty="0" smtClean="0"/>
            </a:br>
            <a:r>
              <a:rPr lang="en-US" b="1" dirty="0" smtClean="0"/>
              <a:t>State</a:t>
            </a:r>
            <a:endParaRPr lang="en-US" b="1" dirty="0"/>
          </a:p>
        </p:txBody>
      </p:sp>
    </p:spTree>
    <p:extLst>
      <p:ext uri="{BB962C8B-B14F-4D97-AF65-F5344CB8AC3E}">
        <p14:creationId xmlns:p14="http://schemas.microsoft.com/office/powerpoint/2010/main" val="14894100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Review the information from ADA Amendments Act of 2008</a:t>
            </a:r>
          </a:p>
          <a:p>
            <a:pPr marL="0" indent="0">
              <a:buNone/>
            </a:pPr>
            <a:endParaRPr lang="en-US" dirty="0"/>
          </a:p>
          <a:p>
            <a:pPr marL="0" indent="0">
              <a:buNone/>
            </a:pPr>
            <a:r>
              <a:rPr lang="en-US" dirty="0" smtClean="0"/>
              <a:t>Understand your child find requirements</a:t>
            </a:r>
          </a:p>
          <a:p>
            <a:pPr marL="0" indent="0">
              <a:buNone/>
            </a:pPr>
            <a:endParaRPr lang="en-US" dirty="0"/>
          </a:p>
          <a:p>
            <a:pPr marL="0" indent="0">
              <a:buNone/>
            </a:pPr>
            <a:r>
              <a:rPr lang="en-US" dirty="0" smtClean="0"/>
              <a:t>Make sure parents are aware of their rights</a:t>
            </a:r>
            <a:endParaRPr lang="en-US" dirty="0"/>
          </a:p>
        </p:txBody>
      </p:sp>
      <p:sp>
        <p:nvSpPr>
          <p:cNvPr id="2" name="Title 1"/>
          <p:cNvSpPr>
            <a:spLocks noGrp="1"/>
          </p:cNvSpPr>
          <p:nvPr>
            <p:ph type="title"/>
          </p:nvPr>
        </p:nvSpPr>
        <p:spPr/>
        <p:txBody>
          <a:bodyPr/>
          <a:lstStyle/>
          <a:p>
            <a:r>
              <a:rPr lang="en-US" dirty="0" smtClean="0"/>
              <a:t>Rethink Eligibility</a:t>
            </a:r>
            <a:endParaRPr lang="en-US" dirty="0"/>
          </a:p>
        </p:txBody>
      </p:sp>
    </p:spTree>
    <p:extLst>
      <p:ext uri="{BB962C8B-B14F-4D97-AF65-F5344CB8AC3E}">
        <p14:creationId xmlns:p14="http://schemas.microsoft.com/office/powerpoint/2010/main" val="12046876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District-Initiated Evaluation As a ADA Protected Disabled Student</a:t>
            </a:r>
          </a:p>
          <a:p>
            <a:r>
              <a:rPr lang="en-US" dirty="0" smtClean="0"/>
              <a:t>Annual Notice to Parents</a:t>
            </a:r>
          </a:p>
          <a:p>
            <a:r>
              <a:rPr lang="en-US" dirty="0" smtClean="0"/>
              <a:t>Procedural Safeguards</a:t>
            </a:r>
          </a:p>
          <a:p>
            <a:r>
              <a:rPr lang="en-US" dirty="0" smtClean="0"/>
              <a:t>Service Agreement</a:t>
            </a:r>
          </a:p>
          <a:p>
            <a:endParaRPr lang="en-US" dirty="0"/>
          </a:p>
        </p:txBody>
      </p:sp>
      <p:sp>
        <p:nvSpPr>
          <p:cNvPr id="2" name="Title 1"/>
          <p:cNvSpPr>
            <a:spLocks noGrp="1"/>
          </p:cNvSpPr>
          <p:nvPr>
            <p:ph type="title"/>
          </p:nvPr>
        </p:nvSpPr>
        <p:spPr/>
        <p:txBody>
          <a:bodyPr/>
          <a:lstStyle/>
          <a:p>
            <a:r>
              <a:rPr lang="en-US" b="1" dirty="0" smtClean="0"/>
              <a:t>The Forms</a:t>
            </a:r>
            <a:endParaRPr lang="en-US" b="1" dirty="0"/>
          </a:p>
        </p:txBody>
      </p:sp>
    </p:spTree>
    <p:extLst>
      <p:ext uri="{BB962C8B-B14F-4D97-AF65-F5344CB8AC3E}">
        <p14:creationId xmlns:p14="http://schemas.microsoft.com/office/powerpoint/2010/main" val="29390070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lgn="ctr">
              <a:buNone/>
            </a:pPr>
            <a:endParaRPr lang="en-US" dirty="0" smtClean="0"/>
          </a:p>
          <a:p>
            <a:pPr marL="457200" lvl="1" indent="0" algn="ctr">
              <a:buNone/>
            </a:pPr>
            <a:endParaRPr lang="en-US" dirty="0"/>
          </a:p>
          <a:p>
            <a:pPr marL="457200" lvl="1" indent="0">
              <a:buNone/>
            </a:pPr>
            <a:endParaRPr lang="en-US" sz="2800" dirty="0" smtClean="0"/>
          </a:p>
          <a:p>
            <a:pPr lvl="2"/>
            <a:endParaRPr lang="en-US" dirty="0"/>
          </a:p>
          <a:p>
            <a:pPr lvl="2"/>
            <a:endParaRPr lang="en-US" dirty="0"/>
          </a:p>
          <a:p>
            <a:pPr marL="915988" lvl="2" indent="-342900"/>
            <a:endParaRPr lang="en-US" dirty="0" smtClean="0"/>
          </a:p>
        </p:txBody>
      </p:sp>
      <p:sp>
        <p:nvSpPr>
          <p:cNvPr id="4" name="Content Placeholder 3"/>
          <p:cNvSpPr>
            <a:spLocks noGrp="1"/>
          </p:cNvSpPr>
          <p:nvPr>
            <p:ph sz="half" idx="2"/>
          </p:nvPr>
        </p:nvSpPr>
        <p:spPr>
          <a:xfrm>
            <a:off x="2590800" y="1447800"/>
            <a:ext cx="4191000" cy="4678363"/>
          </a:xfrm>
        </p:spPr>
        <p:txBody>
          <a:bodyPr/>
          <a:lstStyle/>
          <a:p>
            <a:pPr marL="573088" lvl="2" indent="61913" algn="ctr">
              <a:buNone/>
            </a:pPr>
            <a:endParaRPr lang="en-US" sz="2800" dirty="0" smtClean="0"/>
          </a:p>
          <a:p>
            <a:pPr marL="573088" lvl="2" indent="61913">
              <a:buNone/>
            </a:pPr>
            <a:endParaRPr lang="en-US" sz="2800" dirty="0"/>
          </a:p>
          <a:p>
            <a:pPr marL="573088" lvl="2" indent="0">
              <a:buNone/>
            </a:pPr>
            <a:r>
              <a:rPr lang="en-US" sz="2800" dirty="0" smtClean="0"/>
              <a:t>Jean </a:t>
            </a:r>
            <a:r>
              <a:rPr lang="en-US" sz="2800" dirty="0"/>
              <a:t>B. Inskip   </a:t>
            </a:r>
            <a:r>
              <a:rPr lang="en-US" sz="2800" dirty="0" smtClean="0"/>
              <a:t>    </a:t>
            </a:r>
            <a:r>
              <a:rPr lang="en-US" sz="2800" dirty="0" smtClean="0">
                <a:hlinkClick r:id="rId3"/>
              </a:rPr>
              <a:t>jinskip@pa.gov</a:t>
            </a:r>
            <a:endParaRPr lang="en-US" sz="2800" dirty="0"/>
          </a:p>
          <a:p>
            <a:pPr marL="573088" lvl="2" indent="0">
              <a:buNone/>
            </a:pPr>
            <a:r>
              <a:rPr lang="en-US" sz="2800" dirty="0" smtClean="0"/>
              <a:t>717-787-6922</a:t>
            </a:r>
          </a:p>
          <a:p>
            <a:pPr marL="573088" lvl="2" indent="0">
              <a:buNone/>
            </a:pPr>
            <a:endParaRPr lang="en-US" sz="2800" dirty="0"/>
          </a:p>
          <a:p>
            <a:endParaRPr lang="en-US" dirty="0"/>
          </a:p>
        </p:txBody>
      </p:sp>
      <p:sp>
        <p:nvSpPr>
          <p:cNvPr id="2" name="Title 1"/>
          <p:cNvSpPr>
            <a:spLocks noGrp="1"/>
          </p:cNvSpPr>
          <p:nvPr>
            <p:ph type="title"/>
          </p:nvPr>
        </p:nvSpPr>
        <p:spPr/>
        <p:txBody>
          <a:bodyPr/>
          <a:lstStyle/>
          <a:p>
            <a:r>
              <a:rPr lang="en-US" dirty="0" smtClean="0"/>
              <a:t>Questions and Answers</a:t>
            </a:r>
            <a:endParaRPr lang="en-US" dirty="0"/>
          </a:p>
        </p:txBody>
      </p:sp>
    </p:spTree>
    <p:extLst>
      <p:ext uri="{BB962C8B-B14F-4D97-AF65-F5344CB8AC3E}">
        <p14:creationId xmlns:p14="http://schemas.microsoft.com/office/powerpoint/2010/main" val="334101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Section 504 is a part of the Rehabilitation Act of 1973 that prohibits discrimination based upon disability. Section 504 is an anti-discrimination, civil rights statute that requires the needs of students with disabilities to be met as adequately as the needs of the non-disabled. </a:t>
            </a:r>
          </a:p>
          <a:p>
            <a:pPr marL="0" indent="0">
              <a:buNone/>
            </a:pPr>
            <a:endParaRPr lang="en-US" dirty="0"/>
          </a:p>
        </p:txBody>
      </p:sp>
      <p:sp>
        <p:nvSpPr>
          <p:cNvPr id="2" name="Title 1"/>
          <p:cNvSpPr>
            <a:spLocks noGrp="1"/>
          </p:cNvSpPr>
          <p:nvPr>
            <p:ph type="title"/>
          </p:nvPr>
        </p:nvSpPr>
        <p:spPr/>
        <p:txBody>
          <a:bodyPr>
            <a:noAutofit/>
          </a:bodyPr>
          <a:lstStyle/>
          <a:p>
            <a:r>
              <a:rPr lang="en-US" b="1" dirty="0" smtClean="0"/>
              <a:t>What is Section 504?</a:t>
            </a:r>
            <a:r>
              <a:rPr lang="en-US" dirty="0" smtClean="0"/>
              <a:t/>
            </a:r>
            <a:br>
              <a:rPr lang="en-US" dirty="0" smtClean="0"/>
            </a:br>
            <a:endParaRPr lang="en-US" dirty="0"/>
          </a:p>
        </p:txBody>
      </p:sp>
    </p:spTree>
    <p:extLst>
      <p:ext uri="{BB962C8B-B14F-4D97-AF65-F5344CB8AC3E}">
        <p14:creationId xmlns:p14="http://schemas.microsoft.com/office/powerpoint/2010/main" val="2915994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Local Educational Agencies (School District and Charter Schools)that </a:t>
            </a:r>
            <a:r>
              <a:rPr lang="en-US" dirty="0"/>
              <a:t>receiving federal financial assistance must comply with the implementation regulations at 34 CFR Part 104.</a:t>
            </a:r>
          </a:p>
          <a:p>
            <a:r>
              <a:rPr lang="en-US" dirty="0"/>
              <a:t> “No qualified handicapped person shall, on the basis of handicap, be excluded from participation in, be denied the benefits of, or otherwise be subjected to discrimination under any program of activity which receives Federal financial assistance. 34 C.F.R. §104.4(a)].</a:t>
            </a:r>
          </a:p>
          <a:p>
            <a:pPr marL="0" indent="0">
              <a:buNone/>
            </a:pPr>
            <a:r>
              <a:rPr lang="en-US" dirty="0"/>
              <a:t> </a:t>
            </a:r>
          </a:p>
          <a:p>
            <a:endParaRPr lang="en-US" dirty="0"/>
          </a:p>
        </p:txBody>
      </p:sp>
      <p:sp>
        <p:nvSpPr>
          <p:cNvPr id="2" name="Title 1"/>
          <p:cNvSpPr>
            <a:spLocks noGrp="1"/>
          </p:cNvSpPr>
          <p:nvPr>
            <p:ph type="title"/>
          </p:nvPr>
        </p:nvSpPr>
        <p:spPr/>
        <p:txBody>
          <a:bodyPr>
            <a:normAutofit/>
          </a:bodyPr>
          <a:lstStyle/>
          <a:p>
            <a:r>
              <a:rPr lang="en-US" b="1" dirty="0" smtClean="0"/>
              <a:t>What do the regulations say?</a:t>
            </a:r>
            <a:endParaRPr lang="en-US" dirty="0"/>
          </a:p>
        </p:txBody>
      </p:sp>
    </p:spTree>
    <p:extLst>
      <p:ext uri="{BB962C8B-B14F-4D97-AF65-F5344CB8AC3E}">
        <p14:creationId xmlns:p14="http://schemas.microsoft.com/office/powerpoint/2010/main" val="3063913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To </a:t>
            </a:r>
            <a:r>
              <a:rPr lang="en-US" dirty="0"/>
              <a:t>be covered under Section 504, a student must be a “qualified” handicapped person as </a:t>
            </a:r>
            <a:r>
              <a:rPr lang="en-US" dirty="0" smtClean="0"/>
              <a:t>per state </a:t>
            </a:r>
            <a:r>
              <a:rPr lang="en-US" dirty="0"/>
              <a:t>and federal law, and must have a disability) [34 C.F.R. §104.3(k)(2)]</a:t>
            </a:r>
          </a:p>
          <a:p>
            <a:endParaRPr lang="en-US" dirty="0"/>
          </a:p>
        </p:txBody>
      </p:sp>
      <p:sp>
        <p:nvSpPr>
          <p:cNvPr id="2" name="Title 1"/>
          <p:cNvSpPr>
            <a:spLocks noGrp="1"/>
          </p:cNvSpPr>
          <p:nvPr>
            <p:ph type="title"/>
          </p:nvPr>
        </p:nvSpPr>
        <p:spPr/>
        <p:txBody>
          <a:bodyPr>
            <a:normAutofit fontScale="90000"/>
          </a:bodyPr>
          <a:lstStyle/>
          <a:p>
            <a:r>
              <a:rPr lang="en-US" b="1" dirty="0" smtClean="0"/>
              <a:t>Who is covered under Section 504?</a:t>
            </a:r>
            <a:r>
              <a:rPr lang="en-US" dirty="0" smtClean="0"/>
              <a:t/>
            </a:r>
            <a:br>
              <a:rPr lang="en-US" dirty="0" smtClean="0"/>
            </a:br>
            <a:endParaRPr lang="en-US" dirty="0"/>
          </a:p>
        </p:txBody>
      </p:sp>
    </p:spTree>
    <p:extLst>
      <p:ext uri="{BB962C8B-B14F-4D97-AF65-F5344CB8AC3E}">
        <p14:creationId xmlns:p14="http://schemas.microsoft.com/office/powerpoint/2010/main" val="27134041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As </a:t>
            </a:r>
            <a:r>
              <a:rPr lang="en-US" dirty="0"/>
              <a:t>defined by federal law: </a:t>
            </a:r>
            <a:endParaRPr lang="en-US" dirty="0" smtClean="0"/>
          </a:p>
          <a:p>
            <a:pPr marL="0" indent="0">
              <a:buNone/>
            </a:pPr>
            <a:r>
              <a:rPr lang="en-US" dirty="0" smtClean="0"/>
              <a:t>An </a:t>
            </a:r>
            <a:r>
              <a:rPr lang="en-US" dirty="0"/>
              <a:t>individual with a disability means any person who: </a:t>
            </a:r>
            <a:endParaRPr lang="en-US" dirty="0" smtClean="0"/>
          </a:p>
          <a:p>
            <a:pPr lvl="1"/>
            <a:r>
              <a:rPr lang="en-US" dirty="0" smtClean="0"/>
              <a:t>(</a:t>
            </a:r>
            <a:r>
              <a:rPr lang="en-US" dirty="0"/>
              <a:t>i) has a mental or physical impairment that substantially limits one or more major life </a:t>
            </a:r>
            <a:r>
              <a:rPr lang="en-US" dirty="0" smtClean="0"/>
              <a:t>activity</a:t>
            </a:r>
          </a:p>
          <a:p>
            <a:pPr lvl="1"/>
            <a:r>
              <a:rPr lang="en-US" dirty="0" smtClean="0"/>
              <a:t> </a:t>
            </a:r>
            <a:r>
              <a:rPr lang="en-US" dirty="0"/>
              <a:t>(ii) has a record of such an </a:t>
            </a:r>
            <a:r>
              <a:rPr lang="en-US" dirty="0" smtClean="0"/>
              <a:t>impairment</a:t>
            </a:r>
            <a:endParaRPr lang="en-US" dirty="0"/>
          </a:p>
          <a:p>
            <a:pPr lvl="1"/>
            <a:r>
              <a:rPr lang="en-US" dirty="0" smtClean="0"/>
              <a:t>(iii</a:t>
            </a:r>
            <a:r>
              <a:rPr lang="en-US" dirty="0"/>
              <a:t>) is regarded as having such an </a:t>
            </a:r>
            <a:r>
              <a:rPr lang="en-US" dirty="0" smtClean="0"/>
              <a:t>impairment</a:t>
            </a:r>
            <a:endParaRPr lang="en-US" dirty="0"/>
          </a:p>
          <a:p>
            <a:endParaRPr lang="en-US" dirty="0"/>
          </a:p>
        </p:txBody>
      </p:sp>
      <p:sp>
        <p:nvSpPr>
          <p:cNvPr id="2" name="Title 1"/>
          <p:cNvSpPr>
            <a:spLocks noGrp="1"/>
          </p:cNvSpPr>
          <p:nvPr>
            <p:ph type="title"/>
          </p:nvPr>
        </p:nvSpPr>
        <p:spPr/>
        <p:txBody>
          <a:bodyPr>
            <a:noAutofit/>
          </a:bodyPr>
          <a:lstStyle/>
          <a:p>
            <a:r>
              <a:rPr lang="en-US" b="1" dirty="0" smtClean="0"/>
              <a:t>Who is an “individual with a disability”?</a:t>
            </a:r>
            <a:endParaRPr lang="en-US" dirty="0"/>
          </a:p>
        </p:txBody>
      </p:sp>
    </p:spTree>
    <p:extLst>
      <p:ext uri="{BB962C8B-B14F-4D97-AF65-F5344CB8AC3E}">
        <p14:creationId xmlns:p14="http://schemas.microsoft.com/office/powerpoint/2010/main" val="4105843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An </a:t>
            </a:r>
            <a:r>
              <a:rPr lang="en-US" dirty="0"/>
              <a:t>impairment as used in Section 504 may include any disability, long-term illness, or various disorder that “substantially” reduces or lessens a student’s ability to access learning in the educational setting because of a learning-, behavior- or health-related condition. [“It should be emphasized that a physical or mental impairment does not constitute a disability for purposes of Section 504 unless its severity is such that it results in a substantial limitation of one or more major life activities” (Appendix A to Part 104, #3)].</a:t>
            </a:r>
          </a:p>
          <a:p>
            <a:endParaRPr lang="en-US" dirty="0"/>
          </a:p>
        </p:txBody>
      </p:sp>
      <p:sp>
        <p:nvSpPr>
          <p:cNvPr id="2" name="Title 1"/>
          <p:cNvSpPr>
            <a:spLocks noGrp="1"/>
          </p:cNvSpPr>
          <p:nvPr>
            <p:ph type="title"/>
          </p:nvPr>
        </p:nvSpPr>
        <p:spPr>
          <a:xfrm>
            <a:off x="457200" y="304800"/>
            <a:ext cx="8229600" cy="1143000"/>
          </a:xfrm>
        </p:spPr>
        <p:txBody>
          <a:bodyPr>
            <a:normAutofit fontScale="90000"/>
          </a:bodyPr>
          <a:lstStyle/>
          <a:p>
            <a:r>
              <a:rPr lang="en-US" sz="4000" b="1" dirty="0" smtClean="0"/>
              <a:t/>
            </a:r>
            <a:br>
              <a:rPr lang="en-US" sz="4000" b="1" dirty="0" smtClean="0"/>
            </a:br>
            <a:r>
              <a:rPr lang="en-US" sz="4000" b="1" dirty="0" smtClean="0"/>
              <a:t>What is an “impairment” as used under the Section 504 definition?</a:t>
            </a:r>
            <a:r>
              <a:rPr lang="en-US" sz="4000" dirty="0" smtClean="0"/>
              <a:t/>
            </a:r>
            <a:br>
              <a:rPr lang="en-US" sz="4000" dirty="0" smtClean="0"/>
            </a:br>
            <a:endParaRPr lang="en-US" sz="4000" dirty="0"/>
          </a:p>
        </p:txBody>
      </p:sp>
    </p:spTree>
    <p:extLst>
      <p:ext uri="{BB962C8B-B14F-4D97-AF65-F5344CB8AC3E}">
        <p14:creationId xmlns:p14="http://schemas.microsoft.com/office/powerpoint/2010/main" val="31580394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2970</TotalTime>
  <Words>4128</Words>
  <Application>Microsoft Office PowerPoint</Application>
  <PresentationFormat>On-screen Show (4:3)</PresentationFormat>
  <Paragraphs>490</Paragraphs>
  <Slides>42</Slides>
  <Notes>38</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Concourse</vt:lpstr>
      <vt:lpstr>Pennsylvania Department of Education Bureau of Special Education   Section 504 Training</vt:lpstr>
      <vt:lpstr>Let’s Get Started!</vt:lpstr>
      <vt:lpstr>The Acts Federal</vt:lpstr>
      <vt:lpstr>The Regulations State</vt:lpstr>
      <vt:lpstr>What is Section 504? </vt:lpstr>
      <vt:lpstr>What do the regulations say?</vt:lpstr>
      <vt:lpstr>Who is covered under Section 504? </vt:lpstr>
      <vt:lpstr>Who is an “individual with a disability”?</vt:lpstr>
      <vt:lpstr> What is an “impairment” as used under the Section 504 definition? </vt:lpstr>
      <vt:lpstr>3 Pronged Guideline</vt:lpstr>
      <vt:lpstr>Title II of The Amendments Act of 2008</vt:lpstr>
      <vt:lpstr>Title II of The Amendments Act of 2008</vt:lpstr>
      <vt:lpstr>What is a “major life activity”?</vt:lpstr>
      <vt:lpstr>More…..</vt:lpstr>
      <vt:lpstr>Episodic or in Remission</vt:lpstr>
      <vt:lpstr>Mitigating Measures</vt:lpstr>
      <vt:lpstr>More on Mitigating Measures</vt:lpstr>
      <vt:lpstr>What about these?</vt:lpstr>
      <vt:lpstr>Substantial Limits</vt:lpstr>
      <vt:lpstr> Evaluations Parent Initiated </vt:lpstr>
      <vt:lpstr>Evaluation Timeline Parent Initiated</vt:lpstr>
      <vt:lpstr>Evaluations District Initiated</vt:lpstr>
      <vt:lpstr>What is Required for an Evaluation?</vt:lpstr>
      <vt:lpstr>Must haves</vt:lpstr>
      <vt:lpstr>Must Haves, con’t</vt:lpstr>
      <vt:lpstr>What about Reevaluations?</vt:lpstr>
      <vt:lpstr>  What about a student who has a disability but does not need related services?  </vt:lpstr>
      <vt:lpstr>The Service Agreement</vt:lpstr>
      <vt:lpstr>More Service Agreement</vt:lpstr>
      <vt:lpstr>What is NOT Required</vt:lpstr>
      <vt:lpstr>Parental Revocation of Consent for Special Education Services</vt:lpstr>
      <vt:lpstr>Parents and District Disagree</vt:lpstr>
      <vt:lpstr>Independent Evaluations</vt:lpstr>
      <vt:lpstr>IEP or Service Agreement Plan</vt:lpstr>
      <vt:lpstr>IEP or Service Agreement Plan</vt:lpstr>
      <vt:lpstr>Hot Topics</vt:lpstr>
      <vt:lpstr>Service Animal</vt:lpstr>
      <vt:lpstr>Role of the School Nurse</vt:lpstr>
      <vt:lpstr>Communications and Policies</vt:lpstr>
      <vt:lpstr>Rethink Eligibility</vt:lpstr>
      <vt:lpstr>The Forms</vt:lpstr>
      <vt:lpstr>Questions and Answers</vt:lpstr>
    </vt:vector>
  </TitlesOfParts>
  <Company>PA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504 Training</dc:title>
  <dc:creator>Inskip, Jean</dc:creator>
  <cp:lastModifiedBy>Ross, Rachel</cp:lastModifiedBy>
  <cp:revision>130</cp:revision>
  <cp:lastPrinted>2012-07-16T16:48:24Z</cp:lastPrinted>
  <dcterms:created xsi:type="dcterms:W3CDTF">2012-02-01T18:14:28Z</dcterms:created>
  <dcterms:modified xsi:type="dcterms:W3CDTF">2015-07-13T16:47:45Z</dcterms:modified>
</cp:coreProperties>
</file>