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4" r:id="rId1"/>
  </p:sldMasterIdLst>
  <p:notesMasterIdLst>
    <p:notesMasterId r:id="rId21"/>
  </p:notesMasterIdLst>
  <p:handoutMasterIdLst>
    <p:handoutMasterId r:id="rId22"/>
  </p:handoutMasterIdLst>
  <p:sldIdLst>
    <p:sldId id="257" r:id="rId2"/>
    <p:sldId id="258" r:id="rId3"/>
    <p:sldId id="259" r:id="rId4"/>
    <p:sldId id="310" r:id="rId5"/>
    <p:sldId id="260" r:id="rId6"/>
    <p:sldId id="261" r:id="rId7"/>
    <p:sldId id="304" r:id="rId8"/>
    <p:sldId id="279" r:id="rId9"/>
    <p:sldId id="306" r:id="rId10"/>
    <p:sldId id="303" r:id="rId11"/>
    <p:sldId id="307" r:id="rId12"/>
    <p:sldId id="309" r:id="rId13"/>
    <p:sldId id="311" r:id="rId14"/>
    <p:sldId id="294" r:id="rId15"/>
    <p:sldId id="302" r:id="rId16"/>
    <p:sldId id="312" r:id="rId17"/>
    <p:sldId id="313" r:id="rId18"/>
    <p:sldId id="314" r:id="rId19"/>
    <p:sldId id="297" r:id="rId20"/>
  </p:sldIdLst>
  <p:sldSz cx="9144000" cy="6858000" type="screen4x3"/>
  <p:notesSz cx="7010400" cy="9296400"/>
  <p:defaultTextStyle>
    <a:defPPr>
      <a:defRPr lang="en-US"/>
    </a:defPPr>
    <a:lvl1pPr algn="l" rtl="0" eaLnBrk="0" fontAlgn="base" hangingPunct="0">
      <a:spcBef>
        <a:spcPct val="0"/>
      </a:spcBef>
      <a:spcAft>
        <a:spcPct val="0"/>
      </a:spcAft>
      <a:defRPr sz="2000" b="1" kern="1200">
        <a:solidFill>
          <a:schemeClr val="tx1"/>
        </a:solidFill>
        <a:latin typeface="Arial" charset="0"/>
        <a:ea typeface="+mn-ea"/>
        <a:cs typeface="+mn-cs"/>
      </a:defRPr>
    </a:lvl1pPr>
    <a:lvl2pPr marL="457200" algn="l" rtl="0" eaLnBrk="0" fontAlgn="base" hangingPunct="0">
      <a:spcBef>
        <a:spcPct val="0"/>
      </a:spcBef>
      <a:spcAft>
        <a:spcPct val="0"/>
      </a:spcAft>
      <a:defRPr sz="2000" b="1" kern="1200">
        <a:solidFill>
          <a:schemeClr val="tx1"/>
        </a:solidFill>
        <a:latin typeface="Arial" charset="0"/>
        <a:ea typeface="+mn-ea"/>
        <a:cs typeface="+mn-cs"/>
      </a:defRPr>
    </a:lvl2pPr>
    <a:lvl3pPr marL="914400" algn="l" rtl="0" eaLnBrk="0" fontAlgn="base" hangingPunct="0">
      <a:spcBef>
        <a:spcPct val="0"/>
      </a:spcBef>
      <a:spcAft>
        <a:spcPct val="0"/>
      </a:spcAft>
      <a:defRPr sz="2000" b="1" kern="1200">
        <a:solidFill>
          <a:schemeClr val="tx1"/>
        </a:solidFill>
        <a:latin typeface="Arial" charset="0"/>
        <a:ea typeface="+mn-ea"/>
        <a:cs typeface="+mn-cs"/>
      </a:defRPr>
    </a:lvl3pPr>
    <a:lvl4pPr marL="1371600" algn="l" rtl="0" eaLnBrk="0" fontAlgn="base" hangingPunct="0">
      <a:spcBef>
        <a:spcPct val="0"/>
      </a:spcBef>
      <a:spcAft>
        <a:spcPct val="0"/>
      </a:spcAft>
      <a:defRPr sz="2000" b="1" kern="1200">
        <a:solidFill>
          <a:schemeClr val="tx1"/>
        </a:solidFill>
        <a:latin typeface="Arial" charset="0"/>
        <a:ea typeface="+mn-ea"/>
        <a:cs typeface="+mn-cs"/>
      </a:defRPr>
    </a:lvl4pPr>
    <a:lvl5pPr marL="1828800" algn="l" rtl="0" eaLnBrk="0" fontAlgn="base" hangingPunct="0">
      <a:spcBef>
        <a:spcPct val="0"/>
      </a:spcBef>
      <a:spcAft>
        <a:spcPct val="0"/>
      </a:spcAft>
      <a:defRPr sz="2000" b="1" kern="1200">
        <a:solidFill>
          <a:schemeClr val="tx1"/>
        </a:solidFill>
        <a:latin typeface="Arial" charset="0"/>
        <a:ea typeface="+mn-ea"/>
        <a:cs typeface="+mn-cs"/>
      </a:defRPr>
    </a:lvl5pPr>
    <a:lvl6pPr marL="2286000" algn="l" defTabSz="914400" rtl="0" eaLnBrk="1" latinLnBrk="0" hangingPunct="1">
      <a:defRPr sz="2000" b="1" kern="1200">
        <a:solidFill>
          <a:schemeClr val="tx1"/>
        </a:solidFill>
        <a:latin typeface="Arial" charset="0"/>
        <a:ea typeface="+mn-ea"/>
        <a:cs typeface="+mn-cs"/>
      </a:defRPr>
    </a:lvl6pPr>
    <a:lvl7pPr marL="2743200" algn="l" defTabSz="914400" rtl="0" eaLnBrk="1" latinLnBrk="0" hangingPunct="1">
      <a:defRPr sz="2000" b="1" kern="1200">
        <a:solidFill>
          <a:schemeClr val="tx1"/>
        </a:solidFill>
        <a:latin typeface="Arial" charset="0"/>
        <a:ea typeface="+mn-ea"/>
        <a:cs typeface="+mn-cs"/>
      </a:defRPr>
    </a:lvl7pPr>
    <a:lvl8pPr marL="3200400" algn="l" defTabSz="914400" rtl="0" eaLnBrk="1" latinLnBrk="0" hangingPunct="1">
      <a:defRPr sz="2000" b="1" kern="1200">
        <a:solidFill>
          <a:schemeClr val="tx1"/>
        </a:solidFill>
        <a:latin typeface="Arial" charset="0"/>
        <a:ea typeface="+mn-ea"/>
        <a:cs typeface="+mn-cs"/>
      </a:defRPr>
    </a:lvl8pPr>
    <a:lvl9pPr marL="3657600" algn="l" defTabSz="914400" rtl="0" eaLnBrk="1" latinLnBrk="0" hangingPunct="1">
      <a:defRPr sz="20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0000"/>
    <a:srgbClr val="3366FF"/>
    <a:srgbClr val="FF66FF"/>
    <a:srgbClr val="0066FF"/>
    <a:srgbClr val="99CCFF"/>
    <a:srgbClr val="6699FF"/>
    <a:srgbClr val="0000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22" autoAdjust="0"/>
    <p:restoredTop sz="94660"/>
  </p:normalViewPr>
  <p:slideViewPr>
    <p:cSldViewPr>
      <p:cViewPr varScale="1">
        <p:scale>
          <a:sx n="108" d="100"/>
          <a:sy n="108" d="100"/>
        </p:scale>
        <p:origin x="160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2690" name="Rectangle 2"/>
          <p:cNvSpPr>
            <a:spLocks noGrp="1" noChangeArrowheads="1"/>
          </p:cNvSpPr>
          <p:nvPr>
            <p:ph type="hdr" sz="quarter"/>
          </p:nvPr>
        </p:nvSpPr>
        <p:spPr bwMode="auto">
          <a:xfrm>
            <a:off x="0" y="0"/>
            <a:ext cx="3038475" cy="464506"/>
          </a:xfrm>
          <a:prstGeom prst="rect">
            <a:avLst/>
          </a:prstGeom>
          <a:noFill/>
          <a:ln w="9525">
            <a:noFill/>
            <a:miter lim="800000"/>
            <a:headEnd/>
            <a:tailEnd/>
          </a:ln>
          <a:effectLst/>
        </p:spPr>
        <p:txBody>
          <a:bodyPr vert="horz" wrap="square" lIns="91682" tIns="45841" rIns="91682" bIns="45841" numCol="1" anchor="t" anchorCtr="0" compatLnSpc="1">
            <a:prstTxWarp prst="textNoShape">
              <a:avLst/>
            </a:prstTxWarp>
          </a:bodyPr>
          <a:lstStyle>
            <a:lvl1pPr>
              <a:defRPr sz="1200" b="0">
                <a:latin typeface="Times New Roman" pitchFamily="18" charset="0"/>
              </a:defRPr>
            </a:lvl1pPr>
          </a:lstStyle>
          <a:p>
            <a:pPr>
              <a:defRPr/>
            </a:pPr>
            <a:endParaRPr lang="en-US" dirty="0"/>
          </a:p>
        </p:txBody>
      </p:sp>
      <p:sp>
        <p:nvSpPr>
          <p:cNvPr id="242691" name="Rectangle 3"/>
          <p:cNvSpPr>
            <a:spLocks noGrp="1" noChangeArrowheads="1"/>
          </p:cNvSpPr>
          <p:nvPr>
            <p:ph type="dt" sz="quarter" idx="1"/>
          </p:nvPr>
        </p:nvSpPr>
        <p:spPr bwMode="auto">
          <a:xfrm>
            <a:off x="3970338" y="0"/>
            <a:ext cx="3038475" cy="464506"/>
          </a:xfrm>
          <a:prstGeom prst="rect">
            <a:avLst/>
          </a:prstGeom>
          <a:noFill/>
          <a:ln w="9525">
            <a:noFill/>
            <a:miter lim="800000"/>
            <a:headEnd/>
            <a:tailEnd/>
          </a:ln>
          <a:effectLst/>
        </p:spPr>
        <p:txBody>
          <a:bodyPr vert="horz" wrap="square" lIns="91682" tIns="45841" rIns="91682" bIns="45841" numCol="1" anchor="t" anchorCtr="0" compatLnSpc="1">
            <a:prstTxWarp prst="textNoShape">
              <a:avLst/>
            </a:prstTxWarp>
          </a:bodyPr>
          <a:lstStyle>
            <a:lvl1pPr algn="r">
              <a:defRPr sz="1200" b="0">
                <a:latin typeface="Times New Roman" pitchFamily="18" charset="0"/>
              </a:defRPr>
            </a:lvl1pPr>
          </a:lstStyle>
          <a:p>
            <a:pPr>
              <a:defRPr/>
            </a:pPr>
            <a:endParaRPr lang="en-US" dirty="0"/>
          </a:p>
        </p:txBody>
      </p:sp>
      <p:sp>
        <p:nvSpPr>
          <p:cNvPr id="242692" name="Rectangle 4"/>
          <p:cNvSpPr>
            <a:spLocks noGrp="1" noChangeArrowheads="1"/>
          </p:cNvSpPr>
          <p:nvPr>
            <p:ph type="ftr" sz="quarter" idx="2"/>
          </p:nvPr>
        </p:nvSpPr>
        <p:spPr bwMode="auto">
          <a:xfrm>
            <a:off x="0" y="8830321"/>
            <a:ext cx="3038475" cy="464506"/>
          </a:xfrm>
          <a:prstGeom prst="rect">
            <a:avLst/>
          </a:prstGeom>
          <a:noFill/>
          <a:ln w="9525">
            <a:noFill/>
            <a:miter lim="800000"/>
            <a:headEnd/>
            <a:tailEnd/>
          </a:ln>
          <a:effectLst/>
        </p:spPr>
        <p:txBody>
          <a:bodyPr vert="horz" wrap="square" lIns="91682" tIns="45841" rIns="91682" bIns="45841" numCol="1" anchor="b" anchorCtr="0" compatLnSpc="1">
            <a:prstTxWarp prst="textNoShape">
              <a:avLst/>
            </a:prstTxWarp>
          </a:bodyPr>
          <a:lstStyle>
            <a:lvl1pPr>
              <a:defRPr sz="1200" b="0">
                <a:latin typeface="Times New Roman" pitchFamily="18" charset="0"/>
              </a:defRPr>
            </a:lvl1pPr>
          </a:lstStyle>
          <a:p>
            <a:pPr>
              <a:defRPr/>
            </a:pPr>
            <a:endParaRPr lang="en-US" dirty="0"/>
          </a:p>
        </p:txBody>
      </p:sp>
      <p:sp>
        <p:nvSpPr>
          <p:cNvPr id="242693" name="Rectangle 5"/>
          <p:cNvSpPr>
            <a:spLocks noGrp="1" noChangeArrowheads="1"/>
          </p:cNvSpPr>
          <p:nvPr>
            <p:ph type="sldNum" sz="quarter" idx="3"/>
          </p:nvPr>
        </p:nvSpPr>
        <p:spPr bwMode="auto">
          <a:xfrm>
            <a:off x="3970338" y="8830321"/>
            <a:ext cx="3038475" cy="464506"/>
          </a:xfrm>
          <a:prstGeom prst="rect">
            <a:avLst/>
          </a:prstGeom>
          <a:noFill/>
          <a:ln w="9525">
            <a:noFill/>
            <a:miter lim="800000"/>
            <a:headEnd/>
            <a:tailEnd/>
          </a:ln>
          <a:effectLst/>
        </p:spPr>
        <p:txBody>
          <a:bodyPr vert="horz" wrap="square" lIns="91682" tIns="45841" rIns="91682" bIns="45841" numCol="1" anchor="b" anchorCtr="0" compatLnSpc="1">
            <a:prstTxWarp prst="textNoShape">
              <a:avLst/>
            </a:prstTxWarp>
          </a:bodyPr>
          <a:lstStyle>
            <a:lvl1pPr algn="r">
              <a:defRPr sz="1200" b="0">
                <a:latin typeface="Times New Roman" pitchFamily="18" charset="0"/>
              </a:defRPr>
            </a:lvl1pPr>
          </a:lstStyle>
          <a:p>
            <a:pPr>
              <a:defRPr/>
            </a:pPr>
            <a:fld id="{F61A8DEA-1ABB-4324-8891-EF427A389EB3}" type="slidenum">
              <a:rPr lang="en-US"/>
              <a:pPr>
                <a:defRPr/>
              </a:pPr>
              <a:t>‹#›</a:t>
            </a:fld>
            <a:endParaRPr lang="en-US" dirty="0"/>
          </a:p>
        </p:txBody>
      </p:sp>
    </p:spTree>
    <p:extLst>
      <p:ext uri="{BB962C8B-B14F-4D97-AF65-F5344CB8AC3E}">
        <p14:creationId xmlns:p14="http://schemas.microsoft.com/office/powerpoint/2010/main" val="205867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38475" cy="464506"/>
          </a:xfrm>
          <a:prstGeom prst="rect">
            <a:avLst/>
          </a:prstGeom>
          <a:noFill/>
          <a:ln w="9525">
            <a:noFill/>
            <a:miter lim="800000"/>
            <a:headEnd/>
            <a:tailEnd/>
          </a:ln>
          <a:effectLst/>
        </p:spPr>
        <p:txBody>
          <a:bodyPr vert="horz" wrap="square" lIns="93213" tIns="46608" rIns="93213" bIns="46608" numCol="1" anchor="t" anchorCtr="0" compatLnSpc="1">
            <a:prstTxWarp prst="textNoShape">
              <a:avLst/>
            </a:prstTxWarp>
          </a:bodyPr>
          <a:lstStyle>
            <a:lvl1pPr defTabSz="932737">
              <a:defRPr sz="1200" b="0">
                <a:latin typeface="Times New Roman" pitchFamily="18" charset="0"/>
              </a:defRPr>
            </a:lvl1pPr>
          </a:lstStyle>
          <a:p>
            <a:pPr>
              <a:defRPr/>
            </a:pPr>
            <a:endParaRPr lang="en-US" dirty="0"/>
          </a:p>
        </p:txBody>
      </p:sp>
      <p:sp>
        <p:nvSpPr>
          <p:cNvPr id="7171" name="Rectangle 3"/>
          <p:cNvSpPr>
            <a:spLocks noGrp="1" noChangeArrowheads="1"/>
          </p:cNvSpPr>
          <p:nvPr>
            <p:ph type="dt" idx="1"/>
          </p:nvPr>
        </p:nvSpPr>
        <p:spPr bwMode="auto">
          <a:xfrm>
            <a:off x="3971926" y="0"/>
            <a:ext cx="3038475" cy="464506"/>
          </a:xfrm>
          <a:prstGeom prst="rect">
            <a:avLst/>
          </a:prstGeom>
          <a:noFill/>
          <a:ln w="9525">
            <a:noFill/>
            <a:miter lim="800000"/>
            <a:headEnd/>
            <a:tailEnd/>
          </a:ln>
          <a:effectLst/>
        </p:spPr>
        <p:txBody>
          <a:bodyPr vert="horz" wrap="square" lIns="93213" tIns="46608" rIns="93213" bIns="46608" numCol="1" anchor="t" anchorCtr="0" compatLnSpc="1">
            <a:prstTxWarp prst="textNoShape">
              <a:avLst/>
            </a:prstTxWarp>
          </a:bodyPr>
          <a:lstStyle>
            <a:lvl1pPr algn="r" defTabSz="932737">
              <a:defRPr sz="1200" b="0">
                <a:latin typeface="Times New Roman" pitchFamily="18" charset="0"/>
              </a:defRPr>
            </a:lvl1pPr>
          </a:lstStyle>
          <a:p>
            <a:pPr>
              <a:defRPr/>
            </a:pPr>
            <a:endParaRPr lang="en-US" dirty="0"/>
          </a:p>
        </p:txBody>
      </p:sp>
      <p:sp>
        <p:nvSpPr>
          <p:cNvPr id="2970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5039" y="4416735"/>
            <a:ext cx="5140325" cy="4182120"/>
          </a:xfrm>
          <a:prstGeom prst="rect">
            <a:avLst/>
          </a:prstGeom>
          <a:noFill/>
          <a:ln w="9525">
            <a:noFill/>
            <a:miter lim="800000"/>
            <a:headEnd/>
            <a:tailEnd/>
          </a:ln>
          <a:effectLst/>
        </p:spPr>
        <p:txBody>
          <a:bodyPr vert="horz" wrap="square" lIns="93213" tIns="46608" rIns="93213" bIns="4660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831895"/>
            <a:ext cx="3038475" cy="464505"/>
          </a:xfrm>
          <a:prstGeom prst="rect">
            <a:avLst/>
          </a:prstGeom>
          <a:noFill/>
          <a:ln w="9525">
            <a:noFill/>
            <a:miter lim="800000"/>
            <a:headEnd/>
            <a:tailEnd/>
          </a:ln>
          <a:effectLst/>
        </p:spPr>
        <p:txBody>
          <a:bodyPr vert="horz" wrap="square" lIns="93213" tIns="46608" rIns="93213" bIns="46608" numCol="1" anchor="b" anchorCtr="0" compatLnSpc="1">
            <a:prstTxWarp prst="textNoShape">
              <a:avLst/>
            </a:prstTxWarp>
          </a:bodyPr>
          <a:lstStyle>
            <a:lvl1pPr defTabSz="932737">
              <a:defRPr sz="1200" b="0">
                <a:latin typeface="Times New Roman" pitchFamily="18" charset="0"/>
              </a:defRPr>
            </a:lvl1pPr>
          </a:lstStyle>
          <a:p>
            <a:pPr>
              <a:defRPr/>
            </a:pPr>
            <a:endParaRPr lang="en-US" dirty="0"/>
          </a:p>
        </p:txBody>
      </p:sp>
      <p:sp>
        <p:nvSpPr>
          <p:cNvPr id="7175" name="Rectangle 7"/>
          <p:cNvSpPr>
            <a:spLocks noGrp="1" noChangeArrowheads="1"/>
          </p:cNvSpPr>
          <p:nvPr>
            <p:ph type="sldNum" sz="quarter" idx="5"/>
          </p:nvPr>
        </p:nvSpPr>
        <p:spPr bwMode="auto">
          <a:xfrm>
            <a:off x="3971926" y="8831895"/>
            <a:ext cx="3038475" cy="464505"/>
          </a:xfrm>
          <a:prstGeom prst="rect">
            <a:avLst/>
          </a:prstGeom>
          <a:noFill/>
          <a:ln w="9525">
            <a:noFill/>
            <a:miter lim="800000"/>
            <a:headEnd/>
            <a:tailEnd/>
          </a:ln>
          <a:effectLst/>
        </p:spPr>
        <p:txBody>
          <a:bodyPr vert="horz" wrap="square" lIns="93213" tIns="46608" rIns="93213" bIns="46608" numCol="1" anchor="b" anchorCtr="0" compatLnSpc="1">
            <a:prstTxWarp prst="textNoShape">
              <a:avLst/>
            </a:prstTxWarp>
          </a:bodyPr>
          <a:lstStyle>
            <a:lvl1pPr algn="r" defTabSz="932737">
              <a:defRPr sz="1200" b="0">
                <a:latin typeface="Times New Roman" pitchFamily="18" charset="0"/>
              </a:defRPr>
            </a:lvl1pPr>
          </a:lstStyle>
          <a:p>
            <a:pPr>
              <a:defRPr/>
            </a:pPr>
            <a:fld id="{0D04C3F0-6860-4E03-A546-D3884A179EB6}" type="slidenum">
              <a:rPr lang="en-US"/>
              <a:pPr>
                <a:defRPr/>
              </a:pPr>
              <a:t>‹#›</a:t>
            </a:fld>
            <a:endParaRPr lang="en-US" dirty="0"/>
          </a:p>
        </p:txBody>
      </p:sp>
    </p:spTree>
    <p:extLst>
      <p:ext uri="{BB962C8B-B14F-4D97-AF65-F5344CB8AC3E}">
        <p14:creationId xmlns:p14="http://schemas.microsoft.com/office/powerpoint/2010/main" val="17196805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pPr defTabSz="931583"/>
            <a:fld id="{264383AF-4449-44B6-AEA9-7BD436CB4043}" type="slidenum">
              <a:rPr lang="en-US" smtClean="0"/>
              <a:pPr defTabSz="931583"/>
              <a:t>1</a:t>
            </a:fld>
            <a:endParaRPr lang="en-US" dirty="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051989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pPr defTabSz="931583"/>
            <a:fld id="{7113C8D0-2CBA-4F35-8BA9-307FCE98E75E}" type="slidenum">
              <a:rPr lang="en-US" smtClean="0"/>
              <a:pPr defTabSz="931583"/>
              <a:t>19</a:t>
            </a:fld>
            <a:endParaRPr lang="en-US" dirty="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5317547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927100"/>
            <a:ext cx="8991600" cy="4495800"/>
            <a:chOff x="0" y="584"/>
            <a:chExt cx="5664" cy="2832"/>
          </a:xfrm>
        </p:grpSpPr>
        <p:sp>
          <p:nvSpPr>
            <p:cNvPr id="5"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eaLnBrk="1" hangingPunct="1">
                <a:defRPr/>
              </a:pPr>
              <a:endParaRPr lang="en-US" sz="2400" b="0" dirty="0">
                <a:latin typeface="Times New Roman" pitchFamily="18" charset="0"/>
              </a:endParaRPr>
            </a:p>
          </p:txBody>
        </p:sp>
        <p:sp>
          <p:nvSpPr>
            <p:cNvPr id="6"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eaLnBrk="1" hangingPunct="1">
                <a:defRPr/>
              </a:pPr>
              <a:endParaRPr lang="en-US" sz="2400" b="0" dirty="0">
                <a:latin typeface="Times New Roman" pitchFamily="18" charset="0"/>
              </a:endParaRPr>
            </a:p>
          </p:txBody>
        </p:sp>
        <p:sp>
          <p:nvSpPr>
            <p:cNvPr id="7"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b="0" dirty="0">
                <a:latin typeface="Times New Roman" pitchFamily="18" charset="0"/>
              </a:endParaRPr>
            </a:p>
          </p:txBody>
        </p:sp>
        <p:sp>
          <p:nvSpPr>
            <p:cNvPr id="8"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pPr>
                <a:defRPr/>
              </a:pPr>
              <a:endParaRPr lang="en-US" dirty="0"/>
            </a:p>
          </p:txBody>
        </p:sp>
      </p:grpSp>
      <p:pic>
        <p:nvPicPr>
          <p:cNvPr id="9" name="Picture 12" descr="Schools                   1rstKit_01_35655336"/>
          <p:cNvPicPr>
            <a:picLocks noChangeAspect="1" noChangeArrowheads="1"/>
          </p:cNvPicPr>
          <p:nvPr userDrawn="1"/>
        </p:nvPicPr>
        <p:blipFill>
          <a:blip r:embed="rId2" cstate="print"/>
          <a:srcRect/>
          <a:stretch>
            <a:fillRect/>
          </a:stretch>
        </p:blipFill>
        <p:spPr bwMode="auto">
          <a:xfrm>
            <a:off x="0" y="0"/>
            <a:ext cx="1809750" cy="822325"/>
          </a:xfrm>
          <a:prstGeom prst="rect">
            <a:avLst/>
          </a:prstGeom>
          <a:noFill/>
          <a:ln w="9525">
            <a:noFill/>
            <a:miter lim="800000"/>
            <a:headEnd/>
            <a:tailEnd/>
          </a:ln>
        </p:spPr>
      </p:pic>
      <p:sp>
        <p:nvSpPr>
          <p:cNvPr id="10" name="Text Box 13"/>
          <p:cNvSpPr txBox="1">
            <a:spLocks noChangeArrowheads="1"/>
          </p:cNvSpPr>
          <p:nvPr userDrawn="1"/>
        </p:nvSpPr>
        <p:spPr bwMode="auto">
          <a:xfrm>
            <a:off x="6400800" y="6276975"/>
            <a:ext cx="2743200" cy="581025"/>
          </a:xfrm>
          <a:prstGeom prst="rect">
            <a:avLst/>
          </a:prstGeom>
          <a:noFill/>
          <a:ln w="9525">
            <a:noFill/>
            <a:miter lim="800000"/>
            <a:headEnd/>
            <a:tailEnd/>
          </a:ln>
          <a:effectLst/>
        </p:spPr>
        <p:txBody>
          <a:bodyPr>
            <a:spAutoFit/>
          </a:bodyPr>
          <a:lstStyle/>
          <a:p>
            <a:pPr algn="ctr">
              <a:spcBef>
                <a:spcPct val="50000"/>
              </a:spcBef>
              <a:defRPr/>
            </a:pPr>
            <a:r>
              <a:rPr lang="en-US" sz="1600" dirty="0">
                <a:solidFill>
                  <a:srgbClr val="000066"/>
                </a:solidFill>
                <a:effectLst>
                  <a:outerShdw blurRad="38100" dist="38100" dir="2700000" algn="tl">
                    <a:srgbClr val="C0C0C0"/>
                  </a:outerShdw>
                </a:effectLst>
              </a:rPr>
              <a:t>Financial Integrity Rating System of Texas</a:t>
            </a:r>
          </a:p>
        </p:txBody>
      </p:sp>
      <p:sp>
        <p:nvSpPr>
          <p:cNvPr id="263175" name="Rectangle 7"/>
          <p:cNvSpPr>
            <a:spLocks noGrp="1" noChangeArrowheads="1"/>
          </p:cNvSpPr>
          <p:nvPr>
            <p:ph type="ctrTitle"/>
          </p:nvPr>
        </p:nvSpPr>
        <p:spPr>
          <a:xfrm>
            <a:off x="228600" y="1427163"/>
            <a:ext cx="8077200" cy="1609725"/>
          </a:xfrm>
        </p:spPr>
        <p:txBody>
          <a:bodyPr/>
          <a:lstStyle>
            <a:lvl1pPr>
              <a:defRPr sz="4600"/>
            </a:lvl1pPr>
          </a:lstStyle>
          <a:p>
            <a:r>
              <a:rPr lang="en-US"/>
              <a:t>Click to edit Master title style</a:t>
            </a:r>
          </a:p>
        </p:txBody>
      </p:sp>
      <p:sp>
        <p:nvSpPr>
          <p:cNvPr id="263176"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a:xfrm>
            <a:off x="457200" y="6248400"/>
            <a:ext cx="2133600" cy="471488"/>
          </a:xfrm>
        </p:spPr>
        <p:txBody>
          <a:bodyPr/>
          <a:lstStyle>
            <a:lvl1pPr>
              <a:defRPr/>
            </a:lvl1pPr>
          </a:lstStyle>
          <a:p>
            <a:pPr>
              <a:defRPr/>
            </a:pPr>
            <a:r>
              <a:rPr lang="en-US" dirty="0"/>
              <a:t>Thursday, November 13, 2003</a:t>
            </a:r>
          </a:p>
        </p:txBody>
      </p:sp>
      <p:sp>
        <p:nvSpPr>
          <p:cNvPr id="12" name="Rectangle 10"/>
          <p:cNvSpPr>
            <a:spLocks noGrp="1" noChangeArrowheads="1"/>
          </p:cNvSpPr>
          <p:nvPr>
            <p:ph type="ftr" sz="quarter" idx="11"/>
          </p:nvPr>
        </p:nvSpPr>
        <p:spPr>
          <a:xfrm>
            <a:off x="3124200" y="6253163"/>
            <a:ext cx="2895600" cy="457200"/>
          </a:xfrm>
        </p:spPr>
        <p:txBody>
          <a:bodyPr/>
          <a:lstStyle>
            <a:lvl1pPr>
              <a:defRPr/>
            </a:lvl1pPr>
          </a:lstStyle>
          <a:p>
            <a:pPr>
              <a:defRPr/>
            </a:pPr>
            <a:endParaRPr lang="en-US" dirty="0"/>
          </a:p>
        </p:txBody>
      </p:sp>
      <p:sp>
        <p:nvSpPr>
          <p:cNvPr id="13" name="Rectangle 11"/>
          <p:cNvSpPr>
            <a:spLocks noGrp="1" noChangeArrowheads="1"/>
          </p:cNvSpPr>
          <p:nvPr>
            <p:ph type="sldNum" sz="quarter" idx="12"/>
          </p:nvPr>
        </p:nvSpPr>
        <p:spPr>
          <a:xfrm>
            <a:off x="6553200" y="6248400"/>
            <a:ext cx="2133600" cy="471488"/>
          </a:xfrm>
        </p:spPr>
        <p:txBody>
          <a:bodyPr/>
          <a:lstStyle>
            <a:lvl1pPr>
              <a:defRPr/>
            </a:lvl1pPr>
          </a:lstStyle>
          <a:p>
            <a:pPr>
              <a:defRPr/>
            </a:pPr>
            <a:fld id="{C84C4C2F-CB16-4497-BC4E-CF53CD0E5C8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FBB462E0-0411-49F8-A9F1-96769D2355F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12C4CDE7-D615-417B-83D9-DBF2C2015BD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0"/>
            <a:ext cx="7924800" cy="4419600"/>
          </a:xfrm>
        </p:spPr>
        <p:txBody>
          <a:bodyPr/>
          <a:lstStyle/>
          <a:p>
            <a:pPr lvl="0"/>
            <a:endParaRPr lang="en-US" noProof="0" dirty="0" smtClean="0"/>
          </a:p>
        </p:txBody>
      </p:sp>
      <p:sp>
        <p:nvSpPr>
          <p:cNvPr id="4"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BE5CEDFC-F4FD-406F-B4E3-748914AA0BD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71EA5C74-623A-4D86-B1A6-036EED85BCC9}"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5"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10"/>
          <p:cNvSpPr>
            <a:spLocks noGrp="1" noChangeArrowheads="1"/>
          </p:cNvSpPr>
          <p:nvPr>
            <p:ph type="sldNum" sz="quarter" idx="12"/>
          </p:nvPr>
        </p:nvSpPr>
        <p:spPr>
          <a:ln/>
        </p:spPr>
        <p:txBody>
          <a:bodyPr/>
          <a:lstStyle>
            <a:lvl1pPr>
              <a:defRPr/>
            </a:lvl1pPr>
          </a:lstStyle>
          <a:p>
            <a:pPr>
              <a:defRPr/>
            </a:pPr>
            <a:fld id="{C7250156-F889-4969-A9F3-67302740A3F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67B1E507-5130-4FC6-8AFC-CB95E84327C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8"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10"/>
          <p:cNvSpPr>
            <a:spLocks noGrp="1" noChangeArrowheads="1"/>
          </p:cNvSpPr>
          <p:nvPr>
            <p:ph type="sldNum" sz="quarter" idx="12"/>
          </p:nvPr>
        </p:nvSpPr>
        <p:spPr>
          <a:ln/>
        </p:spPr>
        <p:txBody>
          <a:bodyPr/>
          <a:lstStyle>
            <a:lvl1pPr>
              <a:defRPr/>
            </a:lvl1pPr>
          </a:lstStyle>
          <a:p>
            <a:pPr>
              <a:defRPr/>
            </a:pPr>
            <a:fld id="{AB5711EC-3BF6-4C60-9058-4A48E56B095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4"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10"/>
          <p:cNvSpPr>
            <a:spLocks noGrp="1" noChangeArrowheads="1"/>
          </p:cNvSpPr>
          <p:nvPr>
            <p:ph type="sldNum" sz="quarter" idx="12"/>
          </p:nvPr>
        </p:nvSpPr>
        <p:spPr>
          <a:ln/>
        </p:spPr>
        <p:txBody>
          <a:bodyPr/>
          <a:lstStyle>
            <a:lvl1pPr>
              <a:defRPr/>
            </a:lvl1pPr>
          </a:lstStyle>
          <a:p>
            <a:pPr>
              <a:defRPr/>
            </a:pPr>
            <a:fld id="{CC314A57-7DA2-4E47-BE73-D96E1388770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3"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10"/>
          <p:cNvSpPr>
            <a:spLocks noGrp="1" noChangeArrowheads="1"/>
          </p:cNvSpPr>
          <p:nvPr>
            <p:ph type="sldNum" sz="quarter" idx="12"/>
          </p:nvPr>
        </p:nvSpPr>
        <p:spPr>
          <a:ln/>
        </p:spPr>
        <p:txBody>
          <a:bodyPr/>
          <a:lstStyle>
            <a:lvl1pPr>
              <a:defRPr/>
            </a:lvl1pPr>
          </a:lstStyle>
          <a:p>
            <a:pPr>
              <a:defRPr/>
            </a:pPr>
            <a:fld id="{CD165A5D-6923-479F-A27C-B37A168906D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664EFEAE-4A8F-4376-8F21-D894B98B5A68}"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r>
              <a:rPr lang="en-US" dirty="0"/>
              <a:t>Thursday, November 13, 2003</a:t>
            </a:r>
          </a:p>
        </p:txBody>
      </p:sp>
      <p:sp>
        <p:nvSpPr>
          <p:cNvPr id="6" name="Rectangle 9"/>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10"/>
          <p:cNvSpPr>
            <a:spLocks noGrp="1" noChangeArrowheads="1"/>
          </p:cNvSpPr>
          <p:nvPr>
            <p:ph type="sldNum" sz="quarter" idx="12"/>
          </p:nvPr>
        </p:nvSpPr>
        <p:spPr>
          <a:ln/>
        </p:spPr>
        <p:txBody>
          <a:bodyPr/>
          <a:lstStyle>
            <a:lvl1pPr>
              <a:defRPr/>
            </a:lvl1pPr>
          </a:lstStyle>
          <a:p>
            <a:pPr>
              <a:defRPr/>
            </a:pPr>
            <a:fld id="{C4E2C4FB-7DA6-458B-AE78-932348F310B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152400"/>
            <a:ext cx="8686800" cy="6096000"/>
            <a:chOff x="0" y="96"/>
            <a:chExt cx="5472" cy="3840"/>
          </a:xfrm>
        </p:grpSpPr>
        <p:sp>
          <p:nvSpPr>
            <p:cNvPr id="262147"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eaLnBrk="1" hangingPunct="1">
                <a:defRPr/>
              </a:pPr>
              <a:endParaRPr lang="en-US" sz="2400" b="0" dirty="0">
                <a:latin typeface="Times New Roman" pitchFamily="18" charset="0"/>
              </a:endParaRPr>
            </a:p>
          </p:txBody>
        </p:sp>
        <p:sp>
          <p:nvSpPr>
            <p:cNvPr id="262148"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pPr eaLnBrk="1" hangingPunct="1">
                <a:defRPr/>
              </a:pPr>
              <a:endParaRPr lang="en-US" sz="2400" b="0" dirty="0">
                <a:latin typeface="Times New Roman" pitchFamily="18" charset="0"/>
              </a:endParaRPr>
            </a:p>
          </p:txBody>
        </p:sp>
        <p:sp>
          <p:nvSpPr>
            <p:cNvPr id="262149"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pPr>
                <a:defRPr/>
              </a:pPr>
              <a:endParaRPr lang="en-US" dirty="0"/>
            </a:p>
          </p:txBody>
        </p:sp>
      </p:grpSp>
      <p:sp>
        <p:nvSpPr>
          <p:cNvPr id="2051"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2152"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r>
              <a:rPr lang="en-US" dirty="0"/>
              <a:t>Thursday, November 13, 2003</a:t>
            </a:r>
          </a:p>
        </p:txBody>
      </p:sp>
      <p:sp>
        <p:nvSpPr>
          <p:cNvPr id="262153"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b="0"/>
            </a:lvl1pPr>
          </a:lstStyle>
          <a:p>
            <a:pPr>
              <a:defRPr/>
            </a:pPr>
            <a:endParaRPr lang="en-US" dirty="0"/>
          </a:p>
        </p:txBody>
      </p:sp>
      <p:sp>
        <p:nvSpPr>
          <p:cNvPr id="262154"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latin typeface="Arial Black" pitchFamily="34" charset="0"/>
              </a:defRPr>
            </a:lvl1pPr>
          </a:lstStyle>
          <a:p>
            <a:pPr>
              <a:defRPr/>
            </a:pPr>
            <a:fld id="{2E5C6CC1-7972-4AE9-B540-4695E31E18AA}" type="slidenum">
              <a:rPr lang="en-US"/>
              <a:pPr>
                <a:defRPr/>
              </a:pPr>
              <a:t>‹#›</a:t>
            </a:fld>
            <a:endParaRPr lang="en-US" dirty="0"/>
          </a:p>
        </p:txBody>
      </p:sp>
      <p:pic>
        <p:nvPicPr>
          <p:cNvPr id="2056" name="Picture 11" descr="Schools                   1rstKit_01_35655336"/>
          <p:cNvPicPr>
            <a:picLocks noChangeAspect="1" noChangeArrowheads="1"/>
          </p:cNvPicPr>
          <p:nvPr userDrawn="1"/>
        </p:nvPicPr>
        <p:blipFill>
          <a:blip r:embed="rId14" cstate="print"/>
          <a:srcRect/>
          <a:stretch>
            <a:fillRect/>
          </a:stretch>
        </p:blipFill>
        <p:spPr bwMode="auto">
          <a:xfrm>
            <a:off x="0" y="0"/>
            <a:ext cx="1809750" cy="822325"/>
          </a:xfrm>
          <a:prstGeom prst="rect">
            <a:avLst/>
          </a:prstGeom>
          <a:noFill/>
          <a:ln w="9525">
            <a:noFill/>
            <a:miter lim="800000"/>
            <a:headEnd/>
            <a:tailEnd/>
          </a:ln>
        </p:spPr>
      </p:pic>
      <p:sp>
        <p:nvSpPr>
          <p:cNvPr id="262156" name="Text Box 12"/>
          <p:cNvSpPr txBox="1">
            <a:spLocks noChangeArrowheads="1"/>
          </p:cNvSpPr>
          <p:nvPr userDrawn="1"/>
        </p:nvSpPr>
        <p:spPr bwMode="auto">
          <a:xfrm>
            <a:off x="6400800" y="6276975"/>
            <a:ext cx="2743200" cy="581025"/>
          </a:xfrm>
          <a:prstGeom prst="rect">
            <a:avLst/>
          </a:prstGeom>
          <a:noFill/>
          <a:ln w="9525">
            <a:noFill/>
            <a:miter lim="800000"/>
            <a:headEnd/>
            <a:tailEnd/>
          </a:ln>
          <a:effectLst/>
        </p:spPr>
        <p:txBody>
          <a:bodyPr>
            <a:spAutoFit/>
          </a:bodyPr>
          <a:lstStyle/>
          <a:p>
            <a:pPr algn="ctr">
              <a:spcBef>
                <a:spcPct val="50000"/>
              </a:spcBef>
              <a:defRPr/>
            </a:pPr>
            <a:r>
              <a:rPr lang="en-US" sz="1600" dirty="0">
                <a:solidFill>
                  <a:srgbClr val="000066"/>
                </a:solidFill>
                <a:effectLst>
                  <a:outerShdw blurRad="38100" dist="38100" dir="2700000" algn="tl">
                    <a:srgbClr val="C0C0C0"/>
                  </a:outerShdw>
                </a:effectLst>
              </a:rPr>
              <a:t>Financial Integrity Rating System of Texas</a:t>
            </a:r>
          </a:p>
        </p:txBody>
      </p:sp>
    </p:spTree>
  </p:cSld>
  <p:clrMap bg1="lt1" tx1="dk1" bg2="lt2" tx2="dk2" accent1="accent1" accent2="accent2" accent3="accent3" accent4="accent4" accent5="accent5" accent6="accent6" hlink="hlink" folHlink="folHlink"/>
  <p:sldLayoutIdLst>
    <p:sldLayoutId id="2147483764"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barrysclipart.com/barrysclipart.com/showphoto.php?photo=22378&amp;papass=&amp;sort=1&amp;thecat=177"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tealprod.tea.state.tx.us/First/forms/District.aspx?year=2021&amp;district=057914" TargetMode="External"/><Relationship Id="rId2" Type="http://schemas.openxmlformats.org/officeDocument/2006/relationships/hyperlink" Target="https://www.mesquiteisd.org/departments/business-services/financial-transparenc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mesquiteisd.org/who-we-are/required-posting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2" descr="Schools                   1rstKit_01_35655336"/>
          <p:cNvPicPr>
            <a:picLocks noChangeAspect="1" noChangeArrowheads="1"/>
          </p:cNvPicPr>
          <p:nvPr/>
        </p:nvPicPr>
        <p:blipFill>
          <a:blip r:embed="rId3" cstate="print"/>
          <a:srcRect/>
          <a:stretch>
            <a:fillRect/>
          </a:stretch>
        </p:blipFill>
        <p:spPr bwMode="auto">
          <a:xfrm>
            <a:off x="2743200" y="4038600"/>
            <a:ext cx="3429000" cy="1558925"/>
          </a:xfrm>
          <a:prstGeom prst="rect">
            <a:avLst/>
          </a:prstGeom>
          <a:noFill/>
          <a:ln w="9525">
            <a:noFill/>
            <a:miter lim="800000"/>
            <a:headEnd/>
            <a:tailEnd/>
          </a:ln>
        </p:spPr>
      </p:pic>
      <p:sp>
        <p:nvSpPr>
          <p:cNvPr id="4099" name="WordArt 17"/>
          <p:cNvSpPr>
            <a:spLocks noChangeArrowheads="1" noChangeShapeType="1" noTextEdit="1"/>
          </p:cNvSpPr>
          <p:nvPr/>
        </p:nvSpPr>
        <p:spPr bwMode="auto">
          <a:xfrm>
            <a:off x="1143000" y="1828800"/>
            <a:ext cx="6400800" cy="17526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0" kern="10" dirty="0" smtClean="0">
                <a:ln w="9525">
                  <a:round/>
                  <a:headEnd/>
                  <a:tailEnd/>
                </a:ln>
                <a:solidFill>
                  <a:srgbClr val="006600"/>
                </a:solidFill>
                <a:latin typeface="Arial" panose="020B0604020202020204" pitchFamily="34" charset="0"/>
                <a:cs typeface="Arial" panose="020B0604020202020204" pitchFamily="34" charset="0"/>
              </a:rPr>
              <a:t>Mesquite Independent</a:t>
            </a:r>
            <a:endParaRPr lang="en-US" sz="3600" b="0" kern="10" dirty="0">
              <a:ln w="9525">
                <a:round/>
                <a:headEnd/>
                <a:tailEnd/>
              </a:ln>
              <a:solidFill>
                <a:srgbClr val="006600"/>
              </a:solidFill>
              <a:latin typeface="Arial" panose="020B0604020202020204" pitchFamily="34" charset="0"/>
              <a:cs typeface="Arial" panose="020B0604020202020204" pitchFamily="34" charset="0"/>
            </a:endParaRPr>
          </a:p>
          <a:p>
            <a:pPr algn="ctr"/>
            <a:r>
              <a:rPr lang="en-US" sz="3600" b="0" kern="10" dirty="0">
                <a:ln w="9525">
                  <a:round/>
                  <a:headEnd/>
                  <a:tailEnd/>
                </a:ln>
                <a:solidFill>
                  <a:srgbClr val="006600"/>
                </a:solidFill>
                <a:latin typeface="Arial" panose="020B0604020202020204" pitchFamily="34" charset="0"/>
                <a:cs typeface="Arial" panose="020B0604020202020204" pitchFamily="34" charset="0"/>
              </a:rPr>
              <a:t>School District</a:t>
            </a:r>
          </a:p>
        </p:txBody>
      </p:sp>
      <p:sp>
        <p:nvSpPr>
          <p:cNvPr id="2" name="TextBox 1"/>
          <p:cNvSpPr txBox="1"/>
          <p:nvPr/>
        </p:nvSpPr>
        <p:spPr>
          <a:xfrm>
            <a:off x="1371600" y="5791200"/>
            <a:ext cx="6477000" cy="400110"/>
          </a:xfrm>
          <a:prstGeom prst="rect">
            <a:avLst/>
          </a:prstGeom>
          <a:noFill/>
        </p:spPr>
        <p:txBody>
          <a:bodyPr wrap="square" rtlCol="0">
            <a:spAutoFit/>
          </a:bodyPr>
          <a:lstStyle/>
          <a:p>
            <a:r>
              <a:rPr lang="en-US" dirty="0" smtClean="0"/>
              <a:t>(2022/23 Rating Based on School Year 2021/22 Data)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1268" name="Footer Placeholder 4"/>
          <p:cNvSpPr>
            <a:spLocks noGrp="1"/>
          </p:cNvSpPr>
          <p:nvPr>
            <p:ph type="ftr" sz="quarter" idx="11"/>
          </p:nvPr>
        </p:nvSpPr>
        <p:spPr>
          <a:noFill/>
        </p:spPr>
        <p:txBody>
          <a:bodyPr/>
          <a:lstStyle/>
          <a:p>
            <a:r>
              <a:rPr lang="en-US" dirty="0" smtClean="0"/>
              <a:t>10</a:t>
            </a:r>
          </a:p>
        </p:txBody>
      </p:sp>
      <p:sp>
        <p:nvSpPr>
          <p:cNvPr id="5" name="Rectangle 5"/>
          <p:cNvSpPr>
            <a:spLocks noChangeArrowheads="1"/>
          </p:cNvSpPr>
          <p:nvPr/>
        </p:nvSpPr>
        <p:spPr bwMode="auto">
          <a:xfrm>
            <a:off x="457200" y="1524000"/>
            <a:ext cx="8229600" cy="4745915"/>
          </a:xfrm>
          <a:prstGeom prst="rect">
            <a:avLst/>
          </a:prstGeom>
          <a:noFill/>
          <a:ln w="9525">
            <a:noFill/>
            <a:miter lim="800000"/>
            <a:headEnd/>
            <a:tailEnd/>
          </a:ln>
          <a:effectLst/>
        </p:spPr>
        <p:txBody>
          <a:bodyPr>
            <a:spAutoFit/>
          </a:bodyPr>
          <a:lstStyle/>
          <a:p>
            <a:pPr marL="517525" indent="-517525" eaLnBrk="1" hangingPunct="1">
              <a:lnSpc>
                <a:spcPct val="90000"/>
              </a:lnSpc>
              <a:buNone/>
              <a:defRPr/>
            </a:pPr>
            <a:r>
              <a:rPr lang="en-US" sz="2400" b="0" dirty="0" smtClean="0"/>
              <a:t>13.</a:t>
            </a:r>
            <a:r>
              <a:rPr lang="en-US" sz="2400" b="0" dirty="0"/>
              <a:t>		</a:t>
            </a:r>
            <a:r>
              <a:rPr lang="en-US" sz="2400" b="0" dirty="0" smtClean="0"/>
              <a:t>Was </a:t>
            </a:r>
            <a:r>
              <a:rPr lang="en-US" sz="2400" b="0" dirty="0"/>
              <a:t>the school district’s administrative cost ratio </a:t>
            </a:r>
            <a:r>
              <a:rPr lang="en-US" sz="2400" b="0" dirty="0" smtClean="0"/>
              <a:t>	equal </a:t>
            </a:r>
            <a:r>
              <a:rPr lang="en-US" sz="2400" b="0" dirty="0"/>
              <a:t>to or less than the threshold ratio?</a:t>
            </a:r>
          </a:p>
          <a:p>
            <a:pPr marL="517525" eaLnBrk="1" hangingPunct="1">
              <a:lnSpc>
                <a:spcPct val="90000"/>
              </a:lnSpc>
              <a:defRPr/>
            </a:pPr>
            <a:r>
              <a:rPr lang="en-US" sz="2400" i="1" dirty="0">
                <a:solidFill>
                  <a:srgbClr val="FF0000"/>
                </a:solidFill>
                <a:effectLst>
                  <a:outerShdw blurRad="38100" dist="38100" dir="2700000" algn="tl">
                    <a:srgbClr val="C0C0C0"/>
                  </a:outerShdw>
                </a:effectLst>
              </a:rPr>
              <a:t>	Yes – 10/10 pts.</a:t>
            </a: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457200" indent="-457200">
              <a:defRPr/>
            </a:pPr>
            <a:r>
              <a:rPr lang="en-US" sz="2400" b="0" dirty="0" smtClean="0"/>
              <a:t>14. 	Did </a:t>
            </a:r>
            <a:r>
              <a:rPr lang="en-US" sz="2400" b="0" dirty="0"/>
              <a:t>the school district not have a 15 percent decline </a:t>
            </a:r>
            <a:r>
              <a:rPr lang="en-US" sz="2400" b="0" dirty="0" smtClean="0"/>
              <a:t>	in </a:t>
            </a:r>
            <a:r>
              <a:rPr lang="en-US" sz="2400" b="0" dirty="0"/>
              <a:t>the students to staff ratio over 3 years (total </a:t>
            </a:r>
            <a:r>
              <a:rPr lang="en-US" sz="2400" b="0" dirty="0" smtClean="0"/>
              <a:t>	enrollment </a:t>
            </a:r>
            <a:r>
              <a:rPr lang="en-US" sz="2400" b="0" dirty="0"/>
              <a:t>to total staff</a:t>
            </a:r>
            <a:r>
              <a:rPr lang="en-US" sz="2400" b="0" dirty="0" smtClean="0"/>
              <a:t>)?</a:t>
            </a:r>
            <a:endParaRPr lang="en-US" sz="2400" b="0" dirty="0"/>
          </a:p>
          <a:p>
            <a:pPr marL="457200" indent="-457200">
              <a:defRPr/>
            </a:pPr>
            <a:r>
              <a:rPr lang="en-US" sz="2400" b="0" dirty="0">
                <a:solidFill>
                  <a:srgbClr val="FF0000"/>
                </a:solidFill>
                <a:effectLst>
                  <a:outerShdw blurRad="38100" dist="38100" dir="2700000" algn="tl">
                    <a:srgbClr val="C0C0C0"/>
                  </a:outerShdw>
                </a:effectLst>
              </a:rPr>
              <a:t>	</a:t>
            </a:r>
            <a:r>
              <a:rPr lang="en-US" sz="2400" b="0" dirty="0" smtClean="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This </a:t>
            </a:r>
            <a:r>
              <a:rPr lang="en-US" sz="2400" i="1" dirty="0">
                <a:solidFill>
                  <a:srgbClr val="FF0000"/>
                </a:solidFill>
                <a:effectLst>
                  <a:outerShdw blurRad="38100" dist="38100" dir="2700000" algn="tl">
                    <a:srgbClr val="C0C0C0"/>
                  </a:outerShdw>
                </a:effectLst>
              </a:rPr>
              <a:t>indicator is not being scored</a:t>
            </a:r>
            <a:r>
              <a:rPr lang="en-US" sz="2400" i="1" dirty="0" smtClean="0">
                <a:solidFill>
                  <a:srgbClr val="FF0000"/>
                </a:solidFill>
                <a:effectLst>
                  <a:outerShdw blurRad="38100" dist="38100" dir="2700000" algn="tl">
                    <a:srgbClr val="C0C0C0"/>
                  </a:outerShdw>
                </a:effectLst>
              </a:rPr>
              <a:t>.</a:t>
            </a:r>
          </a:p>
          <a:p>
            <a:pPr marL="457200" indent="-457200">
              <a:defRPr/>
            </a:pPr>
            <a:endParaRPr lang="en-US" sz="2400" i="1" dirty="0" smtClean="0">
              <a:solidFill>
                <a:srgbClr val="FF0000"/>
              </a:solidFill>
              <a:effectLst>
                <a:outerShdw blurRad="38100" dist="38100" dir="2700000" algn="tl">
                  <a:srgbClr val="C0C0C0"/>
                </a:outerShdw>
              </a:effectLst>
            </a:endParaRPr>
          </a:p>
          <a:p>
            <a:pPr marL="457200" indent="-457200">
              <a:defRPr/>
            </a:pPr>
            <a:r>
              <a:rPr lang="en-US" sz="2400" b="0" dirty="0" smtClean="0"/>
              <a:t>15.</a:t>
            </a:r>
            <a:r>
              <a:rPr lang="en-US" sz="2400" b="0" i="1" dirty="0" smtClean="0">
                <a:solidFill>
                  <a:srgbClr val="FF0000"/>
                </a:solidFill>
                <a:effectLst>
                  <a:outerShdw blurRad="38100" dist="38100" dir="2700000" algn="tl">
                    <a:srgbClr val="C0C0C0"/>
                  </a:outerShdw>
                </a:effectLst>
              </a:rPr>
              <a:t>		</a:t>
            </a:r>
            <a:r>
              <a:rPr lang="en-US" sz="2400" b="0" dirty="0" smtClean="0"/>
              <a:t>Was the school district’s ADA within the allotted 	range of the 	district’s biennial pupil projection(s) 	submitted to TEA?</a:t>
            </a:r>
          </a:p>
          <a:p>
            <a:pPr lvl="1">
              <a:defRPr/>
            </a:pPr>
            <a:r>
              <a:rPr lang="en-US" sz="2400" i="1" dirty="0" smtClean="0">
                <a:solidFill>
                  <a:srgbClr val="FF0000"/>
                </a:solidFill>
                <a:effectLst>
                  <a:outerShdw blurRad="38100" dist="38100" dir="2700000" algn="tl">
                    <a:srgbClr val="C0C0C0"/>
                  </a:outerShdw>
                </a:effectLst>
              </a:rPr>
              <a:t>	This indicator is not being scored.</a:t>
            </a: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595732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1268" name="Footer Placeholder 4"/>
          <p:cNvSpPr>
            <a:spLocks noGrp="1"/>
          </p:cNvSpPr>
          <p:nvPr>
            <p:ph type="ftr" sz="quarter" idx="11"/>
          </p:nvPr>
        </p:nvSpPr>
        <p:spPr>
          <a:noFill/>
        </p:spPr>
        <p:txBody>
          <a:bodyPr/>
          <a:lstStyle/>
          <a:p>
            <a:r>
              <a:rPr lang="en-US" dirty="0" smtClean="0"/>
              <a:t>11</a:t>
            </a:r>
          </a:p>
        </p:txBody>
      </p:sp>
      <p:sp>
        <p:nvSpPr>
          <p:cNvPr id="5" name="Rectangle 5"/>
          <p:cNvSpPr>
            <a:spLocks noChangeArrowheads="1"/>
          </p:cNvSpPr>
          <p:nvPr/>
        </p:nvSpPr>
        <p:spPr bwMode="auto">
          <a:xfrm>
            <a:off x="457200" y="1524000"/>
            <a:ext cx="8229600" cy="5004447"/>
          </a:xfrm>
          <a:prstGeom prst="rect">
            <a:avLst/>
          </a:prstGeom>
          <a:noFill/>
          <a:ln w="9525">
            <a:noFill/>
            <a:miter lim="800000"/>
            <a:headEnd/>
            <a:tailEnd/>
          </a:ln>
          <a:effectLst/>
        </p:spPr>
        <p:txBody>
          <a:bodyPr>
            <a:spAutoFit/>
          </a:bodyPr>
          <a:lstStyle/>
          <a:p>
            <a:pPr marL="517525" indent="-517525" eaLnBrk="1" hangingPunct="1">
              <a:lnSpc>
                <a:spcPct val="90000"/>
              </a:lnSpc>
              <a:buNone/>
              <a:defRPr/>
            </a:pPr>
            <a:r>
              <a:rPr lang="en-US" sz="2400" b="0" dirty="0" smtClean="0"/>
              <a:t>16*.</a:t>
            </a:r>
            <a:r>
              <a:rPr lang="en-US" sz="2400" b="0" dirty="0"/>
              <a:t>	</a:t>
            </a:r>
            <a:r>
              <a:rPr lang="en-US" sz="2400" b="0" dirty="0" smtClean="0"/>
              <a:t>Did the comparison of Public Education Information 	Management System (PEIMS) data to like 	information in the school district’s AFR result in a 	total variance of less than 3 percent of all 	expenditures by function?</a:t>
            </a:r>
            <a:endParaRPr lang="en-US" sz="2400" b="0" dirty="0"/>
          </a:p>
          <a:p>
            <a:pPr marL="517525" eaLnBrk="1" hangingPunct="1">
              <a:lnSpc>
                <a:spcPct val="90000"/>
              </a:lnSpc>
              <a:defRPr/>
            </a:pP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Yes </a:t>
            </a: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ceiling passed.</a:t>
            </a:r>
            <a:endParaRPr lang="en-US" sz="24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457200" indent="-457200">
              <a:defRPr/>
            </a:pPr>
            <a:r>
              <a:rPr lang="en-US" sz="2400" b="0" dirty="0" smtClean="0"/>
              <a:t>17*. 	Did the external independent auditor report that the 	AFR was free of any instance(s) of material 		weaknesses in internal controls over financial 	reporting and compliance for local, state, or federal 	funds?</a:t>
            </a:r>
            <a:endParaRPr lang="en-US" sz="2400" b="0" dirty="0"/>
          </a:p>
          <a:p>
            <a:pPr marL="457200" indent="-457200">
              <a:defRPr/>
            </a:pPr>
            <a:r>
              <a:rPr lang="en-US" sz="2400" b="0" dirty="0">
                <a:solidFill>
                  <a:srgbClr val="FF0000"/>
                </a:solidFill>
                <a:effectLst>
                  <a:outerShdw blurRad="38100" dist="38100" dir="2700000" algn="tl">
                    <a:srgbClr val="C0C0C0"/>
                  </a:outerShdw>
                </a:effectLst>
              </a:rPr>
              <a:t>	</a:t>
            </a:r>
            <a:r>
              <a:rPr lang="en-US" sz="2400" b="0" dirty="0" smtClean="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Yes </a:t>
            </a: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ceiling passed.</a:t>
            </a:r>
          </a:p>
          <a:p>
            <a:pPr marL="457200" indent="-457200">
              <a:defRPr/>
            </a:pP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37482476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1268" name="Footer Placeholder 4"/>
          <p:cNvSpPr>
            <a:spLocks noGrp="1"/>
          </p:cNvSpPr>
          <p:nvPr>
            <p:ph type="ftr" sz="quarter" idx="11"/>
          </p:nvPr>
        </p:nvSpPr>
        <p:spPr>
          <a:noFill/>
        </p:spPr>
        <p:txBody>
          <a:bodyPr/>
          <a:lstStyle/>
          <a:p>
            <a:r>
              <a:rPr lang="en-US" dirty="0" smtClean="0"/>
              <a:t>12</a:t>
            </a:r>
          </a:p>
        </p:txBody>
      </p:sp>
      <p:sp>
        <p:nvSpPr>
          <p:cNvPr id="5" name="Rectangle 5"/>
          <p:cNvSpPr>
            <a:spLocks noChangeArrowheads="1"/>
          </p:cNvSpPr>
          <p:nvPr/>
        </p:nvSpPr>
        <p:spPr bwMode="auto">
          <a:xfrm>
            <a:off x="457200" y="1524000"/>
            <a:ext cx="8229600" cy="5041380"/>
          </a:xfrm>
          <a:prstGeom prst="rect">
            <a:avLst/>
          </a:prstGeom>
          <a:noFill/>
          <a:ln w="9525">
            <a:noFill/>
            <a:miter lim="800000"/>
            <a:headEnd/>
            <a:tailEnd/>
          </a:ln>
          <a:effectLst/>
        </p:spPr>
        <p:txBody>
          <a:bodyPr>
            <a:spAutoFit/>
          </a:bodyPr>
          <a:lstStyle/>
          <a:p>
            <a:pPr marL="517525" indent="-517525" eaLnBrk="1" hangingPunct="1">
              <a:lnSpc>
                <a:spcPct val="90000"/>
              </a:lnSpc>
              <a:buNone/>
              <a:defRPr/>
            </a:pPr>
            <a:r>
              <a:rPr lang="en-US" sz="2400" b="0" dirty="0" smtClean="0"/>
              <a:t>18.</a:t>
            </a:r>
            <a:r>
              <a:rPr lang="en-US" sz="2400" b="0" dirty="0"/>
              <a:t>		</a:t>
            </a:r>
            <a:r>
              <a:rPr lang="en-US" sz="2400" b="0" dirty="0" smtClean="0"/>
              <a:t>Did the external independent auditor indicate the 	AFR was free of any instance(s) of material 	noncompliance for grants, contracts, and laws 	related to local, state, or federal funds? </a:t>
            </a:r>
            <a:endParaRPr lang="en-US" sz="2400" b="0" dirty="0"/>
          </a:p>
          <a:p>
            <a:pPr marL="517525" eaLnBrk="1" hangingPunct="1">
              <a:lnSpc>
                <a:spcPct val="90000"/>
              </a:lnSpc>
              <a:defRPr/>
            </a:pP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Yes </a:t>
            </a: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10/10 pts.</a:t>
            </a:r>
            <a:endParaRPr lang="en-US" sz="24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457200" indent="-457200">
              <a:defRPr/>
            </a:pPr>
            <a:r>
              <a:rPr lang="en-US" sz="2400" b="0" dirty="0" smtClean="0"/>
              <a:t>19. 	Did the school district post the required financial 	information on its website in accordance with 	Government Code, Local Government Code, Texas 	Education Code, Texas Administration Code and 	other statutes, laws and rules that were in effect at 	the end of the school district’s fiscal year end?</a:t>
            </a:r>
            <a:endParaRPr lang="en-US" sz="2400" b="0" dirty="0"/>
          </a:p>
          <a:p>
            <a:pPr marL="457200" indent="-457200">
              <a:defRPr/>
            </a:pPr>
            <a:r>
              <a:rPr lang="en-US" sz="2400" b="0" dirty="0">
                <a:solidFill>
                  <a:srgbClr val="FF0000"/>
                </a:solidFill>
                <a:effectLst>
                  <a:outerShdw blurRad="38100" dist="38100" dir="2700000" algn="tl">
                    <a:srgbClr val="C0C0C0"/>
                  </a:outerShdw>
                </a:effectLst>
              </a:rPr>
              <a:t>	</a:t>
            </a:r>
            <a:r>
              <a:rPr lang="en-US" sz="2400" b="0" dirty="0" smtClean="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Yes </a:t>
            </a:r>
            <a:r>
              <a:rPr lang="en-US" sz="2400" i="1" dirty="0">
                <a:solidFill>
                  <a:srgbClr val="FF0000"/>
                </a:solidFill>
                <a:effectLst>
                  <a:outerShdw blurRad="38100" dist="38100" dir="2700000" algn="tl">
                    <a:srgbClr val="C0C0C0"/>
                  </a:outerShdw>
                </a:effectLst>
              </a:rPr>
              <a:t>– </a:t>
            </a:r>
            <a:r>
              <a:rPr lang="en-US" sz="2400" i="1" dirty="0" smtClean="0">
                <a:solidFill>
                  <a:srgbClr val="FF0000"/>
                </a:solidFill>
                <a:effectLst>
                  <a:outerShdw blurRad="38100" dist="38100" dir="2700000" algn="tl">
                    <a:srgbClr val="C0C0C0"/>
                  </a:outerShdw>
                </a:effectLst>
              </a:rPr>
              <a:t>5/5 pts.</a:t>
            </a:r>
          </a:p>
          <a:p>
            <a:pPr marL="457200" indent="-457200">
              <a:defRPr/>
            </a:pPr>
            <a:endParaRPr lang="en-US" sz="2400" i="1" dirty="0" smtClean="0">
              <a:solidFill>
                <a:srgbClr val="FF0000"/>
              </a:solidFill>
              <a:effectLst>
                <a:outerShdw blurRad="38100" dist="38100" dir="2700000" algn="tl">
                  <a:srgbClr val="C0C0C0"/>
                </a:outerShdw>
              </a:effectLst>
            </a:endParaRPr>
          </a:p>
        </p:txBody>
      </p:sp>
    </p:spTree>
    <p:extLst>
      <p:ext uri="{BB962C8B-B14F-4D97-AF65-F5344CB8AC3E}">
        <p14:creationId xmlns:p14="http://schemas.microsoft.com/office/powerpoint/2010/main" val="15609823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1268" name="Footer Placeholder 4"/>
          <p:cNvSpPr>
            <a:spLocks noGrp="1"/>
          </p:cNvSpPr>
          <p:nvPr>
            <p:ph type="ftr" sz="quarter" idx="11"/>
          </p:nvPr>
        </p:nvSpPr>
        <p:spPr>
          <a:noFill/>
        </p:spPr>
        <p:txBody>
          <a:bodyPr/>
          <a:lstStyle/>
          <a:p>
            <a:r>
              <a:rPr lang="en-US" dirty="0" smtClean="0"/>
              <a:t>13</a:t>
            </a:r>
          </a:p>
        </p:txBody>
      </p:sp>
      <p:sp>
        <p:nvSpPr>
          <p:cNvPr id="5" name="Rectangle 5"/>
          <p:cNvSpPr>
            <a:spLocks noChangeArrowheads="1"/>
          </p:cNvSpPr>
          <p:nvPr/>
        </p:nvSpPr>
        <p:spPr bwMode="auto">
          <a:xfrm>
            <a:off x="457200" y="1524000"/>
            <a:ext cx="8229600" cy="2825389"/>
          </a:xfrm>
          <a:prstGeom prst="rect">
            <a:avLst/>
          </a:prstGeom>
          <a:noFill/>
          <a:ln w="9525">
            <a:noFill/>
            <a:miter lim="800000"/>
            <a:headEnd/>
            <a:tailEnd/>
          </a:ln>
          <a:effectLst/>
        </p:spPr>
        <p:txBody>
          <a:bodyPr>
            <a:spAutoFit/>
          </a:bodyPr>
          <a:lstStyle/>
          <a:p>
            <a:pPr marL="457200" indent="-457200">
              <a:defRPr/>
            </a:pPr>
            <a:endParaRPr lang="en-US" sz="2400" dirty="0" smtClean="0">
              <a:solidFill>
                <a:srgbClr val="A50021"/>
              </a:solidFill>
              <a:effectLst>
                <a:outerShdw blurRad="38100" dist="38100" dir="2700000" algn="tl">
                  <a:srgbClr val="C0C0C0"/>
                </a:outerShdw>
              </a:effectLst>
            </a:endParaRPr>
          </a:p>
          <a:p>
            <a:pPr marL="517525" indent="-517525" eaLnBrk="1" hangingPunct="1">
              <a:lnSpc>
                <a:spcPct val="90000"/>
              </a:lnSpc>
              <a:buNone/>
              <a:defRPr/>
            </a:pPr>
            <a:r>
              <a:rPr lang="en-US" sz="2400" b="0" dirty="0" smtClean="0"/>
              <a:t>20*.	Did the school board members discuss the district’s 	property values at a board meeting within 120 days 	before the district adopted its budget? </a:t>
            </a:r>
            <a:endParaRPr lang="en-US" sz="2400" b="0" dirty="0"/>
          </a:p>
          <a:p>
            <a:pPr marL="517525" indent="0" eaLnBrk="1" hangingPunct="1">
              <a:lnSpc>
                <a:spcPct val="90000"/>
              </a:lnSpc>
              <a:buNone/>
              <a:defRPr/>
            </a:pPr>
            <a:r>
              <a:rPr lang="en-US" sz="2400" i="1" dirty="0" smtClean="0">
                <a:solidFill>
                  <a:srgbClr val="FF0000"/>
                </a:solidFill>
                <a:effectLst>
                  <a:outerShdw blurRad="38100" dist="38100" dir="2700000" algn="tl">
                    <a:srgbClr val="C0C0C0"/>
                  </a:outerShdw>
                </a:effectLst>
              </a:rPr>
              <a:t>	Yes – ceiling passed.</a:t>
            </a: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2773753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500" name="Text Box 4"/>
          <p:cNvSpPr txBox="1">
            <a:spLocks noChangeArrowheads="1"/>
          </p:cNvSpPr>
          <p:nvPr/>
        </p:nvSpPr>
        <p:spPr bwMode="auto">
          <a:xfrm>
            <a:off x="1447800" y="1905000"/>
            <a:ext cx="6248400" cy="1200150"/>
          </a:xfrm>
          <a:prstGeom prst="rect">
            <a:avLst/>
          </a:prstGeom>
          <a:solidFill>
            <a:srgbClr val="99CCFF"/>
          </a:solidFill>
          <a:ln w="28575">
            <a:solidFill>
              <a:srgbClr val="FF0000"/>
            </a:solidFill>
            <a:miter lim="800000"/>
            <a:headEnd/>
            <a:tailEnd/>
          </a:ln>
        </p:spPr>
        <p:txBody>
          <a:bodyPr>
            <a:spAutoFit/>
          </a:bodyPr>
          <a:lstStyle/>
          <a:p>
            <a:pPr algn="ctr"/>
            <a:r>
              <a:rPr lang="en-US" sz="3600" b="0" dirty="0">
                <a:latin typeface="Arial Black" pitchFamily="34" charset="0"/>
              </a:rPr>
              <a:t>   </a:t>
            </a:r>
            <a:r>
              <a:rPr lang="en-US" sz="3600" dirty="0"/>
              <a:t>Scored </a:t>
            </a:r>
            <a:r>
              <a:rPr lang="en-US" sz="3600" dirty="0" smtClean="0"/>
              <a:t>98 </a:t>
            </a:r>
            <a:r>
              <a:rPr lang="en-US" sz="3600" dirty="0"/>
              <a:t>out of </a:t>
            </a:r>
            <a:r>
              <a:rPr lang="en-US" sz="3600" dirty="0" smtClean="0"/>
              <a:t>100   possible </a:t>
            </a:r>
            <a:r>
              <a:rPr lang="en-US" sz="3600" dirty="0"/>
              <a:t>points!</a:t>
            </a:r>
          </a:p>
        </p:txBody>
      </p:sp>
      <p:pic>
        <p:nvPicPr>
          <p:cNvPr id="234501" name="Picture 5" descr="Gestures_05.jpg">
            <a:hlinkClick r:id="rId2"/>
          </p:cNvPr>
          <p:cNvPicPr>
            <a:picLocks noGrp="1" noChangeAspect="1" noChangeArrowheads="1"/>
          </p:cNvPicPr>
          <p:nvPr>
            <p:ph idx="1"/>
          </p:nvPr>
        </p:nvPicPr>
        <p:blipFill>
          <a:blip r:embed="rId3" cstate="print"/>
          <a:srcRect/>
          <a:stretch>
            <a:fillRect/>
          </a:stretch>
        </p:blipFill>
        <p:spPr>
          <a:xfrm>
            <a:off x="6400800" y="3764321"/>
            <a:ext cx="1295400" cy="1022350"/>
          </a:xfrm>
          <a:ln w="76200" cmpd="tri">
            <a:solidFill>
              <a:schemeClr val="tx1"/>
            </a:solidFill>
          </a:ln>
        </p:spPr>
      </p:pic>
      <p:sp>
        <p:nvSpPr>
          <p:cNvPr id="234503" name="Text Box 7"/>
          <p:cNvSpPr txBox="1">
            <a:spLocks noChangeArrowheads="1"/>
          </p:cNvSpPr>
          <p:nvPr/>
        </p:nvSpPr>
        <p:spPr bwMode="auto">
          <a:xfrm>
            <a:off x="571500" y="3114293"/>
            <a:ext cx="4419600" cy="1015663"/>
          </a:xfrm>
          <a:prstGeom prst="rect">
            <a:avLst/>
          </a:prstGeom>
          <a:noFill/>
          <a:ln w="9525">
            <a:noFill/>
            <a:miter lim="800000"/>
            <a:headEnd/>
            <a:tailEnd/>
          </a:ln>
          <a:effectLst/>
        </p:spPr>
        <p:txBody>
          <a:bodyPr wrap="square">
            <a:spAutoFit/>
          </a:bodyPr>
          <a:lstStyle/>
          <a:p>
            <a:pPr>
              <a:spcBef>
                <a:spcPct val="50000"/>
              </a:spcBef>
              <a:defRPr/>
            </a:pPr>
            <a:r>
              <a:rPr lang="en-US" sz="4400" i="1" dirty="0" smtClean="0">
                <a:solidFill>
                  <a:srgbClr val="3366FF"/>
                </a:solidFill>
                <a:effectLst>
                  <a:outerShdw blurRad="38100" dist="38100" dir="2700000" algn="tl">
                    <a:srgbClr val="C0C0C0"/>
                  </a:outerShdw>
                </a:effectLst>
              </a:rPr>
              <a:t>      </a:t>
            </a:r>
            <a:r>
              <a:rPr lang="en-US" sz="6000" i="1" dirty="0" smtClean="0">
                <a:solidFill>
                  <a:srgbClr val="3366FF"/>
                </a:solidFill>
                <a:effectLst>
                  <a:outerShdw blurRad="38100" dist="38100" dir="2700000" algn="tl">
                    <a:srgbClr val="C0C0C0"/>
                  </a:outerShdw>
                </a:effectLst>
              </a:rPr>
              <a:t>Passed</a:t>
            </a:r>
            <a:endParaRPr lang="en-US" sz="6000" i="1" dirty="0">
              <a:solidFill>
                <a:srgbClr val="3366FF"/>
              </a:solidFill>
              <a:effectLst>
                <a:outerShdw blurRad="38100" dist="38100" dir="2700000" algn="tl">
                  <a:srgbClr val="C0C0C0"/>
                </a:outerShdw>
              </a:effectLst>
            </a:endParaRPr>
          </a:p>
        </p:txBody>
      </p:sp>
      <p:sp>
        <p:nvSpPr>
          <p:cNvPr id="26629" name="WordArt 8"/>
          <p:cNvSpPr>
            <a:spLocks noChangeArrowheads="1" noChangeShapeType="1" noTextEdit="1"/>
          </p:cNvSpPr>
          <p:nvPr/>
        </p:nvSpPr>
        <p:spPr bwMode="auto">
          <a:xfrm>
            <a:off x="1981200" y="457200"/>
            <a:ext cx="6296025" cy="5334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dirty="0">
                <a:ln w="9525">
                  <a:round/>
                  <a:headEnd/>
                  <a:tailEnd/>
                </a:ln>
                <a:solidFill>
                  <a:srgbClr val="00B050"/>
                </a:solidFill>
                <a:latin typeface="Arial Black"/>
              </a:rPr>
              <a:t>HOW DID </a:t>
            </a:r>
            <a:r>
              <a:rPr lang="en-US" sz="3600" kern="10" dirty="0" smtClean="0">
                <a:ln w="9525">
                  <a:round/>
                  <a:headEnd/>
                  <a:tailEnd/>
                </a:ln>
                <a:solidFill>
                  <a:srgbClr val="00B050"/>
                </a:solidFill>
                <a:latin typeface="Arial Black"/>
              </a:rPr>
              <a:t>MESQUITE ISD RATE</a:t>
            </a:r>
            <a:r>
              <a:rPr lang="en-US" sz="3600" kern="10" dirty="0">
                <a:ln w="9525">
                  <a:round/>
                  <a:headEnd/>
                  <a:tailEnd/>
                </a:ln>
                <a:solidFill>
                  <a:srgbClr val="00B050"/>
                </a:solidFill>
                <a:latin typeface="Arial Black"/>
              </a:rPr>
              <a:t>?</a:t>
            </a:r>
          </a:p>
        </p:txBody>
      </p:sp>
      <p:sp>
        <p:nvSpPr>
          <p:cNvPr id="26630" name="Footer Placeholder 6"/>
          <p:cNvSpPr>
            <a:spLocks noGrp="1"/>
          </p:cNvSpPr>
          <p:nvPr>
            <p:ph type="ftr" sz="quarter" idx="11"/>
          </p:nvPr>
        </p:nvSpPr>
        <p:spPr>
          <a:xfrm>
            <a:off x="3124200" y="6248400"/>
            <a:ext cx="2895600" cy="533400"/>
          </a:xfrm>
          <a:noFill/>
        </p:spPr>
        <p:txBody>
          <a:bodyPr/>
          <a:lstStyle/>
          <a:p>
            <a:r>
              <a:rPr lang="en-US" dirty="0" smtClean="0"/>
              <a:t>14</a:t>
            </a:r>
          </a:p>
        </p:txBody>
      </p:sp>
      <p:sp>
        <p:nvSpPr>
          <p:cNvPr id="2" name="TextBox 1"/>
          <p:cNvSpPr txBox="1"/>
          <p:nvPr/>
        </p:nvSpPr>
        <p:spPr>
          <a:xfrm>
            <a:off x="76200" y="4275496"/>
            <a:ext cx="6324600" cy="646331"/>
          </a:xfrm>
          <a:prstGeom prst="rect">
            <a:avLst/>
          </a:prstGeom>
          <a:noFill/>
        </p:spPr>
        <p:txBody>
          <a:bodyPr wrap="square" rtlCol="0">
            <a:spAutoFit/>
          </a:bodyPr>
          <a:lstStyle/>
          <a:p>
            <a:pPr algn="ctr"/>
            <a:r>
              <a:rPr lang="en-US" sz="3600" b="0" kern="10" dirty="0" smtClean="0">
                <a:ln w="9525">
                  <a:round/>
                  <a:headEnd/>
                  <a:tailEnd/>
                </a:ln>
                <a:gradFill rotWithShape="1">
                  <a:gsLst>
                    <a:gs pos="0">
                      <a:srgbClr val="FF0000"/>
                    </a:gs>
                    <a:gs pos="100000">
                      <a:srgbClr val="FF0000"/>
                    </a:gs>
                  </a:gsLst>
                  <a:lin ang="5400000" scaled="1"/>
                </a:gradFill>
                <a:effectLst>
                  <a:outerShdw blurRad="50800" dist="50800" dir="10500000" algn="ctr" rotWithShape="0">
                    <a:srgbClr val="000000">
                      <a:alpha val="43137"/>
                    </a:srgbClr>
                  </a:outerShdw>
                </a:effectLst>
                <a:latin typeface="Arial Black"/>
              </a:rPr>
              <a:t>21 </a:t>
            </a:r>
            <a:r>
              <a:rPr lang="en-US" sz="3600" b="0" kern="10" dirty="0">
                <a:ln w="9525">
                  <a:round/>
                  <a:headEnd/>
                  <a:tailEnd/>
                </a:ln>
                <a:gradFill rotWithShape="1">
                  <a:gsLst>
                    <a:gs pos="0">
                      <a:srgbClr val="FF0000"/>
                    </a:gs>
                    <a:gs pos="100000">
                      <a:srgbClr val="FF0000"/>
                    </a:gs>
                  </a:gsLst>
                  <a:lin ang="5400000" scaled="1"/>
                </a:gradFill>
                <a:effectLst>
                  <a:outerShdw blurRad="50800" dist="50800" dir="10500000" algn="ctr" rotWithShape="0">
                    <a:srgbClr val="000000">
                      <a:alpha val="43137"/>
                    </a:srgbClr>
                  </a:outerShdw>
                </a:effectLst>
                <a:latin typeface="Arial Black"/>
              </a:rPr>
              <a:t>Years in a Row</a:t>
            </a:r>
            <a:r>
              <a:rPr lang="en-US" sz="3600" b="0" kern="10" dirty="0" smtClean="0">
                <a:ln w="9525">
                  <a:round/>
                  <a:headEnd/>
                  <a:tailEnd/>
                </a:ln>
                <a:gradFill rotWithShape="1">
                  <a:gsLst>
                    <a:gs pos="0">
                      <a:srgbClr val="FF0000"/>
                    </a:gs>
                    <a:gs pos="100000">
                      <a:srgbClr val="FF0000"/>
                    </a:gs>
                  </a:gsLst>
                  <a:lin ang="5400000" scaled="1"/>
                </a:gradFill>
                <a:effectLst>
                  <a:outerShdw blurRad="50800" dist="50800" dir="10500000" algn="ctr" rotWithShape="0">
                    <a:srgbClr val="000000">
                      <a:alpha val="43137"/>
                    </a:srgbClr>
                  </a:outerShdw>
                </a:effectLst>
                <a:latin typeface="Arial Black"/>
              </a:rPr>
              <a:t>!</a:t>
            </a:r>
            <a:endParaRPr lang="en-US" sz="3600" b="0" kern="10" dirty="0">
              <a:ln w="9525">
                <a:round/>
                <a:headEnd/>
                <a:tailEnd/>
              </a:ln>
              <a:gradFill rotWithShape="1">
                <a:gsLst>
                  <a:gs pos="0">
                    <a:srgbClr val="FF0000"/>
                  </a:gs>
                  <a:gs pos="100000">
                    <a:srgbClr val="FF0000"/>
                  </a:gs>
                </a:gsLst>
                <a:lin ang="5400000" scaled="1"/>
              </a:gradFill>
              <a:effectLst>
                <a:outerShdw blurRad="50800" dist="50800" dir="10500000" algn="ctr" rotWithShape="0">
                  <a:srgbClr val="000000">
                    <a:alpha val="43137"/>
                  </a:srgbClr>
                </a:outerShdw>
              </a:effectLst>
              <a:latin typeface="Arial Black"/>
            </a:endParaRPr>
          </a:p>
        </p:txBody>
      </p:sp>
      <p:sp>
        <p:nvSpPr>
          <p:cNvPr id="8" name="Text Box 7"/>
          <p:cNvSpPr txBox="1">
            <a:spLocks noChangeArrowheads="1"/>
          </p:cNvSpPr>
          <p:nvPr/>
        </p:nvSpPr>
        <p:spPr bwMode="auto">
          <a:xfrm>
            <a:off x="533400" y="5147878"/>
            <a:ext cx="7924800" cy="1477328"/>
          </a:xfrm>
          <a:prstGeom prst="rect">
            <a:avLst/>
          </a:prstGeom>
          <a:noFill/>
          <a:ln w="9525">
            <a:noFill/>
            <a:miter lim="800000"/>
            <a:headEnd/>
            <a:tailEnd/>
          </a:ln>
          <a:effectLst/>
        </p:spPr>
        <p:txBody>
          <a:bodyPr wrap="square">
            <a:spAutoFit/>
          </a:bodyPr>
          <a:lstStyle/>
          <a:p>
            <a:pPr>
              <a:spcBef>
                <a:spcPct val="50000"/>
              </a:spcBef>
              <a:defRPr/>
            </a:pPr>
            <a:r>
              <a:rPr lang="en-US" sz="4400" i="1" dirty="0" smtClean="0">
                <a:solidFill>
                  <a:srgbClr val="3366FF"/>
                </a:solidFill>
                <a:effectLst>
                  <a:outerShdw blurRad="38100" dist="38100" dir="2700000" algn="tl">
                    <a:srgbClr val="C0C0C0"/>
                  </a:outerShdw>
                </a:effectLst>
              </a:rPr>
              <a:t>      </a:t>
            </a:r>
            <a:r>
              <a:rPr lang="en-US" sz="6000" i="1" dirty="0" smtClean="0">
                <a:solidFill>
                  <a:srgbClr val="3366FF"/>
                </a:solidFill>
                <a:effectLst>
                  <a:outerShdw blurRad="38100" dist="38100" dir="2700000" algn="tl">
                    <a:srgbClr val="C0C0C0"/>
                  </a:outerShdw>
                </a:effectLst>
              </a:rPr>
              <a:t>Superior Rating </a:t>
            </a:r>
          </a:p>
          <a:p>
            <a:pPr algn="ctr">
              <a:spcBef>
                <a:spcPct val="50000"/>
              </a:spcBef>
              <a:defRPr/>
            </a:pPr>
            <a:r>
              <a:rPr lang="en-US" i="1" dirty="0" smtClean="0">
                <a:solidFill>
                  <a:srgbClr val="3366FF"/>
                </a:solidFill>
                <a:effectLst>
                  <a:outerShdw blurRad="38100" dist="38100" dir="2700000" algn="tl">
                    <a:srgbClr val="C0C0C0"/>
                  </a:outerShdw>
                </a:effectLst>
              </a:rPr>
              <a:t>(Highest rating for 21 years)</a:t>
            </a:r>
            <a:endParaRPr lang="en-US" i="1" dirty="0">
              <a:solidFill>
                <a:srgbClr val="3366FF"/>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smtClean="0">
                <a:ln w="9525">
                  <a:round/>
                  <a:headEnd/>
                  <a:tailEnd/>
                </a:ln>
                <a:solidFill>
                  <a:srgbClr val="00B050"/>
                </a:solidFill>
                <a:latin typeface="Arial Black"/>
              </a:rPr>
              <a:t>Where are Mesquite ISD’s Ratings</a:t>
            </a:r>
            <a:endParaRPr lang="en-US" sz="3600" kern="10" spc="-90" dirty="0">
              <a:ln w="9525">
                <a:round/>
                <a:headEnd/>
                <a:tailEnd/>
              </a:ln>
              <a:solidFill>
                <a:srgbClr val="00B050"/>
              </a:solidFill>
              <a:latin typeface="Arial Black"/>
            </a:endParaRPr>
          </a:p>
        </p:txBody>
      </p:sp>
      <p:sp>
        <p:nvSpPr>
          <p:cNvPr id="11268" name="Footer Placeholder 4"/>
          <p:cNvSpPr>
            <a:spLocks noGrp="1"/>
          </p:cNvSpPr>
          <p:nvPr>
            <p:ph type="ftr" sz="quarter" idx="11"/>
          </p:nvPr>
        </p:nvSpPr>
        <p:spPr>
          <a:noFill/>
        </p:spPr>
        <p:txBody>
          <a:bodyPr/>
          <a:lstStyle/>
          <a:p>
            <a:r>
              <a:rPr lang="en-US" dirty="0" smtClean="0"/>
              <a:t>13</a:t>
            </a:r>
          </a:p>
        </p:txBody>
      </p:sp>
      <p:sp>
        <p:nvSpPr>
          <p:cNvPr id="5" name="Rectangle 5"/>
          <p:cNvSpPr>
            <a:spLocks noChangeArrowheads="1"/>
          </p:cNvSpPr>
          <p:nvPr/>
        </p:nvSpPr>
        <p:spPr bwMode="auto">
          <a:xfrm>
            <a:off x="457200" y="1524000"/>
            <a:ext cx="8229600" cy="3711785"/>
          </a:xfrm>
          <a:prstGeom prst="rect">
            <a:avLst/>
          </a:prstGeom>
          <a:noFill/>
          <a:ln w="9525">
            <a:noFill/>
            <a:miter lim="800000"/>
            <a:headEnd/>
            <a:tailEnd/>
          </a:ln>
          <a:effectLst/>
        </p:spPr>
        <p:txBody>
          <a:bodyPr>
            <a:spAutoFit/>
          </a:bodyPr>
          <a:lstStyle/>
          <a:p>
            <a:pPr marL="457200" indent="-457200">
              <a:defRPr/>
            </a:pPr>
            <a:endParaRPr lang="en-US" sz="2400" dirty="0" smtClean="0">
              <a:solidFill>
                <a:srgbClr val="A50021"/>
              </a:solidFill>
              <a:effectLst>
                <a:outerShdw blurRad="38100" dist="38100" dir="2700000" algn="tl">
                  <a:srgbClr val="C0C0C0"/>
                </a:outerShdw>
              </a:effectLst>
            </a:endParaRPr>
          </a:p>
          <a:p>
            <a:pPr marL="342900" indent="-342900" eaLnBrk="1" hangingPunct="1">
              <a:lnSpc>
                <a:spcPct val="90000"/>
              </a:lnSpc>
              <a:buFont typeface="Arial" panose="020B0604020202020204" pitchFamily="34" charset="0"/>
              <a:buChar char="•"/>
              <a:defRPr/>
            </a:pPr>
            <a:r>
              <a:rPr lang="en-US" sz="2400" b="0" dirty="0" smtClean="0"/>
              <a:t>Mesquite ISD’s Website</a:t>
            </a:r>
          </a:p>
          <a:p>
            <a:pPr marL="342900" indent="-342900" eaLnBrk="1" hangingPunct="1">
              <a:lnSpc>
                <a:spcPct val="90000"/>
              </a:lnSpc>
              <a:buFont typeface="Arial" panose="020B0604020202020204" pitchFamily="34" charset="0"/>
              <a:buChar char="•"/>
              <a:defRPr/>
            </a:pPr>
            <a:endParaRPr lang="en-US" sz="2400" b="0" dirty="0"/>
          </a:p>
          <a:p>
            <a:pPr eaLnBrk="1" hangingPunct="1">
              <a:lnSpc>
                <a:spcPct val="90000"/>
              </a:lnSpc>
              <a:defRPr/>
            </a:pPr>
            <a:r>
              <a:rPr lang="en-US" sz="2400" b="0" dirty="0"/>
              <a:t>   </a:t>
            </a:r>
            <a:r>
              <a:rPr lang="en-US" sz="2400" b="0" dirty="0" smtClean="0"/>
              <a:t> </a:t>
            </a:r>
            <a:r>
              <a:rPr lang="en-US" sz="1600" b="0" dirty="0" smtClean="0">
                <a:hlinkClick r:id="rId2"/>
              </a:rPr>
              <a:t>https</a:t>
            </a:r>
            <a:r>
              <a:rPr lang="en-US" sz="1600" b="0" dirty="0">
                <a:hlinkClick r:id="rId2"/>
              </a:rPr>
              <a:t>://</a:t>
            </a:r>
            <a:r>
              <a:rPr lang="en-US" sz="1600" b="0" dirty="0" smtClean="0">
                <a:hlinkClick r:id="rId2"/>
              </a:rPr>
              <a:t>www.mesquiteisd.org/departments/business-   services/financial-transparency</a:t>
            </a:r>
            <a:endParaRPr lang="en-US" sz="1600" b="0" dirty="0" smtClean="0"/>
          </a:p>
          <a:p>
            <a:pPr eaLnBrk="1" hangingPunct="1">
              <a:lnSpc>
                <a:spcPct val="90000"/>
              </a:lnSpc>
              <a:defRPr/>
            </a:pPr>
            <a:endParaRPr lang="en-US" sz="2400" b="0" dirty="0"/>
          </a:p>
          <a:p>
            <a:pPr eaLnBrk="1" hangingPunct="1">
              <a:lnSpc>
                <a:spcPct val="90000"/>
              </a:lnSpc>
              <a:defRPr/>
            </a:pPr>
            <a:endParaRPr lang="en-US" sz="2400" b="0" dirty="0" smtClean="0"/>
          </a:p>
          <a:p>
            <a:pPr marL="342900" indent="-342900" eaLnBrk="1" hangingPunct="1">
              <a:lnSpc>
                <a:spcPct val="90000"/>
              </a:lnSpc>
              <a:buFont typeface="Arial" panose="020B0604020202020204" pitchFamily="34" charset="0"/>
              <a:buChar char="•"/>
              <a:defRPr/>
            </a:pPr>
            <a:r>
              <a:rPr lang="en-US" sz="2400" b="0" dirty="0" smtClean="0"/>
              <a:t>Texas Education Agency (TEA) Website</a:t>
            </a:r>
          </a:p>
          <a:p>
            <a:pPr lvl="1" eaLnBrk="1" hangingPunct="1">
              <a:lnSpc>
                <a:spcPct val="90000"/>
              </a:lnSpc>
              <a:defRPr/>
            </a:pPr>
            <a:endParaRPr lang="en-US" sz="2400" b="0" dirty="0" smtClean="0"/>
          </a:p>
          <a:p>
            <a:pPr eaLnBrk="1" hangingPunct="1">
              <a:lnSpc>
                <a:spcPct val="90000"/>
              </a:lnSpc>
              <a:defRPr/>
            </a:pPr>
            <a:r>
              <a:rPr lang="en-US" sz="2400" b="0" dirty="0" smtClean="0"/>
              <a:t>     </a:t>
            </a:r>
            <a:r>
              <a:rPr lang="en-US" sz="1600" b="0" dirty="0" smtClean="0">
                <a:hlinkClick r:id="rId3"/>
              </a:rPr>
              <a:t>https</a:t>
            </a:r>
            <a:r>
              <a:rPr lang="en-US" sz="1600" b="0" dirty="0">
                <a:hlinkClick r:id="rId3"/>
              </a:rPr>
              <a:t>://</a:t>
            </a:r>
            <a:r>
              <a:rPr lang="en-US" sz="1600" b="0" dirty="0" smtClean="0">
                <a:hlinkClick r:id="rId3"/>
              </a:rPr>
              <a:t>tealprod.tea.state.tx.us/First/forms/District.aspx?year=2021&amp;district=057914</a:t>
            </a:r>
            <a:endParaRPr lang="en-US" sz="1600" b="0" dirty="0" smtClean="0"/>
          </a:p>
          <a:p>
            <a:pPr eaLnBrk="1" hangingPunct="1">
              <a:lnSpc>
                <a:spcPct val="90000"/>
              </a:lnSpc>
              <a:defRPr/>
            </a:pPr>
            <a:endParaRPr lang="en-US" sz="1600" b="0" dirty="0" smtClean="0"/>
          </a:p>
          <a:p>
            <a:pPr marL="457200" indent="-457200">
              <a:defRPr/>
            </a:pP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35437075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smtClean="0">
                <a:ln w="9525">
                  <a:round/>
                  <a:headEnd/>
                  <a:tailEnd/>
                </a:ln>
                <a:solidFill>
                  <a:srgbClr val="00B050"/>
                </a:solidFill>
                <a:latin typeface="Arial Black"/>
              </a:rPr>
              <a:t>Required</a:t>
            </a:r>
            <a:r>
              <a:rPr lang="en-US" sz="3600" kern="10" spc="-90" dirty="0" smtClean="0">
                <a:ln w="9525">
                  <a:round/>
                  <a:headEnd/>
                  <a:tailEnd/>
                </a:ln>
                <a:gradFill rotWithShape="1">
                  <a:gsLst>
                    <a:gs pos="0">
                      <a:srgbClr val="FF0000"/>
                    </a:gs>
                    <a:gs pos="100000">
                      <a:srgbClr val="FF0000"/>
                    </a:gs>
                  </a:gsLst>
                  <a:lin ang="5400000" scaled="1"/>
                </a:gradFill>
                <a:latin typeface="Arial Black"/>
              </a:rPr>
              <a:t> </a:t>
            </a:r>
            <a:r>
              <a:rPr lang="en-US" sz="3600" kern="10" spc="-90" dirty="0" smtClean="0">
                <a:ln w="9525">
                  <a:round/>
                  <a:headEnd/>
                  <a:tailEnd/>
                </a:ln>
                <a:solidFill>
                  <a:srgbClr val="00B050"/>
                </a:solidFill>
                <a:latin typeface="Arial Black"/>
              </a:rPr>
              <a:t>Disclosures</a:t>
            </a:r>
            <a:endParaRPr lang="en-US" sz="3600" kern="10" spc="-90" dirty="0">
              <a:ln w="9525">
                <a:round/>
                <a:headEnd/>
                <a:tailEnd/>
              </a:ln>
              <a:solidFill>
                <a:srgbClr val="00B050"/>
              </a:solidFill>
              <a:latin typeface="Arial Black"/>
            </a:endParaRPr>
          </a:p>
        </p:txBody>
      </p:sp>
      <p:sp>
        <p:nvSpPr>
          <p:cNvPr id="11268" name="Footer Placeholder 4"/>
          <p:cNvSpPr>
            <a:spLocks noGrp="1"/>
          </p:cNvSpPr>
          <p:nvPr>
            <p:ph type="ftr" sz="quarter" idx="11"/>
          </p:nvPr>
        </p:nvSpPr>
        <p:spPr>
          <a:noFill/>
        </p:spPr>
        <p:txBody>
          <a:bodyPr/>
          <a:lstStyle/>
          <a:p>
            <a:r>
              <a:rPr lang="en-US" dirty="0" smtClean="0"/>
              <a:t>13</a:t>
            </a:r>
          </a:p>
        </p:txBody>
      </p:sp>
      <p:sp>
        <p:nvSpPr>
          <p:cNvPr id="5" name="Rectangle 5"/>
          <p:cNvSpPr>
            <a:spLocks noChangeArrowheads="1"/>
          </p:cNvSpPr>
          <p:nvPr/>
        </p:nvSpPr>
        <p:spPr bwMode="auto">
          <a:xfrm>
            <a:off x="457200" y="1524000"/>
            <a:ext cx="8229600" cy="2326791"/>
          </a:xfrm>
          <a:prstGeom prst="rect">
            <a:avLst/>
          </a:prstGeom>
          <a:noFill/>
          <a:ln w="9525">
            <a:noFill/>
            <a:miter lim="800000"/>
            <a:headEnd/>
            <a:tailEnd/>
          </a:ln>
          <a:effectLst/>
        </p:spPr>
        <p:txBody>
          <a:bodyPr>
            <a:spAutoFit/>
          </a:bodyPr>
          <a:lstStyle/>
          <a:p>
            <a:pPr marL="457200" indent="-457200">
              <a:defRPr/>
            </a:pPr>
            <a:endParaRPr lang="en-US" sz="2400" dirty="0" smtClean="0">
              <a:solidFill>
                <a:srgbClr val="A50021"/>
              </a:solidFill>
              <a:effectLst>
                <a:outerShdw blurRad="38100" dist="38100" dir="2700000" algn="tl">
                  <a:srgbClr val="C0C0C0"/>
                </a:outerShdw>
              </a:effectLst>
            </a:endParaRPr>
          </a:p>
          <a:p>
            <a:pPr marL="342900" indent="-342900" eaLnBrk="1" hangingPunct="1">
              <a:lnSpc>
                <a:spcPct val="90000"/>
              </a:lnSpc>
              <a:buFont typeface="Arial" panose="020B0604020202020204" pitchFamily="34" charset="0"/>
              <a:buChar char="•"/>
              <a:defRPr/>
            </a:pPr>
            <a:r>
              <a:rPr lang="en-US" sz="2400" b="0" dirty="0" smtClean="0"/>
              <a:t>Superintendent’s Current Contract</a:t>
            </a:r>
          </a:p>
          <a:p>
            <a:pPr eaLnBrk="1" hangingPunct="1">
              <a:lnSpc>
                <a:spcPct val="90000"/>
              </a:lnSpc>
              <a:defRPr/>
            </a:pPr>
            <a:endParaRPr lang="en-US" sz="2400" b="0" dirty="0" smtClean="0"/>
          </a:p>
          <a:p>
            <a:pPr eaLnBrk="1" hangingPunct="1">
              <a:lnSpc>
                <a:spcPct val="90000"/>
              </a:lnSpc>
              <a:defRPr/>
            </a:pPr>
            <a:r>
              <a:rPr lang="en-US" sz="1800" b="0" dirty="0" smtClean="0"/>
              <a:t>	</a:t>
            </a:r>
            <a:r>
              <a:rPr lang="en-US" sz="1800" b="0" dirty="0" smtClean="0">
                <a:hlinkClick r:id="rId2"/>
              </a:rPr>
              <a:t>https</a:t>
            </a:r>
            <a:r>
              <a:rPr lang="en-US" sz="1800" b="0" dirty="0">
                <a:hlinkClick r:id="rId2"/>
              </a:rPr>
              <a:t>://</a:t>
            </a:r>
            <a:r>
              <a:rPr lang="en-US" sz="1800" b="0" dirty="0" smtClean="0">
                <a:hlinkClick r:id="rId2"/>
              </a:rPr>
              <a:t>www.mesquiteisd.org/who-we-are/required-postings</a:t>
            </a:r>
            <a:endParaRPr lang="en-US" sz="1800" b="0" dirty="0" smtClean="0"/>
          </a:p>
          <a:p>
            <a:pPr eaLnBrk="1" hangingPunct="1">
              <a:lnSpc>
                <a:spcPct val="90000"/>
              </a:lnSpc>
              <a:defRPr/>
            </a:pPr>
            <a:endParaRPr lang="en-US" sz="1800" b="0" dirty="0"/>
          </a:p>
          <a:p>
            <a:pPr eaLnBrk="1" hangingPunct="1">
              <a:lnSpc>
                <a:spcPct val="90000"/>
              </a:lnSpc>
              <a:defRPr/>
            </a:pPr>
            <a:r>
              <a:rPr lang="en-US" sz="2400" b="0" dirty="0"/>
              <a:t>   </a:t>
            </a:r>
            <a:r>
              <a:rPr lang="en-US" sz="2400" b="0" dirty="0" smtClean="0"/>
              <a:t> </a:t>
            </a:r>
            <a:endParaRPr lang="en-US" sz="1600" b="0" dirty="0" smtClean="0"/>
          </a:p>
          <a:p>
            <a:pPr marL="457200" indent="-457200">
              <a:defRPr/>
            </a:pP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28564283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smtClean="0">
                <a:ln w="9525">
                  <a:round/>
                  <a:headEnd/>
                  <a:tailEnd/>
                </a:ln>
                <a:solidFill>
                  <a:srgbClr val="00B050"/>
                </a:solidFill>
                <a:latin typeface="Arial Black"/>
              </a:rPr>
              <a:t>Required Disclosures</a:t>
            </a:r>
            <a:endParaRPr lang="en-US" sz="3600" kern="10" spc="-90" dirty="0">
              <a:ln w="9525">
                <a:round/>
                <a:headEnd/>
                <a:tailEnd/>
              </a:ln>
              <a:solidFill>
                <a:srgbClr val="00B050"/>
              </a:solidFill>
              <a:latin typeface="Arial Black"/>
            </a:endParaRPr>
          </a:p>
        </p:txBody>
      </p:sp>
      <p:sp>
        <p:nvSpPr>
          <p:cNvPr id="11268" name="Footer Placeholder 4"/>
          <p:cNvSpPr>
            <a:spLocks noGrp="1"/>
          </p:cNvSpPr>
          <p:nvPr>
            <p:ph type="ftr" sz="quarter" idx="11"/>
          </p:nvPr>
        </p:nvSpPr>
        <p:spPr>
          <a:noFill/>
        </p:spPr>
        <p:txBody>
          <a:bodyPr/>
          <a:lstStyle/>
          <a:p>
            <a:r>
              <a:rPr lang="en-US" dirty="0" smtClean="0"/>
              <a:t>13</a:t>
            </a:r>
          </a:p>
        </p:txBody>
      </p:sp>
      <p:sp>
        <p:nvSpPr>
          <p:cNvPr id="5" name="Rectangle 5"/>
          <p:cNvSpPr>
            <a:spLocks noChangeArrowheads="1"/>
          </p:cNvSpPr>
          <p:nvPr/>
        </p:nvSpPr>
        <p:spPr bwMode="auto">
          <a:xfrm>
            <a:off x="457200" y="1524000"/>
            <a:ext cx="8229600" cy="2834622"/>
          </a:xfrm>
          <a:prstGeom prst="rect">
            <a:avLst/>
          </a:prstGeom>
          <a:noFill/>
          <a:ln w="9525">
            <a:noFill/>
            <a:miter lim="800000"/>
            <a:headEnd/>
            <a:tailEnd/>
          </a:ln>
          <a:effectLst/>
        </p:spPr>
        <p:txBody>
          <a:bodyPr>
            <a:spAutoFit/>
          </a:bodyPr>
          <a:lstStyle/>
          <a:p>
            <a:pPr eaLnBrk="1" hangingPunct="1">
              <a:lnSpc>
                <a:spcPct val="90000"/>
              </a:lnSpc>
              <a:defRPr/>
            </a:pPr>
            <a:r>
              <a:rPr lang="en-US" sz="2400" b="0" dirty="0" smtClean="0"/>
              <a:t>Reimbursements received by the Superintendent and Board Members for fiscal year 2022.</a:t>
            </a:r>
          </a:p>
          <a:p>
            <a:pPr eaLnBrk="1" hangingPunct="1">
              <a:lnSpc>
                <a:spcPct val="90000"/>
              </a:lnSpc>
              <a:defRPr/>
            </a:pPr>
            <a:endParaRPr lang="en-US" sz="2400" b="0" dirty="0"/>
          </a:p>
          <a:p>
            <a:pPr eaLnBrk="1" hangingPunct="1">
              <a:lnSpc>
                <a:spcPct val="90000"/>
              </a:lnSpc>
              <a:defRPr/>
            </a:pPr>
            <a:r>
              <a:rPr lang="en-US" sz="1800" dirty="0" smtClean="0"/>
              <a:t>For the Twelve-month Period Ended June 30, 2022</a:t>
            </a:r>
          </a:p>
          <a:p>
            <a:pPr eaLnBrk="1" hangingPunct="1">
              <a:lnSpc>
                <a:spcPct val="90000"/>
              </a:lnSpc>
              <a:defRPr/>
            </a:pPr>
            <a:endParaRPr lang="en-US" sz="1800" dirty="0" smtClean="0"/>
          </a:p>
          <a:p>
            <a:pPr eaLnBrk="1" hangingPunct="1">
              <a:lnSpc>
                <a:spcPct val="90000"/>
              </a:lnSpc>
              <a:defRPr/>
            </a:pPr>
            <a:endParaRPr lang="en-US" sz="2400" b="0" dirty="0"/>
          </a:p>
          <a:p>
            <a:pPr eaLnBrk="1" hangingPunct="1">
              <a:lnSpc>
                <a:spcPct val="90000"/>
              </a:lnSpc>
              <a:defRPr/>
            </a:pPr>
            <a:endParaRPr lang="en-US" sz="2400" b="0" dirty="0" smtClean="0"/>
          </a:p>
          <a:p>
            <a:pPr eaLnBrk="1" hangingPunct="1">
              <a:lnSpc>
                <a:spcPct val="90000"/>
              </a:lnSpc>
              <a:defRPr/>
            </a:pPr>
            <a:endParaRPr lang="en-US" sz="2400" b="0" dirty="0" smtClean="0"/>
          </a:p>
          <a:p>
            <a:pPr eaLnBrk="1" hangingPunct="1">
              <a:lnSpc>
                <a:spcPct val="90000"/>
              </a:lnSpc>
              <a:defRPr/>
            </a:pPr>
            <a:r>
              <a:rPr lang="en-US" sz="1800" b="0" dirty="0" smtClean="0"/>
              <a:t>	</a:t>
            </a:r>
            <a:endParaRPr lang="en-US" sz="2400" dirty="0" smtClean="0">
              <a:solidFill>
                <a:srgbClr val="A50021"/>
              </a:solidFill>
              <a:effectLst>
                <a:outerShdw blurRad="38100" dist="38100" dir="2700000" algn="tl">
                  <a:srgbClr val="C0C0C0"/>
                </a:outerShdw>
              </a:effectLst>
            </a:endParaRPr>
          </a:p>
        </p:txBody>
      </p:sp>
      <p:graphicFrame>
        <p:nvGraphicFramePr>
          <p:cNvPr id="8" name="Table 7"/>
          <p:cNvGraphicFramePr>
            <a:graphicFrameLocks noGrp="1"/>
          </p:cNvGraphicFramePr>
          <p:nvPr>
            <p:extLst>
              <p:ext uri="{D42A27DB-BD31-4B8C-83A1-F6EECF244321}">
                <p14:modId xmlns:p14="http://schemas.microsoft.com/office/powerpoint/2010/main" val="3452711332"/>
              </p:ext>
            </p:extLst>
          </p:nvPr>
        </p:nvGraphicFramePr>
        <p:xfrm>
          <a:off x="990600" y="3124200"/>
          <a:ext cx="6781803" cy="1884744"/>
        </p:xfrm>
        <a:graphic>
          <a:graphicData uri="http://schemas.openxmlformats.org/drawingml/2006/table">
            <a:tbl>
              <a:tblPr/>
              <a:tblGrid>
                <a:gridCol w="1036973">
                  <a:extLst>
                    <a:ext uri="{9D8B030D-6E8A-4147-A177-3AD203B41FA5}">
                      <a16:colId xmlns:a16="http://schemas.microsoft.com/office/drawing/2014/main" val="2541252294"/>
                    </a:ext>
                  </a:extLst>
                </a:gridCol>
                <a:gridCol w="705142">
                  <a:extLst>
                    <a:ext uri="{9D8B030D-6E8A-4147-A177-3AD203B41FA5}">
                      <a16:colId xmlns:a16="http://schemas.microsoft.com/office/drawing/2014/main" val="1094167461"/>
                    </a:ext>
                  </a:extLst>
                </a:gridCol>
                <a:gridCol w="705142">
                  <a:extLst>
                    <a:ext uri="{9D8B030D-6E8A-4147-A177-3AD203B41FA5}">
                      <a16:colId xmlns:a16="http://schemas.microsoft.com/office/drawing/2014/main" val="1863024196"/>
                    </a:ext>
                  </a:extLst>
                </a:gridCol>
                <a:gridCol w="613888">
                  <a:extLst>
                    <a:ext uri="{9D8B030D-6E8A-4147-A177-3AD203B41FA5}">
                      <a16:colId xmlns:a16="http://schemas.microsoft.com/office/drawing/2014/main" val="2347415393"/>
                    </a:ext>
                  </a:extLst>
                </a:gridCol>
                <a:gridCol w="539225">
                  <a:extLst>
                    <a:ext uri="{9D8B030D-6E8A-4147-A177-3AD203B41FA5}">
                      <a16:colId xmlns:a16="http://schemas.microsoft.com/office/drawing/2014/main" val="2359648984"/>
                    </a:ext>
                  </a:extLst>
                </a:gridCol>
                <a:gridCol w="640849">
                  <a:extLst>
                    <a:ext uri="{9D8B030D-6E8A-4147-A177-3AD203B41FA5}">
                      <a16:colId xmlns:a16="http://schemas.microsoft.com/office/drawing/2014/main" val="1064801897"/>
                    </a:ext>
                  </a:extLst>
                </a:gridCol>
                <a:gridCol w="790173">
                  <a:extLst>
                    <a:ext uri="{9D8B030D-6E8A-4147-A177-3AD203B41FA5}">
                      <a16:colId xmlns:a16="http://schemas.microsoft.com/office/drawing/2014/main" val="3651846459"/>
                    </a:ext>
                  </a:extLst>
                </a:gridCol>
                <a:gridCol w="530931">
                  <a:extLst>
                    <a:ext uri="{9D8B030D-6E8A-4147-A177-3AD203B41FA5}">
                      <a16:colId xmlns:a16="http://schemas.microsoft.com/office/drawing/2014/main" val="2678524895"/>
                    </a:ext>
                  </a:extLst>
                </a:gridCol>
                <a:gridCol w="589000">
                  <a:extLst>
                    <a:ext uri="{9D8B030D-6E8A-4147-A177-3AD203B41FA5}">
                      <a16:colId xmlns:a16="http://schemas.microsoft.com/office/drawing/2014/main" val="2233777265"/>
                    </a:ext>
                  </a:extLst>
                </a:gridCol>
                <a:gridCol w="630480">
                  <a:extLst>
                    <a:ext uri="{9D8B030D-6E8A-4147-A177-3AD203B41FA5}">
                      <a16:colId xmlns:a16="http://schemas.microsoft.com/office/drawing/2014/main" val="3013477427"/>
                    </a:ext>
                  </a:extLst>
                </a:gridCol>
              </a:tblGrid>
              <a:tr h="461166">
                <a:tc>
                  <a:txBody>
                    <a:bodyPr/>
                    <a:lstStyle/>
                    <a:p>
                      <a:pPr algn="l" fontAlgn="b"/>
                      <a:r>
                        <a:rPr lang="en-US" sz="800" b="1" i="0" u="none" strike="noStrike" dirty="0">
                          <a:solidFill>
                            <a:srgbClr val="000000"/>
                          </a:solidFill>
                          <a:effectLst/>
                          <a:latin typeface="Arial" panose="020B0604020202020204" pitchFamily="34" charset="0"/>
                        </a:rPr>
                        <a:t>Description of Reimbursement</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Dr. David Vroonland</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Dr. Ángel Rivera</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Gary Bingham</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Kevin Carbo</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Teia Collier</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Greg Everett</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Eddie Rose</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Robert Seward</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b"/>
                      <a:r>
                        <a:rPr lang="en-US" sz="700" b="1" i="0" u="none" strike="noStrike" dirty="0">
                          <a:solidFill>
                            <a:srgbClr val="000000"/>
                          </a:solidFill>
                          <a:effectLst/>
                          <a:latin typeface="Arial" panose="020B0604020202020204" pitchFamily="34" charset="0"/>
                        </a:rPr>
                        <a:t>Elaine Whitlock</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3307662389"/>
                  </a:ext>
                </a:extLst>
              </a:tr>
              <a:tr h="237263">
                <a:tc>
                  <a:txBody>
                    <a:bodyPr/>
                    <a:lstStyle/>
                    <a:p>
                      <a:pPr algn="l" fontAlgn="b"/>
                      <a:r>
                        <a:rPr lang="en-US" sz="800" b="1" i="0" u="none" strike="noStrike" dirty="0">
                          <a:solidFill>
                            <a:srgbClr val="000000"/>
                          </a:solidFill>
                          <a:effectLst/>
                          <a:latin typeface="Arial" panose="020B0604020202020204" pitchFamily="34" charset="0"/>
                        </a:rPr>
                        <a:t>Lodging</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$5,053.50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$948.50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$1,347.92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$2,060.75</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$678.20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$1,985.44</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$1,181.49</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$162.12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$675.00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770252"/>
                  </a:ext>
                </a:extLst>
              </a:tr>
              <a:tr h="237263">
                <a:tc>
                  <a:txBody>
                    <a:bodyPr/>
                    <a:lstStyle/>
                    <a:p>
                      <a:pPr algn="l" fontAlgn="b"/>
                      <a:r>
                        <a:rPr lang="en-US" sz="800" b="1" i="0" u="none" strike="noStrike" dirty="0">
                          <a:solidFill>
                            <a:srgbClr val="000000"/>
                          </a:solidFill>
                          <a:effectLst/>
                          <a:latin typeface="Arial" panose="020B0604020202020204" pitchFamily="34" charset="0"/>
                        </a:rPr>
                        <a:t>Meals/Per Diem</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$1,079.19</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$120.22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$601.13</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$944.00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$354.00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$944.00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$472.00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$133.00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$472.00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591585"/>
                  </a:ext>
                </a:extLst>
              </a:tr>
              <a:tr h="237263">
                <a:tc>
                  <a:txBody>
                    <a:bodyPr/>
                    <a:lstStyle/>
                    <a:p>
                      <a:pPr algn="l" fontAlgn="b"/>
                      <a:r>
                        <a:rPr lang="en-US" sz="800" b="1" i="0" u="none" strike="noStrike" dirty="0">
                          <a:solidFill>
                            <a:srgbClr val="000000"/>
                          </a:solidFill>
                          <a:effectLst/>
                          <a:latin typeface="Arial" panose="020B0604020202020204" pitchFamily="34" charset="0"/>
                        </a:rPr>
                        <a:t>Motor Fuel</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451837"/>
                  </a:ext>
                </a:extLst>
              </a:tr>
              <a:tr h="237263">
                <a:tc>
                  <a:txBody>
                    <a:bodyPr/>
                    <a:lstStyle/>
                    <a:p>
                      <a:pPr algn="l" fontAlgn="b"/>
                      <a:r>
                        <a:rPr lang="en-US" sz="800" b="1" i="0" u="none" strike="noStrike" dirty="0">
                          <a:solidFill>
                            <a:srgbClr val="000000"/>
                          </a:solidFill>
                          <a:effectLst/>
                          <a:latin typeface="Arial" panose="020B0604020202020204" pitchFamily="34" charset="0"/>
                        </a:rPr>
                        <a:t>Transportation</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$2,836.00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$643.42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$248.90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$488.90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$250.93</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$427.11</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$112.00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$512.62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$346.00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8374284"/>
                  </a:ext>
                </a:extLst>
              </a:tr>
              <a:tr h="237263">
                <a:tc>
                  <a:txBody>
                    <a:bodyPr/>
                    <a:lstStyle/>
                    <a:p>
                      <a:pPr algn="l" fontAlgn="b"/>
                      <a:r>
                        <a:rPr lang="en-US" sz="800" b="1" i="0" u="none" strike="noStrike" dirty="0">
                          <a:solidFill>
                            <a:srgbClr val="000000"/>
                          </a:solidFill>
                          <a:effectLst/>
                          <a:latin typeface="Arial" panose="020B0604020202020204" pitchFamily="34" charset="0"/>
                        </a:rPr>
                        <a:t>Other - Registrations</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$9,305.00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$1,025.00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$1,620.00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$1,945.00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$2,080.00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$1,720.00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$1,722.42</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$1,485.00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556286"/>
                  </a:ext>
                </a:extLst>
              </a:tr>
              <a:tr h="237263">
                <a:tc>
                  <a:txBody>
                    <a:bodyPr/>
                    <a:lstStyle/>
                    <a:p>
                      <a:pPr algn="l" fontAlgn="b"/>
                      <a:r>
                        <a:rPr lang="en-US" sz="800" b="1" i="0" u="none" strike="noStrike" dirty="0">
                          <a:solidFill>
                            <a:srgbClr val="000000"/>
                          </a:solidFill>
                          <a:effectLst/>
                          <a:latin typeface="Arial" panose="020B0604020202020204" pitchFamily="34" charset="0"/>
                        </a:rPr>
                        <a:t>Total</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$18,273.69</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$1,732.14</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$3,222.95</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$5,113.65</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$3,228.13</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$5,436.55</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$3,485.49</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$2,530.16</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700" b="0" i="0" u="none" strike="noStrike" dirty="0">
                          <a:solidFill>
                            <a:srgbClr val="000000"/>
                          </a:solidFill>
                          <a:effectLst/>
                          <a:latin typeface="Arial" panose="020B0604020202020204" pitchFamily="34" charset="0"/>
                        </a:rPr>
                        <a:t>$2,978.00</a:t>
                      </a:r>
                    </a:p>
                  </a:txBody>
                  <a:tcPr marL="7275" marR="7275" marT="72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474928"/>
                  </a:ext>
                </a:extLst>
              </a:tr>
            </a:tbl>
          </a:graphicData>
        </a:graphic>
      </p:graphicFrame>
    </p:spTree>
    <p:extLst>
      <p:ext uri="{BB962C8B-B14F-4D97-AF65-F5344CB8AC3E}">
        <p14:creationId xmlns:p14="http://schemas.microsoft.com/office/powerpoint/2010/main" val="32337458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9" name="Rectangle 3"/>
          <p:cNvSpPr>
            <a:spLocks noChangeArrowheads="1"/>
          </p:cNvSpPr>
          <p:nvPr/>
        </p:nvSpPr>
        <p:spPr bwMode="auto">
          <a:xfrm>
            <a:off x="457200" y="1524000"/>
            <a:ext cx="7467600" cy="830997"/>
          </a:xfrm>
          <a:prstGeom prst="rect">
            <a:avLst/>
          </a:prstGeom>
          <a:noFill/>
          <a:ln w="9525">
            <a:noFill/>
            <a:miter lim="800000"/>
            <a:headEnd/>
            <a:tailEnd/>
          </a:ln>
          <a:effectLst/>
        </p:spPr>
        <p:txBody>
          <a:bodyPr>
            <a:spAutoFit/>
          </a:bodyPr>
          <a:lstStyle/>
          <a:p>
            <a:pPr marL="457200" indent="-457200">
              <a:defRPr/>
            </a:pPr>
            <a:endParaRPr lang="en-US" sz="2400" i="1" dirty="0">
              <a:solidFill>
                <a:srgbClr val="FF0000"/>
              </a:solidFill>
              <a:effectLst>
                <a:outerShdw blurRad="38100" dist="38100" dir="2700000" algn="tl">
                  <a:srgbClr val="C0C0C0"/>
                </a:outerShdw>
              </a:effectLst>
            </a:endParaRPr>
          </a:p>
          <a:p>
            <a:pPr marL="457200" indent="-457200">
              <a:defRPr/>
            </a:pPr>
            <a:endParaRPr lang="en-US" sz="2400" b="0" i="1" dirty="0">
              <a:solidFill>
                <a:srgbClr val="FF0000"/>
              </a:solidFill>
            </a:endParaRPr>
          </a:p>
        </p:txBody>
      </p:sp>
      <p:sp>
        <p:nvSpPr>
          <p:cNvPr id="11267" name="WordArt 5"/>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smtClean="0">
                <a:ln w="9525">
                  <a:round/>
                  <a:headEnd/>
                  <a:tailEnd/>
                </a:ln>
                <a:solidFill>
                  <a:srgbClr val="00B050"/>
                </a:solidFill>
                <a:latin typeface="Arial Black"/>
              </a:rPr>
              <a:t>Required Disclosures</a:t>
            </a:r>
            <a:endParaRPr lang="en-US" sz="3600" kern="10" spc="-90" dirty="0">
              <a:ln w="9525">
                <a:round/>
                <a:headEnd/>
                <a:tailEnd/>
              </a:ln>
              <a:solidFill>
                <a:srgbClr val="00B050"/>
              </a:solidFill>
              <a:latin typeface="Arial Black"/>
            </a:endParaRPr>
          </a:p>
        </p:txBody>
      </p:sp>
      <p:sp>
        <p:nvSpPr>
          <p:cNvPr id="11268" name="Footer Placeholder 4"/>
          <p:cNvSpPr>
            <a:spLocks noGrp="1"/>
          </p:cNvSpPr>
          <p:nvPr>
            <p:ph type="ftr" sz="quarter" idx="11"/>
          </p:nvPr>
        </p:nvSpPr>
        <p:spPr>
          <a:noFill/>
        </p:spPr>
        <p:txBody>
          <a:bodyPr/>
          <a:lstStyle/>
          <a:p>
            <a:r>
              <a:rPr lang="en-US" dirty="0" smtClean="0"/>
              <a:t>13</a:t>
            </a:r>
          </a:p>
        </p:txBody>
      </p:sp>
      <p:sp>
        <p:nvSpPr>
          <p:cNvPr id="5" name="Rectangle 5"/>
          <p:cNvSpPr>
            <a:spLocks noChangeArrowheads="1"/>
          </p:cNvSpPr>
          <p:nvPr/>
        </p:nvSpPr>
        <p:spPr bwMode="auto">
          <a:xfrm>
            <a:off x="457200" y="1524000"/>
            <a:ext cx="8229600" cy="4330416"/>
          </a:xfrm>
          <a:prstGeom prst="rect">
            <a:avLst/>
          </a:prstGeom>
          <a:noFill/>
          <a:ln w="9525">
            <a:noFill/>
            <a:miter lim="800000"/>
            <a:headEnd/>
            <a:tailEnd/>
          </a:ln>
          <a:effectLst/>
        </p:spPr>
        <p:txBody>
          <a:bodyPr>
            <a:spAutoFit/>
          </a:bodyPr>
          <a:lstStyle/>
          <a:p>
            <a:pPr marL="342900" indent="-342900" eaLnBrk="1" hangingPunct="1">
              <a:lnSpc>
                <a:spcPct val="90000"/>
              </a:lnSpc>
              <a:buFont typeface="Arial" panose="020B0604020202020204" pitchFamily="34" charset="0"/>
              <a:buChar char="•"/>
              <a:defRPr/>
            </a:pPr>
            <a:r>
              <a:rPr lang="en-US" sz="2400" b="0" dirty="0" smtClean="0"/>
              <a:t>Outside compensation and/or fees received by the Superintendent for professional consulting and/or other personal services in fiscal year 2022. </a:t>
            </a:r>
            <a:r>
              <a:rPr lang="en-US" sz="2400" dirty="0" smtClean="0"/>
              <a:t>None Reported</a:t>
            </a:r>
          </a:p>
          <a:p>
            <a:pPr eaLnBrk="1" hangingPunct="1">
              <a:lnSpc>
                <a:spcPct val="90000"/>
              </a:lnSpc>
              <a:defRPr/>
            </a:pPr>
            <a:endParaRPr lang="en-US" sz="2400" b="0" dirty="0" smtClean="0"/>
          </a:p>
          <a:p>
            <a:pPr marL="342900" indent="-342900" eaLnBrk="1" hangingPunct="1">
              <a:lnSpc>
                <a:spcPct val="90000"/>
              </a:lnSpc>
              <a:buFont typeface="Arial" panose="020B0604020202020204" pitchFamily="34" charset="0"/>
              <a:buChar char="•"/>
              <a:defRPr/>
            </a:pPr>
            <a:r>
              <a:rPr lang="en-US" sz="2400" b="0" dirty="0" smtClean="0"/>
              <a:t>Gifts received by the Executive Officer(s) and Board Members (and first degree relatives, if any) in fiscal year 2022. </a:t>
            </a:r>
            <a:r>
              <a:rPr lang="en-US" sz="2400" dirty="0" smtClean="0"/>
              <a:t>None Reported</a:t>
            </a:r>
          </a:p>
          <a:p>
            <a:pPr marL="342900" indent="-342900" eaLnBrk="1" hangingPunct="1">
              <a:lnSpc>
                <a:spcPct val="90000"/>
              </a:lnSpc>
              <a:buFont typeface="Arial" panose="020B0604020202020204" pitchFamily="34" charset="0"/>
              <a:buChar char="•"/>
              <a:defRPr/>
            </a:pPr>
            <a:endParaRPr lang="en-US" sz="2400" b="0" dirty="0"/>
          </a:p>
          <a:p>
            <a:pPr marL="342900" indent="-342900" eaLnBrk="1" hangingPunct="1">
              <a:lnSpc>
                <a:spcPct val="90000"/>
              </a:lnSpc>
              <a:buFont typeface="Arial" panose="020B0604020202020204" pitchFamily="34" charset="0"/>
              <a:buChar char="•"/>
              <a:defRPr/>
            </a:pPr>
            <a:r>
              <a:rPr lang="en-US" sz="2400" b="0" dirty="0" smtClean="0"/>
              <a:t>Business transactions between the District and Board Members for fiscal year 2022. </a:t>
            </a:r>
            <a:r>
              <a:rPr lang="en-US" sz="2400" dirty="0" smtClean="0"/>
              <a:t>None Reported</a:t>
            </a:r>
            <a:endParaRPr lang="en-US" sz="2400" dirty="0"/>
          </a:p>
          <a:p>
            <a:pPr eaLnBrk="1" hangingPunct="1">
              <a:lnSpc>
                <a:spcPct val="90000"/>
              </a:lnSpc>
              <a:defRPr/>
            </a:pPr>
            <a:endParaRPr lang="en-US" sz="2400" b="0" dirty="0" smtClean="0"/>
          </a:p>
          <a:p>
            <a:pPr eaLnBrk="1" hangingPunct="1">
              <a:lnSpc>
                <a:spcPct val="90000"/>
              </a:lnSpc>
              <a:defRPr/>
            </a:pPr>
            <a:endParaRPr lang="en-US" sz="2400" b="0" dirty="0" smtClean="0"/>
          </a:p>
          <a:p>
            <a:pPr eaLnBrk="1" hangingPunct="1">
              <a:lnSpc>
                <a:spcPct val="90000"/>
              </a:lnSpc>
              <a:defRPr/>
            </a:pPr>
            <a:r>
              <a:rPr lang="en-US" sz="1800" b="0" dirty="0" smtClean="0"/>
              <a:t>	</a:t>
            </a:r>
            <a:endParaRPr lang="en-US" sz="2400" dirty="0" smtClean="0">
              <a:solidFill>
                <a:srgbClr val="A50021"/>
              </a:solidFill>
              <a:effectLst>
                <a:outerShdw blurRad="38100" dist="38100" dir="2700000" algn="tl">
                  <a:srgbClr val="C0C0C0"/>
                </a:outerShdw>
              </a:effectLst>
            </a:endParaRPr>
          </a:p>
        </p:txBody>
      </p:sp>
    </p:spTree>
    <p:extLst>
      <p:ext uri="{BB962C8B-B14F-4D97-AF65-F5344CB8AC3E}">
        <p14:creationId xmlns:p14="http://schemas.microsoft.com/office/powerpoint/2010/main" val="31645201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Schools                   1rstKit_01_35655336"/>
          <p:cNvPicPr>
            <a:picLocks noChangeAspect="1" noChangeArrowheads="1"/>
          </p:cNvPicPr>
          <p:nvPr/>
        </p:nvPicPr>
        <p:blipFill>
          <a:blip r:embed="rId3" cstate="print"/>
          <a:srcRect/>
          <a:stretch>
            <a:fillRect/>
          </a:stretch>
        </p:blipFill>
        <p:spPr bwMode="auto">
          <a:xfrm>
            <a:off x="2857500" y="4234641"/>
            <a:ext cx="3429000" cy="1558925"/>
          </a:xfrm>
          <a:prstGeom prst="rect">
            <a:avLst/>
          </a:prstGeom>
          <a:noFill/>
          <a:ln w="9525">
            <a:noFill/>
            <a:miter lim="800000"/>
            <a:headEnd/>
            <a:tailEnd/>
          </a:ln>
        </p:spPr>
      </p:pic>
      <p:sp>
        <p:nvSpPr>
          <p:cNvPr id="28676" name="Footer Placeholder 4"/>
          <p:cNvSpPr>
            <a:spLocks noGrp="1"/>
          </p:cNvSpPr>
          <p:nvPr>
            <p:ph type="ftr" sz="quarter" idx="11"/>
          </p:nvPr>
        </p:nvSpPr>
        <p:spPr>
          <a:noFill/>
        </p:spPr>
        <p:txBody>
          <a:bodyPr/>
          <a:lstStyle/>
          <a:p>
            <a:r>
              <a:rPr lang="en-US" dirty="0" smtClean="0"/>
              <a:t>15</a:t>
            </a:r>
          </a:p>
        </p:txBody>
      </p:sp>
      <p:sp>
        <p:nvSpPr>
          <p:cNvPr id="5" name="WordArt 3"/>
          <p:cNvSpPr>
            <a:spLocks noChangeArrowheads="1" noChangeShapeType="1" noTextEdit="1"/>
          </p:cNvSpPr>
          <p:nvPr/>
        </p:nvSpPr>
        <p:spPr bwMode="auto">
          <a:xfrm>
            <a:off x="1905000" y="1874807"/>
            <a:ext cx="5334000" cy="1782793"/>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b="0" kern="10" dirty="0" smtClean="0">
                <a:ln w="9525">
                  <a:round/>
                  <a:headEnd/>
                  <a:tailEnd/>
                </a:ln>
                <a:solidFill>
                  <a:srgbClr val="006600"/>
                </a:solidFill>
                <a:latin typeface="+mn-lt"/>
              </a:rPr>
              <a:t>Mesquite</a:t>
            </a:r>
          </a:p>
          <a:p>
            <a:pPr algn="ctr"/>
            <a:r>
              <a:rPr lang="en-US" sz="3600" b="0" kern="10" dirty="0" smtClean="0">
                <a:ln w="9525">
                  <a:round/>
                  <a:headEnd/>
                  <a:tailEnd/>
                </a:ln>
                <a:solidFill>
                  <a:srgbClr val="006600"/>
                </a:solidFill>
                <a:latin typeface="+mn-lt"/>
              </a:rPr>
              <a:t>Independent</a:t>
            </a:r>
            <a:endParaRPr lang="en-US" sz="3600" b="0" kern="10" dirty="0">
              <a:ln w="9525">
                <a:round/>
                <a:headEnd/>
                <a:tailEnd/>
              </a:ln>
              <a:solidFill>
                <a:srgbClr val="006600"/>
              </a:solidFill>
              <a:latin typeface="+mn-lt"/>
            </a:endParaRPr>
          </a:p>
          <a:p>
            <a:pPr algn="ctr"/>
            <a:r>
              <a:rPr lang="en-US" sz="3600" b="0" kern="10" dirty="0">
                <a:ln w="9525">
                  <a:round/>
                  <a:headEnd/>
                  <a:tailEnd/>
                </a:ln>
                <a:solidFill>
                  <a:srgbClr val="006600"/>
                </a:solidFill>
                <a:latin typeface="+mn-lt"/>
              </a:rPr>
              <a:t>School District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1"/>
          </p:nvPr>
        </p:nvSpPr>
        <p:spPr>
          <a:xfrm>
            <a:off x="762000" y="1828800"/>
            <a:ext cx="7419975" cy="3733800"/>
          </a:xfrm>
        </p:spPr>
        <p:txBody>
          <a:bodyPr/>
          <a:lstStyle/>
          <a:p>
            <a:pPr eaLnBrk="1" hangingPunct="1">
              <a:spcBef>
                <a:spcPct val="60000"/>
              </a:spcBef>
            </a:pPr>
            <a:r>
              <a:rPr lang="en-US" sz="2400" dirty="0" smtClean="0"/>
              <a:t>Originated by SB875 of the 76</a:t>
            </a:r>
            <a:r>
              <a:rPr lang="en-US" sz="2400" baseline="30000" dirty="0" smtClean="0"/>
              <a:t>th</a:t>
            </a:r>
            <a:r>
              <a:rPr lang="en-US" sz="2400" dirty="0" smtClean="0"/>
              <a:t> Texas Legislature in 1999. Passed during 77</a:t>
            </a:r>
            <a:r>
              <a:rPr lang="en-US" sz="2400" baseline="30000" dirty="0" smtClean="0"/>
              <a:t>th</a:t>
            </a:r>
            <a:r>
              <a:rPr lang="en-US" sz="2400" dirty="0" smtClean="0"/>
              <a:t> regular session in 2001</a:t>
            </a:r>
          </a:p>
          <a:p>
            <a:pPr eaLnBrk="1" hangingPunct="1">
              <a:spcBef>
                <a:spcPct val="60000"/>
              </a:spcBef>
            </a:pPr>
            <a:r>
              <a:rPr lang="en-US" sz="2400" dirty="0" smtClean="0"/>
              <a:t>Expands the public education accountability system in Texas to include Financial Services.</a:t>
            </a:r>
          </a:p>
          <a:p>
            <a:pPr eaLnBrk="1" hangingPunct="1">
              <a:spcBef>
                <a:spcPct val="60000"/>
              </a:spcBef>
            </a:pPr>
            <a:r>
              <a:rPr lang="en-US" sz="2400" dirty="0" smtClean="0"/>
              <a:t>Primary goal to improve management of school district’s </a:t>
            </a:r>
            <a:r>
              <a:rPr lang="en-US" sz="2800" u="sng" dirty="0" smtClean="0"/>
              <a:t>financial</a:t>
            </a:r>
            <a:r>
              <a:rPr lang="en-US" sz="2400" dirty="0" smtClean="0"/>
              <a:t> resources.</a:t>
            </a:r>
          </a:p>
        </p:txBody>
      </p:sp>
      <p:sp>
        <p:nvSpPr>
          <p:cNvPr id="5123" name="WordArt 5"/>
          <p:cNvSpPr>
            <a:spLocks noChangeArrowheads="1" noChangeShapeType="1" noTextEdit="1"/>
          </p:cNvSpPr>
          <p:nvPr/>
        </p:nvSpPr>
        <p:spPr bwMode="auto">
          <a:xfrm>
            <a:off x="2895600" y="685800"/>
            <a:ext cx="42672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PURPOSE</a:t>
            </a:r>
          </a:p>
        </p:txBody>
      </p:sp>
      <p:sp>
        <p:nvSpPr>
          <p:cNvPr id="5124" name="Footer Placeholder 4"/>
          <p:cNvSpPr>
            <a:spLocks noGrp="1"/>
          </p:cNvSpPr>
          <p:nvPr>
            <p:ph type="ftr" sz="quarter" idx="11"/>
          </p:nvPr>
        </p:nvSpPr>
        <p:spPr>
          <a:noFill/>
        </p:spPr>
        <p:txBody>
          <a:bodyPr/>
          <a:lstStyle/>
          <a:p>
            <a:r>
              <a:rPr lang="en-US" dirty="0" smtClean="0"/>
              <a:t>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1"/>
          </p:nvPr>
        </p:nvSpPr>
        <p:spPr>
          <a:xfrm>
            <a:off x="762000" y="1719262"/>
            <a:ext cx="7620000" cy="3962400"/>
          </a:xfrm>
        </p:spPr>
        <p:txBody>
          <a:bodyPr/>
          <a:lstStyle/>
          <a:p>
            <a:pPr eaLnBrk="1" hangingPunct="1">
              <a:spcBef>
                <a:spcPct val="35000"/>
              </a:spcBef>
            </a:pPr>
            <a:r>
              <a:rPr lang="en-US" sz="3000" dirty="0" smtClean="0"/>
              <a:t>Assess the quality of financial management in Texas public schools.</a:t>
            </a:r>
          </a:p>
          <a:p>
            <a:pPr eaLnBrk="1" hangingPunct="1">
              <a:spcBef>
                <a:spcPct val="35000"/>
              </a:spcBef>
            </a:pPr>
            <a:r>
              <a:rPr lang="en-US" sz="3000" dirty="0" smtClean="0"/>
              <a:t>Fairly evaluate the quality of financial management decisions.</a:t>
            </a:r>
          </a:p>
          <a:p>
            <a:pPr eaLnBrk="1" hangingPunct="1">
              <a:spcBef>
                <a:spcPct val="35000"/>
              </a:spcBef>
            </a:pPr>
            <a:r>
              <a:rPr lang="en-US" sz="3000" dirty="0" smtClean="0"/>
              <a:t>Openly report results to the general public.</a:t>
            </a:r>
          </a:p>
        </p:txBody>
      </p:sp>
      <p:sp>
        <p:nvSpPr>
          <p:cNvPr id="6147" name="WordArt 6"/>
          <p:cNvSpPr>
            <a:spLocks noChangeArrowheads="1" noChangeShapeType="1" noTextEdit="1"/>
          </p:cNvSpPr>
          <p:nvPr/>
        </p:nvSpPr>
        <p:spPr bwMode="auto">
          <a:xfrm>
            <a:off x="2895600" y="685800"/>
            <a:ext cx="43434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OBJECTIVES</a:t>
            </a:r>
          </a:p>
        </p:txBody>
      </p:sp>
      <p:sp>
        <p:nvSpPr>
          <p:cNvPr id="6148" name="Footer Placeholder 4"/>
          <p:cNvSpPr>
            <a:spLocks noGrp="1"/>
          </p:cNvSpPr>
          <p:nvPr>
            <p:ph type="ftr" sz="quarter" idx="11"/>
          </p:nvPr>
        </p:nvSpPr>
        <p:spPr>
          <a:noFill/>
        </p:spPr>
        <p:txBody>
          <a:bodyPr/>
          <a:lstStyle/>
          <a:p>
            <a:r>
              <a:rPr lang="en-US" dirty="0" smtClean="0"/>
              <a:t>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dirty="0" smtClean="0"/>
              <a:t>4</a:t>
            </a:r>
            <a:endParaRPr lang="en-US" dirty="0"/>
          </a:p>
        </p:txBody>
      </p:sp>
      <p:sp>
        <p:nvSpPr>
          <p:cNvPr id="3" name="WordArt 5"/>
          <p:cNvSpPr>
            <a:spLocks noChangeArrowheads="1" noChangeShapeType="1" noTextEdit="1"/>
          </p:cNvSpPr>
          <p:nvPr/>
        </p:nvSpPr>
        <p:spPr bwMode="auto">
          <a:xfrm>
            <a:off x="1905000" y="685800"/>
            <a:ext cx="5943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lvl="1" algn="ctr"/>
            <a:r>
              <a:rPr lang="en-US" sz="3600" kern="10" spc="-90" dirty="0" smtClean="0">
                <a:ln w="9525">
                  <a:round/>
                  <a:headEnd/>
                  <a:tailEnd/>
                </a:ln>
                <a:solidFill>
                  <a:srgbClr val="00B050"/>
                </a:solidFill>
                <a:latin typeface="Arial Black"/>
              </a:rPr>
              <a:t>FINANCIAL MANAGEMENT</a:t>
            </a:r>
            <a:r>
              <a:rPr lang="en-US" sz="3600" kern="10" spc="-90" dirty="0" smtClean="0">
                <a:ln w="9525">
                  <a:round/>
                  <a:headEnd/>
                  <a:tailEnd/>
                </a:ln>
                <a:gradFill rotWithShape="1">
                  <a:gsLst>
                    <a:gs pos="0">
                      <a:srgbClr val="FF0000"/>
                    </a:gs>
                    <a:gs pos="100000">
                      <a:srgbClr val="FF0000"/>
                    </a:gs>
                  </a:gsLst>
                  <a:lin ang="5400000" scaled="1"/>
                </a:gradFill>
                <a:latin typeface="Arial Black"/>
              </a:rPr>
              <a:t> </a:t>
            </a:r>
            <a:r>
              <a:rPr lang="en-US" sz="3600" kern="10" spc="-90" dirty="0" smtClean="0">
                <a:ln w="9525">
                  <a:round/>
                  <a:headEnd/>
                  <a:tailEnd/>
                </a:ln>
                <a:solidFill>
                  <a:srgbClr val="00B050"/>
                </a:solidFill>
                <a:latin typeface="Arial Black"/>
              </a:rPr>
              <a:t>REPORT</a:t>
            </a:r>
            <a:endParaRPr lang="en-US" sz="3600" kern="10" spc="-90" dirty="0">
              <a:ln w="9525">
                <a:round/>
                <a:headEnd/>
                <a:tailEnd/>
              </a:ln>
              <a:solidFill>
                <a:srgbClr val="00B050"/>
              </a:solidFill>
              <a:latin typeface="Arial Black"/>
            </a:endParaRPr>
          </a:p>
        </p:txBody>
      </p:sp>
      <p:sp>
        <p:nvSpPr>
          <p:cNvPr id="4" name="Rectangle 3"/>
          <p:cNvSpPr txBox="1">
            <a:spLocks noChangeArrowheads="1"/>
          </p:cNvSpPr>
          <p:nvPr/>
        </p:nvSpPr>
        <p:spPr>
          <a:xfrm>
            <a:off x="762000" y="1828800"/>
            <a:ext cx="7419975" cy="4343400"/>
          </a:xfrm>
          <a:prstGeom prst="rect">
            <a:avLst/>
          </a:prstGeom>
        </p:spPr>
        <p:txBody>
          <a:bodyPr/>
          <a:lstStyle>
            <a:lvl1pPr marL="342900" indent="-342900" algn="l" rtl="0" eaLnBrk="0" fontAlgn="base" hangingPunct="0">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a:lstStyle>
          <a:p>
            <a:pPr eaLnBrk="1" hangingPunct="1">
              <a:spcBef>
                <a:spcPct val="60000"/>
              </a:spcBef>
            </a:pPr>
            <a:r>
              <a:rPr lang="en-US" sz="2400" b="0" kern="0" dirty="0" smtClean="0"/>
              <a:t>Current superintendent contract </a:t>
            </a:r>
          </a:p>
          <a:p>
            <a:pPr eaLnBrk="1" hangingPunct="1">
              <a:spcBef>
                <a:spcPct val="60000"/>
              </a:spcBef>
            </a:pPr>
            <a:r>
              <a:rPr lang="en-US" sz="2400" b="0" kern="0" dirty="0" smtClean="0"/>
              <a:t>Superintendent/Board reimbursements.</a:t>
            </a:r>
          </a:p>
          <a:p>
            <a:pPr eaLnBrk="1" hangingPunct="1">
              <a:spcBef>
                <a:spcPct val="60000"/>
              </a:spcBef>
            </a:pPr>
            <a:r>
              <a:rPr lang="en-US" sz="2400" b="0" kern="0" dirty="0" smtClean="0"/>
              <a:t>Outside compensation to superintendent.</a:t>
            </a:r>
          </a:p>
          <a:p>
            <a:pPr eaLnBrk="1" hangingPunct="1">
              <a:spcBef>
                <a:spcPct val="60000"/>
              </a:spcBef>
            </a:pPr>
            <a:r>
              <a:rPr lang="en-US" sz="2400" b="0" kern="0" dirty="0" smtClean="0"/>
              <a:t>Gifts* received by Executive Officers and Board Members.</a:t>
            </a:r>
          </a:p>
          <a:p>
            <a:pPr eaLnBrk="1" hangingPunct="1">
              <a:spcBef>
                <a:spcPct val="60000"/>
              </a:spcBef>
            </a:pPr>
            <a:r>
              <a:rPr lang="en-US" sz="2400" b="0" kern="0" dirty="0" smtClean="0"/>
              <a:t>Business transactions between District and Board Members.</a:t>
            </a:r>
          </a:p>
          <a:p>
            <a:pPr marL="0" indent="0" eaLnBrk="1" hangingPunct="1">
              <a:spcBef>
                <a:spcPct val="60000"/>
              </a:spcBef>
              <a:buNone/>
            </a:pPr>
            <a:r>
              <a:rPr lang="en-US" sz="1800" b="0" kern="0" dirty="0" smtClean="0"/>
              <a:t>*&gt;$250 in value</a:t>
            </a:r>
          </a:p>
          <a:p>
            <a:pPr marL="0" indent="0" eaLnBrk="1" hangingPunct="1">
              <a:spcBef>
                <a:spcPct val="60000"/>
              </a:spcBef>
              <a:buNone/>
            </a:pPr>
            <a:endParaRPr lang="en-US" sz="2400" b="0" kern="0" dirty="0" smtClean="0"/>
          </a:p>
        </p:txBody>
      </p:sp>
    </p:spTree>
    <p:extLst>
      <p:ext uri="{BB962C8B-B14F-4D97-AF65-F5344CB8AC3E}">
        <p14:creationId xmlns:p14="http://schemas.microsoft.com/office/powerpoint/2010/main" val="415628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228600" y="1905000"/>
            <a:ext cx="8458200" cy="4267200"/>
          </a:xfrm>
        </p:spPr>
        <p:txBody>
          <a:bodyPr/>
          <a:lstStyle/>
          <a:p>
            <a:pPr eaLnBrk="1" hangingPunct="1">
              <a:lnSpc>
                <a:spcPct val="75000"/>
              </a:lnSpc>
              <a:spcBef>
                <a:spcPct val="25000"/>
              </a:spcBef>
              <a:buFont typeface="Wingdings" pitchFamily="2" charset="2"/>
              <a:buNone/>
            </a:pPr>
            <a:r>
              <a:rPr lang="en-US" b="1" dirty="0" smtClean="0"/>
              <a:t>   Determination of rating based on range for  summation of the Indicator Scores:</a:t>
            </a:r>
            <a:endParaRPr lang="en-US" sz="2800" dirty="0" smtClean="0"/>
          </a:p>
          <a:p>
            <a:pPr lvl="1" eaLnBrk="1" hangingPunct="1">
              <a:lnSpc>
                <a:spcPct val="105000"/>
              </a:lnSpc>
              <a:spcBef>
                <a:spcPct val="30000"/>
              </a:spcBef>
              <a:buFont typeface="Wingdings" pitchFamily="2" charset="2"/>
              <a:buChar char="Ø"/>
            </a:pPr>
            <a:r>
              <a:rPr lang="en-US" sz="2700" dirty="0" smtClean="0"/>
              <a:t>A=Superior 				 	90-100</a:t>
            </a:r>
          </a:p>
          <a:p>
            <a:pPr lvl="1" eaLnBrk="1" hangingPunct="1">
              <a:lnSpc>
                <a:spcPct val="105000"/>
              </a:lnSpc>
              <a:spcBef>
                <a:spcPct val="30000"/>
              </a:spcBef>
              <a:buFont typeface="Wingdings" pitchFamily="2" charset="2"/>
              <a:buChar char="Ø"/>
            </a:pPr>
            <a:r>
              <a:rPr lang="en-US" sz="2700" dirty="0" smtClean="0"/>
              <a:t>B=Above Average	 </a:t>
            </a:r>
            <a:r>
              <a:rPr lang="en-US" sz="2700" dirty="0"/>
              <a:t>	</a:t>
            </a:r>
            <a:r>
              <a:rPr lang="en-US" sz="2700" dirty="0" smtClean="0"/>
              <a:t>		80-89</a:t>
            </a:r>
          </a:p>
          <a:p>
            <a:pPr lvl="1" eaLnBrk="1" hangingPunct="1">
              <a:lnSpc>
                <a:spcPct val="105000"/>
              </a:lnSpc>
              <a:spcBef>
                <a:spcPct val="30000"/>
              </a:spcBef>
              <a:buFont typeface="Wingdings" pitchFamily="2" charset="2"/>
              <a:buChar char="Ø"/>
            </a:pPr>
            <a:r>
              <a:rPr lang="en-US" sz="2700" dirty="0" smtClean="0"/>
              <a:t>C=Meets Standard 			70-79</a:t>
            </a:r>
          </a:p>
          <a:p>
            <a:pPr lvl="1" eaLnBrk="1" hangingPunct="1">
              <a:lnSpc>
                <a:spcPct val="105000"/>
              </a:lnSpc>
              <a:spcBef>
                <a:spcPct val="30000"/>
              </a:spcBef>
              <a:buFont typeface="Wingdings" pitchFamily="2" charset="2"/>
              <a:buChar char="Ø"/>
            </a:pPr>
            <a:r>
              <a:rPr lang="en-US" sz="2700" dirty="0" smtClean="0"/>
              <a:t>F=Substandard Achievement		 &lt;70</a:t>
            </a:r>
          </a:p>
          <a:p>
            <a:pPr lvl="1" eaLnBrk="1" hangingPunct="1">
              <a:lnSpc>
                <a:spcPct val="105000"/>
              </a:lnSpc>
              <a:spcBef>
                <a:spcPct val="30000"/>
              </a:spcBef>
              <a:buFont typeface="Wingdings" pitchFamily="2" charset="2"/>
              <a:buChar char="Ø"/>
            </a:pPr>
            <a:r>
              <a:rPr lang="en-US" sz="2700" dirty="0" smtClean="0"/>
              <a:t>(*No responses to Q1-3: automatic fail, Q4: max 95, Q6: max 89, Q16, max 89, Q17, max 79)</a:t>
            </a:r>
          </a:p>
        </p:txBody>
      </p:sp>
      <p:sp>
        <p:nvSpPr>
          <p:cNvPr id="7171" name="WordArt 6"/>
          <p:cNvSpPr>
            <a:spLocks noChangeArrowheads="1" noChangeShapeType="1" noTextEdit="1"/>
          </p:cNvSpPr>
          <p:nvPr/>
        </p:nvSpPr>
        <p:spPr bwMode="auto">
          <a:xfrm>
            <a:off x="2819400" y="609600"/>
            <a:ext cx="4038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RATINGS</a:t>
            </a:r>
          </a:p>
        </p:txBody>
      </p:sp>
      <p:sp>
        <p:nvSpPr>
          <p:cNvPr id="7172" name="Footer Placeholder 4"/>
          <p:cNvSpPr>
            <a:spLocks noGrp="1"/>
          </p:cNvSpPr>
          <p:nvPr>
            <p:ph type="ftr" sz="quarter" idx="11"/>
          </p:nvPr>
        </p:nvSpPr>
        <p:spPr>
          <a:noFill/>
        </p:spPr>
        <p:txBody>
          <a:bodyPr/>
          <a:lstStyle/>
          <a:p>
            <a:r>
              <a:rPr lang="en-US" dirty="0" smtClean="0"/>
              <a:t>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3"/>
          <p:cNvSpPr>
            <a:spLocks noGrp="1" noChangeArrowheads="1"/>
          </p:cNvSpPr>
          <p:nvPr>
            <p:ph type="body" idx="1"/>
          </p:nvPr>
        </p:nvSpPr>
        <p:spPr>
          <a:xfrm>
            <a:off x="838200" y="1905000"/>
            <a:ext cx="7391400" cy="4191000"/>
          </a:xfrm>
        </p:spPr>
        <p:txBody>
          <a:bodyPr/>
          <a:lstStyle/>
          <a:p>
            <a:pPr marL="533400" indent="-533400" eaLnBrk="1" hangingPunct="1">
              <a:lnSpc>
                <a:spcPct val="90000"/>
              </a:lnSpc>
              <a:buClr>
                <a:schemeClr val="tx1"/>
              </a:buClr>
              <a:buFont typeface="Wingdings" pitchFamily="2" charset="2"/>
              <a:buNone/>
              <a:defRPr/>
            </a:pPr>
            <a:r>
              <a:rPr lang="en-US" sz="1800" dirty="0" smtClean="0"/>
              <a:t>1*.	Was the complete annual financial report (AFR) and data submitted to the TEA within 30 days of the November 27 deadline?</a:t>
            </a:r>
          </a:p>
          <a:p>
            <a:pPr marL="533400" indent="-533400" eaLnBrk="1" hangingPunct="1">
              <a:lnSpc>
                <a:spcPct val="90000"/>
              </a:lnSpc>
              <a:buFont typeface="Wingdings" pitchFamily="2" charset="2"/>
              <a:buNone/>
              <a:defRPr/>
            </a:pPr>
            <a:r>
              <a:rPr lang="en-US" sz="1800" i="1" dirty="0" smtClean="0">
                <a:effectLst>
                  <a:outerShdw blurRad="38100" dist="38100" dir="2700000" algn="tl">
                    <a:srgbClr val="C0C0C0"/>
                  </a:outerShdw>
                </a:effectLst>
              </a:rPr>
              <a:t>	</a:t>
            </a:r>
            <a:r>
              <a:rPr lang="en-US" sz="1800" b="1" i="1" dirty="0" smtClean="0">
                <a:solidFill>
                  <a:srgbClr val="FF0000"/>
                </a:solidFill>
                <a:effectLst>
                  <a:outerShdw blurRad="38100" dist="38100" dir="2700000" algn="tl">
                    <a:srgbClr val="C0C0C0"/>
                  </a:outerShdw>
                </a:effectLst>
              </a:rPr>
              <a:t>Yes, Report received November 22, 2022</a:t>
            </a:r>
          </a:p>
          <a:p>
            <a:pPr marL="533400" indent="-533400" eaLnBrk="1" hangingPunct="1">
              <a:lnSpc>
                <a:spcPct val="90000"/>
              </a:lnSpc>
              <a:buClr>
                <a:schemeClr val="tx1"/>
              </a:buClr>
              <a:buNone/>
              <a:defRPr/>
            </a:pPr>
            <a:r>
              <a:rPr lang="en-US" sz="1800" dirty="0" smtClean="0"/>
              <a:t>2*.</a:t>
            </a:r>
            <a:r>
              <a:rPr lang="en-US" sz="1800" dirty="0"/>
              <a:t>	Was there an </a:t>
            </a:r>
            <a:r>
              <a:rPr lang="en-US" sz="1800" dirty="0" smtClean="0"/>
              <a:t>unmodified </a:t>
            </a:r>
            <a:r>
              <a:rPr lang="en-US" sz="1800" dirty="0"/>
              <a:t>opinion on the </a:t>
            </a:r>
            <a:r>
              <a:rPr lang="en-US" sz="1800" dirty="0" smtClean="0"/>
              <a:t>AFR </a:t>
            </a:r>
            <a:r>
              <a:rPr lang="en-US" sz="1800" dirty="0"/>
              <a:t>on the financial statements as a whole? </a:t>
            </a:r>
          </a:p>
          <a:p>
            <a:pPr marL="533400" indent="-533400" eaLnBrk="1" hangingPunct="1">
              <a:lnSpc>
                <a:spcPct val="90000"/>
              </a:lnSpc>
              <a:buNone/>
              <a:defRPr/>
            </a:pPr>
            <a:r>
              <a:rPr lang="en-US" sz="1800" dirty="0"/>
              <a:t>	</a:t>
            </a:r>
            <a:r>
              <a:rPr lang="en-US" sz="1800" b="1" i="1" dirty="0" smtClean="0">
                <a:solidFill>
                  <a:srgbClr val="FF0000"/>
                </a:solidFill>
              </a:rPr>
              <a:t>Yes, Unmodified Opinion received on AFR</a:t>
            </a:r>
            <a:endParaRPr lang="en-US" sz="1800" b="1" i="1" dirty="0">
              <a:solidFill>
                <a:srgbClr val="FF0000"/>
              </a:solidFill>
            </a:endParaRPr>
          </a:p>
          <a:p>
            <a:pPr marL="533400" indent="-533400" eaLnBrk="1" hangingPunct="1">
              <a:lnSpc>
                <a:spcPct val="90000"/>
              </a:lnSpc>
              <a:buNone/>
              <a:defRPr/>
            </a:pPr>
            <a:r>
              <a:rPr lang="en-US" sz="1800" dirty="0" smtClean="0"/>
              <a:t>3*.</a:t>
            </a:r>
            <a:r>
              <a:rPr lang="en-US" sz="1800" dirty="0"/>
              <a:t>	Was the school district in compliance with the payment terms of all debt agreements at fiscal year end?</a:t>
            </a:r>
          </a:p>
          <a:p>
            <a:pPr marL="533400" indent="-533400" eaLnBrk="1" hangingPunct="1">
              <a:lnSpc>
                <a:spcPct val="90000"/>
              </a:lnSpc>
              <a:buNone/>
              <a:defRPr/>
            </a:pPr>
            <a:r>
              <a:rPr lang="en-US" sz="1800" b="1" i="1" dirty="0">
                <a:solidFill>
                  <a:srgbClr val="FF0000"/>
                </a:solidFill>
                <a:effectLst>
                  <a:outerShdw blurRad="38100" dist="38100" dir="2700000" algn="tl">
                    <a:srgbClr val="C0C0C0"/>
                  </a:outerShdw>
                </a:effectLst>
              </a:rPr>
              <a:t>	Yes, the district has never defaulted on any debt </a:t>
            </a:r>
            <a:r>
              <a:rPr lang="en-US" sz="1800" b="1" i="1" dirty="0" smtClean="0">
                <a:solidFill>
                  <a:srgbClr val="FF0000"/>
                </a:solidFill>
                <a:effectLst>
                  <a:outerShdw blurRad="38100" dist="38100" dir="2700000" algn="tl">
                    <a:srgbClr val="C0C0C0"/>
                  </a:outerShdw>
                </a:effectLst>
              </a:rPr>
              <a:t>obligations</a:t>
            </a:r>
          </a:p>
          <a:p>
            <a:pPr marL="533400" indent="-533400" eaLnBrk="1" hangingPunct="1">
              <a:lnSpc>
                <a:spcPct val="90000"/>
              </a:lnSpc>
              <a:buNone/>
              <a:defRPr/>
            </a:pPr>
            <a:endParaRPr lang="en-US" sz="1800" b="1" i="1" dirty="0">
              <a:solidFill>
                <a:srgbClr val="FF0000"/>
              </a:solidFill>
              <a:effectLst>
                <a:outerShdw blurRad="38100" dist="38100" dir="2700000" algn="tl">
                  <a:srgbClr val="C0C0C0"/>
                </a:outerShdw>
              </a:effectLst>
            </a:endParaRPr>
          </a:p>
          <a:p>
            <a:pPr marL="0" indent="0" eaLnBrk="1" hangingPunct="1">
              <a:lnSpc>
                <a:spcPct val="90000"/>
              </a:lnSpc>
              <a:buNone/>
              <a:defRPr/>
            </a:pPr>
            <a:endParaRPr lang="en-US" sz="2800" dirty="0" smtClean="0"/>
          </a:p>
          <a:p>
            <a:pPr marL="0" indent="0" eaLnBrk="1" hangingPunct="1">
              <a:lnSpc>
                <a:spcPct val="90000"/>
              </a:lnSpc>
              <a:buNone/>
              <a:defRPr/>
            </a:pPr>
            <a:endParaRPr lang="en-US" sz="2800" dirty="0"/>
          </a:p>
          <a:p>
            <a:pPr marL="533400" indent="-533400" eaLnBrk="1" hangingPunct="1">
              <a:lnSpc>
                <a:spcPct val="90000"/>
              </a:lnSpc>
              <a:buFont typeface="Wingdings" pitchFamily="2" charset="2"/>
              <a:buNone/>
              <a:defRPr/>
            </a:pPr>
            <a:endParaRPr lang="en-US" sz="2400" b="1" i="1" dirty="0" smtClean="0">
              <a:solidFill>
                <a:srgbClr val="FF0000"/>
              </a:solidFill>
              <a:effectLst>
                <a:outerShdw blurRad="38100" dist="38100" dir="2700000" algn="tl">
                  <a:srgbClr val="C0C0C0"/>
                </a:outerShdw>
              </a:effectLst>
            </a:endParaRPr>
          </a:p>
        </p:txBody>
      </p:sp>
      <p:sp>
        <p:nvSpPr>
          <p:cNvPr id="8196" name="WordArt 8"/>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8197" name="Footer Placeholder 5"/>
          <p:cNvSpPr>
            <a:spLocks noGrp="1"/>
          </p:cNvSpPr>
          <p:nvPr>
            <p:ph type="ftr" sz="quarter" idx="11"/>
          </p:nvPr>
        </p:nvSpPr>
        <p:spPr>
          <a:noFill/>
        </p:spPr>
        <p:txBody>
          <a:bodyPr/>
          <a:lstStyle/>
          <a:p>
            <a:r>
              <a:rPr lang="en-US" dirty="0"/>
              <a:t>6</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3"/>
          <p:cNvSpPr>
            <a:spLocks noGrp="1" noChangeArrowheads="1"/>
          </p:cNvSpPr>
          <p:nvPr>
            <p:ph type="body" idx="1"/>
          </p:nvPr>
        </p:nvSpPr>
        <p:spPr>
          <a:xfrm>
            <a:off x="762000" y="1600200"/>
            <a:ext cx="7467600" cy="4495800"/>
          </a:xfrm>
        </p:spPr>
        <p:txBody>
          <a:bodyPr/>
          <a:lstStyle/>
          <a:p>
            <a:pPr marL="533400" indent="-533400" eaLnBrk="1" hangingPunct="1">
              <a:lnSpc>
                <a:spcPct val="90000"/>
              </a:lnSpc>
              <a:buFont typeface="Wingdings" pitchFamily="2" charset="2"/>
              <a:buNone/>
              <a:defRPr/>
            </a:pPr>
            <a:endParaRPr lang="en-US" sz="2400" dirty="0" smtClean="0"/>
          </a:p>
          <a:p>
            <a:pPr marL="533400" indent="-533400" eaLnBrk="1" hangingPunct="1">
              <a:lnSpc>
                <a:spcPct val="90000"/>
              </a:lnSpc>
              <a:buNone/>
              <a:defRPr/>
            </a:pPr>
            <a:r>
              <a:rPr lang="en-US" sz="1800" dirty="0" smtClean="0"/>
              <a:t>4*.		Did </a:t>
            </a:r>
            <a:r>
              <a:rPr lang="en-US" sz="1800" dirty="0"/>
              <a:t>the school district make timely payments to the </a:t>
            </a:r>
            <a:r>
              <a:rPr lang="en-US" sz="1800" dirty="0" smtClean="0"/>
              <a:t>Teachers 	Retirement </a:t>
            </a:r>
            <a:r>
              <a:rPr lang="en-US" sz="1800" dirty="0"/>
              <a:t>System (TRS), Texas Workforce Commission </a:t>
            </a:r>
            <a:r>
              <a:rPr lang="en-US" sz="1800" dirty="0" smtClean="0"/>
              <a:t>	(</a:t>
            </a:r>
            <a:r>
              <a:rPr lang="en-US" sz="1800" dirty="0"/>
              <a:t>TWC), Internal Revenue Service (IRS), and other </a:t>
            </a:r>
            <a:r>
              <a:rPr lang="en-US" sz="1800" dirty="0" smtClean="0"/>
              <a:t>	governmental </a:t>
            </a:r>
            <a:r>
              <a:rPr lang="en-US" sz="1800" dirty="0"/>
              <a:t>agencies</a:t>
            </a:r>
            <a:r>
              <a:rPr lang="en-US" sz="1800" dirty="0" smtClean="0"/>
              <a:t>? </a:t>
            </a:r>
            <a:r>
              <a:rPr lang="en-US" sz="1800" b="1" i="1" dirty="0" smtClean="0">
                <a:solidFill>
                  <a:srgbClr val="FF0000"/>
                </a:solidFill>
                <a:effectLst>
                  <a:outerShdw blurRad="38100" dist="38100" dir="2700000" algn="tl">
                    <a:srgbClr val="C0C0C0"/>
                  </a:outerShdw>
                </a:effectLst>
              </a:rPr>
              <a:t>Yes</a:t>
            </a:r>
            <a:r>
              <a:rPr lang="en-US" sz="1800" b="1" i="1" dirty="0">
                <a:solidFill>
                  <a:srgbClr val="FF0000"/>
                </a:solidFill>
                <a:effectLst>
                  <a:outerShdw blurRad="38100" dist="38100" dir="2700000" algn="tl">
                    <a:srgbClr val="C0C0C0"/>
                  </a:outerShdw>
                </a:effectLst>
              </a:rPr>
              <a:t>, </a:t>
            </a:r>
            <a:r>
              <a:rPr lang="en-US" sz="1800" b="1" i="1" dirty="0" smtClean="0">
                <a:solidFill>
                  <a:srgbClr val="FF0000"/>
                </a:solidFill>
                <a:effectLst>
                  <a:outerShdw blurRad="38100" dist="38100" dir="2700000" algn="tl">
                    <a:srgbClr val="C0C0C0"/>
                  </a:outerShdw>
                </a:effectLst>
              </a:rPr>
              <a:t>ceiling passed.</a:t>
            </a:r>
          </a:p>
          <a:p>
            <a:pPr marL="533400" indent="-533400" eaLnBrk="1" hangingPunct="1">
              <a:lnSpc>
                <a:spcPct val="90000"/>
              </a:lnSpc>
              <a:buNone/>
              <a:defRPr/>
            </a:pPr>
            <a:endParaRPr lang="en-US" sz="1800" b="1" i="1" dirty="0">
              <a:solidFill>
                <a:srgbClr val="FF0000"/>
              </a:solidFill>
              <a:effectLst>
                <a:outerShdw blurRad="38100" dist="38100" dir="2700000" algn="tl">
                  <a:srgbClr val="C0C0C0"/>
                </a:outerShdw>
              </a:effectLst>
            </a:endParaRPr>
          </a:p>
          <a:p>
            <a:pPr marL="0" indent="0" eaLnBrk="1" hangingPunct="1">
              <a:lnSpc>
                <a:spcPct val="90000"/>
              </a:lnSpc>
              <a:buNone/>
              <a:defRPr/>
            </a:pPr>
            <a:r>
              <a:rPr lang="en-US" sz="1800" dirty="0" smtClean="0"/>
              <a:t>5.     	No longer being scored</a:t>
            </a:r>
          </a:p>
          <a:p>
            <a:pPr marL="0" indent="0" eaLnBrk="1" hangingPunct="1">
              <a:lnSpc>
                <a:spcPct val="90000"/>
              </a:lnSpc>
              <a:buNone/>
              <a:defRPr/>
            </a:pPr>
            <a:endParaRPr lang="en-US" sz="1800" dirty="0" smtClean="0"/>
          </a:p>
          <a:p>
            <a:pPr marL="0" indent="0" eaLnBrk="1" hangingPunct="1">
              <a:lnSpc>
                <a:spcPct val="90000"/>
              </a:lnSpc>
              <a:buNone/>
              <a:defRPr/>
            </a:pPr>
            <a:r>
              <a:rPr lang="en-US" sz="1800" dirty="0" smtClean="0"/>
              <a:t>6*.	Was </a:t>
            </a:r>
            <a:r>
              <a:rPr lang="en-US" sz="1800" dirty="0"/>
              <a:t>the average change in (assigned and unassigned) fund </a:t>
            </a:r>
            <a:endParaRPr lang="en-US" sz="1800" dirty="0" smtClean="0"/>
          </a:p>
          <a:p>
            <a:pPr marL="0" indent="0" eaLnBrk="1" hangingPunct="1">
              <a:lnSpc>
                <a:spcPct val="90000"/>
              </a:lnSpc>
              <a:buNone/>
              <a:defRPr/>
            </a:pPr>
            <a:r>
              <a:rPr lang="en-US" sz="1800" dirty="0"/>
              <a:t>	</a:t>
            </a:r>
            <a:r>
              <a:rPr lang="en-US" sz="1800" dirty="0" smtClean="0"/>
              <a:t>balances </a:t>
            </a:r>
            <a:r>
              <a:rPr lang="en-US" sz="1800" dirty="0"/>
              <a:t>over 3 years less than a 25% decrease or did the </a:t>
            </a:r>
            <a:r>
              <a:rPr lang="en-US" sz="1800" dirty="0" smtClean="0"/>
              <a:t>	current </a:t>
            </a:r>
            <a:r>
              <a:rPr lang="en-US" sz="1800" dirty="0"/>
              <a:t>year’s assigned and unassigned fund balance exceed </a:t>
            </a:r>
            <a:r>
              <a:rPr lang="en-US" sz="1800" dirty="0" smtClean="0"/>
              <a:t>	75 </a:t>
            </a:r>
            <a:r>
              <a:rPr lang="en-US" sz="1800" dirty="0"/>
              <a:t>days of operational expenditures</a:t>
            </a:r>
            <a:r>
              <a:rPr lang="en-US" sz="1800" dirty="0" smtClean="0"/>
              <a:t>? </a:t>
            </a:r>
            <a:r>
              <a:rPr lang="en-US" sz="1800" b="1" i="1" dirty="0" smtClean="0">
                <a:solidFill>
                  <a:srgbClr val="FF0000"/>
                </a:solidFill>
                <a:effectLst>
                  <a:outerShdw blurRad="38100" dist="38100" dir="2700000" algn="tl">
                    <a:srgbClr val="000000">
                      <a:alpha val="43137"/>
                    </a:srgbClr>
                  </a:outerShdw>
                </a:effectLst>
              </a:rPr>
              <a:t>Yes, ceiling passed</a:t>
            </a:r>
            <a:r>
              <a:rPr lang="en-US" sz="1800" b="1" dirty="0" smtClean="0">
                <a:solidFill>
                  <a:srgbClr val="FF0000"/>
                </a:solidFill>
              </a:rPr>
              <a:t>.</a:t>
            </a:r>
            <a:endParaRPr lang="en-US" sz="1800" b="1" dirty="0">
              <a:solidFill>
                <a:srgbClr val="FF0000"/>
              </a:solidFill>
            </a:endParaRPr>
          </a:p>
          <a:p>
            <a:pPr marL="0" indent="0" eaLnBrk="1" hangingPunct="1">
              <a:lnSpc>
                <a:spcPct val="90000"/>
              </a:lnSpc>
              <a:buNone/>
              <a:defRPr/>
            </a:pPr>
            <a:endParaRPr lang="en-US" sz="2400" dirty="0"/>
          </a:p>
          <a:p>
            <a:pPr marL="533400" indent="-533400" eaLnBrk="1" hangingPunct="1">
              <a:lnSpc>
                <a:spcPct val="90000"/>
              </a:lnSpc>
              <a:buFont typeface="Wingdings" pitchFamily="2" charset="2"/>
              <a:buNone/>
              <a:defRPr/>
            </a:pPr>
            <a:endParaRPr lang="en-US" sz="2400" b="1" i="1" dirty="0" smtClean="0">
              <a:effectLst>
                <a:outerShdw blurRad="38100" dist="38100" dir="2700000" algn="tl">
                  <a:srgbClr val="C0C0C0"/>
                </a:outerShdw>
              </a:effectLst>
            </a:endParaRPr>
          </a:p>
          <a:p>
            <a:pPr marL="533400" indent="-533400" eaLnBrk="1" hangingPunct="1">
              <a:lnSpc>
                <a:spcPct val="90000"/>
              </a:lnSpc>
              <a:buFont typeface="Wingdings" pitchFamily="2" charset="2"/>
              <a:buNone/>
              <a:defRPr/>
            </a:pPr>
            <a:endParaRPr lang="en-US" sz="2400" b="1" i="1" dirty="0" smtClean="0">
              <a:effectLst>
                <a:outerShdw blurRad="38100" dist="38100" dir="2700000" algn="tl">
                  <a:srgbClr val="C0C0C0"/>
                </a:outerShdw>
              </a:effectLst>
            </a:endParaRPr>
          </a:p>
          <a:p>
            <a:pPr marL="533400" indent="-533400" eaLnBrk="1" hangingPunct="1">
              <a:lnSpc>
                <a:spcPct val="90000"/>
              </a:lnSpc>
              <a:buFont typeface="Wingdings" pitchFamily="2" charset="2"/>
              <a:buAutoNum type="arabicPeriod" startAt="4"/>
              <a:defRPr/>
            </a:pPr>
            <a:endParaRPr lang="en-US" sz="2400" dirty="0"/>
          </a:p>
        </p:txBody>
      </p:sp>
      <p:sp>
        <p:nvSpPr>
          <p:cNvPr id="9220" name="WordArt 8"/>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9221" name="Footer Placeholder 5"/>
          <p:cNvSpPr>
            <a:spLocks noGrp="1"/>
          </p:cNvSpPr>
          <p:nvPr>
            <p:ph type="ftr" sz="quarter" idx="11"/>
          </p:nvPr>
        </p:nvSpPr>
        <p:spPr>
          <a:noFill/>
        </p:spPr>
        <p:txBody>
          <a:bodyPr/>
          <a:lstStyle/>
          <a:p>
            <a:r>
              <a:rPr lang="en-US" dirty="0"/>
              <a:t>7</a:t>
            </a:r>
            <a:endParaRPr lang="en-US" dirty="0" smtClean="0"/>
          </a:p>
        </p:txBody>
      </p:sp>
    </p:spTree>
    <p:extLst>
      <p:ext uri="{BB962C8B-B14F-4D97-AF65-F5344CB8AC3E}">
        <p14:creationId xmlns:p14="http://schemas.microsoft.com/office/powerpoint/2010/main" val="662069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5" name="Rectangle 5"/>
          <p:cNvSpPr>
            <a:spLocks noChangeArrowheads="1"/>
          </p:cNvSpPr>
          <p:nvPr/>
        </p:nvSpPr>
        <p:spPr bwMode="auto">
          <a:xfrm>
            <a:off x="457200" y="1524000"/>
            <a:ext cx="8229600" cy="5179880"/>
          </a:xfrm>
          <a:prstGeom prst="rect">
            <a:avLst/>
          </a:prstGeom>
          <a:noFill/>
          <a:ln w="9525">
            <a:noFill/>
            <a:miter lim="800000"/>
            <a:headEnd/>
            <a:tailEnd/>
          </a:ln>
          <a:effectLst/>
        </p:spPr>
        <p:txBody>
          <a:bodyPr>
            <a:spAutoFit/>
          </a:bodyPr>
          <a:lstStyle/>
          <a:p>
            <a:pPr marL="457200" indent="-457200">
              <a:defRPr/>
            </a:pPr>
            <a:endParaRPr lang="en-US" sz="2400" dirty="0" smtClean="0">
              <a:solidFill>
                <a:srgbClr val="A50021"/>
              </a:solidFill>
              <a:effectLst>
                <a:outerShdw blurRad="38100" dist="38100" dir="2700000" algn="tl">
                  <a:srgbClr val="C0C0C0"/>
                </a:outerShdw>
              </a:effectLst>
            </a:endParaRPr>
          </a:p>
          <a:p>
            <a:pPr marL="0" indent="0">
              <a:buNone/>
              <a:defRPr/>
            </a:pPr>
            <a:r>
              <a:rPr lang="en-US" sz="1800" b="0" dirty="0" smtClean="0"/>
              <a:t>7</a:t>
            </a:r>
            <a:r>
              <a:rPr lang="en-US" sz="1800" b="0" dirty="0"/>
              <a:t>. </a:t>
            </a:r>
            <a:r>
              <a:rPr lang="en-US" sz="1800" b="0" dirty="0" smtClean="0"/>
              <a:t>	Was </a:t>
            </a:r>
            <a:r>
              <a:rPr lang="en-US" sz="1800" b="0" dirty="0"/>
              <a:t>the number of days of cash on hand and </a:t>
            </a:r>
            <a:r>
              <a:rPr lang="en-US" sz="1800" b="0" dirty="0" smtClean="0"/>
              <a:t>current </a:t>
            </a:r>
            <a:r>
              <a:rPr lang="en-US" sz="1800" b="0" dirty="0"/>
              <a:t>investments in </a:t>
            </a:r>
            <a:r>
              <a:rPr lang="en-US" sz="1800" b="0" dirty="0" smtClean="0"/>
              <a:t>	the </a:t>
            </a:r>
            <a:r>
              <a:rPr lang="en-US" sz="1800" b="0" dirty="0"/>
              <a:t>general fund for the </a:t>
            </a:r>
            <a:r>
              <a:rPr lang="en-US" sz="1800" b="0" dirty="0" smtClean="0"/>
              <a:t>school </a:t>
            </a:r>
            <a:r>
              <a:rPr lang="en-US" sz="1800" b="0" dirty="0"/>
              <a:t>district sufficient to cover operating </a:t>
            </a:r>
            <a:r>
              <a:rPr lang="en-US" sz="1800" b="0" dirty="0" smtClean="0"/>
              <a:t>	expenditures </a:t>
            </a:r>
            <a:r>
              <a:rPr lang="en-US" sz="1800" b="0" dirty="0"/>
              <a:t>(excluding facilities acquisition and </a:t>
            </a:r>
            <a:r>
              <a:rPr lang="en-US" sz="1800" b="0" dirty="0" smtClean="0"/>
              <a:t>construction</a:t>
            </a:r>
            <a:r>
              <a:rPr lang="en-US" sz="1800" b="0" dirty="0"/>
              <a:t>)?</a:t>
            </a:r>
          </a:p>
          <a:p>
            <a:pPr>
              <a:defRPr/>
            </a:pPr>
            <a:r>
              <a:rPr lang="en-US" sz="1800" dirty="0"/>
              <a:t>     </a:t>
            </a:r>
            <a:r>
              <a:rPr lang="en-US" sz="1800" dirty="0" smtClean="0"/>
              <a:t>	</a:t>
            </a:r>
            <a:r>
              <a:rPr lang="en-US" sz="1800" i="1" dirty="0" smtClean="0">
                <a:solidFill>
                  <a:srgbClr val="FF0000"/>
                </a:solidFill>
                <a:effectLst>
                  <a:outerShdw blurRad="38100" dist="38100" dir="2700000" algn="tl">
                    <a:srgbClr val="C0C0C0"/>
                  </a:outerShdw>
                </a:effectLst>
              </a:rPr>
              <a:t>Yes </a:t>
            </a:r>
            <a:r>
              <a:rPr lang="en-US" sz="1800" i="1" dirty="0">
                <a:solidFill>
                  <a:srgbClr val="FF0000"/>
                </a:solidFill>
                <a:effectLst>
                  <a:outerShdw blurRad="38100" dist="38100" dir="2700000" algn="tl">
                    <a:srgbClr val="C0C0C0"/>
                  </a:outerShdw>
                </a:effectLst>
              </a:rPr>
              <a:t>– 10 pts.</a:t>
            </a:r>
          </a:p>
          <a:p>
            <a:pPr marL="517525" indent="-517525" eaLnBrk="1" hangingPunct="1">
              <a:lnSpc>
                <a:spcPct val="90000"/>
              </a:lnSpc>
              <a:buNone/>
              <a:defRPr/>
            </a:pPr>
            <a:endParaRPr lang="en-US" sz="1800" b="0" dirty="0" smtClean="0"/>
          </a:p>
          <a:p>
            <a:pPr marL="517525" indent="-517525" eaLnBrk="1" hangingPunct="1">
              <a:lnSpc>
                <a:spcPct val="90000"/>
              </a:lnSpc>
              <a:buNone/>
              <a:defRPr/>
            </a:pPr>
            <a:r>
              <a:rPr lang="en-US" sz="1800" b="0" dirty="0"/>
              <a:t>8</a:t>
            </a:r>
            <a:r>
              <a:rPr lang="en-US" sz="1800" b="0" dirty="0" smtClean="0"/>
              <a:t>.</a:t>
            </a:r>
            <a:r>
              <a:rPr lang="en-US" sz="1800" b="0" dirty="0"/>
              <a:t>	</a:t>
            </a:r>
            <a:r>
              <a:rPr lang="en-US" sz="1800" b="0" dirty="0" smtClean="0"/>
              <a:t>	Was </a:t>
            </a:r>
            <a:r>
              <a:rPr lang="en-US" sz="1800" b="0" dirty="0"/>
              <a:t>the measure of current assets to current liabilities ratio for the </a:t>
            </a:r>
            <a:r>
              <a:rPr lang="en-US" sz="1800" b="0" dirty="0" smtClean="0"/>
              <a:t>	school </a:t>
            </a:r>
            <a:r>
              <a:rPr lang="en-US" sz="1800" b="0" dirty="0"/>
              <a:t>district sufficient to cover short-term debt?</a:t>
            </a:r>
          </a:p>
          <a:p>
            <a:pPr>
              <a:defRPr/>
            </a:pPr>
            <a:r>
              <a:rPr lang="en-US" sz="1800" i="1" dirty="0">
                <a:solidFill>
                  <a:srgbClr val="FF0000"/>
                </a:solidFill>
                <a:effectLst>
                  <a:outerShdw blurRad="38100" dist="38100" dir="2700000" algn="tl">
                    <a:srgbClr val="C0C0C0"/>
                  </a:outerShdw>
                </a:effectLst>
              </a:rPr>
              <a:t>	Yes – 10 pts.</a:t>
            </a:r>
          </a:p>
          <a:p>
            <a:pPr marL="517525" indent="0" eaLnBrk="1" hangingPunct="1">
              <a:lnSpc>
                <a:spcPct val="90000"/>
              </a:lnSpc>
              <a:buNone/>
              <a:defRPr/>
            </a:pPr>
            <a:endParaRPr lang="en-US" sz="1800" i="1" dirty="0" smtClean="0">
              <a:solidFill>
                <a:srgbClr val="FF0000"/>
              </a:solidFill>
              <a:effectLst>
                <a:outerShdw blurRad="38100" dist="38100" dir="2700000" algn="tl">
                  <a:srgbClr val="C0C0C0"/>
                </a:outerShdw>
              </a:effectLst>
            </a:endParaRPr>
          </a:p>
          <a:p>
            <a:pPr marL="517525" indent="-517525" eaLnBrk="1" hangingPunct="1">
              <a:lnSpc>
                <a:spcPct val="90000"/>
              </a:lnSpc>
              <a:buNone/>
              <a:defRPr/>
            </a:pPr>
            <a:r>
              <a:rPr lang="en-US" sz="1800" b="0" dirty="0"/>
              <a:t>9.	</a:t>
            </a:r>
            <a:r>
              <a:rPr lang="en-US" sz="1800" b="0" dirty="0" smtClean="0"/>
              <a:t>	Did </a:t>
            </a:r>
            <a:r>
              <a:rPr lang="en-US" sz="1800" b="0" dirty="0"/>
              <a:t>the school </a:t>
            </a:r>
            <a:r>
              <a:rPr lang="en-US" sz="1800" b="0" dirty="0" smtClean="0"/>
              <a:t>district’s </a:t>
            </a:r>
            <a:r>
              <a:rPr lang="en-US" sz="1800" b="0" dirty="0"/>
              <a:t>general fund revenues equal or exceed </a:t>
            </a:r>
            <a:r>
              <a:rPr lang="en-US" sz="1800" b="0" dirty="0" smtClean="0"/>
              <a:t>	expenditures </a:t>
            </a:r>
            <a:r>
              <a:rPr lang="en-US" sz="1800" b="0" dirty="0"/>
              <a:t>(excluding facilities acquisition and construction)?  If not, </a:t>
            </a:r>
            <a:r>
              <a:rPr lang="en-US" sz="1800" b="0" dirty="0" smtClean="0"/>
              <a:t>	was </a:t>
            </a:r>
            <a:r>
              <a:rPr lang="en-US" sz="1800" b="0" dirty="0"/>
              <a:t>the school district’s number of days of cash on hand greater than </a:t>
            </a:r>
            <a:r>
              <a:rPr lang="en-US" sz="1800" b="0" dirty="0" smtClean="0"/>
              <a:t>	or </a:t>
            </a:r>
            <a:r>
              <a:rPr lang="en-US" sz="1800" b="0" dirty="0"/>
              <a:t>equal to 60 days?</a:t>
            </a:r>
          </a:p>
          <a:p>
            <a:pPr marL="517525" eaLnBrk="1" hangingPunct="1">
              <a:lnSpc>
                <a:spcPct val="90000"/>
              </a:lnSpc>
              <a:defRPr/>
            </a:pPr>
            <a:r>
              <a:rPr lang="en-US" sz="1800" i="1" dirty="0" smtClean="0">
                <a:solidFill>
                  <a:srgbClr val="FF0000"/>
                </a:solidFill>
                <a:effectLst>
                  <a:outerShdw blurRad="38100" dist="38100" dir="2700000" algn="tl">
                    <a:srgbClr val="C0C0C0"/>
                  </a:outerShdw>
                </a:effectLst>
              </a:rPr>
              <a:t>	</a:t>
            </a:r>
            <a:r>
              <a:rPr lang="en-US" sz="1800" i="1" dirty="0">
                <a:solidFill>
                  <a:srgbClr val="FF0000"/>
                </a:solidFill>
                <a:effectLst>
                  <a:outerShdw blurRad="38100" dist="38100" dir="2700000" algn="tl">
                    <a:srgbClr val="C0C0C0"/>
                  </a:outerShdw>
                </a:effectLst>
              </a:rPr>
              <a:t>Yes – 10 pts.</a:t>
            </a: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a:defRPr/>
            </a:pPr>
            <a:endParaRPr lang="en-US" sz="2400" i="1" dirty="0">
              <a:solidFill>
                <a:srgbClr val="FF0000"/>
              </a:solidFill>
              <a:effectLst>
                <a:outerShdw blurRad="38100" dist="38100" dir="2700000" algn="tl">
                  <a:srgbClr val="C0C0C0"/>
                </a:outerShdw>
              </a:effectLst>
            </a:endParaRPr>
          </a:p>
        </p:txBody>
      </p:sp>
      <p:sp>
        <p:nvSpPr>
          <p:cNvPr id="10244" name="WordArt 8"/>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0245" name="Footer Placeholder 5"/>
          <p:cNvSpPr>
            <a:spLocks noGrp="1"/>
          </p:cNvSpPr>
          <p:nvPr>
            <p:ph type="ftr" sz="quarter" idx="11"/>
          </p:nvPr>
        </p:nvSpPr>
        <p:spPr>
          <a:noFill/>
        </p:spPr>
        <p:txBody>
          <a:bodyPr/>
          <a:lstStyle/>
          <a:p>
            <a:r>
              <a:rPr lang="en-US" dirty="0"/>
              <a:t>8</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5" name="Rectangle 5"/>
          <p:cNvSpPr>
            <a:spLocks noChangeArrowheads="1"/>
          </p:cNvSpPr>
          <p:nvPr/>
        </p:nvSpPr>
        <p:spPr bwMode="auto">
          <a:xfrm>
            <a:off x="457200" y="1524000"/>
            <a:ext cx="8229600" cy="4625882"/>
          </a:xfrm>
          <a:prstGeom prst="rect">
            <a:avLst/>
          </a:prstGeom>
          <a:noFill/>
          <a:ln w="9525">
            <a:noFill/>
            <a:miter lim="800000"/>
            <a:headEnd/>
            <a:tailEnd/>
          </a:ln>
          <a:effectLst/>
        </p:spPr>
        <p:txBody>
          <a:bodyPr>
            <a:spAutoFit/>
          </a:bodyPr>
          <a:lstStyle/>
          <a:p>
            <a:pPr marL="457200" indent="-457200">
              <a:defRPr/>
            </a:pPr>
            <a:endParaRPr lang="en-US" sz="2400" dirty="0" smtClean="0">
              <a:solidFill>
                <a:srgbClr val="A50021"/>
              </a:solidFill>
              <a:effectLst>
                <a:outerShdw blurRad="38100" dist="38100" dir="2700000" algn="tl">
                  <a:srgbClr val="C0C0C0"/>
                </a:outerShdw>
              </a:effectLst>
            </a:endParaRPr>
          </a:p>
          <a:p>
            <a:pPr marL="0" indent="0">
              <a:buNone/>
              <a:defRPr/>
            </a:pPr>
            <a:r>
              <a:rPr lang="en-US" sz="1800" b="0" dirty="0" smtClean="0"/>
              <a:t>10. 	Did the school district average less than a 10% variance (90% to 	110%) when comparing budgeted revenues to actual revenues for the 	last 3 fiscal years?</a:t>
            </a:r>
          </a:p>
          <a:p>
            <a:pPr>
              <a:defRPr/>
            </a:pPr>
            <a:r>
              <a:rPr lang="en-US" sz="1800" dirty="0" smtClean="0"/>
              <a:t>     	</a:t>
            </a:r>
            <a:r>
              <a:rPr lang="en-US" sz="1800" i="1" dirty="0" smtClean="0">
                <a:solidFill>
                  <a:srgbClr val="FF0000"/>
                </a:solidFill>
                <a:effectLst>
                  <a:outerShdw blurRad="38100" dist="38100" dir="2700000" algn="tl">
                    <a:srgbClr val="C0C0C0"/>
                  </a:outerShdw>
                </a:effectLst>
              </a:rPr>
              <a:t>This indicator is no longer being scored.</a:t>
            </a:r>
            <a:endParaRPr lang="en-US" sz="1800" i="1" dirty="0">
              <a:solidFill>
                <a:srgbClr val="FF0000"/>
              </a:solidFill>
              <a:effectLst>
                <a:outerShdw blurRad="38100" dist="38100" dir="2700000" algn="tl">
                  <a:srgbClr val="C0C0C0"/>
                </a:outerShdw>
              </a:effectLst>
            </a:endParaRPr>
          </a:p>
          <a:p>
            <a:pPr marL="517525" indent="-517525" eaLnBrk="1" hangingPunct="1">
              <a:lnSpc>
                <a:spcPct val="90000"/>
              </a:lnSpc>
              <a:buNone/>
              <a:defRPr/>
            </a:pPr>
            <a:endParaRPr lang="en-US" sz="1800" b="0" dirty="0" smtClean="0"/>
          </a:p>
          <a:p>
            <a:pPr marL="517525" indent="-517525" eaLnBrk="1" hangingPunct="1">
              <a:lnSpc>
                <a:spcPct val="90000"/>
              </a:lnSpc>
              <a:buNone/>
              <a:defRPr/>
            </a:pPr>
            <a:r>
              <a:rPr lang="en-US" sz="1800" b="0" dirty="0" smtClean="0"/>
              <a:t>11.</a:t>
            </a:r>
            <a:r>
              <a:rPr lang="en-US" sz="1800" b="0" dirty="0"/>
              <a:t>	</a:t>
            </a:r>
            <a:r>
              <a:rPr lang="en-US" sz="1800" b="0" dirty="0" smtClean="0"/>
              <a:t>	Was </a:t>
            </a:r>
            <a:r>
              <a:rPr lang="en-US" sz="1800" b="0" dirty="0"/>
              <a:t>the </a:t>
            </a:r>
            <a:r>
              <a:rPr lang="en-US" sz="1800" b="0" dirty="0" smtClean="0"/>
              <a:t>ratio of long-term liabilities to total assets for the school 	district sufficient to support long-term solvency??</a:t>
            </a:r>
            <a:endParaRPr lang="en-US" sz="1800" b="0" dirty="0"/>
          </a:p>
          <a:p>
            <a:pPr>
              <a:defRPr/>
            </a:pPr>
            <a:r>
              <a:rPr lang="en-US" sz="1800" i="1" dirty="0">
                <a:solidFill>
                  <a:srgbClr val="FF0000"/>
                </a:solidFill>
                <a:effectLst>
                  <a:outerShdw blurRad="38100" dist="38100" dir="2700000" algn="tl">
                    <a:srgbClr val="C0C0C0"/>
                  </a:outerShdw>
                </a:effectLst>
              </a:rPr>
              <a:t>	Yes – </a:t>
            </a:r>
            <a:r>
              <a:rPr lang="en-US" sz="1800" i="1" dirty="0" smtClean="0">
                <a:solidFill>
                  <a:srgbClr val="FF0000"/>
                </a:solidFill>
                <a:effectLst>
                  <a:outerShdw blurRad="38100" dist="38100" dir="2700000" algn="tl">
                    <a:srgbClr val="C0C0C0"/>
                  </a:outerShdw>
                </a:effectLst>
              </a:rPr>
              <a:t>10/10 pts </a:t>
            </a:r>
            <a:endParaRPr lang="en-US" sz="18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1800" i="1" dirty="0" smtClean="0">
              <a:solidFill>
                <a:srgbClr val="FF0000"/>
              </a:solidFill>
              <a:effectLst>
                <a:outerShdw blurRad="38100" dist="38100" dir="2700000" algn="tl">
                  <a:srgbClr val="C0C0C0"/>
                </a:outerShdw>
              </a:effectLst>
            </a:endParaRPr>
          </a:p>
          <a:p>
            <a:pPr marL="517525" indent="-517525" eaLnBrk="1" hangingPunct="1">
              <a:lnSpc>
                <a:spcPct val="90000"/>
              </a:lnSpc>
              <a:buNone/>
              <a:defRPr/>
            </a:pPr>
            <a:r>
              <a:rPr lang="en-US" sz="1800" b="0" dirty="0" smtClean="0"/>
              <a:t>12.</a:t>
            </a:r>
            <a:r>
              <a:rPr lang="en-US" sz="1800" b="0" dirty="0"/>
              <a:t>	</a:t>
            </a:r>
            <a:r>
              <a:rPr lang="en-US" sz="1800" b="0" dirty="0" smtClean="0"/>
              <a:t>	Was the debt per $100 of assessed property value ratio sufficient to 	support future debt repayments?</a:t>
            </a:r>
            <a:endParaRPr lang="en-US" sz="1800" b="0" dirty="0"/>
          </a:p>
          <a:p>
            <a:pPr marL="517525" eaLnBrk="1" hangingPunct="1">
              <a:lnSpc>
                <a:spcPct val="90000"/>
              </a:lnSpc>
              <a:defRPr/>
            </a:pPr>
            <a:r>
              <a:rPr lang="en-US" sz="1800" i="1" dirty="0" smtClean="0">
                <a:solidFill>
                  <a:srgbClr val="FF0000"/>
                </a:solidFill>
                <a:effectLst>
                  <a:outerShdw blurRad="38100" dist="38100" dir="2700000" algn="tl">
                    <a:srgbClr val="C0C0C0"/>
                  </a:outerShdw>
                </a:effectLst>
              </a:rPr>
              <a:t>	</a:t>
            </a:r>
            <a:r>
              <a:rPr lang="en-US" sz="1800" i="1" dirty="0">
                <a:solidFill>
                  <a:srgbClr val="FF0000"/>
                </a:solidFill>
                <a:effectLst>
                  <a:outerShdw blurRad="38100" dist="38100" dir="2700000" algn="tl">
                    <a:srgbClr val="C0C0C0"/>
                  </a:outerShdw>
                </a:effectLst>
              </a:rPr>
              <a:t>Yes – </a:t>
            </a:r>
            <a:r>
              <a:rPr lang="en-US" sz="1800" i="1" dirty="0" smtClean="0">
                <a:solidFill>
                  <a:srgbClr val="FF0000"/>
                </a:solidFill>
                <a:effectLst>
                  <a:outerShdw blurRad="38100" dist="38100" dir="2700000" algn="tl">
                    <a:srgbClr val="C0C0C0"/>
                  </a:outerShdw>
                </a:effectLst>
              </a:rPr>
              <a:t>8/10 pts (8/10 last year).</a:t>
            </a:r>
            <a:endParaRPr lang="en-US" sz="18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marL="517525" indent="0" eaLnBrk="1" hangingPunct="1">
              <a:lnSpc>
                <a:spcPct val="90000"/>
              </a:lnSpc>
              <a:buNone/>
              <a:defRPr/>
            </a:pPr>
            <a:endParaRPr lang="en-US" sz="2400" i="1" dirty="0">
              <a:solidFill>
                <a:srgbClr val="FF0000"/>
              </a:solidFill>
              <a:effectLst>
                <a:outerShdw blurRad="38100" dist="38100" dir="2700000" algn="tl">
                  <a:srgbClr val="C0C0C0"/>
                </a:outerShdw>
              </a:effectLst>
            </a:endParaRPr>
          </a:p>
          <a:p>
            <a:pPr>
              <a:defRPr/>
            </a:pPr>
            <a:endParaRPr lang="en-US" sz="2400" i="1" dirty="0">
              <a:solidFill>
                <a:srgbClr val="FF0000"/>
              </a:solidFill>
              <a:effectLst>
                <a:outerShdw blurRad="38100" dist="38100" dir="2700000" algn="tl">
                  <a:srgbClr val="C0C0C0"/>
                </a:outerShdw>
              </a:effectLst>
            </a:endParaRPr>
          </a:p>
        </p:txBody>
      </p:sp>
      <p:sp>
        <p:nvSpPr>
          <p:cNvPr id="10244" name="WordArt 8"/>
          <p:cNvSpPr>
            <a:spLocks noChangeArrowheads="1" noChangeShapeType="1" noTextEdit="1"/>
          </p:cNvSpPr>
          <p:nvPr/>
        </p:nvSpPr>
        <p:spPr bwMode="auto">
          <a:xfrm>
            <a:off x="2590800" y="609600"/>
            <a:ext cx="4800600" cy="466725"/>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spc="-90" dirty="0">
                <a:ln w="9525">
                  <a:round/>
                  <a:headEnd/>
                  <a:tailEnd/>
                </a:ln>
                <a:solidFill>
                  <a:srgbClr val="00B050"/>
                </a:solidFill>
                <a:latin typeface="Arial Black"/>
              </a:rPr>
              <a:t>INDICATORS</a:t>
            </a:r>
          </a:p>
        </p:txBody>
      </p:sp>
      <p:sp>
        <p:nvSpPr>
          <p:cNvPr id="10245" name="Footer Placeholder 5"/>
          <p:cNvSpPr>
            <a:spLocks noGrp="1"/>
          </p:cNvSpPr>
          <p:nvPr>
            <p:ph type="ftr" sz="quarter" idx="11"/>
          </p:nvPr>
        </p:nvSpPr>
        <p:spPr>
          <a:noFill/>
        </p:spPr>
        <p:txBody>
          <a:bodyPr/>
          <a:lstStyle/>
          <a:p>
            <a:r>
              <a:rPr lang="en-US" dirty="0"/>
              <a:t>9</a:t>
            </a:r>
            <a:endParaRPr lang="en-US" dirty="0" smtClean="0"/>
          </a:p>
        </p:txBody>
      </p:sp>
    </p:spTree>
    <p:extLst>
      <p:ext uri="{BB962C8B-B14F-4D97-AF65-F5344CB8AC3E}">
        <p14:creationId xmlns:p14="http://schemas.microsoft.com/office/powerpoint/2010/main" val="2949396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CCFF"/>
        </a:solidFill>
        <a:ln w="2857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99CCFF"/>
        </a:solidFill>
        <a:ln w="2857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Radial</Template>
  <TotalTime>5912</TotalTime>
  <Words>1311</Words>
  <Application>Microsoft Office PowerPoint</Application>
  <PresentationFormat>On-screen Show (4:3)</PresentationFormat>
  <Paragraphs>226</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Arial Black</vt:lpstr>
      <vt:lpstr>Times New Roman</vt:lpstr>
      <vt:lpstr>Wingdings</vt:lpstr>
      <vt:lpstr>Radial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HISD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Glenn Reed</dc:creator>
  <cp:lastModifiedBy>Gilberto Prado</cp:lastModifiedBy>
  <cp:revision>486</cp:revision>
  <cp:lastPrinted>2021-09-28T23:06:52Z</cp:lastPrinted>
  <dcterms:created xsi:type="dcterms:W3CDTF">2003-06-06T19:28:02Z</dcterms:created>
  <dcterms:modified xsi:type="dcterms:W3CDTF">2023-09-20T20:59:56Z</dcterms:modified>
</cp:coreProperties>
</file>