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4"/>
  </p:notesMasterIdLst>
  <p:handoutMasterIdLst>
    <p:handoutMasterId r:id="rId55"/>
  </p:handoutMasterIdLst>
  <p:sldIdLst>
    <p:sldId id="274" r:id="rId5"/>
    <p:sldId id="275" r:id="rId6"/>
    <p:sldId id="332" r:id="rId7"/>
    <p:sldId id="333" r:id="rId8"/>
    <p:sldId id="340" r:id="rId9"/>
    <p:sldId id="342" r:id="rId10"/>
    <p:sldId id="343" r:id="rId11"/>
    <p:sldId id="341" r:id="rId12"/>
    <p:sldId id="344" r:id="rId13"/>
    <p:sldId id="356" r:id="rId14"/>
    <p:sldId id="345" r:id="rId15"/>
    <p:sldId id="358" r:id="rId16"/>
    <p:sldId id="346" r:id="rId17"/>
    <p:sldId id="355" r:id="rId18"/>
    <p:sldId id="276" r:id="rId19"/>
    <p:sldId id="359" r:id="rId20"/>
    <p:sldId id="331" r:id="rId21"/>
    <p:sldId id="361" r:id="rId22"/>
    <p:sldId id="367" r:id="rId23"/>
    <p:sldId id="370" r:id="rId24"/>
    <p:sldId id="362" r:id="rId25"/>
    <p:sldId id="371" r:id="rId26"/>
    <p:sldId id="364" r:id="rId27"/>
    <p:sldId id="372" r:id="rId28"/>
    <p:sldId id="365" r:id="rId29"/>
    <p:sldId id="366" r:id="rId30"/>
    <p:sldId id="313" r:id="rId31"/>
    <p:sldId id="325" r:id="rId32"/>
    <p:sldId id="319" r:id="rId33"/>
    <p:sldId id="296" r:id="rId34"/>
    <p:sldId id="357" r:id="rId35"/>
    <p:sldId id="278" r:id="rId36"/>
    <p:sldId id="323" r:id="rId37"/>
    <p:sldId id="304" r:id="rId38"/>
    <p:sldId id="286" r:id="rId39"/>
    <p:sldId id="284" r:id="rId40"/>
    <p:sldId id="292" r:id="rId41"/>
    <p:sldId id="320" r:id="rId42"/>
    <p:sldId id="321" r:id="rId43"/>
    <p:sldId id="293" r:id="rId44"/>
    <p:sldId id="279" r:id="rId45"/>
    <p:sldId id="369" r:id="rId46"/>
    <p:sldId id="368" r:id="rId47"/>
    <p:sldId id="280" r:id="rId48"/>
    <p:sldId id="283" r:id="rId49"/>
    <p:sldId id="295" r:id="rId50"/>
    <p:sldId id="300" r:id="rId51"/>
    <p:sldId id="281" r:id="rId52"/>
    <p:sldId id="288" r:id="rId5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56FEF0-DBA5-4744-8254-11EBAB8F980E}">
          <p14:sldIdLst>
            <p14:sldId id="274"/>
            <p14:sldId id="275"/>
            <p14:sldId id="332"/>
            <p14:sldId id="333"/>
            <p14:sldId id="340"/>
            <p14:sldId id="342"/>
            <p14:sldId id="343"/>
            <p14:sldId id="341"/>
            <p14:sldId id="344"/>
            <p14:sldId id="356"/>
            <p14:sldId id="345"/>
            <p14:sldId id="358"/>
            <p14:sldId id="346"/>
            <p14:sldId id="355"/>
            <p14:sldId id="276"/>
            <p14:sldId id="359"/>
            <p14:sldId id="331"/>
            <p14:sldId id="361"/>
            <p14:sldId id="367"/>
            <p14:sldId id="370"/>
            <p14:sldId id="362"/>
            <p14:sldId id="371"/>
            <p14:sldId id="364"/>
            <p14:sldId id="372"/>
            <p14:sldId id="365"/>
            <p14:sldId id="366"/>
            <p14:sldId id="313"/>
            <p14:sldId id="325"/>
            <p14:sldId id="319"/>
            <p14:sldId id="296"/>
            <p14:sldId id="357"/>
            <p14:sldId id="278"/>
            <p14:sldId id="323"/>
            <p14:sldId id="304"/>
            <p14:sldId id="286"/>
            <p14:sldId id="284"/>
            <p14:sldId id="292"/>
            <p14:sldId id="320"/>
            <p14:sldId id="321"/>
            <p14:sldId id="293"/>
            <p14:sldId id="279"/>
            <p14:sldId id="369"/>
            <p14:sldId id="368"/>
            <p14:sldId id="280"/>
            <p14:sldId id="283"/>
            <p14:sldId id="295"/>
            <p14:sldId id="300"/>
            <p14:sldId id="281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6" autoAdjust="0"/>
    <p:restoredTop sz="79974" autoAdjust="0"/>
  </p:normalViewPr>
  <p:slideViewPr>
    <p:cSldViewPr snapToGrid="0">
      <p:cViewPr varScale="1">
        <p:scale>
          <a:sx n="88" d="100"/>
          <a:sy n="88" d="100"/>
        </p:scale>
        <p:origin x="18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77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0" d="100"/>
          <a:sy n="70" d="100"/>
        </p:scale>
        <p:origin x="3126" y="-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7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2E318-06C1-4DCB-8CFF-A36F5625EBD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82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82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1A36F-C6ED-4BC2-8C2E-01705D03A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5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BF0D03-B369-4AB2-869F-CD56EF06EED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74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5" y="8829974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35D630-EFB3-4123-8B14-590EB82DE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3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9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2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7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04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45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98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44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73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1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5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6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38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9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6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8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6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0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71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3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0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8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2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0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42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8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07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2D2C-1837-4BAE-BCD4-1A1AB7B825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1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43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74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21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2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9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5D630-EFB3-4123-8B14-590EB82DE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56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41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025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99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5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363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1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41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20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27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1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2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8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3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5D630-EFB3-4123-8B14-590EB82DEC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7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BA51211-AB5B-48C6-B90E-274C113EEC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21E0DD4-A05B-4187-9C90-461388671FB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reasurer@pto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%3A%2F%2Fwww.lwsd.org%2Fget-involved%2Fvolunteering-in-lwsd&amp;data=02%7C01%7CBHealy%40lwsd.org%7Ca56677c260bc4dca7e7608d85f2b520f%7C1fd4673fdf9646218638a1d88c4c85d7%7C0%7C0%7C637363986987788863&amp;sdata=IyT9e35Pcw2clgnZ28IItedDYV8ZEMbVfkjh%2BndbRrs%3D&amp;reserved=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mailto:lbartoletti@lwsd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EAS Curriculum Night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FCDA5C-500E-455F-A8ED-4464AC85E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540" y="2830855"/>
            <a:ext cx="4572001" cy="36177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Celebrating 25 years of    </a:t>
            </a:r>
          </a:p>
          <a:p>
            <a:pPr marL="0" indent="0">
              <a:buNone/>
            </a:pPr>
            <a:r>
              <a:rPr lang="en-US" sz="3200" dirty="0"/>
              <a:t>   learning, </a:t>
            </a:r>
          </a:p>
          <a:p>
            <a:pPr marL="0" indent="0">
              <a:buNone/>
            </a:pPr>
            <a:r>
              <a:rPr lang="en-US" sz="3200" dirty="0"/>
              <a:t>      service, </a:t>
            </a:r>
          </a:p>
          <a:p>
            <a:pPr marL="0" indent="0">
              <a:buNone/>
            </a:pPr>
            <a:r>
              <a:rPr lang="en-US" sz="3200" dirty="0"/>
              <a:t>         adventure,</a:t>
            </a:r>
          </a:p>
          <a:p>
            <a:pPr marL="0" indent="0">
              <a:buNone/>
            </a:pPr>
            <a:r>
              <a:rPr lang="en-US" sz="3200" dirty="0"/>
              <a:t>           community, </a:t>
            </a:r>
          </a:p>
          <a:p>
            <a:pPr marL="0" indent="0">
              <a:buNone/>
            </a:pPr>
            <a:r>
              <a:rPr lang="en-US" sz="3200" dirty="0"/>
              <a:t>              and </a:t>
            </a:r>
            <a:r>
              <a:rPr lang="en-US" sz="4000" dirty="0"/>
              <a:t>SUCCESS!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F47C4-CECF-4E03-95EC-3514DE66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8" y="2145554"/>
            <a:ext cx="4115339" cy="42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2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/>
          <a:lstStyle/>
          <a:p>
            <a:r>
              <a:rPr lang="en-US" dirty="0"/>
              <a:t>Wednesday Electives  </a:t>
            </a:r>
          </a:p>
          <a:p>
            <a:pPr marL="0" indent="0">
              <a:buNone/>
            </a:pPr>
            <a:r>
              <a:rPr lang="en-US" dirty="0"/>
              <a:t>      Coordinator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 Lofquist</a:t>
            </a:r>
          </a:p>
        </p:txBody>
      </p:sp>
      <p:pic>
        <p:nvPicPr>
          <p:cNvPr id="1026" name="Picture 2" descr="Amy Lofquist">
            <a:extLst>
              <a:ext uri="{FF2B5EF4-FFF2-40B4-BE49-F238E27FC236}">
                <a16:creationId xmlns:a16="http://schemas.microsoft.com/office/drawing/2014/main" id="{9CFFE0B6-545F-405C-8F90-BF21F28A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586384"/>
            <a:ext cx="3172680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9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>
            <a:normAutofit/>
          </a:bodyPr>
          <a:lstStyle/>
          <a:p>
            <a:r>
              <a:rPr lang="en-US" dirty="0"/>
              <a:t>Social Studies</a:t>
            </a:r>
          </a:p>
          <a:p>
            <a:r>
              <a:rPr lang="en-US" dirty="0"/>
              <a:t>Geometry</a:t>
            </a:r>
          </a:p>
          <a:p>
            <a:r>
              <a:rPr lang="en-US" dirty="0"/>
              <a:t>Math-6</a:t>
            </a:r>
          </a:p>
          <a:p>
            <a:r>
              <a:rPr lang="en-US" dirty="0"/>
              <a:t>Wolf Clan Leader</a:t>
            </a:r>
          </a:p>
          <a:p>
            <a:r>
              <a:rPr lang="en-US" dirty="0"/>
              <a:t>Equity Team</a:t>
            </a:r>
          </a:p>
          <a:p>
            <a:r>
              <a:rPr lang="en-US" dirty="0"/>
              <a:t>Helping Hands CSP</a:t>
            </a:r>
          </a:p>
          <a:p>
            <a:r>
              <a:rPr lang="en-US" dirty="0"/>
              <a:t>504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Michelle Minato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BB61F8-97C7-4338-A913-CA938C4ED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0" y="2377141"/>
            <a:ext cx="2943482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02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0283FD-9738-19ED-E0D4-B442263D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333" y="2675467"/>
            <a:ext cx="3856067" cy="3450696"/>
          </a:xfrm>
        </p:spPr>
        <p:txBody>
          <a:bodyPr/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Grade Spanish 1</a:t>
            </a:r>
          </a:p>
          <a:p>
            <a:r>
              <a:rPr lang="en-US" dirty="0"/>
              <a:t>Also teaches Spanish 1 at Finn Hill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432A9-22D9-4076-D799-CA950D81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 Reynoso</a:t>
            </a:r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4955CA9-81C9-09DB-9CD3-57F33F74F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75" y="2675467"/>
            <a:ext cx="2956820" cy="29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/>
          <a:lstStyle/>
          <a:p>
            <a:r>
              <a:rPr lang="en-US" dirty="0"/>
              <a:t>STEM</a:t>
            </a:r>
          </a:p>
          <a:p>
            <a:r>
              <a:rPr lang="en-US" dirty="0"/>
              <a:t>Career &amp; Technical Education (CTE)</a:t>
            </a:r>
          </a:p>
          <a:p>
            <a:r>
              <a:rPr lang="en-US" dirty="0"/>
              <a:t>Algebra 1</a:t>
            </a:r>
          </a:p>
          <a:p>
            <a:r>
              <a:rPr lang="en-US" dirty="0"/>
              <a:t>Raven Clan Leader</a:t>
            </a:r>
          </a:p>
          <a:p>
            <a:r>
              <a:rPr lang="en-US" dirty="0"/>
              <a:t>Furniture Friends CSP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Marcus Rose</a:t>
            </a:r>
          </a:p>
        </p:txBody>
      </p:sp>
      <p:pic>
        <p:nvPicPr>
          <p:cNvPr id="6146" name="Picture 2" descr="Marcus Rose">
            <a:extLst>
              <a:ext uri="{FF2B5EF4-FFF2-40B4-BE49-F238E27FC236}">
                <a16:creationId xmlns:a16="http://schemas.microsoft.com/office/drawing/2014/main" id="{7C75C664-1408-47A8-90AC-9A24FD000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430283"/>
            <a:ext cx="2960100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2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/>
          <a:lstStyle/>
          <a:p>
            <a:r>
              <a:rPr lang="en-US" dirty="0"/>
              <a:t>EAS Counselor</a:t>
            </a:r>
          </a:p>
          <a:p>
            <a:r>
              <a:rPr lang="en-US" dirty="0"/>
              <a:t>Primary 504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Kirstin Doughty</a:t>
            </a:r>
          </a:p>
        </p:txBody>
      </p:sp>
      <p:pic>
        <p:nvPicPr>
          <p:cNvPr id="1026" name="Picture 2" descr="Kirstin Doughty">
            <a:extLst>
              <a:ext uri="{FF2B5EF4-FFF2-40B4-BE49-F238E27FC236}">
                <a16:creationId xmlns:a16="http://schemas.microsoft.com/office/drawing/2014/main" id="{52B33C38-65E8-45C2-951A-8442A1D5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8" y="2364497"/>
            <a:ext cx="3270778" cy="40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mcmackin\AppData\Local\Microsoft\Windows\Temporary Internet Files\Content.IE5\TQ2SE6PI\MC9002310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25" y="4021104"/>
            <a:ext cx="3198821" cy="25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Appreciate Our Parents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113209" y="3272564"/>
            <a:ext cx="3573591" cy="4076963"/>
          </a:xfrm>
        </p:spPr>
        <p:txBody>
          <a:bodyPr>
            <a:normAutofit/>
          </a:bodyPr>
          <a:lstStyle/>
          <a:p>
            <a:r>
              <a:rPr lang="en-US" dirty="0"/>
              <a:t>Family Contributions </a:t>
            </a:r>
          </a:p>
          <a:p>
            <a:pPr lvl="1"/>
            <a:r>
              <a:rPr lang="en-US" dirty="0"/>
              <a:t>Funding benefiting ALL students</a:t>
            </a:r>
          </a:p>
          <a:p>
            <a:pPr lvl="1"/>
            <a:r>
              <a:rPr lang="en-US" dirty="0"/>
              <a:t>In lieu of other ALL other fundraisers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17127"/>
            <a:ext cx="4021282" cy="2093779"/>
          </a:xfrm>
        </p:spPr>
        <p:txBody>
          <a:bodyPr>
            <a:normAutofit/>
          </a:bodyPr>
          <a:lstStyle/>
          <a:p>
            <a:r>
              <a:rPr lang="en-US" dirty="0"/>
              <a:t>Volunteer Involvement – </a:t>
            </a:r>
            <a:br>
              <a:rPr lang="en-US" dirty="0"/>
            </a:br>
            <a:r>
              <a:rPr lang="en-US" dirty="0"/>
              <a:t>~ 25 hrs. needed per family per year on average</a:t>
            </a:r>
          </a:p>
          <a:p>
            <a:r>
              <a:rPr lang="en-US" dirty="0"/>
              <a:t>Many ways to volunteer on- &amp; off-campus</a:t>
            </a:r>
          </a:p>
        </p:txBody>
      </p:sp>
    </p:spTree>
    <p:extLst>
      <p:ext uri="{BB962C8B-B14F-4D97-AF65-F5344CB8AC3E}">
        <p14:creationId xmlns:p14="http://schemas.microsoft.com/office/powerpoint/2010/main" val="1838831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54E50F-06DE-1E98-B2A5-14DB30D9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675467"/>
            <a:ext cx="5015489" cy="2952518"/>
          </a:xfrm>
        </p:spPr>
        <p:txBody>
          <a:bodyPr>
            <a:normAutofit/>
          </a:bodyPr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EAS PTO Info</a:t>
            </a:r>
          </a:p>
          <a:p>
            <a:r>
              <a:rPr lang="en-US" dirty="0"/>
              <a:t>Website</a:t>
            </a:r>
          </a:p>
          <a:p>
            <a:r>
              <a:rPr lang="en-US" dirty="0"/>
              <a:t>Raise Right Program</a:t>
            </a:r>
          </a:p>
          <a:p>
            <a:r>
              <a:rPr lang="en-US" dirty="0"/>
              <a:t>Volunteer Opportunities</a:t>
            </a:r>
          </a:p>
          <a:p>
            <a:r>
              <a:rPr lang="en-US" dirty="0"/>
              <a:t>Proposed Budget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62C3A-1CB4-A3A0-6C62-66F19296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 Agenda</a:t>
            </a:r>
          </a:p>
        </p:txBody>
      </p:sp>
      <p:pic>
        <p:nvPicPr>
          <p:cNvPr id="4" name="Picture 4" descr="http://www.dixonmontessori.org/uploads/3/1/4/7/31476663/3317440_orig.jpg">
            <a:extLst>
              <a:ext uri="{FF2B5EF4-FFF2-40B4-BE49-F238E27FC236}">
                <a16:creationId xmlns:a16="http://schemas.microsoft.com/office/drawing/2014/main" id="{B29A27CC-059D-3D47-B7F8-325EF84C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95" y="2920948"/>
            <a:ext cx="2095438" cy="22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22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29B7BF-239F-4ADB-9189-B4E4FB42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56" y="2436409"/>
            <a:ext cx="7408333" cy="34506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Beth McIntire &amp; Lindsey Yocum, Co-Presidents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r>
              <a:rPr lang="en-US" dirty="0"/>
              <a:t>Bryan Hardaway &amp; Brennan O’Reilly, Co-Treasurers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Amy Falcone, Secretary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D931F-B395-4731-B74B-DBACE47D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 Officers</a:t>
            </a:r>
          </a:p>
        </p:txBody>
      </p:sp>
      <p:pic>
        <p:nvPicPr>
          <p:cNvPr id="6" name="Picture 5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C85A8DDF-143E-0B39-6217-2CD9FD538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8" y="4269197"/>
            <a:ext cx="1084275" cy="1084275"/>
          </a:xfrm>
          <a:prstGeom prst="rect">
            <a:avLst/>
          </a:prstGeom>
        </p:spPr>
      </p:pic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BB7A58F-CD6E-684C-1617-29880A940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11" y="2816984"/>
            <a:ext cx="1144484" cy="1115325"/>
          </a:xfrm>
          <a:prstGeom prst="rect">
            <a:avLst/>
          </a:prstGeom>
        </p:spPr>
      </p:pic>
      <p:pic>
        <p:nvPicPr>
          <p:cNvPr id="15" name="Picture 14" descr="A person with long hair wearing a pearl necklace&#10;&#10;Description automatically generated">
            <a:extLst>
              <a:ext uri="{FF2B5EF4-FFF2-40B4-BE49-F238E27FC236}">
                <a16:creationId xmlns:a16="http://schemas.microsoft.com/office/drawing/2014/main" id="{454828FF-FEF2-9AD5-82E8-E1AA555E7E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26799"/>
          <a:stretch/>
        </p:blipFill>
        <p:spPr>
          <a:xfrm>
            <a:off x="1114611" y="5765097"/>
            <a:ext cx="988911" cy="1011110"/>
          </a:xfrm>
          <a:prstGeom prst="rect">
            <a:avLst/>
          </a:prstGeom>
        </p:spPr>
      </p:pic>
      <p:pic>
        <p:nvPicPr>
          <p:cNvPr id="17" name="Picture 16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A624C957-9063-909A-CB92-BB8539D520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5446"/>
          <a:stretch/>
        </p:blipFill>
        <p:spPr>
          <a:xfrm>
            <a:off x="3331093" y="2814762"/>
            <a:ext cx="1084275" cy="1158545"/>
          </a:xfrm>
          <a:prstGeom prst="rect">
            <a:avLst/>
          </a:prstGeom>
        </p:spPr>
      </p:pic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90365EE-087C-3549-7D28-1084D5CA6A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10020"/>
          <a:stretch/>
        </p:blipFill>
        <p:spPr>
          <a:xfrm>
            <a:off x="3331093" y="4276522"/>
            <a:ext cx="1084275" cy="10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2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0859E-37B6-E5A9-CE28-AFD9BA84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419350"/>
            <a:ext cx="8143875" cy="4286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PTO &amp; PTO Board?</a:t>
            </a:r>
          </a:p>
          <a:p>
            <a:r>
              <a:rPr lang="en-US" dirty="0"/>
              <a:t>Membership Fee &amp; Donations</a:t>
            </a:r>
          </a:p>
          <a:p>
            <a:pPr lvl="1"/>
            <a:r>
              <a:rPr lang="en-US" sz="2400" dirty="0"/>
              <a:t>Yearly fee &amp; donation</a:t>
            </a:r>
          </a:p>
          <a:p>
            <a:pPr lvl="2"/>
            <a:r>
              <a:rPr lang="en-US" sz="2400" dirty="0"/>
              <a:t>$25 yearly PTO membership fee</a:t>
            </a:r>
          </a:p>
          <a:p>
            <a:pPr lvl="2"/>
            <a:r>
              <a:rPr lang="en-US" sz="2400" dirty="0"/>
              <a:t>$425 donation is tax deductible</a:t>
            </a:r>
          </a:p>
          <a:p>
            <a:pPr lvl="3"/>
            <a:r>
              <a:rPr lang="en-US" sz="2400" dirty="0"/>
              <a:t>Please send receipt requests to </a:t>
            </a:r>
            <a:r>
              <a:rPr lang="en-US" sz="2400" dirty="0">
                <a:hlinkClick r:id="rId3"/>
              </a:rPr>
              <a:t>treasurer@pto.org</a:t>
            </a:r>
            <a:endParaRPr lang="en-US" sz="2400" dirty="0"/>
          </a:p>
          <a:p>
            <a:pPr lvl="1"/>
            <a:r>
              <a:rPr lang="en-US" sz="2400" dirty="0"/>
              <a:t>Corporate Matching</a:t>
            </a:r>
          </a:p>
          <a:p>
            <a:pPr lvl="2"/>
            <a:r>
              <a:rPr lang="en-US" sz="2400" dirty="0"/>
              <a:t>Connected to company matching sites like Benevity</a:t>
            </a:r>
          </a:p>
          <a:p>
            <a:pPr lvl="2"/>
            <a:r>
              <a:rPr lang="en-US" sz="2400" dirty="0"/>
              <a:t>Donations and volunteer hours will be matched by many companies if submitted through matching sites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04727-A20A-227D-C0FE-B527B5A9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PTO</a:t>
            </a:r>
          </a:p>
        </p:txBody>
      </p:sp>
      <p:pic>
        <p:nvPicPr>
          <p:cNvPr id="4" name="Picture 4" descr="http://www.dixonmontessori.org/uploads/3/1/4/7/31476663/3317440_orig.jpg">
            <a:extLst>
              <a:ext uri="{FF2B5EF4-FFF2-40B4-BE49-F238E27FC236}">
                <a16:creationId xmlns:a16="http://schemas.microsoft.com/office/drawing/2014/main" id="{A9D65134-9D8A-DE66-BD9D-835B48D3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03" y="2649578"/>
            <a:ext cx="1610522" cy="17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39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0859E-37B6-E5A9-CE28-AFD9BA84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53" y="2608130"/>
            <a:ext cx="8143875" cy="1857681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04727-A20A-227D-C0FE-B527B5A9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PTO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C953F48-3102-027A-2470-E872900CF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97" y="3676336"/>
            <a:ext cx="2691143" cy="2691143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771A0CA-17C1-8158-B9A9-F29F9B1B4915}"/>
              </a:ext>
            </a:extLst>
          </p:cNvPr>
          <p:cNvSpPr txBox="1">
            <a:spLocks/>
          </p:cNvSpPr>
          <p:nvPr/>
        </p:nvSpPr>
        <p:spPr>
          <a:xfrm>
            <a:off x="457200" y="2608130"/>
            <a:ext cx="8143875" cy="185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</a:t>
            </a:r>
            <a:r>
              <a:rPr lang="en-US" dirty="0" err="1"/>
              <a:t>Zelle</a:t>
            </a:r>
            <a:r>
              <a:rPr lang="en-US" dirty="0"/>
              <a:t> to send donations and payments to PTO </a:t>
            </a:r>
          </a:p>
          <a:p>
            <a:r>
              <a:rPr lang="en-US" dirty="0"/>
              <a:t>This includes elective fees!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18672D-2D4D-2BC6-F82C-CF1BEF475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" r="65289"/>
          <a:stretch/>
        </p:blipFill>
        <p:spPr>
          <a:xfrm>
            <a:off x="5448738" y="3676336"/>
            <a:ext cx="2148876" cy="2909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0A3F2A-6526-6192-F108-69A0DD996535}"/>
              </a:ext>
            </a:extLst>
          </p:cNvPr>
          <p:cNvSpPr txBox="1"/>
          <p:nvPr/>
        </p:nvSpPr>
        <p:spPr>
          <a:xfrm>
            <a:off x="1418730" y="6319617"/>
            <a:ext cx="2148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DONATE HERE</a:t>
            </a:r>
          </a:p>
        </p:txBody>
      </p:sp>
    </p:spTree>
    <p:extLst>
      <p:ext uri="{BB962C8B-B14F-4D97-AF65-F5344CB8AC3E}">
        <p14:creationId xmlns:p14="http://schemas.microsoft.com/office/powerpoint/2010/main" val="276012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03" y="2603663"/>
            <a:ext cx="7116980" cy="2194427"/>
          </a:xfrm>
        </p:spPr>
        <p:txBody>
          <a:bodyPr>
            <a:normAutofit/>
          </a:bodyPr>
          <a:lstStyle/>
          <a:p>
            <a:r>
              <a:rPr lang="en-US" sz="2800" dirty="0"/>
              <a:t>Staff Introductions</a:t>
            </a:r>
          </a:p>
          <a:p>
            <a:r>
              <a:rPr lang="en-US" sz="2800" dirty="0"/>
              <a:t>PTO overview and budget</a:t>
            </a:r>
          </a:p>
          <a:p>
            <a:r>
              <a:rPr lang="en-US" sz="2800" dirty="0"/>
              <a:t>Program info from the EAS Staff</a:t>
            </a:r>
          </a:p>
          <a:p>
            <a:r>
              <a:rPr lang="en-US" sz="2800" dirty="0"/>
              <a:t>Grade level break-out groups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Meeting Agenda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57411"/>
            <a:ext cx="1323427" cy="439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E98A3-CACF-47F9-872E-388C9E2D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032" y="4906192"/>
            <a:ext cx="6380703" cy="16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1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0859E-37B6-E5A9-CE28-AFD9BA84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53" y="2608130"/>
            <a:ext cx="8143875" cy="1857681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04727-A20A-227D-C0FE-B527B5A9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03314-AACD-7E64-7295-F6640FF42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1" b="27035"/>
          <a:stretch/>
        </p:blipFill>
        <p:spPr>
          <a:xfrm>
            <a:off x="63166" y="2545832"/>
            <a:ext cx="9017668" cy="1051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D3ADE-B4F2-4ABA-D8CA-B65640D3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05" y="3982554"/>
            <a:ext cx="3405859" cy="260070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964217-E79D-D13F-78AB-00C5E5509AD3}"/>
              </a:ext>
            </a:extLst>
          </p:cNvPr>
          <p:cNvCxnSpPr>
            <a:cxnSpLocks/>
          </p:cNvCxnSpPr>
          <p:nvPr/>
        </p:nvCxnSpPr>
        <p:spPr>
          <a:xfrm flipV="1">
            <a:off x="7695627" y="3071448"/>
            <a:ext cx="445168" cy="37559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A390120-CBBC-1591-049D-0F2C6ED0A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939" y="3982554"/>
            <a:ext cx="3069856" cy="26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3C237F-6BB4-1FBA-D88A-0053E2C07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It’s simple: Buy gift cards, then get % rebates!</a:t>
            </a:r>
          </a:p>
          <a:p>
            <a:r>
              <a:rPr lang="en-US" dirty="0"/>
              <a:t>Gift card rebates deposited directly into your family’s PTO account monthly</a:t>
            </a:r>
          </a:p>
          <a:p>
            <a:r>
              <a:rPr lang="en-US" dirty="0"/>
              <a:t>Funds applied to school expenses of your choice, such as:</a:t>
            </a:r>
          </a:p>
          <a:p>
            <a:pPr lvl="1"/>
            <a:r>
              <a:rPr lang="en-US" dirty="0"/>
              <a:t>Expedition fees</a:t>
            </a:r>
          </a:p>
          <a:p>
            <a:pPr lvl="1"/>
            <a:r>
              <a:rPr lang="en-US" dirty="0"/>
              <a:t>Wednesday elective session fees</a:t>
            </a:r>
          </a:p>
          <a:p>
            <a:pPr lvl="1"/>
            <a:r>
              <a:rPr lang="en-US" dirty="0"/>
              <a:t>Lab/Spanish/Art fee</a:t>
            </a:r>
          </a:p>
          <a:p>
            <a:pPr lvl="1"/>
            <a:r>
              <a:rPr lang="en-US" dirty="0"/>
              <a:t>PTO membership fee</a:t>
            </a:r>
          </a:p>
          <a:p>
            <a:pPr lvl="1"/>
            <a:r>
              <a:rPr lang="en-US" dirty="0"/>
              <a:t>EAS family donation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BD105-76D2-45D3-4DC9-0D0B9CF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EAS Raise Right Program</a:t>
            </a:r>
            <a:br>
              <a:rPr lang="en-US" dirty="0"/>
            </a:br>
            <a:r>
              <a:rPr lang="en-US" i="1" dirty="0"/>
              <a:t>A Fundraiser for YOU!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65BE92A-06E8-6CDA-4358-F57ADA010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96" y="5377960"/>
            <a:ext cx="1190008" cy="1190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AEAB2-5AE7-A44B-09E4-FFA12CE40F2E}"/>
              </a:ext>
            </a:extLst>
          </p:cNvPr>
          <p:cNvSpPr txBox="1"/>
          <p:nvPr/>
        </p:nvSpPr>
        <p:spPr>
          <a:xfrm>
            <a:off x="7205962" y="6519672"/>
            <a:ext cx="21488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DONATE HERE</a:t>
            </a:r>
          </a:p>
        </p:txBody>
      </p:sp>
    </p:spTree>
    <p:extLst>
      <p:ext uri="{BB962C8B-B14F-4D97-AF65-F5344CB8AC3E}">
        <p14:creationId xmlns:p14="http://schemas.microsoft.com/office/powerpoint/2010/main" val="78175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DBD105-76D2-45D3-4DC9-0D0B9CF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Volunteer</a:t>
            </a:r>
            <a:endParaRPr lang="en-US" i="1" dirty="0"/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65BE92A-06E8-6CDA-4358-F57ADA010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96" y="5377960"/>
            <a:ext cx="1190008" cy="1190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AEAB2-5AE7-A44B-09E4-FFA12CE40F2E}"/>
              </a:ext>
            </a:extLst>
          </p:cNvPr>
          <p:cNvSpPr txBox="1"/>
          <p:nvPr/>
        </p:nvSpPr>
        <p:spPr>
          <a:xfrm>
            <a:off x="7205962" y="6519672"/>
            <a:ext cx="21488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DONATE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57EF05-F4A8-1E77-9391-97C77484D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800" dirty="0"/>
              <a:t>Current PTO Volunteer Openings:</a:t>
            </a:r>
          </a:p>
          <a:p>
            <a:pPr lvl="1"/>
            <a:r>
              <a:rPr lang="en-US" sz="3300" dirty="0"/>
              <a:t>Co-Yearbook Chair</a:t>
            </a:r>
          </a:p>
          <a:p>
            <a:pPr lvl="1"/>
            <a:r>
              <a:rPr lang="en-US" sz="3300" dirty="0"/>
              <a:t>8</a:t>
            </a:r>
            <a:r>
              <a:rPr lang="en-US" sz="3300" baseline="30000" dirty="0"/>
              <a:t>th</a:t>
            </a:r>
            <a:r>
              <a:rPr lang="en-US" sz="3300" dirty="0"/>
              <a:t> Grade Events Chair</a:t>
            </a:r>
          </a:p>
          <a:p>
            <a:pPr lvl="1"/>
            <a:r>
              <a:rPr lang="en-US" sz="3300" dirty="0"/>
              <a:t>End of Year BBQ Chair</a:t>
            </a:r>
          </a:p>
          <a:p>
            <a:pPr lvl="1"/>
            <a:r>
              <a:rPr lang="en-US" sz="3300" dirty="0"/>
              <a:t>Health Fair Chair</a:t>
            </a:r>
          </a:p>
          <a:p>
            <a:pPr lvl="1"/>
            <a:r>
              <a:rPr lang="en-US" sz="3300" dirty="0"/>
              <a:t>Community Building Chair</a:t>
            </a:r>
          </a:p>
        </p:txBody>
      </p:sp>
    </p:spTree>
    <p:extLst>
      <p:ext uri="{BB962C8B-B14F-4D97-AF65-F5344CB8AC3E}">
        <p14:creationId xmlns:p14="http://schemas.microsoft.com/office/powerpoint/2010/main" val="1781326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 Proposed Budget</a:t>
            </a:r>
          </a:p>
        </p:txBody>
      </p:sp>
      <p:pic>
        <p:nvPicPr>
          <p:cNvPr id="1026" name="Picture 2" descr="http://wmspto.digitalpto.com/files/2015/05/alookatthebudg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16" y="2594213"/>
            <a:ext cx="3092592" cy="34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D30190A-475F-21D7-DF79-FFE9F6B3F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96" y="5377960"/>
            <a:ext cx="1190008" cy="1190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B531C5-1F16-8087-AD6A-C73FC8571C1B}"/>
              </a:ext>
            </a:extLst>
          </p:cNvPr>
          <p:cNvSpPr txBox="1"/>
          <p:nvPr/>
        </p:nvSpPr>
        <p:spPr>
          <a:xfrm>
            <a:off x="7205962" y="6519672"/>
            <a:ext cx="21488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DONATE HERE</a:t>
            </a:r>
          </a:p>
        </p:txBody>
      </p:sp>
    </p:spTree>
    <p:extLst>
      <p:ext uri="{BB962C8B-B14F-4D97-AF65-F5344CB8AC3E}">
        <p14:creationId xmlns:p14="http://schemas.microsoft.com/office/powerpoint/2010/main" val="4086645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89B49-E6D0-B640-E847-87C5D551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83" y="2050777"/>
            <a:ext cx="8833248" cy="26027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dirty="0"/>
              <a:t>EAS PTO Budget:</a:t>
            </a:r>
          </a:p>
          <a:p>
            <a:pPr lvl="1"/>
            <a:r>
              <a:rPr lang="en-US" sz="3000" dirty="0"/>
              <a:t>Funds raised are integral to the EAS program</a:t>
            </a:r>
          </a:p>
          <a:p>
            <a:pPr lvl="1"/>
            <a:r>
              <a:rPr lang="en-US" sz="3000" dirty="0"/>
              <a:t>Enables activities and initiatives that enhance your student’s journey and growth</a:t>
            </a:r>
          </a:p>
          <a:p>
            <a:pPr lvl="1"/>
            <a:r>
              <a:rPr lang="en-US" sz="3000" dirty="0"/>
              <a:t>More than 96% of funds raised go directly to fund student programs and events</a:t>
            </a:r>
          </a:p>
          <a:p>
            <a:pPr lvl="1"/>
            <a:r>
              <a:rPr lang="en-US" sz="3000" dirty="0"/>
              <a:t>Largest budget item funds:</a:t>
            </a:r>
          </a:p>
          <a:p>
            <a:pPr lvl="2"/>
            <a:r>
              <a:rPr lang="en-US" sz="2700" dirty="0"/>
              <a:t>Fall and Spring camp fees, supplies, and counselor stipends</a:t>
            </a:r>
          </a:p>
          <a:p>
            <a:pPr lvl="2"/>
            <a:r>
              <a:rPr lang="en-US" sz="2700" dirty="0"/>
              <a:t>Advisor support for green team, student leadership, and yearbook</a:t>
            </a:r>
          </a:p>
          <a:p>
            <a:pPr lvl="2"/>
            <a:r>
              <a:rPr lang="en-US" sz="2700" dirty="0"/>
              <a:t>Staff and student support for electives, stewardship, and excursions</a:t>
            </a:r>
          </a:p>
          <a:p>
            <a:pPr lvl="1"/>
            <a:endParaRPr lang="en-US" sz="2000" dirty="0"/>
          </a:p>
          <a:p>
            <a:pPr lvl="1"/>
            <a:endParaRPr lang="en-US" sz="33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710E53-4D8F-6A8A-9F77-E542ACFC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 Proposed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1F8AE-568C-81B6-EB4F-DBE94EAD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16" y="4653480"/>
            <a:ext cx="4950381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8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9C4BD2-C2D2-12BC-3FFF-3D967FC3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069" y="2472612"/>
            <a:ext cx="3434753" cy="4152478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600" dirty="0"/>
              <a:t>Ask Increased from prior years</a:t>
            </a:r>
          </a:p>
          <a:p>
            <a:pPr lvl="1"/>
            <a:r>
              <a:rPr lang="en-US" sz="2600" dirty="0"/>
              <a:t>Surplus from COVID paid off</a:t>
            </a:r>
          </a:p>
          <a:p>
            <a:pPr lvl="1"/>
            <a:r>
              <a:rPr lang="en-US" sz="2600" dirty="0"/>
              <a:t>New line items added for Ski Bus</a:t>
            </a:r>
          </a:p>
          <a:p>
            <a:pPr lvl="1"/>
            <a:r>
              <a:rPr lang="en-US" sz="2600" dirty="0"/>
              <a:t>Carryover item for late expenses from last year’s budget</a:t>
            </a:r>
          </a:p>
          <a:p>
            <a:pPr lvl="1"/>
            <a:r>
              <a:rPr lang="en-US" sz="2600" dirty="0"/>
              <a:t>Depending on family contribution goal PTO may pay yearbooks</a:t>
            </a:r>
          </a:p>
          <a:p>
            <a:pPr marL="627063" lvl="2" indent="0">
              <a:buNone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ACE97-4353-5CAB-3C87-CB6541DB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8" y="154383"/>
            <a:ext cx="5244891" cy="65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1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064BE-94F8-22C7-3F4B-55C0E7FF4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someone to make a motion. To do that, say “I move that we update the 2023-2024 EAS PTO budget to make the changes shown on the previous slide.”</a:t>
            </a:r>
          </a:p>
          <a:p>
            <a:r>
              <a:rPr lang="en-US" dirty="0"/>
              <a:t>Then we need someone to say, “second”</a:t>
            </a:r>
          </a:p>
          <a:p>
            <a:r>
              <a:rPr lang="en-US" dirty="0"/>
              <a:t>Then we need everyone in favor to say “aye”</a:t>
            </a:r>
          </a:p>
          <a:p>
            <a:r>
              <a:rPr lang="en-US" dirty="0"/>
              <a:t>Then anyone opposed to say “nay”</a:t>
            </a:r>
          </a:p>
          <a:p>
            <a:r>
              <a:rPr lang="en-US" dirty="0"/>
              <a:t>That’s it! Well done!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B1D15-0734-3349-240F-3FB1B0C7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Vote on Proposed </a:t>
            </a:r>
            <a:br>
              <a:rPr lang="en-US" dirty="0"/>
            </a:br>
            <a:r>
              <a:rPr lang="en-US" dirty="0"/>
              <a:t>PTO Budget Changes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49AF43-2FD1-5B99-8A85-8B982E66B0C0}"/>
              </a:ext>
            </a:extLst>
          </p:cNvPr>
          <p:cNvGrpSpPr/>
          <p:nvPr/>
        </p:nvGrpSpPr>
        <p:grpSpPr>
          <a:xfrm>
            <a:off x="4129548" y="5521365"/>
            <a:ext cx="2247900" cy="771525"/>
            <a:chOff x="3657600" y="5438774"/>
            <a:chExt cx="2247900" cy="771525"/>
          </a:xfrm>
        </p:grpSpPr>
        <p:pic>
          <p:nvPicPr>
            <p:cNvPr id="5" name="Graphic 4" descr="Clapping hands outline">
              <a:extLst>
                <a:ext uri="{FF2B5EF4-FFF2-40B4-BE49-F238E27FC236}">
                  <a16:creationId xmlns:a16="http://schemas.microsoft.com/office/drawing/2014/main" id="{895DF991-4BDE-6D69-8E71-54FC16777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7600" y="5438774"/>
              <a:ext cx="771525" cy="771525"/>
            </a:xfrm>
            <a:prstGeom prst="rect">
              <a:avLst/>
            </a:prstGeom>
          </p:spPr>
        </p:pic>
        <p:pic>
          <p:nvPicPr>
            <p:cNvPr id="6" name="Graphic 5" descr="Clapping hands outline">
              <a:extLst>
                <a:ext uri="{FF2B5EF4-FFF2-40B4-BE49-F238E27FC236}">
                  <a16:creationId xmlns:a16="http://schemas.microsoft.com/office/drawing/2014/main" id="{0DF5D7E7-987C-3B58-F772-8489A93A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19600" y="5438774"/>
              <a:ext cx="771525" cy="771525"/>
            </a:xfrm>
            <a:prstGeom prst="rect">
              <a:avLst/>
            </a:prstGeom>
          </p:spPr>
        </p:pic>
        <p:pic>
          <p:nvPicPr>
            <p:cNvPr id="7" name="Graphic 6" descr="Clapping hands outline">
              <a:extLst>
                <a:ext uri="{FF2B5EF4-FFF2-40B4-BE49-F238E27FC236}">
                  <a16:creationId xmlns:a16="http://schemas.microsoft.com/office/drawing/2014/main" id="{A715A430-896B-9357-FF38-04CEA5DD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33975" y="5438774"/>
              <a:ext cx="771525" cy="771525"/>
            </a:xfrm>
            <a:prstGeom prst="rect">
              <a:avLst/>
            </a:prstGeom>
          </p:spPr>
        </p:pic>
      </p:grpSp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A38ED08-D09E-DE9A-E9FF-20CE1675D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96" y="5377960"/>
            <a:ext cx="1190008" cy="1190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B4E20-C2FC-569A-7AF9-07C2E82ACA50}"/>
              </a:ext>
            </a:extLst>
          </p:cNvPr>
          <p:cNvSpPr txBox="1"/>
          <p:nvPr/>
        </p:nvSpPr>
        <p:spPr>
          <a:xfrm>
            <a:off x="7205962" y="6519672"/>
            <a:ext cx="21488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DONATE HERE</a:t>
            </a:r>
          </a:p>
        </p:txBody>
      </p:sp>
    </p:spTree>
    <p:extLst>
      <p:ext uri="{BB962C8B-B14F-4D97-AF65-F5344CB8AC3E}">
        <p14:creationId xmlns:p14="http://schemas.microsoft.com/office/powerpoint/2010/main" val="1274829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739" y="2121289"/>
            <a:ext cx="7889054" cy="2972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EAS needs families to:</a:t>
            </a:r>
          </a:p>
          <a:p>
            <a:r>
              <a:rPr lang="en-US" dirty="0"/>
              <a:t>Contribute 25 hours/year of volunteer service or in-kind donations of needed resources </a:t>
            </a:r>
          </a:p>
          <a:p>
            <a:pPr lvl="2"/>
            <a:r>
              <a:rPr lang="en-US" dirty="0"/>
              <a:t>PTO officer positions, committee positions, and program work</a:t>
            </a:r>
          </a:p>
          <a:p>
            <a:pPr lvl="2"/>
            <a:r>
              <a:rPr lang="en-US" dirty="0"/>
              <a:t>Driving/chaperoning for CSPs or excursions</a:t>
            </a:r>
          </a:p>
          <a:p>
            <a:pPr lvl="2"/>
            <a:r>
              <a:rPr lang="en-US" dirty="0"/>
              <a:t>Facilitating Wed. Electives sessions</a:t>
            </a:r>
          </a:p>
          <a:p>
            <a:pPr lvl="2"/>
            <a:r>
              <a:rPr lang="en-US" dirty="0"/>
              <a:t>Assisting with EAS Office clerical tasks (at school or home)</a:t>
            </a:r>
          </a:p>
          <a:p>
            <a:pPr lvl="2"/>
            <a:r>
              <a:rPr lang="en-US" dirty="0"/>
              <a:t>Special projects as needed (at school or home)</a:t>
            </a:r>
          </a:p>
          <a:p>
            <a:pPr marL="627063" lvl="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Volunteering</a:t>
            </a:r>
          </a:p>
        </p:txBody>
      </p:sp>
      <p:pic>
        <p:nvPicPr>
          <p:cNvPr id="2050" name="Picture 2" descr="http://unitycenternorwalk.org/wp-content/uploads/Volunteer-Opportunitie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77" y="5093600"/>
            <a:ext cx="2563925" cy="15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D474F-D0B4-4661-9179-1BCDDDDD5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5" y="5159191"/>
            <a:ext cx="3515485" cy="14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9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234AF8-CEE2-4FF7-9ADF-D1F164965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630251"/>
            <a:ext cx="7408333" cy="2373830"/>
          </a:xfrm>
        </p:spPr>
        <p:txBody>
          <a:bodyPr/>
          <a:lstStyle/>
          <a:p>
            <a:r>
              <a:rPr lang="en-US" dirty="0"/>
              <a:t>Take the time to apply as a volunteer or renew now!</a:t>
            </a:r>
          </a:p>
          <a:p>
            <a:r>
              <a:rPr lang="en-US" dirty="0"/>
              <a:t>Visit </a:t>
            </a:r>
            <a:r>
              <a:rPr lang="en-US" u="sng" dirty="0">
                <a:hlinkClick r:id="rId3"/>
              </a:rPr>
              <a:t>www.lwsd.org/get-involved/volunteering-in-lwsd</a:t>
            </a:r>
            <a:endParaRPr lang="en-US" dirty="0"/>
          </a:p>
          <a:p>
            <a:r>
              <a:rPr lang="en-US" dirty="0"/>
              <a:t>Approved applications are good for 2 years</a:t>
            </a:r>
          </a:p>
          <a:p>
            <a:r>
              <a:rPr lang="en-US" dirty="0"/>
              <a:t>Reach out to </a:t>
            </a:r>
            <a:r>
              <a:rPr lang="en-US" u="sng" dirty="0">
                <a:hlinkClick r:id="rId4"/>
              </a:rPr>
              <a:t>lbartoletti@lwsd.org</a:t>
            </a:r>
            <a:r>
              <a:rPr lang="en-US" dirty="0"/>
              <a:t>  if you have questions about your application or status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ED3561-16C4-43B7-9560-E7EBB873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B005A-D254-41D7-865D-43D378350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768" y="4777991"/>
            <a:ext cx="4555857" cy="20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3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D07A1-0714-4E61-9C59-0CFE92C9B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510" y="2534705"/>
            <a:ext cx="7562080" cy="3450696"/>
          </a:xfrm>
        </p:spPr>
        <p:txBody>
          <a:bodyPr/>
          <a:lstStyle/>
          <a:p>
            <a:r>
              <a:rPr lang="en-US" dirty="0"/>
              <a:t>Program offers a wide variety of electives.</a:t>
            </a:r>
          </a:p>
          <a:p>
            <a:r>
              <a:rPr lang="en-US" dirty="0"/>
              <a:t>Drivers and instructors will be needed for some sessions and will be assigned on a week-by-week basis.</a:t>
            </a:r>
          </a:p>
          <a:p>
            <a:r>
              <a:rPr lang="en-US" dirty="0"/>
              <a:t>Monitor the EAS News Bulletin for announcements.</a:t>
            </a:r>
          </a:p>
          <a:p>
            <a:r>
              <a:rPr lang="en-US" dirty="0"/>
              <a:t>NEW! – Social/Emotional Learning activities!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2ACB9-600E-4D09-B4DB-4719B5A8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Electives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F88A-EB67-47AB-8E8E-ABA2857DD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124" y="4672170"/>
            <a:ext cx="2588416" cy="1954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9B52F-7FE2-44C1-8741-4E17F2F50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478" y="4672170"/>
            <a:ext cx="3491803" cy="20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1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2906EB-286E-4B46-A0A2-9CF7FBEBC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22" y="2675467"/>
            <a:ext cx="6699366" cy="615368"/>
          </a:xfrm>
        </p:spPr>
        <p:txBody>
          <a:bodyPr/>
          <a:lstStyle/>
          <a:p>
            <a:r>
              <a:rPr lang="en-US" dirty="0"/>
              <a:t>Principal – Jennifer Cleaves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99299-7FDD-4215-8AB8-9FECFAFF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Administration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505EBB6-FE86-4EFA-9CCF-6872D087C43E}"/>
              </a:ext>
            </a:extLst>
          </p:cNvPr>
          <p:cNvSpPr txBox="1">
            <a:spLocks/>
          </p:cNvSpPr>
          <p:nvPr/>
        </p:nvSpPr>
        <p:spPr>
          <a:xfrm>
            <a:off x="2817456" y="5056304"/>
            <a:ext cx="6699366" cy="615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Associate Principal – Stacy Mehlberg</a:t>
            </a:r>
          </a:p>
          <a:p>
            <a:endParaRPr lang="en-US" dirty="0"/>
          </a:p>
          <a:p>
            <a:pPr marL="0" indent="0">
              <a:buFont typeface="Symbol" pitchFamily="18" charset="2"/>
              <a:buNone/>
            </a:pPr>
            <a:endParaRPr lang="en-US" dirty="0"/>
          </a:p>
          <a:p>
            <a:pPr marL="0" indent="0">
              <a:buFont typeface="Symbol" pitchFamily="18" charset="2"/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48FBEC-5CE5-4EF2-BDE5-C7968516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60" y="2504702"/>
            <a:ext cx="2062480" cy="20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B47254F-BE67-4468-A15C-99175579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03710"/>
            <a:ext cx="2237940" cy="240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3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liparts.co/cliparts/yik/GBj/yikGBj4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00" y="3754152"/>
            <a:ext cx="2941972" cy="29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4816" y="1903854"/>
            <a:ext cx="7689254" cy="2685732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Camp Hamilton (Sept.)</a:t>
            </a:r>
          </a:p>
          <a:p>
            <a:r>
              <a:rPr lang="en-US" dirty="0"/>
              <a:t>November Academic Adventures</a:t>
            </a:r>
          </a:p>
          <a:p>
            <a:r>
              <a:rPr lang="en-US" dirty="0"/>
              <a:t>April Adventures</a:t>
            </a:r>
          </a:p>
          <a:p>
            <a:pPr lvl="1"/>
            <a:r>
              <a:rPr lang="en-US" dirty="0"/>
              <a:t>Trip options will be communicated in mid-November.</a:t>
            </a:r>
          </a:p>
          <a:p>
            <a:pPr lvl="1"/>
            <a:r>
              <a:rPr lang="en-US" dirty="0"/>
              <a:t>Range of trip options and costs</a:t>
            </a:r>
          </a:p>
          <a:p>
            <a:r>
              <a:rPr lang="en-US" dirty="0"/>
              <a:t>Bowman Bay (June)</a:t>
            </a:r>
          </a:p>
          <a:p>
            <a:r>
              <a:rPr lang="en-US" dirty="0"/>
              <a:t>Volunteer roles and expectations</a:t>
            </a:r>
          </a:p>
        </p:txBody>
      </p:sp>
      <p:pic>
        <p:nvPicPr>
          <p:cNvPr id="1026" name="Picture 2" descr="http://images.clipartpanda.com/baggage-clipart-Duffle-Bag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28" y="5341887"/>
            <a:ext cx="1140964" cy="1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liparts.co/cliparts/LTd/Lra/LTdLrayT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4" y="4694690"/>
            <a:ext cx="2523319" cy="17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04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8335" y="2130241"/>
            <a:ext cx="7408333" cy="431031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Finn Hill Sports - 4 seasons</a:t>
            </a:r>
          </a:p>
          <a:p>
            <a:r>
              <a:rPr lang="en-US" sz="2800" dirty="0"/>
              <a:t>Math Club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</a:p>
          <a:p>
            <a:r>
              <a:rPr lang="en-US" sz="2800" dirty="0"/>
              <a:t>Science Olympiad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</a:p>
          <a:p>
            <a:r>
              <a:rPr lang="en-US" sz="2800" dirty="0"/>
              <a:t>Robotics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US" sz="2800" dirty="0"/>
          </a:p>
          <a:p>
            <a:r>
              <a:rPr lang="en-US" sz="2800" dirty="0"/>
              <a:t>Orienteering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</a:p>
          <a:p>
            <a:r>
              <a:rPr lang="en-US" sz="2800" dirty="0"/>
              <a:t>8</a:t>
            </a:r>
            <a:r>
              <a:rPr lang="en-US" sz="2800" baseline="30000" dirty="0"/>
              <a:t>th</a:t>
            </a:r>
            <a:r>
              <a:rPr lang="en-US" sz="2800" dirty="0"/>
              <a:t> Grade Leadership</a:t>
            </a:r>
          </a:p>
          <a:p>
            <a:r>
              <a:rPr lang="en-US" sz="2800" dirty="0"/>
              <a:t>Green Team</a:t>
            </a:r>
          </a:p>
          <a:p>
            <a:r>
              <a:rPr lang="en-US" sz="2800" dirty="0"/>
              <a:t>School Socials</a:t>
            </a:r>
          </a:p>
          <a:p>
            <a:r>
              <a:rPr lang="en-US" sz="2800" dirty="0"/>
              <a:t>Media Club</a:t>
            </a:r>
          </a:p>
          <a:p>
            <a:r>
              <a:rPr lang="en-US" sz="2800" dirty="0"/>
              <a:t>Campus Drama Production</a:t>
            </a:r>
          </a:p>
          <a:p>
            <a:endParaRPr lang="en-US" sz="1200" dirty="0"/>
          </a:p>
          <a:p>
            <a:pPr marL="301943" lvl="1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†</a:t>
            </a:r>
            <a:r>
              <a:rPr lang="en-US" sz="2600" i="1" dirty="0"/>
              <a:t>Contingent on parent volunteer leaders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Extra-Curricular Opportunities</a:t>
            </a:r>
          </a:p>
        </p:txBody>
      </p:sp>
      <p:pic>
        <p:nvPicPr>
          <p:cNvPr id="3074" name="Picture 2" descr="Clubs and Activitie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6594"/>
            <a:ext cx="3823727" cy="19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Academic Agreement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92422" y="2000197"/>
            <a:ext cx="3822192" cy="639762"/>
          </a:xfrm>
        </p:spPr>
        <p:txBody>
          <a:bodyPr/>
          <a:lstStyle/>
          <a:p>
            <a:r>
              <a:rPr lang="en-US" b="1" dirty="0"/>
              <a:t>Students will…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19221" y="2459422"/>
            <a:ext cx="3820055" cy="3998528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Apply themselves to studies in all classes </a:t>
            </a:r>
          </a:p>
          <a:p>
            <a:pPr lvl="0"/>
            <a:r>
              <a:rPr lang="en-US" sz="2200" dirty="0"/>
              <a:t>Take steps to improve skills and study habits</a:t>
            </a:r>
          </a:p>
          <a:p>
            <a:pPr lvl="0"/>
            <a:r>
              <a:rPr lang="en-US" sz="2200" dirty="0"/>
              <a:t>Work toward a 3.0 average in order to participate on EAS trips and electives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69373" y="2002221"/>
            <a:ext cx="3822192" cy="536028"/>
          </a:xfrm>
        </p:spPr>
        <p:txBody>
          <a:bodyPr>
            <a:normAutofit/>
          </a:bodyPr>
          <a:lstStyle/>
          <a:p>
            <a:r>
              <a:rPr lang="en-US" b="1" dirty="0"/>
              <a:t>Families will…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506718"/>
            <a:ext cx="3822192" cy="361944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Continue to support their child’s academic learning in all classes </a:t>
            </a:r>
          </a:p>
          <a:p>
            <a:pPr lvl="0"/>
            <a:r>
              <a:rPr lang="en-US" dirty="0"/>
              <a:t>Work with teachers as needed to address areas for improvement</a:t>
            </a:r>
          </a:p>
          <a:p>
            <a:endParaRPr lang="en-US" dirty="0"/>
          </a:p>
        </p:txBody>
      </p:sp>
      <p:pic>
        <p:nvPicPr>
          <p:cNvPr id="2051" name="Picture 3" descr="C:\Users\emcmackin\AppData\Local\Microsoft\Windows\Temporary Internet Files\Content.IE5\6YIT4N07\MC90029754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80" y="4124779"/>
            <a:ext cx="1925138" cy="223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9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A6FB-AAB8-4AF3-A5F0-588A7187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Study Environment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005A0-C346-44CA-A688-7A9074D6C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67024" y="2431280"/>
            <a:ext cx="3822192" cy="639762"/>
          </a:xfrm>
        </p:spPr>
        <p:txBody>
          <a:bodyPr/>
          <a:lstStyle/>
          <a:p>
            <a:r>
              <a:rPr lang="en-US" dirty="0"/>
              <a:t>Key Elements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9846C-4E2B-418E-B4B8-B7F51077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4" y="2751161"/>
            <a:ext cx="3359967" cy="281093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0D443B-8EA3-4837-A813-18A9B5369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35911" y="3176095"/>
            <a:ext cx="5241808" cy="311919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Area free from disruptions where student can work with purpose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600" dirty="0"/>
              <a:t>Access to needed materials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600" dirty="0"/>
              <a:t>Reasonable parental supervision of screens (phone, laptop, TV, etc.)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2600" dirty="0"/>
              <a:t>Consistent routine w/ breaks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2600" b="1" u="sng" dirty="0"/>
              <a:t>Proper planner use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83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is Important!</a:t>
            </a:r>
          </a:p>
        </p:txBody>
      </p:sp>
      <p:pic>
        <p:nvPicPr>
          <p:cNvPr id="2050" name="Picture 3" descr="image006">
            <a:extLst>
              <a:ext uri="{FF2B5EF4-FFF2-40B4-BE49-F238E27FC236}">
                <a16:creationId xmlns:a16="http://schemas.microsoft.com/office/drawing/2014/main" id="{824A6469-2110-48E6-8642-D296FCC5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9" y="1526586"/>
            <a:ext cx="8702283" cy="491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655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709251"/>
            <a:ext cx="8326192" cy="3114926"/>
          </a:xfrm>
        </p:spPr>
        <p:txBody>
          <a:bodyPr>
            <a:noAutofit/>
          </a:bodyPr>
          <a:lstStyle/>
          <a:p>
            <a:r>
              <a:rPr lang="en-US" dirty="0"/>
              <a:t>EAS strongly recommends parents avoid taking students out of school for family vacations other than on LWSD holidays.</a:t>
            </a:r>
          </a:p>
          <a:p>
            <a:r>
              <a:rPr lang="en-US" dirty="0"/>
              <a:t>Missed class time affects learning and may impact grades.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Absences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CC599-9DA8-415A-A212-5320A21E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10" y="4311608"/>
            <a:ext cx="5980036" cy="18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rsdanabeck.com/uploads/7/9/0/9/7909932/6339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13" y="5039175"/>
            <a:ext cx="2069010" cy="15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B78557-8BB7-0DA0-71EC-F1A8E70C9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9C0262-0391-C6A6-0AAA-83653594F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/>
          <a:stretch/>
        </p:blipFill>
        <p:spPr bwMode="auto">
          <a:xfrm>
            <a:off x="0" y="2213260"/>
            <a:ext cx="9144000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35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Skyward Gradebook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347" y="2075791"/>
            <a:ext cx="7408333" cy="354123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Families access grades through the “Students &amp; Families” tab on the LWSD website.</a:t>
            </a:r>
          </a:p>
          <a:p>
            <a:r>
              <a:rPr lang="en-US" dirty="0"/>
              <a:t>Students can access via ClassLink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8057" y="5617021"/>
            <a:ext cx="3976914" cy="638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08174-52B7-47CF-8502-E891AFB59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15" y="3833867"/>
            <a:ext cx="3513519" cy="2458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033F6-4817-AFB6-CC6D-DB4FE3525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4" y="3805212"/>
            <a:ext cx="4219843" cy="25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6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BD6D3F-9501-42FD-9940-EDA993F1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Skyward Gradebook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2A2E5-4485-4515-AFEA-8DCD1826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3" y="4522987"/>
            <a:ext cx="2299966" cy="2249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5DC38-CCEC-BF2E-29C5-AB4AF76E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34" y="1962574"/>
            <a:ext cx="6343696" cy="24860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50839A-5F6D-4C33-AB5A-0959CC6B3F54}"/>
              </a:ext>
            </a:extLst>
          </p:cNvPr>
          <p:cNvSpPr/>
          <p:nvPr/>
        </p:nvSpPr>
        <p:spPr>
          <a:xfrm>
            <a:off x="2807299" y="2205519"/>
            <a:ext cx="389659" cy="353291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9EB90D-CDDC-599B-D236-AB642971F340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3139894" y="2507072"/>
            <a:ext cx="1359438" cy="1295704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78F6B8-625E-BD79-D5E7-EC2999EC66FC}"/>
              </a:ext>
            </a:extLst>
          </p:cNvPr>
          <p:cNvSpPr txBox="1"/>
          <p:nvPr/>
        </p:nvSpPr>
        <p:spPr>
          <a:xfrm>
            <a:off x="4499332" y="3802776"/>
            <a:ext cx="4366734" cy="1561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Click on any grade to show a detailed report of individual assignments, scores, and teacher comments.</a:t>
            </a:r>
          </a:p>
        </p:txBody>
      </p:sp>
    </p:spTree>
    <p:extLst>
      <p:ext uri="{BB962C8B-B14F-4D97-AF65-F5344CB8AC3E}">
        <p14:creationId xmlns:p14="http://schemas.microsoft.com/office/powerpoint/2010/main" val="501256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73FFB5-4E70-4073-83AF-BA37E874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Viewing Class Assignments &amp; Grades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78314-A7BA-4A88-8C27-302DF644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4" y="2401555"/>
            <a:ext cx="2907715" cy="3813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85E24-C6ED-9866-4D44-890F1E6C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15" y="1526253"/>
            <a:ext cx="5333624" cy="285751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7F6721E-1A4A-17AD-FBB9-D640D4C0AFE0}"/>
              </a:ext>
            </a:extLst>
          </p:cNvPr>
          <p:cNvSpPr/>
          <p:nvPr/>
        </p:nvSpPr>
        <p:spPr>
          <a:xfrm>
            <a:off x="7757260" y="1683461"/>
            <a:ext cx="1386739" cy="2973318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D8CE48-E2F5-50D2-1E14-026744945F81}"/>
              </a:ext>
            </a:extLst>
          </p:cNvPr>
          <p:cNvCxnSpPr>
            <a:cxnSpLocks/>
          </p:cNvCxnSpPr>
          <p:nvPr/>
        </p:nvCxnSpPr>
        <p:spPr>
          <a:xfrm flipV="1">
            <a:off x="7109308" y="4447864"/>
            <a:ext cx="968902" cy="342139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381F94-FCF6-2ADC-1640-822C50861C09}"/>
              </a:ext>
            </a:extLst>
          </p:cNvPr>
          <p:cNvSpPr txBox="1"/>
          <p:nvPr/>
        </p:nvSpPr>
        <p:spPr>
          <a:xfrm>
            <a:off x="3730900" y="4618933"/>
            <a:ext cx="346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you see the 4-point scale scores for each assignment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9156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930216" cy="3450696"/>
          </a:xfrm>
        </p:spPr>
        <p:txBody>
          <a:bodyPr/>
          <a:lstStyle/>
          <a:p>
            <a:r>
              <a:rPr lang="en-US" dirty="0"/>
              <a:t>Co-Lead Teacher</a:t>
            </a:r>
          </a:p>
          <a:p>
            <a:r>
              <a:rPr lang="en-US" dirty="0"/>
              <a:t>Language Arts</a:t>
            </a:r>
          </a:p>
          <a:p>
            <a:r>
              <a:rPr lang="en-US" dirty="0"/>
              <a:t>Pre-Algebra I</a:t>
            </a:r>
          </a:p>
          <a:p>
            <a:r>
              <a:rPr lang="en-US" dirty="0"/>
              <a:t>Orca Clan Leader</a:t>
            </a:r>
          </a:p>
          <a:p>
            <a:r>
              <a:rPr lang="en-US" dirty="0"/>
              <a:t>Character Strong Lead</a:t>
            </a:r>
          </a:p>
          <a:p>
            <a:r>
              <a:rPr lang="en-US" dirty="0"/>
              <a:t>Backpack Naturalists CSP</a:t>
            </a:r>
          </a:p>
          <a:p>
            <a:r>
              <a:rPr lang="en-US" dirty="0"/>
              <a:t>504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Marie Jo Andrada</a:t>
            </a:r>
          </a:p>
        </p:txBody>
      </p:sp>
      <p:pic>
        <p:nvPicPr>
          <p:cNvPr id="4098" name="Picture 2" descr="Marie Jo Andrada">
            <a:extLst>
              <a:ext uri="{FF2B5EF4-FFF2-40B4-BE49-F238E27FC236}">
                <a16:creationId xmlns:a16="http://schemas.microsoft.com/office/drawing/2014/main" id="{0705044D-25AE-4D63-B621-BF1CE702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09" y="2606115"/>
            <a:ext cx="2973083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42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66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Opt-In to Receive Missing Assignment Emails!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40" y="2057401"/>
            <a:ext cx="895782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68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382" y="2320073"/>
            <a:ext cx="4567037" cy="4009112"/>
          </a:xfrm>
        </p:spPr>
        <p:txBody>
          <a:bodyPr>
            <a:normAutofit fontScale="92500"/>
          </a:bodyPr>
          <a:lstStyle/>
          <a:p>
            <a:r>
              <a:rPr lang="en-US" dirty="0"/>
              <a:t>Question related to </a:t>
            </a:r>
            <a:r>
              <a:rPr lang="en-US" b="1" u="sng" dirty="0"/>
              <a:t>specific class </a:t>
            </a:r>
            <a:r>
              <a:rPr lang="en-US" dirty="0"/>
              <a:t>–teacher of the class</a:t>
            </a:r>
          </a:p>
          <a:p>
            <a:r>
              <a:rPr lang="en-US" b="1" u="sng" dirty="0"/>
              <a:t>General question </a:t>
            </a:r>
            <a:r>
              <a:rPr lang="en-US" dirty="0"/>
              <a:t>– advisory teacher or EAS office</a:t>
            </a:r>
          </a:p>
          <a:p>
            <a:r>
              <a:rPr lang="en-US" b="1" u="sng" dirty="0"/>
              <a:t>School concern </a:t>
            </a:r>
            <a:r>
              <a:rPr lang="en-US" dirty="0"/>
              <a:t>– Lead Teacher</a:t>
            </a:r>
          </a:p>
          <a:p>
            <a:r>
              <a:rPr lang="en-US" dirty="0"/>
              <a:t>Continued concern – Dr. Mehlberg</a:t>
            </a:r>
          </a:p>
          <a:p>
            <a:r>
              <a:rPr lang="en-US" dirty="0"/>
              <a:t>Non-urgent: Email </a:t>
            </a:r>
          </a:p>
          <a:p>
            <a:r>
              <a:rPr lang="en-US" dirty="0"/>
              <a:t>Urgent: Phone call</a:t>
            </a:r>
          </a:p>
          <a:p>
            <a:r>
              <a:rPr lang="en-US" dirty="0"/>
              <a:t>Always get all sides of a story before making a judgment!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93174"/>
            <a:ext cx="8229600" cy="1094687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 Process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 descr="http://effectivecommunicationadvice.com/wp-content/uploads/2012/03/Non-capisco-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5" y="2887415"/>
            <a:ext cx="3810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12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93174"/>
            <a:ext cx="8229600" cy="1094687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 Process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22789-0B8F-B31F-7D01-45FB7820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59" y="2399845"/>
            <a:ext cx="8296336" cy="41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62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381" y="2320073"/>
            <a:ext cx="5758878" cy="4009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i="1" u="sng" dirty="0"/>
              <a:t>Signups will begin in late October</a:t>
            </a:r>
          </a:p>
          <a:p>
            <a:pPr marL="0" indent="0">
              <a:buNone/>
            </a:pPr>
            <a:r>
              <a:rPr lang="en-US" sz="3600" b="1" i="1" u="sng" dirty="0"/>
              <a:t>                                                                                                                           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6</a:t>
            </a:r>
            <a:r>
              <a:rPr lang="en-US" sz="2800" b="1" u="sng" baseline="30000" dirty="0"/>
              <a:t>th</a:t>
            </a:r>
            <a:r>
              <a:rPr lang="en-US" sz="2800" b="1" u="sng" dirty="0"/>
              <a:t> Grade Families</a:t>
            </a:r>
            <a:endParaRPr lang="en-US" sz="2800" dirty="0"/>
          </a:p>
          <a:p>
            <a:r>
              <a:rPr lang="en-US" sz="2800" dirty="0"/>
              <a:t>Week of Nov. 27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7</a:t>
            </a:r>
            <a:r>
              <a:rPr lang="en-US" sz="2800" b="1" u="sng" baseline="30000" dirty="0"/>
              <a:t>th</a:t>
            </a:r>
            <a:r>
              <a:rPr lang="en-US" sz="2800" b="1" u="sng" dirty="0"/>
              <a:t> &amp; 8</a:t>
            </a:r>
            <a:r>
              <a:rPr lang="en-US" sz="2800" b="1" u="sng" baseline="30000" dirty="0"/>
              <a:t>th</a:t>
            </a:r>
            <a:r>
              <a:rPr lang="en-US" sz="2800" b="1" u="sng" dirty="0"/>
              <a:t> Grade Families</a:t>
            </a:r>
          </a:p>
          <a:p>
            <a:r>
              <a:rPr lang="en-US" sz="2800" dirty="0"/>
              <a:t>Feb. 13-14, Feb. 20-21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1440"/>
            <a:ext cx="8229600" cy="1094687"/>
          </a:xfrm>
        </p:spPr>
        <p:txBody>
          <a:bodyPr>
            <a:normAutofit/>
          </a:bodyPr>
          <a:lstStyle/>
          <a:p>
            <a:r>
              <a:rPr lang="en-US" sz="6000" dirty="0"/>
              <a:t>Conferences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E915E9-ED2D-1804-FE70-6A9F9215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9" y="3205595"/>
            <a:ext cx="3748150" cy="26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5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149" y="2369761"/>
            <a:ext cx="7666251" cy="3450696"/>
          </a:xfrm>
        </p:spPr>
        <p:txBody>
          <a:bodyPr>
            <a:normAutofit/>
          </a:bodyPr>
          <a:lstStyle/>
          <a:p>
            <a:r>
              <a:rPr lang="en-US" sz="2800" dirty="0"/>
              <a:t>Expectations IN and OUT of school</a:t>
            </a:r>
          </a:p>
          <a:p>
            <a:r>
              <a:rPr lang="en-US" sz="2800" dirty="0"/>
              <a:t>Social media guidelines</a:t>
            </a:r>
          </a:p>
          <a:p>
            <a:r>
              <a:rPr lang="en-US" sz="2800" b="1" dirty="0"/>
              <a:t>NO</a:t>
            </a:r>
            <a:r>
              <a:rPr lang="en-US" sz="2800" dirty="0"/>
              <a:t> </a:t>
            </a:r>
            <a:r>
              <a:rPr lang="en-US" sz="2800" b="1" dirty="0"/>
              <a:t>Tolerance</a:t>
            </a:r>
            <a:r>
              <a:rPr lang="en-US" sz="2800" dirty="0"/>
              <a:t> for: Bullying, Teasing, Harassment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Dynamics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96772" y="4161558"/>
            <a:ext cx="3209423" cy="2358113"/>
            <a:chOff x="5281448" y="3925614"/>
            <a:chExt cx="3567741" cy="2664372"/>
          </a:xfrm>
        </p:grpSpPr>
        <p:pic>
          <p:nvPicPr>
            <p:cNvPr id="4098" name="Picture 2" descr="C:\Users\emcmackin\AppData\Local\Microsoft\Windows\Temporary Internet Files\Content.IE5\6YIT4N07\MP900442445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448" y="4116166"/>
              <a:ext cx="3471570" cy="228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lowchart: Connector 4"/>
            <p:cNvSpPr/>
            <p:nvPr/>
          </p:nvSpPr>
          <p:spPr>
            <a:xfrm>
              <a:off x="5503743" y="3925614"/>
              <a:ext cx="3345446" cy="2664372"/>
            </a:xfrm>
            <a:prstGeom prst="flowChartConnector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7" name="Straight Connector 6"/>
          <p:cNvCxnSpPr>
            <a:cxnSpLocks/>
            <a:stCxn id="5" idx="1"/>
            <a:endCxn id="5" idx="5"/>
          </p:cNvCxnSpPr>
          <p:nvPr/>
        </p:nvCxnSpPr>
        <p:spPr>
          <a:xfrm>
            <a:off x="5437465" y="4506896"/>
            <a:ext cx="2128006" cy="16674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ow to choose the right social media platforms">
            <a:extLst>
              <a:ext uri="{FF2B5EF4-FFF2-40B4-BE49-F238E27FC236}">
                <a16:creationId xmlns:a16="http://schemas.microsoft.com/office/drawing/2014/main" id="{05F2691B-C8EA-ED3E-EAD6-706FD8AE8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5" y="4174189"/>
            <a:ext cx="3261318" cy="21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75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mbracingtechnologyineducation.wikispaces.com/file/view/literacy.jpg/217425540/800x396/litera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20" y="4685023"/>
            <a:ext cx="3815185" cy="18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9239" y="2593800"/>
            <a:ext cx="7665521" cy="2871818"/>
          </a:xfrm>
        </p:spPr>
        <p:txBody>
          <a:bodyPr>
            <a:normAutofit/>
          </a:bodyPr>
          <a:lstStyle/>
          <a:p>
            <a:r>
              <a:rPr lang="en-US" sz="2800" dirty="0"/>
              <a:t>Independent Reading</a:t>
            </a:r>
          </a:p>
          <a:p>
            <a:r>
              <a:rPr lang="en-US" sz="2800" dirty="0"/>
              <a:t>Reading and writing instructed and emphasized in all classes and on excursions</a:t>
            </a:r>
          </a:p>
          <a:p>
            <a:r>
              <a:rPr lang="en-US" sz="2800" dirty="0"/>
              <a:t>Emphasis placed on various forms of writing</a:t>
            </a:r>
          </a:p>
          <a:p>
            <a:r>
              <a:rPr lang="en-US" sz="2800" dirty="0"/>
              <a:t>Presentation skills in all classes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– A Culture of Literacy</a:t>
            </a:r>
          </a:p>
        </p:txBody>
      </p:sp>
    </p:spTree>
    <p:extLst>
      <p:ext uri="{BB962C8B-B14F-4D97-AF65-F5344CB8AC3E}">
        <p14:creationId xmlns:p14="http://schemas.microsoft.com/office/powerpoint/2010/main" val="1889300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Math Pathways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238A28-42E9-C2E2-803A-0B59836C88C8}"/>
              </a:ext>
            </a:extLst>
          </p:cNvPr>
          <p:cNvGrpSpPr/>
          <p:nvPr/>
        </p:nvGrpSpPr>
        <p:grpSpPr>
          <a:xfrm>
            <a:off x="0" y="1349576"/>
            <a:ext cx="9144000" cy="4158847"/>
            <a:chOff x="0" y="1349576"/>
            <a:chExt cx="9144000" cy="41588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A6FCE6-5A99-4B5B-8D0D-6DCE6C70E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49576"/>
              <a:ext cx="9144000" cy="415884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26738C0-BB5E-005E-CCBE-F7C8B21D2C1D}"/>
                </a:ext>
              </a:extLst>
            </p:cNvPr>
            <p:cNvCxnSpPr/>
            <p:nvPr/>
          </p:nvCxnSpPr>
          <p:spPr>
            <a:xfrm>
              <a:off x="1132609" y="3714750"/>
              <a:ext cx="249382" cy="4727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743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832" y="2769244"/>
            <a:ext cx="8598089" cy="1501743"/>
          </a:xfrm>
        </p:spPr>
        <p:txBody>
          <a:bodyPr>
            <a:normAutofit/>
          </a:bodyPr>
          <a:lstStyle/>
          <a:p>
            <a:r>
              <a:rPr lang="en-US" dirty="0"/>
              <a:t>At the end of the school year Math 6 and Pre-Algebra 1 will discuss and communicate with families all opportunities for math acceleration.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Opportunities for Math Acceleration</a:t>
            </a:r>
          </a:p>
        </p:txBody>
      </p:sp>
      <p:pic>
        <p:nvPicPr>
          <p:cNvPr id="2050" name="Picture 2" descr="http://www.chicagonow.com/blogs/district-299/assets_c/2010/01/sbSuperBean-thumb-200x239-67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82" y="3961907"/>
            <a:ext cx="1857876" cy="22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707" y="4210076"/>
            <a:ext cx="2453907" cy="195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970" y="2458009"/>
            <a:ext cx="8694056" cy="25296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Spanish – Sr. Hamilton, Sra. Reynoso, Sra. Kollinger</a:t>
            </a:r>
          </a:p>
          <a:p>
            <a:r>
              <a:rPr lang="en-US" dirty="0"/>
              <a:t>Math – Ms. Minato, Ms. Andrada, Mr. Rose, Mr. Healy</a:t>
            </a:r>
          </a:p>
          <a:p>
            <a:r>
              <a:rPr lang="en-US" dirty="0"/>
              <a:t>Science/STEM – Mr. Healy, Mr. Rose</a:t>
            </a:r>
          </a:p>
          <a:p>
            <a:r>
              <a:rPr lang="en-US" dirty="0"/>
              <a:t>Language Arts – Ms. Andrada</a:t>
            </a:r>
          </a:p>
          <a:p>
            <a:r>
              <a:rPr lang="en-US" dirty="0"/>
              <a:t>Social Studies – Ms. Minato</a:t>
            </a:r>
          </a:p>
          <a:p>
            <a:r>
              <a:rPr lang="en-US" dirty="0"/>
              <a:t>Art and Fitness – Mr. Hamilton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744" y="338328"/>
            <a:ext cx="8694056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Curriculum</a:t>
            </a:r>
            <a:br>
              <a:rPr lang="en-US" dirty="0"/>
            </a:br>
            <a:r>
              <a:rPr lang="en-US" dirty="0"/>
              <a:t>Year A: Where Have the Salmon Gone?</a:t>
            </a:r>
          </a:p>
        </p:txBody>
      </p:sp>
      <p:pic>
        <p:nvPicPr>
          <p:cNvPr id="7170" name="Picture 2" descr="http://p7cdn4static.sharpschool.com/UserFiles/Servers/Server_499301/Image/Departments/Curriculum/curricul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01" y="5030638"/>
            <a:ext cx="4293595" cy="16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21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5874" y="2713320"/>
            <a:ext cx="8766628" cy="2056187"/>
          </a:xfrm>
        </p:spPr>
        <p:txBody>
          <a:bodyPr>
            <a:noAutofit/>
          </a:bodyPr>
          <a:lstStyle/>
          <a:p>
            <a:r>
              <a:rPr lang="en-US" sz="2800" dirty="0"/>
              <a:t>6</a:t>
            </a:r>
            <a:r>
              <a:rPr lang="en-US" sz="2800" baseline="30000" dirty="0"/>
              <a:t>th</a:t>
            </a:r>
            <a:r>
              <a:rPr lang="en-US" sz="2800" dirty="0"/>
              <a:t> Grade parents to EAS Commons</a:t>
            </a:r>
          </a:p>
          <a:p>
            <a:r>
              <a:rPr lang="en-US" sz="2800" dirty="0"/>
              <a:t>7</a:t>
            </a:r>
            <a:r>
              <a:rPr lang="en-US" sz="2800" baseline="30000" dirty="0"/>
              <a:t>th</a:t>
            </a:r>
            <a:r>
              <a:rPr lang="en-US" sz="2800" dirty="0"/>
              <a:t> Grade parents to Mr. Rose’s room</a:t>
            </a:r>
          </a:p>
          <a:p>
            <a:r>
              <a:rPr lang="en-US" sz="2800" dirty="0"/>
              <a:t>8</a:t>
            </a:r>
            <a:r>
              <a:rPr lang="en-US" sz="2800" baseline="30000" dirty="0"/>
              <a:t>th</a:t>
            </a:r>
            <a:r>
              <a:rPr lang="en-US" sz="2800" dirty="0"/>
              <a:t> Grade parents to Ms. Andrada/Ms. Minato room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136" y="395123"/>
            <a:ext cx="8229600" cy="1252728"/>
          </a:xfrm>
        </p:spPr>
        <p:txBody>
          <a:bodyPr/>
          <a:lstStyle/>
          <a:p>
            <a:r>
              <a:rPr lang="en-US" dirty="0"/>
              <a:t>Grade Level Break-out Sessions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C5D7D8-563E-549A-F0A9-B22CCCE3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85" y="4430006"/>
            <a:ext cx="7399446" cy="16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/>
          <a:lstStyle/>
          <a:p>
            <a:r>
              <a:rPr lang="en-US" dirty="0"/>
              <a:t>Volunteer Coordinator</a:t>
            </a:r>
          </a:p>
          <a:p>
            <a:r>
              <a:rPr lang="en-US" dirty="0"/>
              <a:t>Grants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Laura Bartoletti</a:t>
            </a:r>
          </a:p>
        </p:txBody>
      </p:sp>
      <p:pic>
        <p:nvPicPr>
          <p:cNvPr id="9218" name="Picture 2" descr="Laura Bartoletti">
            <a:extLst>
              <a:ext uri="{FF2B5EF4-FFF2-40B4-BE49-F238E27FC236}">
                <a16:creationId xmlns:a16="http://schemas.microsoft.com/office/drawing/2014/main" id="{FD04FDC7-6B62-41B3-B783-0345599B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92" y="2430283"/>
            <a:ext cx="2960100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4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>
            <a:normAutofit fontScale="92500"/>
          </a:bodyPr>
          <a:lstStyle/>
          <a:p>
            <a:r>
              <a:rPr lang="en-US" dirty="0"/>
              <a:t>EAS Co-Founder</a:t>
            </a:r>
          </a:p>
          <a:p>
            <a:r>
              <a:rPr lang="en-US" dirty="0"/>
              <a:t>Art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Grade Orientation</a:t>
            </a:r>
          </a:p>
          <a:p>
            <a:r>
              <a:rPr lang="en-US" dirty="0"/>
              <a:t>Bear Clan Leader</a:t>
            </a:r>
          </a:p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 Leadership</a:t>
            </a:r>
          </a:p>
          <a:p>
            <a:r>
              <a:rPr lang="en-US" dirty="0"/>
              <a:t>Excursion Coordinator</a:t>
            </a:r>
          </a:p>
          <a:p>
            <a:r>
              <a:rPr lang="en-US" dirty="0"/>
              <a:t>Greenhouse CSP</a:t>
            </a:r>
          </a:p>
          <a:p>
            <a:r>
              <a:rPr lang="en-US" dirty="0"/>
              <a:t>Finn Hill Badminton Coach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Hamilton</a:t>
            </a:r>
          </a:p>
        </p:txBody>
      </p:sp>
      <p:pic>
        <p:nvPicPr>
          <p:cNvPr id="3074" name="Picture 2" descr="John Hamilton">
            <a:extLst>
              <a:ext uri="{FF2B5EF4-FFF2-40B4-BE49-F238E27FC236}">
                <a16:creationId xmlns:a16="http://schemas.microsoft.com/office/drawing/2014/main" id="{FB5FD683-52A5-496A-B5AE-FB485CD1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6" y="2374246"/>
            <a:ext cx="2960100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5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756720" cy="34506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EAS Co-Founder</a:t>
            </a:r>
          </a:p>
          <a:p>
            <a:r>
              <a:rPr lang="en-US" dirty="0"/>
              <a:t>Co-Lead Teacher</a:t>
            </a:r>
          </a:p>
          <a:p>
            <a:r>
              <a:rPr lang="en-US" dirty="0"/>
              <a:t>Science</a:t>
            </a:r>
          </a:p>
          <a:p>
            <a:r>
              <a:rPr lang="en-US" dirty="0"/>
              <a:t>Pre-Alg. 2</a:t>
            </a:r>
          </a:p>
          <a:p>
            <a:r>
              <a:rPr lang="en-US" dirty="0"/>
              <a:t>Osprey Clan Leader</a:t>
            </a:r>
          </a:p>
          <a:p>
            <a:r>
              <a:rPr lang="en-US" dirty="0"/>
              <a:t>Green Team</a:t>
            </a:r>
          </a:p>
          <a:p>
            <a:r>
              <a:rPr lang="en-US" dirty="0"/>
              <a:t>Yearbook Advisor</a:t>
            </a:r>
          </a:p>
          <a:p>
            <a:r>
              <a:rPr lang="en-US" dirty="0"/>
              <a:t>EcoStewards CSP</a:t>
            </a:r>
          </a:p>
          <a:p>
            <a:r>
              <a:rPr lang="en-US" dirty="0"/>
              <a:t>Finn Hill Basketball Coach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 Healy</a:t>
            </a:r>
          </a:p>
        </p:txBody>
      </p:sp>
      <p:pic>
        <p:nvPicPr>
          <p:cNvPr id="2050" name="Picture 2" descr="Brian Healy">
            <a:extLst>
              <a:ext uri="{FF2B5EF4-FFF2-40B4-BE49-F238E27FC236}">
                <a16:creationId xmlns:a16="http://schemas.microsoft.com/office/drawing/2014/main" id="{74D4BCB9-388B-4BF4-BE71-9C560B97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4" y="2426219"/>
            <a:ext cx="2962831" cy="39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35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 Spanish 2</a:t>
            </a:r>
          </a:p>
          <a:p>
            <a:r>
              <a:rPr lang="en-US" dirty="0"/>
              <a:t>Also teaches Spanish at Kamiakin Middle School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Cristina Kollinger-Collesei</a:t>
            </a:r>
          </a:p>
        </p:txBody>
      </p:sp>
      <p:pic>
        <p:nvPicPr>
          <p:cNvPr id="3074" name="Picture 2" descr="Cristina Kollinger Collesei">
            <a:extLst>
              <a:ext uri="{FF2B5EF4-FFF2-40B4-BE49-F238E27FC236}">
                <a16:creationId xmlns:a16="http://schemas.microsoft.com/office/drawing/2014/main" id="{72FF585F-66C0-4B04-9CC2-D4ECC191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8" y="2508380"/>
            <a:ext cx="3152851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2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EDA73-079B-4839-BA87-7E386B59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9" y="2675467"/>
            <a:ext cx="3577771" cy="34506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Office Manager </a:t>
            </a:r>
          </a:p>
          <a:p>
            <a:r>
              <a:rPr lang="en-US" dirty="0"/>
              <a:t>Staff “Mom”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r>
              <a:rPr lang="en-US" dirty="0"/>
              <a:t>Registrar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News Bulletin Editor</a:t>
            </a:r>
          </a:p>
          <a:p>
            <a:r>
              <a:rPr lang="en-US" dirty="0"/>
              <a:t>Health Room</a:t>
            </a:r>
          </a:p>
          <a:p>
            <a:r>
              <a:rPr lang="en-US" dirty="0"/>
              <a:t>School Budget</a:t>
            </a:r>
          </a:p>
          <a:p>
            <a:r>
              <a:rPr lang="en-US" dirty="0"/>
              <a:t>Webmaster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86E94-7B49-4BE1-B011-E02CA28E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Colleen McLaughlin</a:t>
            </a:r>
          </a:p>
        </p:txBody>
      </p:sp>
      <p:pic>
        <p:nvPicPr>
          <p:cNvPr id="8194" name="Picture 2" descr="Colleen McLaughlin">
            <a:extLst>
              <a:ext uri="{FF2B5EF4-FFF2-40B4-BE49-F238E27FC236}">
                <a16:creationId xmlns:a16="http://schemas.microsoft.com/office/drawing/2014/main" id="{8887B7A1-6C29-4B2E-A562-6CF114CB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09" y="2540373"/>
            <a:ext cx="2973083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04038B7C894647B6DD4593A10EAF15" ma:contentTypeVersion="29" ma:contentTypeDescription="Create a new document." ma:contentTypeScope="" ma:versionID="a1d58f0cb5e100c5a69e3a49e4c6c756">
  <xsd:schema xmlns:xsd="http://www.w3.org/2001/XMLSchema" xmlns:xs="http://www.w3.org/2001/XMLSchema" xmlns:p="http://schemas.microsoft.com/office/2006/metadata/properties" xmlns:ns3="56277550-1a4c-4700-83d5-246cbfc9ee18" xmlns:ns4="68cb75cd-5325-4110-a062-482f824bf4f7" targetNamespace="http://schemas.microsoft.com/office/2006/metadata/properties" ma:root="true" ma:fieldsID="33ad756060343130d0aeccebda34ac0b" ns3:_="" ns4:_="">
    <xsd:import namespace="56277550-1a4c-4700-83d5-246cbfc9ee18"/>
    <xsd:import namespace="68cb75cd-5325-4110-a062-482f824bf4f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Templates" minOccurs="0"/>
                <xsd:element ref="ns4:CultureName" minOccurs="0"/>
                <xsd:element ref="ns4:Self_Registration_Enabled0" minOccurs="0"/>
                <xsd:element ref="ns4:Has_Teacher_Only_SectionGroup" minOccurs="0"/>
                <xsd:element ref="ns4:Is_Collaboration_Space_Locked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77550-1a4c-4700-83d5-246cbfc9ee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2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b75cd-5325-4110-a062-482f824bf4f7" elementFormDefault="qualified">
    <xsd:import namespace="http://schemas.microsoft.com/office/2006/documentManagement/types"/>
    <xsd:import namespace="http://schemas.microsoft.com/office/infopath/2007/PartnerControls"/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5" nillable="true" ma:displayName="MediaServiceAutoTags" ma:description="" ma:internalName="MediaServiceAutoTags" ma:readOnly="true">
      <xsd:simpleType>
        <xsd:restriction base="dms:Text"/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7" nillable="true" ma:displayName="Culture Name" ma:internalName="CultureName">
      <xsd:simpleType>
        <xsd:restriction base="dms:Text"/>
      </xsd:simpleType>
    </xsd:element>
    <xsd:element name="Self_Registration_Enabled0" ma:index="28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2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0" nillable="true" ma:displayName="Is Collaboration Space Locked" ma:internalName="Is_Collaboration_Space_Locked">
      <xsd:simpleType>
        <xsd:restriction base="dms:Boolean"/>
      </xsd:simpleType>
    </xsd:element>
    <xsd:element name="MediaServiceLocation" ma:index="31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68cb75cd-5325-4110-a062-482f824bf4f7" xsi:nil="true"/>
    <Self_Registration_Enabled0 xmlns="68cb75cd-5325-4110-a062-482f824bf4f7" xsi:nil="true"/>
    <Has_Teacher_Only_SectionGroup xmlns="68cb75cd-5325-4110-a062-482f824bf4f7" xsi:nil="true"/>
    <DefaultSectionNames xmlns="68cb75cd-5325-4110-a062-482f824bf4f7" xsi:nil="true"/>
    <CultureName xmlns="68cb75cd-5325-4110-a062-482f824bf4f7" xsi:nil="true"/>
    <Owner xmlns="68cb75cd-5325-4110-a062-482f824bf4f7">
      <UserInfo>
        <DisplayName/>
        <AccountId xsi:nil="true"/>
        <AccountType/>
      </UserInfo>
    </Owner>
    <Invited_Teachers xmlns="68cb75cd-5325-4110-a062-482f824bf4f7" xsi:nil="true"/>
    <NotebookType xmlns="68cb75cd-5325-4110-a062-482f824bf4f7" xsi:nil="true"/>
    <Teachers xmlns="68cb75cd-5325-4110-a062-482f824bf4f7">
      <UserInfo>
        <DisplayName/>
        <AccountId xsi:nil="true"/>
        <AccountType/>
      </UserInfo>
    </Teachers>
    <Students xmlns="68cb75cd-5325-4110-a062-482f824bf4f7">
      <UserInfo>
        <DisplayName/>
        <AccountId xsi:nil="true"/>
        <AccountType/>
      </UserInfo>
    </Students>
    <Student_Groups xmlns="68cb75cd-5325-4110-a062-482f824bf4f7">
      <UserInfo>
        <DisplayName/>
        <AccountId xsi:nil="true"/>
        <AccountType/>
      </UserInfo>
    </Student_Groups>
    <Templates xmlns="68cb75cd-5325-4110-a062-482f824bf4f7" xsi:nil="true"/>
    <AppVersion xmlns="68cb75cd-5325-4110-a062-482f824bf4f7" xsi:nil="true"/>
    <Self_Registration_Enabled xmlns="68cb75cd-5325-4110-a062-482f824bf4f7" xsi:nil="true"/>
    <Is_Collaboration_Space_Locked xmlns="68cb75cd-5325-4110-a062-482f824bf4f7" xsi:nil="true"/>
    <Invited_Students xmlns="68cb75cd-5325-4110-a062-482f824bf4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F62102-426D-4A3E-A039-FEC99D211F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277550-1a4c-4700-83d5-246cbfc9ee18"/>
    <ds:schemaRef ds:uri="68cb75cd-5325-4110-a062-482f824bf4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885253-F1E0-4857-BD36-F0C07D1094C4}">
  <ds:schemaRefs>
    <ds:schemaRef ds:uri="56277550-1a4c-4700-83d5-246cbfc9ee1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8cb75cd-5325-4110-a062-482f824bf4f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637493-2096-4D55-BE1D-1DBE023736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5184</TotalTime>
  <Words>1406</Words>
  <Application>Microsoft Office PowerPoint</Application>
  <PresentationFormat>On-screen Show (4:3)</PresentationFormat>
  <Paragraphs>328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Candara</vt:lpstr>
      <vt:lpstr>Symbol</vt:lpstr>
      <vt:lpstr>Waveform</vt:lpstr>
      <vt:lpstr>EAS Curriculum Night</vt:lpstr>
      <vt:lpstr>Meeting Agenda</vt:lpstr>
      <vt:lpstr>School Administration</vt:lpstr>
      <vt:lpstr>Marie Jo Andrada</vt:lpstr>
      <vt:lpstr>Laura Bartoletti</vt:lpstr>
      <vt:lpstr>John Hamilton</vt:lpstr>
      <vt:lpstr>Brian Healy</vt:lpstr>
      <vt:lpstr>Cristina Kollinger-Collesei</vt:lpstr>
      <vt:lpstr>Colleen McLaughlin</vt:lpstr>
      <vt:lpstr>Amy Lofquist</vt:lpstr>
      <vt:lpstr>Michelle Minato</vt:lpstr>
      <vt:lpstr>Maria Reynoso</vt:lpstr>
      <vt:lpstr>Marcus Rose</vt:lpstr>
      <vt:lpstr>Kirstin Doughty</vt:lpstr>
      <vt:lpstr>We Appreciate Our Parents</vt:lpstr>
      <vt:lpstr>PTO Agenda</vt:lpstr>
      <vt:lpstr>PTO Officers</vt:lpstr>
      <vt:lpstr>EAS PTO</vt:lpstr>
      <vt:lpstr>EAS PTO</vt:lpstr>
      <vt:lpstr>Website</vt:lpstr>
      <vt:lpstr>EAS Raise Right Program A Fundraiser for YOU!</vt:lpstr>
      <vt:lpstr>Volunteer</vt:lpstr>
      <vt:lpstr>PTO Proposed Budget</vt:lpstr>
      <vt:lpstr>PTO Proposed Budget</vt:lpstr>
      <vt:lpstr>PowerPoint Presentation</vt:lpstr>
      <vt:lpstr>Vote on Proposed  PTO Budget Changes</vt:lpstr>
      <vt:lpstr>Volunteering</vt:lpstr>
      <vt:lpstr>Volunteering</vt:lpstr>
      <vt:lpstr>Wednesday Electives</vt:lpstr>
      <vt:lpstr>Excursion Program</vt:lpstr>
      <vt:lpstr>Extra-Curricular Opportunities</vt:lpstr>
      <vt:lpstr>Academic Agreement</vt:lpstr>
      <vt:lpstr>Home Study Environment</vt:lpstr>
      <vt:lpstr>Attendance is Important!</vt:lpstr>
      <vt:lpstr>Planned Absences</vt:lpstr>
      <vt:lpstr>Grading</vt:lpstr>
      <vt:lpstr>Skyward Gradebook </vt:lpstr>
      <vt:lpstr>Viewing Skyward Gradebook</vt:lpstr>
      <vt:lpstr>Viewing Class Assignments &amp; Grades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Opt-In to Receive Missing Assignment Emails!</vt:lpstr>
      <vt:lpstr>Communication Process </vt:lpstr>
      <vt:lpstr>Communication Process </vt:lpstr>
      <vt:lpstr>Conferences</vt:lpstr>
      <vt:lpstr>Social Dynamics</vt:lpstr>
      <vt:lpstr>EAS – A Culture of Literacy</vt:lpstr>
      <vt:lpstr>EAS Math Pathways</vt:lpstr>
      <vt:lpstr>Opportunities for Math Acceleration</vt:lpstr>
      <vt:lpstr>Curriculum Year A: Where Have the Salmon Gone?</vt:lpstr>
      <vt:lpstr>Grade Level Break-out Sessions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Reith</dc:creator>
  <cp:lastModifiedBy>McLaughlin, Colleen</cp:lastModifiedBy>
  <cp:revision>213</cp:revision>
  <cp:lastPrinted>2023-09-26T20:28:11Z</cp:lastPrinted>
  <dcterms:created xsi:type="dcterms:W3CDTF">2013-09-08T16:30:57Z</dcterms:created>
  <dcterms:modified xsi:type="dcterms:W3CDTF">2023-09-29T16:44:03Z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0x0101001A04038B7C894647B6DD4593A10EAF15</vt:lpwstr>
  </property>
</Properties>
</file>