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8288000" cy="10287000"/>
  <p:notesSz cx="6858000" cy="9144000"/>
  <p:embeddedFontLst>
    <p:embeddedFont>
      <p:font typeface="Calibri" panose="020F0502020204030204" pitchFamily="34" charset="0"/>
      <p:regular r:id="rId14"/>
      <p:bold r:id="rId15"/>
      <p:italic r:id="rId16"/>
      <p:boldItalic r:id="rId17"/>
    </p:embeddedFont>
    <p:embeddedFont>
      <p:font typeface="Canva Sans" panose="020B0604020202020204" charset="0"/>
      <p:regular r:id="rId18"/>
    </p:embeddedFont>
    <p:embeddedFont>
      <p:font typeface="Canva Sans Bold" panose="020B0604020202020204" charset="0"/>
      <p:regular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82" d="100"/>
          <a:sy n="82" d="100"/>
        </p:scale>
        <p:origin x="114" y="21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7/26/2023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7/26/2023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7/26/2023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7/26/2023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7/26/2023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7/26/2023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8.png"/><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14.svg"/></Relationships>
</file>

<file path=ppt/slides/_rels/slide1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19.sv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4.sv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990000"/>
        </a:solidFill>
        <a:effectLst/>
      </p:bgPr>
    </p:bg>
    <p:spTree>
      <p:nvGrpSpPr>
        <p:cNvPr id="1" name=""/>
        <p:cNvGrpSpPr/>
        <p:nvPr/>
      </p:nvGrpSpPr>
      <p:grpSpPr>
        <a:xfrm>
          <a:off x="0" y="0"/>
          <a:ext cx="0" cy="0"/>
          <a:chOff x="0" y="0"/>
          <a:chExt cx="0" cy="0"/>
        </a:xfrm>
      </p:grpSpPr>
      <p:grpSp>
        <p:nvGrpSpPr>
          <p:cNvPr id="2" name="Group 2"/>
          <p:cNvGrpSpPr/>
          <p:nvPr/>
        </p:nvGrpSpPr>
        <p:grpSpPr>
          <a:xfrm>
            <a:off x="2952393" y="2538862"/>
            <a:ext cx="12902516" cy="3086100"/>
            <a:chOff x="0" y="0"/>
            <a:chExt cx="3398194" cy="812800"/>
          </a:xfrm>
        </p:grpSpPr>
        <p:sp>
          <p:nvSpPr>
            <p:cNvPr id="3" name="Freeform 3"/>
            <p:cNvSpPr/>
            <p:nvPr/>
          </p:nvSpPr>
          <p:spPr>
            <a:xfrm>
              <a:off x="0" y="0"/>
              <a:ext cx="3398194" cy="812800"/>
            </a:xfrm>
            <a:custGeom>
              <a:avLst/>
              <a:gdLst/>
              <a:ahLst/>
              <a:cxnLst/>
              <a:rect l="l" t="t" r="r" b="b"/>
              <a:pathLst>
                <a:path w="3398194" h="812800">
                  <a:moveTo>
                    <a:pt x="30602" y="0"/>
                  </a:moveTo>
                  <a:lnTo>
                    <a:pt x="3367592" y="0"/>
                  </a:lnTo>
                  <a:cubicBezTo>
                    <a:pt x="3384493" y="0"/>
                    <a:pt x="3398194" y="13701"/>
                    <a:pt x="3398194" y="30602"/>
                  </a:cubicBezTo>
                  <a:lnTo>
                    <a:pt x="3398194" y="782198"/>
                  </a:lnTo>
                  <a:cubicBezTo>
                    <a:pt x="3398194" y="790314"/>
                    <a:pt x="3394970" y="798098"/>
                    <a:pt x="3389231" y="803837"/>
                  </a:cubicBezTo>
                  <a:cubicBezTo>
                    <a:pt x="3383492" y="809576"/>
                    <a:pt x="3375708" y="812800"/>
                    <a:pt x="3367592" y="812800"/>
                  </a:cubicBezTo>
                  <a:lnTo>
                    <a:pt x="30602" y="812800"/>
                  </a:lnTo>
                  <a:cubicBezTo>
                    <a:pt x="22486" y="812800"/>
                    <a:pt x="14702" y="809576"/>
                    <a:pt x="8963" y="803837"/>
                  </a:cubicBezTo>
                  <a:cubicBezTo>
                    <a:pt x="3224" y="798098"/>
                    <a:pt x="0" y="790314"/>
                    <a:pt x="0" y="782198"/>
                  </a:cubicBezTo>
                  <a:lnTo>
                    <a:pt x="0" y="30602"/>
                  </a:lnTo>
                  <a:cubicBezTo>
                    <a:pt x="0" y="22486"/>
                    <a:pt x="3224" y="14702"/>
                    <a:pt x="8963" y="8963"/>
                  </a:cubicBezTo>
                  <a:cubicBezTo>
                    <a:pt x="14702" y="3224"/>
                    <a:pt x="22486" y="0"/>
                    <a:pt x="30602" y="0"/>
                  </a:cubicBezTo>
                  <a:close/>
                </a:path>
              </a:pathLst>
            </a:custGeom>
            <a:solidFill>
              <a:srgbClr val="FFFFFF"/>
            </a:solidFill>
          </p:spPr>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p:cNvSpPr/>
          <p:nvPr/>
        </p:nvSpPr>
        <p:spPr>
          <a:xfrm>
            <a:off x="1778423" y="2538862"/>
            <a:ext cx="15250457" cy="5712844"/>
          </a:xfrm>
          <a:custGeom>
            <a:avLst/>
            <a:gdLst/>
            <a:ahLst/>
            <a:cxnLst/>
            <a:rect l="l" t="t" r="r" b="b"/>
            <a:pathLst>
              <a:path w="15250457" h="5712844">
                <a:moveTo>
                  <a:pt x="0" y="0"/>
                </a:moveTo>
                <a:lnTo>
                  <a:pt x="15250457" y="0"/>
                </a:lnTo>
                <a:lnTo>
                  <a:pt x="15250457" y="5712844"/>
                </a:lnTo>
                <a:lnTo>
                  <a:pt x="0" y="5712844"/>
                </a:lnTo>
                <a:lnTo>
                  <a:pt x="0" y="0"/>
                </a:lnTo>
                <a:close/>
              </a:path>
            </a:pathLst>
          </a:custGeom>
          <a:blipFill>
            <a:blip r:embed="rId2"/>
            <a:stretch>
              <a:fillRect/>
            </a:stretch>
          </a:blipFill>
        </p:spPr>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999999"/>
        </a:solidFill>
        <a:effectLst/>
      </p:bgPr>
    </p:bg>
    <p:spTree>
      <p:nvGrpSpPr>
        <p:cNvPr id="1" name=""/>
        <p:cNvGrpSpPr/>
        <p:nvPr/>
      </p:nvGrpSpPr>
      <p:grpSpPr>
        <a:xfrm>
          <a:off x="0" y="0"/>
          <a:ext cx="0" cy="0"/>
          <a:chOff x="0" y="0"/>
          <a:chExt cx="0" cy="0"/>
        </a:xfrm>
      </p:grpSpPr>
      <p:grpSp>
        <p:nvGrpSpPr>
          <p:cNvPr id="2" name="Group 2"/>
          <p:cNvGrpSpPr/>
          <p:nvPr/>
        </p:nvGrpSpPr>
        <p:grpSpPr>
          <a:xfrm>
            <a:off x="421663" y="-396638"/>
            <a:ext cx="17444674" cy="3556249"/>
            <a:chOff x="0" y="-216719"/>
            <a:chExt cx="4594482" cy="936625"/>
          </a:xfrm>
        </p:grpSpPr>
        <p:sp>
          <p:nvSpPr>
            <p:cNvPr id="3" name="Freeform 3"/>
            <p:cNvSpPr/>
            <p:nvPr/>
          </p:nvSpPr>
          <p:spPr>
            <a:xfrm>
              <a:off x="0" y="0"/>
              <a:ext cx="4594482" cy="408047"/>
            </a:xfrm>
            <a:custGeom>
              <a:avLst/>
              <a:gdLst/>
              <a:ahLst/>
              <a:cxnLst/>
              <a:rect l="l" t="t" r="r" b="b"/>
              <a:pathLst>
                <a:path w="4594482" h="408047">
                  <a:moveTo>
                    <a:pt x="22634" y="0"/>
                  </a:moveTo>
                  <a:lnTo>
                    <a:pt x="4571848" y="0"/>
                  </a:lnTo>
                  <a:cubicBezTo>
                    <a:pt x="4584348" y="0"/>
                    <a:pt x="4594482" y="10133"/>
                    <a:pt x="4594482" y="22634"/>
                  </a:cubicBezTo>
                  <a:lnTo>
                    <a:pt x="4594482" y="385413"/>
                  </a:lnTo>
                  <a:cubicBezTo>
                    <a:pt x="4594482" y="391416"/>
                    <a:pt x="4592097" y="397173"/>
                    <a:pt x="4587853" y="401418"/>
                  </a:cubicBezTo>
                  <a:cubicBezTo>
                    <a:pt x="4583608" y="405662"/>
                    <a:pt x="4577851" y="408047"/>
                    <a:pt x="4571848" y="408047"/>
                  </a:cubicBezTo>
                  <a:lnTo>
                    <a:pt x="22634" y="408047"/>
                  </a:lnTo>
                  <a:cubicBezTo>
                    <a:pt x="10133" y="408047"/>
                    <a:pt x="0" y="397914"/>
                    <a:pt x="0" y="385413"/>
                  </a:cubicBezTo>
                  <a:lnTo>
                    <a:pt x="0" y="22634"/>
                  </a:lnTo>
                  <a:cubicBezTo>
                    <a:pt x="0" y="16631"/>
                    <a:pt x="2385" y="10874"/>
                    <a:pt x="6629" y="6629"/>
                  </a:cubicBezTo>
                  <a:cubicBezTo>
                    <a:pt x="10874" y="2385"/>
                    <a:pt x="16631" y="0"/>
                    <a:pt x="22634" y="0"/>
                  </a:cubicBezTo>
                  <a:close/>
                </a:path>
              </a:pathLst>
            </a:custGeom>
            <a:solidFill>
              <a:srgbClr val="FFFFFF"/>
            </a:solidFill>
          </p:spPr>
        </p:sp>
        <p:sp>
          <p:nvSpPr>
            <p:cNvPr id="4" name="TextBox 4"/>
            <p:cNvSpPr txBox="1"/>
            <p:nvPr/>
          </p:nvSpPr>
          <p:spPr>
            <a:xfrm>
              <a:off x="355818" y="-216719"/>
              <a:ext cx="3882702" cy="936625"/>
            </a:xfrm>
            <a:prstGeom prst="rect">
              <a:avLst/>
            </a:prstGeom>
          </p:spPr>
          <p:txBody>
            <a:bodyPr lIns="50800" tIns="50800" rIns="50800" bIns="50800" rtlCol="0" anchor="ctr"/>
            <a:lstStyle/>
            <a:p>
              <a:pPr algn="ctr">
                <a:lnSpc>
                  <a:spcPts val="8960"/>
                </a:lnSpc>
              </a:pPr>
              <a:r>
                <a:rPr lang="en-US" sz="6400" dirty="0">
                  <a:solidFill>
                    <a:srgbClr val="313131"/>
                  </a:solidFill>
                  <a:latin typeface="Canva Sans"/>
                </a:rPr>
                <a:t>Check and Activate Contact Points</a:t>
              </a:r>
            </a:p>
            <a:p>
              <a:pPr algn="ctr">
                <a:lnSpc>
                  <a:spcPts val="1540"/>
                </a:lnSpc>
              </a:pPr>
              <a:endParaRPr lang="en-US" sz="6400" dirty="0">
                <a:solidFill>
                  <a:srgbClr val="313131"/>
                </a:solidFill>
                <a:latin typeface="Canva Sans"/>
              </a:endParaRPr>
            </a:p>
          </p:txBody>
        </p:sp>
      </p:grpSp>
      <p:sp>
        <p:nvSpPr>
          <p:cNvPr id="5" name="Freeform 5"/>
          <p:cNvSpPr/>
          <p:nvPr/>
        </p:nvSpPr>
        <p:spPr>
          <a:xfrm>
            <a:off x="1493121" y="2356358"/>
            <a:ext cx="9960791" cy="2203572"/>
          </a:xfrm>
          <a:custGeom>
            <a:avLst/>
            <a:gdLst/>
            <a:ahLst/>
            <a:cxnLst/>
            <a:rect l="l" t="t" r="r" b="b"/>
            <a:pathLst>
              <a:path w="9960791" h="2203572">
                <a:moveTo>
                  <a:pt x="0" y="0"/>
                </a:moveTo>
                <a:lnTo>
                  <a:pt x="9960791" y="0"/>
                </a:lnTo>
                <a:lnTo>
                  <a:pt x="9960791" y="2203572"/>
                </a:lnTo>
                <a:lnTo>
                  <a:pt x="0" y="2203572"/>
                </a:lnTo>
                <a:lnTo>
                  <a:pt x="0" y="0"/>
                </a:lnTo>
                <a:close/>
              </a:path>
            </a:pathLst>
          </a:custGeom>
          <a:blipFill>
            <a:blip r:embed="rId2"/>
            <a:stretch>
              <a:fillRect r="-424" b="-240460"/>
            </a:stretch>
          </a:blipFill>
        </p:spPr>
      </p:sp>
      <p:grpSp>
        <p:nvGrpSpPr>
          <p:cNvPr id="6" name="Group 6"/>
          <p:cNvGrpSpPr/>
          <p:nvPr/>
        </p:nvGrpSpPr>
        <p:grpSpPr>
          <a:xfrm>
            <a:off x="11871885" y="2262206"/>
            <a:ext cx="4741225" cy="1555159"/>
            <a:chOff x="0" y="0"/>
            <a:chExt cx="6321634" cy="2073545"/>
          </a:xfrm>
        </p:grpSpPr>
        <p:sp>
          <p:nvSpPr>
            <p:cNvPr id="7" name="AutoShape 7"/>
            <p:cNvSpPr/>
            <p:nvPr/>
          </p:nvSpPr>
          <p:spPr>
            <a:xfrm>
              <a:off x="0" y="0"/>
              <a:ext cx="6270834" cy="0"/>
            </a:xfrm>
            <a:prstGeom prst="line">
              <a:avLst/>
            </a:prstGeom>
            <a:ln w="50800" cap="flat">
              <a:solidFill>
                <a:srgbClr val="990000"/>
              </a:solidFill>
              <a:prstDash val="solid"/>
              <a:headEnd type="none" w="sm" len="sm"/>
              <a:tailEnd type="none" w="sm" len="sm"/>
            </a:ln>
          </p:spPr>
        </p:sp>
        <p:sp>
          <p:nvSpPr>
            <p:cNvPr id="8" name="AutoShape 8"/>
            <p:cNvSpPr/>
            <p:nvPr/>
          </p:nvSpPr>
          <p:spPr>
            <a:xfrm>
              <a:off x="50800" y="2022745"/>
              <a:ext cx="6245434" cy="0"/>
            </a:xfrm>
            <a:prstGeom prst="line">
              <a:avLst/>
            </a:prstGeom>
            <a:ln w="50800" cap="flat">
              <a:solidFill>
                <a:srgbClr val="990000"/>
              </a:solidFill>
              <a:prstDash val="solid"/>
              <a:headEnd type="none" w="sm" len="sm"/>
              <a:tailEnd type="none" w="sm" len="sm"/>
            </a:ln>
          </p:spPr>
        </p:sp>
        <p:sp>
          <p:nvSpPr>
            <p:cNvPr id="9" name="AutoShape 9"/>
            <p:cNvSpPr/>
            <p:nvPr/>
          </p:nvSpPr>
          <p:spPr>
            <a:xfrm rot="5400000">
              <a:off x="-1009378" y="1013367"/>
              <a:ext cx="2069556" cy="0"/>
            </a:xfrm>
            <a:prstGeom prst="line">
              <a:avLst/>
            </a:prstGeom>
            <a:ln w="50800" cap="flat">
              <a:solidFill>
                <a:srgbClr val="990000"/>
              </a:solidFill>
              <a:prstDash val="solid"/>
              <a:headEnd type="none" w="sm" len="sm"/>
              <a:tailEnd type="none" w="sm" len="sm"/>
            </a:ln>
          </p:spPr>
        </p:sp>
        <p:sp>
          <p:nvSpPr>
            <p:cNvPr id="10" name="AutoShape 10"/>
            <p:cNvSpPr/>
            <p:nvPr/>
          </p:nvSpPr>
          <p:spPr>
            <a:xfrm rot="5400000">
              <a:off x="5261456" y="1013367"/>
              <a:ext cx="2069556" cy="0"/>
            </a:xfrm>
            <a:prstGeom prst="line">
              <a:avLst/>
            </a:prstGeom>
            <a:ln w="50800" cap="flat">
              <a:solidFill>
                <a:srgbClr val="990000"/>
              </a:solidFill>
              <a:prstDash val="solid"/>
              <a:headEnd type="none" w="sm" len="sm"/>
              <a:tailEnd type="none" w="sm" len="sm"/>
            </a:ln>
          </p:spPr>
        </p:sp>
      </p:grpSp>
      <p:sp>
        <p:nvSpPr>
          <p:cNvPr id="11" name="TextBox 11"/>
          <p:cNvSpPr txBox="1"/>
          <p:nvPr/>
        </p:nvSpPr>
        <p:spPr>
          <a:xfrm>
            <a:off x="12011368" y="2308733"/>
            <a:ext cx="4424159" cy="1406525"/>
          </a:xfrm>
          <a:prstGeom prst="rect">
            <a:avLst/>
          </a:prstGeom>
        </p:spPr>
        <p:txBody>
          <a:bodyPr lIns="0" tIns="0" rIns="0" bIns="0" rtlCol="0" anchor="t">
            <a:spAutoFit/>
          </a:bodyPr>
          <a:lstStyle/>
          <a:p>
            <a:pPr algn="ctr">
              <a:lnSpc>
                <a:spcPts val="2800"/>
              </a:lnSpc>
              <a:spcBef>
                <a:spcPct val="0"/>
              </a:spcBef>
            </a:pPr>
            <a:r>
              <a:rPr lang="en-US" sz="2000">
                <a:solidFill>
                  <a:srgbClr val="FFFFFF"/>
                </a:solidFill>
                <a:latin typeface="Canva Sans Bold"/>
              </a:rPr>
              <a:t>1. Hover over the user information menu (your</a:t>
            </a:r>
          </a:p>
          <a:p>
            <a:pPr algn="ctr">
              <a:lnSpc>
                <a:spcPts val="2800"/>
              </a:lnSpc>
              <a:spcBef>
                <a:spcPct val="0"/>
              </a:spcBef>
            </a:pPr>
            <a:r>
              <a:rPr lang="en-US" sz="2000">
                <a:solidFill>
                  <a:srgbClr val="FFFFFF"/>
                </a:solidFill>
                <a:latin typeface="Canva Sans Bold"/>
              </a:rPr>
              <a:t>name at the top right) and select "Manage Profile."</a:t>
            </a:r>
          </a:p>
        </p:txBody>
      </p:sp>
      <p:grpSp>
        <p:nvGrpSpPr>
          <p:cNvPr id="12" name="Group 12"/>
          <p:cNvGrpSpPr/>
          <p:nvPr/>
        </p:nvGrpSpPr>
        <p:grpSpPr>
          <a:xfrm>
            <a:off x="341419" y="6749016"/>
            <a:ext cx="4741225" cy="1213333"/>
            <a:chOff x="0" y="0"/>
            <a:chExt cx="6321634" cy="1617778"/>
          </a:xfrm>
        </p:grpSpPr>
        <p:sp>
          <p:nvSpPr>
            <p:cNvPr id="13" name="AutoShape 13"/>
            <p:cNvSpPr/>
            <p:nvPr/>
          </p:nvSpPr>
          <p:spPr>
            <a:xfrm>
              <a:off x="0" y="0"/>
              <a:ext cx="6270834" cy="0"/>
            </a:xfrm>
            <a:prstGeom prst="line">
              <a:avLst/>
            </a:prstGeom>
            <a:ln w="50800" cap="flat">
              <a:solidFill>
                <a:srgbClr val="990000"/>
              </a:solidFill>
              <a:prstDash val="solid"/>
              <a:headEnd type="none" w="sm" len="sm"/>
              <a:tailEnd type="none" w="sm" len="sm"/>
            </a:ln>
          </p:spPr>
        </p:sp>
        <p:sp>
          <p:nvSpPr>
            <p:cNvPr id="14" name="AutoShape 14"/>
            <p:cNvSpPr/>
            <p:nvPr/>
          </p:nvSpPr>
          <p:spPr>
            <a:xfrm>
              <a:off x="50800" y="1566978"/>
              <a:ext cx="6245434" cy="0"/>
            </a:xfrm>
            <a:prstGeom prst="line">
              <a:avLst/>
            </a:prstGeom>
            <a:ln w="50800" cap="flat">
              <a:solidFill>
                <a:srgbClr val="990000"/>
              </a:solidFill>
              <a:prstDash val="solid"/>
              <a:headEnd type="none" w="sm" len="sm"/>
              <a:tailEnd type="none" w="sm" len="sm"/>
            </a:ln>
          </p:spPr>
        </p:sp>
        <p:sp>
          <p:nvSpPr>
            <p:cNvPr id="15" name="AutoShape 15"/>
            <p:cNvSpPr/>
            <p:nvPr/>
          </p:nvSpPr>
          <p:spPr>
            <a:xfrm rot="5400000">
              <a:off x="-783489" y="783489"/>
              <a:ext cx="1617778" cy="0"/>
            </a:xfrm>
            <a:prstGeom prst="line">
              <a:avLst/>
            </a:prstGeom>
            <a:ln w="50800" cap="flat">
              <a:solidFill>
                <a:srgbClr val="990000"/>
              </a:solidFill>
              <a:prstDash val="solid"/>
              <a:headEnd type="none" w="sm" len="sm"/>
              <a:tailEnd type="none" w="sm" len="sm"/>
            </a:ln>
          </p:spPr>
        </p:sp>
        <p:sp>
          <p:nvSpPr>
            <p:cNvPr id="16" name="AutoShape 16"/>
            <p:cNvSpPr/>
            <p:nvPr/>
          </p:nvSpPr>
          <p:spPr>
            <a:xfrm rot="5400000">
              <a:off x="5487345" y="783489"/>
              <a:ext cx="1617778" cy="0"/>
            </a:xfrm>
            <a:prstGeom prst="line">
              <a:avLst/>
            </a:prstGeom>
            <a:ln w="50800" cap="flat">
              <a:solidFill>
                <a:srgbClr val="990000"/>
              </a:solidFill>
              <a:prstDash val="solid"/>
              <a:headEnd type="none" w="sm" len="sm"/>
              <a:tailEnd type="none" w="sm" len="sm"/>
            </a:ln>
          </p:spPr>
        </p:sp>
        <p:sp>
          <p:nvSpPr>
            <p:cNvPr id="17" name="TextBox 17"/>
            <p:cNvSpPr txBox="1"/>
            <p:nvPr/>
          </p:nvSpPr>
          <p:spPr>
            <a:xfrm>
              <a:off x="27395" y="88880"/>
              <a:ext cx="6266844" cy="1389592"/>
            </a:xfrm>
            <a:prstGeom prst="rect">
              <a:avLst/>
            </a:prstGeom>
          </p:spPr>
          <p:txBody>
            <a:bodyPr lIns="0" tIns="0" rIns="0" bIns="0" rtlCol="0" anchor="t">
              <a:spAutoFit/>
            </a:bodyPr>
            <a:lstStyle/>
            <a:p>
              <a:pPr algn="ctr">
                <a:lnSpc>
                  <a:spcPts val="2800"/>
                </a:lnSpc>
                <a:spcBef>
                  <a:spcPct val="0"/>
                </a:spcBef>
              </a:pPr>
              <a:r>
                <a:rPr lang="en-US" sz="2000">
                  <a:solidFill>
                    <a:srgbClr val="FFFFFF"/>
                  </a:solidFill>
                  <a:latin typeface="Canva Sans Bold"/>
                </a:rPr>
                <a:t>2. Make sure your contacts are listed and active</a:t>
              </a:r>
            </a:p>
            <a:p>
              <a:pPr algn="ctr">
                <a:lnSpc>
                  <a:spcPts val="2800"/>
                </a:lnSpc>
                <a:spcBef>
                  <a:spcPct val="0"/>
                </a:spcBef>
              </a:pPr>
              <a:r>
                <a:rPr lang="en-US" sz="2000">
                  <a:solidFill>
                    <a:srgbClr val="FFFFFF"/>
                  </a:solidFill>
                  <a:latin typeface="Canva Sans Bold"/>
                </a:rPr>
                <a:t>under “My Contacts.”</a:t>
              </a:r>
            </a:p>
          </p:txBody>
        </p:sp>
      </p:grpSp>
      <p:sp>
        <p:nvSpPr>
          <p:cNvPr id="18" name="Freeform 18"/>
          <p:cNvSpPr/>
          <p:nvPr/>
        </p:nvSpPr>
        <p:spPr>
          <a:xfrm rot="492361">
            <a:off x="8661237" y="3419483"/>
            <a:ext cx="1235801" cy="469604"/>
          </a:xfrm>
          <a:custGeom>
            <a:avLst/>
            <a:gdLst/>
            <a:ahLst/>
            <a:cxnLst/>
            <a:rect l="l" t="t" r="r" b="b"/>
            <a:pathLst>
              <a:path w="1235801" h="469604">
                <a:moveTo>
                  <a:pt x="0" y="0"/>
                </a:moveTo>
                <a:lnTo>
                  <a:pt x="1235801" y="0"/>
                </a:lnTo>
                <a:lnTo>
                  <a:pt x="1235801" y="469604"/>
                </a:lnTo>
                <a:lnTo>
                  <a:pt x="0" y="46960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9" name="Freeform 19"/>
          <p:cNvSpPr/>
          <p:nvPr/>
        </p:nvSpPr>
        <p:spPr>
          <a:xfrm rot="492361">
            <a:off x="9686185" y="2264038"/>
            <a:ext cx="1563701" cy="594206"/>
          </a:xfrm>
          <a:custGeom>
            <a:avLst/>
            <a:gdLst/>
            <a:ahLst/>
            <a:cxnLst/>
            <a:rect l="l" t="t" r="r" b="b"/>
            <a:pathLst>
              <a:path w="1563701" h="594206">
                <a:moveTo>
                  <a:pt x="0" y="0"/>
                </a:moveTo>
                <a:lnTo>
                  <a:pt x="1563701" y="0"/>
                </a:lnTo>
                <a:lnTo>
                  <a:pt x="1563701" y="594207"/>
                </a:lnTo>
                <a:lnTo>
                  <a:pt x="0" y="59420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20" name="AutoShape 20"/>
          <p:cNvSpPr/>
          <p:nvPr/>
        </p:nvSpPr>
        <p:spPr>
          <a:xfrm rot="-9587411">
            <a:off x="10988218" y="2847066"/>
            <a:ext cx="931388" cy="0"/>
          </a:xfrm>
          <a:prstGeom prst="line">
            <a:avLst/>
          </a:prstGeom>
          <a:ln w="66675" cap="flat">
            <a:solidFill>
              <a:srgbClr val="990000"/>
            </a:solidFill>
            <a:prstDash val="solid"/>
            <a:headEnd type="none" w="sm" len="sm"/>
            <a:tailEnd type="arrow" w="med" len="sm"/>
          </a:ln>
        </p:spPr>
      </p:sp>
      <p:sp>
        <p:nvSpPr>
          <p:cNvPr id="21" name="AutoShape 21"/>
          <p:cNvSpPr/>
          <p:nvPr/>
        </p:nvSpPr>
        <p:spPr>
          <a:xfrm rot="10356383">
            <a:off x="9678367" y="3605704"/>
            <a:ext cx="2202675" cy="0"/>
          </a:xfrm>
          <a:prstGeom prst="line">
            <a:avLst/>
          </a:prstGeom>
          <a:ln w="66675" cap="flat">
            <a:solidFill>
              <a:srgbClr val="990000"/>
            </a:solidFill>
            <a:prstDash val="solid"/>
            <a:headEnd type="none" w="sm" len="sm"/>
            <a:tailEnd type="arrow" w="med" len="sm"/>
          </a:ln>
        </p:spPr>
      </p:sp>
      <p:grpSp>
        <p:nvGrpSpPr>
          <p:cNvPr id="22" name="Group 22"/>
          <p:cNvGrpSpPr/>
          <p:nvPr/>
        </p:nvGrpSpPr>
        <p:grpSpPr>
          <a:xfrm>
            <a:off x="4180211" y="5291075"/>
            <a:ext cx="2405621" cy="1158906"/>
            <a:chOff x="0" y="0"/>
            <a:chExt cx="3207495" cy="1545207"/>
          </a:xfrm>
        </p:grpSpPr>
        <p:sp>
          <p:nvSpPr>
            <p:cNvPr id="23" name="Freeform 23"/>
            <p:cNvSpPr/>
            <p:nvPr/>
          </p:nvSpPr>
          <p:spPr>
            <a:xfrm>
              <a:off x="0" y="0"/>
              <a:ext cx="3207495" cy="890080"/>
            </a:xfrm>
            <a:custGeom>
              <a:avLst/>
              <a:gdLst/>
              <a:ahLst/>
              <a:cxnLst/>
              <a:rect l="l" t="t" r="r" b="b"/>
              <a:pathLst>
                <a:path w="3207495" h="890080">
                  <a:moveTo>
                    <a:pt x="0" y="0"/>
                  </a:moveTo>
                  <a:lnTo>
                    <a:pt x="3207495" y="0"/>
                  </a:lnTo>
                  <a:lnTo>
                    <a:pt x="3207495" y="890080"/>
                  </a:lnTo>
                  <a:lnTo>
                    <a:pt x="0" y="89008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24" name="Freeform 24"/>
            <p:cNvSpPr/>
            <p:nvPr/>
          </p:nvSpPr>
          <p:spPr>
            <a:xfrm>
              <a:off x="0" y="655128"/>
              <a:ext cx="3207495" cy="890080"/>
            </a:xfrm>
            <a:custGeom>
              <a:avLst/>
              <a:gdLst/>
              <a:ahLst/>
              <a:cxnLst/>
              <a:rect l="l" t="t" r="r" b="b"/>
              <a:pathLst>
                <a:path w="3207495" h="890080">
                  <a:moveTo>
                    <a:pt x="0" y="0"/>
                  </a:moveTo>
                  <a:lnTo>
                    <a:pt x="3207495" y="0"/>
                  </a:lnTo>
                  <a:lnTo>
                    <a:pt x="3207495" y="890079"/>
                  </a:lnTo>
                  <a:lnTo>
                    <a:pt x="0" y="89007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25" name="TextBox 25"/>
            <p:cNvSpPr txBox="1"/>
            <p:nvPr/>
          </p:nvSpPr>
          <p:spPr>
            <a:xfrm>
              <a:off x="140086" y="107336"/>
              <a:ext cx="2927322" cy="1301961"/>
            </a:xfrm>
            <a:prstGeom prst="rect">
              <a:avLst/>
            </a:prstGeom>
          </p:spPr>
          <p:txBody>
            <a:bodyPr lIns="0" tIns="0" rIns="0" bIns="0" rtlCol="0" anchor="t">
              <a:spAutoFit/>
            </a:bodyPr>
            <a:lstStyle/>
            <a:p>
              <a:pPr algn="ctr">
                <a:lnSpc>
                  <a:spcPts val="1960"/>
                </a:lnSpc>
                <a:spcBef>
                  <a:spcPct val="0"/>
                </a:spcBef>
              </a:pPr>
              <a:r>
                <a:rPr lang="en-US" sz="1400">
                  <a:solidFill>
                    <a:srgbClr val="FFFFFF"/>
                  </a:solidFill>
                  <a:latin typeface="Canva Sans"/>
                </a:rPr>
                <a:t>A red exclamation symbol indicates that a contact is not</a:t>
              </a:r>
            </a:p>
            <a:p>
              <a:pPr algn="ctr">
                <a:lnSpc>
                  <a:spcPts val="1960"/>
                </a:lnSpc>
                <a:spcBef>
                  <a:spcPct val="0"/>
                </a:spcBef>
              </a:pPr>
              <a:r>
                <a:rPr lang="en-US" sz="1400">
                  <a:solidFill>
                    <a:srgbClr val="FFFFFF"/>
                  </a:solidFill>
                  <a:latin typeface="Canva Sans"/>
                </a:rPr>
                <a:t>activated.</a:t>
              </a:r>
            </a:p>
          </p:txBody>
        </p:sp>
      </p:grpSp>
      <p:sp>
        <p:nvSpPr>
          <p:cNvPr id="26" name="AutoShape 26"/>
          <p:cNvSpPr/>
          <p:nvPr/>
        </p:nvSpPr>
        <p:spPr>
          <a:xfrm rot="1962636">
            <a:off x="4943704" y="8021021"/>
            <a:ext cx="1752196" cy="0"/>
          </a:xfrm>
          <a:prstGeom prst="line">
            <a:avLst/>
          </a:prstGeom>
          <a:ln w="66675" cap="flat">
            <a:solidFill>
              <a:srgbClr val="990000"/>
            </a:solidFill>
            <a:prstDash val="solid"/>
            <a:headEnd type="none" w="sm" len="sm"/>
            <a:tailEnd type="arrow" w="med" len="sm"/>
          </a:ln>
        </p:spPr>
      </p:sp>
      <p:sp>
        <p:nvSpPr>
          <p:cNvPr id="27" name="AutoShape 27"/>
          <p:cNvSpPr/>
          <p:nvPr/>
        </p:nvSpPr>
        <p:spPr>
          <a:xfrm>
            <a:off x="4800974" y="8986721"/>
            <a:ext cx="1911975" cy="66675"/>
          </a:xfrm>
          <a:prstGeom prst="line">
            <a:avLst/>
          </a:prstGeom>
          <a:ln w="66675" cap="flat">
            <a:solidFill>
              <a:srgbClr val="990000"/>
            </a:solidFill>
            <a:prstDash val="solid"/>
            <a:headEnd type="none" w="sm" len="sm"/>
            <a:tailEnd type="arrow" w="med" len="sm"/>
          </a:ln>
        </p:spPr>
      </p:sp>
      <p:sp>
        <p:nvSpPr>
          <p:cNvPr id="28" name="Freeform 28"/>
          <p:cNvSpPr/>
          <p:nvPr/>
        </p:nvSpPr>
        <p:spPr>
          <a:xfrm rot="-480061">
            <a:off x="6697968" y="8946773"/>
            <a:ext cx="836999" cy="318060"/>
          </a:xfrm>
          <a:custGeom>
            <a:avLst/>
            <a:gdLst/>
            <a:ahLst/>
            <a:cxnLst/>
            <a:rect l="l" t="t" r="r" b="b"/>
            <a:pathLst>
              <a:path w="836999" h="318060">
                <a:moveTo>
                  <a:pt x="0" y="0"/>
                </a:moveTo>
                <a:lnTo>
                  <a:pt x="836999" y="0"/>
                </a:lnTo>
                <a:lnTo>
                  <a:pt x="836999" y="318060"/>
                </a:lnTo>
                <a:lnTo>
                  <a:pt x="0" y="31806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grpSp>
        <p:nvGrpSpPr>
          <p:cNvPr id="29" name="Group 29"/>
          <p:cNvGrpSpPr/>
          <p:nvPr/>
        </p:nvGrpSpPr>
        <p:grpSpPr>
          <a:xfrm>
            <a:off x="6728693" y="4740905"/>
            <a:ext cx="5828876" cy="5229555"/>
            <a:chOff x="0" y="0"/>
            <a:chExt cx="7771835" cy="6972740"/>
          </a:xfrm>
        </p:grpSpPr>
        <p:sp>
          <p:nvSpPr>
            <p:cNvPr id="30" name="Freeform 30"/>
            <p:cNvSpPr/>
            <p:nvPr/>
          </p:nvSpPr>
          <p:spPr>
            <a:xfrm>
              <a:off x="0" y="0"/>
              <a:ext cx="7771835" cy="6972740"/>
            </a:xfrm>
            <a:custGeom>
              <a:avLst/>
              <a:gdLst/>
              <a:ahLst/>
              <a:cxnLst/>
              <a:rect l="l" t="t" r="r" b="b"/>
              <a:pathLst>
                <a:path w="7771835" h="6972740">
                  <a:moveTo>
                    <a:pt x="0" y="0"/>
                  </a:moveTo>
                  <a:lnTo>
                    <a:pt x="7771835" y="0"/>
                  </a:lnTo>
                  <a:lnTo>
                    <a:pt x="7771835" y="6972740"/>
                  </a:lnTo>
                  <a:lnTo>
                    <a:pt x="0" y="6972740"/>
                  </a:lnTo>
                  <a:lnTo>
                    <a:pt x="0" y="0"/>
                  </a:lnTo>
                  <a:close/>
                </a:path>
              </a:pathLst>
            </a:custGeom>
            <a:blipFill>
              <a:blip r:embed="rId7"/>
              <a:stretch>
                <a:fillRect/>
              </a:stretch>
            </a:blipFill>
          </p:spPr>
        </p:sp>
        <p:grpSp>
          <p:nvGrpSpPr>
            <p:cNvPr id="31" name="Group 31"/>
            <p:cNvGrpSpPr/>
            <p:nvPr/>
          </p:nvGrpSpPr>
          <p:grpSpPr>
            <a:xfrm>
              <a:off x="229570" y="1203622"/>
              <a:ext cx="3431587" cy="226312"/>
              <a:chOff x="0" y="0"/>
              <a:chExt cx="541637" cy="35721"/>
            </a:xfrm>
          </p:grpSpPr>
          <p:sp>
            <p:nvSpPr>
              <p:cNvPr id="32" name="Freeform 32"/>
              <p:cNvSpPr/>
              <p:nvPr/>
            </p:nvSpPr>
            <p:spPr>
              <a:xfrm>
                <a:off x="0" y="0"/>
                <a:ext cx="541637" cy="35721"/>
              </a:xfrm>
              <a:custGeom>
                <a:avLst/>
                <a:gdLst/>
                <a:ahLst/>
                <a:cxnLst/>
                <a:rect l="l" t="t" r="r" b="b"/>
                <a:pathLst>
                  <a:path w="541637" h="35721">
                    <a:moveTo>
                      <a:pt x="0" y="0"/>
                    </a:moveTo>
                    <a:lnTo>
                      <a:pt x="541637" y="0"/>
                    </a:lnTo>
                    <a:lnTo>
                      <a:pt x="541637" y="35721"/>
                    </a:lnTo>
                    <a:lnTo>
                      <a:pt x="0" y="35721"/>
                    </a:lnTo>
                    <a:close/>
                  </a:path>
                </a:pathLst>
              </a:custGeom>
              <a:solidFill>
                <a:srgbClr val="FEFEFE"/>
              </a:solidFill>
            </p:spPr>
          </p:sp>
          <p:sp>
            <p:nvSpPr>
              <p:cNvPr id="33" name="TextBox 33"/>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34" name="Group 34"/>
            <p:cNvGrpSpPr/>
            <p:nvPr/>
          </p:nvGrpSpPr>
          <p:grpSpPr>
            <a:xfrm>
              <a:off x="4027990" y="1193598"/>
              <a:ext cx="3429280" cy="212788"/>
              <a:chOff x="0" y="0"/>
              <a:chExt cx="541273" cy="33586"/>
            </a:xfrm>
          </p:grpSpPr>
          <p:sp>
            <p:nvSpPr>
              <p:cNvPr id="35" name="Freeform 35"/>
              <p:cNvSpPr/>
              <p:nvPr/>
            </p:nvSpPr>
            <p:spPr>
              <a:xfrm>
                <a:off x="0" y="0"/>
                <a:ext cx="541273" cy="33586"/>
              </a:xfrm>
              <a:custGeom>
                <a:avLst/>
                <a:gdLst/>
                <a:ahLst/>
                <a:cxnLst/>
                <a:rect l="l" t="t" r="r" b="b"/>
                <a:pathLst>
                  <a:path w="541273" h="33586">
                    <a:moveTo>
                      <a:pt x="0" y="0"/>
                    </a:moveTo>
                    <a:lnTo>
                      <a:pt x="541273" y="0"/>
                    </a:lnTo>
                    <a:lnTo>
                      <a:pt x="541273" y="33586"/>
                    </a:lnTo>
                    <a:lnTo>
                      <a:pt x="0" y="33586"/>
                    </a:lnTo>
                    <a:close/>
                  </a:path>
                </a:pathLst>
              </a:custGeom>
              <a:solidFill>
                <a:srgbClr val="FEFEFE"/>
              </a:solidFill>
            </p:spPr>
          </p:sp>
          <p:sp>
            <p:nvSpPr>
              <p:cNvPr id="36" name="TextBox 36"/>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37" name="Group 37"/>
            <p:cNvGrpSpPr/>
            <p:nvPr/>
          </p:nvGrpSpPr>
          <p:grpSpPr>
            <a:xfrm>
              <a:off x="3856544" y="5683573"/>
              <a:ext cx="2509520" cy="287019"/>
              <a:chOff x="0" y="0"/>
              <a:chExt cx="495708" cy="56695"/>
            </a:xfrm>
          </p:grpSpPr>
          <p:sp>
            <p:nvSpPr>
              <p:cNvPr id="38" name="Freeform 38"/>
              <p:cNvSpPr/>
              <p:nvPr/>
            </p:nvSpPr>
            <p:spPr>
              <a:xfrm>
                <a:off x="0" y="0"/>
                <a:ext cx="495708" cy="56695"/>
              </a:xfrm>
              <a:custGeom>
                <a:avLst/>
                <a:gdLst/>
                <a:ahLst/>
                <a:cxnLst/>
                <a:rect l="l" t="t" r="r" b="b"/>
                <a:pathLst>
                  <a:path w="495708" h="56695">
                    <a:moveTo>
                      <a:pt x="0" y="0"/>
                    </a:moveTo>
                    <a:lnTo>
                      <a:pt x="495708" y="0"/>
                    </a:lnTo>
                    <a:lnTo>
                      <a:pt x="495708" y="56695"/>
                    </a:lnTo>
                    <a:lnTo>
                      <a:pt x="0" y="56695"/>
                    </a:lnTo>
                    <a:close/>
                  </a:path>
                </a:pathLst>
              </a:custGeom>
              <a:solidFill>
                <a:srgbClr val="F2F2F2"/>
              </a:solidFill>
            </p:spPr>
          </p:sp>
          <p:sp>
            <p:nvSpPr>
              <p:cNvPr id="39" name="TextBox 39"/>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40" name="TextBox 40"/>
            <p:cNvSpPr txBox="1"/>
            <p:nvPr/>
          </p:nvSpPr>
          <p:spPr>
            <a:xfrm>
              <a:off x="3887056" y="5664523"/>
              <a:ext cx="2406254" cy="306069"/>
            </a:xfrm>
            <a:prstGeom prst="rect">
              <a:avLst/>
            </a:prstGeom>
          </p:spPr>
          <p:txBody>
            <a:bodyPr lIns="0" tIns="0" rIns="0" bIns="0" rtlCol="0" anchor="t">
              <a:spAutoFit/>
            </a:bodyPr>
            <a:lstStyle/>
            <a:p>
              <a:pPr algn="ctr">
                <a:lnSpc>
                  <a:spcPts val="1994"/>
                </a:lnSpc>
              </a:pPr>
              <a:r>
                <a:rPr lang="en-US" sz="1424">
                  <a:solidFill>
                    <a:srgbClr val="000000"/>
                  </a:solidFill>
                  <a:latin typeface="Canva Sans"/>
                </a:rPr>
                <a:t>example@gmail.com</a:t>
              </a:r>
            </a:p>
          </p:txBody>
        </p:sp>
        <p:sp>
          <p:nvSpPr>
            <p:cNvPr id="41" name="TextBox 41"/>
            <p:cNvSpPr txBox="1"/>
            <p:nvPr/>
          </p:nvSpPr>
          <p:spPr>
            <a:xfrm>
              <a:off x="287423" y="1123865"/>
              <a:ext cx="581815" cy="306069"/>
            </a:xfrm>
            <a:prstGeom prst="rect">
              <a:avLst/>
            </a:prstGeom>
          </p:spPr>
          <p:txBody>
            <a:bodyPr lIns="0" tIns="0" rIns="0" bIns="0" rtlCol="0" anchor="t">
              <a:spAutoFit/>
            </a:bodyPr>
            <a:lstStyle/>
            <a:p>
              <a:pPr algn="ctr">
                <a:lnSpc>
                  <a:spcPts val="1994"/>
                </a:lnSpc>
              </a:pPr>
              <a:r>
                <a:rPr lang="en-US" sz="1424">
                  <a:solidFill>
                    <a:srgbClr val="000000"/>
                  </a:solidFill>
                  <a:latin typeface="Canva Sans"/>
                </a:rPr>
                <a:t>John</a:t>
              </a:r>
            </a:p>
          </p:txBody>
        </p:sp>
        <p:sp>
          <p:nvSpPr>
            <p:cNvPr id="42" name="TextBox 42"/>
            <p:cNvSpPr txBox="1"/>
            <p:nvPr/>
          </p:nvSpPr>
          <p:spPr>
            <a:xfrm>
              <a:off x="4122074" y="1123865"/>
              <a:ext cx="470724" cy="306069"/>
            </a:xfrm>
            <a:prstGeom prst="rect">
              <a:avLst/>
            </a:prstGeom>
          </p:spPr>
          <p:txBody>
            <a:bodyPr lIns="0" tIns="0" rIns="0" bIns="0" rtlCol="0" anchor="t">
              <a:spAutoFit/>
            </a:bodyPr>
            <a:lstStyle/>
            <a:p>
              <a:pPr algn="ctr">
                <a:lnSpc>
                  <a:spcPts val="1994"/>
                </a:lnSpc>
              </a:pPr>
              <a:r>
                <a:rPr lang="en-US" sz="1424">
                  <a:solidFill>
                    <a:srgbClr val="000000"/>
                  </a:solidFill>
                  <a:latin typeface="Canva Sans"/>
                </a:rPr>
                <a:t>Doe</a:t>
              </a:r>
            </a:p>
          </p:txBody>
        </p:sp>
      </p:grpSp>
      <p:sp>
        <p:nvSpPr>
          <p:cNvPr id="43" name="TextBox 43"/>
          <p:cNvSpPr txBox="1"/>
          <p:nvPr/>
        </p:nvSpPr>
        <p:spPr>
          <a:xfrm>
            <a:off x="459815" y="8327056"/>
            <a:ext cx="4252720" cy="1054100"/>
          </a:xfrm>
          <a:prstGeom prst="rect">
            <a:avLst/>
          </a:prstGeom>
        </p:spPr>
        <p:txBody>
          <a:bodyPr lIns="0" tIns="0" rIns="0" bIns="0" rtlCol="0" anchor="t">
            <a:spAutoFit/>
          </a:bodyPr>
          <a:lstStyle/>
          <a:p>
            <a:pPr algn="ctr">
              <a:lnSpc>
                <a:spcPts val="2800"/>
              </a:lnSpc>
              <a:spcBef>
                <a:spcPct val="0"/>
              </a:spcBef>
            </a:pPr>
            <a:r>
              <a:rPr lang="en-US" sz="2000">
                <a:solidFill>
                  <a:srgbClr val="FFFFFF"/>
                </a:solidFill>
                <a:latin typeface="Canva Sans Bold"/>
              </a:rPr>
              <a:t>3. Click the three lines to the left of contact and select “Resend Activation Code.”</a:t>
            </a:r>
          </a:p>
        </p:txBody>
      </p:sp>
      <p:grpSp>
        <p:nvGrpSpPr>
          <p:cNvPr id="44" name="Group 44"/>
          <p:cNvGrpSpPr/>
          <p:nvPr/>
        </p:nvGrpSpPr>
        <p:grpSpPr>
          <a:xfrm>
            <a:off x="13562269" y="5388754"/>
            <a:ext cx="4079937" cy="949029"/>
            <a:chOff x="0" y="0"/>
            <a:chExt cx="5439916" cy="1265373"/>
          </a:xfrm>
        </p:grpSpPr>
        <p:sp>
          <p:nvSpPr>
            <p:cNvPr id="45" name="AutoShape 45"/>
            <p:cNvSpPr/>
            <p:nvPr/>
          </p:nvSpPr>
          <p:spPr>
            <a:xfrm>
              <a:off x="0" y="0"/>
              <a:ext cx="5389116" cy="0"/>
            </a:xfrm>
            <a:prstGeom prst="line">
              <a:avLst/>
            </a:prstGeom>
            <a:ln w="50800" cap="flat">
              <a:solidFill>
                <a:srgbClr val="990000"/>
              </a:solidFill>
              <a:prstDash val="solid"/>
              <a:headEnd type="none" w="sm" len="sm"/>
              <a:tailEnd type="none" w="sm" len="sm"/>
            </a:ln>
          </p:spPr>
        </p:sp>
        <p:sp>
          <p:nvSpPr>
            <p:cNvPr id="46" name="AutoShape 46"/>
            <p:cNvSpPr/>
            <p:nvPr/>
          </p:nvSpPr>
          <p:spPr>
            <a:xfrm>
              <a:off x="25400" y="1214573"/>
              <a:ext cx="5414516" cy="0"/>
            </a:xfrm>
            <a:prstGeom prst="line">
              <a:avLst/>
            </a:prstGeom>
            <a:ln w="50800" cap="flat">
              <a:solidFill>
                <a:srgbClr val="990000"/>
              </a:solidFill>
              <a:prstDash val="solid"/>
              <a:headEnd type="none" w="sm" len="sm"/>
              <a:tailEnd type="none" w="sm" len="sm"/>
            </a:ln>
          </p:spPr>
        </p:sp>
        <p:sp>
          <p:nvSpPr>
            <p:cNvPr id="47" name="AutoShape 47"/>
            <p:cNvSpPr/>
            <p:nvPr/>
          </p:nvSpPr>
          <p:spPr>
            <a:xfrm rot="5400000">
              <a:off x="-607286" y="607286"/>
              <a:ext cx="1265373" cy="0"/>
            </a:xfrm>
            <a:prstGeom prst="line">
              <a:avLst/>
            </a:prstGeom>
            <a:ln w="50800" cap="flat">
              <a:solidFill>
                <a:srgbClr val="990000"/>
              </a:solidFill>
              <a:prstDash val="solid"/>
              <a:headEnd type="none" w="sm" len="sm"/>
              <a:tailEnd type="none" w="sm" len="sm"/>
            </a:ln>
          </p:spPr>
        </p:sp>
        <p:sp>
          <p:nvSpPr>
            <p:cNvPr id="48" name="AutoShape 48"/>
            <p:cNvSpPr/>
            <p:nvPr/>
          </p:nvSpPr>
          <p:spPr>
            <a:xfrm rot="5400000">
              <a:off x="4781830" y="607286"/>
              <a:ext cx="1265373" cy="0"/>
            </a:xfrm>
            <a:prstGeom prst="line">
              <a:avLst/>
            </a:prstGeom>
            <a:ln w="50800" cap="flat">
              <a:solidFill>
                <a:srgbClr val="990000"/>
              </a:solidFill>
              <a:prstDash val="solid"/>
              <a:headEnd type="none" w="sm" len="sm"/>
              <a:tailEnd type="none" w="sm" len="sm"/>
            </a:ln>
          </p:spPr>
        </p:sp>
      </p:grpSp>
      <p:sp>
        <p:nvSpPr>
          <p:cNvPr id="49" name="TextBox 49"/>
          <p:cNvSpPr txBox="1"/>
          <p:nvPr/>
        </p:nvSpPr>
        <p:spPr>
          <a:xfrm>
            <a:off x="12877767" y="5488619"/>
            <a:ext cx="5448941" cy="701675"/>
          </a:xfrm>
          <a:prstGeom prst="rect">
            <a:avLst/>
          </a:prstGeom>
        </p:spPr>
        <p:txBody>
          <a:bodyPr lIns="0" tIns="0" rIns="0" bIns="0" rtlCol="0" anchor="t">
            <a:spAutoFit/>
          </a:bodyPr>
          <a:lstStyle/>
          <a:p>
            <a:pPr algn="ctr">
              <a:lnSpc>
                <a:spcPts val="2800"/>
              </a:lnSpc>
              <a:spcBef>
                <a:spcPct val="0"/>
              </a:spcBef>
            </a:pPr>
            <a:r>
              <a:rPr lang="en-US" sz="2000">
                <a:solidFill>
                  <a:srgbClr val="FFFFFF"/>
                </a:solidFill>
                <a:latin typeface="Canva Sans Bold"/>
              </a:rPr>
              <a:t>4. Click the three lines again</a:t>
            </a:r>
          </a:p>
          <a:p>
            <a:pPr algn="ctr">
              <a:lnSpc>
                <a:spcPts val="2800"/>
              </a:lnSpc>
              <a:spcBef>
                <a:spcPct val="0"/>
              </a:spcBef>
            </a:pPr>
            <a:r>
              <a:rPr lang="en-US" sz="2000">
                <a:solidFill>
                  <a:srgbClr val="FFFFFF"/>
                </a:solidFill>
                <a:latin typeface="Canva Sans Bold"/>
              </a:rPr>
              <a:t>and select “Activate Contact.”</a:t>
            </a:r>
          </a:p>
        </p:txBody>
      </p:sp>
      <p:grpSp>
        <p:nvGrpSpPr>
          <p:cNvPr id="50" name="Group 50"/>
          <p:cNvGrpSpPr/>
          <p:nvPr/>
        </p:nvGrpSpPr>
        <p:grpSpPr>
          <a:xfrm>
            <a:off x="13357482" y="6449981"/>
            <a:ext cx="4489512" cy="1555159"/>
            <a:chOff x="0" y="0"/>
            <a:chExt cx="5986016" cy="2073545"/>
          </a:xfrm>
        </p:grpSpPr>
        <p:sp>
          <p:nvSpPr>
            <p:cNvPr id="51" name="AutoShape 51"/>
            <p:cNvSpPr/>
            <p:nvPr/>
          </p:nvSpPr>
          <p:spPr>
            <a:xfrm>
              <a:off x="25400" y="0"/>
              <a:ext cx="5909816" cy="0"/>
            </a:xfrm>
            <a:prstGeom prst="line">
              <a:avLst/>
            </a:prstGeom>
            <a:ln w="50800" cap="flat">
              <a:solidFill>
                <a:srgbClr val="990000"/>
              </a:solidFill>
              <a:prstDash val="solid"/>
              <a:headEnd type="none" w="sm" len="sm"/>
              <a:tailEnd type="none" w="sm" len="sm"/>
            </a:ln>
          </p:spPr>
        </p:sp>
        <p:sp>
          <p:nvSpPr>
            <p:cNvPr id="52" name="AutoShape 52"/>
            <p:cNvSpPr/>
            <p:nvPr/>
          </p:nvSpPr>
          <p:spPr>
            <a:xfrm>
              <a:off x="50800" y="2022745"/>
              <a:ext cx="5884416" cy="0"/>
            </a:xfrm>
            <a:prstGeom prst="line">
              <a:avLst/>
            </a:prstGeom>
            <a:ln w="50800" cap="flat">
              <a:solidFill>
                <a:srgbClr val="990000"/>
              </a:solidFill>
              <a:prstDash val="solid"/>
              <a:headEnd type="none" w="sm" len="sm"/>
              <a:tailEnd type="none" w="sm" len="sm"/>
            </a:ln>
          </p:spPr>
        </p:sp>
        <p:sp>
          <p:nvSpPr>
            <p:cNvPr id="53" name="AutoShape 53"/>
            <p:cNvSpPr/>
            <p:nvPr/>
          </p:nvSpPr>
          <p:spPr>
            <a:xfrm rot="5400000">
              <a:off x="-1009378" y="1013367"/>
              <a:ext cx="2069556" cy="0"/>
            </a:xfrm>
            <a:prstGeom prst="line">
              <a:avLst/>
            </a:prstGeom>
            <a:ln w="50800" cap="flat">
              <a:solidFill>
                <a:srgbClr val="990000"/>
              </a:solidFill>
              <a:prstDash val="solid"/>
              <a:headEnd type="none" w="sm" len="sm"/>
              <a:tailEnd type="none" w="sm" len="sm"/>
            </a:ln>
          </p:spPr>
        </p:sp>
        <p:sp>
          <p:nvSpPr>
            <p:cNvPr id="54" name="AutoShape 54"/>
            <p:cNvSpPr/>
            <p:nvPr/>
          </p:nvSpPr>
          <p:spPr>
            <a:xfrm rot="5400000">
              <a:off x="4925838" y="1013367"/>
              <a:ext cx="2069556" cy="0"/>
            </a:xfrm>
            <a:prstGeom prst="line">
              <a:avLst/>
            </a:prstGeom>
            <a:ln w="50800" cap="flat">
              <a:solidFill>
                <a:srgbClr val="990000"/>
              </a:solidFill>
              <a:prstDash val="solid"/>
              <a:headEnd type="none" w="sm" len="sm"/>
              <a:tailEnd type="none" w="sm" len="sm"/>
            </a:ln>
          </p:spPr>
        </p:sp>
      </p:grpSp>
      <p:sp>
        <p:nvSpPr>
          <p:cNvPr id="55" name="TextBox 55"/>
          <p:cNvSpPr txBox="1"/>
          <p:nvPr/>
        </p:nvSpPr>
        <p:spPr>
          <a:xfrm>
            <a:off x="13433975" y="6500485"/>
            <a:ext cx="4432362" cy="1406525"/>
          </a:xfrm>
          <a:prstGeom prst="rect">
            <a:avLst/>
          </a:prstGeom>
        </p:spPr>
        <p:txBody>
          <a:bodyPr lIns="0" tIns="0" rIns="0" bIns="0" rtlCol="0" anchor="t">
            <a:spAutoFit/>
          </a:bodyPr>
          <a:lstStyle/>
          <a:p>
            <a:pPr algn="ctr">
              <a:lnSpc>
                <a:spcPts val="2800"/>
              </a:lnSpc>
              <a:spcBef>
                <a:spcPct val="0"/>
              </a:spcBef>
            </a:pPr>
            <a:r>
              <a:rPr lang="en-US" sz="2000">
                <a:solidFill>
                  <a:srgbClr val="FFFFFF"/>
                </a:solidFill>
                <a:latin typeface="Canva Sans Bold"/>
              </a:rPr>
              <a:t>5. Check your email or text messages (depending on the type of contact you are activating)</a:t>
            </a:r>
          </a:p>
          <a:p>
            <a:pPr algn="ctr">
              <a:lnSpc>
                <a:spcPts val="2800"/>
              </a:lnSpc>
              <a:spcBef>
                <a:spcPct val="0"/>
              </a:spcBef>
            </a:pPr>
            <a:r>
              <a:rPr lang="en-US" sz="2000">
                <a:solidFill>
                  <a:srgbClr val="FFFFFF"/>
                </a:solidFill>
                <a:latin typeface="Canva Sans Bold"/>
              </a:rPr>
              <a:t>and enter the code you received.</a:t>
            </a:r>
          </a:p>
        </p:txBody>
      </p:sp>
      <p:grpSp>
        <p:nvGrpSpPr>
          <p:cNvPr id="56" name="Group 56"/>
          <p:cNvGrpSpPr/>
          <p:nvPr/>
        </p:nvGrpSpPr>
        <p:grpSpPr>
          <a:xfrm>
            <a:off x="13882802" y="8119440"/>
            <a:ext cx="3470337" cy="949029"/>
            <a:chOff x="0" y="0"/>
            <a:chExt cx="4627116" cy="1265373"/>
          </a:xfrm>
        </p:grpSpPr>
        <p:sp>
          <p:nvSpPr>
            <p:cNvPr id="57" name="TextBox 57"/>
            <p:cNvSpPr txBox="1"/>
            <p:nvPr/>
          </p:nvSpPr>
          <p:spPr>
            <a:xfrm>
              <a:off x="25400" y="343350"/>
              <a:ext cx="4530706" cy="449792"/>
            </a:xfrm>
            <a:prstGeom prst="rect">
              <a:avLst/>
            </a:prstGeom>
          </p:spPr>
          <p:txBody>
            <a:bodyPr lIns="0" tIns="0" rIns="0" bIns="0" rtlCol="0" anchor="t">
              <a:spAutoFit/>
            </a:bodyPr>
            <a:lstStyle/>
            <a:p>
              <a:pPr algn="ctr">
                <a:lnSpc>
                  <a:spcPts val="2800"/>
                </a:lnSpc>
                <a:spcBef>
                  <a:spcPct val="0"/>
                </a:spcBef>
              </a:pPr>
              <a:r>
                <a:rPr lang="en-US" sz="2000">
                  <a:solidFill>
                    <a:srgbClr val="FFFFFF"/>
                  </a:solidFill>
                  <a:latin typeface="Canva Sans Bold"/>
                </a:rPr>
                <a:t>6. Be sure to click "save."</a:t>
              </a:r>
            </a:p>
          </p:txBody>
        </p:sp>
        <p:sp>
          <p:nvSpPr>
            <p:cNvPr id="58" name="AutoShape 58"/>
            <p:cNvSpPr/>
            <p:nvPr/>
          </p:nvSpPr>
          <p:spPr>
            <a:xfrm>
              <a:off x="0" y="0"/>
              <a:ext cx="4614416" cy="0"/>
            </a:xfrm>
            <a:prstGeom prst="line">
              <a:avLst/>
            </a:prstGeom>
            <a:ln w="50800" cap="flat">
              <a:solidFill>
                <a:srgbClr val="990000"/>
              </a:solidFill>
              <a:prstDash val="solid"/>
              <a:headEnd type="none" w="sm" len="sm"/>
              <a:tailEnd type="none" w="sm" len="sm"/>
            </a:ln>
          </p:spPr>
        </p:sp>
        <p:sp>
          <p:nvSpPr>
            <p:cNvPr id="59" name="AutoShape 59"/>
            <p:cNvSpPr/>
            <p:nvPr/>
          </p:nvSpPr>
          <p:spPr>
            <a:xfrm>
              <a:off x="25400" y="1214573"/>
              <a:ext cx="4589016" cy="0"/>
            </a:xfrm>
            <a:prstGeom prst="line">
              <a:avLst/>
            </a:prstGeom>
            <a:ln w="50800" cap="flat">
              <a:solidFill>
                <a:srgbClr val="990000"/>
              </a:solidFill>
              <a:prstDash val="solid"/>
              <a:headEnd type="none" w="sm" len="sm"/>
              <a:tailEnd type="none" w="sm" len="sm"/>
            </a:ln>
          </p:spPr>
        </p:sp>
        <p:sp>
          <p:nvSpPr>
            <p:cNvPr id="60" name="AutoShape 60"/>
            <p:cNvSpPr/>
            <p:nvPr/>
          </p:nvSpPr>
          <p:spPr>
            <a:xfrm rot="5400000">
              <a:off x="-607286" y="607286"/>
              <a:ext cx="1265373" cy="0"/>
            </a:xfrm>
            <a:prstGeom prst="line">
              <a:avLst/>
            </a:prstGeom>
            <a:ln w="50800" cap="flat">
              <a:solidFill>
                <a:srgbClr val="990000"/>
              </a:solidFill>
              <a:prstDash val="solid"/>
              <a:headEnd type="none" w="sm" len="sm"/>
              <a:tailEnd type="none" w="sm" len="sm"/>
            </a:ln>
          </p:spPr>
        </p:sp>
        <p:sp>
          <p:nvSpPr>
            <p:cNvPr id="61" name="AutoShape 61"/>
            <p:cNvSpPr/>
            <p:nvPr/>
          </p:nvSpPr>
          <p:spPr>
            <a:xfrm rot="5400000">
              <a:off x="3969030" y="607286"/>
              <a:ext cx="1265373" cy="0"/>
            </a:xfrm>
            <a:prstGeom prst="line">
              <a:avLst/>
            </a:prstGeom>
            <a:ln w="50800" cap="flat">
              <a:solidFill>
                <a:srgbClr val="990000"/>
              </a:solidFill>
              <a:prstDash val="solid"/>
              <a:headEnd type="none" w="sm" len="sm"/>
              <a:tailEnd type="none" w="sm" len="sm"/>
            </a:ln>
          </p:spPr>
        </p:sp>
      </p:grpSp>
      <p:sp>
        <p:nvSpPr>
          <p:cNvPr id="62" name="AutoShape 62"/>
          <p:cNvSpPr/>
          <p:nvPr/>
        </p:nvSpPr>
        <p:spPr>
          <a:xfrm>
            <a:off x="360469" y="8290890"/>
            <a:ext cx="4432362" cy="0"/>
          </a:xfrm>
          <a:prstGeom prst="line">
            <a:avLst/>
          </a:prstGeom>
          <a:ln w="38100" cap="flat">
            <a:solidFill>
              <a:srgbClr val="990000"/>
            </a:solidFill>
            <a:prstDash val="solid"/>
            <a:headEnd type="none" w="sm" len="sm"/>
            <a:tailEnd type="none" w="sm" len="sm"/>
          </a:ln>
        </p:spPr>
      </p:sp>
      <p:sp>
        <p:nvSpPr>
          <p:cNvPr id="63" name="AutoShape 63"/>
          <p:cNvSpPr/>
          <p:nvPr/>
        </p:nvSpPr>
        <p:spPr>
          <a:xfrm rot="5400000">
            <a:off x="-206981" y="8842281"/>
            <a:ext cx="1134900" cy="0"/>
          </a:xfrm>
          <a:prstGeom prst="line">
            <a:avLst/>
          </a:prstGeom>
          <a:ln w="38100" cap="flat">
            <a:solidFill>
              <a:srgbClr val="990000"/>
            </a:solidFill>
            <a:prstDash val="solid"/>
            <a:headEnd type="none" w="sm" len="sm"/>
            <a:tailEnd type="none" w="sm" len="sm"/>
          </a:ln>
        </p:spPr>
      </p:sp>
      <p:sp>
        <p:nvSpPr>
          <p:cNvPr id="64" name="AutoShape 64"/>
          <p:cNvSpPr/>
          <p:nvPr/>
        </p:nvSpPr>
        <p:spPr>
          <a:xfrm rot="5400000">
            <a:off x="4229700" y="8857013"/>
            <a:ext cx="1164362" cy="0"/>
          </a:xfrm>
          <a:prstGeom prst="line">
            <a:avLst/>
          </a:prstGeom>
          <a:ln w="38100" cap="flat">
            <a:solidFill>
              <a:srgbClr val="990000"/>
            </a:solidFill>
            <a:prstDash val="solid"/>
            <a:headEnd type="none" w="sm" len="sm"/>
            <a:tailEnd type="none" w="sm" len="sm"/>
          </a:ln>
        </p:spPr>
      </p:sp>
      <p:sp>
        <p:nvSpPr>
          <p:cNvPr id="65" name="AutoShape 65"/>
          <p:cNvSpPr/>
          <p:nvPr/>
        </p:nvSpPr>
        <p:spPr>
          <a:xfrm>
            <a:off x="341419" y="9409731"/>
            <a:ext cx="4489512" cy="0"/>
          </a:xfrm>
          <a:prstGeom prst="line">
            <a:avLst/>
          </a:prstGeom>
          <a:ln w="38100" cap="flat">
            <a:solidFill>
              <a:srgbClr val="990000"/>
            </a:solidFill>
            <a:prstDash val="solid"/>
            <a:headEnd type="none" w="sm" len="sm"/>
            <a:tailEnd type="none" w="sm" len="sm"/>
          </a:ln>
        </p:spPr>
      </p:sp>
      <p:sp>
        <p:nvSpPr>
          <p:cNvPr id="66" name="Freeform 66"/>
          <p:cNvSpPr/>
          <p:nvPr/>
        </p:nvSpPr>
        <p:spPr>
          <a:xfrm rot="664731">
            <a:off x="10207590" y="9479987"/>
            <a:ext cx="1261352" cy="479314"/>
          </a:xfrm>
          <a:custGeom>
            <a:avLst/>
            <a:gdLst/>
            <a:ahLst/>
            <a:cxnLst/>
            <a:rect l="l" t="t" r="r" b="b"/>
            <a:pathLst>
              <a:path w="1261352" h="479314">
                <a:moveTo>
                  <a:pt x="0" y="0"/>
                </a:moveTo>
                <a:lnTo>
                  <a:pt x="1261352" y="0"/>
                </a:lnTo>
                <a:lnTo>
                  <a:pt x="1261352" y="479313"/>
                </a:lnTo>
                <a:lnTo>
                  <a:pt x="0" y="47931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67" name="AutoShape 67"/>
          <p:cNvSpPr/>
          <p:nvPr/>
        </p:nvSpPr>
        <p:spPr>
          <a:xfrm rot="9961813">
            <a:off x="11474924" y="9179784"/>
            <a:ext cx="2444021" cy="0"/>
          </a:xfrm>
          <a:prstGeom prst="line">
            <a:avLst/>
          </a:prstGeom>
          <a:ln w="66675" cap="flat">
            <a:solidFill>
              <a:srgbClr val="990000"/>
            </a:solidFill>
            <a:prstDash val="solid"/>
            <a:headEnd type="none" w="sm" len="sm"/>
            <a:tailEnd type="arrow" w="med" len="sm"/>
          </a:ln>
        </p:spPr>
      </p:sp>
      <p:sp>
        <p:nvSpPr>
          <p:cNvPr id="68" name="Freeform 68"/>
          <p:cNvSpPr/>
          <p:nvPr/>
        </p:nvSpPr>
        <p:spPr>
          <a:xfrm rot="561634">
            <a:off x="6612086" y="8327946"/>
            <a:ext cx="1082856" cy="411485"/>
          </a:xfrm>
          <a:custGeom>
            <a:avLst/>
            <a:gdLst/>
            <a:ahLst/>
            <a:cxnLst/>
            <a:rect l="l" t="t" r="r" b="b"/>
            <a:pathLst>
              <a:path w="1082856" h="411485">
                <a:moveTo>
                  <a:pt x="0" y="0"/>
                </a:moveTo>
                <a:lnTo>
                  <a:pt x="1082855" y="0"/>
                </a:lnTo>
                <a:lnTo>
                  <a:pt x="1082855" y="411485"/>
                </a:lnTo>
                <a:lnTo>
                  <a:pt x="0" y="41148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grpSp>
        <p:nvGrpSpPr>
          <p:cNvPr id="69" name="Group 69"/>
          <p:cNvGrpSpPr/>
          <p:nvPr/>
        </p:nvGrpSpPr>
        <p:grpSpPr>
          <a:xfrm>
            <a:off x="3574689" y="9258300"/>
            <a:ext cx="3105218" cy="861698"/>
            <a:chOff x="0" y="0"/>
            <a:chExt cx="4140290" cy="1148930"/>
          </a:xfrm>
        </p:grpSpPr>
        <p:sp>
          <p:nvSpPr>
            <p:cNvPr id="70" name="Freeform 70"/>
            <p:cNvSpPr/>
            <p:nvPr/>
          </p:nvSpPr>
          <p:spPr>
            <a:xfrm>
              <a:off x="0" y="0"/>
              <a:ext cx="4140290" cy="1148930"/>
            </a:xfrm>
            <a:custGeom>
              <a:avLst/>
              <a:gdLst/>
              <a:ahLst/>
              <a:cxnLst/>
              <a:rect l="l" t="t" r="r" b="b"/>
              <a:pathLst>
                <a:path w="4140290" h="1148930">
                  <a:moveTo>
                    <a:pt x="0" y="0"/>
                  </a:moveTo>
                  <a:lnTo>
                    <a:pt x="4140290" y="0"/>
                  </a:lnTo>
                  <a:lnTo>
                    <a:pt x="4140290" y="1148930"/>
                  </a:lnTo>
                  <a:lnTo>
                    <a:pt x="0" y="114893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71" name="TextBox 71"/>
            <p:cNvSpPr txBox="1"/>
            <p:nvPr/>
          </p:nvSpPr>
          <p:spPr>
            <a:xfrm>
              <a:off x="391448" y="263413"/>
              <a:ext cx="3542753" cy="641561"/>
            </a:xfrm>
            <a:prstGeom prst="rect">
              <a:avLst/>
            </a:prstGeom>
          </p:spPr>
          <p:txBody>
            <a:bodyPr lIns="0" tIns="0" rIns="0" bIns="0" rtlCol="0" anchor="t">
              <a:spAutoFit/>
            </a:bodyPr>
            <a:lstStyle/>
            <a:p>
              <a:pPr algn="ctr">
                <a:lnSpc>
                  <a:spcPts val="1960"/>
                </a:lnSpc>
                <a:spcBef>
                  <a:spcPct val="0"/>
                </a:spcBef>
              </a:pPr>
              <a:r>
                <a:rPr lang="en-US" sz="1400">
                  <a:solidFill>
                    <a:srgbClr val="FFFFFF"/>
                  </a:solidFill>
                  <a:latin typeface="Canva Sans"/>
                </a:rPr>
                <a:t>The three lines also allow you to edit/delete contacts.</a:t>
              </a:r>
            </a:p>
          </p:txBody>
        </p:sp>
      </p:grpSp>
      <p:sp>
        <p:nvSpPr>
          <p:cNvPr id="72" name="Freeform 72"/>
          <p:cNvSpPr/>
          <p:nvPr/>
        </p:nvSpPr>
        <p:spPr>
          <a:xfrm>
            <a:off x="9621101" y="7741047"/>
            <a:ext cx="2501397" cy="694138"/>
          </a:xfrm>
          <a:custGeom>
            <a:avLst/>
            <a:gdLst/>
            <a:ahLst/>
            <a:cxnLst/>
            <a:rect l="l" t="t" r="r" b="b"/>
            <a:pathLst>
              <a:path w="2501397" h="694138">
                <a:moveTo>
                  <a:pt x="0" y="0"/>
                </a:moveTo>
                <a:lnTo>
                  <a:pt x="2501397" y="0"/>
                </a:lnTo>
                <a:lnTo>
                  <a:pt x="2501397" y="694138"/>
                </a:lnTo>
                <a:lnTo>
                  <a:pt x="0" y="69413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73" name="TextBox 73"/>
          <p:cNvSpPr txBox="1"/>
          <p:nvPr/>
        </p:nvSpPr>
        <p:spPr>
          <a:xfrm>
            <a:off x="9921120" y="7795914"/>
            <a:ext cx="1901360" cy="488315"/>
          </a:xfrm>
          <a:prstGeom prst="rect">
            <a:avLst/>
          </a:prstGeom>
        </p:spPr>
        <p:txBody>
          <a:bodyPr lIns="0" tIns="0" rIns="0" bIns="0" rtlCol="0" anchor="t">
            <a:spAutoFit/>
          </a:bodyPr>
          <a:lstStyle/>
          <a:p>
            <a:pPr algn="ctr">
              <a:lnSpc>
                <a:spcPts val="1960"/>
              </a:lnSpc>
            </a:pPr>
            <a:r>
              <a:rPr lang="en-US" sz="1400">
                <a:solidFill>
                  <a:srgbClr val="FFFFFF"/>
                </a:solidFill>
                <a:latin typeface="Canva Sans"/>
              </a:rPr>
              <a:t>Add contacts by clicking here.</a:t>
            </a:r>
          </a:p>
        </p:txBody>
      </p:sp>
      <p:sp>
        <p:nvSpPr>
          <p:cNvPr id="74" name="Freeform 74"/>
          <p:cNvSpPr/>
          <p:nvPr/>
        </p:nvSpPr>
        <p:spPr>
          <a:xfrm rot="664731">
            <a:off x="11466906" y="8294032"/>
            <a:ext cx="1261352" cy="479314"/>
          </a:xfrm>
          <a:custGeom>
            <a:avLst/>
            <a:gdLst/>
            <a:ahLst/>
            <a:cxnLst/>
            <a:rect l="l" t="t" r="r" b="b"/>
            <a:pathLst>
              <a:path w="1261352" h="479314">
                <a:moveTo>
                  <a:pt x="0" y="0"/>
                </a:moveTo>
                <a:lnTo>
                  <a:pt x="1261352" y="0"/>
                </a:lnTo>
                <a:lnTo>
                  <a:pt x="1261352" y="479314"/>
                </a:lnTo>
                <a:lnTo>
                  <a:pt x="0" y="47931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75" name="AutoShape 75"/>
          <p:cNvSpPr/>
          <p:nvPr/>
        </p:nvSpPr>
        <p:spPr>
          <a:xfrm>
            <a:off x="10594011" y="8502747"/>
            <a:ext cx="828262" cy="0"/>
          </a:xfrm>
          <a:prstGeom prst="line">
            <a:avLst/>
          </a:prstGeom>
          <a:ln w="85725" cap="flat">
            <a:solidFill>
              <a:srgbClr val="990000"/>
            </a:solidFill>
            <a:prstDash val="solid"/>
            <a:headEnd type="none" w="sm" len="sm"/>
            <a:tailEnd type="arrow" w="med" len="sm"/>
          </a:ln>
        </p:spPr>
      </p:sp>
      <p:sp>
        <p:nvSpPr>
          <p:cNvPr id="76" name="AutoShape 76"/>
          <p:cNvSpPr/>
          <p:nvPr/>
        </p:nvSpPr>
        <p:spPr>
          <a:xfrm rot="5468621">
            <a:off x="10461696" y="8430078"/>
            <a:ext cx="213389" cy="0"/>
          </a:xfrm>
          <a:prstGeom prst="line">
            <a:avLst/>
          </a:prstGeom>
          <a:ln w="104775" cap="flat">
            <a:solidFill>
              <a:srgbClr val="990000"/>
            </a:solidFill>
            <a:prstDash val="solid"/>
            <a:headEnd type="none" w="sm" len="sm"/>
            <a:tailEnd type="none" w="sm" len="sm"/>
          </a:ln>
        </p:spPr>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999999"/>
        </a:solidFill>
        <a:effectLst/>
      </p:bgPr>
    </p:bg>
    <p:spTree>
      <p:nvGrpSpPr>
        <p:cNvPr id="1" name=""/>
        <p:cNvGrpSpPr/>
        <p:nvPr/>
      </p:nvGrpSpPr>
      <p:grpSpPr>
        <a:xfrm>
          <a:off x="0" y="0"/>
          <a:ext cx="0" cy="0"/>
          <a:chOff x="0" y="0"/>
          <a:chExt cx="0" cy="0"/>
        </a:xfrm>
      </p:grpSpPr>
      <p:sp>
        <p:nvSpPr>
          <p:cNvPr id="2" name="Freeform 2"/>
          <p:cNvSpPr/>
          <p:nvPr/>
        </p:nvSpPr>
        <p:spPr>
          <a:xfrm>
            <a:off x="-66892" y="6247524"/>
            <a:ext cx="2501397" cy="694138"/>
          </a:xfrm>
          <a:custGeom>
            <a:avLst/>
            <a:gdLst/>
            <a:ahLst/>
            <a:cxnLst/>
            <a:rect l="l" t="t" r="r" b="b"/>
            <a:pathLst>
              <a:path w="2501397" h="694138">
                <a:moveTo>
                  <a:pt x="0" y="0"/>
                </a:moveTo>
                <a:lnTo>
                  <a:pt x="2501397" y="0"/>
                </a:lnTo>
                <a:lnTo>
                  <a:pt x="2501397" y="694137"/>
                </a:lnTo>
                <a:lnTo>
                  <a:pt x="0" y="69413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2414490" y="3339533"/>
            <a:ext cx="13459021" cy="4803792"/>
          </a:xfrm>
          <a:custGeom>
            <a:avLst/>
            <a:gdLst/>
            <a:ahLst/>
            <a:cxnLst/>
            <a:rect l="l" t="t" r="r" b="b"/>
            <a:pathLst>
              <a:path w="13459021" h="4803792">
                <a:moveTo>
                  <a:pt x="0" y="0"/>
                </a:moveTo>
                <a:lnTo>
                  <a:pt x="13459020" y="0"/>
                </a:lnTo>
                <a:lnTo>
                  <a:pt x="13459020" y="4803792"/>
                </a:lnTo>
                <a:lnTo>
                  <a:pt x="0" y="4803792"/>
                </a:lnTo>
                <a:lnTo>
                  <a:pt x="0" y="0"/>
                </a:lnTo>
                <a:close/>
              </a:path>
            </a:pathLst>
          </a:custGeom>
          <a:blipFill>
            <a:blip r:embed="rId4"/>
            <a:stretch>
              <a:fillRect/>
            </a:stretch>
          </a:blipFill>
        </p:spPr>
      </p:sp>
      <p:grpSp>
        <p:nvGrpSpPr>
          <p:cNvPr id="4" name="Group 4"/>
          <p:cNvGrpSpPr/>
          <p:nvPr/>
        </p:nvGrpSpPr>
        <p:grpSpPr>
          <a:xfrm>
            <a:off x="421663" y="-386948"/>
            <a:ext cx="17444674" cy="3556249"/>
            <a:chOff x="0" y="-214167"/>
            <a:chExt cx="4594482" cy="936625"/>
          </a:xfrm>
        </p:grpSpPr>
        <p:sp>
          <p:nvSpPr>
            <p:cNvPr id="5" name="Freeform 5"/>
            <p:cNvSpPr/>
            <p:nvPr/>
          </p:nvSpPr>
          <p:spPr>
            <a:xfrm>
              <a:off x="0" y="0"/>
              <a:ext cx="4594482" cy="408047"/>
            </a:xfrm>
            <a:custGeom>
              <a:avLst/>
              <a:gdLst/>
              <a:ahLst/>
              <a:cxnLst/>
              <a:rect l="l" t="t" r="r" b="b"/>
              <a:pathLst>
                <a:path w="4594482" h="408047">
                  <a:moveTo>
                    <a:pt x="22634" y="0"/>
                  </a:moveTo>
                  <a:lnTo>
                    <a:pt x="4571848" y="0"/>
                  </a:lnTo>
                  <a:cubicBezTo>
                    <a:pt x="4584348" y="0"/>
                    <a:pt x="4594482" y="10133"/>
                    <a:pt x="4594482" y="22634"/>
                  </a:cubicBezTo>
                  <a:lnTo>
                    <a:pt x="4594482" y="385413"/>
                  </a:lnTo>
                  <a:cubicBezTo>
                    <a:pt x="4594482" y="391416"/>
                    <a:pt x="4592097" y="397173"/>
                    <a:pt x="4587853" y="401418"/>
                  </a:cubicBezTo>
                  <a:cubicBezTo>
                    <a:pt x="4583608" y="405662"/>
                    <a:pt x="4577851" y="408047"/>
                    <a:pt x="4571848" y="408047"/>
                  </a:cubicBezTo>
                  <a:lnTo>
                    <a:pt x="22634" y="408047"/>
                  </a:lnTo>
                  <a:cubicBezTo>
                    <a:pt x="10133" y="408047"/>
                    <a:pt x="0" y="397914"/>
                    <a:pt x="0" y="385413"/>
                  </a:cubicBezTo>
                  <a:lnTo>
                    <a:pt x="0" y="22634"/>
                  </a:lnTo>
                  <a:cubicBezTo>
                    <a:pt x="0" y="16631"/>
                    <a:pt x="2385" y="10874"/>
                    <a:pt x="6629" y="6629"/>
                  </a:cubicBezTo>
                  <a:cubicBezTo>
                    <a:pt x="10874" y="2385"/>
                    <a:pt x="16631" y="0"/>
                    <a:pt x="22634" y="0"/>
                  </a:cubicBezTo>
                  <a:close/>
                </a:path>
              </a:pathLst>
            </a:custGeom>
            <a:solidFill>
              <a:srgbClr val="FFFFFF"/>
            </a:solidFill>
          </p:spPr>
        </p:sp>
        <p:sp>
          <p:nvSpPr>
            <p:cNvPr id="6" name="TextBox 6"/>
            <p:cNvSpPr txBox="1"/>
            <p:nvPr/>
          </p:nvSpPr>
          <p:spPr>
            <a:xfrm>
              <a:off x="836733" y="-214167"/>
              <a:ext cx="2919383" cy="936625"/>
            </a:xfrm>
            <a:prstGeom prst="rect">
              <a:avLst/>
            </a:prstGeom>
          </p:spPr>
          <p:txBody>
            <a:bodyPr lIns="50800" tIns="50800" rIns="50800" bIns="50800" rtlCol="0" anchor="ctr"/>
            <a:lstStyle/>
            <a:p>
              <a:pPr algn="ctr">
                <a:lnSpc>
                  <a:spcPts val="8960"/>
                </a:lnSpc>
              </a:pPr>
              <a:r>
                <a:rPr lang="en-US" sz="6400" dirty="0">
                  <a:solidFill>
                    <a:srgbClr val="313131"/>
                  </a:solidFill>
                  <a:latin typeface="Canva Sans"/>
                </a:rPr>
                <a:t>Searching for Events</a:t>
              </a:r>
            </a:p>
            <a:p>
              <a:pPr algn="ctr">
                <a:lnSpc>
                  <a:spcPts val="1540"/>
                </a:lnSpc>
              </a:pPr>
              <a:endParaRPr lang="en-US" sz="6400" dirty="0">
                <a:solidFill>
                  <a:srgbClr val="313131"/>
                </a:solidFill>
                <a:latin typeface="Canva Sans"/>
              </a:endParaRPr>
            </a:p>
          </p:txBody>
        </p:sp>
      </p:grpSp>
      <p:sp>
        <p:nvSpPr>
          <p:cNvPr id="7" name="Freeform 7"/>
          <p:cNvSpPr/>
          <p:nvPr/>
        </p:nvSpPr>
        <p:spPr>
          <a:xfrm rot="735702">
            <a:off x="2981790" y="3259025"/>
            <a:ext cx="1063673" cy="403753"/>
          </a:xfrm>
          <a:custGeom>
            <a:avLst/>
            <a:gdLst/>
            <a:ahLst/>
            <a:cxnLst/>
            <a:rect l="l" t="t" r="r" b="b"/>
            <a:pathLst>
              <a:path w="1063673" h="403753">
                <a:moveTo>
                  <a:pt x="0" y="0"/>
                </a:moveTo>
                <a:lnTo>
                  <a:pt x="1063674" y="0"/>
                </a:lnTo>
                <a:lnTo>
                  <a:pt x="1063674" y="403753"/>
                </a:lnTo>
                <a:lnTo>
                  <a:pt x="0" y="40375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8" name="Freeform 8"/>
          <p:cNvSpPr/>
          <p:nvPr/>
        </p:nvSpPr>
        <p:spPr>
          <a:xfrm rot="735702">
            <a:off x="13217444" y="4077300"/>
            <a:ext cx="1063673" cy="403753"/>
          </a:xfrm>
          <a:custGeom>
            <a:avLst/>
            <a:gdLst/>
            <a:ahLst/>
            <a:cxnLst/>
            <a:rect l="l" t="t" r="r" b="b"/>
            <a:pathLst>
              <a:path w="1063673" h="403753">
                <a:moveTo>
                  <a:pt x="0" y="0"/>
                </a:moveTo>
                <a:lnTo>
                  <a:pt x="1063673" y="0"/>
                </a:lnTo>
                <a:lnTo>
                  <a:pt x="1063673" y="403753"/>
                </a:lnTo>
                <a:lnTo>
                  <a:pt x="0" y="40375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9" name="AutoShape 9"/>
          <p:cNvSpPr/>
          <p:nvPr/>
        </p:nvSpPr>
        <p:spPr>
          <a:xfrm>
            <a:off x="829730" y="2124068"/>
            <a:ext cx="3207772" cy="0"/>
          </a:xfrm>
          <a:prstGeom prst="line">
            <a:avLst/>
          </a:prstGeom>
          <a:ln w="28575" cap="flat">
            <a:solidFill>
              <a:srgbClr val="990000"/>
            </a:solidFill>
            <a:prstDash val="solid"/>
            <a:headEnd type="none" w="sm" len="sm"/>
            <a:tailEnd type="none" w="sm" len="sm"/>
          </a:ln>
        </p:spPr>
      </p:sp>
      <p:sp>
        <p:nvSpPr>
          <p:cNvPr id="10" name="AutoShape 10"/>
          <p:cNvSpPr/>
          <p:nvPr/>
        </p:nvSpPr>
        <p:spPr>
          <a:xfrm>
            <a:off x="829730" y="3169302"/>
            <a:ext cx="3193485" cy="0"/>
          </a:xfrm>
          <a:prstGeom prst="line">
            <a:avLst/>
          </a:prstGeom>
          <a:ln w="28575" cap="flat">
            <a:solidFill>
              <a:srgbClr val="990000"/>
            </a:solidFill>
            <a:prstDash val="solid"/>
            <a:headEnd type="none" w="sm" len="sm"/>
            <a:tailEnd type="none" w="sm" len="sm"/>
          </a:ln>
        </p:spPr>
      </p:sp>
      <p:sp>
        <p:nvSpPr>
          <p:cNvPr id="11" name="AutoShape 11"/>
          <p:cNvSpPr/>
          <p:nvPr/>
        </p:nvSpPr>
        <p:spPr>
          <a:xfrm rot="5400000">
            <a:off x="279546" y="2647189"/>
            <a:ext cx="1072800" cy="0"/>
          </a:xfrm>
          <a:prstGeom prst="line">
            <a:avLst/>
          </a:prstGeom>
          <a:ln w="28575" cap="flat">
            <a:solidFill>
              <a:srgbClr val="990000"/>
            </a:solidFill>
            <a:prstDash val="solid"/>
            <a:headEnd type="none" w="sm" len="sm"/>
            <a:tailEnd type="none" w="sm" len="sm"/>
          </a:ln>
        </p:spPr>
      </p:sp>
      <p:sp>
        <p:nvSpPr>
          <p:cNvPr id="12" name="AutoShape 12"/>
          <p:cNvSpPr/>
          <p:nvPr/>
        </p:nvSpPr>
        <p:spPr>
          <a:xfrm rot="5400000">
            <a:off x="3501102" y="2645677"/>
            <a:ext cx="1072800" cy="0"/>
          </a:xfrm>
          <a:prstGeom prst="line">
            <a:avLst/>
          </a:prstGeom>
          <a:ln w="28575" cap="flat">
            <a:solidFill>
              <a:srgbClr val="990000"/>
            </a:solidFill>
            <a:prstDash val="solid"/>
            <a:headEnd type="none" w="sm" len="sm"/>
            <a:tailEnd type="none" w="sm" len="sm"/>
          </a:ln>
        </p:spPr>
      </p:sp>
      <p:sp>
        <p:nvSpPr>
          <p:cNvPr id="13" name="TextBox 13"/>
          <p:cNvSpPr txBox="1"/>
          <p:nvPr/>
        </p:nvSpPr>
        <p:spPr>
          <a:xfrm>
            <a:off x="887584" y="2129489"/>
            <a:ext cx="3053812" cy="1054100"/>
          </a:xfrm>
          <a:prstGeom prst="rect">
            <a:avLst/>
          </a:prstGeom>
        </p:spPr>
        <p:txBody>
          <a:bodyPr lIns="0" tIns="0" rIns="0" bIns="0" rtlCol="0" anchor="t">
            <a:spAutoFit/>
          </a:bodyPr>
          <a:lstStyle/>
          <a:p>
            <a:pPr algn="ctr">
              <a:lnSpc>
                <a:spcPts val="2800"/>
              </a:lnSpc>
              <a:spcBef>
                <a:spcPct val="0"/>
              </a:spcBef>
            </a:pPr>
            <a:r>
              <a:rPr lang="en-US" sz="2000">
                <a:solidFill>
                  <a:srgbClr val="FFFFFF"/>
                </a:solidFill>
                <a:latin typeface="Canva Sans Bold"/>
              </a:rPr>
              <a:t> 1. Go to the "Search Events" tab at the top of your screen.</a:t>
            </a:r>
          </a:p>
        </p:txBody>
      </p:sp>
      <p:sp>
        <p:nvSpPr>
          <p:cNvPr id="14" name="AutoShape 14"/>
          <p:cNvSpPr/>
          <p:nvPr/>
        </p:nvSpPr>
        <p:spPr>
          <a:xfrm>
            <a:off x="2122097" y="3420180"/>
            <a:ext cx="825650" cy="0"/>
          </a:xfrm>
          <a:prstGeom prst="line">
            <a:avLst/>
          </a:prstGeom>
          <a:ln w="66675" cap="flat">
            <a:solidFill>
              <a:srgbClr val="990000"/>
            </a:solidFill>
            <a:prstDash val="solid"/>
            <a:headEnd type="none" w="sm" len="sm"/>
            <a:tailEnd type="arrow" w="med" len="sm"/>
          </a:ln>
        </p:spPr>
      </p:sp>
      <p:sp>
        <p:nvSpPr>
          <p:cNvPr id="15" name="AutoShape 15"/>
          <p:cNvSpPr/>
          <p:nvPr/>
        </p:nvSpPr>
        <p:spPr>
          <a:xfrm rot="5400000">
            <a:off x="2018090" y="3287597"/>
            <a:ext cx="303265" cy="0"/>
          </a:xfrm>
          <a:prstGeom prst="line">
            <a:avLst/>
          </a:prstGeom>
          <a:ln w="95250" cap="flat">
            <a:solidFill>
              <a:srgbClr val="990000"/>
            </a:solidFill>
            <a:prstDash val="solid"/>
            <a:headEnd type="none" w="sm" len="sm"/>
            <a:tailEnd type="none" w="sm" len="sm"/>
          </a:ln>
        </p:spPr>
      </p:sp>
      <p:sp>
        <p:nvSpPr>
          <p:cNvPr id="16" name="AutoShape 16"/>
          <p:cNvSpPr/>
          <p:nvPr/>
        </p:nvSpPr>
        <p:spPr>
          <a:xfrm>
            <a:off x="150265" y="4667620"/>
            <a:ext cx="2095657" cy="0"/>
          </a:xfrm>
          <a:prstGeom prst="line">
            <a:avLst/>
          </a:prstGeom>
          <a:ln w="28575" cap="flat">
            <a:solidFill>
              <a:srgbClr val="990000"/>
            </a:solidFill>
            <a:prstDash val="solid"/>
            <a:headEnd type="none" w="sm" len="sm"/>
            <a:tailEnd type="none" w="sm" len="sm"/>
          </a:ln>
        </p:spPr>
      </p:sp>
      <p:sp>
        <p:nvSpPr>
          <p:cNvPr id="17" name="AutoShape 17"/>
          <p:cNvSpPr/>
          <p:nvPr/>
        </p:nvSpPr>
        <p:spPr>
          <a:xfrm>
            <a:off x="150265" y="5712854"/>
            <a:ext cx="2067082" cy="0"/>
          </a:xfrm>
          <a:prstGeom prst="line">
            <a:avLst/>
          </a:prstGeom>
          <a:ln w="28575" cap="flat">
            <a:solidFill>
              <a:srgbClr val="990000"/>
            </a:solidFill>
            <a:prstDash val="solid"/>
            <a:headEnd type="none" w="sm" len="sm"/>
            <a:tailEnd type="none" w="sm" len="sm"/>
          </a:ln>
        </p:spPr>
      </p:sp>
      <p:sp>
        <p:nvSpPr>
          <p:cNvPr id="18" name="AutoShape 18"/>
          <p:cNvSpPr/>
          <p:nvPr/>
        </p:nvSpPr>
        <p:spPr>
          <a:xfrm rot="5400000">
            <a:off x="-399918" y="5190237"/>
            <a:ext cx="1072800" cy="0"/>
          </a:xfrm>
          <a:prstGeom prst="line">
            <a:avLst/>
          </a:prstGeom>
          <a:ln w="28575" cap="flat">
            <a:solidFill>
              <a:srgbClr val="990000"/>
            </a:solidFill>
            <a:prstDash val="solid"/>
            <a:headEnd type="none" w="sm" len="sm"/>
            <a:tailEnd type="none" w="sm" len="sm"/>
          </a:ln>
        </p:spPr>
      </p:sp>
      <p:sp>
        <p:nvSpPr>
          <p:cNvPr id="19" name="AutoShape 19"/>
          <p:cNvSpPr/>
          <p:nvPr/>
        </p:nvSpPr>
        <p:spPr>
          <a:xfrm rot="5400000">
            <a:off x="1695235" y="5189733"/>
            <a:ext cx="1072800" cy="0"/>
          </a:xfrm>
          <a:prstGeom prst="line">
            <a:avLst/>
          </a:prstGeom>
          <a:ln w="28575" cap="flat">
            <a:solidFill>
              <a:srgbClr val="990000"/>
            </a:solidFill>
            <a:prstDash val="solid"/>
            <a:headEnd type="none" w="sm" len="sm"/>
            <a:tailEnd type="none" w="sm" len="sm"/>
          </a:ln>
        </p:spPr>
      </p:sp>
      <p:sp>
        <p:nvSpPr>
          <p:cNvPr id="20" name="TextBox 20"/>
          <p:cNvSpPr txBox="1"/>
          <p:nvPr/>
        </p:nvSpPr>
        <p:spPr>
          <a:xfrm>
            <a:off x="193480" y="4658754"/>
            <a:ext cx="2009228" cy="1054100"/>
          </a:xfrm>
          <a:prstGeom prst="rect">
            <a:avLst/>
          </a:prstGeom>
        </p:spPr>
        <p:txBody>
          <a:bodyPr lIns="0" tIns="0" rIns="0" bIns="0" rtlCol="0" anchor="t">
            <a:spAutoFit/>
          </a:bodyPr>
          <a:lstStyle/>
          <a:p>
            <a:pPr algn="ctr">
              <a:lnSpc>
                <a:spcPts val="2800"/>
              </a:lnSpc>
              <a:spcBef>
                <a:spcPct val="0"/>
              </a:spcBef>
            </a:pPr>
            <a:r>
              <a:rPr lang="en-US" sz="2000">
                <a:solidFill>
                  <a:srgbClr val="FFFFFF"/>
                </a:solidFill>
                <a:latin typeface="Canva Sans Bold"/>
              </a:rPr>
              <a:t> 2. Fill in the desired search information.</a:t>
            </a:r>
          </a:p>
        </p:txBody>
      </p:sp>
      <p:sp>
        <p:nvSpPr>
          <p:cNvPr id="21" name="AutoShape 21"/>
          <p:cNvSpPr/>
          <p:nvPr/>
        </p:nvSpPr>
        <p:spPr>
          <a:xfrm rot="-1954891">
            <a:off x="1804026" y="4431349"/>
            <a:ext cx="793320" cy="0"/>
          </a:xfrm>
          <a:prstGeom prst="line">
            <a:avLst/>
          </a:prstGeom>
          <a:ln w="66675" cap="flat">
            <a:solidFill>
              <a:srgbClr val="990000"/>
            </a:solidFill>
            <a:prstDash val="solid"/>
            <a:headEnd type="none" w="sm" len="sm"/>
            <a:tailEnd type="arrow" w="med" len="sm"/>
          </a:ln>
        </p:spPr>
      </p:sp>
      <p:sp>
        <p:nvSpPr>
          <p:cNvPr id="22" name="AutoShape 22"/>
          <p:cNvSpPr/>
          <p:nvPr/>
        </p:nvSpPr>
        <p:spPr>
          <a:xfrm>
            <a:off x="12715487" y="2299100"/>
            <a:ext cx="2095657" cy="0"/>
          </a:xfrm>
          <a:prstGeom prst="line">
            <a:avLst/>
          </a:prstGeom>
          <a:ln w="28575" cap="flat">
            <a:solidFill>
              <a:srgbClr val="990000"/>
            </a:solidFill>
            <a:prstDash val="solid"/>
            <a:headEnd type="none" w="sm" len="sm"/>
            <a:tailEnd type="none" w="sm" len="sm"/>
          </a:ln>
        </p:spPr>
      </p:sp>
      <p:sp>
        <p:nvSpPr>
          <p:cNvPr id="23" name="AutoShape 23"/>
          <p:cNvSpPr/>
          <p:nvPr/>
        </p:nvSpPr>
        <p:spPr>
          <a:xfrm>
            <a:off x="12715487" y="3034037"/>
            <a:ext cx="2067082" cy="0"/>
          </a:xfrm>
          <a:prstGeom prst="line">
            <a:avLst/>
          </a:prstGeom>
          <a:ln w="28575" cap="flat">
            <a:solidFill>
              <a:srgbClr val="990000"/>
            </a:solidFill>
            <a:prstDash val="solid"/>
            <a:headEnd type="none" w="sm" len="sm"/>
            <a:tailEnd type="none" w="sm" len="sm"/>
          </a:ln>
        </p:spPr>
      </p:sp>
      <p:sp>
        <p:nvSpPr>
          <p:cNvPr id="24" name="AutoShape 24"/>
          <p:cNvSpPr/>
          <p:nvPr/>
        </p:nvSpPr>
        <p:spPr>
          <a:xfrm rot="5400000">
            <a:off x="12319696" y="2666316"/>
            <a:ext cx="764016" cy="0"/>
          </a:xfrm>
          <a:prstGeom prst="line">
            <a:avLst/>
          </a:prstGeom>
          <a:ln w="28575" cap="flat">
            <a:solidFill>
              <a:srgbClr val="990000"/>
            </a:solidFill>
            <a:prstDash val="solid"/>
            <a:headEnd type="none" w="sm" len="sm"/>
            <a:tailEnd type="none" w="sm" len="sm"/>
          </a:ln>
        </p:spPr>
      </p:sp>
      <p:sp>
        <p:nvSpPr>
          <p:cNvPr id="25" name="AutoShape 25"/>
          <p:cNvSpPr/>
          <p:nvPr/>
        </p:nvSpPr>
        <p:spPr>
          <a:xfrm rot="5400000">
            <a:off x="14414597" y="2666064"/>
            <a:ext cx="764520" cy="0"/>
          </a:xfrm>
          <a:prstGeom prst="line">
            <a:avLst/>
          </a:prstGeom>
          <a:ln w="28575" cap="flat">
            <a:solidFill>
              <a:srgbClr val="990000"/>
            </a:solidFill>
            <a:prstDash val="solid"/>
            <a:headEnd type="none" w="sm" len="sm"/>
            <a:tailEnd type="none" w="sm" len="sm"/>
          </a:ln>
        </p:spPr>
      </p:sp>
      <p:sp>
        <p:nvSpPr>
          <p:cNvPr id="26" name="TextBox 26"/>
          <p:cNvSpPr txBox="1"/>
          <p:nvPr/>
        </p:nvSpPr>
        <p:spPr>
          <a:xfrm>
            <a:off x="12758702" y="2290233"/>
            <a:ext cx="2009228" cy="701675"/>
          </a:xfrm>
          <a:prstGeom prst="rect">
            <a:avLst/>
          </a:prstGeom>
        </p:spPr>
        <p:txBody>
          <a:bodyPr lIns="0" tIns="0" rIns="0" bIns="0" rtlCol="0" anchor="t">
            <a:spAutoFit/>
          </a:bodyPr>
          <a:lstStyle/>
          <a:p>
            <a:pPr algn="ctr">
              <a:lnSpc>
                <a:spcPts val="2800"/>
              </a:lnSpc>
              <a:spcBef>
                <a:spcPct val="0"/>
              </a:spcBef>
            </a:pPr>
            <a:r>
              <a:rPr lang="en-US" sz="2000">
                <a:solidFill>
                  <a:srgbClr val="FFFFFF"/>
                </a:solidFill>
                <a:latin typeface="Canva Sans Bold"/>
              </a:rPr>
              <a:t> 3. Click "Search."</a:t>
            </a:r>
          </a:p>
        </p:txBody>
      </p:sp>
      <p:sp>
        <p:nvSpPr>
          <p:cNvPr id="27" name="AutoShape 27"/>
          <p:cNvSpPr/>
          <p:nvPr/>
        </p:nvSpPr>
        <p:spPr>
          <a:xfrm>
            <a:off x="13237006" y="3527114"/>
            <a:ext cx="1024254" cy="66675"/>
          </a:xfrm>
          <a:prstGeom prst="line">
            <a:avLst/>
          </a:prstGeom>
          <a:ln w="66675" cap="flat">
            <a:solidFill>
              <a:srgbClr val="990000"/>
            </a:solidFill>
            <a:prstDash val="solid"/>
            <a:headEnd type="none" w="sm" len="sm"/>
            <a:tailEnd type="arrow" w="med" len="sm"/>
          </a:ln>
        </p:spPr>
      </p:sp>
      <p:sp>
        <p:nvSpPr>
          <p:cNvPr id="28" name="Freeform 28"/>
          <p:cNvSpPr/>
          <p:nvPr/>
        </p:nvSpPr>
        <p:spPr>
          <a:xfrm>
            <a:off x="-52605" y="5770004"/>
            <a:ext cx="2501397" cy="694138"/>
          </a:xfrm>
          <a:custGeom>
            <a:avLst/>
            <a:gdLst/>
            <a:ahLst/>
            <a:cxnLst/>
            <a:rect l="l" t="t" r="r" b="b"/>
            <a:pathLst>
              <a:path w="2501397" h="694138">
                <a:moveTo>
                  <a:pt x="0" y="0"/>
                </a:moveTo>
                <a:lnTo>
                  <a:pt x="2501397" y="0"/>
                </a:lnTo>
                <a:lnTo>
                  <a:pt x="2501397" y="694137"/>
                </a:lnTo>
                <a:lnTo>
                  <a:pt x="0" y="69413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29" name="TextBox 29"/>
          <p:cNvSpPr txBox="1"/>
          <p:nvPr/>
        </p:nvSpPr>
        <p:spPr>
          <a:xfrm>
            <a:off x="260752" y="5950979"/>
            <a:ext cx="1874683" cy="735965"/>
          </a:xfrm>
          <a:prstGeom prst="rect">
            <a:avLst/>
          </a:prstGeom>
        </p:spPr>
        <p:txBody>
          <a:bodyPr lIns="0" tIns="0" rIns="0" bIns="0" rtlCol="0" anchor="t">
            <a:spAutoFit/>
          </a:bodyPr>
          <a:lstStyle/>
          <a:p>
            <a:pPr algn="ctr">
              <a:lnSpc>
                <a:spcPts val="1960"/>
              </a:lnSpc>
            </a:pPr>
            <a:r>
              <a:rPr lang="en-US" sz="1400">
                <a:solidFill>
                  <a:srgbClr val="FFFFFF"/>
                </a:solidFill>
                <a:latin typeface="Canva Sans"/>
              </a:rPr>
              <a:t>You do not have to fill in all fields. Even just one will work!</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999999"/>
        </a:solidFill>
        <a:effectLst/>
      </p:bgPr>
    </p:bg>
    <p:spTree>
      <p:nvGrpSpPr>
        <p:cNvPr id="1" name=""/>
        <p:cNvGrpSpPr/>
        <p:nvPr/>
      </p:nvGrpSpPr>
      <p:grpSpPr>
        <a:xfrm>
          <a:off x="0" y="0"/>
          <a:ext cx="0" cy="0"/>
          <a:chOff x="0" y="0"/>
          <a:chExt cx="0" cy="0"/>
        </a:xfrm>
      </p:grpSpPr>
      <p:grpSp>
        <p:nvGrpSpPr>
          <p:cNvPr id="2" name="Group 2"/>
          <p:cNvGrpSpPr/>
          <p:nvPr/>
        </p:nvGrpSpPr>
        <p:grpSpPr>
          <a:xfrm>
            <a:off x="421663" y="-393494"/>
            <a:ext cx="17444674" cy="3556249"/>
            <a:chOff x="0" y="-215891"/>
            <a:chExt cx="4594482" cy="936625"/>
          </a:xfrm>
        </p:grpSpPr>
        <p:sp>
          <p:nvSpPr>
            <p:cNvPr id="3" name="Freeform 3"/>
            <p:cNvSpPr/>
            <p:nvPr/>
          </p:nvSpPr>
          <p:spPr>
            <a:xfrm>
              <a:off x="0" y="0"/>
              <a:ext cx="4594482" cy="408047"/>
            </a:xfrm>
            <a:custGeom>
              <a:avLst/>
              <a:gdLst/>
              <a:ahLst/>
              <a:cxnLst/>
              <a:rect l="l" t="t" r="r" b="b"/>
              <a:pathLst>
                <a:path w="4594482" h="408047">
                  <a:moveTo>
                    <a:pt x="22634" y="0"/>
                  </a:moveTo>
                  <a:lnTo>
                    <a:pt x="4571848" y="0"/>
                  </a:lnTo>
                  <a:cubicBezTo>
                    <a:pt x="4584348" y="0"/>
                    <a:pt x="4594482" y="10133"/>
                    <a:pt x="4594482" y="22634"/>
                  </a:cubicBezTo>
                  <a:lnTo>
                    <a:pt x="4594482" y="385413"/>
                  </a:lnTo>
                  <a:cubicBezTo>
                    <a:pt x="4594482" y="391416"/>
                    <a:pt x="4592097" y="397173"/>
                    <a:pt x="4587853" y="401418"/>
                  </a:cubicBezTo>
                  <a:cubicBezTo>
                    <a:pt x="4583608" y="405662"/>
                    <a:pt x="4577851" y="408047"/>
                    <a:pt x="4571848" y="408047"/>
                  </a:cubicBezTo>
                  <a:lnTo>
                    <a:pt x="22634" y="408047"/>
                  </a:lnTo>
                  <a:cubicBezTo>
                    <a:pt x="10133" y="408047"/>
                    <a:pt x="0" y="397914"/>
                    <a:pt x="0" y="385413"/>
                  </a:cubicBezTo>
                  <a:lnTo>
                    <a:pt x="0" y="22634"/>
                  </a:lnTo>
                  <a:cubicBezTo>
                    <a:pt x="0" y="16631"/>
                    <a:pt x="2385" y="10874"/>
                    <a:pt x="6629" y="6629"/>
                  </a:cubicBezTo>
                  <a:cubicBezTo>
                    <a:pt x="10874" y="2385"/>
                    <a:pt x="16631" y="0"/>
                    <a:pt x="22634" y="0"/>
                  </a:cubicBezTo>
                  <a:close/>
                </a:path>
              </a:pathLst>
            </a:custGeom>
            <a:solidFill>
              <a:srgbClr val="FFFFFF"/>
            </a:solidFill>
          </p:spPr>
        </p:sp>
        <p:sp>
          <p:nvSpPr>
            <p:cNvPr id="4" name="TextBox 4"/>
            <p:cNvSpPr txBox="1"/>
            <p:nvPr/>
          </p:nvSpPr>
          <p:spPr>
            <a:xfrm>
              <a:off x="697065" y="-215891"/>
              <a:ext cx="3200352" cy="936625"/>
            </a:xfrm>
            <a:prstGeom prst="rect">
              <a:avLst/>
            </a:prstGeom>
          </p:spPr>
          <p:txBody>
            <a:bodyPr lIns="50800" tIns="50800" rIns="50800" bIns="50800" rtlCol="0" anchor="ctr"/>
            <a:lstStyle/>
            <a:p>
              <a:pPr algn="ctr">
                <a:lnSpc>
                  <a:spcPts val="8960"/>
                </a:lnSpc>
              </a:pPr>
              <a:r>
                <a:rPr lang="en-US" sz="6400" dirty="0">
                  <a:solidFill>
                    <a:srgbClr val="313131"/>
                  </a:solidFill>
                  <a:latin typeface="Canva Sans"/>
                </a:rPr>
                <a:t>Buying Tickets to Events</a:t>
              </a:r>
            </a:p>
            <a:p>
              <a:pPr algn="ctr">
                <a:lnSpc>
                  <a:spcPts val="1540"/>
                </a:lnSpc>
              </a:pPr>
              <a:endParaRPr lang="en-US" sz="6400" dirty="0">
                <a:solidFill>
                  <a:srgbClr val="313131"/>
                </a:solidFill>
                <a:latin typeface="Canva Sans"/>
              </a:endParaRPr>
            </a:p>
          </p:txBody>
        </p:sp>
      </p:grpSp>
      <p:sp>
        <p:nvSpPr>
          <p:cNvPr id="5" name="Freeform 5"/>
          <p:cNvSpPr/>
          <p:nvPr/>
        </p:nvSpPr>
        <p:spPr>
          <a:xfrm>
            <a:off x="2417197" y="3302652"/>
            <a:ext cx="13453605" cy="5379018"/>
          </a:xfrm>
          <a:custGeom>
            <a:avLst/>
            <a:gdLst/>
            <a:ahLst/>
            <a:cxnLst/>
            <a:rect l="l" t="t" r="r" b="b"/>
            <a:pathLst>
              <a:path w="13453605" h="5379018">
                <a:moveTo>
                  <a:pt x="0" y="0"/>
                </a:moveTo>
                <a:lnTo>
                  <a:pt x="13453606" y="0"/>
                </a:lnTo>
                <a:lnTo>
                  <a:pt x="13453606" y="5379017"/>
                </a:lnTo>
                <a:lnTo>
                  <a:pt x="0" y="5379017"/>
                </a:lnTo>
                <a:lnTo>
                  <a:pt x="0" y="0"/>
                </a:lnTo>
                <a:close/>
              </a:path>
            </a:pathLst>
          </a:custGeom>
          <a:blipFill>
            <a:blip r:embed="rId2"/>
            <a:stretch>
              <a:fillRect b="-35368"/>
            </a:stretch>
          </a:blipFill>
        </p:spPr>
      </p:sp>
      <p:sp>
        <p:nvSpPr>
          <p:cNvPr id="6" name="AutoShape 6"/>
          <p:cNvSpPr/>
          <p:nvPr/>
        </p:nvSpPr>
        <p:spPr>
          <a:xfrm>
            <a:off x="1723521" y="2077178"/>
            <a:ext cx="3207772" cy="0"/>
          </a:xfrm>
          <a:prstGeom prst="line">
            <a:avLst/>
          </a:prstGeom>
          <a:ln w="28575" cap="flat">
            <a:solidFill>
              <a:srgbClr val="990000"/>
            </a:solidFill>
            <a:prstDash val="solid"/>
            <a:headEnd type="none" w="sm" len="sm"/>
            <a:tailEnd type="none" w="sm" len="sm"/>
          </a:ln>
        </p:spPr>
      </p:sp>
      <p:sp>
        <p:nvSpPr>
          <p:cNvPr id="7" name="AutoShape 7"/>
          <p:cNvSpPr/>
          <p:nvPr/>
        </p:nvSpPr>
        <p:spPr>
          <a:xfrm>
            <a:off x="1723521" y="3177040"/>
            <a:ext cx="3193485" cy="0"/>
          </a:xfrm>
          <a:prstGeom prst="line">
            <a:avLst/>
          </a:prstGeom>
          <a:ln w="28575" cap="flat">
            <a:solidFill>
              <a:srgbClr val="990000"/>
            </a:solidFill>
            <a:prstDash val="solid"/>
            <a:headEnd type="none" w="sm" len="sm"/>
            <a:tailEnd type="none" w="sm" len="sm"/>
          </a:ln>
        </p:spPr>
      </p:sp>
      <p:sp>
        <p:nvSpPr>
          <p:cNvPr id="8" name="AutoShape 8"/>
          <p:cNvSpPr/>
          <p:nvPr/>
        </p:nvSpPr>
        <p:spPr>
          <a:xfrm rot="5400000">
            <a:off x="1145519" y="2627109"/>
            <a:ext cx="1128437" cy="0"/>
          </a:xfrm>
          <a:prstGeom prst="line">
            <a:avLst/>
          </a:prstGeom>
          <a:ln w="28575" cap="flat">
            <a:solidFill>
              <a:srgbClr val="990000"/>
            </a:solidFill>
            <a:prstDash val="solid"/>
            <a:headEnd type="none" w="sm" len="sm"/>
            <a:tailEnd type="none" w="sm" len="sm"/>
          </a:ln>
        </p:spPr>
      </p:sp>
      <p:sp>
        <p:nvSpPr>
          <p:cNvPr id="9" name="AutoShape 9"/>
          <p:cNvSpPr/>
          <p:nvPr/>
        </p:nvSpPr>
        <p:spPr>
          <a:xfrm rot="5400000">
            <a:off x="4366318" y="2626352"/>
            <a:ext cx="1129950" cy="0"/>
          </a:xfrm>
          <a:prstGeom prst="line">
            <a:avLst/>
          </a:prstGeom>
          <a:ln w="28575" cap="flat">
            <a:solidFill>
              <a:srgbClr val="990000"/>
            </a:solidFill>
            <a:prstDash val="solid"/>
            <a:headEnd type="none" w="sm" len="sm"/>
            <a:tailEnd type="none" w="sm" len="sm"/>
          </a:ln>
        </p:spPr>
      </p:sp>
      <p:sp>
        <p:nvSpPr>
          <p:cNvPr id="10" name="TextBox 10"/>
          <p:cNvSpPr txBox="1"/>
          <p:nvPr/>
        </p:nvSpPr>
        <p:spPr>
          <a:xfrm>
            <a:off x="1781375" y="2095878"/>
            <a:ext cx="3053812" cy="1054100"/>
          </a:xfrm>
          <a:prstGeom prst="rect">
            <a:avLst/>
          </a:prstGeom>
        </p:spPr>
        <p:txBody>
          <a:bodyPr lIns="0" tIns="0" rIns="0" bIns="0" rtlCol="0" anchor="t">
            <a:spAutoFit/>
          </a:bodyPr>
          <a:lstStyle/>
          <a:p>
            <a:pPr algn="ctr">
              <a:lnSpc>
                <a:spcPts val="2800"/>
              </a:lnSpc>
              <a:spcBef>
                <a:spcPct val="0"/>
              </a:spcBef>
            </a:pPr>
            <a:r>
              <a:rPr lang="en-US" sz="2000">
                <a:solidFill>
                  <a:srgbClr val="FFFFFF"/>
                </a:solidFill>
                <a:latin typeface="Canva Sans Bold"/>
              </a:rPr>
              <a:t> 1. Go to the "Eventlink Tickets" tab at the top of your screen.</a:t>
            </a:r>
          </a:p>
        </p:txBody>
      </p:sp>
      <p:sp>
        <p:nvSpPr>
          <p:cNvPr id="11" name="AutoShape 11"/>
          <p:cNvSpPr/>
          <p:nvPr/>
        </p:nvSpPr>
        <p:spPr>
          <a:xfrm rot="1588905">
            <a:off x="4864824" y="2889790"/>
            <a:ext cx="1267007" cy="0"/>
          </a:xfrm>
          <a:prstGeom prst="line">
            <a:avLst/>
          </a:prstGeom>
          <a:ln w="66675" cap="flat">
            <a:solidFill>
              <a:srgbClr val="990000"/>
            </a:solidFill>
            <a:prstDash val="solid"/>
            <a:headEnd type="none" w="sm" len="sm"/>
            <a:tailEnd type="arrow" w="med" len="sm"/>
          </a:ln>
        </p:spPr>
      </p:sp>
      <p:sp>
        <p:nvSpPr>
          <p:cNvPr id="12" name="Freeform 12"/>
          <p:cNvSpPr/>
          <p:nvPr/>
        </p:nvSpPr>
        <p:spPr>
          <a:xfrm rot="735702">
            <a:off x="6168119" y="3210697"/>
            <a:ext cx="1063673" cy="403753"/>
          </a:xfrm>
          <a:custGeom>
            <a:avLst/>
            <a:gdLst/>
            <a:ahLst/>
            <a:cxnLst/>
            <a:rect l="l" t="t" r="r" b="b"/>
            <a:pathLst>
              <a:path w="1063673" h="403753">
                <a:moveTo>
                  <a:pt x="0" y="0"/>
                </a:moveTo>
                <a:lnTo>
                  <a:pt x="1063673" y="0"/>
                </a:lnTo>
                <a:lnTo>
                  <a:pt x="1063673" y="403753"/>
                </a:lnTo>
                <a:lnTo>
                  <a:pt x="0" y="40375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3" name="AutoShape 13"/>
          <p:cNvSpPr/>
          <p:nvPr/>
        </p:nvSpPr>
        <p:spPr>
          <a:xfrm>
            <a:off x="15770680" y="2085592"/>
            <a:ext cx="2095657" cy="0"/>
          </a:xfrm>
          <a:prstGeom prst="line">
            <a:avLst/>
          </a:prstGeom>
          <a:ln w="28575" cap="flat">
            <a:solidFill>
              <a:srgbClr val="990000"/>
            </a:solidFill>
            <a:prstDash val="solid"/>
            <a:headEnd type="none" w="sm" len="sm"/>
            <a:tailEnd type="none" w="sm" len="sm"/>
          </a:ln>
        </p:spPr>
      </p:sp>
      <p:sp>
        <p:nvSpPr>
          <p:cNvPr id="14" name="AutoShape 14"/>
          <p:cNvSpPr/>
          <p:nvPr/>
        </p:nvSpPr>
        <p:spPr>
          <a:xfrm rot="5400000">
            <a:off x="15195120" y="2629551"/>
            <a:ext cx="1123552" cy="0"/>
          </a:xfrm>
          <a:prstGeom prst="line">
            <a:avLst/>
          </a:prstGeom>
          <a:ln w="28575" cap="flat">
            <a:solidFill>
              <a:srgbClr val="990000"/>
            </a:solidFill>
            <a:prstDash val="solid"/>
            <a:headEnd type="none" w="sm" len="sm"/>
            <a:tailEnd type="none" w="sm" len="sm"/>
          </a:ln>
        </p:spPr>
      </p:sp>
      <p:sp>
        <p:nvSpPr>
          <p:cNvPr id="15" name="AutoShape 15"/>
          <p:cNvSpPr/>
          <p:nvPr/>
        </p:nvSpPr>
        <p:spPr>
          <a:xfrm rot="5400000">
            <a:off x="17290021" y="2629299"/>
            <a:ext cx="1124056" cy="0"/>
          </a:xfrm>
          <a:prstGeom prst="line">
            <a:avLst/>
          </a:prstGeom>
          <a:ln w="28575" cap="flat">
            <a:solidFill>
              <a:srgbClr val="990000"/>
            </a:solidFill>
            <a:prstDash val="solid"/>
            <a:headEnd type="none" w="sm" len="sm"/>
            <a:tailEnd type="none" w="sm" len="sm"/>
          </a:ln>
        </p:spPr>
      </p:sp>
      <p:sp>
        <p:nvSpPr>
          <p:cNvPr id="16" name="TextBox 16"/>
          <p:cNvSpPr txBox="1"/>
          <p:nvPr/>
        </p:nvSpPr>
        <p:spPr>
          <a:xfrm>
            <a:off x="15799859" y="2122940"/>
            <a:ext cx="2009228" cy="1054100"/>
          </a:xfrm>
          <a:prstGeom prst="rect">
            <a:avLst/>
          </a:prstGeom>
        </p:spPr>
        <p:txBody>
          <a:bodyPr lIns="0" tIns="0" rIns="0" bIns="0" rtlCol="0" anchor="t">
            <a:spAutoFit/>
          </a:bodyPr>
          <a:lstStyle/>
          <a:p>
            <a:pPr algn="ctr">
              <a:lnSpc>
                <a:spcPts val="2800"/>
              </a:lnSpc>
              <a:spcBef>
                <a:spcPct val="0"/>
              </a:spcBef>
            </a:pPr>
            <a:r>
              <a:rPr lang="en-US" sz="2000">
                <a:solidFill>
                  <a:srgbClr val="FFFFFF"/>
                </a:solidFill>
                <a:latin typeface="Canva Sans Bold"/>
              </a:rPr>
              <a:t> 2. Click "Buy Tickets" or "Buy Season Passes."</a:t>
            </a:r>
          </a:p>
        </p:txBody>
      </p:sp>
      <p:sp>
        <p:nvSpPr>
          <p:cNvPr id="17" name="AutoShape 17"/>
          <p:cNvSpPr/>
          <p:nvPr/>
        </p:nvSpPr>
        <p:spPr>
          <a:xfrm>
            <a:off x="15742609" y="3191327"/>
            <a:ext cx="2123728" cy="0"/>
          </a:xfrm>
          <a:prstGeom prst="line">
            <a:avLst/>
          </a:prstGeom>
          <a:ln w="28575" cap="flat">
            <a:solidFill>
              <a:srgbClr val="990000"/>
            </a:solidFill>
            <a:prstDash val="solid"/>
            <a:headEnd type="none" w="sm" len="sm"/>
            <a:tailEnd type="none" w="sm" len="sm"/>
          </a:ln>
        </p:spPr>
      </p:sp>
      <p:sp>
        <p:nvSpPr>
          <p:cNvPr id="18" name="Freeform 18"/>
          <p:cNvSpPr/>
          <p:nvPr/>
        </p:nvSpPr>
        <p:spPr>
          <a:xfrm rot="735702">
            <a:off x="13780684" y="3323241"/>
            <a:ext cx="2031408" cy="771089"/>
          </a:xfrm>
          <a:custGeom>
            <a:avLst/>
            <a:gdLst/>
            <a:ahLst/>
            <a:cxnLst/>
            <a:rect l="l" t="t" r="r" b="b"/>
            <a:pathLst>
              <a:path w="2031408" h="771089">
                <a:moveTo>
                  <a:pt x="0" y="0"/>
                </a:moveTo>
                <a:lnTo>
                  <a:pt x="2031408" y="0"/>
                </a:lnTo>
                <a:lnTo>
                  <a:pt x="2031408" y="771088"/>
                </a:lnTo>
                <a:lnTo>
                  <a:pt x="0" y="77108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9" name="AutoShape 19"/>
          <p:cNvSpPr/>
          <p:nvPr/>
        </p:nvSpPr>
        <p:spPr>
          <a:xfrm rot="-10800000">
            <a:off x="15870803" y="3675448"/>
            <a:ext cx="933670" cy="0"/>
          </a:xfrm>
          <a:prstGeom prst="line">
            <a:avLst/>
          </a:prstGeom>
          <a:ln w="66675" cap="flat">
            <a:solidFill>
              <a:srgbClr val="990000"/>
            </a:solidFill>
            <a:prstDash val="solid"/>
            <a:headEnd type="none" w="sm" len="sm"/>
            <a:tailEnd type="arrow" w="med" len="sm"/>
          </a:ln>
        </p:spPr>
      </p:sp>
      <p:sp>
        <p:nvSpPr>
          <p:cNvPr id="20" name="AutoShape 20"/>
          <p:cNvSpPr/>
          <p:nvPr/>
        </p:nvSpPr>
        <p:spPr>
          <a:xfrm rot="5400000">
            <a:off x="16590988" y="3433387"/>
            <a:ext cx="522220" cy="0"/>
          </a:xfrm>
          <a:prstGeom prst="line">
            <a:avLst/>
          </a:prstGeom>
          <a:ln w="95250" cap="flat">
            <a:solidFill>
              <a:srgbClr val="990000"/>
            </a:solidFill>
            <a:prstDash val="solid"/>
            <a:headEnd type="none" w="sm" len="sm"/>
            <a:tailEnd type="none" w="sm" len="sm"/>
          </a:ln>
        </p:spPr>
      </p:sp>
      <p:sp>
        <p:nvSpPr>
          <p:cNvPr id="21" name="Freeform 21"/>
          <p:cNvSpPr/>
          <p:nvPr/>
        </p:nvSpPr>
        <p:spPr>
          <a:xfrm>
            <a:off x="0" y="4449362"/>
            <a:ext cx="2501397" cy="694138"/>
          </a:xfrm>
          <a:custGeom>
            <a:avLst/>
            <a:gdLst/>
            <a:ahLst/>
            <a:cxnLst/>
            <a:rect l="l" t="t" r="r" b="b"/>
            <a:pathLst>
              <a:path w="2501397" h="694138">
                <a:moveTo>
                  <a:pt x="0" y="0"/>
                </a:moveTo>
                <a:lnTo>
                  <a:pt x="2501397" y="0"/>
                </a:lnTo>
                <a:lnTo>
                  <a:pt x="2501397" y="694138"/>
                </a:lnTo>
                <a:lnTo>
                  <a:pt x="0" y="69413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22" name="Freeform 22"/>
          <p:cNvSpPr/>
          <p:nvPr/>
        </p:nvSpPr>
        <p:spPr>
          <a:xfrm>
            <a:off x="14288" y="3971842"/>
            <a:ext cx="2501397" cy="694138"/>
          </a:xfrm>
          <a:custGeom>
            <a:avLst/>
            <a:gdLst/>
            <a:ahLst/>
            <a:cxnLst/>
            <a:rect l="l" t="t" r="r" b="b"/>
            <a:pathLst>
              <a:path w="2501397" h="694138">
                <a:moveTo>
                  <a:pt x="0" y="0"/>
                </a:moveTo>
                <a:lnTo>
                  <a:pt x="2501397" y="0"/>
                </a:lnTo>
                <a:lnTo>
                  <a:pt x="2501397" y="694138"/>
                </a:lnTo>
                <a:lnTo>
                  <a:pt x="0" y="69413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23" name="TextBox 23"/>
          <p:cNvSpPr txBox="1"/>
          <p:nvPr/>
        </p:nvSpPr>
        <p:spPr>
          <a:xfrm>
            <a:off x="327644" y="4026535"/>
            <a:ext cx="1874683" cy="983615"/>
          </a:xfrm>
          <a:prstGeom prst="rect">
            <a:avLst/>
          </a:prstGeom>
        </p:spPr>
        <p:txBody>
          <a:bodyPr lIns="0" tIns="0" rIns="0" bIns="0" rtlCol="0" anchor="t">
            <a:spAutoFit/>
          </a:bodyPr>
          <a:lstStyle/>
          <a:p>
            <a:pPr algn="ctr">
              <a:lnSpc>
                <a:spcPts val="1960"/>
              </a:lnSpc>
            </a:pPr>
            <a:r>
              <a:rPr lang="en-US" sz="1400">
                <a:solidFill>
                  <a:srgbClr val="FFFFFF"/>
                </a:solidFill>
                <a:latin typeface="Canva Sans"/>
              </a:rPr>
              <a:t>Click on these tabs to view tickets and passes that you have already purchased.</a:t>
            </a:r>
          </a:p>
        </p:txBody>
      </p:sp>
      <p:sp>
        <p:nvSpPr>
          <p:cNvPr id="24" name="AutoShape 24"/>
          <p:cNvSpPr/>
          <p:nvPr/>
        </p:nvSpPr>
        <p:spPr>
          <a:xfrm rot="-1467539">
            <a:off x="2452090" y="4300493"/>
            <a:ext cx="1748560" cy="0"/>
          </a:xfrm>
          <a:prstGeom prst="line">
            <a:avLst/>
          </a:prstGeom>
          <a:ln w="66675" cap="flat">
            <a:solidFill>
              <a:srgbClr val="990000"/>
            </a:solidFill>
            <a:prstDash val="solid"/>
            <a:headEnd type="none" w="sm" len="sm"/>
            <a:tailEnd type="arrow" w="med" len="sm"/>
          </a:ln>
        </p:spPr>
      </p:sp>
      <p:sp>
        <p:nvSpPr>
          <p:cNvPr id="25" name="Freeform 25"/>
          <p:cNvSpPr/>
          <p:nvPr/>
        </p:nvSpPr>
        <p:spPr>
          <a:xfrm rot="735702">
            <a:off x="4047259" y="3412532"/>
            <a:ext cx="2031408" cy="771089"/>
          </a:xfrm>
          <a:custGeom>
            <a:avLst/>
            <a:gdLst/>
            <a:ahLst/>
            <a:cxnLst/>
            <a:rect l="l" t="t" r="r" b="b"/>
            <a:pathLst>
              <a:path w="2031408" h="771089">
                <a:moveTo>
                  <a:pt x="0" y="0"/>
                </a:moveTo>
                <a:lnTo>
                  <a:pt x="2031408" y="0"/>
                </a:lnTo>
                <a:lnTo>
                  <a:pt x="2031408" y="771089"/>
                </a:lnTo>
                <a:lnTo>
                  <a:pt x="0" y="77108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26" name="Freeform 26"/>
          <p:cNvSpPr/>
          <p:nvPr/>
        </p:nvSpPr>
        <p:spPr>
          <a:xfrm>
            <a:off x="15742609" y="4310772"/>
            <a:ext cx="2501397" cy="694138"/>
          </a:xfrm>
          <a:custGeom>
            <a:avLst/>
            <a:gdLst/>
            <a:ahLst/>
            <a:cxnLst/>
            <a:rect l="l" t="t" r="r" b="b"/>
            <a:pathLst>
              <a:path w="2501397" h="694138">
                <a:moveTo>
                  <a:pt x="0" y="0"/>
                </a:moveTo>
                <a:lnTo>
                  <a:pt x="2501397" y="0"/>
                </a:lnTo>
                <a:lnTo>
                  <a:pt x="2501397" y="694138"/>
                </a:lnTo>
                <a:lnTo>
                  <a:pt x="0" y="69413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27" name="Freeform 27"/>
          <p:cNvSpPr/>
          <p:nvPr/>
        </p:nvSpPr>
        <p:spPr>
          <a:xfrm>
            <a:off x="15771184" y="4665980"/>
            <a:ext cx="2501397" cy="694138"/>
          </a:xfrm>
          <a:custGeom>
            <a:avLst/>
            <a:gdLst/>
            <a:ahLst/>
            <a:cxnLst/>
            <a:rect l="l" t="t" r="r" b="b"/>
            <a:pathLst>
              <a:path w="2501397" h="694138">
                <a:moveTo>
                  <a:pt x="0" y="0"/>
                </a:moveTo>
                <a:lnTo>
                  <a:pt x="2501397" y="0"/>
                </a:lnTo>
                <a:lnTo>
                  <a:pt x="2501397" y="694138"/>
                </a:lnTo>
                <a:lnTo>
                  <a:pt x="0" y="69413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28" name="TextBox 28"/>
          <p:cNvSpPr txBox="1"/>
          <p:nvPr/>
        </p:nvSpPr>
        <p:spPr>
          <a:xfrm>
            <a:off x="16055966" y="4420787"/>
            <a:ext cx="1874683" cy="735965"/>
          </a:xfrm>
          <a:prstGeom prst="rect">
            <a:avLst/>
          </a:prstGeom>
        </p:spPr>
        <p:txBody>
          <a:bodyPr lIns="0" tIns="0" rIns="0" bIns="0" rtlCol="0" anchor="t">
            <a:spAutoFit/>
          </a:bodyPr>
          <a:lstStyle/>
          <a:p>
            <a:pPr algn="ctr">
              <a:lnSpc>
                <a:spcPts val="1960"/>
              </a:lnSpc>
            </a:pPr>
            <a:r>
              <a:rPr lang="en-US" sz="1400">
                <a:solidFill>
                  <a:srgbClr val="FFFFFF"/>
                </a:solidFill>
                <a:latin typeface="Canva Sans"/>
              </a:rPr>
              <a:t>Not all events will have tickets available for purchase online!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999999"/>
        </a:solidFill>
        <a:effectLst/>
      </p:bgPr>
    </p:bg>
    <p:spTree>
      <p:nvGrpSpPr>
        <p:cNvPr id="1" name=""/>
        <p:cNvGrpSpPr/>
        <p:nvPr/>
      </p:nvGrpSpPr>
      <p:grpSpPr>
        <a:xfrm>
          <a:off x="0" y="0"/>
          <a:ext cx="0" cy="0"/>
          <a:chOff x="0" y="0"/>
          <a:chExt cx="0" cy="0"/>
        </a:xfrm>
      </p:grpSpPr>
      <p:grpSp>
        <p:nvGrpSpPr>
          <p:cNvPr id="2" name="Group 2"/>
          <p:cNvGrpSpPr/>
          <p:nvPr/>
        </p:nvGrpSpPr>
        <p:grpSpPr>
          <a:xfrm>
            <a:off x="2722835" y="-248807"/>
            <a:ext cx="13430578" cy="3592411"/>
            <a:chOff x="0" y="-133350"/>
            <a:chExt cx="3537271" cy="946150"/>
          </a:xfrm>
        </p:grpSpPr>
        <p:sp>
          <p:nvSpPr>
            <p:cNvPr id="3" name="Freeform 3"/>
            <p:cNvSpPr/>
            <p:nvPr/>
          </p:nvSpPr>
          <p:spPr>
            <a:xfrm>
              <a:off x="0" y="0"/>
              <a:ext cx="3537271" cy="468657"/>
            </a:xfrm>
            <a:custGeom>
              <a:avLst/>
              <a:gdLst/>
              <a:ahLst/>
              <a:cxnLst/>
              <a:rect l="l" t="t" r="r" b="b"/>
              <a:pathLst>
                <a:path w="3537271" h="468657">
                  <a:moveTo>
                    <a:pt x="29398" y="0"/>
                  </a:moveTo>
                  <a:lnTo>
                    <a:pt x="3507872" y="0"/>
                  </a:lnTo>
                  <a:cubicBezTo>
                    <a:pt x="3515669" y="0"/>
                    <a:pt x="3523147" y="3097"/>
                    <a:pt x="3528660" y="8611"/>
                  </a:cubicBezTo>
                  <a:cubicBezTo>
                    <a:pt x="3534173" y="14124"/>
                    <a:pt x="3537271" y="21601"/>
                    <a:pt x="3537271" y="29398"/>
                  </a:cubicBezTo>
                  <a:lnTo>
                    <a:pt x="3537271" y="439258"/>
                  </a:lnTo>
                  <a:cubicBezTo>
                    <a:pt x="3537271" y="455494"/>
                    <a:pt x="3524109" y="468657"/>
                    <a:pt x="3507872" y="468657"/>
                  </a:cubicBezTo>
                  <a:lnTo>
                    <a:pt x="29398" y="468657"/>
                  </a:lnTo>
                  <a:cubicBezTo>
                    <a:pt x="21601" y="468657"/>
                    <a:pt x="14124" y="465559"/>
                    <a:pt x="8611" y="460046"/>
                  </a:cubicBezTo>
                  <a:cubicBezTo>
                    <a:pt x="3097" y="454533"/>
                    <a:pt x="0" y="447055"/>
                    <a:pt x="0" y="439258"/>
                  </a:cubicBezTo>
                  <a:lnTo>
                    <a:pt x="0" y="29398"/>
                  </a:lnTo>
                  <a:cubicBezTo>
                    <a:pt x="0" y="21601"/>
                    <a:pt x="3097" y="14124"/>
                    <a:pt x="8611" y="8611"/>
                  </a:cubicBezTo>
                  <a:cubicBezTo>
                    <a:pt x="14124" y="3097"/>
                    <a:pt x="21601" y="0"/>
                    <a:pt x="29398" y="0"/>
                  </a:cubicBezTo>
                  <a:close/>
                </a:path>
              </a:pathLst>
            </a:custGeom>
            <a:solidFill>
              <a:srgbClr val="FFFFFF"/>
            </a:solidFill>
          </p:spPr>
        </p:sp>
        <p:sp>
          <p:nvSpPr>
            <p:cNvPr id="4" name="TextBox 4"/>
            <p:cNvSpPr txBox="1"/>
            <p:nvPr/>
          </p:nvSpPr>
          <p:spPr>
            <a:xfrm>
              <a:off x="0" y="-133350"/>
              <a:ext cx="3537270" cy="946150"/>
            </a:xfrm>
            <a:prstGeom prst="rect">
              <a:avLst/>
            </a:prstGeom>
          </p:spPr>
          <p:txBody>
            <a:bodyPr lIns="50800" tIns="50800" rIns="50800" bIns="50800" rtlCol="0" anchor="ctr"/>
            <a:lstStyle/>
            <a:p>
              <a:pPr algn="ctr">
                <a:lnSpc>
                  <a:spcPts val="10080"/>
                </a:lnSpc>
              </a:pPr>
              <a:r>
                <a:rPr lang="en-US" sz="7200" dirty="0">
                  <a:solidFill>
                    <a:srgbClr val="313131"/>
                  </a:solidFill>
                  <a:latin typeface="Canva Sans"/>
                </a:rPr>
                <a:t>Login or create your account.</a:t>
              </a:r>
            </a:p>
            <a:p>
              <a:pPr algn="ctr">
                <a:lnSpc>
                  <a:spcPts val="2659"/>
                </a:lnSpc>
              </a:pPr>
              <a:endParaRPr lang="en-US" sz="7200" dirty="0">
                <a:solidFill>
                  <a:srgbClr val="313131"/>
                </a:solidFill>
                <a:latin typeface="Canva Sans"/>
              </a:endParaRPr>
            </a:p>
          </p:txBody>
        </p:sp>
      </p:grpSp>
      <p:sp>
        <p:nvSpPr>
          <p:cNvPr id="5" name="Freeform 5"/>
          <p:cNvSpPr/>
          <p:nvPr/>
        </p:nvSpPr>
        <p:spPr>
          <a:xfrm>
            <a:off x="3000345" y="2302251"/>
            <a:ext cx="12875554" cy="7228227"/>
          </a:xfrm>
          <a:custGeom>
            <a:avLst/>
            <a:gdLst/>
            <a:ahLst/>
            <a:cxnLst/>
            <a:rect l="l" t="t" r="r" b="b"/>
            <a:pathLst>
              <a:path w="12875554" h="7228227">
                <a:moveTo>
                  <a:pt x="0" y="0"/>
                </a:moveTo>
                <a:lnTo>
                  <a:pt x="12875554" y="0"/>
                </a:lnTo>
                <a:lnTo>
                  <a:pt x="12875554" y="7228227"/>
                </a:lnTo>
                <a:lnTo>
                  <a:pt x="0" y="7228227"/>
                </a:lnTo>
                <a:lnTo>
                  <a:pt x="0" y="0"/>
                </a:lnTo>
                <a:close/>
              </a:path>
            </a:pathLst>
          </a:custGeom>
          <a:blipFill>
            <a:blip r:embed="rId2"/>
            <a:stretch>
              <a:fillRect/>
            </a:stretch>
          </a:blipFill>
        </p:spPr>
      </p:sp>
      <p:sp>
        <p:nvSpPr>
          <p:cNvPr id="6" name="Freeform 6"/>
          <p:cNvSpPr/>
          <p:nvPr/>
        </p:nvSpPr>
        <p:spPr>
          <a:xfrm>
            <a:off x="3715190" y="2148545"/>
            <a:ext cx="1055932" cy="687676"/>
          </a:xfrm>
          <a:custGeom>
            <a:avLst/>
            <a:gdLst/>
            <a:ahLst/>
            <a:cxnLst/>
            <a:rect l="l" t="t" r="r" b="b"/>
            <a:pathLst>
              <a:path w="1055932" h="687676">
                <a:moveTo>
                  <a:pt x="0" y="0"/>
                </a:moveTo>
                <a:lnTo>
                  <a:pt x="1055932" y="0"/>
                </a:lnTo>
                <a:lnTo>
                  <a:pt x="1055932" y="687676"/>
                </a:lnTo>
                <a:lnTo>
                  <a:pt x="0" y="68767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7" name="AutoShape 7"/>
          <p:cNvSpPr/>
          <p:nvPr/>
        </p:nvSpPr>
        <p:spPr>
          <a:xfrm rot="-2056404">
            <a:off x="2364096" y="3002337"/>
            <a:ext cx="1400095" cy="0"/>
          </a:xfrm>
          <a:prstGeom prst="line">
            <a:avLst/>
          </a:prstGeom>
          <a:ln w="66675" cap="flat">
            <a:solidFill>
              <a:srgbClr val="990000"/>
            </a:solidFill>
            <a:prstDash val="solid"/>
            <a:headEnd type="none" w="sm" len="sm"/>
            <a:tailEnd type="arrow" w="med" len="sm"/>
          </a:ln>
        </p:spPr>
      </p:sp>
      <p:sp>
        <p:nvSpPr>
          <p:cNvPr id="8" name="AutoShape 8"/>
          <p:cNvSpPr/>
          <p:nvPr/>
        </p:nvSpPr>
        <p:spPr>
          <a:xfrm>
            <a:off x="15904474" y="3532998"/>
            <a:ext cx="2317968" cy="0"/>
          </a:xfrm>
          <a:prstGeom prst="line">
            <a:avLst/>
          </a:prstGeom>
          <a:ln w="38100" cap="flat">
            <a:solidFill>
              <a:srgbClr val="990000"/>
            </a:solidFill>
            <a:prstDash val="solid"/>
            <a:headEnd type="none" w="sm" len="sm"/>
            <a:tailEnd type="none" w="sm" len="sm"/>
          </a:ln>
        </p:spPr>
      </p:sp>
      <p:sp>
        <p:nvSpPr>
          <p:cNvPr id="9" name="AutoShape 9"/>
          <p:cNvSpPr/>
          <p:nvPr/>
        </p:nvSpPr>
        <p:spPr>
          <a:xfrm>
            <a:off x="15904474" y="5143500"/>
            <a:ext cx="2317968" cy="0"/>
          </a:xfrm>
          <a:prstGeom prst="line">
            <a:avLst/>
          </a:prstGeom>
          <a:ln w="38100" cap="flat">
            <a:solidFill>
              <a:srgbClr val="990000"/>
            </a:solidFill>
            <a:prstDash val="solid"/>
            <a:headEnd type="none" w="sm" len="sm"/>
            <a:tailEnd type="none" w="sm" len="sm"/>
          </a:ln>
        </p:spPr>
      </p:sp>
      <p:sp>
        <p:nvSpPr>
          <p:cNvPr id="10" name="AutoShape 10"/>
          <p:cNvSpPr/>
          <p:nvPr/>
        </p:nvSpPr>
        <p:spPr>
          <a:xfrm flipH="1">
            <a:off x="15923904" y="3571098"/>
            <a:ext cx="0" cy="1563951"/>
          </a:xfrm>
          <a:prstGeom prst="line">
            <a:avLst/>
          </a:prstGeom>
          <a:ln w="38100" cap="flat">
            <a:solidFill>
              <a:srgbClr val="990000"/>
            </a:solidFill>
            <a:prstDash val="solid"/>
            <a:headEnd type="none" w="sm" len="sm"/>
            <a:tailEnd type="none" w="sm" len="sm"/>
          </a:ln>
        </p:spPr>
      </p:sp>
      <p:sp>
        <p:nvSpPr>
          <p:cNvPr id="11" name="AutoShape 11"/>
          <p:cNvSpPr/>
          <p:nvPr/>
        </p:nvSpPr>
        <p:spPr>
          <a:xfrm>
            <a:off x="18214574" y="3552048"/>
            <a:ext cx="0" cy="1590445"/>
          </a:xfrm>
          <a:prstGeom prst="line">
            <a:avLst/>
          </a:prstGeom>
          <a:ln w="38100" cap="flat">
            <a:solidFill>
              <a:srgbClr val="990000"/>
            </a:solidFill>
            <a:prstDash val="solid"/>
            <a:headEnd type="none" w="sm" len="sm"/>
            <a:tailEnd type="none" w="sm" len="sm"/>
          </a:ln>
        </p:spPr>
      </p:sp>
      <p:sp>
        <p:nvSpPr>
          <p:cNvPr id="12" name="TextBox 12"/>
          <p:cNvSpPr txBox="1"/>
          <p:nvPr/>
        </p:nvSpPr>
        <p:spPr>
          <a:xfrm>
            <a:off x="15976330" y="3613271"/>
            <a:ext cx="2112761" cy="1397000"/>
          </a:xfrm>
          <a:prstGeom prst="rect">
            <a:avLst/>
          </a:prstGeom>
        </p:spPr>
        <p:txBody>
          <a:bodyPr lIns="0" tIns="0" rIns="0" bIns="0" rtlCol="0" anchor="t">
            <a:spAutoFit/>
          </a:bodyPr>
          <a:lstStyle/>
          <a:p>
            <a:pPr algn="ctr">
              <a:lnSpc>
                <a:spcPts val="2799"/>
              </a:lnSpc>
              <a:spcBef>
                <a:spcPct val="0"/>
              </a:spcBef>
            </a:pPr>
            <a:r>
              <a:rPr lang="en-US" sz="1999">
                <a:solidFill>
                  <a:srgbClr val="FFFFFF"/>
                </a:solidFill>
                <a:latin typeface="Canva Sans Bold"/>
              </a:rPr>
              <a:t>2. Click the  “Create  Account" button to get started.</a:t>
            </a:r>
          </a:p>
        </p:txBody>
      </p:sp>
      <p:sp>
        <p:nvSpPr>
          <p:cNvPr id="13" name="AutoShape 13"/>
          <p:cNvSpPr/>
          <p:nvPr/>
        </p:nvSpPr>
        <p:spPr>
          <a:xfrm rot="-10060370">
            <a:off x="13265144" y="3277853"/>
            <a:ext cx="2641202" cy="0"/>
          </a:xfrm>
          <a:prstGeom prst="line">
            <a:avLst/>
          </a:prstGeom>
          <a:ln w="66675" cap="flat">
            <a:solidFill>
              <a:srgbClr val="990000"/>
            </a:solidFill>
            <a:prstDash val="solid"/>
            <a:headEnd type="none" w="sm" len="sm"/>
            <a:tailEnd type="arrow" w="med" len="sm"/>
          </a:ln>
        </p:spPr>
      </p:sp>
      <p:sp>
        <p:nvSpPr>
          <p:cNvPr id="14" name="Freeform 14"/>
          <p:cNvSpPr/>
          <p:nvPr/>
        </p:nvSpPr>
        <p:spPr>
          <a:xfrm>
            <a:off x="11221229" y="2112595"/>
            <a:ext cx="2022734" cy="1317306"/>
          </a:xfrm>
          <a:custGeom>
            <a:avLst/>
            <a:gdLst/>
            <a:ahLst/>
            <a:cxnLst/>
            <a:rect l="l" t="t" r="r" b="b"/>
            <a:pathLst>
              <a:path w="2022734" h="1317306">
                <a:moveTo>
                  <a:pt x="0" y="0"/>
                </a:moveTo>
                <a:lnTo>
                  <a:pt x="2022734" y="0"/>
                </a:lnTo>
                <a:lnTo>
                  <a:pt x="2022734" y="1317306"/>
                </a:lnTo>
                <a:lnTo>
                  <a:pt x="0" y="131730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5" name="Freeform 15"/>
          <p:cNvSpPr/>
          <p:nvPr/>
        </p:nvSpPr>
        <p:spPr>
          <a:xfrm>
            <a:off x="15090374" y="8734546"/>
            <a:ext cx="1063035" cy="692301"/>
          </a:xfrm>
          <a:custGeom>
            <a:avLst/>
            <a:gdLst/>
            <a:ahLst/>
            <a:cxnLst/>
            <a:rect l="l" t="t" r="r" b="b"/>
            <a:pathLst>
              <a:path w="1063035" h="692301">
                <a:moveTo>
                  <a:pt x="0" y="0"/>
                </a:moveTo>
                <a:lnTo>
                  <a:pt x="1063034" y="0"/>
                </a:lnTo>
                <a:lnTo>
                  <a:pt x="1063034" y="692301"/>
                </a:lnTo>
                <a:lnTo>
                  <a:pt x="0" y="69230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6" name="Freeform 16"/>
          <p:cNvSpPr/>
          <p:nvPr/>
        </p:nvSpPr>
        <p:spPr>
          <a:xfrm>
            <a:off x="15976330" y="7751097"/>
            <a:ext cx="2329775" cy="646512"/>
          </a:xfrm>
          <a:custGeom>
            <a:avLst/>
            <a:gdLst/>
            <a:ahLst/>
            <a:cxnLst/>
            <a:rect l="l" t="t" r="r" b="b"/>
            <a:pathLst>
              <a:path w="2329775" h="646512">
                <a:moveTo>
                  <a:pt x="0" y="0"/>
                </a:moveTo>
                <a:lnTo>
                  <a:pt x="2329775" y="0"/>
                </a:lnTo>
                <a:lnTo>
                  <a:pt x="2329775" y="646513"/>
                </a:lnTo>
                <a:lnTo>
                  <a:pt x="0" y="64651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7" name="AutoShape 17"/>
          <p:cNvSpPr/>
          <p:nvPr/>
        </p:nvSpPr>
        <p:spPr>
          <a:xfrm rot="8100000">
            <a:off x="15634500" y="8451056"/>
            <a:ext cx="616907" cy="0"/>
          </a:xfrm>
          <a:prstGeom prst="line">
            <a:avLst/>
          </a:prstGeom>
          <a:ln w="66675" cap="flat">
            <a:solidFill>
              <a:srgbClr val="990000"/>
            </a:solidFill>
            <a:prstDash val="solid"/>
            <a:headEnd type="none" w="sm" len="sm"/>
            <a:tailEnd type="arrow" w="med" len="sm"/>
          </a:ln>
        </p:spPr>
      </p:sp>
      <p:sp>
        <p:nvSpPr>
          <p:cNvPr id="18" name="TextBox 18"/>
          <p:cNvSpPr txBox="1"/>
          <p:nvPr/>
        </p:nvSpPr>
        <p:spPr>
          <a:xfrm>
            <a:off x="76200" y="3603746"/>
            <a:ext cx="2895570" cy="1054100"/>
          </a:xfrm>
          <a:prstGeom prst="rect">
            <a:avLst/>
          </a:prstGeom>
        </p:spPr>
        <p:txBody>
          <a:bodyPr lIns="0" tIns="0" rIns="0" bIns="0" rtlCol="0" anchor="t">
            <a:spAutoFit/>
          </a:bodyPr>
          <a:lstStyle/>
          <a:p>
            <a:pPr algn="ctr">
              <a:lnSpc>
                <a:spcPts val="2800"/>
              </a:lnSpc>
              <a:spcBef>
                <a:spcPct val="0"/>
              </a:spcBef>
            </a:pPr>
            <a:r>
              <a:rPr lang="en-US" sz="2000">
                <a:solidFill>
                  <a:srgbClr val="FFFFFF"/>
                </a:solidFill>
                <a:latin typeface="Canva Sans Bold"/>
              </a:rPr>
              <a:t>1. Go to eventlink.com or visit the "Calendar" page on our website.</a:t>
            </a:r>
          </a:p>
        </p:txBody>
      </p:sp>
      <p:grpSp>
        <p:nvGrpSpPr>
          <p:cNvPr id="19" name="Group 19"/>
          <p:cNvGrpSpPr/>
          <p:nvPr/>
        </p:nvGrpSpPr>
        <p:grpSpPr>
          <a:xfrm>
            <a:off x="38100" y="3513948"/>
            <a:ext cx="2952720" cy="1201047"/>
            <a:chOff x="0" y="0"/>
            <a:chExt cx="3936960" cy="1601396"/>
          </a:xfrm>
        </p:grpSpPr>
        <p:sp>
          <p:nvSpPr>
            <p:cNvPr id="20" name="AutoShape 20"/>
            <p:cNvSpPr/>
            <p:nvPr/>
          </p:nvSpPr>
          <p:spPr>
            <a:xfrm>
              <a:off x="50800" y="0"/>
              <a:ext cx="3860760" cy="0"/>
            </a:xfrm>
            <a:prstGeom prst="line">
              <a:avLst/>
            </a:prstGeom>
            <a:ln w="50800" cap="flat">
              <a:solidFill>
                <a:srgbClr val="990000"/>
              </a:solidFill>
              <a:prstDash val="solid"/>
              <a:headEnd type="none" w="sm" len="sm"/>
              <a:tailEnd type="none" w="sm" len="sm"/>
            </a:ln>
          </p:spPr>
        </p:sp>
        <p:sp>
          <p:nvSpPr>
            <p:cNvPr id="21" name="AutoShape 21"/>
            <p:cNvSpPr/>
            <p:nvPr/>
          </p:nvSpPr>
          <p:spPr>
            <a:xfrm>
              <a:off x="38100" y="1550596"/>
              <a:ext cx="3860760" cy="0"/>
            </a:xfrm>
            <a:prstGeom prst="line">
              <a:avLst/>
            </a:prstGeom>
            <a:ln w="50800" cap="flat">
              <a:solidFill>
                <a:srgbClr val="990000"/>
              </a:solidFill>
              <a:prstDash val="solid"/>
              <a:headEnd type="none" w="sm" len="sm"/>
              <a:tailEnd type="none" w="sm" len="sm"/>
            </a:ln>
          </p:spPr>
        </p:sp>
        <p:sp>
          <p:nvSpPr>
            <p:cNvPr id="22" name="AutoShape 22"/>
            <p:cNvSpPr/>
            <p:nvPr/>
          </p:nvSpPr>
          <p:spPr>
            <a:xfrm rot="5400000">
              <a:off x="-767591" y="783006"/>
              <a:ext cx="1585981" cy="0"/>
            </a:xfrm>
            <a:prstGeom prst="line">
              <a:avLst/>
            </a:prstGeom>
            <a:ln w="50800" cap="flat">
              <a:solidFill>
                <a:srgbClr val="990000"/>
              </a:solidFill>
              <a:prstDash val="solid"/>
              <a:headEnd type="none" w="sm" len="sm"/>
              <a:tailEnd type="none" w="sm" len="sm"/>
            </a:ln>
          </p:spPr>
        </p:sp>
        <p:sp>
          <p:nvSpPr>
            <p:cNvPr id="23" name="AutoShape 23"/>
            <p:cNvSpPr/>
            <p:nvPr/>
          </p:nvSpPr>
          <p:spPr>
            <a:xfrm rot="5400000">
              <a:off x="3118569" y="783006"/>
              <a:ext cx="1585981" cy="0"/>
            </a:xfrm>
            <a:prstGeom prst="line">
              <a:avLst/>
            </a:prstGeom>
            <a:ln w="50800" cap="flat">
              <a:solidFill>
                <a:srgbClr val="990000"/>
              </a:solidFill>
              <a:prstDash val="solid"/>
              <a:headEnd type="none" w="sm" len="sm"/>
              <a:tailEnd type="none" w="sm" len="sm"/>
            </a:ln>
          </p:spPr>
        </p:sp>
      </p:grpSp>
      <p:sp>
        <p:nvSpPr>
          <p:cNvPr id="24" name="TextBox 24"/>
          <p:cNvSpPr txBox="1"/>
          <p:nvPr/>
        </p:nvSpPr>
        <p:spPr>
          <a:xfrm>
            <a:off x="16048812" y="7825574"/>
            <a:ext cx="2184812" cy="478510"/>
          </a:xfrm>
          <a:prstGeom prst="rect">
            <a:avLst/>
          </a:prstGeom>
        </p:spPr>
        <p:txBody>
          <a:bodyPr lIns="0" tIns="0" rIns="0" bIns="0" rtlCol="0" anchor="t">
            <a:spAutoFit/>
          </a:bodyPr>
          <a:lstStyle/>
          <a:p>
            <a:pPr algn="ctr">
              <a:lnSpc>
                <a:spcPts val="1975"/>
              </a:lnSpc>
            </a:pPr>
            <a:r>
              <a:rPr lang="en-US" sz="1411">
                <a:solidFill>
                  <a:srgbClr val="FFFFFF"/>
                </a:solidFill>
                <a:latin typeface="Canva Sans"/>
              </a:rPr>
              <a:t>Need help? Talk to an Eventlink rep here!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999999"/>
        </a:solidFill>
        <a:effectLst/>
      </p:bgPr>
    </p:bg>
    <p:spTree>
      <p:nvGrpSpPr>
        <p:cNvPr id="1" name=""/>
        <p:cNvGrpSpPr/>
        <p:nvPr/>
      </p:nvGrpSpPr>
      <p:grpSpPr>
        <a:xfrm>
          <a:off x="0" y="0"/>
          <a:ext cx="0" cy="0"/>
          <a:chOff x="0" y="0"/>
          <a:chExt cx="0" cy="0"/>
        </a:xfrm>
      </p:grpSpPr>
      <p:grpSp>
        <p:nvGrpSpPr>
          <p:cNvPr id="2" name="Group 2"/>
          <p:cNvGrpSpPr/>
          <p:nvPr/>
        </p:nvGrpSpPr>
        <p:grpSpPr>
          <a:xfrm>
            <a:off x="1711343" y="-127138"/>
            <a:ext cx="14865313" cy="3592411"/>
            <a:chOff x="0" y="-133350"/>
            <a:chExt cx="3915144" cy="946150"/>
          </a:xfrm>
        </p:grpSpPr>
        <p:sp>
          <p:nvSpPr>
            <p:cNvPr id="3" name="Freeform 3"/>
            <p:cNvSpPr/>
            <p:nvPr/>
          </p:nvSpPr>
          <p:spPr>
            <a:xfrm>
              <a:off x="0" y="0"/>
              <a:ext cx="3915144" cy="468657"/>
            </a:xfrm>
            <a:custGeom>
              <a:avLst/>
              <a:gdLst/>
              <a:ahLst/>
              <a:cxnLst/>
              <a:rect l="l" t="t" r="r" b="b"/>
              <a:pathLst>
                <a:path w="3915144" h="468657">
                  <a:moveTo>
                    <a:pt x="26561" y="0"/>
                  </a:moveTo>
                  <a:lnTo>
                    <a:pt x="3888583" y="0"/>
                  </a:lnTo>
                  <a:cubicBezTo>
                    <a:pt x="3895628" y="0"/>
                    <a:pt x="3902384" y="2798"/>
                    <a:pt x="3907365" y="7780"/>
                  </a:cubicBezTo>
                  <a:cubicBezTo>
                    <a:pt x="3912346" y="12761"/>
                    <a:pt x="3915144" y="19517"/>
                    <a:pt x="3915144" y="26561"/>
                  </a:cubicBezTo>
                  <a:lnTo>
                    <a:pt x="3915144" y="442096"/>
                  </a:lnTo>
                  <a:cubicBezTo>
                    <a:pt x="3915144" y="449140"/>
                    <a:pt x="3912346" y="455896"/>
                    <a:pt x="3907365" y="460877"/>
                  </a:cubicBezTo>
                  <a:cubicBezTo>
                    <a:pt x="3902384" y="465858"/>
                    <a:pt x="3895628" y="468657"/>
                    <a:pt x="3888583" y="468657"/>
                  </a:cubicBezTo>
                  <a:lnTo>
                    <a:pt x="26561" y="468657"/>
                  </a:lnTo>
                  <a:cubicBezTo>
                    <a:pt x="19517" y="468657"/>
                    <a:pt x="12761" y="465858"/>
                    <a:pt x="7780" y="460877"/>
                  </a:cubicBezTo>
                  <a:cubicBezTo>
                    <a:pt x="2798" y="455896"/>
                    <a:pt x="0" y="449140"/>
                    <a:pt x="0" y="442096"/>
                  </a:cubicBezTo>
                  <a:lnTo>
                    <a:pt x="0" y="26561"/>
                  </a:lnTo>
                  <a:cubicBezTo>
                    <a:pt x="0" y="19517"/>
                    <a:pt x="2798" y="12761"/>
                    <a:pt x="7780" y="7780"/>
                  </a:cubicBezTo>
                  <a:cubicBezTo>
                    <a:pt x="12761" y="2798"/>
                    <a:pt x="19517" y="0"/>
                    <a:pt x="26561" y="0"/>
                  </a:cubicBezTo>
                  <a:close/>
                </a:path>
              </a:pathLst>
            </a:custGeom>
            <a:solidFill>
              <a:srgbClr val="FFFFFF"/>
            </a:solidFill>
          </p:spPr>
        </p:sp>
        <p:sp>
          <p:nvSpPr>
            <p:cNvPr id="4" name="TextBox 4"/>
            <p:cNvSpPr txBox="1"/>
            <p:nvPr/>
          </p:nvSpPr>
          <p:spPr>
            <a:xfrm>
              <a:off x="0" y="-133350"/>
              <a:ext cx="3915144" cy="946150"/>
            </a:xfrm>
            <a:prstGeom prst="rect">
              <a:avLst/>
            </a:prstGeom>
          </p:spPr>
          <p:txBody>
            <a:bodyPr lIns="50800" tIns="50800" rIns="50800" bIns="50800" rtlCol="0" anchor="ctr"/>
            <a:lstStyle/>
            <a:p>
              <a:pPr algn="ctr">
                <a:lnSpc>
                  <a:spcPts val="10080"/>
                </a:lnSpc>
              </a:pPr>
              <a:r>
                <a:rPr lang="en-US" sz="7200" dirty="0">
                  <a:solidFill>
                    <a:srgbClr val="313131"/>
                  </a:solidFill>
                  <a:latin typeface="Canva Sans"/>
                </a:rPr>
                <a:t>Subscribe to the DCSC calendar</a:t>
              </a:r>
            </a:p>
            <a:p>
              <a:pPr algn="ctr">
                <a:lnSpc>
                  <a:spcPts val="2659"/>
                </a:lnSpc>
              </a:pPr>
              <a:endParaRPr lang="en-US" sz="7200" dirty="0">
                <a:solidFill>
                  <a:srgbClr val="313131"/>
                </a:solidFill>
                <a:latin typeface="Canva Sans"/>
              </a:endParaRPr>
            </a:p>
          </p:txBody>
        </p:sp>
      </p:grpSp>
      <p:sp>
        <p:nvSpPr>
          <p:cNvPr id="5" name="Freeform 5"/>
          <p:cNvSpPr/>
          <p:nvPr/>
        </p:nvSpPr>
        <p:spPr>
          <a:xfrm>
            <a:off x="2507328" y="2294776"/>
            <a:ext cx="13273345" cy="4787300"/>
          </a:xfrm>
          <a:custGeom>
            <a:avLst/>
            <a:gdLst/>
            <a:ahLst/>
            <a:cxnLst/>
            <a:rect l="l" t="t" r="r" b="b"/>
            <a:pathLst>
              <a:path w="13273345" h="4787300">
                <a:moveTo>
                  <a:pt x="0" y="0"/>
                </a:moveTo>
                <a:lnTo>
                  <a:pt x="13273344" y="0"/>
                </a:lnTo>
                <a:lnTo>
                  <a:pt x="13273344" y="4787300"/>
                </a:lnTo>
                <a:lnTo>
                  <a:pt x="0" y="4787300"/>
                </a:lnTo>
                <a:lnTo>
                  <a:pt x="0" y="0"/>
                </a:lnTo>
                <a:close/>
              </a:path>
            </a:pathLst>
          </a:custGeom>
          <a:blipFill>
            <a:blip r:embed="rId2"/>
            <a:stretch>
              <a:fillRect/>
            </a:stretch>
          </a:blipFill>
        </p:spPr>
      </p:sp>
      <p:grpSp>
        <p:nvGrpSpPr>
          <p:cNvPr id="6" name="Group 6"/>
          <p:cNvGrpSpPr/>
          <p:nvPr/>
        </p:nvGrpSpPr>
        <p:grpSpPr>
          <a:xfrm>
            <a:off x="168687" y="6212126"/>
            <a:ext cx="3202644" cy="1492250"/>
            <a:chOff x="0" y="0"/>
            <a:chExt cx="4270193" cy="1989667"/>
          </a:xfrm>
        </p:grpSpPr>
        <p:sp>
          <p:nvSpPr>
            <p:cNvPr id="7" name="AutoShape 7"/>
            <p:cNvSpPr/>
            <p:nvPr/>
          </p:nvSpPr>
          <p:spPr>
            <a:xfrm>
              <a:off x="50800" y="12700"/>
              <a:ext cx="4193993" cy="0"/>
            </a:xfrm>
            <a:prstGeom prst="line">
              <a:avLst/>
            </a:prstGeom>
            <a:ln w="50800" cap="flat">
              <a:solidFill>
                <a:srgbClr val="990000"/>
              </a:solidFill>
              <a:prstDash val="solid"/>
              <a:headEnd type="none" w="sm" len="sm"/>
              <a:tailEnd type="none" w="sm" len="sm"/>
            </a:ln>
          </p:spPr>
        </p:sp>
        <p:sp>
          <p:nvSpPr>
            <p:cNvPr id="8" name="AutoShape 8"/>
            <p:cNvSpPr/>
            <p:nvPr/>
          </p:nvSpPr>
          <p:spPr>
            <a:xfrm>
              <a:off x="50800" y="1938867"/>
              <a:ext cx="4193993" cy="0"/>
            </a:xfrm>
            <a:prstGeom prst="line">
              <a:avLst/>
            </a:prstGeom>
            <a:ln w="50800" cap="flat">
              <a:solidFill>
                <a:srgbClr val="990000"/>
              </a:solidFill>
              <a:prstDash val="solid"/>
              <a:headEnd type="none" w="sm" len="sm"/>
              <a:tailEnd type="none" w="sm" len="sm"/>
            </a:ln>
          </p:spPr>
        </p:sp>
        <p:sp>
          <p:nvSpPr>
            <p:cNvPr id="9" name="AutoShape 9"/>
            <p:cNvSpPr/>
            <p:nvPr/>
          </p:nvSpPr>
          <p:spPr>
            <a:xfrm rot="5400000">
              <a:off x="-963083" y="975783"/>
              <a:ext cx="1976967" cy="0"/>
            </a:xfrm>
            <a:prstGeom prst="line">
              <a:avLst/>
            </a:prstGeom>
            <a:ln w="50800" cap="flat">
              <a:solidFill>
                <a:srgbClr val="990000"/>
              </a:solidFill>
              <a:prstDash val="solid"/>
              <a:headEnd type="none" w="sm" len="sm"/>
              <a:tailEnd type="none" w="sm" len="sm"/>
            </a:ln>
          </p:spPr>
        </p:sp>
        <p:sp>
          <p:nvSpPr>
            <p:cNvPr id="10" name="AutoShape 10"/>
            <p:cNvSpPr/>
            <p:nvPr/>
          </p:nvSpPr>
          <p:spPr>
            <a:xfrm rot="5400000">
              <a:off x="3256309" y="963083"/>
              <a:ext cx="1976967" cy="0"/>
            </a:xfrm>
            <a:prstGeom prst="line">
              <a:avLst/>
            </a:prstGeom>
            <a:ln w="50800" cap="flat">
              <a:solidFill>
                <a:srgbClr val="990000"/>
              </a:solidFill>
              <a:prstDash val="solid"/>
              <a:headEnd type="none" w="sm" len="sm"/>
              <a:tailEnd type="none" w="sm" len="sm"/>
            </a:ln>
          </p:spPr>
        </p:sp>
      </p:grpSp>
      <p:sp>
        <p:nvSpPr>
          <p:cNvPr id="11" name="TextBox 11"/>
          <p:cNvSpPr txBox="1"/>
          <p:nvPr/>
        </p:nvSpPr>
        <p:spPr>
          <a:xfrm>
            <a:off x="263558" y="6231176"/>
            <a:ext cx="2895570" cy="1406525"/>
          </a:xfrm>
          <a:prstGeom prst="rect">
            <a:avLst/>
          </a:prstGeom>
        </p:spPr>
        <p:txBody>
          <a:bodyPr lIns="0" tIns="0" rIns="0" bIns="0" rtlCol="0" anchor="t">
            <a:spAutoFit/>
          </a:bodyPr>
          <a:lstStyle/>
          <a:p>
            <a:pPr algn="ctr">
              <a:lnSpc>
                <a:spcPts val="2800"/>
              </a:lnSpc>
              <a:spcBef>
                <a:spcPct val="0"/>
              </a:spcBef>
            </a:pPr>
            <a:r>
              <a:rPr lang="en-US" sz="2000">
                <a:solidFill>
                  <a:srgbClr val="FFFFFF"/>
                </a:solidFill>
                <a:latin typeface="Canva Sans Bold"/>
              </a:rPr>
              <a:t>3. Use our school name, zip code or state to find the DCSC calendar.</a:t>
            </a:r>
          </a:p>
        </p:txBody>
      </p:sp>
      <p:sp>
        <p:nvSpPr>
          <p:cNvPr id="12" name="Freeform 12"/>
          <p:cNvSpPr/>
          <p:nvPr/>
        </p:nvSpPr>
        <p:spPr>
          <a:xfrm>
            <a:off x="3452907" y="5143500"/>
            <a:ext cx="1055932" cy="687676"/>
          </a:xfrm>
          <a:custGeom>
            <a:avLst/>
            <a:gdLst/>
            <a:ahLst/>
            <a:cxnLst/>
            <a:rect l="l" t="t" r="r" b="b"/>
            <a:pathLst>
              <a:path w="1055932" h="687676">
                <a:moveTo>
                  <a:pt x="0" y="0"/>
                </a:moveTo>
                <a:lnTo>
                  <a:pt x="1055933" y="0"/>
                </a:lnTo>
                <a:lnTo>
                  <a:pt x="1055933" y="687676"/>
                </a:lnTo>
                <a:lnTo>
                  <a:pt x="0" y="68767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3" name="AutoShape 13"/>
          <p:cNvSpPr/>
          <p:nvPr/>
        </p:nvSpPr>
        <p:spPr>
          <a:xfrm rot="-1398303">
            <a:off x="1888050" y="5820056"/>
            <a:ext cx="1562404" cy="0"/>
          </a:xfrm>
          <a:prstGeom prst="line">
            <a:avLst/>
          </a:prstGeom>
          <a:ln w="66675" cap="flat">
            <a:solidFill>
              <a:srgbClr val="990000"/>
            </a:solidFill>
            <a:prstDash val="solid"/>
            <a:headEnd type="none" w="sm" len="sm"/>
            <a:tailEnd type="arrow" w="med" len="sm"/>
          </a:ln>
        </p:spPr>
      </p:sp>
      <p:sp>
        <p:nvSpPr>
          <p:cNvPr id="14" name="AutoShape 14"/>
          <p:cNvSpPr/>
          <p:nvPr/>
        </p:nvSpPr>
        <p:spPr>
          <a:xfrm>
            <a:off x="3447879" y="7417962"/>
            <a:ext cx="1233138" cy="66675"/>
          </a:xfrm>
          <a:prstGeom prst="line">
            <a:avLst/>
          </a:prstGeom>
          <a:ln w="66675" cap="flat">
            <a:solidFill>
              <a:srgbClr val="990000"/>
            </a:solidFill>
            <a:prstDash val="solid"/>
            <a:headEnd type="none" w="sm" len="sm"/>
            <a:tailEnd type="arrow" w="med" len="sm"/>
          </a:ln>
        </p:spPr>
      </p:sp>
      <p:sp>
        <p:nvSpPr>
          <p:cNvPr id="15" name="Freeform 15"/>
          <p:cNvSpPr/>
          <p:nvPr/>
        </p:nvSpPr>
        <p:spPr>
          <a:xfrm>
            <a:off x="3462432" y="6463155"/>
            <a:ext cx="628592" cy="409370"/>
          </a:xfrm>
          <a:custGeom>
            <a:avLst/>
            <a:gdLst/>
            <a:ahLst/>
            <a:cxnLst/>
            <a:rect l="l" t="t" r="r" b="b"/>
            <a:pathLst>
              <a:path w="628592" h="409370">
                <a:moveTo>
                  <a:pt x="0" y="0"/>
                </a:moveTo>
                <a:lnTo>
                  <a:pt x="628592" y="0"/>
                </a:lnTo>
                <a:lnTo>
                  <a:pt x="628592" y="409371"/>
                </a:lnTo>
                <a:lnTo>
                  <a:pt x="0" y="40937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grpSp>
        <p:nvGrpSpPr>
          <p:cNvPr id="16" name="Group 16"/>
          <p:cNvGrpSpPr/>
          <p:nvPr/>
        </p:nvGrpSpPr>
        <p:grpSpPr>
          <a:xfrm>
            <a:off x="3462432" y="8076784"/>
            <a:ext cx="2740123" cy="1276741"/>
            <a:chOff x="0" y="0"/>
            <a:chExt cx="3653497" cy="1702322"/>
          </a:xfrm>
        </p:grpSpPr>
        <p:sp>
          <p:nvSpPr>
            <p:cNvPr id="17" name="AutoShape 17"/>
            <p:cNvSpPr/>
            <p:nvPr/>
          </p:nvSpPr>
          <p:spPr>
            <a:xfrm>
              <a:off x="43464" y="10866"/>
              <a:ext cx="3588302" cy="0"/>
            </a:xfrm>
            <a:prstGeom prst="line">
              <a:avLst/>
            </a:prstGeom>
            <a:ln w="43464" cap="flat">
              <a:solidFill>
                <a:srgbClr val="990000"/>
              </a:solidFill>
              <a:prstDash val="solid"/>
              <a:headEnd type="none" w="sm" len="sm"/>
              <a:tailEnd type="none" w="sm" len="sm"/>
            </a:ln>
          </p:spPr>
        </p:sp>
        <p:sp>
          <p:nvSpPr>
            <p:cNvPr id="18" name="AutoShape 18"/>
            <p:cNvSpPr/>
            <p:nvPr/>
          </p:nvSpPr>
          <p:spPr>
            <a:xfrm>
              <a:off x="43464" y="1658858"/>
              <a:ext cx="3588302" cy="0"/>
            </a:xfrm>
            <a:prstGeom prst="line">
              <a:avLst/>
            </a:prstGeom>
            <a:ln w="43464" cap="flat">
              <a:solidFill>
                <a:srgbClr val="990000"/>
              </a:solidFill>
              <a:prstDash val="solid"/>
              <a:headEnd type="none" w="sm" len="sm"/>
              <a:tailEnd type="none" w="sm" len="sm"/>
            </a:ln>
          </p:spPr>
        </p:sp>
        <p:sp>
          <p:nvSpPr>
            <p:cNvPr id="19" name="AutoShape 19"/>
            <p:cNvSpPr/>
            <p:nvPr/>
          </p:nvSpPr>
          <p:spPr>
            <a:xfrm rot="5400000">
              <a:off x="-823996" y="834862"/>
              <a:ext cx="1691456" cy="0"/>
            </a:xfrm>
            <a:prstGeom prst="line">
              <a:avLst/>
            </a:prstGeom>
            <a:ln w="43464" cap="flat">
              <a:solidFill>
                <a:srgbClr val="990000"/>
              </a:solidFill>
              <a:prstDash val="solid"/>
              <a:headEnd type="none" w="sm" len="sm"/>
              <a:tailEnd type="none" w="sm" len="sm"/>
            </a:ln>
          </p:spPr>
        </p:sp>
        <p:sp>
          <p:nvSpPr>
            <p:cNvPr id="20" name="AutoShape 20"/>
            <p:cNvSpPr/>
            <p:nvPr/>
          </p:nvSpPr>
          <p:spPr>
            <a:xfrm rot="5400000">
              <a:off x="2786038" y="823996"/>
              <a:ext cx="1691456" cy="0"/>
            </a:xfrm>
            <a:prstGeom prst="line">
              <a:avLst/>
            </a:prstGeom>
            <a:ln w="43464" cap="flat">
              <a:solidFill>
                <a:srgbClr val="990000"/>
              </a:solidFill>
              <a:prstDash val="solid"/>
              <a:headEnd type="none" w="sm" len="sm"/>
              <a:tailEnd type="none" w="sm" len="sm"/>
            </a:ln>
          </p:spPr>
        </p:sp>
      </p:grpSp>
      <p:sp>
        <p:nvSpPr>
          <p:cNvPr id="21" name="TextBox 21"/>
          <p:cNvSpPr txBox="1"/>
          <p:nvPr/>
        </p:nvSpPr>
        <p:spPr>
          <a:xfrm>
            <a:off x="3352282" y="8164292"/>
            <a:ext cx="2895570" cy="1054100"/>
          </a:xfrm>
          <a:prstGeom prst="rect">
            <a:avLst/>
          </a:prstGeom>
        </p:spPr>
        <p:txBody>
          <a:bodyPr lIns="0" tIns="0" rIns="0" bIns="0" rtlCol="0" anchor="t">
            <a:spAutoFit/>
          </a:bodyPr>
          <a:lstStyle/>
          <a:p>
            <a:pPr algn="ctr">
              <a:lnSpc>
                <a:spcPts val="2800"/>
              </a:lnSpc>
              <a:spcBef>
                <a:spcPct val="0"/>
              </a:spcBef>
            </a:pPr>
            <a:r>
              <a:rPr lang="en-US" sz="2000">
                <a:solidFill>
                  <a:srgbClr val="FFFFFF"/>
                </a:solidFill>
                <a:latin typeface="Canva Sans Bold"/>
              </a:rPr>
              <a:t>4. Click on the plus sign to subscribe to the calendar.</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999999"/>
        </a:solidFill>
        <a:effectLst/>
      </p:bgPr>
    </p:bg>
    <p:spTree>
      <p:nvGrpSpPr>
        <p:cNvPr id="1" name=""/>
        <p:cNvGrpSpPr/>
        <p:nvPr/>
      </p:nvGrpSpPr>
      <p:grpSpPr>
        <a:xfrm>
          <a:off x="0" y="0"/>
          <a:ext cx="0" cy="0"/>
          <a:chOff x="0" y="0"/>
          <a:chExt cx="0" cy="0"/>
        </a:xfrm>
      </p:grpSpPr>
      <p:sp>
        <p:nvSpPr>
          <p:cNvPr id="2" name="Freeform 2"/>
          <p:cNvSpPr/>
          <p:nvPr/>
        </p:nvSpPr>
        <p:spPr>
          <a:xfrm>
            <a:off x="5810428" y="2799220"/>
            <a:ext cx="6667144" cy="5981633"/>
          </a:xfrm>
          <a:custGeom>
            <a:avLst/>
            <a:gdLst/>
            <a:ahLst/>
            <a:cxnLst/>
            <a:rect l="l" t="t" r="r" b="b"/>
            <a:pathLst>
              <a:path w="6667144" h="5981633">
                <a:moveTo>
                  <a:pt x="0" y="0"/>
                </a:moveTo>
                <a:lnTo>
                  <a:pt x="6667144" y="0"/>
                </a:lnTo>
                <a:lnTo>
                  <a:pt x="6667144" y="5981633"/>
                </a:lnTo>
                <a:lnTo>
                  <a:pt x="0" y="5981633"/>
                </a:lnTo>
                <a:lnTo>
                  <a:pt x="0" y="0"/>
                </a:lnTo>
                <a:close/>
              </a:path>
            </a:pathLst>
          </a:custGeom>
          <a:blipFill>
            <a:blip r:embed="rId2"/>
            <a:stretch>
              <a:fillRect/>
            </a:stretch>
          </a:blipFill>
        </p:spPr>
      </p:sp>
      <p:grpSp>
        <p:nvGrpSpPr>
          <p:cNvPr id="3" name="Group 3"/>
          <p:cNvGrpSpPr/>
          <p:nvPr/>
        </p:nvGrpSpPr>
        <p:grpSpPr>
          <a:xfrm>
            <a:off x="1711343" y="-290058"/>
            <a:ext cx="14865313" cy="3592411"/>
            <a:chOff x="0" y="-176259"/>
            <a:chExt cx="3915144" cy="946150"/>
          </a:xfrm>
        </p:grpSpPr>
        <p:sp>
          <p:nvSpPr>
            <p:cNvPr id="4" name="Freeform 4"/>
            <p:cNvSpPr/>
            <p:nvPr/>
          </p:nvSpPr>
          <p:spPr>
            <a:xfrm>
              <a:off x="0" y="0"/>
              <a:ext cx="3915144" cy="468657"/>
            </a:xfrm>
            <a:custGeom>
              <a:avLst/>
              <a:gdLst/>
              <a:ahLst/>
              <a:cxnLst/>
              <a:rect l="l" t="t" r="r" b="b"/>
              <a:pathLst>
                <a:path w="3915144" h="468657">
                  <a:moveTo>
                    <a:pt x="26561" y="0"/>
                  </a:moveTo>
                  <a:lnTo>
                    <a:pt x="3888583" y="0"/>
                  </a:lnTo>
                  <a:cubicBezTo>
                    <a:pt x="3895628" y="0"/>
                    <a:pt x="3902384" y="2798"/>
                    <a:pt x="3907365" y="7780"/>
                  </a:cubicBezTo>
                  <a:cubicBezTo>
                    <a:pt x="3912346" y="12761"/>
                    <a:pt x="3915144" y="19517"/>
                    <a:pt x="3915144" y="26561"/>
                  </a:cubicBezTo>
                  <a:lnTo>
                    <a:pt x="3915144" y="442096"/>
                  </a:lnTo>
                  <a:cubicBezTo>
                    <a:pt x="3915144" y="449140"/>
                    <a:pt x="3912346" y="455896"/>
                    <a:pt x="3907365" y="460877"/>
                  </a:cubicBezTo>
                  <a:cubicBezTo>
                    <a:pt x="3902384" y="465858"/>
                    <a:pt x="3895628" y="468657"/>
                    <a:pt x="3888583" y="468657"/>
                  </a:cubicBezTo>
                  <a:lnTo>
                    <a:pt x="26561" y="468657"/>
                  </a:lnTo>
                  <a:cubicBezTo>
                    <a:pt x="19517" y="468657"/>
                    <a:pt x="12761" y="465858"/>
                    <a:pt x="7780" y="460877"/>
                  </a:cubicBezTo>
                  <a:cubicBezTo>
                    <a:pt x="2798" y="455896"/>
                    <a:pt x="0" y="449140"/>
                    <a:pt x="0" y="442096"/>
                  </a:cubicBezTo>
                  <a:lnTo>
                    <a:pt x="0" y="26561"/>
                  </a:lnTo>
                  <a:cubicBezTo>
                    <a:pt x="0" y="19517"/>
                    <a:pt x="2798" y="12761"/>
                    <a:pt x="7780" y="7780"/>
                  </a:cubicBezTo>
                  <a:cubicBezTo>
                    <a:pt x="12761" y="2798"/>
                    <a:pt x="19517" y="0"/>
                    <a:pt x="26561" y="0"/>
                  </a:cubicBezTo>
                  <a:close/>
                </a:path>
              </a:pathLst>
            </a:custGeom>
            <a:solidFill>
              <a:srgbClr val="FFFFFF"/>
            </a:solidFill>
          </p:spPr>
        </p:sp>
        <p:sp>
          <p:nvSpPr>
            <p:cNvPr id="5" name="TextBox 5"/>
            <p:cNvSpPr txBox="1"/>
            <p:nvPr/>
          </p:nvSpPr>
          <p:spPr>
            <a:xfrm>
              <a:off x="885966" y="-176259"/>
              <a:ext cx="2118125" cy="946150"/>
            </a:xfrm>
            <a:prstGeom prst="rect">
              <a:avLst/>
            </a:prstGeom>
          </p:spPr>
          <p:txBody>
            <a:bodyPr lIns="50800" tIns="50800" rIns="50800" bIns="50800" rtlCol="0" anchor="ctr"/>
            <a:lstStyle/>
            <a:p>
              <a:pPr algn="ctr">
                <a:lnSpc>
                  <a:spcPts val="10080"/>
                </a:lnSpc>
              </a:pPr>
              <a:r>
                <a:rPr lang="en-US" sz="7200" dirty="0">
                  <a:solidFill>
                    <a:srgbClr val="313131"/>
                  </a:solidFill>
                  <a:latin typeface="Canva Sans"/>
                </a:rPr>
                <a:t>Create Profile</a:t>
              </a:r>
            </a:p>
            <a:p>
              <a:pPr algn="ctr">
                <a:lnSpc>
                  <a:spcPts val="2659"/>
                </a:lnSpc>
              </a:pPr>
              <a:endParaRPr lang="en-US" sz="7200" dirty="0">
                <a:solidFill>
                  <a:srgbClr val="313131"/>
                </a:solidFill>
                <a:latin typeface="Canva Sans"/>
              </a:endParaRPr>
            </a:p>
          </p:txBody>
        </p:sp>
      </p:grpSp>
      <p:grpSp>
        <p:nvGrpSpPr>
          <p:cNvPr id="6" name="Group 6"/>
          <p:cNvGrpSpPr/>
          <p:nvPr/>
        </p:nvGrpSpPr>
        <p:grpSpPr>
          <a:xfrm>
            <a:off x="9096375" y="7648454"/>
            <a:ext cx="2730458" cy="271892"/>
            <a:chOff x="0" y="0"/>
            <a:chExt cx="719133" cy="71610"/>
          </a:xfrm>
        </p:grpSpPr>
        <p:sp>
          <p:nvSpPr>
            <p:cNvPr id="7" name="Freeform 7"/>
            <p:cNvSpPr/>
            <p:nvPr/>
          </p:nvSpPr>
          <p:spPr>
            <a:xfrm>
              <a:off x="0" y="0"/>
              <a:ext cx="719133" cy="71610"/>
            </a:xfrm>
            <a:custGeom>
              <a:avLst/>
              <a:gdLst/>
              <a:ahLst/>
              <a:cxnLst/>
              <a:rect l="l" t="t" r="r" b="b"/>
              <a:pathLst>
                <a:path w="719133" h="71610">
                  <a:moveTo>
                    <a:pt x="0" y="0"/>
                  </a:moveTo>
                  <a:lnTo>
                    <a:pt x="719133" y="0"/>
                  </a:lnTo>
                  <a:lnTo>
                    <a:pt x="719133" y="71610"/>
                  </a:lnTo>
                  <a:lnTo>
                    <a:pt x="0" y="71610"/>
                  </a:lnTo>
                  <a:close/>
                </a:path>
              </a:pathLst>
            </a:custGeom>
            <a:solidFill>
              <a:srgbClr val="F2F2F2"/>
            </a:solidFill>
          </p:spPr>
        </p:sp>
        <p:sp>
          <p:nvSpPr>
            <p:cNvPr id="8" name="TextBox 8"/>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9248842" y="7688871"/>
            <a:ext cx="1442052" cy="181533"/>
          </a:xfrm>
          <a:prstGeom prst="rect">
            <a:avLst/>
          </a:prstGeom>
        </p:spPr>
        <p:txBody>
          <a:bodyPr lIns="0" tIns="0" rIns="0" bIns="0" rtlCol="0" anchor="t">
            <a:spAutoFit/>
          </a:bodyPr>
          <a:lstStyle/>
          <a:p>
            <a:pPr algn="ctr">
              <a:lnSpc>
                <a:spcPts val="1593"/>
              </a:lnSpc>
            </a:pPr>
            <a:r>
              <a:rPr lang="en-US" sz="1138">
                <a:solidFill>
                  <a:srgbClr val="000000"/>
                </a:solidFill>
                <a:latin typeface="Canva Sans"/>
              </a:rPr>
              <a:t>example@gmail.com</a:t>
            </a:r>
          </a:p>
        </p:txBody>
      </p:sp>
      <p:grpSp>
        <p:nvGrpSpPr>
          <p:cNvPr id="10" name="Group 10"/>
          <p:cNvGrpSpPr/>
          <p:nvPr/>
        </p:nvGrpSpPr>
        <p:grpSpPr>
          <a:xfrm>
            <a:off x="6017075" y="3807896"/>
            <a:ext cx="2730458" cy="210042"/>
            <a:chOff x="0" y="0"/>
            <a:chExt cx="719133" cy="55320"/>
          </a:xfrm>
        </p:grpSpPr>
        <p:sp>
          <p:nvSpPr>
            <p:cNvPr id="11" name="Freeform 11"/>
            <p:cNvSpPr/>
            <p:nvPr/>
          </p:nvSpPr>
          <p:spPr>
            <a:xfrm>
              <a:off x="0" y="0"/>
              <a:ext cx="719133" cy="55320"/>
            </a:xfrm>
            <a:custGeom>
              <a:avLst/>
              <a:gdLst/>
              <a:ahLst/>
              <a:cxnLst/>
              <a:rect l="l" t="t" r="r" b="b"/>
              <a:pathLst>
                <a:path w="719133" h="55320">
                  <a:moveTo>
                    <a:pt x="0" y="0"/>
                  </a:moveTo>
                  <a:lnTo>
                    <a:pt x="719133" y="0"/>
                  </a:lnTo>
                  <a:lnTo>
                    <a:pt x="719133" y="55320"/>
                  </a:lnTo>
                  <a:lnTo>
                    <a:pt x="0" y="55320"/>
                  </a:lnTo>
                  <a:close/>
                </a:path>
              </a:pathLst>
            </a:custGeom>
            <a:solidFill>
              <a:srgbClr val="FEFEFE"/>
            </a:solidFill>
          </p:spPr>
        </p:sp>
        <p:sp>
          <p:nvSpPr>
            <p:cNvPr id="12" name="TextBox 12"/>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13" name="Group 13"/>
          <p:cNvGrpSpPr/>
          <p:nvPr/>
        </p:nvGrpSpPr>
        <p:grpSpPr>
          <a:xfrm>
            <a:off x="9297089" y="3817387"/>
            <a:ext cx="2773321" cy="200550"/>
            <a:chOff x="0" y="0"/>
            <a:chExt cx="730422" cy="52820"/>
          </a:xfrm>
        </p:grpSpPr>
        <p:sp>
          <p:nvSpPr>
            <p:cNvPr id="14" name="Freeform 14"/>
            <p:cNvSpPr/>
            <p:nvPr/>
          </p:nvSpPr>
          <p:spPr>
            <a:xfrm>
              <a:off x="0" y="0"/>
              <a:ext cx="730422" cy="52820"/>
            </a:xfrm>
            <a:custGeom>
              <a:avLst/>
              <a:gdLst/>
              <a:ahLst/>
              <a:cxnLst/>
              <a:rect l="l" t="t" r="r" b="b"/>
              <a:pathLst>
                <a:path w="730422" h="52820">
                  <a:moveTo>
                    <a:pt x="0" y="0"/>
                  </a:moveTo>
                  <a:lnTo>
                    <a:pt x="730422" y="0"/>
                  </a:lnTo>
                  <a:lnTo>
                    <a:pt x="730422" y="52820"/>
                  </a:lnTo>
                  <a:lnTo>
                    <a:pt x="0" y="52820"/>
                  </a:lnTo>
                  <a:close/>
                </a:path>
              </a:pathLst>
            </a:custGeom>
            <a:solidFill>
              <a:srgbClr val="FEFEFE"/>
            </a:solidFill>
          </p:spPr>
        </p:sp>
        <p:sp>
          <p:nvSpPr>
            <p:cNvPr id="15" name="TextBox 15"/>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16" name="TextBox 16"/>
          <p:cNvSpPr txBox="1"/>
          <p:nvPr/>
        </p:nvSpPr>
        <p:spPr>
          <a:xfrm>
            <a:off x="6086960" y="3807862"/>
            <a:ext cx="348678" cy="181533"/>
          </a:xfrm>
          <a:prstGeom prst="rect">
            <a:avLst/>
          </a:prstGeom>
        </p:spPr>
        <p:txBody>
          <a:bodyPr lIns="0" tIns="0" rIns="0" bIns="0" rtlCol="0" anchor="t">
            <a:spAutoFit/>
          </a:bodyPr>
          <a:lstStyle/>
          <a:p>
            <a:pPr algn="ctr">
              <a:lnSpc>
                <a:spcPts val="1593"/>
              </a:lnSpc>
            </a:pPr>
            <a:r>
              <a:rPr lang="en-US" sz="1138">
                <a:solidFill>
                  <a:srgbClr val="000000"/>
                </a:solidFill>
                <a:latin typeface="Canva Sans"/>
              </a:rPr>
              <a:t>John</a:t>
            </a:r>
          </a:p>
        </p:txBody>
      </p:sp>
      <p:sp>
        <p:nvSpPr>
          <p:cNvPr id="17" name="TextBox 17"/>
          <p:cNvSpPr txBox="1"/>
          <p:nvPr/>
        </p:nvSpPr>
        <p:spPr>
          <a:xfrm>
            <a:off x="9368478" y="3807862"/>
            <a:ext cx="282102" cy="181533"/>
          </a:xfrm>
          <a:prstGeom prst="rect">
            <a:avLst/>
          </a:prstGeom>
        </p:spPr>
        <p:txBody>
          <a:bodyPr lIns="0" tIns="0" rIns="0" bIns="0" rtlCol="0" anchor="t">
            <a:spAutoFit/>
          </a:bodyPr>
          <a:lstStyle/>
          <a:p>
            <a:pPr algn="ctr">
              <a:lnSpc>
                <a:spcPts val="1593"/>
              </a:lnSpc>
            </a:pPr>
            <a:r>
              <a:rPr lang="en-US" sz="1138">
                <a:solidFill>
                  <a:srgbClr val="000000"/>
                </a:solidFill>
                <a:latin typeface="Canva Sans"/>
              </a:rPr>
              <a:t>Doe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999999"/>
        </a:solidFill>
        <a:effectLst/>
      </p:bgPr>
    </p:bg>
    <p:spTree>
      <p:nvGrpSpPr>
        <p:cNvPr id="1" name=""/>
        <p:cNvGrpSpPr/>
        <p:nvPr/>
      </p:nvGrpSpPr>
      <p:grpSpPr>
        <a:xfrm>
          <a:off x="0" y="0"/>
          <a:ext cx="0" cy="0"/>
          <a:chOff x="0" y="0"/>
          <a:chExt cx="0" cy="0"/>
        </a:xfrm>
      </p:grpSpPr>
      <p:grpSp>
        <p:nvGrpSpPr>
          <p:cNvPr id="2" name="Group 2"/>
          <p:cNvGrpSpPr/>
          <p:nvPr/>
        </p:nvGrpSpPr>
        <p:grpSpPr>
          <a:xfrm>
            <a:off x="421663" y="-430768"/>
            <a:ext cx="17444674" cy="3556249"/>
            <a:chOff x="0" y="-225708"/>
            <a:chExt cx="4594482" cy="936625"/>
          </a:xfrm>
        </p:grpSpPr>
        <p:sp>
          <p:nvSpPr>
            <p:cNvPr id="3" name="Freeform 3"/>
            <p:cNvSpPr/>
            <p:nvPr/>
          </p:nvSpPr>
          <p:spPr>
            <a:xfrm>
              <a:off x="0" y="0"/>
              <a:ext cx="4594482" cy="408047"/>
            </a:xfrm>
            <a:custGeom>
              <a:avLst/>
              <a:gdLst/>
              <a:ahLst/>
              <a:cxnLst/>
              <a:rect l="l" t="t" r="r" b="b"/>
              <a:pathLst>
                <a:path w="4594482" h="408047">
                  <a:moveTo>
                    <a:pt x="22634" y="0"/>
                  </a:moveTo>
                  <a:lnTo>
                    <a:pt x="4571848" y="0"/>
                  </a:lnTo>
                  <a:cubicBezTo>
                    <a:pt x="4584348" y="0"/>
                    <a:pt x="4594482" y="10133"/>
                    <a:pt x="4594482" y="22634"/>
                  </a:cubicBezTo>
                  <a:lnTo>
                    <a:pt x="4594482" y="385413"/>
                  </a:lnTo>
                  <a:cubicBezTo>
                    <a:pt x="4594482" y="391416"/>
                    <a:pt x="4592097" y="397173"/>
                    <a:pt x="4587853" y="401418"/>
                  </a:cubicBezTo>
                  <a:cubicBezTo>
                    <a:pt x="4583608" y="405662"/>
                    <a:pt x="4577851" y="408047"/>
                    <a:pt x="4571848" y="408047"/>
                  </a:cubicBezTo>
                  <a:lnTo>
                    <a:pt x="22634" y="408047"/>
                  </a:lnTo>
                  <a:cubicBezTo>
                    <a:pt x="10133" y="408047"/>
                    <a:pt x="0" y="397914"/>
                    <a:pt x="0" y="385413"/>
                  </a:cubicBezTo>
                  <a:lnTo>
                    <a:pt x="0" y="22634"/>
                  </a:lnTo>
                  <a:cubicBezTo>
                    <a:pt x="0" y="16631"/>
                    <a:pt x="2385" y="10874"/>
                    <a:pt x="6629" y="6629"/>
                  </a:cubicBezTo>
                  <a:cubicBezTo>
                    <a:pt x="10874" y="2385"/>
                    <a:pt x="16631" y="0"/>
                    <a:pt x="22634" y="0"/>
                  </a:cubicBezTo>
                  <a:close/>
                </a:path>
              </a:pathLst>
            </a:custGeom>
            <a:solidFill>
              <a:srgbClr val="FFFFFF"/>
            </a:solidFill>
          </p:spPr>
        </p:sp>
        <p:sp>
          <p:nvSpPr>
            <p:cNvPr id="4" name="TextBox 4"/>
            <p:cNvSpPr txBox="1"/>
            <p:nvPr/>
          </p:nvSpPr>
          <p:spPr>
            <a:xfrm>
              <a:off x="461059" y="-225708"/>
              <a:ext cx="3461250" cy="936625"/>
            </a:xfrm>
            <a:prstGeom prst="rect">
              <a:avLst/>
            </a:prstGeom>
          </p:spPr>
          <p:txBody>
            <a:bodyPr lIns="50800" tIns="50800" rIns="50800" bIns="50800" rtlCol="0" anchor="ctr"/>
            <a:lstStyle/>
            <a:p>
              <a:pPr algn="ctr">
                <a:lnSpc>
                  <a:spcPts val="8960"/>
                </a:lnSpc>
              </a:pPr>
              <a:r>
                <a:rPr lang="en-US" sz="6400" dirty="0">
                  <a:solidFill>
                    <a:srgbClr val="313131"/>
                  </a:solidFill>
                  <a:latin typeface="Canva Sans"/>
                </a:rPr>
                <a:t>Choose Your Calendars</a:t>
              </a:r>
            </a:p>
            <a:p>
              <a:pPr algn="ctr">
                <a:lnSpc>
                  <a:spcPts val="1540"/>
                </a:lnSpc>
              </a:pPr>
              <a:endParaRPr lang="en-US" sz="6400" dirty="0">
                <a:solidFill>
                  <a:srgbClr val="313131"/>
                </a:solidFill>
                <a:latin typeface="Canva Sans"/>
              </a:endParaRPr>
            </a:p>
          </p:txBody>
        </p:sp>
      </p:grpSp>
      <p:grpSp>
        <p:nvGrpSpPr>
          <p:cNvPr id="5" name="Group 5"/>
          <p:cNvGrpSpPr/>
          <p:nvPr/>
        </p:nvGrpSpPr>
        <p:grpSpPr>
          <a:xfrm>
            <a:off x="1985714" y="5486733"/>
            <a:ext cx="3406180" cy="1587086"/>
            <a:chOff x="0" y="0"/>
            <a:chExt cx="4541573" cy="2116114"/>
          </a:xfrm>
        </p:grpSpPr>
        <p:sp>
          <p:nvSpPr>
            <p:cNvPr id="6" name="AutoShape 6"/>
            <p:cNvSpPr/>
            <p:nvPr/>
          </p:nvSpPr>
          <p:spPr>
            <a:xfrm>
              <a:off x="54028" y="13507"/>
              <a:ext cx="4460530" cy="0"/>
            </a:xfrm>
            <a:prstGeom prst="line">
              <a:avLst/>
            </a:prstGeom>
            <a:ln w="57548" cap="flat">
              <a:solidFill>
                <a:srgbClr val="990000"/>
              </a:solidFill>
              <a:prstDash val="solid"/>
              <a:headEnd type="none" w="sm" len="sm"/>
              <a:tailEnd type="none" w="sm" len="sm"/>
            </a:ln>
          </p:spPr>
        </p:sp>
        <p:sp>
          <p:nvSpPr>
            <p:cNvPr id="7" name="AutoShape 7"/>
            <p:cNvSpPr/>
            <p:nvPr/>
          </p:nvSpPr>
          <p:spPr>
            <a:xfrm>
              <a:off x="54028" y="2062086"/>
              <a:ext cx="4460530" cy="0"/>
            </a:xfrm>
            <a:prstGeom prst="line">
              <a:avLst/>
            </a:prstGeom>
            <a:ln w="57548" cap="flat">
              <a:solidFill>
                <a:srgbClr val="990000"/>
              </a:solidFill>
              <a:prstDash val="solid"/>
              <a:headEnd type="none" w="sm" len="sm"/>
              <a:tailEnd type="none" w="sm" len="sm"/>
            </a:ln>
          </p:spPr>
        </p:sp>
        <p:sp>
          <p:nvSpPr>
            <p:cNvPr id="8" name="AutoShape 8"/>
            <p:cNvSpPr/>
            <p:nvPr/>
          </p:nvSpPr>
          <p:spPr>
            <a:xfrm rot="5400000">
              <a:off x="-1024289" y="1037797"/>
              <a:ext cx="2102607" cy="0"/>
            </a:xfrm>
            <a:prstGeom prst="line">
              <a:avLst/>
            </a:prstGeom>
            <a:ln w="57548" cap="flat">
              <a:solidFill>
                <a:srgbClr val="990000"/>
              </a:solidFill>
              <a:prstDash val="solid"/>
              <a:headEnd type="none" w="sm" len="sm"/>
              <a:tailEnd type="none" w="sm" len="sm"/>
            </a:ln>
          </p:spPr>
        </p:sp>
        <p:sp>
          <p:nvSpPr>
            <p:cNvPr id="9" name="AutoShape 9"/>
            <p:cNvSpPr/>
            <p:nvPr/>
          </p:nvSpPr>
          <p:spPr>
            <a:xfrm rot="5400000">
              <a:off x="3463255" y="1024289"/>
              <a:ext cx="2102607" cy="0"/>
            </a:xfrm>
            <a:prstGeom prst="line">
              <a:avLst/>
            </a:prstGeom>
            <a:ln w="57548" cap="flat">
              <a:solidFill>
                <a:srgbClr val="990000"/>
              </a:solidFill>
              <a:prstDash val="solid"/>
              <a:headEnd type="none" w="sm" len="sm"/>
              <a:tailEnd type="none" w="sm" len="sm"/>
            </a:ln>
          </p:spPr>
        </p:sp>
      </p:grpSp>
      <p:sp>
        <p:nvSpPr>
          <p:cNvPr id="10" name="Freeform 10"/>
          <p:cNvSpPr/>
          <p:nvPr/>
        </p:nvSpPr>
        <p:spPr>
          <a:xfrm>
            <a:off x="5447553" y="2988094"/>
            <a:ext cx="7367343" cy="6091693"/>
          </a:xfrm>
          <a:custGeom>
            <a:avLst/>
            <a:gdLst/>
            <a:ahLst/>
            <a:cxnLst/>
            <a:rect l="l" t="t" r="r" b="b"/>
            <a:pathLst>
              <a:path w="7367343" h="6091693">
                <a:moveTo>
                  <a:pt x="0" y="0"/>
                </a:moveTo>
                <a:lnTo>
                  <a:pt x="7367343" y="0"/>
                </a:lnTo>
                <a:lnTo>
                  <a:pt x="7367343" y="6091693"/>
                </a:lnTo>
                <a:lnTo>
                  <a:pt x="0" y="6091693"/>
                </a:lnTo>
                <a:lnTo>
                  <a:pt x="0" y="0"/>
                </a:lnTo>
                <a:close/>
              </a:path>
            </a:pathLst>
          </a:custGeom>
          <a:blipFill>
            <a:blip r:embed="rId2"/>
            <a:stretch>
              <a:fillRect/>
            </a:stretch>
          </a:blipFill>
        </p:spPr>
      </p:sp>
      <p:sp>
        <p:nvSpPr>
          <p:cNvPr id="11" name="Freeform 11"/>
          <p:cNvSpPr/>
          <p:nvPr/>
        </p:nvSpPr>
        <p:spPr>
          <a:xfrm>
            <a:off x="5487712" y="4491032"/>
            <a:ext cx="438634" cy="285660"/>
          </a:xfrm>
          <a:custGeom>
            <a:avLst/>
            <a:gdLst/>
            <a:ahLst/>
            <a:cxnLst/>
            <a:rect l="l" t="t" r="r" b="b"/>
            <a:pathLst>
              <a:path w="438634" h="285660">
                <a:moveTo>
                  <a:pt x="0" y="0"/>
                </a:moveTo>
                <a:lnTo>
                  <a:pt x="438634" y="0"/>
                </a:lnTo>
                <a:lnTo>
                  <a:pt x="438634" y="285660"/>
                </a:lnTo>
                <a:lnTo>
                  <a:pt x="0" y="28566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2" name="AutoShape 12"/>
          <p:cNvSpPr/>
          <p:nvPr/>
        </p:nvSpPr>
        <p:spPr>
          <a:xfrm flipV="1">
            <a:off x="4126834" y="4720136"/>
            <a:ext cx="1320719" cy="766597"/>
          </a:xfrm>
          <a:prstGeom prst="line">
            <a:avLst/>
          </a:prstGeom>
          <a:ln w="66675" cap="flat">
            <a:solidFill>
              <a:srgbClr val="990000"/>
            </a:solidFill>
            <a:prstDash val="solid"/>
            <a:headEnd type="none" w="sm" len="sm"/>
            <a:tailEnd type="arrow" w="med" len="sm"/>
          </a:ln>
        </p:spPr>
      </p:sp>
      <p:sp>
        <p:nvSpPr>
          <p:cNvPr id="13" name="Freeform 13"/>
          <p:cNvSpPr/>
          <p:nvPr/>
        </p:nvSpPr>
        <p:spPr>
          <a:xfrm>
            <a:off x="9118494" y="4106461"/>
            <a:ext cx="426293" cy="277623"/>
          </a:xfrm>
          <a:custGeom>
            <a:avLst/>
            <a:gdLst/>
            <a:ahLst/>
            <a:cxnLst/>
            <a:rect l="l" t="t" r="r" b="b"/>
            <a:pathLst>
              <a:path w="426293" h="277623">
                <a:moveTo>
                  <a:pt x="0" y="0"/>
                </a:moveTo>
                <a:lnTo>
                  <a:pt x="426293" y="0"/>
                </a:lnTo>
                <a:lnTo>
                  <a:pt x="426293" y="277623"/>
                </a:lnTo>
                <a:lnTo>
                  <a:pt x="0" y="27762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4" name="Freeform 14"/>
          <p:cNvSpPr/>
          <p:nvPr/>
        </p:nvSpPr>
        <p:spPr>
          <a:xfrm>
            <a:off x="12870511" y="2472182"/>
            <a:ext cx="2329775" cy="646512"/>
          </a:xfrm>
          <a:custGeom>
            <a:avLst/>
            <a:gdLst/>
            <a:ahLst/>
            <a:cxnLst/>
            <a:rect l="l" t="t" r="r" b="b"/>
            <a:pathLst>
              <a:path w="2329775" h="646512">
                <a:moveTo>
                  <a:pt x="0" y="0"/>
                </a:moveTo>
                <a:lnTo>
                  <a:pt x="2329775" y="0"/>
                </a:lnTo>
                <a:lnTo>
                  <a:pt x="2329775" y="646512"/>
                </a:lnTo>
                <a:lnTo>
                  <a:pt x="0" y="64651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5" name="AutoShape 15"/>
          <p:cNvSpPr/>
          <p:nvPr/>
        </p:nvSpPr>
        <p:spPr>
          <a:xfrm flipH="1">
            <a:off x="9544787" y="2758364"/>
            <a:ext cx="3398206" cy="1399149"/>
          </a:xfrm>
          <a:prstGeom prst="line">
            <a:avLst/>
          </a:prstGeom>
          <a:ln w="66675" cap="flat">
            <a:solidFill>
              <a:srgbClr val="990000"/>
            </a:solidFill>
            <a:prstDash val="solid"/>
            <a:headEnd type="none" w="sm" len="sm"/>
            <a:tailEnd type="arrow" w="med" len="sm"/>
          </a:ln>
        </p:spPr>
      </p:sp>
      <p:sp>
        <p:nvSpPr>
          <p:cNvPr id="16" name="Freeform 16"/>
          <p:cNvSpPr/>
          <p:nvPr/>
        </p:nvSpPr>
        <p:spPr>
          <a:xfrm>
            <a:off x="2523917" y="3118694"/>
            <a:ext cx="2329775" cy="646512"/>
          </a:xfrm>
          <a:custGeom>
            <a:avLst/>
            <a:gdLst/>
            <a:ahLst/>
            <a:cxnLst/>
            <a:rect l="l" t="t" r="r" b="b"/>
            <a:pathLst>
              <a:path w="2329775" h="646512">
                <a:moveTo>
                  <a:pt x="0" y="0"/>
                </a:moveTo>
                <a:lnTo>
                  <a:pt x="2329774" y="0"/>
                </a:lnTo>
                <a:lnTo>
                  <a:pt x="2329774" y="646512"/>
                </a:lnTo>
                <a:lnTo>
                  <a:pt x="0" y="64651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7" name="Freeform 17"/>
          <p:cNvSpPr/>
          <p:nvPr/>
        </p:nvSpPr>
        <p:spPr>
          <a:xfrm>
            <a:off x="5707029" y="3395122"/>
            <a:ext cx="504362" cy="328466"/>
          </a:xfrm>
          <a:custGeom>
            <a:avLst/>
            <a:gdLst/>
            <a:ahLst/>
            <a:cxnLst/>
            <a:rect l="l" t="t" r="r" b="b"/>
            <a:pathLst>
              <a:path w="504362" h="328466">
                <a:moveTo>
                  <a:pt x="0" y="0"/>
                </a:moveTo>
                <a:lnTo>
                  <a:pt x="504363" y="0"/>
                </a:lnTo>
                <a:lnTo>
                  <a:pt x="504363" y="328466"/>
                </a:lnTo>
                <a:lnTo>
                  <a:pt x="0" y="32846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8" name="AutoShape 18"/>
          <p:cNvSpPr/>
          <p:nvPr/>
        </p:nvSpPr>
        <p:spPr>
          <a:xfrm>
            <a:off x="4851686" y="3449018"/>
            <a:ext cx="815948" cy="66675"/>
          </a:xfrm>
          <a:prstGeom prst="line">
            <a:avLst/>
          </a:prstGeom>
          <a:ln w="66675" cap="flat">
            <a:solidFill>
              <a:srgbClr val="990000"/>
            </a:solidFill>
            <a:prstDash val="solid"/>
            <a:headEnd type="none" w="sm" len="sm"/>
            <a:tailEnd type="arrow" w="med" len="sm"/>
          </a:ln>
        </p:spPr>
      </p:sp>
      <p:grpSp>
        <p:nvGrpSpPr>
          <p:cNvPr id="19" name="Group 19"/>
          <p:cNvGrpSpPr/>
          <p:nvPr/>
        </p:nvGrpSpPr>
        <p:grpSpPr>
          <a:xfrm>
            <a:off x="12814896" y="8588538"/>
            <a:ext cx="3006799" cy="1400997"/>
            <a:chOff x="0" y="0"/>
            <a:chExt cx="4009065" cy="1867996"/>
          </a:xfrm>
        </p:grpSpPr>
        <p:sp>
          <p:nvSpPr>
            <p:cNvPr id="20" name="AutoShape 20"/>
            <p:cNvSpPr/>
            <p:nvPr/>
          </p:nvSpPr>
          <p:spPr>
            <a:xfrm>
              <a:off x="47694" y="11923"/>
              <a:ext cx="3937525" cy="0"/>
            </a:xfrm>
            <a:prstGeom prst="line">
              <a:avLst/>
            </a:prstGeom>
            <a:ln w="47694" cap="flat">
              <a:solidFill>
                <a:srgbClr val="990000"/>
              </a:solidFill>
              <a:prstDash val="solid"/>
              <a:headEnd type="none" w="sm" len="sm"/>
              <a:tailEnd type="none" w="sm" len="sm"/>
            </a:ln>
          </p:spPr>
        </p:sp>
        <p:sp>
          <p:nvSpPr>
            <p:cNvPr id="21" name="AutoShape 21"/>
            <p:cNvSpPr/>
            <p:nvPr/>
          </p:nvSpPr>
          <p:spPr>
            <a:xfrm>
              <a:off x="47694" y="1820303"/>
              <a:ext cx="3937525" cy="0"/>
            </a:xfrm>
            <a:prstGeom prst="line">
              <a:avLst/>
            </a:prstGeom>
            <a:ln w="47694" cap="flat">
              <a:solidFill>
                <a:srgbClr val="990000"/>
              </a:solidFill>
              <a:prstDash val="solid"/>
              <a:headEnd type="none" w="sm" len="sm"/>
              <a:tailEnd type="none" w="sm" len="sm"/>
            </a:ln>
          </p:spPr>
        </p:sp>
        <p:sp>
          <p:nvSpPr>
            <p:cNvPr id="22" name="AutoShape 22"/>
            <p:cNvSpPr/>
            <p:nvPr/>
          </p:nvSpPr>
          <p:spPr>
            <a:xfrm rot="5400000">
              <a:off x="-904190" y="916113"/>
              <a:ext cx="1856073" cy="0"/>
            </a:xfrm>
            <a:prstGeom prst="line">
              <a:avLst/>
            </a:prstGeom>
            <a:ln w="47694" cap="flat">
              <a:solidFill>
                <a:srgbClr val="990000"/>
              </a:solidFill>
              <a:prstDash val="solid"/>
              <a:headEnd type="none" w="sm" len="sm"/>
              <a:tailEnd type="none" w="sm" len="sm"/>
            </a:ln>
          </p:spPr>
        </p:sp>
        <p:sp>
          <p:nvSpPr>
            <p:cNvPr id="23" name="AutoShape 23"/>
            <p:cNvSpPr/>
            <p:nvPr/>
          </p:nvSpPr>
          <p:spPr>
            <a:xfrm rot="5400000">
              <a:off x="3057182" y="904190"/>
              <a:ext cx="1856073" cy="0"/>
            </a:xfrm>
            <a:prstGeom prst="line">
              <a:avLst/>
            </a:prstGeom>
            <a:ln w="47694" cap="flat">
              <a:solidFill>
                <a:srgbClr val="990000"/>
              </a:solidFill>
              <a:prstDash val="solid"/>
              <a:headEnd type="none" w="sm" len="sm"/>
              <a:tailEnd type="none" w="sm" len="sm"/>
            </a:ln>
          </p:spPr>
        </p:sp>
      </p:grpSp>
      <p:sp>
        <p:nvSpPr>
          <p:cNvPr id="24" name="Freeform 24"/>
          <p:cNvSpPr/>
          <p:nvPr/>
        </p:nvSpPr>
        <p:spPr>
          <a:xfrm>
            <a:off x="11032715" y="8588538"/>
            <a:ext cx="778600" cy="507063"/>
          </a:xfrm>
          <a:custGeom>
            <a:avLst/>
            <a:gdLst/>
            <a:ahLst/>
            <a:cxnLst/>
            <a:rect l="l" t="t" r="r" b="b"/>
            <a:pathLst>
              <a:path w="778600" h="507063">
                <a:moveTo>
                  <a:pt x="0" y="0"/>
                </a:moveTo>
                <a:lnTo>
                  <a:pt x="778599" y="0"/>
                </a:lnTo>
                <a:lnTo>
                  <a:pt x="778599" y="507063"/>
                </a:lnTo>
                <a:lnTo>
                  <a:pt x="0" y="50706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25" name="AutoShape 25"/>
          <p:cNvSpPr/>
          <p:nvPr/>
        </p:nvSpPr>
        <p:spPr>
          <a:xfrm flipH="1" flipV="1">
            <a:off x="11811314" y="9079787"/>
            <a:ext cx="1003582" cy="209249"/>
          </a:xfrm>
          <a:prstGeom prst="line">
            <a:avLst/>
          </a:prstGeom>
          <a:ln w="66675" cap="flat">
            <a:solidFill>
              <a:srgbClr val="990000"/>
            </a:solidFill>
            <a:prstDash val="solid"/>
            <a:headEnd type="none" w="sm" len="sm"/>
            <a:tailEnd type="arrow" w="med" len="sm"/>
          </a:ln>
        </p:spPr>
      </p:sp>
      <p:sp>
        <p:nvSpPr>
          <p:cNvPr id="26" name="Freeform 26"/>
          <p:cNvSpPr/>
          <p:nvPr/>
        </p:nvSpPr>
        <p:spPr>
          <a:xfrm>
            <a:off x="1985714" y="7197644"/>
            <a:ext cx="3413799" cy="947329"/>
          </a:xfrm>
          <a:custGeom>
            <a:avLst/>
            <a:gdLst/>
            <a:ahLst/>
            <a:cxnLst/>
            <a:rect l="l" t="t" r="r" b="b"/>
            <a:pathLst>
              <a:path w="3413799" h="947329">
                <a:moveTo>
                  <a:pt x="0" y="0"/>
                </a:moveTo>
                <a:lnTo>
                  <a:pt x="3413800" y="0"/>
                </a:lnTo>
                <a:lnTo>
                  <a:pt x="3413800" y="947329"/>
                </a:lnTo>
                <a:lnTo>
                  <a:pt x="0" y="94732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27" name="Freeform 27"/>
          <p:cNvSpPr/>
          <p:nvPr/>
        </p:nvSpPr>
        <p:spPr>
          <a:xfrm>
            <a:off x="1978094" y="8310971"/>
            <a:ext cx="3413799" cy="947329"/>
          </a:xfrm>
          <a:custGeom>
            <a:avLst/>
            <a:gdLst/>
            <a:ahLst/>
            <a:cxnLst/>
            <a:rect l="l" t="t" r="r" b="b"/>
            <a:pathLst>
              <a:path w="3413799" h="947329">
                <a:moveTo>
                  <a:pt x="0" y="0"/>
                </a:moveTo>
                <a:lnTo>
                  <a:pt x="3413800" y="0"/>
                </a:lnTo>
                <a:lnTo>
                  <a:pt x="3413800" y="947329"/>
                </a:lnTo>
                <a:lnTo>
                  <a:pt x="0" y="94732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28" name="Freeform 28"/>
          <p:cNvSpPr/>
          <p:nvPr/>
        </p:nvSpPr>
        <p:spPr>
          <a:xfrm>
            <a:off x="1978094" y="7855358"/>
            <a:ext cx="3413799" cy="947329"/>
          </a:xfrm>
          <a:custGeom>
            <a:avLst/>
            <a:gdLst/>
            <a:ahLst/>
            <a:cxnLst/>
            <a:rect l="l" t="t" r="r" b="b"/>
            <a:pathLst>
              <a:path w="3413799" h="947329">
                <a:moveTo>
                  <a:pt x="0" y="0"/>
                </a:moveTo>
                <a:lnTo>
                  <a:pt x="3413800" y="0"/>
                </a:lnTo>
                <a:lnTo>
                  <a:pt x="3413800" y="947330"/>
                </a:lnTo>
                <a:lnTo>
                  <a:pt x="0" y="94733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29" name="TextBox 29"/>
          <p:cNvSpPr txBox="1"/>
          <p:nvPr/>
        </p:nvSpPr>
        <p:spPr>
          <a:xfrm>
            <a:off x="2186990" y="5729413"/>
            <a:ext cx="3003628" cy="1054100"/>
          </a:xfrm>
          <a:prstGeom prst="rect">
            <a:avLst/>
          </a:prstGeom>
        </p:spPr>
        <p:txBody>
          <a:bodyPr lIns="0" tIns="0" rIns="0" bIns="0" rtlCol="0" anchor="t">
            <a:spAutoFit/>
          </a:bodyPr>
          <a:lstStyle/>
          <a:p>
            <a:pPr algn="ctr">
              <a:lnSpc>
                <a:spcPts val="2800"/>
              </a:lnSpc>
              <a:spcBef>
                <a:spcPct val="0"/>
              </a:spcBef>
            </a:pPr>
            <a:r>
              <a:rPr lang="en-US" sz="2000">
                <a:solidFill>
                  <a:srgbClr val="FFFFFF"/>
                </a:solidFill>
                <a:latin typeface="Canva Sans"/>
              </a:rPr>
              <a:t>6. Click the plus sign next to each calendar that you'd like to follow.</a:t>
            </a:r>
          </a:p>
        </p:txBody>
      </p:sp>
      <p:sp>
        <p:nvSpPr>
          <p:cNvPr id="30" name="TextBox 30"/>
          <p:cNvSpPr txBox="1"/>
          <p:nvPr/>
        </p:nvSpPr>
        <p:spPr>
          <a:xfrm>
            <a:off x="12942992" y="2509584"/>
            <a:ext cx="2184812" cy="478510"/>
          </a:xfrm>
          <a:prstGeom prst="rect">
            <a:avLst/>
          </a:prstGeom>
        </p:spPr>
        <p:txBody>
          <a:bodyPr lIns="0" tIns="0" rIns="0" bIns="0" rtlCol="0" anchor="t">
            <a:spAutoFit/>
          </a:bodyPr>
          <a:lstStyle/>
          <a:p>
            <a:pPr algn="ctr">
              <a:lnSpc>
                <a:spcPts val="1975"/>
              </a:lnSpc>
            </a:pPr>
            <a:r>
              <a:rPr lang="en-US" sz="1411">
                <a:solidFill>
                  <a:srgbClr val="FFFFFF"/>
                </a:solidFill>
                <a:latin typeface="Canva Sans"/>
              </a:rPr>
              <a:t>Remove calendars by clicking the minus sign.</a:t>
            </a:r>
          </a:p>
        </p:txBody>
      </p:sp>
      <p:sp>
        <p:nvSpPr>
          <p:cNvPr id="31" name="TextBox 31"/>
          <p:cNvSpPr txBox="1"/>
          <p:nvPr/>
        </p:nvSpPr>
        <p:spPr>
          <a:xfrm>
            <a:off x="2629923" y="3156097"/>
            <a:ext cx="2184812" cy="478510"/>
          </a:xfrm>
          <a:prstGeom prst="rect">
            <a:avLst/>
          </a:prstGeom>
        </p:spPr>
        <p:txBody>
          <a:bodyPr lIns="0" tIns="0" rIns="0" bIns="0" rtlCol="0" anchor="t">
            <a:spAutoFit/>
          </a:bodyPr>
          <a:lstStyle/>
          <a:p>
            <a:pPr algn="ctr">
              <a:lnSpc>
                <a:spcPts val="1975"/>
              </a:lnSpc>
            </a:pPr>
            <a:r>
              <a:rPr lang="en-US" sz="1411">
                <a:solidFill>
                  <a:srgbClr val="FFFFFF"/>
                </a:solidFill>
                <a:latin typeface="Canva Sans"/>
              </a:rPr>
              <a:t>Search for specific calendars here.</a:t>
            </a:r>
          </a:p>
        </p:txBody>
      </p:sp>
      <p:sp>
        <p:nvSpPr>
          <p:cNvPr id="32" name="TextBox 32"/>
          <p:cNvSpPr txBox="1"/>
          <p:nvPr/>
        </p:nvSpPr>
        <p:spPr>
          <a:xfrm>
            <a:off x="12870511" y="8707438"/>
            <a:ext cx="2895570" cy="1054100"/>
          </a:xfrm>
          <a:prstGeom prst="rect">
            <a:avLst/>
          </a:prstGeom>
        </p:spPr>
        <p:txBody>
          <a:bodyPr lIns="0" tIns="0" rIns="0" bIns="0" rtlCol="0" anchor="t">
            <a:spAutoFit/>
          </a:bodyPr>
          <a:lstStyle/>
          <a:p>
            <a:pPr algn="ctr">
              <a:lnSpc>
                <a:spcPts val="2800"/>
              </a:lnSpc>
              <a:spcBef>
                <a:spcPct val="0"/>
              </a:spcBef>
            </a:pPr>
            <a:r>
              <a:rPr lang="en-US" sz="2000">
                <a:solidFill>
                  <a:srgbClr val="FFFFFF"/>
                </a:solidFill>
                <a:latin typeface="Canva Sans"/>
              </a:rPr>
              <a:t>7. Be sure to click "save" when calendar selection is complete.</a:t>
            </a:r>
          </a:p>
        </p:txBody>
      </p:sp>
      <p:sp>
        <p:nvSpPr>
          <p:cNvPr id="33" name="TextBox 33"/>
          <p:cNvSpPr txBox="1"/>
          <p:nvPr/>
        </p:nvSpPr>
        <p:spPr>
          <a:xfrm>
            <a:off x="2343774" y="7369094"/>
            <a:ext cx="2757110" cy="1716786"/>
          </a:xfrm>
          <a:prstGeom prst="rect">
            <a:avLst/>
          </a:prstGeom>
        </p:spPr>
        <p:txBody>
          <a:bodyPr lIns="0" tIns="0" rIns="0" bIns="0" rtlCol="0" anchor="t">
            <a:spAutoFit/>
          </a:bodyPr>
          <a:lstStyle/>
          <a:p>
            <a:pPr algn="ctr">
              <a:lnSpc>
                <a:spcPts val="1974"/>
              </a:lnSpc>
            </a:pPr>
            <a:r>
              <a:rPr lang="en-US" sz="1410">
                <a:solidFill>
                  <a:srgbClr val="FFFFFF"/>
                </a:solidFill>
                <a:latin typeface="Canva Sans"/>
              </a:rPr>
              <a:t>Make sure to add all calendars you would like to follow. You will receive notifications and updates for any calendar that you select. It is best practice to only select the calendars with events you plan to attend!</a:t>
            </a:r>
          </a:p>
        </p:txBody>
      </p:sp>
      <p:sp>
        <p:nvSpPr>
          <p:cNvPr id="34" name="TextBox 33">
            <a:extLst>
              <a:ext uri="{FF2B5EF4-FFF2-40B4-BE49-F238E27FC236}">
                <a16:creationId xmlns:a16="http://schemas.microsoft.com/office/drawing/2014/main" id="{CB376136-2AB9-4316-A423-B73DB6285110}"/>
              </a:ext>
            </a:extLst>
          </p:cNvPr>
          <p:cNvSpPr txBox="1"/>
          <p:nvPr/>
        </p:nvSpPr>
        <p:spPr>
          <a:xfrm>
            <a:off x="3962400" y="1616319"/>
            <a:ext cx="9982200" cy="369332"/>
          </a:xfrm>
          <a:prstGeom prst="rect">
            <a:avLst/>
          </a:prstGeom>
          <a:noFill/>
        </p:spPr>
        <p:txBody>
          <a:bodyPr wrap="square" rtlCol="0">
            <a:spAutoFit/>
          </a:bodyPr>
          <a:lstStyle/>
          <a:p>
            <a:r>
              <a:rPr lang="en-US" b="1" dirty="0">
                <a:solidFill>
                  <a:srgbClr val="FF0000"/>
                </a:solidFill>
              </a:rPr>
              <a:t>If this step does not come up during the initial setup, be sure to look at Additional Step #1 on slide 9.</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999999"/>
        </a:solidFill>
        <a:effectLst/>
      </p:bgPr>
    </p:bg>
    <p:spTree>
      <p:nvGrpSpPr>
        <p:cNvPr id="1" name=""/>
        <p:cNvGrpSpPr/>
        <p:nvPr/>
      </p:nvGrpSpPr>
      <p:grpSpPr>
        <a:xfrm>
          <a:off x="0" y="0"/>
          <a:ext cx="0" cy="0"/>
          <a:chOff x="0" y="0"/>
          <a:chExt cx="0" cy="0"/>
        </a:xfrm>
      </p:grpSpPr>
      <p:grpSp>
        <p:nvGrpSpPr>
          <p:cNvPr id="2" name="Group 2"/>
          <p:cNvGrpSpPr/>
          <p:nvPr/>
        </p:nvGrpSpPr>
        <p:grpSpPr>
          <a:xfrm>
            <a:off x="421663" y="-406897"/>
            <a:ext cx="17444674" cy="3556249"/>
            <a:chOff x="0" y="-219421"/>
            <a:chExt cx="4594482" cy="936625"/>
          </a:xfrm>
        </p:grpSpPr>
        <p:sp>
          <p:nvSpPr>
            <p:cNvPr id="3" name="Freeform 3"/>
            <p:cNvSpPr/>
            <p:nvPr/>
          </p:nvSpPr>
          <p:spPr>
            <a:xfrm>
              <a:off x="0" y="0"/>
              <a:ext cx="4594482" cy="408047"/>
            </a:xfrm>
            <a:custGeom>
              <a:avLst/>
              <a:gdLst/>
              <a:ahLst/>
              <a:cxnLst/>
              <a:rect l="l" t="t" r="r" b="b"/>
              <a:pathLst>
                <a:path w="4594482" h="408047">
                  <a:moveTo>
                    <a:pt x="22634" y="0"/>
                  </a:moveTo>
                  <a:lnTo>
                    <a:pt x="4571848" y="0"/>
                  </a:lnTo>
                  <a:cubicBezTo>
                    <a:pt x="4584348" y="0"/>
                    <a:pt x="4594482" y="10133"/>
                    <a:pt x="4594482" y="22634"/>
                  </a:cubicBezTo>
                  <a:lnTo>
                    <a:pt x="4594482" y="385413"/>
                  </a:lnTo>
                  <a:cubicBezTo>
                    <a:pt x="4594482" y="391416"/>
                    <a:pt x="4592097" y="397173"/>
                    <a:pt x="4587853" y="401418"/>
                  </a:cubicBezTo>
                  <a:cubicBezTo>
                    <a:pt x="4583608" y="405662"/>
                    <a:pt x="4577851" y="408047"/>
                    <a:pt x="4571848" y="408047"/>
                  </a:cubicBezTo>
                  <a:lnTo>
                    <a:pt x="22634" y="408047"/>
                  </a:lnTo>
                  <a:cubicBezTo>
                    <a:pt x="10133" y="408047"/>
                    <a:pt x="0" y="397914"/>
                    <a:pt x="0" y="385413"/>
                  </a:cubicBezTo>
                  <a:lnTo>
                    <a:pt x="0" y="22634"/>
                  </a:lnTo>
                  <a:cubicBezTo>
                    <a:pt x="0" y="16631"/>
                    <a:pt x="2385" y="10874"/>
                    <a:pt x="6629" y="6629"/>
                  </a:cubicBezTo>
                  <a:cubicBezTo>
                    <a:pt x="10874" y="2385"/>
                    <a:pt x="16631" y="0"/>
                    <a:pt x="22634" y="0"/>
                  </a:cubicBezTo>
                  <a:close/>
                </a:path>
              </a:pathLst>
            </a:custGeom>
            <a:solidFill>
              <a:srgbClr val="FFFFFF"/>
            </a:solidFill>
          </p:spPr>
        </p:sp>
        <p:sp>
          <p:nvSpPr>
            <p:cNvPr id="4" name="TextBox 4"/>
            <p:cNvSpPr txBox="1"/>
            <p:nvPr/>
          </p:nvSpPr>
          <p:spPr>
            <a:xfrm>
              <a:off x="446201" y="-219421"/>
              <a:ext cx="3702080" cy="936625"/>
            </a:xfrm>
            <a:prstGeom prst="rect">
              <a:avLst/>
            </a:prstGeom>
          </p:spPr>
          <p:txBody>
            <a:bodyPr lIns="50800" tIns="50800" rIns="50800" bIns="50800" rtlCol="0" anchor="ctr"/>
            <a:lstStyle/>
            <a:p>
              <a:pPr algn="ctr">
                <a:lnSpc>
                  <a:spcPts val="8960"/>
                </a:lnSpc>
              </a:pPr>
              <a:r>
                <a:rPr lang="en-US" sz="6400" dirty="0">
                  <a:solidFill>
                    <a:srgbClr val="313131"/>
                  </a:solidFill>
                  <a:latin typeface="Canva Sans"/>
                </a:rPr>
                <a:t>Manage Your Calendars</a:t>
              </a:r>
            </a:p>
            <a:p>
              <a:pPr algn="ctr">
                <a:lnSpc>
                  <a:spcPts val="1540"/>
                </a:lnSpc>
              </a:pPr>
              <a:endParaRPr lang="en-US" sz="6400" dirty="0">
                <a:solidFill>
                  <a:srgbClr val="313131"/>
                </a:solidFill>
                <a:latin typeface="Canva Sans"/>
              </a:endParaRPr>
            </a:p>
          </p:txBody>
        </p:sp>
      </p:grpSp>
      <p:sp>
        <p:nvSpPr>
          <p:cNvPr id="5" name="Freeform 5"/>
          <p:cNvSpPr/>
          <p:nvPr/>
        </p:nvSpPr>
        <p:spPr>
          <a:xfrm>
            <a:off x="209128" y="3037118"/>
            <a:ext cx="2329775" cy="646512"/>
          </a:xfrm>
          <a:custGeom>
            <a:avLst/>
            <a:gdLst/>
            <a:ahLst/>
            <a:cxnLst/>
            <a:rect l="l" t="t" r="r" b="b"/>
            <a:pathLst>
              <a:path w="2329775" h="646512">
                <a:moveTo>
                  <a:pt x="0" y="0"/>
                </a:moveTo>
                <a:lnTo>
                  <a:pt x="2329775" y="0"/>
                </a:lnTo>
                <a:lnTo>
                  <a:pt x="2329775" y="646512"/>
                </a:lnTo>
                <a:lnTo>
                  <a:pt x="0" y="64651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6" name="Freeform 6"/>
          <p:cNvSpPr/>
          <p:nvPr/>
        </p:nvSpPr>
        <p:spPr>
          <a:xfrm>
            <a:off x="209128" y="3520292"/>
            <a:ext cx="2329775" cy="646512"/>
          </a:xfrm>
          <a:custGeom>
            <a:avLst/>
            <a:gdLst/>
            <a:ahLst/>
            <a:cxnLst/>
            <a:rect l="l" t="t" r="r" b="b"/>
            <a:pathLst>
              <a:path w="2329775" h="646512">
                <a:moveTo>
                  <a:pt x="0" y="0"/>
                </a:moveTo>
                <a:lnTo>
                  <a:pt x="2329775" y="0"/>
                </a:lnTo>
                <a:lnTo>
                  <a:pt x="2329775" y="646512"/>
                </a:lnTo>
                <a:lnTo>
                  <a:pt x="0" y="64651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7" name="Freeform 7"/>
          <p:cNvSpPr/>
          <p:nvPr/>
        </p:nvSpPr>
        <p:spPr>
          <a:xfrm>
            <a:off x="2697876" y="2717398"/>
            <a:ext cx="13805890" cy="6464690"/>
          </a:xfrm>
          <a:custGeom>
            <a:avLst/>
            <a:gdLst/>
            <a:ahLst/>
            <a:cxnLst/>
            <a:rect l="l" t="t" r="r" b="b"/>
            <a:pathLst>
              <a:path w="13805890" h="6464690">
                <a:moveTo>
                  <a:pt x="0" y="0"/>
                </a:moveTo>
                <a:lnTo>
                  <a:pt x="13805889" y="0"/>
                </a:lnTo>
                <a:lnTo>
                  <a:pt x="13805889" y="6464690"/>
                </a:lnTo>
                <a:lnTo>
                  <a:pt x="0" y="6464690"/>
                </a:lnTo>
                <a:lnTo>
                  <a:pt x="0" y="0"/>
                </a:lnTo>
                <a:close/>
              </a:path>
            </a:pathLst>
          </a:custGeom>
          <a:blipFill>
            <a:blip r:embed="rId4"/>
            <a:stretch>
              <a:fillRect t="-14127"/>
            </a:stretch>
          </a:blipFill>
        </p:spPr>
      </p:sp>
      <p:sp>
        <p:nvSpPr>
          <p:cNvPr id="8" name="AutoShape 8"/>
          <p:cNvSpPr/>
          <p:nvPr/>
        </p:nvSpPr>
        <p:spPr>
          <a:xfrm flipV="1">
            <a:off x="2241821" y="2938940"/>
            <a:ext cx="480844" cy="241961"/>
          </a:xfrm>
          <a:prstGeom prst="line">
            <a:avLst/>
          </a:prstGeom>
          <a:ln w="66675" cap="flat">
            <a:solidFill>
              <a:srgbClr val="990000"/>
            </a:solidFill>
            <a:prstDash val="solid"/>
            <a:headEnd type="none" w="sm" len="sm"/>
            <a:tailEnd type="arrow" w="med" len="sm"/>
          </a:ln>
        </p:spPr>
      </p:sp>
      <p:sp>
        <p:nvSpPr>
          <p:cNvPr id="9" name="Freeform 9"/>
          <p:cNvSpPr/>
          <p:nvPr/>
        </p:nvSpPr>
        <p:spPr>
          <a:xfrm>
            <a:off x="2722665" y="2850288"/>
            <a:ext cx="272252" cy="177304"/>
          </a:xfrm>
          <a:custGeom>
            <a:avLst/>
            <a:gdLst/>
            <a:ahLst/>
            <a:cxnLst/>
            <a:rect l="l" t="t" r="r" b="b"/>
            <a:pathLst>
              <a:path w="272252" h="177304">
                <a:moveTo>
                  <a:pt x="0" y="0"/>
                </a:moveTo>
                <a:lnTo>
                  <a:pt x="272253" y="0"/>
                </a:lnTo>
                <a:lnTo>
                  <a:pt x="272253" y="177305"/>
                </a:lnTo>
                <a:lnTo>
                  <a:pt x="0" y="17730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0" name="AutoShape 10"/>
          <p:cNvSpPr/>
          <p:nvPr/>
        </p:nvSpPr>
        <p:spPr>
          <a:xfrm flipV="1">
            <a:off x="1816059" y="4968562"/>
            <a:ext cx="851523" cy="851523"/>
          </a:xfrm>
          <a:prstGeom prst="line">
            <a:avLst/>
          </a:prstGeom>
          <a:ln w="66675" cap="flat">
            <a:solidFill>
              <a:srgbClr val="990000"/>
            </a:solidFill>
            <a:prstDash val="solid"/>
            <a:headEnd type="none" w="sm" len="sm"/>
            <a:tailEnd type="arrow" w="med" len="sm"/>
          </a:ln>
        </p:spPr>
      </p:sp>
      <p:sp>
        <p:nvSpPr>
          <p:cNvPr id="11" name="Freeform 11"/>
          <p:cNvSpPr/>
          <p:nvPr/>
        </p:nvSpPr>
        <p:spPr>
          <a:xfrm>
            <a:off x="2441147" y="3959711"/>
            <a:ext cx="1549098" cy="1008850"/>
          </a:xfrm>
          <a:custGeom>
            <a:avLst/>
            <a:gdLst/>
            <a:ahLst/>
            <a:cxnLst/>
            <a:rect l="l" t="t" r="r" b="b"/>
            <a:pathLst>
              <a:path w="1549098" h="1008850">
                <a:moveTo>
                  <a:pt x="0" y="0"/>
                </a:moveTo>
                <a:lnTo>
                  <a:pt x="1549098" y="0"/>
                </a:lnTo>
                <a:lnTo>
                  <a:pt x="1549098" y="1008851"/>
                </a:lnTo>
                <a:lnTo>
                  <a:pt x="0" y="100885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2" name="Freeform 12"/>
          <p:cNvSpPr/>
          <p:nvPr/>
        </p:nvSpPr>
        <p:spPr>
          <a:xfrm>
            <a:off x="15635920" y="4933950"/>
            <a:ext cx="2329775" cy="646512"/>
          </a:xfrm>
          <a:custGeom>
            <a:avLst/>
            <a:gdLst/>
            <a:ahLst/>
            <a:cxnLst/>
            <a:rect l="l" t="t" r="r" b="b"/>
            <a:pathLst>
              <a:path w="2329775" h="646512">
                <a:moveTo>
                  <a:pt x="0" y="0"/>
                </a:moveTo>
                <a:lnTo>
                  <a:pt x="2329775" y="0"/>
                </a:lnTo>
                <a:lnTo>
                  <a:pt x="2329775" y="646512"/>
                </a:lnTo>
                <a:lnTo>
                  <a:pt x="0" y="64651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3" name="Freeform 13"/>
          <p:cNvSpPr/>
          <p:nvPr/>
        </p:nvSpPr>
        <p:spPr>
          <a:xfrm>
            <a:off x="15635920" y="6073344"/>
            <a:ext cx="2329775" cy="646512"/>
          </a:xfrm>
          <a:custGeom>
            <a:avLst/>
            <a:gdLst/>
            <a:ahLst/>
            <a:cxnLst/>
            <a:rect l="l" t="t" r="r" b="b"/>
            <a:pathLst>
              <a:path w="2329775" h="646512">
                <a:moveTo>
                  <a:pt x="0" y="0"/>
                </a:moveTo>
                <a:lnTo>
                  <a:pt x="2329775" y="0"/>
                </a:lnTo>
                <a:lnTo>
                  <a:pt x="2329775" y="646513"/>
                </a:lnTo>
                <a:lnTo>
                  <a:pt x="0" y="64651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4" name="Freeform 14"/>
          <p:cNvSpPr/>
          <p:nvPr/>
        </p:nvSpPr>
        <p:spPr>
          <a:xfrm>
            <a:off x="15635920" y="5614878"/>
            <a:ext cx="2329775" cy="646512"/>
          </a:xfrm>
          <a:custGeom>
            <a:avLst/>
            <a:gdLst/>
            <a:ahLst/>
            <a:cxnLst/>
            <a:rect l="l" t="t" r="r" b="b"/>
            <a:pathLst>
              <a:path w="2329775" h="646512">
                <a:moveTo>
                  <a:pt x="0" y="0"/>
                </a:moveTo>
                <a:lnTo>
                  <a:pt x="2329775" y="0"/>
                </a:lnTo>
                <a:lnTo>
                  <a:pt x="2329775" y="646512"/>
                </a:lnTo>
                <a:lnTo>
                  <a:pt x="0" y="64651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5" name="Freeform 15"/>
          <p:cNvSpPr/>
          <p:nvPr/>
        </p:nvSpPr>
        <p:spPr>
          <a:xfrm>
            <a:off x="15635920" y="5291621"/>
            <a:ext cx="2329775" cy="646512"/>
          </a:xfrm>
          <a:custGeom>
            <a:avLst/>
            <a:gdLst/>
            <a:ahLst/>
            <a:cxnLst/>
            <a:rect l="l" t="t" r="r" b="b"/>
            <a:pathLst>
              <a:path w="2329775" h="646512">
                <a:moveTo>
                  <a:pt x="0" y="0"/>
                </a:moveTo>
                <a:lnTo>
                  <a:pt x="2329775" y="0"/>
                </a:lnTo>
                <a:lnTo>
                  <a:pt x="2329775" y="646513"/>
                </a:lnTo>
                <a:lnTo>
                  <a:pt x="0" y="64651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6" name="Freeform 16"/>
          <p:cNvSpPr/>
          <p:nvPr/>
        </p:nvSpPr>
        <p:spPr>
          <a:xfrm>
            <a:off x="15635920" y="6881388"/>
            <a:ext cx="2329775" cy="646512"/>
          </a:xfrm>
          <a:custGeom>
            <a:avLst/>
            <a:gdLst/>
            <a:ahLst/>
            <a:cxnLst/>
            <a:rect l="l" t="t" r="r" b="b"/>
            <a:pathLst>
              <a:path w="2329775" h="646512">
                <a:moveTo>
                  <a:pt x="0" y="0"/>
                </a:moveTo>
                <a:lnTo>
                  <a:pt x="2329775" y="0"/>
                </a:lnTo>
                <a:lnTo>
                  <a:pt x="2329775" y="646512"/>
                </a:lnTo>
                <a:lnTo>
                  <a:pt x="0" y="64651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7" name="Freeform 17"/>
          <p:cNvSpPr/>
          <p:nvPr/>
        </p:nvSpPr>
        <p:spPr>
          <a:xfrm>
            <a:off x="15635920" y="6512782"/>
            <a:ext cx="2329775" cy="646512"/>
          </a:xfrm>
          <a:custGeom>
            <a:avLst/>
            <a:gdLst/>
            <a:ahLst/>
            <a:cxnLst/>
            <a:rect l="l" t="t" r="r" b="b"/>
            <a:pathLst>
              <a:path w="2329775" h="646512">
                <a:moveTo>
                  <a:pt x="0" y="0"/>
                </a:moveTo>
                <a:lnTo>
                  <a:pt x="2329775" y="0"/>
                </a:lnTo>
                <a:lnTo>
                  <a:pt x="2329775" y="646513"/>
                </a:lnTo>
                <a:lnTo>
                  <a:pt x="0" y="64651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8" name="Freeform 18"/>
          <p:cNvSpPr/>
          <p:nvPr/>
        </p:nvSpPr>
        <p:spPr>
          <a:xfrm>
            <a:off x="15635920" y="7342327"/>
            <a:ext cx="2329775" cy="646512"/>
          </a:xfrm>
          <a:custGeom>
            <a:avLst/>
            <a:gdLst/>
            <a:ahLst/>
            <a:cxnLst/>
            <a:rect l="l" t="t" r="r" b="b"/>
            <a:pathLst>
              <a:path w="2329775" h="646512">
                <a:moveTo>
                  <a:pt x="0" y="0"/>
                </a:moveTo>
                <a:lnTo>
                  <a:pt x="2329775" y="0"/>
                </a:lnTo>
                <a:lnTo>
                  <a:pt x="2329775" y="646513"/>
                </a:lnTo>
                <a:lnTo>
                  <a:pt x="0" y="64651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9" name="Freeform 19"/>
          <p:cNvSpPr/>
          <p:nvPr/>
        </p:nvSpPr>
        <p:spPr>
          <a:xfrm>
            <a:off x="15635920" y="7566000"/>
            <a:ext cx="2329775" cy="646512"/>
          </a:xfrm>
          <a:custGeom>
            <a:avLst/>
            <a:gdLst/>
            <a:ahLst/>
            <a:cxnLst/>
            <a:rect l="l" t="t" r="r" b="b"/>
            <a:pathLst>
              <a:path w="2329775" h="646512">
                <a:moveTo>
                  <a:pt x="0" y="0"/>
                </a:moveTo>
                <a:lnTo>
                  <a:pt x="2329775" y="0"/>
                </a:lnTo>
                <a:lnTo>
                  <a:pt x="2329775" y="646513"/>
                </a:lnTo>
                <a:lnTo>
                  <a:pt x="0" y="64651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20" name="AutoShape 20"/>
          <p:cNvSpPr/>
          <p:nvPr/>
        </p:nvSpPr>
        <p:spPr>
          <a:xfrm flipH="1">
            <a:off x="12309644" y="5938134"/>
            <a:ext cx="3326276" cy="764505"/>
          </a:xfrm>
          <a:prstGeom prst="line">
            <a:avLst/>
          </a:prstGeom>
          <a:ln w="66675" cap="flat">
            <a:solidFill>
              <a:srgbClr val="990000"/>
            </a:solidFill>
            <a:prstDash val="solid"/>
            <a:headEnd type="none" w="sm" len="sm"/>
            <a:tailEnd type="arrow" w="med" len="sm"/>
          </a:ln>
        </p:spPr>
      </p:sp>
      <p:sp>
        <p:nvSpPr>
          <p:cNvPr id="21" name="Freeform 21"/>
          <p:cNvSpPr/>
          <p:nvPr/>
        </p:nvSpPr>
        <p:spPr>
          <a:xfrm>
            <a:off x="9600820" y="6125135"/>
            <a:ext cx="2708823" cy="1764121"/>
          </a:xfrm>
          <a:custGeom>
            <a:avLst/>
            <a:gdLst/>
            <a:ahLst/>
            <a:cxnLst/>
            <a:rect l="l" t="t" r="r" b="b"/>
            <a:pathLst>
              <a:path w="2708823" h="1764121">
                <a:moveTo>
                  <a:pt x="0" y="0"/>
                </a:moveTo>
                <a:lnTo>
                  <a:pt x="2708824" y="0"/>
                </a:lnTo>
                <a:lnTo>
                  <a:pt x="2708824" y="1764122"/>
                </a:lnTo>
                <a:lnTo>
                  <a:pt x="0" y="176412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22" name="TextBox 22"/>
          <p:cNvSpPr txBox="1"/>
          <p:nvPr/>
        </p:nvSpPr>
        <p:spPr>
          <a:xfrm>
            <a:off x="398973" y="3053710"/>
            <a:ext cx="1950084" cy="1231265"/>
          </a:xfrm>
          <a:prstGeom prst="rect">
            <a:avLst/>
          </a:prstGeom>
        </p:spPr>
        <p:txBody>
          <a:bodyPr lIns="0" tIns="0" rIns="0" bIns="0" rtlCol="0" anchor="t">
            <a:spAutoFit/>
          </a:bodyPr>
          <a:lstStyle/>
          <a:p>
            <a:pPr algn="ctr">
              <a:lnSpc>
                <a:spcPts val="1960"/>
              </a:lnSpc>
              <a:spcBef>
                <a:spcPct val="0"/>
              </a:spcBef>
            </a:pPr>
            <a:r>
              <a:rPr lang="en-US" sz="1400">
                <a:solidFill>
                  <a:srgbClr val="FFFFFF"/>
                </a:solidFill>
                <a:latin typeface="Canva Sans"/>
              </a:rPr>
              <a:t>Note: Checking</a:t>
            </a:r>
          </a:p>
          <a:p>
            <a:pPr algn="ctr">
              <a:lnSpc>
                <a:spcPts val="1960"/>
              </a:lnSpc>
              <a:spcBef>
                <a:spcPct val="0"/>
              </a:spcBef>
            </a:pPr>
            <a:r>
              <a:rPr lang="en-US" sz="1400">
                <a:solidFill>
                  <a:srgbClr val="FFFFFF"/>
                </a:solidFill>
                <a:latin typeface="Canva Sans"/>
              </a:rPr>
              <a:t>or unchecking it will show or hide all the</a:t>
            </a:r>
          </a:p>
          <a:p>
            <a:pPr algn="ctr">
              <a:lnSpc>
                <a:spcPts val="1960"/>
              </a:lnSpc>
              <a:spcBef>
                <a:spcPct val="0"/>
              </a:spcBef>
            </a:pPr>
            <a:r>
              <a:rPr lang="en-US" sz="1400">
                <a:solidFill>
                  <a:srgbClr val="FFFFFF"/>
                </a:solidFill>
                <a:latin typeface="Canva Sans"/>
              </a:rPr>
              <a:t>calendars in the list.</a:t>
            </a:r>
          </a:p>
          <a:p>
            <a:pPr algn="ctr">
              <a:lnSpc>
                <a:spcPts val="1960"/>
              </a:lnSpc>
              <a:spcBef>
                <a:spcPct val="0"/>
              </a:spcBef>
            </a:pPr>
            <a:endParaRPr lang="en-US" sz="1400">
              <a:solidFill>
                <a:srgbClr val="FFFFFF"/>
              </a:solidFill>
              <a:latin typeface="Canva Sans"/>
            </a:endParaRPr>
          </a:p>
        </p:txBody>
      </p:sp>
      <p:grpSp>
        <p:nvGrpSpPr>
          <p:cNvPr id="23" name="Group 23"/>
          <p:cNvGrpSpPr/>
          <p:nvPr/>
        </p:nvGrpSpPr>
        <p:grpSpPr>
          <a:xfrm>
            <a:off x="235282" y="5905643"/>
            <a:ext cx="2339300" cy="3534873"/>
            <a:chOff x="0" y="0"/>
            <a:chExt cx="3119066" cy="4713163"/>
          </a:xfrm>
        </p:grpSpPr>
        <p:sp>
          <p:nvSpPr>
            <p:cNvPr id="24" name="AutoShape 24"/>
            <p:cNvSpPr/>
            <p:nvPr/>
          </p:nvSpPr>
          <p:spPr>
            <a:xfrm>
              <a:off x="0" y="0"/>
              <a:ext cx="3106366" cy="0"/>
            </a:xfrm>
            <a:prstGeom prst="line">
              <a:avLst/>
            </a:prstGeom>
            <a:ln w="50800" cap="flat">
              <a:solidFill>
                <a:srgbClr val="990000"/>
              </a:solidFill>
              <a:prstDash val="solid"/>
              <a:headEnd type="none" w="sm" len="sm"/>
              <a:tailEnd type="none" w="sm" len="sm"/>
            </a:ln>
          </p:spPr>
        </p:sp>
        <p:sp>
          <p:nvSpPr>
            <p:cNvPr id="25" name="AutoShape 25"/>
            <p:cNvSpPr/>
            <p:nvPr/>
          </p:nvSpPr>
          <p:spPr>
            <a:xfrm>
              <a:off x="0" y="4662363"/>
              <a:ext cx="3106366" cy="0"/>
            </a:xfrm>
            <a:prstGeom prst="line">
              <a:avLst/>
            </a:prstGeom>
            <a:ln w="50800" cap="flat">
              <a:solidFill>
                <a:srgbClr val="990000"/>
              </a:solidFill>
              <a:prstDash val="solid"/>
              <a:headEnd type="none" w="sm" len="sm"/>
              <a:tailEnd type="none" w="sm" len="sm"/>
            </a:ln>
          </p:spPr>
        </p:sp>
        <p:sp>
          <p:nvSpPr>
            <p:cNvPr id="26" name="AutoShape 26"/>
            <p:cNvSpPr/>
            <p:nvPr/>
          </p:nvSpPr>
          <p:spPr>
            <a:xfrm rot="5400000">
              <a:off x="-2318482" y="2318482"/>
              <a:ext cx="4687763" cy="0"/>
            </a:xfrm>
            <a:prstGeom prst="line">
              <a:avLst/>
            </a:prstGeom>
            <a:ln w="50800" cap="flat">
              <a:solidFill>
                <a:srgbClr val="990000"/>
              </a:solidFill>
              <a:prstDash val="solid"/>
              <a:headEnd type="none" w="sm" len="sm"/>
              <a:tailEnd type="none" w="sm" len="sm"/>
            </a:ln>
          </p:spPr>
        </p:sp>
        <p:sp>
          <p:nvSpPr>
            <p:cNvPr id="27" name="AutoShape 27"/>
            <p:cNvSpPr/>
            <p:nvPr/>
          </p:nvSpPr>
          <p:spPr>
            <a:xfrm rot="5400000">
              <a:off x="762485" y="2305782"/>
              <a:ext cx="4662363" cy="0"/>
            </a:xfrm>
            <a:prstGeom prst="line">
              <a:avLst/>
            </a:prstGeom>
            <a:ln w="50800" cap="flat">
              <a:solidFill>
                <a:srgbClr val="990000"/>
              </a:solidFill>
              <a:prstDash val="solid"/>
              <a:headEnd type="none" w="sm" len="sm"/>
              <a:tailEnd type="none" w="sm" len="sm"/>
            </a:ln>
          </p:spPr>
        </p:sp>
      </p:grpSp>
      <p:sp>
        <p:nvSpPr>
          <p:cNvPr id="28" name="TextBox 28"/>
          <p:cNvSpPr txBox="1"/>
          <p:nvPr/>
        </p:nvSpPr>
        <p:spPr>
          <a:xfrm>
            <a:off x="421663" y="5993101"/>
            <a:ext cx="1966539" cy="3323590"/>
          </a:xfrm>
          <a:prstGeom prst="rect">
            <a:avLst/>
          </a:prstGeom>
        </p:spPr>
        <p:txBody>
          <a:bodyPr lIns="0" tIns="0" rIns="0" bIns="0" rtlCol="0" anchor="t">
            <a:spAutoFit/>
          </a:bodyPr>
          <a:lstStyle/>
          <a:p>
            <a:pPr algn="ctr">
              <a:lnSpc>
                <a:spcPts val="2659"/>
              </a:lnSpc>
              <a:spcBef>
                <a:spcPct val="0"/>
              </a:spcBef>
            </a:pPr>
            <a:r>
              <a:rPr lang="en-US" sz="1899">
                <a:solidFill>
                  <a:srgbClr val="FFFFFF"/>
                </a:solidFill>
                <a:latin typeface="Canva Sans Bold"/>
              </a:rPr>
              <a:t>8. Check all calendars that you would like to populate your master calendar view. This will not affect your notification settings.</a:t>
            </a:r>
          </a:p>
        </p:txBody>
      </p:sp>
      <p:sp>
        <p:nvSpPr>
          <p:cNvPr id="29" name="TextBox 29"/>
          <p:cNvSpPr txBox="1"/>
          <p:nvPr/>
        </p:nvSpPr>
        <p:spPr>
          <a:xfrm>
            <a:off x="15913974" y="4998625"/>
            <a:ext cx="1773666" cy="2990215"/>
          </a:xfrm>
          <a:prstGeom prst="rect">
            <a:avLst/>
          </a:prstGeom>
        </p:spPr>
        <p:txBody>
          <a:bodyPr lIns="0" tIns="0" rIns="0" bIns="0" rtlCol="0" anchor="t">
            <a:spAutoFit/>
          </a:bodyPr>
          <a:lstStyle/>
          <a:p>
            <a:pPr algn="ctr">
              <a:lnSpc>
                <a:spcPts val="2659"/>
              </a:lnSpc>
              <a:spcBef>
                <a:spcPct val="0"/>
              </a:spcBef>
            </a:pPr>
            <a:r>
              <a:rPr lang="en-US" sz="1899">
                <a:solidFill>
                  <a:srgbClr val="FFFFFF"/>
                </a:solidFill>
                <a:latin typeface="Canva Sans"/>
              </a:rPr>
              <a:t>Note: Events will populate as you select calendars. If you don’t select any calendars, no events will populate.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999999"/>
        </a:solidFill>
        <a:effectLst/>
      </p:bgPr>
    </p:bg>
    <p:spTree>
      <p:nvGrpSpPr>
        <p:cNvPr id="1" name=""/>
        <p:cNvGrpSpPr/>
        <p:nvPr/>
      </p:nvGrpSpPr>
      <p:grpSpPr>
        <a:xfrm>
          <a:off x="0" y="0"/>
          <a:ext cx="0" cy="0"/>
          <a:chOff x="0" y="0"/>
          <a:chExt cx="0" cy="0"/>
        </a:xfrm>
      </p:grpSpPr>
      <p:grpSp>
        <p:nvGrpSpPr>
          <p:cNvPr id="2" name="Group 2"/>
          <p:cNvGrpSpPr/>
          <p:nvPr/>
        </p:nvGrpSpPr>
        <p:grpSpPr>
          <a:xfrm>
            <a:off x="421663" y="-592226"/>
            <a:ext cx="17444674" cy="3556249"/>
            <a:chOff x="0" y="-222887"/>
            <a:chExt cx="4594482" cy="936625"/>
          </a:xfrm>
        </p:grpSpPr>
        <p:sp>
          <p:nvSpPr>
            <p:cNvPr id="3" name="Freeform 3"/>
            <p:cNvSpPr/>
            <p:nvPr/>
          </p:nvSpPr>
          <p:spPr>
            <a:xfrm>
              <a:off x="0" y="0"/>
              <a:ext cx="4594482" cy="408047"/>
            </a:xfrm>
            <a:custGeom>
              <a:avLst/>
              <a:gdLst/>
              <a:ahLst/>
              <a:cxnLst/>
              <a:rect l="l" t="t" r="r" b="b"/>
              <a:pathLst>
                <a:path w="4594482" h="408047">
                  <a:moveTo>
                    <a:pt x="22634" y="0"/>
                  </a:moveTo>
                  <a:lnTo>
                    <a:pt x="4571848" y="0"/>
                  </a:lnTo>
                  <a:cubicBezTo>
                    <a:pt x="4584348" y="0"/>
                    <a:pt x="4594482" y="10133"/>
                    <a:pt x="4594482" y="22634"/>
                  </a:cubicBezTo>
                  <a:lnTo>
                    <a:pt x="4594482" y="385413"/>
                  </a:lnTo>
                  <a:cubicBezTo>
                    <a:pt x="4594482" y="391416"/>
                    <a:pt x="4592097" y="397173"/>
                    <a:pt x="4587853" y="401418"/>
                  </a:cubicBezTo>
                  <a:cubicBezTo>
                    <a:pt x="4583608" y="405662"/>
                    <a:pt x="4577851" y="408047"/>
                    <a:pt x="4571848" y="408047"/>
                  </a:cubicBezTo>
                  <a:lnTo>
                    <a:pt x="22634" y="408047"/>
                  </a:lnTo>
                  <a:cubicBezTo>
                    <a:pt x="10133" y="408047"/>
                    <a:pt x="0" y="397914"/>
                    <a:pt x="0" y="385413"/>
                  </a:cubicBezTo>
                  <a:lnTo>
                    <a:pt x="0" y="22634"/>
                  </a:lnTo>
                  <a:cubicBezTo>
                    <a:pt x="0" y="16631"/>
                    <a:pt x="2385" y="10874"/>
                    <a:pt x="6629" y="6629"/>
                  </a:cubicBezTo>
                  <a:cubicBezTo>
                    <a:pt x="10874" y="2385"/>
                    <a:pt x="16631" y="0"/>
                    <a:pt x="22634" y="0"/>
                  </a:cubicBezTo>
                  <a:close/>
                </a:path>
              </a:pathLst>
            </a:custGeom>
            <a:solidFill>
              <a:srgbClr val="FFFFFF"/>
            </a:solidFill>
          </p:spPr>
        </p:sp>
        <p:sp>
          <p:nvSpPr>
            <p:cNvPr id="4" name="TextBox 4"/>
            <p:cNvSpPr txBox="1"/>
            <p:nvPr/>
          </p:nvSpPr>
          <p:spPr>
            <a:xfrm>
              <a:off x="466271" y="-222887"/>
              <a:ext cx="3661940" cy="936625"/>
            </a:xfrm>
            <a:prstGeom prst="rect">
              <a:avLst/>
            </a:prstGeom>
          </p:spPr>
          <p:txBody>
            <a:bodyPr lIns="50800" tIns="50800" rIns="50800" bIns="50800" rtlCol="0" anchor="ctr"/>
            <a:lstStyle/>
            <a:p>
              <a:pPr algn="ctr">
                <a:lnSpc>
                  <a:spcPts val="8960"/>
                </a:lnSpc>
              </a:pPr>
              <a:r>
                <a:rPr lang="en-US" sz="6400" dirty="0">
                  <a:solidFill>
                    <a:srgbClr val="313131"/>
                  </a:solidFill>
                  <a:latin typeface="Canva Sans"/>
                </a:rPr>
                <a:t>Manage Your Calendars</a:t>
              </a:r>
            </a:p>
            <a:p>
              <a:pPr algn="ctr">
                <a:lnSpc>
                  <a:spcPts val="1540"/>
                </a:lnSpc>
              </a:pPr>
              <a:endParaRPr lang="en-US" sz="6400" dirty="0">
                <a:solidFill>
                  <a:srgbClr val="313131"/>
                </a:solidFill>
                <a:latin typeface="Canva Sans"/>
              </a:endParaRPr>
            </a:p>
          </p:txBody>
        </p:sp>
      </p:grpSp>
      <p:sp>
        <p:nvSpPr>
          <p:cNvPr id="5" name="Freeform 5"/>
          <p:cNvSpPr/>
          <p:nvPr/>
        </p:nvSpPr>
        <p:spPr>
          <a:xfrm>
            <a:off x="3452609" y="2405758"/>
            <a:ext cx="14413729" cy="6770430"/>
          </a:xfrm>
          <a:custGeom>
            <a:avLst/>
            <a:gdLst/>
            <a:ahLst/>
            <a:cxnLst/>
            <a:rect l="l" t="t" r="r" b="b"/>
            <a:pathLst>
              <a:path w="14413729" h="6770430">
                <a:moveTo>
                  <a:pt x="0" y="0"/>
                </a:moveTo>
                <a:lnTo>
                  <a:pt x="14413728" y="0"/>
                </a:lnTo>
                <a:lnTo>
                  <a:pt x="14413728" y="6770430"/>
                </a:lnTo>
                <a:lnTo>
                  <a:pt x="0" y="6770430"/>
                </a:lnTo>
                <a:lnTo>
                  <a:pt x="0" y="0"/>
                </a:lnTo>
                <a:close/>
              </a:path>
            </a:pathLst>
          </a:custGeom>
          <a:blipFill>
            <a:blip r:embed="rId2"/>
            <a:stretch>
              <a:fillRect/>
            </a:stretch>
          </a:blipFill>
        </p:spPr>
      </p:sp>
      <p:sp>
        <p:nvSpPr>
          <p:cNvPr id="6" name="AutoShape 6"/>
          <p:cNvSpPr/>
          <p:nvPr/>
        </p:nvSpPr>
        <p:spPr>
          <a:xfrm flipV="1">
            <a:off x="2269653" y="3107594"/>
            <a:ext cx="1322771" cy="965823"/>
          </a:xfrm>
          <a:prstGeom prst="line">
            <a:avLst/>
          </a:prstGeom>
          <a:ln w="66675" cap="flat">
            <a:solidFill>
              <a:srgbClr val="990000"/>
            </a:solidFill>
            <a:prstDash val="solid"/>
            <a:headEnd type="none" w="sm" len="sm"/>
            <a:tailEnd type="arrow" w="med" len="sm"/>
          </a:ln>
        </p:spPr>
      </p:sp>
      <p:sp>
        <p:nvSpPr>
          <p:cNvPr id="7" name="Freeform 7"/>
          <p:cNvSpPr/>
          <p:nvPr/>
        </p:nvSpPr>
        <p:spPr>
          <a:xfrm>
            <a:off x="3592423" y="2302133"/>
            <a:ext cx="1549098" cy="1008850"/>
          </a:xfrm>
          <a:custGeom>
            <a:avLst/>
            <a:gdLst/>
            <a:ahLst/>
            <a:cxnLst/>
            <a:rect l="l" t="t" r="r" b="b"/>
            <a:pathLst>
              <a:path w="1549098" h="1008850">
                <a:moveTo>
                  <a:pt x="0" y="0"/>
                </a:moveTo>
                <a:lnTo>
                  <a:pt x="1549099" y="0"/>
                </a:lnTo>
                <a:lnTo>
                  <a:pt x="1549099" y="1008850"/>
                </a:lnTo>
                <a:lnTo>
                  <a:pt x="0" y="100885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8" name="TextBox 8"/>
          <p:cNvSpPr txBox="1"/>
          <p:nvPr/>
        </p:nvSpPr>
        <p:spPr>
          <a:xfrm>
            <a:off x="614575" y="4192240"/>
            <a:ext cx="2216662" cy="2323465"/>
          </a:xfrm>
          <a:prstGeom prst="rect">
            <a:avLst/>
          </a:prstGeom>
        </p:spPr>
        <p:txBody>
          <a:bodyPr lIns="0" tIns="0" rIns="0" bIns="0" rtlCol="0" anchor="t">
            <a:spAutoFit/>
          </a:bodyPr>
          <a:lstStyle/>
          <a:p>
            <a:pPr algn="ctr">
              <a:lnSpc>
                <a:spcPts val="2659"/>
              </a:lnSpc>
              <a:spcBef>
                <a:spcPct val="0"/>
              </a:spcBef>
            </a:pPr>
            <a:r>
              <a:rPr lang="en-US" sz="1899">
                <a:solidFill>
                  <a:srgbClr val="FFFFFF"/>
                </a:solidFill>
                <a:latin typeface="Canva Sans Bold"/>
              </a:rPr>
              <a:t>9. Click the drop down arrow next to "My Calendars" and select "All My Calendars" to view all calendars at one time. </a:t>
            </a:r>
          </a:p>
        </p:txBody>
      </p:sp>
      <p:sp>
        <p:nvSpPr>
          <p:cNvPr id="9" name="AutoShape 9"/>
          <p:cNvSpPr/>
          <p:nvPr/>
        </p:nvSpPr>
        <p:spPr>
          <a:xfrm>
            <a:off x="553256" y="4124693"/>
            <a:ext cx="2329102" cy="0"/>
          </a:xfrm>
          <a:prstGeom prst="line">
            <a:avLst/>
          </a:prstGeom>
          <a:ln w="38100" cap="flat">
            <a:solidFill>
              <a:srgbClr val="990000"/>
            </a:solidFill>
            <a:prstDash val="solid"/>
            <a:headEnd type="none" w="sm" len="sm"/>
            <a:tailEnd type="none" w="sm" len="sm"/>
          </a:ln>
        </p:spPr>
      </p:sp>
      <p:sp>
        <p:nvSpPr>
          <p:cNvPr id="10" name="AutoShape 10"/>
          <p:cNvSpPr/>
          <p:nvPr/>
        </p:nvSpPr>
        <p:spPr>
          <a:xfrm>
            <a:off x="553256" y="6601287"/>
            <a:ext cx="2329102" cy="0"/>
          </a:xfrm>
          <a:prstGeom prst="line">
            <a:avLst/>
          </a:prstGeom>
          <a:ln w="38100" cap="flat">
            <a:solidFill>
              <a:srgbClr val="990000"/>
            </a:solidFill>
            <a:prstDash val="solid"/>
            <a:headEnd type="none" w="sm" len="sm"/>
            <a:tailEnd type="none" w="sm" len="sm"/>
          </a:ln>
        </p:spPr>
      </p:sp>
      <p:sp>
        <p:nvSpPr>
          <p:cNvPr id="11" name="AutoShape 11"/>
          <p:cNvSpPr/>
          <p:nvPr/>
        </p:nvSpPr>
        <p:spPr>
          <a:xfrm flipH="1">
            <a:off x="572301" y="4105649"/>
            <a:ext cx="0" cy="2500395"/>
          </a:xfrm>
          <a:prstGeom prst="line">
            <a:avLst/>
          </a:prstGeom>
          <a:ln w="38100" cap="flat">
            <a:solidFill>
              <a:srgbClr val="990000"/>
            </a:solidFill>
            <a:prstDash val="solid"/>
            <a:headEnd type="none" w="sm" len="sm"/>
            <a:tailEnd type="none" w="sm" len="sm"/>
          </a:ln>
        </p:spPr>
      </p:sp>
      <p:sp>
        <p:nvSpPr>
          <p:cNvPr id="12" name="AutoShape 12"/>
          <p:cNvSpPr/>
          <p:nvPr/>
        </p:nvSpPr>
        <p:spPr>
          <a:xfrm>
            <a:off x="2872837" y="4105649"/>
            <a:ext cx="9522" cy="2514688"/>
          </a:xfrm>
          <a:prstGeom prst="line">
            <a:avLst/>
          </a:prstGeom>
          <a:ln w="38100" cap="flat">
            <a:solidFill>
              <a:srgbClr val="990000"/>
            </a:solidFill>
            <a:prstDash val="solid"/>
            <a:headEnd type="none" w="sm" len="sm"/>
            <a:tailEnd type="none" w="sm" len="sm"/>
          </a:ln>
        </p:spPr>
      </p:sp>
      <p:sp>
        <p:nvSpPr>
          <p:cNvPr id="13" name="Freeform 13"/>
          <p:cNvSpPr/>
          <p:nvPr/>
        </p:nvSpPr>
        <p:spPr>
          <a:xfrm>
            <a:off x="63962" y="6706134"/>
            <a:ext cx="3323179" cy="922182"/>
          </a:xfrm>
          <a:custGeom>
            <a:avLst/>
            <a:gdLst/>
            <a:ahLst/>
            <a:cxnLst/>
            <a:rect l="l" t="t" r="r" b="b"/>
            <a:pathLst>
              <a:path w="3323179" h="922182">
                <a:moveTo>
                  <a:pt x="0" y="0"/>
                </a:moveTo>
                <a:lnTo>
                  <a:pt x="3323178" y="0"/>
                </a:lnTo>
                <a:lnTo>
                  <a:pt x="3323178" y="922183"/>
                </a:lnTo>
                <a:lnTo>
                  <a:pt x="0" y="92218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4" name="Freeform 14"/>
          <p:cNvSpPr/>
          <p:nvPr/>
        </p:nvSpPr>
        <p:spPr>
          <a:xfrm>
            <a:off x="63962" y="7964425"/>
            <a:ext cx="3323179" cy="922182"/>
          </a:xfrm>
          <a:custGeom>
            <a:avLst/>
            <a:gdLst/>
            <a:ahLst/>
            <a:cxnLst/>
            <a:rect l="l" t="t" r="r" b="b"/>
            <a:pathLst>
              <a:path w="3323179" h="922182">
                <a:moveTo>
                  <a:pt x="0" y="0"/>
                </a:moveTo>
                <a:lnTo>
                  <a:pt x="3323178" y="0"/>
                </a:lnTo>
                <a:lnTo>
                  <a:pt x="3323178" y="922182"/>
                </a:lnTo>
                <a:lnTo>
                  <a:pt x="0" y="92218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5" name="Freeform 15"/>
          <p:cNvSpPr/>
          <p:nvPr/>
        </p:nvSpPr>
        <p:spPr>
          <a:xfrm>
            <a:off x="63962" y="7310470"/>
            <a:ext cx="3323179" cy="922182"/>
          </a:xfrm>
          <a:custGeom>
            <a:avLst/>
            <a:gdLst/>
            <a:ahLst/>
            <a:cxnLst/>
            <a:rect l="l" t="t" r="r" b="b"/>
            <a:pathLst>
              <a:path w="3323179" h="922182">
                <a:moveTo>
                  <a:pt x="0" y="0"/>
                </a:moveTo>
                <a:lnTo>
                  <a:pt x="3323178" y="0"/>
                </a:lnTo>
                <a:lnTo>
                  <a:pt x="3323178" y="922182"/>
                </a:lnTo>
                <a:lnTo>
                  <a:pt x="0" y="92218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6" name="Freeform 16"/>
          <p:cNvSpPr/>
          <p:nvPr/>
        </p:nvSpPr>
        <p:spPr>
          <a:xfrm>
            <a:off x="63962" y="9117014"/>
            <a:ext cx="3323179" cy="922182"/>
          </a:xfrm>
          <a:custGeom>
            <a:avLst/>
            <a:gdLst/>
            <a:ahLst/>
            <a:cxnLst/>
            <a:rect l="l" t="t" r="r" b="b"/>
            <a:pathLst>
              <a:path w="3323179" h="922182">
                <a:moveTo>
                  <a:pt x="0" y="0"/>
                </a:moveTo>
                <a:lnTo>
                  <a:pt x="3323178" y="0"/>
                </a:lnTo>
                <a:lnTo>
                  <a:pt x="3323178" y="922182"/>
                </a:lnTo>
                <a:lnTo>
                  <a:pt x="0" y="92218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7" name="Freeform 17"/>
          <p:cNvSpPr/>
          <p:nvPr/>
        </p:nvSpPr>
        <p:spPr>
          <a:xfrm>
            <a:off x="63962" y="8591237"/>
            <a:ext cx="3323179" cy="922182"/>
          </a:xfrm>
          <a:custGeom>
            <a:avLst/>
            <a:gdLst/>
            <a:ahLst/>
            <a:cxnLst/>
            <a:rect l="l" t="t" r="r" b="b"/>
            <a:pathLst>
              <a:path w="3323179" h="922182">
                <a:moveTo>
                  <a:pt x="0" y="0"/>
                </a:moveTo>
                <a:lnTo>
                  <a:pt x="3323178" y="0"/>
                </a:lnTo>
                <a:lnTo>
                  <a:pt x="3323178" y="922182"/>
                </a:lnTo>
                <a:lnTo>
                  <a:pt x="0" y="92218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8" name="TextBox 18"/>
          <p:cNvSpPr txBox="1"/>
          <p:nvPr/>
        </p:nvSpPr>
        <p:spPr>
          <a:xfrm>
            <a:off x="445812" y="7078046"/>
            <a:ext cx="2559478" cy="2656840"/>
          </a:xfrm>
          <a:prstGeom prst="rect">
            <a:avLst/>
          </a:prstGeom>
        </p:spPr>
        <p:txBody>
          <a:bodyPr lIns="0" tIns="0" rIns="0" bIns="0" rtlCol="0" anchor="t">
            <a:spAutoFit/>
          </a:bodyPr>
          <a:lstStyle/>
          <a:p>
            <a:pPr algn="ctr">
              <a:lnSpc>
                <a:spcPts val="2659"/>
              </a:lnSpc>
              <a:spcBef>
                <a:spcPct val="0"/>
              </a:spcBef>
            </a:pPr>
            <a:r>
              <a:rPr lang="en-US" sz="1899">
                <a:solidFill>
                  <a:srgbClr val="FFFFFF"/>
                </a:solidFill>
                <a:latin typeface="Canva Sans"/>
              </a:rPr>
              <a:t>Note: This will populate your screen with events from every calendar from every school that you are subscribed to, even those outside of Danville.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999999"/>
        </a:solidFill>
        <a:effectLst/>
      </p:bgPr>
    </p:bg>
    <p:spTree>
      <p:nvGrpSpPr>
        <p:cNvPr id="1" name=""/>
        <p:cNvGrpSpPr/>
        <p:nvPr/>
      </p:nvGrpSpPr>
      <p:grpSpPr>
        <a:xfrm>
          <a:off x="0" y="0"/>
          <a:ext cx="0" cy="0"/>
          <a:chOff x="0" y="0"/>
          <a:chExt cx="0" cy="0"/>
        </a:xfrm>
      </p:grpSpPr>
      <p:grpSp>
        <p:nvGrpSpPr>
          <p:cNvPr id="2" name="Group 2"/>
          <p:cNvGrpSpPr/>
          <p:nvPr/>
        </p:nvGrpSpPr>
        <p:grpSpPr>
          <a:xfrm>
            <a:off x="1711343" y="1701085"/>
            <a:ext cx="14865313" cy="6884831"/>
            <a:chOff x="0" y="0"/>
            <a:chExt cx="3915144" cy="1813289"/>
          </a:xfrm>
        </p:grpSpPr>
        <p:sp>
          <p:nvSpPr>
            <p:cNvPr id="3" name="Freeform 3"/>
            <p:cNvSpPr/>
            <p:nvPr/>
          </p:nvSpPr>
          <p:spPr>
            <a:xfrm>
              <a:off x="0" y="0"/>
              <a:ext cx="3915144" cy="1813289"/>
            </a:xfrm>
            <a:custGeom>
              <a:avLst/>
              <a:gdLst/>
              <a:ahLst/>
              <a:cxnLst/>
              <a:rect l="l" t="t" r="r" b="b"/>
              <a:pathLst>
                <a:path w="3915144" h="1813289">
                  <a:moveTo>
                    <a:pt x="26561" y="0"/>
                  </a:moveTo>
                  <a:lnTo>
                    <a:pt x="3888583" y="0"/>
                  </a:lnTo>
                  <a:cubicBezTo>
                    <a:pt x="3895628" y="0"/>
                    <a:pt x="3902384" y="2798"/>
                    <a:pt x="3907365" y="7780"/>
                  </a:cubicBezTo>
                  <a:cubicBezTo>
                    <a:pt x="3912346" y="12761"/>
                    <a:pt x="3915144" y="19517"/>
                    <a:pt x="3915144" y="26561"/>
                  </a:cubicBezTo>
                  <a:lnTo>
                    <a:pt x="3915144" y="1786728"/>
                  </a:lnTo>
                  <a:cubicBezTo>
                    <a:pt x="3915144" y="1793772"/>
                    <a:pt x="3912346" y="1800528"/>
                    <a:pt x="3907365" y="1805509"/>
                  </a:cubicBezTo>
                  <a:cubicBezTo>
                    <a:pt x="3902384" y="1810490"/>
                    <a:pt x="3895628" y="1813289"/>
                    <a:pt x="3888583" y="1813289"/>
                  </a:cubicBezTo>
                  <a:lnTo>
                    <a:pt x="26561" y="1813289"/>
                  </a:lnTo>
                  <a:cubicBezTo>
                    <a:pt x="19517" y="1813289"/>
                    <a:pt x="12761" y="1810490"/>
                    <a:pt x="7780" y="1805509"/>
                  </a:cubicBezTo>
                  <a:cubicBezTo>
                    <a:pt x="2798" y="1800528"/>
                    <a:pt x="0" y="1793772"/>
                    <a:pt x="0" y="1786728"/>
                  </a:cubicBezTo>
                  <a:lnTo>
                    <a:pt x="0" y="26561"/>
                  </a:lnTo>
                  <a:cubicBezTo>
                    <a:pt x="0" y="19517"/>
                    <a:pt x="2798" y="12761"/>
                    <a:pt x="7780" y="7780"/>
                  </a:cubicBezTo>
                  <a:cubicBezTo>
                    <a:pt x="12761" y="2798"/>
                    <a:pt x="19517" y="0"/>
                    <a:pt x="26561" y="0"/>
                  </a:cubicBezTo>
                  <a:close/>
                </a:path>
              </a:pathLst>
            </a:custGeom>
            <a:solidFill>
              <a:srgbClr val="FFFFFF"/>
            </a:solidFill>
          </p:spPr>
        </p:sp>
        <p:sp>
          <p:nvSpPr>
            <p:cNvPr id="4" name="TextBox 4"/>
            <p:cNvSpPr txBox="1"/>
            <p:nvPr/>
          </p:nvSpPr>
          <p:spPr>
            <a:xfrm>
              <a:off x="35536" y="485192"/>
              <a:ext cx="3844071" cy="946150"/>
            </a:xfrm>
            <a:prstGeom prst="rect">
              <a:avLst/>
            </a:prstGeom>
          </p:spPr>
          <p:txBody>
            <a:bodyPr lIns="50800" tIns="50800" rIns="50800" bIns="50800" rtlCol="0" anchor="ctr"/>
            <a:lstStyle/>
            <a:p>
              <a:pPr algn="ctr">
                <a:lnSpc>
                  <a:spcPts val="10080"/>
                </a:lnSpc>
              </a:pPr>
              <a:r>
                <a:rPr lang="en-US" sz="7200" dirty="0">
                  <a:solidFill>
                    <a:srgbClr val="313131"/>
                  </a:solidFill>
                  <a:latin typeface="Canva Sans"/>
                </a:rPr>
                <a:t>That’s it! You are now set up to receive updates from any calendars you would like. The following slides will cover additional tools available to you! </a:t>
              </a:r>
            </a:p>
            <a:p>
              <a:pPr algn="ctr">
                <a:lnSpc>
                  <a:spcPts val="2659"/>
                </a:lnSpc>
              </a:pPr>
              <a:endParaRPr lang="en-US" sz="7200" dirty="0">
                <a:solidFill>
                  <a:srgbClr val="313131"/>
                </a:solidFill>
                <a:latin typeface="Canva Sans"/>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999999"/>
        </a:solidFill>
        <a:effectLst/>
      </p:bgPr>
    </p:bg>
    <p:spTree>
      <p:nvGrpSpPr>
        <p:cNvPr id="1" name=""/>
        <p:cNvGrpSpPr/>
        <p:nvPr/>
      </p:nvGrpSpPr>
      <p:grpSpPr>
        <a:xfrm>
          <a:off x="0" y="0"/>
          <a:ext cx="0" cy="0"/>
          <a:chOff x="0" y="0"/>
          <a:chExt cx="0" cy="0"/>
        </a:xfrm>
      </p:grpSpPr>
      <p:grpSp>
        <p:nvGrpSpPr>
          <p:cNvPr id="2" name="Group 2"/>
          <p:cNvGrpSpPr/>
          <p:nvPr/>
        </p:nvGrpSpPr>
        <p:grpSpPr>
          <a:xfrm>
            <a:off x="134638" y="-360682"/>
            <a:ext cx="18018720" cy="3556249"/>
            <a:chOff x="-75595" y="-207249"/>
            <a:chExt cx="4745671" cy="936625"/>
          </a:xfrm>
        </p:grpSpPr>
        <p:sp>
          <p:nvSpPr>
            <p:cNvPr id="3" name="Freeform 3"/>
            <p:cNvSpPr/>
            <p:nvPr/>
          </p:nvSpPr>
          <p:spPr>
            <a:xfrm>
              <a:off x="0" y="0"/>
              <a:ext cx="4594482" cy="408047"/>
            </a:xfrm>
            <a:custGeom>
              <a:avLst/>
              <a:gdLst/>
              <a:ahLst/>
              <a:cxnLst/>
              <a:rect l="l" t="t" r="r" b="b"/>
              <a:pathLst>
                <a:path w="4594482" h="408047">
                  <a:moveTo>
                    <a:pt x="22634" y="0"/>
                  </a:moveTo>
                  <a:lnTo>
                    <a:pt x="4571848" y="0"/>
                  </a:lnTo>
                  <a:cubicBezTo>
                    <a:pt x="4584348" y="0"/>
                    <a:pt x="4594482" y="10133"/>
                    <a:pt x="4594482" y="22634"/>
                  </a:cubicBezTo>
                  <a:lnTo>
                    <a:pt x="4594482" y="385413"/>
                  </a:lnTo>
                  <a:cubicBezTo>
                    <a:pt x="4594482" y="391416"/>
                    <a:pt x="4592097" y="397173"/>
                    <a:pt x="4587853" y="401418"/>
                  </a:cubicBezTo>
                  <a:cubicBezTo>
                    <a:pt x="4583608" y="405662"/>
                    <a:pt x="4577851" y="408047"/>
                    <a:pt x="4571848" y="408047"/>
                  </a:cubicBezTo>
                  <a:lnTo>
                    <a:pt x="22634" y="408047"/>
                  </a:lnTo>
                  <a:cubicBezTo>
                    <a:pt x="10133" y="408047"/>
                    <a:pt x="0" y="397914"/>
                    <a:pt x="0" y="385413"/>
                  </a:cubicBezTo>
                  <a:lnTo>
                    <a:pt x="0" y="22634"/>
                  </a:lnTo>
                  <a:cubicBezTo>
                    <a:pt x="0" y="16631"/>
                    <a:pt x="2385" y="10874"/>
                    <a:pt x="6629" y="6629"/>
                  </a:cubicBezTo>
                  <a:cubicBezTo>
                    <a:pt x="10874" y="2385"/>
                    <a:pt x="16631" y="0"/>
                    <a:pt x="22634" y="0"/>
                  </a:cubicBezTo>
                  <a:close/>
                </a:path>
              </a:pathLst>
            </a:custGeom>
            <a:solidFill>
              <a:srgbClr val="FFFFFF"/>
            </a:solidFill>
          </p:spPr>
        </p:sp>
        <p:sp>
          <p:nvSpPr>
            <p:cNvPr id="4" name="TextBox 4"/>
            <p:cNvSpPr txBox="1"/>
            <p:nvPr/>
          </p:nvSpPr>
          <p:spPr>
            <a:xfrm>
              <a:off x="-75595" y="-207249"/>
              <a:ext cx="4745671" cy="936625"/>
            </a:xfrm>
            <a:prstGeom prst="rect">
              <a:avLst/>
            </a:prstGeom>
          </p:spPr>
          <p:txBody>
            <a:bodyPr lIns="50800" tIns="50800" rIns="50800" bIns="50800" rtlCol="0" anchor="ctr"/>
            <a:lstStyle/>
            <a:p>
              <a:pPr algn="ctr">
                <a:lnSpc>
                  <a:spcPts val="8960"/>
                </a:lnSpc>
              </a:pPr>
              <a:r>
                <a:rPr lang="en-US" sz="6400" dirty="0">
                  <a:solidFill>
                    <a:srgbClr val="313131"/>
                  </a:solidFill>
                  <a:latin typeface="Canva Sans"/>
                </a:rPr>
                <a:t>Updating/Managing Calendar Subscriptions</a:t>
              </a:r>
            </a:p>
            <a:p>
              <a:pPr algn="ctr">
                <a:lnSpc>
                  <a:spcPts val="1540"/>
                </a:lnSpc>
              </a:pPr>
              <a:endParaRPr lang="en-US" sz="6400" dirty="0">
                <a:solidFill>
                  <a:srgbClr val="313131"/>
                </a:solidFill>
                <a:latin typeface="Canva Sans"/>
              </a:endParaRPr>
            </a:p>
          </p:txBody>
        </p:sp>
      </p:grpSp>
      <p:sp>
        <p:nvSpPr>
          <p:cNvPr id="5" name="Freeform 5"/>
          <p:cNvSpPr/>
          <p:nvPr/>
        </p:nvSpPr>
        <p:spPr>
          <a:xfrm>
            <a:off x="3398274" y="2735041"/>
            <a:ext cx="5557685" cy="6780434"/>
          </a:xfrm>
          <a:custGeom>
            <a:avLst/>
            <a:gdLst/>
            <a:ahLst/>
            <a:cxnLst/>
            <a:rect l="l" t="t" r="r" b="b"/>
            <a:pathLst>
              <a:path w="5557685" h="6780434">
                <a:moveTo>
                  <a:pt x="0" y="0"/>
                </a:moveTo>
                <a:lnTo>
                  <a:pt x="5557685" y="0"/>
                </a:lnTo>
                <a:lnTo>
                  <a:pt x="5557685" y="6780434"/>
                </a:lnTo>
                <a:lnTo>
                  <a:pt x="0" y="6780434"/>
                </a:lnTo>
                <a:lnTo>
                  <a:pt x="0" y="0"/>
                </a:lnTo>
                <a:close/>
              </a:path>
            </a:pathLst>
          </a:custGeom>
          <a:blipFill>
            <a:blip r:embed="rId2"/>
            <a:stretch>
              <a:fillRect r="-106766"/>
            </a:stretch>
          </a:blipFill>
        </p:spPr>
      </p:sp>
      <p:grpSp>
        <p:nvGrpSpPr>
          <p:cNvPr id="6" name="Group 6"/>
          <p:cNvGrpSpPr/>
          <p:nvPr/>
        </p:nvGrpSpPr>
        <p:grpSpPr>
          <a:xfrm>
            <a:off x="421663" y="3070691"/>
            <a:ext cx="2699637" cy="1257877"/>
            <a:chOff x="0" y="0"/>
            <a:chExt cx="3599516" cy="1677169"/>
          </a:xfrm>
        </p:grpSpPr>
        <p:sp>
          <p:nvSpPr>
            <p:cNvPr id="7" name="AutoShape 7"/>
            <p:cNvSpPr/>
            <p:nvPr/>
          </p:nvSpPr>
          <p:spPr>
            <a:xfrm>
              <a:off x="42821" y="10705"/>
              <a:ext cx="3535284" cy="0"/>
            </a:xfrm>
            <a:prstGeom prst="line">
              <a:avLst/>
            </a:prstGeom>
            <a:ln w="45610" cap="flat">
              <a:solidFill>
                <a:srgbClr val="990000"/>
              </a:solidFill>
              <a:prstDash val="solid"/>
              <a:headEnd type="none" w="sm" len="sm"/>
              <a:tailEnd type="none" w="sm" len="sm"/>
            </a:ln>
          </p:spPr>
        </p:sp>
        <p:sp>
          <p:nvSpPr>
            <p:cNvPr id="8" name="AutoShape 8"/>
            <p:cNvSpPr/>
            <p:nvPr/>
          </p:nvSpPr>
          <p:spPr>
            <a:xfrm>
              <a:off x="42821" y="1634348"/>
              <a:ext cx="3535284" cy="0"/>
            </a:xfrm>
            <a:prstGeom prst="line">
              <a:avLst/>
            </a:prstGeom>
            <a:ln w="45610" cap="flat">
              <a:solidFill>
                <a:srgbClr val="990000"/>
              </a:solidFill>
              <a:prstDash val="solid"/>
              <a:headEnd type="none" w="sm" len="sm"/>
              <a:tailEnd type="none" w="sm" len="sm"/>
            </a:ln>
          </p:spPr>
        </p:sp>
        <p:sp>
          <p:nvSpPr>
            <p:cNvPr id="9" name="AutoShape 9"/>
            <p:cNvSpPr/>
            <p:nvPr/>
          </p:nvSpPr>
          <p:spPr>
            <a:xfrm rot="5400000">
              <a:off x="-811821" y="822527"/>
              <a:ext cx="1666464" cy="0"/>
            </a:xfrm>
            <a:prstGeom prst="line">
              <a:avLst/>
            </a:prstGeom>
            <a:ln w="45610" cap="flat">
              <a:solidFill>
                <a:srgbClr val="990000"/>
              </a:solidFill>
              <a:prstDash val="solid"/>
              <a:headEnd type="none" w="sm" len="sm"/>
              <a:tailEnd type="none" w="sm" len="sm"/>
            </a:ln>
          </p:spPr>
        </p:sp>
        <p:sp>
          <p:nvSpPr>
            <p:cNvPr id="10" name="AutoShape 10"/>
            <p:cNvSpPr/>
            <p:nvPr/>
          </p:nvSpPr>
          <p:spPr>
            <a:xfrm rot="5400000">
              <a:off x="2744873" y="811821"/>
              <a:ext cx="1666464" cy="0"/>
            </a:xfrm>
            <a:prstGeom prst="line">
              <a:avLst/>
            </a:prstGeom>
            <a:ln w="45610" cap="flat">
              <a:solidFill>
                <a:srgbClr val="990000"/>
              </a:solidFill>
              <a:prstDash val="solid"/>
              <a:headEnd type="none" w="sm" len="sm"/>
              <a:tailEnd type="none" w="sm" len="sm"/>
            </a:ln>
          </p:spPr>
        </p:sp>
      </p:grpSp>
      <p:sp>
        <p:nvSpPr>
          <p:cNvPr id="11" name="AutoShape 11"/>
          <p:cNvSpPr/>
          <p:nvPr/>
        </p:nvSpPr>
        <p:spPr>
          <a:xfrm>
            <a:off x="2289362" y="2622852"/>
            <a:ext cx="1338766" cy="66675"/>
          </a:xfrm>
          <a:prstGeom prst="line">
            <a:avLst/>
          </a:prstGeom>
          <a:ln w="66675" cap="flat">
            <a:solidFill>
              <a:srgbClr val="990000"/>
            </a:solidFill>
            <a:prstDash val="solid"/>
            <a:headEnd type="none" w="sm" len="sm"/>
            <a:tailEnd type="arrow" w="med" len="sm"/>
          </a:ln>
        </p:spPr>
      </p:sp>
      <p:sp>
        <p:nvSpPr>
          <p:cNvPr id="12" name="AutoShape 12"/>
          <p:cNvSpPr/>
          <p:nvPr/>
        </p:nvSpPr>
        <p:spPr>
          <a:xfrm rot="5400000">
            <a:off x="2053716" y="2764845"/>
            <a:ext cx="516442" cy="0"/>
          </a:xfrm>
          <a:prstGeom prst="line">
            <a:avLst/>
          </a:prstGeom>
          <a:ln w="95250" cap="flat">
            <a:solidFill>
              <a:srgbClr val="990000"/>
            </a:solidFill>
            <a:prstDash val="solid"/>
            <a:headEnd type="none" w="sm" len="sm"/>
            <a:tailEnd type="none" w="sm" len="sm"/>
          </a:ln>
        </p:spPr>
      </p:sp>
      <p:grpSp>
        <p:nvGrpSpPr>
          <p:cNvPr id="13" name="Group 13"/>
          <p:cNvGrpSpPr/>
          <p:nvPr/>
        </p:nvGrpSpPr>
        <p:grpSpPr>
          <a:xfrm>
            <a:off x="421663" y="4709568"/>
            <a:ext cx="2699637" cy="1257877"/>
            <a:chOff x="0" y="0"/>
            <a:chExt cx="3599516" cy="1677169"/>
          </a:xfrm>
        </p:grpSpPr>
        <p:sp>
          <p:nvSpPr>
            <p:cNvPr id="14" name="AutoShape 14"/>
            <p:cNvSpPr/>
            <p:nvPr/>
          </p:nvSpPr>
          <p:spPr>
            <a:xfrm>
              <a:off x="42821" y="10705"/>
              <a:ext cx="3535284" cy="0"/>
            </a:xfrm>
            <a:prstGeom prst="line">
              <a:avLst/>
            </a:prstGeom>
            <a:ln w="45610" cap="flat">
              <a:solidFill>
                <a:srgbClr val="990000"/>
              </a:solidFill>
              <a:prstDash val="solid"/>
              <a:headEnd type="none" w="sm" len="sm"/>
              <a:tailEnd type="none" w="sm" len="sm"/>
            </a:ln>
          </p:spPr>
        </p:sp>
        <p:sp>
          <p:nvSpPr>
            <p:cNvPr id="15" name="AutoShape 15"/>
            <p:cNvSpPr/>
            <p:nvPr/>
          </p:nvSpPr>
          <p:spPr>
            <a:xfrm>
              <a:off x="42821" y="1634348"/>
              <a:ext cx="3535284" cy="0"/>
            </a:xfrm>
            <a:prstGeom prst="line">
              <a:avLst/>
            </a:prstGeom>
            <a:ln w="45610" cap="flat">
              <a:solidFill>
                <a:srgbClr val="990000"/>
              </a:solidFill>
              <a:prstDash val="solid"/>
              <a:headEnd type="none" w="sm" len="sm"/>
              <a:tailEnd type="none" w="sm" len="sm"/>
            </a:ln>
          </p:spPr>
        </p:sp>
        <p:sp>
          <p:nvSpPr>
            <p:cNvPr id="16" name="AutoShape 16"/>
            <p:cNvSpPr/>
            <p:nvPr/>
          </p:nvSpPr>
          <p:spPr>
            <a:xfrm rot="5400000">
              <a:off x="-811821" y="822527"/>
              <a:ext cx="1666464" cy="0"/>
            </a:xfrm>
            <a:prstGeom prst="line">
              <a:avLst/>
            </a:prstGeom>
            <a:ln w="45610" cap="flat">
              <a:solidFill>
                <a:srgbClr val="990000"/>
              </a:solidFill>
              <a:prstDash val="solid"/>
              <a:headEnd type="none" w="sm" len="sm"/>
              <a:tailEnd type="none" w="sm" len="sm"/>
            </a:ln>
          </p:spPr>
        </p:sp>
        <p:sp>
          <p:nvSpPr>
            <p:cNvPr id="17" name="AutoShape 17"/>
            <p:cNvSpPr/>
            <p:nvPr/>
          </p:nvSpPr>
          <p:spPr>
            <a:xfrm rot="5400000">
              <a:off x="2744873" y="811821"/>
              <a:ext cx="1666464" cy="0"/>
            </a:xfrm>
            <a:prstGeom prst="line">
              <a:avLst/>
            </a:prstGeom>
            <a:ln w="45610" cap="flat">
              <a:solidFill>
                <a:srgbClr val="990000"/>
              </a:solidFill>
              <a:prstDash val="solid"/>
              <a:headEnd type="none" w="sm" len="sm"/>
              <a:tailEnd type="none" w="sm" len="sm"/>
            </a:ln>
          </p:spPr>
        </p:sp>
      </p:grpSp>
      <p:sp>
        <p:nvSpPr>
          <p:cNvPr id="18" name="TextBox 18"/>
          <p:cNvSpPr txBox="1"/>
          <p:nvPr/>
        </p:nvSpPr>
        <p:spPr>
          <a:xfrm>
            <a:off x="395727" y="4774172"/>
            <a:ext cx="2751508" cy="1406525"/>
          </a:xfrm>
          <a:prstGeom prst="rect">
            <a:avLst/>
          </a:prstGeom>
        </p:spPr>
        <p:txBody>
          <a:bodyPr lIns="0" tIns="0" rIns="0" bIns="0" rtlCol="0" anchor="t">
            <a:spAutoFit/>
          </a:bodyPr>
          <a:lstStyle/>
          <a:p>
            <a:pPr algn="ctr">
              <a:lnSpc>
                <a:spcPts val="2800"/>
              </a:lnSpc>
              <a:spcBef>
                <a:spcPct val="0"/>
              </a:spcBef>
            </a:pPr>
            <a:r>
              <a:rPr lang="en-US" sz="2000">
                <a:solidFill>
                  <a:srgbClr val="FFFFFF"/>
                </a:solidFill>
                <a:latin typeface="Canva Sans Bold"/>
              </a:rPr>
              <a:t>2. From the drop-down click “Manage</a:t>
            </a:r>
          </a:p>
          <a:p>
            <a:pPr algn="ctr">
              <a:lnSpc>
                <a:spcPts val="2800"/>
              </a:lnSpc>
              <a:spcBef>
                <a:spcPct val="0"/>
              </a:spcBef>
            </a:pPr>
            <a:r>
              <a:rPr lang="en-US" sz="2000">
                <a:solidFill>
                  <a:srgbClr val="FFFFFF"/>
                </a:solidFill>
                <a:latin typeface="Canva Sans Bold"/>
              </a:rPr>
              <a:t>My Calendars.”</a:t>
            </a:r>
          </a:p>
          <a:p>
            <a:pPr algn="ctr">
              <a:lnSpc>
                <a:spcPts val="2800"/>
              </a:lnSpc>
              <a:spcBef>
                <a:spcPct val="0"/>
              </a:spcBef>
            </a:pPr>
            <a:endParaRPr lang="en-US" sz="2000">
              <a:solidFill>
                <a:srgbClr val="FFFFFF"/>
              </a:solidFill>
              <a:latin typeface="Canva Sans Bold"/>
            </a:endParaRPr>
          </a:p>
        </p:txBody>
      </p:sp>
      <p:sp>
        <p:nvSpPr>
          <p:cNvPr id="19" name="Freeform 19"/>
          <p:cNvSpPr/>
          <p:nvPr/>
        </p:nvSpPr>
        <p:spPr>
          <a:xfrm rot="716336">
            <a:off x="3773209" y="3475386"/>
            <a:ext cx="1857889" cy="705998"/>
          </a:xfrm>
          <a:custGeom>
            <a:avLst/>
            <a:gdLst/>
            <a:ahLst/>
            <a:cxnLst/>
            <a:rect l="l" t="t" r="r" b="b"/>
            <a:pathLst>
              <a:path w="1857889" h="705998">
                <a:moveTo>
                  <a:pt x="0" y="0"/>
                </a:moveTo>
                <a:lnTo>
                  <a:pt x="1857889" y="0"/>
                </a:lnTo>
                <a:lnTo>
                  <a:pt x="1857889" y="705998"/>
                </a:lnTo>
                <a:lnTo>
                  <a:pt x="0" y="70599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20" name="TextBox 20"/>
          <p:cNvSpPr txBox="1"/>
          <p:nvPr/>
        </p:nvSpPr>
        <p:spPr>
          <a:xfrm>
            <a:off x="508279" y="3148767"/>
            <a:ext cx="2526405" cy="1054100"/>
          </a:xfrm>
          <a:prstGeom prst="rect">
            <a:avLst/>
          </a:prstGeom>
        </p:spPr>
        <p:txBody>
          <a:bodyPr lIns="0" tIns="0" rIns="0" bIns="0" rtlCol="0" anchor="t">
            <a:spAutoFit/>
          </a:bodyPr>
          <a:lstStyle/>
          <a:p>
            <a:pPr algn="ctr">
              <a:lnSpc>
                <a:spcPts val="2800"/>
              </a:lnSpc>
              <a:spcBef>
                <a:spcPct val="0"/>
              </a:spcBef>
            </a:pPr>
            <a:r>
              <a:rPr lang="en-US" sz="2000">
                <a:solidFill>
                  <a:srgbClr val="FFFFFF"/>
                </a:solidFill>
                <a:latin typeface="Canva Sans Bold"/>
              </a:rPr>
              <a:t>1. Click the down arrow to the right of "My Calendars."</a:t>
            </a:r>
          </a:p>
        </p:txBody>
      </p:sp>
      <p:sp>
        <p:nvSpPr>
          <p:cNvPr id="21" name="Freeform 21"/>
          <p:cNvSpPr/>
          <p:nvPr/>
        </p:nvSpPr>
        <p:spPr>
          <a:xfrm rot="716336">
            <a:off x="3607442" y="2587434"/>
            <a:ext cx="1586748" cy="602964"/>
          </a:xfrm>
          <a:custGeom>
            <a:avLst/>
            <a:gdLst/>
            <a:ahLst/>
            <a:cxnLst/>
            <a:rect l="l" t="t" r="r" b="b"/>
            <a:pathLst>
              <a:path w="1586748" h="602964">
                <a:moveTo>
                  <a:pt x="0" y="0"/>
                </a:moveTo>
                <a:lnTo>
                  <a:pt x="1586749" y="0"/>
                </a:lnTo>
                <a:lnTo>
                  <a:pt x="1586749" y="602964"/>
                </a:lnTo>
                <a:lnTo>
                  <a:pt x="0" y="60296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22" name="AutoShape 22"/>
          <p:cNvSpPr/>
          <p:nvPr/>
        </p:nvSpPr>
        <p:spPr>
          <a:xfrm rot="-2009498">
            <a:off x="2520678" y="4334177"/>
            <a:ext cx="1288142" cy="0"/>
          </a:xfrm>
          <a:prstGeom prst="line">
            <a:avLst/>
          </a:prstGeom>
          <a:ln w="66675" cap="flat">
            <a:solidFill>
              <a:srgbClr val="990000"/>
            </a:solidFill>
            <a:prstDash val="solid"/>
            <a:headEnd type="none" w="sm" len="sm"/>
            <a:tailEnd type="arrow" w="med" len="sm"/>
          </a:ln>
        </p:spPr>
      </p:sp>
      <p:sp>
        <p:nvSpPr>
          <p:cNvPr id="23" name="TextBox 23"/>
          <p:cNvSpPr txBox="1"/>
          <p:nvPr/>
        </p:nvSpPr>
        <p:spPr>
          <a:xfrm>
            <a:off x="9924219" y="2608564"/>
            <a:ext cx="7190536" cy="1758950"/>
          </a:xfrm>
          <a:prstGeom prst="rect">
            <a:avLst/>
          </a:prstGeom>
        </p:spPr>
        <p:txBody>
          <a:bodyPr lIns="0" tIns="0" rIns="0" bIns="0" rtlCol="0" anchor="t">
            <a:spAutoFit/>
          </a:bodyPr>
          <a:lstStyle/>
          <a:p>
            <a:pPr algn="ctr">
              <a:lnSpc>
                <a:spcPts val="2800"/>
              </a:lnSpc>
              <a:spcBef>
                <a:spcPct val="0"/>
              </a:spcBef>
            </a:pPr>
            <a:r>
              <a:rPr lang="en-US" sz="2000">
                <a:solidFill>
                  <a:srgbClr val="FFFFFF"/>
                </a:solidFill>
                <a:latin typeface="Canva Sans Bold"/>
              </a:rPr>
              <a:t>3. From the “Available Calendars” section to the left</a:t>
            </a:r>
          </a:p>
          <a:p>
            <a:pPr algn="ctr">
              <a:lnSpc>
                <a:spcPts val="2800"/>
              </a:lnSpc>
              <a:spcBef>
                <a:spcPct val="0"/>
              </a:spcBef>
            </a:pPr>
            <a:r>
              <a:rPr lang="en-US" sz="2000">
                <a:solidFill>
                  <a:srgbClr val="FFFFFF"/>
                </a:solidFill>
                <a:latin typeface="Canva Sans Bold"/>
              </a:rPr>
              <a:t>choose the calendars you would like to follow.</a:t>
            </a:r>
          </a:p>
          <a:p>
            <a:pPr algn="ctr">
              <a:lnSpc>
                <a:spcPts val="2800"/>
              </a:lnSpc>
              <a:spcBef>
                <a:spcPct val="0"/>
              </a:spcBef>
            </a:pPr>
            <a:r>
              <a:rPr lang="en-US" sz="2000">
                <a:solidFill>
                  <a:srgbClr val="FFFFFF"/>
                </a:solidFill>
                <a:latin typeface="Canva Sans Bold"/>
              </a:rPr>
              <a:t>Click the plus sign to the left of the calendar and that will</a:t>
            </a:r>
          </a:p>
          <a:p>
            <a:pPr algn="ctr">
              <a:lnSpc>
                <a:spcPts val="2800"/>
              </a:lnSpc>
              <a:spcBef>
                <a:spcPct val="0"/>
              </a:spcBef>
            </a:pPr>
            <a:r>
              <a:rPr lang="en-US" sz="2000">
                <a:solidFill>
                  <a:srgbClr val="FFFFFF"/>
                </a:solidFill>
                <a:latin typeface="Canva Sans Bold"/>
              </a:rPr>
              <a:t>place it to the right under your “My Calendars” list (just like in step 6).</a:t>
            </a:r>
          </a:p>
        </p:txBody>
      </p:sp>
      <p:sp>
        <p:nvSpPr>
          <p:cNvPr id="24" name="Freeform 24"/>
          <p:cNvSpPr/>
          <p:nvPr/>
        </p:nvSpPr>
        <p:spPr>
          <a:xfrm>
            <a:off x="10553623" y="4639289"/>
            <a:ext cx="5865508" cy="4876186"/>
          </a:xfrm>
          <a:custGeom>
            <a:avLst/>
            <a:gdLst/>
            <a:ahLst/>
            <a:cxnLst/>
            <a:rect l="l" t="t" r="r" b="b"/>
            <a:pathLst>
              <a:path w="5865508" h="4876186">
                <a:moveTo>
                  <a:pt x="0" y="0"/>
                </a:moveTo>
                <a:lnTo>
                  <a:pt x="5865507" y="0"/>
                </a:lnTo>
                <a:lnTo>
                  <a:pt x="5865507" y="4876186"/>
                </a:lnTo>
                <a:lnTo>
                  <a:pt x="0" y="4876186"/>
                </a:lnTo>
                <a:lnTo>
                  <a:pt x="0" y="0"/>
                </a:lnTo>
                <a:close/>
              </a:path>
            </a:pathLst>
          </a:custGeom>
          <a:blipFill>
            <a:blip r:embed="rId5"/>
            <a:stretch>
              <a:fillRect t="-6906"/>
            </a:stretch>
          </a:blipFill>
        </p:spPr>
      </p:sp>
      <p:sp>
        <p:nvSpPr>
          <p:cNvPr id="25" name="Freeform 25"/>
          <p:cNvSpPr/>
          <p:nvPr/>
        </p:nvSpPr>
        <p:spPr>
          <a:xfrm rot="-903898">
            <a:off x="10456114" y="5582897"/>
            <a:ext cx="661524" cy="251379"/>
          </a:xfrm>
          <a:custGeom>
            <a:avLst/>
            <a:gdLst/>
            <a:ahLst/>
            <a:cxnLst/>
            <a:rect l="l" t="t" r="r" b="b"/>
            <a:pathLst>
              <a:path w="661524" h="251379">
                <a:moveTo>
                  <a:pt x="0" y="0"/>
                </a:moveTo>
                <a:lnTo>
                  <a:pt x="661524" y="0"/>
                </a:lnTo>
                <a:lnTo>
                  <a:pt x="661524" y="251380"/>
                </a:lnTo>
                <a:lnTo>
                  <a:pt x="0" y="25138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26" name="AutoShape 26"/>
          <p:cNvSpPr/>
          <p:nvPr/>
        </p:nvSpPr>
        <p:spPr>
          <a:xfrm rot="5807043">
            <a:off x="10388757" y="4940469"/>
            <a:ext cx="1062319" cy="0"/>
          </a:xfrm>
          <a:prstGeom prst="line">
            <a:avLst/>
          </a:prstGeom>
          <a:ln w="66675" cap="flat">
            <a:solidFill>
              <a:srgbClr val="990000"/>
            </a:solidFill>
            <a:prstDash val="solid"/>
            <a:headEnd type="none" w="sm" len="sm"/>
            <a:tailEnd type="arrow" w="med" len="sm"/>
          </a:ln>
        </p:spPr>
      </p:sp>
      <p:sp>
        <p:nvSpPr>
          <p:cNvPr id="27" name="AutoShape 27"/>
          <p:cNvSpPr/>
          <p:nvPr/>
        </p:nvSpPr>
        <p:spPr>
          <a:xfrm>
            <a:off x="9955305" y="2429604"/>
            <a:ext cx="7303995" cy="0"/>
          </a:xfrm>
          <a:prstGeom prst="line">
            <a:avLst/>
          </a:prstGeom>
          <a:ln w="66675" cap="flat">
            <a:solidFill>
              <a:srgbClr val="990000"/>
            </a:solidFill>
            <a:prstDash val="solid"/>
            <a:headEnd type="none" w="sm" len="sm"/>
            <a:tailEnd type="none" w="sm" len="sm"/>
          </a:ln>
        </p:spPr>
      </p:sp>
      <p:sp>
        <p:nvSpPr>
          <p:cNvPr id="28" name="AutoShape 28"/>
          <p:cNvSpPr/>
          <p:nvPr/>
        </p:nvSpPr>
        <p:spPr>
          <a:xfrm>
            <a:off x="9891109" y="4446139"/>
            <a:ext cx="7368191" cy="0"/>
          </a:xfrm>
          <a:prstGeom prst="line">
            <a:avLst/>
          </a:prstGeom>
          <a:ln w="66675" cap="flat">
            <a:solidFill>
              <a:srgbClr val="990000"/>
            </a:solidFill>
            <a:prstDash val="solid"/>
            <a:headEnd type="none" w="sm" len="sm"/>
            <a:tailEnd type="none" w="sm" len="sm"/>
          </a:ln>
        </p:spPr>
      </p:sp>
      <p:sp>
        <p:nvSpPr>
          <p:cNvPr id="29" name="AutoShape 29"/>
          <p:cNvSpPr/>
          <p:nvPr/>
        </p:nvSpPr>
        <p:spPr>
          <a:xfrm rot="5400000">
            <a:off x="8883740" y="3438998"/>
            <a:ext cx="2080959" cy="0"/>
          </a:xfrm>
          <a:prstGeom prst="line">
            <a:avLst/>
          </a:prstGeom>
          <a:ln w="66675" cap="flat">
            <a:solidFill>
              <a:srgbClr val="990000"/>
            </a:solidFill>
            <a:prstDash val="solid"/>
            <a:headEnd type="none" w="sm" len="sm"/>
            <a:tailEnd type="none" w="sm" len="sm"/>
          </a:ln>
        </p:spPr>
      </p:sp>
      <p:sp>
        <p:nvSpPr>
          <p:cNvPr id="30" name="AutoShape 30"/>
          <p:cNvSpPr/>
          <p:nvPr/>
        </p:nvSpPr>
        <p:spPr>
          <a:xfrm rot="5400000">
            <a:off x="16185483" y="3438998"/>
            <a:ext cx="2080959" cy="0"/>
          </a:xfrm>
          <a:prstGeom prst="line">
            <a:avLst/>
          </a:prstGeom>
          <a:ln w="66675" cap="flat">
            <a:solidFill>
              <a:srgbClr val="990000"/>
            </a:solidFill>
            <a:prstDash val="solid"/>
            <a:headEnd type="none" w="sm" len="sm"/>
            <a:tailEnd type="none" w="sm" len="sm"/>
          </a:ln>
        </p:spPr>
      </p:sp>
      <p:sp>
        <p:nvSpPr>
          <p:cNvPr id="31" name="AutoShape 31"/>
          <p:cNvSpPr/>
          <p:nvPr/>
        </p:nvSpPr>
        <p:spPr>
          <a:xfrm>
            <a:off x="16441156" y="7459503"/>
            <a:ext cx="1846844" cy="0"/>
          </a:xfrm>
          <a:prstGeom prst="line">
            <a:avLst/>
          </a:prstGeom>
          <a:ln w="38100" cap="flat">
            <a:solidFill>
              <a:srgbClr val="990000"/>
            </a:solidFill>
            <a:prstDash val="solid"/>
            <a:headEnd type="none" w="sm" len="sm"/>
            <a:tailEnd type="none" w="sm" len="sm"/>
          </a:ln>
        </p:spPr>
      </p:sp>
      <p:sp>
        <p:nvSpPr>
          <p:cNvPr id="32" name="AutoShape 32"/>
          <p:cNvSpPr/>
          <p:nvPr/>
        </p:nvSpPr>
        <p:spPr>
          <a:xfrm>
            <a:off x="16441156" y="9989631"/>
            <a:ext cx="1846844" cy="0"/>
          </a:xfrm>
          <a:prstGeom prst="line">
            <a:avLst/>
          </a:prstGeom>
          <a:ln w="38100" cap="flat">
            <a:solidFill>
              <a:srgbClr val="990000"/>
            </a:solidFill>
            <a:prstDash val="solid"/>
            <a:headEnd type="none" w="sm" len="sm"/>
            <a:tailEnd type="none" w="sm" len="sm"/>
          </a:ln>
        </p:spPr>
      </p:sp>
      <p:sp>
        <p:nvSpPr>
          <p:cNvPr id="33" name="AutoShape 33"/>
          <p:cNvSpPr/>
          <p:nvPr/>
        </p:nvSpPr>
        <p:spPr>
          <a:xfrm rot="5400000">
            <a:off x="15139739" y="8725149"/>
            <a:ext cx="2567063" cy="0"/>
          </a:xfrm>
          <a:prstGeom prst="line">
            <a:avLst/>
          </a:prstGeom>
          <a:ln w="38100" cap="flat">
            <a:solidFill>
              <a:srgbClr val="990000"/>
            </a:solidFill>
            <a:prstDash val="solid"/>
            <a:headEnd type="none" w="sm" len="sm"/>
            <a:tailEnd type="none" w="sm" len="sm"/>
          </a:ln>
        </p:spPr>
      </p:sp>
      <p:sp>
        <p:nvSpPr>
          <p:cNvPr id="34" name="TextBox 34"/>
          <p:cNvSpPr txBox="1"/>
          <p:nvPr/>
        </p:nvSpPr>
        <p:spPr>
          <a:xfrm>
            <a:off x="16522516" y="7664699"/>
            <a:ext cx="1684123" cy="2111375"/>
          </a:xfrm>
          <a:prstGeom prst="rect">
            <a:avLst/>
          </a:prstGeom>
        </p:spPr>
        <p:txBody>
          <a:bodyPr lIns="0" tIns="0" rIns="0" bIns="0" rtlCol="0" anchor="t">
            <a:spAutoFit/>
          </a:bodyPr>
          <a:lstStyle/>
          <a:p>
            <a:pPr algn="ctr">
              <a:lnSpc>
                <a:spcPts val="2800"/>
              </a:lnSpc>
              <a:spcBef>
                <a:spcPct val="0"/>
              </a:spcBef>
            </a:pPr>
            <a:r>
              <a:rPr lang="en-US" sz="2000">
                <a:solidFill>
                  <a:srgbClr val="FFFFFF"/>
                </a:solidFill>
                <a:latin typeface="Canva Sans Bold"/>
              </a:rPr>
              <a:t>4. Be sure to click "save" when calendar selection is complete.</a:t>
            </a:r>
          </a:p>
        </p:txBody>
      </p:sp>
      <p:sp>
        <p:nvSpPr>
          <p:cNvPr id="35" name="AutoShape 35"/>
          <p:cNvSpPr/>
          <p:nvPr/>
        </p:nvSpPr>
        <p:spPr>
          <a:xfrm rot="8425006">
            <a:off x="15147174" y="8571662"/>
            <a:ext cx="1421146" cy="0"/>
          </a:xfrm>
          <a:prstGeom prst="line">
            <a:avLst/>
          </a:prstGeom>
          <a:ln w="66675" cap="flat">
            <a:solidFill>
              <a:srgbClr val="990000"/>
            </a:solidFill>
            <a:prstDash val="solid"/>
            <a:headEnd type="none" w="sm" len="sm"/>
            <a:tailEnd type="arrow" w="med" len="sm"/>
          </a:ln>
        </p:spPr>
      </p:sp>
      <p:sp>
        <p:nvSpPr>
          <p:cNvPr id="36" name="AutoShape 36"/>
          <p:cNvSpPr/>
          <p:nvPr/>
        </p:nvSpPr>
        <p:spPr>
          <a:xfrm rot="5400000">
            <a:off x="16966369" y="8725149"/>
            <a:ext cx="2567063" cy="0"/>
          </a:xfrm>
          <a:prstGeom prst="line">
            <a:avLst/>
          </a:prstGeom>
          <a:ln w="38100" cap="flat">
            <a:solidFill>
              <a:srgbClr val="990000"/>
            </a:solidFill>
            <a:prstDash val="solid"/>
            <a:headEnd type="none" w="sm" len="sm"/>
            <a:tailEnd type="none" w="sm" len="sm"/>
          </a:ln>
        </p:spPr>
      </p:sp>
      <p:sp>
        <p:nvSpPr>
          <p:cNvPr id="37" name="Freeform 37"/>
          <p:cNvSpPr/>
          <p:nvPr/>
        </p:nvSpPr>
        <p:spPr>
          <a:xfrm rot="492361">
            <a:off x="14571743" y="9070493"/>
            <a:ext cx="1088720" cy="413714"/>
          </a:xfrm>
          <a:custGeom>
            <a:avLst/>
            <a:gdLst/>
            <a:ahLst/>
            <a:cxnLst/>
            <a:rect l="l" t="t" r="r" b="b"/>
            <a:pathLst>
              <a:path w="1088720" h="413714">
                <a:moveTo>
                  <a:pt x="0" y="0"/>
                </a:moveTo>
                <a:lnTo>
                  <a:pt x="1088721" y="0"/>
                </a:lnTo>
                <a:lnTo>
                  <a:pt x="1088721" y="413714"/>
                </a:lnTo>
                <a:lnTo>
                  <a:pt x="0" y="41371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717</Words>
  <Application>Microsoft Office PowerPoint</Application>
  <PresentationFormat>Custom</PresentationFormat>
  <Paragraphs>65</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Calibri</vt:lpstr>
      <vt:lpstr>Arial</vt:lpstr>
      <vt:lpstr>Canva Sans</vt:lpstr>
      <vt:lpstr>Canva Sans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Eventlink Training PPT</dc:title>
  <dc:creator>Abigail England</dc:creator>
  <cp:lastModifiedBy>Abigail England</cp:lastModifiedBy>
  <cp:revision>5</cp:revision>
  <dcterms:created xsi:type="dcterms:W3CDTF">2006-08-16T00:00:00Z</dcterms:created>
  <dcterms:modified xsi:type="dcterms:W3CDTF">2023-07-26T14:56:23Z</dcterms:modified>
  <dc:identifier>DAFSPAnt8kE</dc:identifier>
</cp:coreProperties>
</file>