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8"/>
  </p:notesMasterIdLst>
  <p:sldIdLst>
    <p:sldId id="256" r:id="rId5"/>
    <p:sldId id="286" r:id="rId6"/>
    <p:sldId id="257" r:id="rId7"/>
    <p:sldId id="293" r:id="rId8"/>
    <p:sldId id="285" r:id="rId9"/>
    <p:sldId id="287" r:id="rId10"/>
    <p:sldId id="283" r:id="rId11"/>
    <p:sldId id="262" r:id="rId12"/>
    <p:sldId id="281" r:id="rId13"/>
    <p:sldId id="278" r:id="rId14"/>
    <p:sldId id="261" r:id="rId15"/>
    <p:sldId id="289" r:id="rId16"/>
    <p:sldId id="304" r:id="rId17"/>
    <p:sldId id="269" r:id="rId18"/>
    <p:sldId id="268" r:id="rId19"/>
    <p:sldId id="290" r:id="rId20"/>
    <p:sldId id="266" r:id="rId21"/>
    <p:sldId id="284" r:id="rId22"/>
    <p:sldId id="282" r:id="rId23"/>
    <p:sldId id="267" r:id="rId24"/>
    <p:sldId id="291" r:id="rId25"/>
    <p:sldId id="271" r:id="rId26"/>
    <p:sldId id="270" r:id="rId27"/>
    <p:sldId id="295" r:id="rId28"/>
    <p:sldId id="296" r:id="rId29"/>
    <p:sldId id="297" r:id="rId30"/>
    <p:sldId id="298" r:id="rId31"/>
    <p:sldId id="299" r:id="rId32"/>
    <p:sldId id="302" r:id="rId33"/>
    <p:sldId id="300" r:id="rId34"/>
    <p:sldId id="294" r:id="rId35"/>
    <p:sldId id="264" r:id="rId36"/>
    <p:sldId id="30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E066F5-1AD0-24AE-F488-466B8AE6DEFA}" v="2" dt="2023-09-21T01:12:30.182"/>
    <p1510:client id="{AF3C2AC9-6145-7D32-AD3A-B68D15A91569}" v="70" dt="2021-09-15T22:53:11.183"/>
    <p1510:client id="{248480E8-CA5F-51F0-B409-6CA49DF8E50D}" v="12" dt="2021-09-14T17:42:49.011"/>
    <p1510:client id="{3D71623A-643A-9859-BA3E-333DEF23583B}" v="8" dt="2023-09-15T20:45:58.407"/>
    <p1510:client id="{24C3EA91-CFDC-0D3E-E5AB-5B431E6FA662}" v="4671" dt="2021-09-14T18:10:54.965"/>
    <p1510:client id="{C685BE93-B15F-AE64-7161-8A569AB4840A}" v="12" dt="2022-09-12T19:28:15.048"/>
    <p1510:client id="{3724A5DF-F680-F143-615C-D2A6B8B77E1C}" v="198" dt="2021-09-14T16:48:48.707"/>
    <p1510:client id="{70A29E84-79B2-F242-7115-498A9D73BA85}" v="16" dt="2023-09-20T22:55:49.302"/>
    <p1510:client id="{FB092E92-2944-0011-4E80-B553CE38DD97}" v="395" dt="2021-09-14T18:42:52.071"/>
    <p1510:client id="{4B4BEB58-07CD-C23E-8230-2CD94488594A}" v="73" dt="2023-09-12T20:56:34.697"/>
    <p1510:client id="{9BECB845-442C-AEE7-A14B-4C6E4EDEA62F}" v="197" dt="2022-09-21T22:45:59.800"/>
    <p1510:client id="{BE8346B1-74CC-4B18-8DFC-CA93DDCF57BE}" v="7" dt="2020-09-10T07:19:33.948"/>
    <p1510:client id="{CB785EFB-BDDA-94DA-9FA8-9EA60F689588}" v="329" dt="2022-09-12T18:07:23.3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53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8EFB1-C6D5-45E6-8A7A-B8A4EBDA4F90}" type="datetimeFigureOut">
              <a:rPr lang="en-US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9E2AD-CD4F-4577-94DB-D7D1AC9F59A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3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Student and parent link into Canvas is the same – need to go to Issaquah Instructure.com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9E2AD-CD4F-4577-94DB-D7D1AC9F59A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FEBB14A-A57D-4330-B014-ABD57907C4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0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9355"/>
            <a:ext cx="4686134" cy="1329690"/>
          </a:xfrm>
          <a:prstGeom prst="rect">
            <a:avLst/>
          </a:prstGeom>
        </p:spPr>
      </p:pic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100250"/>
            <a:ext cx="10141721" cy="2768737"/>
          </a:xfrm>
        </p:spPr>
        <p:txBody>
          <a:bodyPr/>
          <a:lstStyle>
            <a:lvl1pPr marL="0" indent="0">
              <a:buNone/>
              <a:defRPr sz="16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Closing slide and notes</a:t>
            </a:r>
          </a:p>
        </p:txBody>
      </p:sp>
    </p:spTree>
    <p:extLst>
      <p:ext uri="{BB962C8B-B14F-4D97-AF65-F5344CB8AC3E}">
        <p14:creationId xmlns:p14="http://schemas.microsoft.com/office/powerpoint/2010/main" val="187356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731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4073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6F1EBAA-A66C-4B1F-B1EC-F64EE235AE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4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41366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41366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0E316DC-6114-4D6B-A0F4-E7A7D7ABE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2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731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733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0733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358AA-EE48-4058-A528-B48F5F008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6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40572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0484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048453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073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073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89CB656-A156-49A5-92C1-1FFA661C2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6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731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9F79663-7CDD-4FE5-AC26-3978F5496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1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D526565-0616-4343-A594-8EBC70C14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5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06232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259AB3C-1F48-4D12-A14F-7437FE94F9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06232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F870C31-CC1F-4035-B4DD-FD6E5D1EE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1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73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073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B38B1-6C47-4108-AED3-5E09D5E6693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7D40A-CC2F-416C-9F97-18EBC97D8C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856BCC-B3DC-4403-9478-3984A62C1C3A}"/>
              </a:ext>
            </a:extLst>
          </p:cNvPr>
          <p:cNvGrpSpPr/>
          <p:nvPr/>
        </p:nvGrpSpPr>
        <p:grpSpPr>
          <a:xfrm>
            <a:off x="11245516" y="-72188"/>
            <a:ext cx="1110915" cy="7002378"/>
            <a:chOff x="11245516" y="-72188"/>
            <a:chExt cx="1110915" cy="70023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5DD12C-B297-4CF8-AF3A-747B676E2C1E}"/>
                </a:ext>
              </a:extLst>
            </p:cNvPr>
            <p:cNvSpPr/>
            <p:nvPr/>
          </p:nvSpPr>
          <p:spPr>
            <a:xfrm>
              <a:off x="11245516" y="-72188"/>
              <a:ext cx="1002631" cy="7002378"/>
            </a:xfrm>
            <a:prstGeom prst="rect">
              <a:avLst/>
            </a:prstGeom>
            <a:solidFill>
              <a:srgbClr val="EA8371"/>
            </a:solidFill>
            <a:ln>
              <a:solidFill>
                <a:srgbClr val="EA83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A77DB6-66EB-4270-BCB9-9187F61D940A}"/>
                </a:ext>
              </a:extLst>
            </p:cNvPr>
            <p:cNvSpPr/>
            <p:nvPr/>
          </p:nvSpPr>
          <p:spPr>
            <a:xfrm>
              <a:off x="11353800" y="-72188"/>
              <a:ext cx="1002631" cy="7002378"/>
            </a:xfrm>
            <a:prstGeom prst="rect">
              <a:avLst/>
            </a:prstGeom>
            <a:solidFill>
              <a:srgbClr val="006F82"/>
            </a:solidFill>
            <a:ln>
              <a:solidFill>
                <a:srgbClr val="006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9E59FFC-045F-4B79-99BC-B46465C9053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0" y="5860259"/>
            <a:ext cx="2133608" cy="60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9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notification@instructure.co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ssaquah.instructure.com/login/canva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om.com/share/b2e3fbe77f904c9291152f14b66e0cd7" TargetMode="External"/><Relationship Id="rId7" Type="http://schemas.openxmlformats.org/officeDocument/2006/relationships/hyperlink" Target="https://www.loom.com/share/3c85630d453746189e9a8b3c39891a09" TargetMode="External"/><Relationship Id="rId2" Type="http://schemas.openxmlformats.org/officeDocument/2006/relationships/hyperlink" Target="https://www.isd411.org/portals/grades-6-1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om.com/share/2c505e702ef04fc38d0bf74237f14251" TargetMode="External"/><Relationship Id="rId5" Type="http://schemas.openxmlformats.org/officeDocument/2006/relationships/hyperlink" Target="https://www.loom.com/share/576c76f5ba4e4fdb9dbce33eb89c0f95" TargetMode="External"/><Relationship Id="rId4" Type="http://schemas.openxmlformats.org/officeDocument/2006/relationships/hyperlink" Target="https://issaquah.instructure.com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GhangurdeI@issaquah.wednet.edu" TargetMode="External"/><Relationship Id="rId2" Type="http://schemas.openxmlformats.org/officeDocument/2006/relationships/hyperlink" Target="mailto:MedinaL@issaquah.wednet.ed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hyperlink" Target="mailto:ISDEdTechHelp@issaquah.wednet.edu" TargetMode="External"/><Relationship Id="rId4" Type="http://schemas.openxmlformats.org/officeDocument/2006/relationships/hyperlink" Target="mailto:MithalW@issaquah.wednet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d411.org/portals/grades-6-12" TargetMode="External"/><Relationship Id="rId2" Type="http://schemas.openxmlformats.org/officeDocument/2006/relationships/hyperlink" Target="mailto:ISDEdTechHelp@issaquah.wednet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tions@instructure.com" TargetMode="External"/><Relationship Id="rId2" Type="http://schemas.openxmlformats.org/officeDocument/2006/relationships/hyperlink" Target="https://issaquah.instructure.com/login/canva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issaquah.instructure.com/courses/9180/module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B2238-590E-4A88-B3BF-6BE40DE77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2818" y="891943"/>
            <a:ext cx="10058400" cy="2537057"/>
          </a:xfrm>
        </p:spPr>
        <p:txBody>
          <a:bodyPr>
            <a:normAutofit/>
          </a:bodyPr>
          <a:lstStyle/>
          <a:p>
            <a:r>
              <a:rPr lang="en-US"/>
              <a:t>Canvas for Parents</a:t>
            </a:r>
            <a:br>
              <a:rPr lang="en-US"/>
            </a:br>
            <a:endParaRPr lang="en-US" sz="3600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81D4B-8D85-4A5E-83E8-CCE249489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119718"/>
            <a:ext cx="9829800" cy="21380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/>
              <a:t>Presented by Family Partnership Equity Team and Education Technology, TLS</a:t>
            </a:r>
            <a:endParaRPr lang="en-US" sz="3200" b="1">
              <a:cs typeface="Calibri Light"/>
            </a:endParaRPr>
          </a:p>
          <a:p>
            <a:r>
              <a:rPr lang="en-US" sz="3200" b="1"/>
              <a:t>Issaquah School District</a:t>
            </a:r>
            <a:endParaRPr lang="en-US" sz="3200" b="1">
              <a:cs typeface="Calibri Light"/>
            </a:endParaRPr>
          </a:p>
          <a:p>
            <a:r>
              <a:rPr lang="en-US" sz="3200" b="1"/>
              <a:t>2023-2024</a:t>
            </a:r>
            <a:endParaRPr lang="en-US" sz="3200" b="1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49259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6EDE-89E5-4B9E-9518-57686436C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604"/>
            <a:ext cx="10317480" cy="1125528"/>
          </a:xfrm>
        </p:spPr>
        <p:txBody>
          <a:bodyPr/>
          <a:lstStyle/>
          <a:p>
            <a:r>
              <a:rPr lang="en-US"/>
              <a:t>Change your notification preferences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ACFBE1-9E38-43A8-9E30-A4F6878F6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61061"/>
            <a:ext cx="9076765" cy="421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55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4588CF-5C7B-4E9D-B446-9064B6462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97" y="146988"/>
            <a:ext cx="10636456" cy="55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83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D94A-5C84-4BD1-A093-DD598B61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cs typeface="Calibri Light"/>
              </a:rPr>
              <a:t>Tips for Notifications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6E8CB-D01D-463F-8C98-DB439DB98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454"/>
            <a:ext cx="10407316" cy="4351338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Add multiple e-mails (example yahoo vs Gmail account will get notifications also)</a:t>
            </a:r>
          </a:p>
          <a:p>
            <a:r>
              <a:rPr lang="en-US">
                <a:cs typeface="Calibri"/>
              </a:rPr>
              <a:t>Daily summary (one email with all the changes for the day, example grading summary)</a:t>
            </a:r>
          </a:p>
          <a:p>
            <a:r>
              <a:rPr lang="en-US">
                <a:cs typeface="Calibri"/>
              </a:rPr>
              <a:t>Weekly summary (example get summary on Sundays for assignments)</a:t>
            </a:r>
          </a:p>
          <a:p>
            <a:r>
              <a:rPr lang="en-US">
                <a:cs typeface="Calibri"/>
              </a:rPr>
              <a:t>Daily for specific notifications (Inbox message if not going to email also)</a:t>
            </a:r>
          </a:p>
          <a:p>
            <a:r>
              <a:rPr lang="en-US">
                <a:cs typeface="Calibri"/>
              </a:rPr>
              <a:t>Daily notification email from </a:t>
            </a:r>
            <a:r>
              <a:rPr lang="en-US">
                <a:cs typeface="Calibri"/>
                <a:hlinkClick r:id="rId2"/>
              </a:rPr>
              <a:t>notification@instructure.com</a:t>
            </a:r>
            <a:r>
              <a:rPr lang="en-US">
                <a:cs typeface="Calibri"/>
              </a:rPr>
              <a:t> sent around 6 pm daily</a:t>
            </a:r>
          </a:p>
          <a:p>
            <a:r>
              <a:rPr lang="en-US" b="1">
                <a:cs typeface="Calibri"/>
              </a:rPr>
              <a:t>Parent preference – parent going into Canvas or Canvas notifications all coming to parent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**Demonstration of how to set notifications</a:t>
            </a:r>
          </a:p>
        </p:txBody>
      </p:sp>
    </p:spTree>
    <p:extLst>
      <p:ext uri="{BB962C8B-B14F-4D97-AF65-F5344CB8AC3E}">
        <p14:creationId xmlns:p14="http://schemas.microsoft.com/office/powerpoint/2010/main" val="46165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2299-24C9-45EE-3DBA-2A9C02F3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12" y="2710"/>
            <a:ext cx="9598852" cy="1344148"/>
          </a:xfrm>
        </p:spPr>
        <p:txBody>
          <a:bodyPr/>
          <a:lstStyle/>
          <a:p>
            <a:r>
              <a:rPr lang="en-US" sz="2400">
                <a:cs typeface="Calibri"/>
              </a:rPr>
              <a:t>Managing notifications tips – daily vs immediately</a:t>
            </a:r>
            <a:br>
              <a:rPr lang="en-US" sz="2400">
                <a:cs typeface="Calibri"/>
              </a:rPr>
            </a:br>
            <a:r>
              <a:rPr lang="en-US" sz="2400">
                <a:cs typeface="Calibri"/>
              </a:rPr>
              <a:t>       </a:t>
            </a:r>
            <a:r>
              <a:rPr lang="en-US" sz="1600">
                <a:ea typeface="+mj-lt"/>
                <a:cs typeface="+mj-lt"/>
              </a:rPr>
              <a:t>Notifications for individual courses can be changed within each course (</a:t>
            </a:r>
            <a:r>
              <a:rPr lang="en-US" sz="1600" err="1">
                <a:ea typeface="+mj-lt"/>
                <a:cs typeface="+mj-lt"/>
              </a:rPr>
              <a:t>ie</a:t>
            </a:r>
            <a:r>
              <a:rPr lang="en-US" sz="1600">
                <a:ea typeface="+mj-lt"/>
                <a:cs typeface="+mj-lt"/>
              </a:rPr>
              <a:t>.  keeping an eye on math grade)</a:t>
            </a:r>
            <a:endParaRPr lang="en-US" sz="1600"/>
          </a:p>
        </p:txBody>
      </p:sp>
      <p:pic>
        <p:nvPicPr>
          <p:cNvPr id="5" name="Picture 5" descr="Table&#10;&#10;Description automatically generated">
            <a:extLst>
              <a:ext uri="{FF2B5EF4-FFF2-40B4-BE49-F238E27FC236}">
                <a16:creationId xmlns:a16="http://schemas.microsoft.com/office/drawing/2014/main" id="{28CA0D42-BF99-69E7-6532-CDCC40D6B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0" y="1274714"/>
            <a:ext cx="12008003" cy="17809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EB58C18-709F-884D-8F3B-26B464F61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2552" y="2401771"/>
            <a:ext cx="5955413" cy="4565070"/>
          </a:xfr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7173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FCDB4-5BFB-4696-B004-3837C9D6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Inbox (Conversations)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EFF2C6-3FDD-46B7-9551-F9F0CE3B3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38" y="3515119"/>
            <a:ext cx="7563121" cy="28318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1F3EF1-008B-47B6-B1F7-A1C3D425E4BF}"/>
              </a:ext>
            </a:extLst>
          </p:cNvPr>
          <p:cNvSpPr txBox="1"/>
          <p:nvPr/>
        </p:nvSpPr>
        <p:spPr>
          <a:xfrm>
            <a:off x="406357" y="1402574"/>
            <a:ext cx="93136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Parent use of inbox will depend on preference setting</a:t>
            </a:r>
          </a:p>
          <a:p>
            <a:r>
              <a:rPr lang="en-US">
                <a:cs typeface="Calibri"/>
              </a:rPr>
              <a:t>If notification are sent to your email, then parents don' need to setup or use inbox</a:t>
            </a:r>
          </a:p>
          <a:p>
            <a:r>
              <a:rPr lang="en-US">
                <a:cs typeface="Calibri"/>
              </a:rPr>
              <a:t>Best way to communicate with teachers is through email especially if including others in email or including attachments. 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F62CFC-4528-4788-A4E5-4842C96C7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29935" y="2602903"/>
            <a:ext cx="4062302" cy="323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9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74A12-823E-413A-8445-B19AD5D48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40712"/>
          </a:xfrm>
        </p:spPr>
        <p:txBody>
          <a:bodyPr/>
          <a:lstStyle/>
          <a:p>
            <a:r>
              <a:rPr lang="en-US">
                <a:cs typeface="Calibri Light"/>
              </a:rPr>
              <a:t>Calendar – Month view</a:t>
            </a:r>
            <a:endParaRPr lang="en-US"/>
          </a:p>
        </p:txBody>
      </p:sp>
      <p:pic>
        <p:nvPicPr>
          <p:cNvPr id="6" name="Picture 6" descr="Table&#10;&#10;Description automatically generated">
            <a:extLst>
              <a:ext uri="{FF2B5EF4-FFF2-40B4-BE49-F238E27FC236}">
                <a16:creationId xmlns:a16="http://schemas.microsoft.com/office/drawing/2014/main" id="{BDE4A43A-F590-4985-846E-0CB8A06CA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685" y="1147981"/>
            <a:ext cx="9537042" cy="4553572"/>
          </a:xfrm>
        </p:spPr>
      </p:pic>
    </p:spTree>
    <p:extLst>
      <p:ext uri="{BB962C8B-B14F-4D97-AF65-F5344CB8AC3E}">
        <p14:creationId xmlns:p14="http://schemas.microsoft.com/office/powerpoint/2010/main" val="3911970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AE9E2-F101-4DD8-A948-EC603D33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123"/>
            <a:ext cx="10058400" cy="1450757"/>
          </a:xfrm>
        </p:spPr>
        <p:txBody>
          <a:bodyPr/>
          <a:lstStyle/>
          <a:p>
            <a:r>
              <a:rPr lang="en-US">
                <a:cs typeface="Calibri Light"/>
              </a:rPr>
              <a:t>Calendar – Agenda view</a:t>
            </a:r>
            <a:endParaRPr lang="en-US"/>
          </a:p>
        </p:txBody>
      </p:sp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C5D1DE2-455A-433F-88D5-D035768EC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447" y="1118297"/>
            <a:ext cx="9706785" cy="4621405"/>
          </a:xfrm>
        </p:spPr>
      </p:pic>
    </p:spTree>
    <p:extLst>
      <p:ext uri="{BB962C8B-B14F-4D97-AF65-F5344CB8AC3E}">
        <p14:creationId xmlns:p14="http://schemas.microsoft.com/office/powerpoint/2010/main" val="1846028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B45CC-000B-4CD9-9E23-66F153873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>
                <a:cs typeface="Calibri"/>
              </a:rPr>
              <a:t>Already color coded based on dashboard colors so easier to identify which class belongs to certain child</a:t>
            </a:r>
          </a:p>
          <a:p>
            <a:r>
              <a:rPr lang="en-US">
                <a:cs typeface="Calibri"/>
              </a:rPr>
              <a:t>Use Agenda view to look a due dates</a:t>
            </a:r>
          </a:p>
          <a:p>
            <a:endParaRPr lang="en-US" sz="2800" b="1">
              <a:cs typeface="Calibri"/>
            </a:endParaRPr>
          </a:p>
          <a:p>
            <a:r>
              <a:rPr lang="en-US" sz="2800" b="1">
                <a:cs typeface="Calibri"/>
              </a:rPr>
              <a:t>Demonstration of Calendar feature in Canvas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EE5BD9-6184-4970-9057-D8BFF0DCBEF1}"/>
              </a:ext>
            </a:extLst>
          </p:cNvPr>
          <p:cNvSpPr txBox="1"/>
          <p:nvPr/>
        </p:nvSpPr>
        <p:spPr>
          <a:xfrm>
            <a:off x="1035627" y="611332"/>
            <a:ext cx="995622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/>
              <a:t>Calendar - Tips</a:t>
            </a:r>
          </a:p>
        </p:txBody>
      </p:sp>
    </p:spTree>
    <p:extLst>
      <p:ext uri="{BB962C8B-B14F-4D97-AF65-F5344CB8AC3E}">
        <p14:creationId xmlns:p14="http://schemas.microsoft.com/office/powerpoint/2010/main" val="1248509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F32A9-0091-4886-858C-F38FB60F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Navigation Bar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EF5FC-0527-45FD-BFB3-A22EADF8A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teacher determines what links are available on the Course Navigation Bar found next to the main Canvas Navigation Bar.  The Navigation bars may be different for each teacher. 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are some common links found on the Navigation bar.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Announcements: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Important information from the teacher that doesn’t go into the modules.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Modules: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Gateway to the learning content such as assignments, assessments (quizzes/tests), academic resources and other helpful resources for students.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Assignments: 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Assignments list and description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Discussions: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Only available to students.  Students would access class discussions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Syllabus: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Course policies, grading information, curriculum information, classroom management and policies.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Assessments/Quizzes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Grades: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Feedback and communication from teacher regarding academic progress, Skyward/Family Access will reflect the final grade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People: 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Only in Student Canvas interface – List of classmates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Apps that will be used in the class may be linked here also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 365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Flipgrid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30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C2D29-3D0E-4672-AC48-9BED4F9A8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31" y="387245"/>
            <a:ext cx="10058400" cy="1450757"/>
          </a:xfrm>
        </p:spPr>
        <p:txBody>
          <a:bodyPr/>
          <a:lstStyle/>
          <a:p>
            <a:r>
              <a:rPr lang="en-US">
                <a:cs typeface="Calibri Light"/>
              </a:rPr>
              <a:t>Course organization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80B38-6CE7-404A-A397-25F005D37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569" y="1845733"/>
            <a:ext cx="5050420" cy="4268195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>
                <a:cs typeface="Calibri"/>
              </a:rPr>
              <a:t>Another way to see the course list</a:t>
            </a:r>
          </a:p>
          <a:p>
            <a:r>
              <a:rPr lang="en-US">
                <a:cs typeface="Calibri"/>
              </a:rPr>
              <a:t>Staring to organize courses</a:t>
            </a:r>
            <a:endParaRPr lang="en-US"/>
          </a:p>
          <a:p>
            <a:r>
              <a:rPr lang="en-US">
                <a:cs typeface="Calibri"/>
              </a:rPr>
              <a:t>Easier to navigate since don't have to go </a:t>
            </a:r>
          </a:p>
          <a:p>
            <a:r>
              <a:rPr lang="en-US">
                <a:cs typeface="Calibri"/>
              </a:rPr>
              <a:t>back to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53ECBD-E350-40EE-9B12-0EE9AB741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7245"/>
            <a:ext cx="4622537" cy="53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4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95657-B719-496D-A27B-A9CD7A429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Canvas for Parent or Guardian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29E1D-B477-46BD-97DF-DF0058F42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245305" cy="4584076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200" b="1">
                <a:solidFill>
                  <a:srgbClr val="2D3B45"/>
                </a:solidFill>
                <a:latin typeface="Lato Extended"/>
              </a:rPr>
              <a:t>Course navigation may vary by class, you may be able to see the following: </a:t>
            </a:r>
            <a:endParaRPr lang="en-US"/>
          </a:p>
          <a:p>
            <a:pPr marL="342900" indent="-342900" algn="l"/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Read course announcements  </a:t>
            </a:r>
            <a:endParaRPr lang="en-US">
              <a:cs typeface="Calibri"/>
            </a:endParaRP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See the course assignments page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Preview course documents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View the course syllabus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See course outcomes (learning standards)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View the course calendar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Examine their student’s grades </a:t>
            </a:r>
          </a:p>
          <a:p>
            <a:pPr marL="342900" indent="-342900" algn="l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Access their student’s conversations (course messaging) </a:t>
            </a:r>
          </a:p>
          <a:p>
            <a:pPr marL="342900" indent="-342900">
              <a:buFont typeface="Calibri" panose="020B0604020202020204" pitchFamily="34" charset="0"/>
              <a:buChar char=" 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Communicate with the </a:t>
            </a:r>
            <a:r>
              <a:rPr lang="en-US">
                <a:solidFill>
                  <a:srgbClr val="2D3B45"/>
                </a:solidFill>
                <a:latin typeface="Lato Extended"/>
              </a:rPr>
              <a:t>teacher using Inbox</a:t>
            </a:r>
            <a:endParaRPr lang="en-US" b="0" i="0">
              <a:solidFill>
                <a:srgbClr val="2D3B45"/>
              </a:solidFill>
              <a:effectLst/>
              <a:latin typeface="Lato Extended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12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CD020-0C4A-460E-9E49-2C5D8EEFF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Features on the Navigation Bar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4AD1D6-8319-467E-80B7-7073D20C9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>
                <a:cs typeface="Calibri"/>
              </a:rPr>
              <a:t>Navigating a course</a:t>
            </a:r>
          </a:p>
          <a:p>
            <a:r>
              <a:rPr lang="en-US">
                <a:cs typeface="Calibri"/>
              </a:rPr>
              <a:t>Modules</a:t>
            </a:r>
          </a:p>
          <a:p>
            <a:r>
              <a:rPr lang="en-US">
                <a:cs typeface="Calibri"/>
              </a:rPr>
              <a:t>Home page</a:t>
            </a:r>
          </a:p>
          <a:p>
            <a:r>
              <a:rPr lang="en-US">
                <a:cs typeface="Calibri"/>
              </a:rPr>
              <a:t>Syllabus</a:t>
            </a:r>
          </a:p>
          <a:p>
            <a:r>
              <a:rPr lang="en-US">
                <a:cs typeface="Calibri"/>
              </a:rPr>
              <a:t>Assignments</a:t>
            </a:r>
          </a:p>
          <a:p>
            <a:endParaRPr lang="en-US">
              <a:cs typeface="Calibri"/>
            </a:endParaRPr>
          </a:p>
          <a:p>
            <a:r>
              <a:rPr lang="en-US" sz="2800" b="1">
                <a:cs typeface="Calibri"/>
              </a:rPr>
              <a:t>Demonstration of navigation features in a course</a:t>
            </a:r>
          </a:p>
        </p:txBody>
      </p:sp>
    </p:spTree>
    <p:extLst>
      <p:ext uri="{BB962C8B-B14F-4D97-AF65-F5344CB8AC3E}">
        <p14:creationId xmlns:p14="http://schemas.microsoft.com/office/powerpoint/2010/main" val="1003409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0D82E-D4D5-4D6D-AE28-0B1C46AE3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Grades on Canvas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740CC-77C3-453E-BBCC-E21B988E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342" y="1588435"/>
            <a:ext cx="10407316" cy="4351338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Access in from the dashboard for an overview of grades</a:t>
            </a:r>
          </a:p>
          <a:p>
            <a:pPr marL="0" indent="0">
              <a:buNone/>
            </a:pPr>
            <a:r>
              <a:rPr lang="en-US">
                <a:cs typeface="Calibri"/>
              </a:rPr>
              <a:t>  </a:t>
            </a:r>
            <a:r>
              <a:rPr lang="en-US">
                <a:solidFill>
                  <a:schemeClr val="bg2">
                    <a:lumMod val="50000"/>
                  </a:schemeClr>
                </a:solidFill>
                <a:cs typeface="Calibri"/>
              </a:rPr>
              <a:t>For high school, be sure you are looking at All Grading Periods not just Quarter 2 (only relevant in Quarter 2)</a:t>
            </a:r>
          </a:p>
          <a:p>
            <a:r>
              <a:rPr lang="en-US">
                <a:cs typeface="Calibri"/>
              </a:rPr>
              <a:t>Course access for more detail to grades such as:</a:t>
            </a:r>
          </a:p>
          <a:p>
            <a:pPr marL="383540" lvl="1"/>
            <a:r>
              <a:rPr lang="en-US">
                <a:cs typeface="Calibri"/>
              </a:rPr>
              <a:t> missing assignments</a:t>
            </a:r>
          </a:p>
          <a:p>
            <a:pPr marL="383540" lvl="1"/>
            <a:r>
              <a:rPr lang="en-US">
                <a:cs typeface="Calibri"/>
              </a:rPr>
              <a:t>late assignments</a:t>
            </a:r>
          </a:p>
          <a:p>
            <a:pPr marL="383540" lvl="1"/>
            <a:r>
              <a:rPr lang="en-US">
                <a:cs typeface="Calibri"/>
              </a:rPr>
              <a:t>scores</a:t>
            </a:r>
          </a:p>
          <a:p>
            <a:pPr marL="383540" lvl="1"/>
            <a:r>
              <a:rPr lang="en-US">
                <a:cs typeface="Calibri"/>
              </a:rPr>
              <a:t>total grade </a:t>
            </a:r>
          </a:p>
          <a:p>
            <a:pPr marL="383540" lvl="1"/>
            <a:r>
              <a:rPr lang="en-US">
                <a:cs typeface="Calibri"/>
              </a:rPr>
              <a:t>weighted groups (grading categories)</a:t>
            </a:r>
          </a:p>
          <a:p>
            <a:pPr marL="383540" lvl="1"/>
            <a:r>
              <a:rPr lang="en-US">
                <a:cs typeface="Calibri"/>
              </a:rPr>
              <a:t>how to calculate grade</a:t>
            </a:r>
          </a:p>
          <a:p>
            <a:pPr marL="383540" lvl="1"/>
            <a:r>
              <a:rPr lang="en-US">
                <a:cs typeface="Calibri"/>
              </a:rPr>
              <a:t>Feedback to student from teacher</a:t>
            </a:r>
          </a:p>
          <a:p>
            <a:pPr marL="383540" lvl="1"/>
            <a:endParaRPr lang="en-US">
              <a:cs typeface="Calibri"/>
            </a:endParaRPr>
          </a:p>
          <a:p>
            <a:pPr marL="200660" lvl="1" indent="0">
              <a:buNone/>
            </a:pPr>
            <a:r>
              <a:rPr lang="en-US" sz="3200" b="1">
                <a:cs typeface="Calibri"/>
              </a:rPr>
              <a:t>Demonstration video on accessing grades in Canvas</a:t>
            </a:r>
          </a:p>
        </p:txBody>
      </p:sp>
    </p:spTree>
    <p:extLst>
      <p:ext uri="{BB962C8B-B14F-4D97-AF65-F5344CB8AC3E}">
        <p14:creationId xmlns:p14="http://schemas.microsoft.com/office/powerpoint/2010/main" val="1969938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AA7EA-14E9-48EE-B7A0-BEDC297DC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Grades</a:t>
            </a:r>
            <a:endParaRPr lang="en-US"/>
          </a:p>
        </p:txBody>
      </p:sp>
      <p:pic>
        <p:nvPicPr>
          <p:cNvPr id="7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6583215-3B93-40DD-9155-0519BFF0B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484" y="1253331"/>
            <a:ext cx="9017575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62045F-794B-4272-88BE-E8E1029D6F9F}"/>
              </a:ext>
            </a:extLst>
          </p:cNvPr>
          <p:cNvSpPr/>
          <p:nvPr/>
        </p:nvSpPr>
        <p:spPr>
          <a:xfrm>
            <a:off x="2394857" y="2455817"/>
            <a:ext cx="618309" cy="957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13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7B768-1E52-4D8D-A110-90380C63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13" y="286603"/>
            <a:ext cx="10777267" cy="1422003"/>
          </a:xfrm>
        </p:spPr>
        <p:txBody>
          <a:bodyPr>
            <a:normAutofit/>
          </a:bodyPr>
          <a:lstStyle/>
          <a:p>
            <a:r>
              <a:rPr lang="en-US" sz="3200" b="1">
                <a:cs typeface="Calibri Light"/>
              </a:rPr>
              <a:t>Inbox – students can use inbox to communicate with teacher (sometimes easier since drop down menu with teacher names and address.</a:t>
            </a:r>
            <a:endParaRPr lang="en-US" sz="3200" b="1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D5D122-46E2-4BAA-B7CB-B1EF0D6B3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495" y="1797730"/>
            <a:ext cx="4720045" cy="37578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6C995-D9E5-416C-A5EE-DCC7E78A6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02232"/>
            <a:ext cx="4711173" cy="371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49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6DF75-F07C-4C53-A170-940E3AD7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Canvas Mobile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B8DC5-E206-4179-9D65-A44EDB98A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57909" cy="4752728"/>
          </a:xfrm>
        </p:spPr>
        <p:txBody>
          <a:bodyPr/>
          <a:lstStyle/>
          <a:p>
            <a:r>
              <a:rPr lang="en-US"/>
              <a:t>Use QR code from the computer login</a:t>
            </a:r>
          </a:p>
          <a:p>
            <a:r>
              <a:rPr lang="en-US"/>
              <a:t>Limited – can see Grades and Front Page for each class</a:t>
            </a:r>
          </a:p>
          <a:p>
            <a:r>
              <a:rPr lang="en-US"/>
              <a:t>Can set alerts for grades and assignments</a:t>
            </a:r>
          </a:p>
          <a:p>
            <a:r>
              <a:rPr lang="en-US"/>
              <a:t>Inbox access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AE7FD-E1BF-4503-84C6-52B5CD0AF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284" y="365125"/>
            <a:ext cx="3571319" cy="493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74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5E9B-EC41-4498-B7DC-E0703D3AA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62" y="123447"/>
            <a:ext cx="10407316" cy="1325563"/>
          </a:xfrm>
        </p:spPr>
        <p:txBody>
          <a:bodyPr/>
          <a:lstStyle/>
          <a:p>
            <a:r>
              <a:rPr lang="en-US"/>
              <a:t>Steps to download Canvas Mobile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76A27-1E41-44AF-A04D-3D04051DC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EB1B5-693B-41A2-A797-2AB947860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68" y="992497"/>
            <a:ext cx="10874519" cy="564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90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A78E1-749E-4E0F-90A6-E7EE4028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Log in screen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42365-4707-41D5-9A8E-C92C9C3B8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20231" cy="4228946"/>
          </a:xfrm>
        </p:spPr>
        <p:txBody>
          <a:bodyPr/>
          <a:lstStyle/>
          <a:p>
            <a:r>
              <a:rPr lang="en-US"/>
              <a:t>Make sure it says Issaquah.instructure.com</a:t>
            </a:r>
          </a:p>
          <a:p>
            <a:r>
              <a:rPr lang="en-US"/>
              <a:t>Use same Username or password</a:t>
            </a:r>
          </a:p>
          <a:p>
            <a:r>
              <a:rPr lang="en-US"/>
              <a:t>Can reset password if necessary “Forgot Password”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DAD5A-168B-44F4-B79E-FED4E213A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636" y="457893"/>
            <a:ext cx="2733675" cy="4486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AFF4CF-E7D5-4691-9C23-6854E83FD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763" y="3986705"/>
            <a:ext cx="2781300" cy="600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1ACA5F-DE84-4281-ABAC-AC8CE1818D08}"/>
              </a:ext>
            </a:extLst>
          </p:cNvPr>
          <p:cNvSpPr txBox="1"/>
          <p:nvPr/>
        </p:nvSpPr>
        <p:spPr>
          <a:xfrm>
            <a:off x="7791311" y="2701030"/>
            <a:ext cx="2897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Password reset</a:t>
            </a:r>
          </a:p>
          <a:p>
            <a:r>
              <a:rPr lang="en-US"/>
              <a:t>Check email for reset link</a:t>
            </a:r>
          </a:p>
          <a:p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DA0C7D-A7A6-49CE-B4E3-5ABD619BE437}"/>
              </a:ext>
            </a:extLst>
          </p:cNvPr>
          <p:cNvCxnSpPr/>
          <p:nvPr/>
        </p:nvCxnSpPr>
        <p:spPr>
          <a:xfrm>
            <a:off x="8664606" y="3301105"/>
            <a:ext cx="195309" cy="725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869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BFB188-B673-48B2-A0FD-D4FA588E0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232" y="1517253"/>
            <a:ext cx="2476500" cy="5314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B825FD-040B-45EC-BF89-78F0F9FB7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Landing page for Canvas Parents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0DD1C-CDC3-4381-8416-1773A44AA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274" y="1890943"/>
            <a:ext cx="2585537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CF0CAE-E515-497B-9F4F-807B121FB639}"/>
              </a:ext>
            </a:extLst>
          </p:cNvPr>
          <p:cNvSpPr txBox="1"/>
          <p:nvPr/>
        </p:nvSpPr>
        <p:spPr>
          <a:xfrm>
            <a:off x="8794811" y="4263409"/>
            <a:ext cx="1864310" cy="1200329"/>
          </a:xfrm>
          <a:prstGeom prst="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Quick glance of assignment due that day in calendar feature.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BCEF75-CB5D-485D-A233-47A345E435A9}"/>
              </a:ext>
            </a:extLst>
          </p:cNvPr>
          <p:cNvCxnSpPr>
            <a:cxnSpLocks/>
          </p:cNvCxnSpPr>
          <p:nvPr/>
        </p:nvCxnSpPr>
        <p:spPr>
          <a:xfrm flipH="1">
            <a:off x="4344964" y="5104660"/>
            <a:ext cx="4449847" cy="1305018"/>
          </a:xfrm>
          <a:prstGeom prst="straightConnector1">
            <a:avLst/>
          </a:prstGeom>
          <a:ln w="38100"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F99C34-EB16-4CF7-B619-93DEC2466A43}"/>
              </a:ext>
            </a:extLst>
          </p:cNvPr>
          <p:cNvCxnSpPr/>
          <p:nvPr/>
        </p:nvCxnSpPr>
        <p:spPr>
          <a:xfrm flipV="1">
            <a:off x="2203690" y="1970842"/>
            <a:ext cx="878889" cy="15092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297DBF-8A05-4077-ADA4-393DB4C823D7}"/>
              </a:ext>
            </a:extLst>
          </p:cNvPr>
          <p:cNvSpPr txBox="1"/>
          <p:nvPr/>
        </p:nvSpPr>
        <p:spPr>
          <a:xfrm>
            <a:off x="994299" y="2210540"/>
            <a:ext cx="1571348" cy="92333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Inbox – messages from teachers</a:t>
            </a:r>
          </a:p>
        </p:txBody>
      </p:sp>
    </p:spTree>
    <p:extLst>
      <p:ext uri="{BB962C8B-B14F-4D97-AF65-F5344CB8AC3E}">
        <p14:creationId xmlns:p14="http://schemas.microsoft.com/office/powerpoint/2010/main" val="709869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5704-BE41-4330-B8FD-8D33C1BE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Inbox on App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C33CA3-63D3-4832-961F-D2145865E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26" y="1442648"/>
            <a:ext cx="2640459" cy="5047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F3A3A5-BC44-452F-B2F7-8002B9C91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701" y="1442647"/>
            <a:ext cx="2438291" cy="504769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55370AC-BDA3-48CD-91CA-DCEFE744042E}"/>
              </a:ext>
            </a:extLst>
          </p:cNvPr>
          <p:cNvCxnSpPr/>
          <p:nvPr/>
        </p:nvCxnSpPr>
        <p:spPr>
          <a:xfrm flipH="1">
            <a:off x="1473693" y="1198485"/>
            <a:ext cx="233362" cy="1926455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9519EED-371D-497B-B456-3E8260462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869" y="365125"/>
            <a:ext cx="2438291" cy="3233718"/>
          </a:xfrm>
          <a:prstGeom prst="rect">
            <a:avLst/>
          </a:prstGeom>
          <a:ln w="9525">
            <a:solidFill>
              <a:srgbClr val="7030A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332D7A-11A8-458F-9805-0D876BFC5065}"/>
              </a:ext>
            </a:extLst>
          </p:cNvPr>
          <p:cNvSpPr txBox="1"/>
          <p:nvPr/>
        </p:nvSpPr>
        <p:spPr>
          <a:xfrm>
            <a:off x="7066625" y="3828522"/>
            <a:ext cx="37286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Families can send a message to the classroom teacher using the Canvas app.  Click on the Blue message icon.  A list of course will appear.  Choose the course.  Enter your message title and type your message. The teacher of that course will sent the message.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82805D-325B-474D-8505-9EF0093C8F17}"/>
              </a:ext>
            </a:extLst>
          </p:cNvPr>
          <p:cNvCxnSpPr/>
          <p:nvPr/>
        </p:nvCxnSpPr>
        <p:spPr>
          <a:xfrm flipH="1">
            <a:off x="6320901" y="4536489"/>
            <a:ext cx="1373507" cy="131389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F0E62A-421F-4D41-9B78-C1861866F42D}"/>
              </a:ext>
            </a:extLst>
          </p:cNvPr>
          <p:cNvCxnSpPr>
            <a:cxnSpLocks/>
          </p:cNvCxnSpPr>
          <p:nvPr/>
        </p:nvCxnSpPr>
        <p:spPr>
          <a:xfrm flipV="1">
            <a:off x="8382928" y="710214"/>
            <a:ext cx="46796" cy="429988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8367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45C4F-9403-41B9-AA71-624952C55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Setting Alerts on Mobile App </a:t>
            </a:r>
            <a:br>
              <a:rPr lang="en-US"/>
            </a:br>
            <a:r>
              <a:rPr lang="en-US"/>
              <a:t>	</a:t>
            </a:r>
            <a:r>
              <a:rPr lang="en-US" sz="2400"/>
              <a:t>under Manage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35362-EC85-41ED-9D5C-977949A04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2866" y="1825625"/>
            <a:ext cx="2962650" cy="4351338"/>
          </a:xfrm>
        </p:spPr>
        <p:txBody>
          <a:bodyPr/>
          <a:lstStyle/>
          <a:p>
            <a:r>
              <a:rPr lang="en-US" sz="2000"/>
              <a:t>Can set percentage for alert </a:t>
            </a:r>
          </a:p>
          <a:p>
            <a:pPr lvl="1"/>
            <a:r>
              <a:rPr lang="en-US" sz="1600"/>
              <a:t>Example 70%</a:t>
            </a:r>
          </a:p>
          <a:p>
            <a:r>
              <a:rPr lang="en-US" sz="2000"/>
              <a:t>Suggestion:</a:t>
            </a:r>
          </a:p>
          <a:p>
            <a:pPr lvl="1"/>
            <a:r>
              <a:rPr lang="en-US"/>
              <a:t>Turn on alert for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/>
              <a:t>Assignment missing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/>
              <a:t>Course announcement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/>
              <a:t>Institution announcement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7D5DC3-8982-44D5-B309-7495268C8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463" y="1690688"/>
            <a:ext cx="2440010" cy="5289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EE98B0-E4E7-4CCF-973D-F92AFAB59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10" y="1690688"/>
            <a:ext cx="2337040" cy="50609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105EA7-DD52-4063-98A7-16873CE06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763" y="1658685"/>
            <a:ext cx="2366596" cy="51249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F20391F-B6B1-4D9A-AC82-04D6B6B88E05}"/>
              </a:ext>
            </a:extLst>
          </p:cNvPr>
          <p:cNvCxnSpPr/>
          <p:nvPr/>
        </p:nvCxnSpPr>
        <p:spPr>
          <a:xfrm flipH="1">
            <a:off x="1855433" y="905522"/>
            <a:ext cx="3497802" cy="2523478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633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D6DE0-BC98-468F-97FC-FCBF460DD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 link for Canvas for Parents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978DF-C10E-4520-83B1-901FD5169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Go to </a:t>
            </a:r>
            <a:r>
              <a:rPr lang="en-US">
                <a:hlinkClick r:id="rId3"/>
              </a:rPr>
              <a:t>https://issaquah.instructure.com/login/canvas</a:t>
            </a:r>
            <a:endParaRPr lang="en-US"/>
          </a:p>
          <a:p>
            <a:r>
              <a:rPr lang="en-US"/>
              <a:t>On ISD website on Home page – Click on Student Portal – Click on Secondary Grades 6-12 – Click on left side  Parent Login to Canvas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D92ED6-4192-4E2E-8585-EE44BC371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082" y="3276715"/>
            <a:ext cx="6859539" cy="3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95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B828-2041-4BA5-A668-37474CB8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ISD Support for Canvas and Family Access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67420-C579-4C98-B3B5-AB7AB4329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51331" y="-2200805"/>
            <a:ext cx="18044862" cy="804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00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A275-BEB5-4F0A-8662-6D13DEB5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 on ISD website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C5D9A1-7B3C-4077-B993-DCA00639A1E2}"/>
              </a:ext>
            </a:extLst>
          </p:cNvPr>
          <p:cNvSpPr txBox="1"/>
          <p:nvPr/>
        </p:nvSpPr>
        <p:spPr>
          <a:xfrm>
            <a:off x="1316019" y="1900517"/>
            <a:ext cx="98396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2"/>
              </a:rPr>
              <a:t>Canvas (Grades 6-12) - Issaquah School District 411 (isd411.org)</a:t>
            </a:r>
            <a:endParaRPr lang="en-US" sz="2800"/>
          </a:p>
          <a:p>
            <a:endParaRPr lang="en-US" sz="2800" u="sng">
              <a:hlinkClick r:id="rId3" tooltip="https://www.loom.com/share/b2e3fbe77f904c9291152f14b66e0cd7"/>
            </a:endParaRPr>
          </a:p>
          <a:p>
            <a:r>
              <a:rPr lang="en-US" sz="2800"/>
              <a:t>Parent login site: </a:t>
            </a:r>
            <a:r>
              <a:rPr lang="en-US" sz="2800">
                <a:hlinkClick r:id="rId4"/>
              </a:rPr>
              <a:t>https://Issaquah.instructure.com</a:t>
            </a:r>
            <a:endParaRPr lang="en-US" sz="2800"/>
          </a:p>
          <a:p>
            <a:endParaRPr lang="en-US" sz="2800" u="sng">
              <a:hlinkClick r:id="rId3" tooltip="https://www.loom.com/share/b2e3fbe77f904c9291152f14b66e0cd7"/>
            </a:endParaRPr>
          </a:p>
          <a:p>
            <a:r>
              <a:rPr lang="en-US" sz="2800"/>
              <a:t>Videos for parent support</a:t>
            </a:r>
            <a:endParaRPr lang="en-US" sz="2800">
              <a:hlinkClick r:id="rId3" tooltip="https://www.loom.com/share/b2e3fbe77f904c9291152f14b66e0cd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>
                <a:hlinkClick r:id="rId3" tooltip="https://www.loom.com/share/b2e3fbe77f904c9291152f14b66e0cd7"/>
              </a:rPr>
              <a:t>Logging in</a:t>
            </a:r>
            <a:endParaRPr lang="en-US" sz="2800" u="sng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>
                <a:hlinkClick r:id="rId5" tooltip="https://www.loom.com/share/576c76f5ba4e4fdb9dbce33eb89c0f95"/>
              </a:rPr>
              <a:t>Dashboard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>
                <a:hlinkClick r:id="rId6" tooltip="https://www.loom.com/share/2c505e702ef04fc38d0bf74237f14251"/>
              </a:rPr>
              <a:t>Notifications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>
                <a:hlinkClick r:id="rId7" tooltip="https://www.loom.com/share/3c85630d453746189e9a8b3c39891a09"/>
              </a:rPr>
              <a:t>Grades</a:t>
            </a:r>
            <a:endParaRPr lang="en-US" sz="2800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34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307D-EDD7-4140-AC27-7DBC7ED29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87917"/>
          </a:xfrm>
        </p:spPr>
        <p:txBody>
          <a:bodyPr/>
          <a:lstStyle/>
          <a:p>
            <a:r>
              <a:rPr lang="en-US">
                <a:cs typeface="Calibri Light"/>
              </a:rPr>
              <a:t>Resource in Canvas Platform: Help tab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E1EB4-54FC-4893-A01B-2F7ACE43A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704" y="1143821"/>
            <a:ext cx="8565795" cy="45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24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DD1E-789D-4B85-B70B-E39F86E5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04" y="38422"/>
            <a:ext cx="10407316" cy="1325563"/>
          </a:xfrm>
        </p:spPr>
        <p:txBody>
          <a:bodyPr/>
          <a:lstStyle/>
          <a:p>
            <a:r>
              <a:rPr lang="en-US"/>
              <a:t>Additional help with Canvas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ED55C-D328-452F-BA8C-EC18CC71E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1363985"/>
            <a:ext cx="5962095" cy="52676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Contact a Family Liaison at your school</a:t>
            </a:r>
            <a:endParaRPr lang="en-US" sz="800"/>
          </a:p>
          <a:p>
            <a:r>
              <a:rPr lang="en-US" sz="1400"/>
              <a:t>	Liliana Medina 425-837-7141 text 425-331-9555 </a:t>
            </a:r>
            <a:r>
              <a:rPr lang="en-US" sz="1400" u="sng">
                <a:hlinkClick r:id="rId2"/>
              </a:rPr>
              <a:t>MedinaL@issaquah.wednet.edu</a:t>
            </a:r>
            <a:r>
              <a:rPr lang="en-US" sz="1400"/>
              <a:t> </a:t>
            </a:r>
            <a:endParaRPr lang="en-US" sz="800">
              <a:cs typeface="Calibri"/>
            </a:endParaRPr>
          </a:p>
          <a:p>
            <a:pPr marL="0" indent="0">
              <a:buNone/>
            </a:pPr>
            <a:r>
              <a:rPr lang="en-US" sz="1400">
                <a:cs typeface="Calibri" panose="020F0502020204030204"/>
              </a:rPr>
              <a:t>              Issaquah Middle, Issaquah High</a:t>
            </a:r>
          </a:p>
          <a:p>
            <a:pPr marL="285750" indent="-285750"/>
            <a:r>
              <a:rPr lang="en-US" sz="1400" i="1"/>
              <a:t>	Ina Ghangurde 425-837-7008 text 252-563-3498 </a:t>
            </a:r>
            <a:r>
              <a:rPr lang="en-US" sz="1400" i="1" u="sng">
                <a:hlinkClick r:id="rId3"/>
              </a:rPr>
              <a:t>GhangurdeI@issaquah.wednet.edu</a:t>
            </a:r>
            <a:endParaRPr lang="en-US" sz="1400">
              <a:cs typeface="Calibri"/>
            </a:endParaRPr>
          </a:p>
          <a:p>
            <a:pPr marL="0" indent="0">
              <a:buNone/>
            </a:pPr>
            <a:r>
              <a:rPr lang="en-US" sz="1400">
                <a:cs typeface="Calibri"/>
              </a:rPr>
              <a:t>              </a:t>
            </a:r>
            <a:r>
              <a:rPr lang="en-US" sz="1400" i="1">
                <a:cs typeface="Calibri"/>
              </a:rPr>
              <a:t>Pacific Cascade, Maywood, Cougar Mountain, Liberty High</a:t>
            </a:r>
            <a:endParaRPr lang="en-US" sz="1400" i="1"/>
          </a:p>
          <a:p>
            <a:pPr marL="285750" indent="-285750"/>
            <a:r>
              <a:rPr lang="en-US" sz="1400"/>
              <a:t>	Wenli Mithal 425-837-7106 text 978-252-3686 </a:t>
            </a:r>
            <a:r>
              <a:rPr lang="en-US" sz="1400" u="sng">
                <a:hlinkClick r:id="rId4"/>
              </a:rPr>
              <a:t>MithalW@issaquah.wednet.edu</a:t>
            </a:r>
            <a:r>
              <a:rPr lang="en-US" sz="1400"/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sz="1400">
                <a:cs typeface="Calibri"/>
              </a:rPr>
              <a:t>               Beaver Lake, Pine Lake, Skyline High</a:t>
            </a:r>
          </a:p>
          <a:p>
            <a:r>
              <a:rPr lang="en-US"/>
              <a:t>In-person help Sept 27 at ISD Admin building 6:30-8:30 pm (drop in)</a:t>
            </a:r>
          </a:p>
          <a:p>
            <a:r>
              <a:rPr lang="en-US"/>
              <a:t>For help with Canvas Login contact</a:t>
            </a:r>
            <a:endParaRPr lang="en-US" u="sng">
              <a:hlinkClick r:id="rId5"/>
            </a:endParaRPr>
          </a:p>
          <a:p>
            <a:pPr marL="0" indent="0">
              <a:buNone/>
            </a:pPr>
            <a:r>
              <a:rPr lang="en-US" u="sng">
                <a:hlinkClick r:id="rId5"/>
              </a:rPr>
              <a:t>ISDEdTechHelp@issaquah.wednet.edu</a:t>
            </a:r>
            <a:r>
              <a:rPr lang="en-US"/>
              <a:t> </a:t>
            </a:r>
          </a:p>
        </p:txBody>
      </p:sp>
      <p:pic>
        <p:nvPicPr>
          <p:cNvPr id="4" name="Picture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A58D8AB9-A65B-D66A-320D-1804321092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7477" y="992554"/>
            <a:ext cx="4355123" cy="435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6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610B3-AC4F-0F70-A62E-36EE3E509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Trouble shooting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B49E2-8286-65D0-3F33-2464D352C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321449" cy="3963395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>
              <a:buFont typeface="Wingdings" panose="020F0502020204030204" pitchFamily="34" charset="0"/>
              <a:buChar char="Ø"/>
            </a:pPr>
            <a:r>
              <a:rPr lang="en-US">
                <a:cs typeface="Calibri" panose="020F0502020204030204"/>
              </a:rPr>
              <a:t>Make sure you are at the Issaquah site for Canvas. 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>
                <a:cs typeface="Calibri" panose="020F0502020204030204"/>
              </a:rPr>
              <a:t>If you do not receive the password or password reset, please check junk mail.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>
                <a:cs typeface="Calibri" panose="020F0502020204030204"/>
              </a:rPr>
              <a:t>Check Family Access to make sure your email you are using is the one listed (Family 1 or Family 2)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>
                <a:cs typeface="Calibri" panose="020F0502020204030204"/>
              </a:rPr>
              <a:t>Email </a:t>
            </a:r>
            <a:r>
              <a:rPr lang="en-US" u="sng">
                <a:hlinkClick r:id="rId2"/>
              </a:rPr>
              <a:t>ISDEdTechHelp@issaquah.wednet.edu</a:t>
            </a:r>
            <a:endParaRPr lang="en-US" u="sng"/>
          </a:p>
          <a:p>
            <a:pPr>
              <a:buFont typeface="Wingdings" panose="020F0502020204030204" pitchFamily="34" charset="0"/>
              <a:buChar char="Ø"/>
            </a:pPr>
            <a:r>
              <a:rPr lang="en-US">
                <a:cs typeface="Calibri" panose="020F0502020204030204"/>
              </a:rPr>
              <a:t>For troubleshooting help visit: </a:t>
            </a:r>
            <a:r>
              <a:rPr lang="en-US">
                <a:hlinkClick r:id="rId3"/>
              </a:rPr>
              <a:t>Canvas (Grades 6-12) - Issaquah School District 411 (isd411.org)</a:t>
            </a:r>
            <a:endParaRPr lang="en-US"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ADBED-C5F8-472C-9A6B-4F5259315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608" y="1320536"/>
            <a:ext cx="395287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795F8B-6914-4EDE-971D-C0902E8FC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608" y="2027562"/>
            <a:ext cx="5644525" cy="294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8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61A11-2AC3-4DDD-9895-784048EF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Canvas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2C0F8-59DA-4886-9884-BF8F0EF73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10000"/>
          </a:bodyPr>
          <a:lstStyle/>
          <a:p>
            <a:pPr marL="0" indent="0" algn="l" fontAlgn="base">
              <a:buNone/>
            </a:pPr>
            <a:r>
              <a:rPr lang="en-US" sz="1800" b="0" i="0">
                <a:effectLst/>
                <a:latin typeface="Calibri" panose="020F0502020204030204" pitchFamily="34" charset="0"/>
              </a:rPr>
              <a:t>Through Canvas, students will be able to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800" b="0" i="0">
                <a:effectLst/>
                <a:latin typeface="Calibri" panose="020F0502020204030204" pitchFamily="34" charset="0"/>
              </a:rPr>
              <a:t>Access teacher information, course syllabus and class expectations </a:t>
            </a:r>
            <a:endParaRPr lang="en-US" b="0" i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Participate in live stream lessons</a:t>
            </a:r>
            <a:endParaRPr lang="en-US" b="0" i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View recordings of instructional videos (dependent on teacher)</a:t>
            </a:r>
            <a:endParaRPr lang="en-US" b="0" i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Locate and access course assignment information and instructions to complete and turn in assignments </a:t>
            </a:r>
            <a:endParaRPr lang="en-US" b="0" i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View a single calendar with due dates and for all classes</a:t>
            </a:r>
            <a:endParaRPr lang="en-US" b="0" i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0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r>
              <a:rPr lang="en-US" sz="2800" b="1">
                <a:solidFill>
                  <a:srgbClr val="000000"/>
                </a:solidFill>
                <a:cs typeface="Calibri" panose="020F0502020204030204"/>
              </a:rPr>
              <a:t>Parents should log in as themselves and not the child since logging in as a child violates confidentiality and privacy policies. </a:t>
            </a:r>
          </a:p>
          <a:p>
            <a:pPr marL="0" indent="0">
              <a:buNone/>
            </a:pPr>
            <a:endParaRPr lang="en-US" b="1">
              <a:solidFill>
                <a:srgbClr val="000000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US" sz="2800" b="1">
                <a:solidFill>
                  <a:srgbClr val="000000"/>
                </a:solidFill>
                <a:cs typeface="Calibri" panose="020F0502020204030204"/>
              </a:rPr>
              <a:t>If student needs help, they should ask their teacher and then the school librarian for help with their Canvas account. </a:t>
            </a: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2258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6AB1C-9EC5-486D-A442-5F17C53B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Parents or Guardians cannot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ECC7E-D596-45CF-BD73-0594415B3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Submit assignments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Read course discussions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Take quizzes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Join course groups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Send messages to students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See course rosters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2D3B45"/>
                </a:solidFill>
                <a:effectLst/>
                <a:latin typeface="Lato Extended"/>
              </a:rPr>
              <a:t>See unpublished courses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5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EDA9D-21C6-4D37-AF7D-CCC83BC92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Parents logging into Issaquah Canvas for Parents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AFFF1-0D56-439F-8E1D-0664BD62AAD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1135" y="1594807"/>
            <a:ext cx="3956375" cy="506189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en-US" sz="1400" b="1" i="0">
                <a:solidFill>
                  <a:srgbClr val="000000"/>
                </a:solidFill>
                <a:effectLst/>
                <a:latin typeface="Arial"/>
                <a:cs typeface="Arial"/>
              </a:rPr>
              <a:t>Username</a:t>
            </a:r>
            <a:r>
              <a:rPr lang="en-US" sz="1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: Input email associated with you in Skyward as your username.</a:t>
            </a:r>
          </a:p>
          <a:p>
            <a:pPr algn="l"/>
            <a:r>
              <a:rPr lang="en-US" sz="1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First time logging in? Click "Forgot Password" follow instructions in password reset email</a:t>
            </a:r>
          </a:p>
          <a:p>
            <a:r>
              <a:rPr lang="en-US" sz="1400"/>
              <a:t>Pop up box will appear stating - </a:t>
            </a:r>
            <a:r>
              <a:rPr lang="en-US" sz="1400" i="1"/>
              <a:t>Your password recovery was sent to _____________. Please check you spam.  It may take up to 30 minutes.</a:t>
            </a:r>
            <a:endParaRPr lang="en-US" sz="1400" i="1">
              <a:cs typeface="Calibri"/>
            </a:endParaRPr>
          </a:p>
          <a:p>
            <a:r>
              <a:rPr lang="en-US" sz="1400"/>
              <a:t>Check email and use link to create a password to set up your account.</a:t>
            </a:r>
            <a:endParaRPr lang="en-US" sz="1400">
              <a:cs typeface="Calibri"/>
            </a:endParaRPr>
          </a:p>
          <a:p>
            <a:r>
              <a:rPr lang="en-US" sz="1400"/>
              <a:t>Go back to </a:t>
            </a:r>
            <a:r>
              <a:rPr lang="en-US" sz="1400">
                <a:hlinkClick r:id="rId2"/>
              </a:rPr>
              <a:t>https://issaquah.instructure.com/login/canvas</a:t>
            </a:r>
            <a:r>
              <a:rPr lang="en-US" sz="1400"/>
              <a:t> and log in</a:t>
            </a:r>
            <a:endParaRPr lang="en-US" sz="1400">
              <a:cs typeface="Calibri"/>
            </a:endParaRPr>
          </a:p>
          <a:p>
            <a:r>
              <a:rPr lang="en-US" sz="1400" b="1"/>
              <a:t>Suggestion</a:t>
            </a:r>
            <a:r>
              <a:rPr lang="en-US" sz="1400"/>
              <a:t> – Save password on computer or click on “Stay signed in” on website for easy access on a secured computer.</a:t>
            </a:r>
            <a:endParaRPr lang="en-US" sz="1400">
              <a:cs typeface="Calibri"/>
            </a:endParaRPr>
          </a:p>
          <a:p>
            <a:r>
              <a:rPr lang="en-US" sz="1400">
                <a:cs typeface="Calibri"/>
              </a:rPr>
              <a:t>Suggestion: make sure all emails from </a:t>
            </a:r>
            <a:r>
              <a:rPr lang="en-US" sz="1400">
                <a:cs typeface="Calibri"/>
                <a:hlinkClick r:id="rId3"/>
              </a:rPr>
              <a:t>notifications@instructure.com</a:t>
            </a:r>
            <a:r>
              <a:rPr lang="en-US" sz="1400">
                <a:cs typeface="Calibri"/>
              </a:rPr>
              <a:t> as marked as safe emails and don't go to your Spam/Junk folder.</a:t>
            </a:r>
            <a:endParaRPr lang="en-US" sz="1400"/>
          </a:p>
          <a:p>
            <a:r>
              <a:rPr lang="en-US" sz="1400"/>
              <a:t>Gmail user issues - </a:t>
            </a:r>
            <a:r>
              <a:rPr lang="en-US" sz="1400">
                <a:hlinkClick r:id="rId4"/>
              </a:rPr>
              <a:t>Course Modules: Canvas 101 for Parents &amp; Guardians (instructure.com)</a:t>
            </a:r>
            <a:endParaRPr lang="en-US" sz="1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FCF542-512B-403A-93E2-2C088B744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992" y="1690688"/>
            <a:ext cx="7072538" cy="319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59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BB31-3219-40D7-ABAF-D701AC049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3CFA4F-1842-4783-9ABB-E0ABAF5D4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61" y="1908408"/>
            <a:ext cx="8082011" cy="3804294"/>
          </a:xfr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338DB3-5FA0-4832-BDB8-A5391AEBFB89}"/>
              </a:ext>
            </a:extLst>
          </p:cNvPr>
          <p:cNvCxnSpPr/>
          <p:nvPr/>
        </p:nvCxnSpPr>
        <p:spPr>
          <a:xfrm>
            <a:off x="7084381" y="1997476"/>
            <a:ext cx="2725444" cy="0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80E9592-50A1-4E1F-A890-7D2B55DC9F60}"/>
              </a:ext>
            </a:extLst>
          </p:cNvPr>
          <p:cNvSpPr txBox="1"/>
          <p:nvPr/>
        </p:nvSpPr>
        <p:spPr>
          <a:xfrm>
            <a:off x="9225027" y="2086545"/>
            <a:ext cx="2020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Drop down menu if you have multiple children in the ISD grades 6-12 only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BB3679-5E0B-4472-A7A8-B3FDBACF05D6}"/>
              </a:ext>
            </a:extLst>
          </p:cNvPr>
          <p:cNvCxnSpPr>
            <a:cxnSpLocks/>
          </p:cNvCxnSpPr>
          <p:nvPr/>
        </p:nvCxnSpPr>
        <p:spPr>
          <a:xfrm>
            <a:off x="2545976" y="5468471"/>
            <a:ext cx="6873232" cy="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EF94D70-7AFF-46E3-B207-7A15BA4BC815}"/>
              </a:ext>
            </a:extLst>
          </p:cNvPr>
          <p:cNvSpPr txBox="1"/>
          <p:nvPr/>
        </p:nvSpPr>
        <p:spPr>
          <a:xfrm>
            <a:off x="9419208" y="4047445"/>
            <a:ext cx="1953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General school information – not an actual class.</a:t>
            </a:r>
          </a:p>
          <a:p>
            <a:r>
              <a:rPr lang="en-US"/>
              <a:t>All students have this as part of Dashboard.   </a:t>
            </a:r>
          </a:p>
        </p:txBody>
      </p:sp>
    </p:spTree>
    <p:extLst>
      <p:ext uri="{BB962C8B-B14F-4D97-AF65-F5344CB8AC3E}">
        <p14:creationId xmlns:p14="http://schemas.microsoft.com/office/powerpoint/2010/main" val="99086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7AE1-D9A8-4B26-A39B-C51614B91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Organizing your dashboard  - Tips and tricks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8AE4F-E029-4F8A-9849-7B5B8D6BB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ea typeface="+mn-lt"/>
                <a:cs typeface="+mn-lt"/>
              </a:rPr>
              <a:t>Use Toggle to view each secondary student's Dashboard</a:t>
            </a:r>
            <a:endParaRPr lang="en-US" sz="2400">
              <a:cs typeface="Calibri"/>
            </a:endParaRPr>
          </a:p>
          <a:p>
            <a:r>
              <a:rPr lang="en-US" sz="2400" b="1">
                <a:cs typeface="Calibri"/>
              </a:rPr>
              <a:t>Using the three dots on the top right side of the tile/card parents can also:</a:t>
            </a:r>
          </a:p>
          <a:p>
            <a:pPr marL="0" indent="0">
              <a:buNone/>
            </a:pPr>
            <a:r>
              <a:rPr lang="en-US" sz="2400">
                <a:cs typeface="Calibri"/>
              </a:rPr>
              <a:t>Color code course (optional and specific to user's preference) </a:t>
            </a:r>
          </a:p>
          <a:p>
            <a:pPr marL="0" indent="0">
              <a:buNone/>
            </a:pPr>
            <a:r>
              <a:rPr lang="en-US" sz="2400">
                <a:cs typeface="Calibri"/>
              </a:rPr>
              <a:t>Rename the courses – </a:t>
            </a:r>
            <a:r>
              <a:rPr lang="en-US" sz="2400" err="1">
                <a:cs typeface="Calibri"/>
              </a:rPr>
              <a:t>ie</a:t>
            </a:r>
            <a:r>
              <a:rPr lang="en-US" sz="2400">
                <a:cs typeface="Calibri"/>
              </a:rPr>
              <a:t>. use nicknames</a:t>
            </a:r>
          </a:p>
          <a:p>
            <a:pPr marL="0" indent="0">
              <a:buNone/>
            </a:pPr>
            <a:endParaRPr lang="en-US" sz="2400">
              <a:cs typeface="Calibri"/>
            </a:endParaRPr>
          </a:p>
          <a:p>
            <a:pPr marL="0" indent="0">
              <a:buNone/>
            </a:pPr>
            <a:r>
              <a:rPr lang="en-US" sz="3600" b="1">
                <a:solidFill>
                  <a:schemeClr val="tx1"/>
                </a:solidFill>
                <a:cs typeface="Calibri"/>
              </a:rPr>
              <a:t>Demonstration of logging in and organizing your dashboard (multiple students in Canvas example)</a:t>
            </a: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725025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Template 1 - updated July 2022">
  <a:themeElements>
    <a:clrScheme name="ISD Presentation 1">
      <a:dk1>
        <a:srgbClr val="000000"/>
      </a:dk1>
      <a:lt1>
        <a:srgbClr val="FFFFFF"/>
      </a:lt1>
      <a:dk2>
        <a:srgbClr val="006F82"/>
      </a:dk2>
      <a:lt2>
        <a:srgbClr val="FFFFFF"/>
      </a:lt2>
      <a:accent1>
        <a:srgbClr val="EA8371"/>
      </a:accent1>
      <a:accent2>
        <a:srgbClr val="E6F1F3"/>
      </a:accent2>
      <a:accent3>
        <a:srgbClr val="0FA1CD"/>
      </a:accent3>
      <a:accent4>
        <a:srgbClr val="FFF9C2"/>
      </a:accent4>
      <a:accent5>
        <a:srgbClr val="006F82"/>
      </a:accent5>
      <a:accent6>
        <a:srgbClr val="859234"/>
      </a:accent6>
      <a:hlink>
        <a:srgbClr val="00B0F0"/>
      </a:hlink>
      <a:folHlink>
        <a:srgbClr val="EA837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1 - updated July 2022 [Read-Only]" id="{0DDCE7FD-604E-412B-ACC8-654BC42AF161}" vid="{6AF57F8B-F7E9-4D2C-8FE6-5834703C30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080B50F502CE4295741A26991808E7" ma:contentTypeVersion="13" ma:contentTypeDescription="Create a new document." ma:contentTypeScope="" ma:versionID="991fa742b98c48c5d0009c42ea27bec0">
  <xsd:schema xmlns:xsd="http://www.w3.org/2001/XMLSchema" xmlns:xs="http://www.w3.org/2001/XMLSchema" xmlns:p="http://schemas.microsoft.com/office/2006/metadata/properties" xmlns:ns3="a993da6b-ecc5-4661-974d-dcf5519ce991" xmlns:ns4="eb5fd477-d12f-4726-9e87-1bab0dac6eba" targetNamespace="http://schemas.microsoft.com/office/2006/metadata/properties" ma:root="true" ma:fieldsID="45fd0f08cb769fea1e9a1592cd202535" ns3:_="" ns4:_="">
    <xsd:import namespace="a993da6b-ecc5-4661-974d-dcf5519ce991"/>
    <xsd:import namespace="eb5fd477-d12f-4726-9e87-1bab0dac6eb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93da6b-ecc5-4661-974d-dcf5519ce9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fd477-d12f-4726-9e87-1bab0dac6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22592D-FDCB-49A4-87CD-D66F85EA5A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DA119E-6139-428E-858C-6EDACB2D8D3A}">
  <ds:schemaRefs>
    <ds:schemaRef ds:uri="a993da6b-ecc5-4661-974d-dcf5519ce991"/>
    <ds:schemaRef ds:uri="eb5fd477-d12f-4726-9e87-1bab0dac6e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C0A5DAA-4D17-4B18-95C8-825D09CF8616}">
  <ds:schemaRefs>
    <ds:schemaRef ds:uri="http://purl.org/dc/dcmitype/"/>
    <ds:schemaRef ds:uri="eb5fd477-d12f-4726-9e87-1bab0dac6eba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993da6b-ecc5-4661-974d-dcf5519ce99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1 - updated July 2022</Template>
  <TotalTime>0</TotalTime>
  <Words>1569</Words>
  <Application>Microsoft Office PowerPoint</Application>
  <PresentationFormat>Widescreen</PresentationFormat>
  <Paragraphs>179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Courier New</vt:lpstr>
      <vt:lpstr>Lato Extended</vt:lpstr>
      <vt:lpstr>Times New Roman</vt:lpstr>
      <vt:lpstr>verdana</vt:lpstr>
      <vt:lpstr>Wingdings</vt:lpstr>
      <vt:lpstr>Presentation Template 1 - updated July 2022</vt:lpstr>
      <vt:lpstr>Canvas for Parents </vt:lpstr>
      <vt:lpstr>Canvas for Parent or Guardian</vt:lpstr>
      <vt:lpstr>Website link for Canvas for Parents</vt:lpstr>
      <vt:lpstr>Trouble shooting </vt:lpstr>
      <vt:lpstr>Canvas for Students</vt:lpstr>
      <vt:lpstr>Parents or Guardians cannot</vt:lpstr>
      <vt:lpstr>Parents logging into Issaquah Canvas for Parents</vt:lpstr>
      <vt:lpstr>Dashboard</vt:lpstr>
      <vt:lpstr>Organizing your dashboard  - Tips and tricks</vt:lpstr>
      <vt:lpstr>Change your notification preferences</vt:lpstr>
      <vt:lpstr>PowerPoint Presentation</vt:lpstr>
      <vt:lpstr>Tips for Notifications</vt:lpstr>
      <vt:lpstr>Managing notifications tips – daily vs immediately        Notifications for individual courses can be changed within each course (ie.  keeping an eye on math grade)</vt:lpstr>
      <vt:lpstr>Inbox (Conversations)</vt:lpstr>
      <vt:lpstr>Calendar – Month view</vt:lpstr>
      <vt:lpstr>Calendar – Agenda view</vt:lpstr>
      <vt:lpstr>PowerPoint Presentation</vt:lpstr>
      <vt:lpstr>Course Navigation Bar</vt:lpstr>
      <vt:lpstr>Course organization</vt:lpstr>
      <vt:lpstr>Features on the Navigation Bar</vt:lpstr>
      <vt:lpstr>Grades on Canvas</vt:lpstr>
      <vt:lpstr>Grades</vt:lpstr>
      <vt:lpstr>Inbox – students can use inbox to communicate with teacher (sometimes easier since drop down menu with teacher names and address.</vt:lpstr>
      <vt:lpstr>Canvas Mobile App</vt:lpstr>
      <vt:lpstr>Steps to download Canvas Mobile app</vt:lpstr>
      <vt:lpstr>Log in screen</vt:lpstr>
      <vt:lpstr>Landing page for Canvas Parents</vt:lpstr>
      <vt:lpstr>Inbox on App</vt:lpstr>
      <vt:lpstr>Setting Alerts on Mobile App   under Manage Students</vt:lpstr>
      <vt:lpstr>ISD Support for Canvas and Family Access</vt:lpstr>
      <vt:lpstr>Resources on ISD website</vt:lpstr>
      <vt:lpstr>Resource in Canvas Platform: Help tab</vt:lpstr>
      <vt:lpstr>Additional help with Canvas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Lorna Gilmour</dc:creator>
  <cp:lastModifiedBy>Yamane, Susan    AD - Staff</cp:lastModifiedBy>
  <cp:revision>3</cp:revision>
  <dcterms:created xsi:type="dcterms:W3CDTF">2020-09-03T19:28:45Z</dcterms:created>
  <dcterms:modified xsi:type="dcterms:W3CDTF">2023-09-22T21:47:44Z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0x01010001080B50F502CE4295741A26991808E7</vt:lpwstr>
  </property>
</Properties>
</file>