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Nunito"/>
      <p:regular r:id="rId17"/>
      <p:bold r:id="rId18"/>
      <p:italic r:id="rId19"/>
      <p:boldItalic r:id="rId20"/>
    </p:embeddedFont>
    <p:embeddedFont>
      <p:font typeface="Maven Pro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Italic.fntdata"/><Relationship Id="rId11" Type="http://schemas.openxmlformats.org/officeDocument/2006/relationships/slide" Target="slides/slide6.xml"/><Relationship Id="rId22" Type="http://schemas.openxmlformats.org/officeDocument/2006/relationships/font" Target="fonts/MavenPro-bold.fntdata"/><Relationship Id="rId10" Type="http://schemas.openxmlformats.org/officeDocument/2006/relationships/slide" Target="slides/slide5.xml"/><Relationship Id="rId21" Type="http://schemas.openxmlformats.org/officeDocument/2006/relationships/font" Target="fonts/MavenPro-regular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italic.fntdata"/><Relationship Id="rId6" Type="http://schemas.openxmlformats.org/officeDocument/2006/relationships/slide" Target="slides/slide1.xml"/><Relationship Id="rId18" Type="http://schemas.openxmlformats.org/officeDocument/2006/relationships/font" Target="fonts/Nuni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117e361da7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117e361da7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43491f323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143491f32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e58bc68146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e58bc68146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22359eded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22359ede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122359eded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122359eded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22359eded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22359eded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40a98fae8b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240a98fae8b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e58bc68146_0_7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e58bc68146_0_7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17e361da7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17e361da7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e58bc68146_0_7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e58bc68146_0_7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file/d/18Qv5pxONDfXlglR7fduc0WN4szhvktpd/view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BZ2DhFGdIX1RT5BW7gjEb230beC2p7gS/view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Ae_V1M816CyG67HkJ0DA-ZJq_tHrmleZ/view?usp=sharing" TargetMode="External"/><Relationship Id="rId4" Type="http://schemas.openxmlformats.org/officeDocument/2006/relationships/hyperlink" Target="https://drive.google.com/file/d/16yYBRjMWuCGmZcIE8YhWPh_4N-bMqUXt/view?usp=sharing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presentation/d/1yuvL2B1a5qs6_Ds-_xUPoQuFwgq5cnno/edit?usp=sharing&amp;ouid=108308186197605550559&amp;rtpof=true&amp;sd=true" TargetMode="External"/><Relationship Id="rId4" Type="http://schemas.openxmlformats.org/officeDocument/2006/relationships/hyperlink" Target="https://docs.google.com/presentation/d/1TJneQVjhF87LogFrpRk__KVRNTYL5LYe/edit?usp=sharing&amp;ouid=108308186197605550559&amp;rtpof=true&amp;sd=tru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presentation/d/1yKWuob8d5n9C7m8Ug4CNs8Zue_MmQ0uq/edit?usp=sharing&amp;ouid=108308186197605550559&amp;rtpof=true&amp;sd=true" TargetMode="External"/><Relationship Id="rId4" Type="http://schemas.openxmlformats.org/officeDocument/2006/relationships/hyperlink" Target="https://docs.google.com/presentation/d/1yKWuob8d5n9C7m8Ug4CNs8Zue_MmQ0uq/edit?usp=sharing&amp;ouid=108308186197605550559&amp;rtpof=true&amp;sd=true" TargetMode="External"/><Relationship Id="rId5" Type="http://schemas.openxmlformats.org/officeDocument/2006/relationships/hyperlink" Target="https://docs.google.com/presentation/d/19qg7MAx5iPpgIw2MD37OBCBCFaQmpeUo/edit?usp=sharing&amp;ouid=108308186197605550559&amp;rtpof=true&amp;sd=true" TargetMode="External"/><Relationship Id="rId6" Type="http://schemas.openxmlformats.org/officeDocument/2006/relationships/hyperlink" Target="https://docs.google.com/presentation/d/19qg7MAx5iPpgIw2MD37OBCBCFaQmpeUo/edit?usp=sharing&amp;ouid=108308186197605550559&amp;rtpof=true&amp;sd=true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rive.google.com/file/d/1FOl9RrKagoCXOFVunYzqrD6PDp7HZ-ck/view?usp=sharing" TargetMode="External"/><Relationship Id="rId4" Type="http://schemas.openxmlformats.org/officeDocument/2006/relationships/hyperlink" Target="https://drive.google.com/file/d/1T5-OcqFNVdVFtlq_NPzYFCEmPSudTBRh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311700" y="340425"/>
            <a:ext cx="8520600" cy="27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205"/>
              <a:t>Junta General de DELAC</a:t>
            </a:r>
            <a:endParaRPr sz="6205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5316">
                <a:solidFill>
                  <a:srgbClr val="0B5394"/>
                </a:solidFill>
              </a:rPr>
              <a:t>DELAC General Meeting</a:t>
            </a:r>
            <a:endParaRPr i="1" sz="2688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77">
                <a:solidFill>
                  <a:schemeClr val="dk2"/>
                </a:solidFill>
              </a:rPr>
              <a:t>1 de septiembre de 2023 </a:t>
            </a:r>
            <a:r>
              <a:rPr lang="en" sz="2077"/>
              <a:t>/ </a:t>
            </a:r>
            <a:r>
              <a:rPr lang="en" sz="2077">
                <a:solidFill>
                  <a:srgbClr val="0B5394"/>
                </a:solidFill>
              </a:rPr>
              <a:t>September 1, 2023</a:t>
            </a:r>
            <a:endParaRPr sz="2077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9:30am - 11:30am</a:t>
            </a:r>
            <a:endParaRPr sz="3000"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1575900" y="2988725"/>
            <a:ext cx="59922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Maven Pro"/>
                <a:ea typeface="Maven Pro"/>
                <a:cs typeface="Maven Pro"/>
                <a:sym typeface="Maven Pro"/>
              </a:rPr>
              <a:t>Departamento de programas multilingües</a:t>
            </a:r>
            <a:endParaRPr b="1" sz="18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B5394"/>
                </a:solidFill>
                <a:latin typeface="Maven Pro"/>
                <a:ea typeface="Maven Pro"/>
                <a:cs typeface="Maven Pro"/>
                <a:sym typeface="Maven Pro"/>
              </a:rPr>
              <a:t>Multilingual Programs Department</a:t>
            </a:r>
            <a:endParaRPr b="1" sz="1800">
              <a:solidFill>
                <a:srgbClr val="0B5394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2824" y="3780325"/>
            <a:ext cx="2578376" cy="128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2"/>
          <p:cNvSpPr txBox="1"/>
          <p:nvPr>
            <p:ph type="title"/>
          </p:nvPr>
        </p:nvSpPr>
        <p:spPr>
          <a:xfrm>
            <a:off x="876600" y="462475"/>
            <a:ext cx="7390800" cy="13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Café de padres</a:t>
            </a:r>
            <a:endParaRPr b="0" sz="4577"/>
          </a:p>
        </p:txBody>
      </p:sp>
      <p:sp>
        <p:nvSpPr>
          <p:cNvPr id="336" name="Google Shape;336;p22"/>
          <p:cNvSpPr txBox="1"/>
          <p:nvPr/>
        </p:nvSpPr>
        <p:spPr>
          <a:xfrm>
            <a:off x="1259525" y="1820575"/>
            <a:ext cx="67056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¡Usted </a:t>
            </a:r>
            <a:r>
              <a:rPr b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está</a:t>
            </a:r>
            <a:r>
              <a:rPr b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 cordialmente invitado al Café de padres!</a:t>
            </a:r>
            <a:endParaRPr b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You are cordially invited to the Café de padres!</a:t>
            </a:r>
            <a:endParaRPr b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highlight>
                  <a:srgbClr val="FFFF00"/>
                </a:highlight>
                <a:latin typeface="Maven Pro"/>
                <a:ea typeface="Maven Pro"/>
                <a:cs typeface="Maven Pro"/>
                <a:sym typeface="Maven Pro"/>
              </a:rPr>
              <a:t>8 de septiembre de 2023 / September 8, 2023</a:t>
            </a:r>
            <a:endParaRPr b="1" sz="2000">
              <a:highlight>
                <a:srgbClr val="FFFF00"/>
              </a:highlight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highlight>
                  <a:srgbClr val="FFFF00"/>
                </a:highlight>
                <a:latin typeface="Maven Pro"/>
                <a:ea typeface="Maven Pro"/>
                <a:cs typeface="Maven Pro"/>
                <a:sym typeface="Maven Pro"/>
              </a:rPr>
              <a:t>9:30am - 10:30am</a:t>
            </a:r>
            <a:endParaRPr b="1" sz="2000">
              <a:highlight>
                <a:srgbClr val="FFFF00"/>
              </a:highlight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Nunito"/>
                <a:ea typeface="Nunito"/>
                <a:cs typeface="Nunito"/>
                <a:sym typeface="Nunito"/>
              </a:rPr>
              <a:t>Volante / Flyer</a:t>
            </a:r>
            <a:endParaRPr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/>
          <p:nvPr>
            <p:ph type="title"/>
          </p:nvPr>
        </p:nvSpPr>
        <p:spPr>
          <a:xfrm>
            <a:off x="876600" y="462475"/>
            <a:ext cx="7390800" cy="13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Clausura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200"/>
              <a:t>Adjournment</a:t>
            </a:r>
            <a:endParaRPr b="0" sz="4577"/>
          </a:p>
        </p:txBody>
      </p:sp>
      <p:sp>
        <p:nvSpPr>
          <p:cNvPr id="342" name="Google Shape;342;p23"/>
          <p:cNvSpPr txBox="1"/>
          <p:nvPr/>
        </p:nvSpPr>
        <p:spPr>
          <a:xfrm>
            <a:off x="1471050" y="2063850"/>
            <a:ext cx="6201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Sra. Rommy Gamino - Presidenta de DELAC</a:t>
            </a:r>
            <a:endParaRPr b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Mrs. Rommy Gamino - DELAC President</a:t>
            </a:r>
            <a:endParaRPr b="1" i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title"/>
          </p:nvPr>
        </p:nvSpPr>
        <p:spPr>
          <a:xfrm>
            <a:off x="1056750" y="4579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Agenda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9:30 AM - 11:30 AM</a:t>
            </a:r>
            <a:endParaRPr sz="1200"/>
          </a:p>
        </p:txBody>
      </p:sp>
      <p:sp>
        <p:nvSpPr>
          <p:cNvPr id="285" name="Google Shape;285;p14"/>
          <p:cNvSpPr txBox="1"/>
          <p:nvPr>
            <p:ph idx="1" type="body"/>
          </p:nvPr>
        </p:nvSpPr>
        <p:spPr>
          <a:xfrm>
            <a:off x="1645650" y="4166200"/>
            <a:ext cx="5852700" cy="4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800">
                <a:latin typeface="Maven Pro"/>
                <a:ea typeface="Maven Pro"/>
                <a:cs typeface="Maven Pro"/>
                <a:sym typeface="Maven Pro"/>
              </a:rPr>
              <a:t>Haga click aquí para la agenda completa/ Click here for the complete agenda</a:t>
            </a:r>
            <a:endParaRPr sz="2000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86" name="Google Shape;286;p14"/>
          <p:cNvSpPr txBox="1"/>
          <p:nvPr/>
        </p:nvSpPr>
        <p:spPr>
          <a:xfrm>
            <a:off x="324000" y="1495500"/>
            <a:ext cx="4248000" cy="2193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Apertura				Sra. Gamino		(9:30)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Tema permanente: Gabinete del Superintendente		(9:32)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Reflexión 			Sra. Gamino		(9:45)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Asistencia			Sra. Cervantes		(9:50)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Acta				Sr. Orozco		(9:55)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Procedimiento de queja uniforme	Sra. Navarro		(10:20)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Responsabilidades de DELAC		Sr. Ojeda			(10:40)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Responsabilidades de ELAC		Sr. Acosta		(11:00)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Notificaciones por escrito		Sr. Ojeda			(11:20)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Clausura				Sra. Gamino		(11:30)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7" name="Google Shape;287;p14"/>
          <p:cNvSpPr txBox="1"/>
          <p:nvPr/>
        </p:nvSpPr>
        <p:spPr>
          <a:xfrm>
            <a:off x="4572000" y="1495500"/>
            <a:ext cx="4248000" cy="2193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Opening				Mrs. Gamino		(9:30)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Standing Item: Superintendent’s Cabinet			(9:32)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Reflection 			Mrs. Gamino		(9:45)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Attendance			Mrs. Cervantes		(9:50)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Minutes				Mr. Orozco		(9:55)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Uniform Complaint Procedure	Ms. Navarro		(10:20)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DELAC Responsibilities		Mr. Ojeda		(10:40)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ELAC Responsibilities		Mr. Acosta		(11:00)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Written Notifications</a:t>
            </a: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		Mr. Ojeda		(11:20)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Font typeface="Calibri"/>
              <a:buAutoNum type="arabicPeriod"/>
            </a:pPr>
            <a:r>
              <a:rPr b="1" lang="en" sz="900">
                <a:latin typeface="Calibri"/>
                <a:ea typeface="Calibri"/>
                <a:cs typeface="Calibri"/>
                <a:sym typeface="Calibri"/>
              </a:rPr>
              <a:t>Adjournment			Mrs. Gamino		(11:30)    </a:t>
            </a:r>
            <a:endParaRPr b="1" sz="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5"/>
          <p:cNvSpPr txBox="1"/>
          <p:nvPr>
            <p:ph type="title"/>
          </p:nvPr>
        </p:nvSpPr>
        <p:spPr>
          <a:xfrm>
            <a:off x="294850" y="460425"/>
            <a:ext cx="8628300" cy="101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200"/>
              <a:t>Reflexión</a:t>
            </a:r>
            <a:r>
              <a:rPr lang="en" sz="4200"/>
              <a:t> / </a:t>
            </a:r>
            <a:r>
              <a:rPr i="1" lang="en" sz="4200"/>
              <a:t>Reflection</a:t>
            </a:r>
            <a:endParaRPr i="1" sz="4200"/>
          </a:p>
        </p:txBody>
      </p:sp>
      <p:sp>
        <p:nvSpPr>
          <p:cNvPr id="293" name="Google Shape;293;p15"/>
          <p:cNvSpPr txBox="1"/>
          <p:nvPr/>
        </p:nvSpPr>
        <p:spPr>
          <a:xfrm>
            <a:off x="720850" y="2010150"/>
            <a:ext cx="7776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Sra. Rodolfina Gamino - Presidenta</a:t>
            </a:r>
            <a:endParaRPr sz="20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Mrs. Rodolfina Gamino - President</a:t>
            </a:r>
            <a:endParaRPr sz="36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>
            <p:ph type="title"/>
          </p:nvPr>
        </p:nvSpPr>
        <p:spPr>
          <a:xfrm>
            <a:off x="257925" y="460450"/>
            <a:ext cx="8628300" cy="1012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200"/>
              <a:t>Asistencia / </a:t>
            </a:r>
            <a:r>
              <a:rPr i="1" lang="en" sz="4200"/>
              <a:t>Attendance</a:t>
            </a:r>
            <a:endParaRPr i="1" sz="4200"/>
          </a:p>
        </p:txBody>
      </p:sp>
      <p:sp>
        <p:nvSpPr>
          <p:cNvPr id="299" name="Google Shape;299;p16"/>
          <p:cNvSpPr txBox="1"/>
          <p:nvPr/>
        </p:nvSpPr>
        <p:spPr>
          <a:xfrm>
            <a:off x="683850" y="2010150"/>
            <a:ext cx="7776300" cy="112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Sra. Roxanna Cervantes - Vicepresidenta</a:t>
            </a:r>
            <a:endParaRPr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Mrs. Roxanna Cervantes - Vice President</a:t>
            </a:r>
            <a:endParaRPr sz="36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300" name="Google Shape;300;p16"/>
          <p:cNvSpPr txBox="1"/>
          <p:nvPr/>
        </p:nvSpPr>
        <p:spPr>
          <a:xfrm>
            <a:off x="2759850" y="3127350"/>
            <a:ext cx="3624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0000FF"/>
                </a:solid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Lista de escuelas / List of Schools</a:t>
            </a:r>
            <a:endParaRPr sz="1800">
              <a:solidFill>
                <a:srgbClr val="0000FF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7"/>
          <p:cNvSpPr txBox="1"/>
          <p:nvPr>
            <p:ph type="title"/>
          </p:nvPr>
        </p:nvSpPr>
        <p:spPr>
          <a:xfrm>
            <a:off x="1296400" y="457975"/>
            <a:ext cx="7030500" cy="85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Acta / </a:t>
            </a:r>
            <a:r>
              <a:rPr i="1" lang="en" sz="4200"/>
              <a:t>Minutes</a:t>
            </a:r>
            <a:endParaRPr i="1" sz="4200"/>
          </a:p>
        </p:txBody>
      </p:sp>
      <p:sp>
        <p:nvSpPr>
          <p:cNvPr id="306" name="Google Shape;306;p17"/>
          <p:cNvSpPr txBox="1"/>
          <p:nvPr>
            <p:ph idx="1" type="body"/>
          </p:nvPr>
        </p:nvSpPr>
        <p:spPr>
          <a:xfrm>
            <a:off x="1019725" y="1731000"/>
            <a:ext cx="7030500" cy="16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Sr. Israel Orozco - Secretario de DELAC</a:t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Mr. Israel Orozco - DELAC Secretary </a:t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3"/>
              </a:rPr>
              <a:t>Acta / Minutes</a:t>
            </a:r>
            <a:endParaRPr sz="1800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8"/>
          <p:cNvSpPr txBox="1"/>
          <p:nvPr>
            <p:ph type="title"/>
          </p:nvPr>
        </p:nvSpPr>
        <p:spPr>
          <a:xfrm>
            <a:off x="711450" y="451450"/>
            <a:ext cx="8112300" cy="128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Procedimiento de queja uniforme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Uniform Complaint </a:t>
            </a:r>
            <a:r>
              <a:rPr lang="en" sz="3900"/>
              <a:t>Procedures</a:t>
            </a:r>
            <a:r>
              <a:rPr lang="en" sz="3900"/>
              <a:t> </a:t>
            </a:r>
            <a:endParaRPr sz="3900"/>
          </a:p>
        </p:txBody>
      </p:sp>
      <p:sp>
        <p:nvSpPr>
          <p:cNvPr id="312" name="Google Shape;312;p18"/>
          <p:cNvSpPr txBox="1"/>
          <p:nvPr>
            <p:ph idx="1" type="body"/>
          </p:nvPr>
        </p:nvSpPr>
        <p:spPr>
          <a:xfrm>
            <a:off x="515850" y="2045125"/>
            <a:ext cx="8112300" cy="22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Sra. Iris Navarro - </a:t>
            </a: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Acción afirmativa</a:t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Mrs. Iris Navarro - </a:t>
            </a: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Affirmative</a:t>
            </a: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Action</a:t>
            </a: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 </a:t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8"/>
              <a:buFont typeface="Arial"/>
              <a:buNone/>
            </a:pPr>
            <a:r>
              <a:rPr i="1" lang="en" sz="1800">
                <a:solidFill>
                  <a:srgbClr val="FFFFFF"/>
                </a:solidFill>
              </a:rPr>
              <a:t>UCP </a:t>
            </a:r>
            <a:r>
              <a:rPr i="1" lang="en" sz="1800" u="sng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English</a:t>
            </a:r>
            <a:r>
              <a:rPr i="1" lang="en" sz="1800">
                <a:solidFill>
                  <a:srgbClr val="FFFFFF"/>
                </a:solidFill>
              </a:rPr>
              <a:t>/S</a:t>
            </a:r>
            <a:r>
              <a:rPr i="1" lang="en" sz="1800" u="sng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panish</a:t>
            </a:r>
            <a:endParaRPr sz="18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9"/>
          <p:cNvSpPr txBox="1"/>
          <p:nvPr>
            <p:ph type="title"/>
          </p:nvPr>
        </p:nvSpPr>
        <p:spPr>
          <a:xfrm>
            <a:off x="261150" y="454925"/>
            <a:ext cx="8621700" cy="12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Responsabilidades de DELAC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200"/>
              <a:t>DELAC Responsibilities</a:t>
            </a:r>
            <a:endParaRPr i="1" sz="4200"/>
          </a:p>
        </p:txBody>
      </p:sp>
      <p:sp>
        <p:nvSpPr>
          <p:cNvPr id="318" name="Google Shape;318;p19"/>
          <p:cNvSpPr txBox="1"/>
          <p:nvPr>
            <p:ph idx="1" type="body"/>
          </p:nvPr>
        </p:nvSpPr>
        <p:spPr>
          <a:xfrm>
            <a:off x="515850" y="2015953"/>
            <a:ext cx="8112300" cy="27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Sr. Les Ojeda</a:t>
            </a: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- Director de primarias</a:t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Departamento de programas multilingües</a:t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Mr. Les Ojeda</a:t>
            </a: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 - Elementary Director</a:t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Multilingual Programs Department </a:t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8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3"/>
              </a:rPr>
              <a:t>Capacitación  de DELAC</a:t>
            </a:r>
            <a:endParaRPr sz="1358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8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8">
                <a:solidFill>
                  <a:srgbClr val="0000FF"/>
                </a:solidFill>
                <a:latin typeface="Maven Pro"/>
                <a:ea typeface="Maven Pro"/>
                <a:cs typeface="Maven Pro"/>
                <a:sym typeface="Maven Pro"/>
              </a:rPr>
              <a:t>C</a:t>
            </a:r>
            <a:r>
              <a:rPr lang="en" sz="1358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4"/>
              </a:rPr>
              <a:t>lick Here for the DELAC Training Presentation </a:t>
            </a:r>
            <a:endParaRPr sz="1358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8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0"/>
          <p:cNvSpPr txBox="1"/>
          <p:nvPr>
            <p:ph type="title"/>
          </p:nvPr>
        </p:nvSpPr>
        <p:spPr>
          <a:xfrm>
            <a:off x="155425" y="455025"/>
            <a:ext cx="8917800" cy="115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Responsabilidades de ELAC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4200"/>
              <a:t>ELAC Responsibilities</a:t>
            </a:r>
            <a:endParaRPr sz="4200"/>
          </a:p>
        </p:txBody>
      </p:sp>
      <p:sp>
        <p:nvSpPr>
          <p:cNvPr id="324" name="Google Shape;324;p20"/>
          <p:cNvSpPr txBox="1"/>
          <p:nvPr>
            <p:ph idx="4294967295" type="body"/>
          </p:nvPr>
        </p:nvSpPr>
        <p:spPr>
          <a:xfrm>
            <a:off x="515850" y="2045125"/>
            <a:ext cx="8112300" cy="22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Sr. Tex Acosta - Director de secundarias</a:t>
            </a:r>
            <a:endParaRPr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Departamento de programas multilingües</a:t>
            </a:r>
            <a:endParaRPr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Mr. Tex Acosta - </a:t>
            </a:r>
            <a:r>
              <a:rPr i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Secondary</a:t>
            </a:r>
            <a:r>
              <a:rPr i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 Director</a:t>
            </a:r>
            <a:endParaRPr i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Multilingual Programs Department</a:t>
            </a:r>
            <a:endParaRPr i="1"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50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3"/>
              </a:rPr>
              <a:t>Presentación en español</a:t>
            </a:r>
            <a:r>
              <a:rPr i="1" lang="en" sz="1750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4"/>
              </a:rPr>
              <a:t> </a:t>
            </a:r>
            <a:r>
              <a:rPr i="1" lang="en" sz="1750">
                <a:solidFill>
                  <a:srgbClr val="0000FF"/>
                </a:solidFill>
                <a:latin typeface="Maven Pro"/>
                <a:ea typeface="Maven Pro"/>
                <a:cs typeface="Maven Pro"/>
                <a:sym typeface="Maven Pro"/>
              </a:rPr>
              <a:t>/ </a:t>
            </a:r>
            <a:r>
              <a:rPr i="1" lang="en" sz="1750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5"/>
              </a:rPr>
              <a:t>Presentation</a:t>
            </a:r>
            <a:r>
              <a:rPr lang="en" sz="1800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6"/>
              </a:rPr>
              <a:t> in English</a:t>
            </a:r>
            <a:endParaRPr sz="1800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"/>
          <p:cNvSpPr txBox="1"/>
          <p:nvPr>
            <p:ph type="title"/>
          </p:nvPr>
        </p:nvSpPr>
        <p:spPr>
          <a:xfrm>
            <a:off x="711450" y="451450"/>
            <a:ext cx="7721100" cy="128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Notificaciones por escrito</a:t>
            </a:r>
            <a:endParaRPr sz="4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Written Notifications</a:t>
            </a:r>
            <a:endParaRPr sz="4200"/>
          </a:p>
        </p:txBody>
      </p:sp>
      <p:sp>
        <p:nvSpPr>
          <p:cNvPr id="330" name="Google Shape;330;p21"/>
          <p:cNvSpPr txBox="1"/>
          <p:nvPr>
            <p:ph idx="1" type="body"/>
          </p:nvPr>
        </p:nvSpPr>
        <p:spPr>
          <a:xfrm>
            <a:off x="515850" y="2045125"/>
            <a:ext cx="8112300" cy="22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Sr. Les Ojeda - Director de primarias</a:t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Departamento de programas multilingües</a:t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Mr. Les Ojeda - Elementary Director</a:t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0000"/>
                </a:solidFill>
                <a:latin typeface="Maven Pro"/>
                <a:ea typeface="Maven Pro"/>
                <a:cs typeface="Maven Pro"/>
                <a:sym typeface="Maven Pro"/>
              </a:rPr>
              <a:t>Multilingual Programs Department </a:t>
            </a:r>
            <a:endParaRPr i="1"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8194"/>
              <a:buFont typeface="Arial"/>
              <a:buNone/>
            </a:pPr>
            <a:r>
              <a:rPr i="1" lang="en" sz="1800" u="sng">
                <a:solidFill>
                  <a:schemeClr val="hlink"/>
                </a:solidFill>
                <a:hlinkClick r:id="rId3"/>
              </a:rPr>
              <a:t>Notificación Anual Para Los Padres </a:t>
            </a:r>
            <a:endParaRPr i="1" sz="1800">
              <a:solidFill>
                <a:srgbClr val="0000FF"/>
              </a:solidFill>
            </a:endParaRPr>
          </a:p>
          <a:p>
            <a:pPr indent="0" lvl="0" marL="0" rtl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8194"/>
              <a:buFont typeface="Arial"/>
              <a:buNone/>
            </a:pPr>
            <a:r>
              <a:rPr i="1" lang="en" sz="1800" u="sng">
                <a:solidFill>
                  <a:schemeClr val="hlink"/>
                </a:solidFill>
                <a:hlinkClick r:id="rId4"/>
              </a:rPr>
              <a:t>Annual Parent Notification Letter</a:t>
            </a:r>
            <a:endParaRPr sz="1800">
              <a:solidFill>
                <a:srgbClr val="0000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