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4"/>
    <p:sldMasterId id="2147483704" r:id="rId5"/>
    <p:sldMasterId id="2147483718" r:id="rId6"/>
  </p:sldMasterIdLst>
  <p:notesMasterIdLst>
    <p:notesMasterId r:id="rId66"/>
  </p:notesMasterIdLst>
  <p:handoutMasterIdLst>
    <p:handoutMasterId r:id="rId67"/>
  </p:handoutMasterIdLst>
  <p:sldIdLst>
    <p:sldId id="306" r:id="rId7"/>
    <p:sldId id="421" r:id="rId8"/>
    <p:sldId id="328" r:id="rId9"/>
    <p:sldId id="329" r:id="rId10"/>
    <p:sldId id="487" r:id="rId11"/>
    <p:sldId id="346" r:id="rId12"/>
    <p:sldId id="470" r:id="rId13"/>
    <p:sldId id="471" r:id="rId14"/>
    <p:sldId id="476" r:id="rId15"/>
    <p:sldId id="456" r:id="rId16"/>
    <p:sldId id="507" r:id="rId17"/>
    <p:sldId id="509" r:id="rId18"/>
    <p:sldId id="510" r:id="rId19"/>
    <p:sldId id="511" r:id="rId20"/>
    <p:sldId id="512" r:id="rId21"/>
    <p:sldId id="482" r:id="rId22"/>
    <p:sldId id="501" r:id="rId23"/>
    <p:sldId id="502" r:id="rId24"/>
    <p:sldId id="503" r:id="rId25"/>
    <p:sldId id="504" r:id="rId26"/>
    <p:sldId id="505" r:id="rId27"/>
    <p:sldId id="488" r:id="rId28"/>
    <p:sldId id="492" r:id="rId29"/>
    <p:sldId id="493" r:id="rId30"/>
    <p:sldId id="494" r:id="rId31"/>
    <p:sldId id="495" r:id="rId32"/>
    <p:sldId id="270" r:id="rId33"/>
    <p:sldId id="271" r:id="rId34"/>
    <p:sldId id="483" r:id="rId35"/>
    <p:sldId id="257" r:id="rId36"/>
    <p:sldId id="496" r:id="rId37"/>
    <p:sldId id="497" r:id="rId38"/>
    <p:sldId id="498" r:id="rId39"/>
    <p:sldId id="499" r:id="rId40"/>
    <p:sldId id="489" r:id="rId41"/>
    <p:sldId id="490" r:id="rId42"/>
    <p:sldId id="491" r:id="rId43"/>
    <p:sldId id="500" r:id="rId44"/>
    <p:sldId id="478" r:id="rId45"/>
    <p:sldId id="479" r:id="rId46"/>
    <p:sldId id="480" r:id="rId47"/>
    <p:sldId id="481" r:id="rId48"/>
    <p:sldId id="506" r:id="rId49"/>
    <p:sldId id="333" r:id="rId50"/>
    <p:sldId id="348" r:id="rId51"/>
    <p:sldId id="330" r:id="rId52"/>
    <p:sldId id="332" r:id="rId53"/>
    <p:sldId id="335" r:id="rId54"/>
    <p:sldId id="331" r:id="rId55"/>
    <p:sldId id="340" r:id="rId56"/>
    <p:sldId id="341" r:id="rId57"/>
    <p:sldId id="469" r:id="rId58"/>
    <p:sldId id="460" r:id="rId59"/>
    <p:sldId id="472" r:id="rId60"/>
    <p:sldId id="415" r:id="rId61"/>
    <p:sldId id="459" r:id="rId62"/>
    <p:sldId id="338" r:id="rId63"/>
    <p:sldId id="339" r:id="rId64"/>
    <p:sldId id="424"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BDB87C-1193-AFB5-E349-1FB782436006}" name="Leanne Wheeler" initials="LW" userId="S-1-5-21-2608872058-1432505909-2668327341-2769" providerId="AD"/>
  <p188:author id="{A28441AF-A5B2-0F5C-2A6D-547D11F00502}" name="Leanne Wheeler" initials="LW" userId="S::LWheeler@cde.ca.gov::339ec40f-ed57-430e-bcc6-f013668b31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dia Renteria" initials="LR" lastIdx="8" clrIdx="0">
    <p:extLst>
      <p:ext uri="{19B8F6BF-5375-455C-9EA6-DF929625EA0E}">
        <p15:presenceInfo xmlns:p15="http://schemas.microsoft.com/office/powerpoint/2012/main" userId="S::lrenteria@cde.ca.gov::4b796179-fa2b-49f3-b870-39a04ab25501" providerId="AD"/>
      </p:ext>
    </p:extLst>
  </p:cmAuthor>
  <p:cmAuthor id="2" name="Jeff Breshears" initials="JB" lastIdx="2" clrIdx="1">
    <p:extLst>
      <p:ext uri="{19B8F6BF-5375-455C-9EA6-DF929625EA0E}">
        <p15:presenceInfo xmlns:p15="http://schemas.microsoft.com/office/powerpoint/2012/main" userId="S::jbreshears@cde.ca.gov::46edb778-3bef-4084-89a6-2e1ef9cb03c4" providerId="AD"/>
      </p:ext>
    </p:extLst>
  </p:cmAuthor>
  <p:cmAuthor id="3" name="Microsoft Office User" initials="MOU" lastIdx="3" clrIdx="2">
    <p:extLst>
      <p:ext uri="{19B8F6BF-5375-455C-9EA6-DF929625EA0E}">
        <p15:presenceInfo xmlns:p15="http://schemas.microsoft.com/office/powerpoint/2012/main" userId="Microsoft Office User" providerId="None"/>
      </p:ext>
    </p:extLst>
  </p:cmAuthor>
  <p:cmAuthor id="4" name="Mindi Parsons" initials="MP" lastIdx="9" clrIdx="3">
    <p:extLst>
      <p:ext uri="{19B8F6BF-5375-455C-9EA6-DF929625EA0E}">
        <p15:presenceInfo xmlns:p15="http://schemas.microsoft.com/office/powerpoint/2012/main" userId="S-1-5-21-2608872058-1432505909-2668327341-11644" providerId="AD"/>
      </p:ext>
    </p:extLst>
  </p:cmAuthor>
  <p:cmAuthor id="5" name="Leanne Wheeler" initials="LW" lastIdx="14" clrIdx="4">
    <p:extLst>
      <p:ext uri="{19B8F6BF-5375-455C-9EA6-DF929625EA0E}">
        <p15:presenceInfo xmlns:p15="http://schemas.microsoft.com/office/powerpoint/2012/main" userId="S-1-5-21-2608872058-1432505909-2668327341-27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9EB8"/>
    <a:srgbClr val="6C8CD2"/>
    <a:srgbClr val="990000"/>
    <a:srgbClr val="FFFF00"/>
    <a:srgbClr val="FFFF66"/>
    <a:srgbClr val="FF9D0D"/>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93CD34-AA78-43ED-A9BF-2020C1DB93DF}" v="4" dt="2023-08-04T17:51:50.0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70" autoAdjust="0"/>
  </p:normalViewPr>
  <p:slideViewPr>
    <p:cSldViewPr snapToGrid="0">
      <p:cViewPr>
        <p:scale>
          <a:sx n="51" d="100"/>
          <a:sy n="51" d="100"/>
        </p:scale>
        <p:origin x="1188" y="116"/>
      </p:cViewPr>
      <p:guideLst>
        <p:guide orient="horz" pos="2160"/>
        <p:guide pos="3840"/>
      </p:guideLst>
    </p:cSldViewPr>
  </p:slideViewPr>
  <p:outlineViewPr>
    <p:cViewPr>
      <p:scale>
        <a:sx n="33" d="100"/>
        <a:sy n="33" d="100"/>
      </p:scale>
      <p:origin x="0" y="-1002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7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4C6E1-5628-4B86-82DB-91F6FFC6A6BC}" type="datetimeFigureOut">
              <a:rPr lang="en-US" smtClean="0"/>
              <a:t>9/20/2023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08A048-3F3D-4FD5-98BC-66D9CA518D76}" type="slidenum">
              <a:rPr lang="en-US" smtClean="0"/>
              <a:t>‹#›</a:t>
            </a:fld>
            <a:endParaRPr lang="en-US" dirty="0"/>
          </a:p>
        </p:txBody>
      </p:sp>
    </p:spTree>
    <p:extLst>
      <p:ext uri="{BB962C8B-B14F-4D97-AF65-F5344CB8AC3E}">
        <p14:creationId xmlns:p14="http://schemas.microsoft.com/office/powerpoint/2010/main" val="2535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0DD823-4B24-4612-9EC7-C43CE7648678}" type="datetimeFigureOut">
              <a:rPr lang="en-US" smtClean="0"/>
              <a:t>9/20/2023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E2599-B6DD-4604-94C4-ECDEF8D6962A}" type="slidenum">
              <a:rPr lang="en-US" smtClean="0"/>
              <a:t>‹#›</a:t>
            </a:fld>
            <a:endParaRPr lang="en-US" dirty="0"/>
          </a:p>
        </p:txBody>
      </p:sp>
    </p:spTree>
    <p:extLst>
      <p:ext uri="{BB962C8B-B14F-4D97-AF65-F5344CB8AC3E}">
        <p14:creationId xmlns:p14="http://schemas.microsoft.com/office/powerpoint/2010/main" val="4098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7cf683b0d8_0_28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7cf683b0d8_0_28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7cf683b0d8_0_401: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72" name="Google Shape;272;g27cf683b0d8_0_40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d1666bb59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d1666bb5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439cb5e4f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439cb5e4f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7" name="Rectangle 6"/>
          <p:cNvSpPr/>
          <p:nvPr/>
        </p:nvSpPr>
        <p:spPr>
          <a:xfrm>
            <a:off x="3175" y="6418741"/>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0" y="635096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807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47FE53-EBF0-4DA7-9D9D-CC1C3A20F3CB}" type="slidenum">
              <a:rPr lang="en-US" smtClean="0"/>
              <a:t>‹#›</a:t>
            </a:fld>
            <a:endParaRPr lang="en-US" dirty="0"/>
          </a:p>
        </p:txBody>
      </p:sp>
    </p:spTree>
    <p:extLst>
      <p:ext uri="{BB962C8B-B14F-4D97-AF65-F5344CB8AC3E}">
        <p14:creationId xmlns:p14="http://schemas.microsoft.com/office/powerpoint/2010/main" val="271922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47FE53-EBF0-4DA7-9D9D-CC1C3A20F3CB}" type="slidenum">
              <a:rPr lang="en-US" smtClean="0"/>
              <a:t>‹#›</a:t>
            </a:fld>
            <a:endParaRPr lang="en-US" dirty="0"/>
          </a:p>
        </p:txBody>
      </p:sp>
      <p:pic>
        <p:nvPicPr>
          <p:cNvPr id="12" name="Picture 11"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55974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6"/>
        <p:cNvGrpSpPr/>
        <p:nvPr/>
      </p:nvGrpSpPr>
      <p:grpSpPr>
        <a:xfrm>
          <a:off x="0" y="0"/>
          <a:ext cx="0" cy="0"/>
          <a:chOff x="0" y="0"/>
          <a:chExt cx="0" cy="0"/>
        </a:xfrm>
      </p:grpSpPr>
      <p:sp>
        <p:nvSpPr>
          <p:cNvPr id="107" name="Google Shape;107;g27cf683b0d8_0_3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g27cf683b0d8_0_3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dirty="0"/>
          </a:p>
        </p:txBody>
      </p:sp>
      <p:sp>
        <p:nvSpPr>
          <p:cNvPr id="109" name="Google Shape;109;g27cf683b0d8_0_36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dirty="0"/>
          </a:p>
        </p:txBody>
      </p:sp>
      <p:sp>
        <p:nvSpPr>
          <p:cNvPr id="110" name="Google Shape;110;g27cf683b0d8_0_3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500"/>
            </a:lvl1pPr>
            <a:lvl2pPr marL="0" lvl="1" indent="0" algn="r" rtl="0">
              <a:spcBef>
                <a:spcPts val="0"/>
              </a:spcBef>
              <a:buNone/>
              <a:defRPr sz="1500"/>
            </a:lvl2pPr>
            <a:lvl3pPr marL="0" lvl="2" indent="0" algn="r" rtl="0">
              <a:spcBef>
                <a:spcPts val="0"/>
              </a:spcBef>
              <a:buNone/>
              <a:defRPr sz="1500"/>
            </a:lvl3pPr>
            <a:lvl4pPr marL="0" lvl="3" indent="0" algn="r" rtl="0">
              <a:spcBef>
                <a:spcPts val="0"/>
              </a:spcBef>
              <a:buNone/>
              <a:defRPr sz="1500"/>
            </a:lvl4pPr>
            <a:lvl5pPr marL="0" lvl="4" indent="0" algn="r" rtl="0">
              <a:spcBef>
                <a:spcPts val="0"/>
              </a:spcBef>
              <a:buNone/>
              <a:defRPr sz="1500"/>
            </a:lvl5pPr>
            <a:lvl6pPr marL="0" lvl="5" indent="0" algn="r" rtl="0">
              <a:spcBef>
                <a:spcPts val="0"/>
              </a:spcBef>
              <a:buNone/>
              <a:defRPr sz="1500"/>
            </a:lvl6pPr>
            <a:lvl7pPr marL="0" lvl="6" indent="0" algn="r" rtl="0">
              <a:spcBef>
                <a:spcPts val="0"/>
              </a:spcBef>
              <a:buNone/>
              <a:defRPr sz="1500"/>
            </a:lvl7pPr>
            <a:lvl8pPr marL="0" lvl="7" indent="0" algn="r" rtl="0">
              <a:spcBef>
                <a:spcPts val="0"/>
              </a:spcBef>
              <a:buNone/>
              <a:defRPr sz="1500"/>
            </a:lvl8pPr>
            <a:lvl9pPr marL="0" lvl="8" indent="0" algn="r" rtl="0">
              <a:spcBef>
                <a:spcPts val="0"/>
              </a:spcBef>
              <a:buNone/>
              <a:defRPr sz="1500"/>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330525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Option 3" type="title">
  <p:cSld name="Title Slide Option 3">
    <p:spTree>
      <p:nvGrpSpPr>
        <p:cNvPr id="1" name="Shape 19"/>
        <p:cNvGrpSpPr/>
        <p:nvPr/>
      </p:nvGrpSpPr>
      <p:grpSpPr>
        <a:xfrm>
          <a:off x="0" y="0"/>
          <a:ext cx="0" cy="0"/>
          <a:chOff x="0" y="0"/>
          <a:chExt cx="0" cy="0"/>
        </a:xfrm>
      </p:grpSpPr>
      <p:sp>
        <p:nvSpPr>
          <p:cNvPr id="20" name="Google Shape;20;p37"/>
          <p:cNvSpPr/>
          <p:nvPr/>
        </p:nvSpPr>
        <p:spPr>
          <a:xfrm>
            <a:off x="0" y="0"/>
            <a:ext cx="1886297" cy="6334316"/>
          </a:xfrm>
          <a:prstGeom prst="rect">
            <a:avLst/>
          </a:prstGeom>
          <a:solidFill>
            <a:srgbClr val="D2DBE2"/>
          </a:solidFill>
          <a:ln w="15875" cap="flat" cmpd="sng">
            <a:solidFill>
              <a:srgbClr val="D2DBE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1" name="Google Shape;21;p37"/>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7"/>
          <p:cNvSpPr txBox="1">
            <a:spLocks noGrp="1"/>
          </p:cNvSpPr>
          <p:nvPr>
            <p:ph type="ctrTitle"/>
          </p:nvPr>
        </p:nvSpPr>
        <p:spPr>
          <a:xfrm>
            <a:off x="2485502" y="758952"/>
            <a:ext cx="9152313"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subTitle" idx="1"/>
          </p:nvPr>
        </p:nvSpPr>
        <p:spPr>
          <a:xfrm>
            <a:off x="2485501" y="4455621"/>
            <a:ext cx="9155085" cy="1143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200"/>
              </a:spcBef>
              <a:spcAft>
                <a:spcPts val="0"/>
              </a:spcAft>
              <a:buClr>
                <a:schemeClr val="dk2"/>
              </a:buClr>
              <a:buSzPts val="2400"/>
              <a:buNone/>
              <a:defRPr sz="2400" cap="none">
                <a:solidFill>
                  <a:schemeClr val="dk2"/>
                </a:solidFill>
                <a:latin typeface="Arial"/>
                <a:ea typeface="Arial"/>
                <a:cs typeface="Arial"/>
                <a:sym typeface="Arial"/>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24" name="Google Shape;24;p37"/>
          <p:cNvCxnSpPr/>
          <p:nvPr/>
        </p:nvCxnSpPr>
        <p:spPr>
          <a:xfrm>
            <a:off x="2576943" y="4343400"/>
            <a:ext cx="8988371" cy="0"/>
          </a:xfrm>
          <a:prstGeom prst="straightConnector1">
            <a:avLst/>
          </a:prstGeom>
          <a:noFill/>
          <a:ln w="9525" cap="flat" cmpd="sng">
            <a:solidFill>
              <a:srgbClr val="7F7F7F"/>
            </a:solidFill>
            <a:prstDash val="solid"/>
            <a:round/>
            <a:headEnd type="none" w="sm" len="sm"/>
            <a:tailEnd type="none" w="sm" len="sm"/>
          </a:ln>
        </p:spPr>
      </p:cxnSp>
      <p:pic>
        <p:nvPicPr>
          <p:cNvPr id="25" name="Google Shape;25;p37"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
        <p:nvSpPr>
          <p:cNvPr id="26" name="Google Shape;26;p37"/>
          <p:cNvSpPr/>
          <p:nvPr/>
        </p:nvSpPr>
        <p:spPr>
          <a:xfrm>
            <a:off x="15" y="633431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7" name="Google Shape;27;p37" descr="Official Seal of the California Department of Education"/>
          <p:cNvPicPr preferRelativeResize="0"/>
          <p:nvPr/>
        </p:nvPicPr>
        <p:blipFill rotWithShape="1">
          <a:blip r:embed="rId3">
            <a:alphaModFix/>
          </a:blip>
          <a:srcRect/>
          <a:stretch/>
        </p:blipFill>
        <p:spPr>
          <a:xfrm>
            <a:off x="225192" y="758952"/>
            <a:ext cx="1454150" cy="1454150"/>
          </a:xfrm>
          <a:prstGeom prst="rect">
            <a:avLst/>
          </a:prstGeom>
          <a:noFill/>
          <a:ln>
            <a:noFill/>
          </a:ln>
        </p:spPr>
      </p:pic>
      <p:sp>
        <p:nvSpPr>
          <p:cNvPr id="28" name="Google Shape;28;p37"/>
          <p:cNvSpPr/>
          <p:nvPr/>
        </p:nvSpPr>
        <p:spPr>
          <a:xfrm>
            <a:off x="101367" y="2298827"/>
            <a:ext cx="1701800" cy="695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i="0" u="none" strike="noStrike" cap="none" dirty="0">
                <a:solidFill>
                  <a:srgbClr val="070C51"/>
                </a:solidFill>
                <a:latin typeface="Arial"/>
                <a:ea typeface="Arial"/>
                <a:cs typeface="Arial"/>
                <a:sym typeface="Arial"/>
              </a:rPr>
              <a:t>TONY THURMOND</a:t>
            </a:r>
            <a:br>
              <a:rPr lang="en-US" sz="1000" b="1" i="0" u="none" strike="noStrike" cap="none" dirty="0">
                <a:solidFill>
                  <a:srgbClr val="070C51"/>
                </a:solidFill>
                <a:latin typeface="Arial"/>
                <a:ea typeface="Arial"/>
                <a:cs typeface="Arial"/>
                <a:sym typeface="Arial"/>
              </a:rPr>
            </a:br>
            <a:r>
              <a:rPr lang="en-US" sz="1000" b="0" i="0" u="none" strike="noStrike" cap="none" dirty="0">
                <a:solidFill>
                  <a:srgbClr val="070C51"/>
                </a:solidFill>
                <a:latin typeface="Arial"/>
                <a:ea typeface="Arial"/>
                <a:cs typeface="Arial"/>
                <a:sym typeface="Arial"/>
              </a:rPr>
              <a:t>State Superintendent </a:t>
            </a:r>
            <a:br>
              <a:rPr lang="en-US" sz="1000" b="0" i="0" u="none" strike="noStrike" cap="none" dirty="0">
                <a:solidFill>
                  <a:srgbClr val="070C51"/>
                </a:solidFill>
                <a:latin typeface="Arial"/>
                <a:ea typeface="Arial"/>
                <a:cs typeface="Arial"/>
                <a:sym typeface="Arial"/>
              </a:rPr>
            </a:br>
            <a:r>
              <a:rPr lang="en-US" sz="1000" b="0" i="0" u="none" strike="noStrike" cap="none" dirty="0">
                <a:solidFill>
                  <a:srgbClr val="070C51"/>
                </a:solidFill>
                <a:latin typeface="Arial"/>
                <a:ea typeface="Arial"/>
                <a:cs typeface="Arial"/>
                <a:sym typeface="Arial"/>
              </a:rPr>
              <a:t>of Public Instruction</a:t>
            </a:r>
            <a:endParaRPr sz="1000" b="0" i="0" u="none" strike="noStrike" cap="none" dirty="0">
              <a:solidFill>
                <a:schemeClr val="dk2"/>
              </a:solidFill>
              <a:latin typeface="Times"/>
              <a:ea typeface="Times"/>
              <a:cs typeface="Times"/>
              <a:sym typeface="Times"/>
            </a:endParaRPr>
          </a:p>
        </p:txBody>
      </p:sp>
    </p:spTree>
    <p:extLst>
      <p:ext uri="{BB962C8B-B14F-4D97-AF65-F5344CB8AC3E}">
        <p14:creationId xmlns:p14="http://schemas.microsoft.com/office/powerpoint/2010/main" val="420240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9"/>
        <p:cNvGrpSpPr/>
        <p:nvPr/>
      </p:nvGrpSpPr>
      <p:grpSpPr>
        <a:xfrm>
          <a:off x="0" y="0"/>
          <a:ext cx="0" cy="0"/>
          <a:chOff x="0" y="0"/>
          <a:chExt cx="0" cy="0"/>
        </a:xfrm>
      </p:grpSpPr>
      <p:sp>
        <p:nvSpPr>
          <p:cNvPr id="30" name="Google Shape;30;p3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8"/>
          <p:cNvSpPr txBox="1">
            <a:spLocks noGrp="1"/>
          </p:cNvSpPr>
          <p:nvPr>
            <p:ph type="body" idx="1"/>
          </p:nvPr>
        </p:nvSpPr>
        <p:spPr>
          <a:xfrm>
            <a:off x="1097280" y="1845733"/>
            <a:ext cx="10058400" cy="4355561"/>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1200"/>
              </a:spcBef>
              <a:spcAft>
                <a:spcPts val="0"/>
              </a:spcAft>
              <a:buClr>
                <a:schemeClr val="dk1"/>
              </a:buClr>
              <a:buSzPts val="1800"/>
              <a:buChar char="•"/>
              <a:defRPr/>
            </a:lvl1pPr>
            <a:lvl2pPr marL="914400" lvl="1" indent="-342900" algn="l">
              <a:lnSpc>
                <a:spcPct val="100000"/>
              </a:lnSpc>
              <a:spcBef>
                <a:spcPts val="200"/>
              </a:spcBef>
              <a:spcAft>
                <a:spcPts val="0"/>
              </a:spcAft>
              <a:buClr>
                <a:schemeClr val="dk1"/>
              </a:buClr>
              <a:buSzPts val="1800"/>
              <a:buChar char="◦"/>
              <a:defRPr/>
            </a:lvl2pPr>
            <a:lvl3pPr marL="1371600" lvl="2" indent="-342900" algn="l">
              <a:lnSpc>
                <a:spcPct val="100000"/>
              </a:lnSpc>
              <a:spcBef>
                <a:spcPts val="400"/>
              </a:spcBef>
              <a:spcAft>
                <a:spcPts val="0"/>
              </a:spcAft>
              <a:buClr>
                <a:schemeClr val="dk1"/>
              </a:buClr>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 name="Google Shape;32;p3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3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38"/>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78782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35"/>
        <p:cNvGrpSpPr/>
        <p:nvPr/>
      </p:nvGrpSpPr>
      <p:grpSpPr>
        <a:xfrm>
          <a:off x="0" y="0"/>
          <a:ext cx="0" cy="0"/>
          <a:chOff x="0" y="0"/>
          <a:chExt cx="0" cy="0"/>
        </a:xfrm>
      </p:grpSpPr>
      <p:sp>
        <p:nvSpPr>
          <p:cNvPr id="36" name="Google Shape;36;p3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9"/>
          <p:cNvSpPr txBox="1">
            <a:spLocks noGrp="1"/>
          </p:cNvSpPr>
          <p:nvPr>
            <p:ph type="body" idx="1"/>
          </p:nvPr>
        </p:nvSpPr>
        <p:spPr>
          <a:xfrm>
            <a:off x="1097280" y="1845733"/>
            <a:ext cx="10058400" cy="4355561"/>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1200"/>
              </a:spcBef>
              <a:spcAft>
                <a:spcPts val="0"/>
              </a:spcAft>
              <a:buClr>
                <a:schemeClr val="dk1"/>
              </a:buClr>
              <a:buSzPts val="1800"/>
              <a:buChar char="•"/>
              <a:defRPr/>
            </a:lvl1pPr>
            <a:lvl2pPr marL="914400" lvl="1" indent="-342900" algn="l">
              <a:lnSpc>
                <a:spcPct val="100000"/>
              </a:lnSpc>
              <a:spcBef>
                <a:spcPts val="200"/>
              </a:spcBef>
              <a:spcAft>
                <a:spcPts val="0"/>
              </a:spcAft>
              <a:buClr>
                <a:schemeClr val="dk1"/>
              </a:buClr>
              <a:buSzPts val="1800"/>
              <a:buChar char="◦"/>
              <a:defRPr/>
            </a:lvl2pPr>
            <a:lvl3pPr marL="1371600" lvl="2" indent="-342900" algn="l">
              <a:lnSpc>
                <a:spcPct val="100000"/>
              </a:lnSpc>
              <a:spcBef>
                <a:spcPts val="400"/>
              </a:spcBef>
              <a:spcAft>
                <a:spcPts val="0"/>
              </a:spcAft>
              <a:buClr>
                <a:schemeClr val="dk1"/>
              </a:buClr>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3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3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 name="Google Shape;40;p39"/>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496796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4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40"/>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777171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Option 1">
  <p:cSld name="Title Slide Option 1">
    <p:spTree>
      <p:nvGrpSpPr>
        <p:cNvPr id="1" name="Shape 46"/>
        <p:cNvGrpSpPr/>
        <p:nvPr/>
      </p:nvGrpSpPr>
      <p:grpSpPr>
        <a:xfrm>
          <a:off x="0" y="0"/>
          <a:ext cx="0" cy="0"/>
          <a:chOff x="0" y="0"/>
          <a:chExt cx="0" cy="0"/>
        </a:xfrm>
      </p:grpSpPr>
      <p:sp>
        <p:nvSpPr>
          <p:cNvPr id="47" name="Google Shape;47;p41"/>
          <p:cNvSpPr/>
          <p:nvPr/>
        </p:nvSpPr>
        <p:spPr>
          <a:xfrm>
            <a:off x="3175" y="6418741"/>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4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1"/>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200"/>
              </a:spcBef>
              <a:spcAft>
                <a:spcPts val="0"/>
              </a:spcAft>
              <a:buClr>
                <a:schemeClr val="dk2"/>
              </a:buClr>
              <a:buSzPts val="2400"/>
              <a:buNone/>
              <a:defRPr sz="2400" cap="none">
                <a:solidFill>
                  <a:schemeClr val="dk2"/>
                </a:solidFill>
                <a:latin typeface="Arial"/>
                <a:ea typeface="Arial"/>
                <a:cs typeface="Arial"/>
                <a:sym typeface="Arial"/>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50" name="Google Shape;50;p4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51" name="Google Shape;51;p41"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
        <p:nvSpPr>
          <p:cNvPr id="52" name="Google Shape;52;p41"/>
          <p:cNvSpPr/>
          <p:nvPr/>
        </p:nvSpPr>
        <p:spPr>
          <a:xfrm>
            <a:off x="0" y="635096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41"/>
          <p:cNvSpPr/>
          <p:nvPr/>
        </p:nvSpPr>
        <p:spPr>
          <a:xfrm>
            <a:off x="1097280" y="6506339"/>
            <a:ext cx="998589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100"/>
              <a:buFont typeface="Arial"/>
              <a:buNone/>
            </a:pPr>
            <a:r>
              <a:rPr lang="en-US" sz="1100" b="1" i="0" u="none" strike="noStrike" cap="none" dirty="0">
                <a:solidFill>
                  <a:schemeClr val="lt1"/>
                </a:solidFill>
                <a:latin typeface="Arial"/>
                <a:ea typeface="Arial"/>
                <a:cs typeface="Arial"/>
                <a:sym typeface="Arial"/>
              </a:rPr>
              <a:t>Tony Thurmond, </a:t>
            </a:r>
            <a:r>
              <a:rPr lang="en-US" sz="1100" b="0" i="0" u="none" strike="noStrike" cap="none" dirty="0">
                <a:solidFill>
                  <a:schemeClr val="lt1"/>
                </a:solidFill>
                <a:latin typeface="Arial"/>
                <a:ea typeface="Arial"/>
                <a:cs typeface="Arial"/>
                <a:sym typeface="Arial"/>
              </a:rPr>
              <a:t>State Superintendent of Public Instruction				        California Department of Education</a:t>
            </a:r>
            <a:endParaRPr sz="12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686560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Option 2">
  <p:cSld name="Title Slide Option 2">
    <p:spTree>
      <p:nvGrpSpPr>
        <p:cNvPr id="1" name="Shape 54"/>
        <p:cNvGrpSpPr/>
        <p:nvPr/>
      </p:nvGrpSpPr>
      <p:grpSpPr>
        <a:xfrm>
          <a:off x="0" y="0"/>
          <a:ext cx="0" cy="0"/>
          <a:chOff x="0" y="0"/>
          <a:chExt cx="0" cy="0"/>
        </a:xfrm>
      </p:grpSpPr>
      <p:sp>
        <p:nvSpPr>
          <p:cNvPr id="55" name="Google Shape;55;p42"/>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4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2"/>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200"/>
              </a:spcBef>
              <a:spcAft>
                <a:spcPts val="0"/>
              </a:spcAft>
              <a:buClr>
                <a:schemeClr val="dk2"/>
              </a:buClr>
              <a:buSzPts val="2400"/>
              <a:buNone/>
              <a:defRPr sz="2400" cap="none">
                <a:solidFill>
                  <a:schemeClr val="dk2"/>
                </a:solidFill>
                <a:latin typeface="Arial"/>
                <a:ea typeface="Arial"/>
                <a:cs typeface="Arial"/>
                <a:sym typeface="Arial"/>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58" name="Google Shape;58;p4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59" name="Google Shape;59;p42"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pic>
        <p:nvPicPr>
          <p:cNvPr id="60" name="Google Shape;60;p42"/>
          <p:cNvPicPr preferRelativeResize="0"/>
          <p:nvPr/>
        </p:nvPicPr>
        <p:blipFill rotWithShape="1">
          <a:blip r:embed="rId3">
            <a:alphaModFix/>
          </a:blip>
          <a:srcRect l="4675"/>
          <a:stretch/>
        </p:blipFill>
        <p:spPr>
          <a:xfrm>
            <a:off x="440575" y="5685855"/>
            <a:ext cx="3333404" cy="666750"/>
          </a:xfrm>
          <a:prstGeom prst="rect">
            <a:avLst/>
          </a:prstGeom>
          <a:noFill/>
          <a:ln>
            <a:noFill/>
          </a:ln>
        </p:spPr>
      </p:pic>
      <p:sp>
        <p:nvSpPr>
          <p:cNvPr id="61" name="Google Shape;61;p42"/>
          <p:cNvSpPr/>
          <p:nvPr/>
        </p:nvSpPr>
        <p:spPr>
          <a:xfrm>
            <a:off x="15" y="6342629"/>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42"/>
          <p:cNvSpPr/>
          <p:nvPr/>
        </p:nvSpPr>
        <p:spPr>
          <a:xfrm>
            <a:off x="440575" y="6498595"/>
            <a:ext cx="1064260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100"/>
              <a:buFont typeface="Arial"/>
              <a:buNone/>
            </a:pPr>
            <a:r>
              <a:rPr lang="en-US" sz="1100" b="0" i="0" u="none" strike="noStrike" cap="none" dirty="0">
                <a:solidFill>
                  <a:schemeClr val="lt1"/>
                </a:solidFill>
                <a:latin typeface="Arial"/>
                <a:ea typeface="Arial"/>
                <a:cs typeface="Arial"/>
                <a:sym typeface="Arial"/>
              </a:rPr>
              <a:t>Tony Thurmond, State Superintendent of Public Instruction</a:t>
            </a:r>
            <a:endParaRPr sz="12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53364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63"/>
        <p:cNvGrpSpPr/>
        <p:nvPr/>
      </p:nvGrpSpPr>
      <p:grpSpPr>
        <a:xfrm>
          <a:off x="0" y="0"/>
          <a:ext cx="0" cy="0"/>
          <a:chOff x="0" y="0"/>
          <a:chExt cx="0" cy="0"/>
        </a:xfrm>
      </p:grpSpPr>
      <p:sp>
        <p:nvSpPr>
          <p:cNvPr id="64" name="Google Shape;64;p43"/>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43"/>
          <p:cNvSpPr/>
          <p:nvPr/>
        </p:nvSpPr>
        <p:spPr>
          <a:xfrm>
            <a:off x="15" y="6326003"/>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43"/>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chemeClr val="dk2"/>
              </a:buClr>
              <a:buSzPts val="2400"/>
              <a:buNone/>
              <a:defRPr sz="2400" cap="none">
                <a:solidFill>
                  <a:schemeClr val="dk2"/>
                </a:solidFill>
                <a:latin typeface="Arial"/>
                <a:ea typeface="Arial"/>
                <a:cs typeface="Arial"/>
                <a:sym typeface="Arial"/>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43"/>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71" name="Google Shape;71;p4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2" name="Google Shape;72;p43"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extLst>
      <p:ext uri="{BB962C8B-B14F-4D97-AF65-F5344CB8AC3E}">
        <p14:creationId xmlns:p14="http://schemas.microsoft.com/office/powerpoint/2010/main" val="290226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675"/>
          <a:stretch/>
        </p:blipFill>
        <p:spPr>
          <a:xfrm>
            <a:off x="440575" y="5685855"/>
            <a:ext cx="3333404" cy="666750"/>
          </a:xfrm>
          <a:prstGeom prst="rect">
            <a:avLst/>
          </a:prstGeom>
        </p:spPr>
      </p:pic>
      <p:sp>
        <p:nvSpPr>
          <p:cNvPr id="8" name="Rectangle 7"/>
          <p:cNvSpPr/>
          <p:nvPr/>
        </p:nvSpPr>
        <p:spPr>
          <a:xfrm>
            <a:off x="15" y="6342629"/>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482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Side-by-Side" type="twoObj">
  <p:cSld name="Two Content Side-by-Side">
    <p:spTree>
      <p:nvGrpSpPr>
        <p:cNvPr id="1" name="Shape 73"/>
        <p:cNvGrpSpPr/>
        <p:nvPr/>
      </p:nvGrpSpPr>
      <p:grpSpPr>
        <a:xfrm>
          <a:off x="0" y="0"/>
          <a:ext cx="0" cy="0"/>
          <a:chOff x="0" y="0"/>
          <a:chExt cx="0" cy="0"/>
        </a:xfrm>
      </p:grpSpPr>
      <p:sp>
        <p:nvSpPr>
          <p:cNvPr id="74" name="Google Shape;74;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4"/>
          <p:cNvSpPr txBox="1">
            <a:spLocks noGrp="1"/>
          </p:cNvSpPr>
          <p:nvPr>
            <p:ph type="body" idx="1"/>
          </p:nvPr>
        </p:nvSpPr>
        <p:spPr>
          <a:xfrm>
            <a:off x="1097278" y="1845733"/>
            <a:ext cx="4937760" cy="4388811"/>
          </a:xfrm>
          <a:prstGeom prst="rect">
            <a:avLst/>
          </a:prstGeom>
          <a:noFill/>
          <a:ln>
            <a:noFill/>
          </a:ln>
        </p:spPr>
        <p:txBody>
          <a:bodyPr spcFirstLastPara="1" wrap="square" lIns="45700" tIns="45700" rIns="45700" bIns="45700" anchor="t" anchorCtr="0">
            <a:normAutofit/>
          </a:bodyPr>
          <a:lstStyle>
            <a:lvl1pPr marL="457200" lvl="0" indent="-381000" algn="l">
              <a:lnSpc>
                <a:spcPct val="100000"/>
              </a:lnSpc>
              <a:spcBef>
                <a:spcPts val="1200"/>
              </a:spcBef>
              <a:spcAft>
                <a:spcPts val="0"/>
              </a:spcAft>
              <a:buClr>
                <a:schemeClr val="dk1"/>
              </a:buClr>
              <a:buSzPts val="2400"/>
              <a:buChar char="•"/>
              <a:defRPr/>
            </a:lvl1pPr>
            <a:lvl2pPr marL="914400" lvl="1" indent="-381000" algn="l">
              <a:lnSpc>
                <a:spcPct val="100000"/>
              </a:lnSpc>
              <a:spcBef>
                <a:spcPts val="200"/>
              </a:spcBef>
              <a:spcAft>
                <a:spcPts val="0"/>
              </a:spcAft>
              <a:buClr>
                <a:schemeClr val="dk1"/>
              </a:buClr>
              <a:buSzPts val="2400"/>
              <a:buChar char="◦"/>
              <a:defRPr/>
            </a:lvl2pPr>
            <a:lvl3pPr marL="1371600" lvl="2" indent="-381000" algn="l">
              <a:lnSpc>
                <a:spcPct val="100000"/>
              </a:lnSpc>
              <a:spcBef>
                <a:spcPts val="400"/>
              </a:spcBef>
              <a:spcAft>
                <a:spcPts val="0"/>
              </a:spcAft>
              <a:buClr>
                <a:schemeClr val="dk1"/>
              </a:buClr>
              <a:buSzPts val="2400"/>
              <a:buChar char="◦"/>
              <a:defRPr/>
            </a:lvl3pPr>
            <a:lvl4pPr marL="1828800" lvl="3" indent="-381000" algn="l">
              <a:lnSpc>
                <a:spcPct val="100000"/>
              </a:lnSpc>
              <a:spcBef>
                <a:spcPts val="400"/>
              </a:spcBef>
              <a:spcAft>
                <a:spcPts val="0"/>
              </a:spcAft>
              <a:buClr>
                <a:schemeClr val="dk1"/>
              </a:buClr>
              <a:buSzPts val="2400"/>
              <a:buChar char="◦"/>
              <a:defRPr/>
            </a:lvl4pPr>
            <a:lvl5pPr marL="2286000" lvl="4" indent="-381000" algn="l">
              <a:lnSpc>
                <a:spcPct val="100000"/>
              </a:lnSpc>
              <a:spcBef>
                <a:spcPts val="400"/>
              </a:spcBef>
              <a:spcAft>
                <a:spcPts val="0"/>
              </a:spcAft>
              <a:buClr>
                <a:schemeClr val="dk1"/>
              </a:buClr>
              <a:buSzPts val="2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6" name="Google Shape;76;p44"/>
          <p:cNvSpPr txBox="1">
            <a:spLocks noGrp="1"/>
          </p:cNvSpPr>
          <p:nvPr>
            <p:ph type="body" idx="2"/>
          </p:nvPr>
        </p:nvSpPr>
        <p:spPr>
          <a:xfrm>
            <a:off x="6217920" y="1845734"/>
            <a:ext cx="4937760" cy="4388809"/>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1200"/>
              </a:spcBef>
              <a:spcAft>
                <a:spcPts val="0"/>
              </a:spcAft>
              <a:buClr>
                <a:schemeClr val="dk1"/>
              </a:buClr>
              <a:buSzPts val="1800"/>
              <a:buChar char="•"/>
              <a:defRPr/>
            </a:lvl1pPr>
            <a:lvl2pPr marL="914400" lvl="1" indent="-342900" algn="l">
              <a:lnSpc>
                <a:spcPct val="100000"/>
              </a:lnSpc>
              <a:spcBef>
                <a:spcPts val="200"/>
              </a:spcBef>
              <a:spcAft>
                <a:spcPts val="0"/>
              </a:spcAft>
              <a:buClr>
                <a:schemeClr val="dk1"/>
              </a:buClr>
              <a:buSzPts val="1800"/>
              <a:buChar char="◦"/>
              <a:defRPr/>
            </a:lvl2pPr>
            <a:lvl3pPr marL="1371600" lvl="2" indent="-342900" algn="l">
              <a:lnSpc>
                <a:spcPct val="100000"/>
              </a:lnSpc>
              <a:spcBef>
                <a:spcPts val="400"/>
              </a:spcBef>
              <a:spcAft>
                <a:spcPts val="0"/>
              </a:spcAft>
              <a:buClr>
                <a:schemeClr val="dk1"/>
              </a:buClr>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44"/>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50344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Above and Below">
  <p:cSld name="Two Content Above and Below">
    <p:spTree>
      <p:nvGrpSpPr>
        <p:cNvPr id="1" name="Shape 80"/>
        <p:cNvGrpSpPr/>
        <p:nvPr/>
      </p:nvGrpSpPr>
      <p:grpSpPr>
        <a:xfrm>
          <a:off x="0" y="0"/>
          <a:ext cx="0" cy="0"/>
          <a:chOff x="0" y="0"/>
          <a:chExt cx="0" cy="0"/>
        </a:xfrm>
      </p:grpSpPr>
      <p:sp>
        <p:nvSpPr>
          <p:cNvPr id="81" name="Google Shape;81;p4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5"/>
          <p:cNvSpPr txBox="1">
            <a:spLocks noGrp="1"/>
          </p:cNvSpPr>
          <p:nvPr>
            <p:ph type="body" idx="1"/>
          </p:nvPr>
        </p:nvSpPr>
        <p:spPr>
          <a:xfrm>
            <a:off x="1097278" y="1845734"/>
            <a:ext cx="10058402" cy="2144375"/>
          </a:xfrm>
          <a:prstGeom prst="rect">
            <a:avLst/>
          </a:prstGeom>
          <a:noFill/>
          <a:ln>
            <a:noFill/>
          </a:ln>
        </p:spPr>
        <p:txBody>
          <a:bodyPr spcFirstLastPara="1" wrap="square" lIns="45700" tIns="45700" rIns="45700" bIns="45700" anchor="t" anchorCtr="0">
            <a:normAutofit/>
          </a:bodyPr>
          <a:lstStyle>
            <a:lvl1pPr marL="457200" lvl="0" indent="-381000" algn="l">
              <a:lnSpc>
                <a:spcPct val="100000"/>
              </a:lnSpc>
              <a:spcBef>
                <a:spcPts val="1200"/>
              </a:spcBef>
              <a:spcAft>
                <a:spcPts val="0"/>
              </a:spcAft>
              <a:buClr>
                <a:schemeClr val="dk1"/>
              </a:buClr>
              <a:buSzPts val="2400"/>
              <a:buChar char="•"/>
              <a:defRPr/>
            </a:lvl1pPr>
            <a:lvl2pPr marL="914400" lvl="1" indent="-381000" algn="l">
              <a:lnSpc>
                <a:spcPct val="100000"/>
              </a:lnSpc>
              <a:spcBef>
                <a:spcPts val="200"/>
              </a:spcBef>
              <a:spcAft>
                <a:spcPts val="0"/>
              </a:spcAft>
              <a:buClr>
                <a:schemeClr val="dk1"/>
              </a:buClr>
              <a:buSzPts val="2400"/>
              <a:buChar char="◦"/>
              <a:defRPr/>
            </a:lvl2pPr>
            <a:lvl3pPr marL="1371600" lvl="2" indent="-381000" algn="l">
              <a:lnSpc>
                <a:spcPct val="100000"/>
              </a:lnSpc>
              <a:spcBef>
                <a:spcPts val="400"/>
              </a:spcBef>
              <a:spcAft>
                <a:spcPts val="0"/>
              </a:spcAft>
              <a:buClr>
                <a:schemeClr val="dk1"/>
              </a:buClr>
              <a:buSzPts val="2400"/>
              <a:buChar char="◦"/>
              <a:defRPr/>
            </a:lvl3pPr>
            <a:lvl4pPr marL="1828800" lvl="3" indent="-381000" algn="l">
              <a:lnSpc>
                <a:spcPct val="100000"/>
              </a:lnSpc>
              <a:spcBef>
                <a:spcPts val="400"/>
              </a:spcBef>
              <a:spcAft>
                <a:spcPts val="0"/>
              </a:spcAft>
              <a:buClr>
                <a:schemeClr val="dk1"/>
              </a:buClr>
              <a:buSzPts val="2400"/>
              <a:buChar char="◦"/>
              <a:defRPr/>
            </a:lvl4pPr>
            <a:lvl5pPr marL="2286000" lvl="4" indent="-381000" algn="l">
              <a:lnSpc>
                <a:spcPct val="100000"/>
              </a:lnSpc>
              <a:spcBef>
                <a:spcPts val="400"/>
              </a:spcBef>
              <a:spcAft>
                <a:spcPts val="0"/>
              </a:spcAft>
              <a:buClr>
                <a:schemeClr val="dk1"/>
              </a:buClr>
              <a:buSzPts val="2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3" name="Google Shape;83;p45"/>
          <p:cNvSpPr txBox="1">
            <a:spLocks noGrp="1"/>
          </p:cNvSpPr>
          <p:nvPr>
            <p:ph type="body" idx="2"/>
          </p:nvPr>
        </p:nvSpPr>
        <p:spPr>
          <a:xfrm>
            <a:off x="1097278" y="4098483"/>
            <a:ext cx="10058402" cy="2144375"/>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1200"/>
              </a:spcBef>
              <a:spcAft>
                <a:spcPts val="0"/>
              </a:spcAft>
              <a:buClr>
                <a:schemeClr val="dk1"/>
              </a:buClr>
              <a:buSzPts val="1800"/>
              <a:buChar char="•"/>
              <a:defRPr/>
            </a:lvl1pPr>
            <a:lvl2pPr marL="914400" lvl="1" indent="-342900" algn="l">
              <a:lnSpc>
                <a:spcPct val="100000"/>
              </a:lnSpc>
              <a:spcBef>
                <a:spcPts val="200"/>
              </a:spcBef>
              <a:spcAft>
                <a:spcPts val="0"/>
              </a:spcAft>
              <a:buClr>
                <a:schemeClr val="dk1"/>
              </a:buClr>
              <a:buSzPts val="1800"/>
              <a:buChar char="◦"/>
              <a:defRPr/>
            </a:lvl2pPr>
            <a:lvl3pPr marL="1371600" lvl="2" indent="-342900" algn="l">
              <a:lnSpc>
                <a:spcPct val="100000"/>
              </a:lnSpc>
              <a:spcBef>
                <a:spcPts val="400"/>
              </a:spcBef>
              <a:spcAft>
                <a:spcPts val="0"/>
              </a:spcAft>
              <a:buClr>
                <a:schemeClr val="dk1"/>
              </a:buClr>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 name="Google Shape;85;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6" name="Google Shape;86;p45"/>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729899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7"/>
        <p:cNvGrpSpPr/>
        <p:nvPr/>
      </p:nvGrpSpPr>
      <p:grpSpPr>
        <a:xfrm>
          <a:off x="0" y="0"/>
          <a:ext cx="0" cy="0"/>
          <a:chOff x="0" y="0"/>
          <a:chExt cx="0" cy="0"/>
        </a:xfrm>
      </p:grpSpPr>
      <p:sp>
        <p:nvSpPr>
          <p:cNvPr id="88" name="Google Shape;88;p4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6"/>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200"/>
              </a:spcBef>
              <a:spcAft>
                <a:spcPts val="0"/>
              </a:spcAft>
              <a:buClr>
                <a:schemeClr val="dk2"/>
              </a:buClr>
              <a:buSzPts val="2400"/>
              <a:buNone/>
              <a:defRPr sz="2400" b="0" cap="none">
                <a:solidFill>
                  <a:schemeClr val="dk2"/>
                </a:solidFill>
              </a:defRPr>
            </a:lvl1pPr>
            <a:lvl2pPr marL="914400" lvl="1" indent="-228600" algn="l">
              <a:lnSpc>
                <a:spcPct val="100000"/>
              </a:lnSpc>
              <a:spcBef>
                <a:spcPts val="200"/>
              </a:spcBef>
              <a:spcAft>
                <a:spcPts val="0"/>
              </a:spcAft>
              <a:buClr>
                <a:schemeClr val="dk1"/>
              </a:buClr>
              <a:buSzPts val="2000"/>
              <a:buNone/>
              <a:defRPr sz="2000" b="1"/>
            </a:lvl2pPr>
            <a:lvl3pPr marL="1371600" lvl="2" indent="-228600" algn="l">
              <a:lnSpc>
                <a:spcPct val="100000"/>
              </a:lnSpc>
              <a:spcBef>
                <a:spcPts val="400"/>
              </a:spcBef>
              <a:spcAft>
                <a:spcPts val="0"/>
              </a:spcAft>
              <a:buClr>
                <a:schemeClr val="dk1"/>
              </a:buClr>
              <a:buSzPts val="1800"/>
              <a:buNone/>
              <a:defRPr sz="1800" b="1"/>
            </a:lvl3pPr>
            <a:lvl4pPr marL="1828800" lvl="3" indent="-228600" algn="l">
              <a:lnSpc>
                <a:spcPct val="100000"/>
              </a:lnSpc>
              <a:spcBef>
                <a:spcPts val="400"/>
              </a:spcBef>
              <a:spcAft>
                <a:spcPts val="0"/>
              </a:spcAft>
              <a:buClr>
                <a:schemeClr val="dk1"/>
              </a:buClr>
              <a:buSzPts val="1600"/>
              <a:buNone/>
              <a:defRPr sz="1600" b="1"/>
            </a:lvl4pPr>
            <a:lvl5pPr marL="2286000" lvl="4" indent="-228600" algn="l">
              <a:lnSpc>
                <a:spcPct val="100000"/>
              </a:lnSpc>
              <a:spcBef>
                <a:spcPts val="400"/>
              </a:spcBef>
              <a:spcAft>
                <a:spcPts val="0"/>
              </a:spcAft>
              <a:buClr>
                <a:schemeClr val="dk1"/>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90" name="Google Shape;90;p46"/>
          <p:cNvSpPr txBox="1">
            <a:spLocks noGrp="1"/>
          </p:cNvSpPr>
          <p:nvPr>
            <p:ph type="body" idx="2"/>
          </p:nvPr>
        </p:nvSpPr>
        <p:spPr>
          <a:xfrm>
            <a:off x="1097280" y="2582334"/>
            <a:ext cx="4937760" cy="33782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1200"/>
              </a:spcBef>
              <a:spcAft>
                <a:spcPts val="0"/>
              </a:spcAft>
              <a:buClr>
                <a:schemeClr val="dk1"/>
              </a:buClr>
              <a:buSzPts val="1800"/>
              <a:buChar char="•"/>
              <a:defRPr/>
            </a:lvl1pPr>
            <a:lvl2pPr marL="914400" lvl="1" indent="-342900" algn="l">
              <a:lnSpc>
                <a:spcPct val="100000"/>
              </a:lnSpc>
              <a:spcBef>
                <a:spcPts val="200"/>
              </a:spcBef>
              <a:spcAft>
                <a:spcPts val="0"/>
              </a:spcAft>
              <a:buClr>
                <a:schemeClr val="dk1"/>
              </a:buClr>
              <a:buSzPts val="1800"/>
              <a:buChar char="◦"/>
              <a:defRPr/>
            </a:lvl2pPr>
            <a:lvl3pPr marL="1371600" lvl="2" indent="-342900" algn="l">
              <a:lnSpc>
                <a:spcPct val="100000"/>
              </a:lnSpc>
              <a:spcBef>
                <a:spcPts val="400"/>
              </a:spcBef>
              <a:spcAft>
                <a:spcPts val="0"/>
              </a:spcAft>
              <a:buClr>
                <a:schemeClr val="dk1"/>
              </a:buClr>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1" name="Google Shape;91;p46"/>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200"/>
              </a:spcBef>
              <a:spcAft>
                <a:spcPts val="0"/>
              </a:spcAft>
              <a:buClr>
                <a:schemeClr val="dk2"/>
              </a:buClr>
              <a:buSzPts val="2400"/>
              <a:buNone/>
              <a:defRPr sz="2400" b="0" cap="none">
                <a:solidFill>
                  <a:schemeClr val="dk2"/>
                </a:solidFill>
              </a:defRPr>
            </a:lvl1pPr>
            <a:lvl2pPr marL="914400" lvl="1" indent="-228600" algn="l">
              <a:lnSpc>
                <a:spcPct val="100000"/>
              </a:lnSpc>
              <a:spcBef>
                <a:spcPts val="200"/>
              </a:spcBef>
              <a:spcAft>
                <a:spcPts val="0"/>
              </a:spcAft>
              <a:buClr>
                <a:schemeClr val="dk1"/>
              </a:buClr>
              <a:buSzPts val="2000"/>
              <a:buNone/>
              <a:defRPr sz="2000" b="1"/>
            </a:lvl2pPr>
            <a:lvl3pPr marL="1371600" lvl="2" indent="-228600" algn="l">
              <a:lnSpc>
                <a:spcPct val="100000"/>
              </a:lnSpc>
              <a:spcBef>
                <a:spcPts val="400"/>
              </a:spcBef>
              <a:spcAft>
                <a:spcPts val="0"/>
              </a:spcAft>
              <a:buClr>
                <a:schemeClr val="dk1"/>
              </a:buClr>
              <a:buSzPts val="1800"/>
              <a:buNone/>
              <a:defRPr sz="1800" b="1"/>
            </a:lvl3pPr>
            <a:lvl4pPr marL="1828800" lvl="3" indent="-228600" algn="l">
              <a:lnSpc>
                <a:spcPct val="100000"/>
              </a:lnSpc>
              <a:spcBef>
                <a:spcPts val="400"/>
              </a:spcBef>
              <a:spcAft>
                <a:spcPts val="0"/>
              </a:spcAft>
              <a:buClr>
                <a:schemeClr val="dk1"/>
              </a:buClr>
              <a:buSzPts val="1600"/>
              <a:buNone/>
              <a:defRPr sz="1600" b="1"/>
            </a:lvl4pPr>
            <a:lvl5pPr marL="2286000" lvl="4" indent="-228600" algn="l">
              <a:lnSpc>
                <a:spcPct val="100000"/>
              </a:lnSpc>
              <a:spcBef>
                <a:spcPts val="400"/>
              </a:spcBef>
              <a:spcAft>
                <a:spcPts val="0"/>
              </a:spcAft>
              <a:buClr>
                <a:schemeClr val="dk1"/>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92" name="Google Shape;92;p46"/>
          <p:cNvSpPr txBox="1">
            <a:spLocks noGrp="1"/>
          </p:cNvSpPr>
          <p:nvPr>
            <p:ph type="body" idx="4"/>
          </p:nvPr>
        </p:nvSpPr>
        <p:spPr>
          <a:xfrm>
            <a:off x="6217920" y="2582334"/>
            <a:ext cx="4937760" cy="33782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1200"/>
              </a:spcBef>
              <a:spcAft>
                <a:spcPts val="0"/>
              </a:spcAft>
              <a:buClr>
                <a:schemeClr val="dk1"/>
              </a:buClr>
              <a:buSzPts val="1800"/>
              <a:buChar char="•"/>
              <a:defRPr/>
            </a:lvl1pPr>
            <a:lvl2pPr marL="914400" lvl="1" indent="-342900" algn="l">
              <a:lnSpc>
                <a:spcPct val="100000"/>
              </a:lnSpc>
              <a:spcBef>
                <a:spcPts val="200"/>
              </a:spcBef>
              <a:spcAft>
                <a:spcPts val="0"/>
              </a:spcAft>
              <a:buClr>
                <a:schemeClr val="dk1"/>
              </a:buClr>
              <a:buSzPts val="1800"/>
              <a:buChar char="◦"/>
              <a:defRPr/>
            </a:lvl2pPr>
            <a:lvl3pPr marL="1371600" lvl="2" indent="-342900" algn="l">
              <a:lnSpc>
                <a:spcPct val="100000"/>
              </a:lnSpc>
              <a:spcBef>
                <a:spcPts val="400"/>
              </a:spcBef>
              <a:spcAft>
                <a:spcPts val="0"/>
              </a:spcAft>
              <a:buClr>
                <a:schemeClr val="dk1"/>
              </a:buClr>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3" name="Google Shape;93;p4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4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5" name="Google Shape;95;p46"/>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731572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96"/>
        <p:cNvGrpSpPr/>
        <p:nvPr/>
      </p:nvGrpSpPr>
      <p:grpSpPr>
        <a:xfrm>
          <a:off x="0" y="0"/>
          <a:ext cx="0" cy="0"/>
          <a:chOff x="0" y="0"/>
          <a:chExt cx="0" cy="0"/>
        </a:xfrm>
      </p:grpSpPr>
      <p:sp>
        <p:nvSpPr>
          <p:cNvPr id="97" name="Google Shape;97;p47"/>
          <p:cNvSpPr/>
          <p:nvPr/>
        </p:nvSpPr>
        <p:spPr>
          <a:xfrm>
            <a:off x="16" y="0"/>
            <a:ext cx="4050791" cy="6858000"/>
          </a:xfrm>
          <a:prstGeom prst="rect">
            <a:avLst/>
          </a:prstGeom>
          <a:solidFill>
            <a:srgbClr val="618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47"/>
          <p:cNvSpPr/>
          <p:nvPr/>
        </p:nvSpPr>
        <p:spPr>
          <a:xfrm>
            <a:off x="4040071" y="0"/>
            <a:ext cx="64008"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47"/>
          <p:cNvSpPr txBox="1">
            <a:spLocks noGrp="1"/>
          </p:cNvSpPr>
          <p:nvPr>
            <p:ph type="title"/>
          </p:nvPr>
        </p:nvSpPr>
        <p:spPr>
          <a:xfrm>
            <a:off x="282633" y="374073"/>
            <a:ext cx="3507971" cy="2506286"/>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Arial"/>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7"/>
          <p:cNvSpPr txBox="1">
            <a:spLocks noGrp="1"/>
          </p:cNvSpPr>
          <p:nvPr>
            <p:ph type="body" idx="1"/>
          </p:nvPr>
        </p:nvSpPr>
        <p:spPr>
          <a:xfrm>
            <a:off x="4272741" y="374073"/>
            <a:ext cx="7631083" cy="5931131"/>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1200"/>
              </a:spcBef>
              <a:spcAft>
                <a:spcPts val="0"/>
              </a:spcAft>
              <a:buClr>
                <a:schemeClr val="dk1"/>
              </a:buClr>
              <a:buSzPts val="1800"/>
              <a:buChar char="•"/>
              <a:defRPr/>
            </a:lvl1pPr>
            <a:lvl2pPr marL="914400" lvl="1" indent="-342900" algn="l">
              <a:lnSpc>
                <a:spcPct val="100000"/>
              </a:lnSpc>
              <a:spcBef>
                <a:spcPts val="200"/>
              </a:spcBef>
              <a:spcAft>
                <a:spcPts val="0"/>
              </a:spcAft>
              <a:buClr>
                <a:schemeClr val="dk1"/>
              </a:buClr>
              <a:buSzPts val="1800"/>
              <a:buChar char="◦"/>
              <a:defRPr/>
            </a:lvl2pPr>
            <a:lvl3pPr marL="1371600" lvl="2" indent="-342900" algn="l">
              <a:lnSpc>
                <a:spcPct val="100000"/>
              </a:lnSpc>
              <a:spcBef>
                <a:spcPts val="400"/>
              </a:spcBef>
              <a:spcAft>
                <a:spcPts val="0"/>
              </a:spcAft>
              <a:buClr>
                <a:schemeClr val="dk1"/>
              </a:buClr>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47"/>
          <p:cNvSpPr txBox="1">
            <a:spLocks noGrp="1"/>
          </p:cNvSpPr>
          <p:nvPr>
            <p:ph type="body" idx="2"/>
          </p:nvPr>
        </p:nvSpPr>
        <p:spPr>
          <a:xfrm>
            <a:off x="282633" y="2926080"/>
            <a:ext cx="3507971"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rgbClr val="FFFFFF"/>
              </a:buClr>
              <a:buSzPts val="1500"/>
              <a:buNone/>
              <a:defRPr sz="1500">
                <a:solidFill>
                  <a:srgbClr val="FFFFFF"/>
                </a:solidFill>
              </a:defRPr>
            </a:lvl1pPr>
            <a:lvl2pPr marL="914400" lvl="1" indent="-228600" algn="l">
              <a:lnSpc>
                <a:spcPct val="100000"/>
              </a:lnSpc>
              <a:spcBef>
                <a:spcPts val="200"/>
              </a:spcBef>
              <a:spcAft>
                <a:spcPts val="0"/>
              </a:spcAft>
              <a:buClr>
                <a:schemeClr val="dk1"/>
              </a:buClr>
              <a:buSzPts val="1200"/>
              <a:buNone/>
              <a:defRPr sz="1200"/>
            </a:lvl2pPr>
            <a:lvl3pPr marL="1371600" lvl="2" indent="-228600" algn="l">
              <a:lnSpc>
                <a:spcPct val="100000"/>
              </a:lnSpc>
              <a:spcBef>
                <a:spcPts val="400"/>
              </a:spcBef>
              <a:spcAft>
                <a:spcPts val="0"/>
              </a:spcAft>
              <a:buClr>
                <a:schemeClr val="dk1"/>
              </a:buClr>
              <a:buSzPts val="1000"/>
              <a:buNone/>
              <a:defRPr sz="1000"/>
            </a:lvl3pPr>
            <a:lvl4pPr marL="1828800" lvl="3" indent="-228600" algn="l">
              <a:lnSpc>
                <a:spcPct val="100000"/>
              </a:lnSpc>
              <a:spcBef>
                <a:spcPts val="400"/>
              </a:spcBef>
              <a:spcAft>
                <a:spcPts val="0"/>
              </a:spcAft>
              <a:buClr>
                <a:schemeClr val="dk1"/>
              </a:buClr>
              <a:buSzPts val="900"/>
              <a:buNone/>
              <a:defRPr sz="900"/>
            </a:lvl4pPr>
            <a:lvl5pPr marL="2286000" lvl="4" indent="-228600" algn="l">
              <a:lnSpc>
                <a:spcPct val="100000"/>
              </a:lnSpc>
              <a:spcBef>
                <a:spcPts val="400"/>
              </a:spcBef>
              <a:spcAft>
                <a:spcPts val="0"/>
              </a:spcAft>
              <a:buClr>
                <a:schemeClr val="dk1"/>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02" name="Google Shape;102;p47"/>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3" name="Google Shape;103;p47"/>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47"/>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400">
                <a:solidFill>
                  <a:schemeClr val="dk2"/>
                </a:solidFill>
                <a:latin typeface="Arial"/>
                <a:ea typeface="Arial"/>
                <a:cs typeface="Arial"/>
                <a:sym typeface="Arial"/>
              </a:defRPr>
            </a:lvl1pPr>
            <a:lvl2pPr marL="0" lvl="1" indent="0" algn="r">
              <a:spcBef>
                <a:spcPts val="0"/>
              </a:spcBef>
              <a:buNone/>
              <a:defRPr sz="2400">
                <a:solidFill>
                  <a:schemeClr val="dk2"/>
                </a:solidFill>
                <a:latin typeface="Arial"/>
                <a:ea typeface="Arial"/>
                <a:cs typeface="Arial"/>
                <a:sym typeface="Arial"/>
              </a:defRPr>
            </a:lvl2pPr>
            <a:lvl3pPr marL="0" lvl="2" indent="0" algn="r">
              <a:spcBef>
                <a:spcPts val="0"/>
              </a:spcBef>
              <a:buNone/>
              <a:defRPr sz="2400">
                <a:solidFill>
                  <a:schemeClr val="dk2"/>
                </a:solidFill>
                <a:latin typeface="Arial"/>
                <a:ea typeface="Arial"/>
                <a:cs typeface="Arial"/>
                <a:sym typeface="Arial"/>
              </a:defRPr>
            </a:lvl3pPr>
            <a:lvl4pPr marL="0" lvl="3" indent="0" algn="r">
              <a:spcBef>
                <a:spcPts val="0"/>
              </a:spcBef>
              <a:buNone/>
              <a:defRPr sz="2400">
                <a:solidFill>
                  <a:schemeClr val="dk2"/>
                </a:solidFill>
                <a:latin typeface="Arial"/>
                <a:ea typeface="Arial"/>
                <a:cs typeface="Arial"/>
                <a:sym typeface="Arial"/>
              </a:defRPr>
            </a:lvl4pPr>
            <a:lvl5pPr marL="0" lvl="4" indent="0" algn="r">
              <a:spcBef>
                <a:spcPts val="0"/>
              </a:spcBef>
              <a:buNone/>
              <a:defRPr sz="2400">
                <a:solidFill>
                  <a:schemeClr val="dk2"/>
                </a:solidFill>
                <a:latin typeface="Arial"/>
                <a:ea typeface="Arial"/>
                <a:cs typeface="Arial"/>
                <a:sym typeface="Arial"/>
              </a:defRPr>
            </a:lvl5pPr>
            <a:lvl6pPr marL="0" lvl="5" indent="0" algn="r">
              <a:spcBef>
                <a:spcPts val="0"/>
              </a:spcBef>
              <a:buNone/>
              <a:defRPr sz="2400">
                <a:solidFill>
                  <a:schemeClr val="dk2"/>
                </a:solidFill>
                <a:latin typeface="Arial"/>
                <a:ea typeface="Arial"/>
                <a:cs typeface="Arial"/>
                <a:sym typeface="Arial"/>
              </a:defRPr>
            </a:lvl6pPr>
            <a:lvl7pPr marL="0" lvl="6" indent="0" algn="r">
              <a:spcBef>
                <a:spcPts val="0"/>
              </a:spcBef>
              <a:buNone/>
              <a:defRPr sz="2400">
                <a:solidFill>
                  <a:schemeClr val="dk2"/>
                </a:solidFill>
                <a:latin typeface="Arial"/>
                <a:ea typeface="Arial"/>
                <a:cs typeface="Arial"/>
                <a:sym typeface="Arial"/>
              </a:defRPr>
            </a:lvl7pPr>
            <a:lvl8pPr marL="0" lvl="7" indent="0" algn="r">
              <a:spcBef>
                <a:spcPts val="0"/>
              </a:spcBef>
              <a:buNone/>
              <a:defRPr sz="2400">
                <a:solidFill>
                  <a:schemeClr val="dk2"/>
                </a:solidFill>
                <a:latin typeface="Arial"/>
                <a:ea typeface="Arial"/>
                <a:cs typeface="Arial"/>
                <a:sym typeface="Arial"/>
              </a:defRPr>
            </a:lvl8pPr>
            <a:lvl9pPr marL="0" lvl="8" indent="0" algn="r">
              <a:spcBef>
                <a:spcPts val="0"/>
              </a:spcBef>
              <a:buNone/>
              <a:defRPr sz="24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105" name="Google Shape;105;p47"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extLst>
      <p:ext uri="{BB962C8B-B14F-4D97-AF65-F5344CB8AC3E}">
        <p14:creationId xmlns:p14="http://schemas.microsoft.com/office/powerpoint/2010/main" val="254212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g27cf683b0d8_0_685"/>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13" name="Google Shape;113;g27cf683b0d8_0_685"/>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14" name="Google Shape;114;g27cf683b0d8_0_685"/>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896542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3997533"/>
            <a:ext cx="12192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680600" y="1676400"/>
            <a:ext cx="10830800" cy="21180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12" name="Google Shape;12;p2"/>
          <p:cNvSpPr txBox="1">
            <a:spLocks noGrp="1"/>
          </p:cNvSpPr>
          <p:nvPr>
            <p:ph type="subTitle" idx="1"/>
          </p:nvPr>
        </p:nvSpPr>
        <p:spPr>
          <a:xfrm>
            <a:off x="680600" y="4243084"/>
            <a:ext cx="10830800" cy="84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400"/>
              <a:buNone/>
              <a:defRPr sz="3200">
                <a:solidFill>
                  <a:schemeClr val="lt1"/>
                </a:solidFill>
              </a:defRPr>
            </a:lvl1pPr>
            <a:lvl2pPr lvl="1">
              <a:lnSpc>
                <a:spcPct val="100000"/>
              </a:lnSpc>
              <a:spcBef>
                <a:spcPts val="0"/>
              </a:spcBef>
              <a:spcAft>
                <a:spcPts val="0"/>
              </a:spcAft>
              <a:buClr>
                <a:schemeClr val="lt1"/>
              </a:buClr>
              <a:buSzPts val="2400"/>
              <a:buNone/>
              <a:defRPr sz="3200">
                <a:solidFill>
                  <a:schemeClr val="lt1"/>
                </a:solidFill>
              </a:defRPr>
            </a:lvl2pPr>
            <a:lvl3pPr lvl="2">
              <a:lnSpc>
                <a:spcPct val="100000"/>
              </a:lnSpc>
              <a:spcBef>
                <a:spcPts val="0"/>
              </a:spcBef>
              <a:spcAft>
                <a:spcPts val="0"/>
              </a:spcAft>
              <a:buClr>
                <a:schemeClr val="lt1"/>
              </a:buClr>
              <a:buSzPts val="2400"/>
              <a:buNone/>
              <a:defRPr sz="3200">
                <a:solidFill>
                  <a:schemeClr val="lt1"/>
                </a:solidFill>
              </a:defRPr>
            </a:lvl3pPr>
            <a:lvl4pPr lvl="3">
              <a:lnSpc>
                <a:spcPct val="100000"/>
              </a:lnSpc>
              <a:spcBef>
                <a:spcPts val="0"/>
              </a:spcBef>
              <a:spcAft>
                <a:spcPts val="0"/>
              </a:spcAft>
              <a:buClr>
                <a:schemeClr val="lt1"/>
              </a:buClr>
              <a:buSzPts val="2400"/>
              <a:buNone/>
              <a:defRPr sz="3200">
                <a:solidFill>
                  <a:schemeClr val="lt1"/>
                </a:solidFill>
              </a:defRPr>
            </a:lvl4pPr>
            <a:lvl5pPr lvl="4">
              <a:lnSpc>
                <a:spcPct val="100000"/>
              </a:lnSpc>
              <a:spcBef>
                <a:spcPts val="0"/>
              </a:spcBef>
              <a:spcAft>
                <a:spcPts val="0"/>
              </a:spcAft>
              <a:buClr>
                <a:schemeClr val="lt1"/>
              </a:buClr>
              <a:buSzPts val="2400"/>
              <a:buNone/>
              <a:defRPr sz="3200">
                <a:solidFill>
                  <a:schemeClr val="lt1"/>
                </a:solidFill>
              </a:defRPr>
            </a:lvl5pPr>
            <a:lvl6pPr lvl="5">
              <a:lnSpc>
                <a:spcPct val="100000"/>
              </a:lnSpc>
              <a:spcBef>
                <a:spcPts val="0"/>
              </a:spcBef>
              <a:spcAft>
                <a:spcPts val="0"/>
              </a:spcAft>
              <a:buClr>
                <a:schemeClr val="lt1"/>
              </a:buClr>
              <a:buSzPts val="2400"/>
              <a:buNone/>
              <a:defRPr sz="3200">
                <a:solidFill>
                  <a:schemeClr val="lt1"/>
                </a:solidFill>
              </a:defRPr>
            </a:lvl6pPr>
            <a:lvl7pPr lvl="6">
              <a:lnSpc>
                <a:spcPct val="100000"/>
              </a:lnSpc>
              <a:spcBef>
                <a:spcPts val="0"/>
              </a:spcBef>
              <a:spcAft>
                <a:spcPts val="0"/>
              </a:spcAft>
              <a:buClr>
                <a:schemeClr val="lt1"/>
              </a:buClr>
              <a:buSzPts val="2400"/>
              <a:buNone/>
              <a:defRPr sz="3200">
                <a:solidFill>
                  <a:schemeClr val="lt1"/>
                </a:solidFill>
              </a:defRPr>
            </a:lvl7pPr>
            <a:lvl8pPr lvl="7">
              <a:lnSpc>
                <a:spcPct val="100000"/>
              </a:lnSpc>
              <a:spcBef>
                <a:spcPts val="0"/>
              </a:spcBef>
              <a:spcAft>
                <a:spcPts val="0"/>
              </a:spcAft>
              <a:buClr>
                <a:schemeClr val="lt1"/>
              </a:buClr>
              <a:buSzPts val="2400"/>
              <a:buNone/>
              <a:defRPr sz="3200">
                <a:solidFill>
                  <a:schemeClr val="lt1"/>
                </a:solidFill>
              </a:defRPr>
            </a:lvl8pPr>
            <a:lvl9pPr lvl="8">
              <a:lnSpc>
                <a:spcPct val="100000"/>
              </a:lnSpc>
              <a:spcBef>
                <a:spcPts val="0"/>
              </a:spcBef>
              <a:spcAft>
                <a:spcPts val="0"/>
              </a:spcAft>
              <a:buClr>
                <a:schemeClr val="lt1"/>
              </a:buClr>
              <a:buSzPts val="2400"/>
              <a:buNone/>
              <a:defRPr sz="3200">
                <a:solidFill>
                  <a:schemeClr val="lt1"/>
                </a:solidFill>
              </a:defRPr>
            </a:lvl9pPr>
          </a:lstStyle>
          <a:p>
            <a:endParaRPr/>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24853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3997533"/>
            <a:ext cx="12192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680600" y="2743200"/>
            <a:ext cx="10830800" cy="10384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18157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96165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12507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6015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485502" y="758952"/>
            <a:ext cx="9152313"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2576943" y="4343400"/>
            <a:ext cx="898837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extLst>
      <p:ext uri="{BB962C8B-B14F-4D97-AF65-F5344CB8AC3E}">
        <p14:creationId xmlns:p14="http://schemas.microsoft.com/office/powerpoint/2010/main" val="992142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3" name="Google Shape;33;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4" name="Google Shape;34;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08772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53667" y="701800"/>
            <a:ext cx="77300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7" name="Google Shape;37;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0339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39" name="Google Shape;39;p9"/>
          <p:cNvSpPr/>
          <p:nvPr/>
        </p:nvSpPr>
        <p:spPr>
          <a:xfrm>
            <a:off x="6096000" y="10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cxnSp>
        <p:nvCxnSpPr>
          <p:cNvPr id="40" name="Google Shape;40;p9"/>
          <p:cNvCxnSpPr/>
          <p:nvPr/>
        </p:nvCxnSpPr>
        <p:spPr>
          <a:xfrm>
            <a:off x="6706233" y="5994000"/>
            <a:ext cx="6244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354000" y="1607767"/>
            <a:ext cx="5393600" cy="2012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2" name="Google Shape;42;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3" name="Google Shape;43;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93714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9100"/>
            <a:ext cx="7998400" cy="7984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100"/>
              <a:buNone/>
              <a:defRPr sz="2800"/>
            </a:lvl1pPr>
          </a:lstStyle>
          <a:p>
            <a:endParaRPr/>
          </a:p>
        </p:txBody>
      </p:sp>
      <p:sp>
        <p:nvSpPr>
          <p:cNvPr id="47" name="Google Shape;47;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54322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8"/>
        <p:cNvGrpSpPr/>
        <p:nvPr/>
      </p:nvGrpSpPr>
      <p:grpSpPr>
        <a:xfrm>
          <a:off x="0" y="0"/>
          <a:ext cx="0" cy="0"/>
          <a:chOff x="0" y="0"/>
          <a:chExt cx="0" cy="0"/>
        </a:xfrm>
      </p:grpSpPr>
      <p:sp>
        <p:nvSpPr>
          <p:cNvPr id="49" name="Google Shape;49;p11"/>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 name="Google Shape;50;p11"/>
          <p:cNvSpPr txBox="1">
            <a:spLocks noGrp="1"/>
          </p:cNvSpPr>
          <p:nvPr>
            <p:ph type="title" hasCustomPrompt="1"/>
          </p:nvPr>
        </p:nvSpPr>
        <p:spPr>
          <a:xfrm>
            <a:off x="415600" y="1321967"/>
            <a:ext cx="11360800" cy="255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0"/>
              <a:buNone/>
              <a:defRPr sz="18666" b="1"/>
            </a:lvl1pPr>
            <a:lvl2pPr lvl="1" algn="ctr">
              <a:spcBef>
                <a:spcPts val="0"/>
              </a:spcBef>
              <a:spcAft>
                <a:spcPts val="0"/>
              </a:spcAft>
              <a:buSzPts val="14000"/>
              <a:buNone/>
              <a:defRPr sz="18666" b="1"/>
            </a:lvl2pPr>
            <a:lvl3pPr lvl="2" algn="ctr">
              <a:spcBef>
                <a:spcPts val="0"/>
              </a:spcBef>
              <a:spcAft>
                <a:spcPts val="0"/>
              </a:spcAft>
              <a:buSzPts val="14000"/>
              <a:buNone/>
              <a:defRPr sz="18666" b="1"/>
            </a:lvl3pPr>
            <a:lvl4pPr lvl="3" algn="ctr">
              <a:spcBef>
                <a:spcPts val="0"/>
              </a:spcBef>
              <a:spcAft>
                <a:spcPts val="0"/>
              </a:spcAft>
              <a:buSzPts val="14000"/>
              <a:buNone/>
              <a:defRPr sz="18666" b="1"/>
            </a:lvl4pPr>
            <a:lvl5pPr lvl="4" algn="ctr">
              <a:spcBef>
                <a:spcPts val="0"/>
              </a:spcBef>
              <a:spcAft>
                <a:spcPts val="0"/>
              </a:spcAft>
              <a:buSzPts val="14000"/>
              <a:buNone/>
              <a:defRPr sz="18666" b="1"/>
            </a:lvl5pPr>
            <a:lvl6pPr lvl="5" algn="ctr">
              <a:spcBef>
                <a:spcPts val="0"/>
              </a:spcBef>
              <a:spcAft>
                <a:spcPts val="0"/>
              </a:spcAft>
              <a:buSzPts val="14000"/>
              <a:buNone/>
              <a:defRPr sz="18666" b="1"/>
            </a:lvl6pPr>
            <a:lvl7pPr lvl="6" algn="ctr">
              <a:spcBef>
                <a:spcPts val="0"/>
              </a:spcBef>
              <a:spcAft>
                <a:spcPts val="0"/>
              </a:spcAft>
              <a:buSzPts val="14000"/>
              <a:buNone/>
              <a:defRPr sz="18666" b="1"/>
            </a:lvl7pPr>
            <a:lvl8pPr lvl="7" algn="ctr">
              <a:spcBef>
                <a:spcPts val="0"/>
              </a:spcBef>
              <a:spcAft>
                <a:spcPts val="0"/>
              </a:spcAft>
              <a:buSzPts val="14000"/>
              <a:buNone/>
              <a:defRPr sz="18666" b="1"/>
            </a:lvl8pPr>
            <a:lvl9pPr lvl="8" algn="ctr">
              <a:spcBef>
                <a:spcPts val="0"/>
              </a:spcBef>
              <a:spcAft>
                <a:spcPts val="0"/>
              </a:spcAft>
              <a:buSzPts val="14000"/>
              <a:buNone/>
              <a:defRPr sz="18666" b="1"/>
            </a:lvl9pPr>
          </a:lstStyle>
          <a:p>
            <a:r>
              <a:t>xx%</a:t>
            </a:r>
          </a:p>
        </p:txBody>
      </p:sp>
      <p:sp>
        <p:nvSpPr>
          <p:cNvPr id="51" name="Google Shape;51;p11"/>
          <p:cNvSpPr txBox="1">
            <a:spLocks noGrp="1"/>
          </p:cNvSpPr>
          <p:nvPr>
            <p:ph type="body" idx="1"/>
          </p:nvPr>
        </p:nvSpPr>
        <p:spPr>
          <a:xfrm>
            <a:off x="415600" y="4095067"/>
            <a:ext cx="11360800" cy="1202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52" name="Google Shape;52;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01132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1158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7" name="Google Shape;57;p13"/>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8" name="Google Shape;58;p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33215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2412667" y="1968000"/>
            <a:ext cx="8170800" cy="1093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b="1" i="1"/>
            </a:lvl1pPr>
            <a:lvl2pPr marL="1219170" lvl="1" indent="-423323" rtl="0">
              <a:spcBef>
                <a:spcPts val="2133"/>
              </a:spcBef>
              <a:spcAft>
                <a:spcPts val="0"/>
              </a:spcAft>
              <a:buSzPts val="1400"/>
              <a:buChar char="○"/>
              <a:defRPr b="1" i="1"/>
            </a:lvl2pPr>
            <a:lvl3pPr marL="1828754" lvl="2" indent="-423323" rtl="0">
              <a:spcBef>
                <a:spcPts val="2133"/>
              </a:spcBef>
              <a:spcAft>
                <a:spcPts val="0"/>
              </a:spcAft>
              <a:buSzPts val="1400"/>
              <a:buChar char="■"/>
              <a:defRPr b="1" i="1"/>
            </a:lvl3pPr>
            <a:lvl4pPr marL="2438339" lvl="3" indent="-423323" rtl="0">
              <a:spcBef>
                <a:spcPts val="2133"/>
              </a:spcBef>
              <a:spcAft>
                <a:spcPts val="0"/>
              </a:spcAft>
              <a:buSzPts val="1400"/>
              <a:buChar char="●"/>
              <a:defRPr b="1" i="1"/>
            </a:lvl4pPr>
            <a:lvl5pPr marL="3047924" lvl="4" indent="-423323" rtl="0">
              <a:spcBef>
                <a:spcPts val="2133"/>
              </a:spcBef>
              <a:spcAft>
                <a:spcPts val="0"/>
              </a:spcAft>
              <a:buSzPts val="1400"/>
              <a:buChar char="○"/>
              <a:defRPr b="1" i="1"/>
            </a:lvl5pPr>
            <a:lvl6pPr marL="3657509" lvl="5" indent="-423323" rtl="0">
              <a:spcBef>
                <a:spcPts val="2133"/>
              </a:spcBef>
              <a:spcAft>
                <a:spcPts val="0"/>
              </a:spcAft>
              <a:buSzPts val="1400"/>
              <a:buChar char="■"/>
              <a:defRPr b="1" i="1"/>
            </a:lvl6pPr>
            <a:lvl7pPr marL="4267093" lvl="6" indent="-423323" rtl="0">
              <a:spcBef>
                <a:spcPts val="2133"/>
              </a:spcBef>
              <a:spcAft>
                <a:spcPts val="0"/>
              </a:spcAft>
              <a:buSzPts val="1400"/>
              <a:buChar char="●"/>
              <a:defRPr b="1" i="1"/>
            </a:lvl7pPr>
            <a:lvl8pPr marL="4876678" lvl="7" indent="-423323" rtl="0">
              <a:spcBef>
                <a:spcPts val="2133"/>
              </a:spcBef>
              <a:spcAft>
                <a:spcPts val="0"/>
              </a:spcAft>
              <a:buSzPts val="1400"/>
              <a:buChar char="○"/>
              <a:defRPr b="1" i="1"/>
            </a:lvl8pPr>
            <a:lvl9pPr marL="5486263" lvl="8" indent="-423323" rtl="0">
              <a:spcBef>
                <a:spcPts val="2133"/>
              </a:spcBef>
              <a:spcAft>
                <a:spcPts val="2133"/>
              </a:spcAft>
              <a:buSzPts val="1400"/>
              <a:buChar char="■"/>
              <a:defRPr b="1" i="1"/>
            </a:lvl9pPr>
          </a:lstStyle>
          <a:p>
            <a:endParaRPr/>
          </a:p>
        </p:txBody>
      </p:sp>
      <p:sp>
        <p:nvSpPr>
          <p:cNvPr id="61" name="Google Shape;61;p14"/>
          <p:cNvSpPr txBox="1"/>
          <p:nvPr/>
        </p:nvSpPr>
        <p:spPr>
          <a:xfrm>
            <a:off x="2273967" y="1300525"/>
            <a:ext cx="2609600" cy="871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2800" b="1">
                <a:solidFill>
                  <a:srgbClr val="25212A"/>
                </a:solidFill>
                <a:latin typeface="Oswald"/>
                <a:ea typeface="Oswald"/>
                <a:cs typeface="Oswald"/>
                <a:sym typeface="Oswald"/>
              </a:rPr>
              <a:t>“</a:t>
            </a:r>
            <a:endParaRPr sz="12800" b="1" dirty="0">
              <a:solidFill>
                <a:srgbClr val="25212A"/>
              </a:solidFill>
              <a:latin typeface="Oswald"/>
              <a:ea typeface="Oswald"/>
              <a:cs typeface="Oswald"/>
              <a:sym typeface="Oswald"/>
            </a:endParaRPr>
          </a:p>
        </p:txBody>
      </p:sp>
      <p:sp>
        <p:nvSpPr>
          <p:cNvPr id="62" name="Google Shape;62;p14"/>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8829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825629" y="6456128"/>
            <a:ext cx="1312025" cy="365125"/>
          </a:xfrm>
        </p:spPr>
        <p:txBody>
          <a:bodyPr/>
          <a:lstStyle/>
          <a:p>
            <a:fld id="{1E47FE53-EBF0-4DA7-9D9D-CC1C3A20F3CB}" type="slidenum">
              <a:rPr lang="en-US" smtClean="0"/>
              <a:t>‹#›</a:t>
            </a:fld>
            <a:endParaRPr lang="en-US" dirty="0"/>
          </a:p>
        </p:txBody>
      </p:sp>
    </p:spTree>
    <p:extLst>
      <p:ext uri="{BB962C8B-B14F-4D97-AF65-F5344CB8AC3E}">
        <p14:creationId xmlns:p14="http://schemas.microsoft.com/office/powerpoint/2010/main" val="396990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825629" y="6456128"/>
            <a:ext cx="1312025" cy="365125"/>
          </a:xfrm>
        </p:spPr>
        <p:txBody>
          <a:bodyPr/>
          <a:lstStyle/>
          <a:p>
            <a:fld id="{1E47FE53-EBF0-4DA7-9D9D-CC1C3A20F3CB}" type="slidenum">
              <a:rPr lang="en-US" smtClean="0"/>
              <a:t>‹#›</a:t>
            </a:fld>
            <a:endParaRPr lang="en-US" dirty="0"/>
          </a:p>
        </p:txBody>
      </p:sp>
    </p:spTree>
    <p:extLst>
      <p:ext uri="{BB962C8B-B14F-4D97-AF65-F5344CB8AC3E}">
        <p14:creationId xmlns:p14="http://schemas.microsoft.com/office/powerpoint/2010/main" val="4029665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26003"/>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7FE53-EBF0-4DA7-9D9D-CC1C3A20F3C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188217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dirty="0"/>
          </a:p>
        </p:txBody>
      </p:sp>
    </p:spTree>
    <p:extLst>
      <p:ext uri="{BB962C8B-B14F-4D97-AF65-F5344CB8AC3E}">
        <p14:creationId xmlns:p14="http://schemas.microsoft.com/office/powerpoint/2010/main" val="8366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dirty="0"/>
          </a:p>
        </p:txBody>
      </p:sp>
    </p:spTree>
    <p:extLst>
      <p:ext uri="{BB962C8B-B14F-4D97-AF65-F5344CB8AC3E}">
        <p14:creationId xmlns:p14="http://schemas.microsoft.com/office/powerpoint/2010/main" val="129190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47FE53-EBF0-4DA7-9D9D-CC1C3A20F3CB}" type="slidenum">
              <a:rPr lang="en-US" smtClean="0"/>
              <a:t>‹#›</a:t>
            </a:fld>
            <a:endParaRPr lang="en-US" dirty="0"/>
          </a:p>
        </p:txBody>
      </p:sp>
    </p:spTree>
    <p:extLst>
      <p:ext uri="{BB962C8B-B14F-4D97-AF65-F5344CB8AC3E}">
        <p14:creationId xmlns:p14="http://schemas.microsoft.com/office/powerpoint/2010/main" val="350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3"/>
            <a:ext cx="10058400" cy="4355561"/>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825629" y="6431189"/>
            <a:ext cx="1312025" cy="365125"/>
          </a:xfrm>
          <a:prstGeom prst="rect">
            <a:avLst/>
          </a:prstGeom>
        </p:spPr>
        <p:txBody>
          <a:bodyPr vert="horz" lIns="91440" tIns="45720" rIns="91440" bIns="45720" rtlCol="0" anchor="ctr"/>
          <a:lstStyle>
            <a:lvl1pPr algn="r">
              <a:defRPr sz="2400">
                <a:solidFill>
                  <a:srgbClr val="FFFFFF"/>
                </a:solidFill>
              </a:defRPr>
            </a:lvl1pPr>
          </a:lstStyle>
          <a:p>
            <a:fld id="{1E47FE53-EBF0-4DA7-9D9D-CC1C3A20F3CB}"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40565278"/>
      </p:ext>
    </p:extLst>
  </p:cSld>
  <p:clrMap bg1="lt1" tx1="dk1" bg2="lt2" tx2="dk2" accent1="accent1" accent2="accent2" accent3="accent3" accent4="accent4" accent5="accent5" accent6="accent6" hlink="hlink" folHlink="folHlink"/>
  <p:sldLayoutIdLst>
    <p:sldLayoutId id="2147483701" r:id="rId1"/>
    <p:sldLayoutId id="2147483690" r:id="rId2"/>
    <p:sldLayoutId id="2147483700" r:id="rId3"/>
    <p:sldLayoutId id="2147483691" r:id="rId4"/>
    <p:sldLayoutId id="2147483702" r:id="rId5"/>
    <p:sldLayoutId id="2147483692" r:id="rId6"/>
    <p:sldLayoutId id="2147483693" r:id="rId7"/>
    <p:sldLayoutId id="2147483699" r:id="rId8"/>
    <p:sldLayoutId id="2147483694" r:id="rId9"/>
    <p:sldLayoutId id="2147483695" r:id="rId10"/>
    <p:sldLayoutId id="2147483697" r:id="rId11"/>
    <p:sldLayoutId id="2147483703" r:id="rId12"/>
  </p:sldLayoutIdLst>
  <p:hf hdr="0" ft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457200" indent="-233363" algn="l" defTabSz="914400" rtl="0" eaLnBrk="1" latinLnBrk="0" hangingPunct="1">
        <a:lnSpc>
          <a:spcPct val="100000"/>
        </a:lnSpc>
        <a:spcBef>
          <a:spcPts val="1200"/>
        </a:spcBef>
        <a:spcAft>
          <a:spcPts val="200"/>
        </a:spcAft>
        <a:buClrTx/>
        <a:buSzPct val="100000"/>
        <a:buFont typeface="Arial" panose="020B0604020202020204" pitchFamily="34" charset="0"/>
        <a:buChar char="•"/>
        <a:defRPr sz="2400" kern="1200">
          <a:solidFill>
            <a:schemeClr val="tx1"/>
          </a:solidFill>
          <a:latin typeface="+mn-lt"/>
          <a:ea typeface="+mn-ea"/>
          <a:cs typeface="+mn-cs"/>
        </a:defRPr>
      </a:lvl1pPr>
      <a:lvl2pPr marL="914400" indent="-223838" algn="l" defTabSz="914400" rtl="0" eaLnBrk="1" latinLnBrk="0" hangingPunct="1">
        <a:lnSpc>
          <a:spcPct val="100000"/>
        </a:lnSpc>
        <a:spcBef>
          <a:spcPts val="200"/>
        </a:spcBef>
        <a:spcAft>
          <a:spcPts val="400"/>
        </a:spcAft>
        <a:buClrTx/>
        <a:buFont typeface="Calibri" pitchFamily="34" charset="0"/>
        <a:buChar char="◦"/>
        <a:defRPr sz="2400" kern="1200">
          <a:solidFill>
            <a:schemeClr val="tx1"/>
          </a:solidFill>
          <a:latin typeface="+mn-lt"/>
          <a:ea typeface="+mn-ea"/>
          <a:cs typeface="+mn-cs"/>
        </a:defRPr>
      </a:lvl2pPr>
      <a:lvl3pPr marL="1371600" indent="-233363" algn="l" defTabSz="914400" rtl="0" eaLnBrk="1" latinLnBrk="0" hangingPunct="1">
        <a:lnSpc>
          <a:spcPct val="100000"/>
        </a:lnSpc>
        <a:spcBef>
          <a:spcPts val="200"/>
        </a:spcBef>
        <a:spcAft>
          <a:spcPts val="400"/>
        </a:spcAft>
        <a:buClrTx/>
        <a:buFont typeface="Calibri" pitchFamily="34" charset="0"/>
        <a:buChar char="◦"/>
        <a:defRPr sz="2400" kern="1200">
          <a:solidFill>
            <a:schemeClr val="tx1"/>
          </a:solidFill>
          <a:latin typeface="+mn-lt"/>
          <a:ea typeface="+mn-ea"/>
          <a:cs typeface="+mn-cs"/>
        </a:defRPr>
      </a:lvl3pPr>
      <a:lvl4pPr marL="1828800" indent="-233363" algn="l" defTabSz="914400" rtl="0" eaLnBrk="1" latinLnBrk="0" hangingPunct="1">
        <a:lnSpc>
          <a:spcPct val="100000"/>
        </a:lnSpc>
        <a:spcBef>
          <a:spcPts val="200"/>
        </a:spcBef>
        <a:spcAft>
          <a:spcPts val="400"/>
        </a:spcAft>
        <a:buClrTx/>
        <a:buFont typeface="Calibri" pitchFamily="34" charset="0"/>
        <a:buChar char="◦"/>
        <a:defRPr sz="2400" kern="1200">
          <a:solidFill>
            <a:schemeClr val="tx1"/>
          </a:solidFill>
          <a:latin typeface="+mn-lt"/>
          <a:ea typeface="+mn-ea"/>
          <a:cs typeface="+mn-cs"/>
        </a:defRPr>
      </a:lvl4pPr>
      <a:lvl5pPr marL="2286000" indent="-223838" algn="l" defTabSz="914400" rtl="0" eaLnBrk="1" latinLnBrk="0" hangingPunct="1">
        <a:lnSpc>
          <a:spcPct val="100000"/>
        </a:lnSpc>
        <a:spcBef>
          <a:spcPts val="200"/>
        </a:spcBef>
        <a:spcAft>
          <a:spcPts val="400"/>
        </a:spcAft>
        <a:buClrTx/>
        <a:buFont typeface="Calibri" pitchFamily="34" charset="0"/>
        <a:buChar char="◦"/>
        <a:defRPr sz="2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p:nvPr/>
        </p:nvSpPr>
        <p:spPr>
          <a:xfrm>
            <a:off x="1" y="6409113"/>
            <a:ext cx="12192000" cy="457200"/>
          </a:xfrm>
          <a:prstGeom prst="rect">
            <a:avLst/>
          </a:prstGeom>
          <a:solidFill>
            <a:srgbClr val="618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36"/>
          <p:cNvSpPr/>
          <p:nvPr/>
        </p:nvSpPr>
        <p:spPr>
          <a:xfrm>
            <a:off x="15" y="6334316"/>
            <a:ext cx="12191985" cy="66484"/>
          </a:xfrm>
          <a:prstGeom prst="rect">
            <a:avLst/>
          </a:prstGeom>
          <a:solidFill>
            <a:schemeClr val="accent4"/>
          </a:solidFill>
          <a:ln w="15875" cap="flat" cmpd="sng">
            <a:solidFill>
              <a:srgbClr val="8FA2B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3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6"/>
          <p:cNvSpPr txBox="1">
            <a:spLocks noGrp="1"/>
          </p:cNvSpPr>
          <p:nvPr>
            <p:ph type="body" idx="1"/>
          </p:nvPr>
        </p:nvSpPr>
        <p:spPr>
          <a:xfrm>
            <a:off x="1097280" y="1845733"/>
            <a:ext cx="10058400" cy="4355561"/>
          </a:xfrm>
          <a:prstGeom prst="rect">
            <a:avLst/>
          </a:prstGeom>
          <a:noFill/>
          <a:ln>
            <a:noFill/>
          </a:ln>
        </p:spPr>
        <p:txBody>
          <a:bodyPr spcFirstLastPara="1" wrap="square" lIns="45700" tIns="45700" rIns="45700" bIns="45700" anchor="t" anchorCtr="0">
            <a:normAutofit/>
          </a:bodyPr>
          <a:lstStyle>
            <a:lvl1pPr marL="457200" marR="0" lvl="0" indent="-381000" algn="l" rtl="0">
              <a:lnSpc>
                <a:spcPct val="100000"/>
              </a:lnSpc>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200"/>
              </a:spcBef>
              <a:spcAft>
                <a:spcPts val="0"/>
              </a:spcAft>
              <a:buClr>
                <a:schemeClr val="dk1"/>
              </a:buClr>
              <a:buSzPts val="2400"/>
              <a:buFont typeface="Calibri"/>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400"/>
              </a:spcBef>
              <a:spcAft>
                <a:spcPts val="0"/>
              </a:spcAft>
              <a:buClr>
                <a:schemeClr val="dk1"/>
              </a:buClr>
              <a:buSzPts val="2400"/>
              <a:buFont typeface="Calibri"/>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00"/>
              </a:spcBef>
              <a:spcAft>
                <a:spcPts val="0"/>
              </a:spcAft>
              <a:buClr>
                <a:schemeClr val="dk1"/>
              </a:buClr>
              <a:buSzPts val="2400"/>
              <a:buFont typeface="Calibri"/>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00"/>
              </a:spcBef>
              <a:spcAft>
                <a:spcPts val="0"/>
              </a:spcAft>
              <a:buClr>
                <a:schemeClr val="dk1"/>
              </a:buClr>
              <a:buSzPts val="2400"/>
              <a:buFont typeface="Calibri"/>
              <a:buChar char="◦"/>
              <a:defRPr sz="2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Arial"/>
                <a:ea typeface="Arial"/>
                <a:cs typeface="Arial"/>
                <a:sym typeface="Arial"/>
              </a:defRPr>
            </a:lvl9pPr>
          </a:lstStyle>
          <a:p>
            <a:endParaRPr/>
          </a:p>
        </p:txBody>
      </p:sp>
      <p:sp>
        <p:nvSpPr>
          <p:cNvPr id="14" name="Google Shape;14;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5" name="Google Shape;15;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6" name="Google Shape;16;p36"/>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0" i="0" u="none" strike="noStrike" cap="none">
                <a:solidFill>
                  <a:srgbClr val="FFFFFF"/>
                </a:solidFill>
                <a:latin typeface="Arial"/>
                <a:ea typeface="Arial"/>
                <a:cs typeface="Arial"/>
                <a:sym typeface="Arial"/>
              </a:defRPr>
            </a:lvl1pPr>
            <a:lvl2pPr marL="0" marR="0" lvl="1" indent="0" algn="r" rtl="0">
              <a:spcBef>
                <a:spcPts val="0"/>
              </a:spcBef>
              <a:buNone/>
              <a:defRPr sz="2400" b="0" i="0" u="none" strike="noStrike" cap="none">
                <a:solidFill>
                  <a:srgbClr val="FFFFFF"/>
                </a:solidFill>
                <a:latin typeface="Arial"/>
                <a:ea typeface="Arial"/>
                <a:cs typeface="Arial"/>
                <a:sym typeface="Arial"/>
              </a:defRPr>
            </a:lvl2pPr>
            <a:lvl3pPr marL="0" marR="0" lvl="2" indent="0" algn="r" rtl="0">
              <a:spcBef>
                <a:spcPts val="0"/>
              </a:spcBef>
              <a:buNone/>
              <a:defRPr sz="2400" b="0" i="0" u="none" strike="noStrike" cap="none">
                <a:solidFill>
                  <a:srgbClr val="FFFFFF"/>
                </a:solidFill>
                <a:latin typeface="Arial"/>
                <a:ea typeface="Arial"/>
                <a:cs typeface="Arial"/>
                <a:sym typeface="Arial"/>
              </a:defRPr>
            </a:lvl3pPr>
            <a:lvl4pPr marL="0" marR="0" lvl="3" indent="0" algn="r" rtl="0">
              <a:spcBef>
                <a:spcPts val="0"/>
              </a:spcBef>
              <a:buNone/>
              <a:defRPr sz="2400" b="0" i="0" u="none" strike="noStrike" cap="none">
                <a:solidFill>
                  <a:srgbClr val="FFFFFF"/>
                </a:solidFill>
                <a:latin typeface="Arial"/>
                <a:ea typeface="Arial"/>
                <a:cs typeface="Arial"/>
                <a:sym typeface="Arial"/>
              </a:defRPr>
            </a:lvl4pPr>
            <a:lvl5pPr marL="0" marR="0" lvl="4" indent="0" algn="r" rtl="0">
              <a:spcBef>
                <a:spcPts val="0"/>
              </a:spcBef>
              <a:buNone/>
              <a:defRPr sz="2400" b="0" i="0" u="none" strike="noStrike" cap="none">
                <a:solidFill>
                  <a:srgbClr val="FFFFFF"/>
                </a:solidFill>
                <a:latin typeface="Arial"/>
                <a:ea typeface="Arial"/>
                <a:cs typeface="Arial"/>
                <a:sym typeface="Arial"/>
              </a:defRPr>
            </a:lvl5pPr>
            <a:lvl6pPr marL="0" marR="0" lvl="5" indent="0" algn="r" rtl="0">
              <a:spcBef>
                <a:spcPts val="0"/>
              </a:spcBef>
              <a:buNone/>
              <a:defRPr sz="2400" b="0" i="0" u="none" strike="noStrike" cap="none">
                <a:solidFill>
                  <a:srgbClr val="FFFFFF"/>
                </a:solidFill>
                <a:latin typeface="Arial"/>
                <a:ea typeface="Arial"/>
                <a:cs typeface="Arial"/>
                <a:sym typeface="Arial"/>
              </a:defRPr>
            </a:lvl6pPr>
            <a:lvl7pPr marL="0" marR="0" lvl="6" indent="0" algn="r" rtl="0">
              <a:spcBef>
                <a:spcPts val="0"/>
              </a:spcBef>
              <a:buNone/>
              <a:defRPr sz="2400" b="0" i="0" u="none" strike="noStrike" cap="none">
                <a:solidFill>
                  <a:srgbClr val="FFFFFF"/>
                </a:solidFill>
                <a:latin typeface="Arial"/>
                <a:ea typeface="Arial"/>
                <a:cs typeface="Arial"/>
                <a:sym typeface="Arial"/>
              </a:defRPr>
            </a:lvl7pPr>
            <a:lvl8pPr marL="0" marR="0" lvl="7" indent="0" algn="r" rtl="0">
              <a:spcBef>
                <a:spcPts val="0"/>
              </a:spcBef>
              <a:buNone/>
              <a:defRPr sz="2400" b="0" i="0" u="none" strike="noStrike" cap="none">
                <a:solidFill>
                  <a:srgbClr val="FFFFFF"/>
                </a:solidFill>
                <a:latin typeface="Arial"/>
                <a:ea typeface="Arial"/>
                <a:cs typeface="Arial"/>
                <a:sym typeface="Arial"/>
              </a:defRPr>
            </a:lvl8pPr>
            <a:lvl9pPr marL="0" marR="0" lvl="8" indent="0" algn="r" rtl="0">
              <a:spcBef>
                <a:spcPts val="0"/>
              </a:spcBef>
              <a:buNone/>
              <a:defRPr sz="24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cxnSp>
        <p:nvCxnSpPr>
          <p:cNvPr id="17" name="Google Shape;17;p36"/>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pic>
        <p:nvPicPr>
          <p:cNvPr id="18" name="Google Shape;18;p36" descr="The Seal of the California Department of Education"/>
          <p:cNvPicPr preferRelativeResize="0"/>
          <p:nvPr/>
        </p:nvPicPr>
        <p:blipFill rotWithShape="1">
          <a:blip r:embed="rId14">
            <a:alphaModFix/>
          </a:blip>
          <a:srcRect/>
          <a:stretch/>
        </p:blipFill>
        <p:spPr>
          <a:xfrm>
            <a:off x="11167569" y="6435367"/>
            <a:ext cx="406810" cy="403555"/>
          </a:xfrm>
          <a:prstGeom prst="rect">
            <a:avLst/>
          </a:prstGeom>
          <a:noFill/>
          <a:ln>
            <a:noFill/>
          </a:ln>
        </p:spPr>
      </p:pic>
    </p:spTree>
    <p:extLst>
      <p:ext uri="{BB962C8B-B14F-4D97-AF65-F5344CB8AC3E}">
        <p14:creationId xmlns:p14="http://schemas.microsoft.com/office/powerpoint/2010/main" val="2119461297"/>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1"/>
                </a:solidFill>
                <a:latin typeface="Proxima Nova"/>
                <a:ea typeface="Proxima Nova"/>
                <a:cs typeface="Proxima Nova"/>
                <a:sym typeface="Proxima Nova"/>
              </a:defRPr>
            </a:lvl1pPr>
            <a:lvl2pPr lvl="1" algn="r">
              <a:buNone/>
              <a:defRPr sz="1333">
                <a:solidFill>
                  <a:schemeClr val="dk1"/>
                </a:solidFill>
                <a:latin typeface="Proxima Nova"/>
                <a:ea typeface="Proxima Nova"/>
                <a:cs typeface="Proxima Nova"/>
                <a:sym typeface="Proxima Nova"/>
              </a:defRPr>
            </a:lvl2pPr>
            <a:lvl3pPr lvl="2" algn="r">
              <a:buNone/>
              <a:defRPr sz="1333">
                <a:solidFill>
                  <a:schemeClr val="dk1"/>
                </a:solidFill>
                <a:latin typeface="Proxima Nova"/>
                <a:ea typeface="Proxima Nova"/>
                <a:cs typeface="Proxima Nova"/>
                <a:sym typeface="Proxima Nova"/>
              </a:defRPr>
            </a:lvl3pPr>
            <a:lvl4pPr lvl="3" algn="r">
              <a:buNone/>
              <a:defRPr sz="1333">
                <a:solidFill>
                  <a:schemeClr val="dk1"/>
                </a:solidFill>
                <a:latin typeface="Proxima Nova"/>
                <a:ea typeface="Proxima Nova"/>
                <a:cs typeface="Proxima Nova"/>
                <a:sym typeface="Proxima Nova"/>
              </a:defRPr>
            </a:lvl4pPr>
            <a:lvl5pPr lvl="4" algn="r">
              <a:buNone/>
              <a:defRPr sz="1333">
                <a:solidFill>
                  <a:schemeClr val="dk1"/>
                </a:solidFill>
                <a:latin typeface="Proxima Nova"/>
                <a:ea typeface="Proxima Nova"/>
                <a:cs typeface="Proxima Nova"/>
                <a:sym typeface="Proxima Nova"/>
              </a:defRPr>
            </a:lvl5pPr>
            <a:lvl6pPr lvl="5" algn="r">
              <a:buNone/>
              <a:defRPr sz="1333">
                <a:solidFill>
                  <a:schemeClr val="dk1"/>
                </a:solidFill>
                <a:latin typeface="Proxima Nova"/>
                <a:ea typeface="Proxima Nova"/>
                <a:cs typeface="Proxima Nova"/>
                <a:sym typeface="Proxima Nova"/>
              </a:defRPr>
            </a:lvl6pPr>
            <a:lvl7pPr lvl="6" algn="r">
              <a:buNone/>
              <a:defRPr sz="1333">
                <a:solidFill>
                  <a:schemeClr val="dk1"/>
                </a:solidFill>
                <a:latin typeface="Proxima Nova"/>
                <a:ea typeface="Proxima Nova"/>
                <a:cs typeface="Proxima Nova"/>
                <a:sym typeface="Proxima Nova"/>
              </a:defRPr>
            </a:lvl7pPr>
            <a:lvl8pPr lvl="7" algn="r">
              <a:buNone/>
              <a:defRPr sz="1333">
                <a:solidFill>
                  <a:schemeClr val="dk1"/>
                </a:solidFill>
                <a:latin typeface="Proxima Nova"/>
                <a:ea typeface="Proxima Nova"/>
                <a:cs typeface="Proxima Nova"/>
                <a:sym typeface="Proxima Nova"/>
              </a:defRPr>
            </a:lvl8pPr>
            <a:lvl9pPr lvl="8" algn="r">
              <a:buNone/>
              <a:defRPr sz="1333">
                <a:solidFill>
                  <a:schemeClr val="dk1"/>
                </a:solidFill>
                <a:latin typeface="Proxima Nova"/>
                <a:ea typeface="Proxima Nova"/>
                <a:cs typeface="Proxima Nova"/>
                <a:sym typeface="Proxima Nov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34927422"/>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e.ca.gov/sp/hs/documents/ehcylealiaisons.xlsx"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urldefense.com/v3/__https:/oese.ed.gov/files/2023/09/ARP-HCY-DCL-9.12.2023.pdf__;!!KlnUNGHvdQ!_DBhcnOd-eH2OBsJvv9v0NOiWByAsA27FmU6R67ZIl7Y_pEiHnypp6VDKy-2vZ9SFxChct0efUIkhCiGOG_fMl-c$"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urldefense.com/v3/__https:/oese.ed.gov/files/2023/09/2023.09.06-Immigrant-DCL.pdf__;!!KlnUNGHvdQ!7oi_UIAP_9c4Gtwzb1QdbBvQ60BDXYkUBEoBbCMrmBYtgHd-Lb0DEvEcD-Xql-mwjEyDTir_zgsghWy8sWRKDGZdDC5ngB4$"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mlewis@edcoe.org" TargetMode="Externa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hyperlink" Target="mailto:karen.thomas@edcgov.us"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combarriers.com/"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mcabezas@hlpusd.k12.ca.us" TargetMode="External"/><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hyperlink" Target="mailto:mcalderon@hlpusd.k12.ca.u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jpg"/><Relationship Id="rId17"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hyperlink" Target="http://drive.google.com/file/d/1HxPJlbm8nq6UsmANevKr3qdx_BLoVJ7x/view" TargetMode="External"/><Relationship Id="rId9" Type="http://schemas.openxmlformats.org/officeDocument/2006/relationships/image" Target="../media/image15.png"/><Relationship Id="rId1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hyperlink" Target="mailto:handerson@rocklinusd.org" TargetMode="External"/><Relationship Id="rId2" Type="http://schemas.openxmlformats.org/officeDocument/2006/relationships/image" Target="../media/image26.jfi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mailto:cnye@vcoe.org" TargetMode="External"/><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cde.ca.gov/fg/fo/r8/aprhcy21results.asp"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oese.ed.gov/files/2021/04/ARP-Homeless-DCL-4.23.pdf" TargetMode="External"/><Relationship Id="rId2" Type="http://schemas.openxmlformats.org/officeDocument/2006/relationships/hyperlink" Target="https://www.cde.ca.gov/sp/hs/arphcyresourceguide.asp"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s://www.hetac.org/resources/cards"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nche.ed.gov/wp-content/uploads/2022/10/use-of-funds-tip-sheet.pdf" TargetMode="External"/><Relationship Id="rId2" Type="http://schemas.openxmlformats.org/officeDocument/2006/relationships/hyperlink" Target="https://nche.ed.gov/legislation/arp/"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https://www3.cde.ca.gov/caresactreporting/"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https://www.cde.ca.gov/sp/hs/arphcyresourceguide.asp" TargetMode="External"/><Relationship Id="rId2" Type="http://schemas.openxmlformats.org/officeDocument/2006/relationships/hyperlink" Target="https://www.cde.ca.gov/sp/hs/arphcyassurances.asp" TargetMode="External"/><Relationship Id="rId1" Type="http://schemas.openxmlformats.org/officeDocument/2006/relationships/slideLayout" Target="../slideLayouts/slideLayout4.xml"/><Relationship Id="rId6" Type="http://schemas.openxmlformats.org/officeDocument/2006/relationships/hyperlink" Target="https://schoolhouseconnection.org/how-to-use-arp-funds/" TargetMode="External"/><Relationship Id="rId5" Type="http://schemas.openxmlformats.org/officeDocument/2006/relationships/hyperlink" Target="https://www.hetac.org/" TargetMode="External"/><Relationship Id="rId4" Type="http://schemas.openxmlformats.org/officeDocument/2006/relationships/hyperlink" Target="https://www.cde.ca.gov/fg/cr/reportinghelp.asp#HCYII"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nche.ed.gov/legislation/arp/" TargetMode="External"/><Relationship Id="rId2" Type="http://schemas.openxmlformats.org/officeDocument/2006/relationships/hyperlink" Target="https://oese.ed.gov/offices/american-rescue-plan/american-rescue-plan-elementary-secondary-school-emergency-relief-homeless-children-youth-arp-hcy/frequently-asked-arp-hcy-questions-and-answers/" TargetMode="External"/><Relationship Id="rId1" Type="http://schemas.openxmlformats.org/officeDocument/2006/relationships/slideLayout" Target="../slideLayouts/slideLayout4.xml"/><Relationship Id="rId6" Type="http://schemas.openxmlformats.org/officeDocument/2006/relationships/hyperlink" Target="mailto:Lwheeler@cde.ca.gov" TargetMode="External"/><Relationship Id="rId5" Type="http://schemas.openxmlformats.org/officeDocument/2006/relationships/hyperlink" Target="mailto:HomelessED@cde.ca.gov" TargetMode="External"/><Relationship Id="rId4" Type="http://schemas.openxmlformats.org/officeDocument/2006/relationships/hyperlink" Target="https://nche.ed.gov/wp-content/uploads/2022/10/use-of-funds-tip-sheet.pdf"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ca.gov/fg/fo/r14/arphcyii21result.asp" TargetMode="External"/><Relationship Id="rId2" Type="http://schemas.openxmlformats.org/officeDocument/2006/relationships/hyperlink" Target="https://www.cde.ca.gov/fg/fo/profile.asp?id=5745&amp;recID=5745"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670684-14FB-441E-BF12-8094708A6397}"/>
              </a:ext>
            </a:extLst>
          </p:cNvPr>
          <p:cNvSpPr>
            <a:spLocks noGrp="1"/>
          </p:cNvSpPr>
          <p:nvPr>
            <p:ph type="ctrTitle"/>
          </p:nvPr>
        </p:nvSpPr>
        <p:spPr>
          <a:xfrm>
            <a:off x="2485502" y="758952"/>
            <a:ext cx="9152313" cy="3226639"/>
          </a:xfrm>
        </p:spPr>
        <p:txBody>
          <a:bodyPr>
            <a:normAutofit/>
          </a:bodyPr>
          <a:lstStyle/>
          <a:p>
            <a:pPr algn="ctr"/>
            <a:r>
              <a:rPr lang="en-US" sz="4800" dirty="0">
                <a:solidFill>
                  <a:srgbClr val="000000"/>
                </a:solidFill>
                <a:effectLst/>
                <a:latin typeface="Arial" panose="020B0604020202020204" pitchFamily="34" charset="0"/>
                <a:ea typeface="Times New Roman" panose="02020603050405020304" pitchFamily="18" charset="0"/>
              </a:rPr>
              <a:t>It's Time to Spend Your </a:t>
            </a:r>
            <a:br>
              <a:rPr lang="en-US" sz="4800" dirty="0">
                <a:solidFill>
                  <a:schemeClr val="tx1"/>
                </a:solidFill>
              </a:rPr>
            </a:br>
            <a:r>
              <a:rPr lang="en-US" sz="4800" dirty="0">
                <a:solidFill>
                  <a:schemeClr val="tx1"/>
                </a:solidFill>
              </a:rPr>
              <a:t>American Rescue Plan – </a:t>
            </a:r>
            <a:br>
              <a:rPr lang="en-US" sz="4800" dirty="0">
                <a:solidFill>
                  <a:schemeClr val="tx1"/>
                </a:solidFill>
              </a:rPr>
            </a:br>
            <a:r>
              <a:rPr lang="en-US" sz="4800" dirty="0">
                <a:solidFill>
                  <a:schemeClr val="tx1"/>
                </a:solidFill>
              </a:rPr>
              <a:t>Homeless Children and Youth Funds</a:t>
            </a:r>
          </a:p>
        </p:txBody>
      </p:sp>
      <p:sp>
        <p:nvSpPr>
          <p:cNvPr id="3" name="Subtitle 2">
            <a:extLst>
              <a:ext uri="{FF2B5EF4-FFF2-40B4-BE49-F238E27FC236}">
                <a16:creationId xmlns:a16="http://schemas.microsoft.com/office/drawing/2014/main" id="{8E08D93C-088A-405C-8853-4D078B4FFF99}"/>
              </a:ext>
            </a:extLst>
          </p:cNvPr>
          <p:cNvSpPr>
            <a:spLocks noGrp="1"/>
          </p:cNvSpPr>
          <p:nvPr>
            <p:ph type="subTitle" idx="1"/>
          </p:nvPr>
        </p:nvSpPr>
        <p:spPr>
          <a:xfrm>
            <a:off x="2485501" y="4455621"/>
            <a:ext cx="9155085" cy="1643428"/>
          </a:xfrm>
        </p:spPr>
        <p:txBody>
          <a:bodyPr>
            <a:normAutofit/>
          </a:bodyPr>
          <a:lstStyle/>
          <a:p>
            <a:pPr algn="ctr">
              <a:spcBef>
                <a:spcPts val="0"/>
              </a:spcBef>
              <a:spcAft>
                <a:spcPts val="0"/>
              </a:spcAft>
            </a:pPr>
            <a:r>
              <a:rPr lang="en-US" cap="none" spc="0" dirty="0">
                <a:solidFill>
                  <a:schemeClr val="tx1"/>
                </a:solidFill>
              </a:rPr>
              <a:t>September 28, 2023</a:t>
            </a:r>
          </a:p>
          <a:p>
            <a:pPr algn="ctr">
              <a:spcBef>
                <a:spcPts val="0"/>
              </a:spcBef>
              <a:spcAft>
                <a:spcPts val="0"/>
              </a:spcAft>
            </a:pPr>
            <a:r>
              <a:rPr lang="en-US" cap="none" spc="0" dirty="0">
                <a:solidFill>
                  <a:schemeClr val="tx1"/>
                </a:solidFill>
              </a:rPr>
              <a:t>Integrated Student Support and Programs Office</a:t>
            </a:r>
          </a:p>
          <a:p>
            <a:pPr algn="ctr">
              <a:spcBef>
                <a:spcPts val="0"/>
              </a:spcBef>
              <a:spcAft>
                <a:spcPts val="0"/>
              </a:spcAft>
            </a:pPr>
            <a:r>
              <a:rPr lang="en-US" cap="none" spc="0" dirty="0">
                <a:solidFill>
                  <a:schemeClr val="tx1"/>
                </a:solidFill>
              </a:rPr>
              <a:t>California Department of Education</a:t>
            </a:r>
          </a:p>
        </p:txBody>
      </p:sp>
    </p:spTree>
    <p:extLst>
      <p:ext uri="{BB962C8B-B14F-4D97-AF65-F5344CB8AC3E}">
        <p14:creationId xmlns:p14="http://schemas.microsoft.com/office/powerpoint/2010/main" val="37391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ARP-HCY Reminders</a:t>
            </a:r>
          </a:p>
        </p:txBody>
      </p:sp>
      <p:sp>
        <p:nvSpPr>
          <p:cNvPr id="6" name="Content Placeholder 5">
            <a:extLst>
              <a:ext uri="{FF2B5EF4-FFF2-40B4-BE49-F238E27FC236}">
                <a16:creationId xmlns:a16="http://schemas.microsoft.com/office/drawing/2014/main" id="{AB2EAB29-EF14-4048-994B-504B14706847}"/>
              </a:ext>
            </a:extLst>
          </p:cNvPr>
          <p:cNvSpPr>
            <a:spLocks noGrp="1"/>
          </p:cNvSpPr>
          <p:nvPr>
            <p:ph idx="1"/>
          </p:nvPr>
        </p:nvSpPr>
        <p:spPr/>
        <p:txBody>
          <a:bodyPr>
            <a:normAutofit lnSpcReduction="10000"/>
          </a:bodyPr>
          <a:lstStyle/>
          <a:p>
            <a:pPr indent="-228600"/>
            <a:r>
              <a:rPr lang="en-US" sz="2400" dirty="0"/>
              <a:t>ARP-HCY funds may be used to cover any expenses necessary to facilitate the identification, enrollment, retention, and educational success of homeless children and youth</a:t>
            </a:r>
          </a:p>
          <a:p>
            <a:pPr indent="-228600"/>
            <a:r>
              <a:rPr lang="en-US" dirty="0"/>
              <a:t>Coordinate and collaborate with your homeless liaison to spend these funds and meet the needs of these students and the program</a:t>
            </a:r>
          </a:p>
          <a:p>
            <a:pPr lvl="1" indent="-225425">
              <a:spcBef>
                <a:spcPts val="1200"/>
              </a:spcBef>
              <a:spcAft>
                <a:spcPts val="200"/>
              </a:spcAft>
            </a:pPr>
            <a:r>
              <a:rPr lang="en-US" dirty="0"/>
              <a:t>A list of LEA homeless liaisons can be found at </a:t>
            </a:r>
            <a:r>
              <a:rPr lang="en-US" dirty="0">
                <a:hlinkClick r:id="rId2" tooltip="CDE's Homeless Liaison Web Page"/>
              </a:rPr>
              <a:t>https://www.cde.ca.gov/sp/hs/documents/ehcylealiaisons.xlsx</a:t>
            </a:r>
            <a:r>
              <a:rPr lang="en-US" dirty="0"/>
              <a:t> </a:t>
            </a:r>
          </a:p>
          <a:p>
            <a:pPr indent="-228600"/>
            <a:r>
              <a:rPr lang="en-US" dirty="0"/>
              <a:t>ARP-HCY funds should supplement other funding sources</a:t>
            </a:r>
          </a:p>
          <a:p>
            <a:pPr indent="-228600"/>
            <a:r>
              <a:rPr lang="en-US" dirty="0"/>
              <a:t>Homeless students have the right to all services and support that non-homeless students receive</a:t>
            </a:r>
          </a:p>
        </p:txBody>
      </p:sp>
      <p:sp>
        <p:nvSpPr>
          <p:cNvPr id="3" name="Slide Number Placeholder 2">
            <a:extLst>
              <a:ext uri="{FF2B5EF4-FFF2-40B4-BE49-F238E27FC236}">
                <a16:creationId xmlns:a16="http://schemas.microsoft.com/office/drawing/2014/main" id="{0E643557-1570-4CE5-906F-A8E0856EEB84}"/>
              </a:ext>
            </a:extLst>
          </p:cNvPr>
          <p:cNvSpPr>
            <a:spLocks noGrp="1"/>
          </p:cNvSpPr>
          <p:nvPr>
            <p:ph type="sldNum" sz="quarter" idx="12"/>
          </p:nvPr>
        </p:nvSpPr>
        <p:spPr/>
        <p:txBody>
          <a:bodyPr/>
          <a:lstStyle/>
          <a:p>
            <a:fld id="{1E47FE53-EBF0-4DA7-9D9D-CC1C3A20F3CB}" type="slidenum">
              <a:rPr lang="en-US" smtClean="0"/>
              <a:t>10</a:t>
            </a:fld>
            <a:endParaRPr lang="en-US" dirty="0"/>
          </a:p>
        </p:txBody>
      </p:sp>
    </p:spTree>
    <p:extLst>
      <p:ext uri="{BB962C8B-B14F-4D97-AF65-F5344CB8AC3E}">
        <p14:creationId xmlns:p14="http://schemas.microsoft.com/office/powerpoint/2010/main" val="706384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7018F-C4A8-5938-0EFF-BC13E63F8F58}"/>
              </a:ext>
            </a:extLst>
          </p:cNvPr>
          <p:cNvSpPr>
            <a:spLocks noGrp="1"/>
          </p:cNvSpPr>
          <p:nvPr>
            <p:ph type="title"/>
          </p:nvPr>
        </p:nvSpPr>
        <p:spPr/>
        <p:txBody>
          <a:bodyPr/>
          <a:lstStyle/>
          <a:p>
            <a:r>
              <a:rPr lang="en-US" dirty="0"/>
              <a:t>Updated Dear Colleague Letter (1)</a:t>
            </a:r>
          </a:p>
        </p:txBody>
      </p:sp>
      <p:sp>
        <p:nvSpPr>
          <p:cNvPr id="3" name="Content Placeholder 2">
            <a:extLst>
              <a:ext uri="{FF2B5EF4-FFF2-40B4-BE49-F238E27FC236}">
                <a16:creationId xmlns:a16="http://schemas.microsoft.com/office/drawing/2014/main" id="{D15653CA-C63B-B936-DA20-662FC4319DF3}"/>
              </a:ext>
            </a:extLst>
          </p:cNvPr>
          <p:cNvSpPr>
            <a:spLocks noGrp="1"/>
          </p:cNvSpPr>
          <p:nvPr>
            <p:ph idx="1"/>
          </p:nvPr>
        </p:nvSpPr>
        <p:spPr/>
        <p:txBody>
          <a:bodyPr>
            <a:normAutofit/>
          </a:bodyPr>
          <a:lstStyle/>
          <a:p>
            <a:pPr marL="463550" indent="-238125">
              <a:lnSpc>
                <a:spcPct val="90000"/>
              </a:lnSpc>
            </a:pPr>
            <a:r>
              <a:rPr lang="en-US" dirty="0">
                <a:effectLst/>
                <a:ea typeface="Times New Roman" panose="02020603050405020304" pitchFamily="18" charset="0"/>
              </a:rPr>
              <a:t>On Tuesday, September 12, 2023, the U.S. Department of Education</a:t>
            </a:r>
            <a:r>
              <a:rPr lang="en-US" dirty="0">
                <a:effectLst/>
                <a:ea typeface="Calibri" panose="020F0502020204030204" pitchFamily="34" charset="0"/>
              </a:rPr>
              <a:t> released an </a:t>
            </a:r>
            <a:r>
              <a:rPr lang="en-US" u="sng" dirty="0">
                <a:solidFill>
                  <a:srgbClr val="0000FF"/>
                </a:solidFill>
                <a:effectLst/>
                <a:ea typeface="Calibri" panose="020F0502020204030204" pitchFamily="34" charset="0"/>
                <a:hlinkClick r:id="rId2"/>
              </a:rPr>
              <a:t>updated Dear Colleague Letter</a:t>
            </a:r>
            <a:r>
              <a:rPr lang="en-US" dirty="0">
                <a:effectLst/>
                <a:ea typeface="Calibri" panose="020F0502020204030204" pitchFamily="34" charset="0"/>
              </a:rPr>
              <a:t> (DCL) to help strengthen the use of ARP-HCY funds</a:t>
            </a:r>
            <a:r>
              <a:rPr lang="en-US" dirty="0">
                <a:effectLst/>
                <a:ea typeface="Times New Roman" panose="02020603050405020304" pitchFamily="18" charset="0"/>
              </a:rPr>
              <a:t> in support of children and youth experiencing homelessness as we approach the final year of ARP-HCY implementation.</a:t>
            </a:r>
          </a:p>
          <a:p>
            <a:pPr marL="463550" indent="-238125">
              <a:lnSpc>
                <a:spcPct val="90000"/>
              </a:lnSpc>
            </a:pPr>
            <a:r>
              <a:rPr lang="en-US" dirty="0">
                <a:ea typeface="Calibri" panose="020F0502020204030204" pitchFamily="34" charset="0"/>
              </a:rPr>
              <a:t>You can access the DCL letter at </a:t>
            </a:r>
            <a:r>
              <a:rPr lang="en-US" dirty="0">
                <a:ea typeface="Calibri" panose="020F0502020204030204" pitchFamily="34" charset="0"/>
                <a:hlinkClick r:id="rId2"/>
              </a:rPr>
              <a:t>https://urldefense.com/v3/__https:/oese.ed.gov/files/2023/09/ARP-HCY-DCL-9.12.2023.pdf__;!!KlnUNGHvdQ!_DBhcnOd-eH2OBsJvv9v0NOiWByAsA27FmU6R67ZIl7Y_pEiHnypp6VDKy-2vZ9SFxChct0efUIkhCiGOG_fMl-c$</a:t>
            </a:r>
            <a:r>
              <a:rPr lang="en-US" dirty="0">
                <a:ea typeface="Calibri" panose="020F0502020204030204" pitchFamily="34" charset="0"/>
              </a:rPr>
              <a:t>.</a:t>
            </a:r>
            <a:endParaRPr lang="en-US"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A97EB83F-7B0B-7479-4777-0750D83AA55A}"/>
              </a:ext>
            </a:extLst>
          </p:cNvPr>
          <p:cNvSpPr>
            <a:spLocks noGrp="1"/>
          </p:cNvSpPr>
          <p:nvPr>
            <p:ph type="sldNum" sz="quarter" idx="12"/>
          </p:nvPr>
        </p:nvSpPr>
        <p:spPr/>
        <p:txBody>
          <a:bodyPr/>
          <a:lstStyle/>
          <a:p>
            <a:fld id="{1E47FE53-EBF0-4DA7-9D9D-CC1C3A20F3CB}" type="slidenum">
              <a:rPr lang="en-US" smtClean="0"/>
              <a:t>11</a:t>
            </a:fld>
            <a:endParaRPr lang="en-US" dirty="0"/>
          </a:p>
        </p:txBody>
      </p:sp>
      <p:sp>
        <p:nvSpPr>
          <p:cNvPr id="5" name="Arrow: Down 4">
            <a:extLst>
              <a:ext uri="{FF2B5EF4-FFF2-40B4-BE49-F238E27FC236}">
                <a16:creationId xmlns:a16="http://schemas.microsoft.com/office/drawing/2014/main" id="{0826F8A1-4C00-D321-CAB1-21B0A6EFBF4D}"/>
              </a:ext>
              <a:ext uri="{C183D7F6-B498-43B3-948B-1728B52AA6E4}">
                <adec:decorative xmlns:adec="http://schemas.microsoft.com/office/drawing/2017/decorative" val="1"/>
              </a:ext>
            </a:extLst>
          </p:cNvPr>
          <p:cNvSpPr/>
          <p:nvPr/>
        </p:nvSpPr>
        <p:spPr>
          <a:xfrm rot="7019523">
            <a:off x="10334684" y="5018472"/>
            <a:ext cx="1088572" cy="1469087"/>
          </a:xfrm>
          <a:prstGeom prst="downArrow">
            <a:avLst/>
          </a:prstGeom>
          <a:solidFill>
            <a:srgbClr val="869EB8"/>
          </a:solidFill>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6407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B173-F4A8-24BA-9E10-DFF7900CA0A1}"/>
              </a:ext>
            </a:extLst>
          </p:cNvPr>
          <p:cNvSpPr>
            <a:spLocks noGrp="1"/>
          </p:cNvSpPr>
          <p:nvPr>
            <p:ph type="title"/>
          </p:nvPr>
        </p:nvSpPr>
        <p:spPr/>
        <p:txBody>
          <a:bodyPr/>
          <a:lstStyle/>
          <a:p>
            <a:r>
              <a:rPr lang="en-US" dirty="0"/>
              <a:t>Updated Dear Colleague Letter (2)</a:t>
            </a:r>
          </a:p>
        </p:txBody>
      </p:sp>
      <p:sp>
        <p:nvSpPr>
          <p:cNvPr id="3" name="Content Placeholder 2">
            <a:extLst>
              <a:ext uri="{FF2B5EF4-FFF2-40B4-BE49-F238E27FC236}">
                <a16:creationId xmlns:a16="http://schemas.microsoft.com/office/drawing/2014/main" id="{DDC4A25A-A8FA-5254-D8AC-45B0494976AA}"/>
              </a:ext>
            </a:extLst>
          </p:cNvPr>
          <p:cNvSpPr>
            <a:spLocks noGrp="1"/>
          </p:cNvSpPr>
          <p:nvPr>
            <p:ph idx="1"/>
          </p:nvPr>
        </p:nvSpPr>
        <p:spPr/>
        <p:txBody>
          <a:bodyPr>
            <a:normAutofit/>
          </a:bodyPr>
          <a:lstStyle/>
          <a:p>
            <a:pPr>
              <a:lnSpc>
                <a:spcPct val="90000"/>
              </a:lnSpc>
            </a:pPr>
            <a:r>
              <a:rPr lang="en-US" dirty="0">
                <a:effectLst/>
                <a:ea typeface="Times New Roman" panose="02020603050405020304" pitchFamily="18" charset="0"/>
              </a:rPr>
              <a:t>The letter:</a:t>
            </a:r>
          </a:p>
          <a:p>
            <a:pPr lvl="1">
              <a:lnSpc>
                <a:spcPct val="90000"/>
              </a:lnSpc>
              <a:spcBef>
                <a:spcPts val="1200"/>
              </a:spcBef>
              <a:spcAft>
                <a:spcPts val="200"/>
              </a:spcAft>
            </a:pPr>
            <a:r>
              <a:rPr lang="en-US" dirty="0">
                <a:ea typeface="Times New Roman" panose="02020603050405020304" pitchFamily="18" charset="0"/>
              </a:rPr>
              <a:t>E</a:t>
            </a:r>
            <a:r>
              <a:rPr lang="en-US" dirty="0">
                <a:effectLst/>
                <a:ea typeface="Times New Roman" panose="02020603050405020304" pitchFamily="18" charset="0"/>
              </a:rPr>
              <a:t>ncourages LEAs to consider </a:t>
            </a:r>
            <a:r>
              <a:rPr lang="en-US" b="1" dirty="0">
                <a:effectLst/>
                <a:ea typeface="Times New Roman" panose="02020603050405020304" pitchFamily="18" charset="0"/>
              </a:rPr>
              <a:t>modifying</a:t>
            </a:r>
            <a:r>
              <a:rPr lang="en-US" dirty="0">
                <a:effectLst/>
                <a:ea typeface="Times New Roman" panose="02020603050405020304" pitchFamily="18" charset="0"/>
              </a:rPr>
              <a:t> administrative processes – including those related to budget and procurement </a:t>
            </a:r>
            <a:r>
              <a:rPr lang="en-US" dirty="0">
                <a:ea typeface="Times New Roman" panose="02020603050405020304" pitchFamily="18" charset="0"/>
              </a:rPr>
              <a:t>– </a:t>
            </a:r>
            <a:r>
              <a:rPr lang="en-US" dirty="0">
                <a:effectLst/>
                <a:ea typeface="Times New Roman" panose="02020603050405020304" pitchFamily="18" charset="0"/>
              </a:rPr>
              <a:t>to </a:t>
            </a:r>
            <a:r>
              <a:rPr lang="en-US" b="1" dirty="0">
                <a:effectLst/>
                <a:ea typeface="Times New Roman" panose="02020603050405020304" pitchFamily="18" charset="0"/>
              </a:rPr>
              <a:t>expedite</a:t>
            </a:r>
            <a:r>
              <a:rPr lang="en-US" dirty="0">
                <a:effectLst/>
                <a:ea typeface="Times New Roman" panose="02020603050405020304" pitchFamily="18" charset="0"/>
              </a:rPr>
              <a:t> the deployment of ARP-HCY funds.</a:t>
            </a:r>
          </a:p>
          <a:p>
            <a:pPr lvl="1">
              <a:lnSpc>
                <a:spcPct val="90000"/>
              </a:lnSpc>
              <a:spcBef>
                <a:spcPts val="1200"/>
              </a:spcBef>
              <a:spcAft>
                <a:spcPts val="200"/>
              </a:spcAft>
            </a:pPr>
            <a:r>
              <a:rPr lang="en-US" dirty="0">
                <a:ea typeface="Times New Roman" panose="02020603050405020304" pitchFamily="18" charset="0"/>
              </a:rPr>
              <a:t>P</a:t>
            </a:r>
            <a:r>
              <a:rPr lang="en-US" dirty="0">
                <a:effectLst/>
                <a:ea typeface="Times New Roman" panose="02020603050405020304" pitchFamily="18" charset="0"/>
              </a:rPr>
              <a:t>rovides additional </a:t>
            </a:r>
            <a:r>
              <a:rPr lang="en-US" b="1" dirty="0">
                <a:effectLst/>
                <a:ea typeface="Times New Roman" panose="02020603050405020304" pitchFamily="18" charset="0"/>
              </a:rPr>
              <a:t>clarification</a:t>
            </a:r>
            <a:r>
              <a:rPr lang="en-US" dirty="0">
                <a:effectLst/>
                <a:ea typeface="Times New Roman" panose="02020603050405020304" pitchFamily="18" charset="0"/>
              </a:rPr>
              <a:t> about allowable and strategic uses of ARP-HCY funds, including related to short-term housing, transportation, wraparound services, and more</a:t>
            </a:r>
            <a:r>
              <a:rPr lang="en-US" dirty="0">
                <a:ea typeface="Times New Roman" panose="02020603050405020304" pitchFamily="18" charset="0"/>
              </a:rPr>
              <a:t>.</a:t>
            </a:r>
          </a:p>
          <a:p>
            <a:pPr lvl="1">
              <a:lnSpc>
                <a:spcPct val="90000"/>
              </a:lnSpc>
              <a:spcBef>
                <a:spcPts val="1200"/>
              </a:spcBef>
              <a:spcAft>
                <a:spcPts val="200"/>
              </a:spcAft>
            </a:pPr>
            <a:r>
              <a:rPr lang="en-US" b="0" i="0" u="none" strike="noStrike" baseline="0" dirty="0">
                <a:solidFill>
                  <a:srgbClr val="000000"/>
                </a:solidFill>
              </a:rPr>
              <a:t>And to consider offering additional professional development opportunities to school staff, other agency staff, and community organizations that provide services to students and families experiencing homelessness.</a:t>
            </a:r>
            <a:endParaRPr lang="en-US" sz="3200" dirty="0"/>
          </a:p>
        </p:txBody>
      </p:sp>
      <p:sp>
        <p:nvSpPr>
          <p:cNvPr id="4" name="Slide Number Placeholder 3">
            <a:extLst>
              <a:ext uri="{FF2B5EF4-FFF2-40B4-BE49-F238E27FC236}">
                <a16:creationId xmlns:a16="http://schemas.microsoft.com/office/drawing/2014/main" id="{FEF2EAF5-B9C2-AF70-AB23-E76592D037EB}"/>
              </a:ext>
            </a:extLst>
          </p:cNvPr>
          <p:cNvSpPr>
            <a:spLocks noGrp="1"/>
          </p:cNvSpPr>
          <p:nvPr>
            <p:ph type="sldNum" sz="quarter" idx="12"/>
          </p:nvPr>
        </p:nvSpPr>
        <p:spPr/>
        <p:txBody>
          <a:bodyPr/>
          <a:lstStyle/>
          <a:p>
            <a:fld id="{1E47FE53-EBF0-4DA7-9D9D-CC1C3A20F3CB}" type="slidenum">
              <a:rPr lang="en-US" smtClean="0"/>
              <a:t>12</a:t>
            </a:fld>
            <a:endParaRPr lang="en-US" dirty="0"/>
          </a:p>
        </p:txBody>
      </p:sp>
    </p:spTree>
    <p:extLst>
      <p:ext uri="{BB962C8B-B14F-4D97-AF65-F5344CB8AC3E}">
        <p14:creationId xmlns:p14="http://schemas.microsoft.com/office/powerpoint/2010/main" val="1020321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FBCA-0503-4630-4F91-2EBD371D7AEE}"/>
              </a:ext>
            </a:extLst>
          </p:cNvPr>
          <p:cNvSpPr>
            <a:spLocks noGrp="1"/>
          </p:cNvSpPr>
          <p:nvPr>
            <p:ph type="title"/>
          </p:nvPr>
        </p:nvSpPr>
        <p:spPr/>
        <p:txBody>
          <a:bodyPr/>
          <a:lstStyle/>
          <a:p>
            <a:r>
              <a:rPr lang="en-US" dirty="0"/>
              <a:t>Updated Dear Colleague Letter (3)</a:t>
            </a:r>
          </a:p>
        </p:txBody>
      </p:sp>
      <p:sp>
        <p:nvSpPr>
          <p:cNvPr id="3" name="Content Placeholder 2">
            <a:extLst>
              <a:ext uri="{FF2B5EF4-FFF2-40B4-BE49-F238E27FC236}">
                <a16:creationId xmlns:a16="http://schemas.microsoft.com/office/drawing/2014/main" id="{D7F77356-98CD-4DFF-06B7-EB615F312DFA}"/>
              </a:ext>
            </a:extLst>
          </p:cNvPr>
          <p:cNvSpPr>
            <a:spLocks noGrp="1"/>
          </p:cNvSpPr>
          <p:nvPr>
            <p:ph idx="1"/>
          </p:nvPr>
        </p:nvSpPr>
        <p:spPr/>
        <p:txBody>
          <a:bodyPr>
            <a:noAutofit/>
          </a:bodyPr>
          <a:lstStyle/>
          <a:p>
            <a:pPr>
              <a:lnSpc>
                <a:spcPct val="90000"/>
              </a:lnSpc>
            </a:pPr>
            <a:r>
              <a:rPr lang="en-US" dirty="0"/>
              <a:t>The letter also addresses these specific </a:t>
            </a:r>
            <a:r>
              <a:rPr lang="en-US" b="0" i="0" u="none" strike="noStrike" baseline="0" dirty="0">
                <a:solidFill>
                  <a:srgbClr val="000000"/>
                </a:solidFill>
              </a:rPr>
              <a:t>areas and provides strategies that may be especially important for accelerating opportunities and outcomes for students experiencing homelessness during the new school year. </a:t>
            </a:r>
            <a:r>
              <a:rPr lang="en-US" dirty="0"/>
              <a:t>Consider using ARP-HCY funds to:</a:t>
            </a:r>
          </a:p>
          <a:p>
            <a:pPr lvl="1">
              <a:lnSpc>
                <a:spcPct val="90000"/>
              </a:lnSpc>
              <a:spcBef>
                <a:spcPts val="1200"/>
              </a:spcBef>
              <a:spcAft>
                <a:spcPts val="200"/>
              </a:spcAft>
            </a:pPr>
            <a:r>
              <a:rPr lang="en-US" dirty="0">
                <a:solidFill>
                  <a:srgbClr val="000000"/>
                </a:solidFill>
              </a:rPr>
              <a:t>I</a:t>
            </a:r>
            <a:r>
              <a:rPr lang="en-US" i="0" u="none" strike="noStrike" baseline="0" dirty="0">
                <a:solidFill>
                  <a:srgbClr val="000000"/>
                </a:solidFill>
              </a:rPr>
              <a:t>mprove attendance and reduce chronic absenteeism for students experiencing homelessness;</a:t>
            </a:r>
          </a:p>
          <a:p>
            <a:pPr lvl="1">
              <a:lnSpc>
                <a:spcPct val="90000"/>
              </a:lnSpc>
              <a:spcBef>
                <a:spcPts val="1200"/>
              </a:spcBef>
              <a:spcAft>
                <a:spcPts val="200"/>
              </a:spcAft>
            </a:pPr>
            <a:r>
              <a:rPr lang="en-US" dirty="0">
                <a:solidFill>
                  <a:srgbClr val="000000"/>
                </a:solidFill>
              </a:rPr>
              <a:t>A</a:t>
            </a:r>
            <a:r>
              <a:rPr lang="en-US" i="0" u="none" strike="noStrike" baseline="0" dirty="0">
                <a:solidFill>
                  <a:srgbClr val="000000"/>
                </a:solidFill>
              </a:rPr>
              <a:t>ddress their specific physical and mental health needs; and, </a:t>
            </a:r>
            <a:endParaRPr lang="en-US" dirty="0">
              <a:solidFill>
                <a:srgbClr val="000000"/>
              </a:solidFill>
            </a:endParaRPr>
          </a:p>
          <a:p>
            <a:pPr lvl="1">
              <a:lnSpc>
                <a:spcPct val="90000"/>
              </a:lnSpc>
              <a:spcBef>
                <a:spcPts val="1200"/>
              </a:spcBef>
              <a:spcAft>
                <a:spcPts val="200"/>
              </a:spcAft>
            </a:pPr>
            <a:r>
              <a:rPr lang="en-US" dirty="0">
                <a:solidFill>
                  <a:srgbClr val="000000"/>
                </a:solidFill>
              </a:rPr>
              <a:t>Strengthen</a:t>
            </a:r>
            <a:r>
              <a:rPr lang="en-US" i="0" u="none" strike="noStrike" baseline="0" dirty="0">
                <a:solidFill>
                  <a:srgbClr val="000000"/>
                </a:solidFill>
              </a:rPr>
              <a:t> early childhood education, support college and career readiness, and smooth transitions to higher education.</a:t>
            </a:r>
          </a:p>
        </p:txBody>
      </p:sp>
      <p:sp>
        <p:nvSpPr>
          <p:cNvPr id="4" name="Slide Number Placeholder 3">
            <a:extLst>
              <a:ext uri="{FF2B5EF4-FFF2-40B4-BE49-F238E27FC236}">
                <a16:creationId xmlns:a16="http://schemas.microsoft.com/office/drawing/2014/main" id="{028EEC27-964F-869E-931F-58395BD5BC99}"/>
              </a:ext>
            </a:extLst>
          </p:cNvPr>
          <p:cNvSpPr>
            <a:spLocks noGrp="1"/>
          </p:cNvSpPr>
          <p:nvPr>
            <p:ph type="sldNum" sz="quarter" idx="12"/>
          </p:nvPr>
        </p:nvSpPr>
        <p:spPr/>
        <p:txBody>
          <a:bodyPr/>
          <a:lstStyle/>
          <a:p>
            <a:fld id="{1E47FE53-EBF0-4DA7-9D9D-CC1C3A20F3CB}" type="slidenum">
              <a:rPr lang="en-US" smtClean="0"/>
              <a:t>13</a:t>
            </a:fld>
            <a:endParaRPr lang="en-US" dirty="0"/>
          </a:p>
        </p:txBody>
      </p:sp>
    </p:spTree>
    <p:extLst>
      <p:ext uri="{BB962C8B-B14F-4D97-AF65-F5344CB8AC3E}">
        <p14:creationId xmlns:p14="http://schemas.microsoft.com/office/powerpoint/2010/main" val="297355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B8A8-3B40-C4D5-7F89-9316E061B91F}"/>
              </a:ext>
            </a:extLst>
          </p:cNvPr>
          <p:cNvSpPr>
            <a:spLocks noGrp="1"/>
          </p:cNvSpPr>
          <p:nvPr>
            <p:ph type="title"/>
          </p:nvPr>
        </p:nvSpPr>
        <p:spPr/>
        <p:txBody>
          <a:bodyPr/>
          <a:lstStyle/>
          <a:p>
            <a:pPr algn="ctr"/>
            <a:r>
              <a:rPr lang="en-US" dirty="0"/>
              <a:t>Thoughts?</a:t>
            </a:r>
          </a:p>
        </p:txBody>
      </p:sp>
      <p:sp>
        <p:nvSpPr>
          <p:cNvPr id="3" name="Content Placeholder 2">
            <a:extLst>
              <a:ext uri="{FF2B5EF4-FFF2-40B4-BE49-F238E27FC236}">
                <a16:creationId xmlns:a16="http://schemas.microsoft.com/office/drawing/2014/main" id="{EADC5E02-4578-7FED-2761-F42F1350BF85}"/>
              </a:ext>
            </a:extLst>
          </p:cNvPr>
          <p:cNvSpPr>
            <a:spLocks noGrp="1"/>
          </p:cNvSpPr>
          <p:nvPr>
            <p:ph idx="1"/>
          </p:nvPr>
        </p:nvSpPr>
        <p:spPr/>
        <p:txBody>
          <a:bodyPr/>
          <a:lstStyle/>
          <a:p>
            <a:pPr marL="223837" indent="0" algn="ctr">
              <a:buNone/>
            </a:pPr>
            <a:r>
              <a:rPr lang="en-US" sz="3600" b="0" i="0" u="none" strike="noStrike" baseline="0" dirty="0">
                <a:solidFill>
                  <a:srgbClr val="000000"/>
                </a:solidFill>
              </a:rPr>
              <a:t>Finally, the letter reminds us of the critical need to invest these resources now to support especially vulnerable students and young people and urge them to examine whether adjustments to local policies and procedures might allow ARP-HCY funds to have further impact. </a:t>
            </a:r>
            <a:endParaRPr lang="en-US" sz="3600" dirty="0"/>
          </a:p>
          <a:p>
            <a:pPr marL="223837" indent="0">
              <a:buNone/>
            </a:pPr>
            <a:endParaRPr lang="en-US" dirty="0"/>
          </a:p>
        </p:txBody>
      </p:sp>
      <p:sp>
        <p:nvSpPr>
          <p:cNvPr id="4" name="Slide Number Placeholder 3">
            <a:extLst>
              <a:ext uri="{FF2B5EF4-FFF2-40B4-BE49-F238E27FC236}">
                <a16:creationId xmlns:a16="http://schemas.microsoft.com/office/drawing/2014/main" id="{A19DF48F-59A1-B825-B9FB-31FD3C1FA9A1}"/>
              </a:ext>
            </a:extLst>
          </p:cNvPr>
          <p:cNvSpPr>
            <a:spLocks noGrp="1"/>
          </p:cNvSpPr>
          <p:nvPr>
            <p:ph type="sldNum" sz="quarter" idx="12"/>
          </p:nvPr>
        </p:nvSpPr>
        <p:spPr/>
        <p:txBody>
          <a:bodyPr/>
          <a:lstStyle/>
          <a:p>
            <a:fld id="{1E47FE53-EBF0-4DA7-9D9D-CC1C3A20F3CB}" type="slidenum">
              <a:rPr lang="en-US" smtClean="0"/>
              <a:t>14</a:t>
            </a:fld>
            <a:endParaRPr lang="en-US" dirty="0"/>
          </a:p>
        </p:txBody>
      </p:sp>
      <p:sp>
        <p:nvSpPr>
          <p:cNvPr id="5" name="Arrow: Down 4">
            <a:extLst>
              <a:ext uri="{FF2B5EF4-FFF2-40B4-BE49-F238E27FC236}">
                <a16:creationId xmlns:a16="http://schemas.microsoft.com/office/drawing/2014/main" id="{A3F05A2D-2B54-B5A5-1310-294B9DEE1772}"/>
              </a:ext>
              <a:ext uri="{C183D7F6-B498-43B3-948B-1728B52AA6E4}">
                <adec:decorative xmlns:adec="http://schemas.microsoft.com/office/drawing/2017/decorative" val="1"/>
              </a:ext>
            </a:extLst>
          </p:cNvPr>
          <p:cNvSpPr/>
          <p:nvPr/>
        </p:nvSpPr>
        <p:spPr>
          <a:xfrm rot="3503614">
            <a:off x="10192181" y="409138"/>
            <a:ext cx="1088572" cy="1469087"/>
          </a:xfrm>
          <a:prstGeom prst="downArrow">
            <a:avLst/>
          </a:prstGeom>
          <a:solidFill>
            <a:srgbClr val="869EB8"/>
          </a:solidFill>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4259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2E29D-897D-45E4-F994-65287A96D6A2}"/>
              </a:ext>
            </a:extLst>
          </p:cNvPr>
          <p:cNvSpPr>
            <a:spLocks noGrp="1"/>
          </p:cNvSpPr>
          <p:nvPr>
            <p:ph type="title"/>
          </p:nvPr>
        </p:nvSpPr>
        <p:spPr/>
        <p:txBody>
          <a:bodyPr/>
          <a:lstStyle/>
          <a:p>
            <a:r>
              <a:rPr lang="en-US" sz="4800" dirty="0">
                <a:effectLst/>
                <a:ea typeface="Calibri" panose="020F0502020204030204" pitchFamily="34" charset="0"/>
              </a:rPr>
              <a:t>Letter from Secretary Cardona</a:t>
            </a:r>
            <a:endParaRPr lang="en-US" dirty="0"/>
          </a:p>
        </p:txBody>
      </p:sp>
      <p:sp>
        <p:nvSpPr>
          <p:cNvPr id="5" name="Content Placeholder 4">
            <a:extLst>
              <a:ext uri="{FF2B5EF4-FFF2-40B4-BE49-F238E27FC236}">
                <a16:creationId xmlns:a16="http://schemas.microsoft.com/office/drawing/2014/main" id="{C7A6DC2B-C103-0416-BECA-C903A15854F4}"/>
              </a:ext>
            </a:extLst>
          </p:cNvPr>
          <p:cNvSpPr>
            <a:spLocks noGrp="1"/>
          </p:cNvSpPr>
          <p:nvPr>
            <p:ph idx="1"/>
          </p:nvPr>
        </p:nvSpPr>
        <p:spPr/>
        <p:txBody>
          <a:bodyPr>
            <a:noAutofit/>
          </a:bodyPr>
          <a:lstStyle/>
          <a:p>
            <a:pPr algn="l">
              <a:lnSpc>
                <a:spcPct val="90000"/>
              </a:lnSpc>
            </a:pPr>
            <a:r>
              <a:rPr lang="en-US" dirty="0">
                <a:effectLst/>
                <a:ea typeface="Calibri" panose="020F0502020204030204" pitchFamily="34" charset="0"/>
              </a:rPr>
              <a:t>September 6, 2023, Letter from Secretary Cardona regarding serving immigrant students can be accessed at  </a:t>
            </a:r>
            <a:r>
              <a:rPr lang="en-US" u="sng" dirty="0">
                <a:solidFill>
                  <a:srgbClr val="0563C1"/>
                </a:solidFill>
                <a:effectLst/>
                <a:ea typeface="Calibri" panose="020F0502020204030204" pitchFamily="34" charset="0"/>
                <a:hlinkClick r:id="rId2"/>
              </a:rPr>
              <a:t>https://oese.ed.gov/files/2023/09/2023.09.06-Immigrant-DCL.pdf</a:t>
            </a:r>
            <a:r>
              <a:rPr lang="en-US" dirty="0">
                <a:effectLst/>
                <a:ea typeface="Calibri" panose="020F0502020204030204" pitchFamily="34" charset="0"/>
              </a:rPr>
              <a:t>. </a:t>
            </a:r>
            <a:endParaRPr lang="en-US" b="0" i="0" u="none" strike="noStrike" baseline="0" dirty="0">
              <a:solidFill>
                <a:srgbClr val="000000"/>
              </a:solidFill>
            </a:endParaRPr>
          </a:p>
          <a:p>
            <a:pPr>
              <a:lnSpc>
                <a:spcPct val="90000"/>
              </a:lnSpc>
            </a:pPr>
            <a:r>
              <a:rPr lang="en-US" b="0" i="0" u="none" strike="noStrike" baseline="0" dirty="0">
                <a:solidFill>
                  <a:srgbClr val="000000"/>
                </a:solidFill>
              </a:rPr>
              <a:t>Those students that are immigrant, refugee, and asylee who meet the homeless definition may be served using ARP-HCY funds.</a:t>
            </a:r>
          </a:p>
          <a:p>
            <a:pPr>
              <a:lnSpc>
                <a:spcPct val="90000"/>
              </a:lnSpc>
            </a:pPr>
            <a:r>
              <a:rPr lang="en-US" b="0" i="0" u="none" strike="noStrike" baseline="0" dirty="0">
                <a:solidFill>
                  <a:srgbClr val="000000"/>
                </a:solidFill>
              </a:rPr>
              <a:t>These funds may be used to provide professional development, assist with teacher recruitment, translation and interpretation services,  develop culturally and linguistically relevant instructional materials for recently arrived students, and develop materials to assess children in their native language, including assessments used in special education evaluations.</a:t>
            </a:r>
            <a:endParaRPr lang="en-US" dirty="0"/>
          </a:p>
        </p:txBody>
      </p:sp>
      <p:sp>
        <p:nvSpPr>
          <p:cNvPr id="6" name="Slide Number Placeholder 5">
            <a:extLst>
              <a:ext uri="{FF2B5EF4-FFF2-40B4-BE49-F238E27FC236}">
                <a16:creationId xmlns:a16="http://schemas.microsoft.com/office/drawing/2014/main" id="{C9A43CF7-33CE-A718-F0DC-D267A833F70C}"/>
              </a:ext>
            </a:extLst>
          </p:cNvPr>
          <p:cNvSpPr>
            <a:spLocks noGrp="1"/>
          </p:cNvSpPr>
          <p:nvPr>
            <p:ph type="sldNum" sz="quarter" idx="12"/>
          </p:nvPr>
        </p:nvSpPr>
        <p:spPr/>
        <p:txBody>
          <a:bodyPr/>
          <a:lstStyle/>
          <a:p>
            <a:fld id="{1E47FE53-EBF0-4DA7-9D9D-CC1C3A20F3CB}" type="slidenum">
              <a:rPr lang="en-US" smtClean="0"/>
              <a:t>15</a:t>
            </a:fld>
            <a:endParaRPr lang="en-US" dirty="0"/>
          </a:p>
        </p:txBody>
      </p:sp>
    </p:spTree>
    <p:extLst>
      <p:ext uri="{BB962C8B-B14F-4D97-AF65-F5344CB8AC3E}">
        <p14:creationId xmlns:p14="http://schemas.microsoft.com/office/powerpoint/2010/main" val="901138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544D-EAD8-AE49-757C-F08DD5E88C49}"/>
              </a:ext>
            </a:extLst>
          </p:cNvPr>
          <p:cNvSpPr>
            <a:spLocks noGrp="1"/>
          </p:cNvSpPr>
          <p:nvPr>
            <p:ph type="title"/>
          </p:nvPr>
        </p:nvSpPr>
        <p:spPr>
          <a:xfrm>
            <a:off x="282633" y="374072"/>
            <a:ext cx="3507971" cy="3811848"/>
          </a:xfrm>
        </p:spPr>
        <p:txBody>
          <a:bodyPr anchor="t">
            <a:normAutofit fontScale="90000"/>
          </a:bodyPr>
          <a:lstStyle/>
          <a:p>
            <a:pPr algn="ctr"/>
            <a:r>
              <a:rPr lang="en-US" sz="4400" dirty="0">
                <a:solidFill>
                  <a:srgbClr val="FFFFFF"/>
                </a:solidFill>
              </a:rPr>
              <a:t>Strategies from the Field </a:t>
            </a:r>
            <a:br>
              <a:rPr lang="en-US" sz="4400" dirty="0">
                <a:solidFill>
                  <a:srgbClr val="FFFFFF"/>
                </a:solidFill>
              </a:rPr>
            </a:br>
            <a:br>
              <a:rPr lang="en-US" sz="4400" dirty="0">
                <a:solidFill>
                  <a:srgbClr val="FFFFFF"/>
                </a:solidFill>
              </a:rPr>
            </a:br>
            <a:r>
              <a:rPr lang="en-US" sz="4400" dirty="0">
                <a:solidFill>
                  <a:srgbClr val="FFFFFF"/>
                </a:solidFill>
              </a:rPr>
              <a:t>El Dorado County Office of Education</a:t>
            </a:r>
          </a:p>
        </p:txBody>
      </p:sp>
      <p:pic>
        <p:nvPicPr>
          <p:cNvPr id="2050" name="Picture 2" descr="Resources">
            <a:extLst>
              <a:ext uri="{FF2B5EF4-FFF2-40B4-BE49-F238E27FC236}">
                <a16:creationId xmlns:a16="http://schemas.microsoft.com/office/drawing/2014/main" id="{D9A4ACAB-6E43-B3E4-9233-8E5108431F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39211" y="4529025"/>
            <a:ext cx="2994813" cy="161719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B13AE5E5-DF53-5693-4B85-173680E0CF91}"/>
              </a:ext>
            </a:extLst>
          </p:cNvPr>
          <p:cNvSpPr>
            <a:spLocks noGrp="1"/>
          </p:cNvSpPr>
          <p:nvPr>
            <p:ph idx="1"/>
          </p:nvPr>
        </p:nvSpPr>
        <p:spPr>
          <a:xfrm>
            <a:off x="4272741" y="193041"/>
            <a:ext cx="7631083" cy="6461760"/>
          </a:xfrm>
        </p:spPr>
        <p:txBody>
          <a:bodyPr>
            <a:noAutofit/>
          </a:bodyPr>
          <a:lstStyle/>
          <a:p>
            <a:pPr marL="223837" indent="0">
              <a:spcBef>
                <a:spcPts val="600"/>
              </a:spcBef>
              <a:spcAft>
                <a:spcPts val="600"/>
              </a:spcAft>
              <a:buNone/>
            </a:pPr>
            <a:r>
              <a:rPr lang="en-US" sz="2800" dirty="0"/>
              <a:t>Margaret Lewis</a:t>
            </a:r>
          </a:p>
          <a:p>
            <a:pPr marL="914400" indent="-457200">
              <a:spcBef>
                <a:spcPts val="600"/>
              </a:spcBef>
              <a:spcAft>
                <a:spcPts val="600"/>
              </a:spcAft>
            </a:pPr>
            <a:r>
              <a:rPr lang="en-US" sz="2800" dirty="0"/>
              <a:t>Coordinator, McKinney-Vento Services </a:t>
            </a:r>
          </a:p>
          <a:p>
            <a:pPr marL="914400" indent="-457200">
              <a:spcBef>
                <a:spcPts val="600"/>
              </a:spcBef>
              <a:spcAft>
                <a:spcPts val="600"/>
              </a:spcAft>
            </a:pPr>
            <a:r>
              <a:rPr lang="en-US" sz="2800" dirty="0">
                <a:hlinkClick r:id="rId3"/>
              </a:rPr>
              <a:t>mlewis@edcoe.org</a:t>
            </a:r>
            <a:r>
              <a:rPr lang="en-US" sz="2800" dirty="0"/>
              <a:t>   </a:t>
            </a:r>
          </a:p>
          <a:p>
            <a:pPr marL="223837" indent="0">
              <a:spcBef>
                <a:spcPts val="600"/>
              </a:spcBef>
              <a:spcAft>
                <a:spcPts val="600"/>
              </a:spcAft>
              <a:buNone/>
            </a:pPr>
            <a:r>
              <a:rPr lang="en-US" sz="2800" dirty="0"/>
              <a:t>Karen Thomas</a:t>
            </a:r>
          </a:p>
          <a:p>
            <a:pPr marL="914400" indent="-457200">
              <a:spcBef>
                <a:spcPts val="600"/>
              </a:spcBef>
              <a:spcAft>
                <a:spcPts val="600"/>
              </a:spcAft>
            </a:pPr>
            <a:r>
              <a:rPr lang="en-US" sz="2800" dirty="0"/>
              <a:t>Program Manager, El Dorado County Health and Human Services</a:t>
            </a:r>
          </a:p>
          <a:p>
            <a:pPr marL="914400" indent="-457200">
              <a:spcBef>
                <a:spcPts val="600"/>
              </a:spcBef>
              <a:spcAft>
                <a:spcPts val="600"/>
              </a:spcAft>
            </a:pPr>
            <a:r>
              <a:rPr lang="en-US" sz="2800" dirty="0">
                <a:hlinkClick r:id="rId4"/>
              </a:rPr>
              <a:t>karen.thomas@edcgov.us</a:t>
            </a:r>
            <a:endParaRPr lang="en-US" sz="2800" dirty="0"/>
          </a:p>
          <a:p>
            <a:pPr marL="233363" indent="0">
              <a:buNone/>
            </a:pPr>
            <a:r>
              <a:rPr lang="en-US" sz="2800" dirty="0"/>
              <a:t>Demographics – 15 </a:t>
            </a:r>
            <a:r>
              <a:rPr lang="en-US" sz="2800" dirty="0">
                <a:solidFill>
                  <a:srgbClr val="000000"/>
                </a:solidFill>
                <a:latin typeface="Arial" panose="020B0604020202020204" pitchFamily="34" charset="0"/>
              </a:rPr>
              <a:t>s</a:t>
            </a:r>
            <a:r>
              <a:rPr lang="en-US" sz="2800" b="0" i="0" u="none" strike="noStrike" dirty="0">
                <a:solidFill>
                  <a:srgbClr val="000000"/>
                </a:solidFill>
                <a:effectLst/>
                <a:latin typeface="Arial" panose="020B0604020202020204" pitchFamily="34" charset="0"/>
              </a:rPr>
              <a:t>chool </a:t>
            </a:r>
            <a:r>
              <a:rPr lang="en-US" sz="2800" dirty="0">
                <a:solidFill>
                  <a:srgbClr val="000000"/>
                </a:solidFill>
                <a:latin typeface="Arial" panose="020B0604020202020204" pitchFamily="34" charset="0"/>
              </a:rPr>
              <a:t>d</a:t>
            </a:r>
            <a:r>
              <a:rPr lang="en-US" sz="2800" b="0" i="0" u="none" strike="noStrike" dirty="0">
                <a:solidFill>
                  <a:srgbClr val="000000"/>
                </a:solidFill>
                <a:effectLst/>
                <a:latin typeface="Arial" panose="020B0604020202020204" pitchFamily="34" charset="0"/>
              </a:rPr>
              <a:t>istricts; 67 schools (including Charter programs); 31,268 countywide total enrollment; 932 countywide homeless enrollment; Received $39,604</a:t>
            </a:r>
            <a:r>
              <a:rPr lang="en-US" sz="2800" dirty="0"/>
              <a:t> in ARP-HCY I; and, Received $108,763 in ARP-HCY II countywide</a:t>
            </a:r>
          </a:p>
        </p:txBody>
      </p:sp>
      <p:sp>
        <p:nvSpPr>
          <p:cNvPr id="4" name="Slide Number Placeholder 3">
            <a:extLst>
              <a:ext uri="{FF2B5EF4-FFF2-40B4-BE49-F238E27FC236}">
                <a16:creationId xmlns:a16="http://schemas.microsoft.com/office/drawing/2014/main" id="{6D437985-29DD-2BE0-22BB-BCD8A190A8A3}"/>
              </a:ext>
            </a:extLst>
          </p:cNvPr>
          <p:cNvSpPr>
            <a:spLocks noGrp="1"/>
          </p:cNvSpPr>
          <p:nvPr>
            <p:ph type="sldNum" sz="quarter" idx="12"/>
          </p:nvPr>
        </p:nvSpPr>
        <p:spPr>
          <a:xfrm>
            <a:off x="9790004" y="6424549"/>
            <a:ext cx="1325301" cy="419265"/>
          </a:xfrm>
        </p:spPr>
        <p:txBody>
          <a:bodyPr>
            <a:normAutofit fontScale="92500" lnSpcReduction="10000"/>
          </a:bodyPr>
          <a:lstStyle/>
          <a:p>
            <a:pPr>
              <a:lnSpc>
                <a:spcPct val="90000"/>
              </a:lnSpc>
              <a:spcAft>
                <a:spcPts val="600"/>
              </a:spcAft>
            </a:pPr>
            <a:fld id="{1E47FE53-EBF0-4DA7-9D9D-CC1C3A20F3CB}" type="slidenum">
              <a:rPr lang="en-US" sz="2600">
                <a:solidFill>
                  <a:schemeClr val="tx2"/>
                </a:solidFill>
              </a:rPr>
              <a:pPr>
                <a:lnSpc>
                  <a:spcPct val="90000"/>
                </a:lnSpc>
                <a:spcAft>
                  <a:spcPts val="600"/>
                </a:spcAft>
              </a:pPr>
              <a:t>16</a:t>
            </a:fld>
            <a:endParaRPr lang="en-US" sz="1900" dirty="0">
              <a:solidFill>
                <a:schemeClr val="tx2"/>
              </a:solidFill>
            </a:endParaRPr>
          </a:p>
        </p:txBody>
      </p:sp>
    </p:spTree>
    <p:extLst>
      <p:ext uri="{BB962C8B-B14F-4D97-AF65-F5344CB8AC3E}">
        <p14:creationId xmlns:p14="http://schemas.microsoft.com/office/powerpoint/2010/main" val="1953552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11D715-6DE5-03A5-A9F8-D40B3D09DC3C}"/>
              </a:ext>
            </a:extLst>
          </p:cNvPr>
          <p:cNvSpPr>
            <a:spLocks noGrp="1"/>
          </p:cNvSpPr>
          <p:nvPr>
            <p:ph type="title"/>
          </p:nvPr>
        </p:nvSpPr>
        <p:spPr/>
        <p:txBody>
          <a:bodyPr/>
          <a:lstStyle/>
          <a:p>
            <a:r>
              <a:rPr lang="en-US" dirty="0"/>
              <a:t>ARP Services and Collaboration</a:t>
            </a:r>
          </a:p>
        </p:txBody>
      </p:sp>
      <p:sp>
        <p:nvSpPr>
          <p:cNvPr id="7" name="Content Placeholder 6">
            <a:extLst>
              <a:ext uri="{FF2B5EF4-FFF2-40B4-BE49-F238E27FC236}">
                <a16:creationId xmlns:a16="http://schemas.microsoft.com/office/drawing/2014/main" id="{22ED407B-554C-3FB2-EB8C-FF96C8C04ACC}"/>
              </a:ext>
            </a:extLst>
          </p:cNvPr>
          <p:cNvSpPr>
            <a:spLocks noGrp="1"/>
          </p:cNvSpPr>
          <p:nvPr>
            <p:ph idx="1"/>
          </p:nvPr>
        </p:nvSpPr>
        <p:spPr/>
        <p:txBody>
          <a:bodyPr>
            <a:normAutofit fontScale="92500" lnSpcReduction="20000"/>
          </a:bodyPr>
          <a:lstStyle/>
          <a:p>
            <a:pPr rtl="0"/>
            <a:r>
              <a:rPr lang="en-US" sz="2600" b="0" i="0" u="none" strike="noStrike" dirty="0">
                <a:effectLst/>
              </a:rPr>
              <a:t>Big Brothers, Big Sisters (BBBS) – Mentorship</a:t>
            </a:r>
            <a:endParaRPr lang="en-US" sz="2600" b="0" dirty="0">
              <a:effectLst/>
            </a:endParaRPr>
          </a:p>
          <a:p>
            <a:pPr rtl="0"/>
            <a:r>
              <a:rPr lang="en-US" sz="2600" b="0" i="0" u="none" strike="noStrike" dirty="0">
                <a:effectLst/>
              </a:rPr>
              <a:t>Fostering Connections – School Social Workers support with contracted hours</a:t>
            </a:r>
            <a:endParaRPr lang="en-US" sz="2600" b="0" dirty="0">
              <a:effectLst/>
            </a:endParaRPr>
          </a:p>
          <a:p>
            <a:pPr rtl="0"/>
            <a:r>
              <a:rPr lang="en-US" sz="2600" b="0" i="0" u="none" strike="noStrike" dirty="0">
                <a:effectLst/>
              </a:rPr>
              <a:t>First Night Bag Initiative – Outreach and basic necessities</a:t>
            </a:r>
            <a:endParaRPr lang="en-US" sz="2600" b="0" dirty="0">
              <a:effectLst/>
            </a:endParaRPr>
          </a:p>
          <a:p>
            <a:pPr rtl="0"/>
            <a:r>
              <a:rPr lang="en-US" sz="2600" b="0" i="0" u="none" strike="noStrike" dirty="0">
                <a:effectLst/>
              </a:rPr>
              <a:t>Tutoring – Certificated staff</a:t>
            </a:r>
            <a:endParaRPr lang="en-US" sz="2600" b="0" dirty="0">
              <a:effectLst/>
            </a:endParaRPr>
          </a:p>
          <a:p>
            <a:pPr marL="457200" rtl="0"/>
            <a:r>
              <a:rPr lang="en-US" sz="2600" b="0" i="0" u="none" strike="noStrike" dirty="0">
                <a:effectLst/>
              </a:rPr>
              <a:t>Professional Development Opportunities – Communicating Across Barriers with Dr. Donna Beegle at </a:t>
            </a:r>
            <a:r>
              <a:rPr lang="en-US" sz="2600" b="0" i="0" u="sng" strike="noStrike" dirty="0">
                <a:solidFill>
                  <a:srgbClr val="3D4594"/>
                </a:solidFill>
                <a:effectLst/>
                <a:hlinkClick r:id="rId2"/>
              </a:rPr>
              <a:t>https://www.combarriers.com/</a:t>
            </a:r>
            <a:endParaRPr lang="en-US" sz="2600" b="0" i="0" u="sng" strike="noStrike" dirty="0">
              <a:solidFill>
                <a:srgbClr val="3D4594"/>
              </a:solidFill>
              <a:effectLst/>
            </a:endParaRPr>
          </a:p>
          <a:p>
            <a:pPr marL="223837" indent="0" algn="ctr" rtl="0">
              <a:buNone/>
            </a:pPr>
            <a:r>
              <a:rPr lang="en-US" sz="2600" b="0" i="1" u="none" strike="noStrike" dirty="0">
                <a:effectLst/>
              </a:rPr>
              <a:t>“Poverty is resolvable, however, making a difference for people who live in the crisis of poverty requires a paradigm shift. A shift that moves us beyond stereotypes and judgement to a deeper understanding of the causes of poverty and its impact on human beings.”</a:t>
            </a:r>
            <a:endParaRPr lang="en-US" sz="2600" b="0" dirty="0">
              <a:effectLst/>
            </a:endParaRPr>
          </a:p>
          <a:p>
            <a:pPr marL="223837" indent="0">
              <a:buNone/>
            </a:pPr>
            <a:endParaRPr lang="en-US" dirty="0"/>
          </a:p>
        </p:txBody>
      </p:sp>
      <p:sp>
        <p:nvSpPr>
          <p:cNvPr id="5" name="Slide Number Placeholder 4">
            <a:extLst>
              <a:ext uri="{FF2B5EF4-FFF2-40B4-BE49-F238E27FC236}">
                <a16:creationId xmlns:a16="http://schemas.microsoft.com/office/drawing/2014/main" id="{75AE19D0-B6B8-D9E1-08F9-A451F9A611E4}"/>
              </a:ext>
            </a:extLst>
          </p:cNvPr>
          <p:cNvSpPr>
            <a:spLocks noGrp="1"/>
          </p:cNvSpPr>
          <p:nvPr>
            <p:ph type="sldNum" sz="quarter" idx="12"/>
          </p:nvPr>
        </p:nvSpPr>
        <p:spPr/>
        <p:txBody>
          <a:bodyPr/>
          <a:lstStyle/>
          <a:p>
            <a:fld id="{1E47FE53-EBF0-4DA7-9D9D-CC1C3A20F3CB}" type="slidenum">
              <a:rPr lang="en-US" smtClean="0"/>
              <a:t>17</a:t>
            </a:fld>
            <a:endParaRPr lang="en-US" dirty="0"/>
          </a:p>
        </p:txBody>
      </p:sp>
    </p:spTree>
    <p:extLst>
      <p:ext uri="{BB962C8B-B14F-4D97-AF65-F5344CB8AC3E}">
        <p14:creationId xmlns:p14="http://schemas.microsoft.com/office/powerpoint/2010/main" val="810705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6CD5-581E-0D67-3A0C-70B76E0D46D0}"/>
              </a:ext>
            </a:extLst>
          </p:cNvPr>
          <p:cNvSpPr>
            <a:spLocks noGrp="1"/>
          </p:cNvSpPr>
          <p:nvPr>
            <p:ph type="title"/>
          </p:nvPr>
        </p:nvSpPr>
        <p:spPr/>
        <p:txBody>
          <a:bodyPr>
            <a:normAutofit/>
          </a:bodyPr>
          <a:lstStyle/>
          <a:p>
            <a:r>
              <a:rPr lang="en-US" dirty="0"/>
              <a:t>Blending of Funds (1)</a:t>
            </a:r>
          </a:p>
        </p:txBody>
      </p:sp>
      <p:sp>
        <p:nvSpPr>
          <p:cNvPr id="3" name="Content Placeholder 2">
            <a:extLst>
              <a:ext uri="{FF2B5EF4-FFF2-40B4-BE49-F238E27FC236}">
                <a16:creationId xmlns:a16="http://schemas.microsoft.com/office/drawing/2014/main" id="{825AF77A-2691-5646-8B33-18F72FD96A8C}"/>
              </a:ext>
            </a:extLst>
          </p:cNvPr>
          <p:cNvSpPr>
            <a:spLocks noGrp="1"/>
          </p:cNvSpPr>
          <p:nvPr>
            <p:ph idx="1"/>
          </p:nvPr>
        </p:nvSpPr>
        <p:spPr>
          <a:xfrm>
            <a:off x="629920" y="1845733"/>
            <a:ext cx="10993120" cy="4355561"/>
          </a:xfrm>
        </p:spPr>
        <p:txBody>
          <a:bodyPr>
            <a:noAutofit/>
          </a:bodyPr>
          <a:lstStyle/>
          <a:p>
            <a:pPr indent="-228600" rtl="0" fontAlgn="base">
              <a:lnSpc>
                <a:spcPct val="80000"/>
              </a:lnSpc>
              <a:buFont typeface="Arial" panose="020B0604020202020204" pitchFamily="34" charset="0"/>
              <a:buChar char="•"/>
            </a:pPr>
            <a:r>
              <a:rPr lang="en-US" b="0" i="0" u="none" strike="noStrike" dirty="0">
                <a:effectLst/>
              </a:rPr>
              <a:t>Blended funds with Foster Youth Services (FYS) to contract a .25 full-time equivalent (FTE) of a case manager with the local chapter of BBBS for a two-year period</a:t>
            </a:r>
          </a:p>
          <a:p>
            <a:pPr lvl="1" indent="-228600" fontAlgn="base">
              <a:lnSpc>
                <a:spcPct val="80000"/>
              </a:lnSpc>
              <a:spcBef>
                <a:spcPts val="1200"/>
              </a:spcBef>
              <a:spcAft>
                <a:spcPts val="200"/>
              </a:spcAft>
            </a:pPr>
            <a:r>
              <a:rPr lang="en-US" b="0" i="0" u="none" strike="noStrike" dirty="0">
                <a:effectLst/>
              </a:rPr>
              <a:t>Special attention to recruiting volunteers who could be flexible about meeting locations/geography and in the first year, we served 16 McKinney-Vento Eligible Youth and 17 Foster Youth</a:t>
            </a:r>
          </a:p>
          <a:p>
            <a:pPr indent="-228600" rtl="0" fontAlgn="base">
              <a:lnSpc>
                <a:spcPct val="80000"/>
              </a:lnSpc>
              <a:buFont typeface="Arial" panose="020B0604020202020204" pitchFamily="34" charset="0"/>
              <a:buChar char="•"/>
            </a:pPr>
            <a:r>
              <a:rPr lang="en-US" b="0" i="0" u="none" strike="noStrike" dirty="0">
                <a:effectLst/>
              </a:rPr>
              <a:t>Again, blended funds with FYS to contract .25 FTE of a </a:t>
            </a:r>
            <a:r>
              <a:rPr lang="en-US" b="0" i="0" dirty="0">
                <a:solidFill>
                  <a:srgbClr val="111111"/>
                </a:solidFill>
                <a:effectLst/>
              </a:rPr>
              <a:t>Licensed Clinical Social Worker (</a:t>
            </a:r>
            <a:r>
              <a:rPr lang="en-US" b="0" i="0" u="none" strike="noStrike" dirty="0">
                <a:effectLst/>
              </a:rPr>
              <a:t>LCSW) to work on site with our small districts who have no school-site social workers. </a:t>
            </a:r>
          </a:p>
          <a:p>
            <a:pPr lvl="1" indent="-228600" fontAlgn="base">
              <a:lnSpc>
                <a:spcPct val="80000"/>
              </a:lnSpc>
              <a:spcBef>
                <a:spcPts val="1200"/>
              </a:spcBef>
              <a:spcAft>
                <a:spcPts val="200"/>
              </a:spcAft>
            </a:pPr>
            <a:r>
              <a:rPr lang="en-US" b="0" i="0" u="none" strike="noStrike" dirty="0">
                <a:effectLst/>
              </a:rPr>
              <a:t>Served four districts; Varied hours per district as needs presented; Particularly valuable at one district who had a brand-new school counselor in a high needs district</a:t>
            </a:r>
          </a:p>
        </p:txBody>
      </p:sp>
      <p:sp>
        <p:nvSpPr>
          <p:cNvPr id="4" name="Slide Number Placeholder 3">
            <a:extLst>
              <a:ext uri="{FF2B5EF4-FFF2-40B4-BE49-F238E27FC236}">
                <a16:creationId xmlns:a16="http://schemas.microsoft.com/office/drawing/2014/main" id="{C29703FF-4EA6-E1EE-5FD9-86151F01E78B}"/>
              </a:ext>
            </a:extLst>
          </p:cNvPr>
          <p:cNvSpPr>
            <a:spLocks noGrp="1"/>
          </p:cNvSpPr>
          <p:nvPr>
            <p:ph type="sldNum" sz="quarter" idx="12"/>
          </p:nvPr>
        </p:nvSpPr>
        <p:spPr/>
        <p:txBody>
          <a:bodyPr/>
          <a:lstStyle/>
          <a:p>
            <a:fld id="{1E47FE53-EBF0-4DA7-9D9D-CC1C3A20F3CB}" type="slidenum">
              <a:rPr lang="en-US" smtClean="0"/>
              <a:t>18</a:t>
            </a:fld>
            <a:endParaRPr lang="en-US" dirty="0"/>
          </a:p>
        </p:txBody>
      </p:sp>
    </p:spTree>
    <p:extLst>
      <p:ext uri="{BB962C8B-B14F-4D97-AF65-F5344CB8AC3E}">
        <p14:creationId xmlns:p14="http://schemas.microsoft.com/office/powerpoint/2010/main" val="83611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86A3-89A5-C91B-5064-0EDA5DFFBA77}"/>
              </a:ext>
            </a:extLst>
          </p:cNvPr>
          <p:cNvSpPr>
            <a:spLocks noGrp="1"/>
          </p:cNvSpPr>
          <p:nvPr>
            <p:ph type="title"/>
          </p:nvPr>
        </p:nvSpPr>
        <p:spPr/>
        <p:txBody>
          <a:bodyPr/>
          <a:lstStyle/>
          <a:p>
            <a:r>
              <a:rPr lang="en-US" dirty="0"/>
              <a:t>First Night Bag Initiative (1)</a:t>
            </a:r>
          </a:p>
        </p:txBody>
      </p:sp>
      <p:sp>
        <p:nvSpPr>
          <p:cNvPr id="3" name="Content Placeholder 2">
            <a:extLst>
              <a:ext uri="{FF2B5EF4-FFF2-40B4-BE49-F238E27FC236}">
                <a16:creationId xmlns:a16="http://schemas.microsoft.com/office/drawing/2014/main" id="{E11A5580-553C-F487-97BA-2A6828FA2493}"/>
              </a:ext>
            </a:extLst>
          </p:cNvPr>
          <p:cNvSpPr>
            <a:spLocks noGrp="1"/>
          </p:cNvSpPr>
          <p:nvPr>
            <p:ph idx="1"/>
          </p:nvPr>
        </p:nvSpPr>
        <p:spPr/>
        <p:txBody>
          <a:bodyPr>
            <a:normAutofit/>
          </a:bodyPr>
          <a:lstStyle/>
          <a:p>
            <a:pPr rtl="0">
              <a:lnSpc>
                <a:spcPct val="90000"/>
              </a:lnSpc>
            </a:pPr>
            <a:r>
              <a:rPr lang="en-US" b="0" i="0" u="none" strike="noStrike" dirty="0">
                <a:effectLst/>
              </a:rPr>
              <a:t>Using ARP-HCY AND local grant funding, collaborated with </a:t>
            </a:r>
            <a:r>
              <a:rPr lang="en-US" b="0" i="0" dirty="0">
                <a:solidFill>
                  <a:srgbClr val="111111"/>
                </a:solidFill>
                <a:effectLst/>
                <a:latin typeface="Roboto" panose="02000000000000000000" pitchFamily="2" charset="0"/>
              </a:rPr>
              <a:t>Health and Human Services Agency (</a:t>
            </a:r>
            <a:r>
              <a:rPr lang="en-US" b="0" i="0" u="none" strike="noStrike" dirty="0">
                <a:effectLst/>
              </a:rPr>
              <a:t>HHSA) to serve families who were receiving their Temporary Housing Assistance hotel stays. </a:t>
            </a:r>
            <a:endParaRPr lang="en-US" b="0" dirty="0">
              <a:effectLst/>
            </a:endParaRPr>
          </a:p>
          <a:p>
            <a:pPr rtl="0" fontAlgn="base">
              <a:lnSpc>
                <a:spcPct val="90000"/>
              </a:lnSpc>
              <a:buFont typeface="Arial" panose="020B0604020202020204" pitchFamily="34" charset="0"/>
              <a:buChar char="•"/>
            </a:pPr>
            <a:r>
              <a:rPr lang="en-US" b="0" i="0" u="none" strike="noStrike" dirty="0">
                <a:effectLst/>
              </a:rPr>
              <a:t>EDCOE EHCY Program procured funds and tangible goods for various sources.</a:t>
            </a:r>
          </a:p>
          <a:p>
            <a:pPr rtl="0" fontAlgn="base">
              <a:lnSpc>
                <a:spcPct val="90000"/>
              </a:lnSpc>
              <a:buFont typeface="Arial" panose="020B0604020202020204" pitchFamily="34" charset="0"/>
              <a:buChar char="•"/>
            </a:pPr>
            <a:r>
              <a:rPr lang="en-US" b="0" i="0" u="none" strike="noStrike" dirty="0">
                <a:effectLst/>
              </a:rPr>
              <a:t>Backpacks were filled with age-appropriate hygiene products, hotel appropriate activities, a blanket, and school supplies. Adult backpacks included school information including Early Head Start, Head Start, and State preschool as well as information regarding Adult Education and Job readiness services.</a:t>
            </a:r>
          </a:p>
        </p:txBody>
      </p:sp>
      <p:sp>
        <p:nvSpPr>
          <p:cNvPr id="4" name="Slide Number Placeholder 3">
            <a:extLst>
              <a:ext uri="{FF2B5EF4-FFF2-40B4-BE49-F238E27FC236}">
                <a16:creationId xmlns:a16="http://schemas.microsoft.com/office/drawing/2014/main" id="{A49F6252-5B80-C96D-D475-05DA274205BA}"/>
              </a:ext>
            </a:extLst>
          </p:cNvPr>
          <p:cNvSpPr>
            <a:spLocks noGrp="1"/>
          </p:cNvSpPr>
          <p:nvPr>
            <p:ph type="sldNum" sz="quarter" idx="12"/>
          </p:nvPr>
        </p:nvSpPr>
        <p:spPr/>
        <p:txBody>
          <a:bodyPr/>
          <a:lstStyle/>
          <a:p>
            <a:fld id="{1E47FE53-EBF0-4DA7-9D9D-CC1C3A20F3CB}" type="slidenum">
              <a:rPr lang="en-US" smtClean="0"/>
              <a:t>19</a:t>
            </a:fld>
            <a:endParaRPr lang="en-US" dirty="0"/>
          </a:p>
        </p:txBody>
      </p:sp>
    </p:spTree>
    <p:extLst>
      <p:ext uri="{BB962C8B-B14F-4D97-AF65-F5344CB8AC3E}">
        <p14:creationId xmlns:p14="http://schemas.microsoft.com/office/powerpoint/2010/main" val="282784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740DC-F8FA-4486-A4C6-2B295FEF4648}"/>
              </a:ext>
            </a:extLst>
          </p:cNvPr>
          <p:cNvSpPr>
            <a:spLocks noGrp="1"/>
          </p:cNvSpPr>
          <p:nvPr>
            <p:ph type="title"/>
          </p:nvPr>
        </p:nvSpPr>
        <p:spPr/>
        <p:txBody>
          <a:bodyPr/>
          <a:lstStyle/>
          <a:p>
            <a:r>
              <a:rPr lang="en-US" dirty="0"/>
              <a:t>Acronyms – Just a Reminder</a:t>
            </a:r>
          </a:p>
        </p:txBody>
      </p:sp>
      <p:sp>
        <p:nvSpPr>
          <p:cNvPr id="3" name="Content Placeholder 2">
            <a:extLst>
              <a:ext uri="{FF2B5EF4-FFF2-40B4-BE49-F238E27FC236}">
                <a16:creationId xmlns:a16="http://schemas.microsoft.com/office/drawing/2014/main" id="{7951B022-663B-44D7-8C90-7D9ECA3617EA}"/>
              </a:ext>
            </a:extLst>
          </p:cNvPr>
          <p:cNvSpPr>
            <a:spLocks noGrp="1"/>
          </p:cNvSpPr>
          <p:nvPr>
            <p:ph idx="1"/>
          </p:nvPr>
        </p:nvSpPr>
        <p:spPr/>
        <p:txBody>
          <a:bodyPr>
            <a:normAutofit/>
          </a:bodyPr>
          <a:lstStyle/>
          <a:p>
            <a:r>
              <a:rPr lang="en-US" dirty="0">
                <a:cs typeface="Arial"/>
              </a:rPr>
              <a:t>American Rescue Plan – Homeless Children and Youth (ARP-HCY)</a:t>
            </a:r>
          </a:p>
          <a:p>
            <a:r>
              <a:rPr lang="en-US" dirty="0">
                <a:cs typeface="Arial"/>
              </a:rPr>
              <a:t>California Department of Education (CDE)</a:t>
            </a:r>
          </a:p>
          <a:p>
            <a:r>
              <a:rPr lang="en-US" dirty="0">
                <a:cs typeface="Arial"/>
              </a:rPr>
              <a:t>County Office of Education (COE)</a:t>
            </a:r>
          </a:p>
          <a:p>
            <a:r>
              <a:rPr lang="en-US" dirty="0">
                <a:cs typeface="Arial"/>
              </a:rPr>
              <a:t>Education for Homeless Children and Youth (EHCY)</a:t>
            </a:r>
          </a:p>
          <a:p>
            <a:r>
              <a:rPr lang="en-US" dirty="0">
                <a:cs typeface="Arial"/>
              </a:rPr>
              <a:t>Elementary and Secondary School Emergency Relief Fund (ESSER)</a:t>
            </a:r>
          </a:p>
          <a:p>
            <a:r>
              <a:rPr lang="en-US" dirty="0">
                <a:cs typeface="Arial"/>
              </a:rPr>
              <a:t>Homeless Education Technical Assistance Centers (HETACs)</a:t>
            </a:r>
          </a:p>
          <a:p>
            <a:r>
              <a:rPr lang="en-US" dirty="0">
                <a:cs typeface="Arial"/>
              </a:rPr>
              <a:t>Local Educational Agency (LEA)</a:t>
            </a:r>
          </a:p>
          <a:p>
            <a:r>
              <a:rPr lang="en-US" dirty="0">
                <a:cs typeface="Arial"/>
              </a:rPr>
              <a:t>U.S. Department of Education (ED)</a:t>
            </a:r>
            <a:endParaRPr lang="en-US" dirty="0"/>
          </a:p>
        </p:txBody>
      </p:sp>
      <p:sp>
        <p:nvSpPr>
          <p:cNvPr id="5" name="Slide Number Placeholder 4">
            <a:extLst>
              <a:ext uri="{FF2B5EF4-FFF2-40B4-BE49-F238E27FC236}">
                <a16:creationId xmlns:a16="http://schemas.microsoft.com/office/drawing/2014/main" id="{A1BC520E-9505-41E6-B0B3-79AE85858D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3A5A6C84-72DF-37D8-F538-BD8998E3A274}"/>
              </a:ext>
              <a:ext uri="{C183D7F6-B498-43B3-948B-1728B52AA6E4}">
                <adec:decorative xmlns:adec="http://schemas.microsoft.com/office/drawing/2017/decorative" val="1"/>
              </a:ext>
            </a:extLst>
          </p:cNvPr>
          <p:cNvSpPr/>
          <p:nvPr/>
        </p:nvSpPr>
        <p:spPr>
          <a:xfrm rot="3503614">
            <a:off x="10192181" y="409138"/>
            <a:ext cx="1088572" cy="1469087"/>
          </a:xfrm>
          <a:prstGeom prst="downArrow">
            <a:avLst/>
          </a:prstGeom>
          <a:solidFill>
            <a:srgbClr val="869EB8"/>
          </a:solidFill>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7365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86A3-89A5-C91B-5064-0EDA5DFFBA77}"/>
              </a:ext>
            </a:extLst>
          </p:cNvPr>
          <p:cNvSpPr>
            <a:spLocks noGrp="1"/>
          </p:cNvSpPr>
          <p:nvPr>
            <p:ph type="title"/>
          </p:nvPr>
        </p:nvSpPr>
        <p:spPr/>
        <p:txBody>
          <a:bodyPr/>
          <a:lstStyle/>
          <a:p>
            <a:r>
              <a:rPr lang="en-US" dirty="0"/>
              <a:t>First Night Bag Initiative (2)</a:t>
            </a:r>
          </a:p>
        </p:txBody>
      </p:sp>
      <p:sp>
        <p:nvSpPr>
          <p:cNvPr id="3" name="Content Placeholder 2">
            <a:extLst>
              <a:ext uri="{FF2B5EF4-FFF2-40B4-BE49-F238E27FC236}">
                <a16:creationId xmlns:a16="http://schemas.microsoft.com/office/drawing/2014/main" id="{E11A5580-553C-F487-97BA-2A6828FA2493}"/>
              </a:ext>
            </a:extLst>
          </p:cNvPr>
          <p:cNvSpPr>
            <a:spLocks noGrp="1"/>
          </p:cNvSpPr>
          <p:nvPr>
            <p:ph idx="1"/>
          </p:nvPr>
        </p:nvSpPr>
        <p:spPr/>
        <p:txBody>
          <a:bodyPr>
            <a:normAutofit/>
          </a:bodyPr>
          <a:lstStyle/>
          <a:p>
            <a:pPr rtl="0" fontAlgn="base">
              <a:lnSpc>
                <a:spcPct val="90000"/>
              </a:lnSpc>
              <a:buFont typeface="Arial" panose="020B0604020202020204" pitchFamily="34" charset="0"/>
              <a:buChar char="•"/>
            </a:pPr>
            <a:r>
              <a:rPr lang="en-US" b="0" i="0" u="none" strike="noStrike" dirty="0">
                <a:effectLst/>
              </a:rPr>
              <a:t>Backpacks were labeled by age brackets (0-2, 3-5, elementary, </a:t>
            </a:r>
            <a:r>
              <a:rPr lang="en-US" dirty="0"/>
              <a:t>junior</a:t>
            </a:r>
            <a:r>
              <a:rPr lang="en-US" b="0" i="0" u="none" strike="noStrike" dirty="0">
                <a:effectLst/>
              </a:rPr>
              <a:t> </a:t>
            </a:r>
            <a:r>
              <a:rPr lang="en-US" dirty="0"/>
              <a:t>h</a:t>
            </a:r>
            <a:r>
              <a:rPr lang="en-US" b="0" i="0" u="none" strike="noStrike" dirty="0">
                <a:effectLst/>
              </a:rPr>
              <a:t>igh, and high </a:t>
            </a:r>
            <a:r>
              <a:rPr lang="en-US" dirty="0"/>
              <a:t>s</a:t>
            </a:r>
            <a:r>
              <a:rPr lang="en-US" b="0" i="0" u="none" strike="noStrike" dirty="0">
                <a:effectLst/>
              </a:rPr>
              <a:t>chool) so that outreach metrics could be tracked by numbers distributed with no need to share </a:t>
            </a:r>
            <a:r>
              <a:rPr lang="en-US" i="0" dirty="0">
                <a:effectLst/>
              </a:rPr>
              <a:t>Family Educational Rights and Privacy Act (FERPA)</a:t>
            </a:r>
            <a:r>
              <a:rPr lang="en-US" i="0" u="none" strike="noStrike" dirty="0">
                <a:effectLst/>
              </a:rPr>
              <a:t> </a:t>
            </a:r>
            <a:r>
              <a:rPr lang="en-US" b="0" i="0" u="none" strike="noStrike" dirty="0">
                <a:effectLst/>
              </a:rPr>
              <a:t>or </a:t>
            </a:r>
            <a:r>
              <a:rPr lang="en-US" u="none" strike="noStrike" dirty="0">
                <a:solidFill>
                  <a:srgbClr val="111111"/>
                </a:solidFill>
              </a:rPr>
              <a:t>p</a:t>
            </a:r>
            <a:r>
              <a:rPr lang="en-US" b="0" i="0" dirty="0">
                <a:solidFill>
                  <a:srgbClr val="111111"/>
                </a:solidFill>
                <a:effectLst/>
              </a:rPr>
              <a:t>ersonally identifiable information (PII).</a:t>
            </a:r>
            <a:endParaRPr lang="en-US" b="0" i="0" u="none" strike="noStrike" dirty="0">
              <a:effectLst/>
            </a:endParaRPr>
          </a:p>
          <a:p>
            <a:pPr rtl="0" fontAlgn="base">
              <a:lnSpc>
                <a:spcPct val="90000"/>
              </a:lnSpc>
              <a:buFont typeface="Arial" panose="020B0604020202020204" pitchFamily="34" charset="0"/>
              <a:buChar char="•"/>
            </a:pPr>
            <a:r>
              <a:rPr lang="en-US" b="0" i="0" u="none" strike="noStrike" dirty="0">
                <a:effectLst/>
              </a:rPr>
              <a:t>EDCOE delivered to HHSA on request and backpacks were distributed as a family was granted their first night hotel stay.</a:t>
            </a:r>
          </a:p>
          <a:p>
            <a:pPr rtl="0">
              <a:lnSpc>
                <a:spcPct val="90000"/>
              </a:lnSpc>
            </a:pPr>
            <a:r>
              <a:rPr lang="en-US" b="0" i="0" u="none" strike="noStrike" dirty="0">
                <a:effectLst/>
              </a:rPr>
              <a:t>Improvement science learning: Next pass through will include numbered business cards requesting the family call the COE to verify receipt. Again, this will allow better metrics without sharing FERPA or PII information.</a:t>
            </a:r>
            <a:endParaRPr lang="en-US" b="0" dirty="0">
              <a:effectLst/>
            </a:endParaRPr>
          </a:p>
        </p:txBody>
      </p:sp>
      <p:sp>
        <p:nvSpPr>
          <p:cNvPr id="4" name="Slide Number Placeholder 3">
            <a:extLst>
              <a:ext uri="{FF2B5EF4-FFF2-40B4-BE49-F238E27FC236}">
                <a16:creationId xmlns:a16="http://schemas.microsoft.com/office/drawing/2014/main" id="{A49F6252-5B80-C96D-D475-05DA274205BA}"/>
              </a:ext>
            </a:extLst>
          </p:cNvPr>
          <p:cNvSpPr>
            <a:spLocks noGrp="1"/>
          </p:cNvSpPr>
          <p:nvPr>
            <p:ph type="sldNum" sz="quarter" idx="12"/>
          </p:nvPr>
        </p:nvSpPr>
        <p:spPr/>
        <p:txBody>
          <a:bodyPr/>
          <a:lstStyle/>
          <a:p>
            <a:fld id="{1E47FE53-EBF0-4DA7-9D9D-CC1C3A20F3CB}" type="slidenum">
              <a:rPr lang="en-US" smtClean="0"/>
              <a:t>20</a:t>
            </a:fld>
            <a:endParaRPr lang="en-US" dirty="0"/>
          </a:p>
        </p:txBody>
      </p:sp>
    </p:spTree>
    <p:extLst>
      <p:ext uri="{BB962C8B-B14F-4D97-AF65-F5344CB8AC3E}">
        <p14:creationId xmlns:p14="http://schemas.microsoft.com/office/powerpoint/2010/main" val="429659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0492-3D95-5AC3-B713-2CB16460D309}"/>
              </a:ext>
            </a:extLst>
          </p:cNvPr>
          <p:cNvSpPr>
            <a:spLocks noGrp="1"/>
          </p:cNvSpPr>
          <p:nvPr>
            <p:ph type="title"/>
          </p:nvPr>
        </p:nvSpPr>
        <p:spPr/>
        <p:txBody>
          <a:bodyPr/>
          <a:lstStyle/>
          <a:p>
            <a:r>
              <a:rPr lang="en-US" dirty="0"/>
              <a:t>A Community Partner’s Perspective</a:t>
            </a:r>
          </a:p>
        </p:txBody>
      </p:sp>
      <p:sp>
        <p:nvSpPr>
          <p:cNvPr id="3" name="Content Placeholder 2">
            <a:extLst>
              <a:ext uri="{FF2B5EF4-FFF2-40B4-BE49-F238E27FC236}">
                <a16:creationId xmlns:a16="http://schemas.microsoft.com/office/drawing/2014/main" id="{F2F6609B-726F-D7DE-6ACC-7FF2058A8B72}"/>
              </a:ext>
            </a:extLst>
          </p:cNvPr>
          <p:cNvSpPr>
            <a:spLocks noGrp="1"/>
          </p:cNvSpPr>
          <p:nvPr>
            <p:ph idx="1"/>
          </p:nvPr>
        </p:nvSpPr>
        <p:spPr/>
        <p:txBody>
          <a:bodyPr>
            <a:normAutofit/>
          </a:bodyPr>
          <a:lstStyle/>
          <a:p>
            <a:pPr rtl="0">
              <a:lnSpc>
                <a:spcPct val="90000"/>
              </a:lnSpc>
            </a:pPr>
            <a:r>
              <a:rPr lang="en-US" b="0" i="0" u="none" strike="noStrike" dirty="0">
                <a:effectLst/>
              </a:rPr>
              <a:t>How was the program for your staff?</a:t>
            </a:r>
            <a:endParaRPr lang="en-US" b="0" dirty="0">
              <a:effectLst/>
            </a:endParaRPr>
          </a:p>
          <a:p>
            <a:pPr rtl="0">
              <a:lnSpc>
                <a:spcPct val="90000"/>
              </a:lnSpc>
            </a:pPr>
            <a:r>
              <a:rPr lang="en-US" b="0" i="0" u="none" strike="noStrike" dirty="0">
                <a:effectLst/>
              </a:rPr>
              <a:t>How did families receive the information/backpack?</a:t>
            </a:r>
            <a:endParaRPr lang="en-US" b="0" dirty="0">
              <a:effectLst/>
            </a:endParaRPr>
          </a:p>
          <a:p>
            <a:pPr rtl="0">
              <a:lnSpc>
                <a:spcPct val="90000"/>
              </a:lnSpc>
            </a:pPr>
            <a:r>
              <a:rPr lang="en-US" b="0" i="0" u="none" strike="noStrike" dirty="0">
                <a:effectLst/>
              </a:rPr>
              <a:t>Do you have any examples of what this meant to the family who received the backpack?</a:t>
            </a:r>
            <a:endParaRPr lang="en-US" b="0" dirty="0">
              <a:effectLst/>
            </a:endParaRPr>
          </a:p>
          <a:p>
            <a:pPr rtl="0">
              <a:lnSpc>
                <a:spcPct val="90000"/>
              </a:lnSpc>
            </a:pPr>
            <a:r>
              <a:rPr lang="en-US" b="0" i="0" u="none" strike="noStrike" dirty="0">
                <a:effectLst/>
              </a:rPr>
              <a:t>EDCOE has seen a marked increase in the number of families being directly referred to the COE for assistance, has your staff become more aware of McKinney-Vento through this collaboration?</a:t>
            </a:r>
            <a:endParaRPr lang="en-US" b="0" dirty="0">
              <a:effectLst/>
            </a:endParaRPr>
          </a:p>
        </p:txBody>
      </p:sp>
      <p:sp>
        <p:nvSpPr>
          <p:cNvPr id="4" name="Slide Number Placeholder 3">
            <a:extLst>
              <a:ext uri="{FF2B5EF4-FFF2-40B4-BE49-F238E27FC236}">
                <a16:creationId xmlns:a16="http://schemas.microsoft.com/office/drawing/2014/main" id="{144DED08-D375-F946-3EE4-5CE0FB40D261}"/>
              </a:ext>
            </a:extLst>
          </p:cNvPr>
          <p:cNvSpPr>
            <a:spLocks noGrp="1"/>
          </p:cNvSpPr>
          <p:nvPr>
            <p:ph type="sldNum" sz="quarter" idx="12"/>
          </p:nvPr>
        </p:nvSpPr>
        <p:spPr/>
        <p:txBody>
          <a:bodyPr/>
          <a:lstStyle/>
          <a:p>
            <a:fld id="{1E47FE53-EBF0-4DA7-9D9D-CC1C3A20F3CB}" type="slidenum">
              <a:rPr lang="en-US" smtClean="0"/>
              <a:t>21</a:t>
            </a:fld>
            <a:endParaRPr lang="en-US" dirty="0"/>
          </a:p>
        </p:txBody>
      </p:sp>
    </p:spTree>
    <p:extLst>
      <p:ext uri="{BB962C8B-B14F-4D97-AF65-F5344CB8AC3E}">
        <p14:creationId xmlns:p14="http://schemas.microsoft.com/office/powerpoint/2010/main" val="510267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544D-EAD8-AE49-757C-F08DD5E88C49}"/>
              </a:ext>
            </a:extLst>
          </p:cNvPr>
          <p:cNvSpPr>
            <a:spLocks noGrp="1"/>
          </p:cNvSpPr>
          <p:nvPr>
            <p:ph type="title"/>
          </p:nvPr>
        </p:nvSpPr>
        <p:spPr>
          <a:xfrm>
            <a:off x="282633" y="374073"/>
            <a:ext cx="3507971" cy="3379124"/>
          </a:xfrm>
        </p:spPr>
        <p:txBody>
          <a:bodyPr anchor="t">
            <a:noAutofit/>
          </a:bodyPr>
          <a:lstStyle/>
          <a:p>
            <a:pPr algn="ctr"/>
            <a:r>
              <a:rPr lang="en-US" sz="4000" dirty="0">
                <a:solidFill>
                  <a:srgbClr val="FFFFFF"/>
                </a:solidFill>
              </a:rPr>
              <a:t>Strategies from the Field </a:t>
            </a:r>
            <a:br>
              <a:rPr lang="en-US" sz="4000" dirty="0"/>
            </a:br>
            <a:br>
              <a:rPr lang="en-US" sz="4000" dirty="0"/>
            </a:br>
            <a:r>
              <a:rPr lang="en-US" sz="4000" dirty="0">
                <a:solidFill>
                  <a:srgbClr val="FFFFFF"/>
                </a:solidFill>
              </a:rPr>
              <a:t>Hacienda la Puente Unified</a:t>
            </a:r>
          </a:p>
        </p:txBody>
      </p:sp>
      <p:pic>
        <p:nvPicPr>
          <p:cNvPr id="1026" name="Picture 2" descr="Hacienda La Puente">
            <a:extLst>
              <a:ext uri="{FF2B5EF4-FFF2-40B4-BE49-F238E27FC236}">
                <a16:creationId xmlns:a16="http://schemas.microsoft.com/office/drawing/2014/main" id="{CF351B89-1B4B-F729-5FC4-80C077FD1F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3642" y="3673006"/>
            <a:ext cx="2457818" cy="24509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descr="Hacienda la Puenta Unified logo">
            <a:extLst>
              <a:ext uri="{FF2B5EF4-FFF2-40B4-BE49-F238E27FC236}">
                <a16:creationId xmlns:a16="http://schemas.microsoft.com/office/drawing/2014/main" id="{72E1575C-864F-E0D9-0FB8-4A2C014A1C56}"/>
              </a:ext>
            </a:extLst>
          </p:cNvPr>
          <p:cNvSpPr>
            <a:spLocks noGrp="1"/>
          </p:cNvSpPr>
          <p:nvPr>
            <p:ph idx="1"/>
          </p:nvPr>
        </p:nvSpPr>
        <p:spPr>
          <a:xfrm>
            <a:off x="4272741" y="172720"/>
            <a:ext cx="7631083" cy="6410959"/>
          </a:xfrm>
        </p:spPr>
        <p:txBody>
          <a:bodyPr>
            <a:normAutofit/>
          </a:bodyPr>
          <a:lstStyle/>
          <a:p>
            <a:pPr marL="223837" indent="0">
              <a:buNone/>
            </a:pPr>
            <a:r>
              <a:rPr lang="es-ES" sz="2800" dirty="0">
                <a:solidFill>
                  <a:schemeClr val="tx1"/>
                </a:solidFill>
              </a:rPr>
              <a:t>Maritza Cabezas, P.P.S.</a:t>
            </a:r>
          </a:p>
          <a:p>
            <a:pPr marL="914400" lvl="1" indent="-457200">
              <a:spcBef>
                <a:spcPts val="1200"/>
              </a:spcBef>
              <a:spcAft>
                <a:spcPts val="200"/>
              </a:spcAft>
              <a:buFont typeface="Arial" panose="020B0604020202020204" pitchFamily="34" charset="0"/>
              <a:buChar char="•"/>
            </a:pPr>
            <a:r>
              <a:rPr lang="en-US" sz="2800" dirty="0">
                <a:solidFill>
                  <a:schemeClr val="tx1"/>
                </a:solidFill>
              </a:rPr>
              <a:t>Counselor - Equity &amp; Access, Family Engagement </a:t>
            </a:r>
            <a:endParaRPr lang="es-ES" sz="2800" dirty="0">
              <a:solidFill>
                <a:schemeClr val="tx1"/>
              </a:solidFill>
            </a:endParaRPr>
          </a:p>
          <a:p>
            <a:pPr marL="914400" lvl="1" indent="-457200">
              <a:spcBef>
                <a:spcPts val="1200"/>
              </a:spcBef>
              <a:spcAft>
                <a:spcPts val="200"/>
              </a:spcAft>
              <a:buFont typeface="Arial" panose="020B0604020202020204" pitchFamily="34" charset="0"/>
              <a:buChar char="•"/>
            </a:pPr>
            <a:r>
              <a:rPr lang="en-US" sz="2800" dirty="0">
                <a:solidFill>
                  <a:schemeClr val="tx1"/>
                </a:solidFill>
                <a:hlinkClick r:id="rId3"/>
              </a:rPr>
              <a:t>mcabezas@hlpusd.k12.ca.us</a:t>
            </a:r>
            <a:r>
              <a:rPr lang="es-ES" sz="2800" dirty="0"/>
              <a:t> </a:t>
            </a:r>
          </a:p>
          <a:p>
            <a:pPr marL="223837" indent="0">
              <a:buNone/>
            </a:pPr>
            <a:r>
              <a:rPr lang="es-ES" sz="2800" dirty="0">
                <a:solidFill>
                  <a:schemeClr val="tx1"/>
                </a:solidFill>
              </a:rPr>
              <a:t>Martha Calderón, L.C.S.W. </a:t>
            </a:r>
          </a:p>
          <a:p>
            <a:pPr marL="914400" lvl="1" indent="-457200">
              <a:spcBef>
                <a:spcPts val="1200"/>
              </a:spcBef>
              <a:spcAft>
                <a:spcPts val="200"/>
              </a:spcAft>
              <a:buFont typeface="Arial" panose="020B0604020202020204" pitchFamily="34" charset="0"/>
              <a:buChar char="•"/>
            </a:pPr>
            <a:r>
              <a:rPr lang="en-US" sz="2800" dirty="0">
                <a:solidFill>
                  <a:schemeClr val="tx1"/>
                </a:solidFill>
              </a:rPr>
              <a:t>Director - Equity &amp; Access, Family Engagement </a:t>
            </a:r>
            <a:endParaRPr lang="es-ES" sz="2800" dirty="0">
              <a:solidFill>
                <a:schemeClr val="tx1"/>
              </a:solidFill>
            </a:endParaRPr>
          </a:p>
          <a:p>
            <a:pPr marL="914400" lvl="1" indent="-457200">
              <a:spcBef>
                <a:spcPts val="1200"/>
              </a:spcBef>
              <a:spcAft>
                <a:spcPts val="200"/>
              </a:spcAft>
              <a:buFont typeface="Arial" panose="020B0604020202020204" pitchFamily="34" charset="0"/>
              <a:buChar char="•"/>
            </a:pPr>
            <a:r>
              <a:rPr lang="en-US" sz="2800" dirty="0">
                <a:solidFill>
                  <a:schemeClr val="tx1"/>
                </a:solidFill>
                <a:hlinkClick r:id="rId4"/>
              </a:rPr>
              <a:t>mcalderon@hlpusd.k12.ca.us</a:t>
            </a:r>
            <a:endParaRPr lang="en-US" sz="2800" dirty="0"/>
          </a:p>
          <a:p>
            <a:pPr marL="233363" lvl="1" indent="0">
              <a:spcBef>
                <a:spcPts val="1200"/>
              </a:spcBef>
              <a:spcAft>
                <a:spcPts val="200"/>
              </a:spcAft>
              <a:buNone/>
            </a:pPr>
            <a:r>
              <a:rPr lang="en-US" sz="2800" dirty="0"/>
              <a:t>Demographics – 38 </a:t>
            </a:r>
            <a:r>
              <a:rPr lang="en-US" sz="2800" dirty="0">
                <a:solidFill>
                  <a:srgbClr val="000000"/>
                </a:solidFill>
                <a:latin typeface="Arial" panose="020B0604020202020204" pitchFamily="34" charset="0"/>
              </a:rPr>
              <a:t>s</a:t>
            </a:r>
            <a:r>
              <a:rPr lang="en-US" sz="2800" b="0" i="0" u="none" strike="noStrike" dirty="0">
                <a:solidFill>
                  <a:srgbClr val="000000"/>
                </a:solidFill>
                <a:effectLst/>
                <a:latin typeface="Arial" panose="020B0604020202020204" pitchFamily="34" charset="0"/>
              </a:rPr>
              <a:t>chools</a:t>
            </a:r>
            <a:r>
              <a:rPr lang="en-US" sz="2800" b="0" i="0" u="none" strike="noStrike" dirty="0">
                <a:solidFill>
                  <a:srgbClr val="000000"/>
                </a:solidFill>
                <a:effectLst/>
              </a:rPr>
              <a:t>; </a:t>
            </a:r>
            <a:r>
              <a:rPr lang="en-US" sz="2800" b="0" i="0" dirty="0">
                <a:solidFill>
                  <a:srgbClr val="000000"/>
                </a:solidFill>
                <a:effectLst/>
              </a:rPr>
              <a:t>17,329</a:t>
            </a:r>
            <a:r>
              <a:rPr lang="en-US" sz="2800" b="0" i="0" u="none" strike="noStrike" dirty="0">
                <a:solidFill>
                  <a:srgbClr val="000000"/>
                </a:solidFill>
                <a:effectLst/>
              </a:rPr>
              <a:t> </a:t>
            </a:r>
            <a:r>
              <a:rPr lang="en-US" sz="2800" dirty="0">
                <a:solidFill>
                  <a:srgbClr val="000000"/>
                </a:solidFill>
                <a:latin typeface="Arial" panose="020B0604020202020204" pitchFamily="34" charset="0"/>
              </a:rPr>
              <a:t>total enrollment</a:t>
            </a:r>
            <a:r>
              <a:rPr lang="en-US" sz="2800" b="0" i="0" u="none" strike="noStrike" dirty="0">
                <a:solidFill>
                  <a:srgbClr val="000000"/>
                </a:solidFill>
                <a:effectLst/>
                <a:latin typeface="Arial" panose="020B0604020202020204" pitchFamily="34" charset="0"/>
              </a:rPr>
              <a:t>; 648 homeless enrollment;</a:t>
            </a:r>
            <a:r>
              <a:rPr lang="en-US" sz="2800" dirty="0">
                <a:solidFill>
                  <a:srgbClr val="000000"/>
                </a:solidFill>
                <a:latin typeface="Arial" panose="020B0604020202020204" pitchFamily="34" charset="0"/>
              </a:rPr>
              <a:t> and,</a:t>
            </a:r>
            <a:r>
              <a:rPr lang="en-US" sz="2800" b="0" i="0" u="none" strike="noStrike" dirty="0">
                <a:solidFill>
                  <a:srgbClr val="000000"/>
                </a:solidFill>
                <a:effectLst/>
                <a:latin typeface="Arial" panose="020B0604020202020204" pitchFamily="34" charset="0"/>
              </a:rPr>
              <a:t> Received $166,263 in ARP-HCY II</a:t>
            </a:r>
            <a:r>
              <a:rPr lang="en-US" sz="2800" dirty="0"/>
              <a:t> </a:t>
            </a:r>
          </a:p>
          <a:p>
            <a:pPr marL="914400" lvl="1" indent="-457200">
              <a:spcBef>
                <a:spcPts val="600"/>
              </a:spcBef>
              <a:spcAft>
                <a:spcPts val="600"/>
              </a:spcAft>
              <a:buFont typeface="Arial" panose="020B0604020202020204" pitchFamily="34" charset="0"/>
              <a:buChar char="•"/>
            </a:pPr>
            <a:endParaRPr lang="en-US" sz="1500" dirty="0">
              <a:solidFill>
                <a:srgbClr val="FFFFFF"/>
              </a:solidFill>
            </a:endParaRPr>
          </a:p>
        </p:txBody>
      </p:sp>
      <p:sp>
        <p:nvSpPr>
          <p:cNvPr id="4" name="Slide Number Placeholder 3">
            <a:extLst>
              <a:ext uri="{FF2B5EF4-FFF2-40B4-BE49-F238E27FC236}">
                <a16:creationId xmlns:a16="http://schemas.microsoft.com/office/drawing/2014/main" id="{6D437985-29DD-2BE0-22BB-BCD8A190A8A3}"/>
              </a:ext>
            </a:extLst>
          </p:cNvPr>
          <p:cNvSpPr>
            <a:spLocks noGrp="1"/>
          </p:cNvSpPr>
          <p:nvPr>
            <p:ph type="sldNum" sz="quarter" idx="12"/>
          </p:nvPr>
        </p:nvSpPr>
        <p:spPr/>
        <p:txBody>
          <a:bodyPr>
            <a:normAutofit/>
          </a:bodyPr>
          <a:lstStyle/>
          <a:p>
            <a:pPr>
              <a:lnSpc>
                <a:spcPct val="90000"/>
              </a:lnSpc>
              <a:spcAft>
                <a:spcPts val="600"/>
              </a:spcAft>
            </a:pPr>
            <a:fld id="{1E47FE53-EBF0-4DA7-9D9D-CC1C3A20F3CB}" type="slidenum">
              <a:rPr lang="en-US" sz="1900">
                <a:solidFill>
                  <a:schemeClr val="tx2"/>
                </a:solidFill>
              </a:rPr>
              <a:pPr>
                <a:lnSpc>
                  <a:spcPct val="90000"/>
                </a:lnSpc>
                <a:spcAft>
                  <a:spcPts val="600"/>
                </a:spcAft>
              </a:pPr>
              <a:t>22</a:t>
            </a:fld>
            <a:endParaRPr lang="en-US" sz="1900" dirty="0">
              <a:solidFill>
                <a:schemeClr val="tx2"/>
              </a:solidFill>
            </a:endParaRPr>
          </a:p>
        </p:txBody>
      </p:sp>
    </p:spTree>
    <p:extLst>
      <p:ext uri="{BB962C8B-B14F-4D97-AF65-F5344CB8AC3E}">
        <p14:creationId xmlns:p14="http://schemas.microsoft.com/office/powerpoint/2010/main" val="2148923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79C824-1219-BA97-5315-DFBF35F34504}"/>
              </a:ext>
            </a:extLst>
          </p:cNvPr>
          <p:cNvSpPr>
            <a:spLocks noGrp="1"/>
          </p:cNvSpPr>
          <p:nvPr>
            <p:ph type="title"/>
          </p:nvPr>
        </p:nvSpPr>
        <p:spPr/>
        <p:txBody>
          <a:bodyPr>
            <a:normAutofit/>
          </a:bodyPr>
          <a:lstStyle/>
          <a:p>
            <a:r>
              <a:rPr lang="en-US" sz="4400" dirty="0"/>
              <a:t>Gift &amp; Gas Cards (1)</a:t>
            </a:r>
          </a:p>
        </p:txBody>
      </p:sp>
      <p:sp>
        <p:nvSpPr>
          <p:cNvPr id="7" name="Content Placeholder 6">
            <a:extLst>
              <a:ext uri="{FF2B5EF4-FFF2-40B4-BE49-F238E27FC236}">
                <a16:creationId xmlns:a16="http://schemas.microsoft.com/office/drawing/2014/main" id="{9C4AE04E-8ABC-E9AE-CC97-F4AC8739A29D}"/>
              </a:ext>
            </a:extLst>
          </p:cNvPr>
          <p:cNvSpPr>
            <a:spLocks noGrp="1"/>
          </p:cNvSpPr>
          <p:nvPr>
            <p:ph idx="1"/>
          </p:nvPr>
        </p:nvSpPr>
        <p:spPr/>
        <p:txBody>
          <a:bodyPr>
            <a:normAutofit/>
          </a:bodyPr>
          <a:lstStyle/>
          <a:p>
            <a:pPr lvl="0" indent="-231775" algn="l" rtl="0">
              <a:lnSpc>
                <a:spcPct val="90000"/>
              </a:lnSpc>
              <a:buSzPts val="1900"/>
              <a:buFont typeface="Century Gothic"/>
              <a:buChar char="●"/>
            </a:pPr>
            <a:r>
              <a:rPr lang="en-US" dirty="0"/>
              <a:t>For students needing immediate attendance support and whose families are struggling with stable housing, Equity &amp; Access (E&amp;A) provides </a:t>
            </a:r>
            <a:r>
              <a:rPr lang="en-US" b="1" dirty="0"/>
              <a:t>immediate </a:t>
            </a:r>
            <a:r>
              <a:rPr lang="en-US" dirty="0"/>
              <a:t>food and clothing assistance using $50 pre-paid cards.</a:t>
            </a:r>
          </a:p>
          <a:p>
            <a:pPr lvl="0" indent="-231775" algn="l" rtl="0">
              <a:lnSpc>
                <a:spcPct val="90000"/>
              </a:lnSpc>
              <a:buSzPts val="1700"/>
              <a:buFont typeface="Calibri"/>
              <a:buChar char="●"/>
            </a:pPr>
            <a:r>
              <a:rPr lang="en-US" dirty="0"/>
              <a:t>District counselor conducts intake:</a:t>
            </a:r>
          </a:p>
          <a:p>
            <a:pPr lvl="1" indent="-287338" algn="l" rtl="0">
              <a:lnSpc>
                <a:spcPct val="90000"/>
              </a:lnSpc>
              <a:spcBef>
                <a:spcPts val="1200"/>
              </a:spcBef>
              <a:spcAft>
                <a:spcPts val="200"/>
              </a:spcAft>
              <a:buSzPct val="100000"/>
            </a:pPr>
            <a:r>
              <a:rPr lang="en-US" dirty="0"/>
              <a:t>Review need, policies, and guidelines</a:t>
            </a:r>
          </a:p>
          <a:p>
            <a:pPr lvl="1" indent="-287338" algn="l" rtl="0">
              <a:lnSpc>
                <a:spcPct val="90000"/>
              </a:lnSpc>
              <a:spcBef>
                <a:spcPts val="1200"/>
              </a:spcBef>
              <a:spcAft>
                <a:spcPts val="200"/>
              </a:spcAft>
              <a:buSzPct val="100000"/>
            </a:pPr>
            <a:r>
              <a:rPr lang="en-US" dirty="0"/>
              <a:t>Breach of contract will affect future participation in the program</a:t>
            </a:r>
          </a:p>
          <a:p>
            <a:pPr lvl="1" indent="-287338" algn="l" rtl="0">
              <a:lnSpc>
                <a:spcPct val="90000"/>
              </a:lnSpc>
              <a:spcBef>
                <a:spcPts val="1200"/>
              </a:spcBef>
              <a:spcAft>
                <a:spcPts val="200"/>
              </a:spcAft>
              <a:buSzPct val="100000"/>
            </a:pPr>
            <a:r>
              <a:rPr lang="en-US" dirty="0"/>
              <a:t>Gift cards are intended for the students only</a:t>
            </a:r>
          </a:p>
          <a:p>
            <a:pPr lvl="1" indent="-287338" algn="l" rtl="0">
              <a:lnSpc>
                <a:spcPct val="90000"/>
              </a:lnSpc>
              <a:spcBef>
                <a:spcPts val="1200"/>
              </a:spcBef>
              <a:spcAft>
                <a:spcPts val="200"/>
              </a:spcAft>
              <a:buSzPct val="100000"/>
            </a:pPr>
            <a:r>
              <a:rPr lang="en-US" dirty="0"/>
              <a:t>Cards will not be replaced if lost, stolen, or unable to process and </a:t>
            </a:r>
            <a:r>
              <a:rPr lang="en-US" sz="2400" dirty="0"/>
              <a:t>are logged in for accounting purposes</a:t>
            </a:r>
          </a:p>
          <a:p>
            <a:pPr lvl="1" indent="-225425" algn="l" rtl="0">
              <a:lnSpc>
                <a:spcPct val="90000"/>
              </a:lnSpc>
              <a:spcBef>
                <a:spcPts val="1200"/>
              </a:spcBef>
              <a:spcAft>
                <a:spcPts val="200"/>
              </a:spcAft>
              <a:buSzPts val="1700"/>
              <a:buFont typeface="Calibri"/>
              <a:buChar char="○"/>
            </a:pPr>
            <a:endParaRPr lang="en-US" dirty="0"/>
          </a:p>
        </p:txBody>
      </p:sp>
      <p:sp>
        <p:nvSpPr>
          <p:cNvPr id="5" name="Slide Number Placeholder 4">
            <a:extLst>
              <a:ext uri="{FF2B5EF4-FFF2-40B4-BE49-F238E27FC236}">
                <a16:creationId xmlns:a16="http://schemas.microsoft.com/office/drawing/2014/main" id="{DB1F11A6-E6AE-8F10-6C65-B470DC5667C2}"/>
              </a:ext>
            </a:extLst>
          </p:cNvPr>
          <p:cNvSpPr>
            <a:spLocks noGrp="1"/>
          </p:cNvSpPr>
          <p:nvPr>
            <p:ph type="sldNum" sz="quarter" idx="12"/>
          </p:nvPr>
        </p:nvSpPr>
        <p:spPr/>
        <p:txBody>
          <a:bodyPr/>
          <a:lstStyle/>
          <a:p>
            <a:fld id="{1E47FE53-EBF0-4DA7-9D9D-CC1C3A20F3CB}" type="slidenum">
              <a:rPr lang="en-US" smtClean="0"/>
              <a:t>23</a:t>
            </a:fld>
            <a:endParaRPr lang="en-US" dirty="0"/>
          </a:p>
        </p:txBody>
      </p:sp>
    </p:spTree>
    <p:extLst>
      <p:ext uri="{BB962C8B-B14F-4D97-AF65-F5344CB8AC3E}">
        <p14:creationId xmlns:p14="http://schemas.microsoft.com/office/powerpoint/2010/main" val="1828497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79C824-1219-BA97-5315-DFBF35F34504}"/>
              </a:ext>
            </a:extLst>
          </p:cNvPr>
          <p:cNvSpPr>
            <a:spLocks noGrp="1"/>
          </p:cNvSpPr>
          <p:nvPr>
            <p:ph type="title"/>
          </p:nvPr>
        </p:nvSpPr>
        <p:spPr/>
        <p:txBody>
          <a:bodyPr>
            <a:normAutofit/>
          </a:bodyPr>
          <a:lstStyle/>
          <a:p>
            <a:r>
              <a:rPr lang="en-US" sz="4400" dirty="0"/>
              <a:t>Gift &amp; Gas Cards (2)</a:t>
            </a:r>
          </a:p>
        </p:txBody>
      </p:sp>
      <p:sp>
        <p:nvSpPr>
          <p:cNvPr id="7" name="Content Placeholder 6">
            <a:extLst>
              <a:ext uri="{FF2B5EF4-FFF2-40B4-BE49-F238E27FC236}">
                <a16:creationId xmlns:a16="http://schemas.microsoft.com/office/drawing/2014/main" id="{9C4AE04E-8ABC-E9AE-CC97-F4AC8739A29D}"/>
              </a:ext>
            </a:extLst>
          </p:cNvPr>
          <p:cNvSpPr>
            <a:spLocks noGrp="1"/>
          </p:cNvSpPr>
          <p:nvPr>
            <p:ph idx="1"/>
          </p:nvPr>
        </p:nvSpPr>
        <p:spPr/>
        <p:txBody>
          <a:bodyPr>
            <a:normAutofit/>
          </a:bodyPr>
          <a:lstStyle/>
          <a:p>
            <a:pPr lvl="0" indent="-231775" algn="l" rtl="0">
              <a:lnSpc>
                <a:spcPct val="90000"/>
              </a:lnSpc>
              <a:buSzPts val="1700"/>
              <a:buFont typeface="Calibri"/>
              <a:buChar char="●"/>
            </a:pPr>
            <a:r>
              <a:rPr lang="en-US" dirty="0"/>
              <a:t>Parent/Guardian must sign a Card Agreement every time they receive a gift card and submit a receipt after purchase. </a:t>
            </a:r>
          </a:p>
          <a:p>
            <a:pPr lvl="0" indent="-231775" algn="l" rtl="0">
              <a:lnSpc>
                <a:spcPct val="90000"/>
              </a:lnSpc>
              <a:buSzPts val="1700"/>
              <a:buFont typeface="Calibri"/>
              <a:buChar char="●"/>
            </a:pPr>
            <a:r>
              <a:rPr lang="en-US" dirty="0"/>
              <a:t>All Gift Cards must be labeled with, "Cannot be used to purchase Alcohol or Tobacco Products.“</a:t>
            </a:r>
          </a:p>
          <a:p>
            <a:pPr lvl="0" indent="-231775" algn="l" rtl="0">
              <a:lnSpc>
                <a:spcPct val="90000"/>
              </a:lnSpc>
              <a:buSzPts val="1800"/>
              <a:buFont typeface="Calibri"/>
              <a:buChar char="●"/>
            </a:pPr>
            <a:r>
              <a:rPr lang="en-US" dirty="0"/>
              <a:t>For students needing attendance support and whose families are struggling with stable housing, E&amp;A provides transportation to and from school. </a:t>
            </a:r>
          </a:p>
          <a:p>
            <a:pPr lvl="1" indent="-231775">
              <a:lnSpc>
                <a:spcPct val="90000"/>
              </a:lnSpc>
              <a:spcBef>
                <a:spcPts val="1200"/>
              </a:spcBef>
              <a:spcAft>
                <a:spcPts val="200"/>
              </a:spcAft>
              <a:buSzPct val="100000"/>
            </a:pPr>
            <a:r>
              <a:rPr lang="en-US" dirty="0"/>
              <a:t>School of Origin</a:t>
            </a:r>
          </a:p>
          <a:p>
            <a:pPr lvl="1" indent="-231775">
              <a:lnSpc>
                <a:spcPct val="90000"/>
              </a:lnSpc>
              <a:spcBef>
                <a:spcPts val="1200"/>
              </a:spcBef>
              <a:spcAft>
                <a:spcPts val="200"/>
              </a:spcAft>
              <a:buSzPct val="100000"/>
            </a:pPr>
            <a:r>
              <a:rPr lang="en-US" dirty="0"/>
              <a:t>Special Circumstances  </a:t>
            </a:r>
          </a:p>
          <a:p>
            <a:pPr marL="225425" lvl="0" indent="0" algn="l" rtl="0">
              <a:lnSpc>
                <a:spcPct val="90000"/>
              </a:lnSpc>
              <a:buSzPts val="1700"/>
              <a:buNone/>
            </a:pPr>
            <a:endParaRPr lang="en-US" dirty="0"/>
          </a:p>
        </p:txBody>
      </p:sp>
      <p:sp>
        <p:nvSpPr>
          <p:cNvPr id="5" name="Slide Number Placeholder 4">
            <a:extLst>
              <a:ext uri="{FF2B5EF4-FFF2-40B4-BE49-F238E27FC236}">
                <a16:creationId xmlns:a16="http://schemas.microsoft.com/office/drawing/2014/main" id="{DB1F11A6-E6AE-8F10-6C65-B470DC5667C2}"/>
              </a:ext>
            </a:extLst>
          </p:cNvPr>
          <p:cNvSpPr>
            <a:spLocks noGrp="1"/>
          </p:cNvSpPr>
          <p:nvPr>
            <p:ph type="sldNum" sz="quarter" idx="12"/>
          </p:nvPr>
        </p:nvSpPr>
        <p:spPr/>
        <p:txBody>
          <a:bodyPr/>
          <a:lstStyle/>
          <a:p>
            <a:fld id="{1E47FE53-EBF0-4DA7-9D9D-CC1C3A20F3CB}" type="slidenum">
              <a:rPr lang="en-US" smtClean="0"/>
              <a:t>24</a:t>
            </a:fld>
            <a:endParaRPr lang="en-US" dirty="0"/>
          </a:p>
        </p:txBody>
      </p:sp>
      <p:pic>
        <p:nvPicPr>
          <p:cNvPr id="2" name="Google Shape;209;g27cf683b0d8_0_0">
            <a:extLst>
              <a:ext uri="{FF2B5EF4-FFF2-40B4-BE49-F238E27FC236}">
                <a16:creationId xmlns:a16="http://schemas.microsoft.com/office/drawing/2014/main" id="{5A06B27A-6B29-3DC2-30B0-8495E6920874}"/>
              </a:ext>
              <a:ext uri="{C183D7F6-B498-43B3-948B-1728B52AA6E4}">
                <adec:decorative xmlns:adec="http://schemas.microsoft.com/office/drawing/2017/decorative" val="1"/>
              </a:ext>
            </a:extLst>
          </p:cNvPr>
          <p:cNvPicPr preferRelativeResize="0"/>
          <p:nvPr/>
        </p:nvPicPr>
        <p:blipFill>
          <a:blip r:embed="rId2">
            <a:alphaModFix/>
          </a:blip>
          <a:stretch>
            <a:fillRect/>
          </a:stretch>
        </p:blipFill>
        <p:spPr>
          <a:xfrm>
            <a:off x="9343047" y="4421687"/>
            <a:ext cx="1751673" cy="1525391"/>
          </a:xfrm>
          <a:prstGeom prst="rect">
            <a:avLst/>
          </a:prstGeom>
          <a:noFill/>
          <a:ln>
            <a:noFill/>
          </a:ln>
        </p:spPr>
      </p:pic>
    </p:spTree>
    <p:extLst>
      <p:ext uri="{BB962C8B-B14F-4D97-AF65-F5344CB8AC3E}">
        <p14:creationId xmlns:p14="http://schemas.microsoft.com/office/powerpoint/2010/main" val="43675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6FB3E6D-D5F5-4999-A4A0-8CC060459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950749-1427-F0B4-672C-0C78A5852D07}"/>
              </a:ext>
            </a:extLst>
          </p:cNvPr>
          <p:cNvSpPr>
            <a:spLocks noGrp="1"/>
          </p:cNvSpPr>
          <p:nvPr>
            <p:ph type="title"/>
          </p:nvPr>
        </p:nvSpPr>
        <p:spPr>
          <a:xfrm>
            <a:off x="4974771" y="634946"/>
            <a:ext cx="6574972" cy="1450757"/>
          </a:xfrm>
        </p:spPr>
        <p:txBody>
          <a:bodyPr>
            <a:normAutofit/>
          </a:bodyPr>
          <a:lstStyle/>
          <a:p>
            <a:pPr algn="ctr"/>
            <a:r>
              <a:rPr lang="en-US" sz="4400" dirty="0"/>
              <a:t>L.A. Laundry Truck Considerations (1)</a:t>
            </a:r>
          </a:p>
        </p:txBody>
      </p:sp>
      <p:pic>
        <p:nvPicPr>
          <p:cNvPr id="5" name="Google Shape;241;g27cf683b0d8_0_192" descr="L.A. Laundry Truck Flyer">
            <a:extLst>
              <a:ext uri="{FF2B5EF4-FFF2-40B4-BE49-F238E27FC236}">
                <a16:creationId xmlns:a16="http://schemas.microsoft.com/office/drawing/2014/main" id="{BCFEDC37-B566-3FDD-0B87-0B972E7B856A}"/>
              </a:ext>
            </a:extLst>
          </p:cNvPr>
          <p:cNvPicPr preferRelativeResize="0"/>
          <p:nvPr/>
        </p:nvPicPr>
        <p:blipFill rotWithShape="1">
          <a:blip r:embed="rId2"/>
          <a:srcRect l="2218"/>
          <a:stretch/>
        </p:blipFill>
        <p:spPr>
          <a:xfrm>
            <a:off x="633999" y="640081"/>
            <a:ext cx="4001315" cy="5314406"/>
          </a:xfrm>
          <a:prstGeom prst="rect">
            <a:avLst/>
          </a:prstGeom>
          <a:noFill/>
        </p:spPr>
      </p:pic>
      <p:cxnSp>
        <p:nvCxnSpPr>
          <p:cNvPr id="21" name="Straight Connector 20">
            <a:extLst>
              <a:ext uri="{FF2B5EF4-FFF2-40B4-BE49-F238E27FC236}">
                <a16:creationId xmlns:a16="http://schemas.microsoft.com/office/drawing/2014/main" id="{B723AC9B-FC09-42DE-AA53-88EF5709B3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DBB370-BCD4-9BD2-A908-9E8C5F590846}"/>
              </a:ext>
            </a:extLst>
          </p:cNvPr>
          <p:cNvSpPr>
            <a:spLocks noGrp="1"/>
          </p:cNvSpPr>
          <p:nvPr>
            <p:ph idx="1"/>
          </p:nvPr>
        </p:nvSpPr>
        <p:spPr>
          <a:xfrm>
            <a:off x="4974769" y="2198913"/>
            <a:ext cx="6574973" cy="4024139"/>
          </a:xfrm>
        </p:spPr>
        <p:txBody>
          <a:bodyPr>
            <a:normAutofit/>
          </a:bodyPr>
          <a:lstStyle/>
          <a:p>
            <a:pPr marL="463550" lvl="0" indent="-234950" rtl="0">
              <a:lnSpc>
                <a:spcPct val="90000"/>
              </a:lnSpc>
              <a:buSzPts val="1850"/>
              <a:buChar char="●"/>
            </a:pPr>
            <a:r>
              <a:rPr lang="en-US" dirty="0"/>
              <a:t>Memoranda of Understanding/Contract</a:t>
            </a:r>
          </a:p>
          <a:p>
            <a:pPr marL="463550" lvl="0" indent="-234950" rtl="0">
              <a:lnSpc>
                <a:spcPct val="90000"/>
              </a:lnSpc>
              <a:buSzPts val="1850"/>
              <a:buChar char="●"/>
            </a:pPr>
            <a:r>
              <a:rPr lang="en-US" dirty="0"/>
              <a:t>Families must sign a Liability Waiver</a:t>
            </a:r>
          </a:p>
          <a:p>
            <a:pPr marL="463550" lvl="0" indent="-234950" rtl="0">
              <a:lnSpc>
                <a:spcPct val="90000"/>
              </a:lnSpc>
              <a:buSzPts val="1850"/>
              <a:buChar char="●"/>
            </a:pPr>
            <a:r>
              <a:rPr lang="en-US" dirty="0"/>
              <a:t>Logistics:</a:t>
            </a:r>
          </a:p>
          <a:p>
            <a:pPr lvl="1" indent="-225425">
              <a:lnSpc>
                <a:spcPct val="90000"/>
              </a:lnSpc>
              <a:spcBef>
                <a:spcPts val="1200"/>
              </a:spcBef>
              <a:spcAft>
                <a:spcPts val="200"/>
              </a:spcAft>
              <a:buSzPct val="100000"/>
            </a:pPr>
            <a:r>
              <a:rPr lang="en-US" dirty="0"/>
              <a:t>20-40 loads of laundry max</a:t>
            </a:r>
          </a:p>
          <a:p>
            <a:pPr lvl="1" indent="-225425">
              <a:lnSpc>
                <a:spcPct val="90000"/>
              </a:lnSpc>
              <a:spcBef>
                <a:spcPts val="1200"/>
              </a:spcBef>
              <a:spcAft>
                <a:spcPts val="200"/>
              </a:spcAft>
              <a:buSzPct val="100000"/>
            </a:pPr>
            <a:r>
              <a:rPr lang="en-US" dirty="0"/>
              <a:t>Truck Dimensions (25’-30’: to park trailer and the generator, if need)</a:t>
            </a:r>
          </a:p>
          <a:p>
            <a:pPr lvl="1" indent="-225425">
              <a:lnSpc>
                <a:spcPct val="90000"/>
              </a:lnSpc>
              <a:spcBef>
                <a:spcPts val="1200"/>
              </a:spcBef>
              <a:spcAft>
                <a:spcPts val="200"/>
              </a:spcAft>
              <a:buSzPct val="100000"/>
            </a:pPr>
            <a:r>
              <a:rPr lang="en-US" dirty="0"/>
              <a:t>Electricity – Outlet</a:t>
            </a:r>
          </a:p>
          <a:p>
            <a:pPr lvl="1" indent="-225425">
              <a:lnSpc>
                <a:spcPct val="90000"/>
              </a:lnSpc>
              <a:spcBef>
                <a:spcPts val="1200"/>
              </a:spcBef>
              <a:spcAft>
                <a:spcPts val="200"/>
              </a:spcAft>
              <a:buSzPct val="100000"/>
            </a:pPr>
            <a:r>
              <a:rPr lang="en-US" dirty="0"/>
              <a:t>Water access/Graywater disposal</a:t>
            </a:r>
          </a:p>
        </p:txBody>
      </p:sp>
      <p:sp>
        <p:nvSpPr>
          <p:cNvPr id="23" name="Rectangle 22">
            <a:extLst>
              <a:ext uri="{FF2B5EF4-FFF2-40B4-BE49-F238E27FC236}">
                <a16:creationId xmlns:a16="http://schemas.microsoft.com/office/drawing/2014/main" id="{7894C9C5-02CC-4871-BD62-21EC292B1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5" name="Rectangle 24">
            <a:extLst>
              <a:ext uri="{FF2B5EF4-FFF2-40B4-BE49-F238E27FC236}">
                <a16:creationId xmlns:a16="http://schemas.microsoft.com/office/drawing/2014/main" id="{6AC73FB3-EFD2-4EDE-90E0-CCEFBD61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Slide Number Placeholder 3">
            <a:extLst>
              <a:ext uri="{FF2B5EF4-FFF2-40B4-BE49-F238E27FC236}">
                <a16:creationId xmlns:a16="http://schemas.microsoft.com/office/drawing/2014/main" id="{35BF03E2-F879-9240-85E5-F770C985E37E}"/>
              </a:ext>
            </a:extLst>
          </p:cNvPr>
          <p:cNvSpPr>
            <a:spLocks noGrp="1"/>
          </p:cNvSpPr>
          <p:nvPr>
            <p:ph type="sldNum" sz="quarter" idx="12"/>
          </p:nvPr>
        </p:nvSpPr>
        <p:spPr>
          <a:xfrm>
            <a:off x="9900458" y="6459785"/>
            <a:ext cx="1312025" cy="365125"/>
          </a:xfrm>
        </p:spPr>
        <p:txBody>
          <a:bodyPr>
            <a:normAutofit fontScale="92500" lnSpcReduction="20000"/>
          </a:bodyPr>
          <a:lstStyle/>
          <a:p>
            <a:pPr>
              <a:lnSpc>
                <a:spcPct val="90000"/>
              </a:lnSpc>
              <a:spcAft>
                <a:spcPts val="600"/>
              </a:spcAft>
            </a:pPr>
            <a:fld id="{1E47FE53-EBF0-4DA7-9D9D-CC1C3A20F3CB}" type="slidenum">
              <a:rPr lang="en-US" sz="2600"/>
              <a:pPr>
                <a:lnSpc>
                  <a:spcPct val="90000"/>
                </a:lnSpc>
                <a:spcAft>
                  <a:spcPts val="600"/>
                </a:spcAft>
              </a:pPr>
              <a:t>25</a:t>
            </a:fld>
            <a:endParaRPr lang="en-US" sz="1900" dirty="0"/>
          </a:p>
        </p:txBody>
      </p:sp>
    </p:spTree>
    <p:extLst>
      <p:ext uri="{BB962C8B-B14F-4D97-AF65-F5344CB8AC3E}">
        <p14:creationId xmlns:p14="http://schemas.microsoft.com/office/powerpoint/2010/main" val="176753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ppt_w</p:attrName>
                                        </p:attrNameLst>
                                      </p:cBhvr>
                                      <p:tavLst>
                                        <p:tav tm="0">
                                          <p:val>
                                            <p:strVal val="0"/>
                                          </p:val>
                                        </p:tav>
                                        <p:tav tm="100000">
                                          <p:val>
                                            <p:strVal val="#ppt_w"/>
                                          </p:val>
                                        </p:tav>
                                      </p:tavLst>
                                    </p:anim>
                                    <p:anim calcmode="lin" valueType="num">
                                      <p:cBhvr additive="base">
                                        <p:cTn id="8" dur="1000"/>
                                        <p:tgtEl>
                                          <p:spTgt spid="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FB3E6D-D5F5-4999-A4A0-8CC060459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950749-1427-F0B4-672C-0C78A5852D07}"/>
              </a:ext>
            </a:extLst>
          </p:cNvPr>
          <p:cNvSpPr>
            <a:spLocks noGrp="1"/>
          </p:cNvSpPr>
          <p:nvPr>
            <p:ph type="title"/>
          </p:nvPr>
        </p:nvSpPr>
        <p:spPr>
          <a:xfrm>
            <a:off x="4974771" y="634946"/>
            <a:ext cx="6574972" cy="1450757"/>
          </a:xfrm>
        </p:spPr>
        <p:txBody>
          <a:bodyPr>
            <a:normAutofit/>
          </a:bodyPr>
          <a:lstStyle/>
          <a:p>
            <a:pPr algn="ctr"/>
            <a:r>
              <a:rPr lang="en-US" sz="4400" dirty="0"/>
              <a:t>L.A. Laundry Truck Considerations (2)</a:t>
            </a:r>
          </a:p>
        </p:txBody>
      </p:sp>
      <p:pic>
        <p:nvPicPr>
          <p:cNvPr id="5" name="Google Shape;237;g27cf683b0d8_0_192" descr="L.A. Laundry Truck letter">
            <a:extLst>
              <a:ext uri="{FF2B5EF4-FFF2-40B4-BE49-F238E27FC236}">
                <a16:creationId xmlns:a16="http://schemas.microsoft.com/office/drawing/2014/main" id="{AFECBE78-42E0-7D07-C70C-3C84EFE38213}"/>
              </a:ext>
            </a:extLst>
          </p:cNvPr>
          <p:cNvPicPr preferRelativeResize="0"/>
          <p:nvPr/>
        </p:nvPicPr>
        <p:blipFill rotWithShape="1">
          <a:blip r:embed="rId2"/>
          <a:srcRect r="1256"/>
          <a:stretch/>
        </p:blipFill>
        <p:spPr>
          <a:xfrm>
            <a:off x="633999" y="640081"/>
            <a:ext cx="4001315" cy="5314406"/>
          </a:xfrm>
          <a:prstGeom prst="rect">
            <a:avLst/>
          </a:prstGeom>
          <a:solidFill>
            <a:schemeClr val="tx2">
              <a:lumMod val="20000"/>
              <a:lumOff val="80000"/>
            </a:schemeClr>
          </a:solidFill>
        </p:spPr>
      </p:pic>
      <p:cxnSp>
        <p:nvCxnSpPr>
          <p:cNvPr id="12" name="Straight Connector 11">
            <a:extLst>
              <a:ext uri="{FF2B5EF4-FFF2-40B4-BE49-F238E27FC236}">
                <a16:creationId xmlns:a16="http://schemas.microsoft.com/office/drawing/2014/main" id="{B723AC9B-FC09-42DE-AA53-88EF5709B3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DBB370-BCD4-9BD2-A908-9E8C5F590846}"/>
              </a:ext>
            </a:extLst>
          </p:cNvPr>
          <p:cNvSpPr>
            <a:spLocks noGrp="1"/>
          </p:cNvSpPr>
          <p:nvPr>
            <p:ph idx="1"/>
          </p:nvPr>
        </p:nvSpPr>
        <p:spPr>
          <a:xfrm>
            <a:off x="4974769" y="2198914"/>
            <a:ext cx="6574973" cy="3670180"/>
          </a:xfrm>
        </p:spPr>
        <p:txBody>
          <a:bodyPr>
            <a:normAutofit/>
          </a:bodyPr>
          <a:lstStyle/>
          <a:p>
            <a:pPr marL="463550" lvl="0" indent="-234950" rtl="0">
              <a:buSzPts val="1850"/>
              <a:buChar char="●"/>
            </a:pPr>
            <a:r>
              <a:rPr lang="en-US" dirty="0"/>
              <a:t>Services provided to McKinney-Vento and low-income families</a:t>
            </a:r>
          </a:p>
          <a:p>
            <a:pPr marL="920750" lvl="2" indent="-234950">
              <a:spcBef>
                <a:spcPts val="1200"/>
              </a:spcBef>
              <a:spcAft>
                <a:spcPts val="200"/>
              </a:spcAft>
              <a:buSzPts val="1850"/>
              <a:buFont typeface="Arial"/>
              <a:buChar char="○"/>
            </a:pPr>
            <a:r>
              <a:rPr lang="en-US" dirty="0"/>
              <a:t>Families are selected and invited to participate</a:t>
            </a:r>
          </a:p>
          <a:p>
            <a:pPr marL="1377950" lvl="3" indent="-225425">
              <a:spcBef>
                <a:spcPts val="1200"/>
              </a:spcBef>
              <a:spcAft>
                <a:spcPts val="200"/>
              </a:spcAft>
              <a:buSzPts val="1850"/>
              <a:buFont typeface="Arial" panose="020B0604020202020204" pitchFamily="34" charset="0"/>
              <a:buChar char="•"/>
            </a:pPr>
            <a:r>
              <a:rPr lang="en-US" dirty="0"/>
              <a:t>Phone banking</a:t>
            </a:r>
          </a:p>
          <a:p>
            <a:pPr marL="1377950" lvl="3" indent="-225425">
              <a:spcBef>
                <a:spcPts val="1200"/>
              </a:spcBef>
              <a:spcAft>
                <a:spcPts val="200"/>
              </a:spcAft>
              <a:buSzPts val="1850"/>
              <a:buFont typeface="Arial" panose="020B0604020202020204" pitchFamily="34" charset="0"/>
              <a:buChar char="•"/>
            </a:pPr>
            <a:r>
              <a:rPr lang="en-US" dirty="0"/>
              <a:t>Intake</a:t>
            </a:r>
          </a:p>
        </p:txBody>
      </p:sp>
      <p:sp>
        <p:nvSpPr>
          <p:cNvPr id="14" name="Rectangle 13">
            <a:extLst>
              <a:ext uri="{FF2B5EF4-FFF2-40B4-BE49-F238E27FC236}">
                <a16:creationId xmlns:a16="http://schemas.microsoft.com/office/drawing/2014/main" id="{7894C9C5-02CC-4871-BD62-21EC292B1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6AC73FB3-EFD2-4EDE-90E0-CCEFBD61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Slide Number Placeholder 3">
            <a:extLst>
              <a:ext uri="{FF2B5EF4-FFF2-40B4-BE49-F238E27FC236}">
                <a16:creationId xmlns:a16="http://schemas.microsoft.com/office/drawing/2014/main" id="{35BF03E2-F879-9240-85E5-F770C985E37E}"/>
              </a:ext>
            </a:extLst>
          </p:cNvPr>
          <p:cNvSpPr>
            <a:spLocks noGrp="1"/>
          </p:cNvSpPr>
          <p:nvPr>
            <p:ph type="sldNum" sz="quarter" idx="12"/>
          </p:nvPr>
        </p:nvSpPr>
        <p:spPr>
          <a:xfrm>
            <a:off x="9900458" y="6459785"/>
            <a:ext cx="1312025" cy="365125"/>
          </a:xfrm>
        </p:spPr>
        <p:txBody>
          <a:bodyPr>
            <a:normAutofit fontScale="92500" lnSpcReduction="20000"/>
          </a:bodyPr>
          <a:lstStyle/>
          <a:p>
            <a:pPr>
              <a:lnSpc>
                <a:spcPct val="90000"/>
              </a:lnSpc>
              <a:spcAft>
                <a:spcPts val="600"/>
              </a:spcAft>
            </a:pPr>
            <a:fld id="{1E47FE53-EBF0-4DA7-9D9D-CC1C3A20F3CB}" type="slidenum">
              <a:rPr lang="en-US" sz="2600" smtClean="0"/>
              <a:pPr>
                <a:lnSpc>
                  <a:spcPct val="90000"/>
                </a:lnSpc>
                <a:spcAft>
                  <a:spcPts val="600"/>
                </a:spcAft>
              </a:pPr>
              <a:t>26</a:t>
            </a:fld>
            <a:endParaRPr lang="en-US" sz="1900" dirty="0"/>
          </a:p>
        </p:txBody>
      </p:sp>
      <p:pic>
        <p:nvPicPr>
          <p:cNvPr id="6" name="Google Shape;209;g27cf683b0d8_0_0">
            <a:extLst>
              <a:ext uri="{FF2B5EF4-FFF2-40B4-BE49-F238E27FC236}">
                <a16:creationId xmlns:a16="http://schemas.microsoft.com/office/drawing/2014/main" id="{19CC83A3-5052-6DE7-7476-14A67B33B7A3}"/>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900458" y="4399007"/>
            <a:ext cx="1724545" cy="1536571"/>
          </a:xfrm>
          <a:prstGeom prst="rect">
            <a:avLst/>
          </a:prstGeom>
          <a:noFill/>
          <a:ln>
            <a:noFill/>
          </a:ln>
        </p:spPr>
      </p:pic>
    </p:spTree>
    <p:extLst>
      <p:ext uri="{BB962C8B-B14F-4D97-AF65-F5344CB8AC3E}">
        <p14:creationId xmlns:p14="http://schemas.microsoft.com/office/powerpoint/2010/main" val="183108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7cf683b0d8_0_284"/>
          <p:cNvSpPr txBox="1">
            <a:spLocks noGrp="1"/>
          </p:cNvSpPr>
          <p:nvPr>
            <p:ph type="title"/>
          </p:nvPr>
        </p:nvSpPr>
        <p:spPr>
          <a:xfrm>
            <a:off x="838192" y="-94950"/>
            <a:ext cx="10515600" cy="1919158"/>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100" dirty="0">
                <a:latin typeface="Alatsi"/>
                <a:ea typeface="Alatsi"/>
                <a:cs typeface="Alatsi"/>
                <a:sym typeface="Alatsi"/>
              </a:rPr>
              <a:t> </a:t>
            </a:r>
            <a:r>
              <a:rPr lang="en-US" sz="4400" dirty="0">
                <a:latin typeface="Alatsi"/>
                <a:ea typeface="Alatsi"/>
                <a:cs typeface="Alatsi"/>
                <a:sym typeface="Alatsi"/>
              </a:rPr>
              <a:t>Hacienda Operation Student Success 2023</a:t>
            </a:r>
            <a:endParaRPr sz="4100" dirty="0">
              <a:latin typeface="Alatsi"/>
              <a:ea typeface="Alatsi"/>
              <a:cs typeface="Alatsi"/>
              <a:sym typeface="Alatsi"/>
            </a:endParaRPr>
          </a:p>
        </p:txBody>
      </p:sp>
      <p:pic>
        <p:nvPicPr>
          <p:cNvPr id="248" name="Google Shape;248;g27cf683b0d8_0_28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1919" y="3852633"/>
            <a:ext cx="1632733" cy="1396733"/>
          </a:xfrm>
          <a:prstGeom prst="rect">
            <a:avLst/>
          </a:prstGeom>
          <a:noFill/>
          <a:ln>
            <a:noFill/>
          </a:ln>
        </p:spPr>
      </p:pic>
      <p:pic>
        <p:nvPicPr>
          <p:cNvPr id="251" name="Google Shape;251;g27cf683b0d8_0_284" title="MOV_6695.MOV">
            <a:hlinkClick r:id="rId4"/>
          </p:cNvPr>
          <p:cNvPicPr preferRelativeResize="0"/>
          <p:nvPr/>
        </p:nvPicPr>
        <p:blipFill>
          <a:blip r:embed="rId5">
            <a:alphaModFix/>
          </a:blip>
          <a:stretch>
            <a:fillRect/>
          </a:stretch>
        </p:blipFill>
        <p:spPr>
          <a:xfrm>
            <a:off x="4471495" y="1583569"/>
            <a:ext cx="3467576" cy="4007966"/>
          </a:xfrm>
          <a:prstGeom prst="rect">
            <a:avLst/>
          </a:prstGeom>
          <a:noFill/>
          <a:ln>
            <a:noFill/>
          </a:ln>
        </p:spPr>
      </p:pic>
      <p:pic>
        <p:nvPicPr>
          <p:cNvPr id="252" name="Google Shape;252;g27cf683b0d8_0_284">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412367" y="1121865"/>
            <a:ext cx="3328135" cy="2018467"/>
          </a:xfrm>
          <a:prstGeom prst="rect">
            <a:avLst/>
          </a:prstGeom>
          <a:noFill/>
          <a:ln>
            <a:noFill/>
          </a:ln>
        </p:spPr>
      </p:pic>
      <p:pic>
        <p:nvPicPr>
          <p:cNvPr id="253" name="Google Shape;253;g27cf683b0d8_0_284">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8731222" y="1230750"/>
            <a:ext cx="1269840" cy="1808523"/>
          </a:xfrm>
          <a:prstGeom prst="rect">
            <a:avLst/>
          </a:prstGeom>
          <a:noFill/>
          <a:ln>
            <a:noFill/>
          </a:ln>
        </p:spPr>
      </p:pic>
      <p:pic>
        <p:nvPicPr>
          <p:cNvPr id="254" name="Google Shape;254;g27cf683b0d8_0_284">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10443702" y="3330200"/>
            <a:ext cx="1549199" cy="2218466"/>
          </a:xfrm>
          <a:prstGeom prst="rect">
            <a:avLst/>
          </a:prstGeom>
          <a:noFill/>
          <a:ln>
            <a:noFill/>
          </a:ln>
        </p:spPr>
      </p:pic>
      <p:pic>
        <p:nvPicPr>
          <p:cNvPr id="256" name="Google Shape;256;g27cf683b0d8_0_284">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10222933" y="1385099"/>
            <a:ext cx="1834699" cy="1790761"/>
          </a:xfrm>
          <a:prstGeom prst="rect">
            <a:avLst/>
          </a:prstGeom>
          <a:noFill/>
          <a:ln>
            <a:noFill/>
          </a:ln>
        </p:spPr>
      </p:pic>
      <p:pic>
        <p:nvPicPr>
          <p:cNvPr id="257" name="Google Shape;257;g27cf683b0d8_0_284">
            <a:extLst>
              <a:ext uri="{C183D7F6-B498-43B3-948B-1728B52AA6E4}">
                <adec:decorative xmlns:adec="http://schemas.microsoft.com/office/drawing/2017/decorative" val="1"/>
              </a:ext>
            </a:extLst>
          </p:cNvPr>
          <p:cNvPicPr preferRelativeResize="0"/>
          <p:nvPr/>
        </p:nvPicPr>
        <p:blipFill>
          <a:blip r:embed="rId10">
            <a:alphaModFix/>
          </a:blip>
          <a:stretch>
            <a:fillRect/>
          </a:stretch>
        </p:blipFill>
        <p:spPr>
          <a:xfrm>
            <a:off x="2216675" y="3429000"/>
            <a:ext cx="1790775" cy="2440483"/>
          </a:xfrm>
          <a:prstGeom prst="rect">
            <a:avLst/>
          </a:prstGeom>
          <a:noFill/>
          <a:ln>
            <a:noFill/>
          </a:ln>
        </p:spPr>
      </p:pic>
      <p:pic>
        <p:nvPicPr>
          <p:cNvPr id="258" name="Google Shape;258;g27cf683b0d8_0_284">
            <a:extLst>
              <a:ext uri="{C183D7F6-B498-43B3-948B-1728B52AA6E4}">
                <adec:decorative xmlns:adec="http://schemas.microsoft.com/office/drawing/2017/decorative" val="1"/>
              </a:ext>
            </a:extLst>
          </p:cNvPr>
          <p:cNvPicPr preferRelativeResize="0"/>
          <p:nvPr/>
        </p:nvPicPr>
        <p:blipFill>
          <a:blip r:embed="rId11">
            <a:alphaModFix/>
          </a:blip>
          <a:stretch>
            <a:fillRect/>
          </a:stretch>
        </p:blipFill>
        <p:spPr>
          <a:xfrm>
            <a:off x="8731222" y="3176549"/>
            <a:ext cx="1329300" cy="1290845"/>
          </a:xfrm>
          <a:prstGeom prst="rect">
            <a:avLst/>
          </a:prstGeom>
          <a:noFill/>
          <a:ln>
            <a:noFill/>
          </a:ln>
        </p:spPr>
      </p:pic>
      <p:pic>
        <p:nvPicPr>
          <p:cNvPr id="259" name="Google Shape;259;g27cf683b0d8_0_284">
            <a:extLst>
              <a:ext uri="{C183D7F6-B498-43B3-948B-1728B52AA6E4}">
                <adec:decorative xmlns:adec="http://schemas.microsoft.com/office/drawing/2017/decorative" val="1"/>
              </a:ext>
            </a:extLst>
          </p:cNvPr>
          <p:cNvPicPr preferRelativeResize="0"/>
          <p:nvPr/>
        </p:nvPicPr>
        <p:blipFill>
          <a:blip r:embed="rId12">
            <a:alphaModFix/>
          </a:blip>
          <a:stretch>
            <a:fillRect/>
          </a:stretch>
        </p:blipFill>
        <p:spPr>
          <a:xfrm>
            <a:off x="118145" y="6030814"/>
            <a:ext cx="2362527" cy="571501"/>
          </a:xfrm>
          <a:prstGeom prst="rect">
            <a:avLst/>
          </a:prstGeom>
          <a:noFill/>
          <a:ln>
            <a:noFill/>
          </a:ln>
        </p:spPr>
      </p:pic>
      <p:pic>
        <p:nvPicPr>
          <p:cNvPr id="261" name="Google Shape;261;g27cf683b0d8_0_284">
            <a:extLst>
              <a:ext uri="{C183D7F6-B498-43B3-948B-1728B52AA6E4}">
                <adec:decorative xmlns:adec="http://schemas.microsoft.com/office/drawing/2017/decorative" val="1"/>
              </a:ext>
            </a:extLst>
          </p:cNvPr>
          <p:cNvPicPr preferRelativeResize="0"/>
          <p:nvPr/>
        </p:nvPicPr>
        <p:blipFill>
          <a:blip r:embed="rId13">
            <a:alphaModFix/>
          </a:blip>
          <a:stretch>
            <a:fillRect/>
          </a:stretch>
        </p:blipFill>
        <p:spPr>
          <a:xfrm>
            <a:off x="8431747" y="4735596"/>
            <a:ext cx="1628775" cy="676275"/>
          </a:xfrm>
          <a:prstGeom prst="rect">
            <a:avLst/>
          </a:prstGeom>
          <a:noFill/>
          <a:ln>
            <a:noFill/>
          </a:ln>
        </p:spPr>
      </p:pic>
      <p:pic>
        <p:nvPicPr>
          <p:cNvPr id="263" name="Google Shape;263;g27cf683b0d8_0_284">
            <a:extLst>
              <a:ext uri="{C183D7F6-B498-43B3-948B-1728B52AA6E4}">
                <adec:decorative xmlns:adec="http://schemas.microsoft.com/office/drawing/2017/decorative" val="1"/>
              </a:ext>
            </a:extLst>
          </p:cNvPr>
          <p:cNvPicPr preferRelativeResize="0"/>
          <p:nvPr/>
        </p:nvPicPr>
        <p:blipFill>
          <a:blip r:embed="rId14">
            <a:alphaModFix/>
          </a:blip>
          <a:stretch>
            <a:fillRect/>
          </a:stretch>
        </p:blipFill>
        <p:spPr>
          <a:xfrm>
            <a:off x="6564168" y="5879352"/>
            <a:ext cx="1952625" cy="676275"/>
          </a:xfrm>
          <a:prstGeom prst="rect">
            <a:avLst/>
          </a:prstGeom>
          <a:noFill/>
          <a:ln>
            <a:noFill/>
          </a:ln>
        </p:spPr>
      </p:pic>
      <p:pic>
        <p:nvPicPr>
          <p:cNvPr id="265" name="Google Shape;265;g27cf683b0d8_0_284">
            <a:extLst>
              <a:ext uri="{C183D7F6-B498-43B3-948B-1728B52AA6E4}">
                <adec:decorative xmlns:adec="http://schemas.microsoft.com/office/drawing/2017/decorative" val="1"/>
              </a:ext>
            </a:extLst>
          </p:cNvPr>
          <p:cNvPicPr preferRelativeResize="0"/>
          <p:nvPr/>
        </p:nvPicPr>
        <p:blipFill>
          <a:blip r:embed="rId15">
            <a:alphaModFix/>
          </a:blip>
          <a:stretch>
            <a:fillRect/>
          </a:stretch>
        </p:blipFill>
        <p:spPr>
          <a:xfrm>
            <a:off x="9067259" y="5630369"/>
            <a:ext cx="657225" cy="790575"/>
          </a:xfrm>
          <a:prstGeom prst="rect">
            <a:avLst/>
          </a:prstGeom>
          <a:noFill/>
          <a:ln>
            <a:noFill/>
          </a:ln>
        </p:spPr>
      </p:pic>
      <p:pic>
        <p:nvPicPr>
          <p:cNvPr id="267" name="Google Shape;267;g27cf683b0d8_0_284">
            <a:extLst>
              <a:ext uri="{C183D7F6-B498-43B3-948B-1728B52AA6E4}">
                <adec:decorative xmlns:adec="http://schemas.microsoft.com/office/drawing/2017/decorative" val="1"/>
              </a:ext>
            </a:extLst>
          </p:cNvPr>
          <p:cNvPicPr preferRelativeResize="0"/>
          <p:nvPr/>
        </p:nvPicPr>
        <p:blipFill>
          <a:blip r:embed="rId16">
            <a:alphaModFix/>
          </a:blip>
          <a:stretch>
            <a:fillRect/>
          </a:stretch>
        </p:blipFill>
        <p:spPr>
          <a:xfrm>
            <a:off x="4736647" y="5778475"/>
            <a:ext cx="962025" cy="942975"/>
          </a:xfrm>
          <a:prstGeom prst="rect">
            <a:avLst/>
          </a:prstGeom>
          <a:noFill/>
          <a:ln>
            <a:noFill/>
          </a:ln>
        </p:spPr>
      </p:pic>
      <p:pic>
        <p:nvPicPr>
          <p:cNvPr id="268" name="Google Shape;268;g27cf683b0d8_0_284">
            <a:extLst>
              <a:ext uri="{C183D7F6-B498-43B3-948B-1728B52AA6E4}">
                <adec:decorative xmlns:adec="http://schemas.microsoft.com/office/drawing/2017/decorative" val="1"/>
              </a:ext>
            </a:extLst>
          </p:cNvPr>
          <p:cNvPicPr preferRelativeResize="0"/>
          <p:nvPr/>
        </p:nvPicPr>
        <p:blipFill>
          <a:blip r:embed="rId17">
            <a:alphaModFix/>
          </a:blip>
          <a:stretch>
            <a:fillRect/>
          </a:stretch>
        </p:blipFill>
        <p:spPr>
          <a:xfrm>
            <a:off x="2815103" y="5814297"/>
            <a:ext cx="1056048" cy="1004534"/>
          </a:xfrm>
          <a:prstGeom prst="rect">
            <a:avLst/>
          </a:prstGeom>
          <a:noFill/>
          <a:ln>
            <a:noFill/>
          </a:ln>
        </p:spPr>
      </p:pic>
      <p:sp>
        <p:nvSpPr>
          <p:cNvPr id="2" name="Slide Number Placeholder 1">
            <a:extLst>
              <a:ext uri="{FF2B5EF4-FFF2-40B4-BE49-F238E27FC236}">
                <a16:creationId xmlns:a16="http://schemas.microsoft.com/office/drawing/2014/main" id="{F417D233-1C6B-5CEB-F250-3690C1072680}"/>
              </a:ext>
            </a:extLst>
          </p:cNvPr>
          <p:cNvSpPr>
            <a:spLocks noGrp="1"/>
          </p:cNvSpPr>
          <p:nvPr>
            <p:ph type="sldNum" idx="12"/>
          </p:nvPr>
        </p:nvSpPr>
        <p:spPr>
          <a:xfrm>
            <a:off x="8337466" y="6439475"/>
            <a:ext cx="2743200" cy="365100"/>
          </a:xfrm>
        </p:spPr>
        <p:txBody>
          <a:bodyPr/>
          <a:lstStyle/>
          <a:p>
            <a:pPr marL="0" lvl="0" indent="0" algn="r" rtl="0">
              <a:spcBef>
                <a:spcPts val="0"/>
              </a:spcBef>
              <a:spcAft>
                <a:spcPts val="0"/>
              </a:spcAft>
              <a:buNone/>
            </a:pPr>
            <a:fld id="{00000000-1234-1234-1234-123412341234}" type="slidenum">
              <a:rPr lang="en-US" sz="2800" smtClean="0"/>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3"/>
        <p:cNvGrpSpPr/>
        <p:nvPr/>
      </p:nvGrpSpPr>
      <p:grpSpPr>
        <a:xfrm>
          <a:off x="0" y="0"/>
          <a:ext cx="0" cy="0"/>
          <a:chOff x="0" y="0"/>
          <a:chExt cx="0" cy="0"/>
        </a:xfrm>
      </p:grpSpPr>
      <p:sp>
        <p:nvSpPr>
          <p:cNvPr id="274" name="Google Shape;274;g27cf683b0d8_0_401"/>
          <p:cNvSpPr txBox="1">
            <a:spLocks noGrp="1"/>
          </p:cNvSpPr>
          <p:nvPr>
            <p:ph type="title"/>
          </p:nvPr>
        </p:nvSpPr>
        <p:spPr>
          <a:xfrm>
            <a:off x="1077238" y="0"/>
            <a:ext cx="10070926" cy="2090032"/>
          </a:xfrm>
          <a:prstGeom prst="rect">
            <a:avLst/>
          </a:prstGeom>
          <a:noFill/>
          <a:ln>
            <a:noFill/>
          </a:ln>
        </p:spPr>
        <p:txBody>
          <a:bodyPr spcFirstLastPara="1" wrap="square" lIns="91425" tIns="45700" rIns="91425" bIns="45700" anchor="ctr" anchorCtr="0">
            <a:normAutofit/>
          </a:bodyPr>
          <a:lstStyle/>
          <a:p>
            <a:pPr marL="0" lvl="0" indent="0" algn="ctr" rtl="0">
              <a:spcBef>
                <a:spcPts val="1000"/>
              </a:spcBef>
              <a:spcAft>
                <a:spcPts val="0"/>
              </a:spcAft>
              <a:buNone/>
            </a:pPr>
            <a:r>
              <a:rPr lang="en-US" sz="4400" dirty="0">
                <a:latin typeface="+mj-lt"/>
                <a:ea typeface="Alatsi"/>
                <a:cs typeface="Alatsi"/>
                <a:sym typeface="Alatsi"/>
              </a:rPr>
              <a:t>Hacienda Collaboration and Coordination</a:t>
            </a:r>
            <a:endParaRPr sz="5400" b="1" dirty="0">
              <a:latin typeface="Alatsi"/>
              <a:ea typeface="Alatsi"/>
              <a:cs typeface="Alatsi"/>
              <a:sym typeface="Alatsi"/>
            </a:endParaRPr>
          </a:p>
        </p:txBody>
      </p:sp>
      <p:pic>
        <p:nvPicPr>
          <p:cNvPr id="275" name="Google Shape;275;g27cf683b0d8_0_401" descr="Collaboration with Hacienda la Puente Unified flyer"/>
          <p:cNvPicPr preferRelativeResize="0"/>
          <p:nvPr/>
        </p:nvPicPr>
        <p:blipFill>
          <a:blip r:embed="rId3">
            <a:alphaModFix/>
          </a:blip>
          <a:stretch>
            <a:fillRect/>
          </a:stretch>
        </p:blipFill>
        <p:spPr>
          <a:xfrm>
            <a:off x="237750" y="1932379"/>
            <a:ext cx="6420274" cy="3527751"/>
          </a:xfrm>
          <a:prstGeom prst="rect">
            <a:avLst/>
          </a:prstGeom>
          <a:noFill/>
          <a:ln w="28575" cap="flat" cmpd="sng">
            <a:solidFill>
              <a:schemeClr val="dk1"/>
            </a:solidFill>
            <a:prstDash val="solid"/>
            <a:round/>
            <a:headEnd type="none" w="sm" len="sm"/>
            <a:tailEnd type="none" w="sm" len="sm"/>
          </a:ln>
        </p:spPr>
      </p:pic>
      <p:pic>
        <p:nvPicPr>
          <p:cNvPr id="276" name="Google Shape;276;g27cf683b0d8_0_401" descr="CASCWA and Hacienda La Puente Collaboration"/>
          <p:cNvPicPr preferRelativeResize="0"/>
          <p:nvPr/>
        </p:nvPicPr>
        <p:blipFill>
          <a:blip r:embed="rId4">
            <a:alphaModFix/>
          </a:blip>
          <a:stretch>
            <a:fillRect/>
          </a:stretch>
        </p:blipFill>
        <p:spPr>
          <a:xfrm>
            <a:off x="5981425" y="2731750"/>
            <a:ext cx="5972825" cy="3370098"/>
          </a:xfrm>
          <a:prstGeom prst="rect">
            <a:avLst/>
          </a:prstGeom>
          <a:noFill/>
          <a:ln w="28575" cap="flat" cmpd="sng">
            <a:solidFill>
              <a:schemeClr val="dk2"/>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F04B4C33-970D-7559-1FF6-E69EC52999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544D-EAD8-AE49-757C-F08DD5E88C49}"/>
              </a:ext>
            </a:extLst>
          </p:cNvPr>
          <p:cNvSpPr>
            <a:spLocks noGrp="1"/>
          </p:cNvSpPr>
          <p:nvPr>
            <p:ph type="title"/>
          </p:nvPr>
        </p:nvSpPr>
        <p:spPr>
          <a:xfrm>
            <a:off x="274497" y="374074"/>
            <a:ext cx="3516108" cy="3556796"/>
          </a:xfrm>
        </p:spPr>
        <p:txBody>
          <a:bodyPr anchor="t">
            <a:noAutofit/>
          </a:bodyPr>
          <a:lstStyle/>
          <a:p>
            <a:pPr algn="ctr"/>
            <a:r>
              <a:rPr lang="en-US" sz="4000" dirty="0">
                <a:solidFill>
                  <a:srgbClr val="FFFFFF"/>
                </a:solidFill>
              </a:rPr>
              <a:t>Strategies from the Field </a:t>
            </a:r>
            <a:br>
              <a:rPr lang="en-US" sz="4000" dirty="0"/>
            </a:br>
            <a:br>
              <a:rPr lang="en-US" sz="4000" dirty="0"/>
            </a:br>
            <a:r>
              <a:rPr lang="en-US" sz="4000" dirty="0">
                <a:solidFill>
                  <a:srgbClr val="FFFFFF"/>
                </a:solidFill>
              </a:rPr>
              <a:t>Rocklin</a:t>
            </a:r>
            <a:br>
              <a:rPr lang="en-US" sz="4000" dirty="0">
                <a:solidFill>
                  <a:srgbClr val="FFFFFF"/>
                </a:solidFill>
              </a:rPr>
            </a:br>
            <a:r>
              <a:rPr lang="en-US" sz="4000" dirty="0">
                <a:solidFill>
                  <a:srgbClr val="FFFFFF"/>
                </a:solidFill>
              </a:rPr>
              <a:t>Unified</a:t>
            </a:r>
          </a:p>
        </p:txBody>
      </p:sp>
      <p:pic>
        <p:nvPicPr>
          <p:cNvPr id="10" name="Picture 9" descr="Rocklin Unified School District's logo">
            <a:extLst>
              <a:ext uri="{FF2B5EF4-FFF2-40B4-BE49-F238E27FC236}">
                <a16:creationId xmlns:a16="http://schemas.microsoft.com/office/drawing/2014/main" id="{954BB64E-7D32-9BF4-C6FB-969197F1C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07" y="4274499"/>
            <a:ext cx="3686065" cy="1199665"/>
          </a:xfrm>
          <a:prstGeom prst="rect">
            <a:avLst/>
          </a:prstGeom>
        </p:spPr>
      </p:pic>
      <p:sp>
        <p:nvSpPr>
          <p:cNvPr id="7" name="Content Placeholder 6">
            <a:extLst>
              <a:ext uri="{FF2B5EF4-FFF2-40B4-BE49-F238E27FC236}">
                <a16:creationId xmlns:a16="http://schemas.microsoft.com/office/drawing/2014/main" id="{37294FE8-AE7B-EDBB-9893-A78FEDD27DB4}"/>
              </a:ext>
            </a:extLst>
          </p:cNvPr>
          <p:cNvSpPr>
            <a:spLocks noGrp="1"/>
          </p:cNvSpPr>
          <p:nvPr>
            <p:ph idx="1"/>
          </p:nvPr>
        </p:nvSpPr>
        <p:spPr/>
        <p:txBody>
          <a:bodyPr>
            <a:noAutofit/>
          </a:bodyPr>
          <a:lstStyle/>
          <a:p>
            <a:pPr marL="223837" indent="0">
              <a:lnSpc>
                <a:spcPct val="90000"/>
              </a:lnSpc>
              <a:buNone/>
            </a:pPr>
            <a:r>
              <a:rPr lang="es-ES" sz="2800" dirty="0">
                <a:solidFill>
                  <a:schemeClr val="tx1"/>
                </a:solidFill>
              </a:rPr>
              <a:t>Hannah Anderson</a:t>
            </a:r>
          </a:p>
          <a:p>
            <a:pPr marL="914400" lvl="1" indent="-457200">
              <a:lnSpc>
                <a:spcPct val="90000"/>
              </a:lnSpc>
              <a:spcBef>
                <a:spcPts val="1200"/>
              </a:spcBef>
              <a:spcAft>
                <a:spcPts val="200"/>
              </a:spcAft>
              <a:buFont typeface="Arial" panose="020B0604020202020204" pitchFamily="34" charset="0"/>
              <a:buChar char="•"/>
            </a:pPr>
            <a:r>
              <a:rPr lang="en-US" sz="2800" dirty="0">
                <a:solidFill>
                  <a:schemeClr val="tx1"/>
                </a:solidFill>
              </a:rPr>
              <a:t>Director of Innovation, School Programs, and Accountability</a:t>
            </a:r>
            <a:endParaRPr lang="es-ES" sz="2800" dirty="0">
              <a:solidFill>
                <a:schemeClr val="tx1"/>
              </a:solidFill>
            </a:endParaRPr>
          </a:p>
          <a:p>
            <a:pPr marL="914400" lvl="1" indent="-457200">
              <a:lnSpc>
                <a:spcPct val="90000"/>
              </a:lnSpc>
              <a:spcBef>
                <a:spcPts val="1200"/>
              </a:spcBef>
              <a:spcAft>
                <a:spcPts val="200"/>
              </a:spcAft>
              <a:buFont typeface="Arial" panose="020B0604020202020204" pitchFamily="34" charset="0"/>
              <a:buChar char="•"/>
            </a:pPr>
            <a:r>
              <a:rPr lang="en-US" sz="2800" dirty="0">
                <a:solidFill>
                  <a:schemeClr val="tx1"/>
                </a:solidFill>
                <a:hlinkClick r:id="rId3"/>
              </a:rPr>
              <a:t>handerson@rocklinusd.org</a:t>
            </a:r>
            <a:endParaRPr lang="en-US" sz="2800" dirty="0">
              <a:solidFill>
                <a:schemeClr val="tx1"/>
              </a:solidFill>
            </a:endParaRPr>
          </a:p>
          <a:p>
            <a:pPr marL="233363" lvl="1" indent="0">
              <a:lnSpc>
                <a:spcPct val="90000"/>
              </a:lnSpc>
              <a:spcBef>
                <a:spcPts val="1200"/>
              </a:spcBef>
              <a:spcAft>
                <a:spcPts val="200"/>
              </a:spcAft>
              <a:buNone/>
            </a:pPr>
            <a:r>
              <a:rPr lang="en-US" sz="2800" dirty="0"/>
              <a:t>Demographics – 21 </a:t>
            </a:r>
            <a:r>
              <a:rPr lang="en-US" sz="2800" dirty="0">
                <a:solidFill>
                  <a:srgbClr val="000000"/>
                </a:solidFill>
                <a:latin typeface="Arial" panose="020B0604020202020204" pitchFamily="34" charset="0"/>
              </a:rPr>
              <a:t>s</a:t>
            </a:r>
            <a:r>
              <a:rPr lang="en-US" sz="2800" b="0" i="0" u="none" strike="noStrike" dirty="0">
                <a:solidFill>
                  <a:srgbClr val="000000"/>
                </a:solidFill>
                <a:effectLst/>
                <a:latin typeface="Arial" panose="020B0604020202020204" pitchFamily="34" charset="0"/>
              </a:rPr>
              <a:t>chools; 13,282 total enrollment; </a:t>
            </a:r>
            <a:r>
              <a:rPr lang="en-US" sz="2800" dirty="0">
                <a:solidFill>
                  <a:srgbClr val="000000"/>
                </a:solidFill>
                <a:latin typeface="Arial" panose="020B0604020202020204" pitchFamily="34" charset="0"/>
              </a:rPr>
              <a:t>163</a:t>
            </a:r>
            <a:r>
              <a:rPr lang="en-US" sz="2800" b="0" i="0" u="none" strike="noStrike" dirty="0">
                <a:solidFill>
                  <a:srgbClr val="000000"/>
                </a:solidFill>
                <a:effectLst/>
                <a:latin typeface="Arial" panose="020B0604020202020204" pitchFamily="34" charset="0"/>
              </a:rPr>
              <a:t> homeless enrollment; and, Received $28,559 in ARP-HCY II</a:t>
            </a:r>
            <a:endParaRPr lang="en-US" sz="2800" dirty="0"/>
          </a:p>
        </p:txBody>
      </p:sp>
      <p:sp>
        <p:nvSpPr>
          <p:cNvPr id="4" name="Slide Number Placeholder 3">
            <a:extLst>
              <a:ext uri="{FF2B5EF4-FFF2-40B4-BE49-F238E27FC236}">
                <a16:creationId xmlns:a16="http://schemas.microsoft.com/office/drawing/2014/main" id="{6D437985-29DD-2BE0-22BB-BCD8A190A8A3}"/>
              </a:ext>
            </a:extLst>
          </p:cNvPr>
          <p:cNvSpPr>
            <a:spLocks noGrp="1"/>
          </p:cNvSpPr>
          <p:nvPr>
            <p:ph type="sldNum" sz="quarter" idx="12"/>
          </p:nvPr>
        </p:nvSpPr>
        <p:spPr/>
        <p:txBody>
          <a:bodyPr>
            <a:normAutofit fontScale="92500" lnSpcReduction="20000"/>
          </a:bodyPr>
          <a:lstStyle/>
          <a:p>
            <a:pPr>
              <a:lnSpc>
                <a:spcPct val="90000"/>
              </a:lnSpc>
              <a:spcAft>
                <a:spcPts val="600"/>
              </a:spcAft>
            </a:pPr>
            <a:fld id="{1E47FE53-EBF0-4DA7-9D9D-CC1C3A20F3CB}" type="slidenum">
              <a:rPr lang="en-US" sz="2600">
                <a:solidFill>
                  <a:schemeClr val="tx2"/>
                </a:solidFill>
              </a:rPr>
              <a:pPr>
                <a:lnSpc>
                  <a:spcPct val="90000"/>
                </a:lnSpc>
                <a:spcAft>
                  <a:spcPts val="600"/>
                </a:spcAft>
              </a:pPr>
              <a:t>29</a:t>
            </a:fld>
            <a:endParaRPr lang="en-US" sz="1900" dirty="0">
              <a:solidFill>
                <a:schemeClr val="tx2"/>
              </a:solidFill>
            </a:endParaRPr>
          </a:p>
        </p:txBody>
      </p:sp>
    </p:spTree>
    <p:extLst>
      <p:ext uri="{BB962C8B-B14F-4D97-AF65-F5344CB8AC3E}">
        <p14:creationId xmlns:p14="http://schemas.microsoft.com/office/powerpoint/2010/main" val="196365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645A-7C30-4444-AFCB-611835A15845}"/>
              </a:ext>
            </a:extLst>
          </p:cNvPr>
          <p:cNvSpPr>
            <a:spLocks noGrp="1"/>
          </p:cNvSpPr>
          <p:nvPr>
            <p:ph type="title"/>
          </p:nvPr>
        </p:nvSpPr>
        <p:spPr/>
        <p:txBody>
          <a:bodyPr/>
          <a:lstStyle/>
          <a:p>
            <a:r>
              <a:rPr lang="en-US" dirty="0"/>
              <a:t>A Quick Overview</a:t>
            </a:r>
          </a:p>
        </p:txBody>
      </p:sp>
      <p:sp>
        <p:nvSpPr>
          <p:cNvPr id="3" name="Content Placeholder 2">
            <a:extLst>
              <a:ext uri="{FF2B5EF4-FFF2-40B4-BE49-F238E27FC236}">
                <a16:creationId xmlns:a16="http://schemas.microsoft.com/office/drawing/2014/main" id="{E7D44004-E085-4DE2-93B3-803ADA70D752}"/>
              </a:ext>
            </a:extLst>
          </p:cNvPr>
          <p:cNvSpPr>
            <a:spLocks noGrp="1"/>
          </p:cNvSpPr>
          <p:nvPr>
            <p:ph idx="1"/>
          </p:nvPr>
        </p:nvSpPr>
        <p:spPr/>
        <p:txBody>
          <a:bodyPr>
            <a:normAutofit/>
          </a:bodyPr>
          <a:lstStyle/>
          <a:p>
            <a:r>
              <a:rPr lang="en-US" b="0" i="0" u="none" strike="noStrike" baseline="0" dirty="0">
                <a:latin typeface="Arial" panose="020B0604020202020204" pitchFamily="34" charset="0"/>
              </a:rPr>
              <a:t>The CDE allocation of the ARP-HCY was $98 million and was dispersed in two separate ways – ARP-HCY I and ARP-HCY II</a:t>
            </a:r>
          </a:p>
          <a:p>
            <a:pPr indent="-228600"/>
            <a:r>
              <a:rPr lang="en-US" dirty="0"/>
              <a:t>ARP-HCY funds may be used for pre-award costs dating back to </a:t>
            </a:r>
            <a:r>
              <a:rPr lang="en-US" b="1" dirty="0"/>
              <a:t>March 13, 2020</a:t>
            </a:r>
            <a:r>
              <a:rPr lang="en-US" dirty="0"/>
              <a:t>, when the national emergency was declared</a:t>
            </a:r>
          </a:p>
          <a:p>
            <a:pPr indent="-228600"/>
            <a:r>
              <a:rPr lang="en-US" dirty="0"/>
              <a:t>All ARP-HCY funds are to be expended and/or obligated by </a:t>
            </a:r>
            <a:r>
              <a:rPr lang="en-US" b="1" dirty="0"/>
              <a:t>September 30, 2024</a:t>
            </a:r>
          </a:p>
        </p:txBody>
      </p:sp>
      <p:sp>
        <p:nvSpPr>
          <p:cNvPr id="5" name="Slide Number Placeholder 4">
            <a:extLst>
              <a:ext uri="{FF2B5EF4-FFF2-40B4-BE49-F238E27FC236}">
                <a16:creationId xmlns:a16="http://schemas.microsoft.com/office/drawing/2014/main" id="{B4C75030-283B-4AC0-AC17-AA134191FF4D}"/>
              </a:ext>
            </a:extLst>
          </p:cNvPr>
          <p:cNvSpPr>
            <a:spLocks noGrp="1"/>
          </p:cNvSpPr>
          <p:nvPr>
            <p:ph type="sldNum" sz="quarter" idx="12"/>
          </p:nvPr>
        </p:nvSpPr>
        <p:spPr/>
        <p:txBody>
          <a:bodyPr/>
          <a:lstStyle/>
          <a:p>
            <a:fld id="{1E47FE53-EBF0-4DA7-9D9D-CC1C3A20F3CB}" type="slidenum">
              <a:rPr lang="en-US" smtClean="0"/>
              <a:t>3</a:t>
            </a:fld>
            <a:endParaRPr lang="en-US" dirty="0"/>
          </a:p>
        </p:txBody>
      </p:sp>
      <p:sp>
        <p:nvSpPr>
          <p:cNvPr id="4" name="Arrow: Down 3">
            <a:extLst>
              <a:ext uri="{FF2B5EF4-FFF2-40B4-BE49-F238E27FC236}">
                <a16:creationId xmlns:a16="http://schemas.microsoft.com/office/drawing/2014/main" id="{7B729549-00F2-09F3-0F85-358377663A89}"/>
              </a:ext>
              <a:ext uri="{C183D7F6-B498-43B3-948B-1728B52AA6E4}">
                <adec:decorative xmlns:adec="http://schemas.microsoft.com/office/drawing/2017/decorative" val="1"/>
              </a:ext>
            </a:extLst>
          </p:cNvPr>
          <p:cNvSpPr/>
          <p:nvPr/>
        </p:nvSpPr>
        <p:spPr>
          <a:xfrm rot="5958081">
            <a:off x="10550435" y="3288969"/>
            <a:ext cx="1088572" cy="1469087"/>
          </a:xfrm>
          <a:prstGeom prst="downArrow">
            <a:avLst/>
          </a:prstGeom>
          <a:solidFill>
            <a:srgbClr val="869EB8"/>
          </a:solidFill>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4969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Title 1">
            <a:extLst>
              <a:ext uri="{FF2B5EF4-FFF2-40B4-BE49-F238E27FC236}">
                <a16:creationId xmlns:a16="http://schemas.microsoft.com/office/drawing/2014/main" id="{2395C66E-D915-FC64-B65D-FF9800F8094B}"/>
              </a:ext>
            </a:extLst>
          </p:cNvPr>
          <p:cNvSpPr>
            <a:spLocks noGrp="1"/>
          </p:cNvSpPr>
          <p:nvPr>
            <p:ph type="title" idx="4294967295"/>
          </p:nvPr>
        </p:nvSpPr>
        <p:spPr>
          <a:xfrm>
            <a:off x="415600" y="-763600"/>
            <a:ext cx="11360800" cy="763600"/>
          </a:xfrm>
        </p:spPr>
        <p:txBody>
          <a:bodyPr spcFirstLastPara="1" wrap="square" lIns="91425" tIns="91425" rIns="91425" bIns="91425" anchor="b" anchorCtr="0">
            <a:noAutofit/>
          </a:bodyPr>
          <a:lstStyle/>
          <a:p>
            <a:r>
              <a:rPr lang="en-US" dirty="0"/>
              <a:t>Pedro A. Noguera Quote</a:t>
            </a:r>
          </a:p>
        </p:txBody>
      </p:sp>
      <p:sp>
        <p:nvSpPr>
          <p:cNvPr id="76" name="Google Shape;76;p16"/>
          <p:cNvSpPr txBox="1"/>
          <p:nvPr/>
        </p:nvSpPr>
        <p:spPr>
          <a:xfrm>
            <a:off x="1433867" y="743133"/>
            <a:ext cx="9260400" cy="4000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4000" b="1" kern="0">
                <a:solidFill>
                  <a:srgbClr val="555555"/>
                </a:solidFill>
                <a:highlight>
                  <a:srgbClr val="FFFFFF"/>
                </a:highlight>
                <a:latin typeface="Lustria"/>
                <a:ea typeface="Lustria"/>
                <a:cs typeface="Lustria"/>
                <a:sym typeface="Lustria"/>
              </a:rPr>
              <a:t>“That’s at the core of equity: understanding who your kids are and how to meet their needs. You are still focused on outcomes, but the path to get there may not be the same for each one.”</a:t>
            </a:r>
            <a:endParaRPr sz="4000" b="1" kern="0" dirty="0">
              <a:solidFill>
                <a:srgbClr val="555555"/>
              </a:solidFill>
              <a:highlight>
                <a:srgbClr val="FFFFFF"/>
              </a:highlight>
              <a:latin typeface="Lustria"/>
              <a:ea typeface="Lustria"/>
              <a:cs typeface="Lustria"/>
              <a:sym typeface="Lustria"/>
            </a:endParaRPr>
          </a:p>
          <a:p>
            <a:pPr algn="ctr" defTabSz="1219170">
              <a:buClr>
                <a:srgbClr val="000000"/>
              </a:buClr>
            </a:pPr>
            <a:r>
              <a:rPr lang="en" sz="4000" b="1" kern="0">
                <a:solidFill>
                  <a:srgbClr val="555555"/>
                </a:solidFill>
                <a:highlight>
                  <a:srgbClr val="FFFFFF"/>
                </a:highlight>
                <a:latin typeface="Lustria"/>
                <a:ea typeface="Lustria"/>
                <a:cs typeface="Lustria"/>
                <a:sym typeface="Lustria"/>
              </a:rPr>
              <a:t>~ Pedro A. Noguera </a:t>
            </a:r>
            <a:endParaRPr sz="4000" b="1" kern="0" dirty="0">
              <a:solidFill>
                <a:srgbClr val="555555"/>
              </a:solidFill>
              <a:highlight>
                <a:srgbClr val="FFFFFF"/>
              </a:highlight>
              <a:latin typeface="Lustria"/>
              <a:ea typeface="Lustria"/>
              <a:cs typeface="Lustria"/>
              <a:sym typeface="Lustria"/>
            </a:endParaRPr>
          </a:p>
        </p:txBody>
      </p:sp>
      <p:pic>
        <p:nvPicPr>
          <p:cNvPr id="77" name="Google Shape;77;p16" descr="Quote by Pedro A. Noguera that states &quot;That's at the core of equity: understanding who your kids are and how to meet their needs. You are still focused on outcomes, but the path to get there may not be the same for each one.&quot;"/>
          <p:cNvPicPr preferRelativeResize="0"/>
          <p:nvPr/>
        </p:nvPicPr>
        <p:blipFill>
          <a:blip r:embed="rId3">
            <a:alphaModFix amt="23000"/>
          </a:blip>
          <a:stretch>
            <a:fillRect/>
          </a:stretch>
        </p:blipFill>
        <p:spPr>
          <a:xfrm>
            <a:off x="-47333" y="-89262"/>
            <a:ext cx="12286663" cy="7036531"/>
          </a:xfrm>
          <a:prstGeom prst="rect">
            <a:avLst/>
          </a:prstGeom>
          <a:noFill/>
          <a:ln>
            <a:noFill/>
          </a:ln>
        </p:spPr>
      </p:pic>
      <p:sp>
        <p:nvSpPr>
          <p:cNvPr id="3" name="Slide Number Placeholder 2">
            <a:extLst>
              <a:ext uri="{FF2B5EF4-FFF2-40B4-BE49-F238E27FC236}">
                <a16:creationId xmlns:a16="http://schemas.microsoft.com/office/drawing/2014/main" id="{55BBF9F6-B927-1F99-8C7A-EED6697B9EBC}"/>
              </a:ext>
            </a:extLst>
          </p:cNvPr>
          <p:cNvSpPr>
            <a:spLocks noGrp="1"/>
          </p:cNvSpPr>
          <p:nvPr>
            <p:ph type="sldNum" idx="12"/>
          </p:nvPr>
        </p:nvSpPr>
        <p:spPr/>
        <p:txBody>
          <a:bodyPr/>
          <a:lstStyle/>
          <a:p>
            <a:fld id="{00000000-1234-1234-1234-123412341234}" type="slidenum">
              <a:rPr lang="en" sz="2400" smtClean="0">
                <a:latin typeface="+mn-lt"/>
              </a:rPr>
              <a:pPr/>
              <a:t>30</a:t>
            </a:fld>
            <a:endParaRPr lang="en" dirty="0">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515772-04A7-40ED-B0CE-D90034F1225C}"/>
              </a:ext>
            </a:extLst>
          </p:cNvPr>
          <p:cNvSpPr>
            <a:spLocks noGrp="1"/>
          </p:cNvSpPr>
          <p:nvPr>
            <p:ph type="title"/>
          </p:nvPr>
        </p:nvSpPr>
        <p:spPr/>
        <p:txBody>
          <a:bodyPr anchor="b"/>
          <a:lstStyle/>
          <a:p>
            <a:r>
              <a:rPr lang="en-US" dirty="0"/>
              <a:t>Rocklin Implementation – Services</a:t>
            </a:r>
          </a:p>
        </p:txBody>
      </p:sp>
      <p:sp>
        <p:nvSpPr>
          <p:cNvPr id="10" name="Content Placeholder 9">
            <a:extLst>
              <a:ext uri="{FF2B5EF4-FFF2-40B4-BE49-F238E27FC236}">
                <a16:creationId xmlns:a16="http://schemas.microsoft.com/office/drawing/2014/main" id="{3555C49E-B50F-DE52-46DE-F2B56D2F97FA}"/>
              </a:ext>
            </a:extLst>
          </p:cNvPr>
          <p:cNvSpPr>
            <a:spLocks noGrp="1"/>
          </p:cNvSpPr>
          <p:nvPr>
            <p:ph sz="half" idx="1"/>
          </p:nvPr>
        </p:nvSpPr>
        <p:spPr/>
        <p:txBody>
          <a:bodyPr>
            <a:normAutofit/>
          </a:bodyPr>
          <a:lstStyle/>
          <a:p>
            <a:pPr lvl="0" indent="-231775" algn="l" rtl="0">
              <a:lnSpc>
                <a:spcPct val="90000"/>
              </a:lnSpc>
              <a:buClr>
                <a:schemeClr val="dk1"/>
              </a:buClr>
              <a:buSzPts val="1400"/>
              <a:buChar char="●"/>
            </a:pPr>
            <a:r>
              <a:rPr lang="en-US" sz="2800" dirty="0">
                <a:solidFill>
                  <a:schemeClr val="dk1"/>
                </a:solidFill>
              </a:rPr>
              <a:t>Free transportation and breakfast/lunch</a:t>
            </a:r>
          </a:p>
          <a:p>
            <a:pPr lvl="0" indent="-231775" algn="l" rtl="0">
              <a:lnSpc>
                <a:spcPct val="90000"/>
              </a:lnSpc>
              <a:buClr>
                <a:schemeClr val="dk1"/>
              </a:buClr>
              <a:buSzPts val="1400"/>
              <a:buChar char="●"/>
            </a:pPr>
            <a:r>
              <a:rPr lang="en-US" sz="2800" dirty="0">
                <a:solidFill>
                  <a:schemeClr val="dk1"/>
                </a:solidFill>
              </a:rPr>
              <a:t>Field trip funding</a:t>
            </a:r>
          </a:p>
          <a:p>
            <a:pPr lvl="0" indent="-231775" algn="l" rtl="0">
              <a:lnSpc>
                <a:spcPct val="90000"/>
              </a:lnSpc>
              <a:buClr>
                <a:schemeClr val="dk1"/>
              </a:buClr>
              <a:buSzPts val="1400"/>
              <a:buChar char="●"/>
            </a:pPr>
            <a:r>
              <a:rPr lang="en-US" sz="2800" dirty="0">
                <a:solidFill>
                  <a:schemeClr val="dk1"/>
                </a:solidFill>
              </a:rPr>
              <a:t>Technology Loan Program including Chromebooks and Hotspots</a:t>
            </a:r>
          </a:p>
          <a:p>
            <a:pPr lvl="0" indent="-231775" algn="l" rtl="0">
              <a:lnSpc>
                <a:spcPct val="90000"/>
              </a:lnSpc>
              <a:buClr>
                <a:schemeClr val="dk1"/>
              </a:buClr>
              <a:buSzPts val="1400"/>
              <a:buChar char="●"/>
            </a:pPr>
            <a:r>
              <a:rPr lang="en-US" sz="2800" dirty="0">
                <a:solidFill>
                  <a:schemeClr val="dk1"/>
                </a:solidFill>
              </a:rPr>
              <a:t>School supplies/backpacks</a:t>
            </a:r>
          </a:p>
          <a:p>
            <a:pPr lvl="0" indent="-231775" algn="l" rtl="0">
              <a:lnSpc>
                <a:spcPct val="90000"/>
              </a:lnSpc>
              <a:buClr>
                <a:schemeClr val="dk1"/>
              </a:buClr>
              <a:buSzPts val="1400"/>
              <a:buChar char="●"/>
            </a:pPr>
            <a:r>
              <a:rPr lang="en-US" sz="2800" dirty="0">
                <a:solidFill>
                  <a:schemeClr val="dk1"/>
                </a:solidFill>
              </a:rPr>
              <a:t>Free Tutoring</a:t>
            </a:r>
          </a:p>
        </p:txBody>
      </p:sp>
      <p:sp>
        <p:nvSpPr>
          <p:cNvPr id="13" name="Content Placeholder 12">
            <a:extLst>
              <a:ext uri="{FF2B5EF4-FFF2-40B4-BE49-F238E27FC236}">
                <a16:creationId xmlns:a16="http://schemas.microsoft.com/office/drawing/2014/main" id="{65AC1095-2476-5128-F10F-08DB8C65226F}"/>
              </a:ext>
            </a:extLst>
          </p:cNvPr>
          <p:cNvSpPr>
            <a:spLocks noGrp="1"/>
          </p:cNvSpPr>
          <p:nvPr>
            <p:ph sz="half" idx="2"/>
          </p:nvPr>
        </p:nvSpPr>
        <p:spPr/>
        <p:txBody>
          <a:bodyPr>
            <a:normAutofit/>
          </a:bodyPr>
          <a:lstStyle/>
          <a:p>
            <a:pPr lvl="0" indent="-231775" algn="l" rtl="0">
              <a:lnSpc>
                <a:spcPct val="90000"/>
              </a:lnSpc>
              <a:buClr>
                <a:schemeClr val="dk1"/>
              </a:buClr>
              <a:buSzPts val="1400"/>
              <a:buChar char="●"/>
            </a:pPr>
            <a:r>
              <a:rPr lang="en-US" sz="2800" dirty="0">
                <a:solidFill>
                  <a:schemeClr val="dk1"/>
                </a:solidFill>
              </a:rPr>
              <a:t>Target/Walmart Gift Cards (upon request for clothing/school related needs)</a:t>
            </a:r>
          </a:p>
          <a:p>
            <a:pPr lvl="0" indent="-231775" algn="l" rtl="0">
              <a:lnSpc>
                <a:spcPct val="90000"/>
              </a:lnSpc>
              <a:buClr>
                <a:schemeClr val="dk1"/>
              </a:buClr>
              <a:buSzPts val="1400"/>
              <a:buChar char="●"/>
            </a:pPr>
            <a:r>
              <a:rPr lang="en-US" sz="2800" dirty="0">
                <a:solidFill>
                  <a:schemeClr val="dk1"/>
                </a:solidFill>
              </a:rPr>
              <a:t>Shoe and clothing referrals</a:t>
            </a:r>
          </a:p>
          <a:p>
            <a:pPr lvl="0" indent="-231775" algn="l" rtl="0">
              <a:lnSpc>
                <a:spcPct val="90000"/>
              </a:lnSpc>
              <a:buClr>
                <a:schemeClr val="dk1"/>
              </a:buClr>
              <a:buSzPts val="1400"/>
              <a:buChar char="●"/>
            </a:pPr>
            <a:r>
              <a:rPr lang="en-US" sz="2800" dirty="0">
                <a:solidFill>
                  <a:schemeClr val="dk1"/>
                </a:solidFill>
              </a:rPr>
              <a:t>Summer School (based on academic need)</a:t>
            </a:r>
          </a:p>
          <a:p>
            <a:pPr lvl="0" indent="-231775" algn="l" rtl="0">
              <a:lnSpc>
                <a:spcPct val="90000"/>
              </a:lnSpc>
              <a:buClr>
                <a:schemeClr val="dk1"/>
              </a:buClr>
              <a:buSzPts val="1400"/>
              <a:buChar char="●"/>
            </a:pPr>
            <a:r>
              <a:rPr lang="en-US" sz="2800" dirty="0">
                <a:solidFill>
                  <a:schemeClr val="dk1"/>
                </a:solidFill>
              </a:rPr>
              <a:t>Free after-school care (TK-6)</a:t>
            </a:r>
          </a:p>
          <a:p>
            <a:endParaRPr lang="en-US" dirty="0"/>
          </a:p>
        </p:txBody>
      </p:sp>
      <p:sp>
        <p:nvSpPr>
          <p:cNvPr id="5" name="Slide Number Placeholder 4">
            <a:extLst>
              <a:ext uri="{FF2B5EF4-FFF2-40B4-BE49-F238E27FC236}">
                <a16:creationId xmlns:a16="http://schemas.microsoft.com/office/drawing/2014/main" id="{B8C94EF6-446F-4C1E-5E97-542DCC2A0FE3}"/>
              </a:ext>
            </a:extLst>
          </p:cNvPr>
          <p:cNvSpPr>
            <a:spLocks noGrp="1"/>
          </p:cNvSpPr>
          <p:nvPr>
            <p:ph type="sldNum" sz="quarter" idx="12"/>
          </p:nvPr>
        </p:nvSpPr>
        <p:spPr/>
        <p:txBody>
          <a:bodyPr/>
          <a:lstStyle/>
          <a:p>
            <a:fld id="{1E47FE53-EBF0-4DA7-9D9D-CC1C3A20F3CB}" type="slidenum">
              <a:rPr lang="en-US" smtClean="0"/>
              <a:t>31</a:t>
            </a:fld>
            <a:endParaRPr lang="en-US" dirty="0"/>
          </a:p>
        </p:txBody>
      </p:sp>
    </p:spTree>
    <p:extLst>
      <p:ext uri="{BB962C8B-B14F-4D97-AF65-F5344CB8AC3E}">
        <p14:creationId xmlns:p14="http://schemas.microsoft.com/office/powerpoint/2010/main" val="802481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4B08-F3CA-75F8-D1B6-D05CA949A12C}"/>
              </a:ext>
            </a:extLst>
          </p:cNvPr>
          <p:cNvSpPr>
            <a:spLocks noGrp="1"/>
          </p:cNvSpPr>
          <p:nvPr>
            <p:ph type="title"/>
          </p:nvPr>
        </p:nvSpPr>
        <p:spPr/>
        <p:txBody>
          <a:bodyPr anchor="b"/>
          <a:lstStyle/>
          <a:p>
            <a:r>
              <a:rPr lang="en-US" dirty="0"/>
              <a:t>Rocklin Implementation – Supports</a:t>
            </a:r>
          </a:p>
        </p:txBody>
      </p:sp>
      <p:sp>
        <p:nvSpPr>
          <p:cNvPr id="3" name="Content Placeholder 2">
            <a:extLst>
              <a:ext uri="{FF2B5EF4-FFF2-40B4-BE49-F238E27FC236}">
                <a16:creationId xmlns:a16="http://schemas.microsoft.com/office/drawing/2014/main" id="{3CB9A140-D675-1C42-31D7-92A94EE59D96}"/>
              </a:ext>
            </a:extLst>
          </p:cNvPr>
          <p:cNvSpPr>
            <a:spLocks noGrp="1"/>
          </p:cNvSpPr>
          <p:nvPr>
            <p:ph idx="1"/>
          </p:nvPr>
        </p:nvSpPr>
        <p:spPr>
          <a:xfrm>
            <a:off x="1097280" y="1845733"/>
            <a:ext cx="10058400" cy="4429807"/>
          </a:xfrm>
        </p:spPr>
        <p:txBody>
          <a:bodyPr>
            <a:normAutofit lnSpcReduction="10000"/>
          </a:bodyPr>
          <a:lstStyle/>
          <a:p>
            <a:pPr lvl="0" indent="-231775" algn="l" rtl="0">
              <a:lnSpc>
                <a:spcPct val="90000"/>
              </a:lnSpc>
              <a:buClr>
                <a:schemeClr val="dk1"/>
              </a:buClr>
              <a:buSzPts val="1400"/>
              <a:buChar char="●"/>
            </a:pPr>
            <a:r>
              <a:rPr lang="en-US" i="1" dirty="0">
                <a:solidFill>
                  <a:schemeClr val="dk1"/>
                </a:solidFill>
              </a:rPr>
              <a:t>Handle with Care </a:t>
            </a:r>
            <a:r>
              <a:rPr lang="en-US" dirty="0">
                <a:solidFill>
                  <a:schemeClr val="dk1"/>
                </a:solidFill>
              </a:rPr>
              <a:t>emails sent to school sites and teachers to bring awareness and provide resources</a:t>
            </a:r>
          </a:p>
          <a:p>
            <a:pPr lvl="0" indent="-231775" algn="l" rtl="0">
              <a:lnSpc>
                <a:spcPct val="90000"/>
              </a:lnSpc>
              <a:buClr>
                <a:schemeClr val="dk1"/>
              </a:buClr>
              <a:buSzPts val="1400"/>
              <a:buChar char="●"/>
            </a:pPr>
            <a:r>
              <a:rPr lang="en-US" dirty="0">
                <a:solidFill>
                  <a:schemeClr val="dk1"/>
                </a:solidFill>
              </a:rPr>
              <a:t>Priority placement in Learning Recovery classes/Everyday Math</a:t>
            </a:r>
          </a:p>
          <a:p>
            <a:pPr lvl="0" indent="-231775" algn="l" rtl="0">
              <a:lnSpc>
                <a:spcPct val="90000"/>
              </a:lnSpc>
              <a:buClr>
                <a:schemeClr val="dk1"/>
              </a:buClr>
              <a:buSzPts val="1400"/>
              <a:buChar char="●"/>
            </a:pPr>
            <a:r>
              <a:rPr lang="en-US" dirty="0">
                <a:solidFill>
                  <a:schemeClr val="dk1"/>
                </a:solidFill>
              </a:rPr>
              <a:t>Priority access to </a:t>
            </a:r>
            <a:r>
              <a:rPr lang="en-US" i="1" dirty="0">
                <a:solidFill>
                  <a:schemeClr val="dk1"/>
                </a:solidFill>
              </a:rPr>
              <a:t>Counselors &amp; Wellness Together</a:t>
            </a:r>
            <a:r>
              <a:rPr lang="en-US" dirty="0">
                <a:solidFill>
                  <a:schemeClr val="dk1"/>
                </a:solidFill>
              </a:rPr>
              <a:t>, a school-based therapist</a:t>
            </a:r>
          </a:p>
          <a:p>
            <a:pPr lvl="0" indent="-231775" algn="l" rtl="0">
              <a:lnSpc>
                <a:spcPct val="90000"/>
              </a:lnSpc>
              <a:buClr>
                <a:schemeClr val="dk1"/>
              </a:buClr>
              <a:buSzPts val="1400"/>
              <a:buChar char="●"/>
            </a:pPr>
            <a:r>
              <a:rPr lang="en-US" dirty="0">
                <a:solidFill>
                  <a:schemeClr val="dk1"/>
                </a:solidFill>
              </a:rPr>
              <a:t>Consultation, guidance, and education for staff supporting youth/family</a:t>
            </a:r>
          </a:p>
          <a:p>
            <a:pPr lvl="0" indent="-231775" algn="l" rtl="0">
              <a:lnSpc>
                <a:spcPct val="90000"/>
              </a:lnSpc>
              <a:buClr>
                <a:schemeClr val="dk1"/>
              </a:buClr>
              <a:buSzPts val="1400"/>
              <a:buChar char="●"/>
            </a:pPr>
            <a:r>
              <a:rPr lang="en-US" dirty="0">
                <a:solidFill>
                  <a:schemeClr val="dk1"/>
                </a:solidFill>
              </a:rPr>
              <a:t>Referral to outside agencies – including social services, attendance assistance support, employment, mental health, food security, and housing</a:t>
            </a:r>
          </a:p>
          <a:p>
            <a:pPr lvl="0" indent="-231775" algn="l" rtl="0">
              <a:lnSpc>
                <a:spcPct val="90000"/>
              </a:lnSpc>
              <a:buClr>
                <a:schemeClr val="dk1"/>
              </a:buClr>
              <a:buSzPts val="1400"/>
              <a:buChar char="●"/>
            </a:pPr>
            <a:r>
              <a:rPr lang="en-US" dirty="0">
                <a:solidFill>
                  <a:schemeClr val="dk1"/>
                </a:solidFill>
              </a:rPr>
              <a:t>Joint home visits and direct outreach   </a:t>
            </a:r>
          </a:p>
          <a:p>
            <a:pPr lvl="0" indent="-231775" algn="l" rtl="0">
              <a:lnSpc>
                <a:spcPct val="90000"/>
              </a:lnSpc>
              <a:buClr>
                <a:schemeClr val="dk1"/>
              </a:buClr>
              <a:buSzPts val="1400"/>
              <a:buChar char="●"/>
            </a:pPr>
            <a:r>
              <a:rPr lang="en-US" dirty="0">
                <a:solidFill>
                  <a:schemeClr val="dk1"/>
                </a:solidFill>
              </a:rPr>
              <a:t>Tier III school-based wraparound meeting/support</a:t>
            </a:r>
          </a:p>
        </p:txBody>
      </p:sp>
      <p:sp>
        <p:nvSpPr>
          <p:cNvPr id="4" name="Slide Number Placeholder 3">
            <a:extLst>
              <a:ext uri="{FF2B5EF4-FFF2-40B4-BE49-F238E27FC236}">
                <a16:creationId xmlns:a16="http://schemas.microsoft.com/office/drawing/2014/main" id="{E9F42B1C-E2F6-78F0-BE73-3E02259FB826}"/>
              </a:ext>
            </a:extLst>
          </p:cNvPr>
          <p:cNvSpPr>
            <a:spLocks noGrp="1"/>
          </p:cNvSpPr>
          <p:nvPr>
            <p:ph type="sldNum" sz="quarter" idx="12"/>
          </p:nvPr>
        </p:nvSpPr>
        <p:spPr/>
        <p:txBody>
          <a:bodyPr/>
          <a:lstStyle/>
          <a:p>
            <a:fld id="{1E47FE53-EBF0-4DA7-9D9D-CC1C3A20F3CB}" type="slidenum">
              <a:rPr lang="en-US" smtClean="0"/>
              <a:t>32</a:t>
            </a:fld>
            <a:endParaRPr lang="en-US" dirty="0"/>
          </a:p>
        </p:txBody>
      </p:sp>
    </p:spTree>
    <p:extLst>
      <p:ext uri="{BB962C8B-B14F-4D97-AF65-F5344CB8AC3E}">
        <p14:creationId xmlns:p14="http://schemas.microsoft.com/office/powerpoint/2010/main" val="578388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9">
            <a:extLst>
              <a:ext uri="{C183D7F6-B498-43B3-948B-1728B52AA6E4}">
                <adec:decorative xmlns:adec="http://schemas.microsoft.com/office/drawing/2017/decorative" val="1"/>
              </a:ext>
            </a:extLst>
          </p:cNvPr>
          <p:cNvPicPr preferRelativeResize="0"/>
          <p:nvPr/>
        </p:nvPicPr>
        <p:blipFill>
          <a:blip r:embed="rId3">
            <a:alphaModFix amt="15000"/>
          </a:blip>
          <a:stretch>
            <a:fillRect/>
          </a:stretch>
        </p:blipFill>
        <p:spPr>
          <a:xfrm>
            <a:off x="2941110" y="0"/>
            <a:ext cx="6054167" cy="6530667"/>
          </a:xfrm>
          <a:prstGeom prst="rect">
            <a:avLst/>
          </a:prstGeom>
          <a:noFill/>
          <a:ln>
            <a:noFill/>
          </a:ln>
        </p:spPr>
      </p:pic>
      <p:sp>
        <p:nvSpPr>
          <p:cNvPr id="96" name="Google Shape;96;p19"/>
          <p:cNvSpPr txBox="1">
            <a:spLocks noGrp="1"/>
          </p:cNvSpPr>
          <p:nvPr>
            <p:ph type="title"/>
          </p:nvPr>
        </p:nvSpPr>
        <p:spPr>
          <a:xfrm>
            <a:off x="415600" y="288567"/>
            <a:ext cx="11360800" cy="763600"/>
          </a:xfrm>
          <a:prstGeom prst="rect">
            <a:avLst/>
          </a:prstGeom>
        </p:spPr>
        <p:txBody>
          <a:bodyPr spcFirstLastPara="1" wrap="square" lIns="121900" tIns="121900" rIns="121900" bIns="121900" anchor="t" anchorCtr="0">
            <a:noAutofit/>
          </a:bodyPr>
          <a:lstStyle/>
          <a:p>
            <a:pPr algn="ctr"/>
            <a:r>
              <a:rPr lang="en" sz="3600" dirty="0">
                <a:latin typeface="+mj-lt"/>
              </a:rPr>
              <a:t>What is the Back to School Fair?</a:t>
            </a:r>
            <a:endParaRPr sz="3600" dirty="0">
              <a:latin typeface="+mj-lt"/>
            </a:endParaRPr>
          </a:p>
        </p:txBody>
      </p:sp>
      <p:sp>
        <p:nvSpPr>
          <p:cNvPr id="97" name="Google Shape;97;p19"/>
          <p:cNvSpPr txBox="1">
            <a:spLocks noGrp="1"/>
          </p:cNvSpPr>
          <p:nvPr>
            <p:ph type="body" idx="1"/>
          </p:nvPr>
        </p:nvSpPr>
        <p:spPr>
          <a:xfrm>
            <a:off x="415600" y="947617"/>
            <a:ext cx="11360800" cy="5687600"/>
          </a:xfrm>
          <a:prstGeom prst="rect">
            <a:avLst/>
          </a:prstGeom>
        </p:spPr>
        <p:txBody>
          <a:bodyPr spcFirstLastPara="1" wrap="square" lIns="121900" tIns="121900" rIns="121900" bIns="121900" anchor="t" anchorCtr="0">
            <a:noAutofit/>
          </a:bodyPr>
          <a:lstStyle/>
          <a:p>
            <a:pPr marL="0" indent="0" algn="ctr">
              <a:lnSpc>
                <a:spcPct val="90000"/>
              </a:lnSpc>
              <a:buNone/>
            </a:pPr>
            <a:r>
              <a:rPr lang="en" sz="2400" b="1" dirty="0">
                <a:solidFill>
                  <a:schemeClr val="dk1"/>
                </a:solidFill>
                <a:latin typeface="+mn-lt"/>
              </a:rPr>
              <a:t>CORE Purpose: Create an opportunity for RUSD families to feel welcome in our District and ensure they have everything they need to start the year.</a:t>
            </a:r>
            <a:endParaRPr sz="2400" b="1" dirty="0">
              <a:solidFill>
                <a:schemeClr val="dk1"/>
              </a:solidFill>
              <a:latin typeface="+mn-lt"/>
            </a:endParaRPr>
          </a:p>
          <a:p>
            <a:pPr marL="0" indent="0" algn="ctr">
              <a:lnSpc>
                <a:spcPct val="90000"/>
              </a:lnSpc>
              <a:spcBef>
                <a:spcPts val="1800"/>
              </a:spcBef>
              <a:buNone/>
            </a:pPr>
            <a:r>
              <a:rPr lang="en" sz="2400" dirty="0">
                <a:solidFill>
                  <a:schemeClr val="tx1"/>
                </a:solidFill>
                <a:latin typeface="+mn-lt"/>
              </a:rPr>
              <a:t>Check-in table	RUSD information (bell schedules, contact information, etc.)</a:t>
            </a:r>
          </a:p>
          <a:p>
            <a:pPr marL="0" indent="0" algn="ctr">
              <a:lnSpc>
                <a:spcPct val="90000"/>
              </a:lnSpc>
              <a:spcBef>
                <a:spcPts val="1800"/>
              </a:spcBef>
              <a:buNone/>
            </a:pPr>
            <a:r>
              <a:rPr lang="en" sz="2400" dirty="0">
                <a:solidFill>
                  <a:schemeClr val="tx1"/>
                </a:solidFill>
                <a:latin typeface="+mn-lt"/>
              </a:rPr>
              <a:t>Transportation	Nutrition	Technology	</a:t>
            </a:r>
            <a:r>
              <a:rPr lang="en-US" sz="2400" dirty="0">
                <a:solidFill>
                  <a:schemeClr val="tx1"/>
                </a:solidFill>
                <a:latin typeface="+mn-lt"/>
              </a:rPr>
              <a:t>Tutoring Sign-ups</a:t>
            </a:r>
          </a:p>
          <a:p>
            <a:pPr marL="0" indent="0" algn="ctr">
              <a:lnSpc>
                <a:spcPct val="90000"/>
              </a:lnSpc>
              <a:spcBef>
                <a:spcPts val="1800"/>
              </a:spcBef>
              <a:buNone/>
            </a:pPr>
            <a:r>
              <a:rPr lang="en" sz="2400" dirty="0">
                <a:solidFill>
                  <a:schemeClr val="tx1"/>
                </a:solidFill>
                <a:latin typeface="+mn-lt"/>
              </a:rPr>
              <a:t>Translation (utilize RFEP students &amp; adult translators)</a:t>
            </a:r>
            <a:endParaRPr sz="2400" dirty="0">
              <a:solidFill>
                <a:schemeClr val="tx1"/>
              </a:solidFill>
              <a:latin typeface="+mn-lt"/>
            </a:endParaRPr>
          </a:p>
          <a:p>
            <a:pPr marL="0" indent="0" algn="ctr">
              <a:lnSpc>
                <a:spcPct val="90000"/>
              </a:lnSpc>
              <a:spcBef>
                <a:spcPts val="1800"/>
              </a:spcBef>
              <a:buNone/>
            </a:pPr>
            <a:r>
              <a:rPr lang="en" sz="2400" dirty="0">
                <a:solidFill>
                  <a:schemeClr val="tx1"/>
                </a:solidFill>
                <a:latin typeface="+mn-lt"/>
              </a:rPr>
              <a:t>School Supplies (CHOICES!) 	Hygiene Products 	Giveaways</a:t>
            </a:r>
          </a:p>
          <a:p>
            <a:pPr marL="0" indent="0" algn="ctr">
              <a:lnSpc>
                <a:spcPct val="90000"/>
              </a:lnSpc>
              <a:spcBef>
                <a:spcPts val="1800"/>
              </a:spcBef>
              <a:buNone/>
            </a:pPr>
            <a:r>
              <a:rPr lang="en" sz="2400" dirty="0">
                <a:solidFill>
                  <a:schemeClr val="tx1"/>
                </a:solidFill>
                <a:latin typeface="+mn-lt"/>
              </a:rPr>
              <a:t>After School Care (ELOP) Sign-ups		Tutoring Sign-ups</a:t>
            </a:r>
            <a:endParaRPr sz="2400" dirty="0">
              <a:solidFill>
                <a:schemeClr val="tx1"/>
              </a:solidFill>
              <a:latin typeface="+mn-lt"/>
            </a:endParaRPr>
          </a:p>
          <a:p>
            <a:pPr marL="0" indent="0" algn="ctr">
              <a:lnSpc>
                <a:spcPct val="90000"/>
              </a:lnSpc>
              <a:spcBef>
                <a:spcPts val="1800"/>
              </a:spcBef>
              <a:buNone/>
            </a:pPr>
            <a:r>
              <a:rPr lang="en" sz="2400" dirty="0">
                <a:solidFill>
                  <a:schemeClr val="tx1"/>
                </a:solidFill>
                <a:latin typeface="+mn-lt"/>
              </a:rPr>
              <a:t>Community Partnerships (Local organizations, County Office, Local Colleges)Data Confirmation/Back-to-School Paperwork &amp; Printers</a:t>
            </a:r>
            <a:endParaRPr sz="2400" dirty="0">
              <a:solidFill>
                <a:schemeClr val="tx1"/>
              </a:solidFill>
              <a:latin typeface="+mn-lt"/>
            </a:endParaRPr>
          </a:p>
          <a:p>
            <a:pPr marL="0" indent="0" algn="ctr">
              <a:lnSpc>
                <a:spcPct val="90000"/>
              </a:lnSpc>
              <a:spcBef>
                <a:spcPts val="1800"/>
              </a:spcBef>
              <a:spcAft>
                <a:spcPts val="2133"/>
              </a:spcAft>
              <a:buNone/>
            </a:pPr>
            <a:r>
              <a:rPr lang="en" sz="2400" dirty="0">
                <a:solidFill>
                  <a:schemeClr val="tx1"/>
                </a:solidFill>
                <a:latin typeface="+mn-lt"/>
              </a:rPr>
              <a:t>Future Goals - back to school haircuts, additional community partners, school picture companies</a:t>
            </a:r>
            <a:endParaRPr sz="2400" dirty="0">
              <a:solidFill>
                <a:schemeClr val="tx1"/>
              </a:solidFill>
              <a:latin typeface="+mn-lt"/>
            </a:endParaRPr>
          </a:p>
        </p:txBody>
      </p:sp>
      <p:sp>
        <p:nvSpPr>
          <p:cNvPr id="2" name="Slide Number Placeholder 1">
            <a:extLst>
              <a:ext uri="{FF2B5EF4-FFF2-40B4-BE49-F238E27FC236}">
                <a16:creationId xmlns:a16="http://schemas.microsoft.com/office/drawing/2014/main" id="{BD8B2978-898F-18C2-FEC0-FFC27DB181A4}"/>
              </a:ext>
            </a:extLst>
          </p:cNvPr>
          <p:cNvSpPr>
            <a:spLocks noGrp="1"/>
          </p:cNvSpPr>
          <p:nvPr>
            <p:ph type="sldNum" idx="12"/>
          </p:nvPr>
        </p:nvSpPr>
        <p:spPr>
          <a:xfrm>
            <a:off x="10580914" y="6217623"/>
            <a:ext cx="1447297" cy="524800"/>
          </a:xfrm>
        </p:spPr>
        <p:txBody>
          <a:bodyPr/>
          <a:lstStyle/>
          <a:p>
            <a:pPr algn="ctr"/>
            <a:fld id="{00000000-1234-1234-1234-123412341234}" type="slidenum">
              <a:rPr lang="en" sz="2400" smtClean="0">
                <a:latin typeface="+mn-lt"/>
              </a:rPr>
              <a:pPr algn="ctr"/>
              <a:t>33</a:t>
            </a:fld>
            <a:endParaRPr lang="en" dirty="0">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EE88B-2255-26AA-AF37-6C32BDA786A6}"/>
              </a:ext>
            </a:extLst>
          </p:cNvPr>
          <p:cNvSpPr>
            <a:spLocks noGrp="1"/>
          </p:cNvSpPr>
          <p:nvPr>
            <p:ph type="title"/>
          </p:nvPr>
        </p:nvSpPr>
        <p:spPr/>
        <p:txBody>
          <a:bodyPr/>
          <a:lstStyle/>
          <a:p>
            <a:r>
              <a:rPr lang="en-US" dirty="0"/>
              <a:t>U</a:t>
            </a:r>
            <a:r>
              <a:rPr lang="en" dirty="0">
                <a:ea typeface="Bree Serif"/>
                <a:cs typeface="Bree Serif"/>
                <a:sym typeface="Bree Serif"/>
              </a:rPr>
              <a:t>se Your ARP-HCY Funds</a:t>
            </a:r>
            <a:endParaRPr lang="en-US" dirty="0"/>
          </a:p>
        </p:txBody>
      </p:sp>
      <p:sp>
        <p:nvSpPr>
          <p:cNvPr id="5" name="Content Placeholder 4">
            <a:extLst>
              <a:ext uri="{FF2B5EF4-FFF2-40B4-BE49-F238E27FC236}">
                <a16:creationId xmlns:a16="http://schemas.microsoft.com/office/drawing/2014/main" id="{8D1680D8-3E89-278B-EC21-B922DD43E66C}"/>
              </a:ext>
            </a:extLst>
          </p:cNvPr>
          <p:cNvSpPr>
            <a:spLocks noGrp="1"/>
          </p:cNvSpPr>
          <p:nvPr>
            <p:ph idx="1"/>
          </p:nvPr>
        </p:nvSpPr>
        <p:spPr/>
        <p:txBody>
          <a:bodyPr/>
          <a:lstStyle/>
          <a:p>
            <a:pPr marL="0" lvl="0" indent="0" algn="ctr" rtl="0">
              <a:lnSpc>
                <a:spcPct val="90000"/>
              </a:lnSpc>
              <a:buNone/>
            </a:pPr>
            <a:r>
              <a:rPr lang="en" dirty="0">
                <a:ea typeface="Bree Serif"/>
                <a:cs typeface="Bree Serif"/>
                <a:sym typeface="Bree Serif"/>
              </a:rPr>
              <a:t>But don’t stop there! </a:t>
            </a:r>
            <a:endParaRPr lang="en" sz="2400" dirty="0">
              <a:ea typeface="Proxima Nova"/>
              <a:cs typeface="Proxima Nova"/>
              <a:sym typeface="Bree Serif"/>
            </a:endParaRPr>
          </a:p>
          <a:p>
            <a:pPr marL="0" lvl="0" indent="0" algn="l" rtl="0">
              <a:lnSpc>
                <a:spcPct val="90000"/>
              </a:lnSpc>
              <a:buNone/>
            </a:pPr>
            <a:r>
              <a:rPr lang="en" dirty="0">
                <a:ea typeface="Proxima Nova"/>
                <a:cs typeface="Proxima Nova"/>
                <a:sym typeface="Bree Serif"/>
              </a:rPr>
              <a:t>Use </a:t>
            </a:r>
            <a:r>
              <a:rPr lang="en-US" sz="2400" dirty="0">
                <a:ea typeface="Proxima Nova"/>
                <a:cs typeface="Proxima Nova"/>
                <a:sym typeface="Proxima Nova"/>
              </a:rPr>
              <a:t>multiple funding streams to create an event like this one:</a:t>
            </a:r>
          </a:p>
          <a:p>
            <a:pPr lvl="0" indent="-231775" algn="l" rtl="0">
              <a:lnSpc>
                <a:spcPct val="90000"/>
              </a:lnSpc>
              <a:buSzPts val="1500"/>
              <a:buFont typeface="Proxima Nova"/>
              <a:buChar char="●"/>
            </a:pPr>
            <a:r>
              <a:rPr lang="en-US" sz="2400" dirty="0">
                <a:ea typeface="Proxima Nova"/>
                <a:cs typeface="Proxima Nova"/>
                <a:sym typeface="Proxima Nova"/>
              </a:rPr>
              <a:t>Title I</a:t>
            </a:r>
          </a:p>
          <a:p>
            <a:pPr lvl="0" indent="-231775" algn="l" rtl="0">
              <a:lnSpc>
                <a:spcPct val="90000"/>
              </a:lnSpc>
              <a:buSzPts val="1500"/>
              <a:buFont typeface="Proxima Nova"/>
              <a:buChar char="●"/>
            </a:pPr>
            <a:r>
              <a:rPr lang="en-US" sz="2400" dirty="0">
                <a:ea typeface="Proxima Nova"/>
                <a:cs typeface="Proxima Nova"/>
                <a:sym typeface="Proxima Nova"/>
              </a:rPr>
              <a:t>Title III</a:t>
            </a:r>
          </a:p>
          <a:p>
            <a:pPr lvl="0" indent="-231775" algn="l" rtl="0">
              <a:lnSpc>
                <a:spcPct val="90000"/>
              </a:lnSpc>
              <a:buSzPts val="1500"/>
              <a:buFont typeface="Proxima Nova"/>
              <a:buChar char="●"/>
            </a:pPr>
            <a:r>
              <a:rPr lang="en-US" sz="2400" dirty="0">
                <a:ea typeface="Proxima Nova"/>
                <a:cs typeface="Proxima Nova"/>
                <a:sym typeface="Proxima Nova"/>
              </a:rPr>
              <a:t>Supplemental/Concentration</a:t>
            </a:r>
          </a:p>
          <a:p>
            <a:pPr lvl="0" indent="-231775" algn="l" rtl="0">
              <a:lnSpc>
                <a:spcPct val="90000"/>
              </a:lnSpc>
              <a:buSzPts val="1500"/>
              <a:buFont typeface="Proxima Nova"/>
              <a:buChar char="●"/>
            </a:pPr>
            <a:r>
              <a:rPr lang="en-US" sz="2400" dirty="0">
                <a:ea typeface="Proxima Nova"/>
                <a:cs typeface="Proxima Nova"/>
                <a:sym typeface="Proxima Nova"/>
              </a:rPr>
              <a:t>Local Donations</a:t>
            </a:r>
          </a:p>
          <a:p>
            <a:pPr lvl="0" indent="-231775" algn="l" rtl="0">
              <a:lnSpc>
                <a:spcPct val="90000"/>
              </a:lnSpc>
              <a:buSzPts val="1500"/>
              <a:buFont typeface="Proxima Nova"/>
              <a:buChar char="●"/>
            </a:pPr>
            <a:r>
              <a:rPr lang="en-US" sz="2400" dirty="0">
                <a:ea typeface="Proxima Nova"/>
                <a:cs typeface="Proxima Nova"/>
                <a:sym typeface="Proxima Nova"/>
              </a:rPr>
              <a:t>Local Supplies Drives</a:t>
            </a:r>
          </a:p>
        </p:txBody>
      </p:sp>
      <p:sp>
        <p:nvSpPr>
          <p:cNvPr id="2" name="Slide Number Placeholder 1">
            <a:extLst>
              <a:ext uri="{FF2B5EF4-FFF2-40B4-BE49-F238E27FC236}">
                <a16:creationId xmlns:a16="http://schemas.microsoft.com/office/drawing/2014/main" id="{22FFBFEF-27EA-B4AA-B393-C929BA0F38B8}"/>
              </a:ext>
            </a:extLst>
          </p:cNvPr>
          <p:cNvSpPr>
            <a:spLocks noGrp="1"/>
          </p:cNvSpPr>
          <p:nvPr>
            <p:ph type="sldNum" sz="quarter" idx="12"/>
          </p:nvPr>
        </p:nvSpPr>
        <p:spPr/>
        <p:txBody>
          <a:bodyPr/>
          <a:lstStyle/>
          <a:p>
            <a:fld id="{1E47FE53-EBF0-4DA7-9D9D-CC1C3A20F3CB}" type="slidenum">
              <a:rPr lang="en-US" smtClean="0"/>
              <a:t>34</a:t>
            </a:fld>
            <a:endParaRPr lang="en-US" dirty="0"/>
          </a:p>
        </p:txBody>
      </p:sp>
    </p:spTree>
    <p:extLst>
      <p:ext uri="{BB962C8B-B14F-4D97-AF65-F5344CB8AC3E}">
        <p14:creationId xmlns:p14="http://schemas.microsoft.com/office/powerpoint/2010/main" val="2136988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544D-EAD8-AE49-757C-F08DD5E88C49}"/>
              </a:ext>
            </a:extLst>
          </p:cNvPr>
          <p:cNvSpPr>
            <a:spLocks noGrp="1"/>
          </p:cNvSpPr>
          <p:nvPr>
            <p:ph type="title"/>
          </p:nvPr>
        </p:nvSpPr>
        <p:spPr>
          <a:xfrm>
            <a:off x="274497" y="374072"/>
            <a:ext cx="3516108" cy="3947408"/>
          </a:xfrm>
        </p:spPr>
        <p:txBody>
          <a:bodyPr anchor="t">
            <a:noAutofit/>
          </a:bodyPr>
          <a:lstStyle/>
          <a:p>
            <a:pPr algn="ctr"/>
            <a:r>
              <a:rPr lang="en-US" sz="4000" dirty="0">
                <a:solidFill>
                  <a:srgbClr val="FFFFFF"/>
                </a:solidFill>
              </a:rPr>
              <a:t>Strategies from the Field </a:t>
            </a:r>
            <a:br>
              <a:rPr lang="en-US" sz="4000" dirty="0"/>
            </a:br>
            <a:br>
              <a:rPr lang="en-US" sz="4000" dirty="0"/>
            </a:br>
            <a:r>
              <a:rPr lang="en-US" sz="4000" dirty="0"/>
              <a:t>Ventura County Office of Education</a:t>
            </a:r>
            <a:endParaRPr lang="en-US" sz="4000" dirty="0">
              <a:solidFill>
                <a:srgbClr val="FFFFFF"/>
              </a:solidFill>
            </a:endParaRPr>
          </a:p>
        </p:txBody>
      </p:sp>
      <p:pic>
        <p:nvPicPr>
          <p:cNvPr id="4102" name="Picture 6" descr="Ventura County Office of Education #2">
            <a:extLst>
              <a:ext uri="{FF2B5EF4-FFF2-40B4-BE49-F238E27FC236}">
                <a16:creationId xmlns:a16="http://schemas.microsoft.com/office/drawing/2014/main" id="{28A711AA-C0EC-AA12-DE56-E80E61546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51" y="4757057"/>
            <a:ext cx="3810000" cy="981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E9C4D096-C90E-420A-D95C-ECD4C32A916B}"/>
              </a:ext>
            </a:extLst>
          </p:cNvPr>
          <p:cNvSpPr>
            <a:spLocks noGrp="1"/>
          </p:cNvSpPr>
          <p:nvPr>
            <p:ph type="body" sz="half" idx="2"/>
          </p:nvPr>
        </p:nvSpPr>
        <p:spPr>
          <a:xfrm>
            <a:off x="4463143" y="256796"/>
            <a:ext cx="7282543" cy="4500261"/>
          </a:xfrm>
        </p:spPr>
        <p:txBody>
          <a:bodyPr>
            <a:noAutofit/>
          </a:bodyPr>
          <a:lstStyle/>
          <a:p>
            <a:pPr marL="233363">
              <a:lnSpc>
                <a:spcPct val="90000"/>
              </a:lnSpc>
            </a:pPr>
            <a:r>
              <a:rPr lang="es-ES" sz="2800" dirty="0">
                <a:solidFill>
                  <a:schemeClr val="tx1"/>
                </a:solidFill>
              </a:rPr>
              <a:t>Cathi Nye, MA</a:t>
            </a:r>
          </a:p>
          <a:p>
            <a:pPr marL="914400" lvl="1" indent="-457200">
              <a:lnSpc>
                <a:spcPct val="90000"/>
              </a:lnSpc>
              <a:spcBef>
                <a:spcPts val="1200"/>
              </a:spcBef>
              <a:spcAft>
                <a:spcPts val="200"/>
              </a:spcAft>
              <a:buFont typeface="Arial" panose="020B0604020202020204" pitchFamily="34" charset="0"/>
              <a:buChar char="•"/>
            </a:pPr>
            <a:r>
              <a:rPr lang="en-US" sz="2800" dirty="0">
                <a:solidFill>
                  <a:schemeClr val="tx1"/>
                </a:solidFill>
              </a:rPr>
              <a:t>Coordinator Special Populations - Homeless Education Program</a:t>
            </a:r>
          </a:p>
          <a:p>
            <a:pPr marL="914400" lvl="1" indent="-457200">
              <a:lnSpc>
                <a:spcPct val="90000"/>
              </a:lnSpc>
              <a:spcBef>
                <a:spcPts val="1200"/>
              </a:spcBef>
              <a:spcAft>
                <a:spcPts val="200"/>
              </a:spcAft>
              <a:buFont typeface="Arial" panose="020B0604020202020204" pitchFamily="34" charset="0"/>
              <a:buChar char="•"/>
            </a:pPr>
            <a:r>
              <a:rPr lang="en-US" sz="2800" dirty="0">
                <a:hlinkClick r:id="rId3"/>
              </a:rPr>
              <a:t>cnye@vcoe.org</a:t>
            </a:r>
            <a:endParaRPr lang="en-US" sz="2800" dirty="0"/>
          </a:p>
          <a:p>
            <a:pPr marL="233363">
              <a:lnSpc>
                <a:spcPct val="90000"/>
              </a:lnSpc>
            </a:pPr>
            <a:r>
              <a:rPr lang="en-US" sz="2800" dirty="0">
                <a:solidFill>
                  <a:schemeClr val="tx1"/>
                </a:solidFill>
              </a:rPr>
              <a:t>Demographics – 28 </a:t>
            </a:r>
            <a:r>
              <a:rPr lang="en-US" sz="2800" dirty="0">
                <a:solidFill>
                  <a:srgbClr val="000000"/>
                </a:solidFill>
              </a:rPr>
              <a:t>s</a:t>
            </a:r>
            <a:r>
              <a:rPr lang="en-US" sz="2800" b="0" i="0" u="none" strike="noStrike" dirty="0">
                <a:solidFill>
                  <a:srgbClr val="000000"/>
                </a:solidFill>
                <a:effectLst/>
              </a:rPr>
              <a:t>chool </a:t>
            </a:r>
            <a:r>
              <a:rPr lang="en-US" sz="2800" dirty="0">
                <a:solidFill>
                  <a:srgbClr val="000000"/>
                </a:solidFill>
              </a:rPr>
              <a:t>d</a:t>
            </a:r>
            <a:r>
              <a:rPr lang="en-US" sz="2800" b="0" i="0" u="none" strike="noStrike" dirty="0">
                <a:solidFill>
                  <a:srgbClr val="000000"/>
                </a:solidFill>
                <a:effectLst/>
              </a:rPr>
              <a:t>istricts; 302 </a:t>
            </a:r>
            <a:r>
              <a:rPr lang="en-US" sz="2800" dirty="0">
                <a:solidFill>
                  <a:srgbClr val="000000"/>
                </a:solidFill>
              </a:rPr>
              <a:t>s</a:t>
            </a:r>
            <a:r>
              <a:rPr lang="en-US" sz="2800" b="0" i="0" u="none" strike="noStrike" dirty="0">
                <a:solidFill>
                  <a:srgbClr val="000000"/>
                </a:solidFill>
                <a:effectLst/>
              </a:rPr>
              <a:t>chools (including Charter programs); 132,087 countywide total enrollment; 5,839 countywide homeless enrollment; </a:t>
            </a:r>
            <a:r>
              <a:rPr lang="en-US" sz="2800" b="0" i="0" u="none" strike="noStrike" dirty="0">
                <a:solidFill>
                  <a:schemeClr val="tx1"/>
                </a:solidFill>
                <a:effectLst/>
                <a:latin typeface="Arial" panose="020B0604020202020204" pitchFamily="34" charset="0"/>
              </a:rPr>
              <a:t>Received $403,361</a:t>
            </a:r>
            <a:r>
              <a:rPr lang="en-US" sz="2800" dirty="0">
                <a:solidFill>
                  <a:schemeClr val="tx1"/>
                </a:solidFill>
              </a:rPr>
              <a:t> in ARP-HCY I; and, Received $987,969 in ARP-HCY II countywide</a:t>
            </a:r>
          </a:p>
          <a:p>
            <a:pPr marL="233363">
              <a:spcBef>
                <a:spcPts val="600"/>
              </a:spcBef>
              <a:spcAft>
                <a:spcPts val="600"/>
              </a:spcAft>
              <a:buFont typeface="Arial" panose="020B0604020202020204" pitchFamily="34" charset="0"/>
              <a:buChar char="•"/>
            </a:pPr>
            <a:endParaRPr lang="en-US" sz="3300" dirty="0"/>
          </a:p>
          <a:p>
            <a:pPr marL="914400" lvl="1" indent="-457200">
              <a:spcBef>
                <a:spcPts val="600"/>
              </a:spcBef>
              <a:spcAft>
                <a:spcPts val="600"/>
              </a:spcAft>
              <a:buFont typeface="Arial" panose="020B0604020202020204" pitchFamily="34" charset="0"/>
              <a:buChar char="•"/>
            </a:pPr>
            <a:endParaRPr lang="en-US" sz="3000" dirty="0">
              <a:solidFill>
                <a:schemeClr val="tx1"/>
              </a:solidFill>
            </a:endParaRPr>
          </a:p>
        </p:txBody>
      </p:sp>
      <p:sp>
        <p:nvSpPr>
          <p:cNvPr id="4" name="Slide Number Placeholder 3">
            <a:extLst>
              <a:ext uri="{FF2B5EF4-FFF2-40B4-BE49-F238E27FC236}">
                <a16:creationId xmlns:a16="http://schemas.microsoft.com/office/drawing/2014/main" id="{6D437985-29DD-2BE0-22BB-BCD8A190A8A3}"/>
              </a:ext>
            </a:extLst>
          </p:cNvPr>
          <p:cNvSpPr>
            <a:spLocks noGrp="1"/>
          </p:cNvSpPr>
          <p:nvPr>
            <p:ph type="sldNum" sz="quarter" idx="12"/>
          </p:nvPr>
        </p:nvSpPr>
        <p:spPr>
          <a:xfrm>
            <a:off x="9825629" y="6490564"/>
            <a:ext cx="1312025" cy="365125"/>
          </a:xfrm>
        </p:spPr>
        <p:txBody>
          <a:bodyPr>
            <a:normAutofit fontScale="92500" lnSpcReduction="20000"/>
          </a:bodyPr>
          <a:lstStyle/>
          <a:p>
            <a:pPr>
              <a:lnSpc>
                <a:spcPct val="90000"/>
              </a:lnSpc>
              <a:spcAft>
                <a:spcPts val="600"/>
              </a:spcAft>
            </a:pPr>
            <a:fld id="{1E47FE53-EBF0-4DA7-9D9D-CC1C3A20F3CB}" type="slidenum">
              <a:rPr lang="en-US" sz="2600">
                <a:solidFill>
                  <a:schemeClr val="tx2"/>
                </a:solidFill>
              </a:rPr>
              <a:pPr>
                <a:lnSpc>
                  <a:spcPct val="90000"/>
                </a:lnSpc>
                <a:spcAft>
                  <a:spcPts val="600"/>
                </a:spcAft>
              </a:pPr>
              <a:t>35</a:t>
            </a:fld>
            <a:endParaRPr lang="en-US" sz="1900" dirty="0">
              <a:solidFill>
                <a:schemeClr val="tx2"/>
              </a:solidFill>
            </a:endParaRPr>
          </a:p>
        </p:txBody>
      </p:sp>
    </p:spTree>
    <p:extLst>
      <p:ext uri="{BB962C8B-B14F-4D97-AF65-F5344CB8AC3E}">
        <p14:creationId xmlns:p14="http://schemas.microsoft.com/office/powerpoint/2010/main" val="1319049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436FF9-F07F-FB98-86E1-D6C8DD4871E5}"/>
              </a:ext>
            </a:extLst>
          </p:cNvPr>
          <p:cNvSpPr>
            <a:spLocks noGrp="1"/>
          </p:cNvSpPr>
          <p:nvPr>
            <p:ph type="title"/>
          </p:nvPr>
        </p:nvSpPr>
        <p:spPr/>
        <p:txBody>
          <a:bodyPr/>
          <a:lstStyle/>
          <a:p>
            <a:r>
              <a:rPr lang="en-US" dirty="0"/>
              <a:t>Ventura Implementation (1)</a:t>
            </a:r>
          </a:p>
        </p:txBody>
      </p:sp>
      <p:sp>
        <p:nvSpPr>
          <p:cNvPr id="7" name="Content Placeholder 6">
            <a:extLst>
              <a:ext uri="{FF2B5EF4-FFF2-40B4-BE49-F238E27FC236}">
                <a16:creationId xmlns:a16="http://schemas.microsoft.com/office/drawing/2014/main" id="{451FE2C6-51FD-D008-2920-3464C4C2171D}"/>
              </a:ext>
            </a:extLst>
          </p:cNvPr>
          <p:cNvSpPr>
            <a:spLocks noGrp="1"/>
          </p:cNvSpPr>
          <p:nvPr>
            <p:ph idx="1"/>
          </p:nvPr>
        </p:nvSpPr>
        <p:spPr/>
        <p:txBody>
          <a:bodyPr>
            <a:noAutofit/>
          </a:bodyPr>
          <a:lstStyle/>
          <a:p>
            <a:pPr>
              <a:lnSpc>
                <a:spcPct val="90000"/>
              </a:lnSpc>
            </a:pPr>
            <a:r>
              <a:rPr lang="en-US" dirty="0"/>
              <a:t>McKinney-Vento:</a:t>
            </a:r>
          </a:p>
          <a:p>
            <a:pPr lvl="1">
              <a:lnSpc>
                <a:spcPct val="90000"/>
              </a:lnSpc>
              <a:spcBef>
                <a:spcPts val="1200"/>
              </a:spcBef>
              <a:spcAft>
                <a:spcPts val="200"/>
              </a:spcAft>
            </a:pPr>
            <a:r>
              <a:rPr lang="en-US" dirty="0"/>
              <a:t>In the 2022−23 school year, we enrolled 8180 students per </a:t>
            </a:r>
            <a:r>
              <a:rPr lang="en-US" b="0" i="0" dirty="0">
                <a:effectLst/>
              </a:rPr>
              <a:t>California Longitudinal Pupil Achievement Data System </a:t>
            </a:r>
            <a:r>
              <a:rPr lang="en-US" i="0" dirty="0">
                <a:effectLst/>
              </a:rPr>
              <a:t>(CALPADS)</a:t>
            </a:r>
          </a:p>
          <a:p>
            <a:pPr>
              <a:lnSpc>
                <a:spcPct val="90000"/>
              </a:lnSpc>
            </a:pPr>
            <a:r>
              <a:rPr lang="en-US" dirty="0"/>
              <a:t>Using these funds, we have provided</a:t>
            </a:r>
          </a:p>
          <a:p>
            <a:pPr lvl="1">
              <a:lnSpc>
                <a:spcPct val="90000"/>
              </a:lnSpc>
              <a:spcBef>
                <a:spcPts val="1200"/>
              </a:spcBef>
              <a:spcAft>
                <a:spcPts val="200"/>
              </a:spcAft>
            </a:pPr>
            <a:r>
              <a:rPr lang="en-US" dirty="0"/>
              <a:t>Hygiene kits</a:t>
            </a:r>
          </a:p>
          <a:p>
            <a:pPr lvl="1">
              <a:lnSpc>
                <a:spcPct val="90000"/>
              </a:lnSpc>
              <a:spcBef>
                <a:spcPts val="1200"/>
              </a:spcBef>
              <a:spcAft>
                <a:spcPts val="200"/>
              </a:spcAft>
            </a:pPr>
            <a:r>
              <a:rPr lang="en-US" dirty="0"/>
              <a:t>Backpacks and school supplies</a:t>
            </a:r>
          </a:p>
        </p:txBody>
      </p:sp>
      <p:sp>
        <p:nvSpPr>
          <p:cNvPr id="5" name="Slide Number Placeholder 4">
            <a:extLst>
              <a:ext uri="{FF2B5EF4-FFF2-40B4-BE49-F238E27FC236}">
                <a16:creationId xmlns:a16="http://schemas.microsoft.com/office/drawing/2014/main" id="{77111DC4-D86B-7D95-A6F0-D9A555D6BB86}"/>
              </a:ext>
            </a:extLst>
          </p:cNvPr>
          <p:cNvSpPr>
            <a:spLocks noGrp="1"/>
          </p:cNvSpPr>
          <p:nvPr>
            <p:ph type="sldNum" sz="quarter" idx="12"/>
          </p:nvPr>
        </p:nvSpPr>
        <p:spPr/>
        <p:txBody>
          <a:bodyPr/>
          <a:lstStyle/>
          <a:p>
            <a:fld id="{1E47FE53-EBF0-4DA7-9D9D-CC1C3A20F3CB}" type="slidenum">
              <a:rPr lang="en-US" smtClean="0"/>
              <a:t>36</a:t>
            </a:fld>
            <a:endParaRPr lang="en-US" dirty="0"/>
          </a:p>
        </p:txBody>
      </p:sp>
    </p:spTree>
    <p:extLst>
      <p:ext uri="{BB962C8B-B14F-4D97-AF65-F5344CB8AC3E}">
        <p14:creationId xmlns:p14="http://schemas.microsoft.com/office/powerpoint/2010/main" val="1792712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436FF9-F07F-FB98-86E1-D6C8DD4871E5}"/>
              </a:ext>
            </a:extLst>
          </p:cNvPr>
          <p:cNvSpPr>
            <a:spLocks noGrp="1"/>
          </p:cNvSpPr>
          <p:nvPr>
            <p:ph type="title"/>
          </p:nvPr>
        </p:nvSpPr>
        <p:spPr/>
        <p:txBody>
          <a:bodyPr/>
          <a:lstStyle/>
          <a:p>
            <a:r>
              <a:rPr lang="en-US" dirty="0"/>
              <a:t>Ventura Implementation (2)</a:t>
            </a:r>
          </a:p>
        </p:txBody>
      </p:sp>
      <p:sp>
        <p:nvSpPr>
          <p:cNvPr id="7" name="Content Placeholder 6">
            <a:extLst>
              <a:ext uri="{FF2B5EF4-FFF2-40B4-BE49-F238E27FC236}">
                <a16:creationId xmlns:a16="http://schemas.microsoft.com/office/drawing/2014/main" id="{451FE2C6-51FD-D008-2920-3464C4C2171D}"/>
              </a:ext>
            </a:extLst>
          </p:cNvPr>
          <p:cNvSpPr>
            <a:spLocks noGrp="1"/>
          </p:cNvSpPr>
          <p:nvPr>
            <p:ph idx="1"/>
          </p:nvPr>
        </p:nvSpPr>
        <p:spPr/>
        <p:txBody>
          <a:bodyPr>
            <a:normAutofit fontScale="92500" lnSpcReduction="10000"/>
          </a:bodyPr>
          <a:lstStyle/>
          <a:p>
            <a:r>
              <a:rPr lang="en-US" sz="2600" dirty="0"/>
              <a:t>Using ARP-HCY funds, we provide support to all LEAs, through expenditures reimbursed</a:t>
            </a:r>
          </a:p>
          <a:p>
            <a:pPr lvl="1">
              <a:spcBef>
                <a:spcPts val="1200"/>
              </a:spcBef>
              <a:spcAft>
                <a:spcPts val="200"/>
              </a:spcAft>
            </a:pPr>
            <a:r>
              <a:rPr lang="en-US" sz="2600" dirty="0"/>
              <a:t>Transportation fees, including gas cards</a:t>
            </a:r>
          </a:p>
          <a:p>
            <a:pPr lvl="1">
              <a:spcBef>
                <a:spcPts val="1200"/>
              </a:spcBef>
              <a:spcAft>
                <a:spcPts val="200"/>
              </a:spcAft>
            </a:pPr>
            <a:r>
              <a:rPr lang="en-US" sz="2600" dirty="0"/>
              <a:t>Gift cards to Walmart, Vons, Target </a:t>
            </a:r>
          </a:p>
          <a:p>
            <a:pPr lvl="1">
              <a:spcBef>
                <a:spcPts val="1200"/>
              </a:spcBef>
              <a:spcAft>
                <a:spcPts val="200"/>
              </a:spcAft>
            </a:pPr>
            <a:r>
              <a:rPr lang="en-US" sz="2600" dirty="0"/>
              <a:t>Emergency Motel Night</a:t>
            </a:r>
          </a:p>
          <a:p>
            <a:pPr lvl="1">
              <a:spcBef>
                <a:spcPts val="1200"/>
              </a:spcBef>
              <a:spcAft>
                <a:spcPts val="200"/>
              </a:spcAft>
            </a:pPr>
            <a:r>
              <a:rPr lang="en-US" sz="2600" dirty="0"/>
              <a:t>ALC transportation fees</a:t>
            </a:r>
          </a:p>
          <a:p>
            <a:pPr lvl="1">
              <a:spcBef>
                <a:spcPts val="1200"/>
              </a:spcBef>
              <a:spcAft>
                <a:spcPts val="200"/>
              </a:spcAft>
            </a:pPr>
            <a:r>
              <a:rPr lang="en-US" sz="2600" dirty="0"/>
              <a:t>Hot Spot fees</a:t>
            </a:r>
          </a:p>
          <a:p>
            <a:pPr lvl="1">
              <a:spcBef>
                <a:spcPts val="1200"/>
              </a:spcBef>
              <a:spcAft>
                <a:spcPts val="200"/>
              </a:spcAft>
            </a:pPr>
            <a:r>
              <a:rPr lang="en-US" sz="2600" dirty="0"/>
              <a:t>Hiring of a Part-Time Outreach Specialist</a:t>
            </a:r>
          </a:p>
          <a:p>
            <a:pPr lvl="1">
              <a:spcBef>
                <a:spcPts val="1200"/>
              </a:spcBef>
              <a:spcAft>
                <a:spcPts val="200"/>
              </a:spcAft>
            </a:pPr>
            <a:r>
              <a:rPr lang="en-US" sz="2600" dirty="0"/>
              <a:t>Lost Chromebook fees</a:t>
            </a:r>
          </a:p>
          <a:p>
            <a:endParaRPr lang="en-US" dirty="0"/>
          </a:p>
        </p:txBody>
      </p:sp>
      <p:sp>
        <p:nvSpPr>
          <p:cNvPr id="5" name="Slide Number Placeholder 4">
            <a:extLst>
              <a:ext uri="{FF2B5EF4-FFF2-40B4-BE49-F238E27FC236}">
                <a16:creationId xmlns:a16="http://schemas.microsoft.com/office/drawing/2014/main" id="{77111DC4-D86B-7D95-A6F0-D9A555D6BB86}"/>
              </a:ext>
            </a:extLst>
          </p:cNvPr>
          <p:cNvSpPr>
            <a:spLocks noGrp="1"/>
          </p:cNvSpPr>
          <p:nvPr>
            <p:ph type="sldNum" sz="quarter" idx="12"/>
          </p:nvPr>
        </p:nvSpPr>
        <p:spPr/>
        <p:txBody>
          <a:bodyPr/>
          <a:lstStyle/>
          <a:p>
            <a:fld id="{1E47FE53-EBF0-4DA7-9D9D-CC1C3A20F3CB}" type="slidenum">
              <a:rPr lang="en-US" smtClean="0"/>
              <a:t>37</a:t>
            </a:fld>
            <a:endParaRPr lang="en-US" dirty="0"/>
          </a:p>
        </p:txBody>
      </p:sp>
    </p:spTree>
    <p:extLst>
      <p:ext uri="{BB962C8B-B14F-4D97-AF65-F5344CB8AC3E}">
        <p14:creationId xmlns:p14="http://schemas.microsoft.com/office/powerpoint/2010/main" val="2683695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16B2CE-9F34-A798-79C4-E3F4AF94F268}"/>
              </a:ext>
            </a:extLst>
          </p:cNvPr>
          <p:cNvSpPr>
            <a:spLocks noGrp="1"/>
          </p:cNvSpPr>
          <p:nvPr>
            <p:ph type="title" idx="4294967295"/>
          </p:nvPr>
        </p:nvSpPr>
        <p:spPr>
          <a:xfrm>
            <a:off x="4271963" y="374650"/>
            <a:ext cx="7631112" cy="5930900"/>
          </a:xfrm>
          <a:prstGeom prst="rect">
            <a:avLst/>
          </a:prstGeom>
          <a:noFill/>
          <a:ln>
            <a:noFill/>
            <a:prstDash/>
          </a:ln>
          <a:effectLst/>
        </p:spPr>
        <p:txBody>
          <a:bodyPr rot="0" spcFirstLastPara="0" vertOverflow="overflow" horzOverflow="overflow" vert="horz" wrap="square" lIns="45720" tIns="45720" rIns="45720" bIns="45720" numCol="1" spcCol="0" rtlCol="0" fromWordArt="0" anchor="t" anchorCtr="0" forceAA="0" compatLnSpc="1">
            <a:prstTxWarp prst="textNoShape">
              <a:avLst/>
            </a:prstTxWarp>
            <a:normAutofit/>
          </a:bodyPr>
          <a:lstStyle/>
          <a:p>
            <a:pPr marL="223837" marR="0" lvl="0" indent="0" algn="ctr" defTabSz="914400" rtl="0" eaLnBrk="1" fontAlgn="auto" latinLnBrk="0" hangingPunct="1">
              <a:lnSpc>
                <a:spcPct val="100000"/>
              </a:lnSpc>
              <a:spcBef>
                <a:spcPts val="1200"/>
              </a:spcBef>
              <a:spcAft>
                <a:spcPts val="200"/>
              </a:spcAft>
              <a:buClrTx/>
              <a:buSzPct val="100000"/>
              <a:buFont typeface="Arial" panose="020B0604020202020204" pitchFamily="34" charset="0"/>
              <a:buNone/>
              <a:tabLst/>
              <a:defRPr/>
            </a:pPr>
            <a:endParaRPr kumimoji="0" lang="en-US" sz="4800" b="0" i="0" u="none" strike="noStrike" kern="1200" cap="none" spc="0" normalizeH="0" baseline="0" noProof="0" dirty="0">
              <a:ln>
                <a:noFill/>
              </a:ln>
              <a:solidFill>
                <a:schemeClr val="tx1"/>
              </a:solidFill>
              <a:effectLst/>
              <a:uLnTx/>
              <a:uFillTx/>
              <a:latin typeface="+mn-lt"/>
              <a:ea typeface="+mn-ea"/>
              <a:cs typeface="+mn-cs"/>
            </a:endParaRPr>
          </a:p>
          <a:p>
            <a:pPr marL="223837" marR="0" lvl="0" indent="0" algn="ctr" defTabSz="914400" rtl="0" eaLnBrk="1" fontAlgn="auto" latinLnBrk="0" hangingPunct="1">
              <a:lnSpc>
                <a:spcPct val="100000"/>
              </a:lnSpc>
              <a:spcBef>
                <a:spcPts val="1200"/>
              </a:spcBef>
              <a:spcAft>
                <a:spcPts val="200"/>
              </a:spcAft>
              <a:buClrTx/>
              <a:buSzPct val="100000"/>
              <a:buFont typeface="Arial" panose="020B0604020202020204" pitchFamily="34" charset="0"/>
              <a:buNone/>
              <a:tabLst/>
              <a:defRPr/>
            </a:pPr>
            <a:endParaRPr kumimoji="0" lang="en-US" sz="4800" b="0" i="0" u="none" strike="noStrike" kern="1200" cap="none" spc="0" normalizeH="0" baseline="0" noProof="0" dirty="0">
              <a:ln>
                <a:noFill/>
              </a:ln>
              <a:solidFill>
                <a:schemeClr val="tx1"/>
              </a:solidFill>
              <a:effectLst/>
              <a:uLnTx/>
              <a:uFillTx/>
              <a:latin typeface="+mn-lt"/>
              <a:ea typeface="+mn-ea"/>
              <a:cs typeface="+mn-cs"/>
            </a:endParaRPr>
          </a:p>
          <a:p>
            <a:pPr marL="223837" marR="0" lvl="0" indent="0" algn="ctr" defTabSz="914400" rtl="0" eaLnBrk="1" fontAlgn="auto" latinLnBrk="0" hangingPunct="1">
              <a:lnSpc>
                <a:spcPct val="100000"/>
              </a:lnSpc>
              <a:spcBef>
                <a:spcPts val="1200"/>
              </a:spcBef>
              <a:spcAft>
                <a:spcPts val="200"/>
              </a:spcAft>
              <a:buClrTx/>
              <a:buSzPct val="100000"/>
              <a:buFont typeface="Arial" panose="020B0604020202020204" pitchFamily="34" charset="0"/>
              <a:buNone/>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rPr>
              <a:t>Thank you, thank you, thank you!</a:t>
            </a:r>
          </a:p>
        </p:txBody>
      </p:sp>
      <p:sp>
        <p:nvSpPr>
          <p:cNvPr id="4" name="Slide Number Placeholder 3">
            <a:extLst>
              <a:ext uri="{FF2B5EF4-FFF2-40B4-BE49-F238E27FC236}">
                <a16:creationId xmlns:a16="http://schemas.microsoft.com/office/drawing/2014/main" id="{4DE5CFCE-B4EF-C9D1-5B4C-C71D6327C1B5}"/>
              </a:ext>
            </a:extLst>
          </p:cNvPr>
          <p:cNvSpPr>
            <a:spLocks noGrp="1"/>
          </p:cNvSpPr>
          <p:nvPr>
            <p:ph type="sldNum" sz="quarter" idx="12"/>
          </p:nvPr>
        </p:nvSpPr>
        <p:spPr/>
        <p:txBody>
          <a:bodyPr/>
          <a:lstStyle/>
          <a:p>
            <a:fld id="{1E47FE53-EBF0-4DA7-9D9D-CC1C3A20F3CB}" type="slidenum">
              <a:rPr lang="en-US" smtClean="0"/>
              <a:t>38</a:t>
            </a:fld>
            <a:endParaRPr lang="en-US" dirty="0"/>
          </a:p>
        </p:txBody>
      </p:sp>
    </p:spTree>
    <p:extLst>
      <p:ext uri="{BB962C8B-B14F-4D97-AF65-F5344CB8AC3E}">
        <p14:creationId xmlns:p14="http://schemas.microsoft.com/office/powerpoint/2010/main" val="101387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7EAB-D8C4-5467-A5D5-1D5CCE4C62FF}"/>
              </a:ext>
            </a:extLst>
          </p:cNvPr>
          <p:cNvSpPr>
            <a:spLocks noGrp="1"/>
          </p:cNvSpPr>
          <p:nvPr>
            <p:ph type="title"/>
          </p:nvPr>
        </p:nvSpPr>
        <p:spPr/>
        <p:txBody>
          <a:bodyPr/>
          <a:lstStyle/>
          <a:p>
            <a:r>
              <a:rPr lang="en-US" dirty="0"/>
              <a:t>Just Some Ideas (1)</a:t>
            </a:r>
          </a:p>
        </p:txBody>
      </p:sp>
      <p:sp>
        <p:nvSpPr>
          <p:cNvPr id="3" name="Content Placeholder 2">
            <a:extLst>
              <a:ext uri="{FF2B5EF4-FFF2-40B4-BE49-F238E27FC236}">
                <a16:creationId xmlns:a16="http://schemas.microsoft.com/office/drawing/2014/main" id="{02683008-EAB6-7542-96F4-80D2051828C7}"/>
              </a:ext>
            </a:extLst>
          </p:cNvPr>
          <p:cNvSpPr>
            <a:spLocks noGrp="1"/>
          </p:cNvSpPr>
          <p:nvPr>
            <p:ph idx="1"/>
          </p:nvPr>
        </p:nvSpPr>
        <p:spPr/>
        <p:txBody>
          <a:bodyPr/>
          <a:lstStyle/>
          <a:p>
            <a:r>
              <a:rPr lang="en-US" dirty="0"/>
              <a:t>Professional development</a:t>
            </a:r>
          </a:p>
          <a:p>
            <a:r>
              <a:rPr lang="en-US" dirty="0"/>
              <a:t>Translation of various forms</a:t>
            </a:r>
          </a:p>
          <a:p>
            <a:r>
              <a:rPr lang="en-US" dirty="0"/>
              <a:t>Create a hotline, media plan for outreach, website, etc.</a:t>
            </a:r>
          </a:p>
          <a:p>
            <a:r>
              <a:rPr lang="en-US" dirty="0"/>
              <a:t>Consider hiring staff to focus on a variety of issues, such as:</a:t>
            </a:r>
          </a:p>
          <a:p>
            <a:pPr lvl="1">
              <a:spcBef>
                <a:spcPts val="1200"/>
              </a:spcBef>
              <a:spcAft>
                <a:spcPts val="200"/>
              </a:spcAft>
            </a:pPr>
            <a:r>
              <a:rPr lang="en-US" dirty="0"/>
              <a:t>Identification</a:t>
            </a:r>
          </a:p>
          <a:p>
            <a:pPr lvl="1">
              <a:spcBef>
                <a:spcPts val="1200"/>
              </a:spcBef>
              <a:spcAft>
                <a:spcPts val="200"/>
              </a:spcAft>
            </a:pPr>
            <a:r>
              <a:rPr lang="en-US" dirty="0"/>
              <a:t>Attendance</a:t>
            </a:r>
          </a:p>
          <a:p>
            <a:pPr lvl="1">
              <a:spcBef>
                <a:spcPts val="1200"/>
              </a:spcBef>
              <a:spcAft>
                <a:spcPts val="200"/>
              </a:spcAft>
            </a:pPr>
            <a:r>
              <a:rPr lang="en-US" dirty="0"/>
              <a:t>0-5 population or college/career</a:t>
            </a:r>
          </a:p>
          <a:p>
            <a:pPr lvl="1">
              <a:spcBef>
                <a:spcPts val="1200"/>
              </a:spcBef>
              <a:spcAft>
                <a:spcPts val="200"/>
              </a:spcAft>
            </a:pPr>
            <a:r>
              <a:rPr lang="en-US" dirty="0"/>
              <a:t>Case-management, social workers, community liaisons, etc.</a:t>
            </a:r>
          </a:p>
          <a:p>
            <a:pPr lvl="1"/>
            <a:endParaRPr lang="en-US" dirty="0"/>
          </a:p>
        </p:txBody>
      </p:sp>
      <p:sp>
        <p:nvSpPr>
          <p:cNvPr id="4" name="Slide Number Placeholder 3">
            <a:extLst>
              <a:ext uri="{FF2B5EF4-FFF2-40B4-BE49-F238E27FC236}">
                <a16:creationId xmlns:a16="http://schemas.microsoft.com/office/drawing/2014/main" id="{DB041B32-19E0-F411-2E43-A1FBBE488A36}"/>
              </a:ext>
            </a:extLst>
          </p:cNvPr>
          <p:cNvSpPr>
            <a:spLocks noGrp="1"/>
          </p:cNvSpPr>
          <p:nvPr>
            <p:ph type="sldNum" sz="quarter" idx="12"/>
          </p:nvPr>
        </p:nvSpPr>
        <p:spPr/>
        <p:txBody>
          <a:bodyPr/>
          <a:lstStyle/>
          <a:p>
            <a:fld id="{1E47FE53-EBF0-4DA7-9D9D-CC1C3A20F3CB}" type="slidenum">
              <a:rPr lang="en-US" smtClean="0"/>
              <a:t>39</a:t>
            </a:fld>
            <a:endParaRPr lang="en-US" dirty="0"/>
          </a:p>
        </p:txBody>
      </p:sp>
    </p:spTree>
    <p:extLst>
      <p:ext uri="{BB962C8B-B14F-4D97-AF65-F5344CB8AC3E}">
        <p14:creationId xmlns:p14="http://schemas.microsoft.com/office/powerpoint/2010/main" val="311668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640D-AE02-4211-AABF-E767A0436994}"/>
              </a:ext>
            </a:extLst>
          </p:cNvPr>
          <p:cNvSpPr>
            <a:spLocks noGrp="1"/>
          </p:cNvSpPr>
          <p:nvPr>
            <p:ph type="title"/>
          </p:nvPr>
        </p:nvSpPr>
        <p:spPr/>
        <p:txBody>
          <a:bodyPr/>
          <a:lstStyle/>
          <a:p>
            <a:r>
              <a:rPr lang="en-US" dirty="0"/>
              <a:t>ARP-HCY I Funds</a:t>
            </a:r>
          </a:p>
        </p:txBody>
      </p:sp>
      <p:sp>
        <p:nvSpPr>
          <p:cNvPr id="3" name="Content Placeholder 2">
            <a:extLst>
              <a:ext uri="{FF2B5EF4-FFF2-40B4-BE49-F238E27FC236}">
                <a16:creationId xmlns:a16="http://schemas.microsoft.com/office/drawing/2014/main" id="{589008B7-EEE2-4C18-9306-CDE5EC43863F}"/>
              </a:ext>
            </a:extLst>
          </p:cNvPr>
          <p:cNvSpPr>
            <a:spLocks noGrp="1"/>
          </p:cNvSpPr>
          <p:nvPr>
            <p:ph idx="1"/>
          </p:nvPr>
        </p:nvSpPr>
        <p:spPr/>
        <p:txBody>
          <a:bodyPr>
            <a:noAutofit/>
          </a:bodyPr>
          <a:lstStyle/>
          <a:p>
            <a:r>
              <a:rPr lang="en-US" dirty="0"/>
              <a:t>One-hundred and twenty LEAs that received an EHCY grant received ARP-HCY I funds</a:t>
            </a:r>
          </a:p>
          <a:p>
            <a:pPr lvl="1">
              <a:spcBef>
                <a:spcPts val="1200"/>
              </a:spcBef>
              <a:spcAft>
                <a:spcPts val="200"/>
              </a:spcAft>
            </a:pPr>
            <a:r>
              <a:rPr lang="en-US" dirty="0"/>
              <a:t>Funding results of ARP-HCY I funds are available at </a:t>
            </a:r>
            <a:r>
              <a:rPr lang="en-US" dirty="0">
                <a:hlinkClick r:id="rId2" tooltip="Funding Results for ARP-HCY I Web Page"/>
              </a:rPr>
              <a:t>https://www.cde.ca.gov/fg/fo/r8/aprhcy21results.asp</a:t>
            </a:r>
            <a:endParaRPr lang="en-US" dirty="0"/>
          </a:p>
          <a:p>
            <a:pPr lvl="1">
              <a:spcBef>
                <a:spcPts val="1200"/>
              </a:spcBef>
              <a:spcAft>
                <a:spcPts val="200"/>
              </a:spcAft>
            </a:pPr>
            <a:r>
              <a:rPr lang="en-US" dirty="0"/>
              <a:t>LEAs that receive ARP-HCY I funds have separate reporting and expenditure timelines. Please refer to the grant award notification (GAN) for specific information</a:t>
            </a:r>
          </a:p>
        </p:txBody>
      </p:sp>
      <p:sp>
        <p:nvSpPr>
          <p:cNvPr id="5" name="Slide Number Placeholder 4">
            <a:extLst>
              <a:ext uri="{FF2B5EF4-FFF2-40B4-BE49-F238E27FC236}">
                <a16:creationId xmlns:a16="http://schemas.microsoft.com/office/drawing/2014/main" id="{A2E0E0EA-221F-4AE8-AAA0-9378E2A550BC}"/>
              </a:ext>
            </a:extLst>
          </p:cNvPr>
          <p:cNvSpPr>
            <a:spLocks noGrp="1"/>
          </p:cNvSpPr>
          <p:nvPr>
            <p:ph type="sldNum" sz="quarter" idx="12"/>
          </p:nvPr>
        </p:nvSpPr>
        <p:spPr/>
        <p:txBody>
          <a:bodyPr/>
          <a:lstStyle/>
          <a:p>
            <a:fld id="{1E47FE53-EBF0-4DA7-9D9D-CC1C3A20F3CB}" type="slidenum">
              <a:rPr lang="en-US" smtClean="0"/>
              <a:t>4</a:t>
            </a:fld>
            <a:endParaRPr lang="en-US" dirty="0"/>
          </a:p>
        </p:txBody>
      </p:sp>
    </p:spTree>
    <p:extLst>
      <p:ext uri="{BB962C8B-B14F-4D97-AF65-F5344CB8AC3E}">
        <p14:creationId xmlns:p14="http://schemas.microsoft.com/office/powerpoint/2010/main" val="4081648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2275-292D-5DEC-EC61-57A1C4ACD4E5}"/>
              </a:ext>
            </a:extLst>
          </p:cNvPr>
          <p:cNvSpPr>
            <a:spLocks noGrp="1"/>
          </p:cNvSpPr>
          <p:nvPr>
            <p:ph type="title"/>
          </p:nvPr>
        </p:nvSpPr>
        <p:spPr/>
        <p:txBody>
          <a:bodyPr/>
          <a:lstStyle/>
          <a:p>
            <a:r>
              <a:rPr lang="en-US" dirty="0"/>
              <a:t>Just Some Ideas (2)</a:t>
            </a:r>
          </a:p>
        </p:txBody>
      </p:sp>
      <p:sp>
        <p:nvSpPr>
          <p:cNvPr id="3" name="Content Placeholder 2">
            <a:extLst>
              <a:ext uri="{FF2B5EF4-FFF2-40B4-BE49-F238E27FC236}">
                <a16:creationId xmlns:a16="http://schemas.microsoft.com/office/drawing/2014/main" id="{4D5FD6EC-ADC1-2ADF-E47A-C601B1DEEEE2}"/>
              </a:ext>
            </a:extLst>
          </p:cNvPr>
          <p:cNvSpPr>
            <a:spLocks noGrp="1"/>
          </p:cNvSpPr>
          <p:nvPr>
            <p:ph idx="1"/>
          </p:nvPr>
        </p:nvSpPr>
        <p:spPr/>
        <p:txBody>
          <a:bodyPr/>
          <a:lstStyle/>
          <a:p>
            <a:r>
              <a:rPr lang="en-US" dirty="0"/>
              <a:t>Increase liaison’s time, clerical staff, and/or data specialist</a:t>
            </a:r>
          </a:p>
          <a:p>
            <a:r>
              <a:rPr lang="en-US" dirty="0"/>
              <a:t>Provide more:</a:t>
            </a:r>
          </a:p>
          <a:p>
            <a:pPr lvl="1"/>
            <a:r>
              <a:rPr lang="en-US" dirty="0"/>
              <a:t>Transportation services</a:t>
            </a:r>
          </a:p>
          <a:p>
            <a:pPr lvl="1"/>
            <a:r>
              <a:rPr lang="en-US" dirty="0"/>
              <a:t>Enrichment activities and tutoring programs</a:t>
            </a:r>
          </a:p>
          <a:p>
            <a:pPr lvl="1"/>
            <a:r>
              <a:rPr lang="en-US" dirty="0"/>
              <a:t>Preschool services</a:t>
            </a:r>
          </a:p>
          <a:p>
            <a:pPr lvl="1"/>
            <a:r>
              <a:rPr lang="en-US" dirty="0"/>
              <a:t>Referral services</a:t>
            </a:r>
          </a:p>
          <a:p>
            <a:pPr lvl="1"/>
            <a:r>
              <a:rPr lang="en-US" dirty="0"/>
              <a:t>Parent programs</a:t>
            </a:r>
          </a:p>
          <a:p>
            <a:r>
              <a:rPr lang="en-US" dirty="0"/>
              <a:t>Create a mentoring program for high school seniors</a:t>
            </a:r>
          </a:p>
          <a:p>
            <a:endParaRPr lang="en-US" dirty="0"/>
          </a:p>
          <a:p>
            <a:endParaRPr lang="en-US" dirty="0"/>
          </a:p>
        </p:txBody>
      </p:sp>
      <p:sp>
        <p:nvSpPr>
          <p:cNvPr id="4" name="Slide Number Placeholder 3">
            <a:extLst>
              <a:ext uri="{FF2B5EF4-FFF2-40B4-BE49-F238E27FC236}">
                <a16:creationId xmlns:a16="http://schemas.microsoft.com/office/drawing/2014/main" id="{98B74E80-B9AA-B9C8-C8A3-B508C05A628D}"/>
              </a:ext>
            </a:extLst>
          </p:cNvPr>
          <p:cNvSpPr>
            <a:spLocks noGrp="1"/>
          </p:cNvSpPr>
          <p:nvPr>
            <p:ph type="sldNum" sz="quarter" idx="12"/>
          </p:nvPr>
        </p:nvSpPr>
        <p:spPr/>
        <p:txBody>
          <a:bodyPr/>
          <a:lstStyle/>
          <a:p>
            <a:fld id="{1E47FE53-EBF0-4DA7-9D9D-CC1C3A20F3CB}" type="slidenum">
              <a:rPr lang="en-US" smtClean="0"/>
              <a:t>40</a:t>
            </a:fld>
            <a:endParaRPr lang="en-US" dirty="0"/>
          </a:p>
        </p:txBody>
      </p:sp>
    </p:spTree>
    <p:extLst>
      <p:ext uri="{BB962C8B-B14F-4D97-AF65-F5344CB8AC3E}">
        <p14:creationId xmlns:p14="http://schemas.microsoft.com/office/powerpoint/2010/main" val="2873329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B472-2736-E1BB-DB17-AC4894600468}"/>
              </a:ext>
            </a:extLst>
          </p:cNvPr>
          <p:cNvSpPr>
            <a:spLocks noGrp="1"/>
          </p:cNvSpPr>
          <p:nvPr>
            <p:ph type="title"/>
          </p:nvPr>
        </p:nvSpPr>
        <p:spPr/>
        <p:txBody>
          <a:bodyPr/>
          <a:lstStyle/>
          <a:p>
            <a:r>
              <a:rPr lang="en-US" dirty="0"/>
              <a:t>Just Some Ideas (3)</a:t>
            </a:r>
          </a:p>
        </p:txBody>
      </p:sp>
      <p:sp>
        <p:nvSpPr>
          <p:cNvPr id="3" name="Content Placeholder 2">
            <a:extLst>
              <a:ext uri="{FF2B5EF4-FFF2-40B4-BE49-F238E27FC236}">
                <a16:creationId xmlns:a16="http://schemas.microsoft.com/office/drawing/2014/main" id="{167B415C-19A8-168A-9F54-F1262E6D9A56}"/>
              </a:ext>
            </a:extLst>
          </p:cNvPr>
          <p:cNvSpPr>
            <a:spLocks noGrp="1"/>
          </p:cNvSpPr>
          <p:nvPr>
            <p:ph idx="1"/>
          </p:nvPr>
        </p:nvSpPr>
        <p:spPr/>
        <p:txBody>
          <a:bodyPr/>
          <a:lstStyle/>
          <a:p>
            <a:r>
              <a:rPr lang="en-US" dirty="0"/>
              <a:t>Collaborate with various entities in your community, such as:</a:t>
            </a:r>
          </a:p>
          <a:p>
            <a:pPr lvl="1"/>
            <a:r>
              <a:rPr lang="en-US" dirty="0"/>
              <a:t>Shelter providers</a:t>
            </a:r>
          </a:p>
          <a:p>
            <a:pPr lvl="1"/>
            <a:r>
              <a:rPr lang="en-US" dirty="0"/>
              <a:t>Faith-based organizations</a:t>
            </a:r>
          </a:p>
          <a:p>
            <a:pPr lvl="1"/>
            <a:r>
              <a:rPr lang="en-US" dirty="0"/>
              <a:t>Local partners</a:t>
            </a:r>
          </a:p>
          <a:p>
            <a:pPr lvl="1"/>
            <a:r>
              <a:rPr lang="en-US" dirty="0"/>
              <a:t>Motel/hotels</a:t>
            </a:r>
          </a:p>
          <a:p>
            <a:pPr lvl="1"/>
            <a:r>
              <a:rPr lang="en-US" dirty="0"/>
              <a:t>Community-based organization</a:t>
            </a:r>
          </a:p>
          <a:p>
            <a:r>
              <a:rPr lang="en-US" dirty="0"/>
              <a:t>Start a food pantry and/or clothes closet which could include:</a:t>
            </a:r>
          </a:p>
          <a:p>
            <a:pPr lvl="1"/>
            <a:r>
              <a:rPr lang="en-US" dirty="0"/>
              <a:t>School uniforms, physical education clothing, socks, shoes, etc.</a:t>
            </a:r>
          </a:p>
          <a:p>
            <a:pPr lvl="1"/>
            <a:r>
              <a:rPr lang="en-US" dirty="0"/>
              <a:t>Hygiene kits, toiletries, basic food, etc.</a:t>
            </a:r>
          </a:p>
          <a:p>
            <a:pPr lvl="1"/>
            <a:endParaRPr lang="en-US" dirty="0"/>
          </a:p>
        </p:txBody>
      </p:sp>
      <p:sp>
        <p:nvSpPr>
          <p:cNvPr id="4" name="Slide Number Placeholder 3">
            <a:extLst>
              <a:ext uri="{FF2B5EF4-FFF2-40B4-BE49-F238E27FC236}">
                <a16:creationId xmlns:a16="http://schemas.microsoft.com/office/drawing/2014/main" id="{AFC4A602-7294-3D5F-17D0-55124989CE0A}"/>
              </a:ext>
            </a:extLst>
          </p:cNvPr>
          <p:cNvSpPr>
            <a:spLocks noGrp="1"/>
          </p:cNvSpPr>
          <p:nvPr>
            <p:ph type="sldNum" sz="quarter" idx="12"/>
          </p:nvPr>
        </p:nvSpPr>
        <p:spPr/>
        <p:txBody>
          <a:bodyPr/>
          <a:lstStyle/>
          <a:p>
            <a:fld id="{1E47FE53-EBF0-4DA7-9D9D-CC1C3A20F3CB}" type="slidenum">
              <a:rPr lang="en-US" smtClean="0"/>
              <a:t>41</a:t>
            </a:fld>
            <a:endParaRPr lang="en-US" dirty="0"/>
          </a:p>
        </p:txBody>
      </p:sp>
    </p:spTree>
    <p:extLst>
      <p:ext uri="{BB962C8B-B14F-4D97-AF65-F5344CB8AC3E}">
        <p14:creationId xmlns:p14="http://schemas.microsoft.com/office/powerpoint/2010/main" val="3560170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E326-6FCA-06E2-8CA6-FEDDF61B87A6}"/>
              </a:ext>
            </a:extLst>
          </p:cNvPr>
          <p:cNvSpPr>
            <a:spLocks noGrp="1"/>
          </p:cNvSpPr>
          <p:nvPr>
            <p:ph type="title"/>
          </p:nvPr>
        </p:nvSpPr>
        <p:spPr/>
        <p:txBody>
          <a:bodyPr/>
          <a:lstStyle/>
          <a:p>
            <a:r>
              <a:rPr lang="en-US" dirty="0"/>
              <a:t>Create a Plan</a:t>
            </a:r>
          </a:p>
        </p:txBody>
      </p:sp>
      <p:sp>
        <p:nvSpPr>
          <p:cNvPr id="4" name="Slide Number Placeholder 3">
            <a:extLst>
              <a:ext uri="{FF2B5EF4-FFF2-40B4-BE49-F238E27FC236}">
                <a16:creationId xmlns:a16="http://schemas.microsoft.com/office/drawing/2014/main" id="{B4B2EE21-FDC6-3A64-8840-706987C71D43}"/>
              </a:ext>
            </a:extLst>
          </p:cNvPr>
          <p:cNvSpPr>
            <a:spLocks noGrp="1"/>
          </p:cNvSpPr>
          <p:nvPr>
            <p:ph type="sldNum" sz="quarter" idx="12"/>
          </p:nvPr>
        </p:nvSpPr>
        <p:spPr/>
        <p:txBody>
          <a:bodyPr/>
          <a:lstStyle/>
          <a:p>
            <a:fld id="{1E47FE53-EBF0-4DA7-9D9D-CC1C3A20F3CB}" type="slidenum">
              <a:rPr lang="en-US" smtClean="0"/>
              <a:t>42</a:t>
            </a:fld>
            <a:endParaRPr lang="en-US" dirty="0"/>
          </a:p>
        </p:txBody>
      </p:sp>
      <p:graphicFrame>
        <p:nvGraphicFramePr>
          <p:cNvPr id="8" name="Table 8">
            <a:extLst>
              <a:ext uri="{FF2B5EF4-FFF2-40B4-BE49-F238E27FC236}">
                <a16:creationId xmlns:a16="http://schemas.microsoft.com/office/drawing/2014/main" id="{30A00AE9-AC5C-4472-A0B5-268E0E8547CB}"/>
              </a:ext>
            </a:extLst>
          </p:cNvPr>
          <p:cNvGraphicFramePr>
            <a:graphicFrameLocks noGrp="1"/>
          </p:cNvGraphicFramePr>
          <p:nvPr/>
        </p:nvGraphicFramePr>
        <p:xfrm>
          <a:off x="598713" y="1821190"/>
          <a:ext cx="11005458" cy="4083851"/>
        </p:xfrm>
        <a:graphic>
          <a:graphicData uri="http://schemas.openxmlformats.org/drawingml/2006/table">
            <a:tbl>
              <a:tblPr firstRow="1" bandRow="1">
                <a:tableStyleId>{C4B1156A-380E-4F78-BDF5-A606A8083BF9}</a:tableStyleId>
              </a:tblPr>
              <a:tblGrid>
                <a:gridCol w="2928258">
                  <a:extLst>
                    <a:ext uri="{9D8B030D-6E8A-4147-A177-3AD203B41FA5}">
                      <a16:colId xmlns:a16="http://schemas.microsoft.com/office/drawing/2014/main" val="756451803"/>
                    </a:ext>
                  </a:extLst>
                </a:gridCol>
                <a:gridCol w="8077200">
                  <a:extLst>
                    <a:ext uri="{9D8B030D-6E8A-4147-A177-3AD203B41FA5}">
                      <a16:colId xmlns:a16="http://schemas.microsoft.com/office/drawing/2014/main" val="4179117886"/>
                    </a:ext>
                  </a:extLst>
                </a:gridCol>
              </a:tblGrid>
              <a:tr h="527995">
                <a:tc>
                  <a:txBody>
                    <a:bodyPr/>
                    <a:lstStyle/>
                    <a:p>
                      <a:pPr algn="ctr"/>
                      <a:r>
                        <a:rPr lang="en-US" sz="2400" dirty="0"/>
                        <a:t>Month &amp; Year</a:t>
                      </a:r>
                    </a:p>
                  </a:txBody>
                  <a:tcPr/>
                </a:tc>
                <a:tc>
                  <a:txBody>
                    <a:bodyPr/>
                    <a:lstStyle/>
                    <a:p>
                      <a:pPr algn="ctr"/>
                      <a:r>
                        <a:rPr lang="en-US" sz="2400" dirty="0"/>
                        <a:t>Activity</a:t>
                      </a:r>
                    </a:p>
                  </a:txBody>
                  <a:tcPr/>
                </a:tc>
                <a:extLst>
                  <a:ext uri="{0D108BD9-81ED-4DB2-BD59-A6C34878D82A}">
                    <a16:rowId xmlns:a16="http://schemas.microsoft.com/office/drawing/2014/main" val="3101945180"/>
                  </a:ext>
                </a:extLst>
              </a:tr>
              <a:tr h="1700931">
                <a:tc>
                  <a:txBody>
                    <a:bodyPr/>
                    <a:lstStyle/>
                    <a:p>
                      <a:r>
                        <a:rPr lang="en-US" sz="2400" dirty="0"/>
                        <a:t>September 2023</a:t>
                      </a:r>
                    </a:p>
                  </a:txBody>
                  <a:tcPr/>
                </a:tc>
                <a:tc>
                  <a:txBody>
                    <a:bodyPr/>
                    <a:lstStyle/>
                    <a:p>
                      <a:pPr marL="342900" indent="-342900">
                        <a:buFont typeface="Arial" panose="020B0604020202020204" pitchFamily="34" charset="0"/>
                        <a:buChar char="•"/>
                      </a:pPr>
                      <a:r>
                        <a:rPr lang="en-US" sz="2400" dirty="0"/>
                        <a:t>Create a spending plan, including deadlines for purchases </a:t>
                      </a:r>
                    </a:p>
                    <a:p>
                      <a:pPr marL="342900" indent="-342900">
                        <a:buFont typeface="Arial" panose="020B0604020202020204" pitchFamily="34" charset="0"/>
                        <a:buChar char="•"/>
                      </a:pPr>
                      <a:r>
                        <a:rPr lang="en-US" sz="2400" dirty="0"/>
                        <a:t>Meet with fiscal staff to discuss plan and needs</a:t>
                      </a:r>
                    </a:p>
                    <a:p>
                      <a:pPr marL="342900" indent="-342900">
                        <a:buFont typeface="Arial" panose="020B0604020202020204" pitchFamily="34" charset="0"/>
                        <a:buChar char="•"/>
                      </a:pPr>
                      <a:r>
                        <a:rPr lang="en-US" sz="2400" dirty="0"/>
                        <a:t>Reach out to local partners</a:t>
                      </a:r>
                    </a:p>
                  </a:txBody>
                  <a:tcPr/>
                </a:tc>
                <a:extLst>
                  <a:ext uri="{0D108BD9-81ED-4DB2-BD59-A6C34878D82A}">
                    <a16:rowId xmlns:a16="http://schemas.microsoft.com/office/drawing/2014/main" val="2740404986"/>
                  </a:ext>
                </a:extLst>
              </a:tr>
              <a:tr h="717059">
                <a:tc>
                  <a:txBody>
                    <a:bodyPr/>
                    <a:lstStyle/>
                    <a:p>
                      <a:r>
                        <a:rPr lang="en-US" sz="2400" dirty="0"/>
                        <a:t>October 2023</a:t>
                      </a:r>
                    </a:p>
                  </a:txBody>
                  <a:tcPr/>
                </a:tc>
                <a:tc>
                  <a:txBody>
                    <a:bodyPr/>
                    <a:lstStyle/>
                    <a:p>
                      <a:pPr marL="342900" indent="-342900">
                        <a:buFont typeface="Arial" panose="020B0604020202020204" pitchFamily="34" charset="0"/>
                        <a:buChar char="•"/>
                      </a:pPr>
                      <a:r>
                        <a:rPr lang="en-US" sz="2400" dirty="0"/>
                        <a:t>Start the purchasing process</a:t>
                      </a:r>
                    </a:p>
                    <a:p>
                      <a:pPr marL="342900" indent="-342900">
                        <a:buFont typeface="Arial" panose="020B0604020202020204" pitchFamily="34" charset="0"/>
                        <a:buChar char="•"/>
                      </a:pPr>
                      <a:r>
                        <a:rPr lang="en-US" sz="2400" dirty="0"/>
                        <a:t>Hire short-term employees or extend hours for staff</a:t>
                      </a:r>
                    </a:p>
                  </a:txBody>
                  <a:tcPr/>
                </a:tc>
                <a:extLst>
                  <a:ext uri="{0D108BD9-81ED-4DB2-BD59-A6C34878D82A}">
                    <a16:rowId xmlns:a16="http://schemas.microsoft.com/office/drawing/2014/main" val="4160205360"/>
                  </a:ext>
                </a:extLst>
              </a:tr>
              <a:tr h="514172">
                <a:tc>
                  <a:txBody>
                    <a:bodyPr/>
                    <a:lstStyle/>
                    <a:p>
                      <a:r>
                        <a:rPr lang="en-US" sz="2400" dirty="0"/>
                        <a:t>November 2023</a:t>
                      </a:r>
                    </a:p>
                  </a:txBody>
                  <a:tcPr/>
                </a:tc>
                <a:tc>
                  <a:txBody>
                    <a:bodyPr/>
                    <a:lstStyle/>
                    <a:p>
                      <a:pPr marL="342900" indent="-342900">
                        <a:buFont typeface="Arial" panose="020B0604020202020204" pitchFamily="34" charset="0"/>
                        <a:buChar char="•"/>
                      </a:pPr>
                      <a:endParaRPr lang="en-US" sz="2400" dirty="0"/>
                    </a:p>
                  </a:txBody>
                  <a:tcPr/>
                </a:tc>
                <a:extLst>
                  <a:ext uri="{0D108BD9-81ED-4DB2-BD59-A6C34878D82A}">
                    <a16:rowId xmlns:a16="http://schemas.microsoft.com/office/drawing/2014/main" val="1363942684"/>
                  </a:ext>
                </a:extLst>
              </a:tr>
              <a:tr h="517793">
                <a:tc>
                  <a:txBody>
                    <a:bodyPr/>
                    <a:lstStyle/>
                    <a:p>
                      <a:r>
                        <a:rPr lang="en-US" sz="2400" dirty="0"/>
                        <a:t>Etc.</a:t>
                      </a:r>
                    </a:p>
                  </a:txBody>
                  <a:tcPr/>
                </a:tc>
                <a:tc>
                  <a:txBody>
                    <a:bodyPr/>
                    <a:lstStyle/>
                    <a:p>
                      <a:endParaRPr lang="en-US" sz="2400" dirty="0"/>
                    </a:p>
                  </a:txBody>
                  <a:tcPr/>
                </a:tc>
                <a:extLst>
                  <a:ext uri="{0D108BD9-81ED-4DB2-BD59-A6C34878D82A}">
                    <a16:rowId xmlns:a16="http://schemas.microsoft.com/office/drawing/2014/main" val="4065940179"/>
                  </a:ext>
                </a:extLst>
              </a:tr>
            </a:tbl>
          </a:graphicData>
        </a:graphic>
      </p:graphicFrame>
    </p:spTree>
    <p:extLst>
      <p:ext uri="{BB962C8B-B14F-4D97-AF65-F5344CB8AC3E}">
        <p14:creationId xmlns:p14="http://schemas.microsoft.com/office/powerpoint/2010/main" val="3974786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ACBE-7AFB-AE5E-F460-6991BEE02FCE}"/>
              </a:ext>
            </a:extLst>
          </p:cNvPr>
          <p:cNvSpPr>
            <a:spLocks noGrp="1"/>
          </p:cNvSpPr>
          <p:nvPr>
            <p:ph type="title"/>
          </p:nvPr>
        </p:nvSpPr>
        <p:spPr/>
        <p:txBody>
          <a:bodyPr vert="horz" lIns="91440" tIns="45720" rIns="91440" bIns="45720" rtlCol="0" anchor="b">
            <a:normAutofit/>
          </a:bodyPr>
          <a:lstStyle/>
          <a:p>
            <a:pPr algn="ctr"/>
            <a:r>
              <a:rPr lang="en-US" sz="4400" dirty="0"/>
              <a:t>And Another Idea…Save the Date!</a:t>
            </a:r>
          </a:p>
        </p:txBody>
      </p:sp>
      <p:pic>
        <p:nvPicPr>
          <p:cNvPr id="6" name="Content Placeholder 5" descr="A logo with a sun and water for the 2024 Homeless Education Conference in San Diego, May 8-10, 2024.">
            <a:extLst>
              <a:ext uri="{FF2B5EF4-FFF2-40B4-BE49-F238E27FC236}">
                <a16:creationId xmlns:a16="http://schemas.microsoft.com/office/drawing/2014/main" id="{F2F81356-6487-CDA6-3145-8EE3907D22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8907" y="1846263"/>
            <a:ext cx="4354512" cy="4354512"/>
          </a:xfrm>
          <a:prstGeom prst="rect">
            <a:avLst/>
          </a:prstGeom>
        </p:spPr>
      </p:pic>
      <p:sp>
        <p:nvSpPr>
          <p:cNvPr id="4" name="Slide Number Placeholder 3">
            <a:extLst>
              <a:ext uri="{FF2B5EF4-FFF2-40B4-BE49-F238E27FC236}">
                <a16:creationId xmlns:a16="http://schemas.microsoft.com/office/drawing/2014/main" id="{1D2D4172-6D83-4AF5-8274-9310BB181E97}"/>
              </a:ext>
            </a:extLst>
          </p:cNvPr>
          <p:cNvSpPr>
            <a:spLocks noGrp="1"/>
          </p:cNvSpPr>
          <p:nvPr>
            <p:ph type="sldNum" sz="quarter" idx="12"/>
          </p:nvPr>
        </p:nvSpPr>
        <p:spPr>
          <a:xfrm>
            <a:off x="9825629" y="6448300"/>
            <a:ext cx="1312025" cy="420453"/>
          </a:xfrm>
        </p:spPr>
        <p:txBody>
          <a:bodyPr vert="horz" lIns="91440" tIns="45720" rIns="91440" bIns="45720" rtlCol="0" anchor="ctr">
            <a:normAutofit fontScale="85000" lnSpcReduction="20000"/>
          </a:bodyPr>
          <a:lstStyle/>
          <a:p>
            <a:pPr>
              <a:spcAft>
                <a:spcPts val="600"/>
              </a:spcAft>
            </a:pPr>
            <a:fld id="{1E47FE53-EBF0-4DA7-9D9D-CC1C3A20F3CB}" type="slidenum">
              <a:rPr lang="en-US" sz="2800" smtClean="0">
                <a:solidFill>
                  <a:srgbClr val="FFFFFF"/>
                </a:solidFill>
              </a:rPr>
              <a:pPr>
                <a:spcAft>
                  <a:spcPts val="600"/>
                </a:spcAft>
              </a:pPr>
              <a:t>43</a:t>
            </a:fld>
            <a:endParaRPr lang="en-US" sz="1050" dirty="0">
              <a:solidFill>
                <a:srgbClr val="FFFFFF"/>
              </a:solidFill>
            </a:endParaRPr>
          </a:p>
        </p:txBody>
      </p:sp>
    </p:spTree>
    <p:extLst>
      <p:ext uri="{BB962C8B-B14F-4D97-AF65-F5344CB8AC3E}">
        <p14:creationId xmlns:p14="http://schemas.microsoft.com/office/powerpoint/2010/main" val="3726584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5E76-6F37-4443-9601-07F15E72BE34}"/>
              </a:ext>
            </a:extLst>
          </p:cNvPr>
          <p:cNvSpPr>
            <a:spLocks noGrp="1"/>
          </p:cNvSpPr>
          <p:nvPr>
            <p:ph type="title"/>
          </p:nvPr>
        </p:nvSpPr>
        <p:spPr/>
        <p:txBody>
          <a:bodyPr/>
          <a:lstStyle/>
          <a:p>
            <a:r>
              <a:rPr lang="en-US" dirty="0"/>
              <a:t>Uses of ARP-HCY Funds (1)</a:t>
            </a:r>
          </a:p>
        </p:txBody>
      </p:sp>
      <p:sp>
        <p:nvSpPr>
          <p:cNvPr id="3" name="Content Placeholder 2">
            <a:extLst>
              <a:ext uri="{FF2B5EF4-FFF2-40B4-BE49-F238E27FC236}">
                <a16:creationId xmlns:a16="http://schemas.microsoft.com/office/drawing/2014/main" id="{F886BF37-5340-4A4C-9069-10882A9FB5C6}"/>
              </a:ext>
            </a:extLst>
          </p:cNvPr>
          <p:cNvSpPr>
            <a:spLocks noGrp="1"/>
          </p:cNvSpPr>
          <p:nvPr>
            <p:ph idx="1"/>
          </p:nvPr>
        </p:nvSpPr>
        <p:spPr>
          <a:xfrm>
            <a:off x="1097280" y="1845733"/>
            <a:ext cx="10472286" cy="4355561"/>
          </a:xfrm>
        </p:spPr>
        <p:txBody>
          <a:bodyPr>
            <a:normAutofit lnSpcReduction="10000"/>
          </a:bodyPr>
          <a:lstStyle/>
          <a:p>
            <a:r>
              <a:rPr lang="en-US" dirty="0">
                <a:cs typeface="Arial"/>
              </a:rPr>
              <a:t>The CDE developed an ARP-HCY Resource Guide to guide LEAs on how to spend their ARP-HCY funds at  </a:t>
            </a:r>
            <a:r>
              <a:rPr lang="en-US" dirty="0">
                <a:cs typeface="Arial"/>
                <a:hlinkClick r:id="rId2" tooltip="CDE's ARP HCY Resource Guide Link"/>
              </a:rPr>
              <a:t>https://www.cde.ca.gov/sp/hs/arphcyresourceguide.asp</a:t>
            </a:r>
            <a:endParaRPr lang="en-US" dirty="0">
              <a:cs typeface="Arial"/>
            </a:endParaRPr>
          </a:p>
          <a:p>
            <a:r>
              <a:rPr lang="en-US" dirty="0">
                <a:cs typeface="Arial"/>
              </a:rPr>
              <a:t>The official </a:t>
            </a:r>
            <a:r>
              <a:rPr lang="en-US" i="1" dirty="0"/>
              <a:t>Letter to Chief State School Officers Announcing Grant Award </a:t>
            </a:r>
            <a:r>
              <a:rPr lang="en-US" dirty="0"/>
              <a:t>dated</a:t>
            </a:r>
            <a:r>
              <a:rPr lang="en-US" b="0" i="0" dirty="0">
                <a:effectLst/>
              </a:rPr>
              <a:t> </a:t>
            </a:r>
            <a:r>
              <a:rPr lang="en-US" dirty="0">
                <a:cs typeface="Arial"/>
              </a:rPr>
              <a:t>April 23, 2021, addresses these funds and can be found at  </a:t>
            </a:r>
            <a:r>
              <a:rPr lang="en-US" sz="2400" dirty="0">
                <a:solidFill>
                  <a:srgbClr val="FF0000"/>
                </a:solidFill>
                <a:hlinkClick r:id="rId3" tooltip="Link to ED ARP-HCY Letter"/>
              </a:rPr>
              <a:t>https://oese.ed.gov/files/2021/04/ARP-Homeless-DCL-4.23.pdf</a:t>
            </a:r>
            <a:r>
              <a:rPr lang="en-US" sz="2400" dirty="0">
                <a:solidFill>
                  <a:srgbClr val="FF0000"/>
                </a:solidFill>
              </a:rPr>
              <a:t> </a:t>
            </a:r>
            <a:endParaRPr lang="en-US" dirty="0">
              <a:cs typeface="Arial"/>
            </a:endParaRPr>
          </a:p>
          <a:p>
            <a:r>
              <a:rPr lang="en-US" dirty="0">
                <a:cs typeface="Arial"/>
              </a:rPr>
              <a:t>LEAs may use ARP-HCY funds to supplement existing programs and funding streams, including:</a:t>
            </a:r>
          </a:p>
          <a:p>
            <a:pPr lvl="1">
              <a:spcBef>
                <a:spcPts val="1200"/>
              </a:spcBef>
              <a:spcAft>
                <a:spcPts val="200"/>
              </a:spcAft>
            </a:pPr>
            <a:r>
              <a:rPr lang="en-US" dirty="0">
                <a:cs typeface="Arial"/>
              </a:rPr>
              <a:t>Academic, social, emotional, and mental health needs</a:t>
            </a:r>
          </a:p>
          <a:p>
            <a:pPr lvl="1">
              <a:spcBef>
                <a:spcPts val="1200"/>
              </a:spcBef>
              <a:spcAft>
                <a:spcPts val="200"/>
              </a:spcAft>
            </a:pPr>
            <a:r>
              <a:rPr lang="en-US" dirty="0">
                <a:cs typeface="Arial"/>
              </a:rPr>
              <a:t>Hiring staff to increase capacity</a:t>
            </a:r>
          </a:p>
        </p:txBody>
      </p:sp>
      <p:sp>
        <p:nvSpPr>
          <p:cNvPr id="5" name="Slide Number Placeholder 4">
            <a:extLst>
              <a:ext uri="{FF2B5EF4-FFF2-40B4-BE49-F238E27FC236}">
                <a16:creationId xmlns:a16="http://schemas.microsoft.com/office/drawing/2014/main" id="{C3FD8F2C-BC62-415D-8AB6-52BF7694E7DA}"/>
              </a:ext>
            </a:extLst>
          </p:cNvPr>
          <p:cNvSpPr>
            <a:spLocks noGrp="1"/>
          </p:cNvSpPr>
          <p:nvPr>
            <p:ph type="sldNum" sz="quarter" idx="12"/>
          </p:nvPr>
        </p:nvSpPr>
        <p:spPr/>
        <p:txBody>
          <a:bodyPr/>
          <a:lstStyle/>
          <a:p>
            <a:fld id="{1E47FE53-EBF0-4DA7-9D9D-CC1C3A20F3CB}" type="slidenum">
              <a:rPr lang="en-US" smtClean="0"/>
              <a:t>44</a:t>
            </a:fld>
            <a:endParaRPr lang="en-US" dirty="0"/>
          </a:p>
        </p:txBody>
      </p:sp>
      <p:sp>
        <p:nvSpPr>
          <p:cNvPr id="4" name="Arrow: Down 3">
            <a:extLst>
              <a:ext uri="{FF2B5EF4-FFF2-40B4-BE49-F238E27FC236}">
                <a16:creationId xmlns:a16="http://schemas.microsoft.com/office/drawing/2014/main" id="{B595B820-D8C0-6C66-ABDC-A9D5D7A91043}"/>
              </a:ext>
              <a:ext uri="{C183D7F6-B498-43B3-948B-1728B52AA6E4}">
                <adec:decorative xmlns:adec="http://schemas.microsoft.com/office/drawing/2017/decorative" val="1"/>
              </a:ext>
            </a:extLst>
          </p:cNvPr>
          <p:cNvSpPr/>
          <p:nvPr/>
        </p:nvSpPr>
        <p:spPr>
          <a:xfrm rot="3503614">
            <a:off x="9444035" y="262678"/>
            <a:ext cx="1088572" cy="1469087"/>
          </a:xfrm>
          <a:prstGeom prst="downArrow">
            <a:avLst/>
          </a:prstGeom>
          <a:solidFill>
            <a:srgbClr val="869EB8"/>
          </a:solidFill>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3190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5E76-6F37-4443-9601-07F15E72BE34}"/>
              </a:ext>
            </a:extLst>
          </p:cNvPr>
          <p:cNvSpPr>
            <a:spLocks noGrp="1"/>
          </p:cNvSpPr>
          <p:nvPr>
            <p:ph type="title"/>
          </p:nvPr>
        </p:nvSpPr>
        <p:spPr/>
        <p:txBody>
          <a:bodyPr/>
          <a:lstStyle/>
          <a:p>
            <a:r>
              <a:rPr lang="en-US" dirty="0"/>
              <a:t>Uses of ARP-HCY Funds (2)</a:t>
            </a:r>
          </a:p>
        </p:txBody>
      </p:sp>
      <p:sp>
        <p:nvSpPr>
          <p:cNvPr id="3" name="Content Placeholder 2">
            <a:extLst>
              <a:ext uri="{FF2B5EF4-FFF2-40B4-BE49-F238E27FC236}">
                <a16:creationId xmlns:a16="http://schemas.microsoft.com/office/drawing/2014/main" id="{F886BF37-5340-4A4C-9069-10882A9FB5C6}"/>
              </a:ext>
            </a:extLst>
          </p:cNvPr>
          <p:cNvSpPr>
            <a:spLocks noGrp="1"/>
          </p:cNvSpPr>
          <p:nvPr>
            <p:ph idx="1"/>
          </p:nvPr>
        </p:nvSpPr>
        <p:spPr>
          <a:xfrm>
            <a:off x="1097280" y="1845733"/>
            <a:ext cx="10491536" cy="4355561"/>
          </a:xfrm>
        </p:spPr>
        <p:txBody>
          <a:bodyPr>
            <a:normAutofit lnSpcReduction="10000"/>
          </a:bodyPr>
          <a:lstStyle/>
          <a:p>
            <a:pPr lvl="1">
              <a:spcBef>
                <a:spcPts val="1200"/>
              </a:spcBef>
              <a:spcAft>
                <a:spcPts val="200"/>
              </a:spcAft>
            </a:pPr>
            <a:r>
              <a:rPr lang="en-US" dirty="0">
                <a:cs typeface="Arial"/>
              </a:rPr>
              <a:t>Planning partnerships with community-based organizations (CBOs), among other strategies</a:t>
            </a:r>
            <a:endParaRPr lang="en-US" sz="2000" dirty="0"/>
          </a:p>
          <a:p>
            <a:pPr lvl="1">
              <a:spcBef>
                <a:spcPts val="1200"/>
              </a:spcBef>
              <a:spcAft>
                <a:spcPts val="200"/>
              </a:spcAft>
            </a:pPr>
            <a:r>
              <a:rPr lang="en-US" dirty="0">
                <a:cs typeface="Arial"/>
              </a:rPr>
              <a:t>Dedicating resources</a:t>
            </a:r>
          </a:p>
          <a:p>
            <a:pPr lvl="1">
              <a:spcBef>
                <a:spcPts val="1200"/>
              </a:spcBef>
              <a:spcAft>
                <a:spcPts val="200"/>
              </a:spcAft>
            </a:pPr>
            <a:r>
              <a:rPr lang="en-US" dirty="0">
                <a:cs typeface="Arial"/>
              </a:rPr>
              <a:t>Identify, enrollment, retention, and educational success of children and youth experiencing homelessness</a:t>
            </a:r>
          </a:p>
          <a:p>
            <a:pPr indent="-223838"/>
            <a:r>
              <a:rPr lang="en-US" dirty="0">
                <a:cs typeface="Arial"/>
              </a:rPr>
              <a:t>Purchase needed supplies (e.g., personal protective equipment, eyeglasses, school supplies, personal care items) </a:t>
            </a:r>
          </a:p>
          <a:p>
            <a:pPr indent="-223838"/>
            <a:r>
              <a:rPr lang="en-US" dirty="0">
                <a:cs typeface="Arial"/>
              </a:rPr>
              <a:t>Purchase cell phones or other technological devices for unaccompanied youth to enable the youth to attend and fully participate in school activities</a:t>
            </a:r>
            <a:endParaRPr lang="en-US" sz="1800" dirty="0"/>
          </a:p>
        </p:txBody>
      </p:sp>
      <p:sp>
        <p:nvSpPr>
          <p:cNvPr id="5" name="Slide Number Placeholder 4">
            <a:extLst>
              <a:ext uri="{FF2B5EF4-FFF2-40B4-BE49-F238E27FC236}">
                <a16:creationId xmlns:a16="http://schemas.microsoft.com/office/drawing/2014/main" id="{4577F335-162F-4CB4-B3E8-8E8B53CEF2DA}"/>
              </a:ext>
            </a:extLst>
          </p:cNvPr>
          <p:cNvSpPr>
            <a:spLocks noGrp="1"/>
          </p:cNvSpPr>
          <p:nvPr>
            <p:ph type="sldNum" sz="quarter" idx="12"/>
          </p:nvPr>
        </p:nvSpPr>
        <p:spPr/>
        <p:txBody>
          <a:bodyPr/>
          <a:lstStyle/>
          <a:p>
            <a:fld id="{1E47FE53-EBF0-4DA7-9D9D-CC1C3A20F3CB}" type="slidenum">
              <a:rPr lang="en-US" smtClean="0"/>
              <a:t>45</a:t>
            </a:fld>
            <a:endParaRPr lang="en-US" dirty="0"/>
          </a:p>
        </p:txBody>
      </p:sp>
    </p:spTree>
    <p:extLst>
      <p:ext uri="{BB962C8B-B14F-4D97-AF65-F5344CB8AC3E}">
        <p14:creationId xmlns:p14="http://schemas.microsoft.com/office/powerpoint/2010/main" val="2336282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233A-8229-4AC0-A9A3-1F729A7F5F19}"/>
              </a:ext>
            </a:extLst>
          </p:cNvPr>
          <p:cNvSpPr>
            <a:spLocks noGrp="1"/>
          </p:cNvSpPr>
          <p:nvPr>
            <p:ph type="title"/>
          </p:nvPr>
        </p:nvSpPr>
        <p:spPr/>
        <p:txBody>
          <a:bodyPr/>
          <a:lstStyle/>
          <a:p>
            <a:r>
              <a:rPr lang="en-US" dirty="0"/>
              <a:t>Uses of ARP-HCY Funds (3)</a:t>
            </a:r>
          </a:p>
        </p:txBody>
      </p:sp>
      <p:sp>
        <p:nvSpPr>
          <p:cNvPr id="3" name="Content Placeholder 2">
            <a:extLst>
              <a:ext uri="{FF2B5EF4-FFF2-40B4-BE49-F238E27FC236}">
                <a16:creationId xmlns:a16="http://schemas.microsoft.com/office/drawing/2014/main" id="{E007F5E6-8656-4CEF-A8D9-F778686E2DBA}"/>
              </a:ext>
            </a:extLst>
          </p:cNvPr>
          <p:cNvSpPr>
            <a:spLocks noGrp="1"/>
          </p:cNvSpPr>
          <p:nvPr>
            <p:ph idx="1"/>
          </p:nvPr>
        </p:nvSpPr>
        <p:spPr>
          <a:xfrm>
            <a:off x="1097280" y="1845733"/>
            <a:ext cx="10462660" cy="4355561"/>
          </a:xfrm>
        </p:spPr>
        <p:txBody>
          <a:bodyPr>
            <a:normAutofit/>
          </a:bodyPr>
          <a:lstStyle/>
          <a:p>
            <a:r>
              <a:rPr lang="en-US" dirty="0">
                <a:cs typeface="Arial"/>
              </a:rPr>
              <a:t>Provide wraparound services (which could be provided in collaboration with and/or through contracts with CBOs, and could include academic supports, trauma-informed care, social-emotional support, and mental health services)</a:t>
            </a:r>
          </a:p>
          <a:p>
            <a:r>
              <a:rPr lang="en-US" dirty="0">
                <a:cs typeface="Arial"/>
              </a:rPr>
              <a:t>Provide transportation to enable children and youth to attend classes and participate fully in school activities</a:t>
            </a:r>
          </a:p>
          <a:p>
            <a:r>
              <a:rPr lang="en-US" dirty="0">
                <a:ea typeface="+mn-lt"/>
                <a:cs typeface="+mn-lt"/>
              </a:rPr>
              <a:t>Services to attract, engage, and retain students in programs</a:t>
            </a:r>
            <a:endParaRPr lang="en-US" dirty="0">
              <a:cs typeface="Arial"/>
            </a:endParaRPr>
          </a:p>
        </p:txBody>
      </p:sp>
      <p:sp>
        <p:nvSpPr>
          <p:cNvPr id="5" name="Slide Number Placeholder 4">
            <a:extLst>
              <a:ext uri="{FF2B5EF4-FFF2-40B4-BE49-F238E27FC236}">
                <a16:creationId xmlns:a16="http://schemas.microsoft.com/office/drawing/2014/main" id="{2B1D7A47-6EE2-4DB1-AC3E-F22280FFBAC3}"/>
              </a:ext>
            </a:extLst>
          </p:cNvPr>
          <p:cNvSpPr>
            <a:spLocks noGrp="1"/>
          </p:cNvSpPr>
          <p:nvPr>
            <p:ph type="sldNum" sz="quarter" idx="12"/>
          </p:nvPr>
        </p:nvSpPr>
        <p:spPr/>
        <p:txBody>
          <a:bodyPr/>
          <a:lstStyle/>
          <a:p>
            <a:fld id="{1E47FE53-EBF0-4DA7-9D9D-CC1C3A20F3CB}" type="slidenum">
              <a:rPr lang="en-US" smtClean="0"/>
              <a:t>46</a:t>
            </a:fld>
            <a:endParaRPr lang="en-US" dirty="0"/>
          </a:p>
        </p:txBody>
      </p:sp>
    </p:spTree>
    <p:extLst>
      <p:ext uri="{BB962C8B-B14F-4D97-AF65-F5344CB8AC3E}">
        <p14:creationId xmlns:p14="http://schemas.microsoft.com/office/powerpoint/2010/main" val="3818137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33B1-B890-45F8-AC1D-2E7C304BDC39}"/>
              </a:ext>
            </a:extLst>
          </p:cNvPr>
          <p:cNvSpPr>
            <a:spLocks noGrp="1"/>
          </p:cNvSpPr>
          <p:nvPr>
            <p:ph type="title"/>
          </p:nvPr>
        </p:nvSpPr>
        <p:spPr/>
        <p:txBody>
          <a:bodyPr/>
          <a:lstStyle/>
          <a:p>
            <a:r>
              <a:rPr lang="en-US" dirty="0"/>
              <a:t>Uses of ARP-HCY Funds (4)</a:t>
            </a:r>
          </a:p>
        </p:txBody>
      </p:sp>
      <p:sp>
        <p:nvSpPr>
          <p:cNvPr id="3" name="Content Placeholder 2">
            <a:extLst>
              <a:ext uri="{FF2B5EF4-FFF2-40B4-BE49-F238E27FC236}">
                <a16:creationId xmlns:a16="http://schemas.microsoft.com/office/drawing/2014/main" id="{BA275D79-6C27-4277-9C30-69E1F2CE1CCF}"/>
              </a:ext>
            </a:extLst>
          </p:cNvPr>
          <p:cNvSpPr>
            <a:spLocks noGrp="1"/>
          </p:cNvSpPr>
          <p:nvPr>
            <p:ph idx="1"/>
          </p:nvPr>
        </p:nvSpPr>
        <p:spPr>
          <a:xfrm>
            <a:off x="1097280" y="1845733"/>
            <a:ext cx="10472286" cy="4355561"/>
          </a:xfrm>
        </p:spPr>
        <p:txBody>
          <a:bodyPr>
            <a:noAutofit/>
          </a:bodyPr>
          <a:lstStyle/>
          <a:p>
            <a:r>
              <a:rPr lang="en-US" dirty="0">
                <a:ea typeface="+mn-lt"/>
                <a:cs typeface="+mn-lt"/>
              </a:rPr>
              <a:t>Tutoring, supplemental services, and enriched educational services, including </a:t>
            </a:r>
            <a:r>
              <a:rPr lang="en-US" dirty="0">
                <a:ea typeface="+mn-lt"/>
                <a:cs typeface="Calibri" panose="020F0502020204030204"/>
              </a:rPr>
              <a:t>b</a:t>
            </a:r>
            <a:r>
              <a:rPr lang="en-US" dirty="0">
                <a:cs typeface="Calibri" panose="020F0502020204030204"/>
              </a:rPr>
              <a:t>efore school, after school, and summer programs</a:t>
            </a:r>
          </a:p>
          <a:p>
            <a:r>
              <a:rPr lang="en-US" dirty="0">
                <a:ea typeface="+mn-lt"/>
                <a:cs typeface="+mn-lt"/>
              </a:rPr>
              <a:t>Expedited evaluations</a:t>
            </a:r>
            <a:endParaRPr lang="en-US" dirty="0">
              <a:cs typeface="Arial"/>
            </a:endParaRPr>
          </a:p>
          <a:p>
            <a:r>
              <a:rPr lang="en-US" dirty="0">
                <a:ea typeface="+mn-lt"/>
                <a:cs typeface="+mn-lt"/>
              </a:rPr>
              <a:t>Professional development</a:t>
            </a:r>
            <a:endParaRPr lang="en-US" dirty="0">
              <a:cs typeface="Arial"/>
            </a:endParaRPr>
          </a:p>
          <a:p>
            <a:r>
              <a:rPr lang="en-US" dirty="0">
                <a:ea typeface="+mn-lt"/>
                <a:cs typeface="+mn-lt"/>
              </a:rPr>
              <a:t>Student referral and services</a:t>
            </a:r>
            <a:endParaRPr lang="en-US" dirty="0">
              <a:cs typeface="Arial"/>
            </a:endParaRPr>
          </a:p>
          <a:p>
            <a:r>
              <a:rPr lang="en-US" dirty="0">
                <a:ea typeface="+mn-lt"/>
                <a:cs typeface="+mn-lt"/>
              </a:rPr>
              <a:t>Assistance to defray the cost of transportation</a:t>
            </a:r>
            <a:endParaRPr lang="en-US" dirty="0">
              <a:cs typeface="Arial"/>
            </a:endParaRPr>
          </a:p>
          <a:p>
            <a:r>
              <a:rPr lang="en-US" dirty="0">
                <a:ea typeface="+mn-lt"/>
                <a:cs typeface="+mn-lt"/>
              </a:rPr>
              <a:t>Early childhood education programs</a:t>
            </a:r>
            <a:endParaRPr lang="en-US" dirty="0">
              <a:cs typeface="Arial"/>
            </a:endParaRPr>
          </a:p>
        </p:txBody>
      </p:sp>
      <p:sp>
        <p:nvSpPr>
          <p:cNvPr id="5" name="Slide Number Placeholder 4">
            <a:extLst>
              <a:ext uri="{FF2B5EF4-FFF2-40B4-BE49-F238E27FC236}">
                <a16:creationId xmlns:a16="http://schemas.microsoft.com/office/drawing/2014/main" id="{FA907E37-F0FD-4FF8-9E31-F49EC76F392F}"/>
              </a:ext>
            </a:extLst>
          </p:cNvPr>
          <p:cNvSpPr>
            <a:spLocks noGrp="1"/>
          </p:cNvSpPr>
          <p:nvPr>
            <p:ph type="sldNum" sz="quarter" idx="12"/>
          </p:nvPr>
        </p:nvSpPr>
        <p:spPr/>
        <p:txBody>
          <a:bodyPr/>
          <a:lstStyle/>
          <a:p>
            <a:fld id="{1E47FE53-EBF0-4DA7-9D9D-CC1C3A20F3CB}" type="slidenum">
              <a:rPr lang="en-US" smtClean="0"/>
              <a:t>47</a:t>
            </a:fld>
            <a:endParaRPr lang="en-US" dirty="0"/>
          </a:p>
        </p:txBody>
      </p:sp>
    </p:spTree>
    <p:extLst>
      <p:ext uri="{BB962C8B-B14F-4D97-AF65-F5344CB8AC3E}">
        <p14:creationId xmlns:p14="http://schemas.microsoft.com/office/powerpoint/2010/main" val="3231242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2B92-9D1C-464F-BB98-75BFD013655D}"/>
              </a:ext>
            </a:extLst>
          </p:cNvPr>
          <p:cNvSpPr>
            <a:spLocks noGrp="1"/>
          </p:cNvSpPr>
          <p:nvPr>
            <p:ph type="title"/>
          </p:nvPr>
        </p:nvSpPr>
        <p:spPr/>
        <p:txBody>
          <a:bodyPr/>
          <a:lstStyle/>
          <a:p>
            <a:r>
              <a:rPr lang="en-US" dirty="0"/>
              <a:t>Uses of ARP-HCY Funds (5)</a:t>
            </a:r>
          </a:p>
        </p:txBody>
      </p:sp>
      <p:sp>
        <p:nvSpPr>
          <p:cNvPr id="3" name="Content Placeholder 2">
            <a:extLst>
              <a:ext uri="{FF2B5EF4-FFF2-40B4-BE49-F238E27FC236}">
                <a16:creationId xmlns:a16="http://schemas.microsoft.com/office/drawing/2014/main" id="{BBC165B6-7BA9-4196-9A2C-28B7099558DF}"/>
              </a:ext>
            </a:extLst>
          </p:cNvPr>
          <p:cNvSpPr>
            <a:spLocks noGrp="1"/>
          </p:cNvSpPr>
          <p:nvPr>
            <p:ph idx="1"/>
          </p:nvPr>
        </p:nvSpPr>
        <p:spPr>
          <a:xfrm>
            <a:off x="1097280" y="1845733"/>
            <a:ext cx="10491536" cy="4355561"/>
          </a:xfrm>
        </p:spPr>
        <p:txBody>
          <a:bodyPr>
            <a:normAutofit/>
          </a:bodyPr>
          <a:lstStyle/>
          <a:p>
            <a:r>
              <a:rPr lang="en-US" dirty="0">
                <a:ea typeface="+mn-lt"/>
                <a:cs typeface="+mn-lt"/>
              </a:rPr>
              <a:t>Fees for tracking, obtaining, and transferring records</a:t>
            </a:r>
            <a:endParaRPr lang="en-US" dirty="0">
              <a:cs typeface="Arial"/>
            </a:endParaRPr>
          </a:p>
          <a:p>
            <a:r>
              <a:rPr lang="en-US" dirty="0">
                <a:ea typeface="+mn-lt"/>
                <a:cs typeface="+mn-lt"/>
              </a:rPr>
              <a:t>Parent education and training</a:t>
            </a:r>
            <a:endParaRPr lang="en-US" dirty="0">
              <a:cs typeface="Arial"/>
            </a:endParaRPr>
          </a:p>
          <a:p>
            <a:r>
              <a:rPr lang="en-US" dirty="0">
                <a:ea typeface="+mn-lt"/>
                <a:cs typeface="+mn-lt"/>
              </a:rPr>
              <a:t>Coordination between school and outside agencies</a:t>
            </a:r>
            <a:endParaRPr lang="en-US" dirty="0">
              <a:cs typeface="Arial"/>
            </a:endParaRPr>
          </a:p>
          <a:p>
            <a:r>
              <a:rPr lang="en-US" dirty="0">
                <a:ea typeface="+mn-lt"/>
                <a:cs typeface="+mn-lt"/>
              </a:rPr>
              <a:t>Activities to address issues related to domestic violence</a:t>
            </a:r>
          </a:p>
          <a:p>
            <a:r>
              <a:rPr lang="en-US" dirty="0">
                <a:ea typeface="+mn-lt"/>
                <a:cs typeface="+mn-lt"/>
              </a:rPr>
              <a:t>Adaption of space and purchase of supplies for any non-school facility</a:t>
            </a:r>
            <a:endParaRPr lang="en-US" dirty="0">
              <a:cs typeface="Calibri"/>
            </a:endParaRPr>
          </a:p>
          <a:p>
            <a:r>
              <a:rPr lang="en-US" dirty="0">
                <a:ea typeface="+mn-lt"/>
                <a:cs typeface="+mn-lt"/>
              </a:rPr>
              <a:t>Other extraordinary or emergency assistance to attend school</a:t>
            </a:r>
            <a:endParaRPr lang="en-US" dirty="0"/>
          </a:p>
        </p:txBody>
      </p:sp>
      <p:sp>
        <p:nvSpPr>
          <p:cNvPr id="5" name="Slide Number Placeholder 4">
            <a:extLst>
              <a:ext uri="{FF2B5EF4-FFF2-40B4-BE49-F238E27FC236}">
                <a16:creationId xmlns:a16="http://schemas.microsoft.com/office/drawing/2014/main" id="{F7D03351-8C68-4ADC-845C-21D5B40A9E5E}"/>
              </a:ext>
            </a:extLst>
          </p:cNvPr>
          <p:cNvSpPr>
            <a:spLocks noGrp="1"/>
          </p:cNvSpPr>
          <p:nvPr>
            <p:ph type="sldNum" sz="quarter" idx="12"/>
          </p:nvPr>
        </p:nvSpPr>
        <p:spPr/>
        <p:txBody>
          <a:bodyPr/>
          <a:lstStyle/>
          <a:p>
            <a:fld id="{1E47FE53-EBF0-4DA7-9D9D-CC1C3A20F3CB}" type="slidenum">
              <a:rPr lang="en-US" smtClean="0"/>
              <a:t>48</a:t>
            </a:fld>
            <a:endParaRPr lang="en-US" dirty="0"/>
          </a:p>
        </p:txBody>
      </p:sp>
    </p:spTree>
    <p:extLst>
      <p:ext uri="{BB962C8B-B14F-4D97-AF65-F5344CB8AC3E}">
        <p14:creationId xmlns:p14="http://schemas.microsoft.com/office/powerpoint/2010/main" val="1253565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8642-8439-4ACA-916D-922F3FBEA02C}"/>
              </a:ext>
            </a:extLst>
          </p:cNvPr>
          <p:cNvSpPr>
            <a:spLocks noGrp="1"/>
          </p:cNvSpPr>
          <p:nvPr>
            <p:ph type="title"/>
          </p:nvPr>
        </p:nvSpPr>
        <p:spPr/>
        <p:txBody>
          <a:bodyPr/>
          <a:lstStyle/>
          <a:p>
            <a:r>
              <a:rPr lang="en-US" dirty="0"/>
              <a:t>Uses of ARP-HCY Funds (6)</a:t>
            </a:r>
          </a:p>
        </p:txBody>
      </p:sp>
      <p:sp>
        <p:nvSpPr>
          <p:cNvPr id="3" name="Content Placeholder 2">
            <a:extLst>
              <a:ext uri="{FF2B5EF4-FFF2-40B4-BE49-F238E27FC236}">
                <a16:creationId xmlns:a16="http://schemas.microsoft.com/office/drawing/2014/main" id="{1BA183E1-B748-4287-BC32-63B32DAE5D10}"/>
              </a:ext>
            </a:extLst>
          </p:cNvPr>
          <p:cNvSpPr>
            <a:spLocks noGrp="1"/>
          </p:cNvSpPr>
          <p:nvPr>
            <p:ph idx="1"/>
          </p:nvPr>
        </p:nvSpPr>
        <p:spPr>
          <a:xfrm>
            <a:off x="1097280" y="1845733"/>
            <a:ext cx="10481912" cy="4355561"/>
          </a:xfrm>
        </p:spPr>
        <p:txBody>
          <a:bodyPr>
            <a:normAutofit/>
          </a:bodyPr>
          <a:lstStyle/>
          <a:p>
            <a:r>
              <a:rPr lang="en-US" dirty="0">
                <a:cs typeface="Arial"/>
              </a:rPr>
              <a:t>Provide access to reliable, high-speed internet for students through the purchase of internet-connected devices/equipment, mobile hotspots, wireless service plans, or installation of community Wi-Fi hotspots (e.g., at homeless shelters), especially in underserved communities</a:t>
            </a:r>
          </a:p>
          <a:p>
            <a:r>
              <a:rPr lang="en-US" dirty="0">
                <a:cs typeface="Arial"/>
              </a:rPr>
              <a:t>Provide store cards, prepaid debit cards, or gas cards to purchase materials necessary for students to participate in school activities</a:t>
            </a:r>
          </a:p>
          <a:p>
            <a:r>
              <a:rPr lang="en-US" dirty="0">
                <a:cs typeface="Arial"/>
              </a:rPr>
              <a:t>Pay for short-term, temporary housing (e.g., a few days in a motel to enable the homeless child or youth to attend school and participate fully in school activities (including summer school)</a:t>
            </a:r>
            <a:endParaRPr lang="en-US" sz="1800" dirty="0"/>
          </a:p>
        </p:txBody>
      </p:sp>
      <p:sp>
        <p:nvSpPr>
          <p:cNvPr id="5" name="Slide Number Placeholder 4">
            <a:extLst>
              <a:ext uri="{FF2B5EF4-FFF2-40B4-BE49-F238E27FC236}">
                <a16:creationId xmlns:a16="http://schemas.microsoft.com/office/drawing/2014/main" id="{E56A2949-BE94-4097-B69B-16C2671C9705}"/>
              </a:ext>
            </a:extLst>
          </p:cNvPr>
          <p:cNvSpPr>
            <a:spLocks noGrp="1"/>
          </p:cNvSpPr>
          <p:nvPr>
            <p:ph type="sldNum" sz="quarter" idx="12"/>
          </p:nvPr>
        </p:nvSpPr>
        <p:spPr/>
        <p:txBody>
          <a:bodyPr/>
          <a:lstStyle/>
          <a:p>
            <a:fld id="{1E47FE53-EBF0-4DA7-9D9D-CC1C3A20F3CB}" type="slidenum">
              <a:rPr lang="en-US" smtClean="0"/>
              <a:t>49</a:t>
            </a:fld>
            <a:endParaRPr lang="en-US" dirty="0"/>
          </a:p>
        </p:txBody>
      </p:sp>
    </p:spTree>
    <p:extLst>
      <p:ext uri="{BB962C8B-B14F-4D97-AF65-F5344CB8AC3E}">
        <p14:creationId xmlns:p14="http://schemas.microsoft.com/office/powerpoint/2010/main" val="109673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7356E-BDDB-2640-E8C5-BCBE427DE37A}"/>
              </a:ext>
            </a:extLst>
          </p:cNvPr>
          <p:cNvSpPr>
            <a:spLocks noGrp="1"/>
          </p:cNvSpPr>
          <p:nvPr>
            <p:ph type="title"/>
          </p:nvPr>
        </p:nvSpPr>
        <p:spPr/>
        <p:txBody>
          <a:bodyPr/>
          <a:lstStyle/>
          <a:p>
            <a:r>
              <a:rPr lang="en-US" dirty="0"/>
              <a:t>ARP-HCY I Summer 2023 Report</a:t>
            </a:r>
          </a:p>
        </p:txBody>
      </p:sp>
      <p:graphicFrame>
        <p:nvGraphicFramePr>
          <p:cNvPr id="11" name="Table 11">
            <a:extLst>
              <a:ext uri="{FF2B5EF4-FFF2-40B4-BE49-F238E27FC236}">
                <a16:creationId xmlns:a16="http://schemas.microsoft.com/office/drawing/2014/main" id="{F89B4D12-66FC-795C-B8FF-B094A437D55B}"/>
              </a:ext>
            </a:extLst>
          </p:cNvPr>
          <p:cNvGraphicFramePr>
            <a:graphicFrameLocks noGrp="1"/>
          </p:cNvGraphicFramePr>
          <p:nvPr>
            <p:ph idx="1"/>
            <p:extLst>
              <p:ext uri="{D42A27DB-BD31-4B8C-83A1-F6EECF244321}">
                <p14:modId xmlns:p14="http://schemas.microsoft.com/office/powerpoint/2010/main" val="2772635176"/>
              </p:ext>
            </p:extLst>
          </p:nvPr>
        </p:nvGraphicFramePr>
        <p:xfrm>
          <a:off x="576943" y="2005315"/>
          <a:ext cx="11038115" cy="1724250"/>
        </p:xfrm>
        <a:graphic>
          <a:graphicData uri="http://schemas.openxmlformats.org/drawingml/2006/table">
            <a:tbl>
              <a:tblPr firstRow="1" bandRow="1">
                <a:tableStyleId>{1E171933-4619-4E11-9A3F-F7608DF75F80}</a:tableStyleId>
              </a:tblPr>
              <a:tblGrid>
                <a:gridCol w="2207623">
                  <a:extLst>
                    <a:ext uri="{9D8B030D-6E8A-4147-A177-3AD203B41FA5}">
                      <a16:colId xmlns:a16="http://schemas.microsoft.com/office/drawing/2014/main" val="4050359303"/>
                    </a:ext>
                  </a:extLst>
                </a:gridCol>
                <a:gridCol w="2207623">
                  <a:extLst>
                    <a:ext uri="{9D8B030D-6E8A-4147-A177-3AD203B41FA5}">
                      <a16:colId xmlns:a16="http://schemas.microsoft.com/office/drawing/2014/main" val="857832214"/>
                    </a:ext>
                  </a:extLst>
                </a:gridCol>
                <a:gridCol w="2207623">
                  <a:extLst>
                    <a:ext uri="{9D8B030D-6E8A-4147-A177-3AD203B41FA5}">
                      <a16:colId xmlns:a16="http://schemas.microsoft.com/office/drawing/2014/main" val="871603135"/>
                    </a:ext>
                  </a:extLst>
                </a:gridCol>
                <a:gridCol w="2207623">
                  <a:extLst>
                    <a:ext uri="{9D8B030D-6E8A-4147-A177-3AD203B41FA5}">
                      <a16:colId xmlns:a16="http://schemas.microsoft.com/office/drawing/2014/main" val="3418551869"/>
                    </a:ext>
                  </a:extLst>
                </a:gridCol>
                <a:gridCol w="2207623">
                  <a:extLst>
                    <a:ext uri="{9D8B030D-6E8A-4147-A177-3AD203B41FA5}">
                      <a16:colId xmlns:a16="http://schemas.microsoft.com/office/drawing/2014/main" val="1011618386"/>
                    </a:ext>
                  </a:extLst>
                </a:gridCol>
              </a:tblGrid>
              <a:tr h="1086247">
                <a:tc>
                  <a:txBody>
                    <a:bodyPr/>
                    <a:lstStyle/>
                    <a:p>
                      <a:pPr algn="ctr"/>
                      <a:r>
                        <a:rPr lang="en-US" sz="2800" b="0" dirty="0">
                          <a:solidFill>
                            <a:schemeClr val="tx1"/>
                          </a:solidFill>
                        </a:rPr>
                        <a:t>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solidFill>
                            <a:schemeClr val="tx1"/>
                          </a:solidFill>
                        </a:rPr>
                        <a:t>Total Allocation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solidFill>
                            <a:schemeClr val="tx1"/>
                          </a:solidFill>
                        </a:rPr>
                        <a:t>Spent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solidFill>
                            <a:schemeClr val="tx1"/>
                          </a:solidFill>
                        </a:rPr>
                        <a:t>Unspent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solidFill>
                            <a:schemeClr val="tx1"/>
                          </a:solidFill>
                        </a:rPr>
                        <a:t>Percentage Spent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9749687"/>
                  </a:ext>
                </a:extLst>
              </a:tr>
              <a:tr h="638003">
                <a:tc>
                  <a:txBody>
                    <a:bodyPr/>
                    <a:lstStyle/>
                    <a:p>
                      <a:pPr algn="ctr"/>
                      <a:r>
                        <a:rPr lang="en-US" sz="2800" dirty="0"/>
                        <a:t>ARP-HCY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$18,507,981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$9,440,922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$9,067,059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179459"/>
                  </a:ext>
                </a:extLst>
              </a:tr>
            </a:tbl>
          </a:graphicData>
        </a:graphic>
      </p:graphicFrame>
      <p:graphicFrame>
        <p:nvGraphicFramePr>
          <p:cNvPr id="3" name="Table 11">
            <a:extLst>
              <a:ext uri="{FF2B5EF4-FFF2-40B4-BE49-F238E27FC236}">
                <a16:creationId xmlns:a16="http://schemas.microsoft.com/office/drawing/2014/main" id="{4C72078B-57B6-67E0-E38F-A1A4C189746E}"/>
              </a:ext>
            </a:extLst>
          </p:cNvPr>
          <p:cNvGraphicFramePr>
            <a:graphicFrameLocks/>
          </p:cNvGraphicFramePr>
          <p:nvPr/>
        </p:nvGraphicFramePr>
        <p:xfrm>
          <a:off x="1079254" y="4194735"/>
          <a:ext cx="10058400" cy="1944808"/>
        </p:xfrm>
        <a:graphic>
          <a:graphicData uri="http://schemas.openxmlformats.org/drawingml/2006/table">
            <a:tbl>
              <a:tblPr firstRow="1" bandRow="1">
                <a:tableStyleId>{1E171933-4619-4E11-9A3F-F7608DF75F80}</a:tableStyleId>
              </a:tblPr>
              <a:tblGrid>
                <a:gridCol w="3352800">
                  <a:extLst>
                    <a:ext uri="{9D8B030D-6E8A-4147-A177-3AD203B41FA5}">
                      <a16:colId xmlns:a16="http://schemas.microsoft.com/office/drawing/2014/main" val="857832214"/>
                    </a:ext>
                  </a:extLst>
                </a:gridCol>
                <a:gridCol w="3352800">
                  <a:extLst>
                    <a:ext uri="{9D8B030D-6E8A-4147-A177-3AD203B41FA5}">
                      <a16:colId xmlns:a16="http://schemas.microsoft.com/office/drawing/2014/main" val="871603135"/>
                    </a:ext>
                  </a:extLst>
                </a:gridCol>
                <a:gridCol w="3352800">
                  <a:extLst>
                    <a:ext uri="{9D8B030D-6E8A-4147-A177-3AD203B41FA5}">
                      <a16:colId xmlns:a16="http://schemas.microsoft.com/office/drawing/2014/main" val="3418551869"/>
                    </a:ext>
                  </a:extLst>
                </a:gridCol>
              </a:tblGrid>
              <a:tr h="1404584">
                <a:tc>
                  <a:txBody>
                    <a:bodyPr/>
                    <a:lstStyle/>
                    <a:p>
                      <a:pPr algn="ctr"/>
                      <a:r>
                        <a:rPr lang="en-US" sz="2800" b="0" dirty="0">
                          <a:solidFill>
                            <a:schemeClr val="tx1"/>
                          </a:solidFill>
                        </a:rPr>
                        <a:t>Number of LEAs Receiving ARP-HCY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solidFill>
                            <a:schemeClr val="tx1"/>
                          </a:solidFill>
                        </a:rPr>
                        <a:t>Number of LEAs Fully Expended ARP-HCY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solidFill>
                            <a:schemeClr val="tx1"/>
                          </a:solidFill>
                        </a:rPr>
                        <a:t>Percentage of LEAs Fully Expended ARP-HCY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9749687"/>
                  </a:ext>
                </a:extLst>
              </a:tr>
              <a:tr h="540224">
                <a:tc>
                  <a:txBody>
                    <a:bodyPr/>
                    <a:lstStyle/>
                    <a:p>
                      <a:pPr algn="ctr"/>
                      <a:r>
                        <a:rPr lang="en-US" sz="2800" dirty="0"/>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179459"/>
                  </a:ext>
                </a:extLst>
              </a:tr>
            </a:tbl>
          </a:graphicData>
        </a:graphic>
      </p:graphicFrame>
      <p:sp>
        <p:nvSpPr>
          <p:cNvPr id="4" name="Slide Number Placeholder 3">
            <a:extLst>
              <a:ext uri="{FF2B5EF4-FFF2-40B4-BE49-F238E27FC236}">
                <a16:creationId xmlns:a16="http://schemas.microsoft.com/office/drawing/2014/main" id="{C2B3D8B8-54BB-2F1E-F59E-8FA6F8238BB7}"/>
              </a:ext>
            </a:extLst>
          </p:cNvPr>
          <p:cNvSpPr>
            <a:spLocks noGrp="1"/>
          </p:cNvSpPr>
          <p:nvPr>
            <p:ph type="sldNum" sz="quarter" idx="12"/>
          </p:nvPr>
        </p:nvSpPr>
        <p:spPr/>
        <p:txBody>
          <a:bodyPr/>
          <a:lstStyle/>
          <a:p>
            <a:fld id="{1E47FE53-EBF0-4DA7-9D9D-CC1C3A20F3CB}" type="slidenum">
              <a:rPr lang="en-US" smtClean="0"/>
              <a:t>5</a:t>
            </a:fld>
            <a:endParaRPr lang="en-US" dirty="0"/>
          </a:p>
        </p:txBody>
      </p:sp>
    </p:spTree>
    <p:extLst>
      <p:ext uri="{BB962C8B-B14F-4D97-AF65-F5344CB8AC3E}">
        <p14:creationId xmlns:p14="http://schemas.microsoft.com/office/powerpoint/2010/main" val="3579117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6265A-5C26-4D4C-BD26-22C960AA8A5F}"/>
              </a:ext>
            </a:extLst>
          </p:cNvPr>
          <p:cNvSpPr>
            <a:spLocks noGrp="1"/>
          </p:cNvSpPr>
          <p:nvPr>
            <p:ph type="title"/>
          </p:nvPr>
        </p:nvSpPr>
        <p:spPr/>
        <p:txBody>
          <a:bodyPr/>
          <a:lstStyle/>
          <a:p>
            <a:r>
              <a:rPr lang="en-US" dirty="0"/>
              <a:t>Uses of Various Cards (1)</a:t>
            </a:r>
          </a:p>
        </p:txBody>
      </p:sp>
      <p:sp>
        <p:nvSpPr>
          <p:cNvPr id="3" name="Content Placeholder 2">
            <a:extLst>
              <a:ext uri="{FF2B5EF4-FFF2-40B4-BE49-F238E27FC236}">
                <a16:creationId xmlns:a16="http://schemas.microsoft.com/office/drawing/2014/main" id="{7C7A8B55-05D4-45FD-8E36-BFE646015B2F}"/>
              </a:ext>
            </a:extLst>
          </p:cNvPr>
          <p:cNvSpPr>
            <a:spLocks noGrp="1"/>
          </p:cNvSpPr>
          <p:nvPr>
            <p:ph idx="1"/>
          </p:nvPr>
        </p:nvSpPr>
        <p:spPr>
          <a:xfrm>
            <a:off x="1097280" y="1845733"/>
            <a:ext cx="10510786" cy="4355561"/>
          </a:xfrm>
        </p:spPr>
        <p:txBody>
          <a:bodyPr>
            <a:normAutofit/>
          </a:bodyPr>
          <a:lstStyle/>
          <a:p>
            <a:pPr indent="-228600"/>
            <a:r>
              <a:rPr lang="en-US" dirty="0"/>
              <a:t>The use of </a:t>
            </a:r>
            <a:r>
              <a:rPr lang="en-US" dirty="0">
                <a:cs typeface="Arial"/>
              </a:rPr>
              <a:t>store cards, prepaid debit cards, or gas cards </a:t>
            </a:r>
            <a:r>
              <a:rPr lang="en-US" dirty="0"/>
              <a:t>for a parent/guardian or youth experiencing homelessness can be used to purchase school, clothing, or hygiene supplies, as well as gas</a:t>
            </a:r>
          </a:p>
          <a:p>
            <a:pPr marL="914400" lvl="2" indent="-228600">
              <a:spcBef>
                <a:spcPts val="1200"/>
              </a:spcBef>
              <a:spcAft>
                <a:spcPts val="200"/>
              </a:spcAft>
            </a:pPr>
            <a:r>
              <a:rPr lang="en-US" dirty="0"/>
              <a:t>The ED has indicated that these are not considered to be gifts</a:t>
            </a:r>
          </a:p>
          <a:p>
            <a:pPr indent="-228600"/>
            <a:r>
              <a:rPr lang="en-US" dirty="0"/>
              <a:t>LEAs and Title I, Part A programs can opt not to allow these methods due to elevated concerns about fraud, waste, or abuse; however, this has been seen as a promising practice nationwide</a:t>
            </a:r>
          </a:p>
        </p:txBody>
      </p:sp>
      <p:sp>
        <p:nvSpPr>
          <p:cNvPr id="5" name="Slide Number Placeholder 4">
            <a:extLst>
              <a:ext uri="{FF2B5EF4-FFF2-40B4-BE49-F238E27FC236}">
                <a16:creationId xmlns:a16="http://schemas.microsoft.com/office/drawing/2014/main" id="{BD8EDC2F-05F5-4950-9838-0CAE59274DBA}"/>
              </a:ext>
            </a:extLst>
          </p:cNvPr>
          <p:cNvSpPr>
            <a:spLocks noGrp="1"/>
          </p:cNvSpPr>
          <p:nvPr>
            <p:ph type="sldNum" sz="quarter" idx="12"/>
          </p:nvPr>
        </p:nvSpPr>
        <p:spPr/>
        <p:txBody>
          <a:bodyPr/>
          <a:lstStyle/>
          <a:p>
            <a:fld id="{1E47FE53-EBF0-4DA7-9D9D-CC1C3A20F3CB}" type="slidenum">
              <a:rPr lang="en-US" smtClean="0"/>
              <a:t>50</a:t>
            </a:fld>
            <a:endParaRPr lang="en-US" dirty="0"/>
          </a:p>
        </p:txBody>
      </p:sp>
    </p:spTree>
    <p:extLst>
      <p:ext uri="{BB962C8B-B14F-4D97-AF65-F5344CB8AC3E}">
        <p14:creationId xmlns:p14="http://schemas.microsoft.com/office/powerpoint/2010/main" val="2844892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3F71-4BB1-41BA-9072-FDC17D41109E}"/>
              </a:ext>
            </a:extLst>
          </p:cNvPr>
          <p:cNvSpPr>
            <a:spLocks noGrp="1"/>
          </p:cNvSpPr>
          <p:nvPr>
            <p:ph type="title"/>
          </p:nvPr>
        </p:nvSpPr>
        <p:spPr/>
        <p:txBody>
          <a:bodyPr/>
          <a:lstStyle/>
          <a:p>
            <a:r>
              <a:rPr lang="en-US" dirty="0"/>
              <a:t>Uses of Various Cards (2)</a:t>
            </a:r>
          </a:p>
        </p:txBody>
      </p:sp>
      <p:sp>
        <p:nvSpPr>
          <p:cNvPr id="3" name="Content Placeholder 2">
            <a:extLst>
              <a:ext uri="{FF2B5EF4-FFF2-40B4-BE49-F238E27FC236}">
                <a16:creationId xmlns:a16="http://schemas.microsoft.com/office/drawing/2014/main" id="{636D141E-B6C2-44D0-A12D-6B9583E8338B}"/>
              </a:ext>
            </a:extLst>
          </p:cNvPr>
          <p:cNvSpPr>
            <a:spLocks noGrp="1"/>
          </p:cNvSpPr>
          <p:nvPr>
            <p:ph idx="1"/>
          </p:nvPr>
        </p:nvSpPr>
        <p:spPr>
          <a:xfrm>
            <a:off x="1097280" y="1845733"/>
            <a:ext cx="10481912" cy="4355561"/>
          </a:xfrm>
        </p:spPr>
        <p:txBody>
          <a:bodyPr>
            <a:normAutofit/>
          </a:bodyPr>
          <a:lstStyle/>
          <a:p>
            <a:pPr indent="-228600"/>
            <a:r>
              <a:rPr lang="en-US" dirty="0"/>
              <a:t>LEAs should have procedures to reduce the likelihood of fraud, waste, or abuse, for example, by asking for receipts of items purchased with the </a:t>
            </a:r>
            <a:r>
              <a:rPr lang="en-US" dirty="0">
                <a:cs typeface="Arial"/>
              </a:rPr>
              <a:t>store cards, prepaid debit cards, or gas cards.</a:t>
            </a:r>
            <a:endParaRPr lang="en-US" dirty="0"/>
          </a:p>
          <a:p>
            <a:pPr indent="-228600"/>
            <a:r>
              <a:rPr lang="en-US" dirty="0"/>
              <a:t>The ED does not recommend that </a:t>
            </a:r>
            <a:r>
              <a:rPr lang="en-US" dirty="0">
                <a:cs typeface="Arial"/>
              </a:rPr>
              <a:t>store cards, prepaid debit cards, or gas cards </a:t>
            </a:r>
            <a:r>
              <a:rPr lang="en-US" dirty="0"/>
              <a:t>be the primary method for LEAs to distribute needed supplies or provide transportation to all its students experiencing homelessness.</a:t>
            </a:r>
          </a:p>
        </p:txBody>
      </p:sp>
      <p:sp>
        <p:nvSpPr>
          <p:cNvPr id="5" name="Slide Number Placeholder 4">
            <a:extLst>
              <a:ext uri="{FF2B5EF4-FFF2-40B4-BE49-F238E27FC236}">
                <a16:creationId xmlns:a16="http://schemas.microsoft.com/office/drawing/2014/main" id="{01FEAADA-B5B4-46F9-87FC-359216E89B8D}"/>
              </a:ext>
            </a:extLst>
          </p:cNvPr>
          <p:cNvSpPr>
            <a:spLocks noGrp="1"/>
          </p:cNvSpPr>
          <p:nvPr>
            <p:ph type="sldNum" sz="quarter" idx="12"/>
          </p:nvPr>
        </p:nvSpPr>
        <p:spPr/>
        <p:txBody>
          <a:bodyPr/>
          <a:lstStyle/>
          <a:p>
            <a:fld id="{1E47FE53-EBF0-4DA7-9D9D-CC1C3A20F3CB}" type="slidenum">
              <a:rPr lang="en-US" smtClean="0"/>
              <a:t>51</a:t>
            </a:fld>
            <a:endParaRPr lang="en-US" dirty="0"/>
          </a:p>
        </p:txBody>
      </p:sp>
      <p:sp>
        <p:nvSpPr>
          <p:cNvPr id="4" name="Arrow: Down 3">
            <a:extLst>
              <a:ext uri="{FF2B5EF4-FFF2-40B4-BE49-F238E27FC236}">
                <a16:creationId xmlns:a16="http://schemas.microsoft.com/office/drawing/2014/main" id="{F284E338-7BC6-494E-186C-F26922B87D4A}"/>
              </a:ext>
              <a:ext uri="{C183D7F6-B498-43B3-948B-1728B52AA6E4}">
                <adec:decorative xmlns:adec="http://schemas.microsoft.com/office/drawing/2017/decorative" val="1"/>
              </a:ext>
            </a:extLst>
          </p:cNvPr>
          <p:cNvSpPr/>
          <p:nvPr/>
        </p:nvSpPr>
        <p:spPr>
          <a:xfrm rot="12960260">
            <a:off x="977327" y="4499649"/>
            <a:ext cx="1088572" cy="1469087"/>
          </a:xfrm>
          <a:prstGeom prst="downArrow">
            <a:avLst/>
          </a:prstGeom>
          <a:solidFill>
            <a:srgbClr val="869EB8"/>
          </a:solidFill>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Down 5">
            <a:extLst>
              <a:ext uri="{FF2B5EF4-FFF2-40B4-BE49-F238E27FC236}">
                <a16:creationId xmlns:a16="http://schemas.microsoft.com/office/drawing/2014/main" id="{D38F3A8D-63A3-F189-A78F-A51FD0C84AEC}"/>
              </a:ext>
              <a:ext uri="{C183D7F6-B498-43B3-948B-1728B52AA6E4}">
                <adec:decorative xmlns:adec="http://schemas.microsoft.com/office/drawing/2017/decorative" val="1"/>
              </a:ext>
            </a:extLst>
          </p:cNvPr>
          <p:cNvSpPr/>
          <p:nvPr/>
        </p:nvSpPr>
        <p:spPr>
          <a:xfrm rot="8514354">
            <a:off x="10162875" y="4552866"/>
            <a:ext cx="1088572" cy="1469087"/>
          </a:xfrm>
          <a:prstGeom prst="downArrow">
            <a:avLst/>
          </a:prstGeom>
          <a:solidFill>
            <a:srgbClr val="869EB8"/>
          </a:solidFill>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8E62DF32-0936-E62B-48E0-CE22490230B6}"/>
              </a:ext>
              <a:ext uri="{C183D7F6-B498-43B3-948B-1728B52AA6E4}">
                <adec:decorative xmlns:adec="http://schemas.microsoft.com/office/drawing/2017/decorative" val="1"/>
              </a:ext>
            </a:extLst>
          </p:cNvPr>
          <p:cNvSpPr/>
          <p:nvPr/>
        </p:nvSpPr>
        <p:spPr>
          <a:xfrm rot="10800000">
            <a:off x="5551713" y="4679287"/>
            <a:ext cx="1088572" cy="1469087"/>
          </a:xfrm>
          <a:prstGeom prst="downArrow">
            <a:avLst/>
          </a:prstGeom>
          <a:solidFill>
            <a:srgbClr val="869EB8"/>
          </a:solidFill>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7170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2D4B-0C0D-4F8D-8DD4-A756BB9796F6}"/>
              </a:ext>
            </a:extLst>
          </p:cNvPr>
          <p:cNvSpPr>
            <a:spLocks noGrp="1"/>
          </p:cNvSpPr>
          <p:nvPr>
            <p:ph type="title"/>
          </p:nvPr>
        </p:nvSpPr>
        <p:spPr/>
        <p:txBody>
          <a:bodyPr/>
          <a:lstStyle/>
          <a:p>
            <a:r>
              <a:rPr lang="en-US" dirty="0"/>
              <a:t>Forms and Policies (1)</a:t>
            </a:r>
          </a:p>
        </p:txBody>
      </p:sp>
      <p:sp>
        <p:nvSpPr>
          <p:cNvPr id="3" name="Content Placeholder 2">
            <a:extLst>
              <a:ext uri="{FF2B5EF4-FFF2-40B4-BE49-F238E27FC236}">
                <a16:creationId xmlns:a16="http://schemas.microsoft.com/office/drawing/2014/main" id="{9EE63712-64C5-426B-9D4B-431E31BF16F7}"/>
              </a:ext>
            </a:extLst>
          </p:cNvPr>
          <p:cNvSpPr>
            <a:spLocks noGrp="1"/>
          </p:cNvSpPr>
          <p:nvPr>
            <p:ph idx="1"/>
          </p:nvPr>
        </p:nvSpPr>
        <p:spPr/>
        <p:txBody>
          <a:bodyPr>
            <a:normAutofit/>
          </a:bodyPr>
          <a:lstStyle/>
          <a:p>
            <a:pPr indent="-228600"/>
            <a:r>
              <a:rPr lang="en-US" dirty="0"/>
              <a:t>The Homeless Education Technical Assistance Center’s (HETAC) website have sample forms and polices as it relates to the use of </a:t>
            </a:r>
            <a:r>
              <a:rPr lang="en-US" dirty="0">
                <a:cs typeface="Arial"/>
              </a:rPr>
              <a:t>store cards, prepaid debit cards, or gas cards </a:t>
            </a:r>
            <a:r>
              <a:rPr lang="en-US" dirty="0"/>
              <a:t>at </a:t>
            </a:r>
            <a:r>
              <a:rPr lang="en-US" dirty="0">
                <a:hlinkClick r:id="rId2" tooltip="HETAC Gas and Gift Card Website"/>
              </a:rPr>
              <a:t>https://www.hetac.org/resources/cards</a:t>
            </a:r>
            <a:endParaRPr lang="en-US" dirty="0"/>
          </a:p>
          <a:p>
            <a:pPr lvl="1" indent="-228600">
              <a:spcBef>
                <a:spcPts val="1200"/>
              </a:spcBef>
              <a:spcAft>
                <a:spcPts val="200"/>
              </a:spcAft>
            </a:pPr>
            <a:r>
              <a:rPr lang="en-US" dirty="0"/>
              <a:t>These samples were collected by the CDE who asked the HETACs to post them</a:t>
            </a:r>
          </a:p>
          <a:p>
            <a:pPr indent="-228600"/>
            <a:r>
              <a:rPr lang="en-US" dirty="0"/>
              <a:t>Forms included contract-like information such as</a:t>
            </a:r>
          </a:p>
          <a:p>
            <a:pPr lvl="1" indent="-228600">
              <a:spcBef>
                <a:spcPts val="1200"/>
              </a:spcBef>
              <a:spcAft>
                <a:spcPts val="200"/>
              </a:spcAft>
            </a:pPr>
            <a:r>
              <a:rPr lang="en-US" dirty="0"/>
              <a:t>The identification and signatures of the two stakeholders</a:t>
            </a:r>
          </a:p>
        </p:txBody>
      </p:sp>
      <p:sp>
        <p:nvSpPr>
          <p:cNvPr id="5" name="Slide Number Placeholder 4">
            <a:extLst>
              <a:ext uri="{FF2B5EF4-FFF2-40B4-BE49-F238E27FC236}">
                <a16:creationId xmlns:a16="http://schemas.microsoft.com/office/drawing/2014/main" id="{A16156F2-E9D5-42FF-B0C2-98DA25ED5A93}"/>
              </a:ext>
            </a:extLst>
          </p:cNvPr>
          <p:cNvSpPr>
            <a:spLocks noGrp="1"/>
          </p:cNvSpPr>
          <p:nvPr>
            <p:ph type="sldNum" sz="quarter" idx="12"/>
          </p:nvPr>
        </p:nvSpPr>
        <p:spPr/>
        <p:txBody>
          <a:bodyPr/>
          <a:lstStyle/>
          <a:p>
            <a:fld id="{1E47FE53-EBF0-4DA7-9D9D-CC1C3A20F3CB}" type="slidenum">
              <a:rPr lang="en-US" smtClean="0"/>
              <a:t>52</a:t>
            </a:fld>
            <a:endParaRPr lang="en-US" dirty="0"/>
          </a:p>
        </p:txBody>
      </p:sp>
    </p:spTree>
    <p:extLst>
      <p:ext uri="{BB962C8B-B14F-4D97-AF65-F5344CB8AC3E}">
        <p14:creationId xmlns:p14="http://schemas.microsoft.com/office/powerpoint/2010/main" val="33459703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2D4B-0C0D-4F8D-8DD4-A756BB9796F6}"/>
              </a:ext>
            </a:extLst>
          </p:cNvPr>
          <p:cNvSpPr>
            <a:spLocks noGrp="1"/>
          </p:cNvSpPr>
          <p:nvPr>
            <p:ph type="title"/>
          </p:nvPr>
        </p:nvSpPr>
        <p:spPr/>
        <p:txBody>
          <a:bodyPr/>
          <a:lstStyle/>
          <a:p>
            <a:r>
              <a:rPr lang="en-US" dirty="0"/>
              <a:t>Forms and Policies (2)</a:t>
            </a:r>
          </a:p>
        </p:txBody>
      </p:sp>
      <p:sp>
        <p:nvSpPr>
          <p:cNvPr id="3" name="Content Placeholder 2">
            <a:extLst>
              <a:ext uri="{FF2B5EF4-FFF2-40B4-BE49-F238E27FC236}">
                <a16:creationId xmlns:a16="http://schemas.microsoft.com/office/drawing/2014/main" id="{9EE63712-64C5-426B-9D4B-431E31BF16F7}"/>
              </a:ext>
            </a:extLst>
          </p:cNvPr>
          <p:cNvSpPr>
            <a:spLocks noGrp="1"/>
          </p:cNvSpPr>
          <p:nvPr>
            <p:ph idx="1"/>
          </p:nvPr>
        </p:nvSpPr>
        <p:spPr/>
        <p:txBody>
          <a:bodyPr>
            <a:normAutofit/>
          </a:bodyPr>
          <a:lstStyle/>
          <a:p>
            <a:pPr lvl="1" indent="-228600">
              <a:spcBef>
                <a:spcPts val="1200"/>
              </a:spcBef>
              <a:spcAft>
                <a:spcPts val="200"/>
              </a:spcAft>
            </a:pPr>
            <a:r>
              <a:rPr lang="en-US" dirty="0">
                <a:cs typeface="Arial"/>
              </a:rPr>
              <a:t>The cards </a:t>
            </a:r>
            <a:r>
              <a:rPr lang="en-US" dirty="0"/>
              <a:t>identifiers, amounts, and locations for tracking purposes</a:t>
            </a:r>
          </a:p>
          <a:p>
            <a:pPr lvl="1" indent="-228600">
              <a:spcBef>
                <a:spcPts val="1200"/>
              </a:spcBef>
              <a:spcAft>
                <a:spcPts val="200"/>
              </a:spcAft>
            </a:pPr>
            <a:r>
              <a:rPr lang="en-US" dirty="0"/>
              <a:t>The allowable uses of these </a:t>
            </a:r>
            <a:r>
              <a:rPr lang="en-US" dirty="0">
                <a:cs typeface="Arial"/>
              </a:rPr>
              <a:t>cards</a:t>
            </a:r>
            <a:r>
              <a:rPr lang="en-US" dirty="0"/>
              <a:t>, as well as the prohibited uses of these cards</a:t>
            </a:r>
          </a:p>
          <a:p>
            <a:pPr marL="1485900" lvl="2" indent="-342900">
              <a:spcBef>
                <a:spcPts val="1200"/>
              </a:spcBef>
              <a:spcAft>
                <a:spcPts val="200"/>
              </a:spcAft>
              <a:buFont typeface="Calibri" panose="020F0502020204030204" pitchFamily="34" charset="0"/>
              <a:buChar char="─"/>
            </a:pPr>
            <a:r>
              <a:rPr lang="en-US" dirty="0"/>
              <a:t>Walmart has a “charitable” prepaid store card that prohibits the purchase of alcohol, tobacco, lottery tickets, and firearms</a:t>
            </a:r>
          </a:p>
          <a:p>
            <a:pPr lvl="1" indent="-228600">
              <a:spcBef>
                <a:spcPts val="1200"/>
              </a:spcBef>
              <a:spcAft>
                <a:spcPts val="200"/>
              </a:spcAft>
            </a:pPr>
            <a:r>
              <a:rPr lang="en-US" dirty="0"/>
              <a:t>The process to submit receipts</a:t>
            </a:r>
          </a:p>
          <a:p>
            <a:pPr indent="-228600"/>
            <a:r>
              <a:rPr lang="en-US" dirty="0"/>
              <a:t>Policies included steps for the LEA to disseminate these </a:t>
            </a:r>
            <a:r>
              <a:rPr lang="en-US" dirty="0">
                <a:cs typeface="Arial"/>
              </a:rPr>
              <a:t>cards</a:t>
            </a:r>
            <a:r>
              <a:rPr lang="en-US" dirty="0"/>
              <a:t>, use of the contract-like forms, and accountability steps </a:t>
            </a:r>
          </a:p>
        </p:txBody>
      </p:sp>
      <p:sp>
        <p:nvSpPr>
          <p:cNvPr id="5" name="Slide Number Placeholder 4">
            <a:extLst>
              <a:ext uri="{FF2B5EF4-FFF2-40B4-BE49-F238E27FC236}">
                <a16:creationId xmlns:a16="http://schemas.microsoft.com/office/drawing/2014/main" id="{A16156F2-E9D5-42FF-B0C2-98DA25ED5A93}"/>
              </a:ext>
            </a:extLst>
          </p:cNvPr>
          <p:cNvSpPr>
            <a:spLocks noGrp="1"/>
          </p:cNvSpPr>
          <p:nvPr>
            <p:ph type="sldNum" sz="quarter" idx="12"/>
          </p:nvPr>
        </p:nvSpPr>
        <p:spPr/>
        <p:txBody>
          <a:bodyPr/>
          <a:lstStyle/>
          <a:p>
            <a:fld id="{1E47FE53-EBF0-4DA7-9D9D-CC1C3A20F3CB}" type="slidenum">
              <a:rPr lang="en-US" smtClean="0"/>
              <a:t>53</a:t>
            </a:fld>
            <a:endParaRPr lang="en-US" dirty="0"/>
          </a:p>
        </p:txBody>
      </p:sp>
    </p:spTree>
    <p:extLst>
      <p:ext uri="{BB962C8B-B14F-4D97-AF65-F5344CB8AC3E}">
        <p14:creationId xmlns:p14="http://schemas.microsoft.com/office/powerpoint/2010/main" val="922361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B2067-F32F-5B77-60A4-3C4EA63B7C30}"/>
              </a:ext>
            </a:extLst>
          </p:cNvPr>
          <p:cNvSpPr>
            <a:spLocks noGrp="1"/>
          </p:cNvSpPr>
          <p:nvPr>
            <p:ph type="title"/>
          </p:nvPr>
        </p:nvSpPr>
        <p:spPr/>
        <p:txBody>
          <a:bodyPr/>
          <a:lstStyle/>
          <a:p>
            <a:r>
              <a:rPr lang="en-US" dirty="0"/>
              <a:t>Is it Allowable?</a:t>
            </a:r>
          </a:p>
        </p:txBody>
      </p:sp>
      <p:sp>
        <p:nvSpPr>
          <p:cNvPr id="4" name="Slide Number Placeholder 3">
            <a:extLst>
              <a:ext uri="{FF2B5EF4-FFF2-40B4-BE49-F238E27FC236}">
                <a16:creationId xmlns:a16="http://schemas.microsoft.com/office/drawing/2014/main" id="{8EADCFCF-9F66-8049-9CD0-AA1558BED410}"/>
              </a:ext>
            </a:extLst>
          </p:cNvPr>
          <p:cNvSpPr>
            <a:spLocks noGrp="1"/>
          </p:cNvSpPr>
          <p:nvPr>
            <p:ph type="sldNum" sz="quarter" idx="12"/>
          </p:nvPr>
        </p:nvSpPr>
        <p:spPr/>
        <p:txBody>
          <a:bodyPr/>
          <a:lstStyle/>
          <a:p>
            <a:fld id="{1E47FE53-EBF0-4DA7-9D9D-CC1C3A20F3CB}" type="slidenum">
              <a:rPr lang="en-US" smtClean="0"/>
              <a:t>54</a:t>
            </a:fld>
            <a:endParaRPr lang="en-US" dirty="0"/>
          </a:p>
        </p:txBody>
      </p:sp>
      <p:sp>
        <p:nvSpPr>
          <p:cNvPr id="8" name="Content Placeholder 7">
            <a:extLst>
              <a:ext uri="{FF2B5EF4-FFF2-40B4-BE49-F238E27FC236}">
                <a16:creationId xmlns:a16="http://schemas.microsoft.com/office/drawing/2014/main" id="{F3350585-46A2-571F-E10F-9B5B06448E2B}"/>
              </a:ext>
            </a:extLst>
          </p:cNvPr>
          <p:cNvSpPr>
            <a:spLocks noGrp="1"/>
          </p:cNvSpPr>
          <p:nvPr>
            <p:ph idx="1"/>
          </p:nvPr>
        </p:nvSpPr>
        <p:spPr/>
        <p:txBody>
          <a:bodyPr>
            <a:normAutofit lnSpcReduction="10000"/>
          </a:bodyPr>
          <a:lstStyle/>
          <a:p>
            <a:pPr indent="-228600">
              <a:lnSpc>
                <a:spcPct val="110000"/>
              </a:lnSpc>
            </a:pPr>
            <a:r>
              <a:rPr lang="en-US" dirty="0"/>
              <a:t>The National Center for Homeless Education (NCHE) is the technical assistance center for ED. Some resources from NCHE are</a:t>
            </a:r>
          </a:p>
          <a:p>
            <a:pPr lvl="1" indent="-228600">
              <a:lnSpc>
                <a:spcPct val="110000"/>
              </a:lnSpc>
              <a:spcBef>
                <a:spcPts val="1200"/>
              </a:spcBef>
              <a:spcAft>
                <a:spcPts val="200"/>
              </a:spcAft>
            </a:pPr>
            <a:r>
              <a:rPr lang="en-US" dirty="0"/>
              <a:t>General ARP-HCY at </a:t>
            </a:r>
            <a:r>
              <a:rPr lang="en-US" dirty="0">
                <a:hlinkClick r:id="rId2" tooltip="NCHE ARP-HCY Web Page"/>
              </a:rPr>
              <a:t>https://nche.ed.gov/legislation/arp/</a:t>
            </a:r>
            <a:endParaRPr lang="en-US" dirty="0"/>
          </a:p>
          <a:p>
            <a:pPr lvl="1" indent="-228600">
              <a:lnSpc>
                <a:spcPct val="110000"/>
              </a:lnSpc>
              <a:spcBef>
                <a:spcPts val="1200"/>
              </a:spcBef>
              <a:spcAft>
                <a:spcPts val="200"/>
              </a:spcAft>
            </a:pPr>
            <a:r>
              <a:rPr lang="en-US" dirty="0"/>
              <a:t>Use of Funds Tip Sheet at </a:t>
            </a:r>
            <a:r>
              <a:rPr lang="en-US" dirty="0">
                <a:hlinkClick r:id="rId3" tooltip="NCHE ARP-HCY Tip Sheet Web Page"/>
              </a:rPr>
              <a:t>https://nche.ed.gov/wp-content/uploads/2022/10/use-of-funds-tip-sheet.pdf</a:t>
            </a:r>
            <a:endParaRPr lang="en-US" dirty="0"/>
          </a:p>
          <a:p>
            <a:pPr indent="-228600">
              <a:lnSpc>
                <a:spcPct val="110000"/>
              </a:lnSpc>
            </a:pPr>
            <a:r>
              <a:rPr lang="en-US" dirty="0"/>
              <a:t>Remember…remove barriers to allow homeless children and youth to be identified, enrolled, and served</a:t>
            </a:r>
          </a:p>
          <a:p>
            <a:pPr indent="-228600">
              <a:lnSpc>
                <a:spcPct val="110000"/>
              </a:lnSpc>
            </a:pPr>
            <a:r>
              <a:rPr lang="en-US" dirty="0"/>
              <a:t>Remember…review and revise board policies and administrative regulations for homeless education</a:t>
            </a:r>
          </a:p>
        </p:txBody>
      </p:sp>
      <p:sp>
        <p:nvSpPr>
          <p:cNvPr id="9" name="Arrow: Down 8">
            <a:extLst>
              <a:ext uri="{FF2B5EF4-FFF2-40B4-BE49-F238E27FC236}">
                <a16:creationId xmlns:a16="http://schemas.microsoft.com/office/drawing/2014/main" id="{5D0CD73A-C9F8-428F-589A-C74B0AD8FF98}"/>
              </a:ext>
              <a:ext uri="{C183D7F6-B498-43B3-948B-1728B52AA6E4}">
                <adec:decorative xmlns:adec="http://schemas.microsoft.com/office/drawing/2017/decorative" val="1"/>
              </a:ext>
            </a:extLst>
          </p:cNvPr>
          <p:cNvSpPr/>
          <p:nvPr/>
        </p:nvSpPr>
        <p:spPr>
          <a:xfrm rot="3503614">
            <a:off x="10550434" y="3054365"/>
            <a:ext cx="1088572" cy="1469087"/>
          </a:xfrm>
          <a:prstGeom prst="downArrow">
            <a:avLst/>
          </a:prstGeom>
          <a:solidFill>
            <a:srgbClr val="869EB8"/>
          </a:solidFill>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6702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B3091E-CADF-4D98-BF53-B3A2D6FFE066}"/>
              </a:ext>
            </a:extLst>
          </p:cNvPr>
          <p:cNvSpPr>
            <a:spLocks noGrp="1"/>
          </p:cNvSpPr>
          <p:nvPr>
            <p:ph type="title"/>
          </p:nvPr>
        </p:nvSpPr>
        <p:spPr/>
        <p:txBody>
          <a:bodyPr/>
          <a:lstStyle/>
          <a:p>
            <a:r>
              <a:rPr lang="en-US" dirty="0"/>
              <a:t>Quarterly Report Requirements (1)</a:t>
            </a:r>
          </a:p>
        </p:txBody>
      </p:sp>
      <p:sp>
        <p:nvSpPr>
          <p:cNvPr id="7" name="Content Placeholder 6">
            <a:extLst>
              <a:ext uri="{FF2B5EF4-FFF2-40B4-BE49-F238E27FC236}">
                <a16:creationId xmlns:a16="http://schemas.microsoft.com/office/drawing/2014/main" id="{2D331B5C-40FE-47C8-BA50-83FA999C2E06}"/>
              </a:ext>
            </a:extLst>
          </p:cNvPr>
          <p:cNvSpPr>
            <a:spLocks noGrp="1"/>
          </p:cNvSpPr>
          <p:nvPr>
            <p:ph idx="1"/>
          </p:nvPr>
        </p:nvSpPr>
        <p:spPr>
          <a:xfrm>
            <a:off x="1097279" y="1845733"/>
            <a:ext cx="10520413" cy="4355561"/>
          </a:xfrm>
        </p:spPr>
        <p:txBody>
          <a:bodyPr>
            <a:normAutofit/>
          </a:bodyPr>
          <a:lstStyle/>
          <a:p>
            <a:pPr indent="-228600"/>
            <a:r>
              <a:rPr lang="en-US" dirty="0"/>
              <a:t>ARP-HCY II Quarterly Reports can be found on the CDE’s Stimulus Funding Reporting web page at </a:t>
            </a:r>
            <a:r>
              <a:rPr lang="en-US" dirty="0">
                <a:hlinkClick r:id="rId2" tooltip="CDE's Stimulus Funding Reporting LEA Login Web Page"/>
              </a:rPr>
              <a:t>https://www3.cde.ca.gov/caresactreporting/</a:t>
            </a:r>
            <a:r>
              <a:rPr lang="en-US" dirty="0"/>
              <a:t>  </a:t>
            </a:r>
          </a:p>
          <a:p>
            <a:pPr indent="-228600"/>
            <a:r>
              <a:rPr lang="en-US" dirty="0"/>
              <a:t>All LEAs that receive ARP-HCY II funds must submit quarterly reports which require both fiscal and program information</a:t>
            </a:r>
          </a:p>
          <a:p>
            <a:pPr indent="-228600"/>
            <a:r>
              <a:rPr lang="en-US" dirty="0"/>
              <a:t>Please note that the fiscal agent is responsible for completing and submitting all quarterly reports on behalf of the consortium</a:t>
            </a:r>
          </a:p>
        </p:txBody>
      </p:sp>
      <p:sp>
        <p:nvSpPr>
          <p:cNvPr id="2" name="Slide Number Placeholder 1">
            <a:extLst>
              <a:ext uri="{FF2B5EF4-FFF2-40B4-BE49-F238E27FC236}">
                <a16:creationId xmlns:a16="http://schemas.microsoft.com/office/drawing/2014/main" id="{37609E38-23BA-4EB2-9CAC-3EBB401ECDFE}"/>
              </a:ext>
            </a:extLst>
          </p:cNvPr>
          <p:cNvSpPr>
            <a:spLocks noGrp="1"/>
          </p:cNvSpPr>
          <p:nvPr>
            <p:ph type="sldNum" sz="quarter" idx="12"/>
          </p:nvPr>
        </p:nvSpPr>
        <p:spPr/>
        <p:txBody>
          <a:bodyPr/>
          <a:lstStyle/>
          <a:p>
            <a:fld id="{1E47FE53-EBF0-4DA7-9D9D-CC1C3A20F3CB}" type="slidenum">
              <a:rPr lang="en-US" smtClean="0"/>
              <a:t>55</a:t>
            </a:fld>
            <a:endParaRPr lang="en-US" dirty="0"/>
          </a:p>
        </p:txBody>
      </p:sp>
    </p:spTree>
    <p:extLst>
      <p:ext uri="{BB962C8B-B14F-4D97-AF65-F5344CB8AC3E}">
        <p14:creationId xmlns:p14="http://schemas.microsoft.com/office/powerpoint/2010/main" val="70386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F181-1C1D-4C18-B7BC-52F01C3A7466}"/>
              </a:ext>
            </a:extLst>
          </p:cNvPr>
          <p:cNvSpPr>
            <a:spLocks noGrp="1"/>
          </p:cNvSpPr>
          <p:nvPr>
            <p:ph type="title"/>
          </p:nvPr>
        </p:nvSpPr>
        <p:spPr/>
        <p:txBody>
          <a:bodyPr/>
          <a:lstStyle/>
          <a:p>
            <a:r>
              <a:rPr lang="en-US" dirty="0">
                <a:solidFill>
                  <a:schemeClr val="bg1"/>
                </a:solidFill>
              </a:rPr>
              <a:t>Quarterly Report Requirements (1a)</a:t>
            </a:r>
          </a:p>
        </p:txBody>
      </p:sp>
      <p:graphicFrame>
        <p:nvGraphicFramePr>
          <p:cNvPr id="5" name="Content Placeholder 4">
            <a:extLst>
              <a:ext uri="{FF2B5EF4-FFF2-40B4-BE49-F238E27FC236}">
                <a16:creationId xmlns:a16="http://schemas.microsoft.com/office/drawing/2014/main" id="{6F57FC6F-1B34-4BDE-BC4E-554FA83BA88D}"/>
              </a:ext>
            </a:extLst>
          </p:cNvPr>
          <p:cNvGraphicFramePr>
            <a:graphicFrameLocks noGrp="1"/>
          </p:cNvGraphicFramePr>
          <p:nvPr>
            <p:ph idx="1"/>
            <p:extLst>
              <p:ext uri="{D42A27DB-BD31-4B8C-83A1-F6EECF244321}">
                <p14:modId xmlns:p14="http://schemas.microsoft.com/office/powerpoint/2010/main" val="2790821316"/>
              </p:ext>
            </p:extLst>
          </p:nvPr>
        </p:nvGraphicFramePr>
        <p:xfrm>
          <a:off x="0" y="-2176"/>
          <a:ext cx="12192000" cy="6860174"/>
        </p:xfrm>
        <a:graphic>
          <a:graphicData uri="http://schemas.openxmlformats.org/drawingml/2006/table">
            <a:tbl>
              <a:tblPr firstRow="1" bandRow="1">
                <a:tableStyleId>{ED083AE6-46FA-4A59-8FB0-9F97EB10719F}</a:tableStyleId>
              </a:tblPr>
              <a:tblGrid>
                <a:gridCol w="2052320">
                  <a:extLst>
                    <a:ext uri="{9D8B030D-6E8A-4147-A177-3AD203B41FA5}">
                      <a16:colId xmlns:a16="http://schemas.microsoft.com/office/drawing/2014/main" val="1269260321"/>
                    </a:ext>
                  </a:extLst>
                </a:gridCol>
                <a:gridCol w="2357120">
                  <a:extLst>
                    <a:ext uri="{9D8B030D-6E8A-4147-A177-3AD203B41FA5}">
                      <a16:colId xmlns:a16="http://schemas.microsoft.com/office/drawing/2014/main" val="185815440"/>
                    </a:ext>
                  </a:extLst>
                </a:gridCol>
                <a:gridCol w="3982720">
                  <a:extLst>
                    <a:ext uri="{9D8B030D-6E8A-4147-A177-3AD203B41FA5}">
                      <a16:colId xmlns:a16="http://schemas.microsoft.com/office/drawing/2014/main" val="756340155"/>
                    </a:ext>
                  </a:extLst>
                </a:gridCol>
                <a:gridCol w="3799840">
                  <a:extLst>
                    <a:ext uri="{9D8B030D-6E8A-4147-A177-3AD203B41FA5}">
                      <a16:colId xmlns:a16="http://schemas.microsoft.com/office/drawing/2014/main" val="246177782"/>
                    </a:ext>
                  </a:extLst>
                </a:gridCol>
              </a:tblGrid>
              <a:tr h="1233325">
                <a:tc>
                  <a:txBody>
                    <a:bodyPr/>
                    <a:lstStyle/>
                    <a:p>
                      <a:pPr algn="ctr"/>
                      <a:endParaRPr lang="en-US" sz="2400" dirty="0"/>
                    </a:p>
                    <a:p>
                      <a:pPr algn="ctr"/>
                      <a:r>
                        <a:rPr lang="en-US" sz="2400" dirty="0"/>
                        <a:t>Cycle Name</a:t>
                      </a:r>
                    </a:p>
                  </a:txBody>
                  <a:tcPr marL="80590" marR="80590"/>
                </a:tc>
                <a:tc>
                  <a:txBody>
                    <a:bodyPr/>
                    <a:lstStyle/>
                    <a:p>
                      <a:pPr algn="ctr"/>
                      <a:endParaRPr lang="en-US" sz="2400" dirty="0"/>
                    </a:p>
                    <a:p>
                      <a:pPr algn="ctr"/>
                      <a:r>
                        <a:rPr lang="en-US" sz="2400" dirty="0"/>
                        <a:t>Reporting Period</a:t>
                      </a:r>
                    </a:p>
                  </a:txBody>
                  <a:tcPr marL="80590" marR="80590"/>
                </a:tc>
                <a:tc>
                  <a:txBody>
                    <a:bodyPr/>
                    <a:lstStyle/>
                    <a:p>
                      <a:pPr algn="ctr" fontAlgn="t"/>
                      <a:r>
                        <a:rPr lang="en-US" sz="2400" dirty="0">
                          <a:solidFill>
                            <a:schemeClr val="tx1"/>
                          </a:solidFill>
                          <a:effectLst/>
                        </a:rPr>
                        <a:t>Recipients Reporting</a:t>
                      </a:r>
                      <a:br>
                        <a:rPr lang="en-US" sz="2400" dirty="0">
                          <a:solidFill>
                            <a:schemeClr val="tx1"/>
                          </a:solidFill>
                          <a:effectLst/>
                        </a:rPr>
                      </a:br>
                      <a:r>
                        <a:rPr lang="en-US" sz="2400" dirty="0">
                          <a:solidFill>
                            <a:schemeClr val="tx1"/>
                          </a:solidFill>
                          <a:effectLst/>
                        </a:rPr>
                        <a:t>Window Open</a:t>
                      </a:r>
                    </a:p>
                    <a:p>
                      <a:pPr algn="ctr" fontAlgn="t"/>
                      <a:r>
                        <a:rPr lang="en-US" sz="2400" dirty="0">
                          <a:solidFill>
                            <a:schemeClr val="tx1"/>
                          </a:solidFill>
                          <a:effectLst/>
                        </a:rPr>
                        <a:t>(dates subject to change)</a:t>
                      </a:r>
                    </a:p>
                  </a:txBody>
                  <a:tcPr marL="44772" marR="44772" marT="50800" marB="50800" anchor="ctr"/>
                </a:tc>
                <a:tc>
                  <a:txBody>
                    <a:bodyPr/>
                    <a:lstStyle/>
                    <a:p>
                      <a:pPr algn="ctr" fontAlgn="t"/>
                      <a:endParaRPr lang="en-US" sz="2400" dirty="0">
                        <a:solidFill>
                          <a:schemeClr val="tx1"/>
                        </a:solidFill>
                        <a:effectLst/>
                      </a:endParaRPr>
                    </a:p>
                    <a:p>
                      <a:pPr algn="ctr" fontAlgn="t"/>
                      <a:r>
                        <a:rPr lang="en-US" sz="2400" dirty="0">
                          <a:solidFill>
                            <a:schemeClr val="tx1"/>
                          </a:solidFill>
                          <a:effectLst/>
                        </a:rPr>
                        <a:t>Final Day of Report</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2400" dirty="0">
                          <a:solidFill>
                            <a:schemeClr val="tx1"/>
                          </a:solidFill>
                          <a:effectLst/>
                        </a:rPr>
                        <a:t>(dates subject to change)</a:t>
                      </a:r>
                    </a:p>
                  </a:txBody>
                  <a:tcPr marL="44772" marR="44772" marT="50800" marB="50800" anchor="ctr"/>
                </a:tc>
                <a:extLst>
                  <a:ext uri="{0D108BD9-81ED-4DB2-BD59-A6C34878D82A}">
                    <a16:rowId xmlns:a16="http://schemas.microsoft.com/office/drawing/2014/main" val="2166722905"/>
                  </a:ext>
                </a:extLst>
              </a:tr>
              <a:tr h="773155">
                <a:tc>
                  <a:txBody>
                    <a:bodyPr/>
                    <a:lstStyle/>
                    <a:p>
                      <a:pPr algn="ctr" fontAlgn="t"/>
                      <a:r>
                        <a:rPr lang="en-US" sz="2400" dirty="0">
                          <a:effectLst/>
                        </a:rPr>
                        <a:t>2023 Fall</a:t>
                      </a:r>
                    </a:p>
                  </a:txBody>
                  <a:tcPr marL="50800" marR="50800" marT="50800" marB="50800"/>
                </a:tc>
                <a:tc>
                  <a:txBody>
                    <a:bodyPr/>
                    <a:lstStyle/>
                    <a:p>
                      <a:pPr algn="ctr" fontAlgn="t"/>
                      <a:r>
                        <a:rPr lang="en-US" sz="2400" dirty="0">
                          <a:effectLst/>
                        </a:rPr>
                        <a:t>7/1-9/30/2023</a:t>
                      </a:r>
                    </a:p>
                  </a:txBody>
                  <a:tcPr marL="50800" marR="50800" marT="50800" marB="50800"/>
                </a:tc>
                <a:tc>
                  <a:txBody>
                    <a:bodyPr/>
                    <a:lstStyle/>
                    <a:p>
                      <a:pPr algn="ctr" fontAlgn="t"/>
                      <a:r>
                        <a:rPr lang="en-US" sz="2400" dirty="0">
                          <a:effectLst/>
                        </a:rPr>
                        <a:t>9/24/2023</a:t>
                      </a:r>
                    </a:p>
                  </a:txBody>
                  <a:tcPr marL="50800" marR="50800" marT="50800" marB="50800"/>
                </a:tc>
                <a:tc>
                  <a:txBody>
                    <a:bodyPr/>
                    <a:lstStyle/>
                    <a:p>
                      <a:pPr algn="ctr" fontAlgn="t"/>
                      <a:r>
                        <a:rPr lang="en-US" sz="2400" dirty="0">
                          <a:effectLst/>
                        </a:rPr>
                        <a:t>10/13/2023</a:t>
                      </a:r>
                    </a:p>
                  </a:txBody>
                  <a:tcPr marL="50800" marR="50800" marT="50800" marB="50800"/>
                </a:tc>
                <a:extLst>
                  <a:ext uri="{0D108BD9-81ED-4DB2-BD59-A6C34878D82A}">
                    <a16:rowId xmlns:a16="http://schemas.microsoft.com/office/drawing/2014/main" val="3251394707"/>
                  </a:ext>
                </a:extLst>
              </a:tr>
              <a:tr h="773155">
                <a:tc>
                  <a:txBody>
                    <a:bodyPr/>
                    <a:lstStyle/>
                    <a:p>
                      <a:pPr algn="ctr" fontAlgn="t"/>
                      <a:r>
                        <a:rPr lang="en-US" sz="2400" dirty="0">
                          <a:effectLst/>
                        </a:rPr>
                        <a:t>2023 Winter</a:t>
                      </a:r>
                    </a:p>
                  </a:txBody>
                  <a:tcPr marL="50800" marR="50800" marT="50800" marB="50800"/>
                </a:tc>
                <a:tc>
                  <a:txBody>
                    <a:bodyPr/>
                    <a:lstStyle/>
                    <a:p>
                      <a:pPr algn="ctr" fontAlgn="t"/>
                      <a:r>
                        <a:rPr lang="en-US" sz="2400" dirty="0">
                          <a:effectLst/>
                        </a:rPr>
                        <a:t>10/1-12/31/2023</a:t>
                      </a:r>
                    </a:p>
                  </a:txBody>
                  <a:tcPr marL="50800" marR="50800" marT="50800" marB="50800"/>
                </a:tc>
                <a:tc>
                  <a:txBody>
                    <a:bodyPr/>
                    <a:lstStyle/>
                    <a:p>
                      <a:pPr algn="ctr" fontAlgn="t"/>
                      <a:r>
                        <a:rPr lang="en-US" sz="2400" dirty="0">
                          <a:effectLst/>
                        </a:rPr>
                        <a:t>12/13/2023</a:t>
                      </a:r>
                    </a:p>
                  </a:txBody>
                  <a:tcPr marL="50800" marR="50800" marT="50800" marB="50800"/>
                </a:tc>
                <a:tc>
                  <a:txBody>
                    <a:bodyPr/>
                    <a:lstStyle/>
                    <a:p>
                      <a:pPr algn="ctr" fontAlgn="t"/>
                      <a:r>
                        <a:rPr lang="en-US" sz="2400" dirty="0">
                          <a:effectLst/>
                        </a:rPr>
                        <a:t>1/12/2024</a:t>
                      </a:r>
                    </a:p>
                  </a:txBody>
                  <a:tcPr marL="50800" marR="50800" marT="50800" marB="50800"/>
                </a:tc>
                <a:extLst>
                  <a:ext uri="{0D108BD9-81ED-4DB2-BD59-A6C34878D82A}">
                    <a16:rowId xmlns:a16="http://schemas.microsoft.com/office/drawing/2014/main" val="1891107846"/>
                  </a:ext>
                </a:extLst>
              </a:tr>
              <a:tr h="773155">
                <a:tc>
                  <a:txBody>
                    <a:bodyPr/>
                    <a:lstStyle/>
                    <a:p>
                      <a:pPr algn="ctr" fontAlgn="t"/>
                      <a:r>
                        <a:rPr lang="en-US" sz="2400" dirty="0">
                          <a:effectLst/>
                        </a:rPr>
                        <a:t>2024 Spring</a:t>
                      </a:r>
                    </a:p>
                  </a:txBody>
                  <a:tcPr marL="50800" marR="50800" marT="50800" marB="50800"/>
                </a:tc>
                <a:tc>
                  <a:txBody>
                    <a:bodyPr/>
                    <a:lstStyle/>
                    <a:p>
                      <a:pPr algn="ctr" fontAlgn="t"/>
                      <a:r>
                        <a:rPr lang="en-US" sz="2400" dirty="0">
                          <a:effectLst/>
                        </a:rPr>
                        <a:t>1/1-3/31/2024</a:t>
                      </a:r>
                    </a:p>
                  </a:txBody>
                  <a:tcPr marL="50800" marR="50800" marT="50800" marB="50800"/>
                </a:tc>
                <a:tc>
                  <a:txBody>
                    <a:bodyPr/>
                    <a:lstStyle/>
                    <a:p>
                      <a:pPr algn="ctr" fontAlgn="t"/>
                      <a:r>
                        <a:rPr lang="en-US" sz="2400" dirty="0">
                          <a:effectLst/>
                        </a:rPr>
                        <a:t>3/18/2024</a:t>
                      </a:r>
                    </a:p>
                  </a:txBody>
                  <a:tcPr marL="50800" marR="50800" marT="50800" marB="50800"/>
                </a:tc>
                <a:tc>
                  <a:txBody>
                    <a:bodyPr/>
                    <a:lstStyle/>
                    <a:p>
                      <a:pPr algn="ctr" fontAlgn="t"/>
                      <a:r>
                        <a:rPr lang="en-US" sz="2400" dirty="0">
                          <a:effectLst/>
                        </a:rPr>
                        <a:t>4/12/2024</a:t>
                      </a:r>
                    </a:p>
                  </a:txBody>
                  <a:tcPr marL="50800" marR="50800" marT="50800" marB="50800"/>
                </a:tc>
                <a:extLst>
                  <a:ext uri="{0D108BD9-81ED-4DB2-BD59-A6C34878D82A}">
                    <a16:rowId xmlns:a16="http://schemas.microsoft.com/office/drawing/2014/main" val="1708683056"/>
                  </a:ext>
                </a:extLst>
              </a:tr>
              <a:tr h="773155">
                <a:tc>
                  <a:txBody>
                    <a:bodyPr/>
                    <a:lstStyle/>
                    <a:p>
                      <a:pPr algn="ctr" fontAlgn="t"/>
                      <a:r>
                        <a:rPr lang="en-US" sz="2400" dirty="0">
                          <a:effectLst/>
                        </a:rPr>
                        <a:t>2024 Summer</a:t>
                      </a:r>
                    </a:p>
                  </a:txBody>
                  <a:tcPr marL="50800" marR="50800" marT="50800" marB="50800"/>
                </a:tc>
                <a:tc>
                  <a:txBody>
                    <a:bodyPr/>
                    <a:lstStyle/>
                    <a:p>
                      <a:pPr algn="ctr" fontAlgn="t"/>
                      <a:r>
                        <a:rPr lang="en-US" sz="2400" dirty="0">
                          <a:effectLst/>
                        </a:rPr>
                        <a:t>4/1-6/30/2024</a:t>
                      </a:r>
                    </a:p>
                  </a:txBody>
                  <a:tcPr marL="50800" marR="50800" marT="50800" marB="50800"/>
                </a:tc>
                <a:tc>
                  <a:txBody>
                    <a:bodyPr/>
                    <a:lstStyle/>
                    <a:p>
                      <a:pPr algn="ctr" fontAlgn="t"/>
                      <a:r>
                        <a:rPr lang="en-US" sz="2400" dirty="0">
                          <a:effectLst/>
                        </a:rPr>
                        <a:t>6/24/2024</a:t>
                      </a:r>
                    </a:p>
                  </a:txBody>
                  <a:tcPr marL="50800" marR="50800" marT="50800" marB="50800"/>
                </a:tc>
                <a:tc>
                  <a:txBody>
                    <a:bodyPr/>
                    <a:lstStyle/>
                    <a:p>
                      <a:pPr algn="ctr" fontAlgn="t"/>
                      <a:r>
                        <a:rPr lang="en-US" sz="2400" dirty="0">
                          <a:effectLst/>
                        </a:rPr>
                        <a:t>7/12/2024</a:t>
                      </a:r>
                    </a:p>
                  </a:txBody>
                  <a:tcPr marL="50800" marR="50800" marT="50800" marB="50800"/>
                </a:tc>
                <a:extLst>
                  <a:ext uri="{0D108BD9-81ED-4DB2-BD59-A6C34878D82A}">
                    <a16:rowId xmlns:a16="http://schemas.microsoft.com/office/drawing/2014/main" val="3521429374"/>
                  </a:ext>
                </a:extLst>
              </a:tr>
              <a:tr h="773155">
                <a:tc>
                  <a:txBody>
                    <a:bodyPr/>
                    <a:lstStyle/>
                    <a:p>
                      <a:pPr algn="ctr" fontAlgn="t"/>
                      <a:r>
                        <a:rPr lang="en-US" sz="2400" dirty="0">
                          <a:effectLst/>
                        </a:rPr>
                        <a:t>2024 Fall</a:t>
                      </a:r>
                    </a:p>
                  </a:txBody>
                  <a:tcPr marL="50800" marR="50800" marT="50800" marB="50800"/>
                </a:tc>
                <a:tc>
                  <a:txBody>
                    <a:bodyPr/>
                    <a:lstStyle/>
                    <a:p>
                      <a:pPr algn="ctr" fontAlgn="t"/>
                      <a:r>
                        <a:rPr lang="en-US" sz="2400" dirty="0">
                          <a:effectLst/>
                        </a:rPr>
                        <a:t>7/1-9/30/2024</a:t>
                      </a:r>
                    </a:p>
                  </a:txBody>
                  <a:tcPr marL="50800" marR="50800" marT="50800" marB="50800"/>
                </a:tc>
                <a:tc>
                  <a:txBody>
                    <a:bodyPr/>
                    <a:lstStyle/>
                    <a:p>
                      <a:pPr algn="ctr" fontAlgn="t"/>
                      <a:r>
                        <a:rPr lang="en-US" sz="2400" dirty="0">
                          <a:effectLst/>
                        </a:rPr>
                        <a:t>9/23/2024</a:t>
                      </a:r>
                    </a:p>
                  </a:txBody>
                  <a:tcPr marL="50800" marR="50800" marT="50800" marB="50800"/>
                </a:tc>
                <a:tc>
                  <a:txBody>
                    <a:bodyPr/>
                    <a:lstStyle/>
                    <a:p>
                      <a:pPr algn="ctr" fontAlgn="t"/>
                      <a:r>
                        <a:rPr lang="en-US" sz="2400" dirty="0">
                          <a:effectLst/>
                        </a:rPr>
                        <a:t>10/11/2024</a:t>
                      </a:r>
                    </a:p>
                  </a:txBody>
                  <a:tcPr marL="50800" marR="50800" marT="50800" marB="50800"/>
                </a:tc>
                <a:extLst>
                  <a:ext uri="{0D108BD9-81ED-4DB2-BD59-A6C34878D82A}">
                    <a16:rowId xmlns:a16="http://schemas.microsoft.com/office/drawing/2014/main" val="4101847210"/>
                  </a:ext>
                </a:extLst>
              </a:tr>
              <a:tr h="880537">
                <a:tc>
                  <a:txBody>
                    <a:bodyPr/>
                    <a:lstStyle/>
                    <a:p>
                      <a:pPr algn="ctr" fontAlgn="t"/>
                      <a:r>
                        <a:rPr lang="en-US" sz="2400" dirty="0">
                          <a:effectLst/>
                        </a:rPr>
                        <a:t>2024 Winter</a:t>
                      </a:r>
                    </a:p>
                  </a:txBody>
                  <a:tcPr marL="50800" marR="50800" marT="50800" marB="50800"/>
                </a:tc>
                <a:tc>
                  <a:txBody>
                    <a:bodyPr/>
                    <a:lstStyle/>
                    <a:p>
                      <a:pPr algn="ctr" fontAlgn="t"/>
                      <a:r>
                        <a:rPr lang="en-US" sz="2400" dirty="0">
                          <a:effectLst/>
                        </a:rPr>
                        <a:t>Corrections up to 9/30/2024</a:t>
                      </a:r>
                    </a:p>
                  </a:txBody>
                  <a:tcPr marL="50800" marR="50800" marT="50800" marB="50800"/>
                </a:tc>
                <a:tc>
                  <a:txBody>
                    <a:bodyPr/>
                    <a:lstStyle/>
                    <a:p>
                      <a:pPr algn="ctr" fontAlgn="t"/>
                      <a:r>
                        <a:rPr lang="en-US" sz="2400" dirty="0">
                          <a:effectLst/>
                        </a:rPr>
                        <a:t>12/16/2024</a:t>
                      </a:r>
                    </a:p>
                  </a:txBody>
                  <a:tcPr marL="50800" marR="50800" marT="50800" marB="50800"/>
                </a:tc>
                <a:tc>
                  <a:txBody>
                    <a:bodyPr/>
                    <a:lstStyle/>
                    <a:p>
                      <a:pPr algn="ctr" fontAlgn="t"/>
                      <a:r>
                        <a:rPr lang="en-US" sz="2400" dirty="0">
                          <a:effectLst/>
                        </a:rPr>
                        <a:t>1/15/2025</a:t>
                      </a:r>
                    </a:p>
                  </a:txBody>
                  <a:tcPr marL="50800" marR="50800" marT="50800" marB="50800"/>
                </a:tc>
                <a:extLst>
                  <a:ext uri="{0D108BD9-81ED-4DB2-BD59-A6C34878D82A}">
                    <a16:rowId xmlns:a16="http://schemas.microsoft.com/office/drawing/2014/main" val="1165064315"/>
                  </a:ext>
                </a:extLst>
              </a:tr>
              <a:tr h="880537">
                <a:tc>
                  <a:txBody>
                    <a:bodyPr/>
                    <a:lstStyle/>
                    <a:p>
                      <a:pPr algn="ctr" fontAlgn="t"/>
                      <a:r>
                        <a:rPr lang="en-US" sz="2400" dirty="0">
                          <a:effectLst/>
                        </a:rPr>
                        <a:t>2025 Spring</a:t>
                      </a:r>
                    </a:p>
                  </a:txBody>
                  <a:tcPr marL="50800" marR="50800" marT="50800" marB="50800"/>
                </a:tc>
                <a:tc>
                  <a:txBody>
                    <a:bodyPr/>
                    <a:lstStyle/>
                    <a:p>
                      <a:pPr algn="ctr" fontAlgn="t"/>
                      <a:r>
                        <a:rPr lang="en-US" sz="2400" dirty="0">
                          <a:effectLst/>
                        </a:rPr>
                        <a:t>Corrections up to 9/30/2024</a:t>
                      </a:r>
                    </a:p>
                  </a:txBody>
                  <a:tcPr marL="50800" marR="50800" marT="50800" marB="50800"/>
                </a:tc>
                <a:tc>
                  <a:txBody>
                    <a:bodyPr/>
                    <a:lstStyle/>
                    <a:p>
                      <a:pPr algn="ctr" fontAlgn="t"/>
                      <a:r>
                        <a:rPr lang="en-US" sz="2400" dirty="0">
                          <a:effectLst/>
                        </a:rPr>
                        <a:t>3/24/2025</a:t>
                      </a:r>
                    </a:p>
                  </a:txBody>
                  <a:tcPr marL="50800" marR="50800" marT="50800" marB="50800"/>
                </a:tc>
                <a:tc>
                  <a:txBody>
                    <a:bodyPr/>
                    <a:lstStyle/>
                    <a:p>
                      <a:pPr algn="ctr" fontAlgn="t"/>
                      <a:r>
                        <a:rPr lang="en-US" sz="2400" dirty="0">
                          <a:effectLst/>
                        </a:rPr>
                        <a:t>4/15/2025</a:t>
                      </a:r>
                    </a:p>
                  </a:txBody>
                  <a:tcPr marL="50800" marR="50800" marT="50800" marB="50800"/>
                </a:tc>
                <a:extLst>
                  <a:ext uri="{0D108BD9-81ED-4DB2-BD59-A6C34878D82A}">
                    <a16:rowId xmlns:a16="http://schemas.microsoft.com/office/drawing/2014/main" val="2825542605"/>
                  </a:ext>
                </a:extLst>
              </a:tr>
            </a:tbl>
          </a:graphicData>
        </a:graphic>
      </p:graphicFrame>
      <p:sp>
        <p:nvSpPr>
          <p:cNvPr id="3" name="Slide Number Placeholder 2">
            <a:extLst>
              <a:ext uri="{FF2B5EF4-FFF2-40B4-BE49-F238E27FC236}">
                <a16:creationId xmlns:a16="http://schemas.microsoft.com/office/drawing/2014/main" id="{86A0AE4A-3F64-449A-96F8-44F35A0E9040}"/>
              </a:ext>
            </a:extLst>
          </p:cNvPr>
          <p:cNvSpPr>
            <a:spLocks noGrp="1"/>
          </p:cNvSpPr>
          <p:nvPr>
            <p:ph type="sldNum" sz="quarter" idx="12"/>
          </p:nvPr>
        </p:nvSpPr>
        <p:spPr/>
        <p:txBody>
          <a:bodyPr/>
          <a:lstStyle/>
          <a:p>
            <a:fld id="{1E47FE53-EBF0-4DA7-9D9D-CC1C3A20F3CB}" type="slidenum">
              <a:rPr lang="en-US" smtClean="0">
                <a:solidFill>
                  <a:schemeClr val="tx1"/>
                </a:solidFill>
              </a:rPr>
              <a:t>56</a:t>
            </a:fld>
            <a:endParaRPr lang="en-US" dirty="0">
              <a:solidFill>
                <a:schemeClr val="tx1"/>
              </a:solidFill>
            </a:endParaRPr>
          </a:p>
        </p:txBody>
      </p:sp>
    </p:spTree>
    <p:extLst>
      <p:ext uri="{BB962C8B-B14F-4D97-AF65-F5344CB8AC3E}">
        <p14:creationId xmlns:p14="http://schemas.microsoft.com/office/powerpoint/2010/main" val="17600163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BCDCC-DAB2-4A2C-BEDC-F9DF2862ED77}"/>
              </a:ext>
            </a:extLst>
          </p:cNvPr>
          <p:cNvSpPr>
            <a:spLocks noGrp="1"/>
          </p:cNvSpPr>
          <p:nvPr>
            <p:ph type="title"/>
          </p:nvPr>
        </p:nvSpPr>
        <p:spPr/>
        <p:txBody>
          <a:bodyPr/>
          <a:lstStyle/>
          <a:p>
            <a:r>
              <a:rPr lang="en-US" dirty="0"/>
              <a:t>Guidance and Resources (1)</a:t>
            </a:r>
          </a:p>
        </p:txBody>
      </p:sp>
      <p:sp>
        <p:nvSpPr>
          <p:cNvPr id="3" name="Content Placeholder 2">
            <a:extLst>
              <a:ext uri="{FF2B5EF4-FFF2-40B4-BE49-F238E27FC236}">
                <a16:creationId xmlns:a16="http://schemas.microsoft.com/office/drawing/2014/main" id="{5D954842-DEA3-4533-A386-E9C0BD83E5E2}"/>
              </a:ext>
            </a:extLst>
          </p:cNvPr>
          <p:cNvSpPr>
            <a:spLocks noGrp="1"/>
          </p:cNvSpPr>
          <p:nvPr>
            <p:ph idx="1"/>
          </p:nvPr>
        </p:nvSpPr>
        <p:spPr>
          <a:xfrm>
            <a:off x="1097280" y="1845733"/>
            <a:ext cx="10481912" cy="4355561"/>
          </a:xfrm>
        </p:spPr>
        <p:txBody>
          <a:bodyPr>
            <a:normAutofit lnSpcReduction="10000"/>
          </a:bodyPr>
          <a:lstStyle/>
          <a:p>
            <a:r>
              <a:rPr lang="en-US" dirty="0"/>
              <a:t>CDE’s ARP ESSER HCY Fund website at </a:t>
            </a:r>
            <a:r>
              <a:rPr lang="en-US" dirty="0">
                <a:hlinkClick r:id="rId2" tooltip="CDE ARP ESSER HCY Web Site"/>
              </a:rPr>
              <a:t>https://www.cde.ca.gov/sp/hs/arphcyassurances.asp</a:t>
            </a:r>
            <a:endParaRPr lang="en-US" dirty="0"/>
          </a:p>
          <a:p>
            <a:r>
              <a:rPr lang="en-US" dirty="0">
                <a:ea typeface="+mn-lt"/>
                <a:cs typeface="Arial"/>
              </a:rPr>
              <a:t>CDE’s ARP-HCY Resource Guide web page at </a:t>
            </a:r>
            <a:r>
              <a:rPr lang="en-US" dirty="0">
                <a:ea typeface="+mn-lt"/>
                <a:cs typeface="Arial"/>
                <a:hlinkClick r:id="rId3" tooltip="CDE ARP-HCY Resource Guide Web Page"/>
              </a:rPr>
              <a:t>https://www.cde.ca.gov/sp/hs/arphcyresourceguide.asp</a:t>
            </a:r>
            <a:endParaRPr lang="en-US" dirty="0">
              <a:ea typeface="+mn-lt"/>
              <a:cs typeface="Arial"/>
            </a:endParaRPr>
          </a:p>
          <a:p>
            <a:r>
              <a:rPr lang="en-US" dirty="0"/>
              <a:t>To assist with completing the ARP-HCY II Quarterly Reports, visit the Federal Stimulus Quarter Reporting Help Page at  </a:t>
            </a:r>
            <a:r>
              <a:rPr lang="en-US" dirty="0">
                <a:hlinkClick r:id="rId4" tooltip="CDE's Federal Stimulus Quarterly Reporting Help Page"/>
              </a:rPr>
              <a:t>https://www.cde.ca.gov/fg/cr/reportinghelp.asp#HCYII</a:t>
            </a:r>
            <a:r>
              <a:rPr lang="en-US" dirty="0"/>
              <a:t> </a:t>
            </a:r>
          </a:p>
          <a:p>
            <a:r>
              <a:rPr lang="en-US" dirty="0">
                <a:ea typeface="+mn-lt"/>
                <a:cs typeface="Arial"/>
              </a:rPr>
              <a:t>HETAC web page at </a:t>
            </a:r>
            <a:r>
              <a:rPr lang="en-US" dirty="0">
                <a:hlinkClick r:id="rId5" tooltip="Homeless Education Technical Assistance Center Web Page"/>
              </a:rPr>
              <a:t>https://www.hetac.org/</a:t>
            </a:r>
            <a:endParaRPr lang="en-US" dirty="0"/>
          </a:p>
          <a:p>
            <a:r>
              <a:rPr lang="en-US" dirty="0"/>
              <a:t>SchoolHouse Connection's How to Use ARP Funds web page is at </a:t>
            </a:r>
            <a:r>
              <a:rPr lang="en-US" dirty="0">
                <a:hlinkClick r:id="rId6" tooltip="SchoolHouse Connection How to Use ARP Funds Web Page"/>
              </a:rPr>
              <a:t>https://schoolhouseconnection.org/how-to-use-arp-funds/</a:t>
            </a:r>
            <a:endParaRPr lang="en-US" dirty="0"/>
          </a:p>
        </p:txBody>
      </p:sp>
      <p:sp>
        <p:nvSpPr>
          <p:cNvPr id="5" name="Slide Number Placeholder 4">
            <a:extLst>
              <a:ext uri="{FF2B5EF4-FFF2-40B4-BE49-F238E27FC236}">
                <a16:creationId xmlns:a16="http://schemas.microsoft.com/office/drawing/2014/main" id="{CC029BDD-1D04-47B7-9B9C-A14402958C28}"/>
              </a:ext>
            </a:extLst>
          </p:cNvPr>
          <p:cNvSpPr>
            <a:spLocks noGrp="1"/>
          </p:cNvSpPr>
          <p:nvPr>
            <p:ph type="sldNum" sz="quarter" idx="12"/>
          </p:nvPr>
        </p:nvSpPr>
        <p:spPr/>
        <p:txBody>
          <a:bodyPr/>
          <a:lstStyle/>
          <a:p>
            <a:fld id="{1E47FE53-EBF0-4DA7-9D9D-CC1C3A20F3CB}" type="slidenum">
              <a:rPr lang="en-US" smtClean="0"/>
              <a:t>57</a:t>
            </a:fld>
            <a:endParaRPr lang="en-US" dirty="0"/>
          </a:p>
        </p:txBody>
      </p:sp>
    </p:spTree>
    <p:extLst>
      <p:ext uri="{BB962C8B-B14F-4D97-AF65-F5344CB8AC3E}">
        <p14:creationId xmlns:p14="http://schemas.microsoft.com/office/powerpoint/2010/main" val="30810702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FCC3-4619-4194-89F7-B2CE996E7124}"/>
              </a:ext>
            </a:extLst>
          </p:cNvPr>
          <p:cNvSpPr>
            <a:spLocks noGrp="1"/>
          </p:cNvSpPr>
          <p:nvPr>
            <p:ph type="title"/>
          </p:nvPr>
        </p:nvSpPr>
        <p:spPr/>
        <p:txBody>
          <a:bodyPr/>
          <a:lstStyle/>
          <a:p>
            <a:r>
              <a:rPr lang="en-US" dirty="0"/>
              <a:t>Guidance and Resources (2)</a:t>
            </a:r>
          </a:p>
        </p:txBody>
      </p:sp>
      <p:sp>
        <p:nvSpPr>
          <p:cNvPr id="3" name="Content Placeholder 2">
            <a:extLst>
              <a:ext uri="{FF2B5EF4-FFF2-40B4-BE49-F238E27FC236}">
                <a16:creationId xmlns:a16="http://schemas.microsoft.com/office/drawing/2014/main" id="{D5B9DA37-4252-4994-B580-80E47C82BD74}"/>
              </a:ext>
            </a:extLst>
          </p:cNvPr>
          <p:cNvSpPr>
            <a:spLocks noGrp="1"/>
          </p:cNvSpPr>
          <p:nvPr>
            <p:ph idx="1"/>
          </p:nvPr>
        </p:nvSpPr>
        <p:spPr>
          <a:xfrm>
            <a:off x="1097279" y="1845733"/>
            <a:ext cx="10491537" cy="4355561"/>
          </a:xfrm>
        </p:spPr>
        <p:txBody>
          <a:bodyPr>
            <a:normAutofit/>
          </a:bodyPr>
          <a:lstStyle/>
          <a:p>
            <a:pPr indent="-228600"/>
            <a:r>
              <a:rPr lang="en-US" dirty="0"/>
              <a:t>U.S. Department of Education’s Frequently Asked Questions web page is at </a:t>
            </a:r>
            <a:r>
              <a:rPr lang="en-US" dirty="0">
                <a:hlinkClick r:id="rId2"/>
              </a:rPr>
              <a:t>Frequently Asked ARP-HCY Questions and Answers - Office of Elementary and Secondary Education</a:t>
            </a:r>
            <a:endParaRPr lang="en-US" dirty="0"/>
          </a:p>
          <a:p>
            <a:pPr indent="-228600"/>
            <a:r>
              <a:rPr lang="en-US" dirty="0"/>
              <a:t>National Center for Homeless Education’s (NCHE) ARP-HCY web page is at </a:t>
            </a:r>
            <a:r>
              <a:rPr lang="en-US" dirty="0">
                <a:hlinkClick r:id="rId3" tooltip="NCHE ARP-HCY Web Page"/>
              </a:rPr>
              <a:t>https://nche.ed.gov/legislation/arp/</a:t>
            </a:r>
            <a:r>
              <a:rPr lang="en-US" dirty="0"/>
              <a:t> and </a:t>
            </a:r>
            <a:r>
              <a:rPr lang="en-US" u="sng" dirty="0">
                <a:solidFill>
                  <a:srgbClr val="0000FF"/>
                </a:solidFill>
                <a:effectLst/>
                <a:ea typeface="Times New Roman" panose="02020603050405020304" pitchFamily="18" charset="0"/>
                <a:hlinkClick r:id="rId4" tooltip="NCHE ARP-HCY Tip Sheet Web Page"/>
              </a:rPr>
              <a:t>https://nche.ed.gov/wp-content/uploads/2022/10/use-of-funds-tip-sheet.pdf</a:t>
            </a:r>
            <a:endParaRPr lang="en-US" dirty="0"/>
          </a:p>
          <a:p>
            <a:pPr indent="-228600"/>
            <a:r>
              <a:rPr lang="en-US" altLang="en-US" dirty="0"/>
              <a:t>CDE Homeless Education Program general email is at </a:t>
            </a:r>
            <a:r>
              <a:rPr lang="en-US" altLang="en-US" dirty="0">
                <a:hlinkClick r:id="rId5" tooltip="CDE General Homeless Education Email"/>
              </a:rPr>
              <a:t>HomelessED@cde.ca.gov</a:t>
            </a:r>
            <a:endParaRPr lang="en-US" altLang="en-US" dirty="0"/>
          </a:p>
          <a:p>
            <a:pPr indent="-228600"/>
            <a:r>
              <a:rPr lang="en-US" dirty="0"/>
              <a:t>Lastly, my direct email at </a:t>
            </a:r>
            <a:r>
              <a:rPr lang="en-US" dirty="0">
                <a:hlinkClick r:id="rId6" tooltip="Leanne Wheeler Email Address"/>
              </a:rPr>
              <a:t>Lwheeler@cde.ca.gov</a:t>
            </a:r>
            <a:r>
              <a:rPr lang="en-US" dirty="0"/>
              <a:t> </a:t>
            </a:r>
          </a:p>
        </p:txBody>
      </p:sp>
      <p:sp>
        <p:nvSpPr>
          <p:cNvPr id="5" name="Slide Number Placeholder 4">
            <a:extLst>
              <a:ext uri="{FF2B5EF4-FFF2-40B4-BE49-F238E27FC236}">
                <a16:creationId xmlns:a16="http://schemas.microsoft.com/office/drawing/2014/main" id="{621F4AEC-43A8-4B13-A2AF-AC21052A7837}"/>
              </a:ext>
            </a:extLst>
          </p:cNvPr>
          <p:cNvSpPr>
            <a:spLocks noGrp="1"/>
          </p:cNvSpPr>
          <p:nvPr>
            <p:ph type="sldNum" sz="quarter" idx="12"/>
          </p:nvPr>
        </p:nvSpPr>
        <p:spPr/>
        <p:txBody>
          <a:bodyPr/>
          <a:lstStyle/>
          <a:p>
            <a:fld id="{1E47FE53-EBF0-4DA7-9D9D-CC1C3A20F3CB}" type="slidenum">
              <a:rPr lang="en-US" smtClean="0"/>
              <a:t>58</a:t>
            </a:fld>
            <a:endParaRPr lang="en-US" dirty="0"/>
          </a:p>
        </p:txBody>
      </p:sp>
    </p:spTree>
    <p:extLst>
      <p:ext uri="{BB962C8B-B14F-4D97-AF65-F5344CB8AC3E}">
        <p14:creationId xmlns:p14="http://schemas.microsoft.com/office/powerpoint/2010/main" val="11642965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7ABEAD-B1B9-4C52-8717-320AE41D6183}"/>
              </a:ext>
            </a:extLst>
          </p:cNvPr>
          <p:cNvSpPr>
            <a:spLocks noGrp="1"/>
          </p:cNvSpPr>
          <p:nvPr>
            <p:ph type="title"/>
          </p:nvPr>
        </p:nvSpPr>
        <p:spPr>
          <a:xfrm>
            <a:off x="1097280" y="286604"/>
            <a:ext cx="10058400" cy="3427268"/>
          </a:xfrm>
        </p:spPr>
        <p:txBody>
          <a:bodyPr>
            <a:normAutofit/>
          </a:bodyPr>
          <a:lstStyle/>
          <a:p>
            <a:pPr algn="ctr"/>
            <a:r>
              <a:rPr lang="en-US" sz="5400" dirty="0"/>
              <a:t>Questions?</a:t>
            </a:r>
          </a:p>
        </p:txBody>
      </p:sp>
      <p:sp>
        <p:nvSpPr>
          <p:cNvPr id="2" name="Slide Number Placeholder 1">
            <a:extLst>
              <a:ext uri="{FF2B5EF4-FFF2-40B4-BE49-F238E27FC236}">
                <a16:creationId xmlns:a16="http://schemas.microsoft.com/office/drawing/2014/main" id="{2E30E7CF-5529-43CE-95C1-31D199A8D4AE}"/>
              </a:ext>
            </a:extLst>
          </p:cNvPr>
          <p:cNvSpPr>
            <a:spLocks noGrp="1"/>
          </p:cNvSpPr>
          <p:nvPr>
            <p:ph type="sldNum" sz="quarter" idx="12"/>
          </p:nvPr>
        </p:nvSpPr>
        <p:spPr/>
        <p:txBody>
          <a:bodyPr/>
          <a:lstStyle/>
          <a:p>
            <a:fld id="{1E47FE53-EBF0-4DA7-9D9D-CC1C3A20F3CB}" type="slidenum">
              <a:rPr lang="en-US" smtClean="0"/>
              <a:t>59</a:t>
            </a:fld>
            <a:endParaRPr lang="en-US" dirty="0"/>
          </a:p>
        </p:txBody>
      </p:sp>
    </p:spTree>
    <p:extLst>
      <p:ext uri="{BB962C8B-B14F-4D97-AF65-F5344CB8AC3E}">
        <p14:creationId xmlns:p14="http://schemas.microsoft.com/office/powerpoint/2010/main" val="2137272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1921-9DC6-465F-B686-D6A491A9BD1B}"/>
              </a:ext>
            </a:extLst>
          </p:cNvPr>
          <p:cNvSpPr>
            <a:spLocks noGrp="1"/>
          </p:cNvSpPr>
          <p:nvPr>
            <p:ph type="title"/>
          </p:nvPr>
        </p:nvSpPr>
        <p:spPr/>
        <p:txBody>
          <a:bodyPr/>
          <a:lstStyle/>
          <a:p>
            <a:r>
              <a:rPr lang="en-US" dirty="0"/>
              <a:t>ARP-HCY II Funds</a:t>
            </a:r>
          </a:p>
        </p:txBody>
      </p:sp>
      <p:sp>
        <p:nvSpPr>
          <p:cNvPr id="3" name="Content Placeholder 2">
            <a:extLst>
              <a:ext uri="{FF2B5EF4-FFF2-40B4-BE49-F238E27FC236}">
                <a16:creationId xmlns:a16="http://schemas.microsoft.com/office/drawing/2014/main" id="{8003F543-5507-48A8-8590-B096BB9B39F8}"/>
              </a:ext>
            </a:extLst>
          </p:cNvPr>
          <p:cNvSpPr>
            <a:spLocks noGrp="1"/>
          </p:cNvSpPr>
          <p:nvPr>
            <p:ph idx="1"/>
          </p:nvPr>
        </p:nvSpPr>
        <p:spPr/>
        <p:txBody>
          <a:bodyPr>
            <a:normAutofit/>
          </a:bodyPr>
          <a:lstStyle/>
          <a:p>
            <a:r>
              <a:rPr lang="en-US" dirty="0"/>
              <a:t>LEAs were eligible to receive ARP-HCY II funds based on the formula outlined in statute</a:t>
            </a:r>
          </a:p>
          <a:p>
            <a:r>
              <a:rPr lang="en-US" dirty="0"/>
              <a:t>ARP-HCY II Funding Profile can be accessed at </a:t>
            </a:r>
            <a:r>
              <a:rPr lang="en-US" dirty="0">
                <a:hlinkClick r:id="rId2" tooltip="Funding Profile for ARP-HCY II web page"/>
              </a:rPr>
              <a:t>https://www.cde.ca.gov/fg/fo/profile.asp?id=5745&amp;recID=5745</a:t>
            </a:r>
            <a:endParaRPr lang="en-US" dirty="0"/>
          </a:p>
          <a:p>
            <a:r>
              <a:rPr lang="en-US" dirty="0"/>
              <a:t>The final funding results for ARP-HCY II are available at </a:t>
            </a:r>
            <a:r>
              <a:rPr lang="en-US" dirty="0">
                <a:hlinkClick r:id="rId3" tooltip="Funding Results for ARP-HCY II Web Page"/>
              </a:rPr>
              <a:t>https://www.cde.ca.gov/fg/fo/r14/arphcyii21result.asp</a:t>
            </a:r>
            <a:endParaRPr lang="en-US" dirty="0"/>
          </a:p>
        </p:txBody>
      </p:sp>
      <p:sp>
        <p:nvSpPr>
          <p:cNvPr id="5" name="Slide Number Placeholder 4">
            <a:extLst>
              <a:ext uri="{FF2B5EF4-FFF2-40B4-BE49-F238E27FC236}">
                <a16:creationId xmlns:a16="http://schemas.microsoft.com/office/drawing/2014/main" id="{B02AE648-06B1-4A65-B948-6EF669B4FB2C}"/>
              </a:ext>
            </a:extLst>
          </p:cNvPr>
          <p:cNvSpPr>
            <a:spLocks noGrp="1"/>
          </p:cNvSpPr>
          <p:nvPr>
            <p:ph type="sldNum" sz="quarter" idx="12"/>
          </p:nvPr>
        </p:nvSpPr>
        <p:spPr/>
        <p:txBody>
          <a:bodyPr/>
          <a:lstStyle/>
          <a:p>
            <a:fld id="{1E47FE53-EBF0-4DA7-9D9D-CC1C3A20F3CB}" type="slidenum">
              <a:rPr lang="en-US" smtClean="0"/>
              <a:t>6</a:t>
            </a:fld>
            <a:endParaRPr lang="en-US" dirty="0"/>
          </a:p>
        </p:txBody>
      </p:sp>
    </p:spTree>
    <p:extLst>
      <p:ext uri="{BB962C8B-B14F-4D97-AF65-F5344CB8AC3E}">
        <p14:creationId xmlns:p14="http://schemas.microsoft.com/office/powerpoint/2010/main" val="397789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7356E-BDDB-2640-E8C5-BCBE427DE37A}"/>
              </a:ext>
            </a:extLst>
          </p:cNvPr>
          <p:cNvSpPr>
            <a:spLocks noGrp="1"/>
          </p:cNvSpPr>
          <p:nvPr>
            <p:ph type="title"/>
          </p:nvPr>
        </p:nvSpPr>
        <p:spPr/>
        <p:txBody>
          <a:bodyPr/>
          <a:lstStyle/>
          <a:p>
            <a:r>
              <a:rPr lang="en-US" dirty="0"/>
              <a:t>ARP-HCY II Summer 2023 Report</a:t>
            </a:r>
          </a:p>
        </p:txBody>
      </p:sp>
      <p:graphicFrame>
        <p:nvGraphicFramePr>
          <p:cNvPr id="11" name="Table 11">
            <a:extLst>
              <a:ext uri="{FF2B5EF4-FFF2-40B4-BE49-F238E27FC236}">
                <a16:creationId xmlns:a16="http://schemas.microsoft.com/office/drawing/2014/main" id="{F89B4D12-66FC-795C-B8FF-B094A437D55B}"/>
              </a:ext>
            </a:extLst>
          </p:cNvPr>
          <p:cNvGraphicFramePr>
            <a:graphicFrameLocks noGrp="1"/>
          </p:cNvGraphicFramePr>
          <p:nvPr>
            <p:ph idx="1"/>
            <p:extLst>
              <p:ext uri="{D42A27DB-BD31-4B8C-83A1-F6EECF244321}">
                <p14:modId xmlns:p14="http://schemas.microsoft.com/office/powerpoint/2010/main" val="3978437415"/>
              </p:ext>
            </p:extLst>
          </p:nvPr>
        </p:nvGraphicFramePr>
        <p:xfrm>
          <a:off x="576943" y="2005315"/>
          <a:ext cx="11038115" cy="1724250"/>
        </p:xfrm>
        <a:graphic>
          <a:graphicData uri="http://schemas.openxmlformats.org/drawingml/2006/table">
            <a:tbl>
              <a:tblPr firstRow="1" bandRow="1">
                <a:tableStyleId>{1E171933-4619-4E11-9A3F-F7608DF75F80}</a:tableStyleId>
              </a:tblPr>
              <a:tblGrid>
                <a:gridCol w="2207623">
                  <a:extLst>
                    <a:ext uri="{9D8B030D-6E8A-4147-A177-3AD203B41FA5}">
                      <a16:colId xmlns:a16="http://schemas.microsoft.com/office/drawing/2014/main" val="4050359303"/>
                    </a:ext>
                  </a:extLst>
                </a:gridCol>
                <a:gridCol w="2207623">
                  <a:extLst>
                    <a:ext uri="{9D8B030D-6E8A-4147-A177-3AD203B41FA5}">
                      <a16:colId xmlns:a16="http://schemas.microsoft.com/office/drawing/2014/main" val="857832214"/>
                    </a:ext>
                  </a:extLst>
                </a:gridCol>
                <a:gridCol w="2207623">
                  <a:extLst>
                    <a:ext uri="{9D8B030D-6E8A-4147-A177-3AD203B41FA5}">
                      <a16:colId xmlns:a16="http://schemas.microsoft.com/office/drawing/2014/main" val="871603135"/>
                    </a:ext>
                  </a:extLst>
                </a:gridCol>
                <a:gridCol w="2207623">
                  <a:extLst>
                    <a:ext uri="{9D8B030D-6E8A-4147-A177-3AD203B41FA5}">
                      <a16:colId xmlns:a16="http://schemas.microsoft.com/office/drawing/2014/main" val="3418551869"/>
                    </a:ext>
                  </a:extLst>
                </a:gridCol>
                <a:gridCol w="2207623">
                  <a:extLst>
                    <a:ext uri="{9D8B030D-6E8A-4147-A177-3AD203B41FA5}">
                      <a16:colId xmlns:a16="http://schemas.microsoft.com/office/drawing/2014/main" val="1011618386"/>
                    </a:ext>
                  </a:extLst>
                </a:gridCol>
              </a:tblGrid>
              <a:tr h="1086247">
                <a:tc>
                  <a:txBody>
                    <a:bodyPr/>
                    <a:lstStyle/>
                    <a:p>
                      <a:pPr algn="ctr"/>
                      <a:r>
                        <a:rPr lang="en-US" sz="2800" b="0" dirty="0">
                          <a:solidFill>
                            <a:schemeClr val="tx1"/>
                          </a:solidFill>
                        </a:rPr>
                        <a:t>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solidFill>
                            <a:schemeClr val="tx1"/>
                          </a:solidFill>
                        </a:rPr>
                        <a:t>Total Allocation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solidFill>
                            <a:schemeClr val="tx1"/>
                          </a:solidFill>
                        </a:rPr>
                        <a:t>Spent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solidFill>
                            <a:schemeClr val="tx1"/>
                          </a:solidFill>
                        </a:rPr>
                        <a:t>Unspent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solidFill>
                            <a:schemeClr val="tx1"/>
                          </a:solidFill>
                        </a:rPr>
                        <a:t>Percentage Spent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9749687"/>
                  </a:ext>
                </a:extLst>
              </a:tr>
              <a:tr h="638003">
                <a:tc>
                  <a:txBody>
                    <a:bodyPr/>
                    <a:lstStyle/>
                    <a:p>
                      <a:pPr algn="ctr"/>
                      <a:r>
                        <a:rPr lang="en-US" sz="2800" dirty="0"/>
                        <a:t>ARP-HCY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$55,560,291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$12,890,140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$42,670,151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179459"/>
                  </a:ext>
                </a:extLst>
              </a:tr>
            </a:tbl>
          </a:graphicData>
        </a:graphic>
      </p:graphicFrame>
      <p:graphicFrame>
        <p:nvGraphicFramePr>
          <p:cNvPr id="3" name="Table 11">
            <a:extLst>
              <a:ext uri="{FF2B5EF4-FFF2-40B4-BE49-F238E27FC236}">
                <a16:creationId xmlns:a16="http://schemas.microsoft.com/office/drawing/2014/main" id="{4C72078B-57B6-67E0-E38F-A1A4C189746E}"/>
              </a:ext>
            </a:extLst>
          </p:cNvPr>
          <p:cNvGraphicFramePr>
            <a:graphicFrameLocks/>
          </p:cNvGraphicFramePr>
          <p:nvPr>
            <p:extLst>
              <p:ext uri="{D42A27DB-BD31-4B8C-83A1-F6EECF244321}">
                <p14:modId xmlns:p14="http://schemas.microsoft.com/office/powerpoint/2010/main" val="2406177926"/>
              </p:ext>
            </p:extLst>
          </p:nvPr>
        </p:nvGraphicFramePr>
        <p:xfrm>
          <a:off x="1079254" y="4194735"/>
          <a:ext cx="10058400" cy="1944808"/>
        </p:xfrm>
        <a:graphic>
          <a:graphicData uri="http://schemas.openxmlformats.org/drawingml/2006/table">
            <a:tbl>
              <a:tblPr firstRow="1" bandRow="1">
                <a:tableStyleId>{1E171933-4619-4E11-9A3F-F7608DF75F80}</a:tableStyleId>
              </a:tblPr>
              <a:tblGrid>
                <a:gridCol w="3352800">
                  <a:extLst>
                    <a:ext uri="{9D8B030D-6E8A-4147-A177-3AD203B41FA5}">
                      <a16:colId xmlns:a16="http://schemas.microsoft.com/office/drawing/2014/main" val="857832214"/>
                    </a:ext>
                  </a:extLst>
                </a:gridCol>
                <a:gridCol w="3352800">
                  <a:extLst>
                    <a:ext uri="{9D8B030D-6E8A-4147-A177-3AD203B41FA5}">
                      <a16:colId xmlns:a16="http://schemas.microsoft.com/office/drawing/2014/main" val="871603135"/>
                    </a:ext>
                  </a:extLst>
                </a:gridCol>
                <a:gridCol w="3352800">
                  <a:extLst>
                    <a:ext uri="{9D8B030D-6E8A-4147-A177-3AD203B41FA5}">
                      <a16:colId xmlns:a16="http://schemas.microsoft.com/office/drawing/2014/main" val="3418551869"/>
                    </a:ext>
                  </a:extLst>
                </a:gridCol>
              </a:tblGrid>
              <a:tr h="1404584">
                <a:tc>
                  <a:txBody>
                    <a:bodyPr/>
                    <a:lstStyle/>
                    <a:p>
                      <a:pPr algn="ctr"/>
                      <a:r>
                        <a:rPr lang="en-US" sz="2800" b="0" dirty="0">
                          <a:solidFill>
                            <a:schemeClr val="tx1"/>
                          </a:solidFill>
                        </a:rPr>
                        <a:t>Number of LEAs Receiving ARP-HCY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solidFill>
                            <a:schemeClr val="tx1"/>
                          </a:solidFill>
                        </a:rPr>
                        <a:t>Number of LEAs Fully Expended ARP-HCY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solidFill>
                            <a:schemeClr val="tx1"/>
                          </a:solidFill>
                        </a:rPr>
                        <a:t>Percentage of LEAs Fully Expended ARP-HCY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9749687"/>
                  </a:ext>
                </a:extLst>
              </a:tr>
              <a:tr h="540224">
                <a:tc>
                  <a:txBody>
                    <a:bodyPr/>
                    <a:lstStyle/>
                    <a:p>
                      <a:pPr algn="ctr"/>
                      <a:r>
                        <a:rPr lang="en-US" sz="2800" dirty="0"/>
                        <a:t>672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179459"/>
                  </a:ext>
                </a:extLst>
              </a:tr>
            </a:tbl>
          </a:graphicData>
        </a:graphic>
      </p:graphicFrame>
      <p:sp>
        <p:nvSpPr>
          <p:cNvPr id="4" name="Slide Number Placeholder 3">
            <a:extLst>
              <a:ext uri="{FF2B5EF4-FFF2-40B4-BE49-F238E27FC236}">
                <a16:creationId xmlns:a16="http://schemas.microsoft.com/office/drawing/2014/main" id="{C2B3D8B8-54BB-2F1E-F59E-8FA6F8238BB7}"/>
              </a:ext>
            </a:extLst>
          </p:cNvPr>
          <p:cNvSpPr>
            <a:spLocks noGrp="1"/>
          </p:cNvSpPr>
          <p:nvPr>
            <p:ph type="sldNum" sz="quarter" idx="12"/>
          </p:nvPr>
        </p:nvSpPr>
        <p:spPr/>
        <p:txBody>
          <a:bodyPr/>
          <a:lstStyle/>
          <a:p>
            <a:fld id="{1E47FE53-EBF0-4DA7-9D9D-CC1C3A20F3CB}" type="slidenum">
              <a:rPr lang="en-US" smtClean="0"/>
              <a:t>7</a:t>
            </a:fld>
            <a:endParaRPr lang="en-US" dirty="0"/>
          </a:p>
        </p:txBody>
      </p:sp>
    </p:spTree>
    <p:extLst>
      <p:ext uri="{BB962C8B-B14F-4D97-AF65-F5344CB8AC3E}">
        <p14:creationId xmlns:p14="http://schemas.microsoft.com/office/powerpoint/2010/main" val="105276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F92D5-0227-9F8F-E54E-528B8C9EB0AA}"/>
              </a:ext>
            </a:extLst>
          </p:cNvPr>
          <p:cNvSpPr>
            <a:spLocks noGrp="1"/>
          </p:cNvSpPr>
          <p:nvPr>
            <p:ph type="title"/>
          </p:nvPr>
        </p:nvSpPr>
        <p:spPr/>
        <p:txBody>
          <a:bodyPr/>
          <a:lstStyle/>
          <a:p>
            <a:r>
              <a:rPr lang="en-US" dirty="0"/>
              <a:t>My Ask…</a:t>
            </a:r>
          </a:p>
        </p:txBody>
      </p:sp>
      <p:sp>
        <p:nvSpPr>
          <p:cNvPr id="3" name="Content Placeholder 2">
            <a:extLst>
              <a:ext uri="{FF2B5EF4-FFF2-40B4-BE49-F238E27FC236}">
                <a16:creationId xmlns:a16="http://schemas.microsoft.com/office/drawing/2014/main" id="{86A2A31C-97F5-A71F-6188-003121228453}"/>
              </a:ext>
            </a:extLst>
          </p:cNvPr>
          <p:cNvSpPr>
            <a:spLocks noGrp="1"/>
          </p:cNvSpPr>
          <p:nvPr>
            <p:ph idx="1"/>
          </p:nvPr>
        </p:nvSpPr>
        <p:spPr/>
        <p:txBody>
          <a:bodyPr>
            <a:normAutofit fontScale="92500"/>
          </a:bodyPr>
          <a:lstStyle/>
          <a:p>
            <a:pPr marL="223837" indent="0" algn="ctr">
              <a:buNone/>
            </a:pPr>
            <a:r>
              <a:rPr lang="en-US" sz="8000" dirty="0"/>
              <a:t>Spend!!!</a:t>
            </a:r>
          </a:p>
          <a:p>
            <a:pPr marL="223837" indent="0" algn="ctr">
              <a:buNone/>
            </a:pPr>
            <a:r>
              <a:rPr lang="en-US" sz="8000" dirty="0"/>
              <a:t>Spend!!!</a:t>
            </a:r>
          </a:p>
          <a:p>
            <a:pPr marL="223837" indent="0" algn="ctr">
              <a:buNone/>
            </a:pPr>
            <a:r>
              <a:rPr lang="en-US" sz="8000" dirty="0"/>
              <a:t>And spend some more!</a:t>
            </a:r>
          </a:p>
        </p:txBody>
      </p:sp>
      <p:sp>
        <p:nvSpPr>
          <p:cNvPr id="4" name="Slide Number Placeholder 3">
            <a:extLst>
              <a:ext uri="{FF2B5EF4-FFF2-40B4-BE49-F238E27FC236}">
                <a16:creationId xmlns:a16="http://schemas.microsoft.com/office/drawing/2014/main" id="{60AAB549-4A68-68B6-E076-BD88F2BD0CA0}"/>
              </a:ext>
            </a:extLst>
          </p:cNvPr>
          <p:cNvSpPr>
            <a:spLocks noGrp="1"/>
          </p:cNvSpPr>
          <p:nvPr>
            <p:ph type="sldNum" sz="quarter" idx="12"/>
          </p:nvPr>
        </p:nvSpPr>
        <p:spPr/>
        <p:txBody>
          <a:bodyPr/>
          <a:lstStyle/>
          <a:p>
            <a:fld id="{1E47FE53-EBF0-4DA7-9D9D-CC1C3A20F3CB}" type="slidenum">
              <a:rPr lang="en-US" smtClean="0"/>
              <a:t>8</a:t>
            </a:fld>
            <a:endParaRPr lang="en-US" dirty="0"/>
          </a:p>
        </p:txBody>
      </p:sp>
      <p:sp>
        <p:nvSpPr>
          <p:cNvPr id="5" name="Arrow: Down 4">
            <a:extLst>
              <a:ext uri="{FF2B5EF4-FFF2-40B4-BE49-F238E27FC236}">
                <a16:creationId xmlns:a16="http://schemas.microsoft.com/office/drawing/2014/main" id="{0B00AE26-8AF0-7472-1A11-CB270567FF03}"/>
              </a:ext>
              <a:ext uri="{C183D7F6-B498-43B3-948B-1728B52AA6E4}">
                <adec:decorative xmlns:adec="http://schemas.microsoft.com/office/drawing/2017/decorative" val="1"/>
              </a:ext>
            </a:extLst>
          </p:cNvPr>
          <p:cNvSpPr/>
          <p:nvPr/>
        </p:nvSpPr>
        <p:spPr>
          <a:xfrm rot="3503614">
            <a:off x="8148643" y="708291"/>
            <a:ext cx="1088572" cy="1469087"/>
          </a:xfrm>
          <a:prstGeom prst="downArrow">
            <a:avLst/>
          </a:prstGeom>
          <a:solidFill>
            <a:srgbClr val="869EB8"/>
          </a:solidFill>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Down 5">
            <a:extLst>
              <a:ext uri="{FF2B5EF4-FFF2-40B4-BE49-F238E27FC236}">
                <a16:creationId xmlns:a16="http://schemas.microsoft.com/office/drawing/2014/main" id="{2C228894-B419-CC52-523D-8779B22078C5}"/>
              </a:ext>
              <a:ext uri="{C183D7F6-B498-43B3-948B-1728B52AA6E4}">
                <adec:decorative xmlns:adec="http://schemas.microsoft.com/office/drawing/2017/decorative" val="1"/>
              </a:ext>
            </a:extLst>
          </p:cNvPr>
          <p:cNvSpPr/>
          <p:nvPr/>
        </p:nvSpPr>
        <p:spPr>
          <a:xfrm rot="3503614">
            <a:off x="8555562" y="2440459"/>
            <a:ext cx="1088572" cy="1469087"/>
          </a:xfrm>
          <a:prstGeom prst="downArrow">
            <a:avLst/>
          </a:prstGeom>
          <a:solidFill>
            <a:srgbClr val="869EB8"/>
          </a:solidFill>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E8D68F55-94FF-0F11-451D-F4FED4135EBB}"/>
              </a:ext>
              <a:ext uri="{C183D7F6-B498-43B3-948B-1728B52AA6E4}">
                <adec:decorative xmlns:adec="http://schemas.microsoft.com/office/drawing/2017/decorative" val="1"/>
              </a:ext>
            </a:extLst>
          </p:cNvPr>
          <p:cNvSpPr/>
          <p:nvPr/>
        </p:nvSpPr>
        <p:spPr>
          <a:xfrm rot="3503614">
            <a:off x="10377238" y="3362200"/>
            <a:ext cx="1088572" cy="1469087"/>
          </a:xfrm>
          <a:prstGeom prst="downArrow">
            <a:avLst/>
          </a:prstGeom>
          <a:solidFill>
            <a:srgbClr val="869EB8"/>
          </a:solidFill>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848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ABEC-B2BC-D088-FC31-72FE8DF6B010}"/>
              </a:ext>
            </a:extLst>
          </p:cNvPr>
          <p:cNvSpPr>
            <a:spLocks noGrp="1"/>
          </p:cNvSpPr>
          <p:nvPr>
            <p:ph type="title"/>
          </p:nvPr>
        </p:nvSpPr>
        <p:spPr/>
        <p:txBody>
          <a:bodyPr/>
          <a:lstStyle/>
          <a:p>
            <a:r>
              <a:rPr lang="en-US" dirty="0"/>
              <a:t>The Reason…</a:t>
            </a:r>
          </a:p>
        </p:txBody>
      </p:sp>
      <p:sp>
        <p:nvSpPr>
          <p:cNvPr id="4" name="Slide Number Placeholder 3">
            <a:extLst>
              <a:ext uri="{FF2B5EF4-FFF2-40B4-BE49-F238E27FC236}">
                <a16:creationId xmlns:a16="http://schemas.microsoft.com/office/drawing/2014/main" id="{F8EC76E7-BA3C-072A-FB65-4E656FF41202}"/>
              </a:ext>
            </a:extLst>
          </p:cNvPr>
          <p:cNvSpPr>
            <a:spLocks noGrp="1"/>
          </p:cNvSpPr>
          <p:nvPr>
            <p:ph type="sldNum" sz="quarter" idx="12"/>
          </p:nvPr>
        </p:nvSpPr>
        <p:spPr/>
        <p:txBody>
          <a:bodyPr/>
          <a:lstStyle/>
          <a:p>
            <a:fld id="{1E47FE53-EBF0-4DA7-9D9D-CC1C3A20F3CB}" type="slidenum">
              <a:rPr lang="en-US" smtClean="0"/>
              <a:t>9</a:t>
            </a:fld>
            <a:endParaRPr lang="en-US" dirty="0"/>
          </a:p>
        </p:txBody>
      </p:sp>
      <p:sp>
        <p:nvSpPr>
          <p:cNvPr id="7" name="Content Placeholder 6">
            <a:extLst>
              <a:ext uri="{FF2B5EF4-FFF2-40B4-BE49-F238E27FC236}">
                <a16:creationId xmlns:a16="http://schemas.microsoft.com/office/drawing/2014/main" id="{9DD79789-05CF-D770-ABC7-3A46A263654E}"/>
              </a:ext>
            </a:extLst>
          </p:cNvPr>
          <p:cNvSpPr>
            <a:spLocks noGrp="1"/>
          </p:cNvSpPr>
          <p:nvPr>
            <p:ph idx="1"/>
          </p:nvPr>
        </p:nvSpPr>
        <p:spPr/>
        <p:txBody>
          <a:bodyPr/>
          <a:lstStyle/>
          <a:p>
            <a:r>
              <a:rPr lang="en-US" dirty="0"/>
              <a:t>In the 2021</a:t>
            </a:r>
            <a:r>
              <a:rPr lang="en-US" dirty="0">
                <a:solidFill>
                  <a:srgbClr val="000000"/>
                </a:solidFill>
                <a:effectLst/>
                <a:ea typeface="Calibri" panose="020F0502020204030204" pitchFamily="34" charset="0"/>
              </a:rPr>
              <a:t>–</a:t>
            </a:r>
            <a:r>
              <a:rPr lang="en-US" dirty="0"/>
              <a:t>22 </a:t>
            </a:r>
            <a:r>
              <a:rPr lang="en-US" dirty="0">
                <a:solidFill>
                  <a:srgbClr val="000000"/>
                </a:solidFill>
                <a:effectLst/>
                <a:ea typeface="Calibri" panose="020F0502020204030204" pitchFamily="34" charset="0"/>
              </a:rPr>
              <a:t>academic</a:t>
            </a:r>
            <a:r>
              <a:rPr lang="en-US" dirty="0"/>
              <a:t> year, we enrolled 224,191 (cumulative)  homeless students and that same year, California received $12,924,738 in federal EHCY funds, which equals </a:t>
            </a:r>
            <a:r>
              <a:rPr lang="en-US" b="1" dirty="0"/>
              <a:t>$57.65 </a:t>
            </a:r>
            <a:r>
              <a:rPr lang="en-US" dirty="0"/>
              <a:t>per student</a:t>
            </a:r>
          </a:p>
          <a:p>
            <a:r>
              <a:rPr lang="en-US" dirty="0">
                <a:solidFill>
                  <a:srgbClr val="000000"/>
                </a:solidFill>
                <a:effectLst/>
                <a:ea typeface="Calibri" panose="020F0502020204030204" pitchFamily="34" charset="0"/>
              </a:rPr>
              <a:t>In addition, in the 2022–23 academic year, homeless enrollment increased by over 15,000 students while</a:t>
            </a:r>
            <a:r>
              <a:rPr lang="en-US" dirty="0">
                <a:effectLst/>
                <a:ea typeface="Calibri" panose="020F0502020204030204" pitchFamily="34" charset="0"/>
              </a:rPr>
              <a:t> overall </a:t>
            </a:r>
            <a:r>
              <a:rPr lang="en-US" dirty="0">
                <a:solidFill>
                  <a:srgbClr val="000000"/>
                </a:solidFill>
                <a:effectLst/>
                <a:ea typeface="Calibri" panose="020F0502020204030204" pitchFamily="34" charset="0"/>
              </a:rPr>
              <a:t>statewide enrollment decreased by nearly 40,000</a:t>
            </a:r>
          </a:p>
          <a:p>
            <a:r>
              <a:rPr lang="en-US" dirty="0">
                <a:solidFill>
                  <a:srgbClr val="000000"/>
                </a:solidFill>
                <a:ea typeface="Calibri" panose="020F0502020204030204" pitchFamily="34" charset="0"/>
              </a:rPr>
              <a:t>We need to spend these funds and we need to support and serve these students</a:t>
            </a:r>
            <a:r>
              <a:rPr lang="en-US" dirty="0">
                <a:solidFill>
                  <a:srgbClr val="000000"/>
                </a:solidFill>
                <a:effectLst/>
                <a:ea typeface="Calibri" panose="020F0502020204030204" pitchFamily="34" charset="0"/>
              </a:rPr>
              <a:t> </a:t>
            </a:r>
            <a:endParaRPr lang="en-US" dirty="0"/>
          </a:p>
          <a:p>
            <a:endParaRPr lang="en-US" dirty="0"/>
          </a:p>
        </p:txBody>
      </p:sp>
      <p:sp>
        <p:nvSpPr>
          <p:cNvPr id="9" name="Arrow: Down 8">
            <a:extLst>
              <a:ext uri="{FF2B5EF4-FFF2-40B4-BE49-F238E27FC236}">
                <a16:creationId xmlns:a16="http://schemas.microsoft.com/office/drawing/2014/main" id="{70C74F77-FB9B-84BF-DF72-9FCEDF293C9A}"/>
              </a:ext>
              <a:ext uri="{C183D7F6-B498-43B3-948B-1728B52AA6E4}">
                <adec:decorative xmlns:adec="http://schemas.microsoft.com/office/drawing/2017/decorative" val="1"/>
              </a:ext>
            </a:extLst>
          </p:cNvPr>
          <p:cNvSpPr/>
          <p:nvPr/>
        </p:nvSpPr>
        <p:spPr>
          <a:xfrm rot="3503614">
            <a:off x="10192181" y="553686"/>
            <a:ext cx="1088572" cy="1469087"/>
          </a:xfrm>
          <a:prstGeom prst="downArrow">
            <a:avLst/>
          </a:prstGeom>
          <a:solidFill>
            <a:srgbClr val="869EB8"/>
          </a:solidFill>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0063992"/>
      </p:ext>
    </p:extLst>
  </p:cSld>
  <p:clrMapOvr>
    <a:masterClrMapping/>
  </p:clrMapOvr>
</p:sld>
</file>

<file path=ppt/theme/theme1.xml><?xml version="1.0" encoding="utf-8"?>
<a:theme xmlns:a="http://schemas.openxmlformats.org/drawingml/2006/main" name="Retrospect">
  <a:themeElements>
    <a:clrScheme name="Custom 31">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0070C0"/>
      </a:hlink>
      <a:folHlink>
        <a:srgbClr val="0070C0"/>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1_Retrospect">
  <a:themeElements>
    <a:clrScheme name="Custom 31">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7" ma:contentTypeDescription="Create a new document." ma:contentTypeScope="" ma:versionID="e962a915273a7da8b7384f715ee61b31">
  <xsd:schema xmlns:xsd="http://www.w3.org/2001/XMLSchema" xmlns:xs="http://www.w3.org/2001/XMLSchema" xmlns:p="http://schemas.microsoft.com/office/2006/metadata/properties" xmlns:ns2="f89dec18-d0c2-45d2-8a15-31051f2519f8" targetNamespace="http://schemas.microsoft.com/office/2006/metadata/properties" ma:root="true" ma:fieldsID="888e16d6d3eb7509c3630744fd4f0184" ns2:_="">
    <xsd:import namespace="f89dec18-d0c2-45d2-8a15-31051f2519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0B566E-3FF7-401C-B225-B71F75B48D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dec18-d0c2-45d2-8a15-31051f251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0069F4-9E89-4528-AFA1-1A0EE97F4B9A}">
  <ds:schemaRefs>
    <ds:schemaRef ds:uri="http://schemas.microsoft.com/sharepoint/v3/contenttype/forms"/>
  </ds:schemaRefs>
</ds:datastoreItem>
</file>

<file path=customXml/itemProps3.xml><?xml version="1.0" encoding="utf-8"?>
<ds:datastoreItem xmlns:ds="http://schemas.openxmlformats.org/officeDocument/2006/customXml" ds:itemID="{D7445CC2-4985-4373-8AB2-5593D8D2E6F1}">
  <ds:schemaRefs>
    <ds:schemaRef ds:uri="http://purl.org/dc/terms/"/>
    <ds:schemaRef ds:uri="f89dec18-d0c2-45d2-8a15-31051f2519f8"/>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10894</TotalTime>
  <Words>4089</Words>
  <Application>Microsoft Office PowerPoint</Application>
  <PresentationFormat>Widescreen</PresentationFormat>
  <Paragraphs>438</Paragraphs>
  <Slides>59</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59</vt:i4>
      </vt:variant>
    </vt:vector>
  </HeadingPairs>
  <TitlesOfParts>
    <vt:vector size="71" baseType="lpstr">
      <vt:lpstr>Alatsi</vt:lpstr>
      <vt:lpstr>Arial</vt:lpstr>
      <vt:lpstr>Calibri</vt:lpstr>
      <vt:lpstr>Century Gothic</vt:lpstr>
      <vt:lpstr>Lustria</vt:lpstr>
      <vt:lpstr>Oswald</vt:lpstr>
      <vt:lpstr>Proxima Nova</vt:lpstr>
      <vt:lpstr>Roboto</vt:lpstr>
      <vt:lpstr>Times</vt:lpstr>
      <vt:lpstr>Retrospect</vt:lpstr>
      <vt:lpstr>1_Retrospect</vt:lpstr>
      <vt:lpstr>Spearmint</vt:lpstr>
      <vt:lpstr>It's Time to Spend Your  American Rescue Plan –  Homeless Children and Youth Funds</vt:lpstr>
      <vt:lpstr>Acronyms – Just a Reminder</vt:lpstr>
      <vt:lpstr>A Quick Overview</vt:lpstr>
      <vt:lpstr>ARP-HCY I Funds</vt:lpstr>
      <vt:lpstr>ARP-HCY I Summer 2023 Report</vt:lpstr>
      <vt:lpstr>ARP-HCY II Funds</vt:lpstr>
      <vt:lpstr>ARP-HCY II Summer 2023 Report</vt:lpstr>
      <vt:lpstr>My Ask…</vt:lpstr>
      <vt:lpstr>The Reason…</vt:lpstr>
      <vt:lpstr>ARP-HCY Reminders</vt:lpstr>
      <vt:lpstr>Updated Dear Colleague Letter (1)</vt:lpstr>
      <vt:lpstr>Updated Dear Colleague Letter (2)</vt:lpstr>
      <vt:lpstr>Updated Dear Colleague Letter (3)</vt:lpstr>
      <vt:lpstr>Thoughts?</vt:lpstr>
      <vt:lpstr>Letter from Secretary Cardona</vt:lpstr>
      <vt:lpstr>Strategies from the Field   El Dorado County Office of Education</vt:lpstr>
      <vt:lpstr>ARP Services and Collaboration</vt:lpstr>
      <vt:lpstr>Blending of Funds (1)</vt:lpstr>
      <vt:lpstr>First Night Bag Initiative (1)</vt:lpstr>
      <vt:lpstr>First Night Bag Initiative (2)</vt:lpstr>
      <vt:lpstr>A Community Partner’s Perspective</vt:lpstr>
      <vt:lpstr>Strategies from the Field   Hacienda la Puente Unified</vt:lpstr>
      <vt:lpstr>Gift &amp; Gas Cards (1)</vt:lpstr>
      <vt:lpstr>Gift &amp; Gas Cards (2)</vt:lpstr>
      <vt:lpstr>L.A. Laundry Truck Considerations (1)</vt:lpstr>
      <vt:lpstr>L.A. Laundry Truck Considerations (2)</vt:lpstr>
      <vt:lpstr> Hacienda Operation Student Success 2023</vt:lpstr>
      <vt:lpstr>Hacienda Collaboration and Coordination</vt:lpstr>
      <vt:lpstr>Strategies from the Field   Rocklin Unified</vt:lpstr>
      <vt:lpstr>Pedro A. Noguera Quote</vt:lpstr>
      <vt:lpstr>Rocklin Implementation – Services</vt:lpstr>
      <vt:lpstr>Rocklin Implementation – Supports</vt:lpstr>
      <vt:lpstr>What is the Back to School Fair?</vt:lpstr>
      <vt:lpstr>Use Your ARP-HCY Funds</vt:lpstr>
      <vt:lpstr>Strategies from the Field   Ventura County Office of Education</vt:lpstr>
      <vt:lpstr>Ventura Implementation (1)</vt:lpstr>
      <vt:lpstr>Ventura Implementation (2)</vt:lpstr>
      <vt:lpstr>  Thank you, thank you, thank you!</vt:lpstr>
      <vt:lpstr>Just Some Ideas (1)</vt:lpstr>
      <vt:lpstr>Just Some Ideas (2)</vt:lpstr>
      <vt:lpstr>Just Some Ideas (3)</vt:lpstr>
      <vt:lpstr>Create a Plan</vt:lpstr>
      <vt:lpstr>And Another Idea…Save the Date!</vt:lpstr>
      <vt:lpstr>Uses of ARP-HCY Funds (1)</vt:lpstr>
      <vt:lpstr>Uses of ARP-HCY Funds (2)</vt:lpstr>
      <vt:lpstr>Uses of ARP-HCY Funds (3)</vt:lpstr>
      <vt:lpstr>Uses of ARP-HCY Funds (4)</vt:lpstr>
      <vt:lpstr>Uses of ARP-HCY Funds (5)</vt:lpstr>
      <vt:lpstr>Uses of ARP-HCY Funds (6)</vt:lpstr>
      <vt:lpstr>Uses of Various Cards (1)</vt:lpstr>
      <vt:lpstr>Uses of Various Cards (2)</vt:lpstr>
      <vt:lpstr>Forms and Policies (1)</vt:lpstr>
      <vt:lpstr>Forms and Policies (2)</vt:lpstr>
      <vt:lpstr>Is it Allowable?</vt:lpstr>
      <vt:lpstr>Quarterly Report Requirements (1)</vt:lpstr>
      <vt:lpstr>Quarterly Report Requirements (1a)</vt:lpstr>
      <vt:lpstr>Guidance and Resources (1)</vt:lpstr>
      <vt:lpstr>Guidance and Resources (2)</vt:lpstr>
      <vt:lpstr>Questions?</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ARP-HCY II Funds - Homeless Education (CA Dept of Education)</dc:title>
  <dc:subject>This presentation provides an explanation of the origins of the American Rescue Plan - Homeless Children and Youth (ARP-HCY) II funds and what they can be used for.</dc:subject>
  <dc:creator>Joshua Strong</dc:creator>
  <cp:keywords>ARP-HCY, ARP, Funding</cp:keywords>
  <cp:lastModifiedBy>Leanne Wheeler</cp:lastModifiedBy>
  <cp:revision>253</cp:revision>
  <cp:lastPrinted>2016-11-14T18:06:51Z</cp:lastPrinted>
  <dcterms:created xsi:type="dcterms:W3CDTF">2016-11-08T21:28:02Z</dcterms:created>
  <dcterms:modified xsi:type="dcterms:W3CDTF">2023-09-21T05:01:43Z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