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56" r:id="rId5"/>
    <p:sldId id="263" r:id="rId6"/>
    <p:sldId id="266" r:id="rId7"/>
    <p:sldId id="264" r:id="rId8"/>
    <p:sldId id="265" r:id="rId9"/>
    <p:sldId id="257"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e Thompson" initials="CT" lastIdx="1" clrIdx="0">
    <p:extLst>
      <p:ext uri="{19B8F6BF-5375-455C-9EA6-DF929625EA0E}">
        <p15:presenceInfo xmlns:p15="http://schemas.microsoft.com/office/powerpoint/2012/main" userId="872c9e9a4a657e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111" d="100"/>
          <a:sy n="111" d="100"/>
        </p:scale>
        <p:origin x="594"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9/22/2023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9/22/2023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9/22/2023</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9/22/2023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9/22/2023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9/22/2023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9/22/2023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9/22/2023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9/22/2023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9/22/2023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9/22/2023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9/22/2023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9/22/2023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9/22/2023</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visit.com/collegesearch/"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commondataset.org/"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75957" y="2292093"/>
            <a:ext cx="5734050" cy="2219691"/>
          </a:xfrm>
        </p:spPr>
        <p:txBody>
          <a:bodyPr anchor="ctr">
            <a:normAutofit/>
          </a:bodyPr>
          <a:lstStyle/>
          <a:p>
            <a:r>
              <a:rPr lang="en-US" sz="4000" cap="none" dirty="0"/>
              <a:t>How To Visit Colleges Virtually or In-Person</a:t>
            </a:r>
          </a:p>
        </p:txBody>
      </p:sp>
      <p:sp>
        <p:nvSpPr>
          <p:cNvPr id="7" name="Subtitle 6"/>
          <p:cNvSpPr>
            <a:spLocks noGrp="1"/>
          </p:cNvSpPr>
          <p:nvPr>
            <p:ph type="subTitle" idx="1"/>
          </p:nvPr>
        </p:nvSpPr>
        <p:spPr/>
        <p:txBody>
          <a:bodyPr/>
          <a:lstStyle/>
          <a:p>
            <a:r>
              <a:rPr lang="en-US" dirty="0"/>
              <a:t>GCIT Guidance Department</a:t>
            </a:r>
          </a:p>
        </p:txBody>
      </p:sp>
      <p:pic>
        <p:nvPicPr>
          <p:cNvPr id="4" name="Picture Placeholder 3"/>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6551" t="-1078" r="8020" b="923"/>
          <a:stretch/>
        </p:blipFill>
        <p:spPr>
          <a:xfrm>
            <a:off x="6753853" y="1953156"/>
            <a:ext cx="5285747" cy="2498993"/>
          </a:xfrm>
        </p:spPr>
      </p:pic>
      <p:pic>
        <p:nvPicPr>
          <p:cNvPr id="21" name="Audio 20">
            <a:hlinkClick r:id="" action="ppaction://media"/>
            <a:extLst>
              <a:ext uri="{FF2B5EF4-FFF2-40B4-BE49-F238E27FC236}">
                <a16:creationId xmlns:a16="http://schemas.microsoft.com/office/drawing/2014/main" id="{2E1D6F89-B715-4621-B3C0-77419AABEB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59119"/>
            <a:ext cx="9980682" cy="749609"/>
          </a:xfrm>
        </p:spPr>
        <p:txBody>
          <a:bodyPr/>
          <a:lstStyle/>
          <a:p>
            <a:pPr algn="ctr"/>
            <a:r>
              <a:rPr lang="en-US" b="1" dirty="0"/>
              <a:t>Virtual Visit with Just a Few Clicks!</a:t>
            </a:r>
          </a:p>
        </p:txBody>
      </p:sp>
      <p:sp>
        <p:nvSpPr>
          <p:cNvPr id="3" name="TextBox 2">
            <a:extLst>
              <a:ext uri="{FF2B5EF4-FFF2-40B4-BE49-F238E27FC236}">
                <a16:creationId xmlns:a16="http://schemas.microsoft.com/office/drawing/2014/main" id="{7464C006-BE96-4D24-9DE5-59592EE4DFA0}"/>
              </a:ext>
            </a:extLst>
          </p:cNvPr>
          <p:cNvSpPr txBox="1"/>
          <p:nvPr/>
        </p:nvSpPr>
        <p:spPr>
          <a:xfrm>
            <a:off x="1212574" y="1898374"/>
            <a:ext cx="6897756" cy="646331"/>
          </a:xfrm>
          <a:prstGeom prst="rect">
            <a:avLst/>
          </a:prstGeom>
          <a:noFill/>
        </p:spPr>
        <p:txBody>
          <a:bodyPr wrap="square" rtlCol="0">
            <a:spAutoFit/>
          </a:bodyPr>
          <a:lstStyle/>
          <a:p>
            <a:endParaRPr lang="en-US" dirty="0"/>
          </a:p>
          <a:p>
            <a:endParaRPr lang="en-US" dirty="0"/>
          </a:p>
        </p:txBody>
      </p:sp>
      <p:sp>
        <p:nvSpPr>
          <p:cNvPr id="4" name="TextBox 3">
            <a:extLst>
              <a:ext uri="{FF2B5EF4-FFF2-40B4-BE49-F238E27FC236}">
                <a16:creationId xmlns:a16="http://schemas.microsoft.com/office/drawing/2014/main" id="{072E981A-78FE-431B-8ABE-61A94E746C02}"/>
              </a:ext>
            </a:extLst>
          </p:cNvPr>
          <p:cNvSpPr txBox="1"/>
          <p:nvPr/>
        </p:nvSpPr>
        <p:spPr>
          <a:xfrm>
            <a:off x="1283804" y="1482875"/>
            <a:ext cx="7432813" cy="2308324"/>
          </a:xfrm>
          <a:prstGeom prst="rect">
            <a:avLst/>
          </a:prstGeom>
          <a:noFill/>
        </p:spPr>
        <p:txBody>
          <a:bodyPr wrap="square" rtlCol="0">
            <a:spAutoFit/>
          </a:bodyPr>
          <a:lstStyle/>
          <a:p>
            <a:r>
              <a:rPr lang="en-US" dirty="0"/>
              <a:t>1. For virtual visits, go to youvisit.com	</a:t>
            </a:r>
            <a:r>
              <a:rPr lang="en-US" dirty="0">
                <a:solidFill>
                  <a:srgbClr val="FF0000"/>
                </a:solidFill>
                <a:hlinkClick r:id="rId4">
                  <a:extLst>
                    <a:ext uri="{A12FA001-AC4F-418D-AE19-62706E023703}">
                      <ahyp:hlinkClr xmlns:ahyp="http://schemas.microsoft.com/office/drawing/2018/hyperlinkcolor" val="tx"/>
                    </a:ext>
                  </a:extLst>
                </a:hlinkClick>
              </a:rPr>
              <a:t>https://www.youvisit.com/collegesearch/</a:t>
            </a:r>
            <a:endParaRPr lang="en-US" dirty="0">
              <a:solidFill>
                <a:srgbClr val="FF0000"/>
              </a:solidFill>
            </a:endParaRPr>
          </a:p>
          <a:p>
            <a:endParaRPr lang="en-US" dirty="0">
              <a:solidFill>
                <a:srgbClr val="FF0000"/>
              </a:solidFill>
            </a:endParaRPr>
          </a:p>
          <a:p>
            <a:r>
              <a:rPr lang="en-US" dirty="0"/>
              <a:t>2. Choose Students &amp; Parents</a:t>
            </a:r>
          </a:p>
          <a:p>
            <a:endParaRPr lang="en-US" dirty="0"/>
          </a:p>
          <a:p>
            <a:r>
              <a:rPr lang="en-US" dirty="0"/>
              <a:t>3. Enter Your Name and Birthdate</a:t>
            </a:r>
          </a:p>
          <a:p>
            <a:endParaRPr lang="en-US" dirty="0"/>
          </a:p>
          <a:p>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AEB816FE-EE95-452A-93AA-BAD4154632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404" y="3246494"/>
            <a:ext cx="5316168" cy="2802778"/>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8E5FDF44-0A94-4706-888D-790D13778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3523" y="3246494"/>
            <a:ext cx="5212396" cy="2802778"/>
          </a:xfrm>
          <a:prstGeom prst="rect">
            <a:avLst/>
          </a:prstGeom>
        </p:spPr>
      </p:pic>
      <p:pic>
        <p:nvPicPr>
          <p:cNvPr id="19" name="Audio 18">
            <a:hlinkClick r:id="" action="ppaction://media"/>
            <a:extLst>
              <a:ext uri="{FF2B5EF4-FFF2-40B4-BE49-F238E27FC236}">
                <a16:creationId xmlns:a16="http://schemas.microsoft.com/office/drawing/2014/main" id="{5FB1722B-57BC-4E0A-9E98-2E8310B5D8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advTm="13361">
        <p:fade/>
      </p:transition>
    </mc:Choice>
    <mc:Fallback xmlns="">
      <p:transition spd="med" advTm="13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9F33C844-A631-4E33-936D-0CE7FA2F0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8" t="9936" r="1359" b="5589"/>
          <a:stretch/>
        </p:blipFill>
        <p:spPr>
          <a:xfrm>
            <a:off x="466311" y="2908797"/>
            <a:ext cx="6749768" cy="3736851"/>
          </a:xfrm>
          <a:prstGeom prst="rect">
            <a:avLst/>
          </a:prstGeom>
        </p:spPr>
      </p:pic>
      <p:sp>
        <p:nvSpPr>
          <p:cNvPr id="2" name="Title 1"/>
          <p:cNvSpPr>
            <a:spLocks noGrp="1"/>
          </p:cNvSpPr>
          <p:nvPr>
            <p:ph type="title"/>
          </p:nvPr>
        </p:nvSpPr>
        <p:spPr>
          <a:xfrm>
            <a:off x="1104900" y="76200"/>
            <a:ext cx="9980682" cy="1362076"/>
          </a:xfrm>
        </p:spPr>
        <p:txBody>
          <a:bodyPr>
            <a:normAutofit fontScale="90000"/>
          </a:bodyPr>
          <a:lstStyle/>
          <a:p>
            <a:pPr algn="ctr"/>
            <a:br>
              <a:rPr lang="en-US"/>
            </a:br>
            <a:r>
              <a:rPr lang="en-US" sz="3100" b="1"/>
              <a:t>Visit </a:t>
            </a:r>
            <a:r>
              <a:rPr lang="en-US" sz="3100" b="1" dirty="0"/>
              <a:t>Virtually </a:t>
            </a:r>
            <a:r>
              <a:rPr lang="en-US" sz="3100" b="1"/>
              <a:t>From Anywhere… </a:t>
            </a:r>
            <a:r>
              <a:rPr lang="en-US" sz="3100" b="1" dirty="0"/>
              <a:t>On Any </a:t>
            </a:r>
            <a:br>
              <a:rPr lang="en-US" sz="3100" b="1"/>
            </a:br>
            <a:r>
              <a:rPr lang="en-US" sz="3100" b="1"/>
              <a:t>Device… </a:t>
            </a:r>
            <a:r>
              <a:rPr lang="en-US" sz="3100" b="1" dirty="0"/>
              <a:t>at Your Convenience!  </a:t>
            </a:r>
            <a:br>
              <a:rPr lang="en-US" sz="3100" b="1" dirty="0"/>
            </a:br>
            <a:endParaRPr lang="en-US" sz="3100" b="1" dirty="0"/>
          </a:p>
        </p:txBody>
      </p:sp>
      <p:pic>
        <p:nvPicPr>
          <p:cNvPr id="6" name="Picture 5" descr="Graphical user interface, application&#10;&#10;Description automatically generated">
            <a:extLst>
              <a:ext uri="{FF2B5EF4-FFF2-40B4-BE49-F238E27FC236}">
                <a16:creationId xmlns:a16="http://schemas.microsoft.com/office/drawing/2014/main" id="{3B4E640F-0E17-495C-B6A1-CC561FE55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7141" y="1438276"/>
            <a:ext cx="6348548" cy="3514724"/>
          </a:xfrm>
          <a:prstGeom prst="rect">
            <a:avLst/>
          </a:prstGeom>
        </p:spPr>
      </p:pic>
      <p:sp>
        <p:nvSpPr>
          <p:cNvPr id="10" name="TextBox 9">
            <a:extLst>
              <a:ext uri="{FF2B5EF4-FFF2-40B4-BE49-F238E27FC236}">
                <a16:creationId xmlns:a16="http://schemas.microsoft.com/office/drawing/2014/main" id="{89A9E872-4458-464A-B3FC-4E3CEEA81515}"/>
              </a:ext>
            </a:extLst>
          </p:cNvPr>
          <p:cNvSpPr txBox="1"/>
          <p:nvPr/>
        </p:nvSpPr>
        <p:spPr>
          <a:xfrm>
            <a:off x="1104900" y="1434873"/>
            <a:ext cx="3946552" cy="1477328"/>
          </a:xfrm>
          <a:prstGeom prst="rect">
            <a:avLst/>
          </a:prstGeom>
          <a:noFill/>
        </p:spPr>
        <p:txBody>
          <a:bodyPr wrap="square" rtlCol="0">
            <a:spAutoFit/>
          </a:bodyPr>
          <a:lstStyle/>
          <a:p>
            <a:pPr marL="342900" indent="-342900">
              <a:buAutoNum type="arabicPeriod" startAt="4"/>
            </a:pPr>
            <a:r>
              <a:rPr lang="en-US" dirty="0"/>
              <a:t>Search interested colleges by entering the name of school in the search box or use the filter on the left to check out various schools.</a:t>
            </a:r>
          </a:p>
          <a:p>
            <a:pPr marL="342900" indent="-342900">
              <a:buAutoNum type="arabicPeriod" startAt="4"/>
            </a:pPr>
            <a:endParaRPr lang="en-US" dirty="0"/>
          </a:p>
        </p:txBody>
      </p:sp>
      <p:pic>
        <p:nvPicPr>
          <p:cNvPr id="19" name="Audio 18">
            <a:hlinkClick r:id="" action="ppaction://media"/>
            <a:extLst>
              <a:ext uri="{FF2B5EF4-FFF2-40B4-BE49-F238E27FC236}">
                <a16:creationId xmlns:a16="http://schemas.microsoft.com/office/drawing/2014/main" id="{2C73145E-4296-439C-975B-71FB3173F3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advTm="9410">
        <p:fade/>
      </p:transition>
    </mc:Choice>
    <mc:Fallback xmlns="">
      <p:transition spd="med" advTm="9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73A312AC-6459-4F6A-A28F-96FA22226C3C}"/>
              </a:ext>
            </a:extLst>
          </p:cNvPr>
          <p:cNvPicPr>
            <a:picLocks noChangeAspect="1"/>
          </p:cNvPicPr>
          <p:nvPr/>
        </p:nvPicPr>
        <p:blipFill rotWithShape="1">
          <a:blip r:embed="rId4">
            <a:extLst>
              <a:ext uri="{28A0092B-C50C-407E-A947-70E740481C1C}">
                <a14:useLocalDpi xmlns:a14="http://schemas.microsoft.com/office/drawing/2010/main" val="0"/>
              </a:ext>
            </a:extLst>
          </a:blip>
          <a:srcRect l="-1094" t="4012"/>
          <a:stretch/>
        </p:blipFill>
        <p:spPr>
          <a:xfrm>
            <a:off x="914400" y="2996604"/>
            <a:ext cx="7967453" cy="3752643"/>
          </a:xfrm>
          <a:prstGeom prst="rect">
            <a:avLst/>
          </a:prstGeom>
        </p:spPr>
      </p:pic>
      <p:sp>
        <p:nvSpPr>
          <p:cNvPr id="5" name="TextBox 4">
            <a:extLst>
              <a:ext uri="{FF2B5EF4-FFF2-40B4-BE49-F238E27FC236}">
                <a16:creationId xmlns:a16="http://schemas.microsoft.com/office/drawing/2014/main" id="{302F75A8-9A7A-40FA-9750-1F118D7AF3FD}"/>
              </a:ext>
            </a:extLst>
          </p:cNvPr>
          <p:cNvSpPr txBox="1"/>
          <p:nvPr/>
        </p:nvSpPr>
        <p:spPr>
          <a:xfrm>
            <a:off x="5359767" y="925375"/>
            <a:ext cx="2405848" cy="2031325"/>
          </a:xfrm>
          <a:prstGeom prst="rect">
            <a:avLst/>
          </a:prstGeom>
          <a:noFill/>
        </p:spPr>
        <p:txBody>
          <a:bodyPr wrap="square" rtlCol="0">
            <a:spAutoFit/>
          </a:bodyPr>
          <a:lstStyle/>
          <a:p>
            <a:r>
              <a:rPr lang="en-US" dirty="0"/>
              <a:t>5. Click the </a:t>
            </a:r>
          </a:p>
          <a:p>
            <a:r>
              <a:rPr lang="en-US" dirty="0"/>
              <a:t>360-degree icon in the middle of the screen to see amazing views of the campus narrated by students.  </a:t>
            </a:r>
          </a:p>
        </p:txBody>
      </p:sp>
      <p:pic>
        <p:nvPicPr>
          <p:cNvPr id="7" name="Picture 6">
            <a:extLst>
              <a:ext uri="{FF2B5EF4-FFF2-40B4-BE49-F238E27FC236}">
                <a16:creationId xmlns:a16="http://schemas.microsoft.com/office/drawing/2014/main" id="{7CDED4E2-DF46-4F04-B6ED-B3D76C62D0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521" r="62818" b="4706"/>
          <a:stretch/>
        </p:blipFill>
        <p:spPr>
          <a:xfrm>
            <a:off x="9055224" y="3429000"/>
            <a:ext cx="2592280" cy="3320248"/>
          </a:xfrm>
          <a:prstGeom prst="rect">
            <a:avLst/>
          </a:prstGeom>
        </p:spPr>
      </p:pic>
      <p:sp>
        <p:nvSpPr>
          <p:cNvPr id="9" name="TextBox 8">
            <a:extLst>
              <a:ext uri="{FF2B5EF4-FFF2-40B4-BE49-F238E27FC236}">
                <a16:creationId xmlns:a16="http://schemas.microsoft.com/office/drawing/2014/main" id="{CF14045A-755C-44C0-BC3F-0DF2BE1F0C26}"/>
              </a:ext>
            </a:extLst>
          </p:cNvPr>
          <p:cNvSpPr txBox="1"/>
          <p:nvPr/>
        </p:nvSpPr>
        <p:spPr>
          <a:xfrm>
            <a:off x="9055224" y="1429024"/>
            <a:ext cx="2849732" cy="2031325"/>
          </a:xfrm>
          <a:prstGeom prst="rect">
            <a:avLst/>
          </a:prstGeom>
          <a:noFill/>
        </p:spPr>
        <p:txBody>
          <a:bodyPr wrap="square" rtlCol="0">
            <a:spAutoFit/>
          </a:bodyPr>
          <a:lstStyle/>
          <a:p>
            <a:r>
              <a:rPr lang="en-US" dirty="0"/>
              <a:t>6. You can choose to see just parts of the campus by clicking on the tabs to the left of the screen if you have limited time or choose to return later to the site to see it all.</a:t>
            </a:r>
          </a:p>
        </p:txBody>
      </p:sp>
      <p:pic>
        <p:nvPicPr>
          <p:cNvPr id="16" name="Picture 15" descr="Graphical user interface&#10;&#10;Description automatically generated">
            <a:extLst>
              <a:ext uri="{FF2B5EF4-FFF2-40B4-BE49-F238E27FC236}">
                <a16:creationId xmlns:a16="http://schemas.microsoft.com/office/drawing/2014/main" id="{70AC1B78-FE37-4FD4-87B5-59E0C56856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5" t="32"/>
          <a:stretch/>
        </p:blipFill>
        <p:spPr>
          <a:xfrm>
            <a:off x="914400" y="925374"/>
            <a:ext cx="4333898" cy="2031325"/>
          </a:xfrm>
          <a:prstGeom prst="rect">
            <a:avLst/>
          </a:prstGeom>
        </p:spPr>
      </p:pic>
      <p:sp>
        <p:nvSpPr>
          <p:cNvPr id="17" name="TextBox 16">
            <a:extLst>
              <a:ext uri="{FF2B5EF4-FFF2-40B4-BE49-F238E27FC236}">
                <a16:creationId xmlns:a16="http://schemas.microsoft.com/office/drawing/2014/main" id="{8D6503E0-B63A-4D0A-80F8-2D25CB8AD217}"/>
              </a:ext>
            </a:extLst>
          </p:cNvPr>
          <p:cNvSpPr txBox="1"/>
          <p:nvPr/>
        </p:nvSpPr>
        <p:spPr>
          <a:xfrm>
            <a:off x="914400" y="133350"/>
            <a:ext cx="11106150" cy="523220"/>
          </a:xfrm>
          <a:prstGeom prst="rect">
            <a:avLst/>
          </a:prstGeom>
          <a:noFill/>
        </p:spPr>
        <p:txBody>
          <a:bodyPr wrap="square" rtlCol="0">
            <a:spAutoFit/>
          </a:bodyPr>
          <a:lstStyle/>
          <a:p>
            <a:pPr algn="ctr"/>
            <a:r>
              <a:rPr lang="en-US" sz="2800" b="1" dirty="0">
                <a:latin typeface="+mj-lt"/>
              </a:rPr>
              <a:t>See the Campus Up Close Virtually </a:t>
            </a:r>
          </a:p>
        </p:txBody>
      </p:sp>
      <p:pic>
        <p:nvPicPr>
          <p:cNvPr id="19" name="Audio 18">
            <a:hlinkClick r:id="" action="ppaction://media"/>
            <a:extLst>
              <a:ext uri="{FF2B5EF4-FFF2-40B4-BE49-F238E27FC236}">
                <a16:creationId xmlns:a16="http://schemas.microsoft.com/office/drawing/2014/main" id="{561A7F17-03F7-4EC5-A462-093228C4F5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advTm="7068">
        <p:fade/>
      </p:transition>
    </mc:Choice>
    <mc:Fallback xmlns="">
      <p:transition spd="med" advTm="7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76200"/>
            <a:ext cx="10161657" cy="742950"/>
          </a:xfrm>
        </p:spPr>
        <p:txBody>
          <a:bodyPr>
            <a:normAutofit/>
          </a:bodyPr>
          <a:lstStyle/>
          <a:p>
            <a:pPr algn="ctr"/>
            <a:r>
              <a:rPr lang="en-US" sz="2800" b="1" dirty="0"/>
              <a:t>College Visits Made Easy!</a:t>
            </a:r>
          </a:p>
        </p:txBody>
      </p:sp>
      <p:pic>
        <p:nvPicPr>
          <p:cNvPr id="8" name="Picture 7">
            <a:extLst>
              <a:ext uri="{FF2B5EF4-FFF2-40B4-BE49-F238E27FC236}">
                <a16:creationId xmlns:a16="http://schemas.microsoft.com/office/drawing/2014/main" id="{55E16088-48FD-4249-9F45-12C8C4907B8E}"/>
              </a:ext>
            </a:extLst>
          </p:cNvPr>
          <p:cNvPicPr>
            <a:picLocks noChangeAspect="1"/>
          </p:cNvPicPr>
          <p:nvPr/>
        </p:nvPicPr>
        <p:blipFill>
          <a:blip r:embed="rId4"/>
          <a:stretch>
            <a:fillRect/>
          </a:stretch>
        </p:blipFill>
        <p:spPr>
          <a:xfrm>
            <a:off x="741637" y="1538613"/>
            <a:ext cx="3907875" cy="2865368"/>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F98CBB45-1972-4613-A52E-9E7C4D1782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7"/>
          <a:stretch/>
        </p:blipFill>
        <p:spPr>
          <a:xfrm>
            <a:off x="741637" y="4165847"/>
            <a:ext cx="4309490" cy="2059123"/>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5FDE2428-746F-49A2-AE61-3E49B96376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5437" y="1447060"/>
            <a:ext cx="6621456" cy="3048475"/>
          </a:xfrm>
          <a:prstGeom prst="rect">
            <a:avLst/>
          </a:prstGeom>
        </p:spPr>
      </p:pic>
      <p:pic>
        <p:nvPicPr>
          <p:cNvPr id="23" name="Audio 22">
            <a:hlinkClick r:id="" action="ppaction://media"/>
            <a:extLst>
              <a:ext uri="{FF2B5EF4-FFF2-40B4-BE49-F238E27FC236}">
                <a16:creationId xmlns:a16="http://schemas.microsoft.com/office/drawing/2014/main" id="{8FD5BB94-BD2B-43A4-8147-FFD4300F9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advTm="9832">
        <p:fade/>
      </p:transition>
    </mc:Choice>
    <mc:Fallback xmlns="">
      <p:transition spd="med" advTm="9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14A8E-17BD-4ED9-A298-0E66C22B0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018" y="1675033"/>
            <a:ext cx="7982082" cy="3891265"/>
          </a:xfrm>
          <a:prstGeom prst="rect">
            <a:avLst/>
          </a:prstGeom>
          <a:noFill/>
        </p:spPr>
      </p:pic>
      <p:sp>
        <p:nvSpPr>
          <p:cNvPr id="13" name="Title 12"/>
          <p:cNvSpPr>
            <a:spLocks noGrp="1"/>
          </p:cNvSpPr>
          <p:nvPr>
            <p:ph type="title"/>
          </p:nvPr>
        </p:nvSpPr>
        <p:spPr>
          <a:xfrm>
            <a:off x="1104900" y="76200"/>
            <a:ext cx="9980682" cy="666750"/>
          </a:xfrm>
        </p:spPr>
        <p:txBody>
          <a:bodyPr anchor="b">
            <a:normAutofit/>
          </a:bodyPr>
          <a:lstStyle/>
          <a:p>
            <a:pPr algn="ctr"/>
            <a:r>
              <a:rPr lang="en-US" sz="2800" b="1" dirty="0"/>
              <a:t>In-Person Visits</a:t>
            </a:r>
          </a:p>
        </p:txBody>
      </p:sp>
      <p:sp>
        <p:nvSpPr>
          <p:cNvPr id="18" name="Text Placeholder 2">
            <a:extLst>
              <a:ext uri="{FF2B5EF4-FFF2-40B4-BE49-F238E27FC236}">
                <a16:creationId xmlns:a16="http://schemas.microsoft.com/office/drawing/2014/main" id="{9F849FD5-A954-45CD-BFB9-284F8C08896C}"/>
              </a:ext>
            </a:extLst>
          </p:cNvPr>
          <p:cNvSpPr>
            <a:spLocks noGrp="1"/>
          </p:cNvSpPr>
          <p:nvPr>
            <p:ph type="body" sz="half" idx="2"/>
          </p:nvPr>
        </p:nvSpPr>
        <p:spPr>
          <a:xfrm>
            <a:off x="1104900" y="1600200"/>
            <a:ext cx="3396996" cy="2252709"/>
          </a:xfrm>
        </p:spPr>
        <p:txBody>
          <a:bodyPr>
            <a:normAutofit/>
          </a:bodyPr>
          <a:lstStyle/>
          <a:p>
            <a:r>
              <a:rPr lang="en-US" dirty="0">
                <a:solidFill>
                  <a:srgbClr val="FF0000"/>
                </a:solidFill>
              </a:rPr>
              <a:t>To visit in-person, visit the college undergraduate admissions page.  If the college offers in-person tours or visits, follow the prompts to schedule your visit. </a:t>
            </a:r>
          </a:p>
          <a:p>
            <a:r>
              <a:rPr lang="en-US" dirty="0">
                <a:solidFill>
                  <a:srgbClr val="FF0000"/>
                </a:solidFill>
              </a:rPr>
              <a:t> </a:t>
            </a:r>
          </a:p>
          <a:p>
            <a:endParaRPr lang="en-US" dirty="0"/>
          </a:p>
        </p:txBody>
      </p:sp>
      <p:sp>
        <p:nvSpPr>
          <p:cNvPr id="4" name="TextBox 3">
            <a:extLst>
              <a:ext uri="{FF2B5EF4-FFF2-40B4-BE49-F238E27FC236}">
                <a16:creationId xmlns:a16="http://schemas.microsoft.com/office/drawing/2014/main" id="{9477B8EE-3A60-41F4-8F35-8D43D685C226}"/>
              </a:ext>
            </a:extLst>
          </p:cNvPr>
          <p:cNvSpPr txBox="1"/>
          <p:nvPr/>
        </p:nvSpPr>
        <p:spPr>
          <a:xfrm>
            <a:off x="1104900" y="5060272"/>
            <a:ext cx="3005461" cy="954107"/>
          </a:xfrm>
          <a:prstGeom prst="rect">
            <a:avLst/>
          </a:prstGeom>
          <a:noFill/>
        </p:spPr>
        <p:txBody>
          <a:bodyPr wrap="square" rtlCol="0">
            <a:spAutoFit/>
          </a:bodyPr>
          <a:lstStyle/>
          <a:p>
            <a:r>
              <a:rPr lang="en-US" sz="1400" i="1" dirty="0"/>
              <a:t>See next and final page on how to make the most of your college search &amp; to compare colleges using the common data set.</a:t>
            </a:r>
          </a:p>
        </p:txBody>
      </p:sp>
      <p:pic>
        <p:nvPicPr>
          <p:cNvPr id="19" name="Audio 18">
            <a:hlinkClick r:id="" action="ppaction://media"/>
            <a:extLst>
              <a:ext uri="{FF2B5EF4-FFF2-40B4-BE49-F238E27FC236}">
                <a16:creationId xmlns:a16="http://schemas.microsoft.com/office/drawing/2014/main" id="{9E29F01C-E575-48CD-B657-B61FE6F11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advTm="5327">
        <p:fade/>
      </p:transition>
    </mc:Choice>
    <mc:Fallback xmlns="">
      <p:transition spd="med" advTm="5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82F04-3617-4872-BA8F-89DACC4E8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481538"/>
            <a:ext cx="4914900" cy="2518885"/>
          </a:xfrm>
          <a:prstGeom prst="rect">
            <a:avLst/>
          </a:prstGeom>
          <a:noFill/>
        </p:spPr>
      </p:pic>
      <p:sp>
        <p:nvSpPr>
          <p:cNvPr id="2" name="Title 1">
            <a:extLst>
              <a:ext uri="{FF2B5EF4-FFF2-40B4-BE49-F238E27FC236}">
                <a16:creationId xmlns:a16="http://schemas.microsoft.com/office/drawing/2014/main" id="{BB46D4DE-4D43-4283-AC92-352835685F32}"/>
              </a:ext>
            </a:extLst>
          </p:cNvPr>
          <p:cNvSpPr>
            <a:spLocks noGrp="1"/>
          </p:cNvSpPr>
          <p:nvPr>
            <p:ph type="title"/>
          </p:nvPr>
        </p:nvSpPr>
        <p:spPr>
          <a:xfrm>
            <a:off x="1104900" y="76200"/>
            <a:ext cx="9980682" cy="704850"/>
          </a:xfrm>
        </p:spPr>
        <p:txBody>
          <a:bodyPr vert="horz" lIns="0" tIns="45720" rIns="0" bIns="45720" rtlCol="0" anchor="b">
            <a:normAutofit/>
          </a:bodyPr>
          <a:lstStyle/>
          <a:p>
            <a:pPr algn="ctr"/>
            <a:r>
              <a:rPr lang="en-US" b="1" dirty="0"/>
              <a:t>College Search &amp; Comparison Tools</a:t>
            </a:r>
          </a:p>
        </p:txBody>
      </p:sp>
      <p:sp>
        <p:nvSpPr>
          <p:cNvPr id="3" name="TextBox 2">
            <a:extLst>
              <a:ext uri="{FF2B5EF4-FFF2-40B4-BE49-F238E27FC236}">
                <a16:creationId xmlns:a16="http://schemas.microsoft.com/office/drawing/2014/main" id="{06C0663C-0B25-4F1A-ADCF-88F6F369F0AC}"/>
              </a:ext>
            </a:extLst>
          </p:cNvPr>
          <p:cNvSpPr txBox="1"/>
          <p:nvPr/>
        </p:nvSpPr>
        <p:spPr>
          <a:xfrm>
            <a:off x="1104899" y="1884286"/>
            <a:ext cx="6228055" cy="574830"/>
          </a:xfrm>
          <a:prstGeom prst="rect">
            <a:avLst/>
          </a:prstGeom>
        </p:spPr>
        <p:txBody>
          <a:bodyPr vert="horz" lIns="0" tIns="45720" rIns="0" bIns="45720" rtlCol="0">
            <a:normAutofit/>
          </a:bodyPr>
          <a:lstStyle/>
          <a:p>
            <a:pPr>
              <a:lnSpc>
                <a:spcPct val="90000"/>
              </a:lnSpc>
              <a:spcAft>
                <a:spcPts val="600"/>
              </a:spcAft>
            </a:pPr>
            <a:r>
              <a:rPr lang="en-US" dirty="0">
                <a:solidFill>
                  <a:srgbClr val="FF0000"/>
                </a:solidFill>
              </a:rPr>
              <a:t>https://bigfuture.collegeboard.org/college-search</a:t>
            </a:r>
          </a:p>
        </p:txBody>
      </p:sp>
      <p:sp>
        <p:nvSpPr>
          <p:cNvPr id="6" name="TextBox 5">
            <a:extLst>
              <a:ext uri="{FF2B5EF4-FFF2-40B4-BE49-F238E27FC236}">
                <a16:creationId xmlns:a16="http://schemas.microsoft.com/office/drawing/2014/main" id="{36DB0E25-7722-49D5-8377-BC2492992665}"/>
              </a:ext>
            </a:extLst>
          </p:cNvPr>
          <p:cNvSpPr txBox="1"/>
          <p:nvPr/>
        </p:nvSpPr>
        <p:spPr>
          <a:xfrm>
            <a:off x="985420" y="3222594"/>
            <a:ext cx="5797119" cy="3693319"/>
          </a:xfrm>
          <a:prstGeom prst="rect">
            <a:avLst/>
          </a:prstGeom>
          <a:noFill/>
        </p:spPr>
        <p:txBody>
          <a:bodyPr wrap="square" rtlCol="0">
            <a:spAutoFit/>
          </a:bodyPr>
          <a:lstStyle/>
          <a:p>
            <a:r>
              <a:rPr lang="en-US" sz="1200" dirty="0"/>
              <a:t>What is a Common Data Set?</a:t>
            </a:r>
          </a:p>
          <a:p>
            <a:r>
              <a:rPr lang="en-US" sz="1200" dirty="0"/>
              <a:t>It’s a data collection process that captures some information that isn’t available from the other major college resource, the government’s Integrated Post-Secondary Education Data Set (IPEDS).</a:t>
            </a:r>
          </a:p>
          <a:p>
            <a:endParaRPr lang="en-US" sz="1200" dirty="0"/>
          </a:p>
          <a:p>
            <a:r>
              <a:rPr lang="en-US" sz="1200" dirty="0"/>
              <a:t>Here’s what the Common Data Set includes, and what you can learn from the research. A group of publishers, including Peterson’s, the College Board, and U.S. News &amp; World report, decided there was a need to provide accurate and timely data to families researching schools.</a:t>
            </a:r>
          </a:p>
          <a:p>
            <a:endParaRPr lang="en-US" sz="1200" dirty="0"/>
          </a:p>
          <a:p>
            <a:r>
              <a:rPr lang="en-US" sz="1200" dirty="0"/>
              <a:t>It reduces the workload on college administrators as well, by providing centralized information that everyone can access.</a:t>
            </a:r>
          </a:p>
          <a:p>
            <a:endParaRPr lang="en-US" sz="1200" dirty="0"/>
          </a:p>
          <a:p>
            <a:r>
              <a:rPr lang="en-US" sz="1200" dirty="0"/>
              <a:t>The group sends out the same core questions to every school, allowing accurate comparison between institutions. You can see the most recent</a:t>
            </a:r>
          </a:p>
          <a:p>
            <a:r>
              <a:rPr lang="en-US" sz="1200" dirty="0"/>
              <a:t>here:  </a:t>
            </a:r>
          </a:p>
          <a:p>
            <a:r>
              <a:rPr lang="en-US" dirty="0">
                <a:solidFill>
                  <a:srgbClr val="FF0000"/>
                </a:solidFill>
                <a:hlinkClick r:id="rId5">
                  <a:extLst>
                    <a:ext uri="{A12FA001-AC4F-418D-AE19-62706E023703}">
                      <ahyp:hlinkClr xmlns:ahyp="http://schemas.microsoft.com/office/drawing/2018/hyperlinkcolor" val="tx"/>
                    </a:ext>
                  </a:extLst>
                </a:hlinkClick>
              </a:rPr>
              <a:t>https://commondataset.org/</a:t>
            </a:r>
            <a:endParaRPr lang="en-US" dirty="0">
              <a:solidFill>
                <a:srgbClr val="FF0000"/>
              </a:solidFill>
            </a:endParaRPr>
          </a:p>
          <a:p>
            <a:endParaRPr lang="en-US" sz="1200" dirty="0"/>
          </a:p>
          <a:p>
            <a:endParaRPr lang="en-US" sz="1200" dirty="0"/>
          </a:p>
        </p:txBody>
      </p:sp>
      <p:sp>
        <p:nvSpPr>
          <p:cNvPr id="7" name="TextBox 6">
            <a:extLst>
              <a:ext uri="{FF2B5EF4-FFF2-40B4-BE49-F238E27FC236}">
                <a16:creationId xmlns:a16="http://schemas.microsoft.com/office/drawing/2014/main" id="{FFDCBF12-3047-42BF-8915-8773A62952BB}"/>
              </a:ext>
            </a:extLst>
          </p:cNvPr>
          <p:cNvSpPr txBox="1"/>
          <p:nvPr/>
        </p:nvSpPr>
        <p:spPr>
          <a:xfrm>
            <a:off x="985421" y="2861864"/>
            <a:ext cx="5186779" cy="369332"/>
          </a:xfrm>
          <a:prstGeom prst="rect">
            <a:avLst/>
          </a:prstGeom>
          <a:noFill/>
        </p:spPr>
        <p:txBody>
          <a:bodyPr wrap="square" rtlCol="0">
            <a:spAutoFit/>
          </a:bodyPr>
          <a:lstStyle/>
          <a:p>
            <a:r>
              <a:rPr lang="en-US" dirty="0"/>
              <a:t>Compare Colleges Using Common Data Set</a:t>
            </a:r>
          </a:p>
        </p:txBody>
      </p:sp>
      <p:sp>
        <p:nvSpPr>
          <p:cNvPr id="8" name="TextBox 7">
            <a:extLst>
              <a:ext uri="{FF2B5EF4-FFF2-40B4-BE49-F238E27FC236}">
                <a16:creationId xmlns:a16="http://schemas.microsoft.com/office/drawing/2014/main" id="{110B9C67-FD73-464D-A738-5A40A04C288F}"/>
              </a:ext>
            </a:extLst>
          </p:cNvPr>
          <p:cNvSpPr txBox="1"/>
          <p:nvPr/>
        </p:nvSpPr>
        <p:spPr>
          <a:xfrm>
            <a:off x="985420" y="1372062"/>
            <a:ext cx="5153861" cy="369332"/>
          </a:xfrm>
          <a:prstGeom prst="rect">
            <a:avLst/>
          </a:prstGeom>
          <a:noFill/>
        </p:spPr>
        <p:txBody>
          <a:bodyPr wrap="square" rtlCol="0">
            <a:spAutoFit/>
          </a:bodyPr>
          <a:lstStyle/>
          <a:p>
            <a:r>
              <a:rPr lang="en-US" dirty="0"/>
              <a:t>Search Colleges Using </a:t>
            </a:r>
            <a:r>
              <a:rPr lang="en-US" b="1" dirty="0" err="1"/>
              <a:t>BigFuture</a:t>
            </a:r>
            <a:endParaRPr lang="en-US" b="1" dirty="0"/>
          </a:p>
        </p:txBody>
      </p:sp>
      <p:pic>
        <p:nvPicPr>
          <p:cNvPr id="14" name="Audio 13">
            <a:hlinkClick r:id="" action="ppaction://media"/>
            <a:extLst>
              <a:ext uri="{FF2B5EF4-FFF2-40B4-BE49-F238E27FC236}">
                <a16:creationId xmlns:a16="http://schemas.microsoft.com/office/drawing/2014/main" id="{AD2DEB4E-A862-48E3-B5F4-D2A990897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81628448"/>
      </p:ext>
    </p:extLst>
  </p:cSld>
  <p:clrMapOvr>
    <a:masterClrMapping/>
  </p:clrMapOvr>
  <mc:AlternateContent xmlns:mc="http://schemas.openxmlformats.org/markup-compatibility/2006" xmlns:p14="http://schemas.microsoft.com/office/powerpoint/2010/main">
    <mc:Choice Requires="p14">
      <p:transition spd="med" p14:dur="700" advTm="16867">
        <p:fade/>
      </p:transition>
    </mc:Choice>
    <mc:Fallback xmlns="">
      <p:transition spd="med" advTm="16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346</TotalTime>
  <Words>424</Words>
  <Application>Microsoft Office PowerPoint</Application>
  <PresentationFormat>Widescreen</PresentationFormat>
  <Paragraphs>36</Paragraphs>
  <Slides>7</Slides>
  <Notes>1</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Euphemia</vt:lpstr>
      <vt:lpstr>Plantagenet Cherokee</vt:lpstr>
      <vt:lpstr>Wingdings</vt:lpstr>
      <vt:lpstr>Academic Literature 16x9</vt:lpstr>
      <vt:lpstr>How To Visit Colleges Virtually or In-Person</vt:lpstr>
      <vt:lpstr>Virtual Visit with Just a Few Clicks!</vt:lpstr>
      <vt:lpstr> Visit Virtually From Anywhere… On Any  Device… at Your Convenience!   </vt:lpstr>
      <vt:lpstr>PowerPoint Presentation</vt:lpstr>
      <vt:lpstr>College Visits Made Easy!</vt:lpstr>
      <vt:lpstr>In-Person Visits</vt:lpstr>
      <vt:lpstr>College Search &amp; Comparison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Visit Colleges Virtually or In-Person</dc:title>
  <dc:creator>Carole Thompson</dc:creator>
  <cp:lastModifiedBy>LaPalomento, Laura</cp:lastModifiedBy>
  <cp:revision>17</cp:revision>
  <dcterms:created xsi:type="dcterms:W3CDTF">2020-11-08T19:22:20Z</dcterms:created>
  <dcterms:modified xsi:type="dcterms:W3CDTF">2023-09-22T12:28:14Z</dcterms:modified>
</cp:coreProperties>
</file>