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6858000" cx="9144000"/>
  <p:notesSz cx="7010400" cy="9296400"/>
  <p:embeddedFontLs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504">
          <p15:clr>
            <a:srgbClr val="9AA0A6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EEB23E-BB19-47BB-90D8-4085490E12B3}">
  <a:tblStyle styleId="{6CEEB23E-BB19-47BB-90D8-4085490E12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3C7FB59-20C4-41F9-876B-9B5CBF1C9D2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504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c8952114a_0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7c8952114a_0_1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f500d4b1f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7f500d4b1f_0_2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f500d4b1f_0_2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27f500d4b1f_0_2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f500d4b1f_0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27f500d4b1f_0_3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f500d4b1f_0_3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7f500d4b1f_0_3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1cc0c54d1_1_114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1cc0c54d1_1_1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School Name and Logo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1cc0c54d1_1_124:notes"/>
          <p:cNvSpPr/>
          <p:nvPr>
            <p:ph idx="2" type="sldImg"/>
          </p:nvPr>
        </p:nvSpPr>
        <p:spPr>
          <a:xfrm>
            <a:off x="1181117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1cc0c54d1_1_12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Review with Educational Partners</a:t>
            </a:r>
            <a:endParaRPr sz="1400"/>
          </a:p>
        </p:txBody>
      </p:sp>
      <p:sp>
        <p:nvSpPr>
          <p:cNvPr id="184" name="Google Shape;184;g281cc0c54d1_1_124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1cc0c54d1_1_131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1cc0c54d1_1_13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one item on the list of three possible purposes 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Click on the bullet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Click a second time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Right click the correct bullet 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Select the Check mark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1cc0c54d1_1_137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1cc0c54d1_1_13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e75ee2af1_2_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9e75ee2af1_2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1cc0c54d1_1_142:notes"/>
          <p:cNvSpPr/>
          <p:nvPr>
            <p:ph idx="2" type="sldImg"/>
          </p:nvPr>
        </p:nvSpPr>
        <p:spPr>
          <a:xfrm>
            <a:off x="1181117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1cc0c54d1_1_14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LCAP Goals are unchanged since last year</a:t>
            </a:r>
            <a:endParaRPr sz="1200"/>
          </a:p>
        </p:txBody>
      </p:sp>
      <p:sp>
        <p:nvSpPr>
          <p:cNvPr id="205" name="Google Shape;205;g281cc0c54d1_1_142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1cc0c54d1_1_147:notes"/>
          <p:cNvSpPr/>
          <p:nvPr>
            <p:ph idx="2" type="sldImg"/>
          </p:nvPr>
        </p:nvSpPr>
        <p:spPr>
          <a:xfrm>
            <a:off x="1168707" y="697230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1cc0c54d1_1_1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SPSA Goals have been adjusted.</a:t>
            </a:r>
            <a:r>
              <a:rPr lang="en-US"/>
              <a:t> 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22-23 Goal 1a is now 23-24 Goal 1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22-23 Goal 1b is now 23-24 Goal 4 (to align to LCAP)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Goal 2 is unchanged</a:t>
            </a:r>
            <a:endParaRPr/>
          </a:p>
          <a:p>
            <a:pPr indent="-311150" lvl="0" marL="4699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Goal 3 is new to SPSA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0e34e2c5a_0_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0e34e2c5a_0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0e34e2c5a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00e34e2c5a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5235288f7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5235288f7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5235288f7_1_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5235288f7_1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ffdc2441f_0_1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ffdc2441f_0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c8952114a_0_1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7c8952114a_0_1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e9627b23_0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5ee9627b23_0_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4853f0f3_0_3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5f4853f0f3_0_3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0d54f4620_0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00d54f4620_0_1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f500d4b1f_0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7f500d4b1f_0_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f500d4b1f_0_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27f500d4b1f_0_1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B2B2B2">
              <a:alpha val="2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>
            <p:ph type="title"/>
          </p:nvPr>
        </p:nvSpPr>
        <p:spPr>
          <a:xfrm>
            <a:off x="699000" y="1215600"/>
            <a:ext cx="2020800" cy="4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3844325" y="1063633"/>
            <a:ext cx="1481700" cy="4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5524777" y="1063633"/>
            <a:ext cx="1481700" cy="4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19"/>
          <p:cNvSpPr txBox="1"/>
          <p:nvPr>
            <p:ph idx="3" type="body"/>
          </p:nvPr>
        </p:nvSpPr>
        <p:spPr>
          <a:xfrm>
            <a:off x="7205229" y="1063633"/>
            <a:ext cx="1481700" cy="4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80584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752600" y="3429000"/>
            <a:ext cx="5410200" cy="1795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google.com/maps/place/307+Placentia+Ave+%23100b,+Newport+Beach,+CA+92663/@33.62616,-117.9336927,17z/data=!3m1!4b1!4m2!3m1!1s0x80dd200c1ccd86ed:0x5b61c4a68cb06ed2" TargetMode="External"/><Relationship Id="rId4" Type="http://schemas.openxmlformats.org/officeDocument/2006/relationships/hyperlink" Target="https://www.google.com/maps/place/307+Placentia+Ave+%23100b,+Newport+Beach,+CA+92663/@33.62616,-117.9336927,17z/data=!3m1!4b1!4m2!3m1!1s0x80dd200c1ccd86ed:0x5b61c4a68cb06ed2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rlsinc.org/" TargetMode="External"/><Relationship Id="rId4" Type="http://schemas.openxmlformats.org/officeDocument/2006/relationships/hyperlink" Target="https://www.google.com/maps/place/307+Placentia+Ave+%23100b,+Newport+Beach,+CA+92663/@33.62616,-117.9336927,17z/data=!3m1!4b1!4m2!3m1!1s0x80dd200c1ccd86ed:0x5b61c4a68cb06ed2" TargetMode="External"/><Relationship Id="rId5" Type="http://schemas.openxmlformats.org/officeDocument/2006/relationships/hyperlink" Target="https://www.assistanceleague.org/newport-mesa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coastline.edu/index.php" TargetMode="External"/><Relationship Id="rId4" Type="http://schemas.openxmlformats.org/officeDocument/2006/relationships/hyperlink" Target="https://orangecoastcollege.edu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-12" y="999838"/>
            <a:ext cx="8485500" cy="13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			Welcome Parents!</a:t>
            </a:r>
            <a:br>
              <a:rPr lang="en-US" sz="4000"/>
            </a:br>
            <a:r>
              <a:rPr lang="en-US" sz="4000"/>
              <a:t>	</a:t>
            </a:r>
            <a:endParaRPr i="1" sz="3500"/>
          </a:p>
        </p:txBody>
      </p:sp>
      <p:pic>
        <p:nvPicPr>
          <p:cNvPr descr="Categorical Programs / District English Learner Advisory Committee (DELAC)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113" y="274654"/>
            <a:ext cx="1452175" cy="14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1134179" y="2139875"/>
            <a:ext cx="6689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1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/>
              <a:t>On the sign-in sheet</a:t>
            </a:r>
            <a:r>
              <a:rPr lang="en-US"/>
              <a:t>, please:</a:t>
            </a:r>
            <a:endParaRPr sz="3600"/>
          </a:p>
          <a:p>
            <a:pPr indent="-508000" lvl="1" marL="8572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en-US"/>
              <a:t>write your name and last name </a:t>
            </a:r>
            <a:r>
              <a:rPr lang="en-US" u="sng"/>
              <a:t>and </a:t>
            </a:r>
            <a:endParaRPr/>
          </a:p>
          <a:p>
            <a:pPr indent="-508000" lvl="1" marL="8572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en-US"/>
              <a:t>your students’ names and last names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800"/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476768" y="2082275"/>
            <a:ext cx="74355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ELAC elects at least one member (and not more than two) to the DELAC.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DELAC representative(s) gives a report at each ELAC meeting and explains the training topics covered at the DELAC meeting.</a:t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9"/>
          <p:cNvSpPr txBox="1"/>
          <p:nvPr>
            <p:ph type="title"/>
          </p:nvPr>
        </p:nvSpPr>
        <p:spPr>
          <a:xfrm>
            <a:off x="341594" y="692824"/>
            <a:ext cx="86160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en-US" sz="3200"/>
              <a:t>DELAC</a:t>
            </a:r>
            <a:r>
              <a:rPr lang="en-US" sz="3200"/>
              <a:t> – </a:t>
            </a:r>
            <a:r>
              <a:rPr lang="en-US" sz="2400"/>
              <a:t>District English Learner Advisory Committee</a:t>
            </a:r>
            <a:br>
              <a:rPr lang="en-US" sz="2400"/>
            </a:br>
            <a:br>
              <a:rPr lang="en-US" sz="800"/>
            </a:br>
            <a:endParaRPr i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457200" y="59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Bylaws and Officers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46" name="Google Shape;146;p30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Bylaws are not required; however, this is an ELAC decision.  Once bylaws are established, they must be followed and reviewed annually.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Electing ELAC officers is not required, however, this is an ELAC decision.  For specific officer duties, see “Roles and Responsibilities of ELAC Officers.”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457200" y="59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Rules of Order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52" name="Google Shape;152;p31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Meetings must be open to the public.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public must be able to address the committee.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notice must be posted in a public location 72 hours in advance.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Notice must specify date, time, and place of meeting.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 action limited to the posted agenda.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or information need not be on the agenda.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type="title"/>
          </p:nvPr>
        </p:nvSpPr>
        <p:spPr>
          <a:xfrm>
            <a:off x="187500" y="556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Records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58" name="Google Shape;158;p32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284" lvl="0" marL="11271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school needs to maintain the following documentation for 5 years: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 roster and election ballots if applicable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Bylaws 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notifications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agendas 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minutes 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(sign-in sheets)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7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Copies of documents/handouts discussed</a:t>
            </a:r>
            <a:endParaRPr sz="3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187500" y="556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Training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64" name="Google Shape;164;p33"/>
          <p:cNvSpPr txBox="1"/>
          <p:nvPr/>
        </p:nvSpPr>
        <p:spPr>
          <a:xfrm>
            <a:off x="720900" y="1513625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32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chemeClr val="dk1"/>
                </a:solidFill>
              </a:rPr>
              <a:t>The ELAC must receive training and materials, planned in full consultation with committee members, to assist members in carrying out their required responsibilities</a:t>
            </a:r>
            <a:r>
              <a:rPr lang="en-US" sz="3300">
                <a:solidFill>
                  <a:schemeClr val="dk1"/>
                </a:solidFill>
              </a:rPr>
              <a:t>.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7200" y="2775856"/>
            <a:ext cx="82296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sz="3600"/>
              <a:t>Single Plan for Student Achievement (SPSA)</a:t>
            </a:r>
            <a:br>
              <a:rPr lang="en-US" sz="3600"/>
            </a:br>
            <a:br>
              <a:rPr lang="en-US" sz="3200"/>
            </a:br>
            <a:endParaRPr sz="4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265500" y="2050633"/>
            <a:ext cx="4045200" cy="1976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3473"/>
                </a:solidFill>
                <a:latin typeface="Calibri"/>
                <a:ea typeface="Calibri"/>
                <a:cs typeface="Calibri"/>
                <a:sym typeface="Calibri"/>
              </a:rPr>
              <a:t>CdM Middle/High</a:t>
            </a:r>
            <a:r>
              <a:rPr lang="en-US" sz="4100">
                <a:solidFill>
                  <a:srgbClr val="00347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School</a:t>
            </a:r>
            <a:endParaRPr sz="3900">
              <a:solidFill>
                <a:srgbClr val="0034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5" y="161400"/>
            <a:ext cx="2087588" cy="8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>
            <p:ph idx="1" type="subTitle"/>
          </p:nvPr>
        </p:nvSpPr>
        <p:spPr>
          <a:xfrm>
            <a:off x="265500" y="41438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School Plan for Student Achievement (SPSA)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 txBox="1"/>
          <p:nvPr>
            <p:ph idx="2" type="body"/>
          </p:nvPr>
        </p:nvSpPr>
        <p:spPr>
          <a:xfrm>
            <a:off x="4939500" y="-41800"/>
            <a:ext cx="3837000" cy="49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473"/>
                </a:solidFill>
                <a:latin typeface="Calibri"/>
                <a:ea typeface="Calibri"/>
                <a:cs typeface="Calibri"/>
                <a:sym typeface="Calibri"/>
              </a:rPr>
              <a:t>2023-24 </a:t>
            </a:r>
            <a:endParaRPr sz="3200">
              <a:solidFill>
                <a:srgbClr val="0034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3473"/>
                </a:solidFill>
                <a:latin typeface="Calibri"/>
                <a:ea typeface="Calibri"/>
                <a:cs typeface="Calibri"/>
                <a:sym typeface="Calibri"/>
              </a:rPr>
              <a:t>Goals, Strategies, Actions, and Expenditures</a:t>
            </a:r>
            <a:endParaRPr sz="3200">
              <a:solidFill>
                <a:srgbClr val="0034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34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473"/>
                </a:solidFill>
                <a:latin typeface="Calibri"/>
                <a:ea typeface="Calibri"/>
                <a:cs typeface="Calibri"/>
                <a:sym typeface="Calibri"/>
              </a:rPr>
              <a:t>2022-23 </a:t>
            </a:r>
            <a:endParaRPr sz="3200">
              <a:solidFill>
                <a:srgbClr val="0034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3473"/>
                </a:solidFill>
                <a:latin typeface="Calibri"/>
                <a:ea typeface="Calibri"/>
                <a:cs typeface="Calibri"/>
                <a:sym typeface="Calibri"/>
              </a:rPr>
              <a:t>Annual Evaluation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35"/>
          <p:cNvGraphicFramePr/>
          <p:nvPr/>
        </p:nvGraphicFramePr>
        <p:xfrm>
          <a:off x="4806525" y="4934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{6CEEB23E-BB19-47BB-90D8-4085490E12B3}</a:tableStyleId>
              </a:tblPr>
              <a:tblGrid>
                <a:gridCol w="2051475"/>
                <a:gridCol w="2051475"/>
              </a:tblGrid>
              <a:tr h="66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Site Council Approval Date</a:t>
                      </a:r>
                      <a:endParaRPr b="1" sz="17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Board </a:t>
                      </a:r>
                      <a:endParaRPr b="1" sz="17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Approval Date</a:t>
                      </a:r>
                      <a:endParaRPr b="1" sz="17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82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10/25/23</a:t>
                      </a:r>
                      <a:endParaRPr b="1" sz="1700">
                        <a:solidFill>
                          <a:srgbClr val="1F497D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lnT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11/14/2023</a:t>
                      </a:r>
                      <a:endParaRPr b="1" sz="17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lnT cap="flat" cmpd="sng" w="9525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179" name="Google Shape;179;p35"/>
          <p:cNvCxnSpPr/>
          <p:nvPr/>
        </p:nvCxnSpPr>
        <p:spPr>
          <a:xfrm>
            <a:off x="5608725" y="3105200"/>
            <a:ext cx="2484600" cy="0"/>
          </a:xfrm>
          <a:prstGeom prst="straightConnector1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Google Shape;1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223" y="299764"/>
            <a:ext cx="17024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457100" y="122250"/>
            <a:ext cx="8229600" cy="1143300"/>
          </a:xfrm>
          <a:prstGeom prst="rect">
            <a:avLst/>
          </a:prstGeom>
          <a:solidFill>
            <a:srgbClr val="1F497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in it for NMUSD Kid(s)?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-76200" y="1265567"/>
            <a:ext cx="5317200" cy="55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100"/>
              <a:buFont typeface="Calibri"/>
              <a:buChar char="●"/>
            </a:pPr>
            <a:r>
              <a:rPr b="1" lang="en-US" sz="21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All schools have a plan</a:t>
            </a:r>
            <a:endParaRPr b="1" sz="21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Based on student results 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Addresses student needs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Provides layers of support*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Reviewed with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chool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ite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ouncil (SSC)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Updated every year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2100"/>
              <a:buChar char="●"/>
            </a:pPr>
            <a:r>
              <a:rPr b="1" lang="en-US" sz="21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Connected to district plans</a:t>
            </a:r>
            <a:endParaRPr b="1" sz="21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○"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SSCs and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nglish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earner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dvisory </a:t>
            </a:r>
            <a:r>
              <a:rPr b="1" lang="en-US" sz="20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ommittees (ELACs) provide site-specific input for the district plan </a:t>
            </a:r>
            <a:r>
              <a:rPr i="1"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(the LCAP)</a:t>
            </a:r>
            <a:endParaRPr i="1"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i="1" lang="en-US" sz="1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* Also called “tiers” </a:t>
            </a:r>
            <a:endParaRPr i="1" sz="1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887" y="1931466"/>
            <a:ext cx="2981051" cy="2981051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311700" y="426900"/>
            <a:ext cx="8520600" cy="930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9CC2E5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2023-24 SPSA Purpose and Requirements</a:t>
            </a:r>
            <a:endParaRPr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311700" y="1536633"/>
            <a:ext cx="5431800" cy="52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AutoNum type="arabicPeriod"/>
            </a:pPr>
            <a:r>
              <a:rPr b="1" lang="en-US" sz="19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Align to district plans: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the Local Control and Accountability Plan (LCAP) and LCAP Federal Addendum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AutoNum type="arabicPeriod"/>
            </a:pPr>
            <a:r>
              <a:rPr b="1" lang="en-US" sz="19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Describe support</a:t>
            </a:r>
            <a:r>
              <a:rPr b="1"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for targeted student groups, particularly English learner students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AutoNum type="arabicPeriod"/>
            </a:pPr>
            <a:r>
              <a:rPr b="1" lang="en-US" sz="19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Include supplemental budgets</a:t>
            </a:r>
            <a:r>
              <a:rPr b="1"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Must have a </a:t>
            </a:r>
            <a:r>
              <a:rPr b="1" lang="en-US" sz="190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Needs Assessment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to justify Title I and LCFF expenditures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AutoNum type="alphaLcPeriod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LCFF Translation: Cost Center 6314 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AutoNum type="alphaLcPeriod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LCFF Parent/Family Engagement: $1,100 Cost Center 6314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5743500" y="1435033"/>
            <a:ext cx="2895600" cy="5243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purpose of this plan is: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(check one)</a:t>
            </a:r>
            <a:endParaRPr i="1"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Char char="❏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School wide program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Char char="❏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Comprehensive Support and Improvement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Char char="❏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Additional Targeted Support and Improvement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1F49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2023-24 SPSA Process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38"/>
          <p:cNvGraphicFramePr/>
          <p:nvPr/>
        </p:nvGraphicFramePr>
        <p:xfrm>
          <a:off x="457250" y="1739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{6CEEB23E-BB19-47BB-90D8-4085490E12B3}</a:tableStyleId>
              </a:tblPr>
              <a:tblGrid>
                <a:gridCol w="1675000"/>
                <a:gridCol w="1675000"/>
                <a:gridCol w="1675000"/>
                <a:gridCol w="1675000"/>
                <a:gridCol w="1675000"/>
              </a:tblGrid>
              <a:tr h="80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Mar-June 2023</a:t>
                      </a:r>
                      <a:endParaRPr b="1" sz="24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Aug-Sept 2023</a:t>
                      </a:r>
                      <a:endParaRPr b="1" sz="24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Sept-Oct 2023</a:t>
                      </a:r>
                      <a:endParaRPr b="1" sz="24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30, 2023</a:t>
                      </a:r>
                      <a:endParaRPr b="1" sz="24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 14, 2023</a:t>
                      </a:r>
                      <a:endParaRPr b="1" sz="24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 anchor="ctr"/>
                </a:tc>
              </a:tr>
              <a:tr h="401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sng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Gather</a:t>
                      </a:r>
                      <a:r>
                        <a:rPr b="1"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SPSA &amp; LCAP input 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sng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</a:t>
                      </a: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SPSA: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38150" lvl="0" marL="304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2100"/>
                        <a:buFont typeface="Calibri"/>
                        <a:buChar char="-"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Evaluation 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38150" lvl="0" marL="304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2100"/>
                        <a:buFont typeface="Calibri"/>
                        <a:buChar char="-"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Goals, Strategies, Actions, Expenditures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sng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</a:t>
                      </a: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SPSA: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38150" lvl="0" marL="304800" marR="0" rtl="0" algn="l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2100"/>
                        <a:buFont typeface="Calibri"/>
                        <a:buChar char="-"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Evaluation 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38150" lvl="0" marL="3048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2100"/>
                        <a:buFont typeface="Calibri"/>
                        <a:buChar char="-"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Goals, Strategies, Actions, Expenditures 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Gather final SSC, ELAC, and applicable advisory input 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 SSC Approval prior to October 30, 2023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SPSA due to Special Projects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None/>
                      </a:pPr>
                      <a:r>
                        <a:rPr lang="en-US" sz="210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Board of Education approval of SPSA</a:t>
                      </a:r>
                      <a:endParaRPr sz="2100">
                        <a:solidFill>
                          <a:srgbClr val="1F497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57200" y="185297"/>
            <a:ext cx="82296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700"/>
              <a:t>Agenda</a:t>
            </a:r>
            <a:endParaRPr i="1" sz="4700"/>
          </a:p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26425" y="1390100"/>
            <a:ext cx="7602000" cy="5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Introductions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ELAC – nominate committee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DELAC – 2 representatives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English Learners at our schools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Single School Plan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Attendance Information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Upcoming Events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Resources for families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Questions, Comments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9"/>
          <p:cNvGraphicFramePr/>
          <p:nvPr/>
        </p:nvGraphicFramePr>
        <p:xfrm>
          <a:off x="105550" y="23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{43C7FB59-20C4-41F9-876B-9B5CBF1C9D23}</a:tableStyleId>
              </a:tblPr>
              <a:tblGrid>
                <a:gridCol w="4472250"/>
                <a:gridCol w="4472250"/>
              </a:tblGrid>
              <a:tr h="9109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2021-2022 through 2023-2024</a:t>
                      </a:r>
                      <a:endParaRPr b="1"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District Local Control and Accountability Plan (LCAP) </a:t>
                      </a:r>
                      <a:r>
                        <a:rPr b="1" lang="en-US" sz="24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Goals </a:t>
                      </a:r>
                      <a:endParaRPr b="1"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1717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1: Mental Health, Wellness, and Engagement</a:t>
                      </a:r>
                      <a:endParaRPr b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Address student health and wellness. Engage students and families in programs that support behaviors that contribute to a better learning environment. </a:t>
                      </a:r>
                      <a:endParaRPr i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2: Student Academic Success </a:t>
                      </a:r>
                      <a:endParaRPr b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 the achievement of students to prepare them for success in college and careers. </a:t>
                      </a:r>
                      <a:endParaRPr i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3: Conditions of Learning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i="1" lang="en-U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 support all students in learning to the best of their abilities, students will continue to learn from instructional materials aligned to state standards, have access to a broad course of study, and receive instruction provided by credentialed teachers in facilities in good repair.</a:t>
                      </a:r>
                      <a:endParaRPr b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4: Family and Community Engagement</a:t>
                      </a:r>
                      <a:endParaRPr b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i="1" lang="en-U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Engage families in programs that support positive student behaviors that contribute to a better learning environment. Involve families in decision-making and in programs that support student wellness and academic achievement. Cultivate partnerships with community organizations and industry.</a:t>
                      </a:r>
                      <a:endParaRPr b="1" sz="1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9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2023-2024 LCAP Presentation and Public Hearing: June 13, 2023</a:t>
                      </a:r>
                      <a:endParaRPr b="1" sz="17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Board Approval: June 20, 2023</a:t>
                      </a:r>
                      <a:endParaRPr b="1" sz="17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40"/>
          <p:cNvGraphicFramePr/>
          <p:nvPr/>
        </p:nvGraphicFramePr>
        <p:xfrm>
          <a:off x="105550" y="23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{43C7FB59-20C4-41F9-876B-9B5CBF1C9D23}</a:tableStyleId>
              </a:tblPr>
              <a:tblGrid>
                <a:gridCol w="4420850"/>
                <a:gridCol w="4509800"/>
              </a:tblGrid>
              <a:tr h="8268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2023-2024 School Plan Goals</a:t>
                      </a:r>
                      <a:endParaRPr b="1" sz="32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13" name="Google Shape;213;p40"/>
          <p:cNvGraphicFramePr/>
          <p:nvPr/>
        </p:nvGraphicFramePr>
        <p:xfrm>
          <a:off x="4601538" y="1157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{43C7FB59-20C4-41F9-876B-9B5CBF1C9D23}</a:tableStyleId>
              </a:tblPr>
              <a:tblGrid>
                <a:gridCol w="4434650"/>
              </a:tblGrid>
              <a:tr h="183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3: Conditions of Learning</a:t>
                      </a:r>
                      <a:endParaRPr b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addressed in SPSA</a:t>
                      </a:r>
                      <a:endParaRPr i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67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4: Parent/Family Engagement</a:t>
                      </a:r>
                      <a:endParaRPr b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i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Engage students and families in programs that support behaviors that contribute to a better learning environment. Involve families in decision-making and in programs that support student wellness and academic achievement.</a:t>
                      </a:r>
                      <a:endParaRPr b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40"/>
          <p:cNvGraphicFramePr/>
          <p:nvPr/>
        </p:nvGraphicFramePr>
        <p:xfrm>
          <a:off x="105550" y="1157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{43C7FB59-20C4-41F9-876B-9B5CBF1C9D23}</a:tableStyleId>
              </a:tblPr>
              <a:tblGrid>
                <a:gridCol w="4394700"/>
              </a:tblGrid>
              <a:tr h="126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1: Student Social Emotional/Mental Health, Positive Behaviors, and Physical Wellness </a:t>
                      </a:r>
                      <a:endParaRPr b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Provide a robust system of support for student social emotional/mental health, positive behavior, and physical wellness. </a:t>
                      </a:r>
                      <a:endParaRPr i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2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Goal 2: Student Academic Success</a:t>
                      </a:r>
                      <a:endParaRPr b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9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 the achievement of students to prepare them for success in college and careers. </a:t>
                      </a:r>
                      <a:endParaRPr i="1" sz="19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609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2A: English Language Arts 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609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2B: English Language Development 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609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2C: Mathematics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609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2D-E-F-G: Broad Course of Study 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1219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D: History/Social Science 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1219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E: Science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1219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F: Physical Education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1219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700">
                          <a:solidFill>
                            <a:srgbClr val="1F497D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G: Visual and Performing Arts (VAPA)</a:t>
                      </a:r>
                      <a:endParaRPr i="1" sz="1700">
                        <a:solidFill>
                          <a:srgbClr val="1F497D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F49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457200" y="935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sz="3600">
                <a:solidFill>
                  <a:srgbClr val="0000FF"/>
                </a:solidFill>
              </a:rPr>
              <a:t>CDM</a:t>
            </a:r>
            <a:r>
              <a:rPr lang="en-US" sz="3600"/>
              <a:t> ELs Supports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br>
              <a:rPr i="1" lang="en-US" sz="3200"/>
            </a:br>
            <a:endParaRPr i="1" sz="3200"/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298800" y="877825"/>
            <a:ext cx="8546400" cy="5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●"/>
            </a:pPr>
            <a:r>
              <a:rPr lang="en-US" sz="2900"/>
              <a:t>El Coordinator- Paul Tucker</a:t>
            </a:r>
            <a:r>
              <a:rPr lang="en-US" sz="2500"/>
              <a:t> </a:t>
            </a:r>
            <a:endParaRPr sz="2500"/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ELD TOSA-Arleen Salazar-Zepeda</a:t>
            </a:r>
            <a:endParaRPr sz="2900"/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School Community Facilitator-TBD</a:t>
            </a:r>
            <a:endParaRPr sz="2900"/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ELD Sections-4 different classes</a:t>
            </a:r>
            <a:endParaRPr sz="2900"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2-Middle </a:t>
            </a:r>
            <a:endParaRPr sz="2900"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1-ELD 1, </a:t>
            </a:r>
            <a:endParaRPr sz="2900"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1- ELD ⅔ combo) </a:t>
            </a:r>
            <a:endParaRPr sz="2900"/>
          </a:p>
          <a:p>
            <a:pPr indent="-41275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Read 180</a:t>
            </a:r>
            <a:endParaRPr sz="2900"/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Instructional </a:t>
            </a:r>
            <a:r>
              <a:rPr lang="en-US" sz="2900"/>
              <a:t>Assistant</a:t>
            </a:r>
            <a:r>
              <a:rPr lang="en-US" sz="2900"/>
              <a:t> Support-Russian</a:t>
            </a:r>
            <a:endParaRPr sz="2900"/>
          </a:p>
          <a:p>
            <a:pPr indent="0" lvl="0" marL="4572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2900"/>
              <a:t>Savelii Niedoviesov, Sasha Prokofyeva, and Marina Shipilova-Dalgliesh</a:t>
            </a:r>
            <a:r>
              <a:rPr i="1" lang="en-US"/>
              <a:t>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type="title"/>
          </p:nvPr>
        </p:nvSpPr>
        <p:spPr>
          <a:xfrm>
            <a:off x="457200" y="624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sz="4200"/>
              <a:t>School Attendance</a:t>
            </a:r>
            <a:br>
              <a:rPr lang="en-US" sz="3600"/>
            </a:br>
            <a:endParaRPr i="1" sz="3600"/>
          </a:p>
        </p:txBody>
      </p:sp>
      <p:sp>
        <p:nvSpPr>
          <p:cNvPr id="226" name="Google Shape;226;p42"/>
          <p:cNvSpPr txBox="1"/>
          <p:nvPr>
            <p:ph idx="1" type="body"/>
          </p:nvPr>
        </p:nvSpPr>
        <p:spPr>
          <a:xfrm>
            <a:off x="457200" y="1622561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Research shows students who attend school regularly have been shown to achieve at higher levels than students who do not have regular attendance.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Poor 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attendance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 has serious implications for later outcomes, such as graduation.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for families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para las familias</a:t>
            </a:r>
            <a:endParaRPr i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301800" y="1889600"/>
            <a:ext cx="8385000" cy="51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●"/>
            </a:pPr>
            <a:r>
              <a:rPr lang="en-US" sz="3000"/>
              <a:t>Hoag Center for Healthy Living</a:t>
            </a:r>
            <a:endParaRPr sz="30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Address</a:t>
            </a:r>
            <a:r>
              <a:rPr lang="en-US" sz="2100">
                <a:highlight>
                  <a:srgbClr val="FFFFFF"/>
                </a:highlight>
              </a:rPr>
              <a:t>: </a:t>
            </a:r>
            <a:r>
              <a:rPr lang="en-US" sz="2100">
                <a:highlight>
                  <a:srgbClr val="FFFFFF"/>
                </a:highlight>
                <a:uFill>
                  <a:noFill/>
                </a:uFill>
                <a:hlinkClick r:id="rId3"/>
              </a:rPr>
              <a:t>307 Placentia Ave, Newport Beach</a:t>
            </a:r>
            <a:r>
              <a:rPr lang="en-US" sz="2100">
                <a:highlight>
                  <a:srgbClr val="FFFFFF"/>
                </a:highlight>
                <a:uFill>
                  <a:noFill/>
                </a:uFill>
                <a:hlinkClick r:id="rId4"/>
              </a:rPr>
              <a:t> </a:t>
            </a:r>
            <a:endParaRPr sz="2100"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Phone</a:t>
            </a:r>
            <a:r>
              <a:rPr lang="en-US" sz="2100">
                <a:highlight>
                  <a:srgbClr val="FFFFFF"/>
                </a:highlight>
              </a:rPr>
              <a:t>:    (949) 764-6551</a:t>
            </a:r>
            <a:endParaRPr sz="35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3000"/>
              <a:t>Newport Mesa Family Resource Center</a:t>
            </a:r>
            <a:endParaRPr sz="30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Address</a:t>
            </a:r>
            <a:r>
              <a:rPr lang="en-US" sz="2100">
                <a:highlight>
                  <a:srgbClr val="FFFFFF"/>
                </a:highlight>
              </a:rPr>
              <a:t>: 307 Placentia Ave., Suite 203, Newport Beach</a:t>
            </a:r>
            <a:endParaRPr sz="2100"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Phone</a:t>
            </a:r>
            <a:r>
              <a:rPr lang="en-US" sz="2100">
                <a:highlight>
                  <a:srgbClr val="FFFFFF"/>
                </a:highlight>
              </a:rPr>
              <a:t>:</a:t>
            </a:r>
            <a:r>
              <a:rPr lang="en-US" sz="1050">
                <a:highlight>
                  <a:srgbClr val="FFFFFF"/>
                </a:highlight>
              </a:rPr>
              <a:t>       </a:t>
            </a:r>
            <a:r>
              <a:rPr lang="en-US" sz="2100">
                <a:highlight>
                  <a:srgbClr val="FFFFFF"/>
                </a:highlight>
              </a:rPr>
              <a:t>(949) 764-8100</a:t>
            </a:r>
            <a:endParaRPr sz="30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for families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4"/>
          <p:cNvSpPr txBox="1"/>
          <p:nvPr>
            <p:ph idx="1" type="body"/>
          </p:nvPr>
        </p:nvSpPr>
        <p:spPr>
          <a:xfrm>
            <a:off x="313550" y="1653800"/>
            <a:ext cx="8558400" cy="46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Girls inc.</a:t>
            </a:r>
            <a:r>
              <a:rPr lang="en-US" sz="3000"/>
              <a:t> 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Programing is for both girls and boys </a:t>
            </a:r>
            <a:endParaRPr sz="1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3000"/>
              <a:t>Assistance League of Newport Mesa</a:t>
            </a:r>
            <a:endParaRPr sz="30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Address</a:t>
            </a:r>
            <a:r>
              <a:rPr lang="en-US" sz="2100">
                <a:highlight>
                  <a:srgbClr val="FFFFFF"/>
                </a:highlight>
              </a:rPr>
              <a:t>: 2220 Fairview Rd.</a:t>
            </a:r>
            <a:r>
              <a:rPr lang="en-US" sz="2100">
                <a:highlight>
                  <a:srgbClr val="FFFFFF"/>
                </a:highlight>
                <a:uFill>
                  <a:noFill/>
                </a:uFill>
                <a:hlinkClick r:id="rId4"/>
              </a:rPr>
              <a:t>, </a:t>
            </a:r>
            <a:r>
              <a:rPr lang="en-US" sz="2100">
                <a:highlight>
                  <a:srgbClr val="FFFFFF"/>
                </a:highlight>
              </a:rPr>
              <a:t>Costa Mesa</a:t>
            </a:r>
            <a:endParaRPr sz="2100"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highlight>
                  <a:srgbClr val="FFFFFF"/>
                </a:highlight>
              </a:rPr>
              <a:t>Phone</a:t>
            </a:r>
            <a:r>
              <a:rPr lang="en-US" sz="2100">
                <a:highlight>
                  <a:srgbClr val="FFFFFF"/>
                </a:highlight>
              </a:rPr>
              <a:t>:   (949) 645-6929</a:t>
            </a:r>
            <a:endParaRPr sz="27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hlinkClick r:id="rId5"/>
              </a:rPr>
              <a:t>https://www.assistanceleague.org/newport-mesa/</a:t>
            </a:r>
            <a:endParaRPr sz="27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Cheri Harris Dental Center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AL’s Closet - gently worn clothing for students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Scholarships for High School Seniors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Thrift and Consignment Shops</a:t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for families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Employment Faire </a:t>
            </a:r>
            <a:endParaRPr i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313550" y="1586600"/>
            <a:ext cx="8558400" cy="509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 Workforce Mobile Unit </a:t>
            </a: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 be at our </a:t>
            </a:r>
            <a:r>
              <a:rPr b="1"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Gothard Campus on September 3rd and September 27 from 9 AM - 1 PM.</a:t>
            </a: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Come visit with a Career Rep. and Case Manager on Careers and Job opportunities.</a:t>
            </a:r>
            <a:endParaRPr sz="18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Multi - Industry HIRING EVENT Thursday</a:t>
            </a:r>
            <a:r>
              <a:rPr b="1"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September 21, 2023, from 10 AM - 1 PM 28202 Cabot Road #100, Laguna Niguel, CA 92677</a:t>
            </a: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 Participating Employers Allied Universal, Northgate, Pep Boys, Transition Care Telemetry, and US Postal Services </a:t>
            </a:r>
            <a:endParaRPr sz="18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Multi - Industry HIRING EVENT </a:t>
            </a:r>
            <a:r>
              <a:rPr b="1"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September 28, 2023, from 10 AM - 1PM</a:t>
            </a: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at the OC Workforce Solutions Center </a:t>
            </a:r>
            <a:r>
              <a:rPr b="1"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675 Placentia Avenue #315, Brea, CA 92821.  </a:t>
            </a: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Participating Employers Assistance in Home Care, Biola University, Employee Force Provider, Partners in Diversity, Sage Behavior Services, and TruCare Community</a:t>
            </a:r>
            <a:endParaRPr sz="18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for families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and Language  </a:t>
            </a:r>
            <a:endParaRPr i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313550" y="1586600"/>
            <a:ext cx="8558400" cy="509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2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Coastline Community College offers several classes for parents to receive training and pathways to reach a career in the US </a:t>
            </a:r>
            <a:r>
              <a:rPr lang="en-US" sz="2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Coastline College</a:t>
            </a:r>
            <a:endParaRPr sz="34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Font typeface="Arial"/>
              <a:buChar char="●"/>
            </a:pPr>
            <a:r>
              <a:rPr lang="en-US" sz="2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Orange Coast College has an amazing EL program and a great support system to help parents learn English and be part of the workforce.</a:t>
            </a:r>
            <a:r>
              <a:rPr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Home | Orange Coast College</a:t>
            </a:r>
            <a:endParaRPr sz="62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457200" y="700213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Upcoming Events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/>
          </a:p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457200" y="170325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     Fall Showcase-</a:t>
            </a:r>
            <a:r>
              <a:rPr lang="en-US" sz="2400"/>
              <a:t>October</a:t>
            </a:r>
            <a:r>
              <a:rPr lang="en-US" sz="2400"/>
              <a:t> 11th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Battle of the Bay Dance- October 14th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DELAC Meeting- October 18th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No School Staff Development day- November 1st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No School Veterans Day- November 10th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No School Thanksgiving Recess- 22nd-24th</a:t>
            </a:r>
            <a:endParaRPr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700"/>
              <a:t>                          </a:t>
            </a:r>
            <a:endParaRPr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504334" y="2046877"/>
            <a:ext cx="8229600" cy="138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600"/>
              <a:t>Questions / Comments</a:t>
            </a:r>
            <a:br>
              <a:rPr lang="en-US" sz="3600"/>
            </a:br>
            <a:br>
              <a:rPr lang="en-US" sz="3600"/>
            </a:br>
            <a:r>
              <a:rPr i="1" lang="en-US" sz="3600"/>
              <a:t>Preguntas / Comentarios</a:t>
            </a:r>
            <a:endParaRPr i="1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457200" y="185297"/>
            <a:ext cx="82296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700"/>
              <a:t>Meet the Team </a:t>
            </a:r>
            <a:endParaRPr i="1" sz="4700"/>
          </a:p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626425" y="1390100"/>
            <a:ext cx="7602000" cy="5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Dr. Jacob Haley: </a:t>
            </a:r>
            <a:r>
              <a:rPr i="1" lang="en-US" sz="2800"/>
              <a:t>Principal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Dr. Tina Singh: </a:t>
            </a:r>
            <a:r>
              <a:rPr i="1" lang="en-US" sz="2800"/>
              <a:t>Assistant Principal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Erik Pannizzo: </a:t>
            </a:r>
            <a:r>
              <a:rPr i="1" lang="en-US" sz="2800"/>
              <a:t>Assistant Principal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Dr. Eugene Kwong: </a:t>
            </a:r>
            <a:r>
              <a:rPr i="1" lang="en-US" sz="2800"/>
              <a:t>Assistant Principal</a:t>
            </a:r>
            <a:r>
              <a:rPr lang="en-US" sz="2800"/>
              <a:t> 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Jeff Perry: </a:t>
            </a:r>
            <a:r>
              <a:rPr i="1" lang="en-US" sz="2800"/>
              <a:t>Assistant Principal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Megan Grint: </a:t>
            </a:r>
            <a:r>
              <a:rPr i="1" lang="en-US" sz="2800"/>
              <a:t>Administrative Intern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Paul Tucker: </a:t>
            </a:r>
            <a:r>
              <a:rPr i="1" lang="en-US" sz="2800"/>
              <a:t>ELD Coordinator</a:t>
            </a:r>
            <a:endParaRPr i="1" sz="31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Arleen Salazar-Zepeda: </a:t>
            </a:r>
            <a:r>
              <a:rPr i="1" lang="en-US" sz="2800"/>
              <a:t>ELD TOSA</a:t>
            </a:r>
            <a:endParaRPr i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Ally Rochford: </a:t>
            </a:r>
            <a:r>
              <a:rPr i="1" lang="en-US" sz="2800"/>
              <a:t>504 Coordinator</a:t>
            </a:r>
            <a:endParaRPr i="1" sz="28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ctrTitle"/>
          </p:nvPr>
        </p:nvSpPr>
        <p:spPr>
          <a:xfrm>
            <a:off x="532621" y="1985094"/>
            <a:ext cx="80787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538CD5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nglish  </a:t>
            </a:r>
            <a:r>
              <a:rPr b="1" i="0" lang="en-US" sz="3600" u="none" cap="none" strike="noStrike">
                <a:solidFill>
                  <a:srgbClr val="538CD5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earner  </a:t>
            </a:r>
            <a:r>
              <a:rPr b="1" i="0" lang="en-US" sz="3600" u="none" cap="none" strike="noStrike">
                <a:solidFill>
                  <a:srgbClr val="538CD5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dvisory  </a:t>
            </a:r>
            <a:r>
              <a:rPr b="1" i="0" lang="en-US" sz="3600" u="none" cap="none" strike="noStrike">
                <a:solidFill>
                  <a:srgbClr val="538CD5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ommittee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en-US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600" u="none" cap="none" strike="noStrike">
                <a:solidFill>
                  <a:srgbClr val="538CD5"/>
                </a:solidFill>
                <a:latin typeface="Arial Black"/>
                <a:ea typeface="Arial Black"/>
                <a:cs typeface="Arial Black"/>
                <a:sym typeface="Arial Black"/>
              </a:rPr>
              <a:t>E  L  A  C</a:t>
            </a:r>
            <a:br>
              <a:rPr b="0" i="0" lang="en-US" sz="2400" u="none" cap="none" strike="noStrike">
                <a:solidFill>
                  <a:srgbClr val="538CD5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0" i="0" lang="en-US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837413" y="3516497"/>
            <a:ext cx="7469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Corona del Mar Middle and High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School</a:t>
            </a:r>
            <a:endParaRPr b="0" i="0" sz="3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202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75" y="4395850"/>
            <a:ext cx="2363525" cy="14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659" y="4595600"/>
            <a:ext cx="2201635" cy="14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358219" y="609599"/>
            <a:ext cx="8392445" cy="1200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en-US" sz="3200"/>
              <a:t>ELAC</a:t>
            </a:r>
            <a:r>
              <a:rPr lang="en-US" sz="3200"/>
              <a:t> – English Learner Advisory Committee</a:t>
            </a:r>
            <a:br>
              <a:rPr lang="en-US" sz="3200"/>
            </a:br>
            <a:r>
              <a:rPr lang="en-US" sz="3200"/>
              <a:t> </a:t>
            </a:r>
            <a:endParaRPr i="1" sz="2500"/>
          </a:p>
        </p:txBody>
      </p:sp>
      <p:sp>
        <p:nvSpPr>
          <p:cNvPr id="110" name="Google Shape;110;p24"/>
          <p:cNvSpPr txBox="1"/>
          <p:nvPr/>
        </p:nvSpPr>
        <p:spPr>
          <a:xfrm>
            <a:off x="494775" y="2112950"/>
            <a:ext cx="73509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California public school with </a:t>
            </a:r>
            <a:r>
              <a:rPr b="1" i="0" lang="en-US" sz="3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21 or more </a:t>
            </a:r>
            <a:r>
              <a:rPr b="0" i="0" lang="en-US" sz="3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English learners must form an English Learner Advisory Committee (ELAC).</a:t>
            </a:r>
            <a:endParaRPr b="0" i="0" sz="3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/>
              <a:t>Composition of ELAC</a:t>
            </a:r>
            <a:br>
              <a:rPr lang="en-US" sz="4000"/>
            </a:br>
            <a:endParaRPr i="1" sz="4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sz="4000">
              <a:highlight>
                <a:srgbClr val="FFFF00"/>
              </a:highlight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494775" y="2112950"/>
            <a:ext cx="79833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first ELAC meeting, an ELAC is formed, and parent members are elected by parents or guardians of ELs. 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of English learners constitute at least the same percentage of the committee membership as their children represent of the student body.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7200" y="59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Purpose of ELAC 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22" name="Google Shape;122;p26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75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Advise the principal and staff on programs and services for English learners (Els)</a:t>
            </a:r>
            <a:endParaRPr sz="4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75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Familiarize parents with the various facets of the EL Master Plan so they may make decisions about the programs and services their children are receiving.</a:t>
            </a:r>
            <a:endParaRPr sz="4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75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a forum where topics pertaining uniquely to the needs of parents of English learners can be presented/discussed.</a:t>
            </a:r>
            <a:endParaRPr sz="4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ELAC promotes a meaningful connection with parents of English learners at the school site.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457200" y="59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ELAC Responsibilities 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28" name="Google Shape;128;p27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ELAC advises on the following topics: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8950" lvl="0" marL="66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Advise the principal and staff the development of a site plan for Els as part of the Single Plan for Student Achievement (SPSA)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8950" lvl="0" marL="66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Administration of a Districtwide needs assessment on a school-by-school basis to parents of all English learners. 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 school results of the EL needs assessment.</a:t>
            </a:r>
            <a:r>
              <a:rPr b="0" i="0" lang="en-US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7200" y="594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3900"/>
              <a:t>ELAC Responsibilities 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t/>
            </a:r>
            <a:endParaRPr i="1" sz="3000"/>
          </a:p>
        </p:txBody>
      </p:sp>
      <p:sp>
        <p:nvSpPr>
          <p:cNvPr id="134" name="Google Shape;134;p28"/>
          <p:cNvSpPr txBox="1"/>
          <p:nvPr/>
        </p:nvSpPr>
        <p:spPr>
          <a:xfrm>
            <a:off x="326650" y="1658100"/>
            <a:ext cx="7702200" cy="4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Administration of the school’s Annual Language Census; share relevant EL schoolwide data.</a:t>
            </a:r>
            <a:endParaRPr sz="3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 ways to make parents aware of the importance of regular school attendance.</a:t>
            </a:r>
            <a:endParaRPr sz="3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input on the Local Control Accountability (LCAP) actions, services, and expenditures as they impact English learner students and families. </a:t>
            </a:r>
            <a:endParaRPr b="1" sz="3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MUSD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