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7" r:id="rId5"/>
    <p:sldId id="342" r:id="rId6"/>
    <p:sldId id="268" r:id="rId7"/>
    <p:sldId id="328" r:id="rId8"/>
    <p:sldId id="310" r:id="rId9"/>
    <p:sldId id="311" r:id="rId10"/>
    <p:sldId id="353" r:id="rId11"/>
    <p:sldId id="338" r:id="rId12"/>
    <p:sldId id="369" r:id="rId13"/>
    <p:sldId id="370" r:id="rId14"/>
    <p:sldId id="366" r:id="rId15"/>
    <p:sldId id="372" r:id="rId16"/>
    <p:sldId id="355" r:id="rId17"/>
    <p:sldId id="356" r:id="rId18"/>
    <p:sldId id="358" r:id="rId19"/>
    <p:sldId id="357" r:id="rId20"/>
    <p:sldId id="359" r:id="rId21"/>
    <p:sldId id="360" r:id="rId22"/>
    <p:sldId id="361" r:id="rId23"/>
    <p:sldId id="362" r:id="rId24"/>
    <p:sldId id="292" r:id="rId25"/>
    <p:sldId id="303" r:id="rId26"/>
    <p:sldId id="367" r:id="rId27"/>
    <p:sldId id="368" r:id="rId28"/>
    <p:sldId id="371" r:id="rId29"/>
    <p:sldId id="326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877" autoAdjust="0"/>
  </p:normalViewPr>
  <p:slideViewPr>
    <p:cSldViewPr>
      <p:cViewPr varScale="1">
        <p:scale>
          <a:sx n="63" d="100"/>
          <a:sy n="63" d="100"/>
        </p:scale>
        <p:origin x="14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30A4F-BFB6-411D-8F90-D6E3067890C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25085-3770-4867-BB48-3506C56D2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3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78F5-C495-43D6-861E-01E6F32A563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3060-4689-4503-8492-8E4CDB18D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78F5-C495-43D6-861E-01E6F32A563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3060-4689-4503-8492-8E4CDB18D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78F5-C495-43D6-861E-01E6F32A563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3060-4689-4503-8492-8E4CDB18D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78F5-C495-43D6-861E-01E6F32A563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3060-4689-4503-8492-8E4CDB18D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78F5-C495-43D6-861E-01E6F32A563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3060-4689-4503-8492-8E4CDB18D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78F5-C495-43D6-861E-01E6F32A563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3060-4689-4503-8492-8E4CDB18D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78F5-C495-43D6-861E-01E6F32A563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3060-4689-4503-8492-8E4CDB18D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78F5-C495-43D6-861E-01E6F32A563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3060-4689-4503-8492-8E4CDB18D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78F5-C495-43D6-861E-01E6F32A563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3060-4689-4503-8492-8E4CDB18D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78F5-C495-43D6-861E-01E6F32A563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3060-4689-4503-8492-8E4CDB18D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78F5-C495-43D6-861E-01E6F32A563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3060-4689-4503-8492-8E4CDB18D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D78F5-C495-43D6-861E-01E6F32A563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93060-4689-4503-8492-8E4CDB18D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ct.org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677" y="914400"/>
            <a:ext cx="2743200" cy="2887579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Bountiful High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677" y="4170501"/>
            <a:ext cx="2743200" cy="152559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Information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BC1FFEB-8BCE-4CC4-BE93-5CEB46C7E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58" y="901430"/>
            <a:ext cx="4693920" cy="4693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7007-D1F6-497C-9749-B024C8C3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Education--income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678E6210-8C2F-4CB7-88E1-067DF7170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07417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BA6C-F7DF-4530-975B-F116E1D8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College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E0E1-EDD9-4698-98A2-9A363C51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5029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200" dirty="0"/>
          </a:p>
          <a:p>
            <a:r>
              <a:rPr lang="en-US" sz="9600" dirty="0"/>
              <a:t>Research top 2-3 colleges—go on campus tours!</a:t>
            </a:r>
          </a:p>
          <a:p>
            <a:pPr marL="0" indent="0">
              <a:buNone/>
            </a:pPr>
            <a:endParaRPr lang="en-US" sz="5000" dirty="0"/>
          </a:p>
          <a:p>
            <a:r>
              <a:rPr lang="en-US" sz="9600" dirty="0"/>
              <a:t>Check admission requirements/deadlines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dirty="0"/>
              <a:t>Apply on college web-sites 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dirty="0"/>
              <a:t>Pay application fees (non-refundable)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9600" dirty="0"/>
          </a:p>
          <a:p>
            <a:r>
              <a:rPr lang="en-US" sz="9600" dirty="0"/>
              <a:t>Submit ACT scores directly from ACT (U of U, BYU, SUU)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dirty="0"/>
          </a:p>
          <a:p>
            <a:r>
              <a:rPr lang="en-US" sz="9600" dirty="0"/>
              <a:t>Send official transcripts to colleges (see Chris </a:t>
            </a:r>
            <a:r>
              <a:rPr lang="en-US" sz="9600" dirty="0" err="1"/>
              <a:t>Sedlacek</a:t>
            </a:r>
            <a:r>
              <a:rPr lang="en-US" sz="9600" dirty="0"/>
              <a:t> in counseling center) </a:t>
            </a:r>
          </a:p>
          <a:p>
            <a:r>
              <a:rPr lang="en-US" sz="9600" dirty="0"/>
              <a:t>Track your application status online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57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0648-913F-FB77-8C91-9AADD419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76962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app</a:t>
            </a:r>
            <a:br>
              <a:rPr lang="en-US" dirty="0"/>
            </a:br>
            <a:r>
              <a:rPr lang="en-US" dirty="0"/>
              <a:t>www.commonapp.org</a:t>
            </a:r>
          </a:p>
        </p:txBody>
      </p:sp>
      <p:pic>
        <p:nvPicPr>
          <p:cNvPr id="5" name="Content Placeholder 4" descr="A person with the eyes closed&#10;&#10;Description automatically generated with low confidence">
            <a:extLst>
              <a:ext uri="{FF2B5EF4-FFF2-40B4-BE49-F238E27FC236}">
                <a16:creationId xmlns:a16="http://schemas.microsoft.com/office/drawing/2014/main" id="{B55313BB-AE67-D3AC-176D-65C1295EB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29848"/>
            <a:ext cx="6553200" cy="29435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D43AB9-FE9D-C257-8AB1-99CD38C64B6C}"/>
              </a:ext>
            </a:extLst>
          </p:cNvPr>
          <p:cNvSpPr txBox="1"/>
          <p:nvPr/>
        </p:nvSpPr>
        <p:spPr>
          <a:xfrm>
            <a:off x="701040" y="44196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One application—1,000 + colleges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Some colleges require letters of recommendation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Pay attention to deadlines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Start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5E013-8FA4-43F1-AB80-70534D36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58" y="881634"/>
            <a:ext cx="3403742" cy="1335024"/>
          </a:xfrm>
        </p:spPr>
        <p:txBody>
          <a:bodyPr anchor="b">
            <a:normAutofit fontScale="90000"/>
          </a:bodyPr>
          <a:lstStyle/>
          <a:p>
            <a:r>
              <a:rPr lang="en-US" sz="4300" dirty="0"/>
              <a:t>  University of Utah 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768DFB-481C-4237-A145-C4022CF86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703576"/>
            <a:ext cx="3614166" cy="3694938"/>
          </a:xfrm>
        </p:spPr>
        <p:txBody>
          <a:bodyPr anchor="t">
            <a:normAutofit fontScale="25000" lnSpcReduction="20000"/>
          </a:bodyPr>
          <a:lstStyle/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through Common App  </a:t>
            </a:r>
          </a:p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Test optional for fall 2024</a:t>
            </a:r>
          </a:p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(ACT/SAT scores--must be sent directly from ACT/College Board)</a:t>
            </a:r>
          </a:p>
          <a:p>
            <a:pPr marL="0" indent="0">
              <a:buNone/>
            </a:pPr>
            <a:endParaRPr lang="en-US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Holistic review—</a:t>
            </a:r>
          </a:p>
          <a:p>
            <a:pPr marL="0" indent="0">
              <a:buNone/>
            </a:pP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Academics (primary factors)</a:t>
            </a:r>
          </a:p>
          <a:p>
            <a:pPr marL="0" indent="0">
              <a:buNone/>
            </a:pP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Personal Achievements &amp;  </a:t>
            </a:r>
          </a:p>
          <a:p>
            <a:pPr marL="0" indent="0">
              <a:buNone/>
            </a:pP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Characteristics (secondary  </a:t>
            </a:r>
          </a:p>
          <a:p>
            <a:pPr marL="0" indent="0">
              <a:buNone/>
            </a:pP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factors)</a:t>
            </a:r>
          </a:p>
          <a:p>
            <a:pPr marL="0" indent="0">
              <a:buNone/>
            </a:pPr>
            <a:endParaRPr lang="en-US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1</a:t>
            </a:r>
            <a:r>
              <a:rPr lang="en-US" sz="6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Early Action/Merit scholarship application deadline</a:t>
            </a:r>
          </a:p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$55 application fee (waivable with permanent Utah address)</a:t>
            </a:r>
          </a:p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essay required (regular app)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endParaRPr lang="en-US" sz="1900" b="1" dirty="0"/>
          </a:p>
          <a:p>
            <a:endParaRPr lang="en-US" sz="1900" b="1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74C331AB-290B-4E07-B447-4FE4F5896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666651"/>
            <a:ext cx="2343912" cy="2144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369C8-BA4D-912A-9B42-32A28E8CB063}"/>
              </a:ext>
            </a:extLst>
          </p:cNvPr>
          <p:cNvSpPr txBox="1"/>
          <p:nvPr/>
        </p:nvSpPr>
        <p:spPr>
          <a:xfrm>
            <a:off x="4572000" y="395517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430C0-0427-8D09-D04E-EA7273F96E1E}"/>
              </a:ext>
            </a:extLst>
          </p:cNvPr>
          <p:cNvSpPr txBox="1"/>
          <p:nvPr/>
        </p:nvSpPr>
        <p:spPr>
          <a:xfrm>
            <a:off x="4492625" y="2902822"/>
            <a:ext cx="38701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Honors College—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 short essays required (through Common App)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Apply by December 1</a:t>
            </a:r>
            <a:r>
              <a:rPr lang="en-US" b="1" baseline="30000" dirty="0"/>
              <a:t>st</a:t>
            </a:r>
            <a:r>
              <a:rPr lang="en-US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Final deadline Feb. 1</a:t>
            </a:r>
            <a:r>
              <a:rPr lang="en-US" b="1" baseline="30000" dirty="0"/>
              <a:t>st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Enrollment deposit $200 paid by May 1</a:t>
            </a:r>
            <a:r>
              <a:rPr lang="en-US" b="1" baseline="30000" dirty="0"/>
              <a:t>st</a:t>
            </a:r>
            <a:r>
              <a:rPr lang="en-US" b="1" dirty="0"/>
              <a:t>—then defer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Resident Tuition &amp; Fees $9,400 </a:t>
            </a:r>
          </a:p>
          <a:p>
            <a:r>
              <a:rPr lang="en-US" b="1" dirty="0"/>
              <a:t>      (2 semesters) </a:t>
            </a:r>
          </a:p>
          <a:p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245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E5B9-EA25-4863-A8C1-3137491D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en-US" sz="6000" dirty="0"/>
              <a:t>BYU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F81D96-2FCD-4CFA-BDF8-8F62BD1F2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6" y="1981200"/>
            <a:ext cx="2629122" cy="4055807"/>
          </a:xfrm>
        </p:spPr>
        <p:txBody>
          <a:bodyPr>
            <a:normAutofit fontScale="92500" lnSpcReduction="10000"/>
          </a:bodyPr>
          <a:lstStyle/>
          <a:p>
            <a:r>
              <a:rPr lang="en-US" sz="1700" b="1" dirty="0"/>
              <a:t>Application open now</a:t>
            </a:r>
          </a:p>
          <a:p>
            <a:r>
              <a:rPr lang="en-US" sz="1700" b="1" dirty="0"/>
              <a:t>ACT test optional (fall 2024)</a:t>
            </a:r>
          </a:p>
          <a:p>
            <a:r>
              <a:rPr lang="en-US" sz="1700" b="1" dirty="0"/>
              <a:t>November 1st—Priority deadline</a:t>
            </a:r>
          </a:p>
          <a:p>
            <a:r>
              <a:rPr lang="en-US" sz="1700" b="1" dirty="0"/>
              <a:t>December 15</a:t>
            </a:r>
            <a:r>
              <a:rPr lang="en-US" sz="1700" b="1" baseline="30000" dirty="0"/>
              <a:t>th</a:t>
            </a:r>
            <a:r>
              <a:rPr lang="en-US" sz="1700" b="1" dirty="0"/>
              <a:t> Final deadline</a:t>
            </a:r>
          </a:p>
          <a:p>
            <a:r>
              <a:rPr lang="en-US" sz="1700" b="1" dirty="0"/>
              <a:t>$35 application fee</a:t>
            </a:r>
          </a:p>
          <a:p>
            <a:r>
              <a:rPr lang="en-US" sz="1700" b="1" dirty="0"/>
              <a:t>Application requires:</a:t>
            </a:r>
          </a:p>
          <a:p>
            <a:pPr marL="0" indent="0">
              <a:buNone/>
            </a:pPr>
            <a:r>
              <a:rPr lang="en-US" sz="1700" b="1" dirty="0"/>
              <a:t>        -Essay</a:t>
            </a:r>
          </a:p>
          <a:p>
            <a:pPr marL="0" indent="0">
              <a:buNone/>
            </a:pPr>
            <a:r>
              <a:rPr lang="en-US" sz="1700" b="1" dirty="0"/>
              <a:t>        -Letters of  recommend.  </a:t>
            </a:r>
          </a:p>
          <a:p>
            <a:pPr marL="0" indent="0">
              <a:buNone/>
            </a:pPr>
            <a:r>
              <a:rPr lang="en-US" sz="1700" b="1" dirty="0"/>
              <a:t>        -Ecclesiastical endorse.</a:t>
            </a:r>
          </a:p>
          <a:p>
            <a:pPr marL="0" indent="0">
              <a:buNone/>
            </a:pPr>
            <a:r>
              <a:rPr lang="en-US" sz="1700" b="1" dirty="0"/>
              <a:t>  </a:t>
            </a:r>
          </a:p>
          <a:p>
            <a:r>
              <a:rPr lang="en-US" sz="1700" b="1" dirty="0"/>
              <a:t>Tuition cost = $6,496 (2 semesters)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logo&#10;&#10;Description automatically generated">
            <a:extLst>
              <a:ext uri="{FF2B5EF4-FFF2-40B4-BE49-F238E27FC236}">
                <a16:creationId xmlns:a16="http://schemas.microsoft.com/office/drawing/2014/main" id="{5119EF79-9D1B-4C14-848C-423156D82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96" y="2157674"/>
            <a:ext cx="4514498" cy="25394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091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FA59AD-D714-473C-B719-EDFB2094F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1634783"/>
            <a:ext cx="3851866" cy="4876800"/>
          </a:xfrm>
        </p:spPr>
        <p:txBody>
          <a:bodyPr anchor="t">
            <a:normAutofit fontScale="25000" lnSpcReduction="20000"/>
          </a:bodyPr>
          <a:lstStyle/>
          <a:p>
            <a:endParaRPr lang="en-US" sz="1900" b="1" dirty="0"/>
          </a:p>
          <a:p>
            <a:endParaRPr lang="en-US" sz="1900" b="1" dirty="0"/>
          </a:p>
          <a:p>
            <a:endParaRPr lang="en-US" sz="1900" b="1" dirty="0"/>
          </a:p>
          <a:p>
            <a:endParaRPr lang="en-US" sz="1900" b="1" dirty="0"/>
          </a:p>
          <a:p>
            <a:pPr marL="0" indent="0">
              <a:buNone/>
            </a:pPr>
            <a:endParaRPr lang="en-US" sz="1900" b="1" dirty="0"/>
          </a:p>
          <a:p>
            <a:endParaRPr lang="en-US" sz="2000" b="1" dirty="0"/>
          </a:p>
          <a:p>
            <a:endParaRPr lang="en-US" sz="3000" b="1" dirty="0"/>
          </a:p>
          <a:p>
            <a:endParaRPr lang="en-US" sz="3700" b="1" dirty="0"/>
          </a:p>
          <a:p>
            <a:endParaRPr lang="en-US" sz="4800" b="1" dirty="0"/>
          </a:p>
          <a:p>
            <a:endParaRPr lang="en-US" sz="5600" b="1" dirty="0"/>
          </a:p>
          <a:p>
            <a:r>
              <a:rPr lang="en-US" sz="5600" b="1" dirty="0"/>
              <a:t>Application open now</a:t>
            </a:r>
          </a:p>
          <a:p>
            <a:pPr marL="0" indent="0">
              <a:buNone/>
            </a:pPr>
            <a:endParaRPr lang="en-US" sz="5600" b="1" dirty="0"/>
          </a:p>
          <a:p>
            <a:r>
              <a:rPr lang="en-US" sz="5600" b="1" dirty="0"/>
              <a:t>ACT Test optional</a:t>
            </a:r>
          </a:p>
          <a:p>
            <a:pPr marL="0" indent="0">
              <a:buNone/>
            </a:pPr>
            <a:endParaRPr lang="en-US" sz="5600" b="1" dirty="0"/>
          </a:p>
          <a:p>
            <a:r>
              <a:rPr lang="en-US" sz="5600" b="1" dirty="0"/>
              <a:t>December 1</a:t>
            </a:r>
            <a:r>
              <a:rPr lang="en-US" sz="5600" b="1" baseline="30000" dirty="0"/>
              <a:t>st</a:t>
            </a:r>
            <a:r>
              <a:rPr lang="en-US" sz="5600" b="1" dirty="0"/>
              <a:t> priority deadline</a:t>
            </a:r>
          </a:p>
          <a:p>
            <a:pPr marL="0" indent="0">
              <a:buNone/>
            </a:pPr>
            <a:r>
              <a:rPr lang="en-US" sz="5600" b="1" dirty="0"/>
              <a:t>      </a:t>
            </a:r>
          </a:p>
          <a:p>
            <a:pPr marL="0" indent="0">
              <a:buNone/>
            </a:pPr>
            <a:r>
              <a:rPr lang="en-US" sz="5600" b="1" dirty="0"/>
              <a:t>          Open house Tues. Oct. 17</a:t>
            </a:r>
            <a:r>
              <a:rPr lang="en-US" sz="5600" b="1" baseline="30000" dirty="0"/>
              <a:t>th </a:t>
            </a:r>
          </a:p>
          <a:p>
            <a:pPr marL="0" indent="0">
              <a:buNone/>
            </a:pPr>
            <a:r>
              <a:rPr lang="en-US" sz="5600" b="1" baseline="30000" dirty="0"/>
              <a:t>                4:00—6:30 p.m.              </a:t>
            </a:r>
            <a:endParaRPr lang="en-US" sz="5600" b="1" dirty="0"/>
          </a:p>
          <a:p>
            <a:pPr marL="0" indent="0" algn="l">
              <a:buNone/>
            </a:pPr>
            <a:r>
              <a:rPr lang="en-US" sz="5600" b="1" i="0" dirty="0">
                <a:solidFill>
                  <a:srgbClr val="39364F"/>
                </a:solidFill>
                <a:effectLst/>
                <a:latin typeface="Neue Plak"/>
              </a:rPr>
              <a:t>          Davis Conference Center</a:t>
            </a:r>
          </a:p>
          <a:p>
            <a:pPr marL="0" indent="0" algn="l">
              <a:buNone/>
            </a:pPr>
            <a:r>
              <a:rPr lang="en-US" sz="5600" b="1" i="0" dirty="0">
                <a:solidFill>
                  <a:srgbClr val="39364F"/>
                </a:solidFill>
                <a:effectLst/>
                <a:latin typeface="Neue Plak"/>
              </a:rPr>
              <a:t>          1651 North 700 West</a:t>
            </a:r>
          </a:p>
          <a:p>
            <a:pPr marL="0" indent="0" algn="l">
              <a:buNone/>
            </a:pPr>
            <a:r>
              <a:rPr lang="en-US" sz="5600" b="1" i="0" dirty="0">
                <a:solidFill>
                  <a:srgbClr val="39364F"/>
                </a:solidFill>
                <a:effectLst/>
                <a:latin typeface="Neue Plak"/>
              </a:rPr>
              <a:t>          Layton </a:t>
            </a:r>
          </a:p>
          <a:p>
            <a:pPr marL="0" indent="0" algn="l">
              <a:buNone/>
            </a:pPr>
            <a:endParaRPr lang="en-US" sz="5600" b="1" dirty="0"/>
          </a:p>
          <a:p>
            <a:r>
              <a:rPr lang="en-US" sz="5600" b="1" dirty="0"/>
              <a:t>$50 application fee</a:t>
            </a:r>
          </a:p>
          <a:p>
            <a:pPr marL="0" indent="0">
              <a:buNone/>
            </a:pPr>
            <a:r>
              <a:rPr lang="en-US" sz="5600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         USUUCAW23 (waives fee)</a:t>
            </a:r>
          </a:p>
          <a:p>
            <a:pPr marL="0" indent="0">
              <a:buNone/>
            </a:pPr>
            <a:endParaRPr lang="en-US" sz="5600" b="1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5600" b="1" dirty="0">
                <a:solidFill>
                  <a:srgbClr val="201F1E"/>
                </a:solidFill>
                <a:latin typeface="Calibri" panose="020F0502020204030204" pitchFamily="34" charset="0"/>
              </a:rPr>
              <a:t>Enrollment deposit $200 by May 1st</a:t>
            </a:r>
            <a:endParaRPr lang="en-US" sz="5600" b="1" dirty="0"/>
          </a:p>
          <a:p>
            <a:pPr marL="0" indent="0">
              <a:buNone/>
            </a:pPr>
            <a:endParaRPr lang="en-US" sz="5600" b="1" dirty="0"/>
          </a:p>
          <a:p>
            <a:r>
              <a:rPr lang="en-US" sz="5600" b="1" dirty="0"/>
              <a:t>Tuition cost = $7,387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858D69FD-95D3-4887-8276-F61FE66D1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96" y="143483"/>
            <a:ext cx="3486912" cy="2641335"/>
          </a:xfrm>
          <a:prstGeom prst="rect">
            <a:avLst/>
          </a:prstGeom>
        </p:spPr>
      </p:pic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94742BD6-24C8-93BF-CC56-339630B30C3A}"/>
              </a:ext>
            </a:extLst>
          </p:cNvPr>
          <p:cNvSpPr txBox="1">
            <a:spLocks/>
          </p:cNvSpPr>
          <p:nvPr/>
        </p:nvSpPr>
        <p:spPr>
          <a:xfrm>
            <a:off x="4832649" y="2006600"/>
            <a:ext cx="2771379" cy="487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b="1" dirty="0"/>
          </a:p>
          <a:p>
            <a:endParaRPr lang="en-US" sz="1900" b="1" dirty="0"/>
          </a:p>
          <a:p>
            <a:endParaRPr lang="en-US" sz="1900" b="1" dirty="0"/>
          </a:p>
          <a:p>
            <a:r>
              <a:rPr lang="en-US" sz="1900" b="1" dirty="0"/>
              <a:t>Senior preview days:</a:t>
            </a:r>
          </a:p>
          <a:p>
            <a:r>
              <a:rPr lang="en-US" sz="1900" b="1" dirty="0"/>
              <a:t>Sept. 29</a:t>
            </a:r>
            <a:r>
              <a:rPr lang="en-US" sz="1900" b="1" baseline="30000" dirty="0"/>
              <a:t>th</a:t>
            </a:r>
            <a:endParaRPr lang="en-US" sz="1900" b="1" dirty="0"/>
          </a:p>
          <a:p>
            <a:r>
              <a:rPr lang="en-US" sz="1900" b="1" dirty="0"/>
              <a:t>Oct. 13</a:t>
            </a:r>
            <a:r>
              <a:rPr lang="en-US" sz="1900" b="1" baseline="30000" dirty="0"/>
              <a:t>th</a:t>
            </a:r>
            <a:endParaRPr lang="en-US" sz="1900" b="1" dirty="0"/>
          </a:p>
          <a:p>
            <a:r>
              <a:rPr lang="en-US" sz="1900" b="1" dirty="0"/>
              <a:t>Nov. 3</a:t>
            </a:r>
            <a:r>
              <a:rPr lang="en-US" sz="1900" b="1" baseline="30000" dirty="0"/>
              <a:t>rd</a:t>
            </a:r>
            <a:endParaRPr lang="en-US" sz="1900" b="1" dirty="0"/>
          </a:p>
          <a:p>
            <a:pPr marL="0" indent="0">
              <a:buNone/>
            </a:pPr>
            <a:endParaRPr lang="en-US" sz="1900" b="1" dirty="0"/>
          </a:p>
          <a:p>
            <a:r>
              <a:rPr lang="en-US" sz="1900" b="1" dirty="0"/>
              <a:t>Breakout sessions, lunch, Aggie ice cream</a:t>
            </a:r>
          </a:p>
          <a:p>
            <a:pPr marL="0" indent="0">
              <a:buFont typeface="Arial" pitchFamily="34" charset="0"/>
              <a:buNone/>
            </a:pPr>
            <a:r>
              <a:rPr lang="en-US" sz="1900" b="1" dirty="0"/>
              <a:t>      truebluedays.usu.edu</a:t>
            </a:r>
          </a:p>
          <a:p>
            <a:endParaRPr lang="en-US" sz="2000" b="1" dirty="0"/>
          </a:p>
          <a:p>
            <a:endParaRPr lang="en-US" sz="3000" b="1" dirty="0"/>
          </a:p>
          <a:p>
            <a:endParaRPr lang="en-US" sz="3700" b="1" dirty="0"/>
          </a:p>
          <a:p>
            <a:endParaRPr lang="en-US" sz="4800" b="1" dirty="0"/>
          </a:p>
          <a:p>
            <a:pPr marL="0" indent="0">
              <a:buFont typeface="Arial" pitchFamily="34" charset="0"/>
              <a:buNone/>
            </a:pPr>
            <a:endParaRPr lang="en-US" sz="2000" b="1" dirty="0"/>
          </a:p>
          <a:p>
            <a:pPr marL="0" indent="0">
              <a:buFont typeface="Arial" pitchFamily="34" charset="0"/>
              <a:buNone/>
            </a:pPr>
            <a:endParaRPr lang="en-US" sz="1900" b="1" dirty="0"/>
          </a:p>
          <a:p>
            <a:pPr marL="0" indent="0">
              <a:buFont typeface="Arial" pitchFamily="34" charset="0"/>
              <a:buNone/>
            </a:pPr>
            <a:endParaRPr lang="en-US" sz="1900" dirty="0"/>
          </a:p>
          <a:p>
            <a:pPr marL="0" indent="0">
              <a:buFont typeface="Arial" pitchFamily="34" charset="0"/>
              <a:buNone/>
            </a:pPr>
            <a:endParaRPr lang="en-US" sz="1900" dirty="0"/>
          </a:p>
          <a:p>
            <a:pPr marL="0" indent="0">
              <a:buFont typeface="Arial" pitchFamily="34" charset="0"/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8450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7B759-1E05-45FA-9FF5-873A7CBE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Utah State scholarship index</a:t>
            </a:r>
          </a:p>
        </p:txBody>
      </p:sp>
      <p:pic>
        <p:nvPicPr>
          <p:cNvPr id="6" name="Content Placeholder 5" descr="A chart with different colored squares&#10;&#10;Description automatically generated">
            <a:extLst>
              <a:ext uri="{FF2B5EF4-FFF2-40B4-BE49-F238E27FC236}">
                <a16:creationId xmlns:a16="http://schemas.microsoft.com/office/drawing/2014/main" id="{80871CC3-DF21-6713-AB9C-61EB0883E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6" y="1295400"/>
            <a:ext cx="7505424" cy="5447976"/>
          </a:xfrm>
        </p:spPr>
      </p:pic>
    </p:spTree>
    <p:extLst>
      <p:ext uri="{BB962C8B-B14F-4D97-AF65-F5344CB8AC3E}">
        <p14:creationId xmlns:p14="http://schemas.microsoft.com/office/powerpoint/2010/main" val="1510433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68DB14-D875-481D-ABF5-620564B2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85" y="2642222"/>
            <a:ext cx="2391660" cy="4114800"/>
          </a:xfrm>
        </p:spPr>
        <p:txBody>
          <a:bodyPr anchor="t">
            <a:normAutofit lnSpcReduction="10000"/>
          </a:bodyPr>
          <a:lstStyle/>
          <a:p>
            <a:r>
              <a:rPr lang="en-US" sz="1900" dirty="0"/>
              <a:t>Application open now</a:t>
            </a:r>
          </a:p>
          <a:p>
            <a:r>
              <a:rPr lang="en-US" sz="1900" dirty="0"/>
              <a:t>December 15th priority deadline</a:t>
            </a:r>
          </a:p>
          <a:p>
            <a:r>
              <a:rPr lang="en-US" sz="1900" dirty="0"/>
              <a:t>Status switch from CE to incoming freshman</a:t>
            </a:r>
          </a:p>
          <a:p>
            <a:r>
              <a:rPr lang="en-US" sz="1900" dirty="0"/>
              <a:t>$30 app. fee</a:t>
            </a:r>
          </a:p>
          <a:p>
            <a:r>
              <a:rPr lang="en-US" sz="1900" dirty="0"/>
              <a:t>12 earned CE credits-Edge Scholarship (2k/</a:t>
            </a:r>
            <a:r>
              <a:rPr lang="en-US" sz="1900" dirty="0" err="1"/>
              <a:t>yr</a:t>
            </a:r>
            <a:r>
              <a:rPr lang="en-US" sz="1900" dirty="0"/>
              <a:t>)</a:t>
            </a:r>
          </a:p>
          <a:p>
            <a:r>
              <a:rPr lang="en-US" sz="1900" dirty="0"/>
              <a:t>Tuition cost = </a:t>
            </a:r>
            <a:r>
              <a:rPr lang="en-US" sz="1900" b="1" dirty="0"/>
              <a:t>$6,391 </a:t>
            </a:r>
            <a:r>
              <a:rPr lang="en-US" sz="1900" dirty="0"/>
              <a:t>(2 semesters)</a:t>
            </a:r>
          </a:p>
          <a:p>
            <a:endParaRPr lang="en-US" sz="1900" dirty="0"/>
          </a:p>
        </p:txBody>
      </p:sp>
      <p:pic>
        <p:nvPicPr>
          <p:cNvPr id="5" name="Content Placeholder 4" descr="A black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139A88F9-6502-402C-B888-958D8C530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45" y="1447800"/>
            <a:ext cx="5177790" cy="1760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9FF3DD-8878-742D-8D14-B7E7F448004F}"/>
              </a:ext>
            </a:extLst>
          </p:cNvPr>
          <p:cNvSpPr txBox="1"/>
          <p:nvPr/>
        </p:nvSpPr>
        <p:spPr>
          <a:xfrm>
            <a:off x="3298085" y="4114758"/>
            <a:ext cx="5065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201F1E"/>
                </a:solidFill>
                <a:latin typeface="georgia, serif"/>
              </a:rPr>
              <a:t>Ashley Stewart</a:t>
            </a:r>
            <a:endParaRPr lang="en-US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201F1E"/>
                </a:solidFill>
                <a:effectLst/>
                <a:latin typeface="georgia, serif"/>
              </a:rPr>
              <a:t>Concurrent Enrollment Advisor </a:t>
            </a:r>
            <a:endParaRPr lang="en-US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201F1E"/>
                </a:solidFill>
                <a:effectLst/>
                <a:latin typeface="georgia, serif"/>
              </a:rPr>
              <a:t>WSU Davis Enrollment Services</a:t>
            </a:r>
            <a:endParaRPr lang="en-US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dirty="0">
                <a:solidFill>
                  <a:srgbClr val="201F1E"/>
                </a:solidFill>
                <a:latin typeface="georgia, serif"/>
              </a:rPr>
              <a:t>ashleystewart2@weber.edu</a:t>
            </a:r>
            <a:endParaRPr lang="en-US" b="0" i="0" dirty="0">
              <a:solidFill>
                <a:srgbClr val="201F1E"/>
              </a:solidFill>
              <a:effectLst/>
              <a:latin typeface="georgia, serif"/>
            </a:endParaRPr>
          </a:p>
          <a:p>
            <a:pPr algn="l"/>
            <a:endParaRPr lang="en-US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8" name="Picture 7" descr="A qr code with black dots&#10;&#10;Description automatically generated">
            <a:extLst>
              <a:ext uri="{FF2B5EF4-FFF2-40B4-BE49-F238E27FC236}">
                <a16:creationId xmlns:a16="http://schemas.microsoft.com/office/drawing/2014/main" id="{A777E023-DCC1-CE94-D6AD-4932E2615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89" y="3453535"/>
            <a:ext cx="2274512" cy="226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4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24D85-5DD5-48BE-A9B7-77D90EA8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Weber State scholarship index</a:t>
            </a:r>
          </a:p>
        </p:txBody>
      </p:sp>
      <p:pic>
        <p:nvPicPr>
          <p:cNvPr id="6" name="Content Placeholder 5" descr="A colorful chart with numbers&#10;&#10;Description automatically generated">
            <a:extLst>
              <a:ext uri="{FF2B5EF4-FFF2-40B4-BE49-F238E27FC236}">
                <a16:creationId xmlns:a16="http://schemas.microsoft.com/office/drawing/2014/main" id="{165D1D11-792F-F5A9-0B2C-BA764EE87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579481" cy="4114800"/>
          </a:xfrm>
        </p:spPr>
      </p:pic>
    </p:spTree>
    <p:extLst>
      <p:ext uri="{BB962C8B-B14F-4D97-AF65-F5344CB8AC3E}">
        <p14:creationId xmlns:p14="http://schemas.microsoft.com/office/powerpoint/2010/main" val="89862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E0006F-8BCA-4B94-870B-A09798BD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96" y="1841502"/>
            <a:ext cx="4232944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Application open now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 test score required</a:t>
            </a:r>
          </a:p>
          <a:p>
            <a:endParaRPr lang="en-US" dirty="0"/>
          </a:p>
          <a:p>
            <a:r>
              <a:rPr lang="en-US" dirty="0"/>
              <a:t>$35 application fee</a:t>
            </a:r>
          </a:p>
          <a:p>
            <a:endParaRPr lang="en-US" dirty="0"/>
          </a:p>
          <a:p>
            <a:r>
              <a:rPr lang="en-US" dirty="0"/>
              <a:t>Open-admission</a:t>
            </a:r>
          </a:p>
          <a:p>
            <a:endParaRPr lang="en-US" dirty="0"/>
          </a:p>
          <a:p>
            <a:r>
              <a:rPr lang="en-US" dirty="0"/>
              <a:t>March 1st  scholarship application deadline</a:t>
            </a:r>
          </a:p>
          <a:p>
            <a:endParaRPr lang="en-US" dirty="0"/>
          </a:p>
          <a:p>
            <a:r>
              <a:rPr lang="en-US" dirty="0"/>
              <a:t>August 1st deadline fall 2024 admission</a:t>
            </a:r>
          </a:p>
          <a:p>
            <a:endParaRPr lang="en-US" dirty="0"/>
          </a:p>
          <a:p>
            <a:r>
              <a:rPr lang="en-US" dirty="0"/>
              <a:t>Tuition = $6,270 (2 semesters)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8974FAA-C07D-F7E7-3985-2A8A43017361}"/>
              </a:ext>
            </a:extLst>
          </p:cNvPr>
          <p:cNvSpPr txBox="1">
            <a:spLocks/>
          </p:cNvSpPr>
          <p:nvPr/>
        </p:nvSpPr>
        <p:spPr>
          <a:xfrm>
            <a:off x="4763263" y="1821182"/>
            <a:ext cx="4232944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  <a:p>
            <a:r>
              <a:rPr lang="en-US" dirty="0"/>
              <a:t>Open houses:</a:t>
            </a:r>
          </a:p>
          <a:p>
            <a:r>
              <a:rPr lang="en-US" dirty="0"/>
              <a:t>November 2</a:t>
            </a:r>
            <a:r>
              <a:rPr lang="en-US" baseline="30000" dirty="0"/>
              <a:t>nd</a:t>
            </a:r>
            <a:r>
              <a:rPr lang="en-US" dirty="0"/>
              <a:t> 6-8 p.m.  Davis High School</a:t>
            </a:r>
          </a:p>
          <a:p>
            <a:r>
              <a:rPr lang="en-US" dirty="0"/>
              <a:t>November 16</a:t>
            </a:r>
            <a:r>
              <a:rPr lang="en-US" baseline="30000" dirty="0"/>
              <a:t>th</a:t>
            </a:r>
            <a:r>
              <a:rPr lang="en-US" dirty="0"/>
              <a:t> 5-8 p.m. UVU campus</a:t>
            </a:r>
          </a:p>
          <a:p>
            <a:endParaRPr lang="en-US" dirty="0"/>
          </a:p>
        </p:txBody>
      </p:sp>
      <p:pic>
        <p:nvPicPr>
          <p:cNvPr id="20" name="Picture 19" descr="A logo of a wolf&#10;&#10;Description automatically generated">
            <a:extLst>
              <a:ext uri="{FF2B5EF4-FFF2-40B4-BE49-F238E27FC236}">
                <a16:creationId xmlns:a16="http://schemas.microsoft.com/office/drawing/2014/main" id="{64F15A3D-84F5-D5AA-2FBD-4D8F43E48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"/>
            <a:ext cx="3049526" cy="24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424561"/>
            <a:ext cx="3886200" cy="1086744"/>
          </a:xfrm>
        </p:spPr>
        <p:txBody>
          <a:bodyPr anchor="ctr">
            <a:noAutofit/>
          </a:bodyPr>
          <a:lstStyle/>
          <a:p>
            <a:pPr algn="l"/>
            <a:r>
              <a:rPr lang="en-US" sz="4800" b="1" dirty="0"/>
              <a:t>Counselors</a:t>
            </a:r>
          </a:p>
        </p:txBody>
      </p:sp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BE8513C-6528-48DE-B868-E3D0DF3FB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25" y="1223440"/>
            <a:ext cx="1676400" cy="2095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E51CE8-8F1D-48F9-8BB6-38AABB69848A}"/>
              </a:ext>
            </a:extLst>
          </p:cNvPr>
          <p:cNvSpPr txBox="1"/>
          <p:nvPr/>
        </p:nvSpPr>
        <p:spPr>
          <a:xfrm>
            <a:off x="933450" y="3539061"/>
            <a:ext cx="15650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Mrs. Watts </a:t>
            </a:r>
          </a:p>
          <a:p>
            <a:r>
              <a:rPr lang="en-US" dirty="0"/>
              <a:t>A--D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77D5E5-FF09-4F58-A851-627DA430AFFC}"/>
              </a:ext>
            </a:extLst>
          </p:cNvPr>
          <p:cNvSpPr txBox="1"/>
          <p:nvPr/>
        </p:nvSpPr>
        <p:spPr>
          <a:xfrm>
            <a:off x="2778325" y="3527332"/>
            <a:ext cx="1340230" cy="99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Mrs. </a:t>
            </a:r>
            <a:r>
              <a:rPr lang="en-US" sz="2000" dirty="0" err="1"/>
              <a:t>Mckay</a:t>
            </a:r>
            <a:endParaRPr lang="en-US" sz="2000" dirty="0"/>
          </a:p>
          <a:p>
            <a:r>
              <a:rPr lang="en-US" dirty="0"/>
              <a:t>E--K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0B35FD-129F-4837-BEA8-67AC26A68A12}"/>
              </a:ext>
            </a:extLst>
          </p:cNvPr>
          <p:cNvSpPr txBox="1"/>
          <p:nvPr/>
        </p:nvSpPr>
        <p:spPr>
          <a:xfrm>
            <a:off x="6539600" y="3631394"/>
            <a:ext cx="118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Mr. Smith</a:t>
            </a:r>
          </a:p>
          <a:p>
            <a:r>
              <a:rPr lang="en-US" dirty="0"/>
              <a:t>Rf--Z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EC7546-DF53-4D9C-8731-C03B0C073BBA}"/>
              </a:ext>
            </a:extLst>
          </p:cNvPr>
          <p:cNvSpPr txBox="1"/>
          <p:nvPr/>
        </p:nvSpPr>
        <p:spPr>
          <a:xfrm>
            <a:off x="4572000" y="3569838"/>
            <a:ext cx="1981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Mr. Mortensen</a:t>
            </a:r>
          </a:p>
          <a:p>
            <a:r>
              <a:rPr lang="en-US" dirty="0"/>
              <a:t>L--Re</a:t>
            </a:r>
          </a:p>
        </p:txBody>
      </p:sp>
      <p:pic>
        <p:nvPicPr>
          <p:cNvPr id="4" name="Picture 3" descr="A picture containing person, person, suit&#10;&#10;Description automatically generated">
            <a:extLst>
              <a:ext uri="{FF2B5EF4-FFF2-40B4-BE49-F238E27FC236}">
                <a16:creationId xmlns:a16="http://schemas.microsoft.com/office/drawing/2014/main" id="{0F4542B1-DC9A-6C67-0694-47615BC06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26" y="1259038"/>
            <a:ext cx="1565074" cy="2074633"/>
          </a:xfrm>
          <a:prstGeom prst="rect">
            <a:avLst/>
          </a:prstGeom>
        </p:spPr>
      </p:pic>
      <p:pic>
        <p:nvPicPr>
          <p:cNvPr id="9" name="Picture 8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8EB5D219-1B0F-0986-7E9D-0F84CA28A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269546"/>
            <a:ext cx="1676401" cy="2095501"/>
          </a:xfrm>
          <a:prstGeom prst="rect">
            <a:avLst/>
          </a:prstGeom>
        </p:spPr>
      </p:pic>
      <p:pic>
        <p:nvPicPr>
          <p:cNvPr id="12" name="Picture 11" descr="A person with long blonde hair&#10;&#10;Description automatically generated with medium confidence">
            <a:extLst>
              <a:ext uri="{FF2B5EF4-FFF2-40B4-BE49-F238E27FC236}">
                <a16:creationId xmlns:a16="http://schemas.microsoft.com/office/drawing/2014/main" id="{634B734B-D05F-2927-E6BE-F8B7D29FFE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3" y="1235168"/>
            <a:ext cx="1755065" cy="21938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423-AEB3-4FCD-A2DB-8959F0F4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UVU scholarship index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</a:t>
            </a:r>
            <a:r>
              <a:rPr lang="en-US" sz="2200" dirty="0"/>
              <a:t>P--Presidential—pays full tuition &amp; fees /4 years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30CDF3-AFC5-4384-860A-53C2E44D85DB}"/>
              </a:ext>
            </a:extLst>
          </p:cNvPr>
          <p:cNvSpPr txBox="1"/>
          <p:nvPr/>
        </p:nvSpPr>
        <p:spPr>
          <a:xfrm>
            <a:off x="2133600" y="234671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E-- Exemplary—pays $4000/yr.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1A0091-65CB-45B9-96FF-05FD136F6771}"/>
              </a:ext>
            </a:extLst>
          </p:cNvPr>
          <p:cNvSpPr txBox="1"/>
          <p:nvPr/>
        </p:nvSpPr>
        <p:spPr>
          <a:xfrm>
            <a:off x="2209800" y="2773557"/>
            <a:ext cx="439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O—Outstanding—pays $3,500/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</p:txBody>
      </p:sp>
      <p:pic>
        <p:nvPicPr>
          <p:cNvPr id="7" name="Content Placeholder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5C1AB86-FACE-7215-8EA1-8DBD512D8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6" y="3190241"/>
            <a:ext cx="7519948" cy="2982913"/>
          </a:xfrm>
        </p:spPr>
      </p:pic>
    </p:spTree>
    <p:extLst>
      <p:ext uri="{BB962C8B-B14F-4D97-AF65-F5344CB8AC3E}">
        <p14:creationId xmlns:p14="http://schemas.microsoft.com/office/powerpoint/2010/main" val="388250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524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Senior Checklist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7848600" cy="4572000"/>
          </a:xfrm>
          <a:solidFill>
            <a:schemeClr val="bg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lnSpcReduction="10000"/>
          </a:bodyPr>
          <a:lstStyle/>
          <a:p>
            <a:pPr marL="685800" indent="-685800" algn="l">
              <a:buFont typeface="Wingdings" charset="2"/>
              <a:buChar char="q"/>
            </a:pPr>
            <a:r>
              <a:rPr lang="en-US" sz="6400" dirty="0">
                <a:solidFill>
                  <a:schemeClr val="tx1"/>
                </a:solidFill>
              </a:rPr>
              <a:t>Transcripts</a:t>
            </a: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Send official transcripts to the schools you apply to.</a:t>
            </a: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See Mrs. </a:t>
            </a:r>
            <a:r>
              <a:rPr lang="en-US" sz="2400" dirty="0" err="1">
                <a:solidFill>
                  <a:schemeClr val="tx1"/>
                </a:solidFill>
              </a:rPr>
              <a:t>Sedlacek</a:t>
            </a:r>
            <a:r>
              <a:rPr lang="en-US" sz="2400" dirty="0">
                <a:solidFill>
                  <a:schemeClr val="tx1"/>
                </a:solidFill>
              </a:rPr>
              <a:t> Counseling Center </a:t>
            </a:r>
          </a:p>
          <a:p>
            <a:pPr lvl="1" algn="l"/>
            <a:endParaRPr lang="en-US" sz="2400" dirty="0">
              <a:solidFill>
                <a:schemeClr val="tx1"/>
              </a:solidFill>
            </a:endParaRP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you took CE classes, have transcripts sent to the college you will be attending.  </a:t>
            </a: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Transcripts should be sent for admissions, and NCAA.  </a:t>
            </a:r>
          </a:p>
          <a:p>
            <a:pPr lvl="1" algn="l"/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"/>
            <a:ext cx="2190750" cy="2085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8FB312-F8FB-49F8-8D75-AB69F984BB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3" t="13617" r="21340" b="7411"/>
          <a:stretch/>
        </p:blipFill>
        <p:spPr>
          <a:xfrm>
            <a:off x="3048000" y="5105400"/>
            <a:ext cx="1371600" cy="994312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E9D5E60-77DB-1742-7BCB-99605751D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70412"/>
            <a:ext cx="106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524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Senior Checklist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7848600" cy="4572000"/>
          </a:xfrm>
          <a:solidFill>
            <a:schemeClr val="bg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pPr marL="685800" indent="-685800" algn="l">
              <a:buFont typeface="Wingdings" charset="2"/>
              <a:buChar char="q"/>
            </a:pPr>
            <a:r>
              <a:rPr lang="en-US" sz="4000" dirty="0">
                <a:solidFill>
                  <a:schemeClr val="tx1"/>
                </a:solidFill>
              </a:rPr>
              <a:t>DEFERMENT </a:t>
            </a:r>
          </a:p>
          <a:p>
            <a:pPr lvl="1" algn="l"/>
            <a:r>
              <a:rPr lang="en-US" sz="3600" dirty="0">
                <a:solidFill>
                  <a:schemeClr val="tx1"/>
                </a:solidFill>
              </a:rPr>
              <a:t>If you will not be attending college right after high school due to a mission, military, etc. you should still apply this fall and then defer enrollment and scholarships.  </a:t>
            </a:r>
          </a:p>
          <a:p>
            <a:pPr algn="l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"/>
            <a:ext cx="2438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2717-2FE6-4B69-97AE-D0CD553E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Paying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FFCCE-0463-40EF-834D-6CE15884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71600"/>
            <a:ext cx="8229600" cy="5211762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Apply for Financial aid</a:t>
            </a:r>
          </a:p>
          <a:p>
            <a:pPr marL="0" indent="0">
              <a:buNone/>
            </a:pPr>
            <a:r>
              <a:rPr lang="en-US" sz="7200" dirty="0"/>
              <a:t>          -Grants  (FAFSA)</a:t>
            </a:r>
          </a:p>
          <a:p>
            <a:pPr marL="0" indent="0">
              <a:buNone/>
            </a:pPr>
            <a:r>
              <a:rPr lang="en-US" sz="7200" dirty="0"/>
              <a:t>          -Work Study  (FAFSA)</a:t>
            </a:r>
          </a:p>
          <a:p>
            <a:pPr marL="0" indent="0">
              <a:buNone/>
            </a:pPr>
            <a:r>
              <a:rPr lang="en-US" sz="7200" dirty="0"/>
              <a:t>          -Loans (FAFSA)	</a:t>
            </a:r>
          </a:p>
          <a:p>
            <a:pPr marL="0" indent="0">
              <a:buNone/>
            </a:pPr>
            <a:r>
              <a:rPr lang="en-US" sz="7200" dirty="0"/>
              <a:t>        (Attend FAFSA completion night!)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b="1" dirty="0"/>
              <a:t>Scholarships</a:t>
            </a:r>
          </a:p>
          <a:p>
            <a:pPr marL="0" indent="0">
              <a:buNone/>
            </a:pPr>
            <a:r>
              <a:rPr lang="en-US" sz="7200" dirty="0"/>
              <a:t>         -Merit (academic)</a:t>
            </a:r>
          </a:p>
          <a:p>
            <a:pPr marL="0" indent="0">
              <a:buNone/>
            </a:pPr>
            <a:r>
              <a:rPr lang="en-US" sz="7200" dirty="0"/>
              <a:t>         -Departmental</a:t>
            </a:r>
          </a:p>
          <a:p>
            <a:pPr marL="0" indent="0">
              <a:buNone/>
            </a:pPr>
            <a:r>
              <a:rPr lang="en-US" sz="7200" dirty="0"/>
              <a:t>         -Miscellaneous 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dirty="0"/>
              <a:t>     (See Kathy Anderson in counseling center)</a:t>
            </a:r>
          </a:p>
          <a:p>
            <a:pPr marL="0" indent="0">
              <a:buNone/>
            </a:pPr>
            <a:r>
              <a:rPr lang="en-US" sz="7200" dirty="0"/>
              <a:t>     Follow on Instagram </a:t>
            </a:r>
            <a:r>
              <a:rPr lang="en-US" sz="7200" dirty="0" err="1"/>
              <a:t>bhs_scholarships</a:t>
            </a:r>
            <a:endParaRPr lang="en-US" sz="7200" dirty="0"/>
          </a:p>
          <a:p>
            <a:pPr marL="0" indent="0">
              <a:buNone/>
            </a:pPr>
            <a:endParaRPr lang="en-US" sz="7200" dirty="0"/>
          </a:p>
          <a:p>
            <a:r>
              <a:rPr lang="en-US" sz="7200" b="1" dirty="0"/>
              <a:t>Military</a:t>
            </a:r>
          </a:p>
          <a:p>
            <a:pPr marL="0" indent="0">
              <a:buNone/>
            </a:pPr>
            <a:r>
              <a:rPr lang="en-US" sz="7200" dirty="0"/>
              <a:t>           -Academies (West Point, Naval, Air Force, Coast Guard)</a:t>
            </a:r>
          </a:p>
          <a:p>
            <a:pPr marL="0" indent="0">
              <a:buNone/>
            </a:pPr>
            <a:r>
              <a:rPr lang="en-US" sz="7200" dirty="0"/>
              <a:t>           -ROTC scholarship</a:t>
            </a:r>
          </a:p>
          <a:p>
            <a:pPr marL="0" indent="0">
              <a:buNone/>
            </a:pPr>
            <a:r>
              <a:rPr lang="en-US" sz="7200" dirty="0"/>
              <a:t>           -Enlisted (G.I. Bill)  </a:t>
            </a:r>
          </a:p>
          <a:p>
            <a:pPr marL="0" indent="0">
              <a:buNone/>
            </a:pPr>
            <a:r>
              <a:rPr lang="en-US" sz="7200" dirty="0"/>
              <a:t>   (See Mr. Mortensen—Counselor)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person, outdoor, hairpiece, smiling&#10;&#10;Description automatically generated">
            <a:extLst>
              <a:ext uri="{FF2B5EF4-FFF2-40B4-BE49-F238E27FC236}">
                <a16:creationId xmlns:a16="http://schemas.microsoft.com/office/drawing/2014/main" id="{6883E823-1418-F6CD-9672-CA2CA06EF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400"/>
            <a:ext cx="2133600" cy="26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30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9CD7-CDDC-4A36-9816-DFC96080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Opportunity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Scholarship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requirements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Replaces Regents scholarship)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6A2F-44DB-4ABB-87F5-368DDCA1F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 qualify: Be on track for Regents or:</a:t>
            </a:r>
          </a:p>
          <a:p>
            <a:pPr marL="0" indent="0" algn="l" fontAlgn="base">
              <a:buNone/>
            </a:pP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Earn a 3.3 cumulative high school GPA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Complete 3 advanced courses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Complete 1 Advanced Placement (AP), International Baccalaureate (IB), or Concurrent Enrollment (CE) course in each of these core areas: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Math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Science</a:t>
            </a:r>
            <a:endParaRPr lang="en-US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Language arts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Complete the Free Application for Federal Student Aid (FAFSA)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Graduate from a Utah high school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Apply 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96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9B921-A34B-451E-A3F3-4B34466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Utah Promise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50D1F-F005-4EB3-B9B7-95745ECB8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statewide scholarship program available to students with financial need in Utah.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Available at all Utah public colleges, universities, and technical colleges.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Will cover up to tuition and fees for up to two years.</a:t>
            </a:r>
          </a:p>
          <a:p>
            <a:pPr marL="0" indent="0">
              <a:buNone/>
            </a:pPr>
            <a:endParaRPr lang="en-US" dirty="0"/>
          </a:p>
          <a:p>
            <a:pPr algn="l" fontAlgn="base"/>
            <a:r>
              <a:rPr lang="en-US" dirty="0">
                <a:effectLst/>
                <a:latin typeface="wfont_5d5702_d1b86c096b9d4506b3f72e712d448e8f"/>
              </a:rPr>
              <a:t>Talk to the financial aid office at your college for more information. </a:t>
            </a:r>
          </a:p>
          <a:p>
            <a:pPr algn="l" fontAlgn="base"/>
            <a:r>
              <a:rPr lang="en-US" dirty="0">
                <a:effectLst/>
              </a:rPr>
              <a:t>Must complete FAFSA</a:t>
            </a:r>
          </a:p>
          <a:p>
            <a:pPr algn="l" fontAlgn="base"/>
            <a:r>
              <a:rPr lang="en-US" dirty="0"/>
              <a:t>Be Pell Grant eligible</a:t>
            </a:r>
          </a:p>
          <a:p>
            <a:pPr algn="l" fontAlgn="base"/>
            <a:r>
              <a:rPr lang="en-US" dirty="0">
                <a:effectLst/>
              </a:rPr>
              <a:t>Utah Resident and U.S. Citizen</a:t>
            </a:r>
          </a:p>
          <a:p>
            <a:pPr marL="0" indent="0">
              <a:buNone/>
            </a:pP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46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BA82-0054-4EEF-9DF6-B4725B29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226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 you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BF19B-59C0-4963-923C-99CF642A3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981200"/>
            <a:ext cx="8458200" cy="1629331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Fee Waiver ACT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Hygiene Supplies</a:t>
            </a:r>
          </a:p>
          <a:p>
            <a:r>
              <a:rPr lang="en-US" dirty="0"/>
              <a:t>School Supplies</a:t>
            </a:r>
          </a:p>
          <a:p>
            <a:r>
              <a:rPr lang="en-US" dirty="0"/>
              <a:t>Clothes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2145A-DD19-4684-A461-C9DF7FBD245A}"/>
              </a:ext>
            </a:extLst>
          </p:cNvPr>
          <p:cNvSpPr txBox="1"/>
          <p:nvPr/>
        </p:nvSpPr>
        <p:spPr>
          <a:xfrm>
            <a:off x="1600200" y="39624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SEE YOUR COUNSELOR</a:t>
            </a:r>
          </a:p>
        </p:txBody>
      </p:sp>
    </p:spTree>
    <p:extLst>
      <p:ext uri="{BB962C8B-B14F-4D97-AF65-F5344CB8AC3E}">
        <p14:creationId xmlns:p14="http://schemas.microsoft.com/office/powerpoint/2010/main" val="294618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Questions?</a:t>
            </a:r>
          </a:p>
        </p:txBody>
      </p:sp>
      <p:pic>
        <p:nvPicPr>
          <p:cNvPr id="4" name="Picture 3" descr="question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667000"/>
            <a:ext cx="3462472" cy="2590801"/>
          </a:xfrm>
          <a:prstGeom prst="rect">
            <a:avLst/>
          </a:prstGeom>
        </p:spPr>
      </p:pic>
      <p:sp>
        <p:nvSpPr>
          <p:cNvPr id="2" name="AutoShape 2" descr="Image result for questions meme"/>
          <p:cNvSpPr>
            <a:spLocks noChangeAspect="1" noChangeArrowheads="1"/>
          </p:cNvSpPr>
          <p:nvPr/>
        </p:nvSpPr>
        <p:spPr bwMode="auto">
          <a:xfrm>
            <a:off x="63500" y="-860425"/>
            <a:ext cx="27622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13A17C7E-7B84-432C-A860-A9CDF1422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4419600" cy="3247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524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Senior Checklist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7848600" cy="4572000"/>
          </a:xfrm>
          <a:solidFill>
            <a:schemeClr val="bg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pPr marL="685800" indent="-685800" algn="l">
              <a:buFont typeface="Wingdings" charset="2"/>
              <a:buChar char="q"/>
            </a:pPr>
            <a:r>
              <a:rPr lang="en-US" sz="4800" dirty="0">
                <a:solidFill>
                  <a:schemeClr val="tx1"/>
                </a:solidFill>
              </a:rPr>
              <a:t>Graduate</a:t>
            </a: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 Check credits for graduation </a:t>
            </a:r>
          </a:p>
          <a:p>
            <a:pPr lvl="3" algn="l"/>
            <a:r>
              <a:rPr lang="en-US" sz="2800" dirty="0">
                <a:solidFill>
                  <a:schemeClr val="tx1"/>
                </a:solidFill>
              </a:rPr>
              <a:t>        -</a:t>
            </a:r>
            <a:r>
              <a:rPr lang="en-US" sz="3200" dirty="0" err="1">
                <a:solidFill>
                  <a:schemeClr val="tx1"/>
                </a:solidFill>
              </a:rPr>
              <a:t>MyDSD</a:t>
            </a:r>
            <a:r>
              <a:rPr lang="en-US" sz="3200" dirty="0">
                <a:solidFill>
                  <a:schemeClr val="tx1"/>
                </a:solidFill>
              </a:rPr>
              <a:t>-academics, reports, grad   	     	    summary</a:t>
            </a: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lvl="3" algn="l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4959"/>
            <a:ext cx="2438400" cy="1393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E30B-1546-4CA1-A2B6-CE984686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7810C3-55B8-435B-80F5-2299DDB48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426"/>
            <a:ext cx="8229600" cy="6441936"/>
          </a:xfrm>
          <a:ln>
            <a:solidFill>
              <a:srgbClr val="FF000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CA7ABB6-17E7-472C-A256-B1A4D04ED6F9}"/>
              </a:ext>
            </a:extLst>
          </p:cNvPr>
          <p:cNvSpPr/>
          <p:nvPr/>
        </p:nvSpPr>
        <p:spPr>
          <a:xfrm>
            <a:off x="3048000" y="0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993A04-70B1-472F-880D-1BEDE5B92E54}"/>
              </a:ext>
            </a:extLst>
          </p:cNvPr>
          <p:cNvSpPr/>
          <p:nvPr/>
        </p:nvSpPr>
        <p:spPr>
          <a:xfrm>
            <a:off x="3048000" y="1550850"/>
            <a:ext cx="1066800" cy="354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0856E2-AE45-4459-8677-4F9DD53EE386}"/>
              </a:ext>
            </a:extLst>
          </p:cNvPr>
          <p:cNvSpPr/>
          <p:nvPr/>
        </p:nvSpPr>
        <p:spPr>
          <a:xfrm>
            <a:off x="990600" y="3200400"/>
            <a:ext cx="3581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"/>
            <a:ext cx="7467600" cy="66293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6195645"/>
            <a:ext cx="3886200" cy="5451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4800600"/>
            <a:ext cx="30480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029201"/>
            <a:ext cx="3581400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838200"/>
            <a:ext cx="8686800" cy="746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8300" y="685800"/>
            <a:ext cx="914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4800600"/>
            <a:ext cx="3429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2438400"/>
            <a:ext cx="3610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Completed Credits should be at 20.00+ to be considered on track for graduation.  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53000" y="1066800"/>
            <a:ext cx="457200" cy="13716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4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FD39-F79F-44DE-821B-71982EE1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</a:rPr>
              <a:t>Senior Checklist 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9666-A4D8-4EF1-A2E9-25EA5178A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 all U’s</a:t>
            </a:r>
          </a:p>
          <a:p>
            <a:r>
              <a:rPr lang="en-US" dirty="0"/>
              <a:t>Complete credit recovery (</a:t>
            </a:r>
            <a:r>
              <a:rPr lang="en-US" dirty="0" err="1"/>
              <a:t>edgenuity</a:t>
            </a:r>
            <a:r>
              <a:rPr lang="en-US" dirty="0"/>
              <a:t>) or packets from NLC before 2</a:t>
            </a:r>
            <a:r>
              <a:rPr lang="en-US" baseline="30000" dirty="0"/>
              <a:t>nd</a:t>
            </a:r>
            <a:r>
              <a:rPr lang="en-US" dirty="0"/>
              <a:t> semester.</a:t>
            </a:r>
          </a:p>
          <a:p>
            <a:r>
              <a:rPr lang="en-US" dirty="0"/>
              <a:t>Pass the Civics test in U.S. Govt.</a:t>
            </a:r>
          </a:p>
          <a:p>
            <a:r>
              <a:rPr lang="en-US" dirty="0"/>
              <a:t>Complete FAFSA </a:t>
            </a:r>
            <a:r>
              <a:rPr lang="en-US" sz="3000" dirty="0"/>
              <a:t>(free application federal student aid  </a:t>
            </a:r>
            <a:r>
              <a:rPr lang="en-US" sz="3000" b="0" i="0" dirty="0">
                <a:solidFill>
                  <a:srgbClr val="202124"/>
                </a:solidFill>
                <a:effectLst/>
                <a:latin typeface="Google Sans"/>
              </a:rPr>
              <a:t>fafsa.ed.gov)</a:t>
            </a:r>
            <a:endParaRPr lang="en-US" sz="3000" dirty="0"/>
          </a:p>
          <a:p>
            <a:r>
              <a:rPr lang="en-US" dirty="0"/>
              <a:t>Check NCAA eligibility if applicable (See Mr. Smith with questions)  </a:t>
            </a:r>
          </a:p>
        </p:txBody>
      </p:sp>
      <p:pic>
        <p:nvPicPr>
          <p:cNvPr id="5" name="Picture 4" descr="A picture containing person, person, suit&#10;&#10;Description automatically generated">
            <a:extLst>
              <a:ext uri="{FF2B5EF4-FFF2-40B4-BE49-F238E27FC236}">
                <a16:creationId xmlns:a16="http://schemas.microsoft.com/office/drawing/2014/main" id="{7B9C7F6C-0389-E355-A7E9-AB9D1621C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38" y="5410200"/>
            <a:ext cx="966961" cy="117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6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524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Senior Checklist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399"/>
            <a:ext cx="7620000" cy="4235177"/>
          </a:xfrm>
          <a:solidFill>
            <a:schemeClr val="bg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92500"/>
          </a:bodyPr>
          <a:lstStyle/>
          <a:p>
            <a:pPr marL="1028700" indent="-571500" algn="l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tx1"/>
                </a:solidFill>
              </a:rPr>
              <a:t>Important dates:</a:t>
            </a:r>
          </a:p>
          <a:p>
            <a:pPr marL="1028700" indent="-5715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Oct. 1</a:t>
            </a:r>
            <a:r>
              <a:rPr lang="en-US" sz="2800" baseline="30000" dirty="0">
                <a:solidFill>
                  <a:schemeClr val="tx1"/>
                </a:solidFill>
              </a:rPr>
              <a:t>st</a:t>
            </a:r>
            <a:r>
              <a:rPr lang="en-US" sz="2800" dirty="0">
                <a:solidFill>
                  <a:schemeClr val="tx1"/>
                </a:solidFill>
              </a:rPr>
              <a:t> FAFSA opens</a:t>
            </a:r>
          </a:p>
          <a:p>
            <a:pPr marL="10287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11th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late start)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 Application day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7:30—9:00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a.m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. (meet in commons)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28700" indent="-571500" algn="l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</a:rPr>
              <a:t>January 11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FAFSA completion night </a:t>
            </a:r>
            <a:r>
              <a:rPr lang="en-US" sz="2800" dirty="0">
                <a:solidFill>
                  <a:schemeClr val="tx1"/>
                </a:solidFill>
              </a:rPr>
              <a:t>5:30-7:00 p.m. in school library (parents are welcome)</a:t>
            </a:r>
          </a:p>
          <a:p>
            <a:pPr marL="1028700" indent="-5715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October 28th  ACT test </a:t>
            </a:r>
          </a:p>
          <a:p>
            <a:pPr marL="1028700" indent="-5715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hlinkClick r:id="rId2"/>
              </a:rPr>
              <a:t>www.act.org</a:t>
            </a:r>
            <a:r>
              <a:rPr lang="en-US" sz="2800" dirty="0">
                <a:solidFill>
                  <a:schemeClr val="tx1"/>
                </a:solidFill>
              </a:rPr>
              <a:t> (Sept. 22</a:t>
            </a:r>
            <a:r>
              <a:rPr lang="en-US" sz="2800" baseline="30000" dirty="0">
                <a:solidFill>
                  <a:schemeClr val="tx1"/>
                </a:solidFill>
              </a:rPr>
              <a:t>nd</a:t>
            </a:r>
            <a:r>
              <a:rPr lang="en-US" sz="2800" dirty="0">
                <a:solidFill>
                  <a:schemeClr val="tx1"/>
                </a:solidFill>
              </a:rPr>
              <a:t> last day to register)</a:t>
            </a:r>
          </a:p>
          <a:p>
            <a:pPr marL="457200"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4959"/>
            <a:ext cx="2438400" cy="13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96E75E5A-F824-4BA7-85F5-7DAED2353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560"/>
            <a:ext cx="579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0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a48d652-61f7-44d2-9556-79e22c900d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353797788CC14B858B55F090728DD7" ma:contentTypeVersion="14" ma:contentTypeDescription="Create a new document." ma:contentTypeScope="" ma:versionID="63ece7bcfd8e65efcaa5afb69dc82337">
  <xsd:schema xmlns:xsd="http://www.w3.org/2001/XMLSchema" xmlns:xs="http://www.w3.org/2001/XMLSchema" xmlns:p="http://schemas.microsoft.com/office/2006/metadata/properties" xmlns:ns3="fa48d652-61f7-44d2-9556-79e22c900dbd" xmlns:ns4="9e42a52a-ada2-4182-b71d-c58e9ba15770" targetNamespace="http://schemas.microsoft.com/office/2006/metadata/properties" ma:root="true" ma:fieldsID="9f98a44cb5c8eaffb3e6de002c7b632a" ns3:_="" ns4:_="">
    <xsd:import namespace="fa48d652-61f7-44d2-9556-79e22c900dbd"/>
    <xsd:import namespace="9e42a52a-ada2-4182-b71d-c58e9ba157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8d652-61f7-44d2-9556-79e22c900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2a52a-ada2-4182-b71d-c58e9ba157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9CF3E9-72A3-40E2-9BEF-13DA38A51E76}">
  <ds:schemaRefs>
    <ds:schemaRef ds:uri="http://www.w3.org/XML/1998/namespace"/>
    <ds:schemaRef ds:uri="fa48d652-61f7-44d2-9556-79e22c900dbd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9e42a52a-ada2-4182-b71d-c58e9ba15770"/>
  </ds:schemaRefs>
</ds:datastoreItem>
</file>

<file path=customXml/itemProps2.xml><?xml version="1.0" encoding="utf-8"?>
<ds:datastoreItem xmlns:ds="http://schemas.openxmlformats.org/officeDocument/2006/customXml" ds:itemID="{095E0BA1-3D2E-4841-9781-D0DDBE1CA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48d652-61f7-44d2-9556-79e22c900dbd"/>
    <ds:schemaRef ds:uri="9e42a52a-ada2-4182-b71d-c58e9ba157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93AB81-A134-4D94-9B69-B13C43D7250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d9cf274-547e-4af5-8dde-01a636e0b607}" enabled="0" method="" siteId="{3d9cf274-547e-4af5-8dde-01a636e0b60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14858</TotalTime>
  <Words>1048</Words>
  <Application>Microsoft Office PowerPoint</Application>
  <PresentationFormat>On-screen Show (4:3)</PresentationFormat>
  <Paragraphs>236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Bountiful High</vt:lpstr>
      <vt:lpstr>Counselors</vt:lpstr>
      <vt:lpstr>Senior Checklist</vt:lpstr>
      <vt:lpstr>PowerPoint Presentation</vt:lpstr>
      <vt:lpstr>PowerPoint Presentation</vt:lpstr>
      <vt:lpstr>PowerPoint Presentation</vt:lpstr>
      <vt:lpstr>Senior Checklist (continued)</vt:lpstr>
      <vt:lpstr>Senior Checklist</vt:lpstr>
      <vt:lpstr>PowerPoint Presentation</vt:lpstr>
      <vt:lpstr>Education--income</vt:lpstr>
      <vt:lpstr>College Application Process</vt:lpstr>
      <vt:lpstr>Common app www.commonapp.org</vt:lpstr>
      <vt:lpstr>  University of Utah </vt:lpstr>
      <vt:lpstr>BYU </vt:lpstr>
      <vt:lpstr>PowerPoint Presentation</vt:lpstr>
      <vt:lpstr>Utah State scholarship index</vt:lpstr>
      <vt:lpstr>PowerPoint Presentation</vt:lpstr>
      <vt:lpstr>Weber State scholarship index</vt:lpstr>
      <vt:lpstr>PowerPoint Presentation</vt:lpstr>
      <vt:lpstr>  UVU scholarship index     P--Presidential—pays full tuition &amp; fees /4 years    </vt:lpstr>
      <vt:lpstr>Senior Checklist</vt:lpstr>
      <vt:lpstr>Senior Checklist</vt:lpstr>
      <vt:lpstr>Paying for College</vt:lpstr>
      <vt:lpstr>Opportunity Scholarship requirements (Replaces Regents scholarship)</vt:lpstr>
      <vt:lpstr>Utah Promise scholarship</vt:lpstr>
      <vt:lpstr>Do you need?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Bountiful High</dc:title>
  <dc:creator>Marni Willard</dc:creator>
  <cp:lastModifiedBy>David Mortensen</cp:lastModifiedBy>
  <cp:revision>61</cp:revision>
  <dcterms:created xsi:type="dcterms:W3CDTF">2019-08-28T20:14:14Z</dcterms:created>
  <dcterms:modified xsi:type="dcterms:W3CDTF">2023-09-20T16:54:45Z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0x010100A7353797788CC14B858B55F090728DD7</vt:lpwstr>
  </property>
</Properties>
</file>