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76" r:id="rId3"/>
    <p:sldId id="277" r:id="rId4"/>
    <p:sldId id="263" r:id="rId5"/>
    <p:sldId id="279" r:id="rId6"/>
    <p:sldId id="280" r:id="rId7"/>
    <p:sldId id="281" r:id="rId8"/>
    <p:sldId id="282" r:id="rId9"/>
    <p:sldId id="257" r:id="rId10"/>
    <p:sldId id="259" r:id="rId11"/>
    <p:sldId id="284" r:id="rId12"/>
    <p:sldId id="283" r:id="rId13"/>
    <p:sldId id="285" r:id="rId14"/>
    <p:sldId id="288" r:id="rId15"/>
    <p:sldId id="258" r:id="rId16"/>
    <p:sldId id="260" r:id="rId17"/>
    <p:sldId id="262" r:id="rId18"/>
    <p:sldId id="292" r:id="rId19"/>
    <p:sldId id="293" r:id="rId20"/>
    <p:sldId id="294" r:id="rId21"/>
    <p:sldId id="295" r:id="rId22"/>
    <p:sldId id="296" r:id="rId23"/>
    <p:sldId id="297" r:id="rId24"/>
    <p:sldId id="286" r:id="rId25"/>
    <p:sldId id="267" r:id="rId26"/>
    <p:sldId id="278" r:id="rId27"/>
    <p:sldId id="287" r:id="rId28"/>
    <p:sldId id="270" r:id="rId29"/>
    <p:sldId id="264" r:id="rId30"/>
    <p:sldId id="265" r:id="rId31"/>
    <p:sldId id="271" r:id="rId32"/>
    <p:sldId id="273" r:id="rId33"/>
    <p:sldId id="266" r:id="rId34"/>
    <p:sldId id="275" r:id="rId3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25" autoAdjust="0"/>
    <p:restoredTop sz="94660"/>
  </p:normalViewPr>
  <p:slideViewPr>
    <p:cSldViewPr snapToGrid="0">
      <p:cViewPr varScale="1">
        <p:scale>
          <a:sx n="105" d="100"/>
          <a:sy n="105" d="100"/>
        </p:scale>
        <p:origin x="120" y="2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5923F103-BC34-4FE4-A40E-EDDEECFDA5D0}" type="datetimeFigureOut">
              <a:rPr lang="en-US" dirty="0"/>
              <a:pPr/>
              <a:t>8/2/2022</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dirty="0"/>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23A1CC3-2375-41D4-9E03-427CAF2A4C1A}" type="datetimeFigureOut">
              <a:rPr lang="en-US" dirty="0"/>
              <a:t>8/2/2022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AFF16868-8199-4C2C-A5B1-63AEE139F88E}" type="datetimeFigureOut">
              <a:rPr lang="en-US" dirty="0"/>
              <a:t>8/2/2022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AAD9FF7F-6988-44CC-821B-644E70CD2F73}" type="datetimeFigureOut">
              <a:rPr lang="en-US" dirty="0"/>
              <a:t>8/2/2022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C12C299-16B2-4475-990D-751901EACC14}" type="datetimeFigureOut">
              <a:rPr lang="en-US" dirty="0"/>
              <a:t>8/2/2022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FE86839-B9D8-4651-8783-F325ECE74E65}" type="datetimeFigureOut">
              <a:rPr lang="en-US" dirty="0"/>
              <a:t>8/2/2022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D484F64-32F6-45C5-931F-ADC1662401D0}" type="datetimeFigureOut">
              <a:rPr lang="en-US" dirty="0"/>
              <a:t>8/2/2022</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53086D93-FCAC-47E0-A2EE-787E62CA814C}" type="datetimeFigureOut">
              <a:rPr lang="en-US" dirty="0"/>
              <a:t>8/2/2022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CDA879A6-0FD0-4734-A311-86BFCA472E6E}" type="datetimeFigureOut">
              <a:rPr lang="en-US" dirty="0"/>
              <a:t>8/2/2022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dirty="0"/>
              <a:t>8/2/2022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34E6425-0181-43F2-84FC-787E803FD2F8}" type="datetimeFigureOut">
              <a:rPr lang="en-US" dirty="0"/>
              <a:t>8/2/2022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dirty="0"/>
              <a:t>8/2/2022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dirty="0"/>
              <a:t>8/2/2022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dirty="0"/>
              <a:t>8/2/2022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dirty="0"/>
              <a:t>8/2/2022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6E86A4C-8E40-4F87-A4F0-01A0687C5742}" type="datetimeFigureOut">
              <a:rPr lang="en-US" dirty="0"/>
              <a:t>8/2/2022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5E72C73-2D91-4E12-BA25-F0AA0C03599B}" type="datetimeFigureOut">
              <a:rPr lang="en-US" dirty="0"/>
              <a:t>8/2/2022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2BE451C3-0FF4-47C4-B829-773ADF60F88C}" type="datetimeFigureOut">
              <a:rPr lang="en-US" dirty="0"/>
              <a:t>8/2/2022</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dirty="0"/>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72"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s://www.youtube.com/watch?v=PqU-hnowpZA"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hyperlink" Target="https://doi.org/10.1016/j.jadohealth.2013.05.002"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2099733"/>
            <a:ext cx="8825658" cy="2038255"/>
          </a:xfrm>
        </p:spPr>
        <p:txBody>
          <a:bodyPr/>
          <a:lstStyle/>
          <a:p>
            <a:r>
              <a:rPr lang="en-US" sz="4800" dirty="0">
                <a:solidFill>
                  <a:schemeClr val="accent5">
                    <a:lumMod val="60000"/>
                    <a:lumOff val="40000"/>
                  </a:schemeClr>
                </a:solidFill>
                <a:latin typeface="Berlin Sans FB Demi" panose="020E0802020502020306" pitchFamily="34" charset="0"/>
              </a:rPr>
              <a:t>Bullying and Suicide Prevention</a:t>
            </a:r>
          </a:p>
        </p:txBody>
      </p:sp>
      <p:sp>
        <p:nvSpPr>
          <p:cNvPr id="3" name="Subtitle 2"/>
          <p:cNvSpPr>
            <a:spLocks noGrp="1"/>
          </p:cNvSpPr>
          <p:nvPr>
            <p:ph type="subTitle" idx="1"/>
          </p:nvPr>
        </p:nvSpPr>
        <p:spPr>
          <a:xfrm>
            <a:off x="1154955" y="4137988"/>
            <a:ext cx="8825658" cy="1500812"/>
          </a:xfrm>
        </p:spPr>
        <p:txBody>
          <a:bodyPr/>
          <a:lstStyle/>
          <a:p>
            <a:r>
              <a:rPr lang="en-US" b="1" dirty="0">
                <a:solidFill>
                  <a:schemeClr val="tx1"/>
                </a:solidFill>
              </a:rPr>
              <a:t>Hyped Consulting </a:t>
            </a:r>
          </a:p>
          <a:p>
            <a:r>
              <a:rPr lang="en-US" sz="1600" b="1" dirty="0" err="1">
                <a:solidFill>
                  <a:schemeClr val="tx1"/>
                </a:solidFill>
                <a:ea typeface="Nirmala UI" panose="020B0502040204020203" pitchFamily="34" charset="0"/>
                <a:cs typeface="Nirmala UI" panose="020B0502040204020203" pitchFamily="34" charset="0"/>
              </a:rPr>
              <a:t>latosha</a:t>
            </a:r>
            <a:r>
              <a:rPr lang="en-US" sz="1600" b="1" dirty="0">
                <a:solidFill>
                  <a:schemeClr val="tx1"/>
                </a:solidFill>
                <a:ea typeface="Nirmala UI" panose="020B0502040204020203" pitchFamily="34" charset="0"/>
                <a:cs typeface="Nirmala UI" panose="020B0502040204020203" pitchFamily="34" charset="0"/>
              </a:rPr>
              <a:t> </a:t>
            </a:r>
            <a:r>
              <a:rPr lang="en-US" sz="1600" b="1" dirty="0" err="1">
                <a:solidFill>
                  <a:schemeClr val="tx1"/>
                </a:solidFill>
                <a:ea typeface="Nirmala UI" panose="020B0502040204020203" pitchFamily="34" charset="0"/>
                <a:cs typeface="Nirmala UI" panose="020B0502040204020203" pitchFamily="34" charset="0"/>
              </a:rPr>
              <a:t>myers</a:t>
            </a:r>
            <a:endParaRPr lang="en-US" sz="1600" b="1" dirty="0">
              <a:solidFill>
                <a:schemeClr val="tx1"/>
              </a:solidFill>
              <a:ea typeface="Nirmala UI" panose="020B0502040204020203" pitchFamily="34" charset="0"/>
              <a:cs typeface="Nirmala UI" panose="020B0502040204020203" pitchFamily="34" charset="0"/>
            </a:endParaRPr>
          </a:p>
        </p:txBody>
      </p:sp>
      <p:pic>
        <p:nvPicPr>
          <p:cNvPr id="4" name="Picture 3">
            <a:extLst>
              <a:ext uri="{FF2B5EF4-FFF2-40B4-BE49-F238E27FC236}">
                <a16:creationId xmlns:a16="http://schemas.microsoft.com/office/drawing/2014/main" id="{F648C4B6-91F3-45ED-8F52-B48D307BE74F}"/>
              </a:ext>
            </a:extLst>
          </p:cNvPr>
          <p:cNvPicPr>
            <a:picLocks noChangeAspect="1"/>
          </p:cNvPicPr>
          <p:nvPr/>
        </p:nvPicPr>
        <p:blipFill>
          <a:blip r:embed="rId2"/>
          <a:stretch>
            <a:fillRect/>
          </a:stretch>
        </p:blipFill>
        <p:spPr>
          <a:xfrm>
            <a:off x="8366760" y="4675431"/>
            <a:ext cx="2281999" cy="1500812"/>
          </a:xfrm>
          <a:prstGeom prst="rect">
            <a:avLst/>
          </a:prstGeom>
        </p:spPr>
      </p:pic>
    </p:spTree>
    <p:extLst>
      <p:ext uri="{BB962C8B-B14F-4D97-AF65-F5344CB8AC3E}">
        <p14:creationId xmlns:p14="http://schemas.microsoft.com/office/powerpoint/2010/main" val="1456313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5"/>
                </a:solidFill>
              </a:rPr>
              <a:t>Types of Bullying</a:t>
            </a:r>
          </a:p>
        </p:txBody>
      </p:sp>
      <p:sp>
        <p:nvSpPr>
          <p:cNvPr id="3" name="Content Placeholder 2"/>
          <p:cNvSpPr>
            <a:spLocks noGrp="1"/>
          </p:cNvSpPr>
          <p:nvPr>
            <p:ph idx="1"/>
          </p:nvPr>
        </p:nvSpPr>
        <p:spPr/>
        <p:txBody>
          <a:bodyPr>
            <a:normAutofit/>
          </a:bodyPr>
          <a:lstStyle/>
          <a:p>
            <a:pPr marL="0" indent="0">
              <a:buNone/>
            </a:pPr>
            <a:r>
              <a:rPr lang="en-US" b="1" dirty="0"/>
              <a:t>Examples include:</a:t>
            </a:r>
          </a:p>
          <a:p>
            <a:pPr>
              <a:buFont typeface="Wingdings" panose="05000000000000000000" pitchFamily="2" charset="2"/>
              <a:buChar char="v"/>
            </a:pPr>
            <a:r>
              <a:rPr lang="en-US" sz="1600" dirty="0"/>
              <a:t>Spreading lies about or posting embarrassing photos of someone on social media</a:t>
            </a:r>
          </a:p>
          <a:p>
            <a:pPr>
              <a:buFont typeface="Wingdings" panose="05000000000000000000" pitchFamily="2" charset="2"/>
              <a:buChar char="v"/>
            </a:pPr>
            <a:r>
              <a:rPr lang="en-US" sz="1600" dirty="0"/>
              <a:t>Sending hurtful messages or threats via messaging platforms</a:t>
            </a:r>
          </a:p>
          <a:p>
            <a:pPr>
              <a:buFont typeface="Wingdings" panose="05000000000000000000" pitchFamily="2" charset="2"/>
              <a:buChar char="v"/>
            </a:pPr>
            <a:r>
              <a:rPr lang="en-US" sz="1600" dirty="0"/>
              <a:t>Impersonating someone and sending mean messages to others on their behalf. </a:t>
            </a:r>
          </a:p>
          <a:p>
            <a:pPr>
              <a:buFont typeface="Wingdings" panose="05000000000000000000" pitchFamily="2" charset="2"/>
              <a:buChar char="v"/>
            </a:pPr>
            <a:r>
              <a:rPr lang="en-US" sz="1600" dirty="0"/>
              <a:t>Starting a website that rates someone’s appearance or popularity</a:t>
            </a:r>
          </a:p>
          <a:p>
            <a:pPr>
              <a:buFont typeface="Wingdings" panose="05000000000000000000" pitchFamily="2" charset="2"/>
              <a:buChar char="v"/>
            </a:pPr>
            <a:r>
              <a:rPr lang="en-US" sz="1600" dirty="0"/>
              <a:t>Making fun of someone in an online chat that includes multiple people.</a:t>
            </a:r>
          </a:p>
          <a:p>
            <a:pPr>
              <a:buFont typeface="Wingdings" panose="05000000000000000000" pitchFamily="2" charset="2"/>
              <a:buChar char="v"/>
            </a:pPr>
            <a:r>
              <a:rPr lang="en-US" sz="1600" dirty="0"/>
              <a:t>Creating fake social media accounts that ridicule someone</a:t>
            </a:r>
          </a:p>
          <a:p>
            <a:pPr>
              <a:buFont typeface="Wingdings" panose="05000000000000000000" pitchFamily="2" charset="2"/>
              <a:buChar char="v"/>
            </a:pPr>
            <a:r>
              <a:rPr lang="en-US" sz="1600" dirty="0"/>
              <a:t>Verbally abusing other players in multiplayer online games, Internet-connected console games and virtual worlds</a:t>
            </a:r>
          </a:p>
          <a:p>
            <a:pPr>
              <a:buFont typeface="Wingdings" panose="05000000000000000000" pitchFamily="2" charset="2"/>
              <a:buChar char="v"/>
            </a:pPr>
            <a:endParaRPr lang="en-US" dirty="0"/>
          </a:p>
          <a:p>
            <a:pPr>
              <a:buFont typeface="Wingdings" panose="05000000000000000000" pitchFamily="2" charset="2"/>
              <a:buChar char="v"/>
            </a:pPr>
            <a:endParaRPr lang="en-US" dirty="0"/>
          </a:p>
        </p:txBody>
      </p:sp>
      <p:pic>
        <p:nvPicPr>
          <p:cNvPr id="4" name="Picture 3"/>
          <p:cNvPicPr>
            <a:picLocks noChangeAspect="1"/>
          </p:cNvPicPr>
          <p:nvPr/>
        </p:nvPicPr>
        <p:blipFill>
          <a:blip r:embed="rId2"/>
          <a:stretch>
            <a:fillRect/>
          </a:stretch>
        </p:blipFill>
        <p:spPr>
          <a:xfrm>
            <a:off x="7529610" y="665676"/>
            <a:ext cx="1993565" cy="1322947"/>
          </a:xfrm>
          <a:prstGeom prst="rect">
            <a:avLst/>
          </a:prstGeom>
        </p:spPr>
      </p:pic>
    </p:spTree>
    <p:extLst>
      <p:ext uri="{BB962C8B-B14F-4D97-AF65-F5344CB8AC3E}">
        <p14:creationId xmlns:p14="http://schemas.microsoft.com/office/powerpoint/2010/main" val="2420337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down)">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wipe(down)">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wipe(down)">
                                      <p:cBhvr>
                                        <p:cTn id="3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450F61-A815-4CFF-B02D-60EA7F58AF8E}"/>
              </a:ext>
            </a:extLst>
          </p:cNvPr>
          <p:cNvSpPr>
            <a:spLocks noGrp="1"/>
          </p:cNvSpPr>
          <p:nvPr>
            <p:ph type="title"/>
          </p:nvPr>
        </p:nvSpPr>
        <p:spPr/>
        <p:txBody>
          <a:bodyPr/>
          <a:lstStyle/>
          <a:p>
            <a:r>
              <a:rPr lang="en-US" dirty="0">
                <a:solidFill>
                  <a:schemeClr val="accent5"/>
                </a:solidFill>
              </a:rPr>
              <a:t>Signs of Bullying</a:t>
            </a:r>
          </a:p>
        </p:txBody>
      </p:sp>
      <p:sp>
        <p:nvSpPr>
          <p:cNvPr id="3" name="Content Placeholder 2">
            <a:extLst>
              <a:ext uri="{FF2B5EF4-FFF2-40B4-BE49-F238E27FC236}">
                <a16:creationId xmlns:a16="http://schemas.microsoft.com/office/drawing/2014/main" id="{BA85BDB3-B382-4B9A-BAEE-8152B999EA35}"/>
              </a:ext>
            </a:extLst>
          </p:cNvPr>
          <p:cNvSpPr>
            <a:spLocks noGrp="1"/>
          </p:cNvSpPr>
          <p:nvPr>
            <p:ph idx="1"/>
          </p:nvPr>
        </p:nvSpPr>
        <p:spPr/>
        <p:txBody>
          <a:bodyPr/>
          <a:lstStyle/>
          <a:p>
            <a:pPr>
              <a:buFont typeface="Wingdings" panose="05000000000000000000" pitchFamily="2" charset="2"/>
              <a:buChar char="v"/>
            </a:pPr>
            <a:r>
              <a:rPr lang="en-US" b="1" dirty="0"/>
              <a:t>Signs and symptoms of someone who is being bullied can include:</a:t>
            </a:r>
          </a:p>
          <a:p>
            <a:pPr>
              <a:buFont typeface="Wingdings" panose="05000000000000000000" pitchFamily="2" charset="2"/>
              <a:buChar char="v"/>
            </a:pPr>
            <a:endParaRPr lang="en-US" dirty="0"/>
          </a:p>
          <a:p>
            <a:pPr>
              <a:buFont typeface="Wingdings" panose="05000000000000000000" pitchFamily="2" charset="2"/>
              <a:buChar char="v"/>
            </a:pPr>
            <a:r>
              <a:rPr lang="en-US" dirty="0"/>
              <a:t>missing belongings,</a:t>
            </a:r>
          </a:p>
          <a:p>
            <a:pPr>
              <a:buFont typeface="Wingdings" panose="05000000000000000000" pitchFamily="2" charset="2"/>
              <a:buChar char="v"/>
            </a:pPr>
            <a:r>
              <a:rPr lang="en-US" dirty="0"/>
              <a:t>unexplained injuries,</a:t>
            </a:r>
          </a:p>
          <a:p>
            <a:pPr>
              <a:buFont typeface="Wingdings" panose="05000000000000000000" pitchFamily="2" charset="2"/>
              <a:buChar char="v"/>
            </a:pPr>
            <a:r>
              <a:rPr lang="en-US" dirty="0"/>
              <a:t>having a limited number of friends,</a:t>
            </a:r>
          </a:p>
          <a:p>
            <a:pPr>
              <a:buFont typeface="Wingdings" panose="05000000000000000000" pitchFamily="2" charset="2"/>
              <a:buChar char="v"/>
            </a:pPr>
            <a:r>
              <a:rPr lang="en-US" dirty="0"/>
              <a:t>declining grades, or</a:t>
            </a:r>
          </a:p>
          <a:p>
            <a:pPr>
              <a:buFont typeface="Wingdings" panose="05000000000000000000" pitchFamily="2" charset="2"/>
              <a:buChar char="v"/>
            </a:pPr>
            <a:r>
              <a:rPr lang="en-US" dirty="0"/>
              <a:t>being self-destructive.</a:t>
            </a:r>
          </a:p>
          <a:p>
            <a:pPr>
              <a:buFont typeface="Wingdings" panose="05000000000000000000" pitchFamily="2" charset="2"/>
              <a:buChar char="v"/>
            </a:pPr>
            <a:endParaRPr lang="en-US" dirty="0"/>
          </a:p>
        </p:txBody>
      </p:sp>
      <p:pic>
        <p:nvPicPr>
          <p:cNvPr id="4" name="Picture 3">
            <a:extLst>
              <a:ext uri="{FF2B5EF4-FFF2-40B4-BE49-F238E27FC236}">
                <a16:creationId xmlns:a16="http://schemas.microsoft.com/office/drawing/2014/main" id="{ACB3C371-B857-44F1-9C00-79C5CBD90663}"/>
              </a:ext>
            </a:extLst>
          </p:cNvPr>
          <p:cNvPicPr>
            <a:picLocks noChangeAspect="1"/>
          </p:cNvPicPr>
          <p:nvPr/>
        </p:nvPicPr>
        <p:blipFill>
          <a:blip r:embed="rId2"/>
          <a:stretch>
            <a:fillRect/>
          </a:stretch>
        </p:blipFill>
        <p:spPr>
          <a:xfrm>
            <a:off x="6788848" y="3645598"/>
            <a:ext cx="2619375" cy="1743075"/>
          </a:xfrm>
          <a:prstGeom prst="rect">
            <a:avLst/>
          </a:prstGeom>
        </p:spPr>
      </p:pic>
    </p:spTree>
    <p:extLst>
      <p:ext uri="{BB962C8B-B14F-4D97-AF65-F5344CB8AC3E}">
        <p14:creationId xmlns:p14="http://schemas.microsoft.com/office/powerpoint/2010/main" val="2809072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0491C-6F7F-487C-B9DA-B8B6219EFC8B}"/>
              </a:ext>
            </a:extLst>
          </p:cNvPr>
          <p:cNvSpPr>
            <a:spLocks noGrp="1"/>
          </p:cNvSpPr>
          <p:nvPr>
            <p:ph type="title"/>
          </p:nvPr>
        </p:nvSpPr>
        <p:spPr/>
        <p:txBody>
          <a:bodyPr/>
          <a:lstStyle/>
          <a:p>
            <a:r>
              <a:rPr lang="en-US" dirty="0">
                <a:solidFill>
                  <a:schemeClr val="accent5"/>
                </a:solidFill>
              </a:rPr>
              <a:t>Dangers of Bullying</a:t>
            </a:r>
          </a:p>
        </p:txBody>
      </p:sp>
      <p:sp>
        <p:nvSpPr>
          <p:cNvPr id="3" name="Content Placeholder 2">
            <a:extLst>
              <a:ext uri="{FF2B5EF4-FFF2-40B4-BE49-F238E27FC236}">
                <a16:creationId xmlns:a16="http://schemas.microsoft.com/office/drawing/2014/main" id="{00C686E5-BB6D-4E5E-B9D1-9B84D6CE8B2D}"/>
              </a:ext>
            </a:extLst>
          </p:cNvPr>
          <p:cNvSpPr>
            <a:spLocks noGrp="1"/>
          </p:cNvSpPr>
          <p:nvPr>
            <p:ph idx="1"/>
          </p:nvPr>
        </p:nvSpPr>
        <p:spPr/>
        <p:txBody>
          <a:bodyPr/>
          <a:lstStyle/>
          <a:p>
            <a:pPr>
              <a:buFont typeface="Wingdings" panose="05000000000000000000" pitchFamily="2" charset="2"/>
              <a:buChar char="v"/>
            </a:pPr>
            <a:r>
              <a:rPr lang="en-US" sz="1600" b="1" dirty="0"/>
              <a:t>Dangers for Children and Adolescents Who Are Bullied</a:t>
            </a:r>
            <a:r>
              <a:rPr lang="en-US" sz="1600" dirty="0"/>
              <a:t>:		</a:t>
            </a:r>
          </a:p>
          <a:p>
            <a:pPr lvl="1">
              <a:buFont typeface="Wingdings" panose="05000000000000000000" pitchFamily="2" charset="2"/>
              <a:buChar char="v"/>
            </a:pPr>
            <a:r>
              <a:rPr lang="en-US" sz="1400" dirty="0"/>
              <a:t>Depression (low mood, a sense of hopelessness)</a:t>
            </a:r>
          </a:p>
          <a:p>
            <a:pPr lvl="1">
              <a:buFont typeface="Wingdings" panose="05000000000000000000" pitchFamily="2" charset="2"/>
              <a:buChar char="v"/>
            </a:pPr>
            <a:r>
              <a:rPr lang="en-US" sz="1400" dirty="0"/>
              <a:t>Social anxiety, loneliness, isolation</a:t>
            </a:r>
          </a:p>
          <a:p>
            <a:pPr lvl="1">
              <a:buFont typeface="Wingdings" panose="05000000000000000000" pitchFamily="2" charset="2"/>
              <a:buChar char="v"/>
            </a:pPr>
            <a:r>
              <a:rPr lang="en-US" sz="1400" dirty="0"/>
              <a:t>Stress related health problems (e.g., headaches, stomach aches)</a:t>
            </a:r>
          </a:p>
          <a:p>
            <a:pPr lvl="1">
              <a:buFont typeface="Wingdings" panose="05000000000000000000" pitchFamily="2" charset="2"/>
              <a:buChar char="v"/>
            </a:pPr>
            <a:r>
              <a:rPr lang="en-US" sz="1400" dirty="0"/>
              <a:t>Low self esteem</a:t>
            </a:r>
          </a:p>
          <a:p>
            <a:pPr lvl="1">
              <a:buFont typeface="Wingdings" panose="05000000000000000000" pitchFamily="2" charset="2"/>
              <a:buChar char="v"/>
            </a:pPr>
            <a:r>
              <a:rPr lang="en-US" sz="1400" dirty="0"/>
              <a:t>School absenteeism and academic problems</a:t>
            </a:r>
          </a:p>
          <a:p>
            <a:pPr lvl="1">
              <a:buFont typeface="Wingdings" panose="05000000000000000000" pitchFamily="2" charset="2"/>
              <a:buChar char="v"/>
            </a:pPr>
            <a:r>
              <a:rPr lang="en-US" sz="1400" dirty="0"/>
              <a:t>Aggressive behaviors</a:t>
            </a:r>
          </a:p>
          <a:p>
            <a:pPr lvl="1">
              <a:buFont typeface="Wingdings" panose="05000000000000000000" pitchFamily="2" charset="2"/>
              <a:buChar char="v"/>
            </a:pPr>
            <a:r>
              <a:rPr lang="en-US" sz="1400" dirty="0"/>
              <a:t>Contemplating, attempting, or committing suicide</a:t>
            </a:r>
          </a:p>
          <a:p>
            <a:endParaRPr lang="en-US" dirty="0"/>
          </a:p>
        </p:txBody>
      </p:sp>
    </p:spTree>
    <p:extLst>
      <p:ext uri="{BB962C8B-B14F-4D97-AF65-F5344CB8AC3E}">
        <p14:creationId xmlns:p14="http://schemas.microsoft.com/office/powerpoint/2010/main" val="17808507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EC6780-2563-40C2-9918-029D7C2596F2}"/>
              </a:ext>
            </a:extLst>
          </p:cNvPr>
          <p:cNvSpPr>
            <a:spLocks noGrp="1"/>
          </p:cNvSpPr>
          <p:nvPr>
            <p:ph type="title"/>
          </p:nvPr>
        </p:nvSpPr>
        <p:spPr/>
        <p:txBody>
          <a:bodyPr/>
          <a:lstStyle/>
          <a:p>
            <a:r>
              <a:rPr lang="en-US" dirty="0">
                <a:solidFill>
                  <a:schemeClr val="accent5"/>
                </a:solidFill>
              </a:rPr>
              <a:t>Dangers of Bullying</a:t>
            </a:r>
          </a:p>
        </p:txBody>
      </p:sp>
      <p:sp>
        <p:nvSpPr>
          <p:cNvPr id="3" name="Content Placeholder 2">
            <a:extLst>
              <a:ext uri="{FF2B5EF4-FFF2-40B4-BE49-F238E27FC236}">
                <a16:creationId xmlns:a16="http://schemas.microsoft.com/office/drawing/2014/main" id="{76DA3EFA-ED40-4612-B17E-AFE746FAFCC4}"/>
              </a:ext>
            </a:extLst>
          </p:cNvPr>
          <p:cNvSpPr>
            <a:spLocks noGrp="1"/>
          </p:cNvSpPr>
          <p:nvPr>
            <p:ph idx="1"/>
          </p:nvPr>
        </p:nvSpPr>
        <p:spPr/>
        <p:txBody>
          <a:bodyPr>
            <a:normAutofit/>
          </a:bodyPr>
          <a:lstStyle/>
          <a:p>
            <a:pPr>
              <a:buFont typeface="Wingdings" panose="05000000000000000000" pitchFamily="2" charset="2"/>
              <a:buChar char="v"/>
            </a:pPr>
            <a:r>
              <a:rPr lang="en-US" b="1" dirty="0"/>
              <a:t>Dangers for Children and Adolescents Who Bully Others:</a:t>
            </a:r>
          </a:p>
          <a:p>
            <a:pPr>
              <a:buFont typeface="Wingdings" panose="05000000000000000000" pitchFamily="2" charset="2"/>
              <a:buChar char="v"/>
            </a:pPr>
            <a:r>
              <a:rPr lang="en-US" sz="1400" dirty="0"/>
              <a:t>Not knowing the difference between right and wrong</a:t>
            </a:r>
          </a:p>
          <a:p>
            <a:pPr>
              <a:buFont typeface="Wingdings" panose="05000000000000000000" pitchFamily="2" charset="2"/>
              <a:buChar char="v"/>
            </a:pPr>
            <a:r>
              <a:rPr lang="en-US" sz="1400" dirty="0"/>
              <a:t>Delinquency and substance use</a:t>
            </a:r>
          </a:p>
          <a:p>
            <a:pPr>
              <a:buFont typeface="Wingdings" panose="05000000000000000000" pitchFamily="2" charset="2"/>
              <a:buChar char="v"/>
            </a:pPr>
            <a:r>
              <a:rPr lang="en-US" sz="1400" dirty="0"/>
              <a:t>Academic problems and increased school drop out rate</a:t>
            </a:r>
          </a:p>
          <a:p>
            <a:pPr>
              <a:buFont typeface="Wingdings" panose="05000000000000000000" pitchFamily="2" charset="2"/>
              <a:buChar char="v"/>
            </a:pPr>
            <a:r>
              <a:rPr lang="en-US" sz="1400" dirty="0"/>
              <a:t>Aggression</a:t>
            </a:r>
          </a:p>
          <a:p>
            <a:pPr>
              <a:buFont typeface="Wingdings" panose="05000000000000000000" pitchFamily="2" charset="2"/>
              <a:buChar char="v"/>
            </a:pPr>
            <a:r>
              <a:rPr lang="en-US" sz="1400" dirty="0"/>
              <a:t>Sexual harassment and dating aggression</a:t>
            </a:r>
          </a:p>
          <a:p>
            <a:pPr>
              <a:buFont typeface="Wingdings" panose="05000000000000000000" pitchFamily="2" charset="2"/>
              <a:buChar char="v"/>
            </a:pPr>
            <a:r>
              <a:rPr lang="en-US" sz="1400" dirty="0"/>
              <a:t>Gang involvement and criminal adulthood</a:t>
            </a:r>
          </a:p>
          <a:p>
            <a:pPr>
              <a:buFont typeface="Wingdings" panose="05000000000000000000" pitchFamily="2" charset="2"/>
              <a:buChar char="v"/>
            </a:pPr>
            <a:r>
              <a:rPr lang="en-US" sz="1400" dirty="0"/>
              <a:t>Difficulties in their relationships with others</a:t>
            </a:r>
          </a:p>
          <a:p>
            <a:pPr>
              <a:buFont typeface="Wingdings" panose="05000000000000000000" pitchFamily="2" charset="2"/>
              <a:buChar char="v"/>
            </a:pPr>
            <a:r>
              <a:rPr lang="en-US" sz="1400" dirty="0"/>
              <a:t>Being bullied at the hands of others</a:t>
            </a:r>
          </a:p>
          <a:p>
            <a:pPr>
              <a:buFont typeface="Wingdings" panose="05000000000000000000" pitchFamily="2" charset="2"/>
              <a:buChar char="v"/>
            </a:pPr>
            <a:endParaRPr lang="en-US" dirty="0"/>
          </a:p>
        </p:txBody>
      </p:sp>
      <p:pic>
        <p:nvPicPr>
          <p:cNvPr id="4" name="Picture 3">
            <a:extLst>
              <a:ext uri="{FF2B5EF4-FFF2-40B4-BE49-F238E27FC236}">
                <a16:creationId xmlns:a16="http://schemas.microsoft.com/office/drawing/2014/main" id="{4E019943-9B38-4A46-B6C0-FA01B039D536}"/>
              </a:ext>
            </a:extLst>
          </p:cNvPr>
          <p:cNvPicPr>
            <a:picLocks noChangeAspect="1"/>
          </p:cNvPicPr>
          <p:nvPr/>
        </p:nvPicPr>
        <p:blipFill>
          <a:blip r:embed="rId2"/>
          <a:stretch>
            <a:fillRect/>
          </a:stretch>
        </p:blipFill>
        <p:spPr>
          <a:xfrm>
            <a:off x="7136320" y="3526726"/>
            <a:ext cx="2619375" cy="1743075"/>
          </a:xfrm>
          <a:prstGeom prst="rect">
            <a:avLst/>
          </a:prstGeom>
        </p:spPr>
      </p:pic>
    </p:spTree>
    <p:extLst>
      <p:ext uri="{BB962C8B-B14F-4D97-AF65-F5344CB8AC3E}">
        <p14:creationId xmlns:p14="http://schemas.microsoft.com/office/powerpoint/2010/main" val="19777399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299AB-2576-4578-BDA3-3B1E289ECCA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C80B743-058F-4FC3-B238-1CC766E2CA3A}"/>
              </a:ext>
            </a:extLst>
          </p:cNvPr>
          <p:cNvSpPr>
            <a:spLocks noGrp="1"/>
          </p:cNvSpPr>
          <p:nvPr>
            <p:ph idx="1"/>
          </p:nvPr>
        </p:nvSpPr>
        <p:spPr/>
        <p:txBody>
          <a:bodyPr>
            <a:normAutofit/>
          </a:bodyPr>
          <a:lstStyle/>
          <a:p>
            <a:endParaRPr lang="en-US" sz="4800" dirty="0"/>
          </a:p>
        </p:txBody>
      </p:sp>
      <p:sp>
        <p:nvSpPr>
          <p:cNvPr id="4" name="Rectangle 3">
            <a:extLst>
              <a:ext uri="{FF2B5EF4-FFF2-40B4-BE49-F238E27FC236}">
                <a16:creationId xmlns:a16="http://schemas.microsoft.com/office/drawing/2014/main" id="{70C0BBEE-5806-41FF-930F-4FC8A367B856}"/>
              </a:ext>
            </a:extLst>
          </p:cNvPr>
          <p:cNvSpPr/>
          <p:nvPr/>
        </p:nvSpPr>
        <p:spPr>
          <a:xfrm rot="20925947">
            <a:off x="112143" y="3524657"/>
            <a:ext cx="10781197" cy="1200329"/>
          </a:xfrm>
          <a:prstGeom prst="rect">
            <a:avLst/>
          </a:prstGeom>
          <a:noFill/>
        </p:spPr>
        <p:txBody>
          <a:bodyPr wrap="square" lIns="91440" tIns="45720" rIns="91440" bIns="45720">
            <a:spAutoFit/>
          </a:bodyPr>
          <a:lstStyle/>
          <a:p>
            <a:pPr algn="ctr"/>
            <a:r>
              <a:rPr lang="en-US" sz="72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What Is Vs What IS</a:t>
            </a:r>
          </a:p>
        </p:txBody>
      </p:sp>
    </p:spTree>
    <p:extLst>
      <p:ext uri="{BB962C8B-B14F-4D97-AF65-F5344CB8AC3E}">
        <p14:creationId xmlns:p14="http://schemas.microsoft.com/office/powerpoint/2010/main" val="13303255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5"/>
                </a:solidFill>
              </a:rPr>
              <a:t>Effects of Bullying</a:t>
            </a:r>
          </a:p>
        </p:txBody>
      </p:sp>
      <p:sp>
        <p:nvSpPr>
          <p:cNvPr id="3" name="Content Placeholder 2"/>
          <p:cNvSpPr>
            <a:spLocks noGrp="1"/>
          </p:cNvSpPr>
          <p:nvPr>
            <p:ph idx="1"/>
          </p:nvPr>
        </p:nvSpPr>
        <p:spPr/>
        <p:txBody>
          <a:bodyPr/>
          <a:lstStyle/>
          <a:p>
            <a:pPr>
              <a:buFont typeface="Wingdings" panose="05000000000000000000" pitchFamily="2" charset="2"/>
              <a:buChar char="v"/>
            </a:pPr>
            <a:r>
              <a:rPr lang="en-US" dirty="0"/>
              <a:t>When bullying happens it can feel as if you’re being attacked everywhere, even inside your own home. It can seem like there’s no escape. The effects can last a long time and affect a person in many ways:</a:t>
            </a:r>
          </a:p>
          <a:p>
            <a:pPr>
              <a:buFont typeface="Wingdings" panose="05000000000000000000" pitchFamily="2" charset="2"/>
              <a:buChar char="v"/>
            </a:pPr>
            <a:endParaRPr lang="en-US" dirty="0"/>
          </a:p>
          <a:p>
            <a:pPr>
              <a:buFont typeface="Wingdings" panose="05000000000000000000" pitchFamily="2" charset="2"/>
              <a:buChar char="v"/>
            </a:pPr>
            <a:r>
              <a:rPr lang="en-US" dirty="0"/>
              <a:t>Mentally — feeling upset, embarrassed, stupid, even angry </a:t>
            </a:r>
          </a:p>
          <a:p>
            <a:pPr>
              <a:buFont typeface="Wingdings" panose="05000000000000000000" pitchFamily="2" charset="2"/>
              <a:buChar char="v"/>
            </a:pPr>
            <a:r>
              <a:rPr lang="en-US" dirty="0"/>
              <a:t>Emotionally — feeling ashamed or losing interest in the things you love</a:t>
            </a:r>
          </a:p>
          <a:p>
            <a:pPr>
              <a:buFont typeface="Wingdings" panose="05000000000000000000" pitchFamily="2" charset="2"/>
              <a:buChar char="v"/>
            </a:pPr>
            <a:r>
              <a:rPr lang="en-US" dirty="0"/>
              <a:t>Physically — tired (loss of sleep), or experiencing symptoms like stomach aches and headaches </a:t>
            </a:r>
          </a:p>
        </p:txBody>
      </p:sp>
    </p:spTree>
    <p:extLst>
      <p:ext uri="{BB962C8B-B14F-4D97-AF65-F5344CB8AC3E}">
        <p14:creationId xmlns:p14="http://schemas.microsoft.com/office/powerpoint/2010/main" val="509214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5"/>
                </a:solidFill>
              </a:rPr>
              <a:t>Effects of Bullying</a:t>
            </a:r>
          </a:p>
        </p:txBody>
      </p:sp>
      <p:sp>
        <p:nvSpPr>
          <p:cNvPr id="3" name="Content Placeholder 2"/>
          <p:cNvSpPr>
            <a:spLocks noGrp="1"/>
          </p:cNvSpPr>
          <p:nvPr>
            <p:ph idx="1"/>
          </p:nvPr>
        </p:nvSpPr>
        <p:spPr/>
        <p:txBody>
          <a:bodyPr/>
          <a:lstStyle/>
          <a:p>
            <a:pPr>
              <a:buFont typeface="Wingdings" panose="05000000000000000000" pitchFamily="2" charset="2"/>
              <a:buChar char="v"/>
            </a:pPr>
            <a:r>
              <a:rPr lang="en-US" dirty="0"/>
              <a:t>The feeling of being laughed at or harassed by others, can prevent people from speaking up or trying to deal with the problem. In extreme cases, bullying can even lead to people taking their own lives. </a:t>
            </a:r>
          </a:p>
          <a:p>
            <a:pPr>
              <a:buFont typeface="Wingdings" panose="05000000000000000000" pitchFamily="2" charset="2"/>
              <a:buChar char="v"/>
            </a:pPr>
            <a:r>
              <a:rPr lang="en-US" dirty="0"/>
              <a:t>Professional help in the form of psychotherapy and/or treatment with psychiatric medication may be necessary if the victim of bullying has significant emotional symptoms that interfere with his or her ability to function that rises to a diagnosable mental health condition. </a:t>
            </a:r>
          </a:p>
        </p:txBody>
      </p:sp>
      <p:pic>
        <p:nvPicPr>
          <p:cNvPr id="4" name="Picture 3"/>
          <p:cNvPicPr>
            <a:picLocks noChangeAspect="1"/>
          </p:cNvPicPr>
          <p:nvPr/>
        </p:nvPicPr>
        <p:blipFill>
          <a:blip r:embed="rId2"/>
          <a:stretch>
            <a:fillRect/>
          </a:stretch>
        </p:blipFill>
        <p:spPr>
          <a:xfrm>
            <a:off x="8023288" y="4727448"/>
            <a:ext cx="2894648" cy="1904809"/>
          </a:xfrm>
          <a:prstGeom prst="rect">
            <a:avLst/>
          </a:prstGeom>
        </p:spPr>
      </p:pic>
    </p:spTree>
    <p:extLst>
      <p:ext uri="{BB962C8B-B14F-4D97-AF65-F5344CB8AC3E}">
        <p14:creationId xmlns:p14="http://schemas.microsoft.com/office/powerpoint/2010/main" val="19468026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5"/>
                </a:solidFill>
              </a:rPr>
              <a:t>Joking vs Bullying</a:t>
            </a:r>
          </a:p>
        </p:txBody>
      </p:sp>
      <p:sp>
        <p:nvSpPr>
          <p:cNvPr id="3" name="Content Placeholder 2"/>
          <p:cNvSpPr>
            <a:spLocks noGrp="1"/>
          </p:cNvSpPr>
          <p:nvPr>
            <p:ph idx="1"/>
          </p:nvPr>
        </p:nvSpPr>
        <p:spPr/>
        <p:txBody>
          <a:bodyPr/>
          <a:lstStyle/>
          <a:p>
            <a:pPr>
              <a:buFont typeface="Wingdings" panose="05000000000000000000" pitchFamily="2" charset="2"/>
              <a:buChar char="v"/>
            </a:pPr>
            <a:r>
              <a:rPr lang="en-US" dirty="0"/>
              <a:t>If an individual feels hurt or think others are laughing at them instead of with them, then the joke has gone too far. If it continues even after they’ve asked the person to stop and they are still feeling upset about it, then this could be bullying.</a:t>
            </a:r>
          </a:p>
          <a:p>
            <a:pPr>
              <a:buFont typeface="Wingdings" panose="05000000000000000000" pitchFamily="2" charset="2"/>
              <a:buChar char="v"/>
            </a:pPr>
            <a:endParaRPr lang="en-US" dirty="0"/>
          </a:p>
        </p:txBody>
      </p:sp>
      <p:pic>
        <p:nvPicPr>
          <p:cNvPr id="4" name="Picture 3"/>
          <p:cNvPicPr>
            <a:picLocks noChangeAspect="1"/>
          </p:cNvPicPr>
          <p:nvPr/>
        </p:nvPicPr>
        <p:blipFill>
          <a:blip r:embed="rId2"/>
          <a:stretch>
            <a:fillRect/>
          </a:stretch>
        </p:blipFill>
        <p:spPr>
          <a:xfrm>
            <a:off x="4143756" y="3750564"/>
            <a:ext cx="3886200" cy="2667000"/>
          </a:xfrm>
          <a:prstGeom prst="rect">
            <a:avLst/>
          </a:prstGeom>
        </p:spPr>
      </p:pic>
    </p:spTree>
    <p:extLst>
      <p:ext uri="{BB962C8B-B14F-4D97-AF65-F5344CB8AC3E}">
        <p14:creationId xmlns:p14="http://schemas.microsoft.com/office/powerpoint/2010/main" val="16255143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F6ED53-8799-4468-AC0D-AAC9837CA67A}"/>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15D4FF3F-6036-4296-9369-D07193BF2B6F}"/>
              </a:ext>
            </a:extLst>
          </p:cNvPr>
          <p:cNvPicPr>
            <a:picLocks noGrp="1" noChangeAspect="1"/>
          </p:cNvPicPr>
          <p:nvPr>
            <p:ph idx="1"/>
          </p:nvPr>
        </p:nvPicPr>
        <p:blipFill>
          <a:blip r:embed="rId2"/>
          <a:stretch>
            <a:fillRect/>
          </a:stretch>
        </p:blipFill>
        <p:spPr>
          <a:xfrm>
            <a:off x="2596896" y="2662872"/>
            <a:ext cx="5294375" cy="3134424"/>
          </a:xfrm>
          <a:prstGeom prst="rect">
            <a:avLst/>
          </a:prstGeom>
        </p:spPr>
      </p:pic>
    </p:spTree>
    <p:extLst>
      <p:ext uri="{BB962C8B-B14F-4D97-AF65-F5344CB8AC3E}">
        <p14:creationId xmlns:p14="http://schemas.microsoft.com/office/powerpoint/2010/main" val="25914288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66DCD4-884B-4CC4-B09E-313E8DBC394D}"/>
              </a:ext>
            </a:extLst>
          </p:cNvPr>
          <p:cNvSpPr>
            <a:spLocks noGrp="1"/>
          </p:cNvSpPr>
          <p:nvPr>
            <p:ph type="title"/>
          </p:nvPr>
        </p:nvSpPr>
        <p:spPr/>
        <p:txBody>
          <a:bodyPr/>
          <a:lstStyle/>
          <a:p>
            <a:r>
              <a:rPr lang="en-US" dirty="0">
                <a:solidFill>
                  <a:schemeClr val="accent5"/>
                </a:solidFill>
              </a:rPr>
              <a:t>Suicide Prevention</a:t>
            </a:r>
          </a:p>
        </p:txBody>
      </p:sp>
      <p:sp>
        <p:nvSpPr>
          <p:cNvPr id="3" name="Content Placeholder 2">
            <a:extLst>
              <a:ext uri="{FF2B5EF4-FFF2-40B4-BE49-F238E27FC236}">
                <a16:creationId xmlns:a16="http://schemas.microsoft.com/office/drawing/2014/main" id="{151984EE-B4AD-4A00-B023-927545D16A4F}"/>
              </a:ext>
            </a:extLst>
          </p:cNvPr>
          <p:cNvSpPr>
            <a:spLocks noGrp="1"/>
          </p:cNvSpPr>
          <p:nvPr>
            <p:ph idx="1"/>
          </p:nvPr>
        </p:nvSpPr>
        <p:spPr/>
        <p:txBody>
          <a:bodyPr/>
          <a:lstStyle/>
          <a:p>
            <a:pPr>
              <a:buFont typeface="Wingdings" panose="05000000000000000000" pitchFamily="2" charset="2"/>
              <a:buChar char="v"/>
            </a:pPr>
            <a:r>
              <a:rPr lang="en-US" dirty="0"/>
              <a:t>According to the Centers for Disease Control and Prevention (CDC), rates of suicide attempts and deaths among children have increased in the U.S. over the past decade, and suicide is now the eighth leading cause of death in children age 5–11.</a:t>
            </a:r>
          </a:p>
          <a:p>
            <a:pPr>
              <a:buFont typeface="Wingdings" panose="05000000000000000000" pitchFamily="2" charset="2"/>
              <a:buChar char="v"/>
            </a:pPr>
            <a:r>
              <a:rPr lang="en-US" dirty="0"/>
              <a:t>Understanding the factors that put a child at risk for suicide is a critical step toward preventing such outcomes and protecting youth.</a:t>
            </a:r>
          </a:p>
        </p:txBody>
      </p:sp>
    </p:spTree>
    <p:extLst>
      <p:ext uri="{BB962C8B-B14F-4D97-AF65-F5344CB8AC3E}">
        <p14:creationId xmlns:p14="http://schemas.microsoft.com/office/powerpoint/2010/main" val="3397503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352DF-38B8-4934-B3A6-7518E00D2042}"/>
              </a:ext>
            </a:extLst>
          </p:cNvPr>
          <p:cNvSpPr>
            <a:spLocks noGrp="1"/>
          </p:cNvSpPr>
          <p:nvPr>
            <p:ph type="title"/>
          </p:nvPr>
        </p:nvSpPr>
        <p:spPr/>
        <p:txBody>
          <a:bodyPr/>
          <a:lstStyle/>
          <a:p>
            <a:r>
              <a:rPr lang="en-US" dirty="0">
                <a:solidFill>
                  <a:schemeClr val="accent5"/>
                </a:solidFill>
              </a:rPr>
              <a:t> Bullying and Suicide Prevention</a:t>
            </a:r>
          </a:p>
        </p:txBody>
      </p:sp>
      <p:sp>
        <p:nvSpPr>
          <p:cNvPr id="3" name="Content Placeholder 2">
            <a:extLst>
              <a:ext uri="{FF2B5EF4-FFF2-40B4-BE49-F238E27FC236}">
                <a16:creationId xmlns:a16="http://schemas.microsoft.com/office/drawing/2014/main" id="{A5DC9CA1-249C-4416-96FE-7182C9A9C670}"/>
              </a:ext>
            </a:extLst>
          </p:cNvPr>
          <p:cNvSpPr>
            <a:spLocks noGrp="1"/>
          </p:cNvSpPr>
          <p:nvPr>
            <p:ph idx="1"/>
          </p:nvPr>
        </p:nvSpPr>
        <p:spPr/>
        <p:txBody>
          <a:bodyPr/>
          <a:lstStyle/>
          <a:p>
            <a:endParaRPr lang="en-US" dirty="0"/>
          </a:p>
          <a:p>
            <a:pPr>
              <a:buFont typeface="Wingdings" panose="05000000000000000000" pitchFamily="2" charset="2"/>
              <a:buChar char="v"/>
            </a:pPr>
            <a:r>
              <a:rPr lang="en-US" dirty="0"/>
              <a:t>In today’s world of technology and social media, bullying has become a high priority problem for many children.</a:t>
            </a:r>
          </a:p>
          <a:p>
            <a:pPr>
              <a:buFont typeface="Wingdings" panose="05000000000000000000" pitchFamily="2" charset="2"/>
              <a:buChar char="v"/>
            </a:pPr>
            <a:r>
              <a:rPr lang="en-US" dirty="0"/>
              <a:t>Children who are targeted by bullying suffer negative educational and social experiences as well as a host of internalizing and externalizing problems, putting them at risk for suicide.</a:t>
            </a:r>
          </a:p>
        </p:txBody>
      </p:sp>
    </p:spTree>
    <p:extLst>
      <p:ext uri="{BB962C8B-B14F-4D97-AF65-F5344CB8AC3E}">
        <p14:creationId xmlns:p14="http://schemas.microsoft.com/office/powerpoint/2010/main" val="2857563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F3F865-6304-4DAA-9965-C4652E5FC9E4}"/>
              </a:ext>
            </a:extLst>
          </p:cNvPr>
          <p:cNvSpPr>
            <a:spLocks noGrp="1"/>
          </p:cNvSpPr>
          <p:nvPr>
            <p:ph type="title"/>
          </p:nvPr>
        </p:nvSpPr>
        <p:spPr/>
        <p:txBody>
          <a:bodyPr/>
          <a:lstStyle/>
          <a:p>
            <a:r>
              <a:rPr lang="en-US" dirty="0">
                <a:solidFill>
                  <a:schemeClr val="accent5"/>
                </a:solidFill>
              </a:rPr>
              <a:t>Suicide Prevention</a:t>
            </a:r>
          </a:p>
        </p:txBody>
      </p:sp>
      <p:sp>
        <p:nvSpPr>
          <p:cNvPr id="3" name="Content Placeholder 2">
            <a:extLst>
              <a:ext uri="{FF2B5EF4-FFF2-40B4-BE49-F238E27FC236}">
                <a16:creationId xmlns:a16="http://schemas.microsoft.com/office/drawing/2014/main" id="{4EB293B8-2C67-49E3-A03D-8F1AE46F0896}"/>
              </a:ext>
            </a:extLst>
          </p:cNvPr>
          <p:cNvSpPr>
            <a:spLocks noGrp="1"/>
          </p:cNvSpPr>
          <p:nvPr>
            <p:ph idx="1"/>
          </p:nvPr>
        </p:nvSpPr>
        <p:spPr/>
        <p:txBody>
          <a:bodyPr>
            <a:normAutofit fontScale="92500" lnSpcReduction="20000"/>
          </a:bodyPr>
          <a:lstStyle/>
          <a:p>
            <a:pPr>
              <a:buFont typeface="Wingdings" panose="05000000000000000000" pitchFamily="2" charset="2"/>
              <a:buChar char="v"/>
            </a:pPr>
            <a:r>
              <a:rPr lang="en-US" dirty="0"/>
              <a:t>Key risk factors for suicide:</a:t>
            </a:r>
          </a:p>
          <a:p>
            <a:pPr lvl="1">
              <a:buFont typeface="Wingdings" panose="05000000000000000000" pitchFamily="2" charset="2"/>
              <a:buChar char="v"/>
            </a:pPr>
            <a:r>
              <a:rPr lang="en-US" dirty="0"/>
              <a:t>A recent or serious loss. This might include the death of a family member, a friend or a pet. The separation or a divorce of parents, or a breakup with a boyfriend or a girlfriend, can also be felt as a profound loss, along with a parent losing a job, or the family losing their home.</a:t>
            </a:r>
          </a:p>
          <a:p>
            <a:pPr lvl="1">
              <a:buFont typeface="Wingdings" panose="05000000000000000000" pitchFamily="2" charset="2"/>
              <a:buChar char="v"/>
            </a:pPr>
            <a:r>
              <a:rPr lang="en-US" dirty="0"/>
              <a:t>A psychiatric disorder, particularly a mood disorder like depression, or a trauma– and stress-related disorder.</a:t>
            </a:r>
          </a:p>
          <a:p>
            <a:pPr lvl="1">
              <a:buFont typeface="Wingdings" panose="05000000000000000000" pitchFamily="2" charset="2"/>
              <a:buChar char="v"/>
            </a:pPr>
            <a:r>
              <a:rPr lang="en-US" dirty="0"/>
              <a:t>Prior suicide attempts increase risk for another suicide attempt.</a:t>
            </a:r>
          </a:p>
          <a:p>
            <a:pPr lvl="1">
              <a:buFont typeface="Wingdings" panose="05000000000000000000" pitchFamily="2" charset="2"/>
              <a:buChar char="v"/>
            </a:pPr>
            <a:r>
              <a:rPr lang="en-US" dirty="0"/>
              <a:t>Alcohol and other substance use disorders, as well as getting into a lot of trouble, having disciplinary problems, engaging in a lot of high-risk behaviors.</a:t>
            </a:r>
          </a:p>
          <a:p>
            <a:pPr lvl="1">
              <a:buFont typeface="Wingdings" panose="05000000000000000000" pitchFamily="2" charset="2"/>
              <a:buChar char="v"/>
            </a:pPr>
            <a:r>
              <a:rPr lang="en-US" dirty="0"/>
              <a:t>Struggling with sexual orientation in an environment that is not respectful or accepting of that orientation. The issue is not whether a child is gay or lesbian, but whether he or she is struggling to come out in an unsupportive environment.</a:t>
            </a:r>
          </a:p>
        </p:txBody>
      </p:sp>
    </p:spTree>
    <p:extLst>
      <p:ext uri="{BB962C8B-B14F-4D97-AF65-F5344CB8AC3E}">
        <p14:creationId xmlns:p14="http://schemas.microsoft.com/office/powerpoint/2010/main" val="400673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B55D47-30FC-48B7-B5E6-35368F860DDC}"/>
              </a:ext>
            </a:extLst>
          </p:cNvPr>
          <p:cNvSpPr>
            <a:spLocks noGrp="1"/>
          </p:cNvSpPr>
          <p:nvPr>
            <p:ph type="title"/>
          </p:nvPr>
        </p:nvSpPr>
        <p:spPr/>
        <p:txBody>
          <a:bodyPr/>
          <a:lstStyle/>
          <a:p>
            <a:r>
              <a:rPr lang="en-US" dirty="0">
                <a:solidFill>
                  <a:schemeClr val="accent5"/>
                </a:solidFill>
              </a:rPr>
              <a:t>Suicide Prevention </a:t>
            </a:r>
          </a:p>
        </p:txBody>
      </p:sp>
      <p:sp>
        <p:nvSpPr>
          <p:cNvPr id="3" name="Content Placeholder 2">
            <a:extLst>
              <a:ext uri="{FF2B5EF4-FFF2-40B4-BE49-F238E27FC236}">
                <a16:creationId xmlns:a16="http://schemas.microsoft.com/office/drawing/2014/main" id="{09D8E74D-47AE-4E51-A8E0-1A82133CFE2D}"/>
              </a:ext>
            </a:extLst>
          </p:cNvPr>
          <p:cNvSpPr>
            <a:spLocks noGrp="1"/>
          </p:cNvSpPr>
          <p:nvPr>
            <p:ph idx="1"/>
          </p:nvPr>
        </p:nvSpPr>
        <p:spPr/>
        <p:txBody>
          <a:bodyPr/>
          <a:lstStyle/>
          <a:p>
            <a:pPr>
              <a:buFont typeface="Wingdings" panose="05000000000000000000" pitchFamily="2" charset="2"/>
              <a:buChar char="v"/>
            </a:pPr>
            <a:r>
              <a:rPr lang="en-US" dirty="0"/>
              <a:t>A family history of suicide is something that can be really significant and concerning, as is a history of domestic violence, child abuse or neglect.</a:t>
            </a:r>
          </a:p>
          <a:p>
            <a:pPr>
              <a:buFont typeface="Wingdings" panose="05000000000000000000" pitchFamily="2" charset="2"/>
              <a:buChar char="v"/>
            </a:pPr>
            <a:r>
              <a:rPr lang="en-US" dirty="0"/>
              <a:t>Lack of social support. A child who doesn’t feel support from significant adults in her life, as well as her friends, can become so isolated that suicide seems to present the only way out of her problems.</a:t>
            </a:r>
          </a:p>
          <a:p>
            <a:pPr>
              <a:buFont typeface="Wingdings" panose="05000000000000000000" pitchFamily="2" charset="2"/>
              <a:buChar char="v"/>
            </a:pPr>
            <a:r>
              <a:rPr lang="en-US" dirty="0"/>
              <a:t>Bullying. We know that being a victim of bullying is a risk factor, but there’s also some evidence that kids who are bullies may be at increased risk for suicidal behavior.</a:t>
            </a:r>
          </a:p>
          <a:p>
            <a:pPr>
              <a:buFont typeface="Wingdings" panose="05000000000000000000" pitchFamily="2" charset="2"/>
              <a:buChar char="v"/>
            </a:pPr>
            <a:r>
              <a:rPr lang="en-US" dirty="0"/>
              <a:t>Access to lethal means, like firearms and pills.</a:t>
            </a:r>
          </a:p>
        </p:txBody>
      </p:sp>
    </p:spTree>
    <p:extLst>
      <p:ext uri="{BB962C8B-B14F-4D97-AF65-F5344CB8AC3E}">
        <p14:creationId xmlns:p14="http://schemas.microsoft.com/office/powerpoint/2010/main" val="38058270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4DF532-111A-45E1-AA0E-B3EF1D7FEDD9}"/>
              </a:ext>
            </a:extLst>
          </p:cNvPr>
          <p:cNvSpPr>
            <a:spLocks noGrp="1"/>
          </p:cNvSpPr>
          <p:nvPr>
            <p:ph type="title"/>
          </p:nvPr>
        </p:nvSpPr>
        <p:spPr/>
        <p:txBody>
          <a:bodyPr/>
          <a:lstStyle/>
          <a:p>
            <a:r>
              <a:rPr lang="en-US" dirty="0">
                <a:solidFill>
                  <a:schemeClr val="accent5"/>
                </a:solidFill>
              </a:rPr>
              <a:t>Suicide Prevention</a:t>
            </a:r>
          </a:p>
        </p:txBody>
      </p:sp>
      <p:sp>
        <p:nvSpPr>
          <p:cNvPr id="3" name="Content Placeholder 2">
            <a:extLst>
              <a:ext uri="{FF2B5EF4-FFF2-40B4-BE49-F238E27FC236}">
                <a16:creationId xmlns:a16="http://schemas.microsoft.com/office/drawing/2014/main" id="{827D604E-5850-45FA-839D-88F69759F51E}"/>
              </a:ext>
            </a:extLst>
          </p:cNvPr>
          <p:cNvSpPr>
            <a:spLocks noGrp="1"/>
          </p:cNvSpPr>
          <p:nvPr>
            <p:ph idx="1"/>
          </p:nvPr>
        </p:nvSpPr>
        <p:spPr/>
        <p:txBody>
          <a:bodyPr>
            <a:normAutofit lnSpcReduction="10000"/>
          </a:bodyPr>
          <a:lstStyle/>
          <a:p>
            <a:pPr>
              <a:buFont typeface="Wingdings" panose="05000000000000000000" pitchFamily="2" charset="2"/>
              <a:buChar char="v"/>
            </a:pPr>
            <a:r>
              <a:rPr lang="en-US" dirty="0"/>
              <a:t>Key protective factors for suicide:</a:t>
            </a:r>
          </a:p>
          <a:p>
            <a:pPr lvl="1">
              <a:buFont typeface="Wingdings" panose="05000000000000000000" pitchFamily="2" charset="2"/>
              <a:buChar char="v"/>
            </a:pPr>
            <a:r>
              <a:rPr lang="en-US" dirty="0"/>
              <a:t>Good problem-solving abilities. Kids who are able to see a problem and figure out effective ways to manage it, to resolve conflicts in non-violent ways, are at lower risk.</a:t>
            </a:r>
          </a:p>
          <a:p>
            <a:pPr lvl="1">
              <a:buFont typeface="Wingdings" panose="05000000000000000000" pitchFamily="2" charset="2"/>
              <a:buChar char="v"/>
            </a:pPr>
            <a:r>
              <a:rPr lang="en-US" dirty="0"/>
              <a:t>Strong connections. The stronger the connections kids have to their families, to their friends, and to people in the community, the less likely they are to harm themselves. Partly, that’s because they feel loved and supported, and partly because they have people to turn to when they’re struggling and feel really challenged.</a:t>
            </a:r>
          </a:p>
          <a:p>
            <a:pPr lvl="1">
              <a:buFont typeface="Wingdings" panose="05000000000000000000" pitchFamily="2" charset="2"/>
              <a:buChar char="v"/>
            </a:pPr>
            <a:r>
              <a:rPr lang="en-US" dirty="0"/>
              <a:t>Restricted access to highly lethal means of suicide.</a:t>
            </a:r>
          </a:p>
          <a:p>
            <a:pPr lvl="1">
              <a:buFont typeface="Wingdings" panose="05000000000000000000" pitchFamily="2" charset="2"/>
              <a:buChar char="v"/>
            </a:pPr>
            <a:r>
              <a:rPr lang="en-US" dirty="0"/>
              <a:t>Cultural and religious beliefs that discourage suicide and that support self-preservation.</a:t>
            </a:r>
          </a:p>
        </p:txBody>
      </p:sp>
    </p:spTree>
    <p:extLst>
      <p:ext uri="{BB962C8B-B14F-4D97-AF65-F5344CB8AC3E}">
        <p14:creationId xmlns:p14="http://schemas.microsoft.com/office/powerpoint/2010/main" val="8997107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6044A-D76E-4CFC-90CA-A1530EF9D803}"/>
              </a:ext>
            </a:extLst>
          </p:cNvPr>
          <p:cNvSpPr>
            <a:spLocks noGrp="1"/>
          </p:cNvSpPr>
          <p:nvPr>
            <p:ph type="title"/>
          </p:nvPr>
        </p:nvSpPr>
        <p:spPr/>
        <p:txBody>
          <a:bodyPr/>
          <a:lstStyle/>
          <a:p>
            <a:r>
              <a:rPr lang="en-US" dirty="0">
                <a:solidFill>
                  <a:schemeClr val="accent5"/>
                </a:solidFill>
              </a:rPr>
              <a:t>Suicide Prevention</a:t>
            </a:r>
          </a:p>
        </p:txBody>
      </p:sp>
      <p:sp>
        <p:nvSpPr>
          <p:cNvPr id="3" name="Content Placeholder 2">
            <a:extLst>
              <a:ext uri="{FF2B5EF4-FFF2-40B4-BE49-F238E27FC236}">
                <a16:creationId xmlns:a16="http://schemas.microsoft.com/office/drawing/2014/main" id="{9E169E77-B5C2-4CD8-813A-0B2A27096412}"/>
              </a:ext>
            </a:extLst>
          </p:cNvPr>
          <p:cNvSpPr>
            <a:spLocks noGrp="1"/>
          </p:cNvSpPr>
          <p:nvPr>
            <p:ph idx="1"/>
          </p:nvPr>
        </p:nvSpPr>
        <p:spPr/>
        <p:txBody>
          <a:bodyPr/>
          <a:lstStyle/>
          <a:p>
            <a:pPr>
              <a:buFont typeface="Wingdings" panose="05000000000000000000" pitchFamily="2" charset="2"/>
              <a:buChar char="v"/>
            </a:pPr>
            <a:r>
              <a:rPr lang="en-US" dirty="0"/>
              <a:t>Relatively easy access to appropriate clinical intervention, whether that be psychotherapy, individual, group, family therapy, or medication if indicated.</a:t>
            </a:r>
          </a:p>
          <a:p>
            <a:pPr>
              <a:buFont typeface="Wingdings" panose="05000000000000000000" pitchFamily="2" charset="2"/>
              <a:buChar char="v"/>
            </a:pPr>
            <a:r>
              <a:rPr lang="en-US" dirty="0"/>
              <a:t>Effective care for mental, physical, and substance use disorders. Good medical and mental health care involves ongoing relationships, making kids feel connected to professionals who take care of them and are available to them.</a:t>
            </a:r>
          </a:p>
        </p:txBody>
      </p:sp>
    </p:spTree>
    <p:extLst>
      <p:ext uri="{BB962C8B-B14F-4D97-AF65-F5344CB8AC3E}">
        <p14:creationId xmlns:p14="http://schemas.microsoft.com/office/powerpoint/2010/main" val="32649513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512F29-7DBE-4D15-87D0-879D7E72A731}"/>
              </a:ext>
            </a:extLst>
          </p:cNvPr>
          <p:cNvSpPr>
            <a:spLocks noGrp="1"/>
          </p:cNvSpPr>
          <p:nvPr>
            <p:ph type="title"/>
          </p:nvPr>
        </p:nvSpPr>
        <p:spPr/>
        <p:txBody>
          <a:bodyPr/>
          <a:lstStyle/>
          <a:p>
            <a:r>
              <a:rPr lang="en-US" dirty="0">
                <a:solidFill>
                  <a:schemeClr val="accent5"/>
                </a:solidFill>
              </a:rPr>
              <a:t>What do you do?</a:t>
            </a:r>
          </a:p>
        </p:txBody>
      </p:sp>
      <p:sp>
        <p:nvSpPr>
          <p:cNvPr id="3" name="Content Placeholder 2">
            <a:extLst>
              <a:ext uri="{FF2B5EF4-FFF2-40B4-BE49-F238E27FC236}">
                <a16:creationId xmlns:a16="http://schemas.microsoft.com/office/drawing/2014/main" id="{197EEAE1-B612-4FFE-AC74-4D19F9BDB65F}"/>
              </a:ext>
            </a:extLst>
          </p:cNvPr>
          <p:cNvSpPr>
            <a:spLocks noGrp="1"/>
          </p:cNvSpPr>
          <p:nvPr>
            <p:ph idx="1"/>
          </p:nvPr>
        </p:nvSpPr>
        <p:spPr/>
        <p:txBody>
          <a:bodyPr/>
          <a:lstStyle/>
          <a:p>
            <a:pPr>
              <a:buFont typeface="Wingdings" panose="05000000000000000000" pitchFamily="2" charset="2"/>
              <a:buChar char="v"/>
            </a:pPr>
            <a:r>
              <a:rPr lang="en-US" dirty="0"/>
              <a:t>Child development professionals suggest that if parents think their child is being bullied, they should take it seriously and encourage their child to talk about it. </a:t>
            </a:r>
          </a:p>
          <a:p>
            <a:pPr>
              <a:buFont typeface="Wingdings" panose="05000000000000000000" pitchFamily="2" charset="2"/>
              <a:buChar char="v"/>
            </a:pPr>
            <a:r>
              <a:rPr lang="en-US" dirty="0"/>
              <a:t>Remaining calm and supportive, and reassuring the youth that he or she is not to blame for the victimization can go a long way to creating a climate that helps the victim of bullying feel comfortable enough to talk about it.</a:t>
            </a:r>
          </a:p>
          <a:p>
            <a:pPr>
              <a:buFont typeface="Wingdings" panose="05000000000000000000" pitchFamily="2" charset="2"/>
              <a:buChar char="v"/>
            </a:pPr>
            <a:r>
              <a:rPr lang="en-US" dirty="0"/>
              <a:t>Parents should try to gain details about their child's bullying and who is involved, and teach the child how to respond to being bullied assertively without getting upset. </a:t>
            </a:r>
          </a:p>
        </p:txBody>
      </p:sp>
    </p:spTree>
    <p:extLst>
      <p:ext uri="{BB962C8B-B14F-4D97-AF65-F5344CB8AC3E}">
        <p14:creationId xmlns:p14="http://schemas.microsoft.com/office/powerpoint/2010/main" val="2871187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5"/>
                </a:solidFill>
              </a:rPr>
              <a:t>How to Prevent Bullying</a:t>
            </a:r>
          </a:p>
        </p:txBody>
      </p:sp>
      <p:sp>
        <p:nvSpPr>
          <p:cNvPr id="3" name="Content Placeholder 2"/>
          <p:cNvSpPr>
            <a:spLocks noGrp="1"/>
          </p:cNvSpPr>
          <p:nvPr>
            <p:ph idx="1"/>
          </p:nvPr>
        </p:nvSpPr>
        <p:spPr>
          <a:xfrm>
            <a:off x="972074" y="2603499"/>
            <a:ext cx="8825659" cy="3416300"/>
          </a:xfrm>
        </p:spPr>
        <p:txBody>
          <a:bodyPr>
            <a:normAutofit/>
          </a:bodyPr>
          <a:lstStyle/>
          <a:p>
            <a:pPr>
              <a:buFont typeface="Wingdings" panose="05000000000000000000" pitchFamily="2" charset="2"/>
              <a:buChar char="v"/>
            </a:pPr>
            <a:r>
              <a:rPr lang="en-US" dirty="0"/>
              <a:t>Communicate with your child daily.</a:t>
            </a:r>
          </a:p>
          <a:p>
            <a:pPr>
              <a:buFont typeface="Wingdings" panose="05000000000000000000" pitchFamily="2" charset="2"/>
              <a:buChar char="v"/>
            </a:pPr>
            <a:r>
              <a:rPr lang="en-US" dirty="0"/>
              <a:t>Discuss with them what to do if they experience cyberbullying.</a:t>
            </a:r>
          </a:p>
          <a:p>
            <a:pPr>
              <a:buFont typeface="Wingdings" panose="05000000000000000000" pitchFamily="2" charset="2"/>
              <a:buChar char="v"/>
            </a:pPr>
            <a:r>
              <a:rPr lang="en-US" dirty="0"/>
              <a:t>Practice real-world social skills with your child. </a:t>
            </a:r>
          </a:p>
          <a:p>
            <a:pPr>
              <a:buFont typeface="Wingdings" panose="05000000000000000000" pitchFamily="2" charset="2"/>
              <a:buChar char="v"/>
            </a:pPr>
            <a:r>
              <a:rPr lang="en-US" dirty="0"/>
              <a:t>Teach your child respect and empathy for others online.</a:t>
            </a:r>
          </a:p>
          <a:p>
            <a:pPr>
              <a:buFont typeface="Wingdings" panose="05000000000000000000" pitchFamily="2" charset="2"/>
              <a:buChar char="v"/>
            </a:pPr>
            <a:r>
              <a:rPr lang="en-US" dirty="0"/>
              <a:t>Understand what devices, apps and technology your child is using.</a:t>
            </a:r>
          </a:p>
          <a:p>
            <a:pPr>
              <a:buFont typeface="Wingdings" panose="05000000000000000000" pitchFamily="2" charset="2"/>
              <a:buChar char="v"/>
            </a:pPr>
            <a:r>
              <a:rPr lang="en-US" dirty="0"/>
              <a:t>Keep technology out of your child’s bedroom where it can be used without supervision.</a:t>
            </a:r>
          </a:p>
        </p:txBody>
      </p:sp>
      <p:pic>
        <p:nvPicPr>
          <p:cNvPr id="5" name="Picture 4"/>
          <p:cNvPicPr>
            <a:picLocks noChangeAspect="1"/>
          </p:cNvPicPr>
          <p:nvPr/>
        </p:nvPicPr>
        <p:blipFill>
          <a:blip r:embed="rId2"/>
          <a:stretch>
            <a:fillRect/>
          </a:stretch>
        </p:blipFill>
        <p:spPr>
          <a:xfrm>
            <a:off x="8619871" y="2412955"/>
            <a:ext cx="2136267" cy="1901064"/>
          </a:xfrm>
          <a:prstGeom prst="rect">
            <a:avLst/>
          </a:prstGeom>
        </p:spPr>
      </p:pic>
    </p:spTree>
    <p:extLst>
      <p:ext uri="{BB962C8B-B14F-4D97-AF65-F5344CB8AC3E}">
        <p14:creationId xmlns:p14="http://schemas.microsoft.com/office/powerpoint/2010/main" val="238687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wipe(down)">
                                      <p:cBhvr>
                                        <p:cTn id="25" dur="580">
                                          <p:stCondLst>
                                            <p:cond delay="0"/>
                                          </p:stCondLst>
                                        </p:cTn>
                                        <p:tgtEl>
                                          <p:spTgt spid="3">
                                            <p:txEl>
                                              <p:pRg st="1" end="1"/>
                                            </p:txEl>
                                          </p:spTgt>
                                        </p:tgtEl>
                                      </p:cBhvr>
                                    </p:animEffect>
                                    <p:anim calcmode="lin" valueType="num">
                                      <p:cBhvr>
                                        <p:cTn id="26"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1" end="1"/>
                                            </p:txEl>
                                          </p:spTgt>
                                        </p:tgtEl>
                                      </p:cBhvr>
                                      <p:to x="100000" y="60000"/>
                                    </p:animScale>
                                    <p:animScale>
                                      <p:cBhvr>
                                        <p:cTn id="32" dur="166" decel="50000">
                                          <p:stCondLst>
                                            <p:cond delay="676"/>
                                          </p:stCondLst>
                                        </p:cTn>
                                        <p:tgtEl>
                                          <p:spTgt spid="3">
                                            <p:txEl>
                                              <p:pRg st="1" end="1"/>
                                            </p:txEl>
                                          </p:spTgt>
                                        </p:tgtEl>
                                      </p:cBhvr>
                                      <p:to x="100000" y="100000"/>
                                    </p:animScale>
                                    <p:animScale>
                                      <p:cBhvr>
                                        <p:cTn id="33" dur="26">
                                          <p:stCondLst>
                                            <p:cond delay="1312"/>
                                          </p:stCondLst>
                                        </p:cTn>
                                        <p:tgtEl>
                                          <p:spTgt spid="3">
                                            <p:txEl>
                                              <p:pRg st="1" end="1"/>
                                            </p:txEl>
                                          </p:spTgt>
                                        </p:tgtEl>
                                      </p:cBhvr>
                                      <p:to x="100000" y="80000"/>
                                    </p:animScale>
                                    <p:animScale>
                                      <p:cBhvr>
                                        <p:cTn id="34" dur="166" decel="50000">
                                          <p:stCondLst>
                                            <p:cond delay="1338"/>
                                          </p:stCondLst>
                                        </p:cTn>
                                        <p:tgtEl>
                                          <p:spTgt spid="3">
                                            <p:txEl>
                                              <p:pRg st="1" end="1"/>
                                            </p:txEl>
                                          </p:spTgt>
                                        </p:tgtEl>
                                      </p:cBhvr>
                                      <p:to x="100000" y="100000"/>
                                    </p:animScale>
                                    <p:animScale>
                                      <p:cBhvr>
                                        <p:cTn id="35" dur="26">
                                          <p:stCondLst>
                                            <p:cond delay="1642"/>
                                          </p:stCondLst>
                                        </p:cTn>
                                        <p:tgtEl>
                                          <p:spTgt spid="3">
                                            <p:txEl>
                                              <p:pRg st="1" end="1"/>
                                            </p:txEl>
                                          </p:spTgt>
                                        </p:tgtEl>
                                      </p:cBhvr>
                                      <p:to x="100000" y="90000"/>
                                    </p:animScale>
                                    <p:animScale>
                                      <p:cBhvr>
                                        <p:cTn id="36" dur="166" decel="50000">
                                          <p:stCondLst>
                                            <p:cond delay="1668"/>
                                          </p:stCondLst>
                                        </p:cTn>
                                        <p:tgtEl>
                                          <p:spTgt spid="3">
                                            <p:txEl>
                                              <p:pRg st="1" end="1"/>
                                            </p:txEl>
                                          </p:spTgt>
                                        </p:tgtEl>
                                      </p:cBhvr>
                                      <p:to x="100000" y="100000"/>
                                    </p:animScale>
                                    <p:animScale>
                                      <p:cBhvr>
                                        <p:cTn id="37" dur="26">
                                          <p:stCondLst>
                                            <p:cond delay="1808"/>
                                          </p:stCondLst>
                                        </p:cTn>
                                        <p:tgtEl>
                                          <p:spTgt spid="3">
                                            <p:txEl>
                                              <p:pRg st="1" end="1"/>
                                            </p:txEl>
                                          </p:spTgt>
                                        </p:tgtEl>
                                      </p:cBhvr>
                                      <p:to x="100000" y="95000"/>
                                    </p:animScale>
                                    <p:animScale>
                                      <p:cBhvr>
                                        <p:cTn id="38" dur="166" decel="50000">
                                          <p:stCondLst>
                                            <p:cond delay="1834"/>
                                          </p:stCondLst>
                                        </p:cTn>
                                        <p:tgtEl>
                                          <p:spTgt spid="3">
                                            <p:txEl>
                                              <p:pRg st="1" end="1"/>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3">
                                            <p:txEl>
                                              <p:pRg st="2" end="2"/>
                                            </p:txEl>
                                          </p:spTgt>
                                        </p:tgtEl>
                                        <p:attrNameLst>
                                          <p:attrName>style.visibility</p:attrName>
                                        </p:attrNameLst>
                                      </p:cBhvr>
                                      <p:to>
                                        <p:strVal val="visible"/>
                                      </p:to>
                                    </p:set>
                                    <p:animEffect transition="in" filter="wipe(down)">
                                      <p:cBhvr>
                                        <p:cTn id="43" dur="580">
                                          <p:stCondLst>
                                            <p:cond delay="0"/>
                                          </p:stCondLst>
                                        </p:cTn>
                                        <p:tgtEl>
                                          <p:spTgt spid="3">
                                            <p:txEl>
                                              <p:pRg st="2" end="2"/>
                                            </p:txEl>
                                          </p:spTgt>
                                        </p:tgtEl>
                                      </p:cBhvr>
                                    </p:animEffect>
                                    <p:anim calcmode="lin" valueType="num">
                                      <p:cBhvr>
                                        <p:cTn id="44"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3">
                                            <p:txEl>
                                              <p:pRg st="2" end="2"/>
                                            </p:txEl>
                                          </p:spTgt>
                                        </p:tgtEl>
                                      </p:cBhvr>
                                      <p:to x="100000" y="60000"/>
                                    </p:animScale>
                                    <p:animScale>
                                      <p:cBhvr>
                                        <p:cTn id="50" dur="166" decel="50000">
                                          <p:stCondLst>
                                            <p:cond delay="676"/>
                                          </p:stCondLst>
                                        </p:cTn>
                                        <p:tgtEl>
                                          <p:spTgt spid="3">
                                            <p:txEl>
                                              <p:pRg st="2" end="2"/>
                                            </p:txEl>
                                          </p:spTgt>
                                        </p:tgtEl>
                                      </p:cBhvr>
                                      <p:to x="100000" y="100000"/>
                                    </p:animScale>
                                    <p:animScale>
                                      <p:cBhvr>
                                        <p:cTn id="51" dur="26">
                                          <p:stCondLst>
                                            <p:cond delay="1312"/>
                                          </p:stCondLst>
                                        </p:cTn>
                                        <p:tgtEl>
                                          <p:spTgt spid="3">
                                            <p:txEl>
                                              <p:pRg st="2" end="2"/>
                                            </p:txEl>
                                          </p:spTgt>
                                        </p:tgtEl>
                                      </p:cBhvr>
                                      <p:to x="100000" y="80000"/>
                                    </p:animScale>
                                    <p:animScale>
                                      <p:cBhvr>
                                        <p:cTn id="52" dur="166" decel="50000">
                                          <p:stCondLst>
                                            <p:cond delay="1338"/>
                                          </p:stCondLst>
                                        </p:cTn>
                                        <p:tgtEl>
                                          <p:spTgt spid="3">
                                            <p:txEl>
                                              <p:pRg st="2" end="2"/>
                                            </p:txEl>
                                          </p:spTgt>
                                        </p:tgtEl>
                                      </p:cBhvr>
                                      <p:to x="100000" y="100000"/>
                                    </p:animScale>
                                    <p:animScale>
                                      <p:cBhvr>
                                        <p:cTn id="53" dur="26">
                                          <p:stCondLst>
                                            <p:cond delay="1642"/>
                                          </p:stCondLst>
                                        </p:cTn>
                                        <p:tgtEl>
                                          <p:spTgt spid="3">
                                            <p:txEl>
                                              <p:pRg st="2" end="2"/>
                                            </p:txEl>
                                          </p:spTgt>
                                        </p:tgtEl>
                                      </p:cBhvr>
                                      <p:to x="100000" y="90000"/>
                                    </p:animScale>
                                    <p:animScale>
                                      <p:cBhvr>
                                        <p:cTn id="54" dur="166" decel="50000">
                                          <p:stCondLst>
                                            <p:cond delay="1668"/>
                                          </p:stCondLst>
                                        </p:cTn>
                                        <p:tgtEl>
                                          <p:spTgt spid="3">
                                            <p:txEl>
                                              <p:pRg st="2" end="2"/>
                                            </p:txEl>
                                          </p:spTgt>
                                        </p:tgtEl>
                                      </p:cBhvr>
                                      <p:to x="100000" y="100000"/>
                                    </p:animScale>
                                    <p:animScale>
                                      <p:cBhvr>
                                        <p:cTn id="55" dur="26">
                                          <p:stCondLst>
                                            <p:cond delay="1808"/>
                                          </p:stCondLst>
                                        </p:cTn>
                                        <p:tgtEl>
                                          <p:spTgt spid="3">
                                            <p:txEl>
                                              <p:pRg st="2" end="2"/>
                                            </p:txEl>
                                          </p:spTgt>
                                        </p:tgtEl>
                                      </p:cBhvr>
                                      <p:to x="100000" y="95000"/>
                                    </p:animScale>
                                    <p:animScale>
                                      <p:cBhvr>
                                        <p:cTn id="56" dur="166" decel="50000">
                                          <p:stCondLst>
                                            <p:cond delay="1834"/>
                                          </p:stCondLst>
                                        </p:cTn>
                                        <p:tgtEl>
                                          <p:spTgt spid="3">
                                            <p:txEl>
                                              <p:pRg st="2" end="2"/>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nodeType="clickEffect">
                                  <p:stCondLst>
                                    <p:cond delay="0"/>
                                  </p:stCondLst>
                                  <p:childTnLst>
                                    <p:set>
                                      <p:cBhvr>
                                        <p:cTn id="60" dur="1" fill="hold">
                                          <p:stCondLst>
                                            <p:cond delay="0"/>
                                          </p:stCondLst>
                                        </p:cTn>
                                        <p:tgtEl>
                                          <p:spTgt spid="3">
                                            <p:txEl>
                                              <p:pRg st="3" end="3"/>
                                            </p:txEl>
                                          </p:spTgt>
                                        </p:tgtEl>
                                        <p:attrNameLst>
                                          <p:attrName>style.visibility</p:attrName>
                                        </p:attrNameLst>
                                      </p:cBhvr>
                                      <p:to>
                                        <p:strVal val="visible"/>
                                      </p:to>
                                    </p:set>
                                    <p:animEffect transition="in" filter="wipe(down)">
                                      <p:cBhvr>
                                        <p:cTn id="61" dur="580">
                                          <p:stCondLst>
                                            <p:cond delay="0"/>
                                          </p:stCondLst>
                                        </p:cTn>
                                        <p:tgtEl>
                                          <p:spTgt spid="3">
                                            <p:txEl>
                                              <p:pRg st="3" end="3"/>
                                            </p:txEl>
                                          </p:spTgt>
                                        </p:tgtEl>
                                      </p:cBhvr>
                                    </p:animEffect>
                                    <p:anim calcmode="lin" valueType="num">
                                      <p:cBhvr>
                                        <p:cTn id="62"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3">
                                            <p:txEl>
                                              <p:pRg st="3" end="3"/>
                                            </p:txEl>
                                          </p:spTgt>
                                        </p:tgtEl>
                                      </p:cBhvr>
                                      <p:to x="100000" y="60000"/>
                                    </p:animScale>
                                    <p:animScale>
                                      <p:cBhvr>
                                        <p:cTn id="68" dur="166" decel="50000">
                                          <p:stCondLst>
                                            <p:cond delay="676"/>
                                          </p:stCondLst>
                                        </p:cTn>
                                        <p:tgtEl>
                                          <p:spTgt spid="3">
                                            <p:txEl>
                                              <p:pRg st="3" end="3"/>
                                            </p:txEl>
                                          </p:spTgt>
                                        </p:tgtEl>
                                      </p:cBhvr>
                                      <p:to x="100000" y="100000"/>
                                    </p:animScale>
                                    <p:animScale>
                                      <p:cBhvr>
                                        <p:cTn id="69" dur="26">
                                          <p:stCondLst>
                                            <p:cond delay="1312"/>
                                          </p:stCondLst>
                                        </p:cTn>
                                        <p:tgtEl>
                                          <p:spTgt spid="3">
                                            <p:txEl>
                                              <p:pRg st="3" end="3"/>
                                            </p:txEl>
                                          </p:spTgt>
                                        </p:tgtEl>
                                      </p:cBhvr>
                                      <p:to x="100000" y="80000"/>
                                    </p:animScale>
                                    <p:animScale>
                                      <p:cBhvr>
                                        <p:cTn id="70" dur="166" decel="50000">
                                          <p:stCondLst>
                                            <p:cond delay="1338"/>
                                          </p:stCondLst>
                                        </p:cTn>
                                        <p:tgtEl>
                                          <p:spTgt spid="3">
                                            <p:txEl>
                                              <p:pRg st="3" end="3"/>
                                            </p:txEl>
                                          </p:spTgt>
                                        </p:tgtEl>
                                      </p:cBhvr>
                                      <p:to x="100000" y="100000"/>
                                    </p:animScale>
                                    <p:animScale>
                                      <p:cBhvr>
                                        <p:cTn id="71" dur="26">
                                          <p:stCondLst>
                                            <p:cond delay="1642"/>
                                          </p:stCondLst>
                                        </p:cTn>
                                        <p:tgtEl>
                                          <p:spTgt spid="3">
                                            <p:txEl>
                                              <p:pRg st="3" end="3"/>
                                            </p:txEl>
                                          </p:spTgt>
                                        </p:tgtEl>
                                      </p:cBhvr>
                                      <p:to x="100000" y="90000"/>
                                    </p:animScale>
                                    <p:animScale>
                                      <p:cBhvr>
                                        <p:cTn id="72" dur="166" decel="50000">
                                          <p:stCondLst>
                                            <p:cond delay="1668"/>
                                          </p:stCondLst>
                                        </p:cTn>
                                        <p:tgtEl>
                                          <p:spTgt spid="3">
                                            <p:txEl>
                                              <p:pRg st="3" end="3"/>
                                            </p:txEl>
                                          </p:spTgt>
                                        </p:tgtEl>
                                      </p:cBhvr>
                                      <p:to x="100000" y="100000"/>
                                    </p:animScale>
                                    <p:animScale>
                                      <p:cBhvr>
                                        <p:cTn id="73" dur="26">
                                          <p:stCondLst>
                                            <p:cond delay="1808"/>
                                          </p:stCondLst>
                                        </p:cTn>
                                        <p:tgtEl>
                                          <p:spTgt spid="3">
                                            <p:txEl>
                                              <p:pRg st="3" end="3"/>
                                            </p:txEl>
                                          </p:spTgt>
                                        </p:tgtEl>
                                      </p:cBhvr>
                                      <p:to x="100000" y="95000"/>
                                    </p:animScale>
                                    <p:animScale>
                                      <p:cBhvr>
                                        <p:cTn id="74" dur="166" decel="50000">
                                          <p:stCondLst>
                                            <p:cond delay="1834"/>
                                          </p:stCondLst>
                                        </p:cTn>
                                        <p:tgtEl>
                                          <p:spTgt spid="3">
                                            <p:txEl>
                                              <p:pRg st="3" end="3"/>
                                            </p:txEl>
                                          </p:spTgt>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nodeType="clickEffect">
                                  <p:stCondLst>
                                    <p:cond delay="0"/>
                                  </p:stCondLst>
                                  <p:childTnLst>
                                    <p:set>
                                      <p:cBhvr>
                                        <p:cTn id="78" dur="1" fill="hold">
                                          <p:stCondLst>
                                            <p:cond delay="0"/>
                                          </p:stCondLst>
                                        </p:cTn>
                                        <p:tgtEl>
                                          <p:spTgt spid="3">
                                            <p:txEl>
                                              <p:pRg st="4" end="4"/>
                                            </p:txEl>
                                          </p:spTgt>
                                        </p:tgtEl>
                                        <p:attrNameLst>
                                          <p:attrName>style.visibility</p:attrName>
                                        </p:attrNameLst>
                                      </p:cBhvr>
                                      <p:to>
                                        <p:strVal val="visible"/>
                                      </p:to>
                                    </p:set>
                                    <p:animEffect transition="in" filter="wipe(down)">
                                      <p:cBhvr>
                                        <p:cTn id="79" dur="580">
                                          <p:stCondLst>
                                            <p:cond delay="0"/>
                                          </p:stCondLst>
                                        </p:cTn>
                                        <p:tgtEl>
                                          <p:spTgt spid="3">
                                            <p:txEl>
                                              <p:pRg st="4" end="4"/>
                                            </p:txEl>
                                          </p:spTgt>
                                        </p:tgtEl>
                                      </p:cBhvr>
                                    </p:animEffect>
                                    <p:anim calcmode="lin" valueType="num">
                                      <p:cBhvr>
                                        <p:cTn id="80"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85" dur="26">
                                          <p:stCondLst>
                                            <p:cond delay="650"/>
                                          </p:stCondLst>
                                        </p:cTn>
                                        <p:tgtEl>
                                          <p:spTgt spid="3">
                                            <p:txEl>
                                              <p:pRg st="4" end="4"/>
                                            </p:txEl>
                                          </p:spTgt>
                                        </p:tgtEl>
                                      </p:cBhvr>
                                      <p:to x="100000" y="60000"/>
                                    </p:animScale>
                                    <p:animScale>
                                      <p:cBhvr>
                                        <p:cTn id="86" dur="166" decel="50000">
                                          <p:stCondLst>
                                            <p:cond delay="676"/>
                                          </p:stCondLst>
                                        </p:cTn>
                                        <p:tgtEl>
                                          <p:spTgt spid="3">
                                            <p:txEl>
                                              <p:pRg st="4" end="4"/>
                                            </p:txEl>
                                          </p:spTgt>
                                        </p:tgtEl>
                                      </p:cBhvr>
                                      <p:to x="100000" y="100000"/>
                                    </p:animScale>
                                    <p:animScale>
                                      <p:cBhvr>
                                        <p:cTn id="87" dur="26">
                                          <p:stCondLst>
                                            <p:cond delay="1312"/>
                                          </p:stCondLst>
                                        </p:cTn>
                                        <p:tgtEl>
                                          <p:spTgt spid="3">
                                            <p:txEl>
                                              <p:pRg st="4" end="4"/>
                                            </p:txEl>
                                          </p:spTgt>
                                        </p:tgtEl>
                                      </p:cBhvr>
                                      <p:to x="100000" y="80000"/>
                                    </p:animScale>
                                    <p:animScale>
                                      <p:cBhvr>
                                        <p:cTn id="88" dur="166" decel="50000">
                                          <p:stCondLst>
                                            <p:cond delay="1338"/>
                                          </p:stCondLst>
                                        </p:cTn>
                                        <p:tgtEl>
                                          <p:spTgt spid="3">
                                            <p:txEl>
                                              <p:pRg st="4" end="4"/>
                                            </p:txEl>
                                          </p:spTgt>
                                        </p:tgtEl>
                                      </p:cBhvr>
                                      <p:to x="100000" y="100000"/>
                                    </p:animScale>
                                    <p:animScale>
                                      <p:cBhvr>
                                        <p:cTn id="89" dur="26">
                                          <p:stCondLst>
                                            <p:cond delay="1642"/>
                                          </p:stCondLst>
                                        </p:cTn>
                                        <p:tgtEl>
                                          <p:spTgt spid="3">
                                            <p:txEl>
                                              <p:pRg st="4" end="4"/>
                                            </p:txEl>
                                          </p:spTgt>
                                        </p:tgtEl>
                                      </p:cBhvr>
                                      <p:to x="100000" y="90000"/>
                                    </p:animScale>
                                    <p:animScale>
                                      <p:cBhvr>
                                        <p:cTn id="90" dur="166" decel="50000">
                                          <p:stCondLst>
                                            <p:cond delay="1668"/>
                                          </p:stCondLst>
                                        </p:cTn>
                                        <p:tgtEl>
                                          <p:spTgt spid="3">
                                            <p:txEl>
                                              <p:pRg st="4" end="4"/>
                                            </p:txEl>
                                          </p:spTgt>
                                        </p:tgtEl>
                                      </p:cBhvr>
                                      <p:to x="100000" y="100000"/>
                                    </p:animScale>
                                    <p:animScale>
                                      <p:cBhvr>
                                        <p:cTn id="91" dur="26">
                                          <p:stCondLst>
                                            <p:cond delay="1808"/>
                                          </p:stCondLst>
                                        </p:cTn>
                                        <p:tgtEl>
                                          <p:spTgt spid="3">
                                            <p:txEl>
                                              <p:pRg st="4" end="4"/>
                                            </p:txEl>
                                          </p:spTgt>
                                        </p:tgtEl>
                                      </p:cBhvr>
                                      <p:to x="100000" y="95000"/>
                                    </p:animScale>
                                    <p:animScale>
                                      <p:cBhvr>
                                        <p:cTn id="92" dur="166" decel="50000">
                                          <p:stCondLst>
                                            <p:cond delay="1834"/>
                                          </p:stCondLst>
                                        </p:cTn>
                                        <p:tgtEl>
                                          <p:spTgt spid="3">
                                            <p:txEl>
                                              <p:pRg st="4" end="4"/>
                                            </p:txEl>
                                          </p:spTgt>
                                        </p:tgtEl>
                                      </p:cBhvr>
                                      <p:to x="100000" y="100000"/>
                                    </p:animScale>
                                  </p:childTnLst>
                                </p:cTn>
                              </p:par>
                            </p:childTnLst>
                          </p:cTn>
                        </p:par>
                      </p:childTnLst>
                    </p:cTn>
                  </p:par>
                  <p:par>
                    <p:cTn id="93" fill="hold">
                      <p:stCondLst>
                        <p:cond delay="indefinite"/>
                      </p:stCondLst>
                      <p:childTnLst>
                        <p:par>
                          <p:cTn id="94" fill="hold">
                            <p:stCondLst>
                              <p:cond delay="0"/>
                            </p:stCondLst>
                            <p:childTnLst>
                              <p:par>
                                <p:cTn id="95" presetID="26" presetClass="entr" presetSubtype="0" fill="hold" nodeType="clickEffect">
                                  <p:stCondLst>
                                    <p:cond delay="0"/>
                                  </p:stCondLst>
                                  <p:childTnLst>
                                    <p:set>
                                      <p:cBhvr>
                                        <p:cTn id="96" dur="1" fill="hold">
                                          <p:stCondLst>
                                            <p:cond delay="0"/>
                                          </p:stCondLst>
                                        </p:cTn>
                                        <p:tgtEl>
                                          <p:spTgt spid="3">
                                            <p:txEl>
                                              <p:pRg st="5" end="5"/>
                                            </p:txEl>
                                          </p:spTgt>
                                        </p:tgtEl>
                                        <p:attrNameLst>
                                          <p:attrName>style.visibility</p:attrName>
                                        </p:attrNameLst>
                                      </p:cBhvr>
                                      <p:to>
                                        <p:strVal val="visible"/>
                                      </p:to>
                                    </p:set>
                                    <p:animEffect transition="in" filter="wipe(down)">
                                      <p:cBhvr>
                                        <p:cTn id="97" dur="580">
                                          <p:stCondLst>
                                            <p:cond delay="0"/>
                                          </p:stCondLst>
                                        </p:cTn>
                                        <p:tgtEl>
                                          <p:spTgt spid="3">
                                            <p:txEl>
                                              <p:pRg st="5" end="5"/>
                                            </p:txEl>
                                          </p:spTgt>
                                        </p:tgtEl>
                                      </p:cBhvr>
                                    </p:animEffect>
                                    <p:anim calcmode="lin" valueType="num">
                                      <p:cBhvr>
                                        <p:cTn id="98" dur="1822"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99" dur="664"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100" dur="664" tmFilter="0, 0; 0.125,0.2665; 0.25,0.4; 0.375,0.465; 0.5,0.5;  0.625,0.535; 0.75,0.6; 0.875,0.7335; 1,1">
                                          <p:stCondLst>
                                            <p:cond delay="664"/>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101" dur="332" tmFilter="0, 0; 0.125,0.2665; 0.25,0.4; 0.375,0.465; 0.5,0.5;  0.625,0.535; 0.75,0.6; 0.875,0.7335; 1,1">
                                          <p:stCondLst>
                                            <p:cond delay="1324"/>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102" dur="164" tmFilter="0, 0; 0.125,0.2665; 0.25,0.4; 0.375,0.465; 0.5,0.5;  0.625,0.535; 0.75,0.6; 0.875,0.7335; 1,1">
                                          <p:stCondLst>
                                            <p:cond delay="1656"/>
                                          </p:stCondLst>
                                        </p:cTn>
                                        <p:tgtEl>
                                          <p:spTgt spid="3">
                                            <p:txEl>
                                              <p:pRg st="5" end="5"/>
                                            </p:txEl>
                                          </p:spTgt>
                                        </p:tgtEl>
                                        <p:attrNameLst>
                                          <p:attrName>ppt_y</p:attrName>
                                        </p:attrNameLst>
                                      </p:cBhvr>
                                      <p:tavLst>
                                        <p:tav tm="0" fmla="#ppt_y-sin(pi*$)/81">
                                          <p:val>
                                            <p:fltVal val="0"/>
                                          </p:val>
                                        </p:tav>
                                        <p:tav tm="100000">
                                          <p:val>
                                            <p:fltVal val="1"/>
                                          </p:val>
                                        </p:tav>
                                      </p:tavLst>
                                    </p:anim>
                                    <p:animScale>
                                      <p:cBhvr>
                                        <p:cTn id="103" dur="26">
                                          <p:stCondLst>
                                            <p:cond delay="650"/>
                                          </p:stCondLst>
                                        </p:cTn>
                                        <p:tgtEl>
                                          <p:spTgt spid="3">
                                            <p:txEl>
                                              <p:pRg st="5" end="5"/>
                                            </p:txEl>
                                          </p:spTgt>
                                        </p:tgtEl>
                                      </p:cBhvr>
                                      <p:to x="100000" y="60000"/>
                                    </p:animScale>
                                    <p:animScale>
                                      <p:cBhvr>
                                        <p:cTn id="104" dur="166" decel="50000">
                                          <p:stCondLst>
                                            <p:cond delay="676"/>
                                          </p:stCondLst>
                                        </p:cTn>
                                        <p:tgtEl>
                                          <p:spTgt spid="3">
                                            <p:txEl>
                                              <p:pRg st="5" end="5"/>
                                            </p:txEl>
                                          </p:spTgt>
                                        </p:tgtEl>
                                      </p:cBhvr>
                                      <p:to x="100000" y="100000"/>
                                    </p:animScale>
                                    <p:animScale>
                                      <p:cBhvr>
                                        <p:cTn id="105" dur="26">
                                          <p:stCondLst>
                                            <p:cond delay="1312"/>
                                          </p:stCondLst>
                                        </p:cTn>
                                        <p:tgtEl>
                                          <p:spTgt spid="3">
                                            <p:txEl>
                                              <p:pRg st="5" end="5"/>
                                            </p:txEl>
                                          </p:spTgt>
                                        </p:tgtEl>
                                      </p:cBhvr>
                                      <p:to x="100000" y="80000"/>
                                    </p:animScale>
                                    <p:animScale>
                                      <p:cBhvr>
                                        <p:cTn id="106" dur="166" decel="50000">
                                          <p:stCondLst>
                                            <p:cond delay="1338"/>
                                          </p:stCondLst>
                                        </p:cTn>
                                        <p:tgtEl>
                                          <p:spTgt spid="3">
                                            <p:txEl>
                                              <p:pRg st="5" end="5"/>
                                            </p:txEl>
                                          </p:spTgt>
                                        </p:tgtEl>
                                      </p:cBhvr>
                                      <p:to x="100000" y="100000"/>
                                    </p:animScale>
                                    <p:animScale>
                                      <p:cBhvr>
                                        <p:cTn id="107" dur="26">
                                          <p:stCondLst>
                                            <p:cond delay="1642"/>
                                          </p:stCondLst>
                                        </p:cTn>
                                        <p:tgtEl>
                                          <p:spTgt spid="3">
                                            <p:txEl>
                                              <p:pRg st="5" end="5"/>
                                            </p:txEl>
                                          </p:spTgt>
                                        </p:tgtEl>
                                      </p:cBhvr>
                                      <p:to x="100000" y="90000"/>
                                    </p:animScale>
                                    <p:animScale>
                                      <p:cBhvr>
                                        <p:cTn id="108" dur="166" decel="50000">
                                          <p:stCondLst>
                                            <p:cond delay="1668"/>
                                          </p:stCondLst>
                                        </p:cTn>
                                        <p:tgtEl>
                                          <p:spTgt spid="3">
                                            <p:txEl>
                                              <p:pRg st="5" end="5"/>
                                            </p:txEl>
                                          </p:spTgt>
                                        </p:tgtEl>
                                      </p:cBhvr>
                                      <p:to x="100000" y="100000"/>
                                    </p:animScale>
                                    <p:animScale>
                                      <p:cBhvr>
                                        <p:cTn id="109" dur="26">
                                          <p:stCondLst>
                                            <p:cond delay="1808"/>
                                          </p:stCondLst>
                                        </p:cTn>
                                        <p:tgtEl>
                                          <p:spTgt spid="3">
                                            <p:txEl>
                                              <p:pRg st="5" end="5"/>
                                            </p:txEl>
                                          </p:spTgt>
                                        </p:tgtEl>
                                      </p:cBhvr>
                                      <p:to x="100000" y="95000"/>
                                    </p:animScale>
                                    <p:animScale>
                                      <p:cBhvr>
                                        <p:cTn id="110" dur="166" decel="50000">
                                          <p:stCondLst>
                                            <p:cond delay="1834"/>
                                          </p:stCondLst>
                                        </p:cTn>
                                        <p:tgtEl>
                                          <p:spTgt spid="3">
                                            <p:txEl>
                                              <p:pRg st="5" end="5"/>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4AFD4-A083-44AF-9CCE-D1ACF522F43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736230D-26D4-4532-80A7-E93752217440}"/>
              </a:ext>
            </a:extLst>
          </p:cNvPr>
          <p:cNvSpPr>
            <a:spLocks noGrp="1"/>
          </p:cNvSpPr>
          <p:nvPr>
            <p:ph idx="1"/>
          </p:nvPr>
        </p:nvSpPr>
        <p:spPr/>
        <p:txBody>
          <a:bodyPr/>
          <a:lstStyle/>
          <a:p>
            <a:r>
              <a:rPr lang="en-US" dirty="0">
                <a:hlinkClick r:id="rId2"/>
              </a:rPr>
              <a:t>https://www.youtube.com/watch?v=PqU-hnowpZA</a:t>
            </a:r>
            <a:endParaRPr lang="en-US" dirty="0"/>
          </a:p>
          <a:p>
            <a:endParaRPr lang="en-US" dirty="0"/>
          </a:p>
          <a:p>
            <a:endParaRPr lang="en-US" dirty="0"/>
          </a:p>
        </p:txBody>
      </p:sp>
    </p:spTree>
    <p:extLst>
      <p:ext uri="{BB962C8B-B14F-4D97-AF65-F5344CB8AC3E}">
        <p14:creationId xmlns:p14="http://schemas.microsoft.com/office/powerpoint/2010/main" val="29600105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CE6F5-5B7E-449A-AC86-9CDE90983B39}"/>
              </a:ext>
            </a:extLst>
          </p:cNvPr>
          <p:cNvSpPr>
            <a:spLocks noGrp="1"/>
          </p:cNvSpPr>
          <p:nvPr>
            <p:ph type="title"/>
          </p:nvPr>
        </p:nvSpPr>
        <p:spPr/>
        <p:txBody>
          <a:bodyPr/>
          <a:lstStyle/>
          <a:p>
            <a:r>
              <a:rPr lang="en-US" dirty="0">
                <a:solidFill>
                  <a:schemeClr val="accent5"/>
                </a:solidFill>
              </a:rPr>
              <a:t>What to do?</a:t>
            </a:r>
          </a:p>
        </p:txBody>
      </p:sp>
      <p:sp>
        <p:nvSpPr>
          <p:cNvPr id="3" name="Content Placeholder 2">
            <a:extLst>
              <a:ext uri="{FF2B5EF4-FFF2-40B4-BE49-F238E27FC236}">
                <a16:creationId xmlns:a16="http://schemas.microsoft.com/office/drawing/2014/main" id="{6D38B226-FA5D-4FCC-990F-1C4A901682F5}"/>
              </a:ext>
            </a:extLst>
          </p:cNvPr>
          <p:cNvSpPr>
            <a:spLocks noGrp="1"/>
          </p:cNvSpPr>
          <p:nvPr>
            <p:ph idx="1"/>
          </p:nvPr>
        </p:nvSpPr>
        <p:spPr/>
        <p:txBody>
          <a:bodyPr/>
          <a:lstStyle/>
          <a:p>
            <a:pPr>
              <a:buFont typeface="Wingdings" panose="05000000000000000000" pitchFamily="2" charset="2"/>
              <a:buChar char="v"/>
            </a:pPr>
            <a:r>
              <a:rPr lang="en-US" dirty="0"/>
              <a:t>Victims of bullying may benefit from engaging in activities that can improve their confidence, self-esteem, and overall emotional strength, whether it be sports, music, or other extracurricular activities.</a:t>
            </a:r>
          </a:p>
          <a:p>
            <a:pPr>
              <a:buFont typeface="Wingdings" panose="05000000000000000000" pitchFamily="2" charset="2"/>
              <a:buChar char="v"/>
            </a:pPr>
            <a:r>
              <a:rPr lang="en-US" dirty="0"/>
              <a:t>Engaging in such activities can also help the youth create and strengthen friendships and improve their social skills. </a:t>
            </a:r>
          </a:p>
        </p:txBody>
      </p:sp>
      <p:pic>
        <p:nvPicPr>
          <p:cNvPr id="4" name="Picture 3">
            <a:extLst>
              <a:ext uri="{FF2B5EF4-FFF2-40B4-BE49-F238E27FC236}">
                <a16:creationId xmlns:a16="http://schemas.microsoft.com/office/drawing/2014/main" id="{0B41AD0D-E449-42DD-9AD5-D10264F49F98}"/>
              </a:ext>
            </a:extLst>
          </p:cNvPr>
          <p:cNvPicPr>
            <a:picLocks noChangeAspect="1"/>
          </p:cNvPicPr>
          <p:nvPr/>
        </p:nvPicPr>
        <p:blipFill>
          <a:blip r:embed="rId2"/>
          <a:stretch>
            <a:fillRect/>
          </a:stretch>
        </p:blipFill>
        <p:spPr>
          <a:xfrm>
            <a:off x="4786312" y="4311650"/>
            <a:ext cx="2619375" cy="1743075"/>
          </a:xfrm>
          <a:prstGeom prst="rect">
            <a:avLst/>
          </a:prstGeom>
        </p:spPr>
      </p:pic>
    </p:spTree>
    <p:extLst>
      <p:ext uri="{BB962C8B-B14F-4D97-AF65-F5344CB8AC3E}">
        <p14:creationId xmlns:p14="http://schemas.microsoft.com/office/powerpoint/2010/main" val="42262074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5"/>
                </a:solidFill>
              </a:rPr>
              <a:t>Report Bullying</a:t>
            </a:r>
          </a:p>
        </p:txBody>
      </p:sp>
      <p:sp>
        <p:nvSpPr>
          <p:cNvPr id="3" name="Content Placeholder 2"/>
          <p:cNvSpPr>
            <a:spLocks noGrp="1"/>
          </p:cNvSpPr>
          <p:nvPr>
            <p:ph idx="1"/>
          </p:nvPr>
        </p:nvSpPr>
        <p:spPr/>
        <p:txBody>
          <a:bodyPr/>
          <a:lstStyle/>
          <a:p>
            <a:pPr>
              <a:buFont typeface="Wingdings" panose="05000000000000000000" pitchFamily="2" charset="2"/>
              <a:buChar char="v"/>
            </a:pPr>
            <a:r>
              <a:rPr lang="en-US" dirty="0"/>
              <a:t>Report Bullying to Law Enforcement</a:t>
            </a:r>
          </a:p>
          <a:p>
            <a:pPr>
              <a:buFont typeface="Wingdings" panose="05000000000000000000" pitchFamily="2" charset="2"/>
              <a:buChar char="v"/>
            </a:pPr>
            <a:r>
              <a:rPr lang="en-US" dirty="0"/>
              <a:t>Report Bullying to Schools</a:t>
            </a:r>
          </a:p>
          <a:p>
            <a:pPr>
              <a:buFont typeface="Wingdings" panose="05000000000000000000" pitchFamily="2" charset="2"/>
              <a:buChar char="v"/>
            </a:pPr>
            <a:r>
              <a:rPr lang="en-US" dirty="0"/>
              <a:t>Report Bullying to Online Service Providers</a:t>
            </a:r>
          </a:p>
          <a:p>
            <a:endParaRPr lang="en-US" dirty="0"/>
          </a:p>
          <a:p>
            <a:endParaRPr lang="en-US" dirty="0"/>
          </a:p>
        </p:txBody>
      </p:sp>
      <p:pic>
        <p:nvPicPr>
          <p:cNvPr id="4" name="Picture 3"/>
          <p:cNvPicPr>
            <a:picLocks noChangeAspect="1"/>
          </p:cNvPicPr>
          <p:nvPr/>
        </p:nvPicPr>
        <p:blipFill>
          <a:blip r:embed="rId2"/>
          <a:stretch>
            <a:fillRect/>
          </a:stretch>
        </p:blipFill>
        <p:spPr>
          <a:xfrm>
            <a:off x="6150744" y="3752016"/>
            <a:ext cx="2761727" cy="2118432"/>
          </a:xfrm>
          <a:prstGeom prst="rect">
            <a:avLst/>
          </a:prstGeom>
        </p:spPr>
      </p:pic>
    </p:spTree>
    <p:extLst>
      <p:ext uri="{BB962C8B-B14F-4D97-AF65-F5344CB8AC3E}">
        <p14:creationId xmlns:p14="http://schemas.microsoft.com/office/powerpoint/2010/main" val="35876906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5"/>
                </a:solidFill>
              </a:rPr>
              <a:t>Is It A Crime?</a:t>
            </a:r>
          </a:p>
        </p:txBody>
      </p:sp>
      <p:pic>
        <p:nvPicPr>
          <p:cNvPr id="4" name="Content Placeholder 3"/>
          <p:cNvPicPr>
            <a:picLocks noGrp="1" noChangeAspect="1"/>
          </p:cNvPicPr>
          <p:nvPr>
            <p:ph idx="1"/>
          </p:nvPr>
        </p:nvPicPr>
        <p:blipFill>
          <a:blip r:embed="rId2"/>
          <a:stretch>
            <a:fillRect/>
          </a:stretch>
        </p:blipFill>
        <p:spPr>
          <a:xfrm>
            <a:off x="3290623" y="2603500"/>
            <a:ext cx="4555066" cy="3416300"/>
          </a:xfrm>
          <a:prstGeom prst="rect">
            <a:avLst/>
          </a:prstGeom>
        </p:spPr>
      </p:pic>
    </p:spTree>
    <p:extLst>
      <p:ext uri="{BB962C8B-B14F-4D97-AF65-F5344CB8AC3E}">
        <p14:creationId xmlns:p14="http://schemas.microsoft.com/office/powerpoint/2010/main" val="28811631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0A14DB-F06E-49CE-818E-29D4915DBB31}"/>
              </a:ext>
            </a:extLst>
          </p:cNvPr>
          <p:cNvSpPr>
            <a:spLocks noGrp="1"/>
          </p:cNvSpPr>
          <p:nvPr>
            <p:ph type="title"/>
          </p:nvPr>
        </p:nvSpPr>
        <p:spPr/>
        <p:txBody>
          <a:bodyPr/>
          <a:lstStyle/>
          <a:p>
            <a:r>
              <a:rPr lang="en-US" dirty="0">
                <a:solidFill>
                  <a:schemeClr val="accent5"/>
                </a:solidFill>
              </a:rPr>
              <a:t>Planting Seeds</a:t>
            </a:r>
          </a:p>
        </p:txBody>
      </p:sp>
      <p:pic>
        <p:nvPicPr>
          <p:cNvPr id="4" name="Content Placeholder 3">
            <a:extLst>
              <a:ext uri="{FF2B5EF4-FFF2-40B4-BE49-F238E27FC236}">
                <a16:creationId xmlns:a16="http://schemas.microsoft.com/office/drawing/2014/main" id="{E41A302F-AB7F-4AED-894E-3CC9C83656F3}"/>
              </a:ext>
            </a:extLst>
          </p:cNvPr>
          <p:cNvPicPr>
            <a:picLocks noGrp="1" noChangeAspect="1"/>
          </p:cNvPicPr>
          <p:nvPr>
            <p:ph idx="1"/>
          </p:nvPr>
        </p:nvPicPr>
        <p:blipFill>
          <a:blip r:embed="rId2"/>
          <a:stretch>
            <a:fillRect/>
          </a:stretch>
        </p:blipFill>
        <p:spPr>
          <a:xfrm>
            <a:off x="2785977" y="2357288"/>
            <a:ext cx="6076422" cy="3416300"/>
          </a:xfrm>
          <a:prstGeom prst="rect">
            <a:avLst/>
          </a:prstGeom>
        </p:spPr>
      </p:pic>
      <p:sp>
        <p:nvSpPr>
          <p:cNvPr id="5" name="Rectangle 4">
            <a:extLst>
              <a:ext uri="{FF2B5EF4-FFF2-40B4-BE49-F238E27FC236}">
                <a16:creationId xmlns:a16="http://schemas.microsoft.com/office/drawing/2014/main" id="{5916634D-C347-4AC4-B6B2-4CA95D22C055}"/>
              </a:ext>
            </a:extLst>
          </p:cNvPr>
          <p:cNvSpPr/>
          <p:nvPr/>
        </p:nvSpPr>
        <p:spPr>
          <a:xfrm>
            <a:off x="2938272" y="5884332"/>
            <a:ext cx="6096000" cy="646331"/>
          </a:xfrm>
          <a:prstGeom prst="rect">
            <a:avLst/>
          </a:prstGeom>
        </p:spPr>
        <p:txBody>
          <a:bodyPr>
            <a:spAutoFit/>
          </a:bodyPr>
          <a:lstStyle/>
          <a:p>
            <a:r>
              <a:rPr lang="en-US" dirty="0"/>
              <a:t>“Sow your seed in the morning, and don’t stop working until evening”</a:t>
            </a:r>
            <a:r>
              <a:rPr lang="en-US" sz="1400" b="1" i="1" dirty="0"/>
              <a:t>    </a:t>
            </a:r>
            <a:r>
              <a:rPr lang="en-US" sz="1400" i="1" dirty="0"/>
              <a:t>Ecclesiastes 11:6</a:t>
            </a:r>
          </a:p>
        </p:txBody>
      </p:sp>
    </p:spTree>
    <p:extLst>
      <p:ext uri="{BB962C8B-B14F-4D97-AF65-F5344CB8AC3E}">
        <p14:creationId xmlns:p14="http://schemas.microsoft.com/office/powerpoint/2010/main" val="33309500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5"/>
                </a:solidFill>
              </a:rPr>
              <a:t>MS State Statute 97-45-15</a:t>
            </a:r>
          </a:p>
        </p:txBody>
      </p:sp>
      <p:sp>
        <p:nvSpPr>
          <p:cNvPr id="3" name="Content Placeholder 2"/>
          <p:cNvSpPr>
            <a:spLocks noGrp="1"/>
          </p:cNvSpPr>
          <p:nvPr>
            <p:ph idx="1"/>
          </p:nvPr>
        </p:nvSpPr>
        <p:spPr/>
        <p:txBody>
          <a:bodyPr>
            <a:normAutofit fontScale="92500" lnSpcReduction="10000"/>
          </a:bodyPr>
          <a:lstStyle/>
          <a:p>
            <a:pPr marL="0" indent="0">
              <a:buNone/>
            </a:pPr>
            <a:r>
              <a:rPr lang="en-US" b="1" dirty="0">
                <a:solidFill>
                  <a:schemeClr val="tx1"/>
                </a:solidFill>
              </a:rPr>
              <a:t>Cyberstalking 97-45-15</a:t>
            </a:r>
          </a:p>
          <a:p>
            <a:pPr>
              <a:buFont typeface="Wingdings" panose="05000000000000000000" pitchFamily="2" charset="2"/>
              <a:buChar char="v"/>
            </a:pPr>
            <a:r>
              <a:rPr lang="en-US" sz="1600" b="1" dirty="0">
                <a:solidFill>
                  <a:schemeClr val="tx1"/>
                </a:solidFill>
              </a:rPr>
              <a:t>(a) Use in electronic mail or electronic communication any words or language threatening to inflict bodily harm to any person or to that person's child, sibling, spouse or dependent, or physical injury to the property of any person, or for the purpose of extorting money or other things of value from any person. </a:t>
            </a:r>
          </a:p>
          <a:p>
            <a:pPr>
              <a:buFont typeface="Wingdings" panose="05000000000000000000" pitchFamily="2" charset="2"/>
              <a:buChar char="v"/>
            </a:pPr>
            <a:r>
              <a:rPr lang="en-US" sz="1600" b="1" dirty="0">
                <a:solidFill>
                  <a:schemeClr val="accent5">
                    <a:lumMod val="75000"/>
                  </a:schemeClr>
                </a:solidFill>
              </a:rPr>
              <a:t>(b) Electronically mail or electronically communicate to another repeatedly, whether or not conversation ensues, for the purpose of threatening, terrifying or harassing any person.</a:t>
            </a:r>
          </a:p>
          <a:p>
            <a:pPr>
              <a:buFont typeface="Wingdings" panose="05000000000000000000" pitchFamily="2" charset="2"/>
              <a:buChar char="v"/>
            </a:pPr>
            <a:r>
              <a:rPr lang="en-US" sz="1600" b="1" dirty="0">
                <a:solidFill>
                  <a:schemeClr val="accent5">
                    <a:lumMod val="75000"/>
                  </a:schemeClr>
                </a:solidFill>
              </a:rPr>
              <a:t>(c) Electronically mail or electronically communicate to another and to knowingly make any false statement concerning death, injury, illness, disfigurement, indecent conduct, or criminal conduct of the person electronically mailed or of any member of the person's family or household with the intent to threaten, terrify or harass.</a:t>
            </a:r>
          </a:p>
          <a:p>
            <a:pPr>
              <a:buFont typeface="Wingdings" panose="05000000000000000000" pitchFamily="2" charset="2"/>
              <a:buChar char="v"/>
            </a:pPr>
            <a:r>
              <a:rPr lang="en-US" sz="1600" b="1" dirty="0">
                <a:solidFill>
                  <a:schemeClr val="tx1"/>
                </a:solidFill>
              </a:rPr>
              <a:t>(d) Knowingly permit an electronic communication device under the person's control to be used for any purpose prohibited by this section.</a:t>
            </a:r>
          </a:p>
        </p:txBody>
      </p:sp>
    </p:spTree>
    <p:extLst>
      <p:ext uri="{BB962C8B-B14F-4D97-AF65-F5344CB8AC3E}">
        <p14:creationId xmlns:p14="http://schemas.microsoft.com/office/powerpoint/2010/main" val="3440286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p:cTn id="28"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5"/>
                </a:solidFill>
              </a:rPr>
              <a:t>HELP is available</a:t>
            </a:r>
          </a:p>
        </p:txBody>
      </p:sp>
      <p:sp>
        <p:nvSpPr>
          <p:cNvPr id="3" name="Content Placeholder 2"/>
          <p:cNvSpPr>
            <a:spLocks noGrp="1"/>
          </p:cNvSpPr>
          <p:nvPr>
            <p:ph idx="1"/>
          </p:nvPr>
        </p:nvSpPr>
        <p:spPr/>
        <p:txBody>
          <a:bodyPr>
            <a:normAutofit fontScale="92500" lnSpcReduction="10000"/>
          </a:bodyPr>
          <a:lstStyle/>
          <a:p>
            <a:pPr marL="0" indent="0">
              <a:buNone/>
            </a:pPr>
            <a:r>
              <a:rPr lang="en-US" sz="1200" b="1" dirty="0"/>
              <a:t>STOP BULLYING NOW HOTLINE (USA) 1-800-273-8255</a:t>
            </a:r>
          </a:p>
          <a:p>
            <a:pPr>
              <a:buFont typeface="Wingdings" panose="05000000000000000000" pitchFamily="2" charset="2"/>
              <a:buChar char="v"/>
            </a:pPr>
            <a:r>
              <a:rPr lang="en-US" sz="1200" dirty="0"/>
              <a:t>Helpline set up by U.S. Department of Health and Human Services</a:t>
            </a:r>
          </a:p>
          <a:p>
            <a:pPr>
              <a:buFont typeface="Wingdings" panose="05000000000000000000" pitchFamily="2" charset="2"/>
              <a:buChar char="v"/>
            </a:pPr>
            <a:r>
              <a:rPr lang="en-US" sz="1200" dirty="0"/>
              <a:t>Available 24/7</a:t>
            </a:r>
          </a:p>
          <a:p>
            <a:pPr marL="0" indent="0">
              <a:buNone/>
            </a:pPr>
            <a:r>
              <a:rPr lang="en-US" sz="1200" b="1" dirty="0"/>
              <a:t>SUICIDE NATIONAL HOPELINE (USA) 1-800-784-2433</a:t>
            </a:r>
          </a:p>
          <a:p>
            <a:pPr>
              <a:buFont typeface="Wingdings" panose="05000000000000000000" pitchFamily="2" charset="2"/>
              <a:buChar char="v"/>
            </a:pPr>
            <a:r>
              <a:rPr lang="en-US" sz="1200" dirty="0"/>
              <a:t>Available 24/7</a:t>
            </a:r>
          </a:p>
          <a:p>
            <a:pPr>
              <a:buFont typeface="Wingdings" panose="05000000000000000000" pitchFamily="2" charset="2"/>
              <a:buChar char="v"/>
            </a:pPr>
            <a:r>
              <a:rPr lang="en-US" sz="1200" dirty="0"/>
              <a:t>Also available in Spanish 1-888-628-9454</a:t>
            </a:r>
          </a:p>
          <a:p>
            <a:pPr marL="0" indent="0">
              <a:buNone/>
            </a:pPr>
            <a:r>
              <a:rPr lang="en-US" sz="1200" b="1" dirty="0"/>
              <a:t>HATTIESBURG POLICE DEPARTMENT</a:t>
            </a:r>
          </a:p>
          <a:p>
            <a:pPr>
              <a:buFont typeface="Wingdings" panose="05000000000000000000" pitchFamily="2" charset="2"/>
              <a:buChar char="v"/>
            </a:pPr>
            <a:r>
              <a:rPr lang="en-US" sz="1200" dirty="0"/>
              <a:t>Available 24/7</a:t>
            </a:r>
          </a:p>
          <a:p>
            <a:pPr>
              <a:buFont typeface="Wingdings" panose="05000000000000000000" pitchFamily="2" charset="2"/>
              <a:buChar char="v"/>
            </a:pPr>
            <a:r>
              <a:rPr lang="en-US" sz="1200" dirty="0"/>
              <a:t>601.545.4910</a:t>
            </a:r>
          </a:p>
          <a:p>
            <a:pPr marL="0" indent="0">
              <a:buNone/>
            </a:pPr>
            <a:r>
              <a:rPr lang="en-US" sz="1200" b="1" dirty="0"/>
              <a:t>HPSD POLICE DEPARTMENT</a:t>
            </a:r>
          </a:p>
          <a:p>
            <a:pPr>
              <a:buFont typeface="Wingdings" panose="05000000000000000000" pitchFamily="2" charset="2"/>
              <a:buChar char="v"/>
            </a:pPr>
            <a:r>
              <a:rPr lang="en-US" sz="1200" dirty="0"/>
              <a:t>AVAILABLE 24/7 </a:t>
            </a:r>
          </a:p>
          <a:p>
            <a:pPr>
              <a:buFont typeface="Wingdings" panose="05000000000000000000" pitchFamily="2" charset="2"/>
              <a:buChar char="v"/>
            </a:pPr>
            <a:r>
              <a:rPr lang="en-US" sz="1200" dirty="0"/>
              <a:t>601.299.0230</a:t>
            </a:r>
          </a:p>
          <a:p>
            <a:pPr marL="0" indent="0">
              <a:buNone/>
            </a:pPr>
            <a:endParaRPr lang="en-US" sz="1300" b="1" dirty="0"/>
          </a:p>
          <a:p>
            <a:pPr marL="0" indent="0">
              <a:buNone/>
            </a:pPr>
            <a:endParaRPr lang="en-US" sz="1600" b="1" dirty="0"/>
          </a:p>
          <a:p>
            <a:pPr marL="0" indent="0">
              <a:buNone/>
            </a:pPr>
            <a:endParaRPr lang="en-US" sz="1600" b="1" dirty="0"/>
          </a:p>
          <a:p>
            <a:pPr marL="0" indent="0">
              <a:buNone/>
            </a:pPr>
            <a:endParaRPr lang="en-US" sz="1600" b="1" dirty="0"/>
          </a:p>
          <a:p>
            <a:pPr>
              <a:buFont typeface="Wingdings" panose="05000000000000000000" pitchFamily="2" charset="2"/>
              <a:buChar char="v"/>
            </a:pPr>
            <a:endParaRPr lang="en-US" dirty="0"/>
          </a:p>
        </p:txBody>
      </p:sp>
    </p:spTree>
    <p:extLst>
      <p:ext uri="{BB962C8B-B14F-4D97-AF65-F5344CB8AC3E}">
        <p14:creationId xmlns:p14="http://schemas.microsoft.com/office/powerpoint/2010/main" val="14370744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32104" y="182880"/>
            <a:ext cx="9566148" cy="6025896"/>
          </a:xfrm>
          <a:prstGeom prst="rect">
            <a:avLst/>
          </a:prstGeom>
        </p:spPr>
      </p:pic>
    </p:spTree>
    <p:extLst>
      <p:ext uri="{BB962C8B-B14F-4D97-AF65-F5344CB8AC3E}">
        <p14:creationId xmlns:p14="http://schemas.microsoft.com/office/powerpoint/2010/main" val="40561003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5"/>
                </a:solidFill>
              </a:rPr>
              <a:t>References </a:t>
            </a:r>
          </a:p>
        </p:txBody>
      </p:sp>
      <p:sp>
        <p:nvSpPr>
          <p:cNvPr id="3" name="Content Placeholder 2"/>
          <p:cNvSpPr>
            <a:spLocks noGrp="1"/>
          </p:cNvSpPr>
          <p:nvPr>
            <p:ph idx="1"/>
          </p:nvPr>
        </p:nvSpPr>
        <p:spPr/>
        <p:txBody>
          <a:bodyPr/>
          <a:lstStyle/>
          <a:p>
            <a:pPr marL="0" indent="0">
              <a:buNone/>
            </a:pPr>
            <a:r>
              <a:rPr lang="en-US" dirty="0" err="1"/>
              <a:t>Hinduja</a:t>
            </a:r>
            <a:r>
              <a:rPr lang="en-US" dirty="0"/>
              <a:t>, S. &amp; </a:t>
            </a:r>
            <a:r>
              <a:rPr lang="en-US" dirty="0" err="1"/>
              <a:t>Patchin</a:t>
            </a:r>
            <a:r>
              <a:rPr lang="en-US" dirty="0"/>
              <a:t>, J. W. (2019). Summary of Our Cyberbullying Research (2007-2019) Cyberbullying Research Center. Retrieved from https://cyberbullying.org/2019-cyberbullying-data </a:t>
            </a:r>
          </a:p>
          <a:p>
            <a:pPr marL="0" indent="0">
              <a:buNone/>
            </a:pPr>
            <a:r>
              <a:rPr lang="en-US" dirty="0"/>
              <a:t>Journal of Adolescent Health </a:t>
            </a:r>
          </a:p>
          <a:p>
            <a:pPr marL="0" indent="0">
              <a:buNone/>
            </a:pPr>
            <a:r>
              <a:rPr lang="en-US" dirty="0">
                <a:hlinkClick r:id="rId2"/>
              </a:rPr>
              <a:t>https://doi.org/10.1016/j.jadohealth.2013.05.002</a:t>
            </a:r>
            <a:endParaRPr lang="en-US" dirty="0"/>
          </a:p>
          <a:p>
            <a:pPr marL="0" indent="0">
              <a:buNone/>
            </a:pPr>
            <a:endParaRPr lang="en-US" dirty="0"/>
          </a:p>
          <a:p>
            <a:pPr marL="0" indent="0">
              <a:buNone/>
            </a:pPr>
            <a:r>
              <a:rPr lang="en-US" dirty="0"/>
              <a:t>Ruch, D. A., Heck, K. M., </a:t>
            </a:r>
            <a:r>
              <a:rPr lang="en-US" dirty="0" err="1"/>
              <a:t>Sheftall</a:t>
            </a:r>
            <a:r>
              <a:rPr lang="en-US" dirty="0"/>
              <a:t>, A. H., </a:t>
            </a:r>
            <a:r>
              <a:rPr lang="en-US" dirty="0" err="1"/>
              <a:t>Fontanella</a:t>
            </a:r>
            <a:r>
              <a:rPr lang="en-US" dirty="0"/>
              <a:t>, C. A., Stevens, J., Zhu, M., Horowitz, L. M., Campo, J. V., &amp; Bridge, J. A. (2021). Characteristics and precipitating circumstances of suicide among children aged 5 to 11 years in the United States, 2013-2017. JAMA network open, 4(7), e2115683-e2115683.</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41993231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1600" b="1" dirty="0">
                <a:solidFill>
                  <a:schemeClr val="tx1"/>
                </a:solidFill>
              </a:rPr>
              <a:t> </a:t>
            </a:r>
            <a:endParaRPr lang="en-US" sz="1400" dirty="0">
              <a:solidFill>
                <a:srgbClr val="FFFF00"/>
              </a:solidFill>
            </a:endParaRPr>
          </a:p>
        </p:txBody>
      </p:sp>
      <p:sp>
        <p:nvSpPr>
          <p:cNvPr id="3" name="Text Placeholder 2"/>
          <p:cNvSpPr>
            <a:spLocks noGrp="1"/>
          </p:cNvSpPr>
          <p:nvPr>
            <p:ph type="body" idx="1"/>
          </p:nvPr>
        </p:nvSpPr>
        <p:spPr/>
        <p:txBody>
          <a:bodyPr/>
          <a:lstStyle/>
          <a:p>
            <a:endParaRPr lang="en-US" dirty="0"/>
          </a:p>
        </p:txBody>
      </p:sp>
      <p:pic>
        <p:nvPicPr>
          <p:cNvPr id="5" name="Picture 4">
            <a:extLst>
              <a:ext uri="{FF2B5EF4-FFF2-40B4-BE49-F238E27FC236}">
                <a16:creationId xmlns:a16="http://schemas.microsoft.com/office/drawing/2014/main" id="{57970EE5-EA10-46A5-A2A6-659D4098829C}"/>
              </a:ext>
            </a:extLst>
          </p:cNvPr>
          <p:cNvPicPr>
            <a:picLocks noChangeAspect="1"/>
          </p:cNvPicPr>
          <p:nvPr/>
        </p:nvPicPr>
        <p:blipFill>
          <a:blip r:embed="rId2"/>
          <a:stretch>
            <a:fillRect/>
          </a:stretch>
        </p:blipFill>
        <p:spPr>
          <a:xfrm>
            <a:off x="2230974" y="650748"/>
            <a:ext cx="7444815" cy="5556504"/>
          </a:xfrm>
          <a:prstGeom prst="rect">
            <a:avLst/>
          </a:prstGeom>
        </p:spPr>
      </p:pic>
    </p:spTree>
    <p:extLst>
      <p:ext uri="{BB962C8B-B14F-4D97-AF65-F5344CB8AC3E}">
        <p14:creationId xmlns:p14="http://schemas.microsoft.com/office/powerpoint/2010/main" val="4745960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5"/>
                </a:solidFill>
              </a:rPr>
              <a:t>Bullying </a:t>
            </a:r>
          </a:p>
        </p:txBody>
      </p:sp>
      <p:sp>
        <p:nvSpPr>
          <p:cNvPr id="3" name="Content Placeholder 2"/>
          <p:cNvSpPr>
            <a:spLocks noGrp="1"/>
          </p:cNvSpPr>
          <p:nvPr>
            <p:ph idx="1"/>
          </p:nvPr>
        </p:nvSpPr>
        <p:spPr/>
        <p:txBody>
          <a:bodyPr/>
          <a:lstStyle/>
          <a:p>
            <a:pPr>
              <a:buFont typeface="Wingdings" panose="05000000000000000000" pitchFamily="2" charset="2"/>
              <a:buChar char="v"/>
            </a:pPr>
            <a:r>
              <a:rPr lang="en-US" dirty="0"/>
              <a:t>Bullying is defined by the combined use of aggression and power. It occurs when one or more individuals abuse power and direct verbal, physical or social aggression at another individual. </a:t>
            </a:r>
          </a:p>
          <a:p>
            <a:pPr>
              <a:buFont typeface="Wingdings" panose="05000000000000000000" pitchFamily="2" charset="2"/>
              <a:buChar char="v"/>
            </a:pPr>
            <a:r>
              <a:rPr lang="en-US" dirty="0"/>
              <a:t>Harm inflicted by bullying may be physical, psychological, social or educational. </a:t>
            </a:r>
          </a:p>
        </p:txBody>
      </p:sp>
    </p:spTree>
    <p:extLst>
      <p:ext uri="{BB962C8B-B14F-4D97-AF65-F5344CB8AC3E}">
        <p14:creationId xmlns:p14="http://schemas.microsoft.com/office/powerpoint/2010/main" val="40196390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8C8CD-82A6-48AE-8590-49EAC590201C}"/>
              </a:ext>
            </a:extLst>
          </p:cNvPr>
          <p:cNvSpPr>
            <a:spLocks noGrp="1"/>
          </p:cNvSpPr>
          <p:nvPr>
            <p:ph type="title"/>
          </p:nvPr>
        </p:nvSpPr>
        <p:spPr/>
        <p:txBody>
          <a:bodyPr/>
          <a:lstStyle/>
          <a:p>
            <a:r>
              <a:rPr lang="en-US" dirty="0">
                <a:solidFill>
                  <a:schemeClr val="accent5"/>
                </a:solidFill>
              </a:rPr>
              <a:t>Types of Bullying</a:t>
            </a:r>
          </a:p>
        </p:txBody>
      </p:sp>
      <p:sp>
        <p:nvSpPr>
          <p:cNvPr id="3" name="Content Placeholder 2">
            <a:extLst>
              <a:ext uri="{FF2B5EF4-FFF2-40B4-BE49-F238E27FC236}">
                <a16:creationId xmlns:a16="http://schemas.microsoft.com/office/drawing/2014/main" id="{2A893991-6566-4D0E-BA0F-1E7C0E8DA4F7}"/>
              </a:ext>
            </a:extLst>
          </p:cNvPr>
          <p:cNvSpPr>
            <a:spLocks noGrp="1"/>
          </p:cNvSpPr>
          <p:nvPr>
            <p:ph idx="1"/>
          </p:nvPr>
        </p:nvSpPr>
        <p:spPr/>
        <p:txBody>
          <a:bodyPr/>
          <a:lstStyle/>
          <a:p>
            <a:pPr>
              <a:buFont typeface="Wingdings" panose="05000000000000000000" pitchFamily="2" charset="2"/>
              <a:buChar char="v"/>
            </a:pPr>
            <a:r>
              <a:rPr lang="en-US" dirty="0"/>
              <a:t>There are many different types of bullying that can be experienced by children and adults alike, some are obvious to spot while others can be more subtle. </a:t>
            </a:r>
          </a:p>
          <a:p>
            <a:pPr>
              <a:buFont typeface="Wingdings" panose="05000000000000000000" pitchFamily="2" charset="2"/>
              <a:buChar char="v"/>
            </a:pPr>
            <a:endParaRPr lang="en-US" dirty="0"/>
          </a:p>
          <a:p>
            <a:pPr>
              <a:buFont typeface="Wingdings" panose="05000000000000000000" pitchFamily="2" charset="2"/>
              <a:buChar char="v"/>
            </a:pPr>
            <a:r>
              <a:rPr lang="en-US" dirty="0"/>
              <a:t>Physical Bullying</a:t>
            </a:r>
          </a:p>
          <a:p>
            <a:pPr>
              <a:buFont typeface="Wingdings" panose="05000000000000000000" pitchFamily="2" charset="2"/>
              <a:buChar char="v"/>
            </a:pPr>
            <a:r>
              <a:rPr lang="en-US" dirty="0"/>
              <a:t>Verbal Bullying</a:t>
            </a:r>
          </a:p>
          <a:p>
            <a:pPr>
              <a:buFont typeface="Wingdings" panose="05000000000000000000" pitchFamily="2" charset="2"/>
              <a:buChar char="v"/>
            </a:pPr>
            <a:r>
              <a:rPr lang="en-US" dirty="0"/>
              <a:t>Social Bullying </a:t>
            </a:r>
          </a:p>
          <a:p>
            <a:pPr>
              <a:buFont typeface="Wingdings" panose="05000000000000000000" pitchFamily="2" charset="2"/>
              <a:buChar char="v"/>
            </a:pPr>
            <a:r>
              <a:rPr lang="en-US" dirty="0"/>
              <a:t>Cyberbullying</a:t>
            </a:r>
          </a:p>
        </p:txBody>
      </p:sp>
    </p:spTree>
    <p:extLst>
      <p:ext uri="{BB962C8B-B14F-4D97-AF65-F5344CB8AC3E}">
        <p14:creationId xmlns:p14="http://schemas.microsoft.com/office/powerpoint/2010/main" val="1480785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1000"/>
                                        <p:tgtEl>
                                          <p:spTgt spid="3">
                                            <p:txEl>
                                              <p:pRg st="3" end="3"/>
                                            </p:txEl>
                                          </p:spTgt>
                                        </p:tgtEl>
                                      </p:cBhvr>
                                    </p:animEffect>
                                    <p:anim calcmode="lin" valueType="num">
                                      <p:cBhvr>
                                        <p:cTn id="1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1000"/>
                                        <p:tgtEl>
                                          <p:spTgt spid="3">
                                            <p:txEl>
                                              <p:pRg st="4" end="4"/>
                                            </p:txEl>
                                          </p:spTgt>
                                        </p:tgtEl>
                                      </p:cBhvr>
                                    </p:animEffect>
                                    <p:anim calcmode="lin" valueType="num">
                                      <p:cBhvr>
                                        <p:cTn id="21"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1000"/>
                                        <p:tgtEl>
                                          <p:spTgt spid="3">
                                            <p:txEl>
                                              <p:pRg st="5" end="5"/>
                                            </p:txEl>
                                          </p:spTgt>
                                        </p:tgtEl>
                                      </p:cBhvr>
                                    </p:animEffect>
                                    <p:anim calcmode="lin" valueType="num">
                                      <p:cBhvr>
                                        <p:cTn id="2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185114-E4AE-4384-AE74-C47F6E146B15}"/>
              </a:ext>
            </a:extLst>
          </p:cNvPr>
          <p:cNvSpPr>
            <a:spLocks noGrp="1"/>
          </p:cNvSpPr>
          <p:nvPr>
            <p:ph type="title"/>
          </p:nvPr>
        </p:nvSpPr>
        <p:spPr/>
        <p:txBody>
          <a:bodyPr/>
          <a:lstStyle/>
          <a:p>
            <a:r>
              <a:rPr lang="en-US" dirty="0">
                <a:solidFill>
                  <a:schemeClr val="accent5"/>
                </a:solidFill>
              </a:rPr>
              <a:t>Types of Bullying</a:t>
            </a:r>
          </a:p>
        </p:txBody>
      </p:sp>
      <p:sp>
        <p:nvSpPr>
          <p:cNvPr id="3" name="Content Placeholder 2">
            <a:extLst>
              <a:ext uri="{FF2B5EF4-FFF2-40B4-BE49-F238E27FC236}">
                <a16:creationId xmlns:a16="http://schemas.microsoft.com/office/drawing/2014/main" id="{18E821ED-30A2-4C65-A456-856D8C3C250B}"/>
              </a:ext>
            </a:extLst>
          </p:cNvPr>
          <p:cNvSpPr>
            <a:spLocks noGrp="1"/>
          </p:cNvSpPr>
          <p:nvPr>
            <p:ph idx="1"/>
          </p:nvPr>
        </p:nvSpPr>
        <p:spPr/>
        <p:txBody>
          <a:bodyPr/>
          <a:lstStyle/>
          <a:p>
            <a:pPr marL="0" indent="0">
              <a:buNone/>
            </a:pPr>
            <a:r>
              <a:rPr lang="en-US" dirty="0"/>
              <a:t> </a:t>
            </a:r>
          </a:p>
          <a:p>
            <a:pPr>
              <a:buFont typeface="Wingdings" panose="05000000000000000000" pitchFamily="2" charset="2"/>
              <a:buChar char="v"/>
            </a:pPr>
            <a:r>
              <a:rPr lang="en-US" b="1" dirty="0"/>
              <a:t>Physical bullying </a:t>
            </a:r>
            <a:r>
              <a:rPr lang="en-US" dirty="0"/>
              <a:t>includes hitting, kicking, tripping, pinching and pushing or damaging property.  </a:t>
            </a:r>
          </a:p>
          <a:p>
            <a:pPr>
              <a:buFont typeface="Wingdings" panose="05000000000000000000" pitchFamily="2" charset="2"/>
              <a:buChar char="v"/>
            </a:pPr>
            <a:endParaRPr lang="en-US" dirty="0"/>
          </a:p>
          <a:p>
            <a:pPr>
              <a:buFont typeface="Wingdings" panose="05000000000000000000" pitchFamily="2" charset="2"/>
              <a:buChar char="v"/>
            </a:pPr>
            <a:r>
              <a:rPr lang="en-US" dirty="0"/>
              <a:t>Physical bullying causes both short term and long term damage. </a:t>
            </a:r>
          </a:p>
        </p:txBody>
      </p:sp>
      <p:pic>
        <p:nvPicPr>
          <p:cNvPr id="4" name="Picture 3">
            <a:extLst>
              <a:ext uri="{FF2B5EF4-FFF2-40B4-BE49-F238E27FC236}">
                <a16:creationId xmlns:a16="http://schemas.microsoft.com/office/drawing/2014/main" id="{CA68D080-EF10-497F-AB40-79CE9523F165}"/>
              </a:ext>
            </a:extLst>
          </p:cNvPr>
          <p:cNvPicPr>
            <a:picLocks noChangeAspect="1"/>
          </p:cNvPicPr>
          <p:nvPr/>
        </p:nvPicPr>
        <p:blipFill>
          <a:blip r:embed="rId2"/>
          <a:stretch>
            <a:fillRect/>
          </a:stretch>
        </p:blipFill>
        <p:spPr>
          <a:xfrm>
            <a:off x="4037647" y="4975479"/>
            <a:ext cx="3476625" cy="1314450"/>
          </a:xfrm>
          <a:prstGeom prst="rect">
            <a:avLst/>
          </a:prstGeom>
        </p:spPr>
      </p:pic>
    </p:spTree>
    <p:extLst>
      <p:ext uri="{BB962C8B-B14F-4D97-AF65-F5344CB8AC3E}">
        <p14:creationId xmlns:p14="http://schemas.microsoft.com/office/powerpoint/2010/main" val="18802733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ABA86-108A-4FA2-A54F-31FB25F2942C}"/>
              </a:ext>
            </a:extLst>
          </p:cNvPr>
          <p:cNvSpPr>
            <a:spLocks noGrp="1"/>
          </p:cNvSpPr>
          <p:nvPr>
            <p:ph type="title"/>
          </p:nvPr>
        </p:nvSpPr>
        <p:spPr/>
        <p:txBody>
          <a:bodyPr/>
          <a:lstStyle/>
          <a:p>
            <a:r>
              <a:rPr lang="en-US" dirty="0">
                <a:solidFill>
                  <a:schemeClr val="accent5"/>
                </a:solidFill>
              </a:rPr>
              <a:t>Types of Bullying</a:t>
            </a:r>
          </a:p>
        </p:txBody>
      </p:sp>
      <p:sp>
        <p:nvSpPr>
          <p:cNvPr id="6" name="Content Placeholder 5">
            <a:extLst>
              <a:ext uri="{FF2B5EF4-FFF2-40B4-BE49-F238E27FC236}">
                <a16:creationId xmlns:a16="http://schemas.microsoft.com/office/drawing/2014/main" id="{1BEDB6D7-EF7D-424F-BD3D-676316667880}"/>
              </a:ext>
            </a:extLst>
          </p:cNvPr>
          <p:cNvSpPr>
            <a:spLocks noGrp="1"/>
          </p:cNvSpPr>
          <p:nvPr>
            <p:ph idx="1"/>
          </p:nvPr>
        </p:nvSpPr>
        <p:spPr/>
        <p:txBody>
          <a:bodyPr/>
          <a:lstStyle/>
          <a:p>
            <a:pPr>
              <a:buFont typeface="Wingdings" panose="05000000000000000000" pitchFamily="2" charset="2"/>
              <a:buChar char="v"/>
            </a:pPr>
            <a:r>
              <a:rPr lang="en-US" b="1" dirty="0"/>
              <a:t>Verbal bulling </a:t>
            </a:r>
            <a:r>
              <a:rPr lang="en-US" dirty="0"/>
              <a:t>includes name calling, insults, teasing, intimidation, homophobic or racist remarks, or verbal abuse. </a:t>
            </a:r>
          </a:p>
          <a:p>
            <a:pPr>
              <a:buFont typeface="Wingdings" panose="05000000000000000000" pitchFamily="2" charset="2"/>
              <a:buChar char="v"/>
            </a:pPr>
            <a:r>
              <a:rPr lang="en-US" dirty="0"/>
              <a:t>While verbal bullying can start off harmless, it can escalate to levels which start affecting the individual target.</a:t>
            </a:r>
          </a:p>
        </p:txBody>
      </p:sp>
      <p:pic>
        <p:nvPicPr>
          <p:cNvPr id="7" name="Picture 6">
            <a:extLst>
              <a:ext uri="{FF2B5EF4-FFF2-40B4-BE49-F238E27FC236}">
                <a16:creationId xmlns:a16="http://schemas.microsoft.com/office/drawing/2014/main" id="{98D0A86B-7237-464C-AB2D-09E7F6183F91}"/>
              </a:ext>
            </a:extLst>
          </p:cNvPr>
          <p:cNvPicPr>
            <a:picLocks noChangeAspect="1"/>
          </p:cNvPicPr>
          <p:nvPr/>
        </p:nvPicPr>
        <p:blipFill>
          <a:blip r:embed="rId2"/>
          <a:stretch>
            <a:fillRect/>
          </a:stretch>
        </p:blipFill>
        <p:spPr>
          <a:xfrm>
            <a:off x="6258496" y="4020502"/>
            <a:ext cx="2619375" cy="1743075"/>
          </a:xfrm>
          <a:prstGeom prst="rect">
            <a:avLst/>
          </a:prstGeom>
        </p:spPr>
      </p:pic>
    </p:spTree>
    <p:extLst>
      <p:ext uri="{BB962C8B-B14F-4D97-AF65-F5344CB8AC3E}">
        <p14:creationId xmlns:p14="http://schemas.microsoft.com/office/powerpoint/2010/main" val="21466085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FE1EC2-3828-4F5A-A169-F62672626496}"/>
              </a:ext>
            </a:extLst>
          </p:cNvPr>
          <p:cNvSpPr>
            <a:spLocks noGrp="1"/>
          </p:cNvSpPr>
          <p:nvPr>
            <p:ph type="title"/>
          </p:nvPr>
        </p:nvSpPr>
        <p:spPr/>
        <p:txBody>
          <a:bodyPr/>
          <a:lstStyle/>
          <a:p>
            <a:r>
              <a:rPr lang="en-US" dirty="0">
                <a:solidFill>
                  <a:schemeClr val="accent5"/>
                </a:solidFill>
              </a:rPr>
              <a:t>Types of Bullying</a:t>
            </a:r>
          </a:p>
        </p:txBody>
      </p:sp>
      <p:sp>
        <p:nvSpPr>
          <p:cNvPr id="3" name="Content Placeholder 2">
            <a:extLst>
              <a:ext uri="{FF2B5EF4-FFF2-40B4-BE49-F238E27FC236}">
                <a16:creationId xmlns:a16="http://schemas.microsoft.com/office/drawing/2014/main" id="{6C113632-E538-4478-91CD-A7A4F5F98C45}"/>
              </a:ext>
            </a:extLst>
          </p:cNvPr>
          <p:cNvSpPr>
            <a:spLocks noGrp="1"/>
          </p:cNvSpPr>
          <p:nvPr>
            <p:ph idx="1"/>
          </p:nvPr>
        </p:nvSpPr>
        <p:spPr/>
        <p:txBody>
          <a:bodyPr>
            <a:normAutofit fontScale="92500" lnSpcReduction="10000"/>
          </a:bodyPr>
          <a:lstStyle/>
          <a:p>
            <a:pPr>
              <a:buFont typeface="Wingdings" panose="05000000000000000000" pitchFamily="2" charset="2"/>
              <a:buChar char="v"/>
            </a:pPr>
            <a:r>
              <a:rPr lang="en-US" b="1" dirty="0"/>
              <a:t>Social bullying </a:t>
            </a:r>
            <a:r>
              <a:rPr lang="en-US" dirty="0"/>
              <a:t>is designed to harm someone’s social reputation and / or cause humiliation.</a:t>
            </a:r>
          </a:p>
          <a:p>
            <a:pPr>
              <a:buFont typeface="Wingdings" panose="05000000000000000000" pitchFamily="2" charset="2"/>
              <a:buChar char="v"/>
            </a:pPr>
            <a:endParaRPr lang="en-US" dirty="0"/>
          </a:p>
          <a:p>
            <a:pPr>
              <a:buFont typeface="Wingdings" panose="05000000000000000000" pitchFamily="2" charset="2"/>
              <a:buChar char="v"/>
            </a:pPr>
            <a:r>
              <a:rPr lang="en-US" dirty="0"/>
              <a:t>Social bullying can include:</a:t>
            </a:r>
          </a:p>
          <a:p>
            <a:pPr lvl="1">
              <a:buFont typeface="Wingdings" panose="05000000000000000000" pitchFamily="2" charset="2"/>
              <a:buChar char="v"/>
            </a:pPr>
            <a:r>
              <a:rPr lang="en-US" dirty="0"/>
              <a:t>lying and spreading rumors</a:t>
            </a:r>
          </a:p>
          <a:p>
            <a:pPr lvl="1">
              <a:buFont typeface="Wingdings" panose="05000000000000000000" pitchFamily="2" charset="2"/>
              <a:buChar char="v"/>
            </a:pPr>
            <a:r>
              <a:rPr lang="en-US" dirty="0"/>
              <a:t>negative facial or physical gestures, menacing looks</a:t>
            </a:r>
          </a:p>
          <a:p>
            <a:pPr lvl="1">
              <a:buFont typeface="Wingdings" panose="05000000000000000000" pitchFamily="2" charset="2"/>
              <a:buChar char="v"/>
            </a:pPr>
            <a:r>
              <a:rPr lang="en-US" dirty="0"/>
              <a:t>playing nasty jokes to embarrass and humiliate</a:t>
            </a:r>
          </a:p>
          <a:p>
            <a:pPr lvl="1">
              <a:buFont typeface="Wingdings" panose="05000000000000000000" pitchFamily="2" charset="2"/>
              <a:buChar char="v"/>
            </a:pPr>
            <a:r>
              <a:rPr lang="en-US" dirty="0"/>
              <a:t>picking</a:t>
            </a:r>
          </a:p>
          <a:p>
            <a:pPr lvl="1">
              <a:buFont typeface="Wingdings" panose="05000000000000000000" pitchFamily="2" charset="2"/>
              <a:buChar char="v"/>
            </a:pPr>
            <a:r>
              <a:rPr lang="en-US" dirty="0"/>
              <a:t>encouraging others to social exclude someone</a:t>
            </a:r>
          </a:p>
          <a:p>
            <a:pPr lvl="1">
              <a:buFont typeface="Wingdings" panose="05000000000000000000" pitchFamily="2" charset="2"/>
              <a:buChar char="v"/>
            </a:pPr>
            <a:r>
              <a:rPr lang="en-US" dirty="0"/>
              <a:t>damaging someone’s social reputation or social acceptance.</a:t>
            </a:r>
          </a:p>
        </p:txBody>
      </p:sp>
      <p:pic>
        <p:nvPicPr>
          <p:cNvPr id="4" name="Picture 3">
            <a:extLst>
              <a:ext uri="{FF2B5EF4-FFF2-40B4-BE49-F238E27FC236}">
                <a16:creationId xmlns:a16="http://schemas.microsoft.com/office/drawing/2014/main" id="{6E99693B-468D-40D1-90E8-88589852F9CA}"/>
              </a:ext>
            </a:extLst>
          </p:cNvPr>
          <p:cNvPicPr>
            <a:picLocks noChangeAspect="1"/>
          </p:cNvPicPr>
          <p:nvPr/>
        </p:nvPicPr>
        <p:blipFill>
          <a:blip r:embed="rId2"/>
          <a:stretch>
            <a:fillRect/>
          </a:stretch>
        </p:blipFill>
        <p:spPr>
          <a:xfrm>
            <a:off x="8252460" y="623095"/>
            <a:ext cx="2455164" cy="1408109"/>
          </a:xfrm>
          <a:prstGeom prst="rect">
            <a:avLst/>
          </a:prstGeom>
        </p:spPr>
      </p:pic>
    </p:spTree>
    <p:extLst>
      <p:ext uri="{BB962C8B-B14F-4D97-AF65-F5344CB8AC3E}">
        <p14:creationId xmlns:p14="http://schemas.microsoft.com/office/powerpoint/2010/main" val="1452678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 calcmode="lin" valueType="num">
                                      <p:cBhvr additive="base">
                                        <p:cTn id="3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5"/>
                </a:solidFill>
              </a:rPr>
              <a:t>Types of Bullying</a:t>
            </a:r>
          </a:p>
        </p:txBody>
      </p:sp>
      <p:sp>
        <p:nvSpPr>
          <p:cNvPr id="3" name="Content Placeholder 2"/>
          <p:cNvSpPr>
            <a:spLocks noGrp="1"/>
          </p:cNvSpPr>
          <p:nvPr>
            <p:ph idx="1"/>
          </p:nvPr>
        </p:nvSpPr>
        <p:spPr/>
        <p:txBody>
          <a:bodyPr/>
          <a:lstStyle/>
          <a:p>
            <a:pPr>
              <a:buFont typeface="Wingdings" panose="05000000000000000000" pitchFamily="2" charset="2"/>
              <a:buChar char="v"/>
            </a:pPr>
            <a:r>
              <a:rPr lang="en-US" b="1" dirty="0"/>
              <a:t>Cyberbullying</a:t>
            </a:r>
            <a:r>
              <a:rPr lang="en-US" dirty="0"/>
              <a:t> is bullying with the use of digital technologies. </a:t>
            </a:r>
          </a:p>
          <a:p>
            <a:pPr>
              <a:buFont typeface="Wingdings" panose="05000000000000000000" pitchFamily="2" charset="2"/>
              <a:buChar char="v"/>
            </a:pPr>
            <a:r>
              <a:rPr lang="en-US" dirty="0"/>
              <a:t>It can take place on social media, messaging platforms, gaming platforms and mobile phones. </a:t>
            </a:r>
          </a:p>
          <a:p>
            <a:pPr>
              <a:buFont typeface="Wingdings" panose="05000000000000000000" pitchFamily="2" charset="2"/>
              <a:buChar char="v"/>
            </a:pPr>
            <a:r>
              <a:rPr lang="en-US" dirty="0"/>
              <a:t>It is repeated behavior, aimed at scaring, angering or shaming those who are targeted.</a:t>
            </a:r>
          </a:p>
          <a:p>
            <a:pPr>
              <a:buFont typeface="Wingdings" panose="05000000000000000000" pitchFamily="2" charset="2"/>
              <a:buChar char="v"/>
            </a:pPr>
            <a:r>
              <a:rPr lang="en-US" i="1" dirty="0">
                <a:solidFill>
                  <a:schemeClr val="accent5">
                    <a:lumMod val="75000"/>
                  </a:schemeClr>
                </a:solidFill>
                <a:latin typeface="Arial Narrow" panose="020B0606020202030204" pitchFamily="34" charset="0"/>
              </a:rPr>
              <a:t>“Cyberbullying is when someone repeatedly and intentionally harasses, mistreats, or makes fun of another person online or while using cell phones or other electronic devices.” (</a:t>
            </a:r>
            <a:r>
              <a:rPr lang="en-US" i="1" dirty="0" err="1">
                <a:solidFill>
                  <a:schemeClr val="accent5">
                    <a:lumMod val="75000"/>
                  </a:schemeClr>
                </a:solidFill>
                <a:latin typeface="Arial Narrow" panose="020B0606020202030204" pitchFamily="34" charset="0"/>
              </a:rPr>
              <a:t>Hinduja</a:t>
            </a:r>
            <a:r>
              <a:rPr lang="en-US" i="1" dirty="0">
                <a:solidFill>
                  <a:schemeClr val="accent5">
                    <a:lumMod val="75000"/>
                  </a:schemeClr>
                </a:solidFill>
                <a:latin typeface="Arial Narrow" panose="020B0606020202030204" pitchFamily="34" charset="0"/>
              </a:rPr>
              <a:t> &amp; </a:t>
            </a:r>
            <a:r>
              <a:rPr lang="en-US" i="1" dirty="0" err="1">
                <a:solidFill>
                  <a:schemeClr val="accent5">
                    <a:lumMod val="75000"/>
                  </a:schemeClr>
                </a:solidFill>
                <a:latin typeface="Arial Narrow" panose="020B0606020202030204" pitchFamily="34" charset="0"/>
              </a:rPr>
              <a:t>Patchin</a:t>
            </a:r>
            <a:r>
              <a:rPr lang="en-US" i="1" dirty="0">
                <a:solidFill>
                  <a:schemeClr val="accent5">
                    <a:lumMod val="75000"/>
                  </a:schemeClr>
                </a:solidFill>
                <a:latin typeface="Arial Narrow" panose="020B0606020202030204" pitchFamily="34" charset="0"/>
              </a:rPr>
              <a:t>, 2019 ).</a:t>
            </a:r>
          </a:p>
        </p:txBody>
      </p:sp>
      <p:pic>
        <p:nvPicPr>
          <p:cNvPr id="4" name="Picture 3"/>
          <p:cNvPicPr>
            <a:picLocks noChangeAspect="1"/>
          </p:cNvPicPr>
          <p:nvPr/>
        </p:nvPicPr>
        <p:blipFill>
          <a:blip r:embed="rId2"/>
          <a:stretch>
            <a:fillRect/>
          </a:stretch>
        </p:blipFill>
        <p:spPr>
          <a:xfrm>
            <a:off x="7705344" y="922265"/>
            <a:ext cx="2526792" cy="1516733"/>
          </a:xfrm>
          <a:prstGeom prst="rect">
            <a:avLst/>
          </a:prstGeom>
        </p:spPr>
      </p:pic>
    </p:spTree>
    <p:extLst>
      <p:ext uri="{BB962C8B-B14F-4D97-AF65-F5344CB8AC3E}">
        <p14:creationId xmlns:p14="http://schemas.microsoft.com/office/powerpoint/2010/main" val="2127977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Ion Boardroom</Template>
  <TotalTime>1758</TotalTime>
  <Words>2029</Words>
  <Application>Microsoft Office PowerPoint</Application>
  <PresentationFormat>Widescreen</PresentationFormat>
  <Paragraphs>163</Paragraphs>
  <Slides>34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34</vt:i4>
      </vt:variant>
    </vt:vector>
  </HeadingPairs>
  <TitlesOfParts>
    <vt:vector size="42" baseType="lpstr">
      <vt:lpstr>Arial</vt:lpstr>
      <vt:lpstr>Arial Narrow</vt:lpstr>
      <vt:lpstr>Berlin Sans FB Demi</vt:lpstr>
      <vt:lpstr>Century Gothic</vt:lpstr>
      <vt:lpstr>Nirmala UI</vt:lpstr>
      <vt:lpstr>Wingdings</vt:lpstr>
      <vt:lpstr>Wingdings 3</vt:lpstr>
      <vt:lpstr>Ion Boardroom</vt:lpstr>
      <vt:lpstr>Bullying and Suicide Prevention</vt:lpstr>
      <vt:lpstr> Bullying and Suicide Prevention</vt:lpstr>
      <vt:lpstr>Planting Seeds</vt:lpstr>
      <vt:lpstr>Bullying </vt:lpstr>
      <vt:lpstr>Types of Bullying</vt:lpstr>
      <vt:lpstr>Types of Bullying</vt:lpstr>
      <vt:lpstr>Types of Bullying</vt:lpstr>
      <vt:lpstr>Types of Bullying</vt:lpstr>
      <vt:lpstr>Types of Bullying</vt:lpstr>
      <vt:lpstr>Types of Bullying</vt:lpstr>
      <vt:lpstr>Signs of Bullying</vt:lpstr>
      <vt:lpstr>Dangers of Bullying</vt:lpstr>
      <vt:lpstr>Dangers of Bullying</vt:lpstr>
      <vt:lpstr>PowerPoint Presentation</vt:lpstr>
      <vt:lpstr>Effects of Bullying</vt:lpstr>
      <vt:lpstr>Effects of Bullying</vt:lpstr>
      <vt:lpstr>Joking vs Bullying</vt:lpstr>
      <vt:lpstr>PowerPoint Presentation</vt:lpstr>
      <vt:lpstr>Suicide Prevention</vt:lpstr>
      <vt:lpstr>Suicide Prevention</vt:lpstr>
      <vt:lpstr>Suicide Prevention </vt:lpstr>
      <vt:lpstr>Suicide Prevention</vt:lpstr>
      <vt:lpstr>Suicide Prevention</vt:lpstr>
      <vt:lpstr>What do you do?</vt:lpstr>
      <vt:lpstr>How to Prevent Bullying</vt:lpstr>
      <vt:lpstr>PowerPoint Presentation</vt:lpstr>
      <vt:lpstr>What to do?</vt:lpstr>
      <vt:lpstr>Report Bullying</vt:lpstr>
      <vt:lpstr>Is It A Crime?</vt:lpstr>
      <vt:lpstr>MS State Statute 97-45-15</vt:lpstr>
      <vt:lpstr>HELP is available</vt:lpstr>
      <vt:lpstr>PowerPoint Presentation</vt:lpstr>
      <vt:lpstr>References </vt:lpstr>
      <vt:lpstr> </vt:lpstr>
    </vt:vector>
  </TitlesOfParts>
  <Company>Hattiesburg Public School District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Cyberbullying</dc:title>
  <dc:creator>LaTosha M. Mitchell</dc:creator>
  <cp:lastModifiedBy>LaTosha M. Mitchell</cp:lastModifiedBy>
  <cp:revision>29</cp:revision>
  <dcterms:created xsi:type="dcterms:W3CDTF">2020-12-09T15:49:20Z</dcterms:created>
  <dcterms:modified xsi:type="dcterms:W3CDTF">2022-08-03T19:20:17Z</dcterms:modified>
</cp:coreProperties>
</file>