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notesMasterIdLst>
    <p:notesMasterId r:id="rId12"/>
  </p:notesMasterIdLst>
  <p:sldIdLst>
    <p:sldId id="256" r:id="rId2"/>
    <p:sldId id="275" r:id="rId3"/>
    <p:sldId id="276" r:id="rId4"/>
    <p:sldId id="269" r:id="rId5"/>
    <p:sldId id="271" r:id="rId6"/>
    <p:sldId id="272" r:id="rId7"/>
    <p:sldId id="273" r:id="rId8"/>
    <p:sldId id="274" r:id="rId9"/>
    <p:sldId id="277" r:id="rId10"/>
    <p:sldId id="278" r:id="rId11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Expenditure By Category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079894853268548E-2"/>
          <c:y val="8.3794382617912028E-2"/>
          <c:w val="0.89561361635108228"/>
          <c:h val="0.64286936311021525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Activity!$B$2</c:f>
              <c:strCache>
                <c:ptCount val="1"/>
                <c:pt idx="0">
                  <c:v>23-24 BUD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Activity!$A$3:$A$11</c:f>
              <c:strCache>
                <c:ptCount val="9"/>
                <c:pt idx="0">
                  <c:v>Certificated Salary</c:v>
                </c:pt>
                <c:pt idx="1">
                  <c:v>Classified Salary</c:v>
                </c:pt>
                <c:pt idx="2">
                  <c:v>Employee Benefits</c:v>
                </c:pt>
                <c:pt idx="3">
                  <c:v>Supplies and Materials</c:v>
                </c:pt>
                <c:pt idx="4">
                  <c:v>Contractual Services (Local)</c:v>
                </c:pt>
                <c:pt idx="5">
                  <c:v>Contractual Services ESD112 Special Ed</c:v>
                </c:pt>
                <c:pt idx="6">
                  <c:v>Contractual Services Online School</c:v>
                </c:pt>
                <c:pt idx="7">
                  <c:v>Travel</c:v>
                </c:pt>
                <c:pt idx="8">
                  <c:v>Capital Outlay</c:v>
                </c:pt>
              </c:strCache>
            </c:strRef>
          </c:cat>
          <c:val>
            <c:numRef>
              <c:f>Activity!$B$3:$B$11</c:f>
              <c:numCache>
                <c:formatCode>_(* #,##0_);_(* \(#,##0\);_(* "-"_);_(@_)</c:formatCode>
                <c:ptCount val="9"/>
                <c:pt idx="0">
                  <c:v>5757137</c:v>
                </c:pt>
                <c:pt idx="1">
                  <c:v>3081782</c:v>
                </c:pt>
                <c:pt idx="2">
                  <c:v>3510277</c:v>
                </c:pt>
                <c:pt idx="3">
                  <c:v>995811</c:v>
                </c:pt>
                <c:pt idx="4">
                  <c:v>1491728</c:v>
                </c:pt>
                <c:pt idx="5">
                  <c:v>5023147</c:v>
                </c:pt>
                <c:pt idx="6">
                  <c:v>17989943</c:v>
                </c:pt>
                <c:pt idx="7">
                  <c:v>46050</c:v>
                </c:pt>
                <c:pt idx="8">
                  <c:v>75000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CE-4758-812D-3C0712445DB9}"/>
            </c:ext>
          </c:extLst>
        </c:ser>
        <c:ser>
          <c:idx val="2"/>
          <c:order val="1"/>
          <c:tx>
            <c:strRef>
              <c:f>Activity!$C$2</c:f>
              <c:strCache>
                <c:ptCount val="1"/>
                <c:pt idx="0">
                  <c:v>22-23 BUD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Activity!$A$3:$A$11</c:f>
              <c:strCache>
                <c:ptCount val="9"/>
                <c:pt idx="0">
                  <c:v>Certificated Salary</c:v>
                </c:pt>
                <c:pt idx="1">
                  <c:v>Classified Salary</c:v>
                </c:pt>
                <c:pt idx="2">
                  <c:v>Employee Benefits</c:v>
                </c:pt>
                <c:pt idx="3">
                  <c:v>Supplies and Materials</c:v>
                </c:pt>
                <c:pt idx="4">
                  <c:v>Contractual Services (Local)</c:v>
                </c:pt>
                <c:pt idx="5">
                  <c:v>Contractual Services ESD112 Special Ed</c:v>
                </c:pt>
                <c:pt idx="6">
                  <c:v>Contractual Services Online School</c:v>
                </c:pt>
                <c:pt idx="7">
                  <c:v>Travel</c:v>
                </c:pt>
                <c:pt idx="8">
                  <c:v>Capital Outlay</c:v>
                </c:pt>
              </c:strCache>
            </c:strRef>
          </c:cat>
          <c:val>
            <c:numRef>
              <c:f>Activity!$C$3:$C$11</c:f>
              <c:numCache>
                <c:formatCode>_(* #,##0_);_(* \(#,##0\);_(* "-"_);_(@_)</c:formatCode>
                <c:ptCount val="9"/>
                <c:pt idx="0">
                  <c:v>5751104</c:v>
                </c:pt>
                <c:pt idx="1">
                  <c:v>2743517</c:v>
                </c:pt>
                <c:pt idx="2">
                  <c:v>3490979</c:v>
                </c:pt>
                <c:pt idx="3">
                  <c:v>1295466</c:v>
                </c:pt>
                <c:pt idx="4">
                  <c:v>2040458</c:v>
                </c:pt>
                <c:pt idx="5">
                  <c:v>3420496</c:v>
                </c:pt>
                <c:pt idx="6">
                  <c:v>18328887</c:v>
                </c:pt>
                <c:pt idx="7">
                  <c:v>63013</c:v>
                </c:pt>
                <c:pt idx="8">
                  <c:v>82000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CE-4758-812D-3C0712445DB9}"/>
            </c:ext>
          </c:extLst>
        </c:ser>
        <c:ser>
          <c:idx val="1"/>
          <c:order val="2"/>
          <c:tx>
            <c:strRef>
              <c:f>Activity!$D$2</c:f>
              <c:strCache>
                <c:ptCount val="1"/>
                <c:pt idx="0">
                  <c:v>2021-22 Actual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Activity!$A$3:$A$11</c:f>
              <c:strCache>
                <c:ptCount val="9"/>
                <c:pt idx="0">
                  <c:v>Certificated Salary</c:v>
                </c:pt>
                <c:pt idx="1">
                  <c:v>Classified Salary</c:v>
                </c:pt>
                <c:pt idx="2">
                  <c:v>Employee Benefits</c:v>
                </c:pt>
                <c:pt idx="3">
                  <c:v>Supplies and Materials</c:v>
                </c:pt>
                <c:pt idx="4">
                  <c:v>Contractual Services (Local)</c:v>
                </c:pt>
                <c:pt idx="5">
                  <c:v>Contractual Services ESD112 Special Ed</c:v>
                </c:pt>
                <c:pt idx="6">
                  <c:v>Contractual Services Online School</c:v>
                </c:pt>
                <c:pt idx="7">
                  <c:v>Travel</c:v>
                </c:pt>
                <c:pt idx="8">
                  <c:v>Capital Outlay</c:v>
                </c:pt>
              </c:strCache>
            </c:strRef>
          </c:cat>
          <c:val>
            <c:numRef>
              <c:f>Activity!$D$3:$D$11</c:f>
              <c:numCache>
                <c:formatCode>_(* #,##0_);_(* \(#,##0\);_(* "-"_);_(@_)</c:formatCode>
                <c:ptCount val="9"/>
                <c:pt idx="0">
                  <c:v>5079923</c:v>
                </c:pt>
                <c:pt idx="1">
                  <c:v>2436233</c:v>
                </c:pt>
                <c:pt idx="2">
                  <c:v>3031524</c:v>
                </c:pt>
                <c:pt idx="3">
                  <c:v>1146200</c:v>
                </c:pt>
                <c:pt idx="4">
                  <c:v>1542078</c:v>
                </c:pt>
                <c:pt idx="5">
                  <c:v>3007033</c:v>
                </c:pt>
                <c:pt idx="6">
                  <c:v>12219130</c:v>
                </c:pt>
                <c:pt idx="7">
                  <c:v>50302</c:v>
                </c:pt>
                <c:pt idx="8">
                  <c:v>308458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CE-4758-812D-3C0712445DB9}"/>
            </c:ext>
          </c:extLst>
        </c:ser>
        <c:ser>
          <c:idx val="0"/>
          <c:order val="3"/>
          <c:tx>
            <c:strRef>
              <c:f>Activity!$E$2</c:f>
              <c:strCache>
                <c:ptCount val="1"/>
                <c:pt idx="0">
                  <c:v>2020-21 Actual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Activity!$A$3:$A$11</c:f>
              <c:strCache>
                <c:ptCount val="9"/>
                <c:pt idx="0">
                  <c:v>Certificated Salary</c:v>
                </c:pt>
                <c:pt idx="1">
                  <c:v>Classified Salary</c:v>
                </c:pt>
                <c:pt idx="2">
                  <c:v>Employee Benefits</c:v>
                </c:pt>
                <c:pt idx="3">
                  <c:v>Supplies and Materials</c:v>
                </c:pt>
                <c:pt idx="4">
                  <c:v>Contractual Services (Local)</c:v>
                </c:pt>
                <c:pt idx="5">
                  <c:v>Contractual Services ESD112 Special Ed</c:v>
                </c:pt>
                <c:pt idx="6">
                  <c:v>Contractual Services Online School</c:v>
                </c:pt>
                <c:pt idx="7">
                  <c:v>Travel</c:v>
                </c:pt>
                <c:pt idx="8">
                  <c:v>Capital Outlay</c:v>
                </c:pt>
              </c:strCache>
            </c:strRef>
          </c:cat>
          <c:val>
            <c:numRef>
              <c:f>Activity!$E$3:$E$11</c:f>
              <c:numCache>
                <c:formatCode>_(* #,##0_);_(* \(#,##0\);_(* "-"_);_(@_)</c:formatCode>
                <c:ptCount val="9"/>
                <c:pt idx="0">
                  <c:v>4561420.95</c:v>
                </c:pt>
                <c:pt idx="1">
                  <c:v>1987142</c:v>
                </c:pt>
                <c:pt idx="2">
                  <c:v>2904068</c:v>
                </c:pt>
                <c:pt idx="3">
                  <c:v>927244</c:v>
                </c:pt>
                <c:pt idx="4">
                  <c:v>1226717.0399999991</c:v>
                </c:pt>
                <c:pt idx="5">
                  <c:v>2534143.91</c:v>
                </c:pt>
                <c:pt idx="6">
                  <c:v>11893642.810000001</c:v>
                </c:pt>
                <c:pt idx="7">
                  <c:v>8434</c:v>
                </c:pt>
                <c:pt idx="8">
                  <c:v>399856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CE-4758-812D-3C0712445DB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450772504"/>
        <c:axId val="450773816"/>
      </c:barChart>
      <c:catAx>
        <c:axId val="450772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773816"/>
        <c:crosses val="autoZero"/>
        <c:auto val="1"/>
        <c:lblAlgn val="ctr"/>
        <c:lblOffset val="100"/>
        <c:noMultiLvlLbl val="0"/>
      </c:catAx>
      <c:valAx>
        <c:axId val="450773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7725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accent1">
                <a:alpha val="97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Expenditure By Percentage</a:t>
            </a: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487205953188436"/>
          <c:y val="0.16221172353455815"/>
          <c:w val="0.52129777755593543"/>
          <c:h val="0.7433647404243961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5="http://schemas.microsoft.com/office/drawing/2012/chart">
              <c:ext xmlns:c16="http://schemas.microsoft.com/office/drawing/2014/chart" uri="{C3380CC4-5D6E-409C-BE32-E72D297353CC}">
                <c16:uniqueId val="{00000001-1D77-429F-8E14-70A473A74F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5="http://schemas.microsoft.com/office/drawing/2012/chart">
              <c:ext xmlns:c16="http://schemas.microsoft.com/office/drawing/2014/chart" uri="{C3380CC4-5D6E-409C-BE32-E72D297353CC}">
                <c16:uniqueId val="{00000003-1D77-429F-8E14-70A473A74F9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5="http://schemas.microsoft.com/office/drawing/2012/chart">
              <c:ext xmlns:c16="http://schemas.microsoft.com/office/drawing/2014/chart" uri="{C3380CC4-5D6E-409C-BE32-E72D297353CC}">
                <c16:uniqueId val="{00000005-1D77-429F-8E14-70A473A74F9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5="http://schemas.microsoft.com/office/drawing/2012/chart">
              <c:ext xmlns:c16="http://schemas.microsoft.com/office/drawing/2014/chart" uri="{C3380CC4-5D6E-409C-BE32-E72D297353CC}">
                <c16:uniqueId val="{00000007-1D77-429F-8E14-70A473A74F9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5="http://schemas.microsoft.com/office/drawing/2012/chart">
              <c:ext xmlns:c16="http://schemas.microsoft.com/office/drawing/2014/chart" uri="{C3380CC4-5D6E-409C-BE32-E72D297353CC}">
                <c16:uniqueId val="{00000009-1D77-429F-8E14-70A473A74F9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D77-429F-8E14-70A473A74F9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D77-429F-8E14-70A473A74F9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1D77-429F-8E14-70A473A74F9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1D77-429F-8E14-70A473A74F98}"/>
              </c:ext>
            </c:extLst>
          </c:dPt>
          <c:dLbls>
            <c:dLbl>
              <c:idx val="0"/>
              <c:layout>
                <c:manualLayout>
                  <c:x val="3.3046241644517173E-2"/>
                  <c:y val="5.366075003336444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77-429F-8E14-70A473A74F98}"/>
                </c:ext>
              </c:extLst>
            </c:dLbl>
            <c:dLbl>
              <c:idx val="1"/>
              <c:layout>
                <c:manualLayout>
                  <c:x val="7.2171406466426244E-3"/>
                  <c:y val="-9.125672850215812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77-429F-8E14-70A473A74F98}"/>
                </c:ext>
              </c:extLst>
            </c:dLbl>
            <c:dLbl>
              <c:idx val="2"/>
              <c:layout>
                <c:manualLayout>
                  <c:x val="9.7637348260876892E-3"/>
                  <c:y val="-1.463170422697438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77-429F-8E14-70A473A74F98}"/>
                </c:ext>
              </c:extLst>
            </c:dLbl>
            <c:dLbl>
              <c:idx val="3"/>
              <c:layout>
                <c:manualLayout>
                  <c:x val="1.0118838156323962E-2"/>
                  <c:y val="-1.300413719471506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77-429F-8E14-70A473A74F98}"/>
                </c:ext>
              </c:extLst>
            </c:dLbl>
            <c:dLbl>
              <c:idx val="4"/>
              <c:layout>
                <c:manualLayout>
                  <c:x val="-1.18809871428512E-2"/>
                  <c:y val="1.0720168453519471E-2"/>
                </c:manualLayout>
              </c:layout>
              <c:tx>
                <c:rich>
                  <a:bodyPr/>
                  <a:lstStyle/>
                  <a:p>
                    <a:fld id="{D371F439-1AD0-4EC5-BFFD-C7486ED5F4CC}" type="CATEGORYNAME">
                      <a:rPr lang="en-US"/>
                      <a:pPr/>
                      <a:t>[CATEGORY NAME]</a:t>
                    </a:fld>
                    <a:r>
                      <a:rPr lang="en-US"/>
                      <a:t>
</a:t>
                    </a:r>
                    <a:fld id="{B75E11B3-8895-483D-8A44-06A4BB81FB1E}" type="PERCENTAGE">
                      <a:rPr lang="en-US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D77-429F-8E14-70A473A74F98}"/>
                </c:ext>
              </c:extLst>
            </c:dLbl>
            <c:dLbl>
              <c:idx val="5"/>
              <c:layout>
                <c:manualLayout>
                  <c:x val="4.3720545232955307E-2"/>
                  <c:y val="7.468778267123278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77-429F-8E14-70A473A74F98}"/>
                </c:ext>
              </c:extLst>
            </c:dLbl>
            <c:dLbl>
              <c:idx val="6"/>
              <c:layout>
                <c:manualLayout>
                  <c:x val="6.9726426827391233E-3"/>
                  <c:y val="-7.27683615819209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D77-429F-8E14-70A473A74F98}"/>
                </c:ext>
              </c:extLst>
            </c:dLbl>
            <c:dLbl>
              <c:idx val="7"/>
              <c:layout>
                <c:manualLayout>
                  <c:x val="0.11328878111127173"/>
                  <c:y val="-1.6796104709168008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866565083452583E-2"/>
                      <c:h val="6.860014589012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1D77-429F-8E14-70A473A74F98}"/>
                </c:ext>
              </c:extLst>
            </c:dLbl>
            <c:dLbl>
              <c:idx val="8"/>
              <c:layout>
                <c:manualLayout>
                  <c:x val="-8.3029395493550706E-2"/>
                  <c:y val="2.460014532081794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D77-429F-8E14-70A473A74F9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5="http://schemas.microsoft.com/office/drawing/2012/chart">
              <c:ext xmlns:c15="http://schemas.microsoft.com/office/drawing/2012/chart" uri="{CE6537A1-D6FC-4f65-9D91-7224C49458BB}"/>
            </c:extLst>
          </c:dLbls>
          <c:cat>
            <c:strRef>
              <c:f>Activity.pie!$A$3:$B$11</c:f>
              <c:strCache>
                <c:ptCount val="9"/>
                <c:pt idx="0">
                  <c:v>Certificated Salary</c:v>
                </c:pt>
                <c:pt idx="1">
                  <c:v>Classified Salary</c:v>
                </c:pt>
                <c:pt idx="2">
                  <c:v>Employee Benefits</c:v>
                </c:pt>
                <c:pt idx="3">
                  <c:v>Supplies and Materials</c:v>
                </c:pt>
                <c:pt idx="4">
                  <c:v>Contractual Services (Local)</c:v>
                </c:pt>
                <c:pt idx="5">
                  <c:v>Contractual Services ESD112 Special Ed</c:v>
                </c:pt>
                <c:pt idx="6">
                  <c:v>Contractual Services Online School</c:v>
                </c:pt>
                <c:pt idx="7">
                  <c:v>Travel</c:v>
                </c:pt>
                <c:pt idx="8">
                  <c:v>Capital Outlay</c:v>
                </c:pt>
              </c:strCache>
            </c:strRef>
          </c:cat>
          <c:val>
            <c:numRef>
              <c:f>Activity.pie!$C$3:$C$11</c:f>
              <c:numCache>
                <c:formatCode>_(* #,##0_);_(* \(#,##0\);_(* "-"_);_(@_)</c:formatCode>
                <c:ptCount val="9"/>
                <c:pt idx="0">
                  <c:v>5757137</c:v>
                </c:pt>
                <c:pt idx="1">
                  <c:v>3081782</c:v>
                </c:pt>
                <c:pt idx="2">
                  <c:v>3510277</c:v>
                </c:pt>
                <c:pt idx="3">
                  <c:v>995811</c:v>
                </c:pt>
                <c:pt idx="4">
                  <c:v>1491728</c:v>
                </c:pt>
                <c:pt idx="5">
                  <c:v>5023147</c:v>
                </c:pt>
                <c:pt idx="6">
                  <c:v>17989943</c:v>
                </c:pt>
                <c:pt idx="7">
                  <c:v>46050</c:v>
                </c:pt>
                <c:pt idx="8">
                  <c:v>75000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12-1D77-429F-8E14-70A473A74F98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extLst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BASIC EDUCATION ENROLLMENT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Enrollment!$B$1:$B$3</c:f>
              <c:strCache>
                <c:ptCount val="3"/>
                <c:pt idx="0">
                  <c:v>ENROLLMENT</c:v>
                </c:pt>
                <c:pt idx="1">
                  <c:v> </c:v>
                </c:pt>
                <c:pt idx="2">
                  <c:v> 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Enrollment!$A$4:$A$10</c:f>
              <c:strCache>
                <c:ptCount val="7"/>
                <c:pt idx="0">
                  <c:v>2017-18</c:v>
                </c:pt>
                <c:pt idx="1">
                  <c:v>2018-19 </c:v>
                </c:pt>
                <c:pt idx="2">
                  <c:v>2019-20</c:v>
                </c:pt>
                <c:pt idx="3">
                  <c:v>2020-21 (COVID)</c:v>
                </c:pt>
                <c:pt idx="4">
                  <c:v>2021-22 </c:v>
                </c:pt>
                <c:pt idx="5">
                  <c:v>2022-23</c:v>
                </c:pt>
                <c:pt idx="6">
                  <c:v>2023-24 Budget</c:v>
                </c:pt>
              </c:strCache>
            </c:strRef>
          </c:cat>
          <c:val>
            <c:numRef>
              <c:f>Enrollment!$B$4:$B$10</c:f>
              <c:numCache>
                <c:formatCode>0</c:formatCode>
                <c:ptCount val="7"/>
                <c:pt idx="0">
                  <c:v>955.2</c:v>
                </c:pt>
                <c:pt idx="1">
                  <c:v>937.42</c:v>
                </c:pt>
                <c:pt idx="2" formatCode="_(* #,##0_);_(* \(#,##0\);_(* &quot;-&quot;_);_(@_)">
                  <c:v>904</c:v>
                </c:pt>
                <c:pt idx="3" formatCode="_(* #,##0_);_(* \(#,##0\);_(* &quot;-&quot;_);_(@_)">
                  <c:v>786</c:v>
                </c:pt>
                <c:pt idx="4" formatCode="_(* #,##0_);_(* \(#,##0\);_(* &quot;-&quot;_);_(@_)">
                  <c:v>841</c:v>
                </c:pt>
                <c:pt idx="5" formatCode="_(* #,##0_);_(* \(#,##0\);_(* &quot;-&quot;_);_(@_)">
                  <c:v>839</c:v>
                </c:pt>
                <c:pt idx="6" formatCode="_(* #,##0_);_(* \(#,##0\);_(* &quot;-&quot;_);_(@_)">
                  <c:v>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3C-424D-B973-8EDBCBC59B1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50772504"/>
        <c:axId val="450773816"/>
      </c:barChart>
      <c:catAx>
        <c:axId val="45077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773816"/>
        <c:crosses val="autoZero"/>
        <c:auto val="1"/>
        <c:lblAlgn val="ctr"/>
        <c:lblOffset val="100"/>
        <c:noMultiLvlLbl val="0"/>
      </c:catAx>
      <c:valAx>
        <c:axId val="45077381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4507725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WACA-G ENROLLMENT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ale.enroll!$B$2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ale.enroll!$A$4:$A$7</c:f>
              <c:strCache>
                <c:ptCount val="4"/>
                <c:pt idx="0">
                  <c:v>2020-21 </c:v>
                </c:pt>
                <c:pt idx="1">
                  <c:v>2021-22 </c:v>
                </c:pt>
                <c:pt idx="2">
                  <c:v>2022-23 </c:v>
                </c:pt>
                <c:pt idx="3">
                  <c:v>2023-24 BUD</c:v>
                </c:pt>
              </c:strCache>
            </c:strRef>
          </c:cat>
          <c:val>
            <c:numRef>
              <c:f>ale.enroll!$B$4:$B$7</c:f>
              <c:numCache>
                <c:formatCode>_(* #,##0_);_(* \(#,##0\);_(* "-"_);_(@_)</c:formatCode>
                <c:ptCount val="4"/>
                <c:pt idx="0">
                  <c:v>1396.1</c:v>
                </c:pt>
                <c:pt idx="1">
                  <c:v>1437.35</c:v>
                </c:pt>
                <c:pt idx="2">
                  <c:v>2065.7399999999998</c:v>
                </c:pt>
                <c:pt idx="3">
                  <c:v>1881.39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61-4190-8844-9C9AD2BBB5B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50772504"/>
        <c:axId val="450773816"/>
      </c:barChart>
      <c:catAx>
        <c:axId val="45077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773816"/>
        <c:crosses val="autoZero"/>
        <c:auto val="1"/>
        <c:lblAlgn val="ctr"/>
        <c:lblOffset val="100"/>
        <c:noMultiLvlLbl val="0"/>
      </c:catAx>
      <c:valAx>
        <c:axId val="4507738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crossAx val="4507725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461A7-103D-4573-AF6F-6473154F8946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4822F-4183-42E8-A195-FA8025D65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5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58FE2-07F2-450B-AD72-E15D05BA4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375350-ADB7-4ECD-AF49-3714FD443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606D8-FA91-424C-AE39-4B7CAA73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E0F0-E9DD-4466-B49A-837B05A95573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A88AB-B01B-4FF9-87B1-7B1D98E1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8CEB8-78B1-41AF-BADE-2FC644CE3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32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22099-BB37-4114-82D0-E5A9EC90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77B1D4-DF35-47E2-850F-89577D5CD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5B875-4D28-4FAE-BACF-2C914C2D3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DB7E-D5E2-4F8D-BC37-65A8283847EC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4EB91-0E70-4099-A31D-3C6126EA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CC30E-D653-4240-BF67-CEF84C437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82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741B8C-3667-425C-847B-7262FB13A3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164005-1075-41D2-AEAD-E98477496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D0832-4CF4-46A3-9005-CEEBA44F9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66F8-0A47-4160-AC49-658DBC673450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3A302-B2A2-423E-B859-F106DC52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08CEA-33C3-45AE-A7D2-62C764A5D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09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53943-13A8-49C4-9F8F-CB9BE7CD0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98E09-0711-4F41-8CB4-589B6C777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0B066-47D7-409F-86EC-727E8E8A8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CBC8-498D-412F-B55D-C102C1578564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F38AD-6D61-43EC-87B6-DF05B51EB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3DE45-8607-4D53-AF74-B68579F6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2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51D3B-D182-47A7-8BC1-3E5F7023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5C93EA-71F9-4696-BFE1-DD51B41E8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58EB7-59BC-4E8D-8021-384351112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71E1-E648-44BA-9E7B-C660E7B1A31A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98266-CC00-4F5C-B879-FC4797820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57F0B-B31A-4DCA-A4C2-37C910282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3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4F28C-3411-4266-A429-91AA1C2BC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FC3DD-6D88-4FC6-BD3C-4A447BCDF4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CE6253-2634-4E2D-88A5-383AB20FD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ACD158-0FB7-4E81-A459-A68AD35D1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EE21-228C-4CCF-A16E-883B3FB18017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A4F4F-A45A-4FAF-85E1-0200CFE2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B740A-40B0-47F5-A471-3814EFB1B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2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77D10-9B95-4F1F-9A95-F08AB1108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18D89-BB3F-4894-92A7-29D346AE6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2DDE7-2F25-4A70-81B6-38CEFC1EC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D4CF92-6C71-4566-BFCC-BFCA8F4491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7A7A4A-C842-4599-B881-D977FA762D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3A83D7-3A3B-4808-B3E5-FC91ED008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EFCA-AD26-46CE-9637-AFCBB4CD3B8E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89929F-3A5B-4BFB-A680-F5AF96B56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F3C91F-E448-42B3-B138-3B9303AB1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8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B2797-7359-4D6B-ACE7-AA7A5A4A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7C9079-1DDF-47EA-8661-BDCA95E8C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BBE0E-F25A-4357-84A3-F9D5CC24C037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4A8CE-2449-4182-B3C0-73DBD8CCB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AA21B7-8F08-4B1D-BAAF-1F70ADEEE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154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14AD01-CF73-4B37-903A-201EAE72F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788A-E1D6-40F2-A51F-DCA740BD11E7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9964DB-1ED0-47B5-B3C8-9C2A190C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21F13-69B3-4FAD-8FE9-98054D26F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1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249B3-FDD3-45B0-9566-5CD3786EF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86535-0133-4C6C-AFDA-611D788A1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D4796-FD1D-400B-A64B-BD81DD9A8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E4959-33E6-4266-AF9B-F80458A66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099E-DFD5-4CA7-BD1A-2993F8B37FDB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E79C6B-35CC-469C-9904-C1DEC613C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58F92-C313-48C6-86F8-687771DB7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5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7C594-8592-4E49-9074-A0851CC0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8A3885-50FF-4E4A-885E-5AA3E2121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5D12D-40CD-4013-91A1-88152C2B0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3CE41-7C06-4219-932F-4CB33F8F3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1B1E-C12E-4290-8886-E640B89757DB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80DC7-3D97-4F83-A2D5-ACBCBCDF8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7F775-3EB5-4224-B5A2-AE547EA53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5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18D8E8-749A-44AF-B78B-708527F12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76821-6929-45D6-AB13-8643DF165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A1671-8566-4AB7-B279-84EDAC3E9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7859-BF71-4DC8-9E81-72654EBD3142}" type="datetime1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97DC3-3B4D-40A1-9317-248F3B250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A6ECE-DA2A-4AA9-A5A8-0F9431DC7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7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39D08E-A2AF-40AE-A66E-710765FEA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941116"/>
            <a:ext cx="8825658" cy="697684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Goldendale school district 2021-2022 budget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58E26A-56BD-4746-942A-38482BD0E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743" y="939566"/>
            <a:ext cx="3004458" cy="18621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BD1B9C-FE4D-4922-B0F8-7717E0E3CB3D}"/>
              </a:ext>
            </a:extLst>
          </p:cNvPr>
          <p:cNvSpPr txBox="1"/>
          <p:nvPr/>
        </p:nvSpPr>
        <p:spPr>
          <a:xfrm>
            <a:off x="2759978" y="4060272"/>
            <a:ext cx="67783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/>
              <a:t>GOLDENDALE SCHOOL DISTRICT </a:t>
            </a:r>
          </a:p>
          <a:p>
            <a:pPr algn="ctr"/>
            <a:r>
              <a:rPr lang="en-US" sz="4000" i="1" dirty="0"/>
              <a:t>2023-2024 BUDGET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B03C1D-EA81-4075-BBF0-669A0645B3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3174" y="4219661"/>
            <a:ext cx="1770076" cy="24787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16DBEC-3EAE-4256-8420-B7A1A4F57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733" y="4219661"/>
            <a:ext cx="1744909" cy="247878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658EA-767C-49D7-A55C-7106BBE8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51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01"/>
    </mc:Choice>
    <mc:Fallback xmlns="">
      <p:transition spd="slow" advTm="860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A18C30-0C9E-4A04-A404-00AB2EB7C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2D63B7-B320-4847-BCD1-9646B1FBE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847" y="503339"/>
            <a:ext cx="9915786" cy="586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495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6767D-53F8-4D1B-8993-7A8619A47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EFE704-8C48-4838-9B93-9D169A081838}"/>
              </a:ext>
            </a:extLst>
          </p:cNvPr>
          <p:cNvSpPr/>
          <p:nvPr/>
        </p:nvSpPr>
        <p:spPr>
          <a:xfrm>
            <a:off x="922789" y="220686"/>
            <a:ext cx="10431011" cy="5583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 HIGHLIGHTS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2023-24 combined budget will be approximately $48 million for all 5 funds.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61% of the General Fund Budget is outside educational contractual services.  $17.6 million to Pearson Online and $5.02 million to ESD112 for Special Education Services. 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 received a 4.7% pay increase for 2023-24.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of the Federal Stimulus funds have been spent.  Budgets will start to get tighter.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 2 and 3 of the construction projects are in the 23-24 Capital Fund Budget. 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$250,000 budgeted for Curriculum Development.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Approximately $160,000 has been budgeted for teacher professional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2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856"/>
    </mc:Choice>
    <mc:Fallback xmlns="">
      <p:transition spd="slow" advTm="17785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347F64-11A8-4554-8527-1AC25EA7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00D23B-5C35-491E-8614-FEF8D27C389B}"/>
              </a:ext>
            </a:extLst>
          </p:cNvPr>
          <p:cNvSpPr/>
          <p:nvPr/>
        </p:nvSpPr>
        <p:spPr>
          <a:xfrm>
            <a:off x="592822" y="681655"/>
            <a:ext cx="11006356" cy="567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BENEFITS OF WASHINGTON CONNECTIONS ACADEMY- GOLDENDALE (WACA -G)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 FUNDING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Contributes an additional $126,833.  WACA-G drags down our poverty eligibility percentage from 68% to 47% but more than makes up for it because total enrollment is counted in the calculation. 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FEE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2% of the $19 million contract to Pearson generates $380,000.  We start the renewal process in 2024 on a five-year contract.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BILINGUAL FUNDS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an additional $90,000 a year.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total not counting Levy Equalization is:  $596,833.  This amount is in our operating budget to support local expenditures.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LEVY EQUALIZATION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due to a change in the law during McCleary, Goldendale is scheduled to receive $2,598,348 during the 2023-24 school year.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discussions Ellen and I have had with the Board we are recommending the Board pass a resolution as part of the 2023-24 Budget redirecting Levy Equalization Funds to the Capital Projects Funds.  Only exception is if there is a need, with Board inclusion in the decision, a one-time non-capital need for the funds. 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reason for this resolution is to protect the district if the LEA funds ever go away or if the online school does not operate anymore.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67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907"/>
    </mc:Choice>
    <mc:Fallback xmlns="">
      <p:transition spd="slow" advTm="10290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B31E0A-755A-421C-8064-F2E7188CA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431729"/>
              </p:ext>
            </p:extLst>
          </p:nvPr>
        </p:nvGraphicFramePr>
        <p:xfrm>
          <a:off x="436228" y="433387"/>
          <a:ext cx="11425806" cy="599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573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721"/>
    </mc:Choice>
    <mc:Fallback xmlns="">
      <p:transition spd="slow" advTm="14372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9BE6A4-86B3-4D3C-9948-E6D633816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9077E48-ECDC-4A67-B26D-ADB4A5B3B1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391886"/>
              </p:ext>
            </p:extLst>
          </p:nvPr>
        </p:nvGraphicFramePr>
        <p:xfrm>
          <a:off x="85724" y="209725"/>
          <a:ext cx="11935699" cy="651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174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746"/>
    </mc:Choice>
    <mc:Fallback xmlns="">
      <p:transition spd="slow" advTm="5574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7E495D-58C6-4205-A090-10D6E7607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201062"/>
              </p:ext>
            </p:extLst>
          </p:nvPr>
        </p:nvGraphicFramePr>
        <p:xfrm>
          <a:off x="956345" y="679508"/>
          <a:ext cx="10091956" cy="540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18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876"/>
    </mc:Choice>
    <mc:Fallback xmlns="">
      <p:transition spd="slow" advTm="2787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5CAE03-134A-44C9-8ABF-D767A7A47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8C39C36-928F-4C52-B8F0-E3750B91E9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7560046"/>
              </p:ext>
            </p:extLst>
          </p:nvPr>
        </p:nvGraphicFramePr>
        <p:xfrm>
          <a:off x="1199626" y="679508"/>
          <a:ext cx="9655727" cy="5461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710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71"/>
    </mc:Choice>
    <mc:Fallback xmlns="">
      <p:transition spd="slow" advTm="1747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689AF4-5827-45E1-904B-FFFE979A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E1FA9-58DF-4A5A-9A4D-88A6DF8D2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40" y="842962"/>
            <a:ext cx="10917835" cy="533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064"/>
    </mc:Choice>
    <mc:Fallback xmlns="">
      <p:transition spd="slow" advTm="17606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FABA7B-C8D0-4C65-97F9-6413F5917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C2C030-A9DF-412E-8AEE-5070658D3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015" y="763521"/>
            <a:ext cx="9860804" cy="537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661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637</TotalTime>
  <Words>399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Schlenker</dc:creator>
  <cp:lastModifiedBy>Dean Schlenker</cp:lastModifiedBy>
  <cp:revision>72</cp:revision>
  <cp:lastPrinted>2022-06-29T15:23:21Z</cp:lastPrinted>
  <dcterms:created xsi:type="dcterms:W3CDTF">2021-06-28T14:49:46Z</dcterms:created>
  <dcterms:modified xsi:type="dcterms:W3CDTF">2023-06-23T15:19:06Z</dcterms:modified>
</cp:coreProperties>
</file>