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62"/>
  </p:notesMasterIdLst>
  <p:sldIdLst>
    <p:sldId id="257" r:id="rId2"/>
    <p:sldId id="261" r:id="rId3"/>
    <p:sldId id="258" r:id="rId4"/>
    <p:sldId id="259" r:id="rId5"/>
    <p:sldId id="265" r:id="rId6"/>
    <p:sldId id="266" r:id="rId7"/>
    <p:sldId id="272" r:id="rId8"/>
    <p:sldId id="269" r:id="rId9"/>
    <p:sldId id="270" r:id="rId10"/>
    <p:sldId id="271" r:id="rId11"/>
    <p:sldId id="274" r:id="rId12"/>
    <p:sldId id="275" r:id="rId13"/>
    <p:sldId id="277" r:id="rId14"/>
    <p:sldId id="278" r:id="rId15"/>
    <p:sldId id="280" r:id="rId16"/>
    <p:sldId id="281" r:id="rId17"/>
    <p:sldId id="284" r:id="rId18"/>
    <p:sldId id="285" r:id="rId19"/>
    <p:sldId id="286" r:id="rId20"/>
    <p:sldId id="289" r:id="rId21"/>
    <p:sldId id="290" r:id="rId22"/>
    <p:sldId id="291" r:id="rId23"/>
    <p:sldId id="292" r:id="rId24"/>
    <p:sldId id="293" r:id="rId25"/>
    <p:sldId id="294" r:id="rId26"/>
    <p:sldId id="295" r:id="rId27"/>
    <p:sldId id="298" r:id="rId28"/>
    <p:sldId id="299" r:id="rId29"/>
    <p:sldId id="300" r:id="rId30"/>
    <p:sldId id="301" r:id="rId31"/>
    <p:sldId id="302" r:id="rId32"/>
    <p:sldId id="303" r:id="rId33"/>
    <p:sldId id="304" r:id="rId34"/>
    <p:sldId id="305" r:id="rId35"/>
    <p:sldId id="306" r:id="rId36"/>
    <p:sldId id="307" r:id="rId37"/>
    <p:sldId id="308" r:id="rId38"/>
    <p:sldId id="336" r:id="rId39"/>
    <p:sldId id="337" r:id="rId40"/>
    <p:sldId id="338" r:id="rId41"/>
    <p:sldId id="339" r:id="rId42"/>
    <p:sldId id="340" r:id="rId43"/>
    <p:sldId id="817" r:id="rId44"/>
    <p:sldId id="818" r:id="rId45"/>
    <p:sldId id="821" r:id="rId46"/>
    <p:sldId id="792" r:id="rId47"/>
    <p:sldId id="793" r:id="rId48"/>
    <p:sldId id="794" r:id="rId49"/>
    <p:sldId id="795" r:id="rId50"/>
    <p:sldId id="796" r:id="rId51"/>
    <p:sldId id="797" r:id="rId52"/>
    <p:sldId id="829" r:id="rId53"/>
    <p:sldId id="798" r:id="rId54"/>
    <p:sldId id="800" r:id="rId55"/>
    <p:sldId id="801" r:id="rId56"/>
    <p:sldId id="803" r:id="rId57"/>
    <p:sldId id="815" r:id="rId58"/>
    <p:sldId id="807" r:id="rId59"/>
    <p:sldId id="816" r:id="rId60"/>
    <p:sldId id="828" r:id="rId6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C7686A9A-B177-436F-9727-22C8AEDC290F}">
          <p14:sldIdLst>
            <p14:sldId id="257"/>
            <p14:sldId id="261"/>
            <p14:sldId id="258"/>
            <p14:sldId id="259"/>
            <p14:sldId id="265"/>
            <p14:sldId id="266"/>
            <p14:sldId id="272"/>
            <p14:sldId id="269"/>
            <p14:sldId id="270"/>
            <p14:sldId id="271"/>
            <p14:sldId id="274"/>
            <p14:sldId id="275"/>
            <p14:sldId id="277"/>
            <p14:sldId id="278"/>
            <p14:sldId id="280"/>
            <p14:sldId id="281"/>
            <p14:sldId id="284"/>
            <p14:sldId id="285"/>
            <p14:sldId id="286"/>
            <p14:sldId id="289"/>
            <p14:sldId id="290"/>
            <p14:sldId id="291"/>
            <p14:sldId id="292"/>
            <p14:sldId id="293"/>
            <p14:sldId id="294"/>
            <p14:sldId id="295"/>
            <p14:sldId id="298"/>
            <p14:sldId id="299"/>
            <p14:sldId id="300"/>
            <p14:sldId id="301"/>
            <p14:sldId id="302"/>
            <p14:sldId id="303"/>
            <p14:sldId id="304"/>
            <p14:sldId id="305"/>
            <p14:sldId id="306"/>
            <p14:sldId id="307"/>
            <p14:sldId id="308"/>
            <p14:sldId id="336"/>
            <p14:sldId id="337"/>
            <p14:sldId id="338"/>
            <p14:sldId id="339"/>
            <p14:sldId id="340"/>
            <p14:sldId id="817"/>
            <p14:sldId id="818"/>
            <p14:sldId id="821"/>
            <p14:sldId id="792"/>
            <p14:sldId id="793"/>
            <p14:sldId id="794"/>
            <p14:sldId id="795"/>
            <p14:sldId id="796"/>
            <p14:sldId id="797"/>
            <p14:sldId id="829"/>
            <p14:sldId id="798"/>
            <p14:sldId id="800"/>
            <p14:sldId id="801"/>
            <p14:sldId id="803"/>
            <p14:sldId id="815"/>
            <p14:sldId id="807"/>
            <p14:sldId id="816"/>
            <p14:sldId id="828"/>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447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449"/>
    <p:restoredTop sz="95982"/>
  </p:normalViewPr>
  <p:slideViewPr>
    <p:cSldViewPr snapToGrid="0">
      <p:cViewPr varScale="1">
        <p:scale>
          <a:sx n="55" d="100"/>
          <a:sy n="55" d="100"/>
        </p:scale>
        <p:origin x="811" y="3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diagrams/_rels/data1.xml.rels><?xml version="1.0" encoding="UTF-8" standalone="yes"?>
<Relationships xmlns="http://schemas.openxmlformats.org/package/2006/relationships"><Relationship Id="rId1" Type="http://schemas.openxmlformats.org/officeDocument/2006/relationships/image" Target="../media/image12.jpeg"/></Relationships>
</file>

<file path=ppt/diagrams/_rels/drawing1.xml.rels><?xml version="1.0" encoding="UTF-8" standalone="yes"?>
<Relationships xmlns="http://schemas.openxmlformats.org/package/2006/relationships"><Relationship Id="rId1" Type="http://schemas.openxmlformats.org/officeDocument/2006/relationships/image" Target="../media/image12.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E65CB9C-49CC-401D-B21A-EB3B69CA3539}"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2E4A5CB0-C605-42CB-8800-99B44506B5EA}">
      <dgm:prSet custT="1"/>
      <dgm:spPr/>
      <dgm:t>
        <a:bodyPr/>
        <a:lstStyle/>
        <a:p>
          <a:pPr>
            <a:lnSpc>
              <a:spcPct val="100000"/>
            </a:lnSpc>
          </a:pPr>
          <a:r>
            <a:rPr lang="en-US" sz="2800" dirty="0"/>
            <a:t>The organization of the Ohio Department of Education (ODE) is completely revamped by HB 33. ODE will be split into </a:t>
          </a:r>
          <a:r>
            <a:rPr lang="en-US" sz="2800" b="0" dirty="0"/>
            <a:t>two departments: </a:t>
          </a:r>
        </a:p>
      </dgm:t>
    </dgm:pt>
    <dgm:pt modelId="{FDAECB8B-3DE0-4803-86AB-F58F87AA2176}" type="parTrans" cxnId="{1A30ECC1-2FCD-4D31-B382-2F1242BE3148}">
      <dgm:prSet/>
      <dgm:spPr/>
      <dgm:t>
        <a:bodyPr/>
        <a:lstStyle/>
        <a:p>
          <a:endParaRPr lang="en-US"/>
        </a:p>
      </dgm:t>
    </dgm:pt>
    <dgm:pt modelId="{3B2B6794-31DF-4275-BF9F-D98843721FC2}" type="sibTrans" cxnId="{1A30ECC1-2FCD-4D31-B382-2F1242BE3148}">
      <dgm:prSet/>
      <dgm:spPr/>
      <dgm:t>
        <a:bodyPr/>
        <a:lstStyle/>
        <a:p>
          <a:endParaRPr lang="en-US"/>
        </a:p>
      </dgm:t>
    </dgm:pt>
    <dgm:pt modelId="{C8EFC696-09BA-41E3-A16D-5BE97E0AF561}">
      <dgm:prSet custT="1"/>
      <dgm:spPr/>
      <dgm:t>
        <a:bodyPr/>
        <a:lstStyle/>
        <a:p>
          <a:pPr>
            <a:lnSpc>
              <a:spcPct val="100000"/>
            </a:lnSpc>
          </a:pPr>
          <a:r>
            <a:rPr lang="en-US" sz="2400" b="1" dirty="0"/>
            <a:t>The Department of Education and Workforce (“DEW”)</a:t>
          </a:r>
        </a:p>
      </dgm:t>
    </dgm:pt>
    <dgm:pt modelId="{B151AC66-0F18-4FA2-8D63-5D116CC69C11}" type="parTrans" cxnId="{8E968929-CCEE-4386-ABDA-931942C432DF}">
      <dgm:prSet/>
      <dgm:spPr/>
      <dgm:t>
        <a:bodyPr/>
        <a:lstStyle/>
        <a:p>
          <a:endParaRPr lang="en-US"/>
        </a:p>
      </dgm:t>
    </dgm:pt>
    <dgm:pt modelId="{BC3046EF-3C56-48DC-9D28-DE5007319182}" type="sibTrans" cxnId="{8E968929-CCEE-4386-ABDA-931942C432DF}">
      <dgm:prSet/>
      <dgm:spPr/>
      <dgm:t>
        <a:bodyPr/>
        <a:lstStyle/>
        <a:p>
          <a:endParaRPr lang="en-US"/>
        </a:p>
      </dgm:t>
    </dgm:pt>
    <dgm:pt modelId="{51297F9C-F5AD-48AD-A241-EDA8BB6448C8}">
      <dgm:prSet custT="1"/>
      <dgm:spPr/>
      <dgm:t>
        <a:bodyPr/>
        <a:lstStyle/>
        <a:p>
          <a:pPr>
            <a:lnSpc>
              <a:spcPct val="100000"/>
            </a:lnSpc>
          </a:pPr>
          <a:r>
            <a:rPr lang="en-US" sz="2400" b="1" dirty="0"/>
            <a:t>The State Board of Education</a:t>
          </a:r>
        </a:p>
      </dgm:t>
    </dgm:pt>
    <dgm:pt modelId="{DB59E17E-3734-47EB-A72E-375F3CC1F0D5}" type="parTrans" cxnId="{1C00FDF3-D60E-4A2E-853B-5FE7ABC70CC7}">
      <dgm:prSet/>
      <dgm:spPr/>
      <dgm:t>
        <a:bodyPr/>
        <a:lstStyle/>
        <a:p>
          <a:endParaRPr lang="en-US"/>
        </a:p>
      </dgm:t>
    </dgm:pt>
    <dgm:pt modelId="{A2AD12C3-A4F8-42B7-AD44-7C4DB993FE45}" type="sibTrans" cxnId="{1C00FDF3-D60E-4A2E-853B-5FE7ABC70CC7}">
      <dgm:prSet/>
      <dgm:spPr/>
      <dgm:t>
        <a:bodyPr/>
        <a:lstStyle/>
        <a:p>
          <a:endParaRPr lang="en-US"/>
        </a:p>
      </dgm:t>
    </dgm:pt>
    <dgm:pt modelId="{BE716674-CC8C-4DE4-9F15-09577E00F4B8}" type="pres">
      <dgm:prSet presAssocID="{1E65CB9C-49CC-401D-B21A-EB3B69CA3539}" presName="root" presStyleCnt="0">
        <dgm:presLayoutVars>
          <dgm:dir/>
          <dgm:resizeHandles val="exact"/>
        </dgm:presLayoutVars>
      </dgm:prSet>
      <dgm:spPr/>
    </dgm:pt>
    <dgm:pt modelId="{702016A5-EEEB-4446-98F2-78A19A07D6A3}" type="pres">
      <dgm:prSet presAssocID="{2E4A5CB0-C605-42CB-8800-99B44506B5EA}" presName="compNode" presStyleCnt="0"/>
      <dgm:spPr/>
    </dgm:pt>
    <dgm:pt modelId="{A625FED1-E0B0-43D4-B2E2-29479943A5AC}" type="pres">
      <dgm:prSet presAssocID="{2E4A5CB0-C605-42CB-8800-99B44506B5EA}" presName="bgRect" presStyleLbl="bgShp" presStyleIdx="0" presStyleCnt="2"/>
      <dgm:spPr/>
    </dgm:pt>
    <dgm:pt modelId="{9D080127-9B54-4F66-9763-59E781C0D620}" type="pres">
      <dgm:prSet presAssocID="{2E4A5CB0-C605-42CB-8800-99B44506B5EA}" presName="iconRect" presStyleLbl="node1" presStyleIdx="0" presStyleCnt="2" custLinFactY="100000" custLinFactNeighborX="2331" custLinFactNeighborY="126970"/>
      <dgm:spPr>
        <a:blipFill>
          <a:blip xmlns:r="http://schemas.openxmlformats.org/officeDocument/2006/relationships" r:embed="rId1">
            <a:extLst>
              <a:ext uri="{28A0092B-C50C-407E-A947-70E740481C1C}">
                <a14:useLocalDpi xmlns:a14="http://schemas.microsoft.com/office/drawing/2010/main" val="0"/>
              </a:ext>
            </a:extLst>
          </a:blip>
          <a:srcRect/>
          <a:stretch>
            <a:fillRect l="-27000" r="-27000"/>
          </a:stretch>
        </a:blipFill>
      </dgm:spPr>
      <dgm:extLst>
        <a:ext uri="{E40237B7-FDA0-4F09-8148-C483321AD2D9}">
          <dgm14:cNvPr xmlns:dgm14="http://schemas.microsoft.com/office/drawing/2010/diagram" id="0" name="" descr="Close-up of colored pencils"/>
        </a:ext>
      </dgm:extLst>
    </dgm:pt>
    <dgm:pt modelId="{78B43761-7411-4A0A-90CD-34C4EC131B4A}" type="pres">
      <dgm:prSet presAssocID="{2E4A5CB0-C605-42CB-8800-99B44506B5EA}" presName="spaceRect" presStyleCnt="0"/>
      <dgm:spPr/>
    </dgm:pt>
    <dgm:pt modelId="{BF7ACBEA-EA08-40F8-94CD-49E19F933222}" type="pres">
      <dgm:prSet presAssocID="{2E4A5CB0-C605-42CB-8800-99B44506B5EA}" presName="parTx" presStyleLbl="revTx" presStyleIdx="0" presStyleCnt="3" custScaleX="116727" custLinFactNeighborX="-4973">
        <dgm:presLayoutVars>
          <dgm:chMax val="0"/>
          <dgm:chPref val="0"/>
        </dgm:presLayoutVars>
      </dgm:prSet>
      <dgm:spPr/>
    </dgm:pt>
    <dgm:pt modelId="{C2D752C3-400C-4481-ADBC-0F89165FC8B6}" type="pres">
      <dgm:prSet presAssocID="{3B2B6794-31DF-4275-BF9F-D98843721FC2}" presName="sibTrans" presStyleCnt="0"/>
      <dgm:spPr/>
    </dgm:pt>
    <dgm:pt modelId="{84C51255-6553-4BC5-A81B-AA43B50B720E}" type="pres">
      <dgm:prSet presAssocID="{C8EFC696-09BA-41E3-A16D-5BE97E0AF561}" presName="compNode" presStyleCnt="0"/>
      <dgm:spPr/>
    </dgm:pt>
    <dgm:pt modelId="{0CF36D9B-68E9-4288-B61F-79536B5F590F}" type="pres">
      <dgm:prSet presAssocID="{C8EFC696-09BA-41E3-A16D-5BE97E0AF561}" presName="bgRect" presStyleLbl="bgShp" presStyleIdx="1" presStyleCnt="2"/>
      <dgm:spPr/>
    </dgm:pt>
    <dgm:pt modelId="{64910222-86FE-4495-A10B-93FAE33C0DE4}" type="pres">
      <dgm:prSet presAssocID="{C8EFC696-09BA-41E3-A16D-5BE97E0AF561}" presName="iconRect" presStyleLbl="node1" presStyleIdx="1" presStyleCnt="2" custLinFactX="341438" custLinFactNeighborX="400000" custLinFactNeighborY="-14544"/>
      <dgm:spPr>
        <a:blipFill rotWithShape="1">
          <a:blip xmlns:r="http://schemas.openxmlformats.org/officeDocument/2006/relationships" r:embed="rId1">
            <a:extLst>
              <a:ext uri="{28A0092B-C50C-407E-A947-70E740481C1C}">
                <a14:useLocalDpi xmlns:a14="http://schemas.microsoft.com/office/drawing/2010/main" val="0"/>
              </a:ext>
            </a:extLst>
          </a:blip>
          <a:srcRect/>
          <a:stretch>
            <a:fillRect l="-27000" r="-27000"/>
          </a:stretch>
        </a:blipFill>
      </dgm:spPr>
      <dgm:extLst>
        <a:ext uri="{E40237B7-FDA0-4F09-8148-C483321AD2D9}">
          <dgm14:cNvPr xmlns:dgm14="http://schemas.microsoft.com/office/drawing/2010/diagram" id="0" name="" descr="Gavel"/>
        </a:ext>
      </dgm:extLst>
    </dgm:pt>
    <dgm:pt modelId="{5CF6621D-8518-42A5-B5D5-316162C94DFA}" type="pres">
      <dgm:prSet presAssocID="{C8EFC696-09BA-41E3-A16D-5BE97E0AF561}" presName="spaceRect" presStyleCnt="0"/>
      <dgm:spPr/>
    </dgm:pt>
    <dgm:pt modelId="{87E047D6-735A-4056-8C95-FCF059BCB243}" type="pres">
      <dgm:prSet presAssocID="{C8EFC696-09BA-41E3-A16D-5BE97E0AF561}" presName="parTx" presStyleLbl="revTx" presStyleIdx="1" presStyleCnt="3" custScaleX="84629" custLinFactNeighborX="-15030">
        <dgm:presLayoutVars>
          <dgm:chMax val="0"/>
          <dgm:chPref val="0"/>
        </dgm:presLayoutVars>
      </dgm:prSet>
      <dgm:spPr/>
    </dgm:pt>
    <dgm:pt modelId="{1492AC0B-39B1-46B3-9A60-3F0EC9F7947D}" type="pres">
      <dgm:prSet presAssocID="{C8EFC696-09BA-41E3-A16D-5BE97E0AF561}" presName="desTx" presStyleLbl="revTx" presStyleIdx="2" presStyleCnt="3" custScaleX="94162" custScaleY="62850" custLinFactNeighborX="19545" custLinFactNeighborY="-10667">
        <dgm:presLayoutVars/>
      </dgm:prSet>
      <dgm:spPr/>
    </dgm:pt>
  </dgm:ptLst>
  <dgm:cxnLst>
    <dgm:cxn modelId="{CDE45013-C814-47D0-B2BB-41CAFB2D7FA1}" type="presOf" srcId="{C8EFC696-09BA-41E3-A16D-5BE97E0AF561}" destId="{87E047D6-735A-4056-8C95-FCF059BCB243}" srcOrd="0" destOrd="0" presId="urn:microsoft.com/office/officeart/2018/2/layout/IconVerticalSolidList"/>
    <dgm:cxn modelId="{8E968929-CCEE-4386-ABDA-931942C432DF}" srcId="{1E65CB9C-49CC-401D-B21A-EB3B69CA3539}" destId="{C8EFC696-09BA-41E3-A16D-5BE97E0AF561}" srcOrd="1" destOrd="0" parTransId="{B151AC66-0F18-4FA2-8D63-5D116CC69C11}" sibTransId="{BC3046EF-3C56-48DC-9D28-DE5007319182}"/>
    <dgm:cxn modelId="{2E4CED6A-F3ED-49B2-8DC8-17612C0729BD}" type="presOf" srcId="{2E4A5CB0-C605-42CB-8800-99B44506B5EA}" destId="{BF7ACBEA-EA08-40F8-94CD-49E19F933222}" srcOrd="0" destOrd="0" presId="urn:microsoft.com/office/officeart/2018/2/layout/IconVerticalSolidList"/>
    <dgm:cxn modelId="{A9F6849E-4FC8-4D21-8C47-6B5AEB633105}" type="presOf" srcId="{51297F9C-F5AD-48AD-A241-EDA8BB6448C8}" destId="{1492AC0B-39B1-46B3-9A60-3F0EC9F7947D}" srcOrd="0" destOrd="0" presId="urn:microsoft.com/office/officeart/2018/2/layout/IconVerticalSolidList"/>
    <dgm:cxn modelId="{1A30ECC1-2FCD-4D31-B382-2F1242BE3148}" srcId="{1E65CB9C-49CC-401D-B21A-EB3B69CA3539}" destId="{2E4A5CB0-C605-42CB-8800-99B44506B5EA}" srcOrd="0" destOrd="0" parTransId="{FDAECB8B-3DE0-4803-86AB-F58F87AA2176}" sibTransId="{3B2B6794-31DF-4275-BF9F-D98843721FC2}"/>
    <dgm:cxn modelId="{A624D6EA-6AEC-4F76-BDAA-0EA5E6740748}" type="presOf" srcId="{1E65CB9C-49CC-401D-B21A-EB3B69CA3539}" destId="{BE716674-CC8C-4DE4-9F15-09577E00F4B8}" srcOrd="0" destOrd="0" presId="urn:microsoft.com/office/officeart/2018/2/layout/IconVerticalSolidList"/>
    <dgm:cxn modelId="{1C00FDF3-D60E-4A2E-853B-5FE7ABC70CC7}" srcId="{C8EFC696-09BA-41E3-A16D-5BE97E0AF561}" destId="{51297F9C-F5AD-48AD-A241-EDA8BB6448C8}" srcOrd="0" destOrd="0" parTransId="{DB59E17E-3734-47EB-A72E-375F3CC1F0D5}" sibTransId="{A2AD12C3-A4F8-42B7-AD44-7C4DB993FE45}"/>
    <dgm:cxn modelId="{5375687C-46C4-4BA3-945A-573ADBE4C600}" type="presParOf" srcId="{BE716674-CC8C-4DE4-9F15-09577E00F4B8}" destId="{702016A5-EEEB-4446-98F2-78A19A07D6A3}" srcOrd="0" destOrd="0" presId="urn:microsoft.com/office/officeart/2018/2/layout/IconVerticalSolidList"/>
    <dgm:cxn modelId="{CE0AA87D-1AAB-4402-B414-EE33F4164743}" type="presParOf" srcId="{702016A5-EEEB-4446-98F2-78A19A07D6A3}" destId="{A625FED1-E0B0-43D4-B2E2-29479943A5AC}" srcOrd="0" destOrd="0" presId="urn:microsoft.com/office/officeart/2018/2/layout/IconVerticalSolidList"/>
    <dgm:cxn modelId="{4F3B321B-485D-4DD9-97AE-26DBFF1CEF5C}" type="presParOf" srcId="{702016A5-EEEB-4446-98F2-78A19A07D6A3}" destId="{9D080127-9B54-4F66-9763-59E781C0D620}" srcOrd="1" destOrd="0" presId="urn:microsoft.com/office/officeart/2018/2/layout/IconVerticalSolidList"/>
    <dgm:cxn modelId="{6F6D046A-A9F9-430D-B530-B626E91B68F0}" type="presParOf" srcId="{702016A5-EEEB-4446-98F2-78A19A07D6A3}" destId="{78B43761-7411-4A0A-90CD-34C4EC131B4A}" srcOrd="2" destOrd="0" presId="urn:microsoft.com/office/officeart/2018/2/layout/IconVerticalSolidList"/>
    <dgm:cxn modelId="{4A75829C-B51D-44D8-8578-78D24512D992}" type="presParOf" srcId="{702016A5-EEEB-4446-98F2-78A19A07D6A3}" destId="{BF7ACBEA-EA08-40F8-94CD-49E19F933222}" srcOrd="3" destOrd="0" presId="urn:microsoft.com/office/officeart/2018/2/layout/IconVerticalSolidList"/>
    <dgm:cxn modelId="{74EBABBD-A23E-4A9A-B151-7B3C3F1B1BBD}" type="presParOf" srcId="{BE716674-CC8C-4DE4-9F15-09577E00F4B8}" destId="{C2D752C3-400C-4481-ADBC-0F89165FC8B6}" srcOrd="1" destOrd="0" presId="urn:microsoft.com/office/officeart/2018/2/layout/IconVerticalSolidList"/>
    <dgm:cxn modelId="{2F0A1A46-2E5B-475C-AAE8-BB989FFDFD98}" type="presParOf" srcId="{BE716674-CC8C-4DE4-9F15-09577E00F4B8}" destId="{84C51255-6553-4BC5-A81B-AA43B50B720E}" srcOrd="2" destOrd="0" presId="urn:microsoft.com/office/officeart/2018/2/layout/IconVerticalSolidList"/>
    <dgm:cxn modelId="{CA41552B-387A-42BD-BCA4-202A611E7A0C}" type="presParOf" srcId="{84C51255-6553-4BC5-A81B-AA43B50B720E}" destId="{0CF36D9B-68E9-4288-B61F-79536B5F590F}" srcOrd="0" destOrd="0" presId="urn:microsoft.com/office/officeart/2018/2/layout/IconVerticalSolidList"/>
    <dgm:cxn modelId="{9F7C38E9-59BF-4E06-A934-FC4106D10B37}" type="presParOf" srcId="{84C51255-6553-4BC5-A81B-AA43B50B720E}" destId="{64910222-86FE-4495-A10B-93FAE33C0DE4}" srcOrd="1" destOrd="0" presId="urn:microsoft.com/office/officeart/2018/2/layout/IconVerticalSolidList"/>
    <dgm:cxn modelId="{7620B45B-F1FC-4DBB-B7D7-2349EEB5A79B}" type="presParOf" srcId="{84C51255-6553-4BC5-A81B-AA43B50B720E}" destId="{5CF6621D-8518-42A5-B5D5-316162C94DFA}" srcOrd="2" destOrd="0" presId="urn:microsoft.com/office/officeart/2018/2/layout/IconVerticalSolidList"/>
    <dgm:cxn modelId="{69E098DE-C76F-4E62-88CE-4A16CCA83C23}" type="presParOf" srcId="{84C51255-6553-4BC5-A81B-AA43B50B720E}" destId="{87E047D6-735A-4056-8C95-FCF059BCB243}" srcOrd="3" destOrd="0" presId="urn:microsoft.com/office/officeart/2018/2/layout/IconVerticalSolidList"/>
    <dgm:cxn modelId="{1ACD2D2F-E3B4-40F1-AB7B-E074C58022AC}" type="presParOf" srcId="{84C51255-6553-4BC5-A81B-AA43B50B720E}" destId="{1492AC0B-39B1-46B3-9A60-3F0EC9F7947D}" srcOrd="4"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625FED1-E0B0-43D4-B2E2-29479943A5AC}">
      <dsp:nvSpPr>
        <dsp:cNvPr id="0" name=""/>
        <dsp:cNvSpPr/>
      </dsp:nvSpPr>
      <dsp:spPr>
        <a:xfrm>
          <a:off x="-389688" y="672185"/>
          <a:ext cx="10926418" cy="1339634"/>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D080127-9B54-4F66-9763-59E781C0D620}">
      <dsp:nvSpPr>
        <dsp:cNvPr id="0" name=""/>
        <dsp:cNvSpPr/>
      </dsp:nvSpPr>
      <dsp:spPr>
        <a:xfrm>
          <a:off x="32759" y="2645916"/>
          <a:ext cx="738240" cy="736799"/>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27000" r="-27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F7ACBEA-EA08-40F8-94CD-49E19F933222}">
      <dsp:nvSpPr>
        <dsp:cNvPr id="0" name=""/>
        <dsp:cNvSpPr/>
      </dsp:nvSpPr>
      <dsp:spPr>
        <a:xfrm>
          <a:off x="0" y="672185"/>
          <a:ext cx="10940999" cy="13409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1917" tIns="141917" rIns="141917" bIns="141917" numCol="1" spcCol="1270" anchor="ctr" anchorCtr="0">
          <a:noAutofit/>
        </a:bodyPr>
        <a:lstStyle/>
        <a:p>
          <a:pPr marL="0" lvl="0" indent="0" algn="l" defTabSz="1244600">
            <a:lnSpc>
              <a:spcPct val="100000"/>
            </a:lnSpc>
            <a:spcBef>
              <a:spcPct val="0"/>
            </a:spcBef>
            <a:spcAft>
              <a:spcPct val="35000"/>
            </a:spcAft>
            <a:buNone/>
          </a:pPr>
          <a:r>
            <a:rPr lang="en-US" sz="2800" kern="1200" dirty="0"/>
            <a:t>The organization of the Ohio Department of Education (ODE) is completely revamped by HB 33. ODE will be split into </a:t>
          </a:r>
          <a:r>
            <a:rPr lang="en-US" sz="2800" b="0" kern="1200" dirty="0"/>
            <a:t>two departments: </a:t>
          </a:r>
        </a:p>
      </dsp:txBody>
      <dsp:txXfrm>
        <a:off x="0" y="672185"/>
        <a:ext cx="10940999" cy="1340944"/>
      </dsp:txXfrm>
    </dsp:sp>
    <dsp:sp modelId="{0CF36D9B-68E9-4288-B61F-79536B5F590F}">
      <dsp:nvSpPr>
        <dsp:cNvPr id="0" name=""/>
        <dsp:cNvSpPr/>
      </dsp:nvSpPr>
      <dsp:spPr>
        <a:xfrm>
          <a:off x="-389688" y="2338207"/>
          <a:ext cx="10926418" cy="1339634"/>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4910222-86FE-4495-A10B-93FAE33C0DE4}">
      <dsp:nvSpPr>
        <dsp:cNvPr id="0" name=""/>
        <dsp:cNvSpPr/>
      </dsp:nvSpPr>
      <dsp:spPr>
        <a:xfrm>
          <a:off x="5489144" y="2532465"/>
          <a:ext cx="738240" cy="736799"/>
        </a:xfrm>
        <a:prstGeom prst="rect">
          <a:avLst/>
        </a:prstGeom>
        <a:blipFill rotWithShape="1">
          <a:blip xmlns:r="http://schemas.openxmlformats.org/officeDocument/2006/relationships" r:embed="rId1">
            <a:extLst>
              <a:ext uri="{28A0092B-C50C-407E-A947-70E740481C1C}">
                <a14:useLocalDpi xmlns:a14="http://schemas.microsoft.com/office/drawing/2010/main" val="0"/>
              </a:ext>
            </a:extLst>
          </a:blip>
          <a:srcRect/>
          <a:stretch>
            <a:fillRect l="-27000" r="-27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7E047D6-735A-4056-8C95-FCF059BCB243}">
      <dsp:nvSpPr>
        <dsp:cNvPr id="0" name=""/>
        <dsp:cNvSpPr/>
      </dsp:nvSpPr>
      <dsp:spPr>
        <a:xfrm>
          <a:off x="853417" y="2338207"/>
          <a:ext cx="3521508" cy="13409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1917" tIns="141917" rIns="141917" bIns="141917" numCol="1" spcCol="1270" anchor="ctr" anchorCtr="0">
          <a:noAutofit/>
        </a:bodyPr>
        <a:lstStyle/>
        <a:p>
          <a:pPr marL="0" lvl="0" indent="0" algn="l" defTabSz="1066800">
            <a:lnSpc>
              <a:spcPct val="100000"/>
            </a:lnSpc>
            <a:spcBef>
              <a:spcPct val="0"/>
            </a:spcBef>
            <a:spcAft>
              <a:spcPct val="35000"/>
            </a:spcAft>
            <a:buNone/>
          </a:pPr>
          <a:r>
            <a:rPr lang="en-US" sz="2400" b="1" kern="1200" dirty="0"/>
            <a:t>The Department of Education and Workforce (“DEW”)</a:t>
          </a:r>
        </a:p>
      </dsp:txBody>
      <dsp:txXfrm>
        <a:off x="853417" y="2338207"/>
        <a:ext cx="3521508" cy="1340944"/>
      </dsp:txXfrm>
    </dsp:sp>
    <dsp:sp modelId="{1492AC0B-39B1-46B3-9A60-3F0EC9F7947D}">
      <dsp:nvSpPr>
        <dsp:cNvPr id="0" name=""/>
        <dsp:cNvSpPr/>
      </dsp:nvSpPr>
      <dsp:spPr>
        <a:xfrm>
          <a:off x="6321199" y="2404985"/>
          <a:ext cx="4196107" cy="5307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9369" tIns="89369" rIns="89369" bIns="89369" numCol="1" spcCol="1270" anchor="ctr" anchorCtr="0">
          <a:noAutofit/>
        </a:bodyPr>
        <a:lstStyle/>
        <a:p>
          <a:pPr marL="0" lvl="0" indent="0" algn="l" defTabSz="1066800">
            <a:lnSpc>
              <a:spcPct val="100000"/>
            </a:lnSpc>
            <a:spcBef>
              <a:spcPct val="0"/>
            </a:spcBef>
            <a:spcAft>
              <a:spcPct val="35000"/>
            </a:spcAft>
            <a:buNone/>
          </a:pPr>
          <a:r>
            <a:rPr lang="en-US" sz="2400" b="1" kern="1200" dirty="0"/>
            <a:t>The State Board of Education</a:t>
          </a:r>
        </a:p>
      </dsp:txBody>
      <dsp:txXfrm>
        <a:off x="6321199" y="2404985"/>
        <a:ext cx="4196107" cy="530725"/>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DDD4F17-DE80-064B-BABC-CC4A0EB532C4}" type="datetimeFigureOut">
              <a:rPr lang="en-US" smtClean="0"/>
              <a:t>8/8/2023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AEFF539-6D03-2A49-A78C-97F047C9080A}" type="slidenum">
              <a:rPr lang="en-US" smtClean="0"/>
              <a:t>‹#›</a:t>
            </a:fld>
            <a:endParaRPr lang="en-US"/>
          </a:p>
        </p:txBody>
      </p:sp>
    </p:spTree>
    <p:extLst>
      <p:ext uri="{BB962C8B-B14F-4D97-AF65-F5344CB8AC3E}">
        <p14:creationId xmlns:p14="http://schemas.microsoft.com/office/powerpoint/2010/main" val="38215463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AA74C0-0C6C-6AF3-0DE3-A3FA09B0AEEA}"/>
              </a:ext>
            </a:extLst>
          </p:cNvPr>
          <p:cNvSpPr>
            <a:spLocks noGrp="1"/>
          </p:cNvSpPr>
          <p:nvPr>
            <p:ph type="ctrTitle"/>
          </p:nvPr>
        </p:nvSpPr>
        <p:spPr>
          <a:xfrm>
            <a:off x="397565" y="1122363"/>
            <a:ext cx="6493565" cy="2306637"/>
          </a:xfrm>
        </p:spPr>
        <p:txBody>
          <a:bodyPr anchor="ctr"/>
          <a:lstStyle>
            <a:lvl1pPr algn="l">
              <a:defRPr sz="6000">
                <a:solidFill>
                  <a:schemeClr val="bg1"/>
                </a:solidFill>
              </a:defRPr>
            </a:lvl1pPr>
          </a:lstStyle>
          <a:p>
            <a:r>
              <a:rPr lang="en-US" dirty="0"/>
              <a:t>Click to edit Master title style</a:t>
            </a:r>
          </a:p>
        </p:txBody>
      </p:sp>
      <p:sp>
        <p:nvSpPr>
          <p:cNvPr id="3" name="Subtitle 2">
            <a:extLst>
              <a:ext uri="{FF2B5EF4-FFF2-40B4-BE49-F238E27FC236}">
                <a16:creationId xmlns:a16="http://schemas.microsoft.com/office/drawing/2014/main" id="{78CD6769-2CEF-B267-072C-12F917C329B2}"/>
              </a:ext>
            </a:extLst>
          </p:cNvPr>
          <p:cNvSpPr>
            <a:spLocks noGrp="1"/>
          </p:cNvSpPr>
          <p:nvPr>
            <p:ph type="subTitle" idx="1"/>
          </p:nvPr>
        </p:nvSpPr>
        <p:spPr>
          <a:xfrm>
            <a:off x="397565" y="3602038"/>
            <a:ext cx="6493565" cy="165576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10503671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62CB42-2C90-5E5A-BC23-ED7006336B3E}"/>
              </a:ext>
            </a:extLst>
          </p:cNvPr>
          <p:cNvSpPr>
            <a:spLocks noGrp="1"/>
          </p:cNvSpPr>
          <p:nvPr>
            <p:ph type="title"/>
          </p:nvPr>
        </p:nvSpPr>
        <p:spPr>
          <a:xfrm>
            <a:off x="427382" y="325369"/>
            <a:ext cx="10926418" cy="1211883"/>
          </a:xfrm>
        </p:spPr>
        <p:txBody>
          <a:bodyPr lIns="91440">
            <a:noAutofit/>
          </a:bodyPr>
          <a:lstStyle>
            <a:lvl1pPr>
              <a:defRPr>
                <a:solidFill>
                  <a:srgbClr val="004476"/>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A09C3AE9-C7C0-74C2-7CAF-97E2A7D13075}"/>
              </a:ext>
            </a:extLst>
          </p:cNvPr>
          <p:cNvSpPr>
            <a:spLocks noGrp="1"/>
          </p:cNvSpPr>
          <p:nvPr>
            <p:ph idx="1"/>
          </p:nvPr>
        </p:nvSpPr>
        <p:spPr>
          <a:xfrm>
            <a:off x="427382" y="1825625"/>
            <a:ext cx="10926418"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6C64B111-F6E1-3D81-2472-A6105B00BE1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D72E9C0-220B-5D54-5627-FA0247263823}"/>
              </a:ext>
            </a:extLst>
          </p:cNvPr>
          <p:cNvSpPr>
            <a:spLocks noGrp="1"/>
          </p:cNvSpPr>
          <p:nvPr>
            <p:ph type="sldNum" sz="quarter" idx="12"/>
          </p:nvPr>
        </p:nvSpPr>
        <p:spPr>
          <a:xfrm>
            <a:off x="9074426" y="6198774"/>
            <a:ext cx="2743200" cy="365125"/>
          </a:xfrm>
        </p:spPr>
        <p:txBody>
          <a:bodyPr/>
          <a:lstStyle/>
          <a:p>
            <a:fld id="{5A661B64-F339-6D4C-80D0-18C1F6B18BC2}" type="slidenum">
              <a:rPr lang="en-US" smtClean="0"/>
              <a:t>‹#›</a:t>
            </a:fld>
            <a:endParaRPr lang="en-US"/>
          </a:p>
        </p:txBody>
      </p:sp>
    </p:spTree>
    <p:extLst>
      <p:ext uri="{BB962C8B-B14F-4D97-AF65-F5344CB8AC3E}">
        <p14:creationId xmlns:p14="http://schemas.microsoft.com/office/powerpoint/2010/main" val="25393153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62CB42-2C90-5E5A-BC23-ED7006336B3E}"/>
              </a:ext>
            </a:extLst>
          </p:cNvPr>
          <p:cNvSpPr>
            <a:spLocks noGrp="1"/>
          </p:cNvSpPr>
          <p:nvPr>
            <p:ph type="title"/>
          </p:nvPr>
        </p:nvSpPr>
        <p:spPr>
          <a:xfrm>
            <a:off x="427382" y="325369"/>
            <a:ext cx="11390244" cy="1211883"/>
          </a:xfrm>
        </p:spPr>
        <p:txBody>
          <a:bodyPr lIns="91440">
            <a:noAutofit/>
          </a:bodyPr>
          <a:lstStyle>
            <a:lvl1pPr>
              <a:defRPr>
                <a:solidFill>
                  <a:srgbClr val="004476"/>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A09C3AE9-C7C0-74C2-7CAF-97E2A7D13075}"/>
              </a:ext>
            </a:extLst>
          </p:cNvPr>
          <p:cNvSpPr>
            <a:spLocks noGrp="1"/>
          </p:cNvSpPr>
          <p:nvPr>
            <p:ph idx="1"/>
          </p:nvPr>
        </p:nvSpPr>
        <p:spPr>
          <a:xfrm>
            <a:off x="427382" y="2001077"/>
            <a:ext cx="11390244" cy="417588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6C64B111-F6E1-3D81-2472-A6105B00BE18}"/>
              </a:ext>
            </a:extLst>
          </p:cNvPr>
          <p:cNvSpPr>
            <a:spLocks noGrp="1"/>
          </p:cNvSpPr>
          <p:nvPr>
            <p:ph type="ftr" sz="quarter" idx="11"/>
          </p:nvPr>
        </p:nvSpPr>
        <p:spPr/>
        <p:txBody>
          <a:bodyPr/>
          <a:lstStyle>
            <a:lvl1pPr>
              <a:defRPr>
                <a:solidFill>
                  <a:schemeClr val="bg1"/>
                </a:solidFill>
              </a:defRPr>
            </a:lvl1pPr>
          </a:lstStyle>
          <a:p>
            <a:endParaRPr lang="en-US" dirty="0"/>
          </a:p>
        </p:txBody>
      </p:sp>
      <p:sp>
        <p:nvSpPr>
          <p:cNvPr id="6" name="Slide Number Placeholder 5">
            <a:extLst>
              <a:ext uri="{FF2B5EF4-FFF2-40B4-BE49-F238E27FC236}">
                <a16:creationId xmlns:a16="http://schemas.microsoft.com/office/drawing/2014/main" id="{2D72E9C0-220B-5D54-5627-FA0247263823}"/>
              </a:ext>
            </a:extLst>
          </p:cNvPr>
          <p:cNvSpPr>
            <a:spLocks noGrp="1"/>
          </p:cNvSpPr>
          <p:nvPr>
            <p:ph type="sldNum" sz="quarter" idx="12"/>
          </p:nvPr>
        </p:nvSpPr>
        <p:spPr>
          <a:xfrm>
            <a:off x="9074426" y="6198774"/>
            <a:ext cx="2743200" cy="365125"/>
          </a:xfrm>
        </p:spPr>
        <p:txBody>
          <a:bodyPr/>
          <a:lstStyle>
            <a:lvl1pPr>
              <a:defRPr>
                <a:solidFill>
                  <a:schemeClr val="bg1"/>
                </a:solidFill>
              </a:defRPr>
            </a:lvl1pPr>
          </a:lstStyle>
          <a:p>
            <a:fld id="{5A661B64-F339-6D4C-80D0-18C1F6B18BC2}" type="slidenum">
              <a:rPr lang="en-US" smtClean="0"/>
              <a:pPr/>
              <a:t>‹#›</a:t>
            </a:fld>
            <a:endParaRPr lang="en-US"/>
          </a:p>
        </p:txBody>
      </p:sp>
    </p:spTree>
    <p:extLst>
      <p:ext uri="{BB962C8B-B14F-4D97-AF65-F5344CB8AC3E}">
        <p14:creationId xmlns:p14="http://schemas.microsoft.com/office/powerpoint/2010/main" val="4174860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2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62CB42-2C90-5E5A-BC23-ED7006336B3E}"/>
              </a:ext>
            </a:extLst>
          </p:cNvPr>
          <p:cNvSpPr>
            <a:spLocks noGrp="1"/>
          </p:cNvSpPr>
          <p:nvPr>
            <p:ph type="title"/>
          </p:nvPr>
        </p:nvSpPr>
        <p:spPr>
          <a:xfrm>
            <a:off x="427382" y="325369"/>
            <a:ext cx="11390244" cy="1211883"/>
          </a:xfrm>
        </p:spPr>
        <p:txBody>
          <a:bodyPr lIns="91440">
            <a:noAutofit/>
          </a:bodyPr>
          <a:lstStyle>
            <a:lvl1pPr>
              <a:defRPr>
                <a:solidFill>
                  <a:srgbClr val="004476"/>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A09C3AE9-C7C0-74C2-7CAF-97E2A7D13075}"/>
              </a:ext>
            </a:extLst>
          </p:cNvPr>
          <p:cNvSpPr>
            <a:spLocks noGrp="1"/>
          </p:cNvSpPr>
          <p:nvPr>
            <p:ph idx="1"/>
          </p:nvPr>
        </p:nvSpPr>
        <p:spPr>
          <a:xfrm>
            <a:off x="427382" y="1825625"/>
            <a:ext cx="11390244" cy="423771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6C64B111-F6E1-3D81-2472-A6105B00BE1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D72E9C0-220B-5D54-5627-FA0247263823}"/>
              </a:ext>
            </a:extLst>
          </p:cNvPr>
          <p:cNvSpPr>
            <a:spLocks noGrp="1"/>
          </p:cNvSpPr>
          <p:nvPr>
            <p:ph type="sldNum" sz="quarter" idx="12"/>
          </p:nvPr>
        </p:nvSpPr>
        <p:spPr>
          <a:xfrm>
            <a:off x="9074426" y="6198774"/>
            <a:ext cx="2743200" cy="365125"/>
          </a:xfrm>
        </p:spPr>
        <p:txBody>
          <a:bodyPr/>
          <a:lstStyle/>
          <a:p>
            <a:fld id="{5A661B64-F339-6D4C-80D0-18C1F6B18BC2}" type="slidenum">
              <a:rPr lang="en-US" smtClean="0"/>
              <a:t>‹#›</a:t>
            </a:fld>
            <a:endParaRPr lang="en-US"/>
          </a:p>
        </p:txBody>
      </p:sp>
    </p:spTree>
    <p:extLst>
      <p:ext uri="{BB962C8B-B14F-4D97-AF65-F5344CB8AC3E}">
        <p14:creationId xmlns:p14="http://schemas.microsoft.com/office/powerpoint/2010/main" val="2605855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3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62CB42-2C90-5E5A-BC23-ED7006336B3E}"/>
              </a:ext>
            </a:extLst>
          </p:cNvPr>
          <p:cNvSpPr>
            <a:spLocks noGrp="1"/>
          </p:cNvSpPr>
          <p:nvPr>
            <p:ph type="title"/>
          </p:nvPr>
        </p:nvSpPr>
        <p:spPr>
          <a:xfrm>
            <a:off x="427382" y="1531316"/>
            <a:ext cx="11390244" cy="1211883"/>
          </a:xfrm>
        </p:spPr>
        <p:txBody>
          <a:bodyPr lIns="91440">
            <a:noAutofit/>
          </a:bodyPr>
          <a:lstStyle>
            <a:lvl1pPr algn="ctr">
              <a:defRPr>
                <a:solidFill>
                  <a:srgbClr val="004476"/>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A09C3AE9-C7C0-74C2-7CAF-97E2A7D13075}"/>
              </a:ext>
            </a:extLst>
          </p:cNvPr>
          <p:cNvSpPr>
            <a:spLocks noGrp="1"/>
          </p:cNvSpPr>
          <p:nvPr>
            <p:ph idx="1"/>
          </p:nvPr>
        </p:nvSpPr>
        <p:spPr>
          <a:xfrm>
            <a:off x="427382" y="2819538"/>
            <a:ext cx="11390244" cy="195124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0932323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84FB9C6-344F-839E-81CF-8D48FAFDBB2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0CAEE7C-4DE1-0373-330C-F0E2B56C925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89A0D12-5A93-4761-7C93-A67BF4B4129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A64A0C2-CB67-CA44-ABFE-DE4BE5A01D93}" type="datetime1">
              <a:rPr lang="en-US" smtClean="0"/>
              <a:t>8/8/2023</a:t>
            </a:fld>
            <a:endParaRPr lang="en-US"/>
          </a:p>
        </p:txBody>
      </p:sp>
      <p:sp>
        <p:nvSpPr>
          <p:cNvPr id="5" name="Footer Placeholder 4">
            <a:extLst>
              <a:ext uri="{FF2B5EF4-FFF2-40B4-BE49-F238E27FC236}">
                <a16:creationId xmlns:a16="http://schemas.microsoft.com/office/drawing/2014/main" id="{97A94ABC-6E55-5A7E-5D22-25F7877D7CC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72AAFF9-2201-631B-85CB-0C7907D2365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A661B64-F339-6D4C-80D0-18C1F6B18BC2}" type="slidenum">
              <a:rPr lang="en-US" smtClean="0"/>
              <a:t>‹#›</a:t>
            </a:fld>
            <a:endParaRPr lang="en-US"/>
          </a:p>
        </p:txBody>
      </p:sp>
    </p:spTree>
    <p:extLst>
      <p:ext uri="{BB962C8B-B14F-4D97-AF65-F5344CB8AC3E}">
        <p14:creationId xmlns:p14="http://schemas.microsoft.com/office/powerpoint/2010/main" val="5759674"/>
      </p:ext>
    </p:extLst>
  </p:cSld>
  <p:clrMap bg1="lt1" tx1="dk1" bg2="lt2" tx2="dk2" accent1="accent1" accent2="accent2" accent3="accent3" accent4="accent4" accent5="accent5" accent6="accent6" hlink="hlink" folHlink="folHlink"/>
  <p:sldLayoutIdLst>
    <p:sldLayoutId id="2147483660" r:id="rId1"/>
    <p:sldLayoutId id="2147483650" r:id="rId2"/>
    <p:sldLayoutId id="2147483661" r:id="rId3"/>
    <p:sldLayoutId id="2147483662" r:id="rId4"/>
    <p:sldLayoutId id="2147483663" r:id="rId5"/>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12.jpe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85AAF1-66B0-B468-CCF3-ECE6F7F2946A}"/>
              </a:ext>
            </a:extLst>
          </p:cNvPr>
          <p:cNvSpPr>
            <a:spLocks noGrp="1"/>
          </p:cNvSpPr>
          <p:nvPr>
            <p:ph type="ctrTitle"/>
          </p:nvPr>
        </p:nvSpPr>
        <p:spPr/>
        <p:txBody>
          <a:bodyPr>
            <a:normAutofit/>
          </a:bodyPr>
          <a:lstStyle/>
          <a:p>
            <a:pPr algn="ctr"/>
            <a:r>
              <a:rPr lang="en-US" sz="4000" dirty="0"/>
              <a:t>TITLE IX REFRESHER &amp; LEGAL UPDATE</a:t>
            </a:r>
            <a:br>
              <a:rPr lang="en-US" sz="4000" dirty="0"/>
            </a:br>
            <a:r>
              <a:rPr lang="en-US" sz="2700" dirty="0"/>
              <a:t>Bedford City School District</a:t>
            </a:r>
            <a:br>
              <a:rPr lang="en-US" sz="2700" dirty="0"/>
            </a:br>
            <a:br>
              <a:rPr lang="en-US" sz="2700" dirty="0"/>
            </a:br>
            <a:endParaRPr lang="en-US" sz="2700" dirty="0"/>
          </a:p>
        </p:txBody>
      </p:sp>
      <p:pic>
        <p:nvPicPr>
          <p:cNvPr id="4" name="Picture 3">
            <a:extLst>
              <a:ext uri="{FF2B5EF4-FFF2-40B4-BE49-F238E27FC236}">
                <a16:creationId xmlns:a16="http://schemas.microsoft.com/office/drawing/2014/main" id="{28CBCCEC-3B45-6D7A-66F7-B1859875AA0C}"/>
              </a:ext>
            </a:extLst>
          </p:cNvPr>
          <p:cNvPicPr>
            <a:picLocks noChangeAspect="1"/>
          </p:cNvPicPr>
          <p:nvPr/>
        </p:nvPicPr>
        <p:blipFill>
          <a:blip r:embed="rId2"/>
          <a:stretch>
            <a:fillRect/>
          </a:stretch>
        </p:blipFill>
        <p:spPr>
          <a:xfrm>
            <a:off x="1913033" y="2824612"/>
            <a:ext cx="2938527" cy="2231329"/>
          </a:xfrm>
          <a:prstGeom prst="rect">
            <a:avLst/>
          </a:prstGeom>
        </p:spPr>
      </p:pic>
      <p:sp>
        <p:nvSpPr>
          <p:cNvPr id="3" name="Subtitle 2">
            <a:extLst>
              <a:ext uri="{FF2B5EF4-FFF2-40B4-BE49-F238E27FC236}">
                <a16:creationId xmlns:a16="http://schemas.microsoft.com/office/drawing/2014/main" id="{8CFD09E6-A70F-D2D2-5FB0-1B90C359AA3C}"/>
              </a:ext>
            </a:extLst>
          </p:cNvPr>
          <p:cNvSpPr>
            <a:spLocks noGrp="1"/>
          </p:cNvSpPr>
          <p:nvPr>
            <p:ph type="subTitle" idx="1"/>
          </p:nvPr>
        </p:nvSpPr>
        <p:spPr>
          <a:xfrm>
            <a:off x="397565" y="3602037"/>
            <a:ext cx="6493565" cy="3831149"/>
          </a:xfrm>
        </p:spPr>
        <p:txBody>
          <a:bodyPr/>
          <a:lstStyle/>
          <a:p>
            <a:endParaRPr lang="en-US" sz="3200" b="1" dirty="0">
              <a:latin typeface="Arial" panose="020B0604020202020204" pitchFamily="34" charset="0"/>
              <a:cs typeface="Arial" panose="020B0604020202020204" pitchFamily="34" charset="0"/>
            </a:endParaRPr>
          </a:p>
          <a:p>
            <a:endParaRPr lang="en-US" sz="3200" b="1" dirty="0">
              <a:latin typeface="Arial" panose="020B0604020202020204" pitchFamily="34" charset="0"/>
              <a:cs typeface="Arial" panose="020B0604020202020204" pitchFamily="34" charset="0"/>
            </a:endParaRPr>
          </a:p>
          <a:p>
            <a:endParaRPr lang="en-US" sz="3200" b="1" dirty="0">
              <a:latin typeface="Arial" panose="020B0604020202020204" pitchFamily="34" charset="0"/>
              <a:cs typeface="Arial" panose="020B0604020202020204" pitchFamily="34" charset="0"/>
            </a:endParaRPr>
          </a:p>
          <a:p>
            <a:pPr algn="ctr"/>
            <a:r>
              <a:rPr lang="en-US" sz="1200" b="1" dirty="0">
                <a:latin typeface="Arial" panose="020B0604020202020204" pitchFamily="34" charset="0"/>
                <a:cs typeface="Arial" panose="020B0604020202020204" pitchFamily="34" charset="0"/>
              </a:rPr>
              <a:t>PRESENTED BY: Christine T. Cossler  ccossler@westonhurd.com</a:t>
            </a:r>
            <a:endParaRPr lang="en-US" sz="1200" dirty="0"/>
          </a:p>
        </p:txBody>
      </p:sp>
    </p:spTree>
    <p:extLst>
      <p:ext uri="{BB962C8B-B14F-4D97-AF65-F5344CB8AC3E}">
        <p14:creationId xmlns:p14="http://schemas.microsoft.com/office/powerpoint/2010/main" val="13388642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F22E205-98D2-1656-24D0-7666A8A138FB}"/>
              </a:ext>
            </a:extLst>
          </p:cNvPr>
          <p:cNvSpPr>
            <a:spLocks noGrp="1"/>
          </p:cNvSpPr>
          <p:nvPr>
            <p:ph type="title"/>
          </p:nvPr>
        </p:nvSpPr>
        <p:spPr/>
        <p:txBody>
          <a:bodyPr/>
          <a:lstStyle/>
          <a:p>
            <a:pPr algn="ctr"/>
            <a:r>
              <a:rPr lang="en-US" b="1" dirty="0"/>
              <a:t>When Does Title IX Apply? Three Categories:</a:t>
            </a:r>
          </a:p>
        </p:txBody>
      </p:sp>
      <p:sp>
        <p:nvSpPr>
          <p:cNvPr id="6" name="Content Placeholder 5">
            <a:extLst>
              <a:ext uri="{FF2B5EF4-FFF2-40B4-BE49-F238E27FC236}">
                <a16:creationId xmlns:a16="http://schemas.microsoft.com/office/drawing/2014/main" id="{E3A87375-70C6-3303-53BA-ED6F6C1FB7B2}"/>
              </a:ext>
            </a:extLst>
          </p:cNvPr>
          <p:cNvSpPr>
            <a:spLocks noGrp="1"/>
          </p:cNvSpPr>
          <p:nvPr>
            <p:ph idx="1"/>
          </p:nvPr>
        </p:nvSpPr>
        <p:spPr/>
        <p:txBody>
          <a:bodyPr>
            <a:noAutofit/>
          </a:bodyPr>
          <a:lstStyle/>
          <a:p>
            <a:r>
              <a:rPr lang="en-US" sz="3200" dirty="0"/>
              <a:t>Allegation that District </a:t>
            </a:r>
            <a:r>
              <a:rPr lang="en-US" sz="3200" b="1" dirty="0">
                <a:solidFill>
                  <a:srgbClr val="FF0000"/>
                </a:solidFill>
              </a:rPr>
              <a:t>employee conditioned school benefit</a:t>
            </a:r>
            <a:r>
              <a:rPr lang="en-US" sz="3200" dirty="0"/>
              <a:t>, aid or service on an individual’s participation in </a:t>
            </a:r>
            <a:r>
              <a:rPr lang="en-US" sz="3200" b="1" dirty="0">
                <a:solidFill>
                  <a:srgbClr val="FF0000"/>
                </a:solidFill>
              </a:rPr>
              <a:t>unwelcome sexual conduct.</a:t>
            </a:r>
            <a:r>
              <a:rPr lang="en-US" sz="3200" dirty="0">
                <a:solidFill>
                  <a:srgbClr val="FF0000"/>
                </a:solidFill>
              </a:rPr>
              <a:t>  </a:t>
            </a:r>
            <a:r>
              <a:rPr lang="en-US" sz="3200" b="1" dirty="0">
                <a:solidFill>
                  <a:srgbClr val="FF0000"/>
                </a:solidFill>
              </a:rPr>
              <a:t>Quid pro quo. </a:t>
            </a:r>
          </a:p>
          <a:p>
            <a:r>
              <a:rPr lang="en-US" sz="3200" dirty="0"/>
              <a:t>Allegation of </a:t>
            </a:r>
            <a:r>
              <a:rPr lang="en-US" sz="3200" b="1" dirty="0">
                <a:solidFill>
                  <a:srgbClr val="FF0000"/>
                </a:solidFill>
              </a:rPr>
              <a:t>unwelcome conduct </a:t>
            </a:r>
            <a:r>
              <a:rPr lang="en-US" sz="3200" dirty="0"/>
              <a:t>determined by a reasonable person to be </a:t>
            </a:r>
            <a:r>
              <a:rPr lang="en-US" sz="3200" b="1" dirty="0">
                <a:solidFill>
                  <a:srgbClr val="FF0000"/>
                </a:solidFill>
              </a:rPr>
              <a:t>so severe, pervasive, and objectively offensive</a:t>
            </a:r>
            <a:r>
              <a:rPr lang="en-US" sz="3200" b="1" dirty="0">
                <a:solidFill>
                  <a:schemeClr val="tx2"/>
                </a:solidFill>
              </a:rPr>
              <a:t> </a:t>
            </a:r>
            <a:r>
              <a:rPr lang="en-US" sz="3200" dirty="0"/>
              <a:t>that it </a:t>
            </a:r>
            <a:r>
              <a:rPr lang="en-US" sz="3200" b="1" dirty="0">
                <a:solidFill>
                  <a:srgbClr val="FF0000"/>
                </a:solidFill>
              </a:rPr>
              <a:t>denies a person equal access to school’s educational program or activity.</a:t>
            </a:r>
            <a:r>
              <a:rPr lang="en-US" sz="3200" dirty="0">
                <a:solidFill>
                  <a:srgbClr val="FF0000"/>
                </a:solidFill>
              </a:rPr>
              <a:t> </a:t>
            </a:r>
          </a:p>
          <a:p>
            <a:r>
              <a:rPr lang="en-US" sz="3200" dirty="0"/>
              <a:t>Allegation of </a:t>
            </a:r>
            <a:r>
              <a:rPr lang="en-US" sz="3200" b="1" dirty="0">
                <a:solidFill>
                  <a:srgbClr val="FF0000"/>
                </a:solidFill>
              </a:rPr>
              <a:t>Sexual assault </a:t>
            </a:r>
            <a:r>
              <a:rPr lang="en-US" sz="3200" dirty="0"/>
              <a:t>/ dating violence/ domestic violence /stalking</a:t>
            </a:r>
          </a:p>
          <a:p>
            <a:endParaRPr lang="en-US" sz="3200" dirty="0"/>
          </a:p>
        </p:txBody>
      </p:sp>
      <p:sp>
        <p:nvSpPr>
          <p:cNvPr id="7" name="Slide Number Placeholder 6">
            <a:extLst>
              <a:ext uri="{FF2B5EF4-FFF2-40B4-BE49-F238E27FC236}">
                <a16:creationId xmlns:a16="http://schemas.microsoft.com/office/drawing/2014/main" id="{FF6BA025-8EF9-71BF-7DE9-6AE2646C98B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661B64-F339-6D4C-80D0-18C1F6B18BC2}" type="slidenum">
              <a:rPr kumimoji="0" lang="en-US" sz="120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8" name="Footer Placeholder 7">
            <a:extLst>
              <a:ext uri="{FF2B5EF4-FFF2-40B4-BE49-F238E27FC236}">
                <a16:creationId xmlns:a16="http://schemas.microsoft.com/office/drawing/2014/main" id="{148C4CD4-3B11-66D9-B71D-D8A6F0D9FB6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833169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39059C-A456-1E5B-6D2A-668A69B5E339}"/>
              </a:ext>
            </a:extLst>
          </p:cNvPr>
          <p:cNvSpPr>
            <a:spLocks noGrp="1"/>
          </p:cNvSpPr>
          <p:nvPr>
            <p:ph type="title"/>
          </p:nvPr>
        </p:nvSpPr>
        <p:spPr/>
        <p:txBody>
          <a:bodyPr/>
          <a:lstStyle/>
          <a:p>
            <a:pPr algn="ctr"/>
            <a:r>
              <a:rPr lang="en-US" b="1" dirty="0"/>
              <a:t>When Does Title IX Apply? Category 1</a:t>
            </a:r>
          </a:p>
        </p:txBody>
      </p:sp>
      <p:sp>
        <p:nvSpPr>
          <p:cNvPr id="3" name="Content Placeholder 2">
            <a:extLst>
              <a:ext uri="{FF2B5EF4-FFF2-40B4-BE49-F238E27FC236}">
                <a16:creationId xmlns:a16="http://schemas.microsoft.com/office/drawing/2014/main" id="{AE894920-EEBC-DE14-281B-0D74F4BB2ABE}"/>
              </a:ext>
            </a:extLst>
          </p:cNvPr>
          <p:cNvSpPr>
            <a:spLocks noGrp="1"/>
          </p:cNvSpPr>
          <p:nvPr>
            <p:ph idx="1"/>
          </p:nvPr>
        </p:nvSpPr>
        <p:spPr>
          <a:xfrm>
            <a:off x="427382" y="1463040"/>
            <a:ext cx="11390244" cy="4600303"/>
          </a:xfrm>
        </p:spPr>
        <p:txBody>
          <a:bodyPr>
            <a:normAutofit/>
          </a:bodyPr>
          <a:lstStyle/>
          <a:p>
            <a:pPr marL="0" indent="0">
              <a:buNone/>
            </a:pPr>
            <a:r>
              <a:rPr lang="en-US" sz="3600" dirty="0"/>
              <a:t>Allegation that District employee conditioned school benefit, aid or service on </a:t>
            </a:r>
            <a:r>
              <a:rPr lang="en-US" sz="3600" b="1" dirty="0">
                <a:solidFill>
                  <a:schemeClr val="tx2"/>
                </a:solidFill>
              </a:rPr>
              <a:t>an individual’s </a:t>
            </a:r>
            <a:r>
              <a:rPr lang="en-US" sz="3600" dirty="0"/>
              <a:t>participation in unwelcome sexual conduct. </a:t>
            </a:r>
          </a:p>
          <a:p>
            <a:r>
              <a:rPr lang="en-US" sz="3600" dirty="0"/>
              <a:t>Individual can be student, other employee, parent, community member etc. </a:t>
            </a:r>
          </a:p>
          <a:p>
            <a:r>
              <a:rPr lang="en-US" sz="3600" dirty="0"/>
              <a:t>Any time an allegation falls into this first category, use the Title IX process for investigation. </a:t>
            </a:r>
          </a:p>
          <a:p>
            <a:pPr marL="0" indent="0" eaLnBrk="1" hangingPunct="1">
              <a:buNone/>
            </a:pPr>
            <a:endParaRPr lang="en-US" altLang="en-US" dirty="0"/>
          </a:p>
        </p:txBody>
      </p:sp>
      <p:sp>
        <p:nvSpPr>
          <p:cNvPr id="4" name="Slide Number Placeholder 3">
            <a:extLst>
              <a:ext uri="{FF2B5EF4-FFF2-40B4-BE49-F238E27FC236}">
                <a16:creationId xmlns:a16="http://schemas.microsoft.com/office/drawing/2014/main" id="{3256568A-0F4E-78BE-1DF1-987119854CD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661B64-F339-6D4C-80D0-18C1F6B18BC2}" type="slidenum">
              <a:rPr kumimoji="0" lang="en-US" sz="12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52E3DA72-0E5B-B937-9888-6A11EB334B5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604635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39059C-A456-1E5B-6D2A-668A69B5E339}"/>
              </a:ext>
            </a:extLst>
          </p:cNvPr>
          <p:cNvSpPr>
            <a:spLocks noGrp="1"/>
          </p:cNvSpPr>
          <p:nvPr>
            <p:ph type="title"/>
          </p:nvPr>
        </p:nvSpPr>
        <p:spPr/>
        <p:txBody>
          <a:bodyPr/>
          <a:lstStyle/>
          <a:p>
            <a:pPr algn="ctr"/>
            <a:r>
              <a:rPr lang="en-US" b="1" dirty="0"/>
              <a:t>When Does Title IX Apply? Category 2</a:t>
            </a:r>
          </a:p>
        </p:txBody>
      </p:sp>
      <p:sp>
        <p:nvSpPr>
          <p:cNvPr id="3" name="Content Placeholder 2">
            <a:extLst>
              <a:ext uri="{FF2B5EF4-FFF2-40B4-BE49-F238E27FC236}">
                <a16:creationId xmlns:a16="http://schemas.microsoft.com/office/drawing/2014/main" id="{AE894920-EEBC-DE14-281B-0D74F4BB2ABE}"/>
              </a:ext>
            </a:extLst>
          </p:cNvPr>
          <p:cNvSpPr>
            <a:spLocks noGrp="1"/>
          </p:cNvSpPr>
          <p:nvPr>
            <p:ph idx="1"/>
          </p:nvPr>
        </p:nvSpPr>
        <p:spPr>
          <a:xfrm>
            <a:off x="427382" y="1463040"/>
            <a:ext cx="11390244" cy="4600303"/>
          </a:xfrm>
        </p:spPr>
        <p:txBody>
          <a:bodyPr>
            <a:normAutofit/>
          </a:bodyPr>
          <a:lstStyle/>
          <a:p>
            <a:pPr marL="0" indent="0">
              <a:buNone/>
            </a:pPr>
            <a:r>
              <a:rPr lang="en-US" dirty="0"/>
              <a:t>Allegation of </a:t>
            </a:r>
            <a:r>
              <a:rPr lang="en-US" b="1" dirty="0">
                <a:solidFill>
                  <a:schemeClr val="tx2"/>
                </a:solidFill>
              </a:rPr>
              <a:t>unwelcome conduct on the basis of sex </a:t>
            </a:r>
            <a:r>
              <a:rPr lang="en-US" dirty="0"/>
              <a:t>determined by a reasonable person to be </a:t>
            </a:r>
            <a:r>
              <a:rPr lang="en-US" b="1" dirty="0">
                <a:solidFill>
                  <a:schemeClr val="tx2"/>
                </a:solidFill>
              </a:rPr>
              <a:t>so severe, pervasive, and objectively offensive </a:t>
            </a:r>
            <a:r>
              <a:rPr lang="en-US" dirty="0"/>
              <a:t>that it </a:t>
            </a:r>
            <a:r>
              <a:rPr lang="en-US" b="1" dirty="0">
                <a:solidFill>
                  <a:schemeClr val="tx2"/>
                </a:solidFill>
              </a:rPr>
              <a:t>denies a person equal access to school’s educational program or activity.</a:t>
            </a:r>
            <a:r>
              <a:rPr lang="en-US" dirty="0"/>
              <a:t> </a:t>
            </a:r>
          </a:p>
          <a:p>
            <a:pPr marL="0" indent="0">
              <a:buNone/>
            </a:pPr>
            <a:endParaRPr lang="en-US" dirty="0"/>
          </a:p>
          <a:p>
            <a:r>
              <a:rPr lang="en-US" dirty="0"/>
              <a:t>Unwelcome conduct by anyone- staff or student </a:t>
            </a:r>
          </a:p>
          <a:p>
            <a:endParaRPr lang="en-US" dirty="0"/>
          </a:p>
          <a:p>
            <a:r>
              <a:rPr lang="en-US" dirty="0"/>
              <a:t>Denial of equal access can look like: missing class, decline in GPA, difficulty concentrating in class, missing activities. </a:t>
            </a:r>
          </a:p>
          <a:p>
            <a:pPr marL="0" indent="0" eaLnBrk="1" hangingPunct="1">
              <a:buNone/>
            </a:pPr>
            <a:endParaRPr lang="en-US" altLang="en-US" dirty="0"/>
          </a:p>
        </p:txBody>
      </p:sp>
      <p:sp>
        <p:nvSpPr>
          <p:cNvPr id="4" name="Slide Number Placeholder 3">
            <a:extLst>
              <a:ext uri="{FF2B5EF4-FFF2-40B4-BE49-F238E27FC236}">
                <a16:creationId xmlns:a16="http://schemas.microsoft.com/office/drawing/2014/main" id="{3256568A-0F4E-78BE-1DF1-987119854CD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661B64-F339-6D4C-80D0-18C1F6B18BC2}" type="slidenum">
              <a:rPr kumimoji="0" lang="en-US" sz="12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52E3DA72-0E5B-B937-9888-6A11EB334B5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591589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39059C-A456-1E5B-6D2A-668A69B5E339}"/>
              </a:ext>
            </a:extLst>
          </p:cNvPr>
          <p:cNvSpPr>
            <a:spLocks noGrp="1"/>
          </p:cNvSpPr>
          <p:nvPr>
            <p:ph type="title"/>
          </p:nvPr>
        </p:nvSpPr>
        <p:spPr/>
        <p:txBody>
          <a:bodyPr/>
          <a:lstStyle/>
          <a:p>
            <a:pPr algn="ctr"/>
            <a:r>
              <a:rPr lang="en-US" b="1" dirty="0"/>
              <a:t>When Does Title IX Apply: Category 3	</a:t>
            </a:r>
          </a:p>
        </p:txBody>
      </p:sp>
      <p:sp>
        <p:nvSpPr>
          <p:cNvPr id="3" name="Content Placeholder 2">
            <a:extLst>
              <a:ext uri="{FF2B5EF4-FFF2-40B4-BE49-F238E27FC236}">
                <a16:creationId xmlns:a16="http://schemas.microsoft.com/office/drawing/2014/main" id="{AE894920-EEBC-DE14-281B-0D74F4BB2ABE}"/>
              </a:ext>
            </a:extLst>
          </p:cNvPr>
          <p:cNvSpPr>
            <a:spLocks noGrp="1"/>
          </p:cNvSpPr>
          <p:nvPr>
            <p:ph idx="1"/>
          </p:nvPr>
        </p:nvSpPr>
        <p:spPr>
          <a:xfrm>
            <a:off x="427382" y="1463040"/>
            <a:ext cx="11390244" cy="4600303"/>
          </a:xfrm>
        </p:spPr>
        <p:txBody>
          <a:bodyPr>
            <a:normAutofit/>
          </a:bodyPr>
          <a:lstStyle/>
          <a:p>
            <a:pPr marL="0" indent="0">
              <a:buNone/>
            </a:pPr>
            <a:r>
              <a:rPr lang="en-US" dirty="0"/>
              <a:t>Allegation of </a:t>
            </a:r>
            <a:r>
              <a:rPr lang="en-US" b="1" dirty="0">
                <a:solidFill>
                  <a:schemeClr val="tx2"/>
                </a:solidFill>
              </a:rPr>
              <a:t>Sexual assault </a:t>
            </a:r>
            <a:r>
              <a:rPr lang="en-US" dirty="0"/>
              <a:t>/ dating violence/ domestic violence /stalking</a:t>
            </a:r>
          </a:p>
          <a:p>
            <a:r>
              <a:rPr lang="en-US" dirty="0"/>
              <a:t>Any allegation of nonconsensual sexual contact, including: rape, attempted rape, fondling, etc. </a:t>
            </a:r>
          </a:p>
          <a:p>
            <a:r>
              <a:rPr lang="en-US" dirty="0"/>
              <a:t>Any allegation of violence in a relationship. </a:t>
            </a:r>
          </a:p>
          <a:p>
            <a:r>
              <a:rPr lang="en-US" dirty="0"/>
              <a:t>Stalking – conduct that would cause reasonable person to fear for their own safety or safety or others or suffer substantial emotional distress. Includes cyberstalking. </a:t>
            </a:r>
          </a:p>
          <a:p>
            <a:pPr marL="0" indent="0" eaLnBrk="1" hangingPunct="1">
              <a:buNone/>
            </a:pPr>
            <a:endParaRPr lang="en-US" altLang="en-US" dirty="0"/>
          </a:p>
        </p:txBody>
      </p:sp>
      <p:sp>
        <p:nvSpPr>
          <p:cNvPr id="4" name="Slide Number Placeholder 3">
            <a:extLst>
              <a:ext uri="{FF2B5EF4-FFF2-40B4-BE49-F238E27FC236}">
                <a16:creationId xmlns:a16="http://schemas.microsoft.com/office/drawing/2014/main" id="{3256568A-0F4E-78BE-1DF1-987119854CD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661B64-F339-6D4C-80D0-18C1F6B18BC2}" type="slidenum">
              <a:rPr kumimoji="0" lang="en-US" sz="12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52E3DA72-0E5B-B937-9888-6A11EB334B5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0734727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F22E205-98D2-1656-24D0-7666A8A138FB}"/>
              </a:ext>
            </a:extLst>
          </p:cNvPr>
          <p:cNvSpPr>
            <a:spLocks noGrp="1"/>
          </p:cNvSpPr>
          <p:nvPr>
            <p:ph type="title"/>
          </p:nvPr>
        </p:nvSpPr>
        <p:spPr/>
        <p:txBody>
          <a:bodyPr/>
          <a:lstStyle/>
          <a:p>
            <a:pPr algn="ctr"/>
            <a:r>
              <a:rPr lang="en-US" b="1" dirty="0"/>
              <a:t>When Does Title IX Apply: Locations</a:t>
            </a:r>
          </a:p>
        </p:txBody>
      </p:sp>
      <p:sp>
        <p:nvSpPr>
          <p:cNvPr id="6" name="Content Placeholder 5">
            <a:extLst>
              <a:ext uri="{FF2B5EF4-FFF2-40B4-BE49-F238E27FC236}">
                <a16:creationId xmlns:a16="http://schemas.microsoft.com/office/drawing/2014/main" id="{E3A87375-70C6-3303-53BA-ED6F6C1FB7B2}"/>
              </a:ext>
            </a:extLst>
          </p:cNvPr>
          <p:cNvSpPr>
            <a:spLocks noGrp="1"/>
          </p:cNvSpPr>
          <p:nvPr>
            <p:ph idx="1"/>
          </p:nvPr>
        </p:nvSpPr>
        <p:spPr/>
        <p:txBody>
          <a:bodyPr>
            <a:noAutofit/>
          </a:bodyPr>
          <a:lstStyle/>
          <a:p>
            <a:pPr marL="0" indent="0">
              <a:buNone/>
            </a:pPr>
            <a:r>
              <a:rPr lang="en-US" sz="3000" dirty="0"/>
              <a:t>The quid pro quo / sexual harassment / sexual violence allegations described above are only subject to Title IX regulations when they occurred: </a:t>
            </a:r>
          </a:p>
          <a:p>
            <a:r>
              <a:rPr lang="en-US" sz="3000" dirty="0"/>
              <a:t>In the United States </a:t>
            </a:r>
            <a:r>
              <a:rPr lang="en-US" sz="3000" b="1" dirty="0">
                <a:solidFill>
                  <a:schemeClr val="tx2"/>
                </a:solidFill>
              </a:rPr>
              <a:t>and</a:t>
            </a:r>
          </a:p>
          <a:p>
            <a:r>
              <a:rPr lang="en-US" sz="3000" dirty="0"/>
              <a:t>Within the school’s buildings or part of school operations, including remote learning platforms </a:t>
            </a:r>
            <a:r>
              <a:rPr lang="en-US" sz="3000" b="1" dirty="0">
                <a:solidFill>
                  <a:schemeClr val="tx2"/>
                </a:solidFill>
              </a:rPr>
              <a:t>or </a:t>
            </a:r>
          </a:p>
          <a:p>
            <a:r>
              <a:rPr lang="en-US" sz="3000" dirty="0"/>
              <a:t>Off campus if the school exercised “substantial control over the respondent and the context where sexual harassment occurred.” i.e. field trip.  </a:t>
            </a:r>
          </a:p>
          <a:p>
            <a:endParaRPr lang="en-US" sz="3200" dirty="0"/>
          </a:p>
        </p:txBody>
      </p:sp>
      <p:sp>
        <p:nvSpPr>
          <p:cNvPr id="7" name="Slide Number Placeholder 6">
            <a:extLst>
              <a:ext uri="{FF2B5EF4-FFF2-40B4-BE49-F238E27FC236}">
                <a16:creationId xmlns:a16="http://schemas.microsoft.com/office/drawing/2014/main" id="{FF6BA025-8EF9-71BF-7DE9-6AE2646C98B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661B64-F339-6D4C-80D0-18C1F6B18BC2}" type="slidenum">
              <a:rPr kumimoji="0" lang="en-US" sz="120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8" name="Footer Placeholder 7">
            <a:extLst>
              <a:ext uri="{FF2B5EF4-FFF2-40B4-BE49-F238E27FC236}">
                <a16:creationId xmlns:a16="http://schemas.microsoft.com/office/drawing/2014/main" id="{148C4CD4-3B11-66D9-B71D-D8A6F0D9FB6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942440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F22E205-98D2-1656-24D0-7666A8A138FB}"/>
              </a:ext>
            </a:extLst>
          </p:cNvPr>
          <p:cNvSpPr>
            <a:spLocks noGrp="1"/>
          </p:cNvSpPr>
          <p:nvPr>
            <p:ph type="title"/>
          </p:nvPr>
        </p:nvSpPr>
        <p:spPr/>
        <p:txBody>
          <a:bodyPr/>
          <a:lstStyle/>
          <a:p>
            <a:pPr algn="ctr"/>
            <a:r>
              <a:rPr lang="en-US" b="1" dirty="0"/>
              <a:t>Title IX Complaint - Dismissal</a:t>
            </a:r>
          </a:p>
        </p:txBody>
      </p:sp>
      <p:sp>
        <p:nvSpPr>
          <p:cNvPr id="6" name="Content Placeholder 5">
            <a:extLst>
              <a:ext uri="{FF2B5EF4-FFF2-40B4-BE49-F238E27FC236}">
                <a16:creationId xmlns:a16="http://schemas.microsoft.com/office/drawing/2014/main" id="{E3A87375-70C6-3303-53BA-ED6F6C1FB7B2}"/>
              </a:ext>
            </a:extLst>
          </p:cNvPr>
          <p:cNvSpPr>
            <a:spLocks noGrp="1"/>
          </p:cNvSpPr>
          <p:nvPr>
            <p:ph idx="1"/>
          </p:nvPr>
        </p:nvSpPr>
        <p:spPr/>
        <p:txBody>
          <a:bodyPr>
            <a:noAutofit/>
          </a:bodyPr>
          <a:lstStyle/>
          <a:p>
            <a:pPr marL="0" indent="0">
              <a:buNone/>
            </a:pPr>
            <a:r>
              <a:rPr lang="en-US" sz="3200" dirty="0"/>
              <a:t>Even when a complaint starts out as a Title IX investigation, this may be dismissed if: </a:t>
            </a:r>
          </a:p>
          <a:p>
            <a:r>
              <a:rPr lang="en-US" sz="3200" dirty="0"/>
              <a:t>Respondent (alleged perpetrator) no longer employed by or enrolled in District. </a:t>
            </a:r>
          </a:p>
          <a:p>
            <a:r>
              <a:rPr lang="en-US" sz="3200" dirty="0"/>
              <a:t>Complainant withdraws allegations.</a:t>
            </a:r>
          </a:p>
          <a:p>
            <a:r>
              <a:rPr lang="en-US" sz="3200" dirty="0"/>
              <a:t>Specific circumstances prevent District from gathering enough evidence to make decision. </a:t>
            </a:r>
          </a:p>
          <a:p>
            <a:endParaRPr lang="en-US" sz="3200" dirty="0"/>
          </a:p>
        </p:txBody>
      </p:sp>
      <p:sp>
        <p:nvSpPr>
          <p:cNvPr id="7" name="Slide Number Placeholder 6">
            <a:extLst>
              <a:ext uri="{FF2B5EF4-FFF2-40B4-BE49-F238E27FC236}">
                <a16:creationId xmlns:a16="http://schemas.microsoft.com/office/drawing/2014/main" id="{FF6BA025-8EF9-71BF-7DE9-6AE2646C98B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661B64-F339-6D4C-80D0-18C1F6B18BC2}" type="slidenum">
              <a:rPr kumimoji="0" lang="en-US" sz="120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8" name="Footer Placeholder 7">
            <a:extLst>
              <a:ext uri="{FF2B5EF4-FFF2-40B4-BE49-F238E27FC236}">
                <a16:creationId xmlns:a16="http://schemas.microsoft.com/office/drawing/2014/main" id="{148C4CD4-3B11-66D9-B71D-D8A6F0D9FB6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576933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39059C-A456-1E5B-6D2A-668A69B5E339}"/>
              </a:ext>
            </a:extLst>
          </p:cNvPr>
          <p:cNvSpPr>
            <a:spLocks noGrp="1"/>
          </p:cNvSpPr>
          <p:nvPr>
            <p:ph type="title"/>
          </p:nvPr>
        </p:nvSpPr>
        <p:spPr/>
        <p:txBody>
          <a:bodyPr/>
          <a:lstStyle/>
          <a:p>
            <a:pPr algn="ctr"/>
            <a:r>
              <a:rPr lang="en-US" b="1" dirty="0"/>
              <a:t>Forms Required During Title IX Process </a:t>
            </a:r>
          </a:p>
        </p:txBody>
      </p:sp>
      <p:sp>
        <p:nvSpPr>
          <p:cNvPr id="3" name="Content Placeholder 2">
            <a:extLst>
              <a:ext uri="{FF2B5EF4-FFF2-40B4-BE49-F238E27FC236}">
                <a16:creationId xmlns:a16="http://schemas.microsoft.com/office/drawing/2014/main" id="{AE894920-EEBC-DE14-281B-0D74F4BB2ABE}"/>
              </a:ext>
            </a:extLst>
          </p:cNvPr>
          <p:cNvSpPr>
            <a:spLocks noGrp="1"/>
          </p:cNvSpPr>
          <p:nvPr>
            <p:ph idx="1"/>
          </p:nvPr>
        </p:nvSpPr>
        <p:spPr>
          <a:xfrm>
            <a:off x="427382" y="1463040"/>
            <a:ext cx="11390244" cy="4600303"/>
          </a:xfrm>
        </p:spPr>
        <p:txBody>
          <a:bodyPr>
            <a:normAutofit/>
          </a:bodyPr>
          <a:lstStyle/>
          <a:p>
            <a:r>
              <a:rPr lang="en-US" dirty="0"/>
              <a:t>Notice of Allegations </a:t>
            </a:r>
          </a:p>
          <a:p>
            <a:r>
              <a:rPr lang="en-US" dirty="0"/>
              <a:t>Dismissal of Complaint </a:t>
            </a:r>
          </a:p>
          <a:p>
            <a:r>
              <a:rPr lang="en-US" dirty="0"/>
              <a:t>Consent to Informal Resolution</a:t>
            </a:r>
          </a:p>
          <a:p>
            <a:r>
              <a:rPr lang="en-US" dirty="0"/>
              <a:t>Notice of Interview</a:t>
            </a:r>
          </a:p>
          <a:p>
            <a:r>
              <a:rPr lang="en-US" dirty="0"/>
              <a:t>Notice of  Opportunity to Review Evidence </a:t>
            </a:r>
          </a:p>
          <a:p>
            <a:r>
              <a:rPr lang="en-US" dirty="0"/>
              <a:t>Investigation Report</a:t>
            </a:r>
          </a:p>
          <a:p>
            <a:r>
              <a:rPr lang="en-US" dirty="0"/>
              <a:t>Written Determination</a:t>
            </a:r>
          </a:p>
          <a:p>
            <a:r>
              <a:rPr lang="en-US" dirty="0"/>
              <a:t>Appellate Decision</a:t>
            </a:r>
          </a:p>
          <a:p>
            <a:endParaRPr lang="en-US" dirty="0"/>
          </a:p>
        </p:txBody>
      </p:sp>
      <p:sp>
        <p:nvSpPr>
          <p:cNvPr id="4" name="Slide Number Placeholder 3">
            <a:extLst>
              <a:ext uri="{FF2B5EF4-FFF2-40B4-BE49-F238E27FC236}">
                <a16:creationId xmlns:a16="http://schemas.microsoft.com/office/drawing/2014/main" id="{3256568A-0F4E-78BE-1DF1-987119854CD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661B64-F339-6D4C-80D0-18C1F6B18BC2}" type="slidenum">
              <a:rPr kumimoji="0" lang="en-US" sz="12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52E3DA72-0E5B-B937-9888-6A11EB334B5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2995735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F22E205-98D2-1656-24D0-7666A8A138FB}"/>
              </a:ext>
            </a:extLst>
          </p:cNvPr>
          <p:cNvSpPr>
            <a:spLocks noGrp="1"/>
          </p:cNvSpPr>
          <p:nvPr>
            <p:ph type="title"/>
          </p:nvPr>
        </p:nvSpPr>
        <p:spPr/>
        <p:txBody>
          <a:bodyPr/>
          <a:lstStyle/>
          <a:p>
            <a:pPr algn="ctr"/>
            <a:r>
              <a:rPr lang="en-US" b="1" dirty="0"/>
              <a:t>Overview of the Investigative Process</a:t>
            </a:r>
          </a:p>
        </p:txBody>
      </p:sp>
      <p:sp>
        <p:nvSpPr>
          <p:cNvPr id="6" name="Content Placeholder 5">
            <a:extLst>
              <a:ext uri="{FF2B5EF4-FFF2-40B4-BE49-F238E27FC236}">
                <a16:creationId xmlns:a16="http://schemas.microsoft.com/office/drawing/2014/main" id="{E3A87375-70C6-3303-53BA-ED6F6C1FB7B2}"/>
              </a:ext>
            </a:extLst>
          </p:cNvPr>
          <p:cNvSpPr>
            <a:spLocks noGrp="1"/>
          </p:cNvSpPr>
          <p:nvPr>
            <p:ph idx="1"/>
          </p:nvPr>
        </p:nvSpPr>
        <p:spPr/>
        <p:txBody>
          <a:bodyPr>
            <a:noAutofit/>
          </a:bodyPr>
          <a:lstStyle/>
          <a:p>
            <a:r>
              <a:rPr lang="en-US" sz="3200" dirty="0"/>
              <a:t>The Respondent is presumed not responsible at the outset of the investigation</a:t>
            </a:r>
          </a:p>
          <a:p>
            <a:r>
              <a:rPr lang="en-US" sz="3200" dirty="0"/>
              <a:t>The Investigators must remain impartial and be free of conflicts of interest or bias</a:t>
            </a:r>
          </a:p>
          <a:p>
            <a:r>
              <a:rPr lang="en-US" sz="3200" dirty="0"/>
              <a:t>Consistent investigation process for student‐on‐student and employee‐on‐student sexual harassment</a:t>
            </a:r>
          </a:p>
          <a:p>
            <a:pPr marL="0" indent="0">
              <a:buNone/>
            </a:pPr>
            <a:endParaRPr lang="en-US" sz="3200" dirty="0"/>
          </a:p>
        </p:txBody>
      </p:sp>
      <p:sp>
        <p:nvSpPr>
          <p:cNvPr id="7" name="Slide Number Placeholder 6">
            <a:extLst>
              <a:ext uri="{FF2B5EF4-FFF2-40B4-BE49-F238E27FC236}">
                <a16:creationId xmlns:a16="http://schemas.microsoft.com/office/drawing/2014/main" id="{FF6BA025-8EF9-71BF-7DE9-6AE2646C98B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661B64-F339-6D4C-80D0-18C1F6B18BC2}" type="slidenum">
              <a:rPr kumimoji="0" lang="en-US" sz="120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8" name="Footer Placeholder 7">
            <a:extLst>
              <a:ext uri="{FF2B5EF4-FFF2-40B4-BE49-F238E27FC236}">
                <a16:creationId xmlns:a16="http://schemas.microsoft.com/office/drawing/2014/main" id="{148C4CD4-3B11-66D9-B71D-D8A6F0D9FB6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5537634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39059C-A456-1E5B-6D2A-668A69B5E339}"/>
              </a:ext>
            </a:extLst>
          </p:cNvPr>
          <p:cNvSpPr>
            <a:spLocks noGrp="1"/>
          </p:cNvSpPr>
          <p:nvPr>
            <p:ph type="title"/>
          </p:nvPr>
        </p:nvSpPr>
        <p:spPr/>
        <p:txBody>
          <a:bodyPr/>
          <a:lstStyle/>
          <a:p>
            <a:pPr algn="ctr"/>
            <a:r>
              <a:rPr lang="en-US" b="1" dirty="0"/>
              <a:t>Investigation 34 C.F.R.106.45(b)(5)</a:t>
            </a:r>
          </a:p>
        </p:txBody>
      </p:sp>
      <p:sp>
        <p:nvSpPr>
          <p:cNvPr id="3" name="Content Placeholder 2">
            <a:extLst>
              <a:ext uri="{FF2B5EF4-FFF2-40B4-BE49-F238E27FC236}">
                <a16:creationId xmlns:a16="http://schemas.microsoft.com/office/drawing/2014/main" id="{AE894920-EEBC-DE14-281B-0D74F4BB2ABE}"/>
              </a:ext>
            </a:extLst>
          </p:cNvPr>
          <p:cNvSpPr>
            <a:spLocks noGrp="1"/>
          </p:cNvSpPr>
          <p:nvPr>
            <p:ph idx="1"/>
          </p:nvPr>
        </p:nvSpPr>
        <p:spPr>
          <a:xfrm>
            <a:off x="427382" y="1463040"/>
            <a:ext cx="11390244" cy="4600303"/>
          </a:xfrm>
        </p:spPr>
        <p:txBody>
          <a:bodyPr>
            <a:normAutofit fontScale="25000" lnSpcReduction="20000"/>
          </a:bodyPr>
          <a:lstStyle/>
          <a:p>
            <a:pPr marL="0" indent="0">
              <a:buNone/>
            </a:pPr>
            <a:r>
              <a:rPr lang="en-US" sz="9600" dirty="0">
                <a:latin typeface="Calibri" panose="020F0502020204030204" pitchFamily="34" charset="0"/>
                <a:cs typeface="Calibri" panose="020F0502020204030204" pitchFamily="34" charset="0"/>
              </a:rPr>
              <a:t>▪   </a:t>
            </a:r>
            <a:r>
              <a:rPr lang="en-US" sz="9600" dirty="0"/>
              <a:t>Burden of proof (to show discipline is warranted is on the school).</a:t>
            </a:r>
          </a:p>
          <a:p>
            <a:pPr lvl="2"/>
            <a:r>
              <a:rPr lang="en-US" sz="9600" dirty="0"/>
              <a:t>Preponderance of the evidence standard</a:t>
            </a:r>
          </a:p>
          <a:p>
            <a:pPr lvl="2"/>
            <a:r>
              <a:rPr lang="en-US" sz="9600" dirty="0"/>
              <a:t>This means it is “more likely than not (more than 50%)</a:t>
            </a:r>
          </a:p>
          <a:p>
            <a:pPr marL="0" indent="0">
              <a:buNone/>
            </a:pPr>
            <a:r>
              <a:rPr lang="en-US" sz="9600" dirty="0">
                <a:latin typeface="Calibri" panose="020F0502020204030204" pitchFamily="34" charset="0"/>
                <a:cs typeface="Calibri" panose="020F0502020204030204" pitchFamily="34" charset="0"/>
              </a:rPr>
              <a:t>▪  </a:t>
            </a:r>
            <a:r>
              <a:rPr lang="en-US" sz="9600" dirty="0"/>
              <a:t>Certain treatment records cannot be obtained without voluntary, written consent.</a:t>
            </a:r>
          </a:p>
          <a:p>
            <a:pPr marL="0" indent="0">
              <a:buNone/>
            </a:pPr>
            <a:r>
              <a:rPr lang="en-US" sz="9600" dirty="0">
                <a:latin typeface="Calibri" panose="020F0502020204030204" pitchFamily="34" charset="0"/>
                <a:cs typeface="Calibri" panose="020F0502020204030204" pitchFamily="34" charset="0"/>
              </a:rPr>
              <a:t>▪   </a:t>
            </a:r>
            <a:r>
              <a:rPr lang="en-US" sz="9600" dirty="0"/>
              <a:t>There is no restriction of the rights of parties to discuss allegations or gather or present </a:t>
            </a:r>
          </a:p>
          <a:p>
            <a:pPr marL="0" indent="0">
              <a:buNone/>
            </a:pPr>
            <a:r>
              <a:rPr lang="en-US" sz="9600" dirty="0"/>
              <a:t>    evidence.</a:t>
            </a:r>
          </a:p>
          <a:p>
            <a:pPr marL="0" indent="0">
              <a:buNone/>
            </a:pPr>
            <a:r>
              <a:rPr lang="en-US" sz="9600" dirty="0">
                <a:latin typeface="Calibri" panose="020F0502020204030204" pitchFamily="34" charset="0"/>
                <a:cs typeface="Calibri" panose="020F0502020204030204" pitchFamily="34" charset="0"/>
              </a:rPr>
              <a:t>▪   </a:t>
            </a:r>
            <a:r>
              <a:rPr lang="en-US" sz="9600" dirty="0"/>
              <a:t>Same opportunities for others to be present (e.g., attorney </a:t>
            </a:r>
            <a:r>
              <a:rPr lang="en-US" sz="9600" u="sng" dirty="0"/>
              <a:t>or</a:t>
            </a:r>
            <a:r>
              <a:rPr lang="en-US" sz="9600" dirty="0"/>
              <a:t> non-attorney advisor).</a:t>
            </a:r>
          </a:p>
          <a:p>
            <a:pPr marL="0" indent="0">
              <a:buNone/>
            </a:pPr>
            <a:r>
              <a:rPr lang="en-US" sz="9600" dirty="0">
                <a:latin typeface="Calibri" panose="020F0502020204030204" pitchFamily="34" charset="0"/>
                <a:cs typeface="Calibri" panose="020F0502020204030204" pitchFamily="34" charset="0"/>
              </a:rPr>
              <a:t>▪   </a:t>
            </a:r>
            <a:r>
              <a:rPr lang="en-US" sz="9600" dirty="0"/>
              <a:t>Equal opportunity to present witnesses and evidence at interviews/meetings. </a:t>
            </a:r>
          </a:p>
          <a:p>
            <a:pPr marL="0" indent="0">
              <a:buNone/>
            </a:pPr>
            <a:endParaRPr lang="en-US" dirty="0"/>
          </a:p>
        </p:txBody>
      </p:sp>
      <p:sp>
        <p:nvSpPr>
          <p:cNvPr id="4" name="Slide Number Placeholder 3">
            <a:extLst>
              <a:ext uri="{FF2B5EF4-FFF2-40B4-BE49-F238E27FC236}">
                <a16:creationId xmlns:a16="http://schemas.microsoft.com/office/drawing/2014/main" id="{3256568A-0F4E-78BE-1DF1-987119854CD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661B64-F339-6D4C-80D0-18C1F6B18BC2}" type="slidenum">
              <a:rPr kumimoji="0" lang="en-US" sz="12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52E3DA72-0E5B-B937-9888-6A11EB334B5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454913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F22E205-98D2-1656-24D0-7666A8A138FB}"/>
              </a:ext>
            </a:extLst>
          </p:cNvPr>
          <p:cNvSpPr>
            <a:spLocks noGrp="1"/>
          </p:cNvSpPr>
          <p:nvPr>
            <p:ph type="title"/>
          </p:nvPr>
        </p:nvSpPr>
        <p:spPr/>
        <p:txBody>
          <a:bodyPr/>
          <a:lstStyle/>
          <a:p>
            <a:pPr algn="ctr"/>
            <a:r>
              <a:rPr lang="en-US" b="1" dirty="0"/>
              <a:t>Investigation 34 C.F.R.106.45(b)(5)</a:t>
            </a:r>
          </a:p>
        </p:txBody>
      </p:sp>
      <p:sp>
        <p:nvSpPr>
          <p:cNvPr id="6" name="Content Placeholder 5">
            <a:extLst>
              <a:ext uri="{FF2B5EF4-FFF2-40B4-BE49-F238E27FC236}">
                <a16:creationId xmlns:a16="http://schemas.microsoft.com/office/drawing/2014/main" id="{E3A87375-70C6-3303-53BA-ED6F6C1FB7B2}"/>
              </a:ext>
            </a:extLst>
          </p:cNvPr>
          <p:cNvSpPr>
            <a:spLocks noGrp="1"/>
          </p:cNvSpPr>
          <p:nvPr>
            <p:ph idx="1"/>
          </p:nvPr>
        </p:nvSpPr>
        <p:spPr>
          <a:xfrm>
            <a:off x="427382" y="1747521"/>
            <a:ext cx="11390244" cy="4429442"/>
          </a:xfrm>
        </p:spPr>
        <p:txBody>
          <a:bodyPr>
            <a:noAutofit/>
          </a:bodyPr>
          <a:lstStyle/>
          <a:p>
            <a:r>
              <a:rPr lang="en-US" sz="3000" dirty="0"/>
              <a:t>Written notice to parties of date, time, participants, purpose, and location of each that gives sufficient time to prepare </a:t>
            </a:r>
            <a:r>
              <a:rPr lang="en-US" sz="3000" b="1" dirty="0"/>
              <a:t>before</a:t>
            </a:r>
            <a:r>
              <a:rPr lang="en-US" sz="3000" dirty="0"/>
              <a:t> investigative interview. </a:t>
            </a:r>
          </a:p>
          <a:p>
            <a:r>
              <a:rPr lang="en-US" sz="3000" dirty="0"/>
              <a:t>All evidence provided to parties and their advisors at least 10 days before the investigator completes a written investigative report to allow time for each party to respond. </a:t>
            </a:r>
          </a:p>
          <a:p>
            <a:r>
              <a:rPr lang="en-US" sz="3000" dirty="0"/>
              <a:t>Written investigative report must “fairly summarize the relevant evidence” and be provided to parties and advisors at least 10 days before determination of responsibility – so each party may review and respond (i.e. ask written and relevant questions).</a:t>
            </a:r>
          </a:p>
          <a:p>
            <a:pPr marL="0" indent="0">
              <a:buNone/>
            </a:pPr>
            <a:endParaRPr lang="en-US" sz="3200" dirty="0"/>
          </a:p>
        </p:txBody>
      </p:sp>
      <p:sp>
        <p:nvSpPr>
          <p:cNvPr id="7" name="Slide Number Placeholder 6">
            <a:extLst>
              <a:ext uri="{FF2B5EF4-FFF2-40B4-BE49-F238E27FC236}">
                <a16:creationId xmlns:a16="http://schemas.microsoft.com/office/drawing/2014/main" id="{FF6BA025-8EF9-71BF-7DE9-6AE2646C98B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661B64-F339-6D4C-80D0-18C1F6B18BC2}" type="slidenum">
              <a:rPr kumimoji="0" lang="en-US" sz="120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8" name="Footer Placeholder 7">
            <a:extLst>
              <a:ext uri="{FF2B5EF4-FFF2-40B4-BE49-F238E27FC236}">
                <a16:creationId xmlns:a16="http://schemas.microsoft.com/office/drawing/2014/main" id="{148C4CD4-3B11-66D9-B71D-D8A6F0D9FB6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126423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021911-41E2-FA78-896B-FAD1CE8A0009}"/>
              </a:ext>
            </a:extLst>
          </p:cNvPr>
          <p:cNvSpPr>
            <a:spLocks noGrp="1"/>
          </p:cNvSpPr>
          <p:nvPr>
            <p:ph type="title"/>
          </p:nvPr>
        </p:nvSpPr>
        <p:spPr/>
        <p:txBody>
          <a:bodyPr/>
          <a:lstStyle/>
          <a:p>
            <a:pPr algn="ctr"/>
            <a:r>
              <a:rPr lang="en-US" b="1" dirty="0"/>
              <a:t>Topics for Today</a:t>
            </a:r>
          </a:p>
        </p:txBody>
      </p:sp>
      <p:sp>
        <p:nvSpPr>
          <p:cNvPr id="3" name="Content Placeholder 2">
            <a:extLst>
              <a:ext uri="{FF2B5EF4-FFF2-40B4-BE49-F238E27FC236}">
                <a16:creationId xmlns:a16="http://schemas.microsoft.com/office/drawing/2014/main" id="{3A1A347B-2FE9-9418-F045-ED64A7E9C04D}"/>
              </a:ext>
            </a:extLst>
          </p:cNvPr>
          <p:cNvSpPr>
            <a:spLocks noGrp="1"/>
          </p:cNvSpPr>
          <p:nvPr>
            <p:ph idx="1"/>
          </p:nvPr>
        </p:nvSpPr>
        <p:spPr/>
        <p:txBody>
          <a:bodyPr/>
          <a:lstStyle/>
          <a:p>
            <a:r>
              <a:rPr lang="en-US" dirty="0"/>
              <a:t>Overview of Title IX Amendments</a:t>
            </a:r>
          </a:p>
          <a:p>
            <a:r>
              <a:rPr lang="en-US" dirty="0"/>
              <a:t>When Does Title IX apply?</a:t>
            </a:r>
          </a:p>
          <a:p>
            <a:r>
              <a:rPr lang="en-US" dirty="0"/>
              <a:t>Forms Used During Title IX Process</a:t>
            </a:r>
          </a:p>
          <a:p>
            <a:r>
              <a:rPr lang="en-US" dirty="0"/>
              <a:t>General Principles to Keep in Mind</a:t>
            </a:r>
          </a:p>
          <a:p>
            <a:r>
              <a:rPr lang="en-US" dirty="0"/>
              <a:t>Overview of the Investigative Process</a:t>
            </a:r>
          </a:p>
          <a:p>
            <a:r>
              <a:rPr lang="en-US" dirty="0"/>
              <a:t>Sample Scenarios </a:t>
            </a:r>
          </a:p>
          <a:p>
            <a:r>
              <a:rPr lang="en-US" dirty="0"/>
              <a:t>Transgender students and bathroom access</a:t>
            </a:r>
          </a:p>
          <a:p>
            <a:r>
              <a:rPr lang="en-US" dirty="0"/>
              <a:t>Budget Bill</a:t>
            </a:r>
          </a:p>
          <a:p>
            <a:endParaRPr lang="en-US" dirty="0"/>
          </a:p>
        </p:txBody>
      </p:sp>
      <p:sp>
        <p:nvSpPr>
          <p:cNvPr id="4" name="Footer Placeholder 3">
            <a:extLst>
              <a:ext uri="{FF2B5EF4-FFF2-40B4-BE49-F238E27FC236}">
                <a16:creationId xmlns:a16="http://schemas.microsoft.com/office/drawing/2014/main" id="{D0169EB0-D946-E014-5A6C-2BBEF54905C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54E9ACA-F714-D6FD-43AE-7282C580573D}"/>
              </a:ext>
            </a:extLst>
          </p:cNvPr>
          <p:cNvSpPr>
            <a:spLocks noGrp="1"/>
          </p:cNvSpPr>
          <p:nvPr>
            <p:ph type="sldNum" sz="quarter" idx="12"/>
          </p:nvPr>
        </p:nvSpPr>
        <p:spPr/>
        <p:txBody>
          <a:bodyPr/>
          <a:lstStyle/>
          <a:p>
            <a:fld id="{5A661B64-F339-6D4C-80D0-18C1F6B18BC2}" type="slidenum">
              <a:rPr lang="en-US" smtClean="0"/>
              <a:t>2</a:t>
            </a:fld>
            <a:endParaRPr lang="en-US"/>
          </a:p>
        </p:txBody>
      </p:sp>
    </p:spTree>
    <p:extLst>
      <p:ext uri="{BB962C8B-B14F-4D97-AF65-F5344CB8AC3E}">
        <p14:creationId xmlns:p14="http://schemas.microsoft.com/office/powerpoint/2010/main" val="256824081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39059C-A456-1E5B-6D2A-668A69B5E339}"/>
              </a:ext>
            </a:extLst>
          </p:cNvPr>
          <p:cNvSpPr>
            <a:spLocks noGrp="1"/>
          </p:cNvSpPr>
          <p:nvPr>
            <p:ph type="title"/>
          </p:nvPr>
        </p:nvSpPr>
        <p:spPr/>
        <p:txBody>
          <a:bodyPr/>
          <a:lstStyle/>
          <a:p>
            <a:pPr algn="ctr"/>
            <a:r>
              <a:rPr lang="en-US" b="1" dirty="0"/>
              <a:t>Reviewing the Evidence</a:t>
            </a:r>
          </a:p>
        </p:txBody>
      </p:sp>
      <p:sp>
        <p:nvSpPr>
          <p:cNvPr id="3" name="Content Placeholder 2">
            <a:extLst>
              <a:ext uri="{FF2B5EF4-FFF2-40B4-BE49-F238E27FC236}">
                <a16:creationId xmlns:a16="http://schemas.microsoft.com/office/drawing/2014/main" id="{AE894920-EEBC-DE14-281B-0D74F4BB2ABE}"/>
              </a:ext>
            </a:extLst>
          </p:cNvPr>
          <p:cNvSpPr>
            <a:spLocks noGrp="1"/>
          </p:cNvSpPr>
          <p:nvPr>
            <p:ph idx="1"/>
          </p:nvPr>
        </p:nvSpPr>
        <p:spPr>
          <a:xfrm>
            <a:off x="427382" y="1463040"/>
            <a:ext cx="11390244" cy="4600303"/>
          </a:xfrm>
        </p:spPr>
        <p:txBody>
          <a:bodyPr>
            <a:normAutofit/>
          </a:bodyPr>
          <a:lstStyle/>
          <a:p>
            <a:r>
              <a:rPr lang="en-US" dirty="0"/>
              <a:t>Must provide the parties and advisors an opportunity to inspect and review the evidence</a:t>
            </a:r>
          </a:p>
          <a:p>
            <a:pPr lvl="1"/>
            <a:r>
              <a:rPr lang="en-US" sz="2800" dirty="0"/>
              <a:t>Evidence that is directly related to the allegations raised in the Formal Complaint</a:t>
            </a:r>
          </a:p>
          <a:p>
            <a:pPr lvl="1"/>
            <a:r>
              <a:rPr lang="en-US" sz="2800" dirty="0"/>
              <a:t>Statements, notes of interviews, and other types of evidence the school plans to use before reaching a determination and evidence the school doesn’t think it will use</a:t>
            </a:r>
          </a:p>
          <a:p>
            <a:pPr lvl="1"/>
            <a:r>
              <a:rPr lang="en-US" sz="2800" dirty="0"/>
              <a:t>Provide the evidence in electronic or hard copy format</a:t>
            </a:r>
          </a:p>
          <a:p>
            <a:r>
              <a:rPr lang="en-US" dirty="0"/>
              <a:t>The parties must be given at least 10 days to review all the evidence and submit written responses about the evidence to the investigator</a:t>
            </a:r>
          </a:p>
          <a:p>
            <a:pPr marL="0" indent="0">
              <a:buNone/>
            </a:pPr>
            <a:endParaRPr lang="en-US" sz="3600" dirty="0"/>
          </a:p>
        </p:txBody>
      </p:sp>
      <p:sp>
        <p:nvSpPr>
          <p:cNvPr id="4" name="Slide Number Placeholder 3">
            <a:extLst>
              <a:ext uri="{FF2B5EF4-FFF2-40B4-BE49-F238E27FC236}">
                <a16:creationId xmlns:a16="http://schemas.microsoft.com/office/drawing/2014/main" id="{3256568A-0F4E-78BE-1DF1-987119854CD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661B64-F339-6D4C-80D0-18C1F6B18BC2}" type="slidenum">
              <a:rPr kumimoji="0" lang="en-US" sz="12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52E3DA72-0E5B-B937-9888-6A11EB334B5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1018975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F22E205-98D2-1656-24D0-7666A8A138FB}"/>
              </a:ext>
            </a:extLst>
          </p:cNvPr>
          <p:cNvSpPr>
            <a:spLocks noGrp="1"/>
          </p:cNvSpPr>
          <p:nvPr>
            <p:ph type="title"/>
          </p:nvPr>
        </p:nvSpPr>
        <p:spPr/>
        <p:txBody>
          <a:bodyPr/>
          <a:lstStyle/>
          <a:p>
            <a:pPr algn="ctr"/>
            <a:r>
              <a:rPr lang="en-US" b="1" dirty="0"/>
              <a:t>Evidence</a:t>
            </a:r>
          </a:p>
        </p:txBody>
      </p:sp>
      <p:sp>
        <p:nvSpPr>
          <p:cNvPr id="6" name="Content Placeholder 5">
            <a:extLst>
              <a:ext uri="{FF2B5EF4-FFF2-40B4-BE49-F238E27FC236}">
                <a16:creationId xmlns:a16="http://schemas.microsoft.com/office/drawing/2014/main" id="{E3A87375-70C6-3303-53BA-ED6F6C1FB7B2}"/>
              </a:ext>
            </a:extLst>
          </p:cNvPr>
          <p:cNvSpPr>
            <a:spLocks noGrp="1"/>
          </p:cNvSpPr>
          <p:nvPr>
            <p:ph idx="1"/>
          </p:nvPr>
        </p:nvSpPr>
        <p:spPr>
          <a:xfrm>
            <a:off x="427382" y="1737360"/>
            <a:ext cx="11390244" cy="4439603"/>
          </a:xfrm>
        </p:spPr>
        <p:txBody>
          <a:bodyPr>
            <a:noAutofit/>
          </a:bodyPr>
          <a:lstStyle/>
          <a:p>
            <a:r>
              <a:rPr lang="en-US" sz="2600" dirty="0"/>
              <a:t>Relevant - Evidence pertinent to proving whether facts material to the allegation are more or less likely to be true and that do not relate to complainant's sexual predisposition or prior sexual acts (with two exceptions)</a:t>
            </a:r>
          </a:p>
          <a:p>
            <a:pPr lvl="1"/>
            <a:r>
              <a:rPr lang="en-US" dirty="0"/>
              <a:t>Rape shield - prevents the admission of evidence concerning the sexual predisposition and behavior of an alleged victim of sexual misconduct, subject to certain exceptions</a:t>
            </a:r>
          </a:p>
          <a:p>
            <a:pPr lvl="2"/>
            <a:r>
              <a:rPr lang="en-US" dirty="0"/>
              <a:t>Questions about a complainant’s prior sexual behavior or sexual predisposition only permitted to establish that another person committed the alleged conduct or that the conduct was consensual</a:t>
            </a:r>
          </a:p>
          <a:p>
            <a:pPr lvl="1"/>
            <a:r>
              <a:rPr lang="en-US" dirty="0"/>
              <a:t>Privilege, medical records</a:t>
            </a:r>
          </a:p>
          <a:p>
            <a:r>
              <a:rPr lang="en-US" dirty="0"/>
              <a:t>Decision-maker must determine relevancy of every question – explain rationale of why any question is not relevant</a:t>
            </a:r>
          </a:p>
          <a:p>
            <a:pPr lvl="1"/>
            <a:r>
              <a:rPr lang="en-US" dirty="0"/>
              <a:t>Could be appealable (procedural irregularity/error)</a:t>
            </a:r>
          </a:p>
          <a:p>
            <a:pPr marL="0" indent="0">
              <a:buNone/>
            </a:pPr>
            <a:endParaRPr lang="en-US" sz="3200" dirty="0"/>
          </a:p>
        </p:txBody>
      </p:sp>
      <p:sp>
        <p:nvSpPr>
          <p:cNvPr id="7" name="Slide Number Placeholder 6">
            <a:extLst>
              <a:ext uri="{FF2B5EF4-FFF2-40B4-BE49-F238E27FC236}">
                <a16:creationId xmlns:a16="http://schemas.microsoft.com/office/drawing/2014/main" id="{FF6BA025-8EF9-71BF-7DE9-6AE2646C98B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661B64-F339-6D4C-80D0-18C1F6B18BC2}" type="slidenum">
              <a:rPr kumimoji="0" lang="en-US" sz="120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8" name="Footer Placeholder 7">
            <a:extLst>
              <a:ext uri="{FF2B5EF4-FFF2-40B4-BE49-F238E27FC236}">
                <a16:creationId xmlns:a16="http://schemas.microsoft.com/office/drawing/2014/main" id="{148C4CD4-3B11-66D9-B71D-D8A6F0D9FB6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8633125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39059C-A456-1E5B-6D2A-668A69B5E339}"/>
              </a:ext>
            </a:extLst>
          </p:cNvPr>
          <p:cNvSpPr>
            <a:spLocks noGrp="1"/>
          </p:cNvSpPr>
          <p:nvPr>
            <p:ph type="title"/>
          </p:nvPr>
        </p:nvSpPr>
        <p:spPr/>
        <p:txBody>
          <a:bodyPr/>
          <a:lstStyle/>
          <a:p>
            <a:pPr algn="ctr"/>
            <a:r>
              <a:rPr lang="en-US" b="1" dirty="0"/>
              <a:t>Assessing Credibility/Weighing Evidence</a:t>
            </a:r>
          </a:p>
        </p:txBody>
      </p:sp>
      <p:sp>
        <p:nvSpPr>
          <p:cNvPr id="3" name="Content Placeholder 2">
            <a:extLst>
              <a:ext uri="{FF2B5EF4-FFF2-40B4-BE49-F238E27FC236}">
                <a16:creationId xmlns:a16="http://schemas.microsoft.com/office/drawing/2014/main" id="{AE894920-EEBC-DE14-281B-0D74F4BB2ABE}"/>
              </a:ext>
            </a:extLst>
          </p:cNvPr>
          <p:cNvSpPr>
            <a:spLocks noGrp="1"/>
          </p:cNvSpPr>
          <p:nvPr>
            <p:ph idx="1"/>
          </p:nvPr>
        </p:nvSpPr>
        <p:spPr>
          <a:xfrm>
            <a:off x="427382" y="1463040"/>
            <a:ext cx="11390244" cy="4600303"/>
          </a:xfrm>
        </p:spPr>
        <p:txBody>
          <a:bodyPr>
            <a:normAutofit/>
          </a:bodyPr>
          <a:lstStyle/>
          <a:p>
            <a:r>
              <a:rPr lang="en-US" sz="3600" dirty="0"/>
              <a:t>Credibility assessments must be bias free, and cannot be made based on sex stereotypes, or on the basis of a party’s status as a complainant or status as a respondent.</a:t>
            </a:r>
          </a:p>
          <a:p>
            <a:r>
              <a:rPr lang="en-US" sz="3600" dirty="0"/>
              <a:t>Schools are free to provide additional training on these topics, and may adopt specific guidelines for use by decision makers, as long as they do not conflict with the regulations.</a:t>
            </a:r>
          </a:p>
          <a:p>
            <a:pPr marL="0" indent="0">
              <a:buNone/>
            </a:pPr>
            <a:endParaRPr lang="en-US" sz="3600" dirty="0"/>
          </a:p>
        </p:txBody>
      </p:sp>
      <p:sp>
        <p:nvSpPr>
          <p:cNvPr id="4" name="Slide Number Placeholder 3">
            <a:extLst>
              <a:ext uri="{FF2B5EF4-FFF2-40B4-BE49-F238E27FC236}">
                <a16:creationId xmlns:a16="http://schemas.microsoft.com/office/drawing/2014/main" id="{3256568A-0F4E-78BE-1DF1-987119854CD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661B64-F339-6D4C-80D0-18C1F6B18BC2}" type="slidenum">
              <a:rPr kumimoji="0" lang="en-US" sz="12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52E3DA72-0E5B-B937-9888-6A11EB334B5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7699567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F22E205-98D2-1656-24D0-7666A8A138FB}"/>
              </a:ext>
            </a:extLst>
          </p:cNvPr>
          <p:cNvSpPr>
            <a:spLocks noGrp="1"/>
          </p:cNvSpPr>
          <p:nvPr>
            <p:ph type="title"/>
          </p:nvPr>
        </p:nvSpPr>
        <p:spPr/>
        <p:txBody>
          <a:bodyPr/>
          <a:lstStyle/>
          <a:p>
            <a:pPr algn="ctr"/>
            <a:r>
              <a:rPr lang="en-US" b="1" dirty="0"/>
              <a:t>Drafting the Investigation Report</a:t>
            </a:r>
          </a:p>
        </p:txBody>
      </p:sp>
      <p:sp>
        <p:nvSpPr>
          <p:cNvPr id="6" name="Content Placeholder 5">
            <a:extLst>
              <a:ext uri="{FF2B5EF4-FFF2-40B4-BE49-F238E27FC236}">
                <a16:creationId xmlns:a16="http://schemas.microsoft.com/office/drawing/2014/main" id="{E3A87375-70C6-3303-53BA-ED6F6C1FB7B2}"/>
              </a:ext>
            </a:extLst>
          </p:cNvPr>
          <p:cNvSpPr>
            <a:spLocks noGrp="1"/>
          </p:cNvSpPr>
          <p:nvPr>
            <p:ph idx="1"/>
          </p:nvPr>
        </p:nvSpPr>
        <p:spPr>
          <a:xfrm>
            <a:off x="427382" y="1737360"/>
            <a:ext cx="11390244" cy="4439603"/>
          </a:xfrm>
        </p:spPr>
        <p:txBody>
          <a:bodyPr>
            <a:noAutofit/>
          </a:bodyPr>
          <a:lstStyle/>
          <a:p>
            <a:r>
              <a:rPr lang="en-US" sz="3200" dirty="0"/>
              <a:t>Must fairly summarize the evidence the school gathered about the alleged sexual harassment incident</a:t>
            </a:r>
          </a:p>
          <a:p>
            <a:pPr lvl="1"/>
            <a:r>
              <a:rPr lang="en-US" sz="3200" dirty="0"/>
              <a:t>No length requirement</a:t>
            </a:r>
          </a:p>
          <a:p>
            <a:pPr lvl="1"/>
            <a:r>
              <a:rPr lang="en-US" sz="3200" dirty="0"/>
              <a:t>Report should show that the investigator considered the parties’ written response regarding the evidence, and address whether it comports with or contradicts other evidence</a:t>
            </a:r>
          </a:p>
          <a:p>
            <a:r>
              <a:rPr lang="en-US" sz="3200" b="1" u="sng" dirty="0"/>
              <a:t>Investigator does not</a:t>
            </a:r>
            <a:r>
              <a:rPr lang="en-US" sz="3200" dirty="0"/>
              <a:t> make a finding of responsible or not responsible</a:t>
            </a:r>
          </a:p>
        </p:txBody>
      </p:sp>
      <p:sp>
        <p:nvSpPr>
          <p:cNvPr id="7" name="Slide Number Placeholder 6">
            <a:extLst>
              <a:ext uri="{FF2B5EF4-FFF2-40B4-BE49-F238E27FC236}">
                <a16:creationId xmlns:a16="http://schemas.microsoft.com/office/drawing/2014/main" id="{FF6BA025-8EF9-71BF-7DE9-6AE2646C98B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661B64-F339-6D4C-80D0-18C1F6B18BC2}" type="slidenum">
              <a:rPr kumimoji="0" lang="en-US" sz="120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8" name="Footer Placeholder 7">
            <a:extLst>
              <a:ext uri="{FF2B5EF4-FFF2-40B4-BE49-F238E27FC236}">
                <a16:creationId xmlns:a16="http://schemas.microsoft.com/office/drawing/2014/main" id="{148C4CD4-3B11-66D9-B71D-D8A6F0D9FB6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8032195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39059C-A456-1E5B-6D2A-668A69B5E339}"/>
              </a:ext>
            </a:extLst>
          </p:cNvPr>
          <p:cNvSpPr>
            <a:spLocks noGrp="1"/>
          </p:cNvSpPr>
          <p:nvPr>
            <p:ph type="title"/>
          </p:nvPr>
        </p:nvSpPr>
        <p:spPr/>
        <p:txBody>
          <a:bodyPr/>
          <a:lstStyle/>
          <a:p>
            <a:pPr algn="ctr"/>
            <a:r>
              <a:rPr lang="en-US" b="1" dirty="0"/>
              <a:t>Finalizing the Investigation Report</a:t>
            </a:r>
          </a:p>
        </p:txBody>
      </p:sp>
      <p:sp>
        <p:nvSpPr>
          <p:cNvPr id="3" name="Content Placeholder 2">
            <a:extLst>
              <a:ext uri="{FF2B5EF4-FFF2-40B4-BE49-F238E27FC236}">
                <a16:creationId xmlns:a16="http://schemas.microsoft.com/office/drawing/2014/main" id="{AE894920-EEBC-DE14-281B-0D74F4BB2ABE}"/>
              </a:ext>
            </a:extLst>
          </p:cNvPr>
          <p:cNvSpPr>
            <a:spLocks noGrp="1"/>
          </p:cNvSpPr>
          <p:nvPr>
            <p:ph idx="1"/>
          </p:nvPr>
        </p:nvSpPr>
        <p:spPr>
          <a:xfrm>
            <a:off x="427382" y="1463040"/>
            <a:ext cx="11390244" cy="4600303"/>
          </a:xfrm>
        </p:spPr>
        <p:txBody>
          <a:bodyPr>
            <a:normAutofit/>
          </a:bodyPr>
          <a:lstStyle/>
          <a:p>
            <a:r>
              <a:rPr lang="en-US" sz="3600" dirty="0"/>
              <a:t>Investigator must share the final Investigative Report with both parties and their advisors</a:t>
            </a:r>
          </a:p>
          <a:p>
            <a:endParaRPr lang="en-US" sz="3600" dirty="0"/>
          </a:p>
          <a:p>
            <a:r>
              <a:rPr lang="en-US" sz="3600" dirty="0"/>
              <a:t>Both parties must be given at least 10 days to review and submit a written response regarding the investigation report to the decision-maker before any final determination of responsibility</a:t>
            </a:r>
          </a:p>
          <a:p>
            <a:pPr marL="0" indent="0">
              <a:buNone/>
            </a:pPr>
            <a:endParaRPr lang="en-US" sz="3600" dirty="0"/>
          </a:p>
        </p:txBody>
      </p:sp>
      <p:sp>
        <p:nvSpPr>
          <p:cNvPr id="4" name="Slide Number Placeholder 3">
            <a:extLst>
              <a:ext uri="{FF2B5EF4-FFF2-40B4-BE49-F238E27FC236}">
                <a16:creationId xmlns:a16="http://schemas.microsoft.com/office/drawing/2014/main" id="{3256568A-0F4E-78BE-1DF1-987119854CD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661B64-F339-6D4C-80D0-18C1F6B18BC2}" type="slidenum">
              <a:rPr kumimoji="0" lang="en-US" sz="12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52E3DA72-0E5B-B937-9888-6A11EB334B5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119157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F22E205-98D2-1656-24D0-7666A8A138FB}"/>
              </a:ext>
            </a:extLst>
          </p:cNvPr>
          <p:cNvSpPr>
            <a:spLocks noGrp="1"/>
          </p:cNvSpPr>
          <p:nvPr>
            <p:ph type="title"/>
          </p:nvPr>
        </p:nvSpPr>
        <p:spPr/>
        <p:txBody>
          <a:bodyPr/>
          <a:lstStyle/>
          <a:p>
            <a:pPr algn="ctr"/>
            <a:r>
              <a:rPr lang="en-US" b="1" dirty="0"/>
              <a:t>Sample Scenario No.1 </a:t>
            </a:r>
          </a:p>
        </p:txBody>
      </p:sp>
      <p:sp>
        <p:nvSpPr>
          <p:cNvPr id="6" name="Content Placeholder 5">
            <a:extLst>
              <a:ext uri="{FF2B5EF4-FFF2-40B4-BE49-F238E27FC236}">
                <a16:creationId xmlns:a16="http://schemas.microsoft.com/office/drawing/2014/main" id="{E3A87375-70C6-3303-53BA-ED6F6C1FB7B2}"/>
              </a:ext>
            </a:extLst>
          </p:cNvPr>
          <p:cNvSpPr>
            <a:spLocks noGrp="1"/>
          </p:cNvSpPr>
          <p:nvPr>
            <p:ph idx="1"/>
          </p:nvPr>
        </p:nvSpPr>
        <p:spPr>
          <a:xfrm>
            <a:off x="427382" y="1737360"/>
            <a:ext cx="11390244" cy="4439603"/>
          </a:xfrm>
        </p:spPr>
        <p:txBody>
          <a:bodyPr>
            <a:noAutofit/>
          </a:bodyPr>
          <a:lstStyle/>
          <a:p>
            <a:pPr marL="0" indent="0">
              <a:buNone/>
            </a:pPr>
            <a:r>
              <a:rPr lang="en-US" sz="3200" dirty="0"/>
              <a:t>After the high school French class returns from a week-long trip to Paris, a student reports that she was sexually assaulted by a classmate during their stay in France. </a:t>
            </a:r>
          </a:p>
          <a:p>
            <a:r>
              <a:rPr lang="en-US" sz="3200" dirty="0"/>
              <a:t>Does Title IX apply? </a:t>
            </a:r>
          </a:p>
          <a:p>
            <a:r>
              <a:rPr lang="en-US" sz="3200" dirty="0"/>
              <a:t>What investigative steps should administration take? </a:t>
            </a:r>
          </a:p>
          <a:p>
            <a:r>
              <a:rPr lang="en-US" sz="3200" dirty="0"/>
              <a:t>Can the district apply its own code of conduct separate from Title IX process? </a:t>
            </a:r>
          </a:p>
          <a:p>
            <a:endParaRPr lang="en-US" sz="3200" dirty="0"/>
          </a:p>
        </p:txBody>
      </p:sp>
      <p:sp>
        <p:nvSpPr>
          <p:cNvPr id="7" name="Slide Number Placeholder 6">
            <a:extLst>
              <a:ext uri="{FF2B5EF4-FFF2-40B4-BE49-F238E27FC236}">
                <a16:creationId xmlns:a16="http://schemas.microsoft.com/office/drawing/2014/main" id="{FF6BA025-8EF9-71BF-7DE9-6AE2646C98B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661B64-F339-6D4C-80D0-18C1F6B18BC2}" type="slidenum">
              <a:rPr kumimoji="0" lang="en-US" sz="120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8" name="Footer Placeholder 7">
            <a:extLst>
              <a:ext uri="{FF2B5EF4-FFF2-40B4-BE49-F238E27FC236}">
                <a16:creationId xmlns:a16="http://schemas.microsoft.com/office/drawing/2014/main" id="{148C4CD4-3B11-66D9-B71D-D8A6F0D9FB6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1062708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39059C-A456-1E5B-6D2A-668A69B5E339}"/>
              </a:ext>
            </a:extLst>
          </p:cNvPr>
          <p:cNvSpPr>
            <a:spLocks noGrp="1"/>
          </p:cNvSpPr>
          <p:nvPr>
            <p:ph type="title"/>
          </p:nvPr>
        </p:nvSpPr>
        <p:spPr/>
        <p:txBody>
          <a:bodyPr/>
          <a:lstStyle/>
          <a:p>
            <a:pPr algn="ctr"/>
            <a:r>
              <a:rPr lang="en-US" b="1" dirty="0"/>
              <a:t>Sample Scenario No. 1 </a:t>
            </a:r>
          </a:p>
        </p:txBody>
      </p:sp>
      <p:sp>
        <p:nvSpPr>
          <p:cNvPr id="3" name="Content Placeholder 2">
            <a:extLst>
              <a:ext uri="{FF2B5EF4-FFF2-40B4-BE49-F238E27FC236}">
                <a16:creationId xmlns:a16="http://schemas.microsoft.com/office/drawing/2014/main" id="{AE894920-EEBC-DE14-281B-0D74F4BB2ABE}"/>
              </a:ext>
            </a:extLst>
          </p:cNvPr>
          <p:cNvSpPr>
            <a:spLocks noGrp="1"/>
          </p:cNvSpPr>
          <p:nvPr>
            <p:ph idx="1"/>
          </p:nvPr>
        </p:nvSpPr>
        <p:spPr>
          <a:xfrm>
            <a:off x="427382" y="1463040"/>
            <a:ext cx="11390244" cy="4600303"/>
          </a:xfrm>
        </p:spPr>
        <p:txBody>
          <a:bodyPr>
            <a:normAutofit fontScale="92500" lnSpcReduction="10000"/>
          </a:bodyPr>
          <a:lstStyle/>
          <a:p>
            <a:r>
              <a:rPr lang="en-US" sz="3600" dirty="0"/>
              <a:t>Does Title IX apply?  </a:t>
            </a:r>
          </a:p>
          <a:p>
            <a:pPr marL="0" indent="0">
              <a:buNone/>
            </a:pPr>
            <a:r>
              <a:rPr lang="en-US" sz="3600" b="1" dirty="0">
                <a:solidFill>
                  <a:schemeClr val="tx2"/>
                </a:solidFill>
              </a:rPr>
              <a:t>	No. Outside United States.</a:t>
            </a:r>
          </a:p>
          <a:p>
            <a:r>
              <a:rPr lang="en-US" sz="3600" dirty="0"/>
              <a:t>What investigative steps should administration take? </a:t>
            </a:r>
          </a:p>
          <a:p>
            <a:pPr marL="914400" indent="-914400">
              <a:buNone/>
            </a:pPr>
            <a:r>
              <a:rPr lang="en-US" sz="3600" b="1" dirty="0">
                <a:solidFill>
                  <a:schemeClr val="tx2"/>
                </a:solidFill>
              </a:rPr>
              <a:t>	Title IX Coordinator meets with complainant re: supportive measures, documents same, then dismisses the complaint.  (Use Dismissal Form)</a:t>
            </a:r>
          </a:p>
          <a:p>
            <a:r>
              <a:rPr lang="en-US" sz="3600" dirty="0"/>
              <a:t>Can the district apply its own code of conduct separate from Title IX? </a:t>
            </a:r>
          </a:p>
          <a:p>
            <a:pPr marL="0" indent="0">
              <a:buNone/>
            </a:pPr>
            <a:r>
              <a:rPr lang="en-US" sz="3600" b="1" dirty="0">
                <a:solidFill>
                  <a:schemeClr val="tx2"/>
                </a:solidFill>
              </a:rPr>
              <a:t>	Yes, after dismissing Title IX complaint. </a:t>
            </a:r>
          </a:p>
          <a:p>
            <a:pPr marL="0" indent="0">
              <a:buNone/>
            </a:pPr>
            <a:endParaRPr lang="en-US" sz="3600" dirty="0"/>
          </a:p>
        </p:txBody>
      </p:sp>
      <p:sp>
        <p:nvSpPr>
          <p:cNvPr id="4" name="Slide Number Placeholder 3">
            <a:extLst>
              <a:ext uri="{FF2B5EF4-FFF2-40B4-BE49-F238E27FC236}">
                <a16:creationId xmlns:a16="http://schemas.microsoft.com/office/drawing/2014/main" id="{3256568A-0F4E-78BE-1DF1-987119854CD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661B64-F339-6D4C-80D0-18C1F6B18BC2}" type="slidenum">
              <a:rPr kumimoji="0" lang="en-US" sz="12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52E3DA72-0E5B-B937-9888-6A11EB334B5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4183215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F22E205-98D2-1656-24D0-7666A8A138FB}"/>
              </a:ext>
            </a:extLst>
          </p:cNvPr>
          <p:cNvSpPr>
            <a:spLocks noGrp="1"/>
          </p:cNvSpPr>
          <p:nvPr>
            <p:ph type="title"/>
          </p:nvPr>
        </p:nvSpPr>
        <p:spPr/>
        <p:txBody>
          <a:bodyPr/>
          <a:lstStyle/>
          <a:p>
            <a:pPr algn="ctr"/>
            <a:r>
              <a:rPr lang="en-US" b="1" dirty="0"/>
              <a:t>Sample Scenario No.2 </a:t>
            </a:r>
          </a:p>
        </p:txBody>
      </p:sp>
      <p:sp>
        <p:nvSpPr>
          <p:cNvPr id="6" name="Content Placeholder 5">
            <a:extLst>
              <a:ext uri="{FF2B5EF4-FFF2-40B4-BE49-F238E27FC236}">
                <a16:creationId xmlns:a16="http://schemas.microsoft.com/office/drawing/2014/main" id="{E3A87375-70C6-3303-53BA-ED6F6C1FB7B2}"/>
              </a:ext>
            </a:extLst>
          </p:cNvPr>
          <p:cNvSpPr>
            <a:spLocks noGrp="1"/>
          </p:cNvSpPr>
          <p:nvPr>
            <p:ph idx="1"/>
          </p:nvPr>
        </p:nvSpPr>
        <p:spPr>
          <a:xfrm>
            <a:off x="427382" y="1737360"/>
            <a:ext cx="11390244" cy="4439603"/>
          </a:xfrm>
        </p:spPr>
        <p:txBody>
          <a:bodyPr>
            <a:noAutofit/>
          </a:bodyPr>
          <a:lstStyle/>
          <a:p>
            <a:pPr marL="0" indent="0">
              <a:buNone/>
            </a:pPr>
            <a:r>
              <a:rPr lang="en-US" sz="3200" dirty="0"/>
              <a:t>Parents report that a fifth grade boy in their daughter’s self-contained special education class has been touching and slapping her behind while repeating sexual-content lines from TV shows.</a:t>
            </a:r>
          </a:p>
          <a:p>
            <a:r>
              <a:rPr lang="en-US" sz="3200" dirty="0"/>
              <a:t>Does Title IX apply? </a:t>
            </a:r>
          </a:p>
          <a:p>
            <a:r>
              <a:rPr lang="en-US" sz="3200" dirty="0"/>
              <a:t>What investigative steps should administration take? </a:t>
            </a:r>
          </a:p>
          <a:p>
            <a:r>
              <a:rPr lang="en-US" sz="3200" dirty="0"/>
              <a:t>Can the district apply its own code of conduct separate from Title IX? </a:t>
            </a:r>
          </a:p>
          <a:p>
            <a:r>
              <a:rPr lang="en-US" sz="3200" dirty="0"/>
              <a:t>Other considerations? </a:t>
            </a:r>
          </a:p>
          <a:p>
            <a:endParaRPr lang="en-US" sz="3200" dirty="0"/>
          </a:p>
        </p:txBody>
      </p:sp>
      <p:sp>
        <p:nvSpPr>
          <p:cNvPr id="7" name="Slide Number Placeholder 6">
            <a:extLst>
              <a:ext uri="{FF2B5EF4-FFF2-40B4-BE49-F238E27FC236}">
                <a16:creationId xmlns:a16="http://schemas.microsoft.com/office/drawing/2014/main" id="{FF6BA025-8EF9-71BF-7DE9-6AE2646C98B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661B64-F339-6D4C-80D0-18C1F6B18BC2}" type="slidenum">
              <a:rPr kumimoji="0" lang="en-US" sz="120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8" name="Footer Placeholder 7">
            <a:extLst>
              <a:ext uri="{FF2B5EF4-FFF2-40B4-BE49-F238E27FC236}">
                <a16:creationId xmlns:a16="http://schemas.microsoft.com/office/drawing/2014/main" id="{148C4CD4-3B11-66D9-B71D-D8A6F0D9FB6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9570105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39059C-A456-1E5B-6D2A-668A69B5E339}"/>
              </a:ext>
            </a:extLst>
          </p:cNvPr>
          <p:cNvSpPr>
            <a:spLocks noGrp="1"/>
          </p:cNvSpPr>
          <p:nvPr>
            <p:ph type="title"/>
          </p:nvPr>
        </p:nvSpPr>
        <p:spPr/>
        <p:txBody>
          <a:bodyPr/>
          <a:lstStyle/>
          <a:p>
            <a:pPr algn="ctr"/>
            <a:r>
              <a:rPr lang="en-US" b="1" dirty="0"/>
              <a:t>Sample Scenario No.2 </a:t>
            </a:r>
          </a:p>
        </p:txBody>
      </p:sp>
      <p:sp>
        <p:nvSpPr>
          <p:cNvPr id="3" name="Content Placeholder 2">
            <a:extLst>
              <a:ext uri="{FF2B5EF4-FFF2-40B4-BE49-F238E27FC236}">
                <a16:creationId xmlns:a16="http://schemas.microsoft.com/office/drawing/2014/main" id="{AE894920-EEBC-DE14-281B-0D74F4BB2ABE}"/>
              </a:ext>
            </a:extLst>
          </p:cNvPr>
          <p:cNvSpPr>
            <a:spLocks noGrp="1"/>
          </p:cNvSpPr>
          <p:nvPr>
            <p:ph idx="1"/>
          </p:nvPr>
        </p:nvSpPr>
        <p:spPr>
          <a:xfrm>
            <a:off x="427382" y="1463040"/>
            <a:ext cx="11390244" cy="4600303"/>
          </a:xfrm>
        </p:spPr>
        <p:txBody>
          <a:bodyPr>
            <a:normAutofit fontScale="92500" lnSpcReduction="20000"/>
          </a:bodyPr>
          <a:lstStyle/>
          <a:p>
            <a:r>
              <a:rPr lang="en-US" dirty="0"/>
              <a:t>Does Title IX apply? </a:t>
            </a:r>
            <a:r>
              <a:rPr lang="en-US" b="1" dirty="0">
                <a:solidFill>
                  <a:schemeClr val="tx2"/>
                </a:solidFill>
              </a:rPr>
              <a:t>Yes. </a:t>
            </a:r>
          </a:p>
          <a:p>
            <a:r>
              <a:rPr lang="en-US" dirty="0"/>
              <a:t>What investigative steps should administration take? </a:t>
            </a:r>
          </a:p>
          <a:p>
            <a:pPr lvl="1">
              <a:buFont typeface="Courier New" panose="02070309020205020404" pitchFamily="49" charset="0"/>
              <a:buChar char="o"/>
            </a:pPr>
            <a:r>
              <a:rPr lang="en-US" b="1" dirty="0">
                <a:solidFill>
                  <a:schemeClr val="tx2"/>
                </a:solidFill>
              </a:rPr>
              <a:t>File reports with law enforcement and CPS as required by law. </a:t>
            </a:r>
          </a:p>
          <a:p>
            <a:pPr lvl="1">
              <a:buFont typeface="Courier New" panose="02070309020205020404" pitchFamily="49" charset="0"/>
              <a:buChar char="o"/>
            </a:pPr>
            <a:r>
              <a:rPr lang="en-US" b="1" dirty="0">
                <a:solidFill>
                  <a:schemeClr val="tx2"/>
                </a:solidFill>
              </a:rPr>
              <a:t>Forward Complaint to Title IX Coordinator who must meet with parents and student to discuss supportive measures and then begin formal complaint process by issuing notice to both parties.  </a:t>
            </a:r>
            <a:r>
              <a:rPr lang="en-US" b="1" dirty="0">
                <a:solidFill>
                  <a:srgbClr val="FF0000"/>
                </a:solidFill>
              </a:rPr>
              <a:t>(Use Notice of Allegations Form)</a:t>
            </a:r>
          </a:p>
          <a:p>
            <a:pPr lvl="1">
              <a:buFont typeface="Courier New" panose="02070309020205020404" pitchFamily="49" charset="0"/>
              <a:buChar char="o"/>
            </a:pPr>
            <a:r>
              <a:rPr lang="en-US" b="1" dirty="0">
                <a:solidFill>
                  <a:schemeClr val="tx2"/>
                </a:solidFill>
              </a:rPr>
              <a:t>Decide whether to offer informal resolution.  </a:t>
            </a:r>
            <a:r>
              <a:rPr lang="en-US" b="1" dirty="0">
                <a:solidFill>
                  <a:srgbClr val="FF0000"/>
                </a:solidFill>
              </a:rPr>
              <a:t>(Notice of Consent to Informal Resolution)</a:t>
            </a:r>
          </a:p>
          <a:p>
            <a:pPr lvl="1">
              <a:buFont typeface="Courier New" panose="02070309020205020404" pitchFamily="49" charset="0"/>
              <a:buChar char="o"/>
            </a:pPr>
            <a:r>
              <a:rPr lang="en-US" b="1" dirty="0">
                <a:solidFill>
                  <a:schemeClr val="tx2"/>
                </a:solidFill>
              </a:rPr>
              <a:t>Schedule interviews.  </a:t>
            </a:r>
            <a:r>
              <a:rPr lang="en-US" b="1" dirty="0">
                <a:solidFill>
                  <a:srgbClr val="FF0000"/>
                </a:solidFill>
              </a:rPr>
              <a:t>(Notice of Interviews)</a:t>
            </a:r>
          </a:p>
          <a:p>
            <a:pPr lvl="1">
              <a:buFont typeface="Courier New" panose="02070309020205020404" pitchFamily="49" charset="0"/>
              <a:buChar char="o"/>
            </a:pPr>
            <a:r>
              <a:rPr lang="en-US" b="1" dirty="0">
                <a:solidFill>
                  <a:schemeClr val="tx2"/>
                </a:solidFill>
              </a:rPr>
              <a:t>Evidence Review </a:t>
            </a:r>
            <a:r>
              <a:rPr lang="en-US" b="1" dirty="0">
                <a:solidFill>
                  <a:srgbClr val="FF0000"/>
                </a:solidFill>
              </a:rPr>
              <a:t>(Notice of  Opportunity to Review Evidence)</a:t>
            </a:r>
          </a:p>
          <a:p>
            <a:pPr lvl="1">
              <a:buFont typeface="Courier New" panose="02070309020205020404" pitchFamily="49" charset="0"/>
              <a:buChar char="o"/>
            </a:pPr>
            <a:r>
              <a:rPr lang="en-US" b="1" dirty="0">
                <a:solidFill>
                  <a:schemeClr val="tx2"/>
                </a:solidFill>
              </a:rPr>
              <a:t>Investigative Report  </a:t>
            </a:r>
            <a:r>
              <a:rPr lang="en-US" b="1" dirty="0">
                <a:solidFill>
                  <a:srgbClr val="FF0000"/>
                </a:solidFill>
              </a:rPr>
              <a:t>(Investigation Report)</a:t>
            </a:r>
          </a:p>
          <a:p>
            <a:r>
              <a:rPr lang="en-US" dirty="0"/>
              <a:t>Can the district apply its own code of conduct separate from Title IX? </a:t>
            </a:r>
            <a:r>
              <a:rPr lang="en-US" b="1" dirty="0">
                <a:solidFill>
                  <a:schemeClr val="tx2"/>
                </a:solidFill>
              </a:rPr>
              <a:t>These allegations are all sexual harassment related with no collateral conduct so the Title IX process must be used and discipline should not occur until the end of that process. </a:t>
            </a:r>
            <a:endParaRPr lang="en-US" dirty="0"/>
          </a:p>
          <a:p>
            <a:pPr marL="0" indent="0">
              <a:buNone/>
            </a:pPr>
            <a:endParaRPr lang="en-US" sz="3600" dirty="0"/>
          </a:p>
        </p:txBody>
      </p:sp>
      <p:sp>
        <p:nvSpPr>
          <p:cNvPr id="4" name="Slide Number Placeholder 3">
            <a:extLst>
              <a:ext uri="{FF2B5EF4-FFF2-40B4-BE49-F238E27FC236}">
                <a16:creationId xmlns:a16="http://schemas.microsoft.com/office/drawing/2014/main" id="{3256568A-0F4E-78BE-1DF1-987119854CD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661B64-F339-6D4C-80D0-18C1F6B18BC2}" type="slidenum">
              <a:rPr kumimoji="0" lang="en-US" sz="12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52E3DA72-0E5B-B937-9888-6A11EB334B5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3159175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F22E205-98D2-1656-24D0-7666A8A138FB}"/>
              </a:ext>
            </a:extLst>
          </p:cNvPr>
          <p:cNvSpPr>
            <a:spLocks noGrp="1"/>
          </p:cNvSpPr>
          <p:nvPr>
            <p:ph type="title"/>
          </p:nvPr>
        </p:nvSpPr>
        <p:spPr/>
        <p:txBody>
          <a:bodyPr/>
          <a:lstStyle/>
          <a:p>
            <a:pPr algn="ctr"/>
            <a:r>
              <a:rPr lang="en-US" b="1" dirty="0"/>
              <a:t>Sample Scenario No.2</a:t>
            </a:r>
          </a:p>
        </p:txBody>
      </p:sp>
      <p:sp>
        <p:nvSpPr>
          <p:cNvPr id="6" name="Content Placeholder 5">
            <a:extLst>
              <a:ext uri="{FF2B5EF4-FFF2-40B4-BE49-F238E27FC236}">
                <a16:creationId xmlns:a16="http://schemas.microsoft.com/office/drawing/2014/main" id="{E3A87375-70C6-3303-53BA-ED6F6C1FB7B2}"/>
              </a:ext>
            </a:extLst>
          </p:cNvPr>
          <p:cNvSpPr>
            <a:spLocks noGrp="1"/>
          </p:cNvSpPr>
          <p:nvPr>
            <p:ph idx="1"/>
          </p:nvPr>
        </p:nvSpPr>
        <p:spPr>
          <a:xfrm>
            <a:off x="427382" y="1737360"/>
            <a:ext cx="11390244" cy="4439603"/>
          </a:xfrm>
        </p:spPr>
        <p:txBody>
          <a:bodyPr>
            <a:noAutofit/>
          </a:bodyPr>
          <a:lstStyle/>
          <a:p>
            <a:r>
              <a:rPr lang="en-US" sz="3200" dirty="0"/>
              <a:t>Other considerations? </a:t>
            </a:r>
          </a:p>
          <a:p>
            <a:pPr lvl="1">
              <a:buFont typeface="Courier New" panose="02070309020205020404" pitchFamily="49" charset="0"/>
              <a:buChar char="o"/>
            </a:pPr>
            <a:r>
              <a:rPr lang="en-US" sz="3200" b="1" dirty="0">
                <a:solidFill>
                  <a:schemeClr val="tx2"/>
                </a:solidFill>
              </a:rPr>
              <a:t>Discipline may not be permissible if  student’s misconduct was manifestation of his disability. </a:t>
            </a:r>
          </a:p>
          <a:p>
            <a:pPr lvl="1">
              <a:buFont typeface="Courier New" panose="02070309020205020404" pitchFamily="49" charset="0"/>
              <a:buChar char="o"/>
            </a:pPr>
            <a:r>
              <a:rPr lang="en-US" sz="3200" b="1" dirty="0">
                <a:solidFill>
                  <a:schemeClr val="tx2"/>
                </a:solidFill>
              </a:rPr>
              <a:t>Manifestation determination review timelines can get complicated.</a:t>
            </a:r>
          </a:p>
          <a:p>
            <a:pPr lvl="1">
              <a:buFont typeface="Courier New" panose="02070309020205020404" pitchFamily="49" charset="0"/>
              <a:buChar char="o"/>
            </a:pPr>
            <a:r>
              <a:rPr lang="en-US" sz="3200" b="1" dirty="0">
                <a:solidFill>
                  <a:schemeClr val="tx2"/>
                </a:solidFill>
              </a:rPr>
              <a:t>One option is to suspend and refer to MDR only after written determination that sexual harassment did in fact occur.  </a:t>
            </a:r>
          </a:p>
          <a:p>
            <a:pPr marL="0" indent="0">
              <a:buNone/>
            </a:pPr>
            <a:endParaRPr lang="en-US" sz="3200" dirty="0"/>
          </a:p>
        </p:txBody>
      </p:sp>
      <p:sp>
        <p:nvSpPr>
          <p:cNvPr id="7" name="Slide Number Placeholder 6">
            <a:extLst>
              <a:ext uri="{FF2B5EF4-FFF2-40B4-BE49-F238E27FC236}">
                <a16:creationId xmlns:a16="http://schemas.microsoft.com/office/drawing/2014/main" id="{FF6BA025-8EF9-71BF-7DE9-6AE2646C98B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661B64-F339-6D4C-80D0-18C1F6B18BC2}" type="slidenum">
              <a:rPr kumimoji="0" lang="en-US" sz="120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8" name="Footer Placeholder 7">
            <a:extLst>
              <a:ext uri="{FF2B5EF4-FFF2-40B4-BE49-F238E27FC236}">
                <a16:creationId xmlns:a16="http://schemas.microsoft.com/office/drawing/2014/main" id="{148C4CD4-3B11-66D9-B71D-D8A6F0D9FB6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041493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F22E205-98D2-1656-24D0-7666A8A138FB}"/>
              </a:ext>
            </a:extLst>
          </p:cNvPr>
          <p:cNvSpPr>
            <a:spLocks noGrp="1"/>
          </p:cNvSpPr>
          <p:nvPr>
            <p:ph type="title"/>
          </p:nvPr>
        </p:nvSpPr>
        <p:spPr/>
        <p:txBody>
          <a:bodyPr/>
          <a:lstStyle/>
          <a:p>
            <a:pPr algn="ctr"/>
            <a:r>
              <a:rPr lang="en-US" b="1" dirty="0"/>
              <a:t>Title IX Overview </a:t>
            </a:r>
          </a:p>
        </p:txBody>
      </p:sp>
      <p:sp>
        <p:nvSpPr>
          <p:cNvPr id="6" name="Content Placeholder 5">
            <a:extLst>
              <a:ext uri="{FF2B5EF4-FFF2-40B4-BE49-F238E27FC236}">
                <a16:creationId xmlns:a16="http://schemas.microsoft.com/office/drawing/2014/main" id="{E3A87375-70C6-3303-53BA-ED6F6C1FB7B2}"/>
              </a:ext>
            </a:extLst>
          </p:cNvPr>
          <p:cNvSpPr>
            <a:spLocks noGrp="1"/>
          </p:cNvSpPr>
          <p:nvPr>
            <p:ph idx="1"/>
          </p:nvPr>
        </p:nvSpPr>
        <p:spPr/>
        <p:txBody>
          <a:bodyPr>
            <a:normAutofit lnSpcReduction="10000"/>
          </a:bodyPr>
          <a:lstStyle/>
          <a:p>
            <a:pPr algn="just"/>
            <a:r>
              <a:rPr lang="en-US" dirty="0"/>
              <a:t>Title IX of the Education Amendments Act of 1972 is a federal law that states: </a:t>
            </a:r>
          </a:p>
          <a:p>
            <a:pPr marL="690563" indent="-690563" algn="just">
              <a:buNone/>
            </a:pPr>
            <a:r>
              <a:rPr lang="en-US" dirty="0"/>
              <a:t>	"No person in the United States shall, on the basis of sex, be excluded from participation in, be denied the benefits of, or be subjected to discrimination under any education program or activity receiving Federal financial assistance.”</a:t>
            </a:r>
          </a:p>
          <a:p>
            <a:pPr algn="just"/>
            <a:r>
              <a:rPr lang="en-US" dirty="0"/>
              <a:t>Title IX prohibits sex-based discrimination in educational programs and activities.</a:t>
            </a:r>
          </a:p>
          <a:p>
            <a:pPr algn="just"/>
            <a:r>
              <a:rPr lang="en-US" dirty="0"/>
              <a:t>Title IX requires school districts to respond to complaints of alleged sexual harassment in a way that is not deliberately indifferent.</a:t>
            </a:r>
          </a:p>
          <a:p>
            <a:endParaRPr lang="en-US" dirty="0"/>
          </a:p>
        </p:txBody>
      </p:sp>
      <p:sp>
        <p:nvSpPr>
          <p:cNvPr id="7" name="Slide Number Placeholder 6">
            <a:extLst>
              <a:ext uri="{FF2B5EF4-FFF2-40B4-BE49-F238E27FC236}">
                <a16:creationId xmlns:a16="http://schemas.microsoft.com/office/drawing/2014/main" id="{FF6BA025-8EF9-71BF-7DE9-6AE2646C98BD}"/>
              </a:ext>
            </a:extLst>
          </p:cNvPr>
          <p:cNvSpPr>
            <a:spLocks noGrp="1"/>
          </p:cNvSpPr>
          <p:nvPr>
            <p:ph type="sldNum" sz="quarter" idx="12"/>
          </p:nvPr>
        </p:nvSpPr>
        <p:spPr/>
        <p:txBody>
          <a:bodyPr/>
          <a:lstStyle/>
          <a:p>
            <a:fld id="{5A661B64-F339-6D4C-80D0-18C1F6B18BC2}" type="slidenum">
              <a:rPr lang="en-US" smtClean="0"/>
              <a:pPr/>
              <a:t>3</a:t>
            </a:fld>
            <a:endParaRPr lang="en-US"/>
          </a:p>
        </p:txBody>
      </p:sp>
      <p:sp>
        <p:nvSpPr>
          <p:cNvPr id="8" name="Footer Placeholder 7">
            <a:extLst>
              <a:ext uri="{FF2B5EF4-FFF2-40B4-BE49-F238E27FC236}">
                <a16:creationId xmlns:a16="http://schemas.microsoft.com/office/drawing/2014/main" id="{148C4CD4-3B11-66D9-B71D-D8A6F0D9FB64}"/>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52031348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39059C-A456-1E5B-6D2A-668A69B5E339}"/>
              </a:ext>
            </a:extLst>
          </p:cNvPr>
          <p:cNvSpPr>
            <a:spLocks noGrp="1"/>
          </p:cNvSpPr>
          <p:nvPr>
            <p:ph type="title"/>
          </p:nvPr>
        </p:nvSpPr>
        <p:spPr/>
        <p:txBody>
          <a:bodyPr/>
          <a:lstStyle/>
          <a:p>
            <a:pPr algn="ctr"/>
            <a:r>
              <a:rPr lang="en-US" b="1" dirty="0"/>
              <a:t>Sample Scenario No.2</a:t>
            </a:r>
          </a:p>
        </p:txBody>
      </p:sp>
      <p:sp>
        <p:nvSpPr>
          <p:cNvPr id="3" name="Content Placeholder 2">
            <a:extLst>
              <a:ext uri="{FF2B5EF4-FFF2-40B4-BE49-F238E27FC236}">
                <a16:creationId xmlns:a16="http://schemas.microsoft.com/office/drawing/2014/main" id="{AE894920-EEBC-DE14-281B-0D74F4BB2ABE}"/>
              </a:ext>
            </a:extLst>
          </p:cNvPr>
          <p:cNvSpPr>
            <a:spLocks noGrp="1"/>
          </p:cNvSpPr>
          <p:nvPr>
            <p:ph idx="1"/>
          </p:nvPr>
        </p:nvSpPr>
        <p:spPr>
          <a:xfrm>
            <a:off x="427382" y="1463040"/>
            <a:ext cx="11390244" cy="4600303"/>
          </a:xfrm>
        </p:spPr>
        <p:txBody>
          <a:bodyPr>
            <a:normAutofit/>
          </a:bodyPr>
          <a:lstStyle/>
          <a:p>
            <a:r>
              <a:rPr lang="en-US" sz="3200" dirty="0"/>
              <a:t>Other considerations continued: </a:t>
            </a:r>
          </a:p>
          <a:p>
            <a:pPr lvl="1">
              <a:buFont typeface="Arial" panose="020B0604020202020204" pitchFamily="34" charset="0"/>
              <a:buChar char="•"/>
            </a:pPr>
            <a:r>
              <a:rPr lang="en-US" sz="3200" b="1" dirty="0">
                <a:solidFill>
                  <a:schemeClr val="tx2"/>
                </a:solidFill>
              </a:rPr>
              <a:t>Title IX process </a:t>
            </a:r>
            <a:r>
              <a:rPr lang="en-US" sz="3200" b="1" u="sng" dirty="0">
                <a:solidFill>
                  <a:schemeClr val="tx2"/>
                </a:solidFill>
              </a:rPr>
              <a:t>does not </a:t>
            </a:r>
            <a:r>
              <a:rPr lang="en-US" sz="3200" b="1" dirty="0">
                <a:solidFill>
                  <a:schemeClr val="tx2"/>
                </a:solidFill>
              </a:rPr>
              <a:t>require a particular form of discipline or any discipline at all, even if the sexual harassment is substantiated. </a:t>
            </a:r>
          </a:p>
          <a:p>
            <a:pPr lvl="1">
              <a:buFont typeface="Arial" panose="020B0604020202020204" pitchFamily="34" charset="0"/>
              <a:buChar char="•"/>
            </a:pPr>
            <a:r>
              <a:rPr lang="en-US" sz="3200" b="1" dirty="0">
                <a:solidFill>
                  <a:schemeClr val="tx2"/>
                </a:solidFill>
              </a:rPr>
              <a:t>This allows teams flexibility in deciding how to handle complicated situations when perpetrator is disabled.  E.g. Behavior Intervention Plan instead of discipline.  </a:t>
            </a:r>
          </a:p>
        </p:txBody>
      </p:sp>
      <p:sp>
        <p:nvSpPr>
          <p:cNvPr id="4" name="Slide Number Placeholder 3">
            <a:extLst>
              <a:ext uri="{FF2B5EF4-FFF2-40B4-BE49-F238E27FC236}">
                <a16:creationId xmlns:a16="http://schemas.microsoft.com/office/drawing/2014/main" id="{3256568A-0F4E-78BE-1DF1-987119854CD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661B64-F339-6D4C-80D0-18C1F6B18BC2}" type="slidenum">
              <a:rPr kumimoji="0" lang="en-US" sz="12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52E3DA72-0E5B-B937-9888-6A11EB334B5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5137650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F22E205-98D2-1656-24D0-7666A8A138FB}"/>
              </a:ext>
            </a:extLst>
          </p:cNvPr>
          <p:cNvSpPr>
            <a:spLocks noGrp="1"/>
          </p:cNvSpPr>
          <p:nvPr>
            <p:ph type="title"/>
          </p:nvPr>
        </p:nvSpPr>
        <p:spPr/>
        <p:txBody>
          <a:bodyPr/>
          <a:lstStyle/>
          <a:p>
            <a:pPr algn="ctr"/>
            <a:r>
              <a:rPr lang="en-US" b="1" dirty="0"/>
              <a:t>Sample Scenario No.3</a:t>
            </a:r>
          </a:p>
        </p:txBody>
      </p:sp>
      <p:sp>
        <p:nvSpPr>
          <p:cNvPr id="6" name="Content Placeholder 5">
            <a:extLst>
              <a:ext uri="{FF2B5EF4-FFF2-40B4-BE49-F238E27FC236}">
                <a16:creationId xmlns:a16="http://schemas.microsoft.com/office/drawing/2014/main" id="{E3A87375-70C6-3303-53BA-ED6F6C1FB7B2}"/>
              </a:ext>
            </a:extLst>
          </p:cNvPr>
          <p:cNvSpPr>
            <a:spLocks noGrp="1"/>
          </p:cNvSpPr>
          <p:nvPr>
            <p:ph idx="1"/>
          </p:nvPr>
        </p:nvSpPr>
        <p:spPr>
          <a:xfrm>
            <a:off x="427382" y="1737360"/>
            <a:ext cx="11390244" cy="4439603"/>
          </a:xfrm>
        </p:spPr>
        <p:txBody>
          <a:bodyPr>
            <a:noAutofit/>
          </a:bodyPr>
          <a:lstStyle/>
          <a:p>
            <a:pPr marL="0" indent="0">
              <a:buNone/>
            </a:pPr>
            <a:r>
              <a:rPr lang="en-US" sz="3200" dirty="0"/>
              <a:t>Student who identifies as MTF transgender gets into a fight with male student A in the hall.  Anti-trans comments made during assault.  Male student A wields a knife capable of causing serious bodily harm during the fight but does not use it.</a:t>
            </a:r>
          </a:p>
          <a:p>
            <a:r>
              <a:rPr lang="en-US" sz="3200" dirty="0"/>
              <a:t>Does Title IX apply? </a:t>
            </a:r>
          </a:p>
          <a:p>
            <a:r>
              <a:rPr lang="en-US" sz="3200" dirty="0"/>
              <a:t>What investigative steps should administration take? </a:t>
            </a:r>
          </a:p>
          <a:p>
            <a:r>
              <a:rPr lang="en-US" sz="3200" dirty="0"/>
              <a:t>Can the district apply its own code of conduct separate from Title IX? </a:t>
            </a:r>
          </a:p>
          <a:p>
            <a:r>
              <a:rPr lang="en-US" sz="3200" dirty="0"/>
              <a:t>Other considerations? </a:t>
            </a:r>
          </a:p>
          <a:p>
            <a:pPr marL="0" indent="0">
              <a:buNone/>
            </a:pPr>
            <a:endParaRPr lang="en-US" sz="3200" dirty="0"/>
          </a:p>
        </p:txBody>
      </p:sp>
      <p:sp>
        <p:nvSpPr>
          <p:cNvPr id="7" name="Slide Number Placeholder 6">
            <a:extLst>
              <a:ext uri="{FF2B5EF4-FFF2-40B4-BE49-F238E27FC236}">
                <a16:creationId xmlns:a16="http://schemas.microsoft.com/office/drawing/2014/main" id="{FF6BA025-8EF9-71BF-7DE9-6AE2646C98B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661B64-F339-6D4C-80D0-18C1F6B18BC2}" type="slidenum">
              <a:rPr kumimoji="0" lang="en-US" sz="120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8" name="Footer Placeholder 7">
            <a:extLst>
              <a:ext uri="{FF2B5EF4-FFF2-40B4-BE49-F238E27FC236}">
                <a16:creationId xmlns:a16="http://schemas.microsoft.com/office/drawing/2014/main" id="{148C4CD4-3B11-66D9-B71D-D8A6F0D9FB6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6502798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39059C-A456-1E5B-6D2A-668A69B5E339}"/>
              </a:ext>
            </a:extLst>
          </p:cNvPr>
          <p:cNvSpPr>
            <a:spLocks noGrp="1"/>
          </p:cNvSpPr>
          <p:nvPr>
            <p:ph type="title"/>
          </p:nvPr>
        </p:nvSpPr>
        <p:spPr/>
        <p:txBody>
          <a:bodyPr/>
          <a:lstStyle/>
          <a:p>
            <a:pPr algn="ctr"/>
            <a:r>
              <a:rPr lang="en-US" b="1" dirty="0"/>
              <a:t>Sample Scenario No. 3 cont.</a:t>
            </a:r>
          </a:p>
        </p:txBody>
      </p:sp>
      <p:sp>
        <p:nvSpPr>
          <p:cNvPr id="3" name="Content Placeholder 2">
            <a:extLst>
              <a:ext uri="{FF2B5EF4-FFF2-40B4-BE49-F238E27FC236}">
                <a16:creationId xmlns:a16="http://schemas.microsoft.com/office/drawing/2014/main" id="{AE894920-EEBC-DE14-281B-0D74F4BB2ABE}"/>
              </a:ext>
            </a:extLst>
          </p:cNvPr>
          <p:cNvSpPr>
            <a:spLocks noGrp="1"/>
          </p:cNvSpPr>
          <p:nvPr>
            <p:ph idx="1"/>
          </p:nvPr>
        </p:nvSpPr>
        <p:spPr>
          <a:xfrm>
            <a:off x="427382" y="1463040"/>
            <a:ext cx="11390244" cy="4600303"/>
          </a:xfrm>
        </p:spPr>
        <p:txBody>
          <a:bodyPr>
            <a:normAutofit lnSpcReduction="10000"/>
          </a:bodyPr>
          <a:lstStyle/>
          <a:p>
            <a:r>
              <a:rPr lang="en-US" dirty="0"/>
              <a:t>Does Title IX apply? </a:t>
            </a:r>
            <a:r>
              <a:rPr lang="en-US" b="1" dirty="0">
                <a:solidFill>
                  <a:schemeClr val="tx2"/>
                </a:solidFill>
              </a:rPr>
              <a:t>Yes. Title IX covers  harassment and violence based on gender identity.  </a:t>
            </a:r>
            <a:endParaRPr lang="en-US" dirty="0"/>
          </a:p>
          <a:p>
            <a:r>
              <a:rPr lang="en-US" dirty="0"/>
              <a:t>What investigative steps should administration take? </a:t>
            </a:r>
          </a:p>
          <a:p>
            <a:pPr lvl="1">
              <a:buFont typeface="Courier New" panose="02070309020205020404" pitchFamily="49" charset="0"/>
              <a:buChar char="o"/>
            </a:pPr>
            <a:r>
              <a:rPr lang="en-US" b="1" dirty="0">
                <a:solidFill>
                  <a:schemeClr val="tx2"/>
                </a:solidFill>
              </a:rPr>
              <a:t>Forward Complaint to Title IX Coordinator who must meet with student to discuss supportive measures and then initiates formal complaint process by issuing notice to both parties. </a:t>
            </a:r>
            <a:r>
              <a:rPr lang="en-US" b="1" dirty="0">
                <a:solidFill>
                  <a:srgbClr val="FF0000"/>
                </a:solidFill>
              </a:rPr>
              <a:t>(Use Notice of Allegations Form)</a:t>
            </a:r>
          </a:p>
          <a:p>
            <a:pPr lvl="1">
              <a:buFont typeface="Courier New" panose="02070309020205020404" pitchFamily="49" charset="0"/>
              <a:buChar char="o"/>
            </a:pPr>
            <a:r>
              <a:rPr lang="en-US" b="1" dirty="0">
                <a:solidFill>
                  <a:schemeClr val="tx2"/>
                </a:solidFill>
              </a:rPr>
              <a:t>Decide whether informal resolution is appropriate.  </a:t>
            </a:r>
            <a:r>
              <a:rPr lang="en-US" b="1" dirty="0">
                <a:solidFill>
                  <a:srgbClr val="FF0000"/>
                </a:solidFill>
              </a:rPr>
              <a:t>(Probably not appropriate given circumstances of allegations but if appropriate, Notice of Consent to Informal Resolution)</a:t>
            </a:r>
          </a:p>
          <a:p>
            <a:pPr lvl="1">
              <a:buFont typeface="Courier New" panose="02070309020205020404" pitchFamily="49" charset="0"/>
              <a:buChar char="o"/>
            </a:pPr>
            <a:r>
              <a:rPr lang="en-US" b="1" dirty="0">
                <a:solidFill>
                  <a:schemeClr val="tx2"/>
                </a:solidFill>
              </a:rPr>
              <a:t>Schedule interviews.  </a:t>
            </a:r>
            <a:r>
              <a:rPr lang="en-US" b="1" dirty="0">
                <a:solidFill>
                  <a:srgbClr val="FF0000"/>
                </a:solidFill>
              </a:rPr>
              <a:t>(Notice of Interviews)</a:t>
            </a:r>
          </a:p>
          <a:p>
            <a:pPr lvl="1">
              <a:buFont typeface="Courier New" panose="02070309020205020404" pitchFamily="49" charset="0"/>
              <a:buChar char="o"/>
            </a:pPr>
            <a:r>
              <a:rPr lang="en-US" b="1" dirty="0">
                <a:solidFill>
                  <a:schemeClr val="tx2"/>
                </a:solidFill>
              </a:rPr>
              <a:t>Evidence Review </a:t>
            </a:r>
            <a:r>
              <a:rPr lang="en-US" b="1" dirty="0">
                <a:solidFill>
                  <a:srgbClr val="FF0000"/>
                </a:solidFill>
              </a:rPr>
              <a:t>(Notice of  Opportunity to Review Evidence)</a:t>
            </a:r>
          </a:p>
          <a:p>
            <a:pPr lvl="1">
              <a:buFont typeface="Courier New" panose="02070309020205020404" pitchFamily="49" charset="0"/>
              <a:buChar char="o"/>
            </a:pPr>
            <a:r>
              <a:rPr lang="en-US" b="1" dirty="0">
                <a:solidFill>
                  <a:schemeClr val="tx2"/>
                </a:solidFill>
              </a:rPr>
              <a:t>Investigative Report  </a:t>
            </a:r>
            <a:r>
              <a:rPr lang="en-US" b="1" dirty="0">
                <a:solidFill>
                  <a:srgbClr val="FF0000"/>
                </a:solidFill>
              </a:rPr>
              <a:t>(Investigation Report)</a:t>
            </a:r>
            <a:endParaRPr lang="en-US" dirty="0">
              <a:solidFill>
                <a:srgbClr val="FF0000"/>
              </a:solidFill>
            </a:endParaRPr>
          </a:p>
          <a:p>
            <a:endParaRPr lang="en-US" sz="3200" b="1" dirty="0">
              <a:solidFill>
                <a:schemeClr val="tx2"/>
              </a:solidFill>
            </a:endParaRPr>
          </a:p>
        </p:txBody>
      </p:sp>
      <p:sp>
        <p:nvSpPr>
          <p:cNvPr id="4" name="Slide Number Placeholder 3">
            <a:extLst>
              <a:ext uri="{FF2B5EF4-FFF2-40B4-BE49-F238E27FC236}">
                <a16:creationId xmlns:a16="http://schemas.microsoft.com/office/drawing/2014/main" id="{3256568A-0F4E-78BE-1DF1-987119854CD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661B64-F339-6D4C-80D0-18C1F6B18BC2}" type="slidenum">
              <a:rPr kumimoji="0" lang="en-US" sz="12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52E3DA72-0E5B-B937-9888-6A11EB334B5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6789581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F22E205-98D2-1656-24D0-7666A8A138FB}"/>
              </a:ext>
            </a:extLst>
          </p:cNvPr>
          <p:cNvSpPr>
            <a:spLocks noGrp="1"/>
          </p:cNvSpPr>
          <p:nvPr>
            <p:ph type="title"/>
          </p:nvPr>
        </p:nvSpPr>
        <p:spPr/>
        <p:txBody>
          <a:bodyPr/>
          <a:lstStyle/>
          <a:p>
            <a:pPr algn="ctr"/>
            <a:r>
              <a:rPr lang="en-US" b="1" dirty="0"/>
              <a:t>Sample Scenario No.3 cont.</a:t>
            </a:r>
          </a:p>
        </p:txBody>
      </p:sp>
      <p:sp>
        <p:nvSpPr>
          <p:cNvPr id="6" name="Content Placeholder 5">
            <a:extLst>
              <a:ext uri="{FF2B5EF4-FFF2-40B4-BE49-F238E27FC236}">
                <a16:creationId xmlns:a16="http://schemas.microsoft.com/office/drawing/2014/main" id="{E3A87375-70C6-3303-53BA-ED6F6C1FB7B2}"/>
              </a:ext>
            </a:extLst>
          </p:cNvPr>
          <p:cNvSpPr>
            <a:spLocks noGrp="1"/>
          </p:cNvSpPr>
          <p:nvPr>
            <p:ph idx="1"/>
          </p:nvPr>
        </p:nvSpPr>
        <p:spPr>
          <a:xfrm>
            <a:off x="427382" y="1737360"/>
            <a:ext cx="11390244" cy="4439603"/>
          </a:xfrm>
        </p:spPr>
        <p:txBody>
          <a:bodyPr>
            <a:noAutofit/>
          </a:bodyPr>
          <a:lstStyle/>
          <a:p>
            <a:r>
              <a:rPr lang="en-US" sz="3200" dirty="0"/>
              <a:t> </a:t>
            </a:r>
            <a:r>
              <a:rPr lang="en-US" dirty="0"/>
              <a:t>Can the district apply its own code of conduct separate from Title IX for fighting and knife possession?</a:t>
            </a:r>
          </a:p>
          <a:p>
            <a:pPr lvl="1">
              <a:buFont typeface="Courier New" panose="02070309020205020404" pitchFamily="49" charset="0"/>
              <a:buChar char="o"/>
            </a:pPr>
            <a:r>
              <a:rPr lang="en-US" b="1" dirty="0">
                <a:solidFill>
                  <a:schemeClr val="tx2"/>
                </a:solidFill>
              </a:rPr>
              <a:t>Only if there is a zero-tolerance or similar consistent policy for imposing discipline for fighting or knife possession. </a:t>
            </a:r>
          </a:p>
          <a:p>
            <a:pPr lvl="1">
              <a:buFont typeface="Courier New" panose="02070309020205020404" pitchFamily="49" charset="0"/>
              <a:buChar char="o"/>
            </a:pPr>
            <a:r>
              <a:rPr lang="en-US" b="1" dirty="0">
                <a:solidFill>
                  <a:schemeClr val="tx2"/>
                </a:solidFill>
              </a:rPr>
              <a:t>Otherwise could be seen as retaliation against respondents for participating in Title IX investigation.   </a:t>
            </a:r>
          </a:p>
          <a:p>
            <a:pPr lvl="1">
              <a:buFont typeface="Courier New" panose="02070309020205020404" pitchFamily="49" charset="0"/>
              <a:buChar char="o"/>
            </a:pPr>
            <a:r>
              <a:rPr lang="en-US" b="1" dirty="0">
                <a:solidFill>
                  <a:schemeClr val="tx2"/>
                </a:solidFill>
              </a:rPr>
              <a:t>But if the district has zero tolerance and punishes consistently for fighting and knife possession, you can sever the collateral conduct from the Title IX investigation and proceed accordingly. </a:t>
            </a:r>
          </a:p>
          <a:p>
            <a:pPr marL="0" indent="0">
              <a:buNone/>
            </a:pPr>
            <a:endParaRPr lang="en-US" sz="3200" dirty="0"/>
          </a:p>
        </p:txBody>
      </p:sp>
      <p:sp>
        <p:nvSpPr>
          <p:cNvPr id="7" name="Slide Number Placeholder 6">
            <a:extLst>
              <a:ext uri="{FF2B5EF4-FFF2-40B4-BE49-F238E27FC236}">
                <a16:creationId xmlns:a16="http://schemas.microsoft.com/office/drawing/2014/main" id="{FF6BA025-8EF9-71BF-7DE9-6AE2646C98B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661B64-F339-6D4C-80D0-18C1F6B18BC2}" type="slidenum">
              <a:rPr kumimoji="0" lang="en-US" sz="120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8" name="Footer Placeholder 7">
            <a:extLst>
              <a:ext uri="{FF2B5EF4-FFF2-40B4-BE49-F238E27FC236}">
                <a16:creationId xmlns:a16="http://schemas.microsoft.com/office/drawing/2014/main" id="{148C4CD4-3B11-66D9-B71D-D8A6F0D9FB6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5973012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39059C-A456-1E5B-6D2A-668A69B5E339}"/>
              </a:ext>
            </a:extLst>
          </p:cNvPr>
          <p:cNvSpPr>
            <a:spLocks noGrp="1"/>
          </p:cNvSpPr>
          <p:nvPr>
            <p:ph type="title"/>
          </p:nvPr>
        </p:nvSpPr>
        <p:spPr/>
        <p:txBody>
          <a:bodyPr/>
          <a:lstStyle/>
          <a:p>
            <a:pPr algn="ctr"/>
            <a:r>
              <a:rPr lang="en-US" b="1" dirty="0"/>
              <a:t>Sample Scenario No.4</a:t>
            </a:r>
          </a:p>
        </p:txBody>
      </p:sp>
      <p:sp>
        <p:nvSpPr>
          <p:cNvPr id="3" name="Content Placeholder 2">
            <a:extLst>
              <a:ext uri="{FF2B5EF4-FFF2-40B4-BE49-F238E27FC236}">
                <a16:creationId xmlns:a16="http://schemas.microsoft.com/office/drawing/2014/main" id="{AE894920-EEBC-DE14-281B-0D74F4BB2ABE}"/>
              </a:ext>
            </a:extLst>
          </p:cNvPr>
          <p:cNvSpPr>
            <a:spLocks noGrp="1"/>
          </p:cNvSpPr>
          <p:nvPr>
            <p:ph idx="1"/>
          </p:nvPr>
        </p:nvSpPr>
        <p:spPr>
          <a:xfrm>
            <a:off x="427382" y="1463040"/>
            <a:ext cx="11390244" cy="4600303"/>
          </a:xfrm>
        </p:spPr>
        <p:txBody>
          <a:bodyPr>
            <a:normAutofit/>
          </a:bodyPr>
          <a:lstStyle/>
          <a:p>
            <a:pPr marL="0" indent="0">
              <a:buNone/>
            </a:pPr>
            <a:r>
              <a:rPr lang="en-US" sz="3200" dirty="0"/>
              <a:t>Parents report their 16 year old son’s grades have dropped and he has begun skipping school. After going through his cell phone, parents found inappropriate messages between son and calculus teacher, including content with sexual innuendo. </a:t>
            </a:r>
          </a:p>
          <a:p>
            <a:r>
              <a:rPr lang="en-US" sz="3200" dirty="0"/>
              <a:t>Does Title IX apply? </a:t>
            </a:r>
          </a:p>
          <a:p>
            <a:r>
              <a:rPr lang="en-US" sz="3200" dirty="0"/>
              <a:t>What investigative steps should administration take? </a:t>
            </a:r>
          </a:p>
          <a:p>
            <a:r>
              <a:rPr lang="en-US" sz="3200" dirty="0"/>
              <a:t>Other considerations? </a:t>
            </a:r>
          </a:p>
          <a:p>
            <a:endParaRPr lang="en-US" sz="3200" b="1" dirty="0">
              <a:solidFill>
                <a:schemeClr val="tx2"/>
              </a:solidFill>
            </a:endParaRPr>
          </a:p>
        </p:txBody>
      </p:sp>
      <p:sp>
        <p:nvSpPr>
          <p:cNvPr id="4" name="Slide Number Placeholder 3">
            <a:extLst>
              <a:ext uri="{FF2B5EF4-FFF2-40B4-BE49-F238E27FC236}">
                <a16:creationId xmlns:a16="http://schemas.microsoft.com/office/drawing/2014/main" id="{3256568A-0F4E-78BE-1DF1-987119854CD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661B64-F339-6D4C-80D0-18C1F6B18BC2}" type="slidenum">
              <a:rPr kumimoji="0" lang="en-US" sz="12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52E3DA72-0E5B-B937-9888-6A11EB334B5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8811367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F22E205-98D2-1656-24D0-7666A8A138FB}"/>
              </a:ext>
            </a:extLst>
          </p:cNvPr>
          <p:cNvSpPr>
            <a:spLocks noGrp="1"/>
          </p:cNvSpPr>
          <p:nvPr>
            <p:ph type="title"/>
          </p:nvPr>
        </p:nvSpPr>
        <p:spPr/>
        <p:txBody>
          <a:bodyPr/>
          <a:lstStyle/>
          <a:p>
            <a:pPr algn="ctr"/>
            <a:r>
              <a:rPr lang="en-US" b="1" dirty="0"/>
              <a:t>Sample Scenario No.4</a:t>
            </a:r>
          </a:p>
        </p:txBody>
      </p:sp>
      <p:sp>
        <p:nvSpPr>
          <p:cNvPr id="6" name="Content Placeholder 5">
            <a:extLst>
              <a:ext uri="{FF2B5EF4-FFF2-40B4-BE49-F238E27FC236}">
                <a16:creationId xmlns:a16="http://schemas.microsoft.com/office/drawing/2014/main" id="{E3A87375-70C6-3303-53BA-ED6F6C1FB7B2}"/>
              </a:ext>
            </a:extLst>
          </p:cNvPr>
          <p:cNvSpPr>
            <a:spLocks noGrp="1"/>
          </p:cNvSpPr>
          <p:nvPr>
            <p:ph idx="1"/>
          </p:nvPr>
        </p:nvSpPr>
        <p:spPr>
          <a:xfrm>
            <a:off x="427382" y="1737360"/>
            <a:ext cx="11390244" cy="4439603"/>
          </a:xfrm>
        </p:spPr>
        <p:txBody>
          <a:bodyPr>
            <a:noAutofit/>
          </a:bodyPr>
          <a:lstStyle/>
          <a:p>
            <a:r>
              <a:rPr lang="en-US" dirty="0"/>
              <a:t>Does Title IX apply? </a:t>
            </a:r>
            <a:r>
              <a:rPr lang="en-US" b="1" dirty="0">
                <a:solidFill>
                  <a:schemeClr val="tx2"/>
                </a:solidFill>
              </a:rPr>
              <a:t>Yes. </a:t>
            </a:r>
          </a:p>
          <a:p>
            <a:r>
              <a:rPr lang="en-US" dirty="0"/>
              <a:t>What steps should administration take? </a:t>
            </a:r>
          </a:p>
          <a:p>
            <a:pPr lvl="1">
              <a:buFont typeface="Courier New" panose="02070309020205020404" pitchFamily="49" charset="0"/>
              <a:buChar char="o"/>
            </a:pPr>
            <a:r>
              <a:rPr lang="en-US" b="1" dirty="0">
                <a:solidFill>
                  <a:schemeClr val="tx2"/>
                </a:solidFill>
              </a:rPr>
              <a:t>Take all legally required steps: </a:t>
            </a:r>
          </a:p>
          <a:p>
            <a:pPr lvl="2">
              <a:buFont typeface="Wingdings" panose="05000000000000000000" pitchFamily="2" charset="2"/>
              <a:buChar char="Ø"/>
            </a:pPr>
            <a:r>
              <a:rPr lang="en-US" sz="2000" b="1" dirty="0">
                <a:solidFill>
                  <a:schemeClr val="tx2"/>
                </a:solidFill>
              </a:rPr>
              <a:t>Contact law enforcement</a:t>
            </a:r>
          </a:p>
          <a:p>
            <a:pPr lvl="2">
              <a:buFont typeface="Wingdings" panose="05000000000000000000" pitchFamily="2" charset="2"/>
              <a:buChar char="Ø"/>
            </a:pPr>
            <a:r>
              <a:rPr lang="en-US" sz="2000" b="1" dirty="0">
                <a:solidFill>
                  <a:schemeClr val="tx2"/>
                </a:solidFill>
              </a:rPr>
              <a:t>Contact CPS</a:t>
            </a:r>
          </a:p>
          <a:p>
            <a:pPr lvl="2">
              <a:buFont typeface="Wingdings" panose="05000000000000000000" pitchFamily="2" charset="2"/>
              <a:buChar char="Ø"/>
            </a:pPr>
            <a:r>
              <a:rPr lang="en-US" sz="2000" b="1" dirty="0">
                <a:solidFill>
                  <a:schemeClr val="tx2"/>
                </a:solidFill>
              </a:rPr>
              <a:t>Report to OPC</a:t>
            </a:r>
          </a:p>
          <a:p>
            <a:pPr lvl="1">
              <a:buFont typeface="Courier New" panose="02070309020205020404" pitchFamily="49" charset="0"/>
              <a:buChar char="o"/>
            </a:pPr>
            <a:r>
              <a:rPr lang="en-US" b="1" dirty="0">
                <a:solidFill>
                  <a:schemeClr val="tx2"/>
                </a:solidFill>
              </a:rPr>
              <a:t>Forward Complaint to Title IX Coordinator who must meet with student  to discuss supportive measures and then initiates formal complaint process by issuing notice to both parties. </a:t>
            </a:r>
            <a:r>
              <a:rPr lang="en-US" b="1" dirty="0">
                <a:solidFill>
                  <a:srgbClr val="FF0000"/>
                </a:solidFill>
              </a:rPr>
              <a:t>(Use Notice of Allegations Form)</a:t>
            </a:r>
            <a:endParaRPr lang="en-US" b="1" dirty="0">
              <a:solidFill>
                <a:schemeClr val="tx2"/>
              </a:solidFill>
            </a:endParaRPr>
          </a:p>
          <a:p>
            <a:pPr lvl="1">
              <a:buFont typeface="Courier New" panose="02070309020205020404" pitchFamily="49" charset="0"/>
              <a:buChar char="o"/>
            </a:pPr>
            <a:r>
              <a:rPr lang="en-US" b="1" dirty="0">
                <a:solidFill>
                  <a:schemeClr val="tx2"/>
                </a:solidFill>
              </a:rPr>
              <a:t>Teacher should be offered union representative as per CBA. </a:t>
            </a:r>
            <a:endParaRPr lang="en-US" dirty="0"/>
          </a:p>
          <a:p>
            <a:pPr marL="0" indent="0">
              <a:buNone/>
            </a:pPr>
            <a:endParaRPr lang="en-US" sz="3200" dirty="0"/>
          </a:p>
        </p:txBody>
      </p:sp>
      <p:sp>
        <p:nvSpPr>
          <p:cNvPr id="7" name="Slide Number Placeholder 6">
            <a:extLst>
              <a:ext uri="{FF2B5EF4-FFF2-40B4-BE49-F238E27FC236}">
                <a16:creationId xmlns:a16="http://schemas.microsoft.com/office/drawing/2014/main" id="{FF6BA025-8EF9-71BF-7DE9-6AE2646C98B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661B64-F339-6D4C-80D0-18C1F6B18BC2}" type="slidenum">
              <a:rPr kumimoji="0" lang="en-US" sz="120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8" name="Footer Placeholder 7">
            <a:extLst>
              <a:ext uri="{FF2B5EF4-FFF2-40B4-BE49-F238E27FC236}">
                <a16:creationId xmlns:a16="http://schemas.microsoft.com/office/drawing/2014/main" id="{148C4CD4-3B11-66D9-B71D-D8A6F0D9FB6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3697191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39059C-A456-1E5B-6D2A-668A69B5E339}"/>
              </a:ext>
            </a:extLst>
          </p:cNvPr>
          <p:cNvSpPr>
            <a:spLocks noGrp="1"/>
          </p:cNvSpPr>
          <p:nvPr>
            <p:ph type="title"/>
          </p:nvPr>
        </p:nvSpPr>
        <p:spPr/>
        <p:txBody>
          <a:bodyPr/>
          <a:lstStyle/>
          <a:p>
            <a:pPr algn="ctr"/>
            <a:r>
              <a:rPr lang="en-US" b="1" dirty="0"/>
              <a:t>Sample Scenario No. 4</a:t>
            </a:r>
          </a:p>
        </p:txBody>
      </p:sp>
      <p:sp>
        <p:nvSpPr>
          <p:cNvPr id="3" name="Content Placeholder 2">
            <a:extLst>
              <a:ext uri="{FF2B5EF4-FFF2-40B4-BE49-F238E27FC236}">
                <a16:creationId xmlns:a16="http://schemas.microsoft.com/office/drawing/2014/main" id="{AE894920-EEBC-DE14-281B-0D74F4BB2ABE}"/>
              </a:ext>
            </a:extLst>
          </p:cNvPr>
          <p:cNvSpPr>
            <a:spLocks noGrp="1"/>
          </p:cNvSpPr>
          <p:nvPr>
            <p:ph idx="1"/>
          </p:nvPr>
        </p:nvSpPr>
        <p:spPr>
          <a:xfrm>
            <a:off x="427382" y="1463040"/>
            <a:ext cx="11390244" cy="4600303"/>
          </a:xfrm>
        </p:spPr>
        <p:txBody>
          <a:bodyPr>
            <a:normAutofit/>
          </a:bodyPr>
          <a:lstStyle/>
          <a:p>
            <a:r>
              <a:rPr lang="en-US" dirty="0"/>
              <a:t>What investigative steps should administration take? </a:t>
            </a:r>
          </a:p>
          <a:p>
            <a:endParaRPr lang="en-US" dirty="0"/>
          </a:p>
          <a:p>
            <a:pPr lvl="1">
              <a:buFont typeface="Courier New" panose="02070309020205020404" pitchFamily="49" charset="0"/>
              <a:buChar char="o"/>
            </a:pPr>
            <a:r>
              <a:rPr lang="en-US" sz="2800" b="1" dirty="0">
                <a:solidFill>
                  <a:schemeClr val="tx2"/>
                </a:solidFill>
              </a:rPr>
              <a:t>District cannot offer informal resolution because staff-student sexual harassment allegations involved. </a:t>
            </a:r>
          </a:p>
          <a:p>
            <a:pPr lvl="1">
              <a:buFont typeface="Courier New" panose="02070309020205020404" pitchFamily="49" charset="0"/>
              <a:buChar char="o"/>
            </a:pPr>
            <a:r>
              <a:rPr lang="en-US" sz="2800" b="1" dirty="0">
                <a:solidFill>
                  <a:schemeClr val="tx2"/>
                </a:solidFill>
              </a:rPr>
              <a:t>Schedule interviews.  </a:t>
            </a:r>
            <a:r>
              <a:rPr lang="en-US" sz="2800" b="1" dirty="0">
                <a:solidFill>
                  <a:srgbClr val="FF0000"/>
                </a:solidFill>
              </a:rPr>
              <a:t>(Notice of Interviews)</a:t>
            </a:r>
          </a:p>
          <a:p>
            <a:pPr lvl="1">
              <a:buFont typeface="Courier New" panose="02070309020205020404" pitchFamily="49" charset="0"/>
              <a:buChar char="o"/>
            </a:pPr>
            <a:r>
              <a:rPr lang="en-US" sz="2800" b="1" dirty="0">
                <a:solidFill>
                  <a:schemeClr val="tx2"/>
                </a:solidFill>
              </a:rPr>
              <a:t>Evidence Review </a:t>
            </a:r>
            <a:r>
              <a:rPr lang="en-US" sz="2800" b="1" dirty="0">
                <a:solidFill>
                  <a:srgbClr val="FF0000"/>
                </a:solidFill>
              </a:rPr>
              <a:t>(Notice of  Opportunity to Review Evidence)</a:t>
            </a:r>
          </a:p>
          <a:p>
            <a:pPr lvl="1">
              <a:buFont typeface="Courier New" panose="02070309020205020404" pitchFamily="49" charset="0"/>
              <a:buChar char="o"/>
            </a:pPr>
            <a:r>
              <a:rPr lang="en-US" sz="2800" b="1" dirty="0">
                <a:solidFill>
                  <a:schemeClr val="tx2"/>
                </a:solidFill>
              </a:rPr>
              <a:t>Investigative Report  </a:t>
            </a:r>
            <a:r>
              <a:rPr lang="en-US" sz="2800" b="1" dirty="0">
                <a:solidFill>
                  <a:srgbClr val="FF0000"/>
                </a:solidFill>
              </a:rPr>
              <a:t>(Investigation Report)</a:t>
            </a:r>
            <a:endParaRPr lang="en-US" sz="2800" dirty="0">
              <a:solidFill>
                <a:srgbClr val="FF0000"/>
              </a:solidFill>
            </a:endParaRPr>
          </a:p>
          <a:p>
            <a:endParaRPr lang="en-US" sz="3200" b="1" dirty="0">
              <a:solidFill>
                <a:schemeClr val="tx2"/>
              </a:solidFill>
            </a:endParaRPr>
          </a:p>
        </p:txBody>
      </p:sp>
      <p:sp>
        <p:nvSpPr>
          <p:cNvPr id="4" name="Slide Number Placeholder 3">
            <a:extLst>
              <a:ext uri="{FF2B5EF4-FFF2-40B4-BE49-F238E27FC236}">
                <a16:creationId xmlns:a16="http://schemas.microsoft.com/office/drawing/2014/main" id="{3256568A-0F4E-78BE-1DF1-987119854CD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661B64-F339-6D4C-80D0-18C1F6B18BC2}" type="slidenum">
              <a:rPr kumimoji="0" lang="en-US" sz="12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52E3DA72-0E5B-B937-9888-6A11EB334B5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7289112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F22E205-98D2-1656-24D0-7666A8A138FB}"/>
              </a:ext>
            </a:extLst>
          </p:cNvPr>
          <p:cNvSpPr>
            <a:spLocks noGrp="1"/>
          </p:cNvSpPr>
          <p:nvPr>
            <p:ph type="title"/>
          </p:nvPr>
        </p:nvSpPr>
        <p:spPr/>
        <p:txBody>
          <a:bodyPr/>
          <a:lstStyle/>
          <a:p>
            <a:pPr algn="ctr"/>
            <a:r>
              <a:rPr lang="en-US" b="1" dirty="0"/>
              <a:t>Sample Scenario No.4</a:t>
            </a:r>
          </a:p>
        </p:txBody>
      </p:sp>
      <p:sp>
        <p:nvSpPr>
          <p:cNvPr id="6" name="Content Placeholder 5">
            <a:extLst>
              <a:ext uri="{FF2B5EF4-FFF2-40B4-BE49-F238E27FC236}">
                <a16:creationId xmlns:a16="http://schemas.microsoft.com/office/drawing/2014/main" id="{E3A87375-70C6-3303-53BA-ED6F6C1FB7B2}"/>
              </a:ext>
            </a:extLst>
          </p:cNvPr>
          <p:cNvSpPr>
            <a:spLocks noGrp="1"/>
          </p:cNvSpPr>
          <p:nvPr>
            <p:ph idx="1"/>
          </p:nvPr>
        </p:nvSpPr>
        <p:spPr>
          <a:xfrm>
            <a:off x="427382" y="1737360"/>
            <a:ext cx="11390244" cy="4439603"/>
          </a:xfrm>
        </p:spPr>
        <p:txBody>
          <a:bodyPr>
            <a:noAutofit/>
          </a:bodyPr>
          <a:lstStyle/>
          <a:p>
            <a:r>
              <a:rPr lang="en-US" sz="3600" dirty="0"/>
              <a:t>Can the district discipline teacher outside Title IX process? </a:t>
            </a:r>
          </a:p>
          <a:p>
            <a:pPr lvl="1">
              <a:buFont typeface="Courier New" panose="02070309020205020404" pitchFamily="49" charset="0"/>
              <a:buChar char="o"/>
            </a:pPr>
            <a:r>
              <a:rPr lang="en-US" sz="3600" b="1" dirty="0">
                <a:solidFill>
                  <a:schemeClr val="tx2"/>
                </a:solidFill>
              </a:rPr>
              <a:t>The Title IX process should be followed first. </a:t>
            </a:r>
          </a:p>
          <a:p>
            <a:pPr lvl="1">
              <a:buFont typeface="Courier New" panose="02070309020205020404" pitchFamily="49" charset="0"/>
              <a:buChar char="o"/>
            </a:pPr>
            <a:r>
              <a:rPr lang="en-US" sz="3600" b="1" dirty="0">
                <a:solidFill>
                  <a:schemeClr val="tx2"/>
                </a:solidFill>
              </a:rPr>
              <a:t>Consult with legal counsel for nuanced situations. </a:t>
            </a:r>
          </a:p>
          <a:p>
            <a:r>
              <a:rPr lang="en-US" sz="3600" dirty="0"/>
              <a:t>Other considerations?  </a:t>
            </a:r>
            <a:r>
              <a:rPr lang="en-US" sz="3600" b="1" dirty="0">
                <a:solidFill>
                  <a:schemeClr val="tx2"/>
                </a:solidFill>
              </a:rPr>
              <a:t>Teacher may be placed on administrative leave while Title IX process is pending.</a:t>
            </a:r>
            <a:endParaRPr lang="en-US" sz="3600" dirty="0"/>
          </a:p>
        </p:txBody>
      </p:sp>
      <p:sp>
        <p:nvSpPr>
          <p:cNvPr id="7" name="Slide Number Placeholder 6">
            <a:extLst>
              <a:ext uri="{FF2B5EF4-FFF2-40B4-BE49-F238E27FC236}">
                <a16:creationId xmlns:a16="http://schemas.microsoft.com/office/drawing/2014/main" id="{FF6BA025-8EF9-71BF-7DE9-6AE2646C98B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661B64-F339-6D4C-80D0-18C1F6B18BC2}" type="slidenum">
              <a:rPr kumimoji="0" lang="en-US" sz="120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8" name="Footer Placeholder 7">
            <a:extLst>
              <a:ext uri="{FF2B5EF4-FFF2-40B4-BE49-F238E27FC236}">
                <a16:creationId xmlns:a16="http://schemas.microsoft.com/office/drawing/2014/main" id="{148C4CD4-3B11-66D9-B71D-D8A6F0D9FB6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6919445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F22E205-98D2-1656-24D0-7666A8A138FB}"/>
              </a:ext>
            </a:extLst>
          </p:cNvPr>
          <p:cNvSpPr>
            <a:spLocks noGrp="1"/>
          </p:cNvSpPr>
          <p:nvPr>
            <p:ph type="title"/>
          </p:nvPr>
        </p:nvSpPr>
        <p:spPr/>
        <p:txBody>
          <a:bodyPr/>
          <a:lstStyle/>
          <a:p>
            <a:pPr algn="ctr"/>
            <a:r>
              <a:rPr lang="en-US" altLang="en-US" sz="4400" b="1" dirty="0"/>
              <a:t>Investigative Reports - Content</a:t>
            </a:r>
            <a:endParaRPr lang="en-US" b="1" dirty="0"/>
          </a:p>
        </p:txBody>
      </p:sp>
      <p:sp>
        <p:nvSpPr>
          <p:cNvPr id="6" name="Content Placeholder 5">
            <a:extLst>
              <a:ext uri="{FF2B5EF4-FFF2-40B4-BE49-F238E27FC236}">
                <a16:creationId xmlns:a16="http://schemas.microsoft.com/office/drawing/2014/main" id="{E3A87375-70C6-3303-53BA-ED6F6C1FB7B2}"/>
              </a:ext>
            </a:extLst>
          </p:cNvPr>
          <p:cNvSpPr>
            <a:spLocks noGrp="1"/>
          </p:cNvSpPr>
          <p:nvPr>
            <p:ph idx="1"/>
          </p:nvPr>
        </p:nvSpPr>
        <p:spPr>
          <a:xfrm>
            <a:off x="427382" y="1696720"/>
            <a:ext cx="11390244" cy="4480243"/>
          </a:xfrm>
        </p:spPr>
        <p:txBody>
          <a:bodyPr>
            <a:noAutofit/>
          </a:bodyPr>
          <a:lstStyle/>
          <a:p>
            <a:pPr eaLnBrk="1" hangingPunct="1"/>
            <a:r>
              <a:rPr lang="en-US" altLang="en-US" sz="2400" dirty="0"/>
              <a:t>What should be in the report?</a:t>
            </a:r>
          </a:p>
          <a:p>
            <a:pPr marL="457200" lvl="1" indent="0" eaLnBrk="1" hangingPunct="1">
              <a:buNone/>
            </a:pPr>
            <a:r>
              <a:rPr lang="en-US" altLang="en-US" sz="2400" dirty="0"/>
              <a:t>-	Applicable policy provisions </a:t>
            </a:r>
          </a:p>
          <a:p>
            <a:pPr marL="914400" lvl="2" indent="0" eaLnBrk="1" hangingPunct="1">
              <a:buNone/>
            </a:pPr>
            <a:r>
              <a:rPr lang="en-US" altLang="en-US" sz="2400" dirty="0">
                <a:latin typeface="Calibri" panose="020F0502020204030204" pitchFamily="34" charset="0"/>
                <a:cs typeface="Calibri" panose="020F0502020204030204" pitchFamily="34" charset="0"/>
              </a:rPr>
              <a:t>◦  </a:t>
            </a:r>
            <a:r>
              <a:rPr lang="en-US" altLang="en-US" sz="2400" dirty="0"/>
              <a:t>Definition of prohibited conduct alleged</a:t>
            </a:r>
          </a:p>
          <a:p>
            <a:pPr marL="914400" lvl="2" indent="0" eaLnBrk="1" hangingPunct="1">
              <a:buNone/>
            </a:pPr>
            <a:r>
              <a:rPr lang="en-US" altLang="en-US" sz="2400" dirty="0">
                <a:latin typeface="Calibri" panose="020F0502020204030204" pitchFamily="34" charset="0"/>
                <a:cs typeface="Calibri" panose="020F0502020204030204" pitchFamily="34" charset="0"/>
              </a:rPr>
              <a:t>◦  </a:t>
            </a:r>
            <a:r>
              <a:rPr lang="en-US" altLang="en-US" sz="2400" dirty="0"/>
              <a:t>Related definitions as appropriate (e.g. consent, incapacitated)</a:t>
            </a:r>
          </a:p>
          <a:p>
            <a:pPr eaLnBrk="1" hangingPunct="1"/>
            <a:r>
              <a:rPr lang="en-US" altLang="en-US" sz="2400" dirty="0"/>
              <a:t>How to organize the report:</a:t>
            </a:r>
          </a:p>
          <a:p>
            <a:pPr marL="457200" lvl="1" indent="0" eaLnBrk="1" hangingPunct="1">
              <a:buNone/>
            </a:pPr>
            <a:r>
              <a:rPr lang="en-US" altLang="en-US" sz="2400" dirty="0"/>
              <a:t>-	Chronologically</a:t>
            </a:r>
          </a:p>
          <a:p>
            <a:pPr marL="457200" lvl="1" indent="0" eaLnBrk="1" hangingPunct="1">
              <a:buNone/>
            </a:pPr>
            <a:r>
              <a:rPr lang="en-US" altLang="en-US" sz="2400" dirty="0"/>
              <a:t>-	By witness summary</a:t>
            </a:r>
          </a:p>
          <a:p>
            <a:pPr marL="457200" lvl="1" indent="0" eaLnBrk="1" hangingPunct="1">
              <a:buNone/>
            </a:pPr>
            <a:r>
              <a:rPr lang="en-US" altLang="en-US" sz="2400" dirty="0"/>
              <a:t>-	By allegation/topic</a:t>
            </a:r>
          </a:p>
          <a:p>
            <a:pPr marL="385763"/>
            <a:r>
              <a:rPr lang="en-US" altLang="en-US" sz="2400" dirty="0"/>
              <a:t>Include citations to the record</a:t>
            </a:r>
          </a:p>
          <a:p>
            <a:pPr eaLnBrk="1" hangingPunct="1"/>
            <a:endParaRPr lang="en-US" sz="3600" dirty="0"/>
          </a:p>
        </p:txBody>
      </p:sp>
      <p:sp>
        <p:nvSpPr>
          <p:cNvPr id="7" name="Slide Number Placeholder 6">
            <a:extLst>
              <a:ext uri="{FF2B5EF4-FFF2-40B4-BE49-F238E27FC236}">
                <a16:creationId xmlns:a16="http://schemas.microsoft.com/office/drawing/2014/main" id="{FF6BA025-8EF9-71BF-7DE9-6AE2646C98B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661B64-F339-6D4C-80D0-18C1F6B18BC2}" type="slidenum">
              <a:rPr kumimoji="0" lang="en-US" sz="120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8" name="Footer Placeholder 7">
            <a:extLst>
              <a:ext uri="{FF2B5EF4-FFF2-40B4-BE49-F238E27FC236}">
                <a16:creationId xmlns:a16="http://schemas.microsoft.com/office/drawing/2014/main" id="{148C4CD4-3B11-66D9-B71D-D8A6F0D9FB6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3231709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39059C-A456-1E5B-6D2A-668A69B5E339}"/>
              </a:ext>
            </a:extLst>
          </p:cNvPr>
          <p:cNvSpPr>
            <a:spLocks noGrp="1"/>
          </p:cNvSpPr>
          <p:nvPr>
            <p:ph type="title"/>
          </p:nvPr>
        </p:nvSpPr>
        <p:spPr/>
        <p:txBody>
          <a:bodyPr/>
          <a:lstStyle/>
          <a:p>
            <a:pPr algn="ctr"/>
            <a:r>
              <a:rPr lang="en-US" altLang="en-US" sz="4400" b="1" dirty="0"/>
              <a:t>Investigative Reports - Content</a:t>
            </a:r>
            <a:endParaRPr lang="en-US" b="1" dirty="0"/>
          </a:p>
        </p:txBody>
      </p:sp>
      <p:sp>
        <p:nvSpPr>
          <p:cNvPr id="3" name="Content Placeholder 2">
            <a:extLst>
              <a:ext uri="{FF2B5EF4-FFF2-40B4-BE49-F238E27FC236}">
                <a16:creationId xmlns:a16="http://schemas.microsoft.com/office/drawing/2014/main" id="{AE894920-EEBC-DE14-281B-0D74F4BB2ABE}"/>
              </a:ext>
            </a:extLst>
          </p:cNvPr>
          <p:cNvSpPr>
            <a:spLocks noGrp="1"/>
          </p:cNvSpPr>
          <p:nvPr>
            <p:ph idx="1"/>
          </p:nvPr>
        </p:nvSpPr>
        <p:spPr>
          <a:xfrm>
            <a:off x="427382" y="1463040"/>
            <a:ext cx="11390244" cy="4600303"/>
          </a:xfrm>
        </p:spPr>
        <p:txBody>
          <a:bodyPr>
            <a:normAutofit/>
          </a:bodyPr>
          <a:lstStyle/>
          <a:p>
            <a:pPr eaLnBrk="1" hangingPunct="1"/>
            <a:r>
              <a:rPr lang="en-US" altLang="en-US" sz="3200" dirty="0"/>
              <a:t>Give an overview of evidence collected</a:t>
            </a:r>
          </a:p>
          <a:p>
            <a:pPr marL="0" indent="0" eaLnBrk="1" hangingPunct="1">
              <a:buNone/>
            </a:pPr>
            <a:r>
              <a:rPr lang="en-US" altLang="en-US" sz="3200" dirty="0"/>
              <a:t>	-  Attach any statements and important evidence as exhibits</a:t>
            </a:r>
          </a:p>
          <a:p>
            <a:pPr eaLnBrk="1" hangingPunct="1"/>
            <a:r>
              <a:rPr lang="en-US" altLang="en-US" sz="3200" dirty="0"/>
              <a:t>Identify disputed and undisputed facts</a:t>
            </a:r>
          </a:p>
          <a:p>
            <a:pPr marL="0" indent="0" eaLnBrk="1" hangingPunct="1">
              <a:buNone/>
            </a:pPr>
            <a:r>
              <a:rPr lang="en-US" altLang="en-US" sz="3200" dirty="0"/>
              <a:t>	- He said/she said</a:t>
            </a:r>
          </a:p>
          <a:p>
            <a:pPr marL="457200" lvl="1" indent="0" eaLnBrk="1" hangingPunct="1">
              <a:buNone/>
            </a:pPr>
            <a:r>
              <a:rPr lang="en-US" altLang="en-US" sz="3200" dirty="0"/>
              <a:t>	 - X claims but was unable to provide evidence to support</a:t>
            </a:r>
          </a:p>
          <a:p>
            <a:pPr eaLnBrk="1" hangingPunct="1"/>
            <a:r>
              <a:rPr lang="en-US" altLang="en-US" sz="3200" dirty="0"/>
              <a:t>Make sure you have facts for each element of charge or explain why you don’t</a:t>
            </a:r>
          </a:p>
          <a:p>
            <a:pPr marL="0" indent="0" algn="ctr" eaLnBrk="1" hangingPunct="1">
              <a:buNone/>
            </a:pPr>
            <a:endParaRPr lang="en-US" altLang="en-US" sz="6600" b="1" dirty="0"/>
          </a:p>
        </p:txBody>
      </p:sp>
      <p:sp>
        <p:nvSpPr>
          <p:cNvPr id="4" name="Slide Number Placeholder 3">
            <a:extLst>
              <a:ext uri="{FF2B5EF4-FFF2-40B4-BE49-F238E27FC236}">
                <a16:creationId xmlns:a16="http://schemas.microsoft.com/office/drawing/2014/main" id="{3256568A-0F4E-78BE-1DF1-987119854CD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661B64-F339-6D4C-80D0-18C1F6B18BC2}" type="slidenum">
              <a:rPr kumimoji="0" lang="en-US" sz="12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52E3DA72-0E5B-B937-9888-6A11EB334B5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630567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39059C-A456-1E5B-6D2A-668A69B5E339}"/>
              </a:ext>
            </a:extLst>
          </p:cNvPr>
          <p:cNvSpPr>
            <a:spLocks noGrp="1"/>
          </p:cNvSpPr>
          <p:nvPr>
            <p:ph type="title"/>
          </p:nvPr>
        </p:nvSpPr>
        <p:spPr/>
        <p:txBody>
          <a:bodyPr/>
          <a:lstStyle/>
          <a:p>
            <a:pPr algn="ctr"/>
            <a:r>
              <a:rPr lang="en-US" b="1" dirty="0"/>
              <a:t>Applicability of Title IX</a:t>
            </a:r>
          </a:p>
        </p:txBody>
      </p:sp>
      <p:sp>
        <p:nvSpPr>
          <p:cNvPr id="3" name="Content Placeholder 2">
            <a:extLst>
              <a:ext uri="{FF2B5EF4-FFF2-40B4-BE49-F238E27FC236}">
                <a16:creationId xmlns:a16="http://schemas.microsoft.com/office/drawing/2014/main" id="{AE894920-EEBC-DE14-281B-0D74F4BB2ABE}"/>
              </a:ext>
            </a:extLst>
          </p:cNvPr>
          <p:cNvSpPr>
            <a:spLocks noGrp="1"/>
          </p:cNvSpPr>
          <p:nvPr>
            <p:ph idx="1"/>
          </p:nvPr>
        </p:nvSpPr>
        <p:spPr/>
        <p:txBody>
          <a:bodyPr>
            <a:normAutofit/>
          </a:bodyPr>
          <a:lstStyle/>
          <a:p>
            <a:r>
              <a:rPr lang="en-US" sz="3200" dirty="0"/>
              <a:t>Title IX impacts </a:t>
            </a:r>
            <a:r>
              <a:rPr lang="en-US" sz="3200" b="1" dirty="0"/>
              <a:t>many</a:t>
            </a:r>
            <a:r>
              <a:rPr lang="en-US" sz="3200" dirty="0"/>
              <a:t> aspects of school district operations</a:t>
            </a:r>
          </a:p>
          <a:p>
            <a:pPr marL="803275" lvl="1" indent="-346075">
              <a:buNone/>
            </a:pPr>
            <a:r>
              <a:rPr lang="en-US" sz="3200" dirty="0"/>
              <a:t>-	Not limited to athletics (although this is the context in which most people think of the regulations)</a:t>
            </a:r>
          </a:p>
          <a:p>
            <a:pPr lvl="1"/>
            <a:endParaRPr lang="en-US" sz="3200" dirty="0"/>
          </a:p>
          <a:p>
            <a:r>
              <a:rPr lang="en-US" sz="3200" dirty="0"/>
              <a:t>Also has applicability to:</a:t>
            </a:r>
          </a:p>
          <a:p>
            <a:pPr marL="457200" lvl="1" indent="0">
              <a:buNone/>
            </a:pPr>
            <a:r>
              <a:rPr lang="en-US" sz="3200" dirty="0"/>
              <a:t>-	Recruitment, admissions and counseling</a:t>
            </a:r>
          </a:p>
          <a:p>
            <a:pPr marL="457200" lvl="1" indent="0">
              <a:buNone/>
            </a:pPr>
            <a:r>
              <a:rPr lang="en-US" sz="3200" dirty="0"/>
              <a:t>-	Funding (including booster groups)</a:t>
            </a:r>
          </a:p>
          <a:p>
            <a:pPr marL="457200" lvl="1" indent="0">
              <a:buNone/>
            </a:pPr>
            <a:r>
              <a:rPr lang="en-US" sz="3200" dirty="0"/>
              <a:t>-	Athletics and extra-curricular activities</a:t>
            </a:r>
          </a:p>
        </p:txBody>
      </p:sp>
      <p:sp>
        <p:nvSpPr>
          <p:cNvPr id="4" name="Slide Number Placeholder 3">
            <a:extLst>
              <a:ext uri="{FF2B5EF4-FFF2-40B4-BE49-F238E27FC236}">
                <a16:creationId xmlns:a16="http://schemas.microsoft.com/office/drawing/2014/main" id="{3256568A-0F4E-78BE-1DF1-987119854CDC}"/>
              </a:ext>
            </a:extLst>
          </p:cNvPr>
          <p:cNvSpPr>
            <a:spLocks noGrp="1"/>
          </p:cNvSpPr>
          <p:nvPr>
            <p:ph type="sldNum" sz="quarter" idx="12"/>
          </p:nvPr>
        </p:nvSpPr>
        <p:spPr/>
        <p:txBody>
          <a:bodyPr/>
          <a:lstStyle/>
          <a:p>
            <a:fld id="{5A661B64-F339-6D4C-80D0-18C1F6B18BC2}" type="slidenum">
              <a:rPr lang="en-US" smtClean="0"/>
              <a:t>4</a:t>
            </a:fld>
            <a:endParaRPr lang="en-US"/>
          </a:p>
        </p:txBody>
      </p:sp>
      <p:sp>
        <p:nvSpPr>
          <p:cNvPr id="5" name="Footer Placeholder 4">
            <a:extLst>
              <a:ext uri="{FF2B5EF4-FFF2-40B4-BE49-F238E27FC236}">
                <a16:creationId xmlns:a16="http://schemas.microsoft.com/office/drawing/2014/main" id="{52E3DA72-0E5B-B937-9888-6A11EB334B51}"/>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32865486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F22E205-98D2-1656-24D0-7666A8A138FB}"/>
              </a:ext>
            </a:extLst>
          </p:cNvPr>
          <p:cNvSpPr>
            <a:spLocks noGrp="1"/>
          </p:cNvSpPr>
          <p:nvPr>
            <p:ph type="title"/>
          </p:nvPr>
        </p:nvSpPr>
        <p:spPr/>
        <p:txBody>
          <a:bodyPr/>
          <a:lstStyle/>
          <a:p>
            <a:pPr algn="ctr"/>
            <a:r>
              <a:rPr lang="en-US" altLang="en-US" b="1" dirty="0"/>
              <a:t>Investigative Report Timeline</a:t>
            </a:r>
            <a:endParaRPr lang="en-US" b="1" dirty="0"/>
          </a:p>
        </p:txBody>
      </p:sp>
      <p:sp>
        <p:nvSpPr>
          <p:cNvPr id="6" name="Content Placeholder 5">
            <a:extLst>
              <a:ext uri="{FF2B5EF4-FFF2-40B4-BE49-F238E27FC236}">
                <a16:creationId xmlns:a16="http://schemas.microsoft.com/office/drawing/2014/main" id="{E3A87375-70C6-3303-53BA-ED6F6C1FB7B2}"/>
              </a:ext>
            </a:extLst>
          </p:cNvPr>
          <p:cNvSpPr>
            <a:spLocks noGrp="1"/>
          </p:cNvSpPr>
          <p:nvPr>
            <p:ph idx="1"/>
          </p:nvPr>
        </p:nvSpPr>
        <p:spPr>
          <a:xfrm>
            <a:off x="427382" y="1696720"/>
            <a:ext cx="11390244" cy="4480243"/>
          </a:xfrm>
        </p:spPr>
        <p:txBody>
          <a:bodyPr>
            <a:noAutofit/>
          </a:bodyPr>
          <a:lstStyle/>
          <a:p>
            <a:pPr eaLnBrk="1" hangingPunct="1"/>
            <a:r>
              <a:rPr lang="en-US" altLang="en-US" dirty="0"/>
              <a:t>The investigative report must be provided to both parties and their advisors</a:t>
            </a:r>
          </a:p>
          <a:p>
            <a:pPr eaLnBrk="1" hangingPunct="1"/>
            <a:r>
              <a:rPr lang="en-US" altLang="en-US" dirty="0"/>
              <a:t>Parties must be provided ten (10) days after receipt of the investigative report to submit a written response </a:t>
            </a:r>
          </a:p>
          <a:p>
            <a:pPr eaLnBrk="1" hangingPunct="1"/>
            <a:r>
              <a:rPr lang="en-US" altLang="en-US" dirty="0"/>
              <a:t>The investigative report also is submitted to the decision-maker who is prohibited from holding a hearing or making a determination in the matter until ten (10) days from receipt of the investigative report by the Complainant and Respondent</a:t>
            </a:r>
          </a:p>
          <a:p>
            <a:pPr eaLnBrk="1" hangingPunct="1"/>
            <a:r>
              <a:rPr lang="en-US" altLang="en-US" dirty="0"/>
              <a:t>Opportunity to submit written, relevant questions and for reasonable follow-up must be provided prior to a determination of responsibility in the matter</a:t>
            </a:r>
          </a:p>
          <a:p>
            <a:pPr eaLnBrk="1" hangingPunct="1"/>
            <a:endParaRPr lang="en-US" sz="3600" dirty="0"/>
          </a:p>
        </p:txBody>
      </p:sp>
      <p:sp>
        <p:nvSpPr>
          <p:cNvPr id="7" name="Slide Number Placeholder 6">
            <a:extLst>
              <a:ext uri="{FF2B5EF4-FFF2-40B4-BE49-F238E27FC236}">
                <a16:creationId xmlns:a16="http://schemas.microsoft.com/office/drawing/2014/main" id="{FF6BA025-8EF9-71BF-7DE9-6AE2646C98B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661B64-F339-6D4C-80D0-18C1F6B18BC2}" type="slidenum">
              <a:rPr kumimoji="0" lang="en-US" sz="120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8" name="Footer Placeholder 7">
            <a:extLst>
              <a:ext uri="{FF2B5EF4-FFF2-40B4-BE49-F238E27FC236}">
                <a16:creationId xmlns:a16="http://schemas.microsoft.com/office/drawing/2014/main" id="{148C4CD4-3B11-66D9-B71D-D8A6F0D9FB6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5494955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39059C-A456-1E5B-6D2A-668A69B5E339}"/>
              </a:ext>
            </a:extLst>
          </p:cNvPr>
          <p:cNvSpPr>
            <a:spLocks noGrp="1"/>
          </p:cNvSpPr>
          <p:nvPr>
            <p:ph type="title"/>
          </p:nvPr>
        </p:nvSpPr>
        <p:spPr/>
        <p:txBody>
          <a:bodyPr/>
          <a:lstStyle/>
          <a:p>
            <a:pPr algn="ctr"/>
            <a:r>
              <a:rPr lang="en-US" b="1" dirty="0"/>
              <a:t>Determinations of Responsibility </a:t>
            </a:r>
            <a:br>
              <a:rPr lang="en-US" b="1" dirty="0"/>
            </a:br>
            <a:r>
              <a:rPr lang="en-US" b="1" dirty="0"/>
              <a:t>34 C.F.R. 106.45(b)(7)</a:t>
            </a:r>
          </a:p>
        </p:txBody>
      </p:sp>
      <p:sp>
        <p:nvSpPr>
          <p:cNvPr id="3" name="Content Placeholder 2">
            <a:extLst>
              <a:ext uri="{FF2B5EF4-FFF2-40B4-BE49-F238E27FC236}">
                <a16:creationId xmlns:a16="http://schemas.microsoft.com/office/drawing/2014/main" id="{AE894920-EEBC-DE14-281B-0D74F4BB2ABE}"/>
              </a:ext>
            </a:extLst>
          </p:cNvPr>
          <p:cNvSpPr>
            <a:spLocks noGrp="1"/>
          </p:cNvSpPr>
          <p:nvPr>
            <p:ph idx="1"/>
          </p:nvPr>
        </p:nvSpPr>
        <p:spPr>
          <a:xfrm>
            <a:off x="427382" y="1463040"/>
            <a:ext cx="11390244" cy="4600303"/>
          </a:xfrm>
        </p:spPr>
        <p:txBody>
          <a:bodyPr>
            <a:normAutofit/>
          </a:bodyPr>
          <a:lstStyle/>
          <a:p>
            <a:r>
              <a:rPr lang="en-US" dirty="0"/>
              <a:t>Decision-maker cannot be the investigator or the Title IX Coordinator</a:t>
            </a:r>
          </a:p>
          <a:p>
            <a:r>
              <a:rPr lang="en-US" dirty="0"/>
              <a:t>Must issue written determination addressing:</a:t>
            </a:r>
          </a:p>
          <a:p>
            <a:pPr marL="457200" lvl="1" indent="0">
              <a:buNone/>
            </a:pPr>
            <a:r>
              <a:rPr lang="en-US" sz="2800" dirty="0"/>
              <a:t>-	Allegations</a:t>
            </a:r>
          </a:p>
          <a:p>
            <a:pPr marL="457200" lvl="1" indent="0">
              <a:buNone/>
            </a:pPr>
            <a:r>
              <a:rPr lang="en-US" sz="2800" dirty="0"/>
              <a:t>-	Procedural steps taken</a:t>
            </a:r>
          </a:p>
          <a:p>
            <a:pPr marL="457200" lvl="1" indent="0">
              <a:buNone/>
            </a:pPr>
            <a:r>
              <a:rPr lang="en-US" sz="2800" dirty="0"/>
              <a:t>-	Findings of fact</a:t>
            </a:r>
          </a:p>
          <a:p>
            <a:pPr marL="457200" lvl="1" indent="0">
              <a:buNone/>
            </a:pPr>
            <a:r>
              <a:rPr lang="en-US" sz="2800" dirty="0"/>
              <a:t>-	Application of code of conduct to facts</a:t>
            </a:r>
          </a:p>
          <a:p>
            <a:pPr marL="0" indent="0" algn="ctr" eaLnBrk="1" hangingPunct="1">
              <a:buNone/>
            </a:pPr>
            <a:endParaRPr lang="en-US" altLang="en-US" sz="6600" b="1" dirty="0"/>
          </a:p>
        </p:txBody>
      </p:sp>
      <p:sp>
        <p:nvSpPr>
          <p:cNvPr id="4" name="Slide Number Placeholder 3">
            <a:extLst>
              <a:ext uri="{FF2B5EF4-FFF2-40B4-BE49-F238E27FC236}">
                <a16:creationId xmlns:a16="http://schemas.microsoft.com/office/drawing/2014/main" id="{3256568A-0F4E-78BE-1DF1-987119854CD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661B64-F339-6D4C-80D0-18C1F6B18BC2}" type="slidenum">
              <a:rPr kumimoji="0" lang="en-US" sz="12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52E3DA72-0E5B-B937-9888-6A11EB334B5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8C6E7754-3579-9872-5E75-0DCE9672EA55}"/>
              </a:ext>
            </a:extLst>
          </p:cNvPr>
          <p:cNvPicPr>
            <a:picLocks noChangeAspect="1"/>
          </p:cNvPicPr>
          <p:nvPr/>
        </p:nvPicPr>
        <p:blipFill>
          <a:blip r:embed="rId2"/>
          <a:stretch>
            <a:fillRect/>
          </a:stretch>
        </p:blipFill>
        <p:spPr>
          <a:xfrm>
            <a:off x="7849021" y="3768271"/>
            <a:ext cx="3724465" cy="2103120"/>
          </a:xfrm>
          <a:prstGeom prst="rect">
            <a:avLst/>
          </a:prstGeom>
        </p:spPr>
      </p:pic>
    </p:spTree>
    <p:extLst>
      <p:ext uri="{BB962C8B-B14F-4D97-AF65-F5344CB8AC3E}">
        <p14:creationId xmlns:p14="http://schemas.microsoft.com/office/powerpoint/2010/main" val="359305131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F22E205-98D2-1656-24D0-7666A8A138FB}"/>
              </a:ext>
            </a:extLst>
          </p:cNvPr>
          <p:cNvSpPr>
            <a:spLocks noGrp="1"/>
          </p:cNvSpPr>
          <p:nvPr>
            <p:ph type="title"/>
          </p:nvPr>
        </p:nvSpPr>
        <p:spPr/>
        <p:txBody>
          <a:bodyPr/>
          <a:lstStyle/>
          <a:p>
            <a:pPr algn="ctr"/>
            <a:r>
              <a:rPr lang="en-US" b="1" dirty="0"/>
              <a:t>Determinations of Responsibility</a:t>
            </a:r>
          </a:p>
        </p:txBody>
      </p:sp>
      <p:sp>
        <p:nvSpPr>
          <p:cNvPr id="6" name="Content Placeholder 5">
            <a:extLst>
              <a:ext uri="{FF2B5EF4-FFF2-40B4-BE49-F238E27FC236}">
                <a16:creationId xmlns:a16="http://schemas.microsoft.com/office/drawing/2014/main" id="{E3A87375-70C6-3303-53BA-ED6F6C1FB7B2}"/>
              </a:ext>
            </a:extLst>
          </p:cNvPr>
          <p:cNvSpPr>
            <a:spLocks noGrp="1"/>
          </p:cNvSpPr>
          <p:nvPr>
            <p:ph idx="1"/>
          </p:nvPr>
        </p:nvSpPr>
        <p:spPr>
          <a:xfrm>
            <a:off x="427382" y="1696720"/>
            <a:ext cx="11390244" cy="4480243"/>
          </a:xfrm>
        </p:spPr>
        <p:txBody>
          <a:bodyPr>
            <a:noAutofit/>
          </a:bodyPr>
          <a:lstStyle/>
          <a:p>
            <a:pPr marL="457200" lvl="1" indent="0">
              <a:buNone/>
            </a:pPr>
            <a:endParaRPr lang="en-US" dirty="0">
              <a:solidFill>
                <a:prstClr val="black"/>
              </a:solidFill>
            </a:endParaRPr>
          </a:p>
          <a:p>
            <a:pPr marL="457200" lvl="1" indent="0">
              <a:buNone/>
            </a:pPr>
            <a:r>
              <a:rPr lang="en-US" dirty="0">
                <a:solidFill>
                  <a:prstClr val="black"/>
                </a:solidFill>
              </a:rPr>
              <a:t>-	Statement of and rational for result as to each allegation including:</a:t>
            </a:r>
          </a:p>
          <a:p>
            <a:pPr marL="914400" lvl="2" indent="0">
              <a:buNone/>
            </a:pPr>
            <a:r>
              <a:rPr lang="en-US" sz="2400" dirty="0">
                <a:solidFill>
                  <a:prstClr val="black"/>
                </a:solidFill>
                <a:latin typeface="Calibri" panose="020F0502020204030204" pitchFamily="34" charset="0"/>
                <a:cs typeface="Calibri" panose="020F0502020204030204" pitchFamily="34" charset="0"/>
              </a:rPr>
              <a:t>◦  </a:t>
            </a:r>
            <a:r>
              <a:rPr lang="en-US" sz="2400" dirty="0">
                <a:solidFill>
                  <a:prstClr val="black"/>
                </a:solidFill>
              </a:rPr>
              <a:t>Determination of responsibility</a:t>
            </a:r>
          </a:p>
          <a:p>
            <a:pPr marL="914400" lvl="2" indent="0">
              <a:buNone/>
            </a:pPr>
            <a:r>
              <a:rPr lang="en-US" sz="2400" dirty="0">
                <a:solidFill>
                  <a:prstClr val="black"/>
                </a:solidFill>
                <a:latin typeface="Calibri" panose="020F0502020204030204" pitchFamily="34" charset="0"/>
                <a:cs typeface="Calibri" panose="020F0502020204030204" pitchFamily="34" charset="0"/>
              </a:rPr>
              <a:t>◦  </a:t>
            </a:r>
            <a:r>
              <a:rPr lang="en-US" sz="2400" dirty="0">
                <a:solidFill>
                  <a:prstClr val="black"/>
                </a:solidFill>
              </a:rPr>
              <a:t>Any disciplinary sanctions</a:t>
            </a:r>
          </a:p>
          <a:p>
            <a:pPr marL="914400" lvl="2" indent="0">
              <a:buNone/>
            </a:pPr>
            <a:r>
              <a:rPr lang="en-US" sz="2400" dirty="0">
                <a:solidFill>
                  <a:prstClr val="black"/>
                </a:solidFill>
                <a:latin typeface="Calibri" panose="020F0502020204030204" pitchFamily="34" charset="0"/>
                <a:cs typeface="Calibri" panose="020F0502020204030204" pitchFamily="34" charset="0"/>
              </a:rPr>
              <a:t>◦  </a:t>
            </a:r>
            <a:r>
              <a:rPr lang="en-US" sz="2400" dirty="0">
                <a:solidFill>
                  <a:prstClr val="black"/>
                </a:solidFill>
              </a:rPr>
              <a:t>Whether remedies to restore or preserve equal access to the educational </a:t>
            </a:r>
          </a:p>
          <a:p>
            <a:pPr marL="914400" lvl="2" indent="0">
              <a:buNone/>
            </a:pPr>
            <a:r>
              <a:rPr lang="en-US" sz="2400" dirty="0">
                <a:solidFill>
                  <a:prstClr val="black"/>
                </a:solidFill>
              </a:rPr>
              <a:t>    program or activity will be provided</a:t>
            </a:r>
          </a:p>
          <a:p>
            <a:pPr marL="457200" lvl="1" indent="0">
              <a:buNone/>
            </a:pPr>
            <a:r>
              <a:rPr lang="en-US" dirty="0">
                <a:solidFill>
                  <a:prstClr val="black"/>
                </a:solidFill>
              </a:rPr>
              <a:t>-	Procedures and bases for appeals</a:t>
            </a:r>
          </a:p>
          <a:p>
            <a:pPr>
              <a:buFont typeface="Wingdings" panose="05000000000000000000" pitchFamily="2" charset="2"/>
              <a:buChar char="v"/>
            </a:pPr>
            <a:r>
              <a:rPr lang="en-US" sz="2400" dirty="0">
                <a:solidFill>
                  <a:prstClr val="black"/>
                </a:solidFill>
              </a:rPr>
              <a:t>Provide to all parties simultaneously </a:t>
            </a:r>
          </a:p>
          <a:p>
            <a:pPr>
              <a:buFont typeface="Wingdings" panose="05000000000000000000" pitchFamily="2" charset="2"/>
              <a:buChar char="v"/>
            </a:pPr>
            <a:r>
              <a:rPr lang="en-US" sz="2400" dirty="0">
                <a:solidFill>
                  <a:prstClr val="black"/>
                </a:solidFill>
              </a:rPr>
              <a:t>Becomes final after appeal time has passed or when appeal result is provided</a:t>
            </a:r>
          </a:p>
          <a:p>
            <a:pPr>
              <a:buFont typeface="Wingdings" panose="05000000000000000000" pitchFamily="2" charset="2"/>
              <a:buChar char="v"/>
            </a:pPr>
            <a:r>
              <a:rPr lang="en-US" sz="2400" dirty="0">
                <a:solidFill>
                  <a:prstClr val="black"/>
                </a:solidFill>
              </a:rPr>
              <a:t>Title IX Coordinator is responsible for ensuring implementation of the remedies. </a:t>
            </a:r>
          </a:p>
          <a:p>
            <a:pPr eaLnBrk="1" hangingPunct="1"/>
            <a:endParaRPr lang="en-US" sz="3600" dirty="0"/>
          </a:p>
        </p:txBody>
      </p:sp>
      <p:sp>
        <p:nvSpPr>
          <p:cNvPr id="7" name="Slide Number Placeholder 6">
            <a:extLst>
              <a:ext uri="{FF2B5EF4-FFF2-40B4-BE49-F238E27FC236}">
                <a16:creationId xmlns:a16="http://schemas.microsoft.com/office/drawing/2014/main" id="{FF6BA025-8EF9-71BF-7DE9-6AE2646C98B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661B64-F339-6D4C-80D0-18C1F6B18BC2}" type="slidenum">
              <a:rPr kumimoji="0" lang="en-US" sz="120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8" name="Footer Placeholder 7">
            <a:extLst>
              <a:ext uri="{FF2B5EF4-FFF2-40B4-BE49-F238E27FC236}">
                <a16:creationId xmlns:a16="http://schemas.microsoft.com/office/drawing/2014/main" id="{148C4CD4-3B11-66D9-B71D-D8A6F0D9FB6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9057277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85AAF1-66B0-B468-CCF3-ECE6F7F2946A}"/>
              </a:ext>
            </a:extLst>
          </p:cNvPr>
          <p:cNvSpPr>
            <a:spLocks noGrp="1"/>
          </p:cNvSpPr>
          <p:nvPr>
            <p:ph type="ctrTitle"/>
          </p:nvPr>
        </p:nvSpPr>
        <p:spPr>
          <a:xfrm>
            <a:off x="478586" y="1908859"/>
            <a:ext cx="6493565" cy="2306637"/>
          </a:xfrm>
        </p:spPr>
        <p:txBody>
          <a:bodyPr>
            <a:normAutofit fontScale="90000"/>
          </a:bodyPr>
          <a:lstStyle/>
          <a:p>
            <a:r>
              <a:rPr lang="en-US" b="1" dirty="0"/>
              <a:t>Transgender Students and Bathroom Access</a:t>
            </a:r>
          </a:p>
        </p:txBody>
      </p:sp>
    </p:spTree>
    <p:extLst>
      <p:ext uri="{BB962C8B-B14F-4D97-AF65-F5344CB8AC3E}">
        <p14:creationId xmlns:p14="http://schemas.microsoft.com/office/powerpoint/2010/main" val="28133223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C5DA36-F6FD-0947-FBEA-3DE8AD430D02}"/>
              </a:ext>
            </a:extLst>
          </p:cNvPr>
          <p:cNvSpPr>
            <a:spLocks noGrp="1"/>
          </p:cNvSpPr>
          <p:nvPr>
            <p:ph type="title"/>
          </p:nvPr>
        </p:nvSpPr>
        <p:spPr/>
        <p:txBody>
          <a:bodyPr/>
          <a:lstStyle/>
          <a:p>
            <a:r>
              <a:rPr lang="en-US" b="1" u="sng" dirty="0"/>
              <a:t>Court Cases Regarding Transgender Student Bathroom Access</a:t>
            </a:r>
          </a:p>
        </p:txBody>
      </p:sp>
      <p:sp>
        <p:nvSpPr>
          <p:cNvPr id="3" name="Content Placeholder 2">
            <a:extLst>
              <a:ext uri="{FF2B5EF4-FFF2-40B4-BE49-F238E27FC236}">
                <a16:creationId xmlns:a16="http://schemas.microsoft.com/office/drawing/2014/main" id="{C4D8299B-D7AD-1BB0-0372-2C63ADE204FC}"/>
              </a:ext>
            </a:extLst>
          </p:cNvPr>
          <p:cNvSpPr>
            <a:spLocks noGrp="1"/>
          </p:cNvSpPr>
          <p:nvPr>
            <p:ph idx="1"/>
          </p:nvPr>
        </p:nvSpPr>
        <p:spPr>
          <a:xfrm>
            <a:off x="427381" y="1825625"/>
            <a:ext cx="11175733" cy="4351338"/>
          </a:xfrm>
        </p:spPr>
        <p:txBody>
          <a:bodyPr>
            <a:normAutofit lnSpcReduction="10000"/>
          </a:bodyPr>
          <a:lstStyle/>
          <a:p>
            <a:r>
              <a:rPr lang="en-US" dirty="0"/>
              <a:t>There are several court cases involving the rights of transgender students to use restroom/locker room facilities that align with the student’s gender identity.  </a:t>
            </a:r>
          </a:p>
          <a:p>
            <a:pPr>
              <a:spcAft>
                <a:spcPts val="600"/>
              </a:spcAft>
            </a:pPr>
            <a:r>
              <a:rPr lang="en-US" dirty="0"/>
              <a:t>Currently, there is a federal circuit split regarding this issue.</a:t>
            </a:r>
          </a:p>
          <a:p>
            <a:pPr lvl="1">
              <a:spcAft>
                <a:spcPts val="600"/>
              </a:spcAft>
            </a:pPr>
            <a:r>
              <a:rPr lang="en-US" dirty="0"/>
              <a:t>The Seventh Circuit (2017) and Fourth Circuit (2020) have ruled that school policies prohibiting bathroom access consistent with a transgender student’s gender identity can violate Title IX.</a:t>
            </a:r>
          </a:p>
          <a:p>
            <a:pPr lvl="1">
              <a:spcAft>
                <a:spcPts val="600"/>
              </a:spcAft>
            </a:pPr>
            <a:r>
              <a:rPr lang="en-US" dirty="0"/>
              <a:t>The Eleventh Circuit (2022) rejected a challenge to such a policy under Title IX.</a:t>
            </a:r>
          </a:p>
          <a:p>
            <a:r>
              <a:rPr lang="en-US" dirty="0"/>
              <a:t>The U.S. Supreme Court declined to review the Fourth Circuit case; however, this issue is ripe for consideration by the Court due to the circuit split.  </a:t>
            </a:r>
          </a:p>
        </p:txBody>
      </p:sp>
      <p:sp>
        <p:nvSpPr>
          <p:cNvPr id="5" name="Slide Number Placeholder 4">
            <a:extLst>
              <a:ext uri="{FF2B5EF4-FFF2-40B4-BE49-F238E27FC236}">
                <a16:creationId xmlns:a16="http://schemas.microsoft.com/office/drawing/2014/main" id="{9E990C89-CC30-F9CC-D0D6-FE4689566BF1}"/>
              </a:ext>
            </a:extLst>
          </p:cNvPr>
          <p:cNvSpPr>
            <a:spLocks noGrp="1"/>
          </p:cNvSpPr>
          <p:nvPr>
            <p:ph type="sldNum" sz="quarter" idx="12"/>
          </p:nvPr>
        </p:nvSpPr>
        <p:spPr/>
        <p:txBody>
          <a:bodyPr/>
          <a:lstStyle/>
          <a:p>
            <a:fld id="{5A661B64-F339-6D4C-80D0-18C1F6B18BC2}" type="slidenum">
              <a:rPr lang="en-US" smtClean="0"/>
              <a:t>44</a:t>
            </a:fld>
            <a:endParaRPr lang="en-US" dirty="0"/>
          </a:p>
        </p:txBody>
      </p:sp>
    </p:spTree>
    <p:extLst>
      <p:ext uri="{BB962C8B-B14F-4D97-AF65-F5344CB8AC3E}">
        <p14:creationId xmlns:p14="http://schemas.microsoft.com/office/powerpoint/2010/main" val="285770715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6EC06D-8AE6-0FCD-F690-4CFE41D083AD}"/>
              </a:ext>
            </a:extLst>
          </p:cNvPr>
          <p:cNvSpPr>
            <a:spLocks noGrp="1"/>
          </p:cNvSpPr>
          <p:nvPr>
            <p:ph type="title"/>
          </p:nvPr>
        </p:nvSpPr>
        <p:spPr/>
        <p:txBody>
          <a:bodyPr/>
          <a:lstStyle/>
          <a:p>
            <a:r>
              <a:rPr lang="en-US" b="1" u="sng" dirty="0"/>
              <a:t>Court Cases Regarding Transgender Student Bathroom Access</a:t>
            </a:r>
            <a:endParaRPr lang="en-US" b="1" dirty="0"/>
          </a:p>
        </p:txBody>
      </p:sp>
      <p:sp>
        <p:nvSpPr>
          <p:cNvPr id="3" name="Content Placeholder 2">
            <a:extLst>
              <a:ext uri="{FF2B5EF4-FFF2-40B4-BE49-F238E27FC236}">
                <a16:creationId xmlns:a16="http://schemas.microsoft.com/office/drawing/2014/main" id="{949A04FA-D0A1-0DCB-C81F-64F5E80BF145}"/>
              </a:ext>
            </a:extLst>
          </p:cNvPr>
          <p:cNvSpPr>
            <a:spLocks noGrp="1"/>
          </p:cNvSpPr>
          <p:nvPr>
            <p:ph idx="1"/>
          </p:nvPr>
        </p:nvSpPr>
        <p:spPr>
          <a:xfrm>
            <a:off x="427382" y="1825625"/>
            <a:ext cx="10926418" cy="4707006"/>
          </a:xfrm>
        </p:spPr>
        <p:txBody>
          <a:bodyPr>
            <a:normAutofit fontScale="92500"/>
          </a:bodyPr>
          <a:lstStyle/>
          <a:p>
            <a:r>
              <a:rPr lang="en-US" sz="2700" dirty="0"/>
              <a:t>The </a:t>
            </a:r>
            <a:r>
              <a:rPr lang="en-US" sz="2700" b="1" dirty="0"/>
              <a:t>current</a:t>
            </a:r>
            <a:r>
              <a:rPr lang="en-US" sz="2700" dirty="0"/>
              <a:t> law in Ohio requires that transgender students be permitted to use restroom/locker room facilities that conform with the student’s gender identity.</a:t>
            </a:r>
          </a:p>
          <a:p>
            <a:pPr>
              <a:spcAft>
                <a:spcPts val="600"/>
              </a:spcAft>
            </a:pPr>
            <a:r>
              <a:rPr lang="en-US" sz="2700" dirty="0"/>
              <a:t>The Sixth Circuit addressed this issue in </a:t>
            </a:r>
            <a:r>
              <a:rPr lang="en-US" sz="2700" i="1" dirty="0">
                <a:effectLst/>
                <a:latin typeface="Calibri" panose="020F0502020204030204" pitchFamily="34" charset="0"/>
                <a:ea typeface="Calibri" panose="020F0502020204030204" pitchFamily="34" charset="0"/>
                <a:cs typeface="Times New Roman" panose="02020603050405020304" pitchFamily="18" charset="0"/>
              </a:rPr>
              <a:t>Dodds v. U.S. Department of Education</a:t>
            </a:r>
            <a:r>
              <a:rPr lang="en-US" sz="2700" dirty="0">
                <a:effectLst/>
                <a:latin typeface="Calibri" panose="020F0502020204030204" pitchFamily="34" charset="0"/>
                <a:ea typeface="Calibri" panose="020F0502020204030204" pitchFamily="34" charset="0"/>
                <a:cs typeface="Times New Roman" panose="02020603050405020304" pitchFamily="18" charset="0"/>
              </a:rPr>
              <a:t> (2016) when it affirmed the decision of the U.S. District Court for the Southern District of Ohio in </a:t>
            </a:r>
            <a:r>
              <a:rPr lang="en-US" sz="2700" i="1" dirty="0">
                <a:effectLst/>
                <a:latin typeface="Calibri" panose="020F0502020204030204" pitchFamily="34" charset="0"/>
                <a:ea typeface="Calibri" panose="020F0502020204030204" pitchFamily="34" charset="0"/>
                <a:cs typeface="Times New Roman" panose="02020603050405020304" pitchFamily="18" charset="0"/>
              </a:rPr>
              <a:t>Highland Local School District v. </a:t>
            </a:r>
            <a:r>
              <a:rPr lang="en-US" sz="2700" i="1" dirty="0">
                <a:latin typeface="Calibri" panose="020F0502020204030204" pitchFamily="34" charset="0"/>
                <a:ea typeface="Calibri" panose="020F0502020204030204" pitchFamily="34" charset="0"/>
                <a:cs typeface="Times New Roman" panose="02020603050405020304" pitchFamily="18" charset="0"/>
              </a:rPr>
              <a:t>U.S. </a:t>
            </a:r>
            <a:r>
              <a:rPr lang="en-US" sz="2700" i="1" dirty="0" err="1">
                <a:latin typeface="Calibri" panose="020F0502020204030204" pitchFamily="34" charset="0"/>
                <a:ea typeface="Calibri" panose="020F0502020204030204" pitchFamily="34" charset="0"/>
                <a:cs typeface="Times New Roman" panose="02020603050405020304" pitchFamily="18" charset="0"/>
              </a:rPr>
              <a:t>Dep’t</a:t>
            </a:r>
            <a:r>
              <a:rPr lang="en-US" sz="2700" i="1" dirty="0">
                <a:latin typeface="Calibri" panose="020F0502020204030204" pitchFamily="34" charset="0"/>
                <a:ea typeface="Calibri" panose="020F0502020204030204" pitchFamily="34" charset="0"/>
                <a:cs typeface="Times New Roman" panose="02020603050405020304" pitchFamily="18" charset="0"/>
              </a:rPr>
              <a:t> of Educ., et. al</a:t>
            </a:r>
            <a:r>
              <a:rPr lang="en-US" sz="2700" dirty="0">
                <a:latin typeface="Calibri" panose="020F0502020204030204" pitchFamily="34" charset="0"/>
                <a:ea typeface="Calibri" panose="020F0502020204030204" pitchFamily="34" charset="0"/>
                <a:cs typeface="Times New Roman" panose="02020603050405020304" pitchFamily="18" charset="0"/>
              </a:rPr>
              <a:t>.</a:t>
            </a:r>
          </a:p>
          <a:p>
            <a:pPr lvl="1"/>
            <a:r>
              <a:rPr lang="en-US" sz="2100" dirty="0">
                <a:effectLst/>
                <a:latin typeface="Calibri" panose="020F0502020204030204" pitchFamily="34" charset="0"/>
                <a:ea typeface="Calibri" panose="020F0502020204030204" pitchFamily="34" charset="0"/>
                <a:cs typeface="Times New Roman" panose="02020603050405020304" pitchFamily="18" charset="0"/>
              </a:rPr>
              <a:t>In </a:t>
            </a:r>
            <a:r>
              <a:rPr lang="en-US" sz="2100" i="1" dirty="0">
                <a:effectLst/>
                <a:latin typeface="Calibri" panose="020F0502020204030204" pitchFamily="34" charset="0"/>
                <a:ea typeface="Calibri" panose="020F0502020204030204" pitchFamily="34" charset="0"/>
                <a:cs typeface="Times New Roman" panose="02020603050405020304" pitchFamily="18" charset="0"/>
              </a:rPr>
              <a:t>Highland</a:t>
            </a:r>
            <a:r>
              <a:rPr lang="en-US" sz="2100" dirty="0">
                <a:effectLst/>
                <a:latin typeface="Calibri" panose="020F0502020204030204" pitchFamily="34" charset="0"/>
                <a:ea typeface="Calibri" panose="020F0502020204030204" pitchFamily="34" charset="0"/>
                <a:cs typeface="Times New Roman" panose="02020603050405020304" pitchFamily="18" charset="0"/>
              </a:rPr>
              <a:t>, the school district sought a preliminary injunction regarding an OCR finding that it had violated Title IX when it did not allow a transgender student to access restrooms, locker rooms and overnight accommodations that were consistent with the student’s gender identity.  OCR threatened to initiate an enforcement action that threatened the district’s federal funding.  </a:t>
            </a:r>
          </a:p>
          <a:p>
            <a:pPr lvl="1"/>
            <a:r>
              <a:rPr lang="en-US" sz="2100" dirty="0">
                <a:effectLst/>
                <a:latin typeface="Calibri" panose="020F0502020204030204" pitchFamily="34" charset="0"/>
                <a:ea typeface="Calibri" panose="020F0502020204030204" pitchFamily="34" charset="0"/>
                <a:cs typeface="Times New Roman" panose="02020603050405020304" pitchFamily="18" charset="0"/>
              </a:rPr>
              <a:t>The student at issue intervened in the lawsuit and filed a motion for a preliminary injunction seeking to enjoin Highland’s policy that she could not use the girls’ restroom.</a:t>
            </a:r>
          </a:p>
          <a:p>
            <a:pPr lvl="1"/>
            <a:r>
              <a:rPr lang="en-US" sz="2100" dirty="0">
                <a:latin typeface="Calibri" panose="020F0502020204030204" pitchFamily="34" charset="0"/>
                <a:ea typeface="Calibri" panose="020F0502020204030204" pitchFamily="34" charset="0"/>
                <a:cs typeface="Times New Roman" panose="02020603050405020304" pitchFamily="18" charset="0"/>
              </a:rPr>
              <a:t>The court denied the District’s request for injunctive relief and granted the student’s request for injunctive relief.</a:t>
            </a:r>
            <a:endParaRPr lang="en-US" sz="2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2600" dirty="0">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5" name="Slide Number Placeholder 4">
            <a:extLst>
              <a:ext uri="{FF2B5EF4-FFF2-40B4-BE49-F238E27FC236}">
                <a16:creationId xmlns:a16="http://schemas.microsoft.com/office/drawing/2014/main" id="{FB52D115-2016-45B0-7305-8E3F1DFF30FA}"/>
              </a:ext>
            </a:extLst>
          </p:cNvPr>
          <p:cNvSpPr>
            <a:spLocks noGrp="1"/>
          </p:cNvSpPr>
          <p:nvPr>
            <p:ph type="sldNum" sz="quarter" idx="12"/>
          </p:nvPr>
        </p:nvSpPr>
        <p:spPr/>
        <p:txBody>
          <a:bodyPr/>
          <a:lstStyle/>
          <a:p>
            <a:fld id="{5A661B64-F339-6D4C-80D0-18C1F6B18BC2}" type="slidenum">
              <a:rPr lang="en-US" smtClean="0"/>
              <a:t>45</a:t>
            </a:fld>
            <a:endParaRPr lang="en-US" dirty="0"/>
          </a:p>
        </p:txBody>
      </p:sp>
    </p:spTree>
    <p:extLst>
      <p:ext uri="{BB962C8B-B14F-4D97-AF65-F5344CB8AC3E}">
        <p14:creationId xmlns:p14="http://schemas.microsoft.com/office/powerpoint/2010/main" val="118270403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85AAF1-66B0-B468-CCF3-ECE6F7F2946A}"/>
              </a:ext>
            </a:extLst>
          </p:cNvPr>
          <p:cNvSpPr>
            <a:spLocks noGrp="1"/>
          </p:cNvSpPr>
          <p:nvPr>
            <p:ph type="ctrTitle"/>
          </p:nvPr>
        </p:nvSpPr>
        <p:spPr>
          <a:xfrm>
            <a:off x="478586" y="1908859"/>
            <a:ext cx="6493565" cy="2306637"/>
          </a:xfrm>
        </p:spPr>
        <p:txBody>
          <a:bodyPr/>
          <a:lstStyle/>
          <a:p>
            <a:r>
              <a:rPr lang="en-US" b="1" dirty="0"/>
              <a:t>House Bill 33</a:t>
            </a:r>
            <a:br>
              <a:rPr lang="en-US" b="1" dirty="0"/>
            </a:br>
            <a:r>
              <a:rPr lang="en-US" b="1" dirty="0"/>
              <a:t>(Budget Bill)</a:t>
            </a:r>
          </a:p>
        </p:txBody>
      </p:sp>
    </p:spTree>
    <p:extLst>
      <p:ext uri="{BB962C8B-B14F-4D97-AF65-F5344CB8AC3E}">
        <p14:creationId xmlns:p14="http://schemas.microsoft.com/office/powerpoint/2010/main" val="224414522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EF2C4D-AF34-6FE0-85BE-530CF33518F1}"/>
              </a:ext>
            </a:extLst>
          </p:cNvPr>
          <p:cNvSpPr>
            <a:spLocks noGrp="1"/>
          </p:cNvSpPr>
          <p:nvPr>
            <p:ph type="title"/>
          </p:nvPr>
        </p:nvSpPr>
        <p:spPr>
          <a:xfrm>
            <a:off x="457201" y="502020"/>
            <a:ext cx="5569280" cy="857661"/>
          </a:xfrm>
        </p:spPr>
        <p:txBody>
          <a:bodyPr anchor="b">
            <a:normAutofit/>
          </a:bodyPr>
          <a:lstStyle/>
          <a:p>
            <a:r>
              <a:rPr lang="en-US" b="1" u="sng" dirty="0"/>
              <a:t>HB 33 Overview</a:t>
            </a:r>
          </a:p>
        </p:txBody>
      </p:sp>
      <p:sp>
        <p:nvSpPr>
          <p:cNvPr id="3" name="Content Placeholder 2">
            <a:extLst>
              <a:ext uri="{FF2B5EF4-FFF2-40B4-BE49-F238E27FC236}">
                <a16:creationId xmlns:a16="http://schemas.microsoft.com/office/drawing/2014/main" id="{A0D80483-F842-D0C6-56E1-C07081C67023}"/>
              </a:ext>
            </a:extLst>
          </p:cNvPr>
          <p:cNvSpPr>
            <a:spLocks noGrp="1"/>
          </p:cNvSpPr>
          <p:nvPr>
            <p:ph idx="1"/>
          </p:nvPr>
        </p:nvSpPr>
        <p:spPr>
          <a:xfrm>
            <a:off x="457201" y="1661173"/>
            <a:ext cx="6937898" cy="3535083"/>
          </a:xfrm>
        </p:spPr>
        <p:txBody>
          <a:bodyPr anchor="t">
            <a:noAutofit/>
          </a:bodyPr>
          <a:lstStyle/>
          <a:p>
            <a:pPr>
              <a:spcBef>
                <a:spcPts val="0"/>
              </a:spcBef>
              <a:spcAft>
                <a:spcPts val="600"/>
              </a:spcAft>
            </a:pPr>
            <a:r>
              <a:rPr lang="en-US" sz="2600" dirty="0"/>
              <a:t>HB 33 was signed into law by Governor DeWine on July 3, 2023</a:t>
            </a:r>
          </a:p>
          <a:p>
            <a:pPr>
              <a:spcBef>
                <a:spcPts val="0"/>
              </a:spcBef>
              <a:spcAft>
                <a:spcPts val="600"/>
              </a:spcAft>
            </a:pPr>
            <a:r>
              <a:rPr lang="en-US" sz="2600" dirty="0"/>
              <a:t>The operating appropriations became effective on July 4, 2023.</a:t>
            </a:r>
          </a:p>
          <a:p>
            <a:pPr>
              <a:spcBef>
                <a:spcPts val="0"/>
              </a:spcBef>
            </a:pPr>
            <a:r>
              <a:rPr lang="en-US" sz="2600" dirty="0"/>
              <a:t>The other provisions will not go into effect until October 3, 2023.</a:t>
            </a:r>
          </a:p>
          <a:p>
            <a:pPr lvl="1"/>
            <a:r>
              <a:rPr lang="en-US" sz="2300" dirty="0"/>
              <a:t>There are some special provisions with different effective dates.</a:t>
            </a:r>
          </a:p>
          <a:p>
            <a:pPr>
              <a:spcBef>
                <a:spcPts val="0"/>
              </a:spcBef>
            </a:pPr>
            <a:r>
              <a:rPr lang="en-US" sz="2600" dirty="0"/>
              <a:t>There are numerous provisions impacting school districts.  </a:t>
            </a:r>
          </a:p>
          <a:p>
            <a:pPr>
              <a:spcBef>
                <a:spcPts val="0"/>
              </a:spcBef>
            </a:pPr>
            <a:r>
              <a:rPr lang="en-US" sz="2600" dirty="0"/>
              <a:t>The materials regarding HB 33 are an overview and do not encompass all of the changes impacting schools.  </a:t>
            </a:r>
          </a:p>
        </p:txBody>
      </p:sp>
      <p:pic>
        <p:nvPicPr>
          <p:cNvPr id="9" name="Graphic 8" descr="Bank">
            <a:extLst>
              <a:ext uri="{FF2B5EF4-FFF2-40B4-BE49-F238E27FC236}">
                <a16:creationId xmlns:a16="http://schemas.microsoft.com/office/drawing/2014/main" id="{EF82A966-651B-4310-41D0-E6492A3B4B4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075967" y="1359681"/>
            <a:ext cx="4170530" cy="4170530"/>
          </a:xfrm>
          <a:prstGeom prst="rect">
            <a:avLst/>
          </a:prstGeom>
        </p:spPr>
      </p:pic>
      <p:sp>
        <p:nvSpPr>
          <p:cNvPr id="5" name="Slide Number Placeholder 4">
            <a:extLst>
              <a:ext uri="{FF2B5EF4-FFF2-40B4-BE49-F238E27FC236}">
                <a16:creationId xmlns:a16="http://schemas.microsoft.com/office/drawing/2014/main" id="{6E487DFD-AB7A-776D-8BE5-5734371B9C2E}"/>
              </a:ext>
            </a:extLst>
          </p:cNvPr>
          <p:cNvSpPr>
            <a:spLocks noGrp="1"/>
          </p:cNvSpPr>
          <p:nvPr>
            <p:ph type="sldNum" sz="quarter" idx="12"/>
          </p:nvPr>
        </p:nvSpPr>
        <p:spPr>
          <a:xfrm>
            <a:off x="11704320" y="6459378"/>
            <a:ext cx="448056" cy="365125"/>
          </a:xfrm>
        </p:spPr>
        <p:txBody>
          <a:bodyPr>
            <a:normAutofit/>
          </a:bodyPr>
          <a:lstStyle/>
          <a:p>
            <a:pPr>
              <a:spcAft>
                <a:spcPts val="600"/>
              </a:spcAft>
            </a:pPr>
            <a:fld id="{5A661B64-F339-6D4C-80D0-18C1F6B18BC2}" type="slidenum">
              <a:rPr lang="en-US" sz="1100">
                <a:solidFill>
                  <a:srgbClr val="FFFFFF"/>
                </a:solidFill>
              </a:rPr>
              <a:pPr>
                <a:spcAft>
                  <a:spcPts val="600"/>
                </a:spcAft>
              </a:pPr>
              <a:t>47</a:t>
            </a:fld>
            <a:endParaRPr lang="en-US" sz="1100">
              <a:solidFill>
                <a:srgbClr val="FFFFFF"/>
              </a:solidFill>
            </a:endParaRPr>
          </a:p>
        </p:txBody>
      </p:sp>
    </p:spTree>
    <p:extLst>
      <p:ext uri="{BB962C8B-B14F-4D97-AF65-F5344CB8AC3E}">
        <p14:creationId xmlns:p14="http://schemas.microsoft.com/office/powerpoint/2010/main" val="198966190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C2981E-02D4-BC4B-119D-1F8CBC1D7EEC}"/>
              </a:ext>
            </a:extLst>
          </p:cNvPr>
          <p:cNvSpPr>
            <a:spLocks noGrp="1"/>
          </p:cNvSpPr>
          <p:nvPr>
            <p:ph type="title"/>
          </p:nvPr>
        </p:nvSpPr>
        <p:spPr>
          <a:xfrm>
            <a:off x="400878" y="480461"/>
            <a:ext cx="11390244" cy="1211883"/>
          </a:xfrm>
        </p:spPr>
        <p:txBody>
          <a:bodyPr/>
          <a:lstStyle/>
          <a:p>
            <a:r>
              <a:rPr lang="en-US" b="1" u="sng" dirty="0"/>
              <a:t>Reorganization of the Ohio Department of Education</a:t>
            </a:r>
          </a:p>
        </p:txBody>
      </p:sp>
      <p:graphicFrame>
        <p:nvGraphicFramePr>
          <p:cNvPr id="15364" name="Content Placeholder 2">
            <a:extLst>
              <a:ext uri="{FF2B5EF4-FFF2-40B4-BE49-F238E27FC236}">
                <a16:creationId xmlns:a16="http://schemas.microsoft.com/office/drawing/2014/main" id="{CABDE372-264C-D6EB-992E-99941D61AA3C}"/>
              </a:ext>
            </a:extLst>
          </p:cNvPr>
          <p:cNvGraphicFramePr>
            <a:graphicFrameLocks noGrp="1"/>
          </p:cNvGraphicFramePr>
          <p:nvPr>
            <p:ph idx="1"/>
          </p:nvPr>
        </p:nvGraphicFramePr>
        <p:xfrm>
          <a:off x="809121" y="1692344"/>
          <a:ext cx="10926418"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Slide Number Placeholder 4">
            <a:extLst>
              <a:ext uri="{FF2B5EF4-FFF2-40B4-BE49-F238E27FC236}">
                <a16:creationId xmlns:a16="http://schemas.microsoft.com/office/drawing/2014/main" id="{EA5E1881-620C-CB2D-38A8-18E5CCA5EEAB}"/>
              </a:ext>
            </a:extLst>
          </p:cNvPr>
          <p:cNvSpPr>
            <a:spLocks noGrp="1"/>
          </p:cNvSpPr>
          <p:nvPr>
            <p:ph type="sldNum" sz="quarter" idx="12"/>
          </p:nvPr>
        </p:nvSpPr>
        <p:spPr/>
        <p:txBody>
          <a:bodyPr/>
          <a:lstStyle/>
          <a:p>
            <a:fld id="{5A661B64-F339-6D4C-80D0-18C1F6B18BC2}" type="slidenum">
              <a:rPr lang="en-US" smtClean="0"/>
              <a:t>48</a:t>
            </a:fld>
            <a:endParaRPr lang="en-US" dirty="0"/>
          </a:p>
        </p:txBody>
      </p:sp>
      <p:sp>
        <p:nvSpPr>
          <p:cNvPr id="8" name="Rectangle 7" descr="Gavel">
            <a:extLst>
              <a:ext uri="{FF2B5EF4-FFF2-40B4-BE49-F238E27FC236}">
                <a16:creationId xmlns:a16="http://schemas.microsoft.com/office/drawing/2014/main" id="{D2ED3A81-1808-25A2-43AC-CF9205A8E539}"/>
              </a:ext>
            </a:extLst>
          </p:cNvPr>
          <p:cNvSpPr/>
          <p:nvPr/>
        </p:nvSpPr>
        <p:spPr>
          <a:xfrm>
            <a:off x="809121" y="4224812"/>
            <a:ext cx="716569" cy="716569"/>
          </a:xfrm>
          <a:prstGeom prst="rect">
            <a:avLst/>
          </a:prstGeom>
          <a:blipFill rotWithShape="1">
            <a:blip r:embed="rId7">
              <a:extLst>
                <a:ext uri="{28A0092B-C50C-407E-A947-70E740481C1C}">
                  <a14:useLocalDpi xmlns:a14="http://schemas.microsoft.com/office/drawing/2010/main" val="0"/>
                </a:ext>
              </a:extLst>
            </a:blip>
            <a:srcRect/>
            <a:stretch>
              <a:fillRect l="-27000" r="-27000"/>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Tree>
    <p:extLst>
      <p:ext uri="{BB962C8B-B14F-4D97-AF65-F5344CB8AC3E}">
        <p14:creationId xmlns:p14="http://schemas.microsoft.com/office/powerpoint/2010/main" val="333095202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99D5D7-B5DB-5329-0001-33514C71C836}"/>
              </a:ext>
            </a:extLst>
          </p:cNvPr>
          <p:cNvSpPr>
            <a:spLocks noGrp="1"/>
          </p:cNvSpPr>
          <p:nvPr>
            <p:ph type="title"/>
          </p:nvPr>
        </p:nvSpPr>
        <p:spPr/>
        <p:txBody>
          <a:bodyPr/>
          <a:lstStyle/>
          <a:p>
            <a:r>
              <a:rPr lang="en-US" b="1" u="sng" dirty="0"/>
              <a:t>Reorganization of the Ohio Department of Education</a:t>
            </a:r>
            <a:endParaRPr lang="en-US" b="1" dirty="0"/>
          </a:p>
        </p:txBody>
      </p:sp>
      <p:sp>
        <p:nvSpPr>
          <p:cNvPr id="3" name="Content Placeholder 2">
            <a:extLst>
              <a:ext uri="{FF2B5EF4-FFF2-40B4-BE49-F238E27FC236}">
                <a16:creationId xmlns:a16="http://schemas.microsoft.com/office/drawing/2014/main" id="{CA5B7BC4-EAAF-A426-7ABA-55E1C24C93B5}"/>
              </a:ext>
            </a:extLst>
          </p:cNvPr>
          <p:cNvSpPr>
            <a:spLocks noGrp="1"/>
          </p:cNvSpPr>
          <p:nvPr>
            <p:ph idx="1"/>
          </p:nvPr>
        </p:nvSpPr>
        <p:spPr/>
        <p:txBody>
          <a:bodyPr>
            <a:normAutofit fontScale="92500" lnSpcReduction="10000"/>
          </a:bodyPr>
          <a:lstStyle/>
          <a:p>
            <a:pPr>
              <a:spcAft>
                <a:spcPts val="600"/>
              </a:spcAft>
            </a:pPr>
            <a:r>
              <a:rPr lang="en-US" dirty="0"/>
              <a:t>The DEW will be divided into two divisions:</a:t>
            </a:r>
          </a:p>
          <a:p>
            <a:pPr lvl="1">
              <a:spcAft>
                <a:spcPts val="600"/>
              </a:spcAft>
            </a:pPr>
            <a:r>
              <a:rPr lang="en-US" dirty="0"/>
              <a:t>The Division of Primary and Secondary Education; and</a:t>
            </a:r>
          </a:p>
          <a:p>
            <a:pPr lvl="1">
              <a:spcAft>
                <a:spcPts val="600"/>
              </a:spcAft>
            </a:pPr>
            <a:r>
              <a:rPr lang="en-US" dirty="0"/>
              <a:t>The Division of Career Technical Education.</a:t>
            </a:r>
          </a:p>
          <a:p>
            <a:pPr>
              <a:spcAft>
                <a:spcPts val="600"/>
              </a:spcAft>
            </a:pPr>
            <a:r>
              <a:rPr lang="en-US" dirty="0"/>
              <a:t>The State Board of Education will handle:</a:t>
            </a:r>
          </a:p>
          <a:p>
            <a:pPr lvl="1">
              <a:spcAft>
                <a:spcPts val="600"/>
              </a:spcAft>
            </a:pPr>
            <a:r>
              <a:rPr lang="en-US" dirty="0"/>
              <a:t>Educator licensure</a:t>
            </a:r>
          </a:p>
          <a:p>
            <a:pPr lvl="1">
              <a:spcAft>
                <a:spcPts val="600"/>
              </a:spcAft>
            </a:pPr>
            <a:r>
              <a:rPr lang="en-US" dirty="0"/>
              <a:t>Educator disciplinary actions</a:t>
            </a:r>
          </a:p>
          <a:p>
            <a:pPr lvl="1">
              <a:spcAft>
                <a:spcPts val="600"/>
              </a:spcAft>
            </a:pPr>
            <a:r>
              <a:rPr lang="en-US" dirty="0"/>
              <a:t>School district territory transfers</a:t>
            </a:r>
          </a:p>
          <a:p>
            <a:r>
              <a:rPr lang="en-US" dirty="0"/>
              <a:t>The remaining duties of the State Board of Education have been moved to the DEW.</a:t>
            </a:r>
          </a:p>
          <a:p>
            <a:r>
              <a:rPr lang="en-US" dirty="0"/>
              <a:t>The Director of the DEW will be appointed by the governor.  </a:t>
            </a:r>
          </a:p>
        </p:txBody>
      </p:sp>
      <p:sp>
        <p:nvSpPr>
          <p:cNvPr id="5" name="Slide Number Placeholder 4">
            <a:extLst>
              <a:ext uri="{FF2B5EF4-FFF2-40B4-BE49-F238E27FC236}">
                <a16:creationId xmlns:a16="http://schemas.microsoft.com/office/drawing/2014/main" id="{A58190EA-93F0-1BCE-B435-5F542794535C}"/>
              </a:ext>
            </a:extLst>
          </p:cNvPr>
          <p:cNvSpPr>
            <a:spLocks noGrp="1"/>
          </p:cNvSpPr>
          <p:nvPr>
            <p:ph type="sldNum" sz="quarter" idx="12"/>
          </p:nvPr>
        </p:nvSpPr>
        <p:spPr/>
        <p:txBody>
          <a:bodyPr/>
          <a:lstStyle/>
          <a:p>
            <a:fld id="{5A661B64-F339-6D4C-80D0-18C1F6B18BC2}" type="slidenum">
              <a:rPr lang="en-US" smtClean="0"/>
              <a:t>49</a:t>
            </a:fld>
            <a:endParaRPr lang="en-US" dirty="0"/>
          </a:p>
        </p:txBody>
      </p:sp>
    </p:spTree>
    <p:extLst>
      <p:ext uri="{BB962C8B-B14F-4D97-AF65-F5344CB8AC3E}">
        <p14:creationId xmlns:p14="http://schemas.microsoft.com/office/powerpoint/2010/main" val="14815988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F22E205-98D2-1656-24D0-7666A8A138FB}"/>
              </a:ext>
            </a:extLst>
          </p:cNvPr>
          <p:cNvSpPr>
            <a:spLocks noGrp="1"/>
          </p:cNvSpPr>
          <p:nvPr>
            <p:ph type="title"/>
          </p:nvPr>
        </p:nvSpPr>
        <p:spPr/>
        <p:txBody>
          <a:bodyPr/>
          <a:lstStyle/>
          <a:p>
            <a:pPr algn="ctr"/>
            <a:r>
              <a:rPr lang="en-US" b="1" dirty="0"/>
              <a:t>What Does Title IX Cover In Schools?</a:t>
            </a:r>
          </a:p>
        </p:txBody>
      </p:sp>
      <p:sp>
        <p:nvSpPr>
          <p:cNvPr id="6" name="Content Placeholder 5">
            <a:extLst>
              <a:ext uri="{FF2B5EF4-FFF2-40B4-BE49-F238E27FC236}">
                <a16:creationId xmlns:a16="http://schemas.microsoft.com/office/drawing/2014/main" id="{E3A87375-70C6-3303-53BA-ED6F6C1FB7B2}"/>
              </a:ext>
            </a:extLst>
          </p:cNvPr>
          <p:cNvSpPr>
            <a:spLocks noGrp="1"/>
          </p:cNvSpPr>
          <p:nvPr>
            <p:ph idx="1"/>
          </p:nvPr>
        </p:nvSpPr>
        <p:spPr/>
        <p:txBody>
          <a:bodyPr>
            <a:normAutofit/>
          </a:bodyPr>
          <a:lstStyle/>
          <a:p>
            <a:r>
              <a:rPr lang="en-US" sz="2800" dirty="0"/>
              <a:t>Discrimination</a:t>
            </a:r>
          </a:p>
          <a:p>
            <a:r>
              <a:rPr lang="en-US" sz="2800" dirty="0"/>
              <a:t>Sexual Harassment</a:t>
            </a:r>
          </a:p>
          <a:p>
            <a:pPr algn="just"/>
            <a:endParaRPr lang="en-US" dirty="0"/>
          </a:p>
          <a:p>
            <a:endParaRPr lang="en-US" dirty="0"/>
          </a:p>
        </p:txBody>
      </p:sp>
      <p:sp>
        <p:nvSpPr>
          <p:cNvPr id="7" name="Slide Number Placeholder 6">
            <a:extLst>
              <a:ext uri="{FF2B5EF4-FFF2-40B4-BE49-F238E27FC236}">
                <a16:creationId xmlns:a16="http://schemas.microsoft.com/office/drawing/2014/main" id="{FF6BA025-8EF9-71BF-7DE9-6AE2646C98BD}"/>
              </a:ext>
            </a:extLst>
          </p:cNvPr>
          <p:cNvSpPr>
            <a:spLocks noGrp="1"/>
          </p:cNvSpPr>
          <p:nvPr>
            <p:ph type="sldNum" sz="quarter" idx="12"/>
          </p:nvPr>
        </p:nvSpPr>
        <p:spPr/>
        <p:txBody>
          <a:bodyPr/>
          <a:lstStyle/>
          <a:p>
            <a:fld id="{5A661B64-F339-6D4C-80D0-18C1F6B18BC2}" type="slidenum">
              <a:rPr lang="en-US" smtClean="0"/>
              <a:pPr/>
              <a:t>5</a:t>
            </a:fld>
            <a:endParaRPr lang="en-US"/>
          </a:p>
        </p:txBody>
      </p:sp>
      <p:sp>
        <p:nvSpPr>
          <p:cNvPr id="8" name="Footer Placeholder 7">
            <a:extLst>
              <a:ext uri="{FF2B5EF4-FFF2-40B4-BE49-F238E27FC236}">
                <a16:creationId xmlns:a16="http://schemas.microsoft.com/office/drawing/2014/main" id="{148C4CD4-3B11-66D9-B71D-D8A6F0D9FB64}"/>
              </a:ext>
            </a:extLst>
          </p:cNvPr>
          <p:cNvSpPr>
            <a:spLocks noGrp="1"/>
          </p:cNvSpPr>
          <p:nvPr>
            <p:ph type="ftr" sz="quarter" idx="11"/>
          </p:nvPr>
        </p:nvSpPr>
        <p:spPr/>
        <p:txBody>
          <a:bodyPr/>
          <a:lstStyle/>
          <a:p>
            <a:endParaRPr lang="en-US" dirty="0"/>
          </a:p>
        </p:txBody>
      </p:sp>
      <p:pic>
        <p:nvPicPr>
          <p:cNvPr id="2" name="Picture 1">
            <a:extLst>
              <a:ext uri="{FF2B5EF4-FFF2-40B4-BE49-F238E27FC236}">
                <a16:creationId xmlns:a16="http://schemas.microsoft.com/office/drawing/2014/main" id="{D00B90B3-C54F-D13D-E20F-251BD000ABA4}"/>
              </a:ext>
            </a:extLst>
          </p:cNvPr>
          <p:cNvPicPr>
            <a:picLocks noChangeAspect="1"/>
          </p:cNvPicPr>
          <p:nvPr/>
        </p:nvPicPr>
        <p:blipFill>
          <a:blip r:embed="rId2"/>
          <a:stretch>
            <a:fillRect/>
          </a:stretch>
        </p:blipFill>
        <p:spPr>
          <a:xfrm>
            <a:off x="3820160" y="2621280"/>
            <a:ext cx="3159837" cy="2133600"/>
          </a:xfrm>
          <a:prstGeom prst="rect">
            <a:avLst/>
          </a:prstGeom>
        </p:spPr>
      </p:pic>
      <p:pic>
        <p:nvPicPr>
          <p:cNvPr id="3" name="Picture 2">
            <a:extLst>
              <a:ext uri="{FF2B5EF4-FFF2-40B4-BE49-F238E27FC236}">
                <a16:creationId xmlns:a16="http://schemas.microsoft.com/office/drawing/2014/main" id="{C34DAD41-6F06-6920-580A-A77FE468DEB3}"/>
              </a:ext>
            </a:extLst>
          </p:cNvPr>
          <p:cNvPicPr>
            <a:picLocks noChangeAspect="1"/>
          </p:cNvPicPr>
          <p:nvPr/>
        </p:nvPicPr>
        <p:blipFill>
          <a:blip r:embed="rId3"/>
          <a:stretch>
            <a:fillRect/>
          </a:stretch>
        </p:blipFill>
        <p:spPr>
          <a:xfrm>
            <a:off x="8153400" y="3688080"/>
            <a:ext cx="3023878" cy="2261812"/>
          </a:xfrm>
          <a:prstGeom prst="rect">
            <a:avLst/>
          </a:prstGeom>
        </p:spPr>
      </p:pic>
    </p:spTree>
    <p:extLst>
      <p:ext uri="{BB962C8B-B14F-4D97-AF65-F5344CB8AC3E}">
        <p14:creationId xmlns:p14="http://schemas.microsoft.com/office/powerpoint/2010/main" val="335638820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DB70C6-582A-6FD2-6FE1-485F349D3AA6}"/>
              </a:ext>
            </a:extLst>
          </p:cNvPr>
          <p:cNvSpPr>
            <a:spLocks noGrp="1"/>
          </p:cNvSpPr>
          <p:nvPr>
            <p:ph type="title"/>
          </p:nvPr>
        </p:nvSpPr>
        <p:spPr>
          <a:xfrm>
            <a:off x="911491" y="-54513"/>
            <a:ext cx="6846769" cy="1642969"/>
          </a:xfrm>
        </p:spPr>
        <p:txBody>
          <a:bodyPr anchor="b">
            <a:normAutofit/>
          </a:bodyPr>
          <a:lstStyle/>
          <a:p>
            <a:r>
              <a:rPr lang="en-US" b="1" u="sng" dirty="0"/>
              <a:t>The End of Blizzard Bags</a:t>
            </a:r>
          </a:p>
        </p:txBody>
      </p:sp>
      <p:sp>
        <p:nvSpPr>
          <p:cNvPr id="3" name="Content Placeholder 2">
            <a:extLst>
              <a:ext uri="{FF2B5EF4-FFF2-40B4-BE49-F238E27FC236}">
                <a16:creationId xmlns:a16="http://schemas.microsoft.com/office/drawing/2014/main" id="{0E4EE1A2-50E5-5B84-20C9-CA8CB7F996B9}"/>
              </a:ext>
            </a:extLst>
          </p:cNvPr>
          <p:cNvSpPr>
            <a:spLocks noGrp="1"/>
          </p:cNvSpPr>
          <p:nvPr>
            <p:ph idx="1"/>
          </p:nvPr>
        </p:nvSpPr>
        <p:spPr>
          <a:xfrm>
            <a:off x="949968" y="1859456"/>
            <a:ext cx="5357364" cy="4270342"/>
          </a:xfrm>
        </p:spPr>
        <p:txBody>
          <a:bodyPr anchor="t">
            <a:normAutofit fontScale="92500" lnSpcReduction="20000"/>
          </a:bodyPr>
          <a:lstStyle/>
          <a:p>
            <a:pPr>
              <a:spcAft>
                <a:spcPts val="600"/>
              </a:spcAft>
            </a:pPr>
            <a:r>
              <a:rPr lang="en-US" sz="2400" dirty="0"/>
              <a:t>By August 1</a:t>
            </a:r>
            <a:r>
              <a:rPr lang="en-US" sz="2400" baseline="30000" dirty="0"/>
              <a:t>st</a:t>
            </a:r>
            <a:r>
              <a:rPr lang="en-US" sz="2400" dirty="0"/>
              <a:t> of each school year, each school district must adopt a plan to </a:t>
            </a:r>
            <a:r>
              <a:rPr lang="en-US" sz="2400" u="sng" dirty="0"/>
              <a:t>provide instruction via online delivery</a:t>
            </a:r>
            <a:r>
              <a:rPr lang="en-US" sz="2400" dirty="0"/>
              <a:t> in order to make up hours in that school year that must be made up due to closures for weather, illness, inoperability of school busses, law enforcement emergencies, utility failures, etc. The plan must include:</a:t>
            </a:r>
          </a:p>
          <a:p>
            <a:pPr lvl="1"/>
            <a:r>
              <a:rPr lang="en-US" sz="2200" dirty="0"/>
              <a:t>A statement that the school will, to the extent possible, provide teacher-directed synchronous learning during the closure;</a:t>
            </a:r>
          </a:p>
          <a:p>
            <a:pPr lvl="1"/>
            <a:r>
              <a:rPr lang="en-US" sz="2200" dirty="0"/>
              <a:t>Attendance requirements (including how student participation will be documented);</a:t>
            </a:r>
          </a:p>
          <a:p>
            <a:pPr lvl="1"/>
            <a:r>
              <a:rPr lang="en-US" sz="2200" dirty="0"/>
              <a:t>How equitable access will be provided to ELL students, students with disabilities and other vulnerable populations.</a:t>
            </a:r>
          </a:p>
        </p:txBody>
      </p:sp>
      <p:pic>
        <p:nvPicPr>
          <p:cNvPr id="4" name="Picture 3">
            <a:extLst>
              <a:ext uri="{FF2B5EF4-FFF2-40B4-BE49-F238E27FC236}">
                <a16:creationId xmlns:a16="http://schemas.microsoft.com/office/drawing/2014/main" id="{30B17EA1-5CCA-9DF5-EBCA-C375426CD00B}"/>
              </a:ext>
            </a:extLst>
          </p:cNvPr>
          <p:cNvPicPr>
            <a:picLocks noChangeAspect="1"/>
          </p:cNvPicPr>
          <p:nvPr/>
        </p:nvPicPr>
        <p:blipFill>
          <a:blip r:embed="rId2"/>
          <a:stretch>
            <a:fillRect/>
          </a:stretch>
        </p:blipFill>
        <p:spPr>
          <a:xfrm>
            <a:off x="6876477" y="2146444"/>
            <a:ext cx="4909308" cy="2565112"/>
          </a:xfrm>
          <a:prstGeom prst="rect">
            <a:avLst/>
          </a:prstGeom>
        </p:spPr>
      </p:pic>
      <p:sp>
        <p:nvSpPr>
          <p:cNvPr id="5" name="Slide Number Placeholder 4">
            <a:extLst>
              <a:ext uri="{FF2B5EF4-FFF2-40B4-BE49-F238E27FC236}">
                <a16:creationId xmlns:a16="http://schemas.microsoft.com/office/drawing/2014/main" id="{0F521E1E-4E8E-3D1E-E11C-300AA7C84F26}"/>
              </a:ext>
            </a:extLst>
          </p:cNvPr>
          <p:cNvSpPr>
            <a:spLocks noGrp="1"/>
          </p:cNvSpPr>
          <p:nvPr>
            <p:ph type="sldNum" sz="quarter" idx="12"/>
          </p:nvPr>
        </p:nvSpPr>
        <p:spPr>
          <a:xfrm>
            <a:off x="11704320" y="6455664"/>
            <a:ext cx="448056" cy="365125"/>
          </a:xfrm>
        </p:spPr>
        <p:txBody>
          <a:bodyPr>
            <a:normAutofit/>
          </a:bodyPr>
          <a:lstStyle/>
          <a:p>
            <a:pPr>
              <a:spcAft>
                <a:spcPts val="600"/>
              </a:spcAft>
            </a:pPr>
            <a:fld id="{5A661B64-F339-6D4C-80D0-18C1F6B18BC2}" type="slidenum">
              <a:rPr lang="en-US" sz="1100">
                <a:solidFill>
                  <a:srgbClr val="FFFFFF"/>
                </a:solidFill>
              </a:rPr>
              <a:pPr>
                <a:spcAft>
                  <a:spcPts val="600"/>
                </a:spcAft>
              </a:pPr>
              <a:t>50</a:t>
            </a:fld>
            <a:endParaRPr lang="en-US" sz="1100">
              <a:solidFill>
                <a:srgbClr val="FFFFFF"/>
              </a:solidFill>
            </a:endParaRPr>
          </a:p>
        </p:txBody>
      </p:sp>
    </p:spTree>
    <p:extLst>
      <p:ext uri="{BB962C8B-B14F-4D97-AF65-F5344CB8AC3E}">
        <p14:creationId xmlns:p14="http://schemas.microsoft.com/office/powerpoint/2010/main" val="201660458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AC096D3-FD51-CFCC-BBD3-027A4F9B5D64}"/>
              </a:ext>
            </a:extLst>
          </p:cNvPr>
          <p:cNvPicPr>
            <a:picLocks noChangeAspect="1"/>
          </p:cNvPicPr>
          <p:nvPr/>
        </p:nvPicPr>
        <p:blipFill rotWithShape="1">
          <a:blip r:embed="rId2"/>
          <a:srcRect l="1170" r="14386" b="9092"/>
          <a:stretch/>
        </p:blipFill>
        <p:spPr>
          <a:xfrm>
            <a:off x="20" y="10"/>
            <a:ext cx="12191980" cy="6857990"/>
          </a:xfrm>
          <a:prstGeom prst="rect">
            <a:avLst/>
          </a:prstGeom>
        </p:spPr>
      </p:pic>
      <p:sp>
        <p:nvSpPr>
          <p:cNvPr id="2" name="Title 1">
            <a:extLst>
              <a:ext uri="{FF2B5EF4-FFF2-40B4-BE49-F238E27FC236}">
                <a16:creationId xmlns:a16="http://schemas.microsoft.com/office/drawing/2014/main" id="{80BB2F10-5C67-C104-7E8B-A8370DADC13F}"/>
              </a:ext>
            </a:extLst>
          </p:cNvPr>
          <p:cNvSpPr>
            <a:spLocks noGrp="1"/>
          </p:cNvSpPr>
          <p:nvPr>
            <p:ph type="title"/>
          </p:nvPr>
        </p:nvSpPr>
        <p:spPr>
          <a:xfrm>
            <a:off x="838200" y="365125"/>
            <a:ext cx="10515600" cy="1325563"/>
          </a:xfrm>
        </p:spPr>
        <p:txBody>
          <a:bodyPr>
            <a:normAutofit/>
          </a:bodyPr>
          <a:lstStyle/>
          <a:p>
            <a:r>
              <a:rPr lang="en-US" b="1" u="sng" dirty="0"/>
              <a:t>The End of Blizzard Bags</a:t>
            </a:r>
            <a:endParaRPr lang="en-US" b="1" dirty="0"/>
          </a:p>
        </p:txBody>
      </p:sp>
      <p:sp>
        <p:nvSpPr>
          <p:cNvPr id="3" name="Content Placeholder 2">
            <a:extLst>
              <a:ext uri="{FF2B5EF4-FFF2-40B4-BE49-F238E27FC236}">
                <a16:creationId xmlns:a16="http://schemas.microsoft.com/office/drawing/2014/main" id="{DD53FF62-AD2A-3DD0-FFEB-92D13BF226BB}"/>
              </a:ext>
            </a:extLst>
          </p:cNvPr>
          <p:cNvSpPr>
            <a:spLocks noGrp="1"/>
          </p:cNvSpPr>
          <p:nvPr>
            <p:ph idx="1"/>
          </p:nvPr>
        </p:nvSpPr>
        <p:spPr>
          <a:xfrm>
            <a:off x="838200" y="1825625"/>
            <a:ext cx="10515600" cy="4351338"/>
          </a:xfrm>
        </p:spPr>
        <p:txBody>
          <a:bodyPr>
            <a:normAutofit/>
          </a:bodyPr>
          <a:lstStyle/>
          <a:p>
            <a:pPr lvl="1"/>
            <a:r>
              <a:rPr lang="en-US"/>
              <a:t>The process that will be used to notify staff, students and parents that the school will be suing online instruction during the closure; and</a:t>
            </a:r>
          </a:p>
          <a:p>
            <a:pPr lvl="1">
              <a:spcAft>
                <a:spcPts val="600"/>
              </a:spcAft>
            </a:pPr>
            <a:r>
              <a:rPr lang="en-US"/>
              <a:t>A description of how the school will meet the needs of staff and students regarding internet connectivity and technology for online instruction.</a:t>
            </a:r>
          </a:p>
          <a:p>
            <a:r>
              <a:rPr lang="en-US"/>
              <a:t>The plan must provide for making up any number of hours, up to a maximum of the number of hours that equate to three school days.</a:t>
            </a:r>
          </a:p>
          <a:p>
            <a:r>
              <a:rPr lang="en-US"/>
              <a:t>Each plan must include the written consent of the teachers’ union.</a:t>
            </a:r>
          </a:p>
          <a:p>
            <a:r>
              <a:rPr lang="en-US"/>
              <a:t>This creates a new provision of the Ohio Revised Code (R.C. 3313.482).</a:t>
            </a:r>
          </a:p>
        </p:txBody>
      </p:sp>
      <p:sp>
        <p:nvSpPr>
          <p:cNvPr id="5" name="Slide Number Placeholder 4">
            <a:extLst>
              <a:ext uri="{FF2B5EF4-FFF2-40B4-BE49-F238E27FC236}">
                <a16:creationId xmlns:a16="http://schemas.microsoft.com/office/drawing/2014/main" id="{53D61A93-38F5-CCF9-8224-B3361854494A}"/>
              </a:ext>
            </a:extLst>
          </p:cNvPr>
          <p:cNvSpPr>
            <a:spLocks noGrp="1"/>
          </p:cNvSpPr>
          <p:nvPr>
            <p:ph type="sldNum" sz="quarter" idx="12"/>
          </p:nvPr>
        </p:nvSpPr>
        <p:spPr>
          <a:xfrm>
            <a:off x="8610600" y="6356350"/>
            <a:ext cx="2743200" cy="365125"/>
          </a:xfrm>
        </p:spPr>
        <p:txBody>
          <a:bodyPr>
            <a:normAutofit/>
          </a:bodyPr>
          <a:lstStyle/>
          <a:p>
            <a:pPr>
              <a:spcAft>
                <a:spcPts val="600"/>
              </a:spcAft>
            </a:pPr>
            <a:fld id="{5A661B64-F339-6D4C-80D0-18C1F6B18BC2}" type="slidenum">
              <a:rPr lang="en-US">
                <a:solidFill>
                  <a:schemeClr val="tx1">
                    <a:lumMod val="50000"/>
                    <a:lumOff val="50000"/>
                  </a:schemeClr>
                </a:solidFill>
              </a:rPr>
              <a:pPr>
                <a:spcAft>
                  <a:spcPts val="600"/>
                </a:spcAft>
              </a:pPr>
              <a:t>51</a:t>
            </a:fld>
            <a:endParaRPr lang="en-US">
              <a:solidFill>
                <a:schemeClr val="tx1">
                  <a:lumMod val="50000"/>
                  <a:lumOff val="50000"/>
                </a:schemeClr>
              </a:solidFill>
            </a:endParaRPr>
          </a:p>
        </p:txBody>
      </p:sp>
    </p:spTree>
    <p:extLst>
      <p:ext uri="{BB962C8B-B14F-4D97-AF65-F5344CB8AC3E}">
        <p14:creationId xmlns:p14="http://schemas.microsoft.com/office/powerpoint/2010/main" val="306082924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6F71AD-CC4C-44F4-4B91-794E1BFD8D69}"/>
              </a:ext>
            </a:extLst>
          </p:cNvPr>
          <p:cNvSpPr>
            <a:spLocks noGrp="1"/>
          </p:cNvSpPr>
          <p:nvPr>
            <p:ph type="title"/>
          </p:nvPr>
        </p:nvSpPr>
        <p:spPr/>
        <p:txBody>
          <a:bodyPr/>
          <a:lstStyle/>
          <a:p>
            <a:r>
              <a:rPr lang="en-US" b="1" u="sng" dirty="0"/>
              <a:t>Assignment to School Buildings</a:t>
            </a:r>
          </a:p>
        </p:txBody>
      </p:sp>
      <p:sp>
        <p:nvSpPr>
          <p:cNvPr id="3" name="Content Placeholder 2">
            <a:extLst>
              <a:ext uri="{FF2B5EF4-FFF2-40B4-BE49-F238E27FC236}">
                <a16:creationId xmlns:a16="http://schemas.microsoft.com/office/drawing/2014/main" id="{A37DCA4E-6CA1-F051-0A1C-8FD20714E2CD}"/>
              </a:ext>
            </a:extLst>
          </p:cNvPr>
          <p:cNvSpPr>
            <a:spLocks noGrp="1"/>
          </p:cNvSpPr>
          <p:nvPr>
            <p:ph idx="1"/>
          </p:nvPr>
        </p:nvSpPr>
        <p:spPr/>
        <p:txBody>
          <a:bodyPr>
            <a:normAutofit lnSpcReduction="10000"/>
          </a:bodyPr>
          <a:lstStyle/>
          <a:p>
            <a:r>
              <a:rPr lang="en-US" dirty="0"/>
              <a:t>Districts are required to report to the DEW the number of students who attend a school building other than the one assigned by the board or superintendent.  </a:t>
            </a:r>
          </a:p>
          <a:p>
            <a:pPr lvl="1">
              <a:spcAft>
                <a:spcPts val="600"/>
              </a:spcAft>
            </a:pPr>
            <a:r>
              <a:rPr lang="en-US" dirty="0"/>
              <a:t>Presumably, this would apply to students who are placed in other buildings based on the availability of certain programs or services; however, the provision does not specify.</a:t>
            </a:r>
          </a:p>
          <a:p>
            <a:r>
              <a:rPr lang="en-US" dirty="0"/>
              <a:t>For districts that conduct an enrollment lottery for students for </a:t>
            </a:r>
            <a:r>
              <a:rPr lang="en-US" dirty="0" err="1"/>
              <a:t>intradistrict</a:t>
            </a:r>
            <a:r>
              <a:rPr lang="en-US" dirty="0"/>
              <a:t> open enrollment, the lottery must be conducted on the second Monday of June prior to the school year for which the student is seeking enrollment. </a:t>
            </a:r>
          </a:p>
          <a:p>
            <a:r>
              <a:rPr lang="en-US" dirty="0"/>
              <a:t> This is a new section of the Ohio Revised Code (R.C. 3313.984).</a:t>
            </a:r>
          </a:p>
        </p:txBody>
      </p:sp>
      <p:sp>
        <p:nvSpPr>
          <p:cNvPr id="5" name="Slide Number Placeholder 4">
            <a:extLst>
              <a:ext uri="{FF2B5EF4-FFF2-40B4-BE49-F238E27FC236}">
                <a16:creationId xmlns:a16="http://schemas.microsoft.com/office/drawing/2014/main" id="{0981EB0A-9FA9-2C11-3F94-6DCD3C0B3F2A}"/>
              </a:ext>
            </a:extLst>
          </p:cNvPr>
          <p:cNvSpPr>
            <a:spLocks noGrp="1"/>
          </p:cNvSpPr>
          <p:nvPr>
            <p:ph type="sldNum" sz="quarter" idx="12"/>
          </p:nvPr>
        </p:nvSpPr>
        <p:spPr/>
        <p:txBody>
          <a:bodyPr/>
          <a:lstStyle/>
          <a:p>
            <a:fld id="{5A661B64-F339-6D4C-80D0-18C1F6B18BC2}" type="slidenum">
              <a:rPr lang="en-US" smtClean="0"/>
              <a:t>52</a:t>
            </a:fld>
            <a:endParaRPr lang="en-US" dirty="0"/>
          </a:p>
        </p:txBody>
      </p:sp>
    </p:spTree>
    <p:extLst>
      <p:ext uri="{BB962C8B-B14F-4D97-AF65-F5344CB8AC3E}">
        <p14:creationId xmlns:p14="http://schemas.microsoft.com/office/powerpoint/2010/main" val="2163084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6F71AD-CC4C-44F4-4B91-794E1BFD8D69}"/>
              </a:ext>
            </a:extLst>
          </p:cNvPr>
          <p:cNvSpPr>
            <a:spLocks noGrp="1"/>
          </p:cNvSpPr>
          <p:nvPr>
            <p:ph type="title"/>
          </p:nvPr>
        </p:nvSpPr>
        <p:spPr/>
        <p:txBody>
          <a:bodyPr/>
          <a:lstStyle/>
          <a:p>
            <a:r>
              <a:rPr lang="en-US" b="1" u="sng" dirty="0"/>
              <a:t>Transportation</a:t>
            </a:r>
          </a:p>
        </p:txBody>
      </p:sp>
      <p:sp>
        <p:nvSpPr>
          <p:cNvPr id="3" name="Content Placeholder 2">
            <a:extLst>
              <a:ext uri="{FF2B5EF4-FFF2-40B4-BE49-F238E27FC236}">
                <a16:creationId xmlns:a16="http://schemas.microsoft.com/office/drawing/2014/main" id="{A37DCA4E-6CA1-F051-0A1C-8FD20714E2CD}"/>
              </a:ext>
            </a:extLst>
          </p:cNvPr>
          <p:cNvSpPr>
            <a:spLocks noGrp="1"/>
          </p:cNvSpPr>
          <p:nvPr>
            <p:ph idx="1"/>
          </p:nvPr>
        </p:nvSpPr>
        <p:spPr/>
        <p:txBody>
          <a:bodyPr>
            <a:normAutofit/>
          </a:bodyPr>
          <a:lstStyle/>
          <a:p>
            <a:r>
              <a:rPr lang="en-US" sz="2000" dirty="0"/>
              <a:t>Amends R.C. 3327.021 to establish penalties when a school district is “out of compliance” as related to transportation.  </a:t>
            </a:r>
          </a:p>
          <a:p>
            <a:pPr>
              <a:spcAft>
                <a:spcPts val="600"/>
              </a:spcAft>
            </a:pPr>
            <a:r>
              <a:rPr lang="en-US" sz="2000" dirty="0"/>
              <a:t>“Out of compliance” means </a:t>
            </a:r>
            <a:r>
              <a:rPr lang="en-US" sz="2000" b="0" i="0" u="none" strike="noStrike" baseline="0" dirty="0"/>
              <a:t>for a period of five consecutive school days or 10 school days within a school year, at least one of the following has occurred on each of those days:</a:t>
            </a:r>
          </a:p>
          <a:p>
            <a:pPr lvl="1"/>
            <a:r>
              <a:rPr lang="en-US" sz="1600" b="0" i="0" u="none" strike="noStrike" baseline="0" dirty="0"/>
              <a:t>Students transported to and from school by a school bus arrive more than 30 minutes late to school;</a:t>
            </a:r>
          </a:p>
          <a:p>
            <a:pPr lvl="1"/>
            <a:r>
              <a:rPr lang="en-US" sz="1600" b="0" i="0" u="none" strike="noStrike" baseline="0" dirty="0"/>
              <a:t>Students transported to and from school by a school bus are picked up more than 30 minutes after the end of the school day;</a:t>
            </a:r>
          </a:p>
          <a:p>
            <a:pPr lvl="1"/>
            <a:r>
              <a:rPr lang="en-US" sz="1600" b="0" i="0" u="none" strike="noStrike" baseline="0" dirty="0"/>
              <a:t>Students scheduled to be transported to and from school by a school bus are not transported by school bus at all due to the failure of the bus to arrive; or </a:t>
            </a:r>
          </a:p>
          <a:p>
            <a:pPr lvl="1"/>
            <a:r>
              <a:rPr lang="en-US" sz="1600" b="0" i="0" u="none" strike="noStrike" baseline="0" dirty="0"/>
              <a:t>A school district has been noncompliant with any other transportation requirements under Chapter 3327. of the Revised Code.</a:t>
            </a:r>
          </a:p>
          <a:p>
            <a:pPr>
              <a:spcBef>
                <a:spcPts val="800"/>
              </a:spcBef>
            </a:pPr>
            <a:r>
              <a:rPr lang="en-US" sz="2000" dirty="0"/>
              <a:t>Occurrences due to inclement weather are not counted.</a:t>
            </a:r>
          </a:p>
          <a:p>
            <a:endParaRPr lang="en-US" dirty="0"/>
          </a:p>
        </p:txBody>
      </p:sp>
      <p:sp>
        <p:nvSpPr>
          <p:cNvPr id="5" name="Slide Number Placeholder 4">
            <a:extLst>
              <a:ext uri="{FF2B5EF4-FFF2-40B4-BE49-F238E27FC236}">
                <a16:creationId xmlns:a16="http://schemas.microsoft.com/office/drawing/2014/main" id="{0981EB0A-9FA9-2C11-3F94-6DCD3C0B3F2A}"/>
              </a:ext>
            </a:extLst>
          </p:cNvPr>
          <p:cNvSpPr>
            <a:spLocks noGrp="1"/>
          </p:cNvSpPr>
          <p:nvPr>
            <p:ph type="sldNum" sz="quarter" idx="12"/>
          </p:nvPr>
        </p:nvSpPr>
        <p:spPr/>
        <p:txBody>
          <a:bodyPr/>
          <a:lstStyle/>
          <a:p>
            <a:fld id="{5A661B64-F339-6D4C-80D0-18C1F6B18BC2}" type="slidenum">
              <a:rPr lang="en-US" smtClean="0"/>
              <a:t>53</a:t>
            </a:fld>
            <a:endParaRPr lang="en-US" dirty="0"/>
          </a:p>
        </p:txBody>
      </p:sp>
    </p:spTree>
    <p:extLst>
      <p:ext uri="{BB962C8B-B14F-4D97-AF65-F5344CB8AC3E}">
        <p14:creationId xmlns:p14="http://schemas.microsoft.com/office/powerpoint/2010/main" val="194857634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DD41E4-A3A0-F2BE-C98F-7A0B03869B01}"/>
              </a:ext>
            </a:extLst>
          </p:cNvPr>
          <p:cNvSpPr>
            <a:spLocks noGrp="1"/>
          </p:cNvSpPr>
          <p:nvPr>
            <p:ph type="title"/>
          </p:nvPr>
        </p:nvSpPr>
        <p:spPr/>
        <p:txBody>
          <a:bodyPr/>
          <a:lstStyle/>
          <a:p>
            <a:r>
              <a:rPr lang="en-US" b="1" u="sng" dirty="0"/>
              <a:t>Transportation</a:t>
            </a:r>
          </a:p>
        </p:txBody>
      </p:sp>
      <p:sp>
        <p:nvSpPr>
          <p:cNvPr id="3" name="Content Placeholder 2">
            <a:extLst>
              <a:ext uri="{FF2B5EF4-FFF2-40B4-BE49-F238E27FC236}">
                <a16:creationId xmlns:a16="http://schemas.microsoft.com/office/drawing/2014/main" id="{73E44476-748E-53B9-95EC-380F04083B13}"/>
              </a:ext>
            </a:extLst>
          </p:cNvPr>
          <p:cNvSpPr>
            <a:spLocks noGrp="1"/>
          </p:cNvSpPr>
          <p:nvPr>
            <p:ph idx="1"/>
          </p:nvPr>
        </p:nvSpPr>
        <p:spPr>
          <a:xfrm>
            <a:off x="427382" y="1692344"/>
            <a:ext cx="10926418" cy="4664006"/>
          </a:xfrm>
        </p:spPr>
        <p:txBody>
          <a:bodyPr>
            <a:normAutofit lnSpcReduction="10000"/>
          </a:bodyPr>
          <a:lstStyle/>
          <a:p>
            <a:r>
              <a:rPr lang="en-US" dirty="0"/>
              <a:t>Monitoring for noncompliance will be done by the DEW.</a:t>
            </a:r>
          </a:p>
          <a:p>
            <a:r>
              <a:rPr lang="en-US" dirty="0"/>
              <a:t>If the DEW finds a district out of compliance, the district must create a corrective action plan and submit it to the DEW within one week.</a:t>
            </a:r>
          </a:p>
          <a:p>
            <a:r>
              <a:rPr lang="en-US" dirty="0"/>
              <a:t>If a district is subsequently found out to compliance, DEW will withhold 25% of the district’s daily payment for transportation for each day the district was determined to be out of compliance, beginning with the first day after the district submitted its corrective action plan.</a:t>
            </a:r>
          </a:p>
          <a:p>
            <a:pPr lvl="1"/>
            <a:r>
              <a:rPr lang="en-US" dirty="0"/>
              <a:t>A district may be found to be out of compliance two times within the same school year and the penalty will be the 25% withholding.</a:t>
            </a:r>
          </a:p>
          <a:p>
            <a:pPr lvl="1"/>
            <a:r>
              <a:rPr lang="en-US" dirty="0"/>
              <a:t>A school district found to be out of compliance five times within the same school year will have 100% of the district’s daily payment for transportation withheld until the DEW finds that the district is no longer out of compliance.</a:t>
            </a:r>
          </a:p>
          <a:p>
            <a:endParaRPr lang="en-US" dirty="0"/>
          </a:p>
        </p:txBody>
      </p:sp>
      <p:sp>
        <p:nvSpPr>
          <p:cNvPr id="5" name="Slide Number Placeholder 4">
            <a:extLst>
              <a:ext uri="{FF2B5EF4-FFF2-40B4-BE49-F238E27FC236}">
                <a16:creationId xmlns:a16="http://schemas.microsoft.com/office/drawing/2014/main" id="{6C93B9CB-134C-8CB8-1103-619C8492F560}"/>
              </a:ext>
            </a:extLst>
          </p:cNvPr>
          <p:cNvSpPr>
            <a:spLocks noGrp="1"/>
          </p:cNvSpPr>
          <p:nvPr>
            <p:ph type="sldNum" sz="quarter" idx="12"/>
          </p:nvPr>
        </p:nvSpPr>
        <p:spPr/>
        <p:txBody>
          <a:bodyPr/>
          <a:lstStyle/>
          <a:p>
            <a:fld id="{5A661B64-F339-6D4C-80D0-18C1F6B18BC2}" type="slidenum">
              <a:rPr lang="en-US" smtClean="0"/>
              <a:t>54</a:t>
            </a:fld>
            <a:endParaRPr lang="en-US" dirty="0"/>
          </a:p>
        </p:txBody>
      </p:sp>
    </p:spTree>
    <p:extLst>
      <p:ext uri="{BB962C8B-B14F-4D97-AF65-F5344CB8AC3E}">
        <p14:creationId xmlns:p14="http://schemas.microsoft.com/office/powerpoint/2010/main" val="373652852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0ED794-FE43-8F94-482A-46849F3CC29B}"/>
              </a:ext>
            </a:extLst>
          </p:cNvPr>
          <p:cNvSpPr>
            <a:spLocks noGrp="1"/>
          </p:cNvSpPr>
          <p:nvPr>
            <p:ph type="title"/>
          </p:nvPr>
        </p:nvSpPr>
        <p:spPr>
          <a:xfrm>
            <a:off x="7226423" y="307943"/>
            <a:ext cx="4625266" cy="1330839"/>
          </a:xfrm>
        </p:spPr>
        <p:txBody>
          <a:bodyPr>
            <a:normAutofit/>
          </a:bodyPr>
          <a:lstStyle/>
          <a:p>
            <a:pPr algn="ctr"/>
            <a:r>
              <a:rPr lang="en-US" b="1" u="sng" dirty="0"/>
              <a:t>Transportation</a:t>
            </a:r>
          </a:p>
        </p:txBody>
      </p:sp>
      <p:pic>
        <p:nvPicPr>
          <p:cNvPr id="6" name="Picture 5">
            <a:extLst>
              <a:ext uri="{FF2B5EF4-FFF2-40B4-BE49-F238E27FC236}">
                <a16:creationId xmlns:a16="http://schemas.microsoft.com/office/drawing/2014/main" id="{ABD71CA9-B718-289E-C9AD-02E314D510F3}"/>
              </a:ext>
            </a:extLst>
          </p:cNvPr>
          <p:cNvPicPr>
            <a:picLocks noChangeAspect="1"/>
          </p:cNvPicPr>
          <p:nvPr/>
        </p:nvPicPr>
        <p:blipFill rotWithShape="1">
          <a:blip r:embed="rId2"/>
          <a:srcRect l="11301" r="13221"/>
          <a:stretch/>
        </p:blipFill>
        <p:spPr>
          <a:xfrm>
            <a:off x="20" y="10"/>
            <a:ext cx="6901711" cy="6857990"/>
          </a:xfrm>
          <a:custGeom>
            <a:avLst/>
            <a:gdLst/>
            <a:ahLst/>
            <a:cxnLst/>
            <a:rect l="l" t="t" r="r" b="b"/>
            <a:pathLst>
              <a:path w="6901731" h="6858000">
                <a:moveTo>
                  <a:pt x="0" y="0"/>
                </a:moveTo>
                <a:lnTo>
                  <a:pt x="6897896" y="5958"/>
                </a:lnTo>
                <a:lnTo>
                  <a:pt x="6866823" y="62592"/>
                </a:lnTo>
                <a:lnTo>
                  <a:pt x="6901731" y="89476"/>
                </a:lnTo>
                <a:lnTo>
                  <a:pt x="6901731" y="103833"/>
                </a:lnTo>
                <a:lnTo>
                  <a:pt x="6900034" y="110092"/>
                </a:lnTo>
                <a:lnTo>
                  <a:pt x="6901731" y="113679"/>
                </a:lnTo>
                <a:lnTo>
                  <a:pt x="6901731" y="405560"/>
                </a:lnTo>
                <a:lnTo>
                  <a:pt x="6900456" y="429509"/>
                </a:lnTo>
                <a:cubicBezTo>
                  <a:pt x="6892773" y="535647"/>
                  <a:pt x="6878314" y="537918"/>
                  <a:pt x="6886342" y="636808"/>
                </a:cubicBezTo>
                <a:cubicBezTo>
                  <a:pt x="6892506" y="756883"/>
                  <a:pt x="6864504" y="771443"/>
                  <a:pt x="6851784" y="839073"/>
                </a:cubicBezTo>
                <a:cubicBezTo>
                  <a:pt x="6838675" y="892655"/>
                  <a:pt x="6864124" y="961738"/>
                  <a:pt x="6845760" y="994930"/>
                </a:cubicBezTo>
                <a:cubicBezTo>
                  <a:pt x="6833572" y="1024166"/>
                  <a:pt x="6859282" y="1058905"/>
                  <a:pt x="6845601" y="1112932"/>
                </a:cubicBezTo>
                <a:cubicBezTo>
                  <a:pt x="6838700" y="1149910"/>
                  <a:pt x="6829138" y="1151035"/>
                  <a:pt x="6820235" y="1187433"/>
                </a:cubicBezTo>
                <a:cubicBezTo>
                  <a:pt x="6815504" y="1196464"/>
                  <a:pt x="6777707" y="1338549"/>
                  <a:pt x="6759643" y="1337010"/>
                </a:cubicBezTo>
                <a:cubicBezTo>
                  <a:pt x="6737660" y="1337296"/>
                  <a:pt x="6760650" y="1396341"/>
                  <a:pt x="6736375" y="1382272"/>
                </a:cubicBezTo>
                <a:cubicBezTo>
                  <a:pt x="6755741" y="1415836"/>
                  <a:pt x="6714675" y="1414567"/>
                  <a:pt x="6701292" y="1432111"/>
                </a:cubicBezTo>
                <a:cubicBezTo>
                  <a:pt x="6721110" y="1460185"/>
                  <a:pt x="6692106" y="1490815"/>
                  <a:pt x="6686578" y="1518624"/>
                </a:cubicBezTo>
                <a:cubicBezTo>
                  <a:pt x="6682512" y="1567002"/>
                  <a:pt x="6679579" y="1571443"/>
                  <a:pt x="6670824" y="1607743"/>
                </a:cubicBezTo>
                <a:cubicBezTo>
                  <a:pt x="6671133" y="1629590"/>
                  <a:pt x="6663161" y="1656870"/>
                  <a:pt x="6664392" y="1696405"/>
                </a:cubicBezTo>
                <a:cubicBezTo>
                  <a:pt x="6655686" y="1770486"/>
                  <a:pt x="6641938" y="1757082"/>
                  <a:pt x="6642880" y="1812372"/>
                </a:cubicBezTo>
                <a:cubicBezTo>
                  <a:pt x="6638579" y="1872475"/>
                  <a:pt x="6619231" y="1825476"/>
                  <a:pt x="6612547" y="1876437"/>
                </a:cubicBezTo>
                <a:cubicBezTo>
                  <a:pt x="6600695" y="1913834"/>
                  <a:pt x="6591061" y="1923231"/>
                  <a:pt x="6571760" y="1953331"/>
                </a:cubicBezTo>
                <a:cubicBezTo>
                  <a:pt x="6561039" y="1989021"/>
                  <a:pt x="6544090" y="2087896"/>
                  <a:pt x="6520213" y="2096455"/>
                </a:cubicBezTo>
                <a:lnTo>
                  <a:pt x="6492461" y="2188148"/>
                </a:lnTo>
                <a:cubicBezTo>
                  <a:pt x="6504372" y="2211333"/>
                  <a:pt x="6489131" y="2253220"/>
                  <a:pt x="6471854" y="2259117"/>
                </a:cubicBezTo>
                <a:cubicBezTo>
                  <a:pt x="6466151" y="2287829"/>
                  <a:pt x="6440452" y="2301346"/>
                  <a:pt x="6439832" y="2328334"/>
                </a:cubicBezTo>
                <a:cubicBezTo>
                  <a:pt x="6431013" y="2351201"/>
                  <a:pt x="6444250" y="2396409"/>
                  <a:pt x="6425162" y="2408211"/>
                </a:cubicBezTo>
                <a:lnTo>
                  <a:pt x="6417221" y="2427382"/>
                </a:lnTo>
                <a:lnTo>
                  <a:pt x="6425030" y="2464387"/>
                </a:lnTo>
                <a:lnTo>
                  <a:pt x="6406293" y="2472223"/>
                </a:lnTo>
                <a:cubicBezTo>
                  <a:pt x="6406862" y="2477277"/>
                  <a:pt x="6406486" y="2491723"/>
                  <a:pt x="6405400" y="2493547"/>
                </a:cubicBezTo>
                <a:lnTo>
                  <a:pt x="6374829" y="2532070"/>
                </a:lnTo>
                <a:cubicBezTo>
                  <a:pt x="6374597" y="2545374"/>
                  <a:pt x="6360976" y="2563797"/>
                  <a:pt x="6350864" y="2577422"/>
                </a:cubicBezTo>
                <a:cubicBezTo>
                  <a:pt x="6327056" y="2632768"/>
                  <a:pt x="6341262" y="2616275"/>
                  <a:pt x="6329174" y="2663854"/>
                </a:cubicBezTo>
                <a:cubicBezTo>
                  <a:pt x="6326303" y="2703642"/>
                  <a:pt x="6332854" y="2709643"/>
                  <a:pt x="6315095" y="2741507"/>
                </a:cubicBezTo>
                <a:cubicBezTo>
                  <a:pt x="6319921" y="2740191"/>
                  <a:pt x="6321925" y="2742004"/>
                  <a:pt x="6322463" y="2745641"/>
                </a:cubicBezTo>
                <a:cubicBezTo>
                  <a:pt x="6322245" y="2747982"/>
                  <a:pt x="6322027" y="2750323"/>
                  <a:pt x="6321808" y="2752663"/>
                </a:cubicBezTo>
                <a:lnTo>
                  <a:pt x="6314569" y="2756718"/>
                </a:lnTo>
                <a:cubicBezTo>
                  <a:pt x="6289324" y="2773686"/>
                  <a:pt x="6317551" y="2780051"/>
                  <a:pt x="6315211" y="2811618"/>
                </a:cubicBezTo>
                <a:cubicBezTo>
                  <a:pt x="6315620" y="2826627"/>
                  <a:pt x="6296047" y="2885298"/>
                  <a:pt x="6302211" y="2882314"/>
                </a:cubicBezTo>
                <a:lnTo>
                  <a:pt x="6286167" y="2949597"/>
                </a:lnTo>
                <a:cubicBezTo>
                  <a:pt x="6286401" y="2994618"/>
                  <a:pt x="6286615" y="2971464"/>
                  <a:pt x="6287037" y="3008578"/>
                </a:cubicBezTo>
                <a:cubicBezTo>
                  <a:pt x="6293795" y="3029535"/>
                  <a:pt x="6274405" y="3114154"/>
                  <a:pt x="6259150" y="3123139"/>
                </a:cubicBezTo>
                <a:cubicBezTo>
                  <a:pt x="6250085" y="3189063"/>
                  <a:pt x="6269067" y="3151280"/>
                  <a:pt x="6272249" y="3227854"/>
                </a:cubicBezTo>
                <a:cubicBezTo>
                  <a:pt x="6278775" y="3295842"/>
                  <a:pt x="6289216" y="3303765"/>
                  <a:pt x="6292288" y="3378383"/>
                </a:cubicBezTo>
                <a:cubicBezTo>
                  <a:pt x="6303894" y="3395995"/>
                  <a:pt x="6287498" y="3432581"/>
                  <a:pt x="6288328" y="3459618"/>
                </a:cubicBezTo>
                <a:cubicBezTo>
                  <a:pt x="6289158" y="3486653"/>
                  <a:pt x="6299937" y="3538735"/>
                  <a:pt x="6297272" y="3540603"/>
                </a:cubicBezTo>
                <a:cubicBezTo>
                  <a:pt x="6296849" y="3577379"/>
                  <a:pt x="6294184" y="3587943"/>
                  <a:pt x="6291001" y="3638374"/>
                </a:cubicBezTo>
                <a:cubicBezTo>
                  <a:pt x="6283026" y="3666794"/>
                  <a:pt x="6265833" y="3731744"/>
                  <a:pt x="6283592" y="3763609"/>
                </a:cubicBezTo>
                <a:cubicBezTo>
                  <a:pt x="6264286" y="3758340"/>
                  <a:pt x="6290177" y="3803150"/>
                  <a:pt x="6274068" y="3814506"/>
                </a:cubicBezTo>
                <a:cubicBezTo>
                  <a:pt x="6260645" y="3821643"/>
                  <a:pt x="6265372" y="3836902"/>
                  <a:pt x="6262850" y="3850454"/>
                </a:cubicBezTo>
                <a:cubicBezTo>
                  <a:pt x="6250418" y="3863479"/>
                  <a:pt x="6250660" y="3955243"/>
                  <a:pt x="6257357" y="3975474"/>
                </a:cubicBezTo>
                <a:cubicBezTo>
                  <a:pt x="6245091" y="4036737"/>
                  <a:pt x="6237535" y="4029237"/>
                  <a:pt x="6257889" y="4073155"/>
                </a:cubicBezTo>
                <a:cubicBezTo>
                  <a:pt x="6259272" y="4085906"/>
                  <a:pt x="6239882" y="4116397"/>
                  <a:pt x="6237441" y="4126638"/>
                </a:cubicBezTo>
                <a:lnTo>
                  <a:pt x="6245587" y="4172738"/>
                </a:lnTo>
                <a:lnTo>
                  <a:pt x="6235772" y="4176721"/>
                </a:lnTo>
                <a:lnTo>
                  <a:pt x="6233287" y="4195136"/>
                </a:lnTo>
                <a:lnTo>
                  <a:pt x="6234619" y="4280850"/>
                </a:lnTo>
                <a:cubicBezTo>
                  <a:pt x="6239453" y="4320763"/>
                  <a:pt x="6223309" y="4337596"/>
                  <a:pt x="6219318" y="4402526"/>
                </a:cubicBezTo>
                <a:cubicBezTo>
                  <a:pt x="6205466" y="4516209"/>
                  <a:pt x="6216183" y="4588729"/>
                  <a:pt x="6216810" y="4651172"/>
                </a:cubicBezTo>
                <a:cubicBezTo>
                  <a:pt x="6217673" y="4756959"/>
                  <a:pt x="6228654" y="4824005"/>
                  <a:pt x="6225945" y="4916779"/>
                </a:cubicBezTo>
                <a:cubicBezTo>
                  <a:pt x="6217032" y="4993010"/>
                  <a:pt x="6264271" y="4984591"/>
                  <a:pt x="6230174" y="5051379"/>
                </a:cubicBezTo>
                <a:cubicBezTo>
                  <a:pt x="6235713" y="5056951"/>
                  <a:pt x="6239420" y="5163714"/>
                  <a:pt x="6242600" y="5170879"/>
                </a:cubicBezTo>
                <a:lnTo>
                  <a:pt x="6235996" y="5216428"/>
                </a:lnTo>
                <a:lnTo>
                  <a:pt x="6214638" y="5285298"/>
                </a:lnTo>
                <a:cubicBezTo>
                  <a:pt x="6211392" y="5297492"/>
                  <a:pt x="6225576" y="5312063"/>
                  <a:pt x="6228432" y="5317696"/>
                </a:cubicBezTo>
                <a:lnTo>
                  <a:pt x="6246496" y="5398787"/>
                </a:lnTo>
                <a:lnTo>
                  <a:pt x="6244793" y="5399530"/>
                </a:lnTo>
                <a:lnTo>
                  <a:pt x="6241695" y="5406948"/>
                </a:lnTo>
                <a:lnTo>
                  <a:pt x="6267461" y="5499413"/>
                </a:lnTo>
                <a:cubicBezTo>
                  <a:pt x="6285387" y="5533848"/>
                  <a:pt x="6284888" y="5550029"/>
                  <a:pt x="6295987" y="5582659"/>
                </a:cubicBezTo>
                <a:cubicBezTo>
                  <a:pt x="6311253" y="5681724"/>
                  <a:pt x="6295439" y="5695558"/>
                  <a:pt x="6364803" y="5784263"/>
                </a:cubicBezTo>
                <a:cubicBezTo>
                  <a:pt x="6379348" y="5818651"/>
                  <a:pt x="6412475" y="5906802"/>
                  <a:pt x="6423050" y="5922637"/>
                </a:cubicBezTo>
                <a:cubicBezTo>
                  <a:pt x="6445210" y="5973612"/>
                  <a:pt x="6468179" y="6023873"/>
                  <a:pt x="6497767" y="6090108"/>
                </a:cubicBezTo>
                <a:cubicBezTo>
                  <a:pt x="6571895" y="6150548"/>
                  <a:pt x="6572491" y="6236583"/>
                  <a:pt x="6606710" y="6281543"/>
                </a:cubicBezTo>
                <a:cubicBezTo>
                  <a:pt x="6633675" y="6335892"/>
                  <a:pt x="6654357" y="6388782"/>
                  <a:pt x="6667540" y="6443715"/>
                </a:cubicBezTo>
                <a:cubicBezTo>
                  <a:pt x="6685192" y="6466826"/>
                  <a:pt x="6650500" y="6508701"/>
                  <a:pt x="6659722" y="6550105"/>
                </a:cubicBezTo>
                <a:cubicBezTo>
                  <a:pt x="6665926" y="6645044"/>
                  <a:pt x="6669126" y="6627536"/>
                  <a:pt x="6671805" y="6687397"/>
                </a:cubicBezTo>
                <a:cubicBezTo>
                  <a:pt x="6682671" y="6733683"/>
                  <a:pt x="6665210" y="6772117"/>
                  <a:pt x="6669658" y="6806602"/>
                </a:cubicBezTo>
                <a:cubicBezTo>
                  <a:pt x="6661174" y="6812658"/>
                  <a:pt x="6667097" y="6831470"/>
                  <a:pt x="6675783" y="6850325"/>
                </a:cubicBezTo>
                <a:lnTo>
                  <a:pt x="6679704" y="6858000"/>
                </a:lnTo>
                <a:lnTo>
                  <a:pt x="4532241" y="6858000"/>
                </a:lnTo>
                <a:lnTo>
                  <a:pt x="1208596" y="6858000"/>
                </a:lnTo>
                <a:lnTo>
                  <a:pt x="0" y="6858000"/>
                </a:lnTo>
                <a:close/>
              </a:path>
            </a:pathLst>
          </a:custGeom>
        </p:spPr>
      </p:pic>
      <p:sp>
        <p:nvSpPr>
          <p:cNvPr id="3" name="Content Placeholder 2">
            <a:extLst>
              <a:ext uri="{FF2B5EF4-FFF2-40B4-BE49-F238E27FC236}">
                <a16:creationId xmlns:a16="http://schemas.microsoft.com/office/drawing/2014/main" id="{2D589EA0-7103-80DE-0802-8013D90D01B4}"/>
              </a:ext>
            </a:extLst>
          </p:cNvPr>
          <p:cNvSpPr>
            <a:spLocks noGrp="1"/>
          </p:cNvSpPr>
          <p:nvPr>
            <p:ph idx="1"/>
          </p:nvPr>
        </p:nvSpPr>
        <p:spPr>
          <a:xfrm>
            <a:off x="7107810" y="1474706"/>
            <a:ext cx="4974699" cy="5383294"/>
          </a:xfrm>
        </p:spPr>
        <p:txBody>
          <a:bodyPr>
            <a:normAutofit/>
          </a:bodyPr>
          <a:lstStyle/>
          <a:p>
            <a:pPr marL="0" indent="0">
              <a:spcAft>
                <a:spcPts val="600"/>
              </a:spcAft>
              <a:buNone/>
            </a:pPr>
            <a:r>
              <a:rPr lang="en-US" sz="2400" b="0" i="0" u="none" strike="noStrike" baseline="0" dirty="0"/>
              <a:t>For each day, the district is found to be out of compliance, the DEW will:</a:t>
            </a:r>
          </a:p>
          <a:p>
            <a:pPr lvl="1"/>
            <a:r>
              <a:rPr lang="en-US" sz="2000" dirty="0"/>
              <a:t>C</a:t>
            </a:r>
            <a:r>
              <a:rPr lang="en-US" sz="2000" b="0" i="0" u="none" strike="noStrike" baseline="0" dirty="0"/>
              <a:t>alculate the daily amount of that payment on a per-pupil basis and disburse that per-pupil amount to the district or school in which the pupil is enrolled. </a:t>
            </a:r>
          </a:p>
          <a:p>
            <a:pPr lvl="1"/>
            <a:r>
              <a:rPr lang="en-US" sz="2000" b="0" i="0" u="none" strike="noStrike" baseline="0" dirty="0"/>
              <a:t>The district or school shall then remit those funds to the parent, guardian, or other person in charge of each pupil who did not receive proper transportation while the district was out of compliance. </a:t>
            </a:r>
          </a:p>
          <a:p>
            <a:pPr lvl="1"/>
            <a:r>
              <a:rPr lang="en-US" sz="2000" b="0" i="0" u="none" strike="noStrike" baseline="0" dirty="0"/>
              <a:t>Funds shall be disbursed out of the amount withheld by the department under division (B) of this section.</a:t>
            </a:r>
          </a:p>
        </p:txBody>
      </p:sp>
      <p:sp>
        <p:nvSpPr>
          <p:cNvPr id="5" name="Slide Number Placeholder 4">
            <a:extLst>
              <a:ext uri="{FF2B5EF4-FFF2-40B4-BE49-F238E27FC236}">
                <a16:creationId xmlns:a16="http://schemas.microsoft.com/office/drawing/2014/main" id="{3F3D3826-BF8B-4C88-66B1-8A9B4DC99B53}"/>
              </a:ext>
            </a:extLst>
          </p:cNvPr>
          <p:cNvSpPr>
            <a:spLocks noGrp="1"/>
          </p:cNvSpPr>
          <p:nvPr>
            <p:ph type="sldNum" sz="quarter" idx="12"/>
          </p:nvPr>
        </p:nvSpPr>
        <p:spPr>
          <a:xfrm>
            <a:off x="8610600" y="6356350"/>
            <a:ext cx="2743200" cy="365125"/>
          </a:xfrm>
        </p:spPr>
        <p:txBody>
          <a:bodyPr>
            <a:normAutofit/>
          </a:bodyPr>
          <a:lstStyle/>
          <a:p>
            <a:pPr>
              <a:spcAft>
                <a:spcPts val="600"/>
              </a:spcAft>
            </a:pPr>
            <a:fld id="{5A661B64-F339-6D4C-80D0-18C1F6B18BC2}" type="slidenum">
              <a:rPr lang="en-US" sz="1000">
                <a:solidFill>
                  <a:schemeClr val="tx1">
                    <a:lumMod val="50000"/>
                    <a:lumOff val="50000"/>
                  </a:schemeClr>
                </a:solidFill>
              </a:rPr>
              <a:pPr>
                <a:spcAft>
                  <a:spcPts val="600"/>
                </a:spcAft>
              </a:pPr>
              <a:t>55</a:t>
            </a:fld>
            <a:endParaRPr lang="en-US" sz="1000">
              <a:solidFill>
                <a:schemeClr val="tx1">
                  <a:lumMod val="50000"/>
                  <a:lumOff val="50000"/>
                </a:schemeClr>
              </a:solidFill>
            </a:endParaRPr>
          </a:p>
        </p:txBody>
      </p:sp>
    </p:spTree>
    <p:extLst>
      <p:ext uri="{BB962C8B-B14F-4D97-AF65-F5344CB8AC3E}">
        <p14:creationId xmlns:p14="http://schemas.microsoft.com/office/powerpoint/2010/main" val="60756884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FB27E3-0ECD-A3D7-176F-A6868C09BCC6}"/>
              </a:ext>
            </a:extLst>
          </p:cNvPr>
          <p:cNvSpPr>
            <a:spLocks noGrp="1"/>
          </p:cNvSpPr>
          <p:nvPr>
            <p:ph type="title"/>
          </p:nvPr>
        </p:nvSpPr>
        <p:spPr>
          <a:xfrm>
            <a:off x="512484" y="483166"/>
            <a:ext cx="5323715" cy="817733"/>
          </a:xfrm>
        </p:spPr>
        <p:txBody>
          <a:bodyPr anchor="b">
            <a:normAutofit/>
          </a:bodyPr>
          <a:lstStyle/>
          <a:p>
            <a:r>
              <a:rPr lang="en-US" b="1" u="sng" dirty="0"/>
              <a:t>Educator Licensure</a:t>
            </a:r>
          </a:p>
        </p:txBody>
      </p:sp>
      <p:sp>
        <p:nvSpPr>
          <p:cNvPr id="3" name="Content Placeholder 2">
            <a:extLst>
              <a:ext uri="{FF2B5EF4-FFF2-40B4-BE49-F238E27FC236}">
                <a16:creationId xmlns:a16="http://schemas.microsoft.com/office/drawing/2014/main" id="{70FEA802-ABCF-7C7D-2506-4E69C0C29510}"/>
              </a:ext>
            </a:extLst>
          </p:cNvPr>
          <p:cNvSpPr>
            <a:spLocks noGrp="1"/>
          </p:cNvSpPr>
          <p:nvPr>
            <p:ph idx="1"/>
          </p:nvPr>
        </p:nvSpPr>
        <p:spPr>
          <a:xfrm>
            <a:off x="521364" y="1529201"/>
            <a:ext cx="6351873" cy="5144975"/>
          </a:xfrm>
        </p:spPr>
        <p:txBody>
          <a:bodyPr anchor="t">
            <a:normAutofit/>
          </a:bodyPr>
          <a:lstStyle/>
          <a:p>
            <a:pPr>
              <a:spcAft>
                <a:spcPts val="600"/>
              </a:spcAft>
            </a:pPr>
            <a:r>
              <a:rPr lang="en-US" sz="2600" dirty="0"/>
              <a:t>HB 33 makes permanent the provision that permits a school district to hire a substitute teacher who does not have post-secondary degree if the individual passes a background check, is of good moral character and meets any requirements established by individual school districts.  </a:t>
            </a:r>
          </a:p>
          <a:p>
            <a:pPr lvl="1">
              <a:spcAft>
                <a:spcPts val="600"/>
              </a:spcAft>
            </a:pPr>
            <a:r>
              <a:rPr lang="en-US" sz="2300" dirty="0"/>
              <a:t>The State Board of Education will issue a one-year temporary substitute teaching license to these individuals.</a:t>
            </a:r>
          </a:p>
          <a:p>
            <a:pPr lvl="1"/>
            <a:r>
              <a:rPr lang="en-US" sz="2300" dirty="0"/>
              <a:t>The State Board of Education is responsible for establishing criteria for the renewal of the license.  </a:t>
            </a:r>
          </a:p>
        </p:txBody>
      </p:sp>
      <p:pic>
        <p:nvPicPr>
          <p:cNvPr id="6" name="Picture 5">
            <a:extLst>
              <a:ext uri="{FF2B5EF4-FFF2-40B4-BE49-F238E27FC236}">
                <a16:creationId xmlns:a16="http://schemas.microsoft.com/office/drawing/2014/main" id="{440312C5-8C7D-C8A6-401A-AE54B964EE18}"/>
              </a:ext>
            </a:extLst>
          </p:cNvPr>
          <p:cNvPicPr>
            <a:picLocks noChangeAspect="1"/>
          </p:cNvPicPr>
          <p:nvPr/>
        </p:nvPicPr>
        <p:blipFill>
          <a:blip r:embed="rId2"/>
          <a:stretch>
            <a:fillRect/>
          </a:stretch>
        </p:blipFill>
        <p:spPr>
          <a:xfrm>
            <a:off x="7406225" y="1689939"/>
            <a:ext cx="3510014" cy="3510014"/>
          </a:xfrm>
          <a:prstGeom prst="rect">
            <a:avLst/>
          </a:prstGeom>
        </p:spPr>
      </p:pic>
      <p:sp>
        <p:nvSpPr>
          <p:cNvPr id="5" name="Slide Number Placeholder 4">
            <a:extLst>
              <a:ext uri="{FF2B5EF4-FFF2-40B4-BE49-F238E27FC236}">
                <a16:creationId xmlns:a16="http://schemas.microsoft.com/office/drawing/2014/main" id="{4872A99A-9D76-2FCC-4533-CCE2B5FB37AB}"/>
              </a:ext>
            </a:extLst>
          </p:cNvPr>
          <p:cNvSpPr>
            <a:spLocks noGrp="1"/>
          </p:cNvSpPr>
          <p:nvPr>
            <p:ph type="sldNum" sz="quarter" idx="12"/>
          </p:nvPr>
        </p:nvSpPr>
        <p:spPr>
          <a:xfrm>
            <a:off x="11704320" y="6459378"/>
            <a:ext cx="448056" cy="365125"/>
          </a:xfrm>
        </p:spPr>
        <p:txBody>
          <a:bodyPr>
            <a:normAutofit/>
          </a:bodyPr>
          <a:lstStyle/>
          <a:p>
            <a:pPr>
              <a:spcAft>
                <a:spcPts val="600"/>
              </a:spcAft>
            </a:pPr>
            <a:fld id="{5A661B64-F339-6D4C-80D0-18C1F6B18BC2}" type="slidenum">
              <a:rPr lang="en-US" sz="1100">
                <a:solidFill>
                  <a:srgbClr val="FFFFFF"/>
                </a:solidFill>
              </a:rPr>
              <a:pPr>
                <a:spcAft>
                  <a:spcPts val="600"/>
                </a:spcAft>
              </a:pPr>
              <a:t>56</a:t>
            </a:fld>
            <a:endParaRPr lang="en-US" sz="1100">
              <a:solidFill>
                <a:srgbClr val="FFFFFF"/>
              </a:solidFill>
            </a:endParaRPr>
          </a:p>
        </p:txBody>
      </p:sp>
    </p:spTree>
    <p:extLst>
      <p:ext uri="{BB962C8B-B14F-4D97-AF65-F5344CB8AC3E}">
        <p14:creationId xmlns:p14="http://schemas.microsoft.com/office/powerpoint/2010/main" val="333192871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93A166-98D5-F237-018C-548B20266650}"/>
              </a:ext>
            </a:extLst>
          </p:cNvPr>
          <p:cNvSpPr>
            <a:spLocks noGrp="1"/>
          </p:cNvSpPr>
          <p:nvPr>
            <p:ph type="title"/>
          </p:nvPr>
        </p:nvSpPr>
        <p:spPr/>
        <p:txBody>
          <a:bodyPr/>
          <a:lstStyle/>
          <a:p>
            <a:r>
              <a:rPr lang="en-US" b="1" u="sng" dirty="0"/>
              <a:t>Educator Licensure</a:t>
            </a:r>
          </a:p>
        </p:txBody>
      </p:sp>
      <p:sp>
        <p:nvSpPr>
          <p:cNvPr id="3" name="Content Placeholder 2">
            <a:extLst>
              <a:ext uri="{FF2B5EF4-FFF2-40B4-BE49-F238E27FC236}">
                <a16:creationId xmlns:a16="http://schemas.microsoft.com/office/drawing/2014/main" id="{A7FF1AE4-1F94-A6DA-B847-3B883B26B210}"/>
              </a:ext>
            </a:extLst>
          </p:cNvPr>
          <p:cNvSpPr>
            <a:spLocks noGrp="1"/>
          </p:cNvSpPr>
          <p:nvPr>
            <p:ph idx="1"/>
          </p:nvPr>
        </p:nvSpPr>
        <p:spPr/>
        <p:txBody>
          <a:bodyPr>
            <a:normAutofit fontScale="85000" lnSpcReduction="10000"/>
          </a:bodyPr>
          <a:lstStyle/>
          <a:p>
            <a:r>
              <a:rPr lang="en-US" dirty="0"/>
              <a:t>HB 33 adds R.C. 3319.0812 to the Ohio Revised Code to allow </a:t>
            </a:r>
            <a:r>
              <a:rPr lang="en-US" b="1" dirty="0"/>
              <a:t>“pre-service teacher permits”</a:t>
            </a:r>
            <a:r>
              <a:rPr lang="en-US" dirty="0"/>
              <a:t> for an individual who is enrolled in an educator preparation program in order for these individuals to participate in any student teaching experience or other training experience that involves students in pre-K through 12.  The state board of education must develop the standards and requirements for this permit.</a:t>
            </a:r>
          </a:p>
          <a:p>
            <a:r>
              <a:rPr lang="en-US" dirty="0"/>
              <a:t>Holders of a pre-service teacher permit are permitted to act as substitute teachers and can be employed for up to one full semester and be compensated for the service.  </a:t>
            </a:r>
          </a:p>
          <a:p>
            <a:r>
              <a:rPr lang="en-US" dirty="0"/>
              <a:t>Pre-service teacher permits are valid for three years and may be extended by the state board of education.</a:t>
            </a:r>
          </a:p>
          <a:p>
            <a:r>
              <a:rPr lang="en-US" dirty="0"/>
              <a:t>Individuals seeking a pre-service teacher permit are subject to a criminal records check, </a:t>
            </a:r>
            <a:r>
              <a:rPr lang="en-US" dirty="0" err="1"/>
              <a:t>RAPBACK</a:t>
            </a:r>
            <a:r>
              <a:rPr lang="en-US" dirty="0"/>
              <a:t> enrollment and disciplinary actions in the same manner as other educators.</a:t>
            </a:r>
          </a:p>
        </p:txBody>
      </p:sp>
      <p:sp>
        <p:nvSpPr>
          <p:cNvPr id="5" name="Slide Number Placeholder 4">
            <a:extLst>
              <a:ext uri="{FF2B5EF4-FFF2-40B4-BE49-F238E27FC236}">
                <a16:creationId xmlns:a16="http://schemas.microsoft.com/office/drawing/2014/main" id="{31838505-0E87-28F1-9B06-E33F39A3AB27}"/>
              </a:ext>
            </a:extLst>
          </p:cNvPr>
          <p:cNvSpPr>
            <a:spLocks noGrp="1"/>
          </p:cNvSpPr>
          <p:nvPr>
            <p:ph type="sldNum" sz="quarter" idx="12"/>
          </p:nvPr>
        </p:nvSpPr>
        <p:spPr/>
        <p:txBody>
          <a:bodyPr/>
          <a:lstStyle/>
          <a:p>
            <a:fld id="{5A661B64-F339-6D4C-80D0-18C1F6B18BC2}" type="slidenum">
              <a:rPr lang="en-US" smtClean="0"/>
              <a:t>57</a:t>
            </a:fld>
            <a:endParaRPr lang="en-US" dirty="0"/>
          </a:p>
        </p:txBody>
      </p:sp>
    </p:spTree>
    <p:extLst>
      <p:ext uri="{BB962C8B-B14F-4D97-AF65-F5344CB8AC3E}">
        <p14:creationId xmlns:p14="http://schemas.microsoft.com/office/powerpoint/2010/main" val="219976945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633FB1-2EFE-8868-6210-C6D37DA89E51}"/>
              </a:ext>
            </a:extLst>
          </p:cNvPr>
          <p:cNvSpPr>
            <a:spLocks noGrp="1"/>
          </p:cNvSpPr>
          <p:nvPr>
            <p:ph type="title"/>
          </p:nvPr>
        </p:nvSpPr>
        <p:spPr>
          <a:xfrm>
            <a:off x="518474" y="431113"/>
            <a:ext cx="6089715" cy="1807305"/>
          </a:xfrm>
        </p:spPr>
        <p:txBody>
          <a:bodyPr>
            <a:normAutofit/>
          </a:bodyPr>
          <a:lstStyle/>
          <a:p>
            <a:r>
              <a:rPr lang="en-US" b="1" u="sng" dirty="0"/>
              <a:t>Student Health and Wellness</a:t>
            </a:r>
            <a:endParaRPr lang="en-US" b="1" dirty="0"/>
          </a:p>
        </p:txBody>
      </p:sp>
      <p:sp>
        <p:nvSpPr>
          <p:cNvPr id="3" name="Content Placeholder 2">
            <a:extLst>
              <a:ext uri="{FF2B5EF4-FFF2-40B4-BE49-F238E27FC236}">
                <a16:creationId xmlns:a16="http://schemas.microsoft.com/office/drawing/2014/main" id="{9C6EA37C-746B-A743-3069-7E2A84BA4B7C}"/>
              </a:ext>
            </a:extLst>
          </p:cNvPr>
          <p:cNvSpPr>
            <a:spLocks noGrp="1"/>
          </p:cNvSpPr>
          <p:nvPr>
            <p:ph idx="1"/>
          </p:nvPr>
        </p:nvSpPr>
        <p:spPr>
          <a:xfrm>
            <a:off x="648452" y="2238418"/>
            <a:ext cx="5447548" cy="4274893"/>
          </a:xfrm>
        </p:spPr>
        <p:txBody>
          <a:bodyPr>
            <a:normAutofit/>
          </a:bodyPr>
          <a:lstStyle/>
          <a:p>
            <a:pPr>
              <a:spcAft>
                <a:spcPts val="1200"/>
              </a:spcAft>
            </a:pPr>
            <a:r>
              <a:rPr lang="en-US" sz="2300" dirty="0"/>
              <a:t>HB 33 creates a new section of the Ohio Revised Code (R.C. 3313.6413) which requires schools that enroll female students in grades 6-12 to provide free </a:t>
            </a:r>
            <a:r>
              <a:rPr lang="en-US" sz="2300" b="1" u="sng" dirty="0"/>
              <a:t>feminine hygiene products</a:t>
            </a:r>
            <a:r>
              <a:rPr lang="en-US" sz="2300" dirty="0"/>
              <a:t> to students.  </a:t>
            </a:r>
          </a:p>
          <a:p>
            <a:pPr lvl="1">
              <a:spcAft>
                <a:spcPts val="600"/>
              </a:spcAft>
            </a:pPr>
            <a:r>
              <a:rPr lang="en-US" sz="2200" dirty="0"/>
              <a:t>Schools are permitted to provide these products to younger students.</a:t>
            </a:r>
          </a:p>
          <a:p>
            <a:pPr lvl="1">
              <a:spcAft>
                <a:spcPts val="600"/>
              </a:spcAft>
            </a:pPr>
            <a:r>
              <a:rPr lang="en-US" sz="2200" dirty="0"/>
              <a:t>Schools are required to determine where these products are kept in the school.</a:t>
            </a:r>
          </a:p>
        </p:txBody>
      </p:sp>
      <p:pic>
        <p:nvPicPr>
          <p:cNvPr id="4" name="Picture 3">
            <a:extLst>
              <a:ext uri="{FF2B5EF4-FFF2-40B4-BE49-F238E27FC236}">
                <a16:creationId xmlns:a16="http://schemas.microsoft.com/office/drawing/2014/main" id="{9D97044A-B3C0-36EB-C827-76BD80615210}"/>
              </a:ext>
            </a:extLst>
          </p:cNvPr>
          <p:cNvPicPr>
            <a:picLocks noChangeAspect="1"/>
          </p:cNvPicPr>
          <p:nvPr/>
        </p:nvPicPr>
        <p:blipFill rotWithShape="1">
          <a:blip r:embed="rId2"/>
          <a:srcRect l="26386" r="8404"/>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
        <p:nvSpPr>
          <p:cNvPr id="5" name="Slide Number Placeholder 4">
            <a:extLst>
              <a:ext uri="{FF2B5EF4-FFF2-40B4-BE49-F238E27FC236}">
                <a16:creationId xmlns:a16="http://schemas.microsoft.com/office/drawing/2014/main" id="{57EEC88D-3FA0-ABFB-EB4C-42EFC5B0DB5A}"/>
              </a:ext>
            </a:extLst>
          </p:cNvPr>
          <p:cNvSpPr>
            <a:spLocks noGrp="1"/>
          </p:cNvSpPr>
          <p:nvPr>
            <p:ph type="sldNum" sz="quarter" idx="12"/>
          </p:nvPr>
        </p:nvSpPr>
        <p:spPr>
          <a:xfrm>
            <a:off x="8610600" y="6356350"/>
            <a:ext cx="2743200" cy="365125"/>
          </a:xfrm>
        </p:spPr>
        <p:txBody>
          <a:bodyPr>
            <a:normAutofit/>
          </a:bodyPr>
          <a:lstStyle/>
          <a:p>
            <a:pPr>
              <a:spcAft>
                <a:spcPts val="600"/>
              </a:spcAft>
            </a:pPr>
            <a:fld id="{5A661B64-F339-6D4C-80D0-18C1F6B18BC2}" type="slidenum">
              <a:rPr lang="en-US">
                <a:solidFill>
                  <a:srgbClr val="FFFFFF"/>
                </a:solidFill>
              </a:rPr>
              <a:pPr>
                <a:spcAft>
                  <a:spcPts val="600"/>
                </a:spcAft>
              </a:pPr>
              <a:t>58</a:t>
            </a:fld>
            <a:endParaRPr lang="en-US">
              <a:solidFill>
                <a:srgbClr val="FFFFFF"/>
              </a:solidFill>
            </a:endParaRPr>
          </a:p>
        </p:txBody>
      </p:sp>
    </p:spTree>
    <p:extLst>
      <p:ext uri="{BB962C8B-B14F-4D97-AF65-F5344CB8AC3E}">
        <p14:creationId xmlns:p14="http://schemas.microsoft.com/office/powerpoint/2010/main" val="162695275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C5200-56AC-B50B-C764-D802F0DB4996}"/>
              </a:ext>
            </a:extLst>
          </p:cNvPr>
          <p:cNvSpPr>
            <a:spLocks noGrp="1"/>
          </p:cNvSpPr>
          <p:nvPr>
            <p:ph type="title"/>
          </p:nvPr>
        </p:nvSpPr>
        <p:spPr/>
        <p:txBody>
          <a:bodyPr/>
          <a:lstStyle/>
          <a:p>
            <a:r>
              <a:rPr lang="en-US" b="1" u="sng" dirty="0"/>
              <a:t>Student Health and Wellness</a:t>
            </a:r>
          </a:p>
        </p:txBody>
      </p:sp>
      <p:sp>
        <p:nvSpPr>
          <p:cNvPr id="3" name="Content Placeholder 2">
            <a:extLst>
              <a:ext uri="{FF2B5EF4-FFF2-40B4-BE49-F238E27FC236}">
                <a16:creationId xmlns:a16="http://schemas.microsoft.com/office/drawing/2014/main" id="{E4953EBF-F198-E844-364D-6354263D7E10}"/>
              </a:ext>
            </a:extLst>
          </p:cNvPr>
          <p:cNvSpPr>
            <a:spLocks noGrp="1"/>
          </p:cNvSpPr>
          <p:nvPr>
            <p:ph idx="1"/>
          </p:nvPr>
        </p:nvSpPr>
        <p:spPr/>
        <p:txBody>
          <a:bodyPr/>
          <a:lstStyle/>
          <a:p>
            <a:r>
              <a:rPr lang="en-US" dirty="0"/>
              <a:t>HB 33 adds a provision to the Ohio Revised Code (R.C. 3313.5318) regarding necessary training for </a:t>
            </a:r>
            <a:r>
              <a:rPr lang="en-US" b="1" dirty="0"/>
              <a:t>athletic activity coaches</a:t>
            </a:r>
            <a:r>
              <a:rPr lang="en-US" dirty="0"/>
              <a:t>.</a:t>
            </a:r>
          </a:p>
          <a:p>
            <a:r>
              <a:rPr lang="en-US" dirty="0"/>
              <a:t>Specifically, individuals are not permitted to coach unless the individual has completed a student mental health training course.</a:t>
            </a:r>
          </a:p>
          <a:p>
            <a:pPr>
              <a:spcAft>
                <a:spcPts val="600"/>
              </a:spcAft>
            </a:pPr>
            <a:r>
              <a:rPr lang="en-US" dirty="0"/>
              <a:t>The training course must be completed each time the individual applies for or renews a pupil-activity program permit.  The training can be completed at any time within the duration of the individual’s new or renewed permit.  </a:t>
            </a:r>
          </a:p>
          <a:p>
            <a:pPr lvl="1"/>
            <a:r>
              <a:rPr lang="en-US" dirty="0"/>
              <a:t>Proof of completion must be provided to the state board of education.  </a:t>
            </a:r>
          </a:p>
        </p:txBody>
      </p:sp>
      <p:sp>
        <p:nvSpPr>
          <p:cNvPr id="5" name="Slide Number Placeholder 4">
            <a:extLst>
              <a:ext uri="{FF2B5EF4-FFF2-40B4-BE49-F238E27FC236}">
                <a16:creationId xmlns:a16="http://schemas.microsoft.com/office/drawing/2014/main" id="{386DEC75-604F-2E04-A584-BC28A5BD12A3}"/>
              </a:ext>
            </a:extLst>
          </p:cNvPr>
          <p:cNvSpPr>
            <a:spLocks noGrp="1"/>
          </p:cNvSpPr>
          <p:nvPr>
            <p:ph type="sldNum" sz="quarter" idx="12"/>
          </p:nvPr>
        </p:nvSpPr>
        <p:spPr/>
        <p:txBody>
          <a:bodyPr/>
          <a:lstStyle/>
          <a:p>
            <a:fld id="{5A661B64-F339-6D4C-80D0-18C1F6B18BC2}" type="slidenum">
              <a:rPr lang="en-US" smtClean="0"/>
              <a:t>59</a:t>
            </a:fld>
            <a:endParaRPr lang="en-US" dirty="0"/>
          </a:p>
        </p:txBody>
      </p:sp>
    </p:spTree>
    <p:extLst>
      <p:ext uri="{BB962C8B-B14F-4D97-AF65-F5344CB8AC3E}">
        <p14:creationId xmlns:p14="http://schemas.microsoft.com/office/powerpoint/2010/main" val="20433167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39059C-A456-1E5B-6D2A-668A69B5E339}"/>
              </a:ext>
            </a:extLst>
          </p:cNvPr>
          <p:cNvSpPr>
            <a:spLocks noGrp="1"/>
          </p:cNvSpPr>
          <p:nvPr>
            <p:ph type="title"/>
          </p:nvPr>
        </p:nvSpPr>
        <p:spPr/>
        <p:txBody>
          <a:bodyPr/>
          <a:lstStyle/>
          <a:p>
            <a:pPr algn="ctr"/>
            <a:r>
              <a:rPr lang="en-US" b="1" dirty="0"/>
              <a:t>Title IX Overview Cont.</a:t>
            </a:r>
          </a:p>
        </p:txBody>
      </p:sp>
      <p:sp>
        <p:nvSpPr>
          <p:cNvPr id="3" name="Content Placeholder 2">
            <a:extLst>
              <a:ext uri="{FF2B5EF4-FFF2-40B4-BE49-F238E27FC236}">
                <a16:creationId xmlns:a16="http://schemas.microsoft.com/office/drawing/2014/main" id="{AE894920-EEBC-DE14-281B-0D74F4BB2ABE}"/>
              </a:ext>
            </a:extLst>
          </p:cNvPr>
          <p:cNvSpPr>
            <a:spLocks noGrp="1"/>
          </p:cNvSpPr>
          <p:nvPr>
            <p:ph idx="1"/>
          </p:nvPr>
        </p:nvSpPr>
        <p:spPr/>
        <p:txBody>
          <a:bodyPr>
            <a:normAutofit lnSpcReduction="10000"/>
          </a:bodyPr>
          <a:lstStyle/>
          <a:p>
            <a:pPr marL="512762" indent="-457200" algn="just"/>
            <a:r>
              <a:rPr lang="en-US" sz="3200" dirty="0"/>
              <a:t>In the summer of 2020, the federal DOE issued additional regulations about what school districts (and post-secondary institutions) must do to ensure they are not deliberately indifferent to sexual harassment. </a:t>
            </a:r>
          </a:p>
          <a:p>
            <a:pPr marL="512762" indent="-457200" algn="just"/>
            <a:r>
              <a:rPr lang="en-US" sz="3200" dirty="0"/>
              <a:t>These regulations outline the steps of receiving and investigating sexual harassment complaints. </a:t>
            </a:r>
          </a:p>
          <a:p>
            <a:pPr marL="512762" indent="-457200" algn="just"/>
            <a:r>
              <a:rPr lang="en-US" sz="3200" dirty="0"/>
              <a:t>These steps focus on impartiality, presumption of innocence, and various rights of the </a:t>
            </a:r>
            <a:r>
              <a:rPr lang="en-US" sz="3200" b="1" dirty="0">
                <a:solidFill>
                  <a:srgbClr val="004378"/>
                </a:solidFill>
              </a:rPr>
              <a:t>complainant </a:t>
            </a:r>
            <a:r>
              <a:rPr lang="en-US" sz="3200" dirty="0"/>
              <a:t>(alleged victim) and </a:t>
            </a:r>
            <a:r>
              <a:rPr lang="en-US" sz="3200" b="1" dirty="0">
                <a:solidFill>
                  <a:srgbClr val="004378"/>
                </a:solidFill>
              </a:rPr>
              <a:t>respondent</a:t>
            </a:r>
            <a:r>
              <a:rPr lang="en-US" sz="3200" dirty="0"/>
              <a:t> (alleged perpetrator).</a:t>
            </a:r>
          </a:p>
          <a:p>
            <a:endParaRPr lang="en-US" sz="3200" dirty="0"/>
          </a:p>
        </p:txBody>
      </p:sp>
      <p:sp>
        <p:nvSpPr>
          <p:cNvPr id="4" name="Slide Number Placeholder 3">
            <a:extLst>
              <a:ext uri="{FF2B5EF4-FFF2-40B4-BE49-F238E27FC236}">
                <a16:creationId xmlns:a16="http://schemas.microsoft.com/office/drawing/2014/main" id="{3256568A-0F4E-78BE-1DF1-987119854CD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661B64-F339-6D4C-80D0-18C1F6B18BC2}" type="slidenum">
              <a:rPr kumimoji="0" lang="en-US" sz="12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52E3DA72-0E5B-B937-9888-6A11EB334B5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6064793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B018C308-487B-1B8F-D6B7-DEFAD29F007D}"/>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457200" y="510921"/>
            <a:ext cx="11277600" cy="5836158"/>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a:extLst>
              <a:ext uri="{FF2B5EF4-FFF2-40B4-BE49-F238E27FC236}">
                <a16:creationId xmlns:a16="http://schemas.microsoft.com/office/drawing/2014/main" id="{3EBD1492-9F37-383A-81F7-0AE19E4FA1E6}"/>
              </a:ext>
            </a:extLst>
          </p:cNvPr>
          <p:cNvSpPr>
            <a:spLocks noGrp="1"/>
          </p:cNvSpPr>
          <p:nvPr>
            <p:ph type="sldNum" sz="quarter" idx="12"/>
          </p:nvPr>
        </p:nvSpPr>
        <p:spPr>
          <a:xfrm>
            <a:off x="11704320" y="6455664"/>
            <a:ext cx="448056" cy="365125"/>
          </a:xfrm>
        </p:spPr>
        <p:txBody>
          <a:bodyPr vert="horz" lIns="91440" tIns="45720" rIns="91440" bIns="45720" rtlCol="0" anchor="ctr">
            <a:normAutofit/>
          </a:bodyPr>
          <a:lstStyle/>
          <a:p>
            <a:pPr>
              <a:spcAft>
                <a:spcPts val="600"/>
              </a:spcAft>
            </a:pPr>
            <a:fld id="{5A661B64-F339-6D4C-80D0-18C1F6B18BC2}" type="slidenum">
              <a:rPr lang="en-US" sz="1100">
                <a:solidFill>
                  <a:srgbClr val="FFFFFF"/>
                </a:solidFill>
              </a:rPr>
              <a:pPr>
                <a:spcAft>
                  <a:spcPts val="600"/>
                </a:spcAft>
              </a:pPr>
              <a:t>60</a:t>
            </a:fld>
            <a:endParaRPr lang="en-US" sz="1100">
              <a:solidFill>
                <a:srgbClr val="FFFFFF"/>
              </a:solidFill>
            </a:endParaRPr>
          </a:p>
        </p:txBody>
      </p:sp>
    </p:spTree>
    <p:extLst>
      <p:ext uri="{BB962C8B-B14F-4D97-AF65-F5344CB8AC3E}">
        <p14:creationId xmlns:p14="http://schemas.microsoft.com/office/powerpoint/2010/main" val="29343333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F22E205-98D2-1656-24D0-7666A8A138FB}"/>
              </a:ext>
            </a:extLst>
          </p:cNvPr>
          <p:cNvSpPr>
            <a:spLocks noGrp="1"/>
          </p:cNvSpPr>
          <p:nvPr>
            <p:ph type="title"/>
          </p:nvPr>
        </p:nvSpPr>
        <p:spPr/>
        <p:txBody>
          <a:bodyPr/>
          <a:lstStyle/>
          <a:p>
            <a:pPr algn="ctr"/>
            <a:r>
              <a:rPr lang="en-US" sz="4400" b="1" dirty="0"/>
              <a:t>Steps of Title IX Investigation Process</a:t>
            </a:r>
            <a:endParaRPr lang="en-US" b="1" dirty="0"/>
          </a:p>
        </p:txBody>
      </p:sp>
      <p:sp>
        <p:nvSpPr>
          <p:cNvPr id="6" name="Content Placeholder 5">
            <a:extLst>
              <a:ext uri="{FF2B5EF4-FFF2-40B4-BE49-F238E27FC236}">
                <a16:creationId xmlns:a16="http://schemas.microsoft.com/office/drawing/2014/main" id="{E3A87375-70C6-3303-53BA-ED6F6C1FB7B2}"/>
              </a:ext>
            </a:extLst>
          </p:cNvPr>
          <p:cNvSpPr>
            <a:spLocks noGrp="1"/>
          </p:cNvSpPr>
          <p:nvPr>
            <p:ph idx="1"/>
          </p:nvPr>
        </p:nvSpPr>
        <p:spPr>
          <a:xfrm>
            <a:off x="427382" y="1635761"/>
            <a:ext cx="11390244" cy="4541202"/>
          </a:xfrm>
        </p:spPr>
        <p:txBody>
          <a:bodyPr>
            <a:noAutofit/>
          </a:bodyPr>
          <a:lstStyle/>
          <a:p>
            <a:pPr marL="512762" indent="-457200" algn="just"/>
            <a:r>
              <a:rPr lang="en-US" sz="2400" dirty="0"/>
              <a:t>Receiving and screening the complaint; </a:t>
            </a:r>
          </a:p>
          <a:p>
            <a:pPr marL="512762" indent="-457200" algn="just"/>
            <a:r>
              <a:rPr lang="en-US" sz="2400" dirty="0"/>
              <a:t>Notice to both parties; </a:t>
            </a:r>
            <a:r>
              <a:rPr lang="en-US" sz="2400" dirty="0">
                <a:solidFill>
                  <a:srgbClr val="FF0000"/>
                </a:solidFill>
              </a:rPr>
              <a:t> (Notice of allegations form)</a:t>
            </a:r>
            <a:endParaRPr lang="en-US" sz="2400" dirty="0"/>
          </a:p>
          <a:p>
            <a:pPr marL="512762" indent="-457200" algn="just"/>
            <a:r>
              <a:rPr lang="en-US" sz="2400" dirty="0"/>
              <a:t>Informal resolution (if appropriate and consent given); </a:t>
            </a:r>
            <a:r>
              <a:rPr lang="en-US" sz="2400" dirty="0">
                <a:solidFill>
                  <a:srgbClr val="FF0000"/>
                </a:solidFill>
              </a:rPr>
              <a:t>(Consent to informal resolution form) </a:t>
            </a:r>
            <a:endParaRPr lang="en-US" sz="2400" dirty="0"/>
          </a:p>
          <a:p>
            <a:pPr marL="512762" indent="-457200" algn="just"/>
            <a:r>
              <a:rPr lang="en-US" sz="2400" dirty="0"/>
              <a:t>Interviews and evidence review for both parties; </a:t>
            </a:r>
            <a:r>
              <a:rPr lang="en-US" sz="2400" dirty="0">
                <a:solidFill>
                  <a:srgbClr val="FF0000"/>
                </a:solidFill>
              </a:rPr>
              <a:t>(Notice of interview and notice of opportunity to review evidence forms)</a:t>
            </a:r>
            <a:endParaRPr lang="en-US" sz="2400" dirty="0"/>
          </a:p>
          <a:p>
            <a:pPr marL="512762" indent="-457200" algn="just"/>
            <a:r>
              <a:rPr lang="en-US" sz="2400" dirty="0"/>
              <a:t>Investigation report summarizing evidence; </a:t>
            </a:r>
            <a:r>
              <a:rPr lang="en-US" sz="2400" dirty="0">
                <a:solidFill>
                  <a:srgbClr val="FF0000"/>
                </a:solidFill>
              </a:rPr>
              <a:t>(Investigation report)</a:t>
            </a:r>
            <a:endParaRPr lang="en-US" sz="2400" dirty="0"/>
          </a:p>
          <a:p>
            <a:pPr marL="512762" indent="-457200" algn="just"/>
            <a:r>
              <a:rPr lang="en-US" sz="2400" dirty="0"/>
              <a:t>Decision making process, including questions and written responses from both sides;</a:t>
            </a:r>
          </a:p>
          <a:p>
            <a:pPr marL="512762" indent="-457200" algn="just"/>
            <a:r>
              <a:rPr lang="en-US" sz="2400" dirty="0"/>
              <a:t>Written Determination; </a:t>
            </a:r>
            <a:r>
              <a:rPr lang="en-US" sz="2400" dirty="0">
                <a:solidFill>
                  <a:srgbClr val="FF0000"/>
                </a:solidFill>
              </a:rPr>
              <a:t>(Written determination)</a:t>
            </a:r>
            <a:endParaRPr lang="en-US" sz="2400" dirty="0"/>
          </a:p>
          <a:p>
            <a:pPr marL="512762" indent="-457200" algn="just"/>
            <a:r>
              <a:rPr lang="en-US" sz="2400" dirty="0"/>
              <a:t>Appeals process. </a:t>
            </a:r>
            <a:r>
              <a:rPr lang="en-US" sz="2400" dirty="0">
                <a:solidFill>
                  <a:srgbClr val="FF0000"/>
                </a:solidFill>
              </a:rPr>
              <a:t>(Appellate decision)</a:t>
            </a:r>
            <a:endParaRPr lang="en-US" sz="2400" dirty="0"/>
          </a:p>
          <a:p>
            <a:endParaRPr lang="en-US" sz="3200" dirty="0"/>
          </a:p>
        </p:txBody>
      </p:sp>
      <p:sp>
        <p:nvSpPr>
          <p:cNvPr id="7" name="Slide Number Placeholder 6">
            <a:extLst>
              <a:ext uri="{FF2B5EF4-FFF2-40B4-BE49-F238E27FC236}">
                <a16:creationId xmlns:a16="http://schemas.microsoft.com/office/drawing/2014/main" id="{FF6BA025-8EF9-71BF-7DE9-6AE2646C98B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661B64-F339-6D4C-80D0-18C1F6B18BC2}" type="slidenum">
              <a:rPr kumimoji="0" lang="en-US" sz="120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8" name="Footer Placeholder 7">
            <a:extLst>
              <a:ext uri="{FF2B5EF4-FFF2-40B4-BE49-F238E27FC236}">
                <a16:creationId xmlns:a16="http://schemas.microsoft.com/office/drawing/2014/main" id="{148C4CD4-3B11-66D9-B71D-D8A6F0D9FB6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540970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F22E205-98D2-1656-24D0-7666A8A138FB}"/>
              </a:ext>
            </a:extLst>
          </p:cNvPr>
          <p:cNvSpPr>
            <a:spLocks noGrp="1"/>
          </p:cNvSpPr>
          <p:nvPr>
            <p:ph type="title"/>
          </p:nvPr>
        </p:nvSpPr>
        <p:spPr/>
        <p:txBody>
          <a:bodyPr/>
          <a:lstStyle/>
          <a:p>
            <a:pPr algn="ctr"/>
            <a:r>
              <a:rPr lang="en-US" altLang="en-US" b="1" dirty="0"/>
              <a:t>Title IX Sexual Harassment Definition</a:t>
            </a:r>
            <a:endParaRPr lang="en-US" b="1" dirty="0"/>
          </a:p>
        </p:txBody>
      </p:sp>
      <p:sp>
        <p:nvSpPr>
          <p:cNvPr id="6" name="Content Placeholder 5">
            <a:extLst>
              <a:ext uri="{FF2B5EF4-FFF2-40B4-BE49-F238E27FC236}">
                <a16:creationId xmlns:a16="http://schemas.microsoft.com/office/drawing/2014/main" id="{E3A87375-70C6-3303-53BA-ED6F6C1FB7B2}"/>
              </a:ext>
            </a:extLst>
          </p:cNvPr>
          <p:cNvSpPr>
            <a:spLocks noGrp="1"/>
          </p:cNvSpPr>
          <p:nvPr>
            <p:ph idx="1"/>
          </p:nvPr>
        </p:nvSpPr>
        <p:spPr/>
        <p:txBody>
          <a:bodyPr>
            <a:noAutofit/>
          </a:bodyPr>
          <a:lstStyle/>
          <a:p>
            <a:pPr eaLnBrk="1" hangingPunct="1"/>
            <a:r>
              <a:rPr lang="en-US" altLang="en-US" sz="2300" dirty="0"/>
              <a:t>Defined as conduct on the basis of sex that satisfied one or more of the following:</a:t>
            </a:r>
          </a:p>
          <a:p>
            <a:pPr lvl="1" eaLnBrk="1" hangingPunct="1"/>
            <a:r>
              <a:rPr lang="en-US" altLang="en-US" sz="2300" dirty="0"/>
              <a:t>Conditioning provision of an aid, benefit, or service of the District on an individual’s participation in unwelcome sexual conduct; (Quid pro quo)</a:t>
            </a:r>
          </a:p>
          <a:p>
            <a:pPr lvl="1" eaLnBrk="1" hangingPunct="1"/>
            <a:endParaRPr lang="en-US" altLang="en-US" sz="2300" dirty="0"/>
          </a:p>
          <a:p>
            <a:pPr lvl="1" eaLnBrk="1" hangingPunct="1"/>
            <a:r>
              <a:rPr lang="en-US" altLang="en-US" sz="2300" dirty="0"/>
              <a:t>Unwelcome conduct that a reasonable person would determine to be so severe, pervasive and objectively offensive that it effectively denies a person equal access to the District’s educational program or activity; (hostile environment) or </a:t>
            </a:r>
          </a:p>
          <a:p>
            <a:pPr lvl="1" eaLnBrk="1" hangingPunct="1"/>
            <a:endParaRPr lang="en-US" altLang="en-US" sz="2300" dirty="0"/>
          </a:p>
          <a:p>
            <a:pPr lvl="1" eaLnBrk="1" hangingPunct="1"/>
            <a:r>
              <a:rPr lang="en-US" altLang="en-US" sz="2300" dirty="0"/>
              <a:t>“Sexual assault” as defined in 20 USC 1092(f)(6)(A)(v), “dating violence” as defined in 34 USC 12291(a)(10), “domestic violence” as defined in 34 USC 12291(a)(8) or “stalking” as defined in 34 USC 12291(a)(30).</a:t>
            </a:r>
          </a:p>
          <a:p>
            <a:endParaRPr lang="en-US" sz="3200" dirty="0"/>
          </a:p>
        </p:txBody>
      </p:sp>
      <p:sp>
        <p:nvSpPr>
          <p:cNvPr id="7" name="Slide Number Placeholder 6">
            <a:extLst>
              <a:ext uri="{FF2B5EF4-FFF2-40B4-BE49-F238E27FC236}">
                <a16:creationId xmlns:a16="http://schemas.microsoft.com/office/drawing/2014/main" id="{FF6BA025-8EF9-71BF-7DE9-6AE2646C98B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661B64-F339-6D4C-80D0-18C1F6B18BC2}" type="slidenum">
              <a:rPr kumimoji="0" lang="en-US" sz="120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8" name="Footer Placeholder 7">
            <a:extLst>
              <a:ext uri="{FF2B5EF4-FFF2-40B4-BE49-F238E27FC236}">
                <a16:creationId xmlns:a16="http://schemas.microsoft.com/office/drawing/2014/main" id="{148C4CD4-3B11-66D9-B71D-D8A6F0D9FB6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720640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39059C-A456-1E5B-6D2A-668A69B5E339}"/>
              </a:ext>
            </a:extLst>
          </p:cNvPr>
          <p:cNvSpPr>
            <a:spLocks noGrp="1"/>
          </p:cNvSpPr>
          <p:nvPr>
            <p:ph type="title"/>
          </p:nvPr>
        </p:nvSpPr>
        <p:spPr/>
        <p:txBody>
          <a:bodyPr/>
          <a:lstStyle/>
          <a:p>
            <a:pPr algn="ctr"/>
            <a:r>
              <a:rPr lang="en-US" altLang="en-US" b="1" dirty="0"/>
              <a:t>Other Important Definitions</a:t>
            </a:r>
            <a:endParaRPr lang="en-US" b="1" dirty="0"/>
          </a:p>
        </p:txBody>
      </p:sp>
      <p:sp>
        <p:nvSpPr>
          <p:cNvPr id="3" name="Content Placeholder 2">
            <a:extLst>
              <a:ext uri="{FF2B5EF4-FFF2-40B4-BE49-F238E27FC236}">
                <a16:creationId xmlns:a16="http://schemas.microsoft.com/office/drawing/2014/main" id="{AE894920-EEBC-DE14-281B-0D74F4BB2ABE}"/>
              </a:ext>
            </a:extLst>
          </p:cNvPr>
          <p:cNvSpPr>
            <a:spLocks noGrp="1"/>
          </p:cNvSpPr>
          <p:nvPr>
            <p:ph idx="1"/>
          </p:nvPr>
        </p:nvSpPr>
        <p:spPr>
          <a:xfrm>
            <a:off x="427382" y="1463040"/>
            <a:ext cx="11390244" cy="4600303"/>
          </a:xfrm>
        </p:spPr>
        <p:txBody>
          <a:bodyPr>
            <a:normAutofit/>
          </a:bodyPr>
          <a:lstStyle/>
          <a:p>
            <a:pPr eaLnBrk="1" hangingPunct="1"/>
            <a:r>
              <a:rPr lang="en-US" altLang="en-US" sz="2400" dirty="0"/>
              <a:t>“Complainant” </a:t>
            </a:r>
          </a:p>
          <a:p>
            <a:pPr lvl="1" eaLnBrk="1" hangingPunct="1"/>
            <a:r>
              <a:rPr lang="en-US" altLang="en-US" sz="2400" dirty="0"/>
              <a:t>Individual who is alleged to be the victim of conduct that could constitute sexual harassment</a:t>
            </a:r>
          </a:p>
          <a:p>
            <a:pPr eaLnBrk="1" hangingPunct="1"/>
            <a:r>
              <a:rPr lang="en-US" altLang="en-US" sz="2400" dirty="0"/>
              <a:t>“Respondent” </a:t>
            </a:r>
          </a:p>
          <a:p>
            <a:pPr lvl="1" eaLnBrk="1" hangingPunct="1"/>
            <a:r>
              <a:rPr lang="en-US" altLang="en-US" sz="2400" dirty="0"/>
              <a:t>Individual who has been reported to be the perpetrator of conduct that could constitute sexual harassment </a:t>
            </a:r>
          </a:p>
          <a:p>
            <a:pPr eaLnBrk="1" hangingPunct="1"/>
            <a:r>
              <a:rPr lang="en-US" altLang="en-US" sz="2400" dirty="0"/>
              <a:t>“Actual Knowledge”</a:t>
            </a:r>
          </a:p>
          <a:p>
            <a:pPr lvl="1" eaLnBrk="1" hangingPunct="1"/>
            <a:r>
              <a:rPr lang="en-US" altLang="en-US" sz="2400" dirty="0"/>
              <a:t>Notice of sexual harassment or allegations of same to the Title IX Coordinator or any official of the District who has authority to institute corrective measures on behalf of the District, or to any employee of any elementary or secondary school</a:t>
            </a:r>
          </a:p>
          <a:p>
            <a:pPr eaLnBrk="1" hangingPunct="1"/>
            <a:endParaRPr lang="en-US" altLang="en-US" dirty="0"/>
          </a:p>
        </p:txBody>
      </p:sp>
      <p:sp>
        <p:nvSpPr>
          <p:cNvPr id="4" name="Slide Number Placeholder 3">
            <a:extLst>
              <a:ext uri="{FF2B5EF4-FFF2-40B4-BE49-F238E27FC236}">
                <a16:creationId xmlns:a16="http://schemas.microsoft.com/office/drawing/2014/main" id="{3256568A-0F4E-78BE-1DF1-987119854CD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661B64-F339-6D4C-80D0-18C1F6B18BC2}" type="slidenum">
              <a:rPr kumimoji="0" lang="en-US" sz="12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52E3DA72-0E5B-B937-9888-6A11EB334B5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39574629"/>
      </p:ext>
    </p:extLst>
  </p:cSld>
  <p:clrMapOvr>
    <a:masterClrMapping/>
  </p:clrMapOvr>
</p:sld>
</file>

<file path=ppt/theme/theme1.xml><?xml version="1.0" encoding="utf-8"?>
<a:theme xmlns:a="http://schemas.openxmlformats.org/drawingml/2006/main" name="Office Theme">
  <a:themeElements>
    <a:clrScheme name="Weston Hurd">
      <a:dk1>
        <a:srgbClr val="000000"/>
      </a:dk1>
      <a:lt1>
        <a:srgbClr val="FFFFFF"/>
      </a:lt1>
      <a:dk2>
        <a:srgbClr val="00447C"/>
      </a:dk2>
      <a:lt2>
        <a:srgbClr val="E7E6E6"/>
      </a:lt2>
      <a:accent1>
        <a:srgbClr val="56A0D3"/>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230</TotalTime>
  <Words>4867</Words>
  <Application>Microsoft Office PowerPoint</Application>
  <PresentationFormat>Widescreen</PresentationFormat>
  <Paragraphs>404</Paragraphs>
  <Slides>60</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60</vt:i4>
      </vt:variant>
    </vt:vector>
  </HeadingPairs>
  <TitlesOfParts>
    <vt:vector size="66" baseType="lpstr">
      <vt:lpstr>Arial</vt:lpstr>
      <vt:lpstr>Calibri</vt:lpstr>
      <vt:lpstr>Calibri Light</vt:lpstr>
      <vt:lpstr>Courier New</vt:lpstr>
      <vt:lpstr>Wingdings</vt:lpstr>
      <vt:lpstr>Office Theme</vt:lpstr>
      <vt:lpstr>TITLE IX REFRESHER &amp; LEGAL UPDATE Bedford City School District  </vt:lpstr>
      <vt:lpstr>Topics for Today</vt:lpstr>
      <vt:lpstr>Title IX Overview </vt:lpstr>
      <vt:lpstr>Applicability of Title IX</vt:lpstr>
      <vt:lpstr>What Does Title IX Cover In Schools?</vt:lpstr>
      <vt:lpstr>Title IX Overview Cont.</vt:lpstr>
      <vt:lpstr>Steps of Title IX Investigation Process</vt:lpstr>
      <vt:lpstr>Title IX Sexual Harassment Definition</vt:lpstr>
      <vt:lpstr>Other Important Definitions</vt:lpstr>
      <vt:lpstr>When Does Title IX Apply? Three Categories:</vt:lpstr>
      <vt:lpstr>When Does Title IX Apply? Category 1</vt:lpstr>
      <vt:lpstr>When Does Title IX Apply? Category 2</vt:lpstr>
      <vt:lpstr>When Does Title IX Apply: Category 3 </vt:lpstr>
      <vt:lpstr>When Does Title IX Apply: Locations</vt:lpstr>
      <vt:lpstr>Title IX Complaint - Dismissal</vt:lpstr>
      <vt:lpstr>Forms Required During Title IX Process </vt:lpstr>
      <vt:lpstr>Overview of the Investigative Process</vt:lpstr>
      <vt:lpstr>Investigation 34 C.F.R.106.45(b)(5)</vt:lpstr>
      <vt:lpstr>Investigation 34 C.F.R.106.45(b)(5)</vt:lpstr>
      <vt:lpstr>Reviewing the Evidence</vt:lpstr>
      <vt:lpstr>Evidence</vt:lpstr>
      <vt:lpstr>Assessing Credibility/Weighing Evidence</vt:lpstr>
      <vt:lpstr>Drafting the Investigation Report</vt:lpstr>
      <vt:lpstr>Finalizing the Investigation Report</vt:lpstr>
      <vt:lpstr>Sample Scenario No.1 </vt:lpstr>
      <vt:lpstr>Sample Scenario No. 1 </vt:lpstr>
      <vt:lpstr>Sample Scenario No.2 </vt:lpstr>
      <vt:lpstr>Sample Scenario No.2 </vt:lpstr>
      <vt:lpstr>Sample Scenario No.2</vt:lpstr>
      <vt:lpstr>Sample Scenario No.2</vt:lpstr>
      <vt:lpstr>Sample Scenario No.3</vt:lpstr>
      <vt:lpstr>Sample Scenario No. 3 cont.</vt:lpstr>
      <vt:lpstr>Sample Scenario No.3 cont.</vt:lpstr>
      <vt:lpstr>Sample Scenario No.4</vt:lpstr>
      <vt:lpstr>Sample Scenario No.4</vt:lpstr>
      <vt:lpstr>Sample Scenario No. 4</vt:lpstr>
      <vt:lpstr>Sample Scenario No.4</vt:lpstr>
      <vt:lpstr>Investigative Reports - Content</vt:lpstr>
      <vt:lpstr>Investigative Reports - Content</vt:lpstr>
      <vt:lpstr>Investigative Report Timeline</vt:lpstr>
      <vt:lpstr>Determinations of Responsibility  34 C.F.R. 106.45(b)(7)</vt:lpstr>
      <vt:lpstr>Determinations of Responsibility</vt:lpstr>
      <vt:lpstr>Transgender Students and Bathroom Access</vt:lpstr>
      <vt:lpstr>Court Cases Regarding Transgender Student Bathroom Access</vt:lpstr>
      <vt:lpstr>Court Cases Regarding Transgender Student Bathroom Access</vt:lpstr>
      <vt:lpstr>House Bill 33 (Budget Bill)</vt:lpstr>
      <vt:lpstr>HB 33 Overview</vt:lpstr>
      <vt:lpstr>Reorganization of the Ohio Department of Education</vt:lpstr>
      <vt:lpstr>Reorganization of the Ohio Department of Education</vt:lpstr>
      <vt:lpstr>The End of Blizzard Bags</vt:lpstr>
      <vt:lpstr>The End of Blizzard Bags</vt:lpstr>
      <vt:lpstr>Assignment to School Buildings</vt:lpstr>
      <vt:lpstr>Transportation</vt:lpstr>
      <vt:lpstr>Transportation</vt:lpstr>
      <vt:lpstr>Transportation</vt:lpstr>
      <vt:lpstr>Educator Licensure</vt:lpstr>
      <vt:lpstr>Educator Licensure</vt:lpstr>
      <vt:lpstr>Student Health and Wellness</vt:lpstr>
      <vt:lpstr>Student Health and Wellness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Karly Keirsey</dc:creator>
  <cp:lastModifiedBy>Cossler, Christine</cp:lastModifiedBy>
  <cp:revision>50</cp:revision>
  <dcterms:created xsi:type="dcterms:W3CDTF">2022-12-07T17:52:03Z</dcterms:created>
  <dcterms:modified xsi:type="dcterms:W3CDTF">2023-08-08T17:15:31Z</dcterms:modified>
</cp:coreProperties>
</file>