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5.jpg" ContentType="image/jpg"/>
  <Override PartName="/ppt/notesSlides/notesSlide1.xml" ContentType="application/vnd.openxmlformats-officedocument.presentationml.notesSlide+xml"/>
  <Override PartName="/ppt/media/image55.jpg" ContentType="image/jpg"/>
  <Override PartName="/ppt/media/image5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21" r:id="rId2"/>
    <p:sldId id="493" r:id="rId3"/>
    <p:sldId id="481" r:id="rId4"/>
    <p:sldId id="500" r:id="rId5"/>
    <p:sldId id="495" r:id="rId6"/>
    <p:sldId id="531" r:id="rId7"/>
    <p:sldId id="530" r:id="rId8"/>
    <p:sldId id="532" r:id="rId9"/>
    <p:sldId id="534" r:id="rId10"/>
    <p:sldId id="545" r:id="rId11"/>
    <p:sldId id="511" r:id="rId12"/>
    <p:sldId id="512" r:id="rId13"/>
    <p:sldId id="536" r:id="rId14"/>
    <p:sldId id="548" r:id="rId15"/>
    <p:sldId id="354" r:id="rId16"/>
    <p:sldId id="355" r:id="rId17"/>
    <p:sldId id="435" r:id="rId18"/>
    <p:sldId id="437" r:id="rId19"/>
    <p:sldId id="525" r:id="rId20"/>
    <p:sldId id="442" r:id="rId21"/>
    <p:sldId id="443" r:id="rId22"/>
    <p:sldId id="444" r:id="rId23"/>
    <p:sldId id="445" r:id="rId24"/>
    <p:sldId id="447" r:id="rId25"/>
    <p:sldId id="449" r:id="rId26"/>
    <p:sldId id="450" r:id="rId27"/>
    <p:sldId id="454" r:id="rId28"/>
    <p:sldId id="399" r:id="rId29"/>
    <p:sldId id="455" r:id="rId30"/>
    <p:sldId id="522" r:id="rId31"/>
    <p:sldId id="539" r:id="rId32"/>
    <p:sldId id="556" r:id="rId33"/>
    <p:sldId id="557" r:id="rId34"/>
    <p:sldId id="558" r:id="rId35"/>
    <p:sldId id="540" r:id="rId36"/>
    <p:sldId id="351" r:id="rId37"/>
    <p:sldId id="541" r:id="rId38"/>
    <p:sldId id="543" r:id="rId39"/>
    <p:sldId id="405" r:id="rId40"/>
    <p:sldId id="559" r:id="rId41"/>
    <p:sldId id="560" r:id="rId42"/>
    <p:sldId id="561" r:id="rId43"/>
    <p:sldId id="562" r:id="rId44"/>
    <p:sldId id="563" r:id="rId45"/>
    <p:sldId id="542" r:id="rId46"/>
    <p:sldId id="519" r:id="rId47"/>
    <p:sldId id="520" r:id="rId48"/>
    <p:sldId id="526" r:id="rId49"/>
    <p:sldId id="524" r:id="rId50"/>
    <p:sldId id="521" r:id="rId51"/>
    <p:sldId id="428" r:id="rId52"/>
    <p:sldId id="406" r:id="rId53"/>
    <p:sldId id="429" r:id="rId54"/>
    <p:sldId id="408" r:id="rId55"/>
    <p:sldId id="409" r:id="rId56"/>
    <p:sldId id="549" r:id="rId57"/>
    <p:sldId id="550" r:id="rId58"/>
    <p:sldId id="552" r:id="rId59"/>
    <p:sldId id="553" r:id="rId60"/>
    <p:sldId id="554" r:id="rId61"/>
    <p:sldId id="555" r:id="rId62"/>
    <p:sldId id="402" r:id="rId63"/>
  </p:sldIdLst>
  <p:sldSz cx="7658100" cy="99441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Avila" initials="VA" lastIdx="1" clrIdx="0">
    <p:extLst>
      <p:ext uri="{19B8F6BF-5375-455C-9EA6-DF929625EA0E}">
        <p15:presenceInfo xmlns:p15="http://schemas.microsoft.com/office/powerpoint/2012/main" userId="S-1-5-21-1397616273-957633742-3198875239-3982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2172" autoAdjust="0"/>
  </p:normalViewPr>
  <p:slideViewPr>
    <p:cSldViewPr>
      <p:cViewPr varScale="1">
        <p:scale>
          <a:sx n="77" d="100"/>
          <a:sy n="77" d="100"/>
        </p:scale>
        <p:origin x="3078" y="102"/>
      </p:cViewPr>
      <p:guideLst>
        <p:guide orient="horz" pos="2880"/>
        <p:guide pos="2160"/>
      </p:guideLst>
    </p:cSldViewPr>
  </p:slideViewPr>
  <p:notesTextViewPr>
    <p:cViewPr>
      <p:scale>
        <a:sx n="3" d="2"/>
        <a:sy n="3" d="2"/>
      </p:scale>
      <p:origin x="0" y="0"/>
    </p:cViewPr>
  </p:notesTextViewPr>
  <p:sorterViewPr>
    <p:cViewPr>
      <p:scale>
        <a:sx n="160" d="100"/>
        <a:sy n="160" d="100"/>
      </p:scale>
      <p:origin x="0" y="0"/>
    </p:cViewPr>
  </p:sorterViewPr>
  <p:notesViewPr>
    <p:cSldViewPr>
      <p:cViewPr varScale="1">
        <p:scale>
          <a:sx n="41" d="100"/>
          <a:sy n="41" d="100"/>
        </p:scale>
        <p:origin x="232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49B1E-9A29-421F-AB57-12AD578BE5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5CC4295-5CFD-42F7-B990-7C222225FFDF}">
      <dgm:prSet/>
      <dgm:spPr>
        <a:solidFill>
          <a:srgbClr val="C00000"/>
        </a:solidFill>
      </dgm:spPr>
      <dgm:t>
        <a:bodyPr/>
        <a:lstStyle/>
        <a:p>
          <a:pPr algn="ctr"/>
          <a:r>
            <a:rPr lang="en-US" dirty="0">
              <a:latin typeface="Garamond" panose="02020404030301010803" pitchFamily="18" charset="0"/>
            </a:rPr>
            <a:t>2023-2024</a:t>
          </a:r>
        </a:p>
      </dgm:t>
    </dgm:pt>
    <dgm:pt modelId="{21AC916D-38ED-4C08-8ED6-5300B285DE2D}" type="parTrans" cxnId="{D6C33F6E-DBC3-407D-9244-CA658EA7E2BA}">
      <dgm:prSet/>
      <dgm:spPr/>
      <dgm:t>
        <a:bodyPr/>
        <a:lstStyle/>
        <a:p>
          <a:endParaRPr lang="en-US"/>
        </a:p>
      </dgm:t>
    </dgm:pt>
    <dgm:pt modelId="{0EA33BBC-C45F-4807-89E9-EAE24C54C603}" type="sibTrans" cxnId="{D6C33F6E-DBC3-407D-9244-CA658EA7E2BA}">
      <dgm:prSet/>
      <dgm:spPr/>
      <dgm:t>
        <a:bodyPr/>
        <a:lstStyle/>
        <a:p>
          <a:endParaRPr lang="en-US"/>
        </a:p>
      </dgm:t>
    </dgm:pt>
    <dgm:pt modelId="{B7815318-5FC3-4198-8037-98873780243B}">
      <dgm:prSet/>
      <dgm:spPr>
        <a:solidFill>
          <a:srgbClr val="FFC000"/>
        </a:solidFill>
      </dgm:spPr>
      <dgm:t>
        <a:bodyPr/>
        <a:lstStyle/>
        <a:p>
          <a:pPr algn="ctr"/>
          <a:r>
            <a:rPr lang="en-US" dirty="0">
              <a:latin typeface="Garamond" panose="02020404030301010803" pitchFamily="18" charset="0"/>
            </a:rPr>
            <a:t>ATTENDANCE  AND</a:t>
          </a:r>
        </a:p>
      </dgm:t>
    </dgm:pt>
    <dgm:pt modelId="{6426A79A-004E-4F72-B520-0B4841FED243}" type="parTrans" cxnId="{E68FD18C-ED0E-47E5-A7BD-DE7FDFC6F6DE}">
      <dgm:prSet/>
      <dgm:spPr/>
      <dgm:t>
        <a:bodyPr/>
        <a:lstStyle/>
        <a:p>
          <a:endParaRPr lang="en-US"/>
        </a:p>
      </dgm:t>
    </dgm:pt>
    <dgm:pt modelId="{4AE21218-B1FD-43D6-9FBE-D0F2F7C1C147}" type="sibTrans" cxnId="{E68FD18C-ED0E-47E5-A7BD-DE7FDFC6F6DE}">
      <dgm:prSet/>
      <dgm:spPr/>
      <dgm:t>
        <a:bodyPr/>
        <a:lstStyle/>
        <a:p>
          <a:endParaRPr lang="en-US"/>
        </a:p>
      </dgm:t>
    </dgm:pt>
    <dgm:pt modelId="{80ADB098-7BE3-4262-82B8-60F848A60B24}">
      <dgm:prSet/>
      <dgm:spPr>
        <a:solidFill>
          <a:srgbClr val="00B050"/>
        </a:solidFill>
      </dgm:spPr>
      <dgm:t>
        <a:bodyPr/>
        <a:lstStyle/>
        <a:p>
          <a:pPr algn="ctr"/>
          <a:r>
            <a:rPr lang="en-US" dirty="0">
              <a:latin typeface="Garamond" panose="02020404030301010803" pitchFamily="18" charset="0"/>
            </a:rPr>
            <a:t>TRUANCY  UPDATES</a:t>
          </a:r>
        </a:p>
      </dgm:t>
    </dgm:pt>
    <dgm:pt modelId="{A6E15221-3203-46A0-A155-DD6A9E724DF6}" type="parTrans" cxnId="{96A18274-B579-4F46-A4CA-2CA2438F7E2E}">
      <dgm:prSet/>
      <dgm:spPr/>
      <dgm:t>
        <a:bodyPr/>
        <a:lstStyle/>
        <a:p>
          <a:endParaRPr lang="en-US"/>
        </a:p>
      </dgm:t>
    </dgm:pt>
    <dgm:pt modelId="{EAB63105-68A2-4F8D-ADBA-093569F7E801}" type="sibTrans" cxnId="{96A18274-B579-4F46-A4CA-2CA2438F7E2E}">
      <dgm:prSet/>
      <dgm:spPr/>
      <dgm:t>
        <a:bodyPr/>
        <a:lstStyle/>
        <a:p>
          <a:endParaRPr lang="en-US"/>
        </a:p>
      </dgm:t>
    </dgm:pt>
    <dgm:pt modelId="{78E35D53-DF47-406F-BCE8-7A2E95884685}" type="pres">
      <dgm:prSet presAssocID="{A5649B1E-9A29-421F-AB57-12AD578BE5ED}" presName="linear" presStyleCnt="0">
        <dgm:presLayoutVars>
          <dgm:animLvl val="lvl"/>
          <dgm:resizeHandles val="exact"/>
        </dgm:presLayoutVars>
      </dgm:prSet>
      <dgm:spPr/>
    </dgm:pt>
    <dgm:pt modelId="{EC3E6417-D016-42C4-B684-50C9E8CB9D8A}" type="pres">
      <dgm:prSet presAssocID="{85CC4295-5CFD-42F7-B990-7C222225FFDF}" presName="parentText" presStyleLbl="node1" presStyleIdx="0" presStyleCnt="3" custLinFactY="-136485" custLinFactNeighborX="0" custLinFactNeighborY="-200000">
        <dgm:presLayoutVars>
          <dgm:chMax val="0"/>
          <dgm:bulletEnabled val="1"/>
        </dgm:presLayoutVars>
      </dgm:prSet>
      <dgm:spPr/>
    </dgm:pt>
    <dgm:pt modelId="{1E5DA2BE-3C28-4E14-9970-C456F1948026}" type="pres">
      <dgm:prSet presAssocID="{0EA33BBC-C45F-4807-89E9-EAE24C54C603}" presName="spacer" presStyleCnt="0"/>
      <dgm:spPr/>
    </dgm:pt>
    <dgm:pt modelId="{868F59ED-D5C9-48E9-929F-135ACE99B780}" type="pres">
      <dgm:prSet presAssocID="{B7815318-5FC3-4198-8037-98873780243B}" presName="parentText" presStyleLbl="node1" presStyleIdx="1" presStyleCnt="3" custLinFactNeighborY="-3895">
        <dgm:presLayoutVars>
          <dgm:chMax val="0"/>
          <dgm:bulletEnabled val="1"/>
        </dgm:presLayoutVars>
      </dgm:prSet>
      <dgm:spPr/>
    </dgm:pt>
    <dgm:pt modelId="{EA3881E7-09E9-4EBB-8182-B1416564FF55}" type="pres">
      <dgm:prSet presAssocID="{4AE21218-B1FD-43D6-9FBE-D0F2F7C1C147}" presName="spacer" presStyleCnt="0"/>
      <dgm:spPr/>
    </dgm:pt>
    <dgm:pt modelId="{D321501C-3D5B-4D16-A408-8034D1F9C3E0}" type="pres">
      <dgm:prSet presAssocID="{80ADB098-7BE3-4262-82B8-60F848A60B24}" presName="parentText" presStyleLbl="node1" presStyleIdx="2" presStyleCnt="3" custLinFactNeighborY="62211">
        <dgm:presLayoutVars>
          <dgm:chMax val="0"/>
          <dgm:bulletEnabled val="1"/>
        </dgm:presLayoutVars>
      </dgm:prSet>
      <dgm:spPr/>
    </dgm:pt>
  </dgm:ptLst>
  <dgm:cxnLst>
    <dgm:cxn modelId="{CA44B909-E52E-4BAE-9746-473A39A04DF4}" type="presOf" srcId="{A5649B1E-9A29-421F-AB57-12AD578BE5ED}" destId="{78E35D53-DF47-406F-BCE8-7A2E95884685}" srcOrd="0" destOrd="0" presId="urn:microsoft.com/office/officeart/2005/8/layout/vList2"/>
    <dgm:cxn modelId="{25762916-EFB3-4933-A907-F2411C818089}" type="presOf" srcId="{85CC4295-5CFD-42F7-B990-7C222225FFDF}" destId="{EC3E6417-D016-42C4-B684-50C9E8CB9D8A}" srcOrd="0" destOrd="0" presId="urn:microsoft.com/office/officeart/2005/8/layout/vList2"/>
    <dgm:cxn modelId="{5CF3D517-C048-4F6C-B44E-30B3A8191598}" type="presOf" srcId="{80ADB098-7BE3-4262-82B8-60F848A60B24}" destId="{D321501C-3D5B-4D16-A408-8034D1F9C3E0}" srcOrd="0" destOrd="0" presId="urn:microsoft.com/office/officeart/2005/8/layout/vList2"/>
    <dgm:cxn modelId="{D6C33F6E-DBC3-407D-9244-CA658EA7E2BA}" srcId="{A5649B1E-9A29-421F-AB57-12AD578BE5ED}" destId="{85CC4295-5CFD-42F7-B990-7C222225FFDF}" srcOrd="0" destOrd="0" parTransId="{21AC916D-38ED-4C08-8ED6-5300B285DE2D}" sibTransId="{0EA33BBC-C45F-4807-89E9-EAE24C54C603}"/>
    <dgm:cxn modelId="{96A18274-B579-4F46-A4CA-2CA2438F7E2E}" srcId="{A5649B1E-9A29-421F-AB57-12AD578BE5ED}" destId="{80ADB098-7BE3-4262-82B8-60F848A60B24}" srcOrd="2" destOrd="0" parTransId="{A6E15221-3203-46A0-A155-DD6A9E724DF6}" sibTransId="{EAB63105-68A2-4F8D-ADBA-093569F7E801}"/>
    <dgm:cxn modelId="{E68FD18C-ED0E-47E5-A7BD-DE7FDFC6F6DE}" srcId="{A5649B1E-9A29-421F-AB57-12AD578BE5ED}" destId="{B7815318-5FC3-4198-8037-98873780243B}" srcOrd="1" destOrd="0" parTransId="{6426A79A-004E-4F72-B520-0B4841FED243}" sibTransId="{4AE21218-B1FD-43D6-9FBE-D0F2F7C1C147}"/>
    <dgm:cxn modelId="{DD960AAE-7707-495F-8F38-2003F4C30A1A}" type="presOf" srcId="{B7815318-5FC3-4198-8037-98873780243B}" destId="{868F59ED-D5C9-48E9-929F-135ACE99B780}" srcOrd="0" destOrd="0" presId="urn:microsoft.com/office/officeart/2005/8/layout/vList2"/>
    <dgm:cxn modelId="{0C1B5B53-700C-48AD-92CE-326D937FC5F4}" type="presParOf" srcId="{78E35D53-DF47-406F-BCE8-7A2E95884685}" destId="{EC3E6417-D016-42C4-B684-50C9E8CB9D8A}" srcOrd="0" destOrd="0" presId="urn:microsoft.com/office/officeart/2005/8/layout/vList2"/>
    <dgm:cxn modelId="{35C333EF-BF25-4F6C-83F3-695B11BA62CF}" type="presParOf" srcId="{78E35D53-DF47-406F-BCE8-7A2E95884685}" destId="{1E5DA2BE-3C28-4E14-9970-C456F1948026}" srcOrd="1" destOrd="0" presId="urn:microsoft.com/office/officeart/2005/8/layout/vList2"/>
    <dgm:cxn modelId="{DB2432F1-B054-45D7-83C2-9F19564069D1}" type="presParOf" srcId="{78E35D53-DF47-406F-BCE8-7A2E95884685}" destId="{868F59ED-D5C9-48E9-929F-135ACE99B780}" srcOrd="2" destOrd="0" presId="urn:microsoft.com/office/officeart/2005/8/layout/vList2"/>
    <dgm:cxn modelId="{AAA31159-77A5-438C-A0C8-688BEBDB5D51}" type="presParOf" srcId="{78E35D53-DF47-406F-BCE8-7A2E95884685}" destId="{EA3881E7-09E9-4EBB-8182-B1416564FF55}" srcOrd="3" destOrd="0" presId="urn:microsoft.com/office/officeart/2005/8/layout/vList2"/>
    <dgm:cxn modelId="{65DB1F2E-F745-496D-81E6-BBBC77A775A7}" type="presParOf" srcId="{78E35D53-DF47-406F-BCE8-7A2E95884685}" destId="{D321501C-3D5B-4D16-A408-8034D1F9C3E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6417-D016-42C4-B684-50C9E8CB9D8A}">
      <dsp:nvSpPr>
        <dsp:cNvPr id="0" name=""/>
        <dsp:cNvSpPr/>
      </dsp:nvSpPr>
      <dsp:spPr>
        <a:xfrm>
          <a:off x="0" y="0"/>
          <a:ext cx="6490334" cy="93600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aramond" panose="02020404030301010803" pitchFamily="18" charset="0"/>
            </a:rPr>
            <a:t>2023-2024</a:t>
          </a:r>
        </a:p>
      </dsp:txBody>
      <dsp:txXfrm>
        <a:off x="45692" y="45692"/>
        <a:ext cx="6398950" cy="844616"/>
      </dsp:txXfrm>
    </dsp:sp>
    <dsp:sp modelId="{868F59ED-D5C9-48E9-929F-135ACE99B780}">
      <dsp:nvSpPr>
        <dsp:cNvPr id="0" name=""/>
        <dsp:cNvSpPr/>
      </dsp:nvSpPr>
      <dsp:spPr>
        <a:xfrm>
          <a:off x="0" y="1066395"/>
          <a:ext cx="6490334" cy="9360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aramond" panose="02020404030301010803" pitchFamily="18" charset="0"/>
            </a:rPr>
            <a:t>ATTENDANCE  AND</a:t>
          </a:r>
        </a:p>
      </dsp:txBody>
      <dsp:txXfrm>
        <a:off x="45692" y="1112087"/>
        <a:ext cx="6398950" cy="844616"/>
      </dsp:txXfrm>
    </dsp:sp>
    <dsp:sp modelId="{D321501C-3D5B-4D16-A408-8034D1F9C3E0}">
      <dsp:nvSpPr>
        <dsp:cNvPr id="0" name=""/>
        <dsp:cNvSpPr/>
      </dsp:nvSpPr>
      <dsp:spPr>
        <a:xfrm>
          <a:off x="0" y="2141765"/>
          <a:ext cx="6490334" cy="93600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aramond" panose="02020404030301010803" pitchFamily="18" charset="0"/>
            </a:rPr>
            <a:t>TRUANCY  UPDATES</a:t>
          </a:r>
        </a:p>
      </dsp:txBody>
      <dsp:txXfrm>
        <a:off x="45692" y="2187457"/>
        <a:ext cx="6398950" cy="8446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2761" cy="466645"/>
          </a:xfrm>
          <a:prstGeom prst="rect">
            <a:avLst/>
          </a:prstGeom>
        </p:spPr>
        <p:txBody>
          <a:bodyPr vert="horz" lIns="84814" tIns="42407" rIns="84814" bIns="42407" rtlCol="0"/>
          <a:lstStyle>
            <a:lvl1pPr algn="l">
              <a:defRPr sz="1100"/>
            </a:lvl1pPr>
          </a:lstStyle>
          <a:p>
            <a:endParaRPr lang="en-US" dirty="0"/>
          </a:p>
        </p:txBody>
      </p:sp>
      <p:sp>
        <p:nvSpPr>
          <p:cNvPr id="3" name="Date Placeholder 2"/>
          <p:cNvSpPr>
            <a:spLocks noGrp="1"/>
          </p:cNvSpPr>
          <p:nvPr>
            <p:ph type="dt" sz="quarter" idx="1"/>
          </p:nvPr>
        </p:nvSpPr>
        <p:spPr>
          <a:xfrm>
            <a:off x="3977431" y="1"/>
            <a:ext cx="3044217" cy="466645"/>
          </a:xfrm>
          <a:prstGeom prst="rect">
            <a:avLst/>
          </a:prstGeom>
        </p:spPr>
        <p:txBody>
          <a:bodyPr vert="horz" lIns="84814" tIns="42407" rIns="84814" bIns="42407" rtlCol="0"/>
          <a:lstStyle>
            <a:lvl1pPr algn="r">
              <a:defRPr sz="1100"/>
            </a:lvl1pPr>
          </a:lstStyle>
          <a:p>
            <a:fld id="{013729E0-6036-4A52-B523-5590048B1270}" type="datetimeFigureOut">
              <a:rPr lang="en-US" smtClean="0"/>
              <a:t>9/8/2023</a:t>
            </a:fld>
            <a:endParaRPr lang="en-US" dirty="0"/>
          </a:p>
        </p:txBody>
      </p:sp>
      <p:sp>
        <p:nvSpPr>
          <p:cNvPr id="4" name="Footer Placeholder 3"/>
          <p:cNvSpPr>
            <a:spLocks noGrp="1"/>
          </p:cNvSpPr>
          <p:nvPr>
            <p:ph type="ftr" sz="quarter" idx="2"/>
          </p:nvPr>
        </p:nvSpPr>
        <p:spPr>
          <a:xfrm>
            <a:off x="3" y="8842456"/>
            <a:ext cx="3042761" cy="466645"/>
          </a:xfrm>
          <a:prstGeom prst="rect">
            <a:avLst/>
          </a:prstGeom>
        </p:spPr>
        <p:txBody>
          <a:bodyPr vert="horz" lIns="84814" tIns="42407" rIns="84814" bIns="42407"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7431" y="8842456"/>
            <a:ext cx="3044217" cy="466645"/>
          </a:xfrm>
          <a:prstGeom prst="rect">
            <a:avLst/>
          </a:prstGeom>
        </p:spPr>
        <p:txBody>
          <a:bodyPr vert="horz" lIns="84814" tIns="42407" rIns="84814" bIns="42407" rtlCol="0" anchor="b"/>
          <a:lstStyle>
            <a:lvl1pPr algn="r">
              <a:defRPr sz="1100"/>
            </a:lvl1pPr>
          </a:lstStyle>
          <a:p>
            <a:fld id="{30808D86-1A67-4343-A345-96E01D0B125C}" type="slidenum">
              <a:rPr lang="en-US" smtClean="0"/>
              <a:t>‹#›</a:t>
            </a:fld>
            <a:endParaRPr lang="en-US" dirty="0"/>
          </a:p>
        </p:txBody>
      </p:sp>
    </p:spTree>
    <p:extLst>
      <p:ext uri="{BB962C8B-B14F-4D97-AF65-F5344CB8AC3E}">
        <p14:creationId xmlns:p14="http://schemas.microsoft.com/office/powerpoint/2010/main" val="383770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67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1163638"/>
            <a:ext cx="2419350" cy="3141662"/>
          </a:xfrm>
          <a:prstGeom prst="rect">
            <a:avLst/>
          </a:prstGeom>
          <a:noFill/>
          <a:ln w="12700">
            <a:solidFill>
              <a:prstClr val="black"/>
            </a:solidFill>
          </a:ln>
        </p:spPr>
      </p:sp>
      <p:sp>
        <p:nvSpPr>
          <p:cNvPr id="3" name="Notes Placeholder 2"/>
          <p:cNvSpPr>
            <a:spLocks noGrp="1"/>
          </p:cNvSpPr>
          <p:nvPr>
            <p:ph type="body" idx="1"/>
          </p:nvPr>
        </p:nvSpPr>
        <p:spPr>
          <a:xfrm>
            <a:off x="702946" y="4479690"/>
            <a:ext cx="5617208" cy="3665776"/>
          </a:xfrm>
          <a:prstGeom prst="rect">
            <a:avLst/>
          </a:prstGeom>
        </p:spPr>
        <p:txBody>
          <a:bodyPr lIns="91567" tIns="45785" rIns="91567" bIns="45785"/>
          <a:lstStyle/>
          <a:p>
            <a:endParaRPr lang="en-US" dirty="0"/>
          </a:p>
        </p:txBody>
      </p:sp>
    </p:spTree>
    <p:extLst>
      <p:ext uri="{BB962C8B-B14F-4D97-AF65-F5344CB8AC3E}">
        <p14:creationId xmlns:p14="http://schemas.microsoft.com/office/powerpoint/2010/main" val="89825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4358" y="3082671"/>
            <a:ext cx="6509385"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48716" y="5568697"/>
            <a:ext cx="536066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9/8/2023</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0" y="228600"/>
            <a:ext cx="7213600" cy="902690"/>
          </a:xfrm>
          <a:prstGeom prst="rect">
            <a:avLst/>
          </a:prstGeom>
          <a:blipFill>
            <a:blip r:embed="rId2" cstate="print"/>
            <a:stretch>
              <a:fillRect/>
            </a:stretch>
          </a:blipFill>
        </p:spPr>
        <p:txBody>
          <a:bodyPr wrap="square" lIns="0" tIns="0" rIns="0" bIns="0" rtlCol="0"/>
          <a:lstStyle/>
          <a:p>
            <a:endParaRPr sz="1800" dirty="0"/>
          </a:p>
        </p:txBody>
      </p:sp>
      <p:sp>
        <p:nvSpPr>
          <p:cNvPr id="17" name="bk object 17"/>
          <p:cNvSpPr/>
          <p:nvPr/>
        </p:nvSpPr>
        <p:spPr>
          <a:xfrm>
            <a:off x="228600" y="1125537"/>
            <a:ext cx="848664" cy="8589962"/>
          </a:xfrm>
          <a:prstGeom prst="rect">
            <a:avLst/>
          </a:prstGeom>
          <a:blipFill>
            <a:blip r:embed="rId3" cstate="print"/>
            <a:stretch>
              <a:fillRect/>
            </a:stretch>
          </a:blipFill>
        </p:spPr>
        <p:txBody>
          <a:bodyPr wrap="square" lIns="0" tIns="0" rIns="0" bIns="0" rtlCol="0"/>
          <a:lstStyle/>
          <a:p>
            <a:endParaRPr sz="1800" dirty="0"/>
          </a:p>
        </p:txBody>
      </p:sp>
      <p:sp>
        <p:nvSpPr>
          <p:cNvPr id="18" name="bk object 18"/>
          <p:cNvSpPr/>
          <p:nvPr/>
        </p:nvSpPr>
        <p:spPr>
          <a:xfrm>
            <a:off x="6593547" y="1125537"/>
            <a:ext cx="848652" cy="8589962"/>
          </a:xfrm>
          <a:prstGeom prst="rect">
            <a:avLst/>
          </a:prstGeom>
          <a:blipFill>
            <a:blip r:embed="rId4" cstate="print"/>
            <a:stretch>
              <a:fillRect/>
            </a:stretch>
          </a:blipFill>
        </p:spPr>
        <p:txBody>
          <a:bodyPr wrap="square" lIns="0" tIns="0" rIns="0" bIns="0" rtlCol="0"/>
          <a:lstStyle/>
          <a:p>
            <a:endParaRPr sz="1800" dirty="0"/>
          </a:p>
        </p:txBody>
      </p:sp>
      <p:sp>
        <p:nvSpPr>
          <p:cNvPr id="19" name="bk object 19"/>
          <p:cNvSpPr/>
          <p:nvPr/>
        </p:nvSpPr>
        <p:spPr>
          <a:xfrm>
            <a:off x="1071601" y="2103985"/>
            <a:ext cx="2978797" cy="2643835"/>
          </a:xfrm>
          <a:prstGeom prst="rect">
            <a:avLst/>
          </a:prstGeom>
          <a:blipFill>
            <a:blip r:embed="rId5" cstate="print"/>
            <a:stretch>
              <a:fillRect/>
            </a:stretch>
          </a:blipFill>
        </p:spPr>
        <p:txBody>
          <a:bodyPr wrap="square" lIns="0" tIns="0" rIns="0" bIns="0" rtlCol="0"/>
          <a:lstStyle/>
          <a:p>
            <a:endParaRPr sz="1800" dirty="0"/>
          </a:p>
        </p:txBody>
      </p:sp>
      <p:sp>
        <p:nvSpPr>
          <p:cNvPr id="20" name="bk object 20"/>
          <p:cNvSpPr/>
          <p:nvPr/>
        </p:nvSpPr>
        <p:spPr>
          <a:xfrm>
            <a:off x="4044735" y="2103983"/>
            <a:ext cx="2554465" cy="3098050"/>
          </a:xfrm>
          <a:prstGeom prst="rect">
            <a:avLst/>
          </a:prstGeom>
          <a:blipFill>
            <a:blip r:embed="rId6" cstate="print"/>
            <a:stretch>
              <a:fillRect/>
            </a:stretch>
          </a:blipFill>
        </p:spPr>
        <p:txBody>
          <a:bodyPr wrap="square" lIns="0" tIns="0" rIns="0" bIns="0" rtlCol="0"/>
          <a:lstStyle/>
          <a:p>
            <a:endParaRPr sz="1800" dirty="0"/>
          </a:p>
        </p:txBody>
      </p:sp>
      <p:sp>
        <p:nvSpPr>
          <p:cNvPr id="21" name="bk object 21"/>
          <p:cNvSpPr/>
          <p:nvPr/>
        </p:nvSpPr>
        <p:spPr>
          <a:xfrm>
            <a:off x="1071601" y="4742065"/>
            <a:ext cx="2978797" cy="2719578"/>
          </a:xfrm>
          <a:prstGeom prst="rect">
            <a:avLst/>
          </a:prstGeom>
          <a:blipFill>
            <a:blip r:embed="rId7" cstate="print"/>
            <a:stretch>
              <a:fillRect/>
            </a:stretch>
          </a:blipFill>
        </p:spPr>
        <p:txBody>
          <a:bodyPr wrap="square" lIns="0" tIns="0" rIns="0" bIns="0" rtlCol="0"/>
          <a:lstStyle/>
          <a:p>
            <a:endParaRPr sz="1800" dirty="0"/>
          </a:p>
        </p:txBody>
      </p:sp>
      <p:sp>
        <p:nvSpPr>
          <p:cNvPr id="22" name="bk object 22"/>
          <p:cNvSpPr/>
          <p:nvPr/>
        </p:nvSpPr>
        <p:spPr>
          <a:xfrm>
            <a:off x="4044735" y="5196283"/>
            <a:ext cx="2554465" cy="3168053"/>
          </a:xfrm>
          <a:prstGeom prst="rect">
            <a:avLst/>
          </a:prstGeom>
          <a:blipFill>
            <a:blip r:embed="rId8" cstate="print"/>
            <a:stretch>
              <a:fillRect/>
            </a:stretch>
          </a:blipFill>
        </p:spPr>
        <p:txBody>
          <a:bodyPr wrap="square" lIns="0" tIns="0" rIns="0" bIns="0" rtlCol="0"/>
          <a:lstStyle/>
          <a:p>
            <a:endParaRPr sz="1800" dirty="0"/>
          </a:p>
        </p:txBody>
      </p:sp>
      <p:sp>
        <p:nvSpPr>
          <p:cNvPr id="23" name="bk object 23"/>
          <p:cNvSpPr/>
          <p:nvPr/>
        </p:nvSpPr>
        <p:spPr>
          <a:xfrm>
            <a:off x="1071601" y="7455890"/>
            <a:ext cx="2978797" cy="2015210"/>
          </a:xfrm>
          <a:prstGeom prst="rect">
            <a:avLst/>
          </a:prstGeom>
          <a:blipFill>
            <a:blip r:embed="rId9" cstate="print"/>
            <a:stretch>
              <a:fillRect/>
            </a:stretch>
          </a:blipFill>
        </p:spPr>
        <p:txBody>
          <a:bodyPr wrap="square" lIns="0" tIns="0" rIns="0" bIns="0" rtlCol="0"/>
          <a:lstStyle/>
          <a:p>
            <a:endParaRPr sz="1800" dirty="0"/>
          </a:p>
        </p:txBody>
      </p:sp>
      <p:sp>
        <p:nvSpPr>
          <p:cNvPr id="24" name="bk object 24"/>
          <p:cNvSpPr/>
          <p:nvPr/>
        </p:nvSpPr>
        <p:spPr>
          <a:xfrm>
            <a:off x="4044735" y="8358581"/>
            <a:ext cx="2554465" cy="1112520"/>
          </a:xfrm>
          <a:prstGeom prst="rect">
            <a:avLst/>
          </a:prstGeom>
          <a:blipFill>
            <a:blip r:embed="rId10" cstate="print"/>
            <a:stretch>
              <a:fillRect/>
            </a:stretch>
          </a:blipFill>
        </p:spPr>
        <p:txBody>
          <a:bodyPr wrap="square" lIns="0" tIns="0" rIns="0" bIns="0" rtlCol="0"/>
          <a:lstStyle/>
          <a:p>
            <a:endParaRPr sz="1800" dirty="0"/>
          </a:p>
        </p:txBody>
      </p:sp>
      <p:sp>
        <p:nvSpPr>
          <p:cNvPr id="25" name="bk object 25"/>
          <p:cNvSpPr/>
          <p:nvPr/>
        </p:nvSpPr>
        <p:spPr>
          <a:xfrm>
            <a:off x="1071600" y="9546058"/>
            <a:ext cx="5527598" cy="169443"/>
          </a:xfrm>
          <a:prstGeom prst="rect">
            <a:avLst/>
          </a:prstGeom>
          <a:blipFill>
            <a:blip r:embed="rId11" cstate="print"/>
            <a:stretch>
              <a:fillRect/>
            </a:stretch>
          </a:blipFill>
        </p:spPr>
        <p:txBody>
          <a:bodyPr wrap="square" lIns="0" tIns="0" rIns="0" bIns="0" rtlCol="0"/>
          <a:lstStyle/>
          <a:p>
            <a:endParaRPr sz="1800" dirty="0"/>
          </a:p>
        </p:txBody>
      </p:sp>
      <p:sp>
        <p:nvSpPr>
          <p:cNvPr id="26" name="bk object 26"/>
          <p:cNvSpPr/>
          <p:nvPr/>
        </p:nvSpPr>
        <p:spPr>
          <a:xfrm>
            <a:off x="1208113" y="517565"/>
            <a:ext cx="5301297" cy="436981"/>
          </a:xfrm>
          <a:prstGeom prst="rect">
            <a:avLst/>
          </a:prstGeom>
          <a:blipFill>
            <a:blip r:embed="rId12" cstate="print"/>
            <a:stretch>
              <a:fillRect/>
            </a:stretch>
          </a:blipFill>
        </p:spPr>
        <p:txBody>
          <a:bodyPr wrap="square" lIns="0" tIns="0" rIns="0" bIns="0" rtlCol="0"/>
          <a:lstStyle/>
          <a:p>
            <a:endParaRPr sz="1800" dirty="0"/>
          </a:p>
        </p:txBody>
      </p:sp>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9/8/2023</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sz="half" idx="2"/>
          </p:nvPr>
        </p:nvSpPr>
        <p:spPr>
          <a:xfrm>
            <a:off x="382906" y="2287144"/>
            <a:ext cx="333127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943922" y="2287144"/>
            <a:ext cx="333127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9/8/2023</a:t>
            </a:fld>
            <a:endParaRPr lang="en-US" dirty="0"/>
          </a:p>
        </p:txBody>
      </p:sp>
      <p:sp>
        <p:nvSpPr>
          <p:cNvPr id="7" name="Holder 7"/>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9/8/2023</a:t>
            </a:fld>
            <a:endParaRPr lang="en-US" dirty="0"/>
          </a:p>
        </p:txBody>
      </p:sp>
      <p:sp>
        <p:nvSpPr>
          <p:cNvPr id="5" name="Holder 5"/>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9/8/2023</a:t>
            </a:fld>
            <a:endParaRPr lang="en-US" dirty="0"/>
          </a:p>
        </p:txBody>
      </p:sp>
      <p:sp>
        <p:nvSpPr>
          <p:cNvPr id="4" name="Holder 4"/>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28926" y="1068572"/>
            <a:ext cx="5600246" cy="523220"/>
          </a:xfrm>
          <a:prstGeom prst="rect">
            <a:avLst/>
          </a:prstGeom>
        </p:spPr>
        <p:txBody>
          <a:bodyPr wrap="square" lIns="0" tIns="0" rIns="0" bIns="0">
            <a:spAutoFit/>
          </a:bodyPr>
          <a:lstStyle>
            <a:lvl1pPr>
              <a:defRPr sz="3400" b="1" i="0">
                <a:solidFill>
                  <a:schemeClr val="bg1"/>
                </a:solidFill>
                <a:latin typeface="Tahoma"/>
                <a:cs typeface="Tahoma"/>
              </a:defRPr>
            </a:lvl1pPr>
          </a:lstStyle>
          <a:p>
            <a:endParaRPr/>
          </a:p>
        </p:txBody>
      </p:sp>
      <p:sp>
        <p:nvSpPr>
          <p:cNvPr id="3" name="Holder 3"/>
          <p:cNvSpPr>
            <a:spLocks noGrp="1"/>
          </p:cNvSpPr>
          <p:nvPr>
            <p:ph type="body" idx="1"/>
          </p:nvPr>
        </p:nvSpPr>
        <p:spPr>
          <a:xfrm>
            <a:off x="382906" y="2287144"/>
            <a:ext cx="689228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03755" y="9248015"/>
            <a:ext cx="2450591"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82905" y="9248015"/>
            <a:ext cx="176136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9/8/2023</a:t>
            </a:fld>
            <a:endParaRPr lang="en-US" dirty="0"/>
          </a:p>
        </p:txBody>
      </p:sp>
      <p:sp>
        <p:nvSpPr>
          <p:cNvPr id="6" name="Holder 6"/>
          <p:cNvSpPr>
            <a:spLocks noGrp="1"/>
          </p:cNvSpPr>
          <p:nvPr>
            <p:ph type="sldNum" sz="quarter" idx="7"/>
          </p:nvPr>
        </p:nvSpPr>
        <p:spPr>
          <a:xfrm>
            <a:off x="827000" y="9377549"/>
            <a:ext cx="5503545" cy="184666"/>
          </a:xfrm>
          <a:prstGeom prst="rect">
            <a:avLst/>
          </a:prstGeom>
        </p:spPr>
        <p:txBody>
          <a:bodyPr wrap="square" lIns="0" tIns="0" rIns="0" bIns="0">
            <a:spAutoFit/>
          </a:bodyPr>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codes.findlaw.com/tx/education-code/educ-sect-25-0916.html"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74.emf"/></Relationships>
</file>

<file path=ppt/slides/_rels/slide4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bisd.us/PupilServices" TargetMode="External"/><Relationship Id="rId2" Type="http://schemas.openxmlformats.org/officeDocument/2006/relationships/hyperlink" Target="http://www.bisd.us/" TargetMode="Externa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725" y="6370945"/>
            <a:ext cx="6420801" cy="584775"/>
          </a:xfrm>
        </p:spPr>
        <p:txBody>
          <a:bodyPr/>
          <a:lstStyle/>
          <a:p>
            <a:pPr algn="ctr"/>
            <a:r>
              <a:rPr lang="en-US" sz="2000" dirty="0">
                <a:solidFill>
                  <a:srgbClr val="0070C0"/>
                </a:solidFill>
                <a:latin typeface="Garamond" panose="02020404030301010803" pitchFamily="18" charset="0"/>
              </a:rPr>
              <a:t>Presented by Department of Pupil Services:</a:t>
            </a:r>
            <a:br>
              <a:rPr lang="en-US" sz="2000" dirty="0">
                <a:solidFill>
                  <a:srgbClr val="0070C0"/>
                </a:solidFill>
                <a:latin typeface="Garamond" panose="02020404030301010803" pitchFamily="18" charset="0"/>
              </a:rPr>
            </a:br>
            <a:r>
              <a:rPr lang="en-US" sz="1800" dirty="0">
                <a:solidFill>
                  <a:srgbClr val="0070C0"/>
                </a:solidFill>
                <a:latin typeface="Garamond" panose="02020404030301010803" pitchFamily="18" charset="0"/>
              </a:rPr>
              <a:t>Randy Park, Director</a:t>
            </a:r>
          </a:p>
        </p:txBody>
      </p:sp>
      <p:graphicFrame>
        <p:nvGraphicFramePr>
          <p:cNvPr id="7" name="Diagram 6"/>
          <p:cNvGraphicFramePr/>
          <p:nvPr>
            <p:extLst>
              <p:ext uri="{D42A27DB-BD31-4B8C-83A1-F6EECF244321}">
                <p14:modId xmlns:p14="http://schemas.microsoft.com/office/powerpoint/2010/main" val="3967118468"/>
              </p:ext>
            </p:extLst>
          </p:nvPr>
        </p:nvGraphicFramePr>
        <p:xfrm>
          <a:off x="615725" y="2914650"/>
          <a:ext cx="6490334" cy="3077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Documents and Settings\lcgarza\My Documents\My Pictures\logo- dept of pupil_services.jpg"/>
          <p:cNvPicPr/>
          <p:nvPr/>
        </p:nvPicPr>
        <p:blipFill>
          <a:blip r:embed="rId7" cstate="print"/>
          <a:srcRect/>
          <a:stretch>
            <a:fillRect/>
          </a:stretch>
        </p:blipFill>
        <p:spPr bwMode="auto">
          <a:xfrm>
            <a:off x="3067050" y="7311547"/>
            <a:ext cx="1905000" cy="1851504"/>
          </a:xfrm>
          <a:prstGeom prst="rect">
            <a:avLst/>
          </a:prstGeom>
          <a:noFill/>
          <a:ln w="9525">
            <a:noFill/>
            <a:miter lim="800000"/>
            <a:headEnd/>
            <a:tailEnd/>
          </a:ln>
        </p:spPr>
      </p:pic>
      <p:pic>
        <p:nvPicPr>
          <p:cNvPr id="5" name="Picture 4">
            <a:extLst>
              <a:ext uri="{FF2B5EF4-FFF2-40B4-BE49-F238E27FC236}">
                <a16:creationId xmlns:a16="http://schemas.microsoft.com/office/drawing/2014/main" id="{0FC74A1C-F14F-423B-9614-30DA904A6D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0025" y="552450"/>
            <a:ext cx="1858050" cy="1858050"/>
          </a:xfrm>
          <a:prstGeom prst="rect">
            <a:avLst/>
          </a:prstGeom>
        </p:spPr>
      </p:pic>
    </p:spTree>
    <p:extLst>
      <p:ext uri="{BB962C8B-B14F-4D97-AF65-F5344CB8AC3E}">
        <p14:creationId xmlns:p14="http://schemas.microsoft.com/office/powerpoint/2010/main" val="347666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7625" y="704852"/>
            <a:ext cx="6902853" cy="769441"/>
          </a:xfrm>
          <a:prstGeom prst="rect">
            <a:avLst/>
          </a:prstGeom>
          <a:noFill/>
        </p:spPr>
        <p:txBody>
          <a:bodyPr wrap="square" lIns="91440" tIns="45720" rIns="91440" bIns="45720">
            <a:spAutoFit/>
          </a:bodyPr>
          <a:lstStyle/>
          <a:p>
            <a:pPr algn="ctr"/>
            <a:r>
              <a:rPr lang="en-US" sz="4400" dirty="0">
                <a:ln w="0"/>
                <a:solidFill>
                  <a:schemeClr val="accent1"/>
                </a:solidFill>
                <a:latin typeface="Garamond" panose="02020404030301010803" pitchFamily="18" charset="0"/>
              </a:rPr>
              <a:t>Campus Assignment and Time</a:t>
            </a:r>
          </a:p>
        </p:txBody>
      </p:sp>
      <p:graphicFrame>
        <p:nvGraphicFramePr>
          <p:cNvPr id="2" name="Object 1">
            <a:extLst>
              <a:ext uri="{FF2B5EF4-FFF2-40B4-BE49-F238E27FC236}">
                <a16:creationId xmlns:a16="http://schemas.microsoft.com/office/drawing/2014/main" id="{06198B6B-69FA-4244-83CD-13DF83323005}"/>
              </a:ext>
            </a:extLst>
          </p:cNvPr>
          <p:cNvGraphicFramePr>
            <a:graphicFrameLocks noChangeAspect="1"/>
          </p:cNvGraphicFramePr>
          <p:nvPr>
            <p:extLst>
              <p:ext uri="{D42A27DB-BD31-4B8C-83A1-F6EECF244321}">
                <p14:modId xmlns:p14="http://schemas.microsoft.com/office/powerpoint/2010/main" val="3775674562"/>
              </p:ext>
            </p:extLst>
          </p:nvPr>
        </p:nvGraphicFramePr>
        <p:xfrm>
          <a:off x="95250" y="1901221"/>
          <a:ext cx="7562850" cy="5847367"/>
        </p:xfrm>
        <a:graphic>
          <a:graphicData uri="http://schemas.openxmlformats.org/presentationml/2006/ole">
            <mc:AlternateContent xmlns:mc="http://schemas.openxmlformats.org/markup-compatibility/2006">
              <mc:Choice xmlns:v="urn:schemas-microsoft-com:vml" Requires="v">
                <p:oleObj spid="_x0000_s1029" name="Acrobat Document" r:id="rId3" imgW="14230134" imgH="11001332" progId="AcroExch.Document.DC">
                  <p:embed/>
                </p:oleObj>
              </mc:Choice>
              <mc:Fallback>
                <p:oleObj name="Acrobat Document" r:id="rId3" imgW="14230134" imgH="11001332" progId="AcroExch.Document.DC">
                  <p:embed/>
                  <p:pic>
                    <p:nvPicPr>
                      <p:cNvPr id="0" name=""/>
                      <p:cNvPicPr/>
                      <p:nvPr/>
                    </p:nvPicPr>
                    <p:blipFill>
                      <a:blip r:embed="rId4"/>
                      <a:stretch>
                        <a:fillRect/>
                      </a:stretch>
                    </p:blipFill>
                    <p:spPr>
                      <a:xfrm>
                        <a:off x="95250" y="1901221"/>
                        <a:ext cx="7562850" cy="5847367"/>
                      </a:xfrm>
                      <a:prstGeom prst="rect">
                        <a:avLst/>
                      </a:prstGeom>
                    </p:spPr>
                  </p:pic>
                </p:oleObj>
              </mc:Fallback>
            </mc:AlternateContent>
          </a:graphicData>
        </a:graphic>
      </p:graphicFrame>
    </p:spTree>
    <p:extLst>
      <p:ext uri="{BB962C8B-B14F-4D97-AF65-F5344CB8AC3E}">
        <p14:creationId xmlns:p14="http://schemas.microsoft.com/office/powerpoint/2010/main" val="373432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0512" y="1257123"/>
            <a:ext cx="6412739" cy="1200329"/>
          </a:xfrm>
          <a:prstGeom prst="rect">
            <a:avLst/>
          </a:prstGeom>
          <a:noFill/>
        </p:spPr>
        <p:txBody>
          <a:bodyPr wrap="square" lIns="91440" tIns="45720" rIns="91440" bIns="45720">
            <a:spAutoFit/>
          </a:bodyPr>
          <a:lstStyle/>
          <a:p>
            <a:pPr algn="ctr"/>
            <a:r>
              <a:rPr lang="en-US" sz="3600" dirty="0">
                <a:ln w="0"/>
                <a:solidFill>
                  <a:schemeClr val="accent1"/>
                </a:solidFill>
                <a:latin typeface="Garamond" panose="02020404030301010803" pitchFamily="18" charset="0"/>
              </a:rPr>
              <a:t>List of Assigned Campus Attendance Duties</a:t>
            </a:r>
            <a:endParaRPr lang="en-US" sz="3600" b="0" dirty="0">
              <a:ln w="0"/>
              <a:solidFill>
                <a:schemeClr val="accent1"/>
              </a:solidFill>
              <a:latin typeface="Garamond" panose="02020404030301010803" pitchFamily="18" charset="0"/>
            </a:endParaRPr>
          </a:p>
        </p:txBody>
      </p:sp>
      <p:sp>
        <p:nvSpPr>
          <p:cNvPr id="2" name="TextBox 1">
            <a:extLst>
              <a:ext uri="{FF2B5EF4-FFF2-40B4-BE49-F238E27FC236}">
                <a16:creationId xmlns:a16="http://schemas.microsoft.com/office/drawing/2014/main" id="{C78C807B-0A08-4DDF-A574-134D72A72714}"/>
              </a:ext>
            </a:extLst>
          </p:cNvPr>
          <p:cNvSpPr txBox="1"/>
          <p:nvPr/>
        </p:nvSpPr>
        <p:spPr>
          <a:xfrm>
            <a:off x="660781" y="2815506"/>
            <a:ext cx="6336538" cy="5909310"/>
          </a:xfrm>
          <a:prstGeom prst="rect">
            <a:avLst/>
          </a:prstGeom>
          <a:noFill/>
        </p:spPr>
        <p:txBody>
          <a:bodyPr wrap="square" rtlCol="0">
            <a:spAutoFit/>
          </a:bodyPr>
          <a:lstStyle/>
          <a:p>
            <a:pPr marL="342900" indent="-342900">
              <a:buAutoNum type="arabicPeriod"/>
            </a:pPr>
            <a:r>
              <a:rPr lang="en-US" dirty="0">
                <a:latin typeface="Garamond" panose="02020404030301010803" pitchFamily="18" charset="0"/>
              </a:rPr>
              <a:t>Run Trend Reports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Run Merging Student Absences with Parent Truancy Letters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Call Parents After Running Office Report</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Call Parents Using School Messenger</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Fill-In Student Attendance Plans; Fill-In No Credit Forms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in Student Contracts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with Truancy Prevention Measures (TPM)</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with Tardy Roundup</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Assist with Filing Court Documentation</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Conduct Home Visits</a:t>
            </a:r>
          </a:p>
          <a:p>
            <a:pPr marL="342900" indent="-342900">
              <a:buAutoNum type="arabicPeriod"/>
            </a:pPr>
            <a:endParaRPr lang="en-US" dirty="0">
              <a:latin typeface="Garamond" panose="02020404030301010803" pitchFamily="18" charset="0"/>
            </a:endParaRPr>
          </a:p>
          <a:p>
            <a:pPr marL="342900" indent="-342900">
              <a:buAutoNum type="arabicPeriod"/>
            </a:pPr>
            <a:r>
              <a:rPr lang="en-US" dirty="0">
                <a:latin typeface="Garamond" panose="02020404030301010803" pitchFamily="18" charset="0"/>
              </a:rPr>
              <a:t>Write Other Duty Assigned: _______________________</a:t>
            </a:r>
          </a:p>
        </p:txBody>
      </p:sp>
    </p:spTree>
    <p:extLst>
      <p:ext uri="{BB962C8B-B14F-4D97-AF65-F5344CB8AC3E}">
        <p14:creationId xmlns:p14="http://schemas.microsoft.com/office/powerpoint/2010/main" val="4602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PEIMS Supervisor Signature Required When Assigned Time is Ended</a:t>
            </a:r>
          </a:p>
        </p:txBody>
      </p:sp>
      <p:sp>
        <p:nvSpPr>
          <p:cNvPr id="7" name="TextBox 6"/>
          <p:cNvSpPr txBox="1"/>
          <p:nvPr/>
        </p:nvSpPr>
        <p:spPr>
          <a:xfrm>
            <a:off x="1847851" y="3193632"/>
            <a:ext cx="975828" cy="369332"/>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50" y="2152650"/>
            <a:ext cx="6703618" cy="5181600"/>
          </a:xfrm>
          <a:prstGeom prst="rect">
            <a:avLst/>
          </a:prstGeom>
        </p:spPr>
      </p:pic>
      <p:sp>
        <p:nvSpPr>
          <p:cNvPr id="8" name="TextBox 7"/>
          <p:cNvSpPr txBox="1"/>
          <p:nvPr/>
        </p:nvSpPr>
        <p:spPr>
          <a:xfrm>
            <a:off x="552450" y="1068572"/>
            <a:ext cx="6703618" cy="369332"/>
          </a:xfrm>
          <a:prstGeom prst="rect">
            <a:avLst/>
          </a:prstGeom>
          <a:noFill/>
        </p:spPr>
        <p:txBody>
          <a:bodyPr wrap="square" rtlCol="0">
            <a:spAutoFit/>
          </a:bodyPr>
          <a:lstStyle/>
          <a:p>
            <a:pPr algn="ctr"/>
            <a:r>
              <a:rPr lang="en-US" dirty="0"/>
              <a:t>Pupil Services Attendance Liaison’s Duty Log</a:t>
            </a:r>
          </a:p>
        </p:txBody>
      </p:sp>
      <p:sp>
        <p:nvSpPr>
          <p:cNvPr id="10" name="Right Arrow 9"/>
          <p:cNvSpPr/>
          <p:nvPr/>
        </p:nvSpPr>
        <p:spPr>
          <a:xfrm rot="18814495">
            <a:off x="1914844" y="6770202"/>
            <a:ext cx="1080580" cy="512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0584" y="6910442"/>
            <a:ext cx="2133600" cy="369332"/>
          </a:xfrm>
          <a:prstGeom prst="rect">
            <a:avLst/>
          </a:prstGeom>
          <a:noFill/>
        </p:spPr>
        <p:txBody>
          <a:bodyPr wrap="square" rtlCol="0">
            <a:spAutoFit/>
          </a:bodyPr>
          <a:lstStyle/>
          <a:p>
            <a:r>
              <a:rPr lang="en-US" dirty="0"/>
              <a:t>Campus Signature</a:t>
            </a:r>
          </a:p>
        </p:txBody>
      </p:sp>
    </p:spTree>
    <p:extLst>
      <p:ext uri="{BB962C8B-B14F-4D97-AF65-F5344CB8AC3E}">
        <p14:creationId xmlns:p14="http://schemas.microsoft.com/office/powerpoint/2010/main" val="259046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2632" y="2026193"/>
            <a:ext cx="3204412" cy="808363"/>
          </a:xfrm>
          <a:prstGeom prst="rect">
            <a:avLst/>
          </a:prstGeom>
        </p:spPr>
        <p:txBody>
          <a:bodyPr vert="horz" wrap="square" lIns="0" tIns="0" rIns="0" bIns="0" rtlCol="0">
            <a:spAutoFit/>
          </a:bodyPr>
          <a:lstStyle/>
          <a:p>
            <a:pPr marL="9670" marR="3868" algn="ctr">
              <a:lnSpc>
                <a:spcPct val="102499"/>
              </a:lnSpc>
            </a:pPr>
            <a:r>
              <a:rPr sz="1294" b="1" spc="4" dirty="0">
                <a:latin typeface="Garamond" panose="02020404030301010803" pitchFamily="18" charset="0"/>
                <a:cs typeface="Arial"/>
              </a:rPr>
              <a:t>Brownsville Independent School District  Pupil Services</a:t>
            </a:r>
            <a:r>
              <a:rPr sz="1294" b="1" spc="-30" dirty="0">
                <a:latin typeface="Garamond" panose="02020404030301010803" pitchFamily="18" charset="0"/>
                <a:cs typeface="Arial"/>
              </a:rPr>
              <a:t> </a:t>
            </a:r>
            <a:r>
              <a:rPr sz="1294" b="1" spc="4" dirty="0">
                <a:latin typeface="Garamond" panose="02020404030301010803" pitchFamily="18" charset="0"/>
                <a:cs typeface="Arial"/>
              </a:rPr>
              <a:t>Department</a:t>
            </a:r>
            <a:endParaRPr sz="1294" dirty="0">
              <a:latin typeface="Garamond" panose="02020404030301010803" pitchFamily="18" charset="0"/>
              <a:cs typeface="Arial"/>
            </a:endParaRPr>
          </a:p>
          <a:p>
            <a:pPr marL="351012" marR="342310" algn="ctr">
              <a:lnSpc>
                <a:spcPct val="102400"/>
              </a:lnSpc>
            </a:pPr>
            <a:r>
              <a:rPr sz="1294" b="1" spc="4" dirty="0">
                <a:latin typeface="Garamond" panose="02020404030301010803" pitchFamily="18" charset="0"/>
                <a:cs typeface="Arial"/>
              </a:rPr>
              <a:t>Campus </a:t>
            </a:r>
            <a:r>
              <a:rPr sz="1294" b="1" dirty="0">
                <a:latin typeface="Garamond" panose="02020404030301010803" pitchFamily="18" charset="0"/>
                <a:cs typeface="Arial"/>
              </a:rPr>
              <a:t>Attendance </a:t>
            </a:r>
            <a:r>
              <a:rPr sz="1294" b="1" spc="4" dirty="0">
                <a:latin typeface="Garamond" panose="02020404030301010803" pitchFamily="18" charset="0"/>
                <a:cs typeface="Arial"/>
              </a:rPr>
              <a:t>Monitoring  202</a:t>
            </a:r>
            <a:r>
              <a:rPr lang="en-US" sz="1294" b="1" spc="4" dirty="0">
                <a:latin typeface="Garamond" panose="02020404030301010803" pitchFamily="18" charset="0"/>
                <a:cs typeface="Arial"/>
              </a:rPr>
              <a:t>3</a:t>
            </a:r>
            <a:r>
              <a:rPr sz="1294" b="1" spc="4" dirty="0">
                <a:latin typeface="Garamond" panose="02020404030301010803" pitchFamily="18" charset="0"/>
                <a:cs typeface="Arial"/>
              </a:rPr>
              <a:t>-202</a:t>
            </a:r>
            <a:r>
              <a:rPr lang="en-US" sz="1294" b="1" spc="4" dirty="0">
                <a:latin typeface="Garamond" panose="02020404030301010803" pitchFamily="18" charset="0"/>
                <a:cs typeface="Arial"/>
              </a:rPr>
              <a:t>4</a:t>
            </a:r>
          </a:p>
        </p:txBody>
      </p:sp>
      <p:sp>
        <p:nvSpPr>
          <p:cNvPr id="5" name="Title 1"/>
          <p:cNvSpPr txBox="1">
            <a:spLocks/>
          </p:cNvSpPr>
          <p:nvPr/>
        </p:nvSpPr>
        <p:spPr>
          <a:xfrm>
            <a:off x="532538" y="0"/>
            <a:ext cx="6324600" cy="1371600"/>
          </a:xfrm>
          <a:prstGeom prst="rect">
            <a:avLst/>
          </a:prstGeom>
        </p:spPr>
        <p:txBody>
          <a:bodyPr/>
          <a:lstStyle>
            <a:lvl1pPr>
              <a:defRPr>
                <a:latin typeface="+mj-lt"/>
                <a:ea typeface="+mj-ea"/>
                <a:cs typeface="+mj-cs"/>
              </a:defRPr>
            </a:lvl1pPr>
          </a:lstStyle>
          <a:p>
            <a:pPr algn="ctr"/>
            <a:r>
              <a:rPr lang="en-US" kern="0" dirty="0">
                <a:solidFill>
                  <a:schemeClr val="tx2"/>
                </a:solidFill>
                <a:latin typeface="Garamond" panose="02020404030301010803" pitchFamily="18" charset="0"/>
              </a:rPr>
              <a:t> </a:t>
            </a:r>
            <a:br>
              <a:rPr lang="en-US" kern="0" dirty="0">
                <a:solidFill>
                  <a:schemeClr val="tx2"/>
                </a:solidFill>
                <a:latin typeface="Garamond" panose="02020404030301010803" pitchFamily="18" charset="0"/>
              </a:rPr>
            </a:br>
            <a:r>
              <a:rPr lang="en-US" sz="3200" kern="0" dirty="0">
                <a:solidFill>
                  <a:schemeClr val="tx2"/>
                </a:solidFill>
                <a:latin typeface="Garamond" panose="02020404030301010803" pitchFamily="18" charset="0"/>
              </a:rPr>
              <a:t>Number of Parent Signed Attendance Letters </a:t>
            </a:r>
            <a:br>
              <a:rPr lang="en-US" sz="3200" kern="0" dirty="0">
                <a:solidFill>
                  <a:schemeClr val="tx2"/>
                </a:solidFill>
                <a:latin typeface="Garamond" panose="02020404030301010803" pitchFamily="18" charset="0"/>
              </a:rPr>
            </a:br>
            <a:r>
              <a:rPr lang="en-US" sz="3200" kern="0" dirty="0">
                <a:solidFill>
                  <a:schemeClr val="tx2"/>
                </a:solidFill>
                <a:latin typeface="Garamond" panose="02020404030301010803" pitchFamily="18" charset="0"/>
              </a:rPr>
              <a:t>Due at End of Every SW</a:t>
            </a:r>
            <a:endParaRPr lang="en-US" sz="3200" kern="0" dirty="0">
              <a:solidFill>
                <a:sysClr val="windowText" lastClr="000000"/>
              </a:solidFill>
              <a:latin typeface="Garamond" panose="02020404030301010803" pitchFamily="18" charset="0"/>
            </a:endParaRPr>
          </a:p>
        </p:txBody>
      </p:sp>
      <p:sp>
        <p:nvSpPr>
          <p:cNvPr id="6" name="TextBox 5"/>
          <p:cNvSpPr txBox="1"/>
          <p:nvPr/>
        </p:nvSpPr>
        <p:spPr>
          <a:xfrm>
            <a:off x="532538" y="8705850"/>
            <a:ext cx="6629400" cy="923330"/>
          </a:xfrm>
          <a:prstGeom prst="rect">
            <a:avLst/>
          </a:prstGeom>
          <a:noFill/>
        </p:spPr>
        <p:txBody>
          <a:bodyPr wrap="square" rtlCol="0">
            <a:spAutoFit/>
          </a:bodyPr>
          <a:lstStyle/>
          <a:p>
            <a:pPr algn="ctr"/>
            <a:r>
              <a:rPr lang="en-US" dirty="0">
                <a:latin typeface="Garamond" panose="02020404030301010803" pitchFamily="18" charset="0"/>
              </a:rPr>
              <a:t>Note: Due each Wednesday after the end of each six weeks grading period.</a:t>
            </a:r>
          </a:p>
          <a:p>
            <a:endParaRPr lang="en-US" dirty="0">
              <a:latin typeface="Garamond" panose="02020404030301010803" pitchFamily="18" charset="0"/>
            </a:endParaRPr>
          </a:p>
        </p:txBody>
      </p:sp>
      <p:pic>
        <p:nvPicPr>
          <p:cNvPr id="4" name="Picture 3">
            <a:extLst>
              <a:ext uri="{FF2B5EF4-FFF2-40B4-BE49-F238E27FC236}">
                <a16:creationId xmlns:a16="http://schemas.microsoft.com/office/drawing/2014/main" id="{C9C21A80-59BB-4B40-BFBF-ED01857E0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8" y="3185607"/>
            <a:ext cx="7658100" cy="4065899"/>
          </a:xfrm>
          <a:prstGeom prst="rect">
            <a:avLst/>
          </a:prstGeom>
        </p:spPr>
      </p:pic>
    </p:spTree>
    <p:extLst>
      <p:ext uri="{BB962C8B-B14F-4D97-AF65-F5344CB8AC3E}">
        <p14:creationId xmlns:p14="http://schemas.microsoft.com/office/powerpoint/2010/main" val="3136788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9157" y="1009652"/>
            <a:ext cx="2953124" cy="477823"/>
          </a:xfrm>
          <a:prstGeom prst="rect">
            <a:avLst/>
          </a:prstGeom>
        </p:spPr>
        <p:txBody>
          <a:bodyPr vert="horz" wrap="square" lIns="0" tIns="0" rIns="0" bIns="0" rtlCol="0">
            <a:spAutoFit/>
          </a:bodyPr>
          <a:lstStyle/>
          <a:p>
            <a:pPr marL="227116" marR="218983" algn="ctr"/>
            <a:r>
              <a:rPr sz="1035" b="1" spc="-5" dirty="0">
                <a:latin typeface="Arial"/>
                <a:cs typeface="Arial"/>
              </a:rPr>
              <a:t>Brownsville </a:t>
            </a:r>
            <a:r>
              <a:rPr sz="1035" b="1" spc="-10" dirty="0">
                <a:latin typeface="Arial"/>
                <a:cs typeface="Arial"/>
              </a:rPr>
              <a:t>Independent School </a:t>
            </a:r>
            <a:r>
              <a:rPr sz="1035" b="1" spc="-5" dirty="0">
                <a:latin typeface="Arial"/>
                <a:cs typeface="Arial"/>
              </a:rPr>
              <a:t>District  Pupil </a:t>
            </a:r>
            <a:r>
              <a:rPr sz="1035" b="1" spc="-10" dirty="0">
                <a:latin typeface="Arial"/>
                <a:cs typeface="Arial"/>
              </a:rPr>
              <a:t>Services</a:t>
            </a:r>
            <a:r>
              <a:rPr sz="1035" b="1" spc="-44" dirty="0">
                <a:latin typeface="Arial"/>
                <a:cs typeface="Arial"/>
              </a:rPr>
              <a:t> </a:t>
            </a:r>
            <a:r>
              <a:rPr sz="1035" b="1" spc="-10" dirty="0">
                <a:latin typeface="Arial"/>
                <a:cs typeface="Arial"/>
              </a:rPr>
              <a:t>Department</a:t>
            </a:r>
            <a:endParaRPr sz="1035" dirty="0">
              <a:latin typeface="Arial"/>
              <a:cs typeface="Arial"/>
            </a:endParaRPr>
          </a:p>
          <a:p>
            <a:pPr marL="11888" marR="5005" algn="ctr"/>
            <a:r>
              <a:rPr sz="1035" b="1" spc="-5" dirty="0">
                <a:latin typeface="Arial"/>
                <a:cs typeface="Arial"/>
              </a:rPr>
              <a:t>District's </a:t>
            </a:r>
            <a:r>
              <a:rPr sz="1035" b="1" spc="-10" dirty="0">
                <a:latin typeface="Arial"/>
                <a:cs typeface="Arial"/>
              </a:rPr>
              <a:t>Campus </a:t>
            </a:r>
            <a:r>
              <a:rPr sz="1035" b="1" spc="-15" dirty="0">
                <a:latin typeface="Arial"/>
                <a:cs typeface="Arial"/>
              </a:rPr>
              <a:t>Attendance </a:t>
            </a:r>
            <a:r>
              <a:rPr sz="1035" b="1" spc="-5" dirty="0">
                <a:latin typeface="Arial"/>
                <a:cs typeface="Arial"/>
              </a:rPr>
              <a:t>Monitoring </a:t>
            </a:r>
            <a:r>
              <a:rPr sz="1035" b="1" spc="-10" dirty="0">
                <a:latin typeface="Arial"/>
                <a:cs typeface="Arial"/>
              </a:rPr>
              <a:t>Chart  </a:t>
            </a:r>
            <a:endParaRPr sz="1035" dirty="0">
              <a:latin typeface="Arial"/>
              <a:cs typeface="Arial"/>
            </a:endParaRPr>
          </a:p>
        </p:txBody>
      </p:sp>
      <p:sp>
        <p:nvSpPr>
          <p:cNvPr id="3" name="object 3"/>
          <p:cNvSpPr/>
          <p:nvPr/>
        </p:nvSpPr>
        <p:spPr>
          <a:xfrm>
            <a:off x="6476597" y="952760"/>
            <a:ext cx="705084" cy="660713"/>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1885493" y="5303276"/>
            <a:ext cx="0" cy="392290"/>
          </a:xfrm>
          <a:custGeom>
            <a:avLst/>
            <a:gdLst/>
            <a:ahLst/>
            <a:cxnLst/>
            <a:rect l="l" t="t" r="r" b="b"/>
            <a:pathLst>
              <a:path h="398145">
                <a:moveTo>
                  <a:pt x="0" y="0"/>
                </a:moveTo>
                <a:lnTo>
                  <a:pt x="0" y="397763"/>
                </a:lnTo>
              </a:path>
            </a:pathLst>
          </a:custGeom>
          <a:ln w="4572">
            <a:solidFill>
              <a:srgbClr val="C0C0C0"/>
            </a:solidFill>
          </a:ln>
        </p:spPr>
        <p:txBody>
          <a:bodyPr wrap="square" lIns="0" tIns="0" rIns="0" bIns="0" rtlCol="0"/>
          <a:lstStyle/>
          <a:p>
            <a:endParaRPr sz="1774"/>
          </a:p>
        </p:txBody>
      </p:sp>
      <p:graphicFrame>
        <p:nvGraphicFramePr>
          <p:cNvPr id="5" name="object 5"/>
          <p:cNvGraphicFramePr>
            <a:graphicFrameLocks noGrp="1"/>
          </p:cNvGraphicFramePr>
          <p:nvPr>
            <p:extLst>
              <p:ext uri="{D42A27DB-BD31-4B8C-83A1-F6EECF244321}">
                <p14:modId xmlns:p14="http://schemas.microsoft.com/office/powerpoint/2010/main" val="185898879"/>
              </p:ext>
            </p:extLst>
          </p:nvPr>
        </p:nvGraphicFramePr>
        <p:xfrm>
          <a:off x="457923" y="1914915"/>
          <a:ext cx="7104928" cy="7381183"/>
        </p:xfrm>
        <a:graphic>
          <a:graphicData uri="http://schemas.openxmlformats.org/drawingml/2006/table">
            <a:tbl>
              <a:tblPr firstRow="1" bandRow="1">
                <a:tableStyleId>{2D5ABB26-0587-4C30-8999-92F81FD0307C}</a:tableStyleId>
              </a:tblPr>
              <a:tblGrid>
                <a:gridCol w="1420311">
                  <a:extLst>
                    <a:ext uri="{9D8B030D-6E8A-4147-A177-3AD203B41FA5}">
                      <a16:colId xmlns:a16="http://schemas.microsoft.com/office/drawing/2014/main" val="20000"/>
                    </a:ext>
                  </a:extLst>
                </a:gridCol>
                <a:gridCol w="83669">
                  <a:extLst>
                    <a:ext uri="{9D8B030D-6E8A-4147-A177-3AD203B41FA5}">
                      <a16:colId xmlns:a16="http://schemas.microsoft.com/office/drawing/2014/main" val="20001"/>
                    </a:ext>
                  </a:extLst>
                </a:gridCol>
                <a:gridCol w="153302">
                  <a:extLst>
                    <a:ext uri="{9D8B030D-6E8A-4147-A177-3AD203B41FA5}">
                      <a16:colId xmlns:a16="http://schemas.microsoft.com/office/drawing/2014/main" val="20002"/>
                    </a:ext>
                  </a:extLst>
                </a:gridCol>
                <a:gridCol w="612025">
                  <a:extLst>
                    <a:ext uri="{9D8B030D-6E8A-4147-A177-3AD203B41FA5}">
                      <a16:colId xmlns:a16="http://schemas.microsoft.com/office/drawing/2014/main" val="20003"/>
                    </a:ext>
                  </a:extLst>
                </a:gridCol>
                <a:gridCol w="584620">
                  <a:extLst>
                    <a:ext uri="{9D8B030D-6E8A-4147-A177-3AD203B41FA5}">
                      <a16:colId xmlns:a16="http://schemas.microsoft.com/office/drawing/2014/main" val="20004"/>
                    </a:ext>
                  </a:extLst>
                </a:gridCol>
                <a:gridCol w="562378">
                  <a:extLst>
                    <a:ext uri="{9D8B030D-6E8A-4147-A177-3AD203B41FA5}">
                      <a16:colId xmlns:a16="http://schemas.microsoft.com/office/drawing/2014/main" val="20005"/>
                    </a:ext>
                  </a:extLst>
                </a:gridCol>
                <a:gridCol w="547949">
                  <a:extLst>
                    <a:ext uri="{9D8B030D-6E8A-4147-A177-3AD203B41FA5}">
                      <a16:colId xmlns:a16="http://schemas.microsoft.com/office/drawing/2014/main" val="20006"/>
                    </a:ext>
                  </a:extLst>
                </a:gridCol>
                <a:gridCol w="586208">
                  <a:extLst>
                    <a:ext uri="{9D8B030D-6E8A-4147-A177-3AD203B41FA5}">
                      <a16:colId xmlns:a16="http://schemas.microsoft.com/office/drawing/2014/main" val="20007"/>
                    </a:ext>
                  </a:extLst>
                </a:gridCol>
                <a:gridCol w="597726">
                  <a:extLst>
                    <a:ext uri="{9D8B030D-6E8A-4147-A177-3AD203B41FA5}">
                      <a16:colId xmlns:a16="http://schemas.microsoft.com/office/drawing/2014/main" val="20008"/>
                    </a:ext>
                  </a:extLst>
                </a:gridCol>
                <a:gridCol w="573876">
                  <a:extLst>
                    <a:ext uri="{9D8B030D-6E8A-4147-A177-3AD203B41FA5}">
                      <a16:colId xmlns:a16="http://schemas.microsoft.com/office/drawing/2014/main" val="20009"/>
                    </a:ext>
                  </a:extLst>
                </a:gridCol>
                <a:gridCol w="545718">
                  <a:extLst>
                    <a:ext uri="{9D8B030D-6E8A-4147-A177-3AD203B41FA5}">
                      <a16:colId xmlns:a16="http://schemas.microsoft.com/office/drawing/2014/main" val="20010"/>
                    </a:ext>
                  </a:extLst>
                </a:gridCol>
                <a:gridCol w="284565">
                  <a:extLst>
                    <a:ext uri="{9D8B030D-6E8A-4147-A177-3AD203B41FA5}">
                      <a16:colId xmlns:a16="http://schemas.microsoft.com/office/drawing/2014/main" val="20011"/>
                    </a:ext>
                  </a:extLst>
                </a:gridCol>
                <a:gridCol w="244650">
                  <a:extLst>
                    <a:ext uri="{9D8B030D-6E8A-4147-A177-3AD203B41FA5}">
                      <a16:colId xmlns:a16="http://schemas.microsoft.com/office/drawing/2014/main" val="20012"/>
                    </a:ext>
                  </a:extLst>
                </a:gridCol>
                <a:gridCol w="307931">
                  <a:extLst>
                    <a:ext uri="{9D8B030D-6E8A-4147-A177-3AD203B41FA5}">
                      <a16:colId xmlns:a16="http://schemas.microsoft.com/office/drawing/2014/main" val="20013"/>
                    </a:ext>
                  </a:extLst>
                </a:gridCol>
              </a:tblGrid>
              <a:tr h="166942">
                <a:tc rowSpan="3">
                  <a:txBody>
                    <a:bodyPr/>
                    <a:lstStyle/>
                    <a:p>
                      <a:endParaRPr sz="1000" dirty="0">
                        <a:latin typeface="Arial"/>
                        <a:cs typeface="Arial"/>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rowSpan="2" gridSpan="2">
                  <a:txBody>
                    <a:bodyPr/>
                    <a:lstStyle/>
                    <a:p>
                      <a:endParaRPr sz="1000">
                        <a:latin typeface="Arial"/>
                        <a:cs typeface="Arial"/>
                      </a:endParaRPr>
                    </a:p>
                  </a:txBody>
                  <a:tcPr marL="0" marR="0" marT="0" marB="0">
                    <a:lnR w="3048">
                      <a:solidFill>
                        <a:srgbClr val="FFFFFF"/>
                      </a:solidFill>
                      <a:prstDash val="solid"/>
                    </a:lnR>
                    <a:lnT w="53340">
                      <a:solidFill>
                        <a:srgbClr val="C0C0C0"/>
                      </a:solidFill>
                      <a:prstDash val="solid"/>
                    </a:lnT>
                    <a:solidFill>
                      <a:srgbClr val="BEBEBE"/>
                    </a:solidFill>
                  </a:tcPr>
                </a:tc>
                <a:tc rowSpan="2" hMerge="1">
                  <a:txBody>
                    <a:bodyPr/>
                    <a:lstStyle/>
                    <a:p>
                      <a:endParaRPr/>
                    </a:p>
                  </a:txBody>
                  <a:tcPr marL="0" marR="0" marT="0" marB="0"/>
                </a:tc>
                <a:tc rowSpan="2" gridSpan="4">
                  <a:txBody>
                    <a:bodyPr/>
                    <a:lstStyle/>
                    <a:p>
                      <a:pPr marL="2540" algn="ctr">
                        <a:lnSpc>
                          <a:spcPct val="100000"/>
                        </a:lnSpc>
                        <a:spcBef>
                          <a:spcPts val="330"/>
                        </a:spcBef>
                      </a:pPr>
                      <a:r>
                        <a:rPr sz="800" b="1" dirty="0">
                          <a:latin typeface="Arial"/>
                          <a:cs typeface="Arial"/>
                        </a:rPr>
                        <a:t>3rd- SW </a:t>
                      </a:r>
                      <a:r>
                        <a:rPr sz="800" b="1" spc="-5" dirty="0">
                          <a:latin typeface="Arial"/>
                          <a:cs typeface="Arial"/>
                        </a:rPr>
                        <a:t>(8/14/19- 12/20/19)</a:t>
                      </a:r>
                      <a:endParaRPr sz="800">
                        <a:latin typeface="Arial"/>
                        <a:cs typeface="Arial"/>
                      </a:endParaRPr>
                    </a:p>
                    <a:p>
                      <a:pPr marL="48895" marR="41275" algn="ctr">
                        <a:lnSpc>
                          <a:spcPct val="105700"/>
                        </a:lnSpc>
                        <a:spcBef>
                          <a:spcPts val="530"/>
                        </a:spcBef>
                      </a:pPr>
                      <a:r>
                        <a:rPr sz="700" b="1" spc="5" dirty="0">
                          <a:latin typeface="Arial"/>
                          <a:cs typeface="Arial"/>
                        </a:rPr>
                        <a:t>Trend </a:t>
                      </a:r>
                      <a:r>
                        <a:rPr sz="700" b="1" spc="10" dirty="0">
                          <a:latin typeface="Arial"/>
                          <a:cs typeface="Arial"/>
                        </a:rPr>
                        <a:t>Summary </a:t>
                      </a:r>
                      <a:r>
                        <a:rPr sz="700" b="1" spc="5" dirty="0">
                          <a:latin typeface="Arial"/>
                          <a:cs typeface="Arial"/>
                        </a:rPr>
                        <a:t>Report - </a:t>
                      </a:r>
                      <a:r>
                        <a:rPr sz="700" b="1" spc="10" dirty="0">
                          <a:latin typeface="Arial"/>
                          <a:cs typeface="Arial"/>
                        </a:rPr>
                        <a:t># </a:t>
                      </a:r>
                      <a:r>
                        <a:rPr sz="700" b="1" spc="5" dirty="0">
                          <a:latin typeface="Arial"/>
                          <a:cs typeface="Arial"/>
                        </a:rPr>
                        <a:t>of </a:t>
                      </a:r>
                      <a:r>
                        <a:rPr sz="700" b="1" spc="10" dirty="0">
                          <a:latin typeface="Arial"/>
                          <a:cs typeface="Arial"/>
                        </a:rPr>
                        <a:t>Students </a:t>
                      </a:r>
                      <a:r>
                        <a:rPr sz="700" b="1" spc="15" dirty="0">
                          <a:latin typeface="Arial"/>
                          <a:cs typeface="Arial"/>
                        </a:rPr>
                        <a:t>with</a:t>
                      </a:r>
                      <a:r>
                        <a:rPr sz="700" b="1" spc="-65" dirty="0">
                          <a:latin typeface="Arial"/>
                          <a:cs typeface="Arial"/>
                        </a:rPr>
                        <a:t> </a:t>
                      </a:r>
                      <a:r>
                        <a:rPr sz="700" b="1" spc="10" dirty="0">
                          <a:latin typeface="Arial"/>
                          <a:cs typeface="Arial"/>
                        </a:rPr>
                        <a:t>2nd  </a:t>
                      </a:r>
                      <a:r>
                        <a:rPr sz="700" b="1" spc="5" dirty="0">
                          <a:latin typeface="Arial"/>
                          <a:cs typeface="Arial"/>
                        </a:rPr>
                        <a:t>Period </a:t>
                      </a:r>
                      <a:r>
                        <a:rPr sz="700" b="1" u="sng" spc="10" dirty="0">
                          <a:latin typeface="Arial"/>
                          <a:cs typeface="Arial"/>
                        </a:rPr>
                        <a:t>UNEXCUSED </a:t>
                      </a:r>
                      <a:r>
                        <a:rPr sz="700" b="1" spc="5" dirty="0">
                          <a:latin typeface="Arial"/>
                          <a:cs typeface="Arial"/>
                        </a:rPr>
                        <a:t>Absences</a:t>
                      </a:r>
                      <a:r>
                        <a:rPr sz="700" b="1" spc="-40" dirty="0">
                          <a:latin typeface="Arial"/>
                          <a:cs typeface="Arial"/>
                        </a:rPr>
                        <a:t> </a:t>
                      </a:r>
                      <a:r>
                        <a:rPr sz="700" b="1" dirty="0">
                          <a:latin typeface="Arial"/>
                          <a:cs typeface="Arial"/>
                        </a:rPr>
                        <a:t>(ABS)</a:t>
                      </a:r>
                      <a:endParaRPr sz="700">
                        <a:latin typeface="Arial"/>
                        <a:cs typeface="Arial"/>
                      </a:endParaRPr>
                    </a:p>
                  </a:txBody>
                  <a:tcPr marL="0" marR="0" marT="41294" marB="0">
                    <a:lnL w="3048">
                      <a:solidFill>
                        <a:srgbClr val="FFFFFF"/>
                      </a:solidFill>
                      <a:prstDash val="solid"/>
                    </a:lnL>
                    <a:lnR w="73151">
                      <a:solidFill>
                        <a:srgbClr val="BEBEBE"/>
                      </a:solidFill>
                      <a:prstDash val="solid"/>
                    </a:lnR>
                    <a:lnT w="51866">
                      <a:solidFill>
                        <a:srgbClr val="8DB4E1"/>
                      </a:solidFill>
                      <a:prstDash val="solid"/>
                    </a:lnT>
                    <a:lnB w="9144">
                      <a:solidFill>
                        <a:srgbClr val="C0C0C0"/>
                      </a:solidFill>
                      <a:prstDash val="solid"/>
                    </a:lnB>
                    <a:solidFill>
                      <a:srgbClr val="DCE6F0"/>
                    </a:solidFill>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gridSpan="4">
                  <a:txBody>
                    <a:bodyPr/>
                    <a:lstStyle/>
                    <a:p>
                      <a:pPr marL="140335">
                        <a:lnSpc>
                          <a:spcPct val="100000"/>
                        </a:lnSpc>
                        <a:spcBef>
                          <a:spcPts val="484"/>
                        </a:spcBef>
                      </a:pPr>
                      <a:r>
                        <a:rPr sz="700" b="1" u="sng" spc="10" dirty="0">
                          <a:latin typeface="Arial"/>
                          <a:cs typeface="Arial"/>
                        </a:rPr>
                        <a:t>Campus </a:t>
                      </a:r>
                      <a:r>
                        <a:rPr sz="700" b="1" u="sng" spc="5" dirty="0">
                          <a:latin typeface="Arial"/>
                          <a:cs typeface="Arial"/>
                        </a:rPr>
                        <a:t>Letters Issued for </a:t>
                      </a:r>
                      <a:r>
                        <a:rPr sz="700" b="1" u="sng" spc="10" dirty="0">
                          <a:latin typeface="Arial"/>
                          <a:cs typeface="Arial"/>
                        </a:rPr>
                        <a:t>Student</a:t>
                      </a:r>
                      <a:r>
                        <a:rPr sz="700" b="1" u="sng" spc="-35" dirty="0">
                          <a:latin typeface="Arial"/>
                          <a:cs typeface="Arial"/>
                        </a:rPr>
                        <a:t> </a:t>
                      </a:r>
                      <a:r>
                        <a:rPr sz="700" b="1" u="sng" spc="5" dirty="0">
                          <a:latin typeface="Arial"/>
                          <a:cs typeface="Arial"/>
                        </a:rPr>
                        <a:t>Truancy</a:t>
                      </a:r>
                      <a:endParaRPr sz="700">
                        <a:latin typeface="Arial"/>
                        <a:cs typeface="Arial"/>
                      </a:endParaRPr>
                    </a:p>
                  </a:txBody>
                  <a:tcPr marL="0" marR="0" marT="60688" marB="0">
                    <a:lnL w="73151" cap="flat" cmpd="sng" algn="ctr">
                      <a:solidFill>
                        <a:srgbClr val="BEBEBE"/>
                      </a:solidFill>
                      <a:prstDash val="solid"/>
                      <a:round/>
                      <a:headEnd type="none" w="med" len="med"/>
                      <a:tailEnd type="none" w="med" len="med"/>
                    </a:lnL>
                    <a:lnR w="9144">
                      <a:solidFill>
                        <a:srgbClr val="C0C0C0"/>
                      </a:solidFill>
                      <a:prstDash val="solid"/>
                    </a:lnR>
                    <a:lnT w="53340">
                      <a:solidFill>
                        <a:srgbClr val="C0C0C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60350" marR="102870" indent="-143510">
                        <a:lnSpc>
                          <a:spcPct val="111100"/>
                        </a:lnSpc>
                        <a:spcBef>
                          <a:spcPts val="290"/>
                        </a:spcBef>
                      </a:pPr>
                      <a:r>
                        <a:rPr sz="400" b="1" spc="5" dirty="0">
                          <a:latin typeface="Arial"/>
                          <a:cs typeface="Arial"/>
                        </a:rPr>
                        <a:t>Truancy </a:t>
                      </a:r>
                      <a:r>
                        <a:rPr sz="400" b="1" spc="10" dirty="0">
                          <a:latin typeface="Arial"/>
                          <a:cs typeface="Arial"/>
                        </a:rPr>
                        <a:t>Cases</a:t>
                      </a:r>
                      <a:r>
                        <a:rPr sz="400" b="1" spc="-50" dirty="0">
                          <a:latin typeface="Arial"/>
                          <a:cs typeface="Arial"/>
                        </a:rPr>
                        <a:t> </a:t>
                      </a:r>
                      <a:r>
                        <a:rPr sz="400" b="1" spc="10" dirty="0">
                          <a:latin typeface="Arial"/>
                          <a:cs typeface="Arial"/>
                        </a:rPr>
                        <a:t>with  </a:t>
                      </a:r>
                      <a:r>
                        <a:rPr sz="400" b="1" spc="5" dirty="0">
                          <a:latin typeface="Arial"/>
                          <a:cs typeface="Arial"/>
                        </a:rPr>
                        <a:t>DA/Judge</a:t>
                      </a:r>
                      <a:endParaRPr sz="400">
                        <a:latin typeface="Arial"/>
                        <a:cs typeface="Arial"/>
                      </a:endParaRPr>
                    </a:p>
                  </a:txBody>
                  <a:tcPr marL="0" marR="0" marT="0" marB="0">
                    <a:lnL w="9144">
                      <a:solidFill>
                        <a:srgbClr val="C0C0C0"/>
                      </a:solidFill>
                      <a:prstDash val="solid"/>
                    </a:lnL>
                    <a:lnR w="12192">
                      <a:solidFill>
                        <a:srgbClr val="C0C0C0"/>
                      </a:solidFill>
                      <a:prstDash val="solid"/>
                    </a:lnR>
                    <a:lnT w="65659">
                      <a:solidFill>
                        <a:srgbClr val="C0C0C0"/>
                      </a:solidFill>
                      <a:prstDash val="solid"/>
                    </a:lnT>
                    <a:lnB w="9144">
                      <a:solidFill>
                        <a:srgbClr val="C0C0C0"/>
                      </a:solidFill>
                      <a:prstDash val="solid"/>
                    </a:lnB>
                    <a:solidFill>
                      <a:srgbClr val="FFFF00"/>
                    </a:solidFill>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276825">
                <a:tc vMerge="1">
                  <a:txBody>
                    <a:bodyPr/>
                    <a:lstStyle/>
                    <a:p>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gridSpan="2" vMerge="1">
                  <a:txBody>
                    <a:bodyPr/>
                    <a:lstStyle/>
                    <a:p>
                      <a:endParaRPr/>
                    </a:p>
                  </a:txBody>
                  <a:tcPr marL="0" marR="0" marT="0" marB="0">
                    <a:lnL w="4572">
                      <a:solidFill>
                        <a:srgbClr val="C0C0C0"/>
                      </a:solidFill>
                      <a:prstDash val="solid"/>
                    </a:lnL>
                    <a:lnR w="3048">
                      <a:solidFill>
                        <a:srgbClr val="FFFFFF"/>
                      </a:solidFill>
                      <a:prstDash val="solid"/>
                    </a:lnR>
                    <a:lnT w="53340">
                      <a:solidFill>
                        <a:srgbClr val="C0C0C0"/>
                      </a:solidFill>
                      <a:prstDash val="solid"/>
                    </a:lnT>
                    <a:solidFill>
                      <a:srgbClr val="BEBEBE"/>
                    </a:solidFill>
                  </a:tcPr>
                </a:tc>
                <a:tc hMerge="1" vMerge="1">
                  <a:txBody>
                    <a:bodyPr/>
                    <a:lstStyle/>
                    <a:p>
                      <a:endParaRPr/>
                    </a:p>
                  </a:txBody>
                  <a:tcPr marL="0" marR="0" marT="0" marB="0"/>
                </a:tc>
                <a:tc gridSpan="4" vMerge="1">
                  <a:txBody>
                    <a:bodyPr/>
                    <a:lstStyle/>
                    <a:p>
                      <a:endParaRPr/>
                    </a:p>
                  </a:txBody>
                  <a:tcPr marL="0" marR="0" marT="41910" marB="0">
                    <a:lnL w="3048">
                      <a:solidFill>
                        <a:srgbClr val="FFFFFF"/>
                      </a:solidFill>
                      <a:prstDash val="solid"/>
                    </a:lnL>
                    <a:lnR w="73151">
                      <a:solidFill>
                        <a:srgbClr val="BEBEBE"/>
                      </a:solidFill>
                      <a:prstDash val="solid"/>
                    </a:lnR>
                    <a:lnT w="51866">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rowSpan="2">
                  <a:txBody>
                    <a:bodyPr/>
                    <a:lstStyle/>
                    <a:p>
                      <a:pPr>
                        <a:lnSpc>
                          <a:spcPct val="100000"/>
                        </a:lnSpc>
                      </a:pPr>
                      <a:endParaRPr sz="400" dirty="0">
                        <a:latin typeface="Times New Roman"/>
                        <a:cs typeface="Times New Roman"/>
                      </a:endParaRPr>
                    </a:p>
                    <a:p>
                      <a:pPr marL="50800" marR="42545" indent="50165">
                        <a:lnSpc>
                          <a:spcPct val="111100"/>
                        </a:lnSpc>
                        <a:spcBef>
                          <a:spcPts val="5"/>
                        </a:spcBef>
                      </a:pPr>
                      <a:r>
                        <a:rPr sz="400" b="1" spc="5" dirty="0">
                          <a:latin typeface="Arial"/>
                          <a:cs typeface="Arial"/>
                        </a:rPr>
                        <a:t>Attendance  </a:t>
                      </a:r>
                      <a:r>
                        <a:rPr sz="400" b="1" dirty="0">
                          <a:latin typeface="Arial"/>
                          <a:cs typeface="Arial"/>
                        </a:rPr>
                        <a:t>N</a:t>
                      </a:r>
                      <a:r>
                        <a:rPr sz="400" b="1" spc="-5" dirty="0">
                          <a:latin typeface="Arial"/>
                          <a:cs typeface="Arial"/>
                        </a:rPr>
                        <a:t>otic</a:t>
                      </a:r>
                      <a:r>
                        <a:rPr sz="400" b="1" dirty="0">
                          <a:latin typeface="Arial"/>
                          <a:cs typeface="Arial"/>
                        </a:rPr>
                        <a:t>e </a:t>
                      </a:r>
                      <a:r>
                        <a:rPr sz="400" b="1" spc="-10" dirty="0">
                          <a:latin typeface="Arial"/>
                          <a:cs typeface="Arial"/>
                        </a:rPr>
                        <a:t>L</a:t>
                      </a:r>
                      <a:r>
                        <a:rPr sz="400" b="1" spc="-5" dirty="0">
                          <a:latin typeface="Arial"/>
                          <a:cs typeface="Arial"/>
                        </a:rPr>
                        <a:t>ette</a:t>
                      </a:r>
                      <a:r>
                        <a:rPr sz="400" b="1" dirty="0">
                          <a:latin typeface="Arial"/>
                          <a:cs typeface="Arial"/>
                        </a:rPr>
                        <a:t>rs</a:t>
                      </a:r>
                      <a:endParaRPr sz="400" dirty="0">
                        <a:latin typeface="Arial"/>
                        <a:cs typeface="Arial"/>
                      </a:endParaRPr>
                    </a:p>
                    <a:p>
                      <a:pPr>
                        <a:lnSpc>
                          <a:spcPct val="100000"/>
                        </a:lnSpc>
                      </a:pPr>
                      <a:endParaRPr sz="500" dirty="0">
                        <a:latin typeface="Times New Roman"/>
                        <a:cs typeface="Times New Roman"/>
                      </a:endParaRPr>
                    </a:p>
                    <a:p>
                      <a:pPr>
                        <a:lnSpc>
                          <a:spcPct val="100000"/>
                        </a:lnSpc>
                      </a:pPr>
                      <a:endParaRPr sz="500" dirty="0">
                        <a:latin typeface="Times New Roman"/>
                        <a:cs typeface="Times New Roman"/>
                      </a:endParaRPr>
                    </a:p>
                    <a:p>
                      <a:pPr marL="102870" marR="42545" indent="-52069">
                        <a:lnSpc>
                          <a:spcPct val="103600"/>
                        </a:lnSpc>
                        <a:spcBef>
                          <a:spcPts val="370"/>
                        </a:spcBef>
                      </a:pPr>
                      <a:r>
                        <a:rPr sz="500" spc="5" dirty="0">
                          <a:latin typeface="Arial"/>
                          <a:cs typeface="Arial"/>
                        </a:rPr>
                        <a:t>3</a:t>
                      </a:r>
                      <a:r>
                        <a:rPr sz="500" spc="-60" dirty="0">
                          <a:latin typeface="Arial"/>
                          <a:cs typeface="Arial"/>
                        </a:rPr>
                        <a:t> </a:t>
                      </a:r>
                      <a:r>
                        <a:rPr sz="500" spc="5" dirty="0">
                          <a:latin typeface="Arial"/>
                          <a:cs typeface="Arial"/>
                        </a:rPr>
                        <a:t>Unexcused  Absences</a:t>
                      </a:r>
                      <a:endParaRPr sz="500" dirty="0">
                        <a:latin typeface="Arial"/>
                        <a:cs typeface="Arial"/>
                      </a:endParaRPr>
                    </a:p>
                  </a:txBody>
                  <a:tcPr marL="0" marR="0" marT="0" marB="0">
                    <a:lnL w="73151">
                      <a:solidFill>
                        <a:srgbClr val="BEBEBE"/>
                      </a:solidFill>
                      <a:prstDash val="solid"/>
                    </a:lnL>
                    <a:lnR w="9144">
                      <a:solidFill>
                        <a:srgbClr val="C0C0C0"/>
                      </a:solidFill>
                      <a:prstDash val="solid"/>
                    </a:lnR>
                    <a:lnB w="53340">
                      <a:solidFill>
                        <a:srgbClr val="8DB4E1"/>
                      </a:solidFill>
                      <a:prstDash val="solid"/>
                    </a:lnB>
                    <a:solidFill>
                      <a:srgbClr val="DCE6F0"/>
                    </a:solidFill>
                  </a:tcPr>
                </a:tc>
                <a:tc rowSpan="2">
                  <a:txBody>
                    <a:bodyPr/>
                    <a:lstStyle/>
                    <a:p>
                      <a:pPr>
                        <a:lnSpc>
                          <a:spcPct val="100000"/>
                        </a:lnSpc>
                        <a:spcBef>
                          <a:spcPts val="40"/>
                        </a:spcBef>
                      </a:pPr>
                      <a:endParaRPr sz="400">
                        <a:latin typeface="Times New Roman"/>
                        <a:cs typeface="Times New Roman"/>
                      </a:endParaRPr>
                    </a:p>
                    <a:p>
                      <a:pPr marL="49530" marR="43180" indent="-1905" algn="ctr">
                        <a:lnSpc>
                          <a:spcPct val="111100"/>
                        </a:lnSpc>
                      </a:pPr>
                      <a:r>
                        <a:rPr sz="400" b="1" spc="5" dirty="0">
                          <a:latin typeface="Arial"/>
                          <a:cs typeface="Arial"/>
                        </a:rPr>
                        <a:t>Student  Attendance</a:t>
                      </a:r>
                      <a:r>
                        <a:rPr sz="400" b="1" spc="-75" dirty="0">
                          <a:latin typeface="Arial"/>
                          <a:cs typeface="Arial"/>
                        </a:rPr>
                        <a:t> </a:t>
                      </a:r>
                      <a:r>
                        <a:rPr sz="400" b="1" spc="10" dirty="0">
                          <a:latin typeface="Arial"/>
                          <a:cs typeface="Arial"/>
                        </a:rPr>
                        <a:t>Plan</a:t>
                      </a:r>
                      <a:endParaRPr sz="400">
                        <a:latin typeface="Arial"/>
                        <a:cs typeface="Arial"/>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72390" marR="67945" algn="ctr">
                        <a:lnSpc>
                          <a:spcPct val="103600"/>
                        </a:lnSpc>
                        <a:spcBef>
                          <a:spcPts val="370"/>
                        </a:spcBef>
                      </a:pPr>
                      <a:r>
                        <a:rPr sz="500" spc="5" dirty="0">
                          <a:latin typeface="Arial"/>
                          <a:cs typeface="Arial"/>
                        </a:rPr>
                        <a:t>6</a:t>
                      </a:r>
                      <a:r>
                        <a:rPr sz="500" spc="-65" dirty="0">
                          <a:latin typeface="Arial"/>
                          <a:cs typeface="Arial"/>
                        </a:rPr>
                        <a:t> </a:t>
                      </a:r>
                      <a:r>
                        <a:rPr sz="500" spc="5" dirty="0">
                          <a:latin typeface="Arial"/>
                          <a:cs typeface="Arial"/>
                        </a:rPr>
                        <a:t>Unexcused </a:t>
                      </a:r>
                      <a:r>
                        <a:rPr sz="500" dirty="0">
                          <a:latin typeface="Arial"/>
                          <a:cs typeface="Arial"/>
                        </a:rPr>
                        <a:t> </a:t>
                      </a:r>
                      <a:r>
                        <a:rPr sz="500" spc="5" dirty="0">
                          <a:latin typeface="Arial"/>
                          <a:cs typeface="Arial"/>
                        </a:rPr>
                        <a:t>Absences</a:t>
                      </a:r>
                      <a:endParaRPr sz="500">
                        <a:latin typeface="Arial"/>
                        <a:cs typeface="Arial"/>
                      </a:endParaRPr>
                    </a:p>
                  </a:txBody>
                  <a:tcPr marL="0" marR="0" marT="5005" marB="0">
                    <a:lnL w="9144">
                      <a:solidFill>
                        <a:srgbClr val="C0C0C0"/>
                      </a:solidFill>
                      <a:prstDash val="solid"/>
                    </a:lnL>
                    <a:lnR w="1524">
                      <a:solidFill>
                        <a:srgbClr val="FFFFFF"/>
                      </a:solidFill>
                      <a:prstDash val="solid"/>
                    </a:lnR>
                    <a:lnB w="53340">
                      <a:solidFill>
                        <a:srgbClr val="8DB4E1"/>
                      </a:solidFill>
                      <a:prstDash val="solid"/>
                    </a:lnB>
                    <a:solidFill>
                      <a:srgbClr val="D7E3BB"/>
                    </a:solidFill>
                  </a:tcPr>
                </a:tc>
                <a:tc rowSpan="2">
                  <a:txBody>
                    <a:bodyPr/>
                    <a:lstStyle/>
                    <a:p>
                      <a:pPr>
                        <a:lnSpc>
                          <a:spcPct val="100000"/>
                        </a:lnSpc>
                        <a:spcBef>
                          <a:spcPts val="40"/>
                        </a:spcBef>
                      </a:pPr>
                      <a:endParaRPr sz="400">
                        <a:latin typeface="Times New Roman"/>
                        <a:cs typeface="Times New Roman"/>
                      </a:endParaRPr>
                    </a:p>
                    <a:p>
                      <a:pPr marL="173355" marR="57785" indent="-108585">
                        <a:lnSpc>
                          <a:spcPct val="111100"/>
                        </a:lnSpc>
                      </a:pPr>
                      <a:r>
                        <a:rPr sz="400" b="1" spc="10" dirty="0">
                          <a:latin typeface="Arial"/>
                          <a:cs typeface="Arial"/>
                        </a:rPr>
                        <a:t>Court</a:t>
                      </a:r>
                      <a:r>
                        <a:rPr sz="400" b="1" spc="-65" dirty="0">
                          <a:latin typeface="Arial"/>
                          <a:cs typeface="Arial"/>
                        </a:rPr>
                        <a:t> </a:t>
                      </a:r>
                      <a:r>
                        <a:rPr sz="400" b="1" spc="10" dirty="0">
                          <a:latin typeface="Arial"/>
                          <a:cs typeface="Arial"/>
                        </a:rPr>
                        <a:t>Warning  Letters</a:t>
                      </a:r>
                      <a:endParaRPr sz="400">
                        <a:latin typeface="Arial"/>
                        <a:cs typeface="Arial"/>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16839" marR="24130" indent="-83820">
                        <a:lnSpc>
                          <a:spcPct val="103600"/>
                        </a:lnSpc>
                        <a:spcBef>
                          <a:spcPts val="370"/>
                        </a:spcBef>
                      </a:pPr>
                      <a:r>
                        <a:rPr sz="500" spc="5" dirty="0">
                          <a:latin typeface="Arial"/>
                          <a:cs typeface="Arial"/>
                        </a:rPr>
                        <a:t>7-9</a:t>
                      </a:r>
                      <a:r>
                        <a:rPr sz="500" spc="-55" dirty="0">
                          <a:latin typeface="Arial"/>
                          <a:cs typeface="Arial"/>
                        </a:rPr>
                        <a:t> </a:t>
                      </a:r>
                      <a:r>
                        <a:rPr sz="500" spc="5" dirty="0">
                          <a:latin typeface="Arial"/>
                          <a:cs typeface="Arial"/>
                        </a:rPr>
                        <a:t>Unexcused  Absences</a:t>
                      </a:r>
                      <a:endParaRPr sz="500">
                        <a:latin typeface="Arial"/>
                        <a:cs typeface="Arial"/>
                      </a:endParaRPr>
                    </a:p>
                  </a:txBody>
                  <a:tcPr marL="0" marR="0" marT="5005" marB="0">
                    <a:lnL w="1524">
                      <a:solidFill>
                        <a:srgbClr val="FFFFFF"/>
                      </a:solidFill>
                      <a:prstDash val="solid"/>
                    </a:lnL>
                    <a:lnR w="1447">
                      <a:solidFill>
                        <a:srgbClr val="FFFFFF"/>
                      </a:solidFill>
                      <a:prstDash val="solid"/>
                    </a:lnR>
                    <a:lnB w="53340">
                      <a:solidFill>
                        <a:srgbClr val="8DB4E1"/>
                      </a:solidFill>
                      <a:prstDash val="solid"/>
                    </a:lnB>
                    <a:solidFill>
                      <a:srgbClr val="CCC0DA"/>
                    </a:solidFill>
                  </a:tcPr>
                </a:tc>
                <a:tc rowSpan="2">
                  <a:txBody>
                    <a:bodyPr/>
                    <a:lstStyle/>
                    <a:p>
                      <a:pPr>
                        <a:lnSpc>
                          <a:spcPct val="100000"/>
                        </a:lnSpc>
                        <a:spcBef>
                          <a:spcPts val="40"/>
                        </a:spcBef>
                      </a:pPr>
                      <a:endParaRPr sz="400">
                        <a:latin typeface="Times New Roman"/>
                        <a:cs typeface="Times New Roman"/>
                      </a:endParaRPr>
                    </a:p>
                    <a:p>
                      <a:pPr marL="27305" marR="14604" indent="-635" algn="ctr">
                        <a:lnSpc>
                          <a:spcPct val="111100"/>
                        </a:lnSpc>
                      </a:pPr>
                      <a:r>
                        <a:rPr sz="400" b="1" spc="15" dirty="0">
                          <a:latin typeface="Arial"/>
                          <a:cs typeface="Arial"/>
                        </a:rPr>
                        <a:t>Sworn </a:t>
                      </a:r>
                      <a:r>
                        <a:rPr sz="400" b="1" spc="5" dirty="0">
                          <a:latin typeface="Arial"/>
                          <a:cs typeface="Arial"/>
                        </a:rPr>
                        <a:t>Affidavit  </a:t>
                      </a:r>
                      <a:r>
                        <a:rPr sz="400" b="1" spc="10" dirty="0">
                          <a:latin typeface="Arial"/>
                          <a:cs typeface="Arial"/>
                        </a:rPr>
                        <a:t>Complaints</a:t>
                      </a:r>
                      <a:r>
                        <a:rPr sz="400" b="1" spc="-75" dirty="0">
                          <a:latin typeface="Arial"/>
                          <a:cs typeface="Arial"/>
                        </a:rPr>
                        <a:t> </a:t>
                      </a:r>
                      <a:r>
                        <a:rPr sz="400" b="1" spc="5" dirty="0">
                          <a:latin typeface="Arial"/>
                          <a:cs typeface="Arial"/>
                        </a:rPr>
                        <a:t>filed</a:t>
                      </a:r>
                      <a:endParaRPr sz="400">
                        <a:latin typeface="Arial"/>
                        <a:cs typeface="Arial"/>
                      </a:endParaRPr>
                    </a:p>
                    <a:p>
                      <a:pPr>
                        <a:lnSpc>
                          <a:spcPct val="100000"/>
                        </a:lnSpc>
                      </a:pPr>
                      <a:endParaRPr sz="500">
                        <a:latin typeface="Times New Roman"/>
                        <a:cs typeface="Times New Roman"/>
                      </a:endParaRPr>
                    </a:p>
                    <a:p>
                      <a:pPr>
                        <a:lnSpc>
                          <a:spcPct val="100000"/>
                        </a:lnSpc>
                        <a:spcBef>
                          <a:spcPts val="45"/>
                        </a:spcBef>
                      </a:pPr>
                      <a:endParaRPr sz="500">
                        <a:latin typeface="Times New Roman"/>
                        <a:cs typeface="Times New Roman"/>
                      </a:endParaRPr>
                    </a:p>
                    <a:p>
                      <a:pPr marL="6350" algn="ctr">
                        <a:lnSpc>
                          <a:spcPct val="100000"/>
                        </a:lnSpc>
                      </a:pPr>
                      <a:r>
                        <a:rPr sz="500" spc="5" dirty="0">
                          <a:latin typeface="Arial"/>
                          <a:cs typeface="Arial"/>
                        </a:rPr>
                        <a:t>10</a:t>
                      </a:r>
                      <a:r>
                        <a:rPr sz="500" spc="-95" dirty="0">
                          <a:latin typeface="Arial"/>
                          <a:cs typeface="Arial"/>
                        </a:rPr>
                        <a:t> </a:t>
                      </a:r>
                      <a:r>
                        <a:rPr sz="500" spc="5" dirty="0">
                          <a:latin typeface="Arial"/>
                          <a:cs typeface="Arial"/>
                        </a:rPr>
                        <a:t>&gt;</a:t>
                      </a:r>
                      <a:endParaRPr sz="500">
                        <a:latin typeface="Arial"/>
                        <a:cs typeface="Arial"/>
                      </a:endParaRPr>
                    </a:p>
                    <a:p>
                      <a:pPr marL="81915" marR="67945" algn="ctr">
                        <a:lnSpc>
                          <a:spcPct val="103600"/>
                        </a:lnSpc>
                      </a:pPr>
                      <a:r>
                        <a:rPr sz="500" dirty="0">
                          <a:latin typeface="Arial"/>
                          <a:cs typeface="Arial"/>
                        </a:rPr>
                        <a:t>Un</a:t>
                      </a:r>
                      <a:r>
                        <a:rPr sz="500" spc="-5" dirty="0">
                          <a:latin typeface="Arial"/>
                          <a:cs typeface="Arial"/>
                        </a:rPr>
                        <a:t>e</a:t>
                      </a:r>
                      <a:r>
                        <a:rPr sz="500" spc="5" dirty="0">
                          <a:latin typeface="Arial"/>
                          <a:cs typeface="Arial"/>
                        </a:rPr>
                        <a:t>xc</a:t>
                      </a:r>
                      <a:r>
                        <a:rPr sz="500" dirty="0">
                          <a:latin typeface="Arial"/>
                          <a:cs typeface="Arial"/>
                        </a:rPr>
                        <a:t>used  </a:t>
                      </a:r>
                      <a:r>
                        <a:rPr sz="500" spc="5" dirty="0">
                          <a:latin typeface="Arial"/>
                          <a:cs typeface="Arial"/>
                        </a:rPr>
                        <a:t>Absences</a:t>
                      </a:r>
                      <a:endParaRPr sz="500">
                        <a:latin typeface="Arial"/>
                        <a:cs typeface="Arial"/>
                      </a:endParaRPr>
                    </a:p>
                  </a:txBody>
                  <a:tcPr marL="0" marR="0" marT="5005" marB="0">
                    <a:lnL w="1447">
                      <a:solidFill>
                        <a:srgbClr val="FFFFFF"/>
                      </a:solidFill>
                      <a:prstDash val="solid"/>
                    </a:lnL>
                    <a:lnR w="9144">
                      <a:solidFill>
                        <a:srgbClr val="C0C0C0"/>
                      </a:solidFill>
                      <a:prstDash val="solid"/>
                    </a:lnR>
                    <a:lnB w="53340">
                      <a:solidFill>
                        <a:srgbClr val="8DB4E1"/>
                      </a:solidFill>
                      <a:prstDash val="solid"/>
                    </a:lnB>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5659">
                      <a:solidFill>
                        <a:srgbClr val="C0C0C0"/>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367311">
                <a:tc vMerge="1">
                  <a:txBody>
                    <a:bodyPr/>
                    <a:lstStyle/>
                    <a:p>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a:txBody>
                    <a:bodyPr/>
                    <a:lstStyle/>
                    <a:p>
                      <a:endParaRPr sz="500">
                        <a:latin typeface="Arial"/>
                        <a:cs typeface="Arial"/>
                      </a:endParaRPr>
                    </a:p>
                  </a:txBody>
                  <a:tcPr marL="0" marR="0" marT="0" marB="0">
                    <a:lnR w="4572">
                      <a:solidFill>
                        <a:srgbClr val="C0C0C0"/>
                      </a:solidFill>
                      <a:prstDash val="solid"/>
                    </a:lnR>
                    <a:lnB w="53340">
                      <a:solidFill>
                        <a:srgbClr val="8DB4E1"/>
                      </a:solidFill>
                      <a:prstDash val="solid"/>
                    </a:lnB>
                    <a:solidFill>
                      <a:srgbClr val="BEBEBE"/>
                    </a:solidFill>
                  </a:tcPr>
                </a:tc>
                <a:tc>
                  <a:txBody>
                    <a:bodyPr/>
                    <a:lstStyle/>
                    <a:p>
                      <a:endParaRPr sz="500">
                        <a:latin typeface="Arial"/>
                        <a:cs typeface="Arial"/>
                      </a:endParaRPr>
                    </a:p>
                  </a:txBody>
                  <a:tcPr marL="0" marR="0" marT="0" marB="0">
                    <a:lnL w="4572">
                      <a:solidFill>
                        <a:srgbClr val="C0C0C0"/>
                      </a:solidFill>
                      <a:prstDash val="solid"/>
                    </a:lnL>
                    <a:lnR w="3048">
                      <a:solidFill>
                        <a:srgbClr val="FFFFFF"/>
                      </a:solidFill>
                      <a:prstDash val="solid"/>
                    </a:lnR>
                    <a:lnB w="53340">
                      <a:solidFill>
                        <a:srgbClr val="8DB4E1"/>
                      </a:solidFill>
                      <a:prstDash val="solid"/>
                    </a:lnB>
                    <a:solidFill>
                      <a:srgbClr val="BEBEBE"/>
                    </a:solidFill>
                  </a:tcPr>
                </a:tc>
                <a:tc>
                  <a:txBody>
                    <a:bodyPr/>
                    <a:lstStyle/>
                    <a:p>
                      <a:pPr>
                        <a:lnSpc>
                          <a:spcPct val="100000"/>
                        </a:lnSpc>
                        <a:spcBef>
                          <a:spcPts val="45"/>
                        </a:spcBef>
                      </a:pPr>
                      <a:endParaRPr sz="700">
                        <a:latin typeface="Times New Roman"/>
                        <a:cs typeface="Times New Roman"/>
                      </a:endParaRPr>
                    </a:p>
                    <a:p>
                      <a:pPr algn="ctr">
                        <a:lnSpc>
                          <a:spcPct val="100000"/>
                        </a:lnSpc>
                        <a:spcBef>
                          <a:spcPts val="5"/>
                        </a:spcBef>
                      </a:pPr>
                      <a:r>
                        <a:rPr sz="600" b="1" spc="10" dirty="0">
                          <a:latin typeface="Arial"/>
                          <a:cs typeface="Arial"/>
                        </a:rPr>
                        <a:t>3-5 </a:t>
                      </a:r>
                      <a:r>
                        <a:rPr sz="600" b="1" spc="15" dirty="0">
                          <a:latin typeface="Arial"/>
                          <a:cs typeface="Arial"/>
                        </a:rPr>
                        <a:t>ABS</a:t>
                      </a:r>
                      <a:r>
                        <a:rPr sz="600" b="1" spc="-70" dirty="0">
                          <a:latin typeface="Arial"/>
                          <a:cs typeface="Arial"/>
                        </a:rPr>
                        <a:t> </a:t>
                      </a:r>
                      <a:r>
                        <a:rPr sz="600" b="1" spc="10" dirty="0">
                          <a:latin typeface="Arial"/>
                          <a:cs typeface="Arial"/>
                        </a:rPr>
                        <a:t>(Attd</a:t>
                      </a:r>
                      <a:endParaRPr sz="600">
                        <a:latin typeface="Arial"/>
                        <a:cs typeface="Arial"/>
                      </a:endParaRPr>
                    </a:p>
                    <a:p>
                      <a:pPr algn="ctr">
                        <a:lnSpc>
                          <a:spcPct val="100000"/>
                        </a:lnSpc>
                        <a:spcBef>
                          <a:spcPts val="70"/>
                        </a:spcBef>
                      </a:pPr>
                      <a:r>
                        <a:rPr sz="600" b="1" spc="10" dirty="0">
                          <a:latin typeface="Arial"/>
                          <a:cs typeface="Arial"/>
                        </a:rPr>
                        <a:t>Letter)</a:t>
                      </a:r>
                      <a:endParaRPr sz="600">
                        <a:latin typeface="Arial"/>
                        <a:cs typeface="Arial"/>
                      </a:endParaRPr>
                    </a:p>
                  </a:txBody>
                  <a:tcPr marL="0" marR="0" marT="5631" marB="0">
                    <a:lnL w="3048">
                      <a:solidFill>
                        <a:srgbClr val="FFFFFF"/>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161290">
                        <a:lnSpc>
                          <a:spcPct val="100000"/>
                        </a:lnSpc>
                        <a:spcBef>
                          <a:spcPts val="120"/>
                        </a:spcBef>
                      </a:pPr>
                      <a:r>
                        <a:rPr sz="600" b="1" spc="20" dirty="0">
                          <a:latin typeface="Arial"/>
                          <a:cs typeface="Arial"/>
                        </a:rPr>
                        <a:t>6</a:t>
                      </a:r>
                      <a:r>
                        <a:rPr sz="600" b="1" spc="-90" dirty="0">
                          <a:latin typeface="Arial"/>
                          <a:cs typeface="Arial"/>
                        </a:rPr>
                        <a:t> </a:t>
                      </a:r>
                      <a:r>
                        <a:rPr sz="600" b="1" spc="15" dirty="0">
                          <a:latin typeface="Arial"/>
                          <a:cs typeface="Arial"/>
                        </a:rPr>
                        <a:t>ABS</a:t>
                      </a:r>
                      <a:endParaRPr sz="600">
                        <a:latin typeface="Arial"/>
                        <a:cs typeface="Arial"/>
                      </a:endParaRPr>
                    </a:p>
                    <a:p>
                      <a:pPr marL="180975" marR="107950" indent="-66040">
                        <a:lnSpc>
                          <a:spcPct val="110000"/>
                        </a:lnSpc>
                      </a:pPr>
                      <a:r>
                        <a:rPr sz="600" b="1" dirty="0">
                          <a:latin typeface="Arial"/>
                          <a:cs typeface="Arial"/>
                        </a:rPr>
                        <a:t>(</a:t>
                      </a:r>
                      <a:r>
                        <a:rPr sz="600" b="1" spc="-5" dirty="0">
                          <a:latin typeface="Arial"/>
                          <a:cs typeface="Arial"/>
                        </a:rPr>
                        <a:t>S</a:t>
                      </a:r>
                      <a:r>
                        <a:rPr sz="600" b="1" dirty="0">
                          <a:latin typeface="Arial"/>
                          <a:cs typeface="Arial"/>
                        </a:rPr>
                        <a:t>t</a:t>
                      </a:r>
                      <a:r>
                        <a:rPr sz="600" b="1" spc="-5" dirty="0">
                          <a:latin typeface="Arial"/>
                          <a:cs typeface="Arial"/>
                        </a:rPr>
                        <a:t>ud</a:t>
                      </a:r>
                      <a:r>
                        <a:rPr sz="600" b="1" spc="-10" dirty="0">
                          <a:latin typeface="Arial"/>
                          <a:cs typeface="Arial"/>
                        </a:rPr>
                        <a:t>e</a:t>
                      </a:r>
                      <a:r>
                        <a:rPr sz="600" b="1" spc="-5" dirty="0">
                          <a:latin typeface="Arial"/>
                          <a:cs typeface="Arial"/>
                        </a:rPr>
                        <a:t>n</a:t>
                      </a:r>
                      <a:r>
                        <a:rPr sz="600" b="1" dirty="0">
                          <a:latin typeface="Arial"/>
                          <a:cs typeface="Arial"/>
                        </a:rPr>
                        <a:t>t  </a:t>
                      </a:r>
                      <a:r>
                        <a:rPr sz="600" b="1" spc="10" dirty="0">
                          <a:latin typeface="Arial"/>
                          <a:cs typeface="Arial"/>
                        </a:rPr>
                        <a:t>Plan)</a:t>
                      </a:r>
                      <a:endParaRPr sz="600">
                        <a:latin typeface="Arial"/>
                        <a:cs typeface="Arial"/>
                      </a:endParaRPr>
                    </a:p>
                  </a:txBody>
                  <a:tcPr marL="0" marR="0" marT="15016" marB="0">
                    <a:lnL w="4572">
                      <a:solidFill>
                        <a:srgbClr val="C0C0C0"/>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115570">
                        <a:lnSpc>
                          <a:spcPct val="100000"/>
                        </a:lnSpc>
                        <a:spcBef>
                          <a:spcPts val="120"/>
                        </a:spcBef>
                      </a:pPr>
                      <a:r>
                        <a:rPr sz="600" b="1" spc="10" dirty="0">
                          <a:latin typeface="Arial"/>
                          <a:cs typeface="Arial"/>
                        </a:rPr>
                        <a:t>7-9</a:t>
                      </a:r>
                      <a:r>
                        <a:rPr sz="600" b="1" spc="-80" dirty="0">
                          <a:latin typeface="Arial"/>
                          <a:cs typeface="Arial"/>
                        </a:rPr>
                        <a:t> </a:t>
                      </a:r>
                      <a:r>
                        <a:rPr sz="600" b="1" spc="15" dirty="0">
                          <a:latin typeface="Arial"/>
                          <a:cs typeface="Arial"/>
                        </a:rPr>
                        <a:t>ABS</a:t>
                      </a:r>
                      <a:endParaRPr sz="600">
                        <a:latin typeface="Arial"/>
                        <a:cs typeface="Arial"/>
                      </a:endParaRPr>
                    </a:p>
                    <a:p>
                      <a:pPr marL="93980" marR="85725" indent="53340">
                        <a:lnSpc>
                          <a:spcPct val="110000"/>
                        </a:lnSpc>
                      </a:pPr>
                      <a:r>
                        <a:rPr sz="600" b="1" spc="15" dirty="0">
                          <a:latin typeface="Arial"/>
                          <a:cs typeface="Arial"/>
                        </a:rPr>
                        <a:t>(Court  </a:t>
                      </a:r>
                      <a:r>
                        <a:rPr sz="600" b="1" spc="-15" dirty="0">
                          <a:latin typeface="Arial"/>
                          <a:cs typeface="Arial"/>
                        </a:rPr>
                        <a:t>W</a:t>
                      </a:r>
                      <a:r>
                        <a:rPr sz="600" b="1" spc="-10" dirty="0">
                          <a:latin typeface="Arial"/>
                          <a:cs typeface="Arial"/>
                        </a:rPr>
                        <a:t>a</a:t>
                      </a:r>
                      <a:r>
                        <a:rPr sz="600" b="1" dirty="0">
                          <a:latin typeface="Arial"/>
                          <a:cs typeface="Arial"/>
                        </a:rPr>
                        <a:t>r</a:t>
                      </a:r>
                      <a:r>
                        <a:rPr sz="600" b="1" spc="-5" dirty="0">
                          <a:latin typeface="Arial"/>
                          <a:cs typeface="Arial"/>
                        </a:rPr>
                        <a:t>n</a:t>
                      </a:r>
                      <a:r>
                        <a:rPr sz="600" b="1" dirty="0">
                          <a:latin typeface="Arial"/>
                          <a:cs typeface="Arial"/>
                        </a:rPr>
                        <a:t>i</a:t>
                      </a:r>
                      <a:r>
                        <a:rPr sz="600" b="1" spc="-5" dirty="0">
                          <a:latin typeface="Arial"/>
                          <a:cs typeface="Arial"/>
                        </a:rPr>
                        <a:t>ng</a:t>
                      </a:r>
                      <a:r>
                        <a:rPr sz="600" b="1" dirty="0">
                          <a:latin typeface="Arial"/>
                          <a:cs typeface="Arial"/>
                        </a:rPr>
                        <a:t>)</a:t>
                      </a:r>
                      <a:endParaRPr sz="600">
                        <a:latin typeface="Arial"/>
                        <a:cs typeface="Arial"/>
                      </a:endParaRPr>
                    </a:p>
                  </a:txBody>
                  <a:tcPr marL="0" marR="0" marT="15016" marB="0">
                    <a:lnL w="4572">
                      <a:solidFill>
                        <a:srgbClr val="C0C0C0"/>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69850">
                        <a:lnSpc>
                          <a:spcPct val="100000"/>
                        </a:lnSpc>
                        <a:spcBef>
                          <a:spcPts val="120"/>
                        </a:spcBef>
                      </a:pPr>
                      <a:r>
                        <a:rPr sz="600" b="1" spc="15" dirty="0">
                          <a:latin typeface="Arial"/>
                          <a:cs typeface="Arial"/>
                        </a:rPr>
                        <a:t>10 </a:t>
                      </a:r>
                      <a:r>
                        <a:rPr sz="600" b="1" spc="20" dirty="0">
                          <a:latin typeface="Arial"/>
                          <a:cs typeface="Arial"/>
                        </a:rPr>
                        <a:t>&gt;</a:t>
                      </a:r>
                      <a:r>
                        <a:rPr sz="600" b="1" spc="-95" dirty="0">
                          <a:latin typeface="Arial"/>
                          <a:cs typeface="Arial"/>
                        </a:rPr>
                        <a:t> </a:t>
                      </a:r>
                      <a:r>
                        <a:rPr sz="600" b="1" spc="15" dirty="0">
                          <a:latin typeface="Arial"/>
                          <a:cs typeface="Arial"/>
                        </a:rPr>
                        <a:t>ABS</a:t>
                      </a:r>
                      <a:endParaRPr sz="600">
                        <a:latin typeface="Arial"/>
                        <a:cs typeface="Arial"/>
                      </a:endParaRPr>
                    </a:p>
                    <a:p>
                      <a:pPr marL="69850" marR="62230" indent="36195">
                        <a:lnSpc>
                          <a:spcPct val="110000"/>
                        </a:lnSpc>
                      </a:pPr>
                      <a:r>
                        <a:rPr sz="600" b="1" spc="20" dirty="0">
                          <a:latin typeface="Arial"/>
                          <a:cs typeface="Arial"/>
                        </a:rPr>
                        <a:t>(Sworn  </a:t>
                      </a:r>
                      <a:r>
                        <a:rPr sz="600" b="1" spc="-20" dirty="0">
                          <a:latin typeface="Arial"/>
                          <a:cs typeface="Arial"/>
                        </a:rPr>
                        <a:t>A</a:t>
                      </a:r>
                      <a:r>
                        <a:rPr sz="600" b="1" dirty="0">
                          <a:latin typeface="Arial"/>
                          <a:cs typeface="Arial"/>
                        </a:rPr>
                        <a:t>ffi</a:t>
                      </a:r>
                      <a:r>
                        <a:rPr sz="600" b="1" spc="-5" dirty="0">
                          <a:latin typeface="Arial"/>
                          <a:cs typeface="Arial"/>
                        </a:rPr>
                        <a:t>d</a:t>
                      </a:r>
                      <a:r>
                        <a:rPr sz="600" b="1" spc="-10" dirty="0">
                          <a:latin typeface="Arial"/>
                          <a:cs typeface="Arial"/>
                        </a:rPr>
                        <a:t>av</a:t>
                      </a:r>
                      <a:r>
                        <a:rPr sz="600" b="1" dirty="0">
                          <a:latin typeface="Arial"/>
                          <a:cs typeface="Arial"/>
                        </a:rPr>
                        <a:t>it)</a:t>
                      </a:r>
                      <a:endParaRPr sz="600">
                        <a:latin typeface="Arial"/>
                        <a:cs typeface="Arial"/>
                      </a:endParaRPr>
                    </a:p>
                  </a:txBody>
                  <a:tcPr marL="0" marR="0" marT="15016" marB="0">
                    <a:lnL w="4572">
                      <a:solidFill>
                        <a:srgbClr val="C0C0C0"/>
                      </a:solidFill>
                      <a:prstDash val="solid"/>
                    </a:lnL>
                    <a:lnR w="70104">
                      <a:solidFill>
                        <a:srgbClr val="BEBEBE"/>
                      </a:solidFill>
                      <a:prstDash val="solid"/>
                    </a:lnR>
                    <a:lnT w="9144">
                      <a:solidFill>
                        <a:srgbClr val="C0C0C0"/>
                      </a:solidFill>
                      <a:prstDash val="solid"/>
                    </a:lnT>
                    <a:lnB w="53340">
                      <a:solidFill>
                        <a:srgbClr val="8DB4E1"/>
                      </a:solidFill>
                      <a:prstDash val="solid"/>
                    </a:lnB>
                    <a:solidFill>
                      <a:srgbClr val="DCE6F0"/>
                    </a:solidFill>
                  </a:tcPr>
                </a:tc>
                <a:tc vMerge="1">
                  <a:txBody>
                    <a:bodyPr/>
                    <a:lstStyle/>
                    <a:p>
                      <a:endParaRPr/>
                    </a:p>
                  </a:txBody>
                  <a:tcPr marL="0" marR="0" marT="0" marB="0">
                    <a:lnL w="73151">
                      <a:solidFill>
                        <a:srgbClr val="BEBEBE"/>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DCE6F0"/>
                    </a:solidFill>
                  </a:tcPr>
                </a:tc>
                <a:tc vMerge="1">
                  <a:txBody>
                    <a:bodyPr/>
                    <a:lstStyle/>
                    <a:p>
                      <a:endParaRPr/>
                    </a:p>
                  </a:txBody>
                  <a:tcPr marL="0" marR="0" marT="5080" marB="0">
                    <a:lnL w="9144">
                      <a:solidFill>
                        <a:srgbClr val="C0C0C0"/>
                      </a:solidFill>
                      <a:prstDash val="solid"/>
                    </a:lnL>
                    <a:lnR w="1524">
                      <a:solidFill>
                        <a:srgbClr val="FFFFFF"/>
                      </a:solidFill>
                      <a:prstDash val="solid"/>
                    </a:lnR>
                    <a:lnB w="53340">
                      <a:solidFill>
                        <a:srgbClr val="8DB4E1"/>
                      </a:solidFill>
                      <a:prstDash val="solid"/>
                    </a:lnB>
                    <a:solidFill>
                      <a:srgbClr val="D7E3BB"/>
                    </a:solidFill>
                  </a:tcPr>
                </a:tc>
                <a:tc vMerge="1">
                  <a:txBody>
                    <a:bodyPr/>
                    <a:lstStyle/>
                    <a:p>
                      <a:endParaRPr/>
                    </a:p>
                  </a:txBody>
                  <a:tcPr marL="0" marR="0" marT="5080" marB="0">
                    <a:lnL w="1524">
                      <a:solidFill>
                        <a:srgbClr val="FFFFFF"/>
                      </a:solidFill>
                      <a:prstDash val="solid"/>
                    </a:lnL>
                    <a:lnR w="1447">
                      <a:solidFill>
                        <a:srgbClr val="FFFFFF"/>
                      </a:solidFill>
                      <a:prstDash val="solid"/>
                    </a:lnR>
                    <a:lnB w="53340">
                      <a:solidFill>
                        <a:srgbClr val="8DB4E1"/>
                      </a:solidFill>
                      <a:prstDash val="solid"/>
                    </a:lnB>
                    <a:solidFill>
                      <a:srgbClr val="CCC0DA"/>
                    </a:solidFill>
                  </a:tcPr>
                </a:tc>
                <a:tc vMerge="1">
                  <a:txBody>
                    <a:bodyPr/>
                    <a:lstStyle/>
                    <a:p>
                      <a:endParaRPr/>
                    </a:p>
                  </a:txBody>
                  <a:tcPr marL="0" marR="0" marT="5080" marB="0">
                    <a:lnL w="1447">
                      <a:solidFill>
                        <a:srgbClr val="FFFFFF"/>
                      </a:solidFill>
                      <a:prstDash val="solid"/>
                    </a:lnL>
                    <a:lnR w="9144">
                      <a:solidFill>
                        <a:srgbClr val="C0C0C0"/>
                      </a:solidFill>
                      <a:prstDash val="solid"/>
                    </a:lnR>
                    <a:lnB w="53340">
                      <a:solidFill>
                        <a:srgbClr val="8DB4E1"/>
                      </a:solidFill>
                      <a:prstDash val="solid"/>
                    </a:lnB>
                    <a:solidFill>
                      <a:srgbClr val="E6B8B7"/>
                    </a:solidFill>
                  </a:tcPr>
                </a:tc>
                <a:tc>
                  <a:txBody>
                    <a:bodyPr/>
                    <a:lstStyle/>
                    <a:p>
                      <a:pPr>
                        <a:lnSpc>
                          <a:spcPct val="100000"/>
                        </a:lnSpc>
                      </a:pPr>
                      <a:endParaRPr sz="500">
                        <a:latin typeface="Times New Roman"/>
                        <a:cs typeface="Times New Roman"/>
                      </a:endParaRPr>
                    </a:p>
                    <a:p>
                      <a:pPr marL="60960" marR="13335" indent="-36830">
                        <a:lnSpc>
                          <a:spcPct val="108900"/>
                        </a:lnSpc>
                        <a:spcBef>
                          <a:spcPts val="425"/>
                        </a:spcBef>
                      </a:pPr>
                      <a:r>
                        <a:rPr sz="400" dirty="0">
                          <a:latin typeface="Arial"/>
                          <a:cs typeface="Arial"/>
                        </a:rPr>
                        <a:t>P</a:t>
                      </a:r>
                      <a:r>
                        <a:rPr sz="400" spc="-5" dirty="0">
                          <a:latin typeface="Arial"/>
                          <a:cs typeface="Arial"/>
                        </a:rPr>
                        <a:t>e</a:t>
                      </a:r>
                      <a:r>
                        <a:rPr sz="400" spc="-15" dirty="0">
                          <a:latin typeface="Arial"/>
                          <a:cs typeface="Arial"/>
                        </a:rPr>
                        <a:t>n</a:t>
                      </a:r>
                      <a:r>
                        <a:rPr sz="400" spc="-5" dirty="0">
                          <a:latin typeface="Arial"/>
                          <a:cs typeface="Arial"/>
                        </a:rPr>
                        <a:t>d</a:t>
                      </a:r>
                      <a:r>
                        <a:rPr sz="400" spc="-15" dirty="0">
                          <a:latin typeface="Arial"/>
                          <a:cs typeface="Arial"/>
                        </a:rPr>
                        <a:t>in</a:t>
                      </a:r>
                      <a:r>
                        <a:rPr sz="400" dirty="0">
                          <a:latin typeface="Arial"/>
                          <a:cs typeface="Arial"/>
                        </a:rPr>
                        <a:t>g  </a:t>
                      </a:r>
                      <a:r>
                        <a:rPr sz="400" spc="5" dirty="0">
                          <a:latin typeface="Arial"/>
                          <a:cs typeface="Arial"/>
                        </a:rPr>
                        <a:t>Court</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2705" marR="30480" indent="-12700">
                        <a:lnSpc>
                          <a:spcPct val="108900"/>
                        </a:lnSpc>
                        <a:spcBef>
                          <a:spcPts val="425"/>
                        </a:spcBef>
                      </a:pPr>
                      <a:r>
                        <a:rPr sz="400" dirty="0">
                          <a:latin typeface="Arial"/>
                          <a:cs typeface="Arial"/>
                        </a:rPr>
                        <a:t>C</a:t>
                      </a:r>
                      <a:r>
                        <a:rPr sz="400" spc="-5" dirty="0">
                          <a:latin typeface="Arial"/>
                          <a:cs typeface="Arial"/>
                        </a:rPr>
                        <a:t>o</a:t>
                      </a:r>
                      <a:r>
                        <a:rPr sz="400" spc="-15" dirty="0">
                          <a:latin typeface="Arial"/>
                          <a:cs typeface="Arial"/>
                        </a:rPr>
                        <a:t>u</a:t>
                      </a:r>
                      <a:r>
                        <a:rPr sz="400" spc="-5" dirty="0">
                          <a:latin typeface="Arial"/>
                          <a:cs typeface="Arial"/>
                        </a:rPr>
                        <a:t>r</a:t>
                      </a:r>
                      <a:r>
                        <a:rPr sz="400" dirty="0">
                          <a:latin typeface="Arial"/>
                          <a:cs typeface="Arial"/>
                        </a:rPr>
                        <a:t>t  H</a:t>
                      </a:r>
                      <a:r>
                        <a:rPr sz="400" spc="-5" dirty="0">
                          <a:latin typeface="Arial"/>
                          <a:cs typeface="Arial"/>
                        </a:rPr>
                        <a:t>e</a:t>
                      </a:r>
                      <a:r>
                        <a:rPr sz="400" spc="-15" dirty="0">
                          <a:latin typeface="Arial"/>
                          <a:cs typeface="Arial"/>
                        </a:rPr>
                        <a:t>l</a:t>
                      </a:r>
                      <a:r>
                        <a:rPr sz="400" dirty="0">
                          <a:latin typeface="Arial"/>
                          <a:cs typeface="Arial"/>
                        </a:rPr>
                        <a:t>d</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4610" marR="43180" indent="17780">
                        <a:lnSpc>
                          <a:spcPct val="111100"/>
                        </a:lnSpc>
                        <a:spcBef>
                          <a:spcPts val="415"/>
                        </a:spcBef>
                      </a:pPr>
                      <a:r>
                        <a:rPr sz="400" b="1" spc="5" dirty="0">
                          <a:latin typeface="Arial"/>
                          <a:cs typeface="Arial"/>
                        </a:rPr>
                        <a:t>Total  </a:t>
                      </a:r>
                      <a:r>
                        <a:rPr sz="400" b="1" dirty="0">
                          <a:latin typeface="Arial"/>
                          <a:cs typeface="Arial"/>
                        </a:rPr>
                        <a:t>C</a:t>
                      </a:r>
                      <a:r>
                        <a:rPr sz="400" b="1" spc="-5" dirty="0">
                          <a:latin typeface="Arial"/>
                          <a:cs typeface="Arial"/>
                        </a:rPr>
                        <a:t>ase</a:t>
                      </a:r>
                      <a:r>
                        <a:rPr sz="400" b="1" dirty="0">
                          <a:latin typeface="Arial"/>
                          <a:cs typeface="Arial"/>
                        </a:rPr>
                        <a:t>s</a:t>
                      </a:r>
                      <a:endParaRPr sz="400">
                        <a:latin typeface="Arial"/>
                        <a:cs typeface="Arial"/>
                      </a:endParaRPr>
                    </a:p>
                  </a:txBody>
                  <a:tcPr marL="0" marR="0" marT="0" marB="0">
                    <a:lnL w="9144">
                      <a:solidFill>
                        <a:srgbClr val="C0C0C0"/>
                      </a:solidFill>
                      <a:prstDash val="solid"/>
                    </a:lnL>
                    <a:lnR w="12192">
                      <a:solidFill>
                        <a:srgbClr val="C0C0C0"/>
                      </a:solidFill>
                      <a:prstDash val="solid"/>
                    </a:lnR>
                    <a:lnT w="9144">
                      <a:solidFill>
                        <a:srgbClr val="C0C0C0"/>
                      </a:solidFill>
                      <a:prstDash val="solid"/>
                    </a:lnT>
                    <a:lnB w="53340">
                      <a:solidFill>
                        <a:srgbClr val="8DB4E1"/>
                      </a:solidFill>
                      <a:prstDash val="solid"/>
                    </a:lnB>
                    <a:solidFill>
                      <a:srgbClr val="FFFF00"/>
                    </a:solidFill>
                  </a:tcPr>
                </a:tc>
                <a:extLst>
                  <a:ext uri="{0D108BD9-81ED-4DB2-BD59-A6C34878D82A}">
                    <a16:rowId xmlns:a16="http://schemas.microsoft.com/office/drawing/2014/main" val="10002"/>
                  </a:ext>
                </a:extLst>
              </a:tr>
              <a:tr h="163672">
                <a:tc gridSpan="11">
                  <a:txBody>
                    <a:bodyPr/>
                    <a:lstStyle/>
                    <a:p>
                      <a:pPr marL="16510">
                        <a:lnSpc>
                          <a:spcPct val="100000"/>
                        </a:lnSpc>
                        <a:spcBef>
                          <a:spcPts val="55"/>
                        </a:spcBef>
                      </a:pPr>
                      <a:r>
                        <a:rPr sz="900" i="1" spc="5" dirty="0">
                          <a:latin typeface="Arial"/>
                          <a:cs typeface="Arial"/>
                        </a:rPr>
                        <a:t>HANNA </a:t>
                      </a:r>
                      <a:r>
                        <a:rPr sz="900" i="1" spc="-5" dirty="0">
                          <a:latin typeface="Arial"/>
                          <a:cs typeface="Arial"/>
                        </a:rPr>
                        <a:t>Feeder</a:t>
                      </a:r>
                      <a:r>
                        <a:rPr sz="900" i="1" spc="-65" dirty="0">
                          <a:latin typeface="Arial"/>
                          <a:cs typeface="Arial"/>
                        </a:rPr>
                        <a:t> </a:t>
                      </a:r>
                      <a:r>
                        <a:rPr sz="900" i="1" dirty="0">
                          <a:latin typeface="Arial"/>
                          <a:cs typeface="Arial"/>
                        </a:rPr>
                        <a:t>Campuses</a:t>
                      </a:r>
                      <a:endParaRPr sz="900">
                        <a:latin typeface="Arial"/>
                        <a:cs typeface="Arial"/>
                      </a:endParaRPr>
                    </a:p>
                  </a:txBody>
                  <a:tcPr marL="0" marR="0" marT="6882" marB="0">
                    <a:lnL w="12192">
                      <a:solidFill>
                        <a:srgbClr val="C0C0C0"/>
                      </a:solidFill>
                      <a:prstDash val="solid"/>
                    </a:lnL>
                    <a:lnR w="9144">
                      <a:solidFill>
                        <a:srgbClr val="C0C0C0"/>
                      </a:solidFill>
                      <a:prstDash val="solid"/>
                    </a:lnR>
                    <a:lnT w="53340">
                      <a:solidFill>
                        <a:srgbClr val="8DB4E1"/>
                      </a:solidFill>
                      <a:prstDash val="solid"/>
                    </a:lnT>
                    <a:lnB w="4572">
                      <a:solidFill>
                        <a:srgbClr val="C0C0C0"/>
                      </a:solidFill>
                      <a:prstDash val="solid"/>
                    </a:lnB>
                    <a:solidFill>
                      <a:srgbClr val="FBD4B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endParaRPr sz="900">
                        <a:latin typeface="Arial"/>
                        <a:cs typeface="Arial"/>
                      </a:endParaRPr>
                    </a:p>
                  </a:txBody>
                  <a:tcPr marL="0" marR="0" marT="0" marB="0">
                    <a:lnL w="9144">
                      <a:solidFill>
                        <a:srgbClr val="C0C0C0"/>
                      </a:solidFill>
                      <a:prstDash val="solid"/>
                    </a:lnL>
                    <a:lnR w="12192">
                      <a:solidFill>
                        <a:srgbClr val="C0C0C0"/>
                      </a:solidFill>
                      <a:prstDash val="solid"/>
                    </a:lnR>
                    <a:lnT w="53340">
                      <a:solidFill>
                        <a:srgbClr val="8DB4E1"/>
                      </a:solidFill>
                      <a:prstDash val="solid"/>
                    </a:lnT>
                    <a:solidFill>
                      <a:srgbClr val="FBD4B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65183">
                <a:tc>
                  <a:txBody>
                    <a:bodyPr/>
                    <a:lstStyle/>
                    <a:p>
                      <a:pPr marL="5715" algn="ctr">
                        <a:lnSpc>
                          <a:spcPct val="100000"/>
                        </a:lnSpc>
                        <a:spcBef>
                          <a:spcPts val="760"/>
                        </a:spcBef>
                      </a:pPr>
                      <a:r>
                        <a:rPr sz="1000" b="1" spc="-5" dirty="0">
                          <a:latin typeface="Arial"/>
                          <a:cs typeface="Arial"/>
                        </a:rPr>
                        <a:t>Burns</a:t>
                      </a:r>
                      <a:r>
                        <a:rPr sz="1000" b="1" spc="-10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153</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19</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27</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12</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1523">
                      <a:solidFill>
                        <a:srgbClr val="000000"/>
                      </a:solidFill>
                      <a:prstDash val="solid"/>
                    </a:lnR>
                    <a:lnB w="1523">
                      <a:solidFill>
                        <a:srgbClr val="000000"/>
                      </a:solidFill>
                      <a:prstDash val="solid"/>
                    </a:lnB>
                  </a:tcPr>
                </a:tc>
                <a:tc>
                  <a:txBody>
                    <a:bodyPr/>
                    <a:lstStyle/>
                    <a:p>
                      <a:pPr marL="70485">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1523">
                      <a:solidFill>
                        <a:srgbClr val="000000"/>
                      </a:solidFill>
                      <a:prstDash val="solid"/>
                    </a:lnL>
                    <a:lnR w="1523">
                      <a:solidFill>
                        <a:srgbClr val="000000"/>
                      </a:solidFill>
                      <a:prstDash val="solid"/>
                    </a:lnR>
                    <a:lnB w="1523">
                      <a:solidFill>
                        <a:srgbClr val="000000"/>
                      </a:solidFill>
                      <a:prstDash val="solid"/>
                    </a:lnB>
                  </a:tcPr>
                </a:tc>
                <a:tc>
                  <a:txBody>
                    <a:bodyPr/>
                    <a:lstStyle/>
                    <a:p>
                      <a:pPr marR="77470" algn="r">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1523">
                      <a:solidFill>
                        <a:srgbClr val="000000"/>
                      </a:solidFill>
                      <a:prstDash val="solid"/>
                    </a:lnL>
                    <a:lnR w="12192">
                      <a:solidFill>
                        <a:srgbClr val="C0C0C0"/>
                      </a:solidFill>
                      <a:prstDash val="solid"/>
                    </a:lnR>
                    <a:lnB w="1523">
                      <a:solidFill>
                        <a:srgbClr val="000000"/>
                      </a:solidFill>
                      <a:prstDash val="solid"/>
                    </a:lnB>
                  </a:tcPr>
                </a:tc>
                <a:extLst>
                  <a:ext uri="{0D108BD9-81ED-4DB2-BD59-A6C34878D82A}">
                    <a16:rowId xmlns:a16="http://schemas.microsoft.com/office/drawing/2014/main" val="10004"/>
                  </a:ext>
                </a:extLst>
              </a:tr>
              <a:tr h="270271">
                <a:tc>
                  <a:txBody>
                    <a:bodyPr/>
                    <a:lstStyle/>
                    <a:p>
                      <a:pPr marL="6985" algn="ctr">
                        <a:lnSpc>
                          <a:spcPct val="100000"/>
                        </a:lnSpc>
                        <a:spcBef>
                          <a:spcPts val="760"/>
                        </a:spcBef>
                      </a:pPr>
                      <a:r>
                        <a:rPr sz="1000" b="1" spc="-5" dirty="0">
                          <a:latin typeface="Arial"/>
                          <a:cs typeface="Arial"/>
                        </a:rPr>
                        <a:t>Egly</a:t>
                      </a:r>
                      <a:r>
                        <a:rPr sz="1000" b="1" spc="-114"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120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10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6</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5</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5"/>
                  </a:ext>
                </a:extLst>
              </a:tr>
              <a:tr h="270271">
                <a:tc>
                  <a:txBody>
                    <a:bodyPr/>
                    <a:lstStyle/>
                    <a:p>
                      <a:pPr marL="5715" algn="ctr">
                        <a:lnSpc>
                          <a:spcPct val="100000"/>
                        </a:lnSpc>
                        <a:spcBef>
                          <a:spcPts val="760"/>
                        </a:spcBef>
                      </a:pPr>
                      <a:r>
                        <a:rPr sz="1000" b="1" spc="-10" dirty="0">
                          <a:latin typeface="Arial"/>
                          <a:cs typeface="Arial"/>
                        </a:rPr>
                        <a:t>Hudson</a:t>
                      </a:r>
                      <a:r>
                        <a:rPr sz="1000" b="1" spc="-8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409"/>
                        </a:spcBef>
                      </a:pPr>
                      <a:r>
                        <a:rPr sz="1400" spc="20" dirty="0">
                          <a:latin typeface="Arial"/>
                          <a:cs typeface="Arial"/>
                        </a:rPr>
                        <a:t>52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1</a:t>
                      </a: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0</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34</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6"/>
                  </a:ext>
                </a:extLst>
              </a:tr>
              <a:tr h="270906">
                <a:tc>
                  <a:txBody>
                    <a:bodyPr/>
                    <a:lstStyle/>
                    <a:p>
                      <a:pPr marL="5715" algn="ctr">
                        <a:lnSpc>
                          <a:spcPct val="100000"/>
                        </a:lnSpc>
                        <a:spcBef>
                          <a:spcPts val="765"/>
                        </a:spcBef>
                      </a:pPr>
                      <a:r>
                        <a:rPr sz="1000" b="1" spc="-10" dirty="0">
                          <a:latin typeface="Arial"/>
                          <a:cs typeface="Arial"/>
                        </a:rPr>
                        <a:t>Paredes</a:t>
                      </a:r>
                      <a:r>
                        <a:rPr sz="1000" b="1" spc="-80" dirty="0">
                          <a:latin typeface="Arial"/>
                          <a:cs typeface="Arial"/>
                        </a:rPr>
                        <a:t> </a:t>
                      </a:r>
                      <a:r>
                        <a:rPr sz="1000" b="1" spc="-5" dirty="0">
                          <a:latin typeface="Arial"/>
                          <a:cs typeface="Arial"/>
                        </a:rPr>
                        <a:t>El</a:t>
                      </a:r>
                      <a:endParaRPr sz="1000">
                        <a:latin typeface="Arial"/>
                        <a:cs typeface="Arial"/>
                      </a:endParaRPr>
                    </a:p>
                  </a:txBody>
                  <a:tcPr marL="0" marR="0" marT="95726"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14"/>
                        </a:spcBef>
                      </a:pPr>
                      <a:r>
                        <a:rPr sz="1400" spc="20" dirty="0">
                          <a:latin typeface="Arial"/>
                          <a:cs typeface="Arial"/>
                        </a:rPr>
                        <a:t>146</a:t>
                      </a:r>
                      <a:endParaRPr sz="1400">
                        <a:latin typeface="Arial"/>
                        <a:cs typeface="Arial"/>
                      </a:endParaRPr>
                    </a:p>
                  </a:txBody>
                  <a:tcPr marL="0" marR="0" marT="51929"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14"/>
                        </a:spcBef>
                      </a:pPr>
                      <a:r>
                        <a:rPr sz="1400" spc="20" dirty="0">
                          <a:latin typeface="Arial"/>
                          <a:cs typeface="Arial"/>
                        </a:rPr>
                        <a:t>13</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14"/>
                        </a:spcBef>
                      </a:pPr>
                      <a:r>
                        <a:rPr sz="1400" dirty="0">
                          <a:latin typeface="Arial"/>
                          <a:cs typeface="Arial"/>
                        </a:rPr>
                        <a:t>5</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14"/>
                        </a:spcBef>
                      </a:pPr>
                      <a:r>
                        <a:rPr sz="1400" dirty="0">
                          <a:latin typeface="Arial"/>
                          <a:cs typeface="Arial"/>
                        </a:rPr>
                        <a:t>0</a:t>
                      </a:r>
                      <a:endParaRPr sz="1400">
                        <a:latin typeface="Arial"/>
                        <a:cs typeface="Arial"/>
                      </a:endParaRPr>
                    </a:p>
                  </a:txBody>
                  <a:tcPr marL="0" marR="0" marT="51929"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14"/>
                        </a:spcBef>
                      </a:pPr>
                      <a:r>
                        <a:rPr sz="1400" spc="20" dirty="0">
                          <a:solidFill>
                            <a:srgbClr val="FF0000"/>
                          </a:solidFill>
                          <a:latin typeface="Arial"/>
                          <a:cs typeface="Arial"/>
                        </a:rPr>
                        <a:t>119</a:t>
                      </a:r>
                      <a:endParaRPr sz="1400">
                        <a:latin typeface="Arial"/>
                        <a:cs typeface="Arial"/>
                      </a:endParaRPr>
                    </a:p>
                  </a:txBody>
                  <a:tcPr marL="0" marR="0" marT="51929"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14"/>
                        </a:spcBef>
                      </a:pPr>
                      <a:r>
                        <a:rPr sz="1400" spc="20" dirty="0">
                          <a:solidFill>
                            <a:srgbClr val="FF0000"/>
                          </a:solidFill>
                          <a:latin typeface="Arial"/>
                          <a:cs typeface="Arial"/>
                        </a:rPr>
                        <a:t>20</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14"/>
                        </a:spcBef>
                      </a:pPr>
                      <a:r>
                        <a:rPr sz="1400" dirty="0">
                          <a:solidFill>
                            <a:srgbClr val="FF0000"/>
                          </a:solidFill>
                          <a:latin typeface="Arial"/>
                          <a:cs typeface="Arial"/>
                        </a:rPr>
                        <a:t>0</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14"/>
                        </a:spcBef>
                      </a:pPr>
                      <a:r>
                        <a:rPr sz="1400" dirty="0">
                          <a:solidFill>
                            <a:srgbClr val="FF0000"/>
                          </a:solidFill>
                          <a:latin typeface="Arial"/>
                          <a:cs typeface="Arial"/>
                        </a:rPr>
                        <a:t>0</a:t>
                      </a:r>
                      <a:endParaRPr sz="1400">
                        <a:latin typeface="Arial"/>
                        <a:cs typeface="Arial"/>
                      </a:endParaRPr>
                    </a:p>
                  </a:txBody>
                  <a:tcPr marL="0" marR="0" marT="51929"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5"/>
                        </a:spcBef>
                      </a:pPr>
                      <a:r>
                        <a:rPr sz="1400" dirty="0">
                          <a:solidFill>
                            <a:srgbClr val="FF0000"/>
                          </a:solidFill>
                          <a:latin typeface="Arial"/>
                          <a:cs typeface="Arial"/>
                        </a:rPr>
                        <a:t>1</a:t>
                      </a:r>
                      <a:endParaRPr sz="1400">
                        <a:latin typeface="Arial"/>
                        <a:cs typeface="Arial"/>
                      </a:endParaRPr>
                    </a:p>
                  </a:txBody>
                  <a:tcPr marL="0" marR="0" marT="53181"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5"/>
                        </a:spcBef>
                      </a:pPr>
                      <a:r>
                        <a:rPr sz="1400" dirty="0">
                          <a:solidFill>
                            <a:srgbClr val="FF0000"/>
                          </a:solidFill>
                          <a:latin typeface="Arial"/>
                          <a:cs typeface="Arial"/>
                        </a:rPr>
                        <a:t>0</a:t>
                      </a:r>
                      <a:endParaRPr sz="1400">
                        <a:latin typeface="Arial"/>
                        <a:cs typeface="Arial"/>
                      </a:endParaRPr>
                    </a:p>
                  </a:txBody>
                  <a:tcPr marL="0" marR="0" marT="53181"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5"/>
                        </a:spcBef>
                      </a:pPr>
                      <a:r>
                        <a:rPr sz="1400" dirty="0">
                          <a:solidFill>
                            <a:srgbClr val="FF0000"/>
                          </a:solidFill>
                          <a:latin typeface="Arial"/>
                          <a:cs typeface="Arial"/>
                        </a:rPr>
                        <a:t>0</a:t>
                      </a:r>
                      <a:endParaRPr sz="1400">
                        <a:latin typeface="Arial"/>
                        <a:cs typeface="Arial"/>
                      </a:endParaRPr>
                    </a:p>
                  </a:txBody>
                  <a:tcPr marL="0" marR="0" marT="53181"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7"/>
                  </a:ext>
                </a:extLst>
              </a:tr>
              <a:tr h="270271">
                <a:tc>
                  <a:txBody>
                    <a:bodyPr/>
                    <a:lstStyle/>
                    <a:p>
                      <a:pPr marL="6985" algn="ctr">
                        <a:lnSpc>
                          <a:spcPct val="100000"/>
                        </a:lnSpc>
                        <a:spcBef>
                          <a:spcPts val="760"/>
                        </a:spcBef>
                      </a:pPr>
                      <a:r>
                        <a:rPr sz="1000" b="1" spc="-10" dirty="0">
                          <a:latin typeface="Arial"/>
                          <a:cs typeface="Arial"/>
                        </a:rPr>
                        <a:t>Perez</a:t>
                      </a:r>
                      <a:r>
                        <a:rPr sz="1000" b="1" spc="-7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130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37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26</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50</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14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4">
                      <a:solidFill>
                        <a:srgbClr val="000000"/>
                      </a:solidFill>
                      <a:prstDash val="solid"/>
                    </a:lnB>
                  </a:tcPr>
                </a:tc>
                <a:extLst>
                  <a:ext uri="{0D108BD9-81ED-4DB2-BD59-A6C34878D82A}">
                    <a16:rowId xmlns:a16="http://schemas.microsoft.com/office/drawing/2014/main" val="10008"/>
                  </a:ext>
                </a:extLst>
              </a:tr>
              <a:tr h="270271">
                <a:tc>
                  <a:txBody>
                    <a:bodyPr/>
                    <a:lstStyle/>
                    <a:p>
                      <a:pPr marL="5080" algn="ctr">
                        <a:lnSpc>
                          <a:spcPct val="100000"/>
                        </a:lnSpc>
                        <a:spcBef>
                          <a:spcPts val="760"/>
                        </a:spcBef>
                      </a:pPr>
                      <a:r>
                        <a:rPr sz="1000" b="1" spc="-5" dirty="0">
                          <a:latin typeface="Arial"/>
                          <a:cs typeface="Arial"/>
                        </a:rPr>
                        <a:t>Oliveira</a:t>
                      </a:r>
                      <a:r>
                        <a:rPr sz="1000" b="1" spc="-110"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409"/>
                        </a:spcBef>
                      </a:pPr>
                      <a:r>
                        <a:rPr sz="1400" spc="20" dirty="0">
                          <a:latin typeface="Arial"/>
                          <a:cs typeface="Arial"/>
                        </a:rPr>
                        <a:t>99</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57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67</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61</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35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16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09"/>
                  </a:ext>
                </a:extLst>
              </a:tr>
              <a:tr h="270271">
                <a:tc>
                  <a:txBody>
                    <a:bodyPr/>
                    <a:lstStyle/>
                    <a:p>
                      <a:pPr marL="5080" algn="ctr">
                        <a:lnSpc>
                          <a:spcPct val="100000"/>
                        </a:lnSpc>
                        <a:spcBef>
                          <a:spcPts val="760"/>
                        </a:spcBef>
                      </a:pPr>
                      <a:r>
                        <a:rPr sz="1000" b="1" spc="-10" dirty="0">
                          <a:latin typeface="Arial"/>
                          <a:cs typeface="Arial"/>
                        </a:rPr>
                        <a:t>Vela</a:t>
                      </a:r>
                      <a:r>
                        <a:rPr sz="1000" b="1" spc="-95"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144</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29</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48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32</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82</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31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16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10"/>
                  </a:ext>
                </a:extLst>
              </a:tr>
              <a:tr h="270271">
                <a:tc>
                  <a:txBody>
                    <a:bodyPr/>
                    <a:lstStyle/>
                    <a:p>
                      <a:pPr marL="3810" algn="ctr">
                        <a:lnSpc>
                          <a:spcPct val="100000"/>
                        </a:lnSpc>
                        <a:spcBef>
                          <a:spcPts val="760"/>
                        </a:spcBef>
                      </a:pPr>
                      <a:r>
                        <a:rPr sz="1000" b="1" spc="-5" dirty="0">
                          <a:latin typeface="Arial"/>
                          <a:cs typeface="Arial"/>
                        </a:rPr>
                        <a:t>Hanna</a:t>
                      </a:r>
                      <a:r>
                        <a:rPr sz="1000" b="1" spc="-110" dirty="0">
                          <a:latin typeface="Arial"/>
                          <a:cs typeface="Arial"/>
                        </a:rPr>
                        <a:t> </a:t>
                      </a:r>
                      <a:r>
                        <a:rPr sz="1000" b="1" spc="-5" dirty="0">
                          <a:latin typeface="Arial"/>
                          <a:cs typeface="Arial"/>
                        </a:rPr>
                        <a:t>ECHS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rowSpan="2">
                  <a:txBody>
                    <a:bodyPr/>
                    <a:lstStyle/>
                    <a:p>
                      <a:endParaRPr sz="1000">
                        <a:latin typeface="Arial"/>
                        <a:cs typeface="Arial"/>
                      </a:endParaRPr>
                    </a:p>
                  </a:txBody>
                  <a:tcPr marL="0" marR="0" marT="0" marB="0">
                    <a:lnT w="4572">
                      <a:solidFill>
                        <a:srgbClr val="C0C0C0"/>
                      </a:solidFill>
                      <a:prstDash val="solid"/>
                    </a:lnT>
                    <a:lnB w="62484">
                      <a:solidFill>
                        <a:srgbClr val="8DB4E1"/>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695</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124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224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230</a:t>
                      </a:r>
                      <a:endParaRPr sz="1400" dirty="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40</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40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4572">
                      <a:solidFill>
                        <a:srgbClr val="C0C0C0"/>
                      </a:solidFill>
                      <a:prstDash val="solid"/>
                    </a:lnL>
                    <a:lnR w="1523">
                      <a:solidFill>
                        <a:srgbClr val="000000"/>
                      </a:solidFill>
                      <a:prstDash val="solid"/>
                    </a:lnR>
                    <a:lnT w="1524">
                      <a:solidFill>
                        <a:srgbClr val="000000"/>
                      </a:solidFill>
                      <a:prstDash val="solid"/>
                    </a:lnT>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9144">
                      <a:solidFill>
                        <a:srgbClr val="C0C0C0"/>
                      </a:solidFill>
                      <a:prstDash val="solid"/>
                    </a:lnR>
                    <a:lnT w="1524">
                      <a:solidFill>
                        <a:srgbClr val="000000"/>
                      </a:solidFill>
                      <a:prstDash val="solid"/>
                    </a:lnT>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tcPr>
                </a:tc>
                <a:extLst>
                  <a:ext uri="{0D108BD9-81ED-4DB2-BD59-A6C34878D82A}">
                    <a16:rowId xmlns:a16="http://schemas.microsoft.com/office/drawing/2014/main" val="10011"/>
                  </a:ext>
                </a:extLst>
              </a:tr>
              <a:tr h="225756">
                <a:tc>
                  <a:txBody>
                    <a:bodyPr/>
                    <a:lstStyle/>
                    <a:p>
                      <a:pPr marL="6350" algn="ctr">
                        <a:lnSpc>
                          <a:spcPct val="100000"/>
                        </a:lnSpc>
                        <a:spcBef>
                          <a:spcPts val="400"/>
                        </a:spcBef>
                      </a:pPr>
                      <a:r>
                        <a:rPr sz="1000" b="1" spc="-10" dirty="0">
                          <a:latin typeface="Arial"/>
                          <a:cs typeface="Arial"/>
                        </a:rPr>
                        <a:t>Feeder</a:t>
                      </a:r>
                      <a:r>
                        <a:rPr sz="1000" b="1" spc="-80" dirty="0">
                          <a:latin typeface="Arial"/>
                          <a:cs typeface="Arial"/>
                        </a:rPr>
                        <a:t> </a:t>
                      </a:r>
                      <a:r>
                        <a:rPr sz="1000" b="1" spc="-10" dirty="0">
                          <a:latin typeface="Arial"/>
                          <a:cs typeface="Arial"/>
                        </a:rPr>
                        <a:t>Total</a:t>
                      </a:r>
                      <a:endParaRPr sz="1000">
                        <a:latin typeface="Arial"/>
                        <a:cs typeface="Arial"/>
                      </a:endParaRPr>
                    </a:p>
                  </a:txBody>
                  <a:tcPr marL="0" marR="0" marT="50053" marB="0">
                    <a:lnL w="12192">
                      <a:solidFill>
                        <a:srgbClr val="C0C0C0"/>
                      </a:solidFill>
                      <a:prstDash val="solid"/>
                    </a:lnL>
                    <a:lnT w="4572">
                      <a:solidFill>
                        <a:srgbClr val="C0C0C0"/>
                      </a:solidFill>
                      <a:prstDash val="solid"/>
                    </a:lnT>
                    <a:lnB w="57912">
                      <a:solidFill>
                        <a:srgbClr val="8DB4E1"/>
                      </a:solidFill>
                      <a:prstDash val="solid"/>
                    </a:lnB>
                    <a:solidFill>
                      <a:srgbClr val="FBD4B4"/>
                    </a:solidFill>
                  </a:tcPr>
                </a:tc>
                <a:tc>
                  <a:txBody>
                    <a:bodyPr/>
                    <a:lstStyle/>
                    <a:p>
                      <a:endParaRPr sz="1000">
                        <a:latin typeface="Arial"/>
                        <a:cs typeface="Arial"/>
                      </a:endParaRPr>
                    </a:p>
                  </a:txBody>
                  <a:tcPr marL="0" marR="0" marT="0" marB="0">
                    <a:lnT w="4572">
                      <a:solidFill>
                        <a:srgbClr val="C0C0C0"/>
                      </a:solidFill>
                      <a:prstDash val="solid"/>
                    </a:lnT>
                    <a:lnB w="57912">
                      <a:solidFill>
                        <a:srgbClr val="8DB4E1"/>
                      </a:solidFill>
                      <a:prstDash val="solid"/>
                    </a:lnB>
                    <a:solidFill>
                      <a:srgbClr val="BEBEBE"/>
                    </a:solidFill>
                  </a:tcPr>
                </a:tc>
                <a:tc vMerge="1">
                  <a:txBody>
                    <a:bodyPr/>
                    <a:lstStyle/>
                    <a:p>
                      <a:endParaRPr/>
                    </a:p>
                  </a:txBody>
                  <a:tcPr marL="0" marR="0" marT="0" marB="0">
                    <a:lnT w="4572">
                      <a:solidFill>
                        <a:srgbClr val="C0C0C0"/>
                      </a:solidFill>
                      <a:prstDash val="solid"/>
                    </a:lnT>
                    <a:lnB w="62484">
                      <a:solidFill>
                        <a:srgbClr val="8DB4E1"/>
                      </a:solidFill>
                      <a:prstDash val="solid"/>
                    </a:lnB>
                    <a:solidFill>
                      <a:srgbClr val="BEBEBE"/>
                    </a:solidFill>
                  </a:tcPr>
                </a:tc>
                <a:tc>
                  <a:txBody>
                    <a:bodyPr/>
                    <a:lstStyle/>
                    <a:p>
                      <a:pPr marL="10795" algn="ctr">
                        <a:lnSpc>
                          <a:spcPct val="100000"/>
                        </a:lnSpc>
                        <a:spcBef>
                          <a:spcPts val="50"/>
                        </a:spcBef>
                      </a:pPr>
                      <a:r>
                        <a:rPr sz="1400" b="1" spc="20" dirty="0">
                          <a:latin typeface="Arial"/>
                          <a:cs typeface="Arial"/>
                        </a:rPr>
                        <a:t>1539</a:t>
                      </a:r>
                      <a:endParaRPr sz="1400">
                        <a:latin typeface="Arial"/>
                        <a:cs typeface="Arial"/>
                      </a:endParaRPr>
                    </a:p>
                  </a:txBody>
                  <a:tcPr marL="0" marR="0" marT="6257" marB="0">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242</a:t>
                      </a:r>
                      <a:endParaRPr sz="1400">
                        <a:latin typeface="Arial"/>
                        <a:cs typeface="Arial"/>
                      </a:endParaRPr>
                    </a:p>
                  </a:txBody>
                  <a:tcPr marL="0" marR="0" marT="6257" marB="0">
                    <a:lnL w="4572">
                      <a:solidFill>
                        <a:srgbClr val="C0C0C0"/>
                      </a:solidFill>
                      <a:prstDash val="solid"/>
                    </a:lnL>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413</a:t>
                      </a:r>
                      <a:endParaRPr sz="1400">
                        <a:latin typeface="Arial"/>
                        <a:cs typeface="Arial"/>
                      </a:endParaRPr>
                    </a:p>
                  </a:txBody>
                  <a:tcPr marL="0" marR="0" marT="6257" marB="0">
                    <a:lnL w="4572">
                      <a:solidFill>
                        <a:srgbClr val="C0C0C0"/>
                      </a:solidFill>
                      <a:prstDash val="solid"/>
                    </a:lnL>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7620" algn="ctr">
                        <a:lnSpc>
                          <a:spcPct val="100000"/>
                        </a:lnSpc>
                        <a:spcBef>
                          <a:spcPts val="50"/>
                        </a:spcBef>
                      </a:pPr>
                      <a:r>
                        <a:rPr sz="1400" b="1" spc="20" dirty="0">
                          <a:latin typeface="Arial"/>
                          <a:cs typeface="Arial"/>
                        </a:rPr>
                        <a:t>373</a:t>
                      </a:r>
                      <a:endParaRPr sz="1400">
                        <a:latin typeface="Arial"/>
                        <a:cs typeface="Arial"/>
                      </a:endParaRPr>
                    </a:p>
                  </a:txBody>
                  <a:tcPr marL="0" marR="0" marT="6257" marB="0">
                    <a:lnL w="4572">
                      <a:solidFill>
                        <a:srgbClr val="C0C0C0"/>
                      </a:solidFill>
                      <a:prstDash val="solid"/>
                    </a:lnL>
                    <a:lnR w="65532">
                      <a:solidFill>
                        <a:srgbClr val="BEBEBE"/>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391</a:t>
                      </a:r>
                      <a:endParaRPr sz="1400">
                        <a:latin typeface="Arial"/>
                        <a:cs typeface="Arial"/>
                      </a:endParaRPr>
                    </a:p>
                  </a:txBody>
                  <a:tcPr marL="0" marR="0" marT="6257" marB="0">
                    <a:lnL w="65532">
                      <a:solidFill>
                        <a:srgbClr val="BEBEBE"/>
                      </a:solidFill>
                      <a:prstDash val="solid"/>
                    </a:lnL>
                    <a:lnT w="4572">
                      <a:solidFill>
                        <a:srgbClr val="C0C0C0"/>
                      </a:solidFill>
                      <a:prstDash val="solid"/>
                    </a:lnT>
                    <a:lnB w="57912">
                      <a:solidFill>
                        <a:srgbClr val="8DB4E1"/>
                      </a:solidFill>
                      <a:prstDash val="solid"/>
                    </a:lnB>
                    <a:solidFill>
                      <a:srgbClr val="FBD4B4"/>
                    </a:solidFill>
                  </a:tcPr>
                </a:tc>
                <a:tc>
                  <a:txBody>
                    <a:bodyPr/>
                    <a:lstStyle/>
                    <a:p>
                      <a:pPr marL="13970" algn="ctr">
                        <a:lnSpc>
                          <a:spcPct val="100000"/>
                        </a:lnSpc>
                        <a:spcBef>
                          <a:spcPts val="50"/>
                        </a:spcBef>
                      </a:pPr>
                      <a:r>
                        <a:rPr sz="1400" b="1" spc="20" dirty="0">
                          <a:latin typeface="Arial"/>
                          <a:cs typeface="Arial"/>
                        </a:rPr>
                        <a:t>144</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a:txBody>
                    <a:bodyPr/>
                    <a:lstStyle/>
                    <a:p>
                      <a:pPr marL="13335" algn="ctr">
                        <a:lnSpc>
                          <a:spcPct val="100000"/>
                        </a:lnSpc>
                        <a:spcBef>
                          <a:spcPts val="50"/>
                        </a:spcBef>
                      </a:pPr>
                      <a:r>
                        <a:rPr sz="1400" b="1" spc="20" dirty="0">
                          <a:latin typeface="Arial"/>
                          <a:cs typeface="Arial"/>
                        </a:rPr>
                        <a:t>43</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a:txBody>
                    <a:bodyPr/>
                    <a:lstStyle/>
                    <a:p>
                      <a:pPr marL="13970" algn="ctr">
                        <a:lnSpc>
                          <a:spcPct val="100000"/>
                        </a:lnSpc>
                        <a:spcBef>
                          <a:spcPts val="50"/>
                        </a:spcBef>
                      </a:pPr>
                      <a:r>
                        <a:rPr sz="1400" b="1" dirty="0">
                          <a:latin typeface="Arial"/>
                          <a:cs typeface="Arial"/>
                        </a:rPr>
                        <a:t>0</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gridSpan="3">
                  <a:txBody>
                    <a:bodyPr/>
                    <a:lstStyle/>
                    <a:p>
                      <a:pPr marL="93345">
                        <a:lnSpc>
                          <a:spcPct val="100000"/>
                        </a:lnSpc>
                        <a:spcBef>
                          <a:spcPts val="70"/>
                        </a:spcBef>
                        <a:tabLst>
                          <a:tab pos="346075" algn="l"/>
                          <a:tab pos="611505" algn="l"/>
                        </a:tabLst>
                      </a:pPr>
                      <a:r>
                        <a:rPr sz="1400" b="1" spc="20" dirty="0">
                          <a:latin typeface="Arial"/>
                          <a:cs typeface="Arial"/>
                        </a:rPr>
                        <a:t>1	0	0</a:t>
                      </a:r>
                      <a:endParaRPr sz="1400">
                        <a:latin typeface="Arial"/>
                        <a:cs typeface="Arial"/>
                      </a:endParaRPr>
                    </a:p>
                  </a:txBody>
                  <a:tcPr marL="0" marR="0" marT="8759" marB="0">
                    <a:lnR w="12192">
                      <a:solidFill>
                        <a:srgbClr val="C0C0C0"/>
                      </a:solidFill>
                      <a:prstDash val="solid"/>
                    </a:lnR>
                    <a:lnB w="64008">
                      <a:solidFill>
                        <a:srgbClr val="8DB4E1"/>
                      </a:solidFill>
                      <a:prstDash val="solid"/>
                    </a:lnB>
                    <a:solidFill>
                      <a:srgbClr val="FBD4B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223939">
                <a:tc rowSpan="4">
                  <a:txBody>
                    <a:bodyPr/>
                    <a:lstStyle/>
                    <a:p>
                      <a:endParaRPr sz="1400">
                        <a:latin typeface="Arial"/>
                        <a:cs typeface="Arial"/>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rowSpan="4" gridSpan="2">
                  <a:txBody>
                    <a:bodyPr/>
                    <a:lstStyle/>
                    <a:p>
                      <a:endParaRPr sz="1400">
                        <a:latin typeface="Arial"/>
                        <a:cs typeface="Arial"/>
                      </a:endParaRPr>
                    </a:p>
                  </a:txBody>
                  <a:tcPr marL="0" marR="0" marT="0" marB="0">
                    <a:lnT w="57912" cap="flat" cmpd="sng" algn="ctr">
                      <a:solidFill>
                        <a:srgbClr val="8DB4E1"/>
                      </a:solidFill>
                      <a:prstDash val="solid"/>
                      <a:round/>
                      <a:headEnd type="none" w="med" len="med"/>
                      <a:tailEnd type="none" w="med" len="med"/>
                    </a:lnT>
                    <a:lnB w="73151">
                      <a:solidFill>
                        <a:srgbClr val="8DB4E1"/>
                      </a:solidFill>
                      <a:prstDash val="solid"/>
                    </a:lnB>
                    <a:solidFill>
                      <a:srgbClr val="BEBEBE"/>
                    </a:solidFill>
                  </a:tcPr>
                </a:tc>
                <a:tc rowSpan="4" hMerge="1">
                  <a:txBody>
                    <a:bodyPr/>
                    <a:lstStyle/>
                    <a:p>
                      <a:endParaRPr/>
                    </a:p>
                  </a:txBody>
                  <a:tcPr marL="0" marR="0" marT="0" marB="0"/>
                </a:tc>
                <a:tc rowSpan="3" gridSpan="4">
                  <a:txBody>
                    <a:bodyPr/>
                    <a:lstStyle/>
                    <a:p>
                      <a:pPr marL="2540" algn="ctr">
                        <a:lnSpc>
                          <a:spcPct val="100000"/>
                        </a:lnSpc>
                        <a:spcBef>
                          <a:spcPts val="295"/>
                        </a:spcBef>
                      </a:pPr>
                      <a:r>
                        <a:rPr sz="800" b="1" dirty="0">
                          <a:latin typeface="Arial"/>
                          <a:cs typeface="Arial"/>
                        </a:rPr>
                        <a:t>3rd-  SW </a:t>
                      </a:r>
                      <a:r>
                        <a:rPr sz="800" b="1" spc="-5" dirty="0">
                          <a:latin typeface="Arial"/>
                          <a:cs typeface="Arial"/>
                        </a:rPr>
                        <a:t>(8/14/19-</a:t>
                      </a:r>
                      <a:r>
                        <a:rPr sz="800" b="1" dirty="0">
                          <a:latin typeface="Arial"/>
                          <a:cs typeface="Arial"/>
                        </a:rPr>
                        <a:t> </a:t>
                      </a:r>
                      <a:r>
                        <a:rPr sz="800" b="1" spc="-5" dirty="0">
                          <a:latin typeface="Arial"/>
                          <a:cs typeface="Arial"/>
                        </a:rPr>
                        <a:t>11/01/19)</a:t>
                      </a:r>
                      <a:endParaRPr sz="800">
                        <a:latin typeface="Arial"/>
                        <a:cs typeface="Arial"/>
                      </a:endParaRPr>
                    </a:p>
                    <a:p>
                      <a:pPr marL="50800" marR="41275" algn="ctr">
                        <a:lnSpc>
                          <a:spcPct val="106000"/>
                        </a:lnSpc>
                        <a:spcBef>
                          <a:spcPts val="525"/>
                        </a:spcBef>
                      </a:pPr>
                      <a:r>
                        <a:rPr sz="700" b="1" spc="5" dirty="0">
                          <a:latin typeface="Arial"/>
                          <a:cs typeface="Arial"/>
                        </a:rPr>
                        <a:t>Trend </a:t>
                      </a:r>
                      <a:r>
                        <a:rPr sz="700" b="1" spc="10" dirty="0">
                          <a:latin typeface="Arial"/>
                          <a:cs typeface="Arial"/>
                        </a:rPr>
                        <a:t>Summary </a:t>
                      </a:r>
                      <a:r>
                        <a:rPr sz="700" b="1" spc="5" dirty="0">
                          <a:latin typeface="Arial"/>
                          <a:cs typeface="Arial"/>
                        </a:rPr>
                        <a:t>Report - </a:t>
                      </a:r>
                      <a:r>
                        <a:rPr sz="700" b="1" spc="10" dirty="0">
                          <a:latin typeface="Arial"/>
                          <a:cs typeface="Arial"/>
                        </a:rPr>
                        <a:t># </a:t>
                      </a:r>
                      <a:r>
                        <a:rPr sz="700" b="1" spc="5" dirty="0">
                          <a:latin typeface="Arial"/>
                          <a:cs typeface="Arial"/>
                        </a:rPr>
                        <a:t>of </a:t>
                      </a:r>
                      <a:r>
                        <a:rPr sz="700" b="1" spc="10" dirty="0">
                          <a:latin typeface="Arial"/>
                          <a:cs typeface="Arial"/>
                        </a:rPr>
                        <a:t>Students </a:t>
                      </a:r>
                      <a:r>
                        <a:rPr sz="700" b="1" spc="15" dirty="0">
                          <a:latin typeface="Arial"/>
                          <a:cs typeface="Arial"/>
                        </a:rPr>
                        <a:t>with</a:t>
                      </a:r>
                      <a:r>
                        <a:rPr sz="700" b="1" spc="-65" dirty="0">
                          <a:latin typeface="Arial"/>
                          <a:cs typeface="Arial"/>
                        </a:rPr>
                        <a:t> </a:t>
                      </a:r>
                      <a:r>
                        <a:rPr sz="700" b="1" spc="10" dirty="0">
                          <a:latin typeface="Arial"/>
                          <a:cs typeface="Arial"/>
                        </a:rPr>
                        <a:t>2nd  </a:t>
                      </a:r>
                      <a:r>
                        <a:rPr sz="700" b="1" spc="5" dirty="0">
                          <a:latin typeface="Arial"/>
                          <a:cs typeface="Arial"/>
                        </a:rPr>
                        <a:t>Period </a:t>
                      </a:r>
                      <a:r>
                        <a:rPr sz="700" b="1" u="sng" spc="10" dirty="0">
                          <a:latin typeface="Arial"/>
                          <a:cs typeface="Arial"/>
                        </a:rPr>
                        <a:t>UNEXCUSED </a:t>
                      </a:r>
                      <a:r>
                        <a:rPr sz="700" b="1" spc="5" dirty="0">
                          <a:latin typeface="Arial"/>
                          <a:cs typeface="Arial"/>
                        </a:rPr>
                        <a:t>Absences</a:t>
                      </a:r>
                      <a:r>
                        <a:rPr sz="700" b="1" spc="-40" dirty="0">
                          <a:latin typeface="Arial"/>
                          <a:cs typeface="Arial"/>
                        </a:rPr>
                        <a:t> </a:t>
                      </a:r>
                      <a:r>
                        <a:rPr sz="700" b="1" dirty="0">
                          <a:latin typeface="Arial"/>
                          <a:cs typeface="Arial"/>
                        </a:rPr>
                        <a:t>(ABS)</a:t>
                      </a:r>
                      <a:endParaRPr sz="700">
                        <a:latin typeface="Arial"/>
                        <a:cs typeface="Arial"/>
                      </a:endParaRPr>
                    </a:p>
                  </a:txBody>
                  <a:tcPr marL="0" marR="0" marT="36914"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rowSpan="3" hMerge="1">
                  <a:txBody>
                    <a:bodyPr/>
                    <a:lstStyle/>
                    <a:p>
                      <a:endParaRPr/>
                    </a:p>
                  </a:txBody>
                  <a:tcPr marL="0" marR="0" marT="0" marB="0"/>
                </a:tc>
                <a:tc rowSpan="3" hMerge="1">
                  <a:txBody>
                    <a:bodyPr/>
                    <a:lstStyle/>
                    <a:p>
                      <a:endParaRPr/>
                    </a:p>
                  </a:txBody>
                  <a:tcPr marL="0" marR="0" marT="0" marB="0"/>
                </a:tc>
                <a:tc rowSpan="3" hMerge="1">
                  <a:txBody>
                    <a:bodyPr/>
                    <a:lstStyle/>
                    <a:p>
                      <a:endParaRPr/>
                    </a:p>
                  </a:txBody>
                  <a:tcPr marL="0" marR="0" marT="0" marB="0"/>
                </a:tc>
                <a:tc gridSpan="4">
                  <a:txBody>
                    <a:bodyPr/>
                    <a:lstStyle/>
                    <a:p>
                      <a:pPr marL="140335">
                        <a:lnSpc>
                          <a:spcPct val="100000"/>
                        </a:lnSpc>
                        <a:spcBef>
                          <a:spcPts val="455"/>
                        </a:spcBef>
                      </a:pPr>
                      <a:r>
                        <a:rPr sz="700" b="1" u="sng" spc="10" dirty="0">
                          <a:latin typeface="Arial"/>
                          <a:cs typeface="Arial"/>
                        </a:rPr>
                        <a:t>Campus </a:t>
                      </a:r>
                      <a:r>
                        <a:rPr sz="700" b="1" u="sng" spc="5" dirty="0">
                          <a:latin typeface="Arial"/>
                          <a:cs typeface="Arial"/>
                        </a:rPr>
                        <a:t>Letters Issued for </a:t>
                      </a:r>
                      <a:r>
                        <a:rPr sz="700" b="1" u="sng" spc="10" dirty="0">
                          <a:latin typeface="Arial"/>
                          <a:cs typeface="Arial"/>
                        </a:rPr>
                        <a:t>Student</a:t>
                      </a:r>
                      <a:r>
                        <a:rPr sz="700" b="1" u="sng" spc="-35" dirty="0">
                          <a:latin typeface="Arial"/>
                          <a:cs typeface="Arial"/>
                        </a:rPr>
                        <a:t> </a:t>
                      </a:r>
                      <a:r>
                        <a:rPr sz="700" b="1" u="sng" spc="5" dirty="0">
                          <a:latin typeface="Arial"/>
                          <a:cs typeface="Arial"/>
                        </a:rPr>
                        <a:t>Truancy</a:t>
                      </a:r>
                      <a:endParaRPr sz="700">
                        <a:latin typeface="Arial"/>
                        <a:cs typeface="Arial"/>
                      </a:endParaRPr>
                    </a:p>
                  </a:txBody>
                  <a:tcPr marL="0" marR="0" marT="56935" marB="0">
                    <a:lnL w="73151" cap="flat" cmpd="sng" algn="ctr">
                      <a:solidFill>
                        <a:srgbClr val="BEBEBE"/>
                      </a:solidFill>
                      <a:prstDash val="solid"/>
                      <a:round/>
                      <a:headEnd type="none" w="med" len="med"/>
                      <a:tailEnd type="none" w="med" len="med"/>
                    </a:lnL>
                    <a:lnR w="9144">
                      <a:solidFill>
                        <a:srgbClr val="C0C0C0"/>
                      </a:solidFill>
                      <a:prstDash val="solid"/>
                    </a:lnR>
                    <a:lnT w="57912">
                      <a:solidFill>
                        <a:srgbClr val="8DB4E1"/>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3" gridSpan="3">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60350" marR="102870" indent="-143510">
                        <a:lnSpc>
                          <a:spcPct val="111100"/>
                        </a:lnSpc>
                        <a:spcBef>
                          <a:spcPts val="290"/>
                        </a:spcBef>
                      </a:pPr>
                      <a:r>
                        <a:rPr sz="400" b="1" spc="5" dirty="0">
                          <a:latin typeface="Arial"/>
                          <a:cs typeface="Arial"/>
                        </a:rPr>
                        <a:t>Truancy </a:t>
                      </a:r>
                      <a:r>
                        <a:rPr sz="400" b="1" spc="10" dirty="0">
                          <a:latin typeface="Arial"/>
                          <a:cs typeface="Arial"/>
                        </a:rPr>
                        <a:t>Cases</a:t>
                      </a:r>
                      <a:r>
                        <a:rPr sz="400" b="1" spc="-50" dirty="0">
                          <a:latin typeface="Arial"/>
                          <a:cs typeface="Arial"/>
                        </a:rPr>
                        <a:t> </a:t>
                      </a:r>
                      <a:r>
                        <a:rPr sz="400" b="1" spc="10" dirty="0">
                          <a:latin typeface="Arial"/>
                          <a:cs typeface="Arial"/>
                        </a:rPr>
                        <a:t>with  </a:t>
                      </a:r>
                      <a:r>
                        <a:rPr sz="400" b="1" spc="5" dirty="0">
                          <a:latin typeface="Arial"/>
                          <a:cs typeface="Arial"/>
                        </a:rPr>
                        <a:t>DA/Judge</a:t>
                      </a:r>
                      <a:endParaRPr sz="400">
                        <a:latin typeface="Arial"/>
                        <a:cs typeface="Arial"/>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rowSpan="3" hMerge="1">
                  <a:txBody>
                    <a:bodyPr/>
                    <a:lstStyle/>
                    <a:p>
                      <a:endParaRPr/>
                    </a:p>
                  </a:txBody>
                  <a:tcPr marL="0" marR="0" marT="0" marB="0"/>
                </a:tc>
                <a:tc rowSpan="3" hMerge="1">
                  <a:txBody>
                    <a:bodyPr/>
                    <a:lstStyle/>
                    <a:p>
                      <a:endParaRPr/>
                    </a:p>
                  </a:txBody>
                  <a:tcPr marL="0" marR="0" marT="0" marB="0"/>
                </a:tc>
                <a:extLst>
                  <a:ext uri="{0D108BD9-81ED-4DB2-BD59-A6C34878D82A}">
                    <a16:rowId xmlns:a16="http://schemas.microsoft.com/office/drawing/2014/main" val="10013"/>
                  </a:ext>
                </a:extLst>
              </a:tr>
              <a:tr h="144493">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gridSpan="4" vMerge="1">
                  <a:txBody>
                    <a:bodyPr/>
                    <a:lstStyle/>
                    <a:p>
                      <a:endParaRPr/>
                    </a:p>
                  </a:txBody>
                  <a:tcPr marL="0" marR="0" marT="37465"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a:lnSpc>
                          <a:spcPct val="100000"/>
                        </a:lnSpc>
                        <a:spcBef>
                          <a:spcPts val="5"/>
                        </a:spcBef>
                      </a:pPr>
                      <a:endParaRPr sz="500">
                        <a:latin typeface="Times New Roman"/>
                        <a:cs typeface="Times New Roman"/>
                      </a:endParaRPr>
                    </a:p>
                    <a:p>
                      <a:pPr marL="3810" algn="ctr">
                        <a:lnSpc>
                          <a:spcPct val="100000"/>
                        </a:lnSpc>
                      </a:pPr>
                      <a:r>
                        <a:rPr sz="400" b="1" spc="5" dirty="0">
                          <a:latin typeface="Arial"/>
                          <a:cs typeface="Arial"/>
                        </a:rPr>
                        <a:t>Attendance</a:t>
                      </a:r>
                      <a:endParaRPr sz="400">
                        <a:latin typeface="Arial"/>
                        <a:cs typeface="Arial"/>
                      </a:endParaRPr>
                    </a:p>
                  </a:txBody>
                  <a:tcPr marL="0" marR="0" marT="626" marB="0">
                    <a:lnL w="73151">
                      <a:solidFill>
                        <a:srgbClr val="BEBEBE"/>
                      </a:solidFill>
                      <a:prstDash val="solid"/>
                    </a:lnL>
                    <a:lnR w="9144">
                      <a:solidFill>
                        <a:srgbClr val="C0C0C0"/>
                      </a:solidFill>
                      <a:prstDash val="solid"/>
                    </a:lnR>
                    <a:solidFill>
                      <a:srgbClr val="DCE6F0"/>
                    </a:solidFill>
                  </a:tcPr>
                </a:tc>
                <a:tc>
                  <a:txBody>
                    <a:bodyPr/>
                    <a:lstStyle/>
                    <a:p>
                      <a:pPr>
                        <a:lnSpc>
                          <a:spcPct val="100000"/>
                        </a:lnSpc>
                        <a:spcBef>
                          <a:spcPts val="40"/>
                        </a:spcBef>
                      </a:pPr>
                      <a:endParaRPr sz="500">
                        <a:latin typeface="Times New Roman"/>
                        <a:cs typeface="Times New Roman"/>
                      </a:endParaRPr>
                    </a:p>
                    <a:p>
                      <a:pPr algn="ctr">
                        <a:lnSpc>
                          <a:spcPct val="100000"/>
                        </a:lnSpc>
                      </a:pPr>
                      <a:r>
                        <a:rPr sz="400" b="1" spc="5" dirty="0">
                          <a:latin typeface="Arial"/>
                          <a:cs typeface="Arial"/>
                        </a:rPr>
                        <a:t>Student</a:t>
                      </a:r>
                      <a:endParaRPr sz="400">
                        <a:latin typeface="Arial"/>
                        <a:cs typeface="Arial"/>
                      </a:endParaRPr>
                    </a:p>
                  </a:txBody>
                  <a:tcPr marL="0" marR="0" marT="5005" marB="0">
                    <a:lnL w="9144">
                      <a:solidFill>
                        <a:srgbClr val="C0C0C0"/>
                      </a:solidFill>
                      <a:prstDash val="solid"/>
                    </a:lnL>
                    <a:solidFill>
                      <a:srgbClr val="D7E3BB"/>
                    </a:solidFill>
                  </a:tcPr>
                </a:tc>
                <a:tc>
                  <a:txBody>
                    <a:bodyPr/>
                    <a:lstStyle/>
                    <a:p>
                      <a:pPr>
                        <a:lnSpc>
                          <a:spcPct val="100000"/>
                        </a:lnSpc>
                        <a:spcBef>
                          <a:spcPts val="40"/>
                        </a:spcBef>
                      </a:pPr>
                      <a:endParaRPr sz="500">
                        <a:latin typeface="Times New Roman"/>
                        <a:cs typeface="Times New Roman"/>
                      </a:endParaRPr>
                    </a:p>
                    <a:p>
                      <a:pPr algn="ctr">
                        <a:lnSpc>
                          <a:spcPct val="100000"/>
                        </a:lnSpc>
                      </a:pPr>
                      <a:r>
                        <a:rPr sz="400" b="1" dirty="0">
                          <a:latin typeface="Arial"/>
                          <a:cs typeface="Arial"/>
                        </a:rPr>
                        <a:t>C</a:t>
                      </a:r>
                      <a:r>
                        <a:rPr sz="400" b="1" spc="-5" dirty="0">
                          <a:latin typeface="Arial"/>
                          <a:cs typeface="Arial"/>
                        </a:rPr>
                        <a:t>o</a:t>
                      </a:r>
                      <a:r>
                        <a:rPr sz="400" b="1" spc="-20" dirty="0">
                          <a:latin typeface="Arial"/>
                          <a:cs typeface="Arial"/>
                        </a:rPr>
                        <a:t>u</a:t>
                      </a:r>
                      <a:r>
                        <a:rPr sz="400" b="1" dirty="0">
                          <a:latin typeface="Arial"/>
                          <a:cs typeface="Arial"/>
                        </a:rPr>
                        <a:t>rt </a:t>
                      </a:r>
                      <a:r>
                        <a:rPr sz="400" b="1" spc="10" dirty="0">
                          <a:latin typeface="Arial"/>
                          <a:cs typeface="Arial"/>
                        </a:rPr>
                        <a:t>W</a:t>
                      </a:r>
                      <a:r>
                        <a:rPr sz="400" b="1" spc="-5" dirty="0">
                          <a:latin typeface="Arial"/>
                          <a:cs typeface="Arial"/>
                        </a:rPr>
                        <a:t>a</a:t>
                      </a:r>
                      <a:r>
                        <a:rPr sz="400" b="1" dirty="0">
                          <a:latin typeface="Arial"/>
                          <a:cs typeface="Arial"/>
                        </a:rPr>
                        <a:t>r</a:t>
                      </a:r>
                      <a:r>
                        <a:rPr sz="400" b="1" spc="-20" dirty="0">
                          <a:latin typeface="Arial"/>
                          <a:cs typeface="Arial"/>
                        </a:rPr>
                        <a:t>n</a:t>
                      </a:r>
                      <a:r>
                        <a:rPr sz="400" b="1" spc="-5" dirty="0">
                          <a:latin typeface="Arial"/>
                          <a:cs typeface="Arial"/>
                        </a:rPr>
                        <a:t>i</a:t>
                      </a:r>
                      <a:r>
                        <a:rPr sz="400" b="1" spc="-20" dirty="0">
                          <a:latin typeface="Arial"/>
                          <a:cs typeface="Arial"/>
                        </a:rPr>
                        <a:t>n</a:t>
                      </a:r>
                      <a:r>
                        <a:rPr sz="400" b="1" dirty="0">
                          <a:latin typeface="Arial"/>
                          <a:cs typeface="Arial"/>
                        </a:rPr>
                        <a:t>g</a:t>
                      </a:r>
                      <a:endParaRPr sz="400">
                        <a:latin typeface="Arial"/>
                        <a:cs typeface="Arial"/>
                      </a:endParaRPr>
                    </a:p>
                  </a:txBody>
                  <a:tcPr marL="0" marR="0" marT="5005" marB="0">
                    <a:solidFill>
                      <a:srgbClr val="CCC0DA"/>
                    </a:solidFill>
                  </a:tcPr>
                </a:tc>
                <a:tc>
                  <a:txBody>
                    <a:bodyPr/>
                    <a:lstStyle/>
                    <a:p>
                      <a:pPr>
                        <a:lnSpc>
                          <a:spcPct val="100000"/>
                        </a:lnSpc>
                        <a:spcBef>
                          <a:spcPts val="40"/>
                        </a:spcBef>
                      </a:pPr>
                      <a:endParaRPr sz="500">
                        <a:latin typeface="Times New Roman"/>
                        <a:cs typeface="Times New Roman"/>
                      </a:endParaRPr>
                    </a:p>
                    <a:p>
                      <a:pPr marL="5715" algn="ctr">
                        <a:lnSpc>
                          <a:spcPct val="100000"/>
                        </a:lnSpc>
                      </a:pPr>
                      <a:r>
                        <a:rPr sz="400" b="1" dirty="0">
                          <a:latin typeface="Arial"/>
                          <a:cs typeface="Arial"/>
                        </a:rPr>
                        <a:t>S</a:t>
                      </a:r>
                      <a:r>
                        <a:rPr sz="400" b="1" spc="-5" dirty="0">
                          <a:latin typeface="Arial"/>
                          <a:cs typeface="Arial"/>
                        </a:rPr>
                        <a:t>w</a:t>
                      </a:r>
                      <a:r>
                        <a:rPr sz="400" b="1" spc="-10" dirty="0">
                          <a:latin typeface="Arial"/>
                          <a:cs typeface="Arial"/>
                        </a:rPr>
                        <a:t>o</a:t>
                      </a:r>
                      <a:r>
                        <a:rPr sz="400" b="1" dirty="0">
                          <a:latin typeface="Arial"/>
                          <a:cs typeface="Arial"/>
                        </a:rPr>
                        <a:t>rn</a:t>
                      </a:r>
                      <a:r>
                        <a:rPr sz="400" b="1" spc="-15" dirty="0">
                          <a:latin typeface="Arial"/>
                          <a:cs typeface="Arial"/>
                        </a:rPr>
                        <a:t> </a:t>
                      </a:r>
                      <a:r>
                        <a:rPr sz="400" b="1" spc="-25" dirty="0">
                          <a:latin typeface="Arial"/>
                          <a:cs typeface="Arial"/>
                        </a:rPr>
                        <a:t>A</a:t>
                      </a:r>
                      <a:r>
                        <a:rPr sz="400" b="1" spc="-5" dirty="0">
                          <a:latin typeface="Arial"/>
                          <a:cs typeface="Arial"/>
                        </a:rPr>
                        <a:t>ffi</a:t>
                      </a:r>
                      <a:r>
                        <a:rPr sz="400" b="1" spc="-10" dirty="0">
                          <a:latin typeface="Arial"/>
                          <a:cs typeface="Arial"/>
                        </a:rPr>
                        <a:t>d</a:t>
                      </a:r>
                      <a:r>
                        <a:rPr sz="400" b="1" spc="-5" dirty="0">
                          <a:latin typeface="Arial"/>
                          <a:cs typeface="Arial"/>
                        </a:rPr>
                        <a:t>a</a:t>
                      </a:r>
                      <a:r>
                        <a:rPr sz="400" b="1" spc="-15" dirty="0">
                          <a:latin typeface="Arial"/>
                          <a:cs typeface="Arial"/>
                        </a:rPr>
                        <a:t>v</a:t>
                      </a:r>
                      <a:r>
                        <a:rPr sz="400" b="1" spc="-5" dirty="0">
                          <a:latin typeface="Arial"/>
                          <a:cs typeface="Arial"/>
                        </a:rPr>
                        <a:t>i</a:t>
                      </a:r>
                      <a:r>
                        <a:rPr sz="400" b="1" dirty="0">
                          <a:latin typeface="Arial"/>
                          <a:cs typeface="Arial"/>
                        </a:rPr>
                        <a:t>t</a:t>
                      </a:r>
                      <a:endParaRPr sz="400">
                        <a:latin typeface="Arial"/>
                        <a:cs typeface="Arial"/>
                      </a:endParaRPr>
                    </a:p>
                  </a:txBody>
                  <a:tcPr marL="0" marR="0" marT="5005" marB="0">
                    <a:lnR w="9144">
                      <a:solidFill>
                        <a:srgbClr val="C0C0C0"/>
                      </a:solidFill>
                      <a:prstDash val="solid"/>
                    </a:lnR>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4"/>
                  </a:ext>
                </a:extLst>
              </a:tr>
              <a:tr h="120471">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gridSpan="4" vMerge="1">
                  <a:txBody>
                    <a:bodyPr/>
                    <a:lstStyle/>
                    <a:p>
                      <a:endParaRPr/>
                    </a:p>
                  </a:txBody>
                  <a:tcPr marL="0" marR="0" marT="37465"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2540" algn="ctr">
                        <a:lnSpc>
                          <a:spcPct val="100000"/>
                        </a:lnSpc>
                        <a:spcBef>
                          <a:spcPts val="15"/>
                        </a:spcBef>
                      </a:pPr>
                      <a:r>
                        <a:rPr sz="400" b="1" dirty="0">
                          <a:latin typeface="Arial"/>
                          <a:cs typeface="Arial"/>
                        </a:rPr>
                        <a:t>N</a:t>
                      </a:r>
                      <a:r>
                        <a:rPr sz="400" b="1" spc="-5" dirty="0">
                          <a:latin typeface="Arial"/>
                          <a:cs typeface="Arial"/>
                        </a:rPr>
                        <a:t>otic</a:t>
                      </a:r>
                      <a:r>
                        <a:rPr sz="400" b="1" dirty="0">
                          <a:latin typeface="Arial"/>
                          <a:cs typeface="Arial"/>
                        </a:rPr>
                        <a:t>e </a:t>
                      </a:r>
                      <a:r>
                        <a:rPr sz="400" b="1" spc="-10" dirty="0">
                          <a:latin typeface="Arial"/>
                          <a:cs typeface="Arial"/>
                        </a:rPr>
                        <a:t>L</a:t>
                      </a:r>
                      <a:r>
                        <a:rPr sz="400" b="1" spc="-5" dirty="0">
                          <a:latin typeface="Arial"/>
                          <a:cs typeface="Arial"/>
                        </a:rPr>
                        <a:t>ette</a:t>
                      </a:r>
                      <a:r>
                        <a:rPr sz="400" b="1" dirty="0">
                          <a:latin typeface="Arial"/>
                          <a:cs typeface="Arial"/>
                        </a:rPr>
                        <a:t>rs</a:t>
                      </a:r>
                      <a:endParaRPr sz="400">
                        <a:latin typeface="Arial"/>
                        <a:cs typeface="Arial"/>
                      </a:endParaRPr>
                    </a:p>
                  </a:txBody>
                  <a:tcPr marL="0" marR="0" marT="1877" marB="0">
                    <a:lnL w="73151">
                      <a:solidFill>
                        <a:srgbClr val="BEBEBE"/>
                      </a:solidFill>
                      <a:prstDash val="solid"/>
                    </a:lnL>
                    <a:lnR w="9144">
                      <a:solidFill>
                        <a:srgbClr val="C0C0C0"/>
                      </a:solidFill>
                      <a:prstDash val="solid"/>
                    </a:lnR>
                    <a:solidFill>
                      <a:srgbClr val="DCE6F0"/>
                    </a:solidFill>
                  </a:tcPr>
                </a:tc>
                <a:tc>
                  <a:txBody>
                    <a:bodyPr/>
                    <a:lstStyle/>
                    <a:p>
                      <a:pPr algn="ctr">
                        <a:lnSpc>
                          <a:spcPct val="100000"/>
                        </a:lnSpc>
                        <a:spcBef>
                          <a:spcPts val="15"/>
                        </a:spcBef>
                      </a:pPr>
                      <a:r>
                        <a:rPr sz="400" b="1" spc="5" dirty="0">
                          <a:latin typeface="Arial"/>
                          <a:cs typeface="Arial"/>
                        </a:rPr>
                        <a:t>Attendance</a:t>
                      </a:r>
                      <a:r>
                        <a:rPr sz="400" b="1" spc="-75" dirty="0">
                          <a:latin typeface="Arial"/>
                          <a:cs typeface="Arial"/>
                        </a:rPr>
                        <a:t> </a:t>
                      </a:r>
                      <a:r>
                        <a:rPr sz="400" b="1" spc="10" dirty="0">
                          <a:latin typeface="Arial"/>
                          <a:cs typeface="Arial"/>
                        </a:rPr>
                        <a:t>Plan</a:t>
                      </a:r>
                      <a:endParaRPr sz="400">
                        <a:latin typeface="Arial"/>
                        <a:cs typeface="Arial"/>
                      </a:endParaRPr>
                    </a:p>
                  </a:txBody>
                  <a:tcPr marL="0" marR="0" marT="1877" marB="0">
                    <a:lnL w="9144">
                      <a:solidFill>
                        <a:srgbClr val="C0C0C0"/>
                      </a:solidFill>
                      <a:prstDash val="solid"/>
                    </a:lnL>
                    <a:solidFill>
                      <a:srgbClr val="D7E3BB"/>
                    </a:solidFill>
                  </a:tcPr>
                </a:tc>
                <a:tc>
                  <a:txBody>
                    <a:bodyPr/>
                    <a:lstStyle/>
                    <a:p>
                      <a:pPr algn="ctr">
                        <a:lnSpc>
                          <a:spcPct val="100000"/>
                        </a:lnSpc>
                        <a:spcBef>
                          <a:spcPts val="15"/>
                        </a:spcBef>
                      </a:pPr>
                      <a:r>
                        <a:rPr sz="400" b="1" spc="10" dirty="0">
                          <a:latin typeface="Arial"/>
                          <a:cs typeface="Arial"/>
                        </a:rPr>
                        <a:t>Letters</a:t>
                      </a:r>
                      <a:endParaRPr sz="400">
                        <a:latin typeface="Arial"/>
                        <a:cs typeface="Arial"/>
                      </a:endParaRPr>
                    </a:p>
                  </a:txBody>
                  <a:tcPr marL="0" marR="0" marT="1877" marB="0">
                    <a:solidFill>
                      <a:srgbClr val="CCC0DA"/>
                    </a:solidFill>
                  </a:tcPr>
                </a:tc>
                <a:tc>
                  <a:txBody>
                    <a:bodyPr/>
                    <a:lstStyle/>
                    <a:p>
                      <a:pPr marL="5715" algn="ctr">
                        <a:lnSpc>
                          <a:spcPct val="100000"/>
                        </a:lnSpc>
                        <a:spcBef>
                          <a:spcPts val="15"/>
                        </a:spcBef>
                      </a:pPr>
                      <a:r>
                        <a:rPr sz="400" b="1" spc="10" dirty="0">
                          <a:latin typeface="Arial"/>
                          <a:cs typeface="Arial"/>
                        </a:rPr>
                        <a:t>Complaints</a:t>
                      </a:r>
                      <a:r>
                        <a:rPr sz="400" b="1" spc="-75" dirty="0">
                          <a:latin typeface="Arial"/>
                          <a:cs typeface="Arial"/>
                        </a:rPr>
                        <a:t> </a:t>
                      </a:r>
                      <a:r>
                        <a:rPr sz="400" b="1" spc="5" dirty="0">
                          <a:latin typeface="Arial"/>
                          <a:cs typeface="Arial"/>
                        </a:rPr>
                        <a:t>filed</a:t>
                      </a:r>
                      <a:endParaRPr sz="400">
                        <a:latin typeface="Arial"/>
                        <a:cs typeface="Arial"/>
                      </a:endParaRPr>
                    </a:p>
                  </a:txBody>
                  <a:tcPr marL="0" marR="0" marT="1877" marB="0">
                    <a:lnR w="9144">
                      <a:solidFill>
                        <a:srgbClr val="C0C0C0"/>
                      </a:solidFill>
                      <a:prstDash val="solid"/>
                    </a:lnR>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5"/>
                  </a:ext>
                </a:extLst>
              </a:tr>
              <a:tr h="369849">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a:txBody>
                    <a:bodyPr/>
                    <a:lstStyle/>
                    <a:p>
                      <a:pPr>
                        <a:lnSpc>
                          <a:spcPct val="100000"/>
                        </a:lnSpc>
                        <a:spcBef>
                          <a:spcPts val="45"/>
                        </a:spcBef>
                      </a:pPr>
                      <a:endParaRPr sz="700" dirty="0">
                        <a:latin typeface="Times New Roman"/>
                        <a:cs typeface="Times New Roman"/>
                      </a:endParaRPr>
                    </a:p>
                    <a:p>
                      <a:pPr algn="ctr">
                        <a:lnSpc>
                          <a:spcPct val="100000"/>
                        </a:lnSpc>
                      </a:pPr>
                      <a:r>
                        <a:rPr sz="600" b="1" spc="10" dirty="0">
                          <a:latin typeface="Arial"/>
                          <a:cs typeface="Arial"/>
                        </a:rPr>
                        <a:t>3-5 </a:t>
                      </a:r>
                      <a:r>
                        <a:rPr sz="600" b="1" spc="15" dirty="0">
                          <a:latin typeface="Arial"/>
                          <a:cs typeface="Arial"/>
                        </a:rPr>
                        <a:t>ABS</a:t>
                      </a:r>
                      <a:r>
                        <a:rPr sz="600" b="1" spc="-70" dirty="0">
                          <a:latin typeface="Arial"/>
                          <a:cs typeface="Arial"/>
                        </a:rPr>
                        <a:t> </a:t>
                      </a:r>
                      <a:r>
                        <a:rPr sz="600" b="1" spc="10" dirty="0">
                          <a:latin typeface="Arial"/>
                          <a:cs typeface="Arial"/>
                        </a:rPr>
                        <a:t>(Attd</a:t>
                      </a:r>
                      <a:endParaRPr sz="600" dirty="0">
                        <a:latin typeface="Arial"/>
                        <a:cs typeface="Arial"/>
                      </a:endParaRPr>
                    </a:p>
                    <a:p>
                      <a:pPr algn="ctr">
                        <a:lnSpc>
                          <a:spcPct val="100000"/>
                        </a:lnSpc>
                        <a:spcBef>
                          <a:spcPts val="70"/>
                        </a:spcBef>
                      </a:pPr>
                      <a:r>
                        <a:rPr sz="600" b="1" spc="10" dirty="0">
                          <a:latin typeface="Arial"/>
                          <a:cs typeface="Arial"/>
                        </a:rPr>
                        <a:t>Letter)</a:t>
                      </a:r>
                      <a:endParaRPr sz="600" dirty="0">
                        <a:latin typeface="Arial"/>
                        <a:cs typeface="Arial"/>
                      </a:endParaRPr>
                    </a:p>
                  </a:txBody>
                  <a:tcPr marL="0" marR="0" marT="5631" marB="0">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161290">
                        <a:lnSpc>
                          <a:spcPct val="100000"/>
                        </a:lnSpc>
                        <a:spcBef>
                          <a:spcPts val="60"/>
                        </a:spcBef>
                      </a:pPr>
                      <a:r>
                        <a:rPr sz="600" b="1" spc="20" dirty="0">
                          <a:latin typeface="Arial"/>
                          <a:cs typeface="Arial"/>
                        </a:rPr>
                        <a:t>6</a:t>
                      </a:r>
                      <a:r>
                        <a:rPr sz="600" b="1" spc="-90" dirty="0">
                          <a:latin typeface="Arial"/>
                          <a:cs typeface="Arial"/>
                        </a:rPr>
                        <a:t> </a:t>
                      </a:r>
                      <a:r>
                        <a:rPr sz="600" b="1" spc="15" dirty="0">
                          <a:latin typeface="Arial"/>
                          <a:cs typeface="Arial"/>
                        </a:rPr>
                        <a:t>ABS</a:t>
                      </a:r>
                      <a:endParaRPr sz="600">
                        <a:latin typeface="Arial"/>
                        <a:cs typeface="Arial"/>
                      </a:endParaRPr>
                    </a:p>
                    <a:p>
                      <a:pPr marL="180975" marR="107950" indent="-66040">
                        <a:lnSpc>
                          <a:spcPct val="110000"/>
                        </a:lnSpc>
                      </a:pPr>
                      <a:r>
                        <a:rPr sz="600" b="1" dirty="0">
                          <a:latin typeface="Arial"/>
                          <a:cs typeface="Arial"/>
                        </a:rPr>
                        <a:t>(</a:t>
                      </a:r>
                      <a:r>
                        <a:rPr sz="600" b="1" spc="-5" dirty="0">
                          <a:latin typeface="Arial"/>
                          <a:cs typeface="Arial"/>
                        </a:rPr>
                        <a:t>S</a:t>
                      </a:r>
                      <a:r>
                        <a:rPr sz="600" b="1" dirty="0">
                          <a:latin typeface="Arial"/>
                          <a:cs typeface="Arial"/>
                        </a:rPr>
                        <a:t>t</a:t>
                      </a:r>
                      <a:r>
                        <a:rPr sz="600" b="1" spc="-5" dirty="0">
                          <a:latin typeface="Arial"/>
                          <a:cs typeface="Arial"/>
                        </a:rPr>
                        <a:t>ud</a:t>
                      </a:r>
                      <a:r>
                        <a:rPr sz="600" b="1" spc="-10" dirty="0">
                          <a:latin typeface="Arial"/>
                          <a:cs typeface="Arial"/>
                        </a:rPr>
                        <a:t>e</a:t>
                      </a:r>
                      <a:r>
                        <a:rPr sz="600" b="1" spc="-5" dirty="0">
                          <a:latin typeface="Arial"/>
                          <a:cs typeface="Arial"/>
                        </a:rPr>
                        <a:t>n</a:t>
                      </a:r>
                      <a:r>
                        <a:rPr sz="600" b="1" dirty="0">
                          <a:latin typeface="Arial"/>
                          <a:cs typeface="Arial"/>
                        </a:rPr>
                        <a:t>t  </a:t>
                      </a:r>
                      <a:r>
                        <a:rPr sz="600" b="1" spc="10" dirty="0">
                          <a:latin typeface="Arial"/>
                          <a:cs typeface="Arial"/>
                        </a:rPr>
                        <a:t>Plan)</a:t>
                      </a:r>
                      <a:endParaRPr sz="600">
                        <a:latin typeface="Arial"/>
                        <a:cs typeface="Arial"/>
                      </a:endParaRPr>
                    </a:p>
                  </a:txBody>
                  <a:tcPr marL="0" marR="0" marT="7508" marB="0">
                    <a:lnL w="4572">
                      <a:solidFill>
                        <a:srgbClr val="C0C0C0"/>
                      </a:solidFill>
                      <a:prstDash val="solid"/>
                    </a:lnL>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115570">
                        <a:lnSpc>
                          <a:spcPct val="100000"/>
                        </a:lnSpc>
                        <a:spcBef>
                          <a:spcPts val="60"/>
                        </a:spcBef>
                      </a:pPr>
                      <a:r>
                        <a:rPr sz="600" b="1" spc="10" dirty="0">
                          <a:latin typeface="Arial"/>
                          <a:cs typeface="Arial"/>
                        </a:rPr>
                        <a:t>7-9</a:t>
                      </a:r>
                      <a:r>
                        <a:rPr sz="600" b="1" spc="-80" dirty="0">
                          <a:latin typeface="Arial"/>
                          <a:cs typeface="Arial"/>
                        </a:rPr>
                        <a:t> </a:t>
                      </a:r>
                      <a:r>
                        <a:rPr sz="600" b="1" spc="15" dirty="0">
                          <a:latin typeface="Arial"/>
                          <a:cs typeface="Arial"/>
                        </a:rPr>
                        <a:t>ABS</a:t>
                      </a:r>
                      <a:endParaRPr sz="600">
                        <a:latin typeface="Arial"/>
                        <a:cs typeface="Arial"/>
                      </a:endParaRPr>
                    </a:p>
                    <a:p>
                      <a:pPr marL="93980" marR="85725" indent="53340">
                        <a:lnSpc>
                          <a:spcPct val="110000"/>
                        </a:lnSpc>
                      </a:pPr>
                      <a:r>
                        <a:rPr sz="600" b="1" spc="15" dirty="0">
                          <a:latin typeface="Arial"/>
                          <a:cs typeface="Arial"/>
                        </a:rPr>
                        <a:t>(Court  </a:t>
                      </a:r>
                      <a:r>
                        <a:rPr sz="600" b="1" spc="-15" dirty="0">
                          <a:latin typeface="Arial"/>
                          <a:cs typeface="Arial"/>
                        </a:rPr>
                        <a:t>W</a:t>
                      </a:r>
                      <a:r>
                        <a:rPr sz="600" b="1" spc="-10" dirty="0">
                          <a:latin typeface="Arial"/>
                          <a:cs typeface="Arial"/>
                        </a:rPr>
                        <a:t>a</a:t>
                      </a:r>
                      <a:r>
                        <a:rPr sz="600" b="1" dirty="0">
                          <a:latin typeface="Arial"/>
                          <a:cs typeface="Arial"/>
                        </a:rPr>
                        <a:t>r</a:t>
                      </a:r>
                      <a:r>
                        <a:rPr sz="600" b="1" spc="-5" dirty="0">
                          <a:latin typeface="Arial"/>
                          <a:cs typeface="Arial"/>
                        </a:rPr>
                        <a:t>n</a:t>
                      </a:r>
                      <a:r>
                        <a:rPr sz="600" b="1" dirty="0">
                          <a:latin typeface="Arial"/>
                          <a:cs typeface="Arial"/>
                        </a:rPr>
                        <a:t>i</a:t>
                      </a:r>
                      <a:r>
                        <a:rPr sz="600" b="1" spc="-5" dirty="0">
                          <a:latin typeface="Arial"/>
                          <a:cs typeface="Arial"/>
                        </a:rPr>
                        <a:t>ng</a:t>
                      </a:r>
                      <a:r>
                        <a:rPr sz="600" b="1" dirty="0">
                          <a:latin typeface="Arial"/>
                          <a:cs typeface="Arial"/>
                        </a:rPr>
                        <a:t>)</a:t>
                      </a:r>
                      <a:endParaRPr sz="600">
                        <a:latin typeface="Arial"/>
                        <a:cs typeface="Arial"/>
                      </a:endParaRPr>
                    </a:p>
                  </a:txBody>
                  <a:tcPr marL="0" marR="0" marT="7508" marB="0">
                    <a:lnL w="4572">
                      <a:solidFill>
                        <a:srgbClr val="C0C0C0"/>
                      </a:solidFill>
                      <a:prstDash val="solid"/>
                    </a:lnL>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69850">
                        <a:lnSpc>
                          <a:spcPct val="100000"/>
                        </a:lnSpc>
                        <a:spcBef>
                          <a:spcPts val="60"/>
                        </a:spcBef>
                      </a:pPr>
                      <a:r>
                        <a:rPr sz="600" b="1" spc="15" dirty="0">
                          <a:latin typeface="Arial"/>
                          <a:cs typeface="Arial"/>
                        </a:rPr>
                        <a:t>10 </a:t>
                      </a:r>
                      <a:r>
                        <a:rPr sz="600" b="1" spc="20" dirty="0">
                          <a:latin typeface="Arial"/>
                          <a:cs typeface="Arial"/>
                        </a:rPr>
                        <a:t>&gt;</a:t>
                      </a:r>
                      <a:r>
                        <a:rPr sz="600" b="1" spc="-95" dirty="0">
                          <a:latin typeface="Arial"/>
                          <a:cs typeface="Arial"/>
                        </a:rPr>
                        <a:t> </a:t>
                      </a:r>
                      <a:r>
                        <a:rPr sz="600" b="1" spc="15" dirty="0">
                          <a:latin typeface="Arial"/>
                          <a:cs typeface="Arial"/>
                        </a:rPr>
                        <a:t>ABS</a:t>
                      </a:r>
                      <a:endParaRPr sz="600">
                        <a:latin typeface="Arial"/>
                        <a:cs typeface="Arial"/>
                      </a:endParaRPr>
                    </a:p>
                    <a:p>
                      <a:pPr marL="69850" marR="62230" indent="36195">
                        <a:lnSpc>
                          <a:spcPct val="110000"/>
                        </a:lnSpc>
                      </a:pPr>
                      <a:r>
                        <a:rPr sz="600" b="1" spc="20" dirty="0">
                          <a:latin typeface="Arial"/>
                          <a:cs typeface="Arial"/>
                        </a:rPr>
                        <a:t>(Sworn  </a:t>
                      </a:r>
                      <a:r>
                        <a:rPr sz="600" b="1" spc="-20" dirty="0">
                          <a:latin typeface="Arial"/>
                          <a:cs typeface="Arial"/>
                        </a:rPr>
                        <a:t>A</a:t>
                      </a:r>
                      <a:r>
                        <a:rPr sz="600" b="1" dirty="0">
                          <a:latin typeface="Arial"/>
                          <a:cs typeface="Arial"/>
                        </a:rPr>
                        <a:t>ffi</a:t>
                      </a:r>
                      <a:r>
                        <a:rPr sz="600" b="1" spc="-5" dirty="0">
                          <a:latin typeface="Arial"/>
                          <a:cs typeface="Arial"/>
                        </a:rPr>
                        <a:t>d</a:t>
                      </a:r>
                      <a:r>
                        <a:rPr sz="600" b="1" spc="-10" dirty="0">
                          <a:latin typeface="Arial"/>
                          <a:cs typeface="Arial"/>
                        </a:rPr>
                        <a:t>av</a:t>
                      </a:r>
                      <a:r>
                        <a:rPr sz="600" b="1" dirty="0">
                          <a:latin typeface="Arial"/>
                          <a:cs typeface="Arial"/>
                        </a:rPr>
                        <a:t>it)</a:t>
                      </a:r>
                      <a:endParaRPr sz="600">
                        <a:latin typeface="Arial"/>
                        <a:cs typeface="Arial"/>
                      </a:endParaRPr>
                    </a:p>
                  </a:txBody>
                  <a:tcPr marL="0" marR="0" marT="7508" marB="0">
                    <a:lnL w="4572">
                      <a:solidFill>
                        <a:srgbClr val="C0C0C0"/>
                      </a:solidFill>
                      <a:prstDash val="solid"/>
                    </a:lnL>
                    <a:lnR w="70104">
                      <a:solidFill>
                        <a:srgbClr val="BEBEBE"/>
                      </a:solidFill>
                      <a:prstDash val="solid"/>
                    </a:lnR>
                    <a:lnT w="9144">
                      <a:solidFill>
                        <a:srgbClr val="C0C0C0"/>
                      </a:solidFill>
                      <a:prstDash val="solid"/>
                    </a:lnT>
                    <a:lnB w="79248">
                      <a:solidFill>
                        <a:srgbClr val="8DB4E1"/>
                      </a:solidFill>
                      <a:prstDash val="solid"/>
                    </a:lnB>
                    <a:solidFill>
                      <a:srgbClr val="DCE6F0"/>
                    </a:solidFill>
                  </a:tcPr>
                </a:tc>
                <a:tc>
                  <a:txBody>
                    <a:bodyPr/>
                    <a:lstStyle/>
                    <a:p>
                      <a:pPr>
                        <a:lnSpc>
                          <a:spcPct val="100000"/>
                        </a:lnSpc>
                        <a:spcBef>
                          <a:spcPts val="35"/>
                        </a:spcBef>
                      </a:pPr>
                      <a:endParaRPr sz="700">
                        <a:latin typeface="Times New Roman"/>
                        <a:cs typeface="Times New Roman"/>
                      </a:endParaRPr>
                    </a:p>
                    <a:p>
                      <a:pPr marL="104139" marR="42545" indent="-52069">
                        <a:lnSpc>
                          <a:spcPct val="103600"/>
                        </a:lnSpc>
                        <a:spcBef>
                          <a:spcPts val="5"/>
                        </a:spcBef>
                      </a:pPr>
                      <a:r>
                        <a:rPr sz="500" spc="5" dirty="0">
                          <a:latin typeface="Arial"/>
                          <a:cs typeface="Arial"/>
                        </a:rPr>
                        <a:t>3</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L w="70104">
                      <a:solidFill>
                        <a:srgbClr val="BEBEBE"/>
                      </a:solidFill>
                      <a:prstDash val="solid"/>
                    </a:lnL>
                    <a:lnR w="9144">
                      <a:solidFill>
                        <a:srgbClr val="C0C0C0"/>
                      </a:solidFill>
                      <a:prstDash val="solid"/>
                    </a:lnR>
                    <a:lnB w="79248">
                      <a:solidFill>
                        <a:srgbClr val="8DB4E1"/>
                      </a:solidFill>
                      <a:prstDash val="solid"/>
                    </a:lnB>
                    <a:solidFill>
                      <a:srgbClr val="DCE6F0"/>
                    </a:solidFill>
                  </a:tcPr>
                </a:tc>
                <a:tc>
                  <a:txBody>
                    <a:bodyPr/>
                    <a:lstStyle/>
                    <a:p>
                      <a:pPr>
                        <a:lnSpc>
                          <a:spcPct val="100000"/>
                        </a:lnSpc>
                        <a:spcBef>
                          <a:spcPts val="35"/>
                        </a:spcBef>
                      </a:pPr>
                      <a:endParaRPr sz="700">
                        <a:latin typeface="Times New Roman"/>
                        <a:cs typeface="Times New Roman"/>
                      </a:endParaRPr>
                    </a:p>
                    <a:p>
                      <a:pPr marL="124460" marR="68580" indent="-52069">
                        <a:lnSpc>
                          <a:spcPct val="103600"/>
                        </a:lnSpc>
                        <a:spcBef>
                          <a:spcPts val="5"/>
                        </a:spcBef>
                      </a:pPr>
                      <a:r>
                        <a:rPr sz="500" spc="5" dirty="0">
                          <a:latin typeface="Arial"/>
                          <a:cs typeface="Arial"/>
                        </a:rPr>
                        <a:t>6</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L w="9144">
                      <a:solidFill>
                        <a:srgbClr val="C0C0C0"/>
                      </a:solidFill>
                      <a:prstDash val="solid"/>
                    </a:lnL>
                    <a:lnB w="73151">
                      <a:solidFill>
                        <a:srgbClr val="8DB4E1"/>
                      </a:solidFill>
                      <a:prstDash val="solid"/>
                    </a:lnB>
                    <a:solidFill>
                      <a:srgbClr val="D7E3BB"/>
                    </a:solidFill>
                  </a:tcPr>
                </a:tc>
                <a:tc>
                  <a:txBody>
                    <a:bodyPr/>
                    <a:lstStyle/>
                    <a:p>
                      <a:pPr>
                        <a:lnSpc>
                          <a:spcPct val="100000"/>
                        </a:lnSpc>
                        <a:spcBef>
                          <a:spcPts val="35"/>
                        </a:spcBef>
                      </a:pPr>
                      <a:endParaRPr sz="700">
                        <a:latin typeface="Times New Roman"/>
                        <a:cs typeface="Times New Roman"/>
                      </a:endParaRPr>
                    </a:p>
                    <a:p>
                      <a:pPr marL="118110" marR="24765" indent="-83820">
                        <a:lnSpc>
                          <a:spcPct val="103600"/>
                        </a:lnSpc>
                        <a:spcBef>
                          <a:spcPts val="5"/>
                        </a:spcBef>
                      </a:pPr>
                      <a:r>
                        <a:rPr sz="500" spc="5" dirty="0">
                          <a:latin typeface="Arial"/>
                          <a:cs typeface="Arial"/>
                        </a:rPr>
                        <a:t>7-9</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B w="73151">
                      <a:solidFill>
                        <a:srgbClr val="8DB4E1"/>
                      </a:solidFill>
                      <a:prstDash val="solid"/>
                    </a:lnB>
                    <a:solidFill>
                      <a:srgbClr val="CCC0DA"/>
                    </a:solidFill>
                  </a:tcPr>
                </a:tc>
                <a:tc>
                  <a:txBody>
                    <a:bodyPr/>
                    <a:lstStyle/>
                    <a:p>
                      <a:pPr>
                        <a:lnSpc>
                          <a:spcPct val="100000"/>
                        </a:lnSpc>
                        <a:spcBef>
                          <a:spcPts val="15"/>
                        </a:spcBef>
                      </a:pPr>
                      <a:endParaRPr sz="500">
                        <a:latin typeface="Times New Roman"/>
                        <a:cs typeface="Times New Roman"/>
                      </a:endParaRPr>
                    </a:p>
                    <a:p>
                      <a:pPr marL="7620" algn="ctr">
                        <a:lnSpc>
                          <a:spcPct val="100000"/>
                        </a:lnSpc>
                      </a:pPr>
                      <a:r>
                        <a:rPr sz="500" spc="5" dirty="0">
                          <a:latin typeface="Arial"/>
                          <a:cs typeface="Arial"/>
                        </a:rPr>
                        <a:t>10</a:t>
                      </a:r>
                      <a:r>
                        <a:rPr sz="500" spc="-95" dirty="0">
                          <a:latin typeface="Arial"/>
                          <a:cs typeface="Arial"/>
                        </a:rPr>
                        <a:t> </a:t>
                      </a:r>
                      <a:r>
                        <a:rPr sz="500" spc="5" dirty="0">
                          <a:latin typeface="Arial"/>
                          <a:cs typeface="Arial"/>
                        </a:rPr>
                        <a:t>&gt;</a:t>
                      </a:r>
                      <a:endParaRPr sz="500">
                        <a:latin typeface="Arial"/>
                        <a:cs typeface="Arial"/>
                      </a:endParaRPr>
                    </a:p>
                    <a:p>
                      <a:pPr marL="82550" marR="67945" algn="ctr">
                        <a:lnSpc>
                          <a:spcPct val="103600"/>
                        </a:lnSpc>
                      </a:pPr>
                      <a:r>
                        <a:rPr sz="500" dirty="0">
                          <a:latin typeface="Arial"/>
                          <a:cs typeface="Arial"/>
                        </a:rPr>
                        <a:t>Un</a:t>
                      </a:r>
                      <a:r>
                        <a:rPr sz="500" spc="-5" dirty="0">
                          <a:latin typeface="Arial"/>
                          <a:cs typeface="Arial"/>
                        </a:rPr>
                        <a:t>e</a:t>
                      </a:r>
                      <a:r>
                        <a:rPr sz="500" spc="5" dirty="0">
                          <a:latin typeface="Arial"/>
                          <a:cs typeface="Arial"/>
                        </a:rPr>
                        <a:t>xc</a:t>
                      </a:r>
                      <a:r>
                        <a:rPr sz="500" dirty="0">
                          <a:latin typeface="Arial"/>
                          <a:cs typeface="Arial"/>
                        </a:rPr>
                        <a:t>used  </a:t>
                      </a:r>
                      <a:r>
                        <a:rPr sz="500" spc="5" dirty="0">
                          <a:latin typeface="Arial"/>
                          <a:cs typeface="Arial"/>
                        </a:rPr>
                        <a:t>Absences</a:t>
                      </a:r>
                      <a:endParaRPr sz="500">
                        <a:latin typeface="Arial"/>
                        <a:cs typeface="Arial"/>
                      </a:endParaRPr>
                    </a:p>
                  </a:txBody>
                  <a:tcPr marL="0" marR="0" marT="1877" marB="0">
                    <a:lnR w="9144">
                      <a:solidFill>
                        <a:srgbClr val="C0C0C0"/>
                      </a:solidFill>
                      <a:prstDash val="solid"/>
                    </a:lnR>
                    <a:lnB w="73151">
                      <a:solidFill>
                        <a:srgbClr val="8DB4E1"/>
                      </a:solidFill>
                      <a:prstDash val="solid"/>
                    </a:lnB>
                    <a:solidFill>
                      <a:srgbClr val="E6B8B7"/>
                    </a:solidFill>
                  </a:tcPr>
                </a:tc>
                <a:tc>
                  <a:txBody>
                    <a:bodyPr/>
                    <a:lstStyle/>
                    <a:p>
                      <a:pPr>
                        <a:lnSpc>
                          <a:spcPct val="100000"/>
                        </a:lnSpc>
                      </a:pPr>
                      <a:endParaRPr sz="500">
                        <a:latin typeface="Times New Roman"/>
                        <a:cs typeface="Times New Roman"/>
                      </a:endParaRPr>
                    </a:p>
                    <a:p>
                      <a:pPr marL="60960" marR="13335" indent="-36830">
                        <a:lnSpc>
                          <a:spcPct val="108900"/>
                        </a:lnSpc>
                        <a:spcBef>
                          <a:spcPts val="390"/>
                        </a:spcBef>
                      </a:pPr>
                      <a:r>
                        <a:rPr sz="400" dirty="0">
                          <a:latin typeface="Arial"/>
                          <a:cs typeface="Arial"/>
                        </a:rPr>
                        <a:t>P</a:t>
                      </a:r>
                      <a:r>
                        <a:rPr sz="400" spc="-5" dirty="0">
                          <a:latin typeface="Arial"/>
                          <a:cs typeface="Arial"/>
                        </a:rPr>
                        <a:t>e</a:t>
                      </a:r>
                      <a:r>
                        <a:rPr sz="400" spc="-15" dirty="0">
                          <a:latin typeface="Arial"/>
                          <a:cs typeface="Arial"/>
                        </a:rPr>
                        <a:t>n</a:t>
                      </a:r>
                      <a:r>
                        <a:rPr sz="400" spc="-5" dirty="0">
                          <a:latin typeface="Arial"/>
                          <a:cs typeface="Arial"/>
                        </a:rPr>
                        <a:t>d</a:t>
                      </a:r>
                      <a:r>
                        <a:rPr sz="400" spc="-15" dirty="0">
                          <a:latin typeface="Arial"/>
                          <a:cs typeface="Arial"/>
                        </a:rPr>
                        <a:t>in</a:t>
                      </a:r>
                      <a:r>
                        <a:rPr sz="400" dirty="0">
                          <a:latin typeface="Arial"/>
                          <a:cs typeface="Arial"/>
                        </a:rPr>
                        <a:t>g  </a:t>
                      </a:r>
                      <a:r>
                        <a:rPr sz="400" spc="5" dirty="0">
                          <a:latin typeface="Arial"/>
                          <a:cs typeface="Arial"/>
                        </a:rPr>
                        <a:t>Court</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73151">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2705" marR="30480" indent="-12700">
                        <a:lnSpc>
                          <a:spcPct val="108900"/>
                        </a:lnSpc>
                        <a:spcBef>
                          <a:spcPts val="390"/>
                        </a:spcBef>
                      </a:pPr>
                      <a:r>
                        <a:rPr sz="400" dirty="0">
                          <a:latin typeface="Arial"/>
                          <a:cs typeface="Arial"/>
                        </a:rPr>
                        <a:t>C</a:t>
                      </a:r>
                      <a:r>
                        <a:rPr sz="400" spc="-5" dirty="0">
                          <a:latin typeface="Arial"/>
                          <a:cs typeface="Arial"/>
                        </a:rPr>
                        <a:t>o</a:t>
                      </a:r>
                      <a:r>
                        <a:rPr sz="400" spc="-15" dirty="0">
                          <a:latin typeface="Arial"/>
                          <a:cs typeface="Arial"/>
                        </a:rPr>
                        <a:t>u</a:t>
                      </a:r>
                      <a:r>
                        <a:rPr sz="400" spc="-5" dirty="0">
                          <a:latin typeface="Arial"/>
                          <a:cs typeface="Arial"/>
                        </a:rPr>
                        <a:t>r</a:t>
                      </a:r>
                      <a:r>
                        <a:rPr sz="400" dirty="0">
                          <a:latin typeface="Arial"/>
                          <a:cs typeface="Arial"/>
                        </a:rPr>
                        <a:t>t  H</a:t>
                      </a:r>
                      <a:r>
                        <a:rPr sz="400" spc="-5" dirty="0">
                          <a:latin typeface="Arial"/>
                          <a:cs typeface="Arial"/>
                        </a:rPr>
                        <a:t>e</a:t>
                      </a:r>
                      <a:r>
                        <a:rPr sz="400" spc="-15" dirty="0">
                          <a:latin typeface="Arial"/>
                          <a:cs typeface="Arial"/>
                        </a:rPr>
                        <a:t>l</a:t>
                      </a:r>
                      <a:r>
                        <a:rPr sz="400" dirty="0">
                          <a:latin typeface="Arial"/>
                          <a:cs typeface="Arial"/>
                        </a:rPr>
                        <a:t>d</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73151">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4610" marR="43180" indent="17780">
                        <a:lnSpc>
                          <a:spcPct val="111100"/>
                        </a:lnSpc>
                        <a:spcBef>
                          <a:spcPts val="380"/>
                        </a:spcBef>
                      </a:pPr>
                      <a:r>
                        <a:rPr sz="400" b="1" spc="5" dirty="0">
                          <a:latin typeface="Arial"/>
                          <a:cs typeface="Arial"/>
                        </a:rPr>
                        <a:t>Total  </a:t>
                      </a:r>
                      <a:r>
                        <a:rPr sz="400" b="1" dirty="0">
                          <a:latin typeface="Arial"/>
                          <a:cs typeface="Arial"/>
                        </a:rPr>
                        <a:t>C</a:t>
                      </a:r>
                      <a:r>
                        <a:rPr sz="400" b="1" spc="-5" dirty="0">
                          <a:latin typeface="Arial"/>
                          <a:cs typeface="Arial"/>
                        </a:rPr>
                        <a:t>ase</a:t>
                      </a:r>
                      <a:r>
                        <a:rPr sz="400" b="1" dirty="0">
                          <a:latin typeface="Arial"/>
                          <a:cs typeface="Arial"/>
                        </a:rPr>
                        <a:t>s</a:t>
                      </a:r>
                      <a:endParaRPr sz="400">
                        <a:latin typeface="Arial"/>
                        <a:cs typeface="Arial"/>
                      </a:endParaRPr>
                    </a:p>
                  </a:txBody>
                  <a:tcPr marL="0" marR="0" marT="0" marB="0">
                    <a:lnL w="9144">
                      <a:solidFill>
                        <a:srgbClr val="C0C0C0"/>
                      </a:solidFill>
                      <a:prstDash val="solid"/>
                    </a:lnL>
                    <a:lnR w="12192">
                      <a:solidFill>
                        <a:srgbClr val="C0C0C0"/>
                      </a:solidFill>
                      <a:prstDash val="solid"/>
                    </a:lnR>
                    <a:lnT w="9144">
                      <a:solidFill>
                        <a:srgbClr val="C0C0C0"/>
                      </a:solidFill>
                      <a:prstDash val="solid"/>
                    </a:lnT>
                    <a:lnB w="73151">
                      <a:solidFill>
                        <a:srgbClr val="8DB4E1"/>
                      </a:solidFill>
                      <a:prstDash val="solid"/>
                    </a:lnB>
                    <a:solidFill>
                      <a:srgbClr val="FFFF00"/>
                    </a:solidFill>
                  </a:tcPr>
                </a:tc>
                <a:extLst>
                  <a:ext uri="{0D108BD9-81ED-4DB2-BD59-A6C34878D82A}">
                    <a16:rowId xmlns:a16="http://schemas.microsoft.com/office/drawing/2014/main" val="10016"/>
                  </a:ext>
                </a:extLst>
              </a:tr>
              <a:tr h="279130">
                <a:tc gridSpan="4">
                  <a:txBody>
                    <a:bodyPr/>
                    <a:lstStyle/>
                    <a:p>
                      <a:pPr marL="17780">
                        <a:lnSpc>
                          <a:spcPct val="100000"/>
                        </a:lnSpc>
                        <a:spcBef>
                          <a:spcPts val="465"/>
                        </a:spcBef>
                      </a:pPr>
                      <a:r>
                        <a:rPr sz="1000" b="1" i="1" spc="-5" dirty="0">
                          <a:latin typeface="Arial"/>
                          <a:cs typeface="Arial"/>
                        </a:rPr>
                        <a:t>LOPEZ </a:t>
                      </a:r>
                      <a:r>
                        <a:rPr sz="1000" b="1" i="1" spc="-10" dirty="0">
                          <a:latin typeface="Arial"/>
                          <a:cs typeface="Arial"/>
                        </a:rPr>
                        <a:t>Feeder</a:t>
                      </a:r>
                      <a:r>
                        <a:rPr sz="1000" b="1" i="1" spc="-70" dirty="0">
                          <a:latin typeface="Arial"/>
                          <a:cs typeface="Arial"/>
                        </a:rPr>
                        <a:t> </a:t>
                      </a:r>
                      <a:r>
                        <a:rPr sz="1000" b="1" i="1" spc="-10" dirty="0">
                          <a:latin typeface="Arial"/>
                          <a:cs typeface="Arial"/>
                        </a:rPr>
                        <a:t>Campuses</a:t>
                      </a:r>
                      <a:endParaRPr sz="1000">
                        <a:latin typeface="Arial"/>
                        <a:cs typeface="Arial"/>
                      </a:endParaRPr>
                    </a:p>
                  </a:txBody>
                  <a:tcPr marL="0" marR="0" marT="58187" marB="0">
                    <a:lnL w="12192">
                      <a:solidFill>
                        <a:srgbClr val="C0C0C0"/>
                      </a:solidFill>
                      <a:prstDash val="solid"/>
                    </a:lnL>
                    <a:lnR w="4572">
                      <a:solidFill>
                        <a:srgbClr val="C0C0C0"/>
                      </a:solidFill>
                      <a:prstDash val="solid"/>
                    </a:lnR>
                    <a:lnT w="73151" cap="flat" cmpd="sng" algn="ctr">
                      <a:solidFill>
                        <a:srgbClr val="8DB4E1"/>
                      </a:solidFill>
                      <a:prstDash val="solid"/>
                      <a:round/>
                      <a:headEnd type="none" w="med" len="med"/>
                      <a:tailEnd type="none" w="med" len="med"/>
                    </a:lnT>
                    <a:lnB w="4572">
                      <a:solidFill>
                        <a:srgbClr val="C0C0C0"/>
                      </a:solidFill>
                      <a:prstDash val="solid"/>
                    </a:lnB>
                    <a:solidFill>
                      <a:srgbClr val="FFFF0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68580">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68580">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3151">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3151">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9144">
                      <a:solidFill>
                        <a:srgbClr val="C0C0C0"/>
                      </a:solidFill>
                      <a:prstDash val="solid"/>
                    </a:lnR>
                    <a:lnT w="73151">
                      <a:solidFill>
                        <a:srgbClr val="8DB4E1"/>
                      </a:solidFill>
                      <a:prstDash val="solid"/>
                    </a:lnT>
                    <a:lnB w="4572">
                      <a:solidFill>
                        <a:srgbClr val="C0C0C0"/>
                      </a:solidFill>
                      <a:prstDash val="solid"/>
                    </a:lnB>
                    <a:solidFill>
                      <a:srgbClr val="FFFF00"/>
                    </a:solidFill>
                  </a:tcPr>
                </a:tc>
                <a:tc gridSpan="3">
                  <a:txBody>
                    <a:bodyPr/>
                    <a:lstStyle/>
                    <a:p>
                      <a:endParaRPr sz="1000">
                        <a:latin typeface="Arial"/>
                        <a:cs typeface="Arial"/>
                      </a:endParaRPr>
                    </a:p>
                  </a:txBody>
                  <a:tcPr marL="0" marR="0" marT="0" marB="0">
                    <a:lnL w="9144">
                      <a:solidFill>
                        <a:srgbClr val="C0C0C0"/>
                      </a:solidFill>
                      <a:prstDash val="solid"/>
                    </a:lnL>
                    <a:lnR w="12192">
                      <a:solidFill>
                        <a:srgbClr val="C0C0C0"/>
                      </a:solidFill>
                      <a:prstDash val="solid"/>
                    </a:lnR>
                    <a:lnT w="73151">
                      <a:solidFill>
                        <a:srgbClr val="8DB4E1"/>
                      </a:solidFill>
                      <a:prstDash val="solid"/>
                    </a:lnT>
                    <a:solidFill>
                      <a:srgbClr val="FFFF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7"/>
                  </a:ext>
                </a:extLst>
              </a:tr>
              <a:tr h="265183">
                <a:tc>
                  <a:txBody>
                    <a:bodyPr/>
                    <a:lstStyle/>
                    <a:p>
                      <a:pPr marL="6985" algn="ctr">
                        <a:lnSpc>
                          <a:spcPct val="100000"/>
                        </a:lnSpc>
                        <a:spcBef>
                          <a:spcPts val="760"/>
                        </a:spcBef>
                      </a:pPr>
                      <a:r>
                        <a:rPr sz="1000" b="1" spc="-20" dirty="0">
                          <a:latin typeface="Arial"/>
                          <a:cs typeface="Arial"/>
                        </a:rPr>
                        <a:t>Aiken</a:t>
                      </a:r>
                      <a:r>
                        <a:rPr sz="1000" b="1" spc="-9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124</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10</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37</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9144">
                      <a:solidFill>
                        <a:srgbClr val="C0C0C0"/>
                      </a:solidFill>
                      <a:prstDash val="solid"/>
                    </a:lnR>
                    <a:lnB w="1524">
                      <a:solidFill>
                        <a:srgbClr val="000000"/>
                      </a:solidFill>
                      <a:prstDash val="solid"/>
                    </a:lnB>
                  </a:tcPr>
                </a:tc>
                <a:tc>
                  <a:txBody>
                    <a:bodyPr/>
                    <a:lstStyle/>
                    <a:p>
                      <a:pPr marL="66675">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9144">
                      <a:solidFill>
                        <a:srgbClr val="C0C0C0"/>
                      </a:solidFill>
                      <a:prstDash val="solid"/>
                    </a:lnR>
                    <a:lnB w="1524">
                      <a:solidFill>
                        <a:srgbClr val="000000"/>
                      </a:solidFill>
                      <a:prstDash val="solid"/>
                    </a:lnB>
                  </a:tcPr>
                </a:tc>
                <a:tc>
                  <a:txBody>
                    <a:bodyPr/>
                    <a:lstStyle/>
                    <a:p>
                      <a:pPr marR="77470" algn="r">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12192">
                      <a:solidFill>
                        <a:srgbClr val="C0C0C0"/>
                      </a:solidFill>
                      <a:prstDash val="solid"/>
                    </a:lnR>
                    <a:lnB w="1524">
                      <a:solidFill>
                        <a:srgbClr val="000000"/>
                      </a:solidFill>
                      <a:prstDash val="solid"/>
                    </a:lnB>
                  </a:tcPr>
                </a:tc>
                <a:extLst>
                  <a:ext uri="{0D108BD9-81ED-4DB2-BD59-A6C34878D82A}">
                    <a16:rowId xmlns:a16="http://schemas.microsoft.com/office/drawing/2014/main" val="10018"/>
                  </a:ext>
                </a:extLst>
              </a:tr>
              <a:tr h="264547">
                <a:tc>
                  <a:txBody>
                    <a:bodyPr/>
                    <a:lstStyle/>
                    <a:p>
                      <a:pPr marL="6985" algn="ctr">
                        <a:lnSpc>
                          <a:spcPct val="100000"/>
                        </a:lnSpc>
                        <a:spcBef>
                          <a:spcPts val="760"/>
                        </a:spcBef>
                      </a:pPr>
                      <a:r>
                        <a:rPr sz="1000" b="1" spc="-5" dirty="0">
                          <a:latin typeface="Arial"/>
                          <a:cs typeface="Arial"/>
                        </a:rPr>
                        <a:t>Brite</a:t>
                      </a:r>
                      <a:r>
                        <a:rPr sz="1000" b="1" spc="-9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118</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23</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32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23</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15</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19"/>
                  </a:ext>
                </a:extLst>
              </a:tr>
              <a:tr h="264547">
                <a:tc>
                  <a:txBody>
                    <a:bodyPr/>
                    <a:lstStyle/>
                    <a:p>
                      <a:pPr marL="6985" algn="ctr">
                        <a:lnSpc>
                          <a:spcPct val="100000"/>
                        </a:lnSpc>
                        <a:spcBef>
                          <a:spcPts val="760"/>
                        </a:spcBef>
                      </a:pPr>
                      <a:r>
                        <a:rPr sz="1000" b="1" spc="-5" dirty="0">
                          <a:latin typeface="Arial"/>
                          <a:cs typeface="Arial"/>
                        </a:rPr>
                        <a:t>El Jardin</a:t>
                      </a:r>
                      <a:r>
                        <a:rPr sz="1000" b="1" spc="-10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97</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9</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86</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solidFill>
                            <a:srgbClr val="FF0000"/>
                          </a:solidFill>
                          <a:latin typeface="Arial"/>
                          <a:cs typeface="Arial"/>
                        </a:rPr>
                        <a:t>31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spc="-10" dirty="0">
                          <a:solidFill>
                            <a:srgbClr val="FF0000"/>
                          </a:solidFill>
                          <a:latin typeface="Arial"/>
                          <a:cs typeface="Arial"/>
                        </a:rPr>
                        <a:t>14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4</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0"/>
                  </a:ext>
                </a:extLst>
              </a:tr>
              <a:tr h="264547">
                <a:tc>
                  <a:txBody>
                    <a:bodyPr/>
                    <a:lstStyle/>
                    <a:p>
                      <a:pPr marL="6985" algn="ctr">
                        <a:lnSpc>
                          <a:spcPct val="100000"/>
                        </a:lnSpc>
                        <a:spcBef>
                          <a:spcPts val="760"/>
                        </a:spcBef>
                      </a:pPr>
                      <a:r>
                        <a:rPr sz="1000" b="1" spc="-5" dirty="0">
                          <a:latin typeface="Arial"/>
                          <a:cs typeface="Arial"/>
                        </a:rPr>
                        <a:t>Garza</a:t>
                      </a:r>
                      <a:r>
                        <a:rPr sz="1000" b="1" spc="-10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21</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13</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1"/>
                  </a:ext>
                </a:extLst>
              </a:tr>
              <a:tr h="264547">
                <a:tc>
                  <a:txBody>
                    <a:bodyPr/>
                    <a:lstStyle/>
                    <a:p>
                      <a:pPr marL="6350" algn="ctr">
                        <a:lnSpc>
                          <a:spcPct val="100000"/>
                        </a:lnSpc>
                        <a:spcBef>
                          <a:spcPts val="765"/>
                        </a:spcBef>
                      </a:pPr>
                      <a:r>
                        <a:rPr sz="1000" b="1" spc="-5" dirty="0">
                          <a:latin typeface="Arial"/>
                          <a:cs typeface="Arial"/>
                        </a:rPr>
                        <a:t>Morningside</a:t>
                      </a:r>
                      <a:r>
                        <a:rPr sz="1000" b="1" spc="-105" dirty="0">
                          <a:latin typeface="Arial"/>
                          <a:cs typeface="Arial"/>
                        </a:rPr>
                        <a:t> </a:t>
                      </a:r>
                      <a:r>
                        <a:rPr sz="1000" b="1" spc="-5" dirty="0">
                          <a:latin typeface="Arial"/>
                          <a:cs typeface="Arial"/>
                        </a:rPr>
                        <a:t>El</a:t>
                      </a:r>
                      <a:endParaRPr sz="1000">
                        <a:latin typeface="Arial"/>
                        <a:cs typeface="Arial"/>
                      </a:endParaRPr>
                    </a:p>
                  </a:txBody>
                  <a:tcPr marL="0" marR="0" marT="95726"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5"/>
                        </a:spcBef>
                      </a:pPr>
                      <a:r>
                        <a:rPr sz="1400" spc="-10" dirty="0">
                          <a:latin typeface="Arial"/>
                          <a:cs typeface="Arial"/>
                        </a:rPr>
                        <a:t>89</a:t>
                      </a:r>
                      <a:endParaRPr sz="1400">
                        <a:latin typeface="Arial"/>
                        <a:cs typeface="Arial"/>
                      </a:endParaRPr>
                    </a:p>
                  </a:txBody>
                  <a:tcPr marL="0" marR="0" marT="4567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5"/>
                        </a:spcBef>
                      </a:pPr>
                      <a:r>
                        <a:rPr sz="1400" spc="-10" dirty="0">
                          <a:latin typeface="Arial"/>
                          <a:cs typeface="Arial"/>
                        </a:rPr>
                        <a:t>10</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5"/>
                        </a:spcBef>
                      </a:pPr>
                      <a:r>
                        <a:rPr sz="1400" dirty="0">
                          <a:latin typeface="Arial"/>
                          <a:cs typeface="Arial"/>
                        </a:rPr>
                        <a:t>7</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5"/>
                        </a:spcBef>
                      </a:pPr>
                      <a:r>
                        <a:rPr sz="1400" dirty="0">
                          <a:latin typeface="Arial"/>
                          <a:cs typeface="Arial"/>
                        </a:rPr>
                        <a:t>1</a:t>
                      </a:r>
                      <a:endParaRPr sz="1400">
                        <a:latin typeface="Arial"/>
                        <a:cs typeface="Arial"/>
                      </a:endParaRPr>
                    </a:p>
                  </a:txBody>
                  <a:tcPr marL="0" marR="0" marT="4567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5"/>
                        </a:spcBef>
                      </a:pPr>
                      <a:r>
                        <a:rPr sz="1400" spc="-10" dirty="0">
                          <a:solidFill>
                            <a:srgbClr val="FF0000"/>
                          </a:solidFill>
                          <a:latin typeface="Arial"/>
                          <a:cs typeface="Arial"/>
                        </a:rPr>
                        <a:t>19</a:t>
                      </a:r>
                      <a:endParaRPr sz="1400">
                        <a:latin typeface="Arial"/>
                        <a:cs typeface="Arial"/>
                      </a:endParaRPr>
                    </a:p>
                  </a:txBody>
                  <a:tcPr marL="0" marR="0" marT="4567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5"/>
                        </a:spcBef>
                      </a:pPr>
                      <a:r>
                        <a:rPr sz="1400" dirty="0">
                          <a:solidFill>
                            <a:srgbClr val="FF0000"/>
                          </a:solidFill>
                          <a:latin typeface="Arial"/>
                          <a:cs typeface="Arial"/>
                        </a:rPr>
                        <a:t>6</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5"/>
                        </a:spcBef>
                      </a:pPr>
                      <a:r>
                        <a:rPr sz="1400" dirty="0">
                          <a:solidFill>
                            <a:srgbClr val="FF0000"/>
                          </a:solidFill>
                          <a:latin typeface="Arial"/>
                          <a:cs typeface="Arial"/>
                        </a:rPr>
                        <a:t>5</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5"/>
                        </a:spcBef>
                      </a:pPr>
                      <a:r>
                        <a:rPr sz="1400" dirty="0">
                          <a:solidFill>
                            <a:srgbClr val="FF0000"/>
                          </a:solidFill>
                          <a:latin typeface="Arial"/>
                          <a:cs typeface="Arial"/>
                        </a:rPr>
                        <a:t>0</a:t>
                      </a:r>
                      <a:endParaRPr sz="1400">
                        <a:latin typeface="Arial"/>
                        <a:cs typeface="Arial"/>
                      </a:endParaRPr>
                    </a:p>
                  </a:txBody>
                  <a:tcPr marL="0" marR="0" marT="4567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2"/>
                  </a:ext>
                </a:extLst>
              </a:tr>
              <a:tr h="264547">
                <a:tc>
                  <a:txBody>
                    <a:bodyPr/>
                    <a:lstStyle/>
                    <a:p>
                      <a:pPr marL="6350" algn="ctr">
                        <a:lnSpc>
                          <a:spcPct val="100000"/>
                        </a:lnSpc>
                        <a:spcBef>
                          <a:spcPts val="760"/>
                        </a:spcBef>
                      </a:pPr>
                      <a:r>
                        <a:rPr sz="1000" b="1" spc="-10" dirty="0">
                          <a:latin typeface="Arial"/>
                          <a:cs typeface="Arial"/>
                        </a:rPr>
                        <a:t>Palm Grove</a:t>
                      </a:r>
                      <a:r>
                        <a:rPr sz="1000" b="1" spc="-7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40</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1</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38</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5</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3"/>
                  </a:ext>
                </a:extLst>
              </a:tr>
              <a:tr h="264547">
                <a:tc>
                  <a:txBody>
                    <a:bodyPr/>
                    <a:lstStyle/>
                    <a:p>
                      <a:pPr marL="5080" algn="ctr">
                        <a:lnSpc>
                          <a:spcPct val="100000"/>
                        </a:lnSpc>
                        <a:spcBef>
                          <a:spcPts val="760"/>
                        </a:spcBef>
                      </a:pPr>
                      <a:r>
                        <a:rPr sz="1000" b="1" spc="-10" dirty="0">
                          <a:latin typeface="Arial"/>
                          <a:cs typeface="Arial"/>
                        </a:rPr>
                        <a:t>Southmost</a:t>
                      </a:r>
                      <a:r>
                        <a:rPr sz="1000" b="1" spc="-7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56</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10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5</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31</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4"/>
                  </a:ext>
                </a:extLst>
              </a:tr>
              <a:tr h="270271">
                <a:tc>
                  <a:txBody>
                    <a:bodyPr/>
                    <a:lstStyle/>
                    <a:p>
                      <a:pPr marL="6350" algn="ctr">
                        <a:lnSpc>
                          <a:spcPct val="100000"/>
                        </a:lnSpc>
                        <a:spcBef>
                          <a:spcPts val="760"/>
                        </a:spcBef>
                      </a:pPr>
                      <a:r>
                        <a:rPr sz="1000" b="1" spc="-5" dirty="0">
                          <a:latin typeface="Arial"/>
                          <a:cs typeface="Arial"/>
                        </a:rPr>
                        <a:t>Besteiro</a:t>
                      </a:r>
                      <a:r>
                        <a:rPr sz="1000" b="1" spc="-105"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140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17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46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29</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215</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80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69</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5"/>
                  </a:ext>
                </a:extLst>
              </a:tr>
              <a:tr h="270271">
                <a:tc>
                  <a:txBody>
                    <a:bodyPr/>
                    <a:lstStyle/>
                    <a:p>
                      <a:pPr marL="6350" algn="ctr">
                        <a:lnSpc>
                          <a:spcPct val="100000"/>
                        </a:lnSpc>
                        <a:spcBef>
                          <a:spcPts val="760"/>
                        </a:spcBef>
                      </a:pPr>
                      <a:r>
                        <a:rPr sz="1000" b="1" spc="-5" dirty="0">
                          <a:latin typeface="Arial"/>
                          <a:cs typeface="Arial"/>
                        </a:rPr>
                        <a:t>Lucio</a:t>
                      </a:r>
                      <a:r>
                        <a:rPr sz="1000" b="1" spc="-110"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rowSpan="3">
                  <a:txBody>
                    <a:bodyPr/>
                    <a:lstStyle/>
                    <a:p>
                      <a:endParaRPr sz="1000">
                        <a:latin typeface="Arial"/>
                        <a:cs typeface="Arial"/>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142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22</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31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27</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66</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66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56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6"/>
                  </a:ext>
                </a:extLst>
              </a:tr>
              <a:tr h="270271">
                <a:tc>
                  <a:txBody>
                    <a:bodyPr/>
                    <a:lstStyle/>
                    <a:p>
                      <a:pPr marL="3810" algn="ctr">
                        <a:lnSpc>
                          <a:spcPct val="100000"/>
                        </a:lnSpc>
                        <a:spcBef>
                          <a:spcPts val="760"/>
                        </a:spcBef>
                      </a:pPr>
                      <a:r>
                        <a:rPr sz="1000" b="1" spc="-10" dirty="0">
                          <a:latin typeface="Arial"/>
                          <a:cs typeface="Arial"/>
                        </a:rPr>
                        <a:t>Lopez</a:t>
                      </a:r>
                      <a:r>
                        <a:rPr sz="1000" b="1" spc="-80" dirty="0">
                          <a:latin typeface="Arial"/>
                          <a:cs typeface="Arial"/>
                        </a:rPr>
                        <a:t> </a:t>
                      </a:r>
                      <a:r>
                        <a:rPr sz="1000" b="1" spc="-5" dirty="0">
                          <a:latin typeface="Arial"/>
                          <a:cs typeface="Arial"/>
                        </a:rPr>
                        <a:t>ECHS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vMerge="1">
                  <a:txBody>
                    <a:bodyPr/>
                    <a:lstStyle/>
                    <a:p>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482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82</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121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109</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181</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171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solidFill>
                            <a:srgbClr val="FF0000"/>
                          </a:solidFill>
                          <a:latin typeface="Arial"/>
                          <a:cs typeface="Arial"/>
                        </a:rPr>
                        <a:t>167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2065" algn="ctr">
                        <a:lnSpc>
                          <a:spcPct val="100000"/>
                        </a:lnSpc>
                        <a:spcBef>
                          <a:spcPts val="409"/>
                        </a:spcBef>
                      </a:pPr>
                      <a:r>
                        <a:rPr sz="1400" spc="20" dirty="0">
                          <a:solidFill>
                            <a:srgbClr val="FF0000"/>
                          </a:solidFill>
                          <a:latin typeface="Arial"/>
                          <a:cs typeface="Arial"/>
                        </a:rPr>
                        <a:t>130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tcPr>
                </a:tc>
                <a:extLst>
                  <a:ext uri="{0D108BD9-81ED-4DB2-BD59-A6C34878D82A}">
                    <a16:rowId xmlns:a16="http://schemas.microsoft.com/office/drawing/2014/main" val="10027"/>
                  </a:ext>
                </a:extLst>
              </a:tr>
              <a:tr h="220669">
                <a:tc>
                  <a:txBody>
                    <a:bodyPr/>
                    <a:lstStyle/>
                    <a:p>
                      <a:pPr marL="6350" algn="ctr">
                        <a:lnSpc>
                          <a:spcPct val="100000"/>
                        </a:lnSpc>
                        <a:spcBef>
                          <a:spcPts val="365"/>
                        </a:spcBef>
                      </a:pPr>
                      <a:r>
                        <a:rPr sz="1000" b="1" spc="-10" dirty="0">
                          <a:latin typeface="Arial"/>
                          <a:cs typeface="Arial"/>
                        </a:rPr>
                        <a:t>Feeder</a:t>
                      </a:r>
                      <a:r>
                        <a:rPr sz="1000" b="1" spc="-80" dirty="0">
                          <a:latin typeface="Arial"/>
                          <a:cs typeface="Arial"/>
                        </a:rPr>
                        <a:t> </a:t>
                      </a:r>
                      <a:r>
                        <a:rPr sz="1000" b="1" spc="-10" dirty="0">
                          <a:latin typeface="Arial"/>
                          <a:cs typeface="Arial"/>
                        </a:rPr>
                        <a:t>Total</a:t>
                      </a:r>
                      <a:endParaRPr sz="1000">
                        <a:latin typeface="Arial"/>
                        <a:cs typeface="Arial"/>
                      </a:endParaRPr>
                    </a:p>
                  </a:txBody>
                  <a:tcPr marL="0" marR="0" marT="45673" marB="0">
                    <a:lnL w="12192">
                      <a:solidFill>
                        <a:srgbClr val="C0C0C0"/>
                      </a:solidFill>
                      <a:prstDash val="solid"/>
                    </a:lnL>
                    <a:lnT w="4572">
                      <a:solidFill>
                        <a:srgbClr val="C0C0C0"/>
                      </a:solidFill>
                      <a:prstDash val="solid"/>
                    </a:lnT>
                    <a:lnB w="12192">
                      <a:solidFill>
                        <a:srgbClr val="C0C0C0"/>
                      </a:solidFill>
                      <a:prstDash val="solid"/>
                    </a:lnB>
                    <a:solidFill>
                      <a:srgbClr val="FFFF00"/>
                    </a:solidFill>
                  </a:tcPr>
                </a:tc>
                <a:tc>
                  <a:txBody>
                    <a:bodyPr/>
                    <a:lstStyle/>
                    <a:p>
                      <a:endParaRPr sz="1000">
                        <a:latin typeface="Arial"/>
                        <a:cs typeface="Arial"/>
                      </a:endParaRPr>
                    </a:p>
                  </a:txBody>
                  <a:tcPr marL="0" marR="0" marT="0" marB="0">
                    <a:lnT w="4572">
                      <a:solidFill>
                        <a:srgbClr val="C0C0C0"/>
                      </a:solidFill>
                      <a:prstDash val="solid"/>
                    </a:lnT>
                    <a:lnB w="12192">
                      <a:solidFill>
                        <a:srgbClr val="C0C0C0"/>
                      </a:solidFill>
                      <a:prstDash val="solid"/>
                    </a:lnB>
                    <a:solidFill>
                      <a:srgbClr val="BEBEBE"/>
                    </a:solidFill>
                  </a:tcPr>
                </a:tc>
                <a:tc vMerge="1">
                  <a:txBody>
                    <a:bodyPr/>
                    <a:lstStyle/>
                    <a:p>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8255" algn="ctr">
                        <a:lnSpc>
                          <a:spcPct val="100000"/>
                        </a:lnSpc>
                        <a:spcBef>
                          <a:spcPts val="15"/>
                        </a:spcBef>
                      </a:pPr>
                      <a:r>
                        <a:rPr sz="1400" spc="20" dirty="0">
                          <a:latin typeface="Arial"/>
                          <a:cs typeface="Arial"/>
                        </a:rPr>
                        <a:t>1309</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335" algn="ctr">
                        <a:lnSpc>
                          <a:spcPct val="100000"/>
                        </a:lnSpc>
                        <a:spcBef>
                          <a:spcPts val="15"/>
                        </a:spcBef>
                      </a:pPr>
                      <a:r>
                        <a:rPr sz="1400" spc="20" dirty="0">
                          <a:latin typeface="Arial"/>
                          <a:cs typeface="Arial"/>
                        </a:rPr>
                        <a:t>192</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335" algn="ctr">
                        <a:lnSpc>
                          <a:spcPct val="100000"/>
                        </a:lnSpc>
                        <a:spcBef>
                          <a:spcPts val="15"/>
                        </a:spcBef>
                      </a:pPr>
                      <a:r>
                        <a:rPr sz="1400" spc="20" dirty="0">
                          <a:latin typeface="Arial"/>
                          <a:cs typeface="Arial"/>
                        </a:rPr>
                        <a:t>294</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4604" algn="ctr">
                        <a:lnSpc>
                          <a:spcPct val="100000"/>
                        </a:lnSpc>
                        <a:spcBef>
                          <a:spcPts val="15"/>
                        </a:spcBef>
                      </a:pPr>
                      <a:r>
                        <a:rPr sz="1400" spc="20" dirty="0">
                          <a:latin typeface="Arial"/>
                          <a:cs typeface="Arial"/>
                        </a:rPr>
                        <a:t>214</a:t>
                      </a:r>
                      <a:endParaRPr sz="1400">
                        <a:latin typeface="Arial"/>
                        <a:cs typeface="Arial"/>
                      </a:endParaRPr>
                    </a:p>
                  </a:txBody>
                  <a:tcPr marL="0" marR="0" marT="1877" marB="0">
                    <a:lnR w="65532">
                      <a:solidFill>
                        <a:srgbClr val="BEBEBE"/>
                      </a:solidFill>
                      <a:prstDash val="solid"/>
                    </a:lnR>
                    <a:lnT w="4572">
                      <a:solidFill>
                        <a:srgbClr val="C0C0C0"/>
                      </a:solidFill>
                      <a:prstDash val="solid"/>
                    </a:lnT>
                    <a:lnB w="12192">
                      <a:solidFill>
                        <a:srgbClr val="C0C0C0"/>
                      </a:solidFill>
                      <a:prstDash val="solid"/>
                    </a:lnB>
                    <a:solidFill>
                      <a:srgbClr val="FFFF00"/>
                    </a:solidFill>
                  </a:tcPr>
                </a:tc>
                <a:tc>
                  <a:txBody>
                    <a:bodyPr/>
                    <a:lstStyle/>
                    <a:p>
                      <a:pPr marL="8890" algn="ctr">
                        <a:lnSpc>
                          <a:spcPct val="100000"/>
                        </a:lnSpc>
                        <a:spcBef>
                          <a:spcPts val="15"/>
                        </a:spcBef>
                      </a:pPr>
                      <a:r>
                        <a:rPr sz="1400" spc="20" dirty="0">
                          <a:latin typeface="Arial"/>
                          <a:cs typeface="Arial"/>
                        </a:rPr>
                        <a:t>701</a:t>
                      </a:r>
                      <a:endParaRPr sz="1400">
                        <a:latin typeface="Arial"/>
                        <a:cs typeface="Arial"/>
                      </a:endParaRPr>
                    </a:p>
                  </a:txBody>
                  <a:tcPr marL="0" marR="0" marT="1877" marB="0">
                    <a:lnL w="65532">
                      <a:solidFill>
                        <a:srgbClr val="BEBEBE"/>
                      </a:solidFill>
                      <a:prstDash val="solid"/>
                    </a:lnL>
                    <a:lnT w="4572">
                      <a:solidFill>
                        <a:srgbClr val="C0C0C0"/>
                      </a:solidFill>
                      <a:prstDash val="solid"/>
                    </a:lnT>
                    <a:lnB w="12192">
                      <a:solidFill>
                        <a:srgbClr val="C0C0C0"/>
                      </a:solidFill>
                      <a:prstDash val="solid"/>
                    </a:lnB>
                    <a:solidFill>
                      <a:srgbClr val="FFFF00"/>
                    </a:solidFill>
                  </a:tcPr>
                </a:tc>
                <a:tc>
                  <a:txBody>
                    <a:bodyPr/>
                    <a:lstStyle/>
                    <a:p>
                      <a:pPr marL="13970" algn="ctr">
                        <a:lnSpc>
                          <a:spcPct val="100000"/>
                        </a:lnSpc>
                        <a:spcBef>
                          <a:spcPts val="15"/>
                        </a:spcBef>
                      </a:pPr>
                      <a:r>
                        <a:rPr sz="1400" spc="20" dirty="0">
                          <a:latin typeface="Arial"/>
                          <a:cs typeface="Arial"/>
                        </a:rPr>
                        <a:t>376</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4604" algn="ctr">
                        <a:lnSpc>
                          <a:spcPct val="100000"/>
                        </a:lnSpc>
                        <a:spcBef>
                          <a:spcPts val="15"/>
                        </a:spcBef>
                      </a:pPr>
                      <a:r>
                        <a:rPr sz="1400" spc="20" dirty="0">
                          <a:latin typeface="Arial"/>
                          <a:cs typeface="Arial"/>
                        </a:rPr>
                        <a:t>321</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970" algn="ctr">
                        <a:lnSpc>
                          <a:spcPct val="100000"/>
                        </a:lnSpc>
                        <a:spcBef>
                          <a:spcPts val="15"/>
                        </a:spcBef>
                      </a:pPr>
                      <a:r>
                        <a:rPr sz="1400" spc="20" dirty="0">
                          <a:latin typeface="Arial"/>
                          <a:cs typeface="Arial"/>
                        </a:rPr>
                        <a:t>134</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gridSpan="3">
                  <a:txBody>
                    <a:bodyPr/>
                    <a:lstStyle/>
                    <a:p>
                      <a:pPr marL="93345">
                        <a:lnSpc>
                          <a:spcPct val="100000"/>
                        </a:lnSpc>
                        <a:spcBef>
                          <a:spcPts val="30"/>
                        </a:spcBef>
                        <a:tabLst>
                          <a:tab pos="346075" algn="l"/>
                          <a:tab pos="611505" algn="l"/>
                        </a:tabLst>
                      </a:pPr>
                      <a:r>
                        <a:rPr sz="1400" spc="20" dirty="0">
                          <a:latin typeface="Arial"/>
                          <a:cs typeface="Arial"/>
                        </a:rPr>
                        <a:t>0	0	0</a:t>
                      </a:r>
                      <a:endParaRPr sz="1400" dirty="0">
                        <a:latin typeface="Arial"/>
                        <a:cs typeface="Arial"/>
                      </a:endParaRPr>
                    </a:p>
                  </a:txBody>
                  <a:tcPr marL="0" marR="0" marT="3754" marB="0">
                    <a:lnR w="12192">
                      <a:solidFill>
                        <a:srgbClr val="C0C0C0"/>
                      </a:solidFill>
                      <a:prstDash val="solid"/>
                    </a:lnR>
                    <a:lnB w="12192">
                      <a:solidFill>
                        <a:srgbClr val="C0C0C0"/>
                      </a:solidFill>
                      <a:prstDash val="solid"/>
                    </a:lnB>
                    <a:solidFill>
                      <a:srgbClr val="FFFF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8"/>
                  </a:ext>
                </a:extLst>
              </a:tr>
            </a:tbl>
          </a:graphicData>
        </a:graphic>
      </p:graphicFrame>
      <p:sp>
        <p:nvSpPr>
          <p:cNvPr id="6" name="Title 1"/>
          <p:cNvSpPr txBox="1">
            <a:spLocks/>
          </p:cNvSpPr>
          <p:nvPr/>
        </p:nvSpPr>
        <p:spPr>
          <a:xfrm>
            <a:off x="663058" y="43813"/>
            <a:ext cx="6305322" cy="813439"/>
          </a:xfrm>
          <a:prstGeom prst="rect">
            <a:avLst/>
          </a:prstGeom>
        </p:spPr>
        <p:txBody>
          <a:bodyPr/>
          <a:lstStyle>
            <a:lvl1pPr>
              <a:defRPr>
                <a:latin typeface="+mj-lt"/>
                <a:ea typeface="+mj-ea"/>
                <a:cs typeface="+mj-cs"/>
              </a:defRPr>
            </a:lvl1pPr>
          </a:lstStyle>
          <a:p>
            <a:pPr algn="ctr"/>
            <a:r>
              <a:rPr lang="en-US" sz="2400" b="1" kern="0" dirty="0">
                <a:solidFill>
                  <a:schemeClr val="tx2"/>
                </a:solidFill>
                <a:latin typeface="Garamond" panose="02020404030301010803" pitchFamily="18" charset="0"/>
              </a:rPr>
              <a:t>District Campus </a:t>
            </a:r>
            <a:br>
              <a:rPr lang="en-US" sz="2400" b="1" kern="0" dirty="0">
                <a:solidFill>
                  <a:schemeClr val="tx2"/>
                </a:solidFill>
                <a:latin typeface="Garamond" panose="02020404030301010803" pitchFamily="18" charset="0"/>
              </a:rPr>
            </a:br>
            <a:r>
              <a:rPr lang="en-US" sz="2400" b="1" kern="0" dirty="0">
                <a:solidFill>
                  <a:schemeClr val="tx2"/>
                </a:solidFill>
                <a:latin typeface="Garamond" panose="02020404030301010803" pitchFamily="18" charset="0"/>
              </a:rPr>
              <a:t>Attendance Monitoring Chart for 2023-2024</a:t>
            </a:r>
          </a:p>
        </p:txBody>
      </p:sp>
      <p:sp>
        <p:nvSpPr>
          <p:cNvPr id="7" name="object 11"/>
          <p:cNvSpPr/>
          <p:nvPr/>
        </p:nvSpPr>
        <p:spPr>
          <a:xfrm>
            <a:off x="521476" y="935109"/>
            <a:ext cx="690926" cy="660713"/>
          </a:xfrm>
          <a:prstGeom prst="rect">
            <a:avLst/>
          </a:prstGeom>
          <a:blipFill>
            <a:blip r:embed="rId3" cstate="print"/>
            <a:stretch>
              <a:fillRect/>
            </a:stretch>
          </a:blipFill>
        </p:spPr>
        <p:txBody>
          <a:bodyPr wrap="square" lIns="0" tIns="0" rIns="0" bIns="0" rtlCol="0"/>
          <a:lstStyle/>
          <a:p>
            <a:endParaRPr sz="1774"/>
          </a:p>
        </p:txBody>
      </p:sp>
    </p:spTree>
    <p:extLst>
      <p:ext uri="{BB962C8B-B14F-4D97-AF65-F5344CB8AC3E}">
        <p14:creationId xmlns:p14="http://schemas.microsoft.com/office/powerpoint/2010/main" val="86371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2" y="2914650"/>
            <a:ext cx="7359173" cy="5519380"/>
          </a:xfrm>
          <a:prstGeom prst="rect">
            <a:avLst/>
          </a:prstGeom>
        </p:spPr>
      </p:pic>
      <p:sp>
        <p:nvSpPr>
          <p:cNvPr id="3" name="Left Arrow 2"/>
          <p:cNvSpPr/>
          <p:nvPr/>
        </p:nvSpPr>
        <p:spPr>
          <a:xfrm rot="20105730">
            <a:off x="3075468" y="4937552"/>
            <a:ext cx="978408" cy="256032"/>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71451" y="253127"/>
            <a:ext cx="7359173" cy="2585323"/>
          </a:xfrm>
          <a:prstGeom prst="rect">
            <a:avLst/>
          </a:prstGeom>
          <a:noFill/>
        </p:spPr>
        <p:txBody>
          <a:bodyPr wrap="squar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Cameron County Procedures </a:t>
            </a:r>
          </a:p>
          <a:p>
            <a:pPr algn="ctr"/>
            <a:r>
              <a:rPr lang="en-US" sz="54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For Truancy Reform</a:t>
            </a:r>
          </a:p>
        </p:txBody>
      </p:sp>
    </p:spTree>
    <p:extLst>
      <p:ext uri="{BB962C8B-B14F-4D97-AF65-F5344CB8AC3E}">
        <p14:creationId xmlns:p14="http://schemas.microsoft.com/office/powerpoint/2010/main" val="3739316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7650" y="5248335"/>
            <a:ext cx="7239000" cy="4524315"/>
          </a:xfrm>
          <a:prstGeom prst="rect">
            <a:avLst/>
          </a:prstGeom>
          <a:noFill/>
        </p:spPr>
        <p:txBody>
          <a:bodyPr wrap="square" rtlCol="0">
            <a:spAutoFit/>
          </a:bodyPr>
          <a:lstStyle/>
          <a:p>
            <a:r>
              <a:rPr lang="en-US" sz="1400" dirty="0">
                <a:latin typeface="Garamond" panose="02020404030301010803" pitchFamily="18" charset="0"/>
              </a:rPr>
              <a:t>“</a:t>
            </a:r>
            <a:r>
              <a:rPr lang="en-US" sz="1600" dirty="0">
                <a:latin typeface="Garamond" panose="02020404030301010803" pitchFamily="18" charset="0"/>
              </a:rPr>
              <a:t>As a truancy prevention measure under Subsection (a), a school district shall take the following actions:</a:t>
            </a:r>
          </a:p>
          <a:p>
            <a:r>
              <a:rPr lang="en-US" sz="1600" dirty="0">
                <a:latin typeface="Garamond" panose="02020404030301010803" pitchFamily="18" charset="0"/>
              </a:rPr>
              <a:t>(1) impose:</a:t>
            </a:r>
          </a:p>
          <a:p>
            <a:r>
              <a:rPr lang="en-US" sz="1600" dirty="0">
                <a:latin typeface="Garamond" panose="02020404030301010803" pitchFamily="18" charset="0"/>
              </a:rPr>
              <a:t>        (A) a behavior improvement plan on the student that must be signed by an employee of the school, that the school district has made a good faith effort to have signed by the student and the student's parent or guardian, and that includes:</a:t>
            </a:r>
          </a:p>
          <a:p>
            <a:pPr marL="687388" lvl="2"/>
            <a:r>
              <a:rPr lang="en-US" sz="1600" dirty="0">
                <a:latin typeface="Garamond" panose="02020404030301010803" pitchFamily="18" charset="0"/>
              </a:rPr>
              <a:t>(i) a specific description of the behavior that is required or prohibited for the student;</a:t>
            </a:r>
          </a:p>
          <a:p>
            <a:pPr marL="687388" lvl="2"/>
            <a:r>
              <a:rPr lang="en-US" sz="1600" dirty="0">
                <a:latin typeface="Garamond" panose="02020404030301010803" pitchFamily="18" charset="0"/>
              </a:rPr>
              <a:t>(ii) the period for which the plan will be effective, not to exceed 45 school days after the date the contract becomes effective;  or</a:t>
            </a:r>
          </a:p>
          <a:p>
            <a:pPr marL="687388" lvl="2"/>
            <a:r>
              <a:rPr lang="en-US" sz="1600" dirty="0">
                <a:latin typeface="Garamond" panose="02020404030301010803" pitchFamily="18" charset="0"/>
              </a:rPr>
              <a:t>(iii) the penalties for additional absences, including additional disciplinary action or the referral of the student to a truancy court;  or</a:t>
            </a:r>
          </a:p>
          <a:p>
            <a:r>
              <a:rPr lang="en-US" sz="1600" dirty="0">
                <a:latin typeface="Garamond" panose="02020404030301010803" pitchFamily="18" charset="0"/>
              </a:rPr>
              <a:t>       (B) school-based community service;  or</a:t>
            </a:r>
          </a:p>
          <a:p>
            <a:r>
              <a:rPr lang="en-US" sz="1600" dirty="0">
                <a:latin typeface="Garamond" panose="02020404030301010803" pitchFamily="18" charset="0"/>
              </a:rPr>
              <a:t>(2) refer the student to counseling, mediation, mentoring, a teen court program, community-based services, or other in-school or out-of-school services aimed at addressing the student's truancy.”</a:t>
            </a:r>
          </a:p>
          <a:p>
            <a:br>
              <a:rPr lang="en-US" sz="1600" dirty="0">
                <a:latin typeface="Garamond" panose="02020404030301010803" pitchFamily="18" charset="0"/>
                <a:hlinkClick r:id="rId2" tooltip="Next »"/>
              </a:rPr>
            </a:br>
            <a:r>
              <a:rPr lang="en-US" sz="1600" dirty="0">
                <a:latin typeface="Garamond" panose="02020404030301010803" pitchFamily="18" charset="0"/>
              </a:rPr>
              <a:t>Education Code § 25.0915 (a-1)</a:t>
            </a:r>
            <a:endParaRPr lang="en-US" sz="1600" dirty="0">
              <a:latin typeface="Garamond" panose="02020404030301010803" pitchFamily="18" charset="0"/>
              <a:cs typeface="Times New Roman" panose="02020603050405020304" pitchFamily="18" charset="0"/>
            </a:endParaRPr>
          </a:p>
        </p:txBody>
      </p:sp>
      <p:sp>
        <p:nvSpPr>
          <p:cNvPr id="9" name="TextBox 8"/>
          <p:cNvSpPr txBox="1"/>
          <p:nvPr/>
        </p:nvSpPr>
        <p:spPr>
          <a:xfrm>
            <a:off x="247650" y="3524250"/>
            <a:ext cx="7239000" cy="1754326"/>
          </a:xfrm>
          <a:prstGeom prst="rect">
            <a:avLst/>
          </a:prstGeom>
          <a:noFill/>
        </p:spPr>
        <p:txBody>
          <a:bodyPr wrap="square" rtlCol="0">
            <a:spAutoFit/>
          </a:bodyPr>
          <a:lstStyle/>
          <a:p>
            <a:pPr algn="just"/>
            <a:r>
              <a:rPr lang="en-US" dirty="0">
                <a:latin typeface="Garamond" panose="02020404030301010803" pitchFamily="18" charset="0"/>
                <a:cs typeface="Times New Roman" panose="02020603050405020304" pitchFamily="18" charset="0"/>
              </a:rPr>
              <a:t>Box 4. School district must take of the following truancy prevention measures the district was required to adopt: (1) Impose a behavior improvement plan” on the student: (2) impose “school-based community service” on the student’ and (3) refer the student to counseling, mediation, mentoring, a teen court program, community-based services, or other in-school or out-of-school services aimed at addressing the student's truancy.</a:t>
            </a:r>
          </a:p>
        </p:txBody>
      </p:sp>
      <p:sp>
        <p:nvSpPr>
          <p:cNvPr id="3" name="Rectangle 2"/>
          <p:cNvSpPr/>
          <p:nvPr/>
        </p:nvSpPr>
        <p:spPr>
          <a:xfrm>
            <a:off x="0" y="400052"/>
            <a:ext cx="7410450" cy="1384995"/>
          </a:xfrm>
          <a:prstGeom prst="rect">
            <a:avLst/>
          </a:prstGeom>
          <a:noFill/>
        </p:spPr>
        <p:txBody>
          <a:bodyPr wrap="square" lIns="91440" tIns="45720" rIns="91440" bIns="45720">
            <a:spAutoFit/>
          </a:bodyPr>
          <a:lstStyle/>
          <a:p>
            <a:pPr algn="ctr"/>
            <a:r>
              <a:rPr lang="en-US" sz="4200" b="1" dirty="0">
                <a:ln w="0"/>
                <a:solidFill>
                  <a:srgbClr val="FF0000"/>
                </a:solidFill>
                <a:latin typeface="Garamond" panose="02020404030301010803" pitchFamily="18" charset="0"/>
              </a:rPr>
              <a:t>Truancy Prevention Measures (TPM) Required</a:t>
            </a:r>
          </a:p>
        </p:txBody>
      </p:sp>
      <p:sp>
        <p:nvSpPr>
          <p:cNvPr id="4" name="Left Arrow 3"/>
          <p:cNvSpPr/>
          <p:nvPr/>
        </p:nvSpPr>
        <p:spPr>
          <a:xfrm rot="18632015">
            <a:off x="3830885" y="3258311"/>
            <a:ext cx="676230" cy="216078"/>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470852" y="2600920"/>
            <a:ext cx="2743200" cy="923330"/>
          </a:xfrm>
          <a:prstGeom prst="rect">
            <a:avLst/>
          </a:prstGeom>
          <a:solidFill>
            <a:srgbClr val="FFFF00"/>
          </a:solidFill>
        </p:spPr>
        <p:txBody>
          <a:bodyPr wrap="square" rtlCol="0">
            <a:spAutoFit/>
          </a:bodyPr>
          <a:lstStyle/>
          <a:p>
            <a:pPr algn="ctr"/>
            <a:r>
              <a:rPr lang="en-US" dirty="0">
                <a:latin typeface="Garamond" panose="02020404030301010803" pitchFamily="18" charset="0"/>
              </a:rPr>
              <a:t>Cameron County </a:t>
            </a:r>
          </a:p>
          <a:p>
            <a:pPr algn="ctr"/>
            <a:r>
              <a:rPr lang="en-US" dirty="0">
                <a:latin typeface="Garamond" panose="02020404030301010803" pitchFamily="18" charset="0"/>
              </a:rPr>
              <a:t>Assistant District Attorney,  (ADA) requires “ALL 3”</a:t>
            </a:r>
          </a:p>
        </p:txBody>
      </p:sp>
    </p:spTree>
    <p:extLst>
      <p:ext uri="{BB962C8B-B14F-4D97-AF65-F5344CB8AC3E}">
        <p14:creationId xmlns:p14="http://schemas.microsoft.com/office/powerpoint/2010/main" val="1562649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852" y="2399407"/>
            <a:ext cx="6934199" cy="6001643"/>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Compulsory Attendance: </a:t>
            </a:r>
            <a:r>
              <a:rPr lang="en-US" sz="2000" dirty="0">
                <a:latin typeface="Times New Roman" panose="02020603050405020304" pitchFamily="18" charset="0"/>
                <a:cs typeface="Times New Roman" panose="02020603050405020304" pitchFamily="18" charset="0"/>
              </a:rPr>
              <a:t>children ages 6-18 are required to attend school. This bill adds 18 year olds to compulsory attendance requirements.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Education Code § 25.085</a:t>
            </a:r>
          </a:p>
          <a:p>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Older students: </a:t>
            </a:r>
            <a:r>
              <a:rPr lang="en-US" sz="2000" u="sng" dirty="0">
                <a:latin typeface="Times New Roman" panose="02020603050405020304" pitchFamily="18" charset="0"/>
                <a:cs typeface="Times New Roman" panose="02020603050405020304" pitchFamily="18" charset="0"/>
              </a:rPr>
              <a:t>a referral to truancy court</a:t>
            </a:r>
            <a:r>
              <a:rPr lang="en-US" sz="2000" dirty="0">
                <a:latin typeface="Times New Roman" panose="02020603050405020304" pitchFamily="18" charset="0"/>
                <a:cs typeface="Times New Roman" panose="02020603050405020304" pitchFamily="18" charset="0"/>
              </a:rPr>
              <a:t> is </a:t>
            </a:r>
            <a:r>
              <a:rPr lang="en-US" sz="2000" u="sng" dirty="0" err="1">
                <a:latin typeface="Times New Roman" panose="02020603050405020304" pitchFamily="18" charset="0"/>
                <a:cs typeface="Times New Roman" panose="02020603050405020304" pitchFamily="18" charset="0"/>
              </a:rPr>
              <a:t>probitied</a:t>
            </a:r>
            <a:r>
              <a:rPr lang="en-US" sz="2000" u="sng" dirty="0">
                <a:latin typeface="Times New Roman" panose="02020603050405020304" pitchFamily="18" charset="0"/>
                <a:cs typeface="Times New Roman" panose="02020603050405020304" pitchFamily="18" charset="0"/>
              </a:rPr>
              <a:t> for students</a:t>
            </a:r>
            <a:r>
              <a:rPr lang="en-US" sz="2000" dirty="0">
                <a:latin typeface="Times New Roman" panose="02020603050405020304" pitchFamily="18" charset="0"/>
                <a:cs typeface="Times New Roman" panose="02020603050405020304" pitchFamily="18" charset="0"/>
              </a:rPr>
              <a:t> attending school </a:t>
            </a:r>
            <a:r>
              <a:rPr lang="en-US" sz="2000" u="sng" dirty="0">
                <a:latin typeface="Times New Roman" panose="02020603050405020304" pitchFamily="18" charset="0"/>
                <a:cs typeface="Times New Roman" panose="02020603050405020304" pitchFamily="18" charset="0"/>
              </a:rPr>
              <a:t>after their 19</a:t>
            </a:r>
            <a:r>
              <a:rPr lang="en-US" sz="2000" u="sng" baseline="30000" dirty="0">
                <a:latin typeface="Times New Roman" panose="02020603050405020304" pitchFamily="18" charset="0"/>
                <a:cs typeface="Times New Roman" panose="02020603050405020304" pitchFamily="18" charset="0"/>
              </a:rPr>
              <a:t>th</a:t>
            </a:r>
            <a:r>
              <a:rPr lang="en-US" sz="2000" u="sng" dirty="0">
                <a:latin typeface="Times New Roman" panose="02020603050405020304" pitchFamily="18" charset="0"/>
                <a:cs typeface="Times New Roman" panose="02020603050405020304" pitchFamily="18" charset="0"/>
              </a:rPr>
              <a:t> birthday</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School districts may issue a warning letter to a student attending school </a:t>
            </a:r>
            <a:r>
              <a:rPr lang="en-US" sz="2000" u="sng" dirty="0">
                <a:latin typeface="Times New Roman" panose="02020603050405020304" pitchFamily="18" charset="0"/>
                <a:cs typeface="Times New Roman" panose="02020603050405020304" pitchFamily="18" charset="0"/>
              </a:rPr>
              <a:t>after age 19 </a:t>
            </a:r>
            <a:r>
              <a:rPr lang="en-US" sz="2000" dirty="0">
                <a:latin typeface="Times New Roman" panose="02020603050405020304" pitchFamily="18" charset="0"/>
                <a:cs typeface="Times New Roman" panose="02020603050405020304" pitchFamily="18" charset="0"/>
              </a:rPr>
              <a:t>and </a:t>
            </a:r>
            <a:r>
              <a:rPr lang="en-US" sz="2000" u="sng" dirty="0">
                <a:latin typeface="Times New Roman" panose="02020603050405020304" pitchFamily="18" charset="0"/>
                <a:cs typeface="Times New Roman" panose="02020603050405020304" pitchFamily="18" charset="0"/>
              </a:rPr>
              <a:t>may revoke enrollment </a:t>
            </a:r>
            <a:r>
              <a:rPr lang="en-US" sz="2000" dirty="0">
                <a:latin typeface="Times New Roman" panose="02020603050405020304" pitchFamily="18" charset="0"/>
                <a:cs typeface="Times New Roman" panose="02020603050405020304" pitchFamily="18" charset="0"/>
              </a:rPr>
              <a:t>for the student if the person has more than 5 unexcused absences in one semester; or as an alternative, impose a behavior improvement plan on the student (see below). A school district cannot revoke the enrollment of an older student on a day on which the student is physically present at school.</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Education Code § 25.085; Family Code § 65.002</a:t>
            </a:r>
          </a:p>
          <a:p>
            <a:endParaRPr lang="en-US" sz="2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AE03556-6AAA-4826-8BCC-B36247231138}"/>
              </a:ext>
            </a:extLst>
          </p:cNvPr>
          <p:cNvSpPr txBox="1"/>
          <p:nvPr/>
        </p:nvSpPr>
        <p:spPr>
          <a:xfrm>
            <a:off x="552450" y="476250"/>
            <a:ext cx="6553200" cy="1446550"/>
          </a:xfrm>
          <a:prstGeom prst="rect">
            <a:avLst/>
          </a:prstGeom>
          <a:noFill/>
        </p:spPr>
        <p:txBody>
          <a:bodyPr wrap="square" rtlCol="0">
            <a:spAutoFit/>
          </a:bodyPr>
          <a:lstStyle/>
          <a:p>
            <a:pPr algn="ctr"/>
            <a:r>
              <a:rPr lang="en-US" sz="8800" dirty="0">
                <a:solidFill>
                  <a:srgbClr val="FF0000"/>
                </a:solidFill>
                <a:latin typeface="Garamond" panose="02020404030301010803" pitchFamily="18" charset="0"/>
              </a:rPr>
              <a:t>6</a:t>
            </a:r>
            <a:r>
              <a:rPr lang="en-US" sz="5400" dirty="0">
                <a:solidFill>
                  <a:srgbClr val="FF0000"/>
                </a:solidFill>
                <a:latin typeface="Garamond" panose="02020404030301010803" pitchFamily="18" charset="0"/>
              </a:rPr>
              <a:t> </a:t>
            </a:r>
            <a:r>
              <a:rPr lang="en-US" sz="4000" dirty="0">
                <a:solidFill>
                  <a:srgbClr val="FF0000"/>
                </a:solidFill>
                <a:latin typeface="Garamond" panose="02020404030301010803" pitchFamily="18" charset="0"/>
              </a:rPr>
              <a:t>to</a:t>
            </a:r>
            <a:r>
              <a:rPr lang="en-US" sz="5400" dirty="0">
                <a:solidFill>
                  <a:srgbClr val="FF0000"/>
                </a:solidFill>
                <a:latin typeface="Garamond" panose="02020404030301010803" pitchFamily="18" charset="0"/>
              </a:rPr>
              <a:t> </a:t>
            </a:r>
            <a:r>
              <a:rPr lang="en-US" sz="8800" dirty="0">
                <a:solidFill>
                  <a:srgbClr val="FF0000"/>
                </a:solidFill>
                <a:latin typeface="Garamond" panose="02020404030301010803" pitchFamily="18" charset="0"/>
              </a:rPr>
              <a:t>18</a:t>
            </a:r>
          </a:p>
        </p:txBody>
      </p:sp>
    </p:spTree>
    <p:extLst>
      <p:ext uri="{BB962C8B-B14F-4D97-AF65-F5344CB8AC3E}">
        <p14:creationId xmlns:p14="http://schemas.microsoft.com/office/powerpoint/2010/main" val="363345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583188" y="3482427"/>
            <a:ext cx="5293862" cy="62015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8324850"/>
            <a:ext cx="1629186" cy="1217602"/>
          </a:xfrm>
          <a:prstGeom prst="rect">
            <a:avLst/>
          </a:prstGeom>
        </p:spPr>
      </p:pic>
      <p:sp>
        <p:nvSpPr>
          <p:cNvPr id="11" name="Rectangle 10"/>
          <p:cNvSpPr/>
          <p:nvPr/>
        </p:nvSpPr>
        <p:spPr>
          <a:xfrm>
            <a:off x="2452876" y="260085"/>
            <a:ext cx="2975878" cy="1200329"/>
          </a:xfrm>
          <a:prstGeom prst="rect">
            <a:avLst/>
          </a:prstGeom>
          <a:noFill/>
        </p:spPr>
        <p:txBody>
          <a:bodyPr wrap="squar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p>
        </p:txBody>
      </p:sp>
      <p:sp>
        <p:nvSpPr>
          <p:cNvPr id="5" name="TextBox 4"/>
          <p:cNvSpPr txBox="1"/>
          <p:nvPr/>
        </p:nvSpPr>
        <p:spPr>
          <a:xfrm>
            <a:off x="405530" y="1340046"/>
            <a:ext cx="6934200" cy="2308324"/>
          </a:xfrm>
          <a:prstGeom prst="rect">
            <a:avLst/>
          </a:prstGeom>
          <a:noFill/>
        </p:spPr>
        <p:txBody>
          <a:bodyPr wrap="square" rtlCol="0">
            <a:spAutoFit/>
          </a:bodyPr>
          <a:lstStyle/>
          <a:p>
            <a:pPr algn="just"/>
            <a:r>
              <a:rPr lang="en-US" sz="3600" b="1" u="sng" dirty="0">
                <a:latin typeface="Garamond" panose="02020404030301010803" pitchFamily="18" charset="0"/>
              </a:rPr>
              <a:t>Warning Notice: </a:t>
            </a:r>
            <a:r>
              <a:rPr lang="en-US" sz="3600" u="sng" dirty="0">
                <a:latin typeface="Garamond" panose="02020404030301010803" pitchFamily="18" charset="0"/>
              </a:rPr>
              <a:t>at the beginning</a:t>
            </a:r>
            <a:r>
              <a:rPr lang="en-US" sz="3600" dirty="0">
                <a:latin typeface="Garamond" panose="02020404030301010803" pitchFamily="18" charset="0"/>
              </a:rPr>
              <a:t> of the school year, a district must send notice to student’s parents if </a:t>
            </a:r>
            <a:r>
              <a:rPr lang="en-US" sz="3600" u="sng" dirty="0">
                <a:latin typeface="Garamond" panose="02020404030301010803" pitchFamily="18" charset="0"/>
              </a:rPr>
              <a:t>the student is absent</a:t>
            </a:r>
          </a:p>
        </p:txBody>
      </p:sp>
      <p:pic>
        <p:nvPicPr>
          <p:cNvPr id="10" name="image2.png" descr="C:\Users\vavila\Desktop\MISC\logo-pupil services.png"/>
          <p:cNvPicPr/>
          <p:nvPr/>
        </p:nvPicPr>
        <p:blipFill>
          <a:blip r:embed="rId4" cstate="print"/>
          <a:stretch>
            <a:fillRect/>
          </a:stretch>
        </p:blipFill>
        <p:spPr>
          <a:xfrm>
            <a:off x="5001564" y="3958016"/>
            <a:ext cx="457200" cy="480634"/>
          </a:xfrm>
          <a:prstGeom prst="rect">
            <a:avLst/>
          </a:prstGeom>
        </p:spPr>
      </p:pic>
      <p:sp>
        <p:nvSpPr>
          <p:cNvPr id="13" name="object 11"/>
          <p:cNvSpPr/>
          <p:nvPr/>
        </p:nvSpPr>
        <p:spPr>
          <a:xfrm>
            <a:off x="1980617" y="3942098"/>
            <a:ext cx="524246" cy="480634"/>
          </a:xfrm>
          <a:prstGeom prst="rect">
            <a:avLst/>
          </a:prstGeom>
          <a:blipFill>
            <a:blip r:embed="rId5" cstate="print"/>
            <a:stretch>
              <a:fillRect/>
            </a:stretch>
          </a:blipFill>
        </p:spPr>
        <p:txBody>
          <a:bodyPr wrap="square" lIns="0" tIns="0" rIns="0" bIns="0" rtlCol="0"/>
          <a:lstStyle/>
          <a:p>
            <a:endParaRPr sz="1774"/>
          </a:p>
        </p:txBody>
      </p:sp>
      <p:sp>
        <p:nvSpPr>
          <p:cNvPr id="9" name="Rectangle 8">
            <a:extLst>
              <a:ext uri="{FF2B5EF4-FFF2-40B4-BE49-F238E27FC236}">
                <a16:creationId xmlns:a16="http://schemas.microsoft.com/office/drawing/2014/main" id="{483BC6CD-4DA9-498E-A0B1-9FEA860951B3}"/>
              </a:ext>
            </a:extLst>
          </p:cNvPr>
          <p:cNvSpPr/>
          <p:nvPr/>
        </p:nvSpPr>
        <p:spPr>
          <a:xfrm rot="20370963">
            <a:off x="2267414" y="5708683"/>
            <a:ext cx="3478023" cy="769441"/>
          </a:xfrm>
          <a:prstGeom prst="rect">
            <a:avLst/>
          </a:prstGeom>
          <a:noFill/>
          <a:ln>
            <a:noFill/>
          </a:ln>
        </p:spPr>
        <p:txBody>
          <a:bodyPr wrap="square" lIns="91440" tIns="45720" rIns="91440" bIns="45720">
            <a:spAutoFit/>
          </a:bodyPr>
          <a:lstStyle/>
          <a:p>
            <a:pPr algn="ctr"/>
            <a:r>
              <a:rPr lang="en-US" sz="4400" b="1" spc="50" dirty="0">
                <a:ln w="0">
                  <a:noFill/>
                </a:ln>
                <a:solidFill>
                  <a:srgbClr val="FF0000">
                    <a:alpha val="16000"/>
                  </a:srgbClr>
                </a:solidFill>
                <a:effectLst>
                  <a:innerShdw blurRad="63500" dist="50800" dir="13500000">
                    <a:srgbClr val="000000">
                      <a:alpha val="50000"/>
                    </a:srgbClr>
                  </a:innerShdw>
                </a:effectLst>
              </a:rPr>
              <a:t>ON WEBSITE</a:t>
            </a:r>
          </a:p>
        </p:txBody>
      </p:sp>
    </p:spTree>
    <p:extLst>
      <p:ext uri="{BB962C8B-B14F-4D97-AF65-F5344CB8AC3E}">
        <p14:creationId xmlns:p14="http://schemas.microsoft.com/office/powerpoint/2010/main" val="2631389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89416" y="2874829"/>
            <a:ext cx="54864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aramond" panose="02020404030301010803" pitchFamily="18" charset="0"/>
              </a:rPr>
              <a:t>Impose a behavior improvement plan </a:t>
            </a:r>
            <a:r>
              <a:rPr lang="en-US" sz="2400" u="sng" dirty="0">
                <a:latin typeface="Garamond" panose="02020404030301010803" pitchFamily="18" charset="0"/>
              </a:rPr>
              <a:t>including the specific behavior</a:t>
            </a:r>
            <a:r>
              <a:rPr lang="en-US" sz="2400" dirty="0">
                <a:latin typeface="Garamond" panose="02020404030301010803" pitchFamily="18" charset="0"/>
              </a:rPr>
              <a:t> required or prohibited of the student and the period of time the plan will be in place;</a:t>
            </a:r>
          </a:p>
          <a:p>
            <a:pPr marL="285750" indent="-285750">
              <a:buFont typeface="Arial" panose="020B0604020202020204" pitchFamily="34" charset="0"/>
              <a:buChar char="•"/>
            </a:pPr>
            <a:endParaRPr lang="en-US" sz="2400" dirty="0">
              <a:latin typeface="Garamond" panose="02020404030301010803" pitchFamily="18" charset="0"/>
            </a:endParaRPr>
          </a:p>
          <a:p>
            <a:pPr marL="285750" indent="-285750">
              <a:buFont typeface="Arial" panose="020B0604020202020204" pitchFamily="34" charset="0"/>
              <a:buChar char="•"/>
            </a:pPr>
            <a:r>
              <a:rPr lang="en-US" sz="2400" dirty="0">
                <a:latin typeface="Garamond" panose="02020404030301010803" pitchFamily="18" charset="0"/>
              </a:rPr>
              <a:t>Impose school-based community service;</a:t>
            </a:r>
          </a:p>
          <a:p>
            <a:pPr marL="285750" indent="-285750">
              <a:buFont typeface="Arial" panose="020B0604020202020204" pitchFamily="34" charset="0"/>
              <a:buChar char="•"/>
            </a:pPr>
            <a:endParaRPr lang="en-US" sz="2400" dirty="0">
              <a:latin typeface="Garamond" panose="02020404030301010803" pitchFamily="18" charset="0"/>
            </a:endParaRPr>
          </a:p>
          <a:p>
            <a:pPr marL="285750" indent="-285750">
              <a:buFont typeface="Arial" panose="020B0604020202020204" pitchFamily="34" charset="0"/>
              <a:buChar char="•"/>
            </a:pPr>
            <a:r>
              <a:rPr lang="en-US" sz="2400" dirty="0">
                <a:latin typeface="Garamond" panose="02020404030301010803" pitchFamily="18" charset="0"/>
              </a:rPr>
              <a:t>Refer the student to counseling, mediation, mentoring, teen-court, or other in-school or out-of-school services aimed at addressing the truant behavior</a:t>
            </a:r>
          </a:p>
          <a:p>
            <a:endParaRPr lang="en-US" sz="2400" dirty="0">
              <a:latin typeface="Garamond" panose="02020404030301010803"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0" y="2758121"/>
            <a:ext cx="1469710" cy="1508534"/>
          </a:xfrm>
          <a:prstGeom prst="rect">
            <a:avLst/>
          </a:prstGeom>
        </p:spPr>
      </p:pic>
      <p:sp>
        <p:nvSpPr>
          <p:cNvPr id="13" name="Rectangle 12"/>
          <p:cNvSpPr/>
          <p:nvPr/>
        </p:nvSpPr>
        <p:spPr>
          <a:xfrm>
            <a:off x="2625252" y="204572"/>
            <a:ext cx="2040943"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endParaRPr lang="en-US" sz="6000" dirty="0">
              <a:ln w="0"/>
              <a:solidFill>
                <a:srgbClr val="FF0000"/>
              </a:solidFill>
              <a:effectLst>
                <a:outerShdw blurRad="38100" dist="19050" dir="2700000" algn="tl" rotWithShape="0">
                  <a:schemeClr val="dk1">
                    <a:alpha val="40000"/>
                  </a:schemeClr>
                </a:outerShdw>
              </a:effectLst>
              <a:latin typeface="Garamond" panose="02020404030301010803"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6838" r="16854" b="-10811"/>
          <a:stretch/>
        </p:blipFill>
        <p:spPr>
          <a:xfrm>
            <a:off x="95250" y="5895937"/>
            <a:ext cx="1676400" cy="13716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461" t="6957" r="5506" b="3521"/>
          <a:stretch/>
        </p:blipFill>
        <p:spPr>
          <a:xfrm>
            <a:off x="247650" y="4266655"/>
            <a:ext cx="1371600" cy="1410789"/>
          </a:xfrm>
          <a:prstGeom prst="rect">
            <a:avLst/>
          </a:prstGeom>
        </p:spPr>
      </p:pic>
      <p:sp>
        <p:nvSpPr>
          <p:cNvPr id="10" name="TextBox 9"/>
          <p:cNvSpPr txBox="1"/>
          <p:nvPr/>
        </p:nvSpPr>
        <p:spPr>
          <a:xfrm>
            <a:off x="514350" y="7838422"/>
            <a:ext cx="6629400" cy="707886"/>
          </a:xfrm>
          <a:prstGeom prst="rect">
            <a:avLst/>
          </a:prstGeom>
          <a:noFill/>
        </p:spPr>
        <p:txBody>
          <a:bodyPr wrap="square" rtlCol="0">
            <a:spAutoFit/>
          </a:bodyPr>
          <a:lstStyle/>
          <a:p>
            <a:pPr algn="ctr"/>
            <a:r>
              <a:rPr lang="en-US" sz="2000" i="1" dirty="0">
                <a:latin typeface="Garamond" panose="02020404030301010803" pitchFamily="18" charset="0"/>
              </a:rPr>
              <a:t>Note: guidance on sample truancy prevention measures is included in Appendix A; </a:t>
            </a:r>
            <a:r>
              <a:rPr lang="en-US" sz="2000" i="1" dirty="0">
                <a:latin typeface="Garamond" panose="02020404030301010803" pitchFamily="18" charset="0"/>
                <a:cs typeface="Times New Roman" panose="02020603050405020304" pitchFamily="18" charset="0"/>
              </a:rPr>
              <a:t>Education</a:t>
            </a:r>
            <a:r>
              <a:rPr lang="en-US" sz="2000" dirty="0">
                <a:latin typeface="Garamond" panose="02020404030301010803" pitchFamily="18" charset="0"/>
                <a:cs typeface="Times New Roman" panose="02020603050405020304" pitchFamily="18" charset="0"/>
              </a:rPr>
              <a:t> </a:t>
            </a:r>
            <a:r>
              <a:rPr lang="en-US" sz="2000" i="1" dirty="0">
                <a:latin typeface="Garamond" panose="02020404030301010803" pitchFamily="18" charset="0"/>
                <a:cs typeface="Times New Roman" panose="02020603050405020304" pitchFamily="18" charset="0"/>
              </a:rPr>
              <a:t>Code § 25.0915</a:t>
            </a:r>
            <a:endParaRPr lang="en-US" sz="2000" i="1" dirty="0">
              <a:latin typeface="Garamond" panose="02020404030301010803" pitchFamily="18" charset="0"/>
            </a:endParaRPr>
          </a:p>
        </p:txBody>
      </p:sp>
      <p:sp>
        <p:nvSpPr>
          <p:cNvPr id="2" name="Rectangle 1">
            <a:extLst>
              <a:ext uri="{FF2B5EF4-FFF2-40B4-BE49-F238E27FC236}">
                <a16:creationId xmlns:a16="http://schemas.microsoft.com/office/drawing/2014/main" id="{0D2BC9E4-7703-4354-94BA-1D6894960E65}"/>
              </a:ext>
            </a:extLst>
          </p:cNvPr>
          <p:cNvSpPr/>
          <p:nvPr/>
        </p:nvSpPr>
        <p:spPr>
          <a:xfrm>
            <a:off x="247650" y="1386068"/>
            <a:ext cx="7086600" cy="954107"/>
          </a:xfrm>
          <a:prstGeom prst="rect">
            <a:avLst/>
          </a:prstGeom>
        </p:spPr>
        <p:txBody>
          <a:bodyPr wrap="square">
            <a:spAutoFit/>
          </a:bodyPr>
          <a:lstStyle/>
          <a:p>
            <a:pPr algn="just"/>
            <a:r>
              <a:rPr lang="en-US" sz="2800" b="1" dirty="0">
                <a:latin typeface="Garamond" panose="02020404030301010803" pitchFamily="18" charset="0"/>
              </a:rPr>
              <a:t>Truancy Prevention Measures:</a:t>
            </a:r>
            <a:r>
              <a:rPr lang="en-US" sz="2800" dirty="0">
                <a:latin typeface="Garamond" panose="02020404030301010803" pitchFamily="18" charset="0"/>
              </a:rPr>
              <a:t> a school district is required to adopt the following TPM’s:</a:t>
            </a:r>
          </a:p>
        </p:txBody>
      </p:sp>
    </p:spTree>
    <p:extLst>
      <p:ext uri="{BB962C8B-B14F-4D97-AF65-F5344CB8AC3E}">
        <p14:creationId xmlns:p14="http://schemas.microsoft.com/office/powerpoint/2010/main" val="162114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43" y="450415"/>
            <a:ext cx="6605111" cy="1107996"/>
          </a:xfrm>
        </p:spPr>
        <p:txBody>
          <a:bodyPr/>
          <a:lstStyle/>
          <a:p>
            <a:pPr algn="ctr"/>
            <a:r>
              <a:rPr lang="en-US" sz="3600" b="1" dirty="0">
                <a:solidFill>
                  <a:srgbClr val="FF0000"/>
                </a:solidFill>
                <a:latin typeface="Garamond" panose="02020404030301010803" pitchFamily="18" charset="0"/>
              </a:rPr>
              <a:t>Attendance Recognition</a:t>
            </a:r>
            <a:br>
              <a:rPr lang="en-US" sz="3600" b="1" dirty="0">
                <a:solidFill>
                  <a:srgbClr val="FF0000"/>
                </a:solidFill>
                <a:latin typeface="Garamond" panose="02020404030301010803" pitchFamily="18" charset="0"/>
              </a:rPr>
            </a:br>
            <a:r>
              <a:rPr lang="en-US" sz="3600" b="1" dirty="0">
                <a:solidFill>
                  <a:srgbClr val="FF0000"/>
                </a:solidFill>
                <a:latin typeface="Garamond" panose="02020404030301010803" pitchFamily="18" charset="0"/>
              </a:rPr>
              <a:t>SCOC X</a:t>
            </a:r>
            <a:endParaRPr lang="en-US" sz="3600" dirty="0">
              <a:latin typeface="Garamond" panose="02020404030301010803" pitchFamily="18" charset="0"/>
            </a:endParaRPr>
          </a:p>
        </p:txBody>
      </p:sp>
      <p:sp>
        <p:nvSpPr>
          <p:cNvPr id="3" name="TextBox 2"/>
          <p:cNvSpPr txBox="1"/>
          <p:nvPr/>
        </p:nvSpPr>
        <p:spPr>
          <a:xfrm>
            <a:off x="209549" y="1609072"/>
            <a:ext cx="7200901" cy="4093428"/>
          </a:xfrm>
          <a:prstGeom prst="rect">
            <a:avLst/>
          </a:prstGeom>
          <a:noFill/>
        </p:spPr>
        <p:txBody>
          <a:bodyPr wrap="square" rtlCol="0">
            <a:spAutoFit/>
          </a:bodyPr>
          <a:lstStyle/>
          <a:p>
            <a:pPr algn="ctr"/>
            <a:r>
              <a:rPr lang="en-US" b="1" dirty="0">
                <a:latin typeface="Garamond" panose="02020404030301010803" pitchFamily="18" charset="0"/>
                <a:cs typeface="Times New Roman" panose="02020603050405020304" pitchFamily="18" charset="0"/>
              </a:rPr>
              <a:t>School Attendance And Enrollment Requirements</a:t>
            </a:r>
          </a:p>
          <a:p>
            <a:pPr algn="ctr"/>
            <a:endParaRPr lang="en-US" b="1" dirty="0">
              <a:latin typeface="Garamond" panose="02020404030301010803" pitchFamily="18" charset="0"/>
              <a:cs typeface="Times New Roman" panose="02020603050405020304" pitchFamily="18" charset="0"/>
            </a:endParaRPr>
          </a:p>
          <a:p>
            <a:r>
              <a:rPr lang="en-US" sz="1600" b="1" dirty="0">
                <a:latin typeface="Garamond" panose="02020404030301010803" pitchFamily="18" charset="0"/>
                <a:cs typeface="Times New Roman" panose="02020603050405020304" pitchFamily="18" charset="0"/>
              </a:rPr>
              <a:t>ATTENDANCE RECOGNITION </a:t>
            </a:r>
          </a:p>
          <a:p>
            <a:r>
              <a:rPr lang="en-US" sz="1600" dirty="0">
                <a:latin typeface="Garamond" panose="02020404030301010803" pitchFamily="18" charset="0"/>
                <a:cs typeface="Times New Roman" panose="02020603050405020304" pitchFamily="18" charset="0"/>
              </a:rPr>
              <a:t>Good attendance in school is directly related to student achievement. Individual schools sponsor various programs and activities that stress the importance of good attendance. Recognizing students who have perfect attendance is one way of doing this. “PERFECT ATTENDANCE is as defined: No absences, </a:t>
            </a:r>
            <a:r>
              <a:rPr lang="en-US" sz="1600" dirty="0" err="1">
                <a:latin typeface="Garamond" panose="02020404030301010803" pitchFamily="18" charset="0"/>
                <a:cs typeface="Times New Roman" panose="02020603050405020304" pitchFamily="18" charset="0"/>
              </a:rPr>
              <a:t>tardies</a:t>
            </a:r>
            <a:r>
              <a:rPr lang="en-US" sz="1600" dirty="0">
                <a:latin typeface="Garamond" panose="02020404030301010803" pitchFamily="18" charset="0"/>
                <a:cs typeface="Times New Roman" panose="02020603050405020304" pitchFamily="18" charset="0"/>
              </a:rPr>
              <a:t>, early releases for any part of the day that the student is scheduled to be in attendance at school with the exception of documented school business or school-related activities. Students approved to participate in school-related or school-sanctioned activities shall not be counted absent from school for perfect attendance recognition. Upon early release, a parent form will be signed stating the parent acknowledges that their child will not be eligible for any Perfect Attendance Award for that six weeks marking period. The recognition of students who have perfect attendance shall be at the discretion of the school. Campus Incentives and Awards will be available at the end of each semester for PK-12th graders who meet the District Student Attendance Goals. </a:t>
            </a:r>
          </a:p>
        </p:txBody>
      </p:sp>
    </p:spTree>
    <p:extLst>
      <p:ext uri="{BB962C8B-B14F-4D97-AF65-F5344CB8AC3E}">
        <p14:creationId xmlns:p14="http://schemas.microsoft.com/office/powerpoint/2010/main" val="414608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96" y="7031377"/>
            <a:ext cx="2815052" cy="2111289"/>
          </a:xfrm>
          <a:prstGeom prst="rect">
            <a:avLst/>
          </a:prstGeom>
        </p:spPr>
      </p:pic>
      <p:sp>
        <p:nvSpPr>
          <p:cNvPr id="10" name="Rectangle 9"/>
          <p:cNvSpPr/>
          <p:nvPr/>
        </p:nvSpPr>
        <p:spPr>
          <a:xfrm>
            <a:off x="2808578" y="247650"/>
            <a:ext cx="2040943"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endParaRPr lang="en-US" sz="7200" b="1" dirty="0">
              <a:ln w="22225">
                <a:solidFill>
                  <a:schemeClr val="accent2"/>
                </a:solidFill>
                <a:prstDash val="solid"/>
              </a:ln>
              <a:solidFill>
                <a:srgbClr val="FF0000"/>
              </a:solidFill>
              <a:latin typeface="Garamond" panose="02020404030301010803" pitchFamily="18" charset="0"/>
            </a:endParaRPr>
          </a:p>
        </p:txBody>
      </p:sp>
      <p:pic>
        <p:nvPicPr>
          <p:cNvPr id="6" name="Picture 5"/>
          <p:cNvPicPr>
            <a:picLocks noChangeAspect="1"/>
          </p:cNvPicPr>
          <p:nvPr/>
        </p:nvPicPr>
        <p:blipFill rotWithShape="1">
          <a:blip r:embed="rId3"/>
          <a:srcRect r="1291" b="9583"/>
          <a:stretch/>
        </p:blipFill>
        <p:spPr>
          <a:xfrm>
            <a:off x="3600450" y="5520966"/>
            <a:ext cx="3246392" cy="3982893"/>
          </a:xfrm>
          <a:prstGeom prst="rect">
            <a:avLst/>
          </a:prstGeom>
        </p:spPr>
      </p:pic>
      <p:sp>
        <p:nvSpPr>
          <p:cNvPr id="7" name="TextBox 6"/>
          <p:cNvSpPr txBox="1"/>
          <p:nvPr/>
        </p:nvSpPr>
        <p:spPr>
          <a:xfrm>
            <a:off x="438149" y="1162050"/>
            <a:ext cx="6781800" cy="2677656"/>
          </a:xfrm>
          <a:prstGeom prst="rect">
            <a:avLst/>
          </a:prstGeom>
          <a:noFill/>
        </p:spPr>
        <p:txBody>
          <a:bodyPr wrap="square" rtlCol="0">
            <a:spAutoFit/>
          </a:bodyPr>
          <a:lstStyle/>
          <a:p>
            <a:r>
              <a:rPr lang="en-US" sz="2800" b="1" dirty="0">
                <a:latin typeface="Garamond" panose="02020404030301010803" pitchFamily="18" charset="0"/>
              </a:rPr>
              <a:t>Referral to court for truant conduct:</a:t>
            </a:r>
            <a:r>
              <a:rPr lang="en-US" sz="2800" dirty="0">
                <a:latin typeface="Garamond" panose="02020404030301010803" pitchFamily="18" charset="0"/>
              </a:rPr>
              <a:t> if a student fails to attend school without excuse on 10 or more days or parts of days within a six-month period, a school district shall refer a student to truancy court </a:t>
            </a:r>
            <a:r>
              <a:rPr lang="en-US" sz="2800" u="sng" dirty="0">
                <a:latin typeface="Garamond" panose="02020404030301010803" pitchFamily="18" charset="0"/>
              </a:rPr>
              <a:t>within 10 school days of the student’s 10</a:t>
            </a:r>
            <a:r>
              <a:rPr lang="en-US" sz="2800" u="sng" baseline="30000" dirty="0">
                <a:latin typeface="Garamond" panose="02020404030301010803" pitchFamily="18" charset="0"/>
              </a:rPr>
              <a:t>th</a:t>
            </a:r>
            <a:r>
              <a:rPr lang="en-US" sz="2800" u="sng" dirty="0">
                <a:latin typeface="Garamond" panose="02020404030301010803" pitchFamily="18" charset="0"/>
              </a:rPr>
              <a:t> absence.</a:t>
            </a:r>
          </a:p>
        </p:txBody>
      </p:sp>
      <p:sp>
        <p:nvSpPr>
          <p:cNvPr id="2" name="Rectangle 1">
            <a:extLst>
              <a:ext uri="{FF2B5EF4-FFF2-40B4-BE49-F238E27FC236}">
                <a16:creationId xmlns:a16="http://schemas.microsoft.com/office/drawing/2014/main" id="{4A5B16FB-1F5B-43B8-A8B8-7430E4654DEE}"/>
              </a:ext>
            </a:extLst>
          </p:cNvPr>
          <p:cNvSpPr/>
          <p:nvPr/>
        </p:nvSpPr>
        <p:spPr>
          <a:xfrm>
            <a:off x="437366" y="3839706"/>
            <a:ext cx="6781800" cy="1569660"/>
          </a:xfrm>
          <a:prstGeom prst="rect">
            <a:avLst/>
          </a:prstGeom>
        </p:spPr>
        <p:txBody>
          <a:bodyPr wrap="square">
            <a:spAutoFit/>
          </a:bodyPr>
          <a:lstStyle/>
          <a:p>
            <a:pPr algn="just"/>
            <a:r>
              <a:rPr lang="en-US" sz="2400" u="sng" dirty="0">
                <a:latin typeface="Garamond" panose="02020404030301010803" pitchFamily="18" charset="0"/>
              </a:rPr>
              <a:t>A district may delay referral to truancy court </a:t>
            </a:r>
            <a:r>
              <a:rPr lang="en-US" sz="2400" dirty="0">
                <a:latin typeface="Garamond" panose="02020404030301010803" pitchFamily="18" charset="0"/>
              </a:rPr>
              <a:t>if the district is applying TPM’s and the </a:t>
            </a:r>
            <a:r>
              <a:rPr lang="en-US" sz="2400" u="sng" dirty="0">
                <a:latin typeface="Garamond" panose="02020404030301010803" pitchFamily="18" charset="0"/>
              </a:rPr>
              <a:t>TPM’s</a:t>
            </a:r>
            <a:r>
              <a:rPr lang="en-US" sz="2400" dirty="0">
                <a:latin typeface="Garamond" panose="02020404030301010803" pitchFamily="18" charset="0"/>
              </a:rPr>
              <a:t> </a:t>
            </a:r>
            <a:r>
              <a:rPr lang="en-US" sz="2400" u="sng" dirty="0">
                <a:latin typeface="Garamond" panose="02020404030301010803" pitchFamily="18" charset="0"/>
              </a:rPr>
              <a:t>are succeeding, or it is not  in the best interest of the student to refer the student </a:t>
            </a:r>
            <a:r>
              <a:rPr lang="en-US" sz="2400" dirty="0">
                <a:latin typeface="Garamond" panose="02020404030301010803" pitchFamily="18" charset="0"/>
              </a:rPr>
              <a:t>to truancy court.</a:t>
            </a:r>
          </a:p>
        </p:txBody>
      </p:sp>
    </p:spTree>
    <p:extLst>
      <p:ext uri="{BB962C8B-B14F-4D97-AF65-F5344CB8AC3E}">
        <p14:creationId xmlns:p14="http://schemas.microsoft.com/office/powerpoint/2010/main" val="206509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4650" y="325636"/>
            <a:ext cx="1584198" cy="1584198"/>
          </a:xfrm>
          <a:prstGeom prst="rect">
            <a:avLst/>
          </a:prstGeom>
        </p:spPr>
      </p:pic>
      <p:sp>
        <p:nvSpPr>
          <p:cNvPr id="4" name="TextBox 3"/>
          <p:cNvSpPr txBox="1"/>
          <p:nvPr/>
        </p:nvSpPr>
        <p:spPr>
          <a:xfrm>
            <a:off x="247650" y="1924050"/>
            <a:ext cx="7162800" cy="7048083"/>
          </a:xfrm>
          <a:prstGeom prst="rect">
            <a:avLst/>
          </a:prstGeom>
          <a:noFill/>
        </p:spPr>
        <p:txBody>
          <a:bodyPr wrap="square" rtlCol="0">
            <a:spAutoFit/>
          </a:bodyPr>
          <a:lstStyle/>
          <a:p>
            <a:pPr algn="just"/>
            <a:r>
              <a:rPr lang="en-US" sz="2600" u="sng" dirty="0">
                <a:latin typeface="Garamond" panose="02020404030301010803" pitchFamily="18" charset="0"/>
              </a:rPr>
              <a:t>A school district is prohibited from referring </a:t>
            </a:r>
            <a:r>
              <a:rPr lang="en-US" sz="2600" dirty="0">
                <a:latin typeface="Garamond" panose="02020404030301010803" pitchFamily="18" charset="0"/>
              </a:rPr>
              <a:t>the following students to truancy court for truant conduct and must provide counseling: </a:t>
            </a:r>
          </a:p>
          <a:p>
            <a:pPr algn="just"/>
            <a:endParaRPr lang="en-US" sz="2600" dirty="0">
              <a:latin typeface="Garamond" panose="02020404030301010803" pitchFamily="18" charset="0"/>
            </a:endParaRPr>
          </a:p>
          <a:p>
            <a:pPr marL="1200150" lvl="2" indent="-285750" algn="just">
              <a:buFont typeface="Arial" panose="020B0604020202020204" pitchFamily="34" charset="0"/>
              <a:buChar char="•"/>
            </a:pPr>
            <a:r>
              <a:rPr lang="en-US" sz="2600" dirty="0">
                <a:latin typeface="Garamond" panose="02020404030301010803" pitchFamily="18" charset="0"/>
              </a:rPr>
              <a:t>Pregnant students;</a:t>
            </a:r>
          </a:p>
          <a:p>
            <a:pPr marL="1200150" lvl="2" indent="-285750" algn="just">
              <a:buFont typeface="Arial" panose="020B0604020202020204" pitchFamily="34" charset="0"/>
              <a:buChar char="•"/>
            </a:pPr>
            <a:r>
              <a:rPr lang="en-US" sz="2600" dirty="0">
                <a:latin typeface="Garamond" panose="02020404030301010803" pitchFamily="18" charset="0"/>
              </a:rPr>
              <a:t>Students in foster care program;</a:t>
            </a:r>
          </a:p>
          <a:p>
            <a:pPr marL="1200150" lvl="2" indent="-285750" algn="just">
              <a:buFont typeface="Arial" panose="020B0604020202020204" pitchFamily="34" charset="0"/>
              <a:buChar char="•"/>
            </a:pPr>
            <a:r>
              <a:rPr lang="en-US" sz="2600" dirty="0">
                <a:latin typeface="Garamond" panose="02020404030301010803" pitchFamily="18" charset="0"/>
              </a:rPr>
              <a:t>Homeless students;</a:t>
            </a:r>
          </a:p>
          <a:p>
            <a:pPr marL="1200150" lvl="2" indent="-285750" algn="just">
              <a:buFont typeface="Arial" panose="020B0604020202020204" pitchFamily="34" charset="0"/>
              <a:buChar char="•"/>
            </a:pPr>
            <a:r>
              <a:rPr lang="en-US" sz="2600" dirty="0">
                <a:latin typeface="Garamond" panose="02020404030301010803" pitchFamily="18" charset="0"/>
              </a:rPr>
              <a:t>Students who are principal income earners for their family</a:t>
            </a:r>
          </a:p>
          <a:p>
            <a:pPr marL="285750" indent="-285750">
              <a:buFont typeface="Arial" panose="020B0604020202020204" pitchFamily="34" charset="0"/>
              <a:buChar char="•"/>
            </a:pPr>
            <a:endParaRPr lang="en-US" sz="2600" dirty="0">
              <a:latin typeface="Garamond" panose="02020404030301010803" pitchFamily="18" charset="0"/>
            </a:endParaRPr>
          </a:p>
          <a:p>
            <a:pPr algn="just"/>
            <a:r>
              <a:rPr lang="en-US" sz="2400" i="1" dirty="0">
                <a:latin typeface="Garamond" panose="02020404030301010803" pitchFamily="18" charset="0"/>
              </a:rPr>
              <a:t>Note: The Texas Office of Courts Administration’s Truancy Reform Website offers additional resources for school administrators implementing HB  2398, including flowcharts for truancy court procedures and school responsibilities, available at: </a:t>
            </a:r>
            <a:r>
              <a:rPr lang="en-US" sz="2400" i="1" u="sng" dirty="0">
                <a:latin typeface="Garamond" panose="02020404030301010803" pitchFamily="18" charset="0"/>
              </a:rPr>
              <a:t>www.txcourts.gov/publications-training/training-materials/truancy-reform.aspx.</a:t>
            </a:r>
          </a:p>
          <a:p>
            <a:endParaRPr lang="en-US" sz="2400" i="1" dirty="0">
              <a:latin typeface="Garamond" panose="02020404030301010803" pitchFamily="18" charset="0"/>
            </a:endParaRPr>
          </a:p>
          <a:p>
            <a:pPr algn="just"/>
            <a:r>
              <a:rPr lang="en-US" sz="2400" i="1" dirty="0">
                <a:latin typeface="Garamond" panose="02020404030301010803" pitchFamily="18" charset="0"/>
                <a:cs typeface="Times New Roman" panose="02020603050405020304" pitchFamily="18" charset="0"/>
              </a:rPr>
              <a:t>Education Code §§ 25.0951, 25.0915. Family Code § 65.002.</a:t>
            </a:r>
            <a:endParaRPr lang="en-US" sz="2400" i="1" dirty="0">
              <a:latin typeface="Garamond" panose="02020404030301010803" pitchFamily="18" charset="0"/>
            </a:endParaRPr>
          </a:p>
        </p:txBody>
      </p:sp>
    </p:spTree>
    <p:extLst>
      <p:ext uri="{BB962C8B-B14F-4D97-AF65-F5344CB8AC3E}">
        <p14:creationId xmlns:p14="http://schemas.microsoft.com/office/powerpoint/2010/main" val="911544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333" r="15333" b="9231"/>
          <a:stretch/>
        </p:blipFill>
        <p:spPr>
          <a:xfrm>
            <a:off x="323850" y="6724650"/>
            <a:ext cx="2057400" cy="186909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06" y="476250"/>
            <a:ext cx="1316287" cy="1316287"/>
          </a:xfrm>
          <a:prstGeom prst="rect">
            <a:avLst/>
          </a:prstGeom>
        </p:spPr>
      </p:pic>
      <p:sp>
        <p:nvSpPr>
          <p:cNvPr id="5" name="TextBox 4"/>
          <p:cNvSpPr txBox="1"/>
          <p:nvPr/>
        </p:nvSpPr>
        <p:spPr>
          <a:xfrm>
            <a:off x="323850" y="704852"/>
            <a:ext cx="6944644" cy="8894743"/>
          </a:xfrm>
          <a:prstGeom prst="rect">
            <a:avLst/>
          </a:prstGeom>
          <a:noFill/>
        </p:spPr>
        <p:txBody>
          <a:bodyPr wrap="square" rtlCol="0">
            <a:spAutoFit/>
          </a:bodyPr>
          <a:lstStyle/>
          <a:p>
            <a:r>
              <a:rPr lang="en-US" sz="2600" b="1" dirty="0">
                <a:latin typeface="Garamond" panose="02020404030301010803" pitchFamily="18" charset="0"/>
                <a:cs typeface="Times New Roman" panose="02020603050405020304" pitchFamily="18" charset="0"/>
              </a:rPr>
              <a:t>	</a:t>
            </a:r>
          </a:p>
          <a:p>
            <a:pPr algn="ctr"/>
            <a:r>
              <a:rPr lang="en-US" sz="2600" b="1" dirty="0">
                <a:latin typeface="Garamond" panose="02020404030301010803" pitchFamily="18" charset="0"/>
                <a:cs typeface="Times New Roman" panose="02020603050405020304" pitchFamily="18" charset="0"/>
              </a:rPr>
              <a:t>	Court Referral Documentation</a:t>
            </a:r>
          </a:p>
          <a:p>
            <a:endParaRPr lang="en-US" sz="2600" b="1" dirty="0">
              <a:latin typeface="Garamond" panose="02020404030301010803" pitchFamily="18" charset="0"/>
              <a:cs typeface="Times New Roman" panose="02020603050405020304" pitchFamily="18" charset="0"/>
            </a:endParaRPr>
          </a:p>
          <a:p>
            <a:pPr algn="just"/>
            <a:r>
              <a:rPr lang="en-US" sz="2600" dirty="0">
                <a:latin typeface="Garamond" panose="02020404030301010803" pitchFamily="18" charset="0"/>
                <a:cs typeface="Times New Roman" panose="02020603050405020304" pitchFamily="18" charset="0"/>
              </a:rPr>
              <a:t>1. Referral to truancy court must still be accompanied by a statement from the school certifying that </a:t>
            </a:r>
            <a:r>
              <a:rPr lang="en-US" sz="2600" dirty="0">
                <a:solidFill>
                  <a:srgbClr val="FF0000"/>
                </a:solidFill>
                <a:latin typeface="Garamond" panose="02020404030301010803" pitchFamily="18" charset="0"/>
                <a:cs typeface="Times New Roman" panose="02020603050405020304" pitchFamily="18" charset="0"/>
              </a:rPr>
              <a:t>TPM’s</a:t>
            </a:r>
            <a:r>
              <a:rPr lang="en-US" sz="2600" dirty="0">
                <a:latin typeface="Garamond" panose="02020404030301010803" pitchFamily="18" charset="0"/>
                <a:cs typeface="Times New Roman" panose="02020603050405020304" pitchFamily="18" charset="0"/>
              </a:rPr>
              <a:t> were applied but failed; and specify </a:t>
            </a:r>
            <a:r>
              <a:rPr lang="en-US" sz="2600" u="sng" dirty="0">
                <a:latin typeface="Garamond" panose="02020404030301010803" pitchFamily="18" charset="0"/>
                <a:cs typeface="Times New Roman" panose="02020603050405020304" pitchFamily="18" charset="0"/>
              </a:rPr>
              <a:t>whether the student is eligible for or receives special education services.</a:t>
            </a:r>
          </a:p>
          <a:p>
            <a:pPr algn="just"/>
            <a:endParaRPr lang="en-US" sz="2600" u="sng" dirty="0">
              <a:latin typeface="Garamond" panose="02020404030301010803" pitchFamily="18" charset="0"/>
              <a:cs typeface="Times New Roman" panose="02020603050405020304" pitchFamily="18" charset="0"/>
            </a:endParaRPr>
          </a:p>
          <a:p>
            <a:pPr algn="just"/>
            <a:r>
              <a:rPr lang="en-US" sz="2600" dirty="0">
                <a:latin typeface="Garamond" panose="02020404030301010803" pitchFamily="18" charset="0"/>
                <a:cs typeface="Times New Roman" panose="02020603050405020304" pitchFamily="18" charset="0"/>
              </a:rPr>
              <a:t>2. Changes to the law have increased the </a:t>
            </a:r>
            <a:r>
              <a:rPr lang="en-US" sz="2600" u="sng" dirty="0">
                <a:latin typeface="Garamond" panose="02020404030301010803" pitchFamily="18" charset="0"/>
                <a:cs typeface="Times New Roman" panose="02020603050405020304" pitchFamily="18" charset="0"/>
              </a:rPr>
              <a:t>discretion  that prosecutors and courts</a:t>
            </a:r>
            <a:r>
              <a:rPr lang="en-US" sz="2600" dirty="0">
                <a:latin typeface="Garamond" panose="02020404030301010803" pitchFamily="18" charset="0"/>
                <a:cs typeface="Times New Roman" panose="02020603050405020304" pitchFamily="18" charset="0"/>
              </a:rPr>
              <a:t> have to dismiss a petition filed by a school district alleging truant conduct for varying reasons, including but not limited to:</a:t>
            </a:r>
          </a:p>
          <a:p>
            <a:pPr marL="1200150" lvl="2" indent="-285750" algn="ctr">
              <a:buFont typeface="Arial" panose="020B0604020202020204" pitchFamily="34" charset="0"/>
              <a:buChar char="•"/>
            </a:pPr>
            <a:r>
              <a:rPr lang="en-US" sz="2600" dirty="0">
                <a:latin typeface="Garamond" panose="02020404030301010803" pitchFamily="18" charset="0"/>
                <a:cs typeface="Times New Roman" panose="02020603050405020304" pitchFamily="18" charset="0"/>
              </a:rPr>
              <a:t>Does not include information required;</a:t>
            </a:r>
          </a:p>
          <a:p>
            <a:pPr marL="1200150" lvl="2" indent="-285750" algn="ctr">
              <a:buFont typeface="Arial" panose="020B0604020202020204" pitchFamily="34" charset="0"/>
              <a:buChar char="•"/>
            </a:pPr>
            <a:r>
              <a:rPr lang="en-US" sz="2600" dirty="0">
                <a:latin typeface="Garamond" panose="02020404030301010803" pitchFamily="18" charset="0"/>
                <a:cs typeface="Times New Roman" panose="02020603050405020304" pitchFamily="18" charset="0"/>
              </a:rPr>
              <a:t>Conduct does not satisfy the elements of truant conduct;</a:t>
            </a:r>
          </a:p>
          <a:p>
            <a:pPr marL="1200150" lvl="2" indent="-285750" algn="ctr">
              <a:buFont typeface="Arial" panose="020B0604020202020204" pitchFamily="34" charset="0"/>
              <a:buChar char="•"/>
            </a:pPr>
            <a:r>
              <a:rPr lang="en-US" sz="2600" dirty="0">
                <a:latin typeface="Garamond" panose="02020404030301010803" pitchFamily="18" charset="0"/>
                <a:cs typeface="Times New Roman" panose="02020603050405020304" pitchFamily="18" charset="0"/>
              </a:rPr>
              <a:t>Not timely filed;</a:t>
            </a:r>
          </a:p>
          <a:p>
            <a:pPr marL="1200150" lvl="2" indent="-285750" algn="ctr">
              <a:buFont typeface="Arial" panose="020B0604020202020204" pitchFamily="34" charset="0"/>
              <a:buChar char="•"/>
            </a:pPr>
            <a:r>
              <a:rPr lang="en-US" sz="2600" u="sng" dirty="0">
                <a:latin typeface="Garamond" panose="02020404030301010803" pitchFamily="18" charset="0"/>
                <a:cs typeface="Times New Roman" panose="02020603050405020304" pitchFamily="18" charset="0"/>
              </a:rPr>
              <a:t>Prosecutor’s discretion</a:t>
            </a:r>
          </a:p>
          <a:p>
            <a:pPr marL="285750" indent="-285750" algn="just">
              <a:buFont typeface="Arial" panose="020B0604020202020204" pitchFamily="34" charset="0"/>
              <a:buChar char="•"/>
            </a:pPr>
            <a:endParaRPr lang="en-US" sz="2600" dirty="0">
              <a:latin typeface="Garamond" panose="02020404030301010803" pitchFamily="18" charset="0"/>
              <a:cs typeface="Times New Roman" panose="02020603050405020304" pitchFamily="18" charset="0"/>
            </a:endParaRPr>
          </a:p>
          <a:p>
            <a:pPr algn="just"/>
            <a:r>
              <a:rPr lang="en-US" sz="2600" i="1" dirty="0">
                <a:latin typeface="Garamond" panose="02020404030301010803" pitchFamily="18" charset="0"/>
                <a:cs typeface="Times New Roman" panose="02020603050405020304" pitchFamily="18" charset="0"/>
              </a:rPr>
              <a:t>Education Code §§ 25.0951, 25.0915.</a:t>
            </a:r>
          </a:p>
          <a:p>
            <a:pPr algn="just"/>
            <a:r>
              <a:rPr lang="en-US" sz="2600" i="1" dirty="0">
                <a:latin typeface="Garamond" panose="02020404030301010803" pitchFamily="18" charset="0"/>
                <a:cs typeface="Times New Roman" panose="02020603050405020304" pitchFamily="18" charset="0"/>
              </a:rPr>
              <a:t>Family Code § 65.053</a:t>
            </a:r>
          </a:p>
        </p:txBody>
      </p:sp>
    </p:spTree>
    <p:extLst>
      <p:ext uri="{BB962C8B-B14F-4D97-AF65-F5344CB8AC3E}">
        <p14:creationId xmlns:p14="http://schemas.microsoft.com/office/powerpoint/2010/main" val="3071425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692" y="2891344"/>
            <a:ext cx="7118371" cy="3277820"/>
          </a:xfrm>
          <a:prstGeom prst="rect">
            <a:avLst/>
          </a:prstGeom>
          <a:noFill/>
        </p:spPr>
        <p:txBody>
          <a:bodyPr wrap="square" rtlCol="0">
            <a:spAutoFit/>
          </a:bodyPr>
          <a:lstStyle/>
          <a:p>
            <a:pPr marL="457200" indent="-457200" algn="just">
              <a:buAutoNum type="arabicPeriod"/>
            </a:pPr>
            <a:r>
              <a:rPr lang="en-US" sz="2300" dirty="0">
                <a:latin typeface="Garamond" panose="02020404030301010803" pitchFamily="18" charset="0"/>
                <a:cs typeface="Times New Roman" panose="02020603050405020304" pitchFamily="18" charset="0"/>
              </a:rPr>
              <a:t>A school district may still file a complaint for </a:t>
            </a:r>
            <a:r>
              <a:rPr lang="en-US" sz="2300" u="sng" dirty="0">
                <a:latin typeface="Garamond" panose="02020404030301010803" pitchFamily="18" charset="0"/>
                <a:cs typeface="Times New Roman" panose="02020603050405020304" pitchFamily="18" charset="0"/>
              </a:rPr>
              <a:t>criminal prosecution against a parent.</a:t>
            </a:r>
          </a:p>
          <a:p>
            <a:pPr marL="457200" indent="-457200" algn="just">
              <a:buAutoNum type="arabicPeriod"/>
            </a:pPr>
            <a:r>
              <a:rPr lang="en-US" sz="2300" dirty="0">
                <a:latin typeface="Garamond" panose="02020404030301010803" pitchFamily="18" charset="0"/>
                <a:cs typeface="Times New Roman" panose="02020603050405020304" pitchFamily="18" charset="0"/>
              </a:rPr>
              <a:t>State law has been amended to include that this offense may be punishable by fine only with fines ranging from: </a:t>
            </a:r>
          </a:p>
          <a:p>
            <a:pPr marL="1201738" lvl="2" indent="-225425" algn="just"/>
            <a:r>
              <a:rPr lang="en-US" sz="2300" dirty="0">
                <a:latin typeface="Garamond" panose="02020404030301010803" pitchFamily="18" charset="0"/>
                <a:cs typeface="Times New Roman" panose="02020603050405020304" pitchFamily="18" charset="0"/>
              </a:rPr>
              <a:t>• $100 for first offense to $500 for fifth and subsequent offenses.</a:t>
            </a:r>
          </a:p>
          <a:p>
            <a:pPr marL="457200" indent="-457200" algn="just">
              <a:buAutoNum type="arabicPeriod"/>
            </a:pPr>
            <a:r>
              <a:rPr lang="en-US" sz="2300" dirty="0">
                <a:latin typeface="Garamond" panose="02020404030301010803" pitchFamily="18" charset="0"/>
                <a:cs typeface="Times New Roman" panose="02020603050405020304" pitchFamily="18" charset="0"/>
              </a:rPr>
              <a:t>State law has been amended to require a </a:t>
            </a:r>
            <a:r>
              <a:rPr lang="en-US" sz="2300" u="sng" dirty="0">
                <a:latin typeface="Garamond" panose="02020404030301010803" pitchFamily="18" charset="0"/>
                <a:cs typeface="Times New Roman" panose="02020603050405020304" pitchFamily="18" charset="0"/>
              </a:rPr>
              <a:t>school district to provide evidence</a:t>
            </a:r>
            <a:r>
              <a:rPr lang="en-US" sz="2300" dirty="0">
                <a:latin typeface="Garamond" panose="02020404030301010803" pitchFamily="18" charset="0"/>
                <a:cs typeface="Times New Roman" panose="02020603050405020304" pitchFamily="18" charset="0"/>
              </a:rPr>
              <a:t> of the parent’s “criminal negligence” in contributing to the non-attendance of the student.</a:t>
            </a:r>
          </a:p>
        </p:txBody>
      </p:sp>
      <p:pic>
        <p:nvPicPr>
          <p:cNvPr id="2050" name="Picture 2" descr="Citing Evidence: Protecting Whales | Welcome">
            <a:extLst>
              <a:ext uri="{FF2B5EF4-FFF2-40B4-BE49-F238E27FC236}">
                <a16:creationId xmlns:a16="http://schemas.microsoft.com/office/drawing/2014/main" id="{220D5DF0-0F27-4C81-B3D2-D237A66811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50" y="6589701"/>
            <a:ext cx="2074923" cy="13798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Prevent and Get Out of Truancy Charges | IEP | 504">
            <a:extLst>
              <a:ext uri="{FF2B5EF4-FFF2-40B4-BE49-F238E27FC236}">
                <a16:creationId xmlns:a16="http://schemas.microsoft.com/office/drawing/2014/main" id="{876D10D9-40A4-48BC-B642-640CC9EC37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012" y="781050"/>
            <a:ext cx="2090638"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B9EC55-9FA2-4830-AE07-86D22296465E}"/>
              </a:ext>
            </a:extLst>
          </p:cNvPr>
          <p:cNvSpPr/>
          <p:nvPr/>
        </p:nvSpPr>
        <p:spPr>
          <a:xfrm>
            <a:off x="274692" y="7987009"/>
            <a:ext cx="7202562" cy="1754326"/>
          </a:xfrm>
          <a:prstGeom prst="rect">
            <a:avLst/>
          </a:prstGeom>
        </p:spPr>
        <p:txBody>
          <a:bodyPr wrap="square">
            <a:spAutoFit/>
          </a:bodyPr>
          <a:lstStyle/>
          <a:p>
            <a:pPr algn="just"/>
            <a:r>
              <a:rPr lang="en-US" i="1" u="sng" dirty="0">
                <a:latin typeface="Times New Roman" panose="02020603050405020304" pitchFamily="18" charset="0"/>
                <a:cs typeface="Times New Roman" panose="02020603050405020304" pitchFamily="18" charset="0"/>
              </a:rPr>
              <a:t>Note: evidence of “criminal negligence”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can include documentation of warning notices, implementation of a behavior improvement contract signed by a parent and student, and any other information contained by the school district demonstrating an attempt to work with the student’s parents.</a:t>
            </a:r>
          </a:p>
          <a:p>
            <a:endParaRPr lang="en-US" i="1" dirty="0">
              <a:latin typeface="Times New Roman" panose="02020603050405020304" pitchFamily="18" charset="0"/>
              <a:cs typeface="Times New Roman" panose="02020603050405020304" pitchFamily="18" charset="0"/>
            </a:endParaRPr>
          </a:p>
          <a:p>
            <a:pPr algn="ctr"/>
            <a:r>
              <a:rPr lang="en-US" i="1" dirty="0">
                <a:latin typeface="Times New Roman" panose="02020603050405020304" pitchFamily="18" charset="0"/>
                <a:cs typeface="Times New Roman" panose="02020603050405020304" pitchFamily="18" charset="0"/>
              </a:rPr>
              <a:t>Education Code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25.093, 25.0951, 25.0952</a:t>
            </a:r>
          </a:p>
        </p:txBody>
      </p:sp>
      <p:sp>
        <p:nvSpPr>
          <p:cNvPr id="3" name="Rectangle 2">
            <a:extLst>
              <a:ext uri="{FF2B5EF4-FFF2-40B4-BE49-F238E27FC236}">
                <a16:creationId xmlns:a16="http://schemas.microsoft.com/office/drawing/2014/main" id="{FB9D05A4-8981-44EB-8DFA-5F77FE3FEA44}"/>
              </a:ext>
            </a:extLst>
          </p:cNvPr>
          <p:cNvSpPr/>
          <p:nvPr/>
        </p:nvSpPr>
        <p:spPr>
          <a:xfrm>
            <a:off x="2609850" y="1238250"/>
            <a:ext cx="4724400" cy="400110"/>
          </a:xfrm>
          <a:prstGeom prst="rect">
            <a:avLst/>
          </a:prstGeom>
        </p:spPr>
        <p:txBody>
          <a:bodyPr wrap="square">
            <a:spAutoFit/>
          </a:bodyPr>
          <a:lstStyle/>
          <a:p>
            <a:pPr algn="ctr"/>
            <a:r>
              <a:rPr lang="en-US" sz="2000" b="1" dirty="0">
                <a:latin typeface="Garamond" panose="02020404030301010803" pitchFamily="18" charset="0"/>
                <a:cs typeface="Times New Roman" panose="02020603050405020304" pitchFamily="18" charset="0"/>
              </a:rPr>
              <a:t>Parent Contributing to Non-Attendance</a:t>
            </a:r>
          </a:p>
        </p:txBody>
      </p:sp>
    </p:spTree>
    <p:extLst>
      <p:ext uri="{BB962C8B-B14F-4D97-AF65-F5344CB8AC3E}">
        <p14:creationId xmlns:p14="http://schemas.microsoft.com/office/powerpoint/2010/main" val="278617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789" y="4848165"/>
            <a:ext cx="4556521" cy="4556521"/>
          </a:xfrm>
          <a:prstGeom prst="rect">
            <a:avLst/>
          </a:prstGeom>
        </p:spPr>
      </p:pic>
      <p:sp>
        <p:nvSpPr>
          <p:cNvPr id="3" name="TextBox 2"/>
          <p:cNvSpPr txBox="1"/>
          <p:nvPr/>
        </p:nvSpPr>
        <p:spPr>
          <a:xfrm>
            <a:off x="552450" y="323850"/>
            <a:ext cx="6858000" cy="4524315"/>
          </a:xfrm>
          <a:prstGeom prst="rect">
            <a:avLst/>
          </a:prstGeom>
          <a:noFill/>
        </p:spPr>
        <p:txBody>
          <a:bodyPr wrap="square" rtlCol="0">
            <a:spAutoFit/>
          </a:bodyPr>
          <a:lstStyle/>
          <a:p>
            <a:pPr algn="ctr"/>
            <a:r>
              <a:rPr lang="en-US" sz="3600" b="1" dirty="0">
                <a:latin typeface="Garamond" panose="02020404030301010803" pitchFamily="18" charset="0"/>
                <a:cs typeface="Times New Roman" panose="02020603050405020304" pitchFamily="18" charset="0"/>
              </a:rPr>
              <a:t>Truancy Court</a:t>
            </a:r>
          </a:p>
          <a:p>
            <a:pPr algn="ctr"/>
            <a:endParaRPr lang="en-US" sz="3600" b="1" dirty="0">
              <a:latin typeface="Garamond" panose="02020404030301010803" pitchFamily="18" charset="0"/>
              <a:cs typeface="Times New Roman" panose="02020603050405020304" pitchFamily="18" charset="0"/>
            </a:endParaRPr>
          </a:p>
          <a:p>
            <a:pPr algn="just"/>
            <a:r>
              <a:rPr lang="en-US" sz="3600" dirty="0">
                <a:latin typeface="Garamond" panose="02020404030301010803" pitchFamily="18" charset="0"/>
                <a:cs typeface="Times New Roman" panose="02020603050405020304" pitchFamily="18" charset="0"/>
              </a:rPr>
              <a:t>A student between the ages </a:t>
            </a:r>
            <a:r>
              <a:rPr lang="en-US" sz="3600" u="sng" dirty="0">
                <a:latin typeface="Garamond" panose="02020404030301010803" pitchFamily="18" charset="0"/>
                <a:cs typeface="Times New Roman" panose="02020603050405020304" pitchFamily="18" charset="0"/>
              </a:rPr>
              <a:t>of 12-18 alleged to have missed 10 or more</a:t>
            </a:r>
            <a:r>
              <a:rPr lang="en-US" sz="3600" dirty="0">
                <a:latin typeface="Garamond" panose="02020404030301010803" pitchFamily="18" charset="0"/>
                <a:cs typeface="Times New Roman" panose="02020603050405020304" pitchFamily="18" charset="0"/>
              </a:rPr>
              <a:t> days or parts of days within a six-month period in the same school year shall be referred to truancy court </a:t>
            </a:r>
            <a:r>
              <a:rPr lang="en-US" sz="3600" u="sng" dirty="0">
                <a:latin typeface="Garamond" panose="02020404030301010803" pitchFamily="18" charset="0"/>
                <a:cs typeface="Times New Roman" panose="02020603050405020304" pitchFamily="18" charset="0"/>
              </a:rPr>
              <a:t>for civil processing only</a:t>
            </a:r>
            <a:r>
              <a:rPr lang="en-US" sz="3600" dirty="0">
                <a:latin typeface="Garamond" panose="02020404030301010803" pitchFamily="18" charset="0"/>
                <a:cs typeface="Times New Roman" panose="02020603050405020304" pitchFamily="18" charset="0"/>
              </a:rPr>
              <a:t>.</a:t>
            </a:r>
          </a:p>
        </p:txBody>
      </p:sp>
    </p:spTree>
    <p:extLst>
      <p:ext uri="{BB962C8B-B14F-4D97-AF65-F5344CB8AC3E}">
        <p14:creationId xmlns:p14="http://schemas.microsoft.com/office/powerpoint/2010/main" val="386366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9358" y="1238250"/>
            <a:ext cx="7086600" cy="8525411"/>
          </a:xfrm>
          <a:prstGeom prst="rect">
            <a:avLst/>
          </a:prstGeom>
          <a:noFill/>
        </p:spPr>
        <p:txBody>
          <a:bodyPr wrap="square" rtlCol="0">
            <a:spAutoFit/>
          </a:bodyPr>
          <a:lstStyle/>
          <a:p>
            <a:pPr algn="ctr"/>
            <a:r>
              <a:rPr lang="en-US" sz="2400" b="1" dirty="0">
                <a:latin typeface="Garamond" panose="02020404030301010803" pitchFamily="18" charset="0"/>
                <a:cs typeface="Times New Roman" panose="02020603050405020304" pitchFamily="18" charset="0"/>
              </a:rPr>
              <a:t>Behavior </a:t>
            </a:r>
            <a:r>
              <a:rPr lang="en-US" sz="2800" b="1" dirty="0">
                <a:latin typeface="Garamond" panose="02020404030301010803" pitchFamily="18" charset="0"/>
                <a:cs typeface="Times New Roman" panose="02020603050405020304" pitchFamily="18" charset="0"/>
              </a:rPr>
              <a:t>Improvement</a:t>
            </a:r>
            <a:r>
              <a:rPr lang="en-US" sz="2400" b="1" dirty="0">
                <a:latin typeface="Garamond" panose="02020404030301010803" pitchFamily="18" charset="0"/>
                <a:cs typeface="Times New Roman" panose="02020603050405020304" pitchFamily="18" charset="0"/>
              </a:rPr>
              <a:t> Plan (BIP)</a:t>
            </a:r>
          </a:p>
          <a:p>
            <a:pPr algn="just"/>
            <a:endParaRPr lang="en-US" sz="2400" b="1" dirty="0">
              <a:latin typeface="Garamond" panose="02020404030301010803" pitchFamily="18" charset="0"/>
              <a:cs typeface="Times New Roman" panose="02020603050405020304" pitchFamily="18" charset="0"/>
            </a:endParaRPr>
          </a:p>
          <a:p>
            <a:pPr algn="just"/>
            <a:endParaRPr lang="en-US" sz="2400" b="1"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As written, HB 2398 requires the BIP to include:</a:t>
            </a:r>
          </a:p>
          <a:p>
            <a:pPr algn="just"/>
            <a:endParaRPr lang="en-US" sz="2400" dirty="0">
              <a:latin typeface="Garamond" panose="02020404030301010803" pitchFamily="18" charset="0"/>
              <a:cs typeface="Times New Roman" panose="02020603050405020304" pitchFamily="18" charset="0"/>
            </a:endParaRPr>
          </a:p>
          <a:p>
            <a:pPr marL="342900" indent="-342900" algn="just">
              <a:buAutoNum type="arabicParenR"/>
            </a:pPr>
            <a:r>
              <a:rPr lang="en-US" sz="2400" dirty="0">
                <a:latin typeface="Garamond" panose="02020404030301010803" pitchFamily="18" charset="0"/>
                <a:cs typeface="Times New Roman" panose="02020603050405020304" pitchFamily="18" charset="0"/>
              </a:rPr>
              <a:t>A specific description of the behavior that is required or prohibited for the student;</a:t>
            </a:r>
          </a:p>
          <a:p>
            <a:pPr marL="342900" indent="-342900" algn="just">
              <a:buAutoNum type="arabicParenR"/>
            </a:pPr>
            <a:r>
              <a:rPr lang="en-US" sz="2400" dirty="0">
                <a:latin typeface="Garamond" panose="02020404030301010803" pitchFamily="18" charset="0"/>
                <a:cs typeface="Times New Roman" panose="02020603050405020304" pitchFamily="18" charset="0"/>
              </a:rPr>
              <a:t>The period for which the plan is effective, not to exceed 45 school days; or</a:t>
            </a:r>
          </a:p>
          <a:p>
            <a:pPr marL="342900" indent="-342900" algn="just">
              <a:buAutoNum type="arabicParenR"/>
            </a:pPr>
            <a:r>
              <a:rPr lang="en-US" sz="2400" dirty="0">
                <a:latin typeface="Garamond" panose="02020404030301010803" pitchFamily="18" charset="0"/>
                <a:cs typeface="Times New Roman" panose="02020603050405020304" pitchFamily="18" charset="0"/>
              </a:rPr>
              <a:t>The penalties for additional absences, including disciplinary action or referral to truancy court.</a:t>
            </a:r>
          </a:p>
          <a:p>
            <a:pPr marL="342900" indent="-342900" algn="just">
              <a:buAutoNum type="arabicParenR"/>
            </a:pPr>
            <a:endParaRPr lang="en-US" sz="2400"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In addition, the plan should set out measurable goals to improve attendance (e.g. using an alarm clock, going to bed earlier, arriving at the bust stop on time). </a:t>
            </a:r>
          </a:p>
          <a:p>
            <a:pPr algn="just"/>
            <a:endParaRPr lang="en-US" sz="2400"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The plan could require the student to check in regularly with an employee mentor at the school.</a:t>
            </a:r>
          </a:p>
          <a:p>
            <a:pPr algn="just"/>
            <a:endParaRPr lang="en-US" sz="2400" dirty="0">
              <a:latin typeface="Garamond" panose="02020404030301010803" pitchFamily="18" charset="0"/>
              <a:cs typeface="Times New Roman" panose="02020603050405020304" pitchFamily="18" charset="0"/>
            </a:endParaRPr>
          </a:p>
          <a:p>
            <a:pPr algn="just"/>
            <a:r>
              <a:rPr lang="en-US" sz="2400" dirty="0">
                <a:latin typeface="Garamond" panose="02020404030301010803" pitchFamily="18" charset="0"/>
                <a:cs typeface="Times New Roman" panose="02020603050405020304" pitchFamily="18" charset="0"/>
              </a:rPr>
              <a:t>The plan could also restrict certain privileges, such as off-campus lunch, until the student meets specific attendance goals.</a:t>
            </a:r>
          </a:p>
          <a:p>
            <a:pPr algn="just"/>
            <a:endParaRPr lang="en-US" sz="1600" dirty="0">
              <a:latin typeface="Garamond" panose="02020404030301010803"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42" y="704850"/>
            <a:ext cx="1422400" cy="1600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407" y="340296"/>
            <a:ext cx="1000368" cy="1038445"/>
          </a:xfrm>
          <a:prstGeom prst="rect">
            <a:avLst/>
          </a:prstGeom>
        </p:spPr>
      </p:pic>
      <p:sp>
        <p:nvSpPr>
          <p:cNvPr id="5" name="Rectangle 4"/>
          <p:cNvSpPr/>
          <p:nvPr/>
        </p:nvSpPr>
        <p:spPr>
          <a:xfrm>
            <a:off x="2836006" y="340296"/>
            <a:ext cx="2233305" cy="1200329"/>
          </a:xfrm>
          <a:prstGeom prst="rect">
            <a:avLst/>
          </a:prstGeom>
          <a:noFill/>
        </p:spPr>
        <p:txBody>
          <a:bodyPr wrap="none" lIns="91440" tIns="45720" rIns="91440" bIns="45720">
            <a:spAutoFit/>
          </a:bodyPr>
          <a:lstStyle/>
          <a:p>
            <a:pPr algn="ctr"/>
            <a:r>
              <a:rPr lang="en-US" sz="7200" b="1" dirty="0">
                <a:ln w="0"/>
                <a:solidFill>
                  <a:srgbClr val="FF0000"/>
                </a:solidFill>
                <a:latin typeface="Garamond" panose="02020404030301010803" pitchFamily="18" charset="0"/>
              </a:rPr>
              <a:t>TPM</a:t>
            </a:r>
            <a:endParaRPr lang="en-US" sz="5400" b="1" dirty="0">
              <a:ln w="22225">
                <a:solidFill>
                  <a:schemeClr val="accent2"/>
                </a:solidFill>
                <a:prstDash val="solid"/>
              </a:ln>
              <a:solidFill>
                <a:srgbClr val="FF0000"/>
              </a:solidFill>
              <a:latin typeface="Garamond" panose="02020404030301010803" pitchFamily="18" charset="0"/>
            </a:endParaRPr>
          </a:p>
        </p:txBody>
      </p:sp>
    </p:spTree>
    <p:extLst>
      <p:ext uri="{BB962C8B-B14F-4D97-AF65-F5344CB8AC3E}">
        <p14:creationId xmlns:p14="http://schemas.microsoft.com/office/powerpoint/2010/main" val="3945441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918" y="1750100"/>
            <a:ext cx="7130263" cy="7540526"/>
          </a:xfrm>
          <a:prstGeom prst="rect">
            <a:avLst/>
          </a:prstGeom>
          <a:noFill/>
        </p:spPr>
        <p:txBody>
          <a:bodyPr wrap="square" rtlCol="0">
            <a:spAutoFit/>
          </a:bodyPr>
          <a:lstStyle/>
          <a:p>
            <a:pPr algn="ctr"/>
            <a:r>
              <a:rPr lang="en-US" sz="2200" b="1" dirty="0">
                <a:latin typeface="Garamond" panose="02020404030301010803" pitchFamily="18" charset="0"/>
              </a:rPr>
              <a:t>School-based programs</a:t>
            </a:r>
            <a:endParaRPr lang="en-US" sz="1600" b="1" dirty="0">
              <a:latin typeface="Garamond" panose="02020404030301010803" pitchFamily="18" charset="0"/>
            </a:endParaRPr>
          </a:p>
          <a:p>
            <a:pPr algn="ctr"/>
            <a:endParaRPr lang="en-US" sz="2200" b="1" dirty="0">
              <a:latin typeface="Garamond" panose="02020404030301010803" pitchFamily="18" charset="0"/>
            </a:endParaRPr>
          </a:p>
          <a:p>
            <a:pPr algn="just"/>
            <a:r>
              <a:rPr lang="en-US" sz="2200" dirty="0">
                <a:latin typeface="Garamond" panose="02020404030301010803" pitchFamily="18" charset="0"/>
              </a:rPr>
              <a:t>Districts should develop attendance procedures that encourage campus staff to </a:t>
            </a:r>
            <a:r>
              <a:rPr lang="en-US" sz="2200" b="1" u="sng" dirty="0">
                <a:latin typeface="Garamond" panose="02020404030301010803" pitchFamily="18" charset="0"/>
              </a:rPr>
              <a:t>reach out to families and determine the root</a:t>
            </a:r>
            <a:r>
              <a:rPr lang="en-US" sz="2200" dirty="0">
                <a:latin typeface="Garamond" panose="02020404030301010803" pitchFamily="18" charset="0"/>
              </a:rPr>
              <a:t> causes of failure to attend school. </a:t>
            </a:r>
          </a:p>
          <a:p>
            <a:pPr algn="just"/>
            <a:endParaRPr lang="en-US" sz="2200" dirty="0">
              <a:latin typeface="Garamond" panose="02020404030301010803" pitchFamily="18" charset="0"/>
            </a:endParaRPr>
          </a:p>
          <a:p>
            <a:pPr marL="342900" indent="-342900" algn="just">
              <a:buFont typeface="Arial" panose="020B0604020202020204" pitchFamily="34" charset="0"/>
              <a:buChar char="•"/>
            </a:pPr>
            <a:r>
              <a:rPr lang="en-US" sz="2200" dirty="0">
                <a:latin typeface="Garamond" panose="02020404030301010803" pitchFamily="18" charset="0"/>
              </a:rPr>
              <a:t>For example, parents should be immediately notified of any unexplained absence, followed </a:t>
            </a:r>
            <a:r>
              <a:rPr lang="en-US" sz="2200" b="1" u="sng" dirty="0">
                <a:latin typeface="Garamond" panose="02020404030301010803" pitchFamily="18" charset="0"/>
              </a:rPr>
              <a:t>by other interventions (e.g. phone calls and/or home visits)</a:t>
            </a:r>
            <a:r>
              <a:rPr lang="en-US" sz="2200" dirty="0">
                <a:latin typeface="Garamond" panose="02020404030301010803" pitchFamily="18" charset="0"/>
              </a:rPr>
              <a:t> to find out what is the issue behind repeated unexcused absences. </a:t>
            </a:r>
          </a:p>
          <a:p>
            <a:pPr marL="342900" indent="-342900" algn="just">
              <a:buFont typeface="Arial" panose="020B0604020202020204" pitchFamily="34" charset="0"/>
              <a:buChar char="•"/>
            </a:pPr>
            <a:endParaRPr lang="en-US" sz="2200" dirty="0">
              <a:latin typeface="Garamond" panose="02020404030301010803" pitchFamily="18" charset="0"/>
            </a:endParaRPr>
          </a:p>
          <a:p>
            <a:pPr marL="342900" indent="-342900" algn="just">
              <a:buFont typeface="Arial" panose="020B0604020202020204" pitchFamily="34" charset="0"/>
              <a:buChar char="•"/>
            </a:pPr>
            <a:r>
              <a:rPr lang="en-US" sz="2200" dirty="0">
                <a:latin typeface="Garamond" panose="02020404030301010803" pitchFamily="18" charset="0"/>
              </a:rPr>
              <a:t>For example, the district may offer parenting programs or </a:t>
            </a:r>
            <a:r>
              <a:rPr lang="en-US" sz="2200" b="1" u="sng" dirty="0">
                <a:latin typeface="Garamond" panose="02020404030301010803" pitchFamily="18" charset="0"/>
              </a:rPr>
              <a:t>meetings to ensure parents understand</a:t>
            </a:r>
            <a:r>
              <a:rPr lang="en-US" sz="2200" dirty="0">
                <a:latin typeface="Garamond" panose="02020404030301010803" pitchFamily="18" charset="0"/>
              </a:rPr>
              <a:t> attendance requirements and have a plan to get students to school.</a:t>
            </a:r>
          </a:p>
          <a:p>
            <a:pPr algn="just"/>
            <a:endParaRPr lang="en-US" sz="2200" dirty="0">
              <a:latin typeface="Garamond" panose="02020404030301010803" pitchFamily="18" charset="0"/>
            </a:endParaRPr>
          </a:p>
          <a:p>
            <a:pPr algn="just"/>
            <a:r>
              <a:rPr lang="en-US" sz="2200" dirty="0">
                <a:latin typeface="Garamond" panose="02020404030301010803" pitchFamily="18" charset="0"/>
              </a:rPr>
              <a:t>The district could require a student to attend </a:t>
            </a:r>
            <a:r>
              <a:rPr lang="en-US" sz="2200" b="1" u="sng" dirty="0">
                <a:latin typeface="Garamond" panose="02020404030301010803" pitchFamily="18" charset="0"/>
              </a:rPr>
              <a:t>counseling to deal with concerns</a:t>
            </a:r>
            <a:r>
              <a:rPr lang="en-US" sz="2200" dirty="0">
                <a:latin typeface="Garamond" panose="02020404030301010803" pitchFamily="18" charset="0"/>
              </a:rPr>
              <a:t>, or after-school tutoring to increase student engagement. </a:t>
            </a:r>
          </a:p>
          <a:p>
            <a:pPr algn="just"/>
            <a:endParaRPr lang="en-US" sz="2200" dirty="0">
              <a:latin typeface="Garamond" panose="02020404030301010803" pitchFamily="18" charset="0"/>
            </a:endParaRPr>
          </a:p>
          <a:p>
            <a:pPr algn="just"/>
            <a:r>
              <a:rPr lang="en-US" sz="2200" i="1" dirty="0">
                <a:latin typeface="Garamond" panose="02020404030301010803" pitchFamily="18" charset="0"/>
              </a:rPr>
              <a:t>Many factors could contribute to truancy, some of which overlap with the district’s </a:t>
            </a:r>
            <a:r>
              <a:rPr lang="en-US" sz="2200" i="1" u="sng" dirty="0">
                <a:latin typeface="Garamond" panose="02020404030301010803" pitchFamily="18" charset="0"/>
              </a:rPr>
              <a:t>legal obligations to serve student with particular needs </a:t>
            </a:r>
            <a:r>
              <a:rPr lang="en-US" sz="2200" i="1" dirty="0">
                <a:latin typeface="Garamond" panose="02020404030301010803" pitchFamily="18" charset="0"/>
              </a:rPr>
              <a:t>(pregnancy, homelessness, bullying and harassment, student with disabilities…).</a:t>
            </a:r>
          </a:p>
        </p:txBody>
      </p:sp>
      <p:sp>
        <p:nvSpPr>
          <p:cNvPr id="15" name="Rectangle 14"/>
          <p:cNvSpPr/>
          <p:nvPr/>
        </p:nvSpPr>
        <p:spPr>
          <a:xfrm>
            <a:off x="3021777" y="314920"/>
            <a:ext cx="1614545" cy="1015663"/>
          </a:xfrm>
          <a:prstGeom prst="rect">
            <a:avLst/>
          </a:prstGeom>
          <a:noFill/>
        </p:spPr>
        <p:txBody>
          <a:bodyPr wrap="none" lIns="91440" tIns="45720" rIns="91440" bIns="45720">
            <a:spAutoFit/>
          </a:bodyPr>
          <a:lstStyle/>
          <a:p>
            <a:pPr algn="ctr"/>
            <a:r>
              <a:rPr lang="en-US" sz="6000" dirty="0">
                <a:ln w="0"/>
                <a:solidFill>
                  <a:srgbClr val="FF0000"/>
                </a:solidFill>
                <a:effectLst>
                  <a:outerShdw blurRad="38100" dist="19050" dir="2700000" algn="tl" rotWithShape="0">
                    <a:schemeClr val="dk1">
                      <a:alpha val="40000"/>
                    </a:schemeClr>
                  </a:outerShdw>
                </a:effectLst>
              </a:rPr>
              <a:t>TPM</a:t>
            </a:r>
            <a:endParaRPr lang="en-US" sz="5400" b="1" dirty="0">
              <a:ln w="22225">
                <a:solidFill>
                  <a:schemeClr val="accent2"/>
                </a:solidFill>
                <a:prstDash val="solid"/>
              </a:ln>
              <a:solidFill>
                <a:srgbClr val="FF0000"/>
              </a:solidFill>
            </a:endParaRPr>
          </a:p>
        </p:txBody>
      </p:sp>
      <p:pic>
        <p:nvPicPr>
          <p:cNvPr id="20" name="Picture 19">
            <a:extLst>
              <a:ext uri="{FF2B5EF4-FFF2-40B4-BE49-F238E27FC236}">
                <a16:creationId xmlns:a16="http://schemas.microsoft.com/office/drawing/2014/main" id="{26F929DC-D8A1-4EC2-A454-661FC23D19E2}"/>
              </a:ext>
            </a:extLst>
          </p:cNvPr>
          <p:cNvPicPr>
            <a:picLocks noChangeAspect="1"/>
          </p:cNvPicPr>
          <p:nvPr/>
        </p:nvPicPr>
        <p:blipFill rotWithShape="1">
          <a:blip r:embed="rId2">
            <a:extLst>
              <a:ext uri="{28A0092B-C50C-407E-A947-70E740481C1C}">
                <a14:useLocalDpi xmlns:a14="http://schemas.microsoft.com/office/drawing/2010/main" val="0"/>
              </a:ext>
            </a:extLst>
          </a:blip>
          <a:srcRect l="7461" t="6957" r="5506" b="3521"/>
          <a:stretch/>
        </p:blipFill>
        <p:spPr>
          <a:xfrm>
            <a:off x="400050" y="500246"/>
            <a:ext cx="1614544" cy="1660674"/>
          </a:xfrm>
          <a:prstGeom prst="rect">
            <a:avLst/>
          </a:prstGeom>
        </p:spPr>
      </p:pic>
    </p:spTree>
    <p:extLst>
      <p:ext uri="{BB962C8B-B14F-4D97-AF65-F5344CB8AC3E}">
        <p14:creationId xmlns:p14="http://schemas.microsoft.com/office/powerpoint/2010/main" val="205340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1950" y="1847850"/>
            <a:ext cx="6934200" cy="7048083"/>
          </a:xfrm>
          <a:prstGeom prst="rect">
            <a:avLst/>
          </a:prstGeom>
        </p:spPr>
        <p:txBody>
          <a:bodyPr wrap="square">
            <a:spAutoFit/>
          </a:bodyPr>
          <a:lstStyle/>
          <a:p>
            <a:pPr algn="ctr"/>
            <a:r>
              <a:rPr lang="en-US" sz="3200" b="1" dirty="0">
                <a:latin typeface="Garamond" panose="02020404030301010803" pitchFamily="18" charset="0"/>
              </a:rPr>
              <a:t>A COMPREHENSIVE APPROACH TO ATTENDANCE</a:t>
            </a:r>
          </a:p>
          <a:p>
            <a:pPr algn="just"/>
            <a:endParaRPr lang="en-US" sz="2800" b="1" dirty="0">
              <a:latin typeface="Garamond" panose="02020404030301010803" pitchFamily="18" charset="0"/>
            </a:endParaRPr>
          </a:p>
          <a:p>
            <a:pPr algn="just"/>
            <a:r>
              <a:rPr lang="en-US" sz="2800" dirty="0">
                <a:latin typeface="Garamond" panose="02020404030301010803" pitchFamily="18" charset="0"/>
              </a:rPr>
              <a:t>Beyond providing TPM to a student in a specific instance, districts should take a universal approach to promoting a culture of attendance. </a:t>
            </a:r>
          </a:p>
          <a:p>
            <a:pPr algn="just"/>
            <a:endParaRPr lang="en-US" sz="2800" dirty="0">
              <a:latin typeface="Garamond" panose="02020404030301010803" pitchFamily="18" charset="0"/>
            </a:endParaRPr>
          </a:p>
          <a:p>
            <a:pPr algn="just"/>
            <a:r>
              <a:rPr lang="en-US" sz="2800" dirty="0">
                <a:latin typeface="Garamond" panose="02020404030301010803" pitchFamily="18" charset="0"/>
              </a:rPr>
              <a:t>This includes:</a:t>
            </a:r>
          </a:p>
          <a:p>
            <a:pPr marL="514350" indent="-514350" algn="just">
              <a:buAutoNum type="arabicPeriod"/>
            </a:pPr>
            <a:r>
              <a:rPr lang="en-US" sz="2800" dirty="0">
                <a:latin typeface="Garamond" panose="02020404030301010803" pitchFamily="18" charset="0"/>
              </a:rPr>
              <a:t>Training staff to talk meaningfully with students and parents about the attendance policy and,</a:t>
            </a:r>
          </a:p>
          <a:p>
            <a:pPr marL="514350" indent="-514350" algn="just">
              <a:buAutoNum type="arabicPeriod"/>
            </a:pPr>
            <a:r>
              <a:rPr lang="en-US" sz="2800" dirty="0">
                <a:latin typeface="Garamond" panose="02020404030301010803" pitchFamily="18" charset="0"/>
              </a:rPr>
              <a:t>The root causes of unexcused absences. </a:t>
            </a:r>
          </a:p>
          <a:p>
            <a:pPr algn="just"/>
            <a:endParaRPr lang="en-US" sz="2800" dirty="0">
              <a:latin typeface="Garamond" panose="02020404030301010803" pitchFamily="18" charset="0"/>
            </a:endParaRPr>
          </a:p>
          <a:p>
            <a:pPr algn="ctr"/>
            <a:r>
              <a:rPr lang="en-US" sz="2800" i="1" dirty="0">
                <a:latin typeface="Garamond" panose="02020404030301010803" pitchFamily="18" charset="0"/>
              </a:rPr>
              <a:t>Set out attendance expectations when school begins; don’t wait for a problem</a:t>
            </a:r>
            <a:r>
              <a:rPr lang="en-US" sz="2800" dirty="0">
                <a:latin typeface="Garamond" panose="02020404030301010803" pitchFamily="18" charset="0"/>
              </a:rPr>
              <a:t>.  </a:t>
            </a:r>
          </a:p>
          <a:p>
            <a:pPr algn="just"/>
            <a:endParaRPr lang="en-US" sz="1600" dirty="0">
              <a:latin typeface="Garamond" panose="02020404030301010803"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522" y="8139205"/>
            <a:ext cx="2017941" cy="151345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 y="368200"/>
            <a:ext cx="1370900" cy="1359933"/>
          </a:xfrm>
          <a:prstGeom prst="rect">
            <a:avLst/>
          </a:prstGeom>
        </p:spPr>
      </p:pic>
      <p:sp>
        <p:nvSpPr>
          <p:cNvPr id="10" name="Rectangle 9"/>
          <p:cNvSpPr/>
          <p:nvPr/>
        </p:nvSpPr>
        <p:spPr>
          <a:xfrm>
            <a:off x="2808578" y="409485"/>
            <a:ext cx="2040943" cy="1200329"/>
          </a:xfrm>
          <a:prstGeom prst="rect">
            <a:avLst/>
          </a:prstGeom>
          <a:noFill/>
        </p:spPr>
        <p:txBody>
          <a:bodyPr wrap="none" lIns="91440" tIns="45720" rIns="91440" bIns="45720">
            <a:spAutoFit/>
          </a:bodyPr>
          <a:lstStyle/>
          <a:p>
            <a:pPr algn="ctr"/>
            <a:r>
              <a:rPr lang="en-US" sz="7200" dirty="0">
                <a:ln w="0"/>
                <a:solidFill>
                  <a:srgbClr val="FF0000"/>
                </a:solidFill>
                <a:latin typeface="Garamond" panose="02020404030301010803" pitchFamily="18" charset="0"/>
              </a:rPr>
              <a:t>TPM</a:t>
            </a:r>
            <a:endParaRPr lang="en-US" sz="7200" b="1" dirty="0">
              <a:ln w="22225">
                <a:solidFill>
                  <a:schemeClr val="accent2"/>
                </a:solidFill>
                <a:prstDash val="solid"/>
              </a:ln>
              <a:solidFill>
                <a:srgbClr val="FF0000"/>
              </a:solidFill>
              <a:latin typeface="Garamond" panose="02020404030301010803" pitchFamily="18" charset="0"/>
            </a:endParaRPr>
          </a:p>
        </p:txBody>
      </p:sp>
    </p:spTree>
    <p:extLst>
      <p:ext uri="{BB962C8B-B14F-4D97-AF65-F5344CB8AC3E}">
        <p14:creationId xmlns:p14="http://schemas.microsoft.com/office/powerpoint/2010/main" val="523799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01F8235-90B0-435D-A279-6BA72A9893BA}"/>
              </a:ext>
            </a:extLst>
          </p:cNvPr>
          <p:cNvSpPr txBox="1"/>
          <p:nvPr/>
        </p:nvSpPr>
        <p:spPr>
          <a:xfrm>
            <a:off x="1766985" y="454272"/>
            <a:ext cx="4078689" cy="922432"/>
          </a:xfrm>
          <a:prstGeom prst="rect">
            <a:avLst/>
          </a:prstGeom>
        </p:spPr>
        <p:txBody>
          <a:bodyPr vert="horz" wrap="square" lIns="0" tIns="0" rIns="0" bIns="0" rtlCol="0">
            <a:spAutoFit/>
          </a:bodyPr>
          <a:lstStyle/>
          <a:p>
            <a:pPr algn="ctr">
              <a:lnSpc>
                <a:spcPct val="100000"/>
              </a:lnSpc>
            </a:pPr>
            <a:r>
              <a:rPr sz="1971" spc="-5" dirty="0">
                <a:latin typeface="Garamond" panose="02020404030301010803" pitchFamily="18" charset="0"/>
                <a:cs typeface="Calibri"/>
              </a:rPr>
              <a:t>Brownsville Independent School District</a:t>
            </a:r>
            <a:endParaRPr sz="1971" dirty="0">
              <a:latin typeface="Garamond" panose="02020404030301010803" pitchFamily="18" charset="0"/>
              <a:cs typeface="Calibri"/>
            </a:endParaRPr>
          </a:p>
          <a:p>
            <a:pPr marR="80085" algn="ctr">
              <a:spcBef>
                <a:spcPts val="49"/>
              </a:spcBef>
            </a:pPr>
            <a:r>
              <a:rPr sz="1576" spc="-5" dirty="0">
                <a:latin typeface="Garamond" panose="02020404030301010803" pitchFamily="18" charset="0"/>
                <a:cs typeface="Calibri"/>
              </a:rPr>
              <a:t>Department of Pupil</a:t>
            </a:r>
            <a:r>
              <a:rPr sz="1576" spc="-15" dirty="0">
                <a:latin typeface="Garamond" panose="02020404030301010803" pitchFamily="18" charset="0"/>
                <a:cs typeface="Calibri"/>
              </a:rPr>
              <a:t> </a:t>
            </a:r>
            <a:r>
              <a:rPr sz="1576" spc="-5" dirty="0">
                <a:latin typeface="Garamond" panose="02020404030301010803" pitchFamily="18" charset="0"/>
                <a:cs typeface="Calibri"/>
              </a:rPr>
              <a:t>Services</a:t>
            </a:r>
            <a:endParaRPr sz="1576" dirty="0">
              <a:latin typeface="Garamond" panose="02020404030301010803" pitchFamily="18" charset="0"/>
              <a:cs typeface="Calibri"/>
            </a:endParaRPr>
          </a:p>
          <a:p>
            <a:pPr marR="89470" algn="ctr">
              <a:spcBef>
                <a:spcPts val="59"/>
              </a:spcBef>
            </a:pPr>
            <a:r>
              <a:rPr sz="1182" spc="-5" dirty="0">
                <a:latin typeface="Garamond" panose="02020404030301010803" pitchFamily="18" charset="0"/>
                <a:cs typeface="Calibri"/>
              </a:rPr>
              <a:t>708 </a:t>
            </a:r>
            <a:r>
              <a:rPr sz="1182" dirty="0">
                <a:latin typeface="Garamond" panose="02020404030301010803" pitchFamily="18" charset="0"/>
                <a:cs typeface="Calibri"/>
              </a:rPr>
              <a:t>Palm </a:t>
            </a:r>
            <a:r>
              <a:rPr sz="1182" spc="-5" dirty="0">
                <a:latin typeface="Garamond" panose="02020404030301010803" pitchFamily="18" charset="0"/>
                <a:cs typeface="Calibri"/>
              </a:rPr>
              <a:t>Blvd., Brownsville, Texas</a:t>
            </a:r>
            <a:r>
              <a:rPr sz="1182"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45048" algn="ctr">
              <a:spcBef>
                <a:spcPts val="20"/>
              </a:spcBef>
            </a:pPr>
            <a:r>
              <a:rPr sz="1182" spc="-5" dirty="0">
                <a:latin typeface="Garamond" panose="02020404030301010803" pitchFamily="18" charset="0"/>
                <a:cs typeface="Calibri"/>
              </a:rPr>
              <a:t>Office (956)</a:t>
            </a:r>
            <a:r>
              <a:rPr sz="1182" spc="-49" dirty="0">
                <a:latin typeface="Garamond" panose="02020404030301010803" pitchFamily="18" charset="0"/>
                <a:cs typeface="Calibri"/>
              </a:rPr>
              <a:t> </a:t>
            </a:r>
            <a:r>
              <a:rPr sz="1182" spc="-5" dirty="0">
                <a:latin typeface="Garamond" panose="02020404030301010803" pitchFamily="18" charset="0"/>
                <a:cs typeface="Calibri"/>
              </a:rPr>
              <a:t>544-3966</a:t>
            </a:r>
            <a:endParaRPr sz="1182" dirty="0">
              <a:latin typeface="Garamond" panose="02020404030301010803" pitchFamily="18" charset="0"/>
              <a:cs typeface="Calibri"/>
            </a:endParaRPr>
          </a:p>
        </p:txBody>
      </p:sp>
      <p:sp>
        <p:nvSpPr>
          <p:cNvPr id="4" name="object 11">
            <a:extLst>
              <a:ext uri="{FF2B5EF4-FFF2-40B4-BE49-F238E27FC236}">
                <a16:creationId xmlns:a16="http://schemas.microsoft.com/office/drawing/2014/main" id="{A76D056A-5965-42B2-B44E-BA1D8771461B}"/>
              </a:ext>
            </a:extLst>
          </p:cNvPr>
          <p:cNvSpPr/>
          <p:nvPr/>
        </p:nvSpPr>
        <p:spPr>
          <a:xfrm>
            <a:off x="444951" y="250810"/>
            <a:ext cx="1045894" cy="1052976"/>
          </a:xfrm>
          <a:prstGeom prst="rect">
            <a:avLst/>
          </a:prstGeom>
          <a:blipFill>
            <a:blip r:embed="rId2" cstate="print"/>
            <a:stretch>
              <a:fillRect/>
            </a:stretch>
          </a:blipFill>
        </p:spPr>
        <p:txBody>
          <a:bodyPr wrap="square" lIns="0" tIns="0" rIns="0" bIns="0" rtlCol="0"/>
          <a:lstStyle/>
          <a:p>
            <a:endParaRPr sz="1774">
              <a:latin typeface="Garamond" panose="02020404030301010803" pitchFamily="18" charset="0"/>
            </a:endParaRPr>
          </a:p>
        </p:txBody>
      </p:sp>
      <p:pic>
        <p:nvPicPr>
          <p:cNvPr id="5" name="image2.png" descr="C:\Users\vavila\Desktop\MISC\logo-pupil services.png">
            <a:extLst>
              <a:ext uri="{FF2B5EF4-FFF2-40B4-BE49-F238E27FC236}">
                <a16:creationId xmlns:a16="http://schemas.microsoft.com/office/drawing/2014/main" id="{E2CD7F55-7152-4A6B-A6EB-805A511669C7}"/>
              </a:ext>
            </a:extLst>
          </p:cNvPr>
          <p:cNvPicPr/>
          <p:nvPr/>
        </p:nvPicPr>
        <p:blipFill>
          <a:blip r:embed="rId3" cstate="print"/>
          <a:stretch>
            <a:fillRect/>
          </a:stretch>
        </p:blipFill>
        <p:spPr>
          <a:xfrm>
            <a:off x="6275860" y="250810"/>
            <a:ext cx="1023110" cy="1052976"/>
          </a:xfrm>
          <a:prstGeom prst="rect">
            <a:avLst/>
          </a:prstGeom>
        </p:spPr>
      </p:pic>
      <p:sp>
        <p:nvSpPr>
          <p:cNvPr id="6" name="TextBox 5">
            <a:extLst>
              <a:ext uri="{FF2B5EF4-FFF2-40B4-BE49-F238E27FC236}">
                <a16:creationId xmlns:a16="http://schemas.microsoft.com/office/drawing/2014/main" id="{BFCE07C0-54CB-498F-96BB-33996FC84B73}"/>
              </a:ext>
            </a:extLst>
          </p:cNvPr>
          <p:cNvSpPr txBox="1"/>
          <p:nvPr/>
        </p:nvSpPr>
        <p:spPr>
          <a:xfrm>
            <a:off x="933450" y="2228850"/>
            <a:ext cx="5562600" cy="2554545"/>
          </a:xfrm>
          <a:prstGeom prst="rect">
            <a:avLst/>
          </a:prstGeom>
          <a:noFill/>
        </p:spPr>
        <p:txBody>
          <a:bodyPr wrap="square" rtlCol="0">
            <a:spAutoFit/>
          </a:bodyPr>
          <a:lstStyle/>
          <a:p>
            <a:pPr algn="ctr"/>
            <a:r>
              <a:rPr lang="en-US" sz="3200" b="1" dirty="0">
                <a:latin typeface="Garamond" panose="02020404030301010803" pitchFamily="18" charset="0"/>
              </a:rPr>
              <a:t>Student Attendance</a:t>
            </a:r>
          </a:p>
          <a:p>
            <a:pPr algn="ctr"/>
            <a:endParaRPr lang="en-US" sz="3200" b="1" dirty="0">
              <a:latin typeface="Garamond" panose="02020404030301010803" pitchFamily="18" charset="0"/>
            </a:endParaRPr>
          </a:p>
          <a:p>
            <a:pPr algn="ctr"/>
            <a:r>
              <a:rPr lang="en-US" sz="3200" b="1" dirty="0">
                <a:latin typeface="Garamond" panose="02020404030301010803" pitchFamily="18" charset="0"/>
              </a:rPr>
              <a:t>Truancy Prevention Measures</a:t>
            </a:r>
          </a:p>
          <a:p>
            <a:pPr algn="ctr"/>
            <a:endParaRPr lang="en-US" sz="3200" b="1" dirty="0">
              <a:latin typeface="Garamond" panose="02020404030301010803" pitchFamily="18" charset="0"/>
            </a:endParaRPr>
          </a:p>
          <a:p>
            <a:pPr algn="ctr"/>
            <a:r>
              <a:rPr lang="en-US" sz="3200" b="1" dirty="0">
                <a:latin typeface="Garamond" panose="02020404030301010803" pitchFamily="18" charset="0"/>
              </a:rPr>
              <a:t>Sample Packet</a:t>
            </a:r>
          </a:p>
        </p:txBody>
      </p:sp>
      <p:sp>
        <p:nvSpPr>
          <p:cNvPr id="7" name="TextBox 6">
            <a:extLst>
              <a:ext uri="{FF2B5EF4-FFF2-40B4-BE49-F238E27FC236}">
                <a16:creationId xmlns:a16="http://schemas.microsoft.com/office/drawing/2014/main" id="{5250C711-62D6-4C66-BA2A-BD67188D5B5B}"/>
              </a:ext>
            </a:extLst>
          </p:cNvPr>
          <p:cNvSpPr txBox="1"/>
          <p:nvPr/>
        </p:nvSpPr>
        <p:spPr>
          <a:xfrm>
            <a:off x="1247775" y="6518709"/>
            <a:ext cx="5105400" cy="1446550"/>
          </a:xfrm>
          <a:prstGeom prst="rect">
            <a:avLst/>
          </a:prstGeom>
          <a:noFill/>
        </p:spPr>
        <p:txBody>
          <a:bodyPr wrap="square" rtlCol="0">
            <a:spAutoFit/>
          </a:bodyPr>
          <a:lstStyle/>
          <a:p>
            <a:pPr algn="ctr"/>
            <a:r>
              <a:rPr lang="en-US" sz="8800" b="1" dirty="0"/>
              <a:t>TRUANCY</a:t>
            </a:r>
          </a:p>
        </p:txBody>
      </p:sp>
      <p:pic>
        <p:nvPicPr>
          <p:cNvPr id="1030" name="Picture 6" descr="52 No Sign Transparent Illustrations &amp; Clip Art - iStock">
            <a:extLst>
              <a:ext uri="{FF2B5EF4-FFF2-40B4-BE49-F238E27FC236}">
                <a16:creationId xmlns:a16="http://schemas.microsoft.com/office/drawing/2014/main" id="{7C6A2D87-6E19-46C9-A890-810C6C4124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backgroundMark x1="4575" y1="6863" x2="4575" y2="6863"/>
                        <a14:backgroundMark x1="13889" y1="8987" x2="13889" y2="8987"/>
                        <a14:backgroundMark x1="1797" y1="817" x2="6046" y2="9967"/>
                        <a14:backgroundMark x1="6046" y1="9967" x2="21078" y2="14052"/>
                        <a14:backgroundMark x1="32680" y1="37908" x2="42320" y2="64052"/>
                      </a14:backgroundRemoval>
                    </a14:imgEffect>
                  </a14:imgLayer>
                </a14:imgProps>
              </a:ext>
              <a:ext uri="{28A0092B-C50C-407E-A947-70E740481C1C}">
                <a14:useLocalDpi xmlns:a14="http://schemas.microsoft.com/office/drawing/2010/main" val="0"/>
              </a:ext>
            </a:extLst>
          </a:blip>
          <a:srcRect/>
          <a:stretch>
            <a:fillRect/>
          </a:stretch>
        </p:blipFill>
        <p:spPr bwMode="auto">
          <a:xfrm>
            <a:off x="2295525" y="5708459"/>
            <a:ext cx="30670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374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7496"/>
            <a:ext cx="7658100" cy="9907554"/>
          </a:xfrm>
          <a:prstGeom prst="rect">
            <a:avLst/>
          </a:prstGeom>
        </p:spPr>
      </p:pic>
      <p:sp>
        <p:nvSpPr>
          <p:cNvPr id="5" name="Right Arrow 4"/>
          <p:cNvSpPr/>
          <p:nvPr/>
        </p:nvSpPr>
        <p:spPr>
          <a:xfrm rot="1339235">
            <a:off x="1204406" y="8452420"/>
            <a:ext cx="9784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194" y="8540179"/>
            <a:ext cx="1180256" cy="1182890"/>
          </a:xfrm>
          <a:prstGeom prst="rect">
            <a:avLst/>
          </a:prstGeom>
        </p:spPr>
      </p:pic>
      <p:sp>
        <p:nvSpPr>
          <p:cNvPr id="3" name="&quot;No&quot; Symbol 2"/>
          <p:cNvSpPr/>
          <p:nvPr/>
        </p:nvSpPr>
        <p:spPr>
          <a:xfrm>
            <a:off x="5429250" y="7410450"/>
            <a:ext cx="1524000" cy="1421259"/>
          </a:xfrm>
          <a:prstGeom prst="noSmoking">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429250" y="7867650"/>
            <a:ext cx="1828800" cy="523220"/>
          </a:xfrm>
          <a:prstGeom prst="rect">
            <a:avLst/>
          </a:prstGeom>
          <a:noFill/>
        </p:spPr>
        <p:txBody>
          <a:bodyPr wrap="square" rtlCol="0">
            <a:spAutoFit/>
          </a:bodyPr>
          <a:lstStyle/>
          <a:p>
            <a:r>
              <a:rPr lang="en-US" sz="2800" b="1" dirty="0"/>
              <a:t>TRUANCY</a:t>
            </a:r>
          </a:p>
        </p:txBody>
      </p:sp>
    </p:spTree>
    <p:extLst>
      <p:ext uri="{BB962C8B-B14F-4D97-AF65-F5344CB8AC3E}">
        <p14:creationId xmlns:p14="http://schemas.microsoft.com/office/powerpoint/2010/main" val="3145574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7658100" cy="9910482"/>
          </a:xfrm>
          <a:prstGeom prst="rect">
            <a:avLst/>
          </a:prstGeom>
        </p:spPr>
      </p:pic>
      <p:sp>
        <p:nvSpPr>
          <p:cNvPr id="4" name="Rectangle 3"/>
          <p:cNvSpPr/>
          <p:nvPr/>
        </p:nvSpPr>
        <p:spPr>
          <a:xfrm rot="20370963">
            <a:off x="879534" y="4088842"/>
            <a:ext cx="6161412" cy="1323439"/>
          </a:xfrm>
          <a:prstGeom prst="rect">
            <a:avLst/>
          </a:prstGeom>
          <a:noFill/>
          <a:ln>
            <a:noFill/>
          </a:ln>
        </p:spPr>
        <p:txBody>
          <a:bodyPr wrap="square" lIns="91440" tIns="45720" rIns="91440" bIns="45720">
            <a:spAutoFit/>
          </a:bodyPr>
          <a:lstStyle/>
          <a:p>
            <a:pPr algn="ctr"/>
            <a:r>
              <a:rPr lang="en-US" sz="8000" b="1" spc="50" dirty="0">
                <a:ln w="0">
                  <a:noFill/>
                </a:ln>
                <a:solidFill>
                  <a:srgbClr val="FF0000">
                    <a:alpha val="16000"/>
                  </a:srgbClr>
                </a:solidFill>
                <a:effectLst>
                  <a:innerShdw blurRad="63500" dist="50800" dir="13500000">
                    <a:srgbClr val="000000">
                      <a:alpha val="50000"/>
                    </a:srgbClr>
                  </a:innerShdw>
                </a:effectLst>
              </a:rPr>
              <a:t>ON WEBSITE</a:t>
            </a:r>
          </a:p>
        </p:txBody>
      </p:sp>
    </p:spTree>
    <p:extLst>
      <p:ext uri="{BB962C8B-B14F-4D97-AF65-F5344CB8AC3E}">
        <p14:creationId xmlns:p14="http://schemas.microsoft.com/office/powerpoint/2010/main" val="1371258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52923" y="454652"/>
            <a:ext cx="6361856"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Documentation from </a:t>
            </a:r>
          </a:p>
          <a:p>
            <a:pPr algn="ctr"/>
            <a:r>
              <a:rPr lang="en-US" u="sng" kern="0" dirty="0">
                <a:solidFill>
                  <a:srgbClr val="FF0000"/>
                </a:solidFill>
                <a:latin typeface="Garamond" panose="02020404030301010803" pitchFamily="18" charset="0"/>
              </a:rPr>
              <a:t>eSchool</a:t>
            </a:r>
            <a:r>
              <a:rPr lang="en-US" kern="0" dirty="0">
                <a:solidFill>
                  <a:srgbClr val="FF0000"/>
                </a:solidFill>
                <a:latin typeface="Garamond" panose="02020404030301010803" pitchFamily="18" charset="0"/>
              </a:rPr>
              <a:t>:</a:t>
            </a:r>
            <a:br>
              <a:rPr lang="en-US" kern="0" dirty="0">
                <a:solidFill>
                  <a:srgbClr val="FF0000"/>
                </a:solidFill>
                <a:latin typeface="Garamond" panose="02020404030301010803" pitchFamily="18" charset="0"/>
              </a:rPr>
            </a:br>
            <a:endParaRPr lang="en-US" kern="0" dirty="0">
              <a:solidFill>
                <a:srgbClr val="FF0000"/>
              </a:solidFill>
              <a:latin typeface="Garamond" panose="020204040303010108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23" y="327723"/>
            <a:ext cx="1180256" cy="1182890"/>
          </a:xfrm>
          <a:prstGeom prst="rect">
            <a:avLst/>
          </a:prstGeom>
        </p:spPr>
      </p:pic>
      <p:pic>
        <p:nvPicPr>
          <p:cNvPr id="5" name="Picture 4"/>
          <p:cNvPicPr>
            <a:picLocks noChangeAspect="1"/>
          </p:cNvPicPr>
          <p:nvPr/>
        </p:nvPicPr>
        <p:blipFill rotWithShape="1">
          <a:blip r:embed="rId4"/>
          <a:srcRect l="-1" t="58441" r="29441" b="19433"/>
          <a:stretch/>
        </p:blipFill>
        <p:spPr>
          <a:xfrm>
            <a:off x="344730" y="2520215"/>
            <a:ext cx="6882549" cy="2077215"/>
          </a:xfrm>
          <a:prstGeom prst="rect">
            <a:avLst/>
          </a:prstGeom>
        </p:spPr>
      </p:pic>
      <p:sp>
        <p:nvSpPr>
          <p:cNvPr id="6" name="Title 1"/>
          <p:cNvSpPr txBox="1">
            <a:spLocks/>
          </p:cNvSpPr>
          <p:nvPr/>
        </p:nvSpPr>
        <p:spPr>
          <a:xfrm>
            <a:off x="320738" y="2010430"/>
            <a:ext cx="3508312"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Summary</a:t>
            </a:r>
          </a:p>
        </p:txBody>
      </p:sp>
      <p:sp>
        <p:nvSpPr>
          <p:cNvPr id="7" name="Title 1"/>
          <p:cNvSpPr txBox="1">
            <a:spLocks/>
          </p:cNvSpPr>
          <p:nvPr/>
        </p:nvSpPr>
        <p:spPr>
          <a:xfrm>
            <a:off x="320738" y="4866492"/>
            <a:ext cx="3965512"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Report Card</a:t>
            </a:r>
          </a:p>
        </p:txBody>
      </p:sp>
      <p:pic>
        <p:nvPicPr>
          <p:cNvPr id="8" name="Picture 7"/>
          <p:cNvPicPr>
            <a:picLocks noChangeAspect="1"/>
          </p:cNvPicPr>
          <p:nvPr/>
        </p:nvPicPr>
        <p:blipFill rotWithShape="1">
          <a:blip r:embed="rId5"/>
          <a:srcRect l="-1" t="67748" r="30105" b="17533"/>
          <a:stretch/>
        </p:blipFill>
        <p:spPr>
          <a:xfrm>
            <a:off x="320739" y="5358896"/>
            <a:ext cx="6930533" cy="1404699"/>
          </a:xfrm>
          <a:prstGeom prst="rect">
            <a:avLst/>
          </a:prstGeom>
        </p:spPr>
      </p:pic>
      <p:sp>
        <p:nvSpPr>
          <p:cNvPr id="9" name="Title 1"/>
          <p:cNvSpPr txBox="1">
            <a:spLocks/>
          </p:cNvSpPr>
          <p:nvPr/>
        </p:nvSpPr>
        <p:spPr>
          <a:xfrm>
            <a:off x="379439" y="7181850"/>
            <a:ext cx="3754412"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Attendance</a:t>
            </a:r>
          </a:p>
        </p:txBody>
      </p:sp>
      <p:pic>
        <p:nvPicPr>
          <p:cNvPr id="10" name="Picture 9"/>
          <p:cNvPicPr>
            <a:picLocks noChangeAspect="1"/>
          </p:cNvPicPr>
          <p:nvPr/>
        </p:nvPicPr>
        <p:blipFill rotWithShape="1">
          <a:blip r:embed="rId6"/>
          <a:srcRect t="65151" r="29445" b="16234"/>
          <a:stretch/>
        </p:blipFill>
        <p:spPr>
          <a:xfrm>
            <a:off x="349674" y="7715250"/>
            <a:ext cx="6901599" cy="1752600"/>
          </a:xfrm>
          <a:prstGeom prst="rect">
            <a:avLst/>
          </a:prstGeom>
        </p:spPr>
      </p:pic>
      <p:sp>
        <p:nvSpPr>
          <p:cNvPr id="11" name="Right Arrow 10"/>
          <p:cNvSpPr/>
          <p:nvPr/>
        </p:nvSpPr>
        <p:spPr>
          <a:xfrm rot="9036323">
            <a:off x="1174597" y="3683672"/>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9036323">
            <a:off x="1403199" y="6281548"/>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9036323">
            <a:off x="1022197" y="8939791"/>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7790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965" y="9371233"/>
            <a:ext cx="6550679" cy="214546"/>
          </a:xfrm>
          <a:prstGeom prst="rect">
            <a:avLst/>
          </a:prstGeom>
        </p:spPr>
        <p:txBody>
          <a:bodyPr vert="horz" wrap="square" lIns="0" tIns="0" rIns="0" bIns="0" rtlCol="0">
            <a:spAutoFit/>
          </a:bodyPr>
          <a:lstStyle/>
          <a:p>
            <a:pPr marL="12513" marR="5005" indent="-626">
              <a:lnSpc>
                <a:spcPct val="101400"/>
              </a:lnSpc>
            </a:pPr>
            <a:r>
              <a:rPr sz="690" spc="-5" dirty="0">
                <a:latin typeface="Calibri"/>
                <a:cs typeface="Calibri"/>
              </a:rPr>
              <a:t>BISD does not discriminate </a:t>
            </a:r>
            <a:r>
              <a:rPr sz="690" spc="5" dirty="0">
                <a:latin typeface="Calibri"/>
                <a:cs typeface="Calibri"/>
              </a:rPr>
              <a:t>on </a:t>
            </a:r>
            <a:r>
              <a:rPr sz="690" spc="-10" dirty="0">
                <a:latin typeface="Calibri"/>
                <a:cs typeface="Calibri"/>
              </a:rPr>
              <a:t>the </a:t>
            </a:r>
            <a:r>
              <a:rPr sz="690" spc="-5" dirty="0">
                <a:latin typeface="Calibri"/>
                <a:cs typeface="Calibri"/>
              </a:rPr>
              <a:t>basis </a:t>
            </a:r>
            <a:r>
              <a:rPr sz="690" dirty="0">
                <a:latin typeface="Calibri"/>
                <a:cs typeface="Calibri"/>
              </a:rPr>
              <a:t>of </a:t>
            </a:r>
            <a:r>
              <a:rPr sz="690" spc="-5" dirty="0">
                <a:latin typeface="Calibri"/>
                <a:cs typeface="Calibri"/>
              </a:rPr>
              <a:t>race, color, national origin, sex, religion, age, disability </a:t>
            </a:r>
            <a:r>
              <a:rPr sz="690" dirty="0">
                <a:latin typeface="Calibri"/>
                <a:cs typeface="Calibri"/>
              </a:rPr>
              <a:t>or </a:t>
            </a:r>
            <a:r>
              <a:rPr sz="690" spc="-5" dirty="0">
                <a:latin typeface="Calibri"/>
                <a:cs typeface="Calibri"/>
              </a:rPr>
              <a:t>genetic information </a:t>
            </a:r>
            <a:r>
              <a:rPr sz="690" dirty="0">
                <a:latin typeface="Calibri"/>
                <a:cs typeface="Calibri"/>
              </a:rPr>
              <a:t>in </a:t>
            </a:r>
            <a:r>
              <a:rPr sz="690" spc="-5" dirty="0">
                <a:latin typeface="Calibri"/>
                <a:cs typeface="Calibri"/>
              </a:rPr>
              <a:t>employment </a:t>
            </a:r>
            <a:r>
              <a:rPr sz="690" dirty="0">
                <a:latin typeface="Calibri"/>
                <a:cs typeface="Calibri"/>
              </a:rPr>
              <a:t>or </a:t>
            </a:r>
            <a:r>
              <a:rPr sz="690" spc="-5" dirty="0">
                <a:latin typeface="Calibri"/>
                <a:cs typeface="Calibri"/>
              </a:rPr>
              <a:t>provision </a:t>
            </a:r>
            <a:r>
              <a:rPr sz="690" dirty="0">
                <a:latin typeface="Calibri"/>
                <a:cs typeface="Calibri"/>
              </a:rPr>
              <a:t>of </a:t>
            </a:r>
            <a:r>
              <a:rPr sz="690" spc="-5" dirty="0">
                <a:latin typeface="Calibri"/>
                <a:cs typeface="Calibri"/>
              </a:rPr>
              <a:t>services, programs </a:t>
            </a:r>
            <a:r>
              <a:rPr sz="690" dirty="0">
                <a:latin typeface="Calibri"/>
                <a:cs typeface="Calibri"/>
              </a:rPr>
              <a:t>or </a:t>
            </a:r>
            <a:r>
              <a:rPr sz="690" spc="-5" dirty="0">
                <a:latin typeface="Calibri"/>
                <a:cs typeface="Calibri"/>
              </a:rPr>
              <a:t>activities.  BISD </a:t>
            </a:r>
            <a:r>
              <a:rPr sz="690" spc="-10" dirty="0">
                <a:latin typeface="Calibri"/>
                <a:cs typeface="Calibri"/>
              </a:rPr>
              <a:t>no </a:t>
            </a:r>
            <a:r>
              <a:rPr sz="690" spc="-5" dirty="0">
                <a:latin typeface="Calibri"/>
                <a:cs typeface="Calibri"/>
              </a:rPr>
              <a:t>discrimina a base </a:t>
            </a:r>
            <a:r>
              <a:rPr sz="690" spc="-10" dirty="0">
                <a:latin typeface="Calibri"/>
                <a:cs typeface="Calibri"/>
              </a:rPr>
              <a:t>de </a:t>
            </a:r>
            <a:r>
              <a:rPr sz="690" spc="-5" dirty="0">
                <a:latin typeface="Calibri"/>
                <a:cs typeface="Calibri"/>
              </a:rPr>
              <a:t>raza, color, </a:t>
            </a:r>
            <a:r>
              <a:rPr sz="690" dirty="0">
                <a:latin typeface="Calibri"/>
                <a:cs typeface="Calibri"/>
              </a:rPr>
              <a:t>origen </a:t>
            </a:r>
            <a:r>
              <a:rPr sz="690" spc="-5" dirty="0">
                <a:latin typeface="Calibri"/>
                <a:cs typeface="Calibri"/>
              </a:rPr>
              <a:t>nacional, sexo, religión, edad, discapacidad o información genética en </a:t>
            </a:r>
            <a:r>
              <a:rPr sz="690" dirty="0">
                <a:latin typeface="Calibri"/>
                <a:cs typeface="Calibri"/>
              </a:rPr>
              <a:t>el </a:t>
            </a:r>
            <a:r>
              <a:rPr sz="690" spc="-5" dirty="0">
                <a:latin typeface="Calibri"/>
                <a:cs typeface="Calibri"/>
              </a:rPr>
              <a:t>empleo o en la provisión </a:t>
            </a:r>
            <a:r>
              <a:rPr sz="690" spc="-10" dirty="0">
                <a:latin typeface="Calibri"/>
                <a:cs typeface="Calibri"/>
              </a:rPr>
              <a:t>de </a:t>
            </a:r>
            <a:r>
              <a:rPr sz="690" spc="-5" dirty="0">
                <a:latin typeface="Calibri"/>
                <a:cs typeface="Calibri"/>
              </a:rPr>
              <a:t>servicios, programas o  </a:t>
            </a:r>
            <a:r>
              <a:rPr sz="690" spc="133" dirty="0">
                <a:latin typeface="Calibri"/>
                <a:cs typeface="Calibri"/>
              </a:rPr>
              <a:t> </a:t>
            </a:r>
            <a:r>
              <a:rPr sz="690" spc="-5" dirty="0">
                <a:latin typeface="Calibri"/>
                <a:cs typeface="Calibri"/>
              </a:rPr>
              <a:t>actividades.</a:t>
            </a:r>
            <a:endParaRPr sz="690">
              <a:latin typeface="Calibri"/>
              <a:cs typeface="Calibri"/>
            </a:endParaRPr>
          </a:p>
        </p:txBody>
      </p:sp>
      <p:sp>
        <p:nvSpPr>
          <p:cNvPr id="3" name="object 3"/>
          <p:cNvSpPr/>
          <p:nvPr/>
        </p:nvSpPr>
        <p:spPr>
          <a:xfrm>
            <a:off x="668206" y="420363"/>
            <a:ext cx="882182" cy="888439"/>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6028249" y="439131"/>
            <a:ext cx="938492" cy="938492"/>
          </a:xfrm>
          <a:prstGeom prst="rect">
            <a:avLst/>
          </a:prstGeom>
          <a:blipFill>
            <a:blip r:embed="rId3" cstate="print"/>
            <a:stretch>
              <a:fillRect/>
            </a:stretch>
          </a:blipFill>
        </p:spPr>
        <p:txBody>
          <a:bodyPr wrap="square" lIns="0" tIns="0" rIns="0" bIns="0" rtlCol="0"/>
          <a:lstStyle/>
          <a:p>
            <a:endParaRPr sz="1774"/>
          </a:p>
        </p:txBody>
      </p:sp>
      <p:sp>
        <p:nvSpPr>
          <p:cNvPr id="5" name="object 5"/>
          <p:cNvSpPr txBox="1"/>
          <p:nvPr/>
        </p:nvSpPr>
        <p:spPr>
          <a:xfrm>
            <a:off x="1844951" y="454274"/>
            <a:ext cx="4080566" cy="1307007"/>
          </a:xfrm>
          <a:prstGeom prst="rect">
            <a:avLst/>
          </a:prstGeom>
        </p:spPr>
        <p:txBody>
          <a:bodyPr vert="horz" wrap="square" lIns="0" tIns="0" rIns="0" bIns="0" rtlCol="0">
            <a:spAutoFit/>
          </a:bodyPr>
          <a:lstStyle/>
          <a:p>
            <a:pPr algn="ctr">
              <a:lnSpc>
                <a:spcPct val="100000"/>
              </a:lnSpc>
            </a:pPr>
            <a:r>
              <a:rPr sz="1971" spc="-5" dirty="0">
                <a:latin typeface="Calibri"/>
                <a:cs typeface="Calibri"/>
              </a:rPr>
              <a:t>Brownsville Independent School</a:t>
            </a:r>
            <a:r>
              <a:rPr sz="1971" spc="20" dirty="0">
                <a:latin typeface="Calibri"/>
                <a:cs typeface="Calibri"/>
              </a:rPr>
              <a:t> </a:t>
            </a:r>
            <a:r>
              <a:rPr sz="1971" spc="-5" dirty="0">
                <a:latin typeface="Calibri"/>
                <a:cs typeface="Calibri"/>
              </a:rPr>
              <a:t>District</a:t>
            </a:r>
            <a:endParaRPr sz="1971" dirty="0">
              <a:latin typeface="Calibri"/>
              <a:cs typeface="Calibri"/>
            </a:endParaRPr>
          </a:p>
          <a:p>
            <a:pPr algn="ctr">
              <a:spcBef>
                <a:spcPts val="49"/>
              </a:spcBef>
            </a:pPr>
            <a:r>
              <a:rPr sz="1576" spc="-5" dirty="0">
                <a:latin typeface="Calibri"/>
                <a:cs typeface="Calibri"/>
              </a:rPr>
              <a:t>Department of Pupil</a:t>
            </a:r>
            <a:r>
              <a:rPr sz="1576" spc="-34" dirty="0">
                <a:latin typeface="Calibri"/>
                <a:cs typeface="Calibri"/>
              </a:rPr>
              <a:t> </a:t>
            </a:r>
            <a:r>
              <a:rPr sz="1576" spc="-5" dirty="0">
                <a:latin typeface="Calibri"/>
                <a:cs typeface="Calibri"/>
              </a:rPr>
              <a:t>Services</a:t>
            </a:r>
            <a:endParaRPr sz="1576" dirty="0">
              <a:latin typeface="Calibri"/>
              <a:cs typeface="Calibri"/>
            </a:endParaRPr>
          </a:p>
          <a:p>
            <a:pPr marL="33160" algn="ctr">
              <a:spcBef>
                <a:spcPts val="59"/>
              </a:spcBef>
            </a:pPr>
            <a:r>
              <a:rPr sz="1182" dirty="0">
                <a:latin typeface="Calibri"/>
                <a:cs typeface="Calibri"/>
              </a:rPr>
              <a:t>708 Palm </a:t>
            </a:r>
            <a:r>
              <a:rPr sz="1182" spc="-5" dirty="0">
                <a:latin typeface="Calibri"/>
                <a:cs typeface="Calibri"/>
              </a:rPr>
              <a:t>Blvd., Brownsville, Texas</a:t>
            </a:r>
            <a:r>
              <a:rPr sz="1182" spc="-20" dirty="0">
                <a:latin typeface="Calibri"/>
                <a:cs typeface="Calibri"/>
              </a:rPr>
              <a:t> </a:t>
            </a:r>
            <a:r>
              <a:rPr sz="1182" spc="-5" dirty="0">
                <a:latin typeface="Calibri"/>
                <a:cs typeface="Calibri"/>
              </a:rPr>
              <a:t>78521</a:t>
            </a:r>
            <a:endParaRPr sz="1182" dirty="0">
              <a:latin typeface="Calibri"/>
              <a:cs typeface="Calibri"/>
            </a:endParaRPr>
          </a:p>
          <a:p>
            <a:pPr marL="1251" algn="ctr">
              <a:spcBef>
                <a:spcPts val="20"/>
              </a:spcBef>
            </a:pPr>
            <a:r>
              <a:rPr sz="1182" spc="-5" dirty="0">
                <a:latin typeface="Calibri"/>
                <a:cs typeface="Calibri"/>
              </a:rPr>
              <a:t>(956) 544-</a:t>
            </a:r>
            <a:r>
              <a:rPr sz="1182" spc="-59" dirty="0">
                <a:latin typeface="Calibri"/>
                <a:cs typeface="Calibri"/>
              </a:rPr>
              <a:t> </a:t>
            </a:r>
            <a:r>
              <a:rPr sz="1182" spc="-5" dirty="0">
                <a:latin typeface="Calibri"/>
                <a:cs typeface="Calibri"/>
              </a:rPr>
              <a:t>3966</a:t>
            </a:r>
            <a:endParaRPr sz="1182" dirty="0">
              <a:latin typeface="Calibri"/>
              <a:cs typeface="Calibri"/>
            </a:endParaRPr>
          </a:p>
          <a:p>
            <a:pPr algn="ctr">
              <a:spcBef>
                <a:spcPts val="1044"/>
              </a:spcBef>
            </a:pPr>
            <a:r>
              <a:rPr sz="1576" u="heavy" spc="-5" dirty="0">
                <a:latin typeface="Arial"/>
                <a:cs typeface="Arial"/>
              </a:rPr>
              <a:t>Campus Attendance Monitoring</a:t>
            </a:r>
            <a:r>
              <a:rPr sz="1576" u="heavy" spc="15" dirty="0">
                <a:latin typeface="Arial"/>
                <a:cs typeface="Arial"/>
              </a:rPr>
              <a:t> </a:t>
            </a:r>
            <a:r>
              <a:rPr sz="1576" u="heavy" dirty="0">
                <a:latin typeface="Arial"/>
                <a:cs typeface="Arial"/>
              </a:rPr>
              <a:t>Checklist</a:t>
            </a:r>
            <a:endParaRPr sz="1576" dirty="0">
              <a:latin typeface="Arial"/>
              <a:cs typeface="Arial"/>
            </a:endParaRPr>
          </a:p>
        </p:txBody>
      </p:sp>
      <p:graphicFrame>
        <p:nvGraphicFramePr>
          <p:cNvPr id="6" name="object 6"/>
          <p:cNvGraphicFramePr>
            <a:graphicFrameLocks noGrp="1"/>
          </p:cNvGraphicFramePr>
          <p:nvPr/>
        </p:nvGraphicFramePr>
        <p:xfrm>
          <a:off x="277796" y="1947853"/>
          <a:ext cx="7152071" cy="1281949"/>
        </p:xfrm>
        <a:graphic>
          <a:graphicData uri="http://schemas.openxmlformats.org/drawingml/2006/table">
            <a:tbl>
              <a:tblPr firstRow="1" bandRow="1">
                <a:tableStyleId>{2D5ABB26-0587-4C30-8999-92F81FD0307C}</a:tableStyleId>
              </a:tblPr>
              <a:tblGrid>
                <a:gridCol w="2576725">
                  <a:extLst>
                    <a:ext uri="{9D8B030D-6E8A-4147-A177-3AD203B41FA5}">
                      <a16:colId xmlns:a16="http://schemas.microsoft.com/office/drawing/2014/main" val="20000"/>
                    </a:ext>
                  </a:extLst>
                </a:gridCol>
                <a:gridCol w="1857465">
                  <a:extLst>
                    <a:ext uri="{9D8B030D-6E8A-4147-A177-3AD203B41FA5}">
                      <a16:colId xmlns:a16="http://schemas.microsoft.com/office/drawing/2014/main" val="20001"/>
                    </a:ext>
                  </a:extLst>
                </a:gridCol>
                <a:gridCol w="2717881">
                  <a:extLst>
                    <a:ext uri="{9D8B030D-6E8A-4147-A177-3AD203B41FA5}">
                      <a16:colId xmlns:a16="http://schemas.microsoft.com/office/drawing/2014/main" val="20002"/>
                    </a:ext>
                  </a:extLst>
                </a:gridCol>
              </a:tblGrid>
              <a:tr h="313825">
                <a:tc>
                  <a:txBody>
                    <a:bodyPr/>
                    <a:lstStyle/>
                    <a:p>
                      <a:pPr marL="65405">
                        <a:lnSpc>
                          <a:spcPts val="1250"/>
                        </a:lnSpc>
                      </a:pPr>
                      <a:r>
                        <a:rPr sz="1100" spc="-5" dirty="0">
                          <a:latin typeface="Arial"/>
                          <a:cs typeface="Arial"/>
                        </a:rPr>
                        <a:t>Student:</a:t>
                      </a:r>
                      <a:endParaRPr sz="1100" dirty="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50"/>
                        </a:lnSpc>
                      </a:pPr>
                      <a:r>
                        <a:rPr sz="1100" spc="-5" dirty="0">
                          <a:latin typeface="Arial"/>
                          <a:cs typeface="Arial"/>
                        </a:rPr>
                        <a:t>Grade:</a:t>
                      </a:r>
                      <a:endParaRPr sz="110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50"/>
                        </a:lnSpc>
                      </a:pPr>
                      <a:r>
                        <a:rPr sz="1100" spc="-5" dirty="0">
                          <a:latin typeface="Arial"/>
                          <a:cs typeface="Arial"/>
                        </a:rPr>
                        <a:t>Campus:</a:t>
                      </a:r>
                      <a:endParaRPr sz="110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108">
                      <a:solidFill>
                        <a:srgbClr val="000000"/>
                      </a:solidFill>
                      <a:prstDash val="solid"/>
                    </a:lnB>
                  </a:tcPr>
                </a:tc>
                <a:extLst>
                  <a:ext uri="{0D108BD9-81ED-4DB2-BD59-A6C34878D82A}">
                    <a16:rowId xmlns:a16="http://schemas.microsoft.com/office/drawing/2014/main" val="10000"/>
                  </a:ext>
                </a:extLst>
              </a:tr>
              <a:tr h="313838">
                <a:tc>
                  <a:txBody>
                    <a:bodyPr/>
                    <a:lstStyle/>
                    <a:p>
                      <a:pPr marL="65405">
                        <a:lnSpc>
                          <a:spcPts val="1240"/>
                        </a:lnSpc>
                      </a:pPr>
                      <a:r>
                        <a:rPr sz="1100" spc="-5" dirty="0">
                          <a:latin typeface="Arial"/>
                          <a:cs typeface="Arial"/>
                        </a:rPr>
                        <a:t>School </a:t>
                      </a:r>
                      <a:r>
                        <a:rPr sz="1100" dirty="0">
                          <a:latin typeface="Arial"/>
                          <a:cs typeface="Arial"/>
                        </a:rPr>
                        <a:t>ID #</a:t>
                      </a:r>
                      <a:r>
                        <a:rPr sz="1100" spc="-75" dirty="0">
                          <a:latin typeface="Arial"/>
                          <a:cs typeface="Arial"/>
                        </a:rPr>
                        <a:t> </a:t>
                      </a:r>
                      <a:r>
                        <a:rPr sz="1100" dirty="0">
                          <a:latin typeface="Arial"/>
                          <a:cs typeface="Arial"/>
                        </a:rPr>
                        <a:t>:</a:t>
                      </a:r>
                      <a:endParaRPr sz="1100">
                        <a:latin typeface="Arial"/>
                        <a:cs typeface="Arial"/>
                      </a:endParaRPr>
                    </a:p>
                  </a:txBody>
                  <a:tcPr marL="0" marR="0" marT="0" marB="0">
                    <a:lnL w="6096">
                      <a:solidFill>
                        <a:srgbClr val="000000"/>
                      </a:solidFill>
                      <a:prstDash val="solid"/>
                    </a:lnL>
                    <a:lnR w="6096">
                      <a:solidFill>
                        <a:srgbClr val="000000"/>
                      </a:solidFill>
                      <a:prstDash val="solid"/>
                    </a:lnR>
                    <a:lnT w="6108">
                      <a:solidFill>
                        <a:srgbClr val="000000"/>
                      </a:solidFill>
                      <a:prstDash val="solid"/>
                    </a:lnT>
                    <a:lnB w="6096">
                      <a:solidFill>
                        <a:srgbClr val="000000"/>
                      </a:solidFill>
                      <a:prstDash val="solid"/>
                    </a:lnB>
                  </a:tcPr>
                </a:tc>
                <a:tc>
                  <a:txBody>
                    <a:bodyPr/>
                    <a:lstStyle/>
                    <a:p>
                      <a:pPr marL="65405">
                        <a:lnSpc>
                          <a:spcPts val="1240"/>
                        </a:lnSpc>
                      </a:pPr>
                      <a:r>
                        <a:rPr sz="1100" dirty="0">
                          <a:latin typeface="Arial"/>
                          <a:cs typeface="Arial"/>
                        </a:rPr>
                        <a:t>Age:</a:t>
                      </a:r>
                      <a:endParaRPr sz="1100">
                        <a:latin typeface="Arial"/>
                        <a:cs typeface="Arial"/>
                      </a:endParaRPr>
                    </a:p>
                  </a:txBody>
                  <a:tcPr marL="0" marR="0" marT="0" marB="0">
                    <a:lnL w="6096">
                      <a:solidFill>
                        <a:srgbClr val="000000"/>
                      </a:solidFill>
                      <a:prstDash val="solid"/>
                    </a:lnL>
                    <a:lnR w="6096">
                      <a:solidFill>
                        <a:srgbClr val="000000"/>
                      </a:solidFill>
                      <a:prstDash val="solid"/>
                    </a:lnR>
                    <a:lnT w="6108">
                      <a:solidFill>
                        <a:srgbClr val="000000"/>
                      </a:solidFill>
                      <a:prstDash val="solid"/>
                    </a:lnT>
                    <a:lnB w="6096">
                      <a:solidFill>
                        <a:srgbClr val="000000"/>
                      </a:solidFill>
                      <a:prstDash val="solid"/>
                    </a:lnB>
                  </a:tcPr>
                </a:tc>
                <a:tc>
                  <a:txBody>
                    <a:bodyPr/>
                    <a:lstStyle/>
                    <a:p>
                      <a:pPr marL="65405">
                        <a:lnSpc>
                          <a:spcPts val="1240"/>
                        </a:lnSpc>
                      </a:pPr>
                      <a:r>
                        <a:rPr sz="1100" spc="-5" dirty="0">
                          <a:latin typeface="Arial"/>
                          <a:cs typeface="Arial"/>
                        </a:rPr>
                        <a:t>Parent/Guardian:</a:t>
                      </a:r>
                      <a:endParaRPr sz="1100">
                        <a:latin typeface="Arial"/>
                        <a:cs typeface="Arial"/>
                      </a:endParaRPr>
                    </a:p>
                  </a:txBody>
                  <a:tcPr marL="0" marR="0" marT="0" marB="0">
                    <a:lnL w="6096">
                      <a:solidFill>
                        <a:srgbClr val="000000"/>
                      </a:solidFill>
                      <a:prstDash val="solid"/>
                    </a:lnL>
                    <a:lnR w="6108">
                      <a:solidFill>
                        <a:srgbClr val="000000"/>
                      </a:solidFill>
                      <a:prstDash val="solid"/>
                    </a:lnR>
                    <a:lnT w="6108">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326595">
                <a:tc>
                  <a:txBody>
                    <a:bodyPr/>
                    <a:lstStyle/>
                    <a:p>
                      <a:pPr marL="65405">
                        <a:lnSpc>
                          <a:spcPts val="1240"/>
                        </a:lnSpc>
                      </a:pPr>
                      <a:r>
                        <a:rPr sz="1100" dirty="0">
                          <a:latin typeface="Arial"/>
                          <a:cs typeface="Arial"/>
                        </a:rPr>
                        <a:t>DOB:</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marR="64769">
                        <a:lnSpc>
                          <a:spcPts val="1260"/>
                        </a:lnSpc>
                        <a:spcBef>
                          <a:spcPts val="10"/>
                        </a:spcBef>
                      </a:pPr>
                      <a:r>
                        <a:rPr sz="1100" spc="-5" dirty="0">
                          <a:latin typeface="Arial"/>
                          <a:cs typeface="Arial"/>
                        </a:rPr>
                        <a:t>Identified </a:t>
                      </a:r>
                      <a:r>
                        <a:rPr sz="1100" spc="-10" dirty="0">
                          <a:latin typeface="Arial"/>
                          <a:cs typeface="Arial"/>
                        </a:rPr>
                        <a:t>as </a:t>
                      </a:r>
                      <a:r>
                        <a:rPr sz="1100" spc="-5" dirty="0">
                          <a:latin typeface="Arial"/>
                          <a:cs typeface="Arial"/>
                        </a:rPr>
                        <a:t>IDEA -Yes </a:t>
                      </a:r>
                      <a:r>
                        <a:rPr sz="1100" dirty="0">
                          <a:latin typeface="Arial"/>
                          <a:cs typeface="Arial"/>
                        </a:rPr>
                        <a:t>/ </a:t>
                      </a:r>
                      <a:r>
                        <a:rPr sz="1100" spc="-5" dirty="0">
                          <a:latin typeface="Arial"/>
                          <a:cs typeface="Arial"/>
                        </a:rPr>
                        <a:t>No  504 </a:t>
                      </a:r>
                      <a:r>
                        <a:rPr sz="1100" dirty="0">
                          <a:latin typeface="Arial"/>
                          <a:cs typeface="Arial"/>
                        </a:rPr>
                        <a:t>/ </a:t>
                      </a:r>
                      <a:r>
                        <a:rPr sz="1100" spc="-5" dirty="0">
                          <a:latin typeface="Arial"/>
                          <a:cs typeface="Arial"/>
                        </a:rPr>
                        <a:t>ARD</a:t>
                      </a:r>
                      <a:r>
                        <a:rPr sz="1100" spc="-50" dirty="0">
                          <a:latin typeface="Arial"/>
                          <a:cs typeface="Arial"/>
                        </a:rPr>
                        <a:t> </a:t>
                      </a:r>
                      <a:r>
                        <a:rPr sz="1100" spc="-5" dirty="0">
                          <a:latin typeface="Arial"/>
                          <a:cs typeface="Arial"/>
                        </a:rPr>
                        <a:t>Date:</a:t>
                      </a:r>
                      <a:endParaRPr sz="1100">
                        <a:latin typeface="Arial"/>
                        <a:cs typeface="Arial"/>
                      </a:endParaRPr>
                    </a:p>
                  </a:txBody>
                  <a:tcPr marL="0" marR="0" marT="1251"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a:lnSpc>
                          <a:spcPts val="1240"/>
                        </a:lnSpc>
                      </a:pPr>
                      <a:r>
                        <a:rPr sz="1100" spc="-5" dirty="0">
                          <a:latin typeface="Arial"/>
                          <a:cs typeface="Arial"/>
                        </a:rPr>
                        <a:t>Address:</a:t>
                      </a:r>
                      <a:endParaRPr sz="110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2"/>
                  </a:ext>
                </a:extLst>
              </a:tr>
              <a:tr h="322835">
                <a:tc>
                  <a:txBody>
                    <a:bodyPr/>
                    <a:lstStyle/>
                    <a:p>
                      <a:pPr marL="65405">
                        <a:lnSpc>
                          <a:spcPts val="1240"/>
                        </a:lnSpc>
                      </a:pPr>
                      <a:r>
                        <a:rPr sz="1100" spc="-5" dirty="0">
                          <a:latin typeface="Arial"/>
                          <a:cs typeface="Arial"/>
                        </a:rPr>
                        <a:t>Phone:</a:t>
                      </a:r>
                      <a:endParaRPr sz="1100" dirty="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10"/>
                        </a:lnSpc>
                      </a:pPr>
                      <a:r>
                        <a:rPr sz="1100" spc="-5" dirty="0">
                          <a:latin typeface="Arial"/>
                          <a:cs typeface="Arial"/>
                        </a:rPr>
                        <a:t>Chronic</a:t>
                      </a:r>
                      <a:r>
                        <a:rPr sz="1100" spc="-45" dirty="0">
                          <a:latin typeface="Arial"/>
                          <a:cs typeface="Arial"/>
                        </a:rPr>
                        <a:t> </a:t>
                      </a:r>
                      <a:r>
                        <a:rPr sz="1100" spc="-5" dirty="0">
                          <a:latin typeface="Arial"/>
                          <a:cs typeface="Arial"/>
                        </a:rPr>
                        <a:t>Illness</a:t>
                      </a:r>
                      <a:endParaRPr sz="1100">
                        <a:latin typeface="Arial"/>
                        <a:cs typeface="Arial"/>
                      </a:endParaRPr>
                    </a:p>
                    <a:p>
                      <a:pPr marL="65405">
                        <a:lnSpc>
                          <a:spcPts val="1290"/>
                        </a:lnSpc>
                        <a:tabLst>
                          <a:tab pos="1270635" algn="l"/>
                        </a:tabLst>
                      </a:pPr>
                      <a:r>
                        <a:rPr sz="1100" dirty="0">
                          <a:latin typeface="Arial"/>
                          <a:cs typeface="Arial"/>
                        </a:rPr>
                        <a:t>(on </a:t>
                      </a:r>
                      <a:r>
                        <a:rPr sz="1100" spc="-5" dirty="0">
                          <a:latin typeface="Arial"/>
                          <a:cs typeface="Arial"/>
                        </a:rPr>
                        <a:t>medication)</a:t>
                      </a:r>
                      <a:r>
                        <a:rPr sz="1100" spc="10" dirty="0">
                          <a:latin typeface="Arial"/>
                          <a:cs typeface="Arial"/>
                        </a:rPr>
                        <a:t> </a:t>
                      </a:r>
                      <a:r>
                        <a:rPr sz="1100" dirty="0">
                          <a:latin typeface="Arial"/>
                          <a:cs typeface="Arial"/>
                        </a:rPr>
                        <a:t>-	</a:t>
                      </a:r>
                      <a:r>
                        <a:rPr sz="1100" spc="-5" dirty="0">
                          <a:latin typeface="Arial"/>
                          <a:cs typeface="Arial"/>
                        </a:rPr>
                        <a:t>Yes </a:t>
                      </a:r>
                      <a:r>
                        <a:rPr sz="1100" dirty="0">
                          <a:latin typeface="Arial"/>
                          <a:cs typeface="Arial"/>
                        </a:rPr>
                        <a:t>/</a:t>
                      </a:r>
                      <a:r>
                        <a:rPr sz="1100" spc="-85" dirty="0">
                          <a:latin typeface="Arial"/>
                          <a:cs typeface="Arial"/>
                        </a:rPr>
                        <a:t> </a:t>
                      </a:r>
                      <a:r>
                        <a:rPr sz="1100" spc="-5" dirty="0">
                          <a:latin typeface="Arial"/>
                          <a:cs typeface="Arial"/>
                        </a:rPr>
                        <a:t>No</a:t>
                      </a:r>
                      <a:endParaRPr sz="110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40"/>
                        </a:lnSpc>
                      </a:pPr>
                      <a:r>
                        <a:rPr sz="1100" dirty="0">
                          <a:latin typeface="Arial"/>
                          <a:cs typeface="Arial"/>
                        </a:rPr>
                        <a:t>Attendance</a:t>
                      </a:r>
                      <a:r>
                        <a:rPr sz="1100" spc="-100" dirty="0">
                          <a:latin typeface="Arial"/>
                          <a:cs typeface="Arial"/>
                        </a:rPr>
                        <a:t> </a:t>
                      </a:r>
                      <a:r>
                        <a:rPr sz="1100" spc="-5" dirty="0">
                          <a:latin typeface="Arial"/>
                          <a:cs typeface="Arial"/>
                        </a:rPr>
                        <a:t>Liaison:</a:t>
                      </a:r>
                      <a:endParaRPr sz="1100" dirty="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108">
                      <a:solidFill>
                        <a:srgbClr val="000000"/>
                      </a:solidFill>
                      <a:prstDash val="solid"/>
                    </a:lnB>
                  </a:tcPr>
                </a:tc>
                <a:extLst>
                  <a:ext uri="{0D108BD9-81ED-4DB2-BD59-A6C34878D82A}">
                    <a16:rowId xmlns:a16="http://schemas.microsoft.com/office/drawing/2014/main" val="10003"/>
                  </a:ext>
                </a:extLst>
              </a:tr>
            </a:tbl>
          </a:graphicData>
        </a:graphic>
      </p:graphicFrame>
      <p:sp>
        <p:nvSpPr>
          <p:cNvPr id="7" name="object 7"/>
          <p:cNvSpPr txBox="1"/>
          <p:nvPr/>
        </p:nvSpPr>
        <p:spPr>
          <a:xfrm>
            <a:off x="380903" y="3331064"/>
            <a:ext cx="6063288" cy="1815670"/>
          </a:xfrm>
          <a:prstGeom prst="rect">
            <a:avLst/>
          </a:prstGeom>
        </p:spPr>
        <p:txBody>
          <a:bodyPr vert="horz" wrap="square" lIns="0" tIns="0" rIns="0" bIns="0" rtlCol="0">
            <a:spAutoFit/>
          </a:bodyPr>
          <a:lstStyle/>
          <a:p>
            <a:pPr marL="12513"/>
            <a:r>
              <a:rPr sz="1133" b="1" spc="-5" dirty="0">
                <a:latin typeface="Arial"/>
                <a:cs typeface="Arial"/>
              </a:rPr>
              <a:t>Complete </a:t>
            </a:r>
            <a:r>
              <a:rPr sz="1133" b="1" dirty="0">
                <a:latin typeface="Arial"/>
                <a:cs typeface="Arial"/>
              </a:rPr>
              <a:t>the </a:t>
            </a:r>
            <a:r>
              <a:rPr sz="1133" b="1" spc="-5" dirty="0">
                <a:latin typeface="Arial"/>
                <a:cs typeface="Arial"/>
              </a:rPr>
              <a:t>following </a:t>
            </a:r>
            <a:r>
              <a:rPr sz="1133" b="1" u="heavy" spc="-5" dirty="0">
                <a:latin typeface="Arial"/>
                <a:cs typeface="Arial"/>
              </a:rPr>
              <a:t>Truancy Preventative Measures </a:t>
            </a:r>
            <a:r>
              <a:rPr sz="1133" b="1" spc="-5" dirty="0">
                <a:latin typeface="Arial"/>
                <a:cs typeface="Arial"/>
              </a:rPr>
              <a:t>used and attach</a:t>
            </a:r>
            <a:r>
              <a:rPr sz="1133" b="1" spc="148" dirty="0">
                <a:latin typeface="Arial"/>
                <a:cs typeface="Arial"/>
              </a:rPr>
              <a:t> </a:t>
            </a:r>
            <a:r>
              <a:rPr sz="1133" b="1" spc="-5" dirty="0">
                <a:latin typeface="Arial"/>
                <a:cs typeface="Arial"/>
              </a:rPr>
              <a:t>documentation:</a:t>
            </a:r>
            <a:endParaRPr sz="1133" dirty="0">
              <a:latin typeface="Arial"/>
              <a:cs typeface="Arial"/>
            </a:endParaRPr>
          </a:p>
          <a:p>
            <a:pPr marL="519928" indent="-168304">
              <a:spcBef>
                <a:spcPts val="596"/>
              </a:spcBef>
              <a:buFont typeface="Symbol"/>
              <a:buChar char=""/>
              <a:tabLst>
                <a:tab pos="520554" algn="l"/>
                <a:tab pos="1929551" algn="l"/>
                <a:tab pos="3461182" algn="l"/>
                <a:tab pos="4992811" algn="l"/>
                <a:tab pos="5549027" algn="l"/>
              </a:tabLst>
            </a:pPr>
            <a:r>
              <a:rPr sz="985" dirty="0">
                <a:latin typeface="Arial"/>
                <a:cs typeface="Arial"/>
              </a:rPr>
              <a:t>Home </a:t>
            </a:r>
            <a:r>
              <a:rPr sz="985" spc="-5" dirty="0">
                <a:latin typeface="Arial"/>
                <a:cs typeface="Arial"/>
              </a:rPr>
              <a:t>Visits</a:t>
            </a:r>
            <a:r>
              <a:rPr sz="985" spc="5"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576"/>
              </a:spcBef>
              <a:buFont typeface="Symbol"/>
              <a:buChar char=""/>
              <a:tabLst>
                <a:tab pos="520554" algn="l"/>
                <a:tab pos="3461182" algn="l"/>
                <a:tab pos="4992185" algn="l"/>
                <a:tab pos="5549653" algn="l"/>
              </a:tabLst>
            </a:pPr>
            <a:r>
              <a:rPr sz="985" spc="-5" dirty="0">
                <a:latin typeface="Arial"/>
                <a:cs typeface="Arial"/>
              </a:rPr>
              <a:t>Parent</a:t>
            </a:r>
            <a:r>
              <a:rPr sz="985" spc="20" dirty="0">
                <a:latin typeface="Arial"/>
                <a:cs typeface="Arial"/>
              </a:rPr>
              <a:t> </a:t>
            </a:r>
            <a:r>
              <a:rPr sz="985" spc="-5" dirty="0">
                <a:latin typeface="Arial"/>
                <a:cs typeface="Arial"/>
              </a:rPr>
              <a:t>Conference</a:t>
            </a:r>
            <a:r>
              <a:rPr sz="985" spc="20"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586"/>
              </a:spcBef>
              <a:buFont typeface="Symbol"/>
              <a:buChar char=""/>
              <a:tabLst>
                <a:tab pos="520554" algn="l"/>
                <a:tab pos="3509983" algn="l"/>
                <a:tab pos="5040987" algn="l"/>
                <a:tab pos="5598455" algn="l"/>
              </a:tabLst>
            </a:pPr>
            <a:r>
              <a:rPr sz="985" spc="-5" dirty="0">
                <a:latin typeface="Arial"/>
                <a:cs typeface="Arial"/>
              </a:rPr>
              <a:t>Counseling</a:t>
            </a:r>
            <a:r>
              <a:rPr sz="985" spc="25" dirty="0">
                <a:latin typeface="Arial"/>
                <a:cs typeface="Arial"/>
              </a:rPr>
              <a:t> </a:t>
            </a:r>
            <a:r>
              <a:rPr sz="985" spc="-5" dirty="0">
                <a:latin typeface="Arial"/>
                <a:cs typeface="Arial"/>
              </a:rPr>
              <a:t>Sessions</a:t>
            </a:r>
            <a:r>
              <a:rPr sz="985" spc="25"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u="sng" dirty="0">
                <a:latin typeface="Arial"/>
                <a:cs typeface="Arial"/>
              </a:rPr>
              <a:t>	</a:t>
            </a:r>
            <a:endParaRPr sz="985" dirty="0">
              <a:latin typeface="Arial"/>
              <a:cs typeface="Arial"/>
            </a:endParaRPr>
          </a:p>
          <a:p>
            <a:pPr marL="519928" indent="-167678">
              <a:spcBef>
                <a:spcPts val="576"/>
              </a:spcBef>
              <a:buFont typeface="Symbol"/>
              <a:buChar char=""/>
              <a:tabLst>
                <a:tab pos="520554" algn="l"/>
                <a:tab pos="3482454" algn="l"/>
                <a:tab pos="5014083" algn="l"/>
                <a:tab pos="5570926" algn="l"/>
              </a:tabLst>
            </a:pPr>
            <a:r>
              <a:rPr sz="985" spc="-5" dirty="0">
                <a:latin typeface="Arial"/>
                <a:cs typeface="Arial"/>
              </a:rPr>
              <a:t>Attendance</a:t>
            </a:r>
            <a:r>
              <a:rPr sz="985" spc="5" dirty="0">
                <a:latin typeface="Arial"/>
                <a:cs typeface="Arial"/>
              </a:rPr>
              <a:t> </a:t>
            </a:r>
            <a:r>
              <a:rPr sz="985" spc="-5" dirty="0">
                <a:latin typeface="Arial"/>
                <a:cs typeface="Arial"/>
              </a:rPr>
              <a:t>Contract</a:t>
            </a:r>
            <a:r>
              <a:rPr sz="985" spc="5" dirty="0">
                <a:latin typeface="Arial"/>
                <a:cs typeface="Arial"/>
              </a:rPr>
              <a:t> </a:t>
            </a:r>
            <a:r>
              <a:rPr sz="985" dirty="0">
                <a:latin typeface="Arial"/>
                <a:cs typeface="Arial"/>
              </a:rPr>
              <a:t>Dates:</a:t>
            </a:r>
            <a:r>
              <a:rPr sz="985" u="sng"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7678">
              <a:spcBef>
                <a:spcPts val="576"/>
              </a:spcBef>
              <a:buFont typeface="Symbol"/>
              <a:buChar char=""/>
              <a:tabLst>
                <a:tab pos="520554" algn="l"/>
                <a:tab pos="3446165" algn="l"/>
                <a:tab pos="4977795" algn="l"/>
                <a:tab pos="5535263" algn="l"/>
              </a:tabLst>
            </a:pPr>
            <a:r>
              <a:rPr sz="985" spc="-5" dirty="0">
                <a:latin typeface="Arial"/>
                <a:cs typeface="Arial"/>
              </a:rPr>
              <a:t>Parent Escort</a:t>
            </a:r>
            <a:r>
              <a:rPr sz="985" spc="20" dirty="0">
                <a:latin typeface="Arial"/>
                <a:cs typeface="Arial"/>
              </a:rPr>
              <a:t> </a:t>
            </a:r>
            <a:r>
              <a:rPr sz="985" spc="-5" dirty="0">
                <a:latin typeface="Arial"/>
                <a:cs typeface="Arial"/>
              </a:rPr>
              <a:t>Dates:</a:t>
            </a:r>
            <a:r>
              <a:rPr sz="985" spc="5" dirty="0">
                <a:latin typeface="Arial"/>
                <a:cs typeface="Arial"/>
              </a:rPr>
              <a:t> 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788"/>
              </a:spcBef>
              <a:buSzPct val="120000"/>
              <a:buFont typeface="Symbol"/>
              <a:buChar char=""/>
              <a:tabLst>
                <a:tab pos="520554" algn="l"/>
                <a:tab pos="3474320" algn="l"/>
                <a:tab pos="5005950" algn="l"/>
                <a:tab pos="5562792" algn="l"/>
              </a:tabLst>
            </a:pPr>
            <a:r>
              <a:rPr sz="985" spc="-5" dirty="0">
                <a:latin typeface="Arial"/>
                <a:cs typeface="Arial"/>
              </a:rPr>
              <a:t>Tutoring Dates</a:t>
            </a:r>
            <a:r>
              <a:rPr sz="985" spc="30" dirty="0">
                <a:latin typeface="Arial"/>
                <a:cs typeface="Arial"/>
              </a:rPr>
              <a:t> </a:t>
            </a:r>
            <a:r>
              <a:rPr sz="985" spc="-5" dirty="0">
                <a:latin typeface="Arial"/>
                <a:cs typeface="Arial"/>
              </a:rPr>
              <a:t>Attended:</a:t>
            </a:r>
            <a:r>
              <a:rPr sz="985" spc="10"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778"/>
              </a:spcBef>
              <a:buSzPct val="120000"/>
              <a:buFont typeface="Symbol"/>
              <a:buChar char=""/>
              <a:tabLst>
                <a:tab pos="520554" algn="l"/>
                <a:tab pos="3508731" algn="l"/>
                <a:tab pos="5040361" algn="l"/>
                <a:tab pos="5597204" algn="l"/>
              </a:tabLst>
            </a:pPr>
            <a:r>
              <a:rPr sz="985" spc="-5" dirty="0">
                <a:latin typeface="Arial"/>
                <a:cs typeface="Arial"/>
              </a:rPr>
              <a:t>Other</a:t>
            </a:r>
            <a:r>
              <a:rPr sz="985" spc="10" dirty="0">
                <a:latin typeface="Arial"/>
                <a:cs typeface="Arial"/>
              </a:rPr>
              <a:t> </a:t>
            </a:r>
            <a:r>
              <a:rPr sz="985" spc="-5" dirty="0">
                <a:latin typeface="Arial"/>
                <a:cs typeface="Arial"/>
              </a:rPr>
              <a:t>Prevention</a:t>
            </a:r>
            <a:r>
              <a:rPr sz="985" spc="15" dirty="0">
                <a:latin typeface="Arial"/>
                <a:cs typeface="Arial"/>
              </a:rPr>
              <a:t> </a:t>
            </a:r>
            <a:r>
              <a:rPr sz="985" spc="-5" dirty="0">
                <a:latin typeface="Arial"/>
                <a:cs typeface="Arial"/>
              </a:rPr>
              <a:t>Measures: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p:txBody>
      </p:sp>
      <p:sp>
        <p:nvSpPr>
          <p:cNvPr id="8" name="object 8"/>
          <p:cNvSpPr txBox="1"/>
          <p:nvPr/>
        </p:nvSpPr>
        <p:spPr>
          <a:xfrm>
            <a:off x="437965" y="5188278"/>
            <a:ext cx="6565695" cy="515590"/>
          </a:xfrm>
          <a:prstGeom prst="rect">
            <a:avLst/>
          </a:prstGeom>
        </p:spPr>
        <p:txBody>
          <a:bodyPr vert="horz" wrap="square" lIns="0" tIns="0" rIns="0" bIns="0" rtlCol="0">
            <a:spAutoFit/>
          </a:bodyPr>
          <a:lstStyle/>
          <a:p>
            <a:pPr marL="12513"/>
            <a:r>
              <a:rPr sz="1182" b="1" spc="-5" dirty="0">
                <a:latin typeface="Arial"/>
                <a:cs typeface="Arial"/>
              </a:rPr>
              <a:t>Attach copies of the following </a:t>
            </a:r>
            <a:r>
              <a:rPr sz="1182" b="1" u="heavy" spc="-5" dirty="0">
                <a:latin typeface="Arial"/>
                <a:cs typeface="Arial"/>
              </a:rPr>
              <a:t>Truancy Letters </a:t>
            </a:r>
            <a:r>
              <a:rPr sz="1182" b="1" dirty="0">
                <a:latin typeface="Arial"/>
                <a:cs typeface="Arial"/>
              </a:rPr>
              <a:t>with </a:t>
            </a:r>
            <a:r>
              <a:rPr sz="1182" b="1" spc="-5" dirty="0">
                <a:latin typeface="Arial"/>
                <a:cs typeface="Arial"/>
              </a:rPr>
              <a:t>parent</a:t>
            </a:r>
            <a:r>
              <a:rPr sz="1182" b="1" spc="49" dirty="0">
                <a:latin typeface="Arial"/>
                <a:cs typeface="Arial"/>
              </a:rPr>
              <a:t> </a:t>
            </a:r>
            <a:r>
              <a:rPr sz="1182" b="1" spc="-5" dirty="0">
                <a:latin typeface="Arial"/>
                <a:cs typeface="Arial"/>
              </a:rPr>
              <a:t>signatures</a:t>
            </a:r>
            <a:r>
              <a:rPr sz="1182" spc="-5" dirty="0">
                <a:latin typeface="Arial"/>
                <a:cs typeface="Arial"/>
              </a:rPr>
              <a:t>:</a:t>
            </a:r>
            <a:endParaRPr sz="1182" dirty="0">
              <a:latin typeface="Arial"/>
              <a:cs typeface="Arial"/>
            </a:endParaRPr>
          </a:p>
          <a:p>
            <a:pPr marL="462992" marR="8759" indent="-168304" algn="r">
              <a:spcBef>
                <a:spcPts val="15"/>
              </a:spcBef>
              <a:buFont typeface="Symbol"/>
              <a:buChar char=""/>
              <a:tabLst>
                <a:tab pos="463617" algn="l"/>
                <a:tab pos="5258719" algn="l"/>
                <a:tab pos="6253527" algn="l"/>
              </a:tabLst>
            </a:pPr>
            <a:r>
              <a:rPr sz="1084" spc="-5" dirty="0">
                <a:latin typeface="Arial"/>
                <a:cs typeface="Arial"/>
              </a:rPr>
              <a:t>Student has </a:t>
            </a:r>
            <a:r>
              <a:rPr sz="1084" b="1" u="heavy" dirty="0">
                <a:latin typeface="Arial"/>
                <a:cs typeface="Arial"/>
              </a:rPr>
              <a:t>3 </a:t>
            </a:r>
            <a:r>
              <a:rPr sz="1084" b="1" u="heavy" spc="-5" dirty="0">
                <a:latin typeface="Arial"/>
                <a:cs typeface="Arial"/>
              </a:rPr>
              <a:t>unexcused absences </a:t>
            </a:r>
            <a:r>
              <a:rPr sz="1084" spc="-5" dirty="0">
                <a:latin typeface="Arial"/>
                <a:cs typeface="Arial"/>
              </a:rPr>
              <a:t>-“Attendance </a:t>
            </a:r>
            <a:r>
              <a:rPr sz="1084" dirty="0">
                <a:latin typeface="Arial"/>
                <a:cs typeface="Arial"/>
              </a:rPr>
              <a:t>Notice </a:t>
            </a:r>
            <a:r>
              <a:rPr sz="1084" spc="-5" dirty="0">
                <a:latin typeface="Arial"/>
                <a:cs typeface="Arial"/>
              </a:rPr>
              <a:t>Letter”  issued </a:t>
            </a:r>
            <a:r>
              <a:rPr sz="1084" spc="-10" dirty="0">
                <a:latin typeface="Arial"/>
                <a:cs typeface="Arial"/>
              </a:rPr>
              <a:t>on</a:t>
            </a:r>
            <a:r>
              <a:rPr sz="1084" spc="89" dirty="0">
                <a:latin typeface="Arial"/>
                <a:cs typeface="Arial"/>
              </a:rPr>
              <a:t> </a:t>
            </a:r>
            <a:r>
              <a:rPr sz="1084" dirty="0">
                <a:latin typeface="Arial"/>
                <a:cs typeface="Arial"/>
              </a:rPr>
              <a:t>date</a:t>
            </a:r>
            <a:r>
              <a:rPr lang="en-US" sz="1084" dirty="0">
                <a:latin typeface="Arial"/>
                <a:cs typeface="Arial"/>
              </a:rPr>
              <a:t> _______________</a:t>
            </a:r>
            <a:endParaRPr sz="1084" dirty="0">
              <a:latin typeface="Arial"/>
              <a:cs typeface="Arial"/>
            </a:endParaRPr>
          </a:p>
          <a:p>
            <a:pPr marR="5005" algn="r">
              <a:spcBef>
                <a:spcPts val="10"/>
              </a:spcBef>
              <a:tabLst>
                <a:tab pos="991680" algn="l"/>
              </a:tabLst>
            </a:pPr>
            <a:r>
              <a:rPr sz="1084" u="sng" dirty="0">
                <a:latin typeface="Arial"/>
                <a:cs typeface="Arial"/>
              </a:rPr>
              <a:t> 	</a:t>
            </a:r>
            <a:endParaRPr sz="1084" dirty="0">
              <a:latin typeface="Arial"/>
              <a:cs typeface="Arial"/>
            </a:endParaRPr>
          </a:p>
        </p:txBody>
      </p:sp>
      <p:sp>
        <p:nvSpPr>
          <p:cNvPr id="9" name="object 9"/>
          <p:cNvSpPr txBox="1"/>
          <p:nvPr/>
        </p:nvSpPr>
        <p:spPr>
          <a:xfrm>
            <a:off x="720264" y="5537148"/>
            <a:ext cx="6298537" cy="500522"/>
          </a:xfrm>
          <a:prstGeom prst="rect">
            <a:avLst/>
          </a:prstGeom>
        </p:spPr>
        <p:txBody>
          <a:bodyPr vert="horz" wrap="square" lIns="0" tIns="0" rIns="0" bIns="0" rtlCol="0">
            <a:spAutoFit/>
          </a:bodyPr>
          <a:lstStyle/>
          <a:p>
            <a:pPr marL="180192" indent="-167678">
              <a:buFont typeface="Symbol"/>
              <a:buChar char=""/>
              <a:tabLst>
                <a:tab pos="180817" algn="l"/>
              </a:tabLst>
            </a:pPr>
            <a:r>
              <a:rPr sz="1084" spc="-5" dirty="0">
                <a:latin typeface="Arial"/>
                <a:cs typeface="Arial"/>
              </a:rPr>
              <a:t>Student has </a:t>
            </a:r>
            <a:r>
              <a:rPr sz="1084" b="1" u="heavy" dirty="0">
                <a:latin typeface="Arial"/>
                <a:cs typeface="Arial"/>
              </a:rPr>
              <a:t>5 </a:t>
            </a:r>
            <a:r>
              <a:rPr sz="1084" b="1" u="heavy" spc="-5" dirty="0">
                <a:latin typeface="Arial"/>
                <a:cs typeface="Arial"/>
              </a:rPr>
              <a:t>unexcused absences </a:t>
            </a:r>
            <a:r>
              <a:rPr sz="1084" spc="-5" dirty="0">
                <a:latin typeface="Arial"/>
                <a:cs typeface="Arial"/>
              </a:rPr>
              <a:t>-“Student Attendance Plan” issued </a:t>
            </a:r>
            <a:r>
              <a:rPr sz="1084" spc="-10" dirty="0">
                <a:latin typeface="Arial"/>
                <a:cs typeface="Arial"/>
              </a:rPr>
              <a:t>on</a:t>
            </a:r>
            <a:r>
              <a:rPr sz="1084" spc="103" dirty="0">
                <a:latin typeface="Arial"/>
                <a:cs typeface="Arial"/>
              </a:rPr>
              <a:t> </a:t>
            </a:r>
            <a:r>
              <a:rPr sz="1084" dirty="0">
                <a:latin typeface="Arial"/>
                <a:cs typeface="Arial"/>
              </a:rPr>
              <a:t>date</a:t>
            </a:r>
          </a:p>
          <a:p>
            <a:pPr marL="180192" indent="-167678">
              <a:spcBef>
                <a:spcPts val="25"/>
              </a:spcBef>
              <a:buFont typeface="Symbol"/>
              <a:buChar char=""/>
              <a:tabLst>
                <a:tab pos="180817" algn="l"/>
                <a:tab pos="6262912" algn="l"/>
              </a:tabLst>
            </a:pPr>
            <a:r>
              <a:rPr sz="1084" spc="-5" dirty="0">
                <a:latin typeface="Arial"/>
                <a:cs typeface="Arial"/>
              </a:rPr>
              <a:t>Student has </a:t>
            </a:r>
            <a:r>
              <a:rPr sz="1084" b="1" u="heavy" dirty="0">
                <a:latin typeface="Arial"/>
                <a:cs typeface="Arial"/>
              </a:rPr>
              <a:t>7 </a:t>
            </a:r>
            <a:r>
              <a:rPr sz="1084" b="1" u="heavy" spc="-5" dirty="0">
                <a:latin typeface="Arial"/>
                <a:cs typeface="Arial"/>
              </a:rPr>
              <a:t>unexcused absences</a:t>
            </a:r>
            <a:r>
              <a:rPr sz="1084" spc="-5" dirty="0">
                <a:latin typeface="Arial"/>
                <a:cs typeface="Arial"/>
              </a:rPr>
              <a:t>-“Court Warning Notice Letter” issued on</a:t>
            </a:r>
            <a:r>
              <a:rPr sz="1084" spc="123" dirty="0">
                <a:latin typeface="Arial"/>
                <a:cs typeface="Arial"/>
              </a:rPr>
              <a:t> </a:t>
            </a:r>
            <a:r>
              <a:rPr sz="1084" spc="-5" dirty="0">
                <a:latin typeface="Arial"/>
                <a:cs typeface="Arial"/>
              </a:rPr>
              <a:t>date </a:t>
            </a:r>
            <a:r>
              <a:rPr sz="1084" u="sng" spc="-5" dirty="0">
                <a:latin typeface="Arial"/>
                <a:cs typeface="Arial"/>
              </a:rPr>
              <a:t> 	</a:t>
            </a:r>
            <a:endParaRPr sz="1084" dirty="0">
              <a:latin typeface="Arial"/>
              <a:cs typeface="Arial"/>
            </a:endParaRPr>
          </a:p>
          <a:p>
            <a:pPr marL="180192" indent="-167678">
              <a:spcBef>
                <a:spcPts val="25"/>
              </a:spcBef>
              <a:buFont typeface="Symbol"/>
              <a:buChar char=""/>
              <a:tabLst>
                <a:tab pos="180817" algn="l"/>
                <a:tab pos="5290627" algn="l"/>
                <a:tab pos="6285436" algn="l"/>
              </a:tabLst>
            </a:pPr>
            <a:r>
              <a:rPr sz="1084" spc="-5" dirty="0">
                <a:latin typeface="Arial"/>
                <a:cs typeface="Arial"/>
              </a:rPr>
              <a:t>Student has </a:t>
            </a:r>
            <a:r>
              <a:rPr sz="1084" b="1" u="heavy" dirty="0">
                <a:latin typeface="Arial"/>
                <a:cs typeface="Arial"/>
              </a:rPr>
              <a:t>9 </a:t>
            </a:r>
            <a:r>
              <a:rPr sz="1084" b="1" u="heavy" spc="-5" dirty="0">
                <a:latin typeface="Arial"/>
                <a:cs typeface="Arial"/>
              </a:rPr>
              <a:t>unexcused absences</a:t>
            </a:r>
            <a:r>
              <a:rPr sz="1084" spc="-5" dirty="0">
                <a:latin typeface="Arial"/>
                <a:cs typeface="Arial"/>
              </a:rPr>
              <a:t>-“Principal Plan” issued on</a:t>
            </a:r>
            <a:r>
              <a:rPr sz="1084" spc="84" dirty="0">
                <a:latin typeface="Arial"/>
                <a:cs typeface="Arial"/>
              </a:rPr>
              <a:t> </a:t>
            </a:r>
            <a:r>
              <a:rPr sz="1084" spc="-5" dirty="0">
                <a:latin typeface="Arial"/>
                <a:cs typeface="Arial"/>
              </a:rPr>
              <a:t>date-	</a:t>
            </a:r>
            <a:r>
              <a:rPr sz="1084" u="sng" spc="-5" dirty="0">
                <a:latin typeface="Arial"/>
                <a:cs typeface="Arial"/>
              </a:rPr>
              <a:t> 	</a:t>
            </a:r>
            <a:endParaRPr sz="1084" dirty="0">
              <a:latin typeface="Arial"/>
              <a:cs typeface="Arial"/>
            </a:endParaRPr>
          </a:p>
        </p:txBody>
      </p:sp>
      <p:sp>
        <p:nvSpPr>
          <p:cNvPr id="10" name="object 10"/>
          <p:cNvSpPr/>
          <p:nvPr/>
        </p:nvSpPr>
        <p:spPr>
          <a:xfrm>
            <a:off x="6149003" y="6350508"/>
            <a:ext cx="824622" cy="0"/>
          </a:xfrm>
          <a:custGeom>
            <a:avLst/>
            <a:gdLst/>
            <a:ahLst/>
            <a:cxnLst/>
            <a:rect l="l" t="t" r="r" b="b"/>
            <a:pathLst>
              <a:path w="836929">
                <a:moveTo>
                  <a:pt x="0" y="0"/>
                </a:moveTo>
                <a:lnTo>
                  <a:pt x="836676" y="0"/>
                </a:lnTo>
              </a:path>
            </a:pathLst>
          </a:custGeom>
          <a:ln w="15239">
            <a:solidFill>
              <a:srgbClr val="000000"/>
            </a:solidFill>
          </a:ln>
        </p:spPr>
        <p:txBody>
          <a:bodyPr wrap="square" lIns="0" tIns="0" rIns="0" bIns="0" rtlCol="0"/>
          <a:lstStyle/>
          <a:p>
            <a:endParaRPr sz="1774"/>
          </a:p>
        </p:txBody>
      </p:sp>
      <p:sp>
        <p:nvSpPr>
          <p:cNvPr id="11" name="object 11"/>
          <p:cNvSpPr/>
          <p:nvPr/>
        </p:nvSpPr>
        <p:spPr>
          <a:xfrm>
            <a:off x="4874157" y="6704882"/>
            <a:ext cx="1729955" cy="0"/>
          </a:xfrm>
          <a:custGeom>
            <a:avLst/>
            <a:gdLst/>
            <a:ahLst/>
            <a:cxnLst/>
            <a:rect l="l" t="t" r="r" b="b"/>
            <a:pathLst>
              <a:path w="1755775">
                <a:moveTo>
                  <a:pt x="0" y="0"/>
                </a:moveTo>
                <a:lnTo>
                  <a:pt x="1755648" y="0"/>
                </a:lnTo>
              </a:path>
            </a:pathLst>
          </a:custGeom>
          <a:ln w="15239">
            <a:solidFill>
              <a:srgbClr val="000000"/>
            </a:solidFill>
          </a:ln>
        </p:spPr>
        <p:txBody>
          <a:bodyPr wrap="square" lIns="0" tIns="0" rIns="0" bIns="0" rtlCol="0"/>
          <a:lstStyle/>
          <a:p>
            <a:endParaRPr sz="1774"/>
          </a:p>
        </p:txBody>
      </p:sp>
      <p:sp>
        <p:nvSpPr>
          <p:cNvPr id="12" name="object 12"/>
          <p:cNvSpPr txBox="1"/>
          <p:nvPr/>
        </p:nvSpPr>
        <p:spPr>
          <a:xfrm>
            <a:off x="437964" y="6190338"/>
            <a:ext cx="6821590" cy="1342044"/>
          </a:xfrm>
          <a:prstGeom prst="rect">
            <a:avLst/>
          </a:prstGeom>
        </p:spPr>
        <p:txBody>
          <a:bodyPr vert="horz" wrap="square" lIns="0" tIns="0" rIns="0" bIns="0" rtlCol="0">
            <a:spAutoFit/>
          </a:bodyPr>
          <a:lstStyle/>
          <a:p>
            <a:pPr marL="12513" algn="just"/>
            <a:r>
              <a:rPr sz="1084" b="1" spc="-15" dirty="0">
                <a:latin typeface="Arial"/>
                <a:cs typeface="Arial"/>
              </a:rPr>
              <a:t>As </a:t>
            </a:r>
            <a:r>
              <a:rPr sz="1084" b="1" spc="-5" dirty="0">
                <a:latin typeface="Arial"/>
                <a:cs typeface="Arial"/>
              </a:rPr>
              <a:t>per </a:t>
            </a:r>
            <a:r>
              <a:rPr sz="1084" b="1" dirty="0">
                <a:latin typeface="Arial"/>
                <a:cs typeface="Arial"/>
              </a:rPr>
              <a:t>T.E.C.§ </a:t>
            </a:r>
            <a:r>
              <a:rPr sz="1084" b="1" spc="-5" dirty="0">
                <a:latin typeface="Arial"/>
                <a:cs typeface="Arial"/>
              </a:rPr>
              <a:t>25.0951a, Complaint </a:t>
            </a:r>
            <a:r>
              <a:rPr sz="1084" b="1" dirty="0">
                <a:latin typeface="Arial"/>
                <a:cs typeface="Arial"/>
              </a:rPr>
              <a:t>is to </a:t>
            </a:r>
            <a:r>
              <a:rPr sz="1084" b="1" spc="-5" dirty="0">
                <a:latin typeface="Arial"/>
                <a:cs typeface="Arial"/>
              </a:rPr>
              <a:t>be filed </a:t>
            </a:r>
            <a:r>
              <a:rPr sz="1084" b="1" dirty="0">
                <a:latin typeface="Arial"/>
                <a:cs typeface="Arial"/>
              </a:rPr>
              <a:t>within </a:t>
            </a:r>
            <a:r>
              <a:rPr sz="1084" b="1" spc="-5" dirty="0">
                <a:latin typeface="Arial"/>
                <a:cs typeface="Arial"/>
              </a:rPr>
              <a:t>10 school </a:t>
            </a:r>
            <a:r>
              <a:rPr sz="1084" b="1" spc="-10" dirty="0">
                <a:latin typeface="Arial"/>
                <a:cs typeface="Arial"/>
              </a:rPr>
              <a:t>days </a:t>
            </a:r>
            <a:r>
              <a:rPr sz="1084" b="1" spc="-5" dirty="0">
                <a:latin typeface="Arial"/>
                <a:cs typeface="Arial"/>
              </a:rPr>
              <a:t>of </a:t>
            </a:r>
            <a:r>
              <a:rPr sz="1084" b="1" dirty="0">
                <a:latin typeface="Arial"/>
                <a:cs typeface="Arial"/>
              </a:rPr>
              <a:t>the </a:t>
            </a:r>
            <a:r>
              <a:rPr sz="1084" b="1" spc="-5" dirty="0">
                <a:latin typeface="Arial"/>
                <a:cs typeface="Arial"/>
              </a:rPr>
              <a:t>student’s 10</a:t>
            </a:r>
            <a:r>
              <a:rPr sz="1035" b="1" spc="-7" baseline="31746" dirty="0">
                <a:latin typeface="Arial"/>
                <a:cs typeface="Arial"/>
              </a:rPr>
              <a:t>th</a:t>
            </a:r>
            <a:r>
              <a:rPr sz="1035" b="1" spc="192" baseline="31746" dirty="0">
                <a:latin typeface="Arial"/>
                <a:cs typeface="Arial"/>
              </a:rPr>
              <a:t> </a:t>
            </a:r>
            <a:r>
              <a:rPr sz="1084" b="1" spc="-5" dirty="0">
                <a:latin typeface="Arial"/>
                <a:cs typeface="Arial"/>
              </a:rPr>
              <a:t>absence</a:t>
            </a:r>
            <a:endParaRPr sz="1084" dirty="0">
              <a:latin typeface="Arial"/>
              <a:cs typeface="Arial"/>
            </a:endParaRPr>
          </a:p>
          <a:p>
            <a:pPr marL="519928" marR="596885" indent="-225240">
              <a:lnSpc>
                <a:spcPts val="1360"/>
              </a:lnSpc>
              <a:spcBef>
                <a:spcPts val="112"/>
              </a:spcBef>
              <a:buFont typeface="Symbol"/>
              <a:buChar char=""/>
              <a:tabLst>
                <a:tab pos="462992" algn="l"/>
                <a:tab pos="6141533" algn="l"/>
              </a:tabLst>
            </a:pPr>
            <a:r>
              <a:rPr sz="1182" dirty="0">
                <a:latin typeface="Arial"/>
                <a:cs typeface="Arial"/>
              </a:rPr>
              <a:t>Attach copy </a:t>
            </a:r>
            <a:r>
              <a:rPr sz="1182" spc="-5" dirty="0">
                <a:latin typeface="Arial"/>
                <a:cs typeface="Arial"/>
              </a:rPr>
              <a:t>of “Sworn Complaint Affidavit” issued</a:t>
            </a:r>
            <a:r>
              <a:rPr sz="1182" dirty="0">
                <a:latin typeface="Arial"/>
                <a:cs typeface="Arial"/>
              </a:rPr>
              <a:t> </a:t>
            </a:r>
            <a:r>
              <a:rPr sz="1182" spc="-5" dirty="0">
                <a:latin typeface="Arial"/>
                <a:cs typeface="Arial"/>
              </a:rPr>
              <a:t>on</a:t>
            </a:r>
            <a:r>
              <a:rPr sz="1182" spc="-10" dirty="0">
                <a:latin typeface="Arial"/>
                <a:cs typeface="Arial"/>
              </a:rPr>
              <a:t> </a:t>
            </a:r>
            <a:r>
              <a:rPr sz="1182" spc="-5" dirty="0">
                <a:latin typeface="Arial"/>
                <a:cs typeface="Arial"/>
              </a:rPr>
              <a:t>date-  </a:t>
            </a:r>
            <a:r>
              <a:rPr sz="1182" u="sng" dirty="0">
                <a:latin typeface="Arial"/>
                <a:cs typeface="Arial"/>
              </a:rPr>
              <a:t> 	</a:t>
            </a:r>
            <a:r>
              <a:rPr sz="1182" dirty="0">
                <a:latin typeface="Arial"/>
                <a:cs typeface="Arial"/>
              </a:rPr>
              <a:t> </a:t>
            </a:r>
            <a:r>
              <a:rPr sz="1182" spc="-5" dirty="0">
                <a:latin typeface="Arial"/>
                <a:cs typeface="Arial"/>
              </a:rPr>
              <a:t>                                    </a:t>
            </a:r>
            <a:r>
              <a:rPr sz="1182" spc="177" dirty="0">
                <a:latin typeface="Arial"/>
                <a:cs typeface="Arial"/>
              </a:rPr>
              <a:t> </a:t>
            </a:r>
            <a:r>
              <a:rPr sz="1182" spc="-5" dirty="0">
                <a:latin typeface="Arial"/>
                <a:cs typeface="Arial"/>
              </a:rPr>
              <a:t>(Must be turned in to Pupil Services within 5 </a:t>
            </a:r>
            <a:r>
              <a:rPr sz="1182" spc="-10" dirty="0">
                <a:latin typeface="Arial"/>
                <a:cs typeface="Arial"/>
              </a:rPr>
              <a:t>days </a:t>
            </a:r>
            <a:r>
              <a:rPr sz="1182" dirty="0">
                <a:latin typeface="Arial"/>
                <a:cs typeface="Arial"/>
              </a:rPr>
              <a:t>after </a:t>
            </a:r>
            <a:r>
              <a:rPr sz="1182" spc="-5" dirty="0">
                <a:latin typeface="Arial"/>
                <a:cs typeface="Arial"/>
              </a:rPr>
              <a:t>the </a:t>
            </a:r>
            <a:r>
              <a:rPr sz="1182" b="1" spc="-5" dirty="0">
                <a:latin typeface="Arial"/>
                <a:cs typeface="Arial"/>
              </a:rPr>
              <a:t>10</a:t>
            </a:r>
            <a:r>
              <a:rPr sz="1182" b="1" spc="-7" baseline="27777" dirty="0">
                <a:latin typeface="Arial"/>
                <a:cs typeface="Arial"/>
              </a:rPr>
              <a:t>th </a:t>
            </a:r>
            <a:r>
              <a:rPr sz="1182" b="1" spc="-5" dirty="0">
                <a:latin typeface="Arial"/>
                <a:cs typeface="Arial"/>
              </a:rPr>
              <a:t>unexcused</a:t>
            </a:r>
            <a:r>
              <a:rPr sz="1182" b="1" spc="108" dirty="0">
                <a:latin typeface="Arial"/>
                <a:cs typeface="Arial"/>
              </a:rPr>
              <a:t> </a:t>
            </a:r>
            <a:r>
              <a:rPr sz="1182" b="1" spc="-5" dirty="0">
                <a:latin typeface="Arial"/>
                <a:cs typeface="Arial"/>
              </a:rPr>
              <a:t>absence</a:t>
            </a:r>
            <a:r>
              <a:rPr sz="1182" spc="-5" dirty="0">
                <a:latin typeface="Arial"/>
                <a:cs typeface="Arial"/>
              </a:rPr>
              <a:t>)</a:t>
            </a:r>
            <a:endParaRPr sz="1182" dirty="0">
              <a:latin typeface="Arial"/>
              <a:cs typeface="Arial"/>
            </a:endParaRPr>
          </a:p>
          <a:p>
            <a:pPr>
              <a:spcBef>
                <a:spcPts val="15"/>
              </a:spcBef>
            </a:pPr>
            <a:endParaRPr sz="1133" dirty="0">
              <a:latin typeface="Times New Roman"/>
              <a:cs typeface="Times New Roman"/>
            </a:endParaRPr>
          </a:p>
          <a:p>
            <a:pPr marL="12513" marR="5005" algn="just">
              <a:lnSpc>
                <a:spcPct val="96000"/>
              </a:lnSpc>
            </a:pPr>
            <a:r>
              <a:rPr sz="1084" b="1" spc="-15" dirty="0">
                <a:latin typeface="Arial"/>
                <a:cs typeface="Arial"/>
              </a:rPr>
              <a:t>As </a:t>
            </a:r>
            <a:r>
              <a:rPr sz="1084" b="1" spc="-5" dirty="0">
                <a:latin typeface="Arial"/>
                <a:cs typeface="Arial"/>
              </a:rPr>
              <a:t>per FEC Local and FEC Legal</a:t>
            </a:r>
            <a:r>
              <a:rPr sz="1084" spc="-5" dirty="0">
                <a:latin typeface="Arial"/>
                <a:cs typeface="Arial"/>
              </a:rPr>
              <a:t>, in order </a:t>
            </a:r>
            <a:r>
              <a:rPr sz="1084" dirty="0">
                <a:latin typeface="Arial"/>
                <a:cs typeface="Arial"/>
              </a:rPr>
              <a:t>to </a:t>
            </a:r>
            <a:r>
              <a:rPr sz="1084" spc="-5" dirty="0">
                <a:latin typeface="Arial"/>
                <a:cs typeface="Arial"/>
              </a:rPr>
              <a:t>receive credit or </a:t>
            </a:r>
            <a:r>
              <a:rPr sz="1084" dirty="0">
                <a:latin typeface="Arial"/>
                <a:cs typeface="Arial"/>
              </a:rPr>
              <a:t>a </a:t>
            </a:r>
            <a:r>
              <a:rPr sz="1084" spc="-5" dirty="0">
                <a:latin typeface="Arial"/>
                <a:cs typeface="Arial"/>
              </a:rPr>
              <a:t>final </a:t>
            </a:r>
            <a:r>
              <a:rPr sz="1084" dirty="0">
                <a:latin typeface="Arial"/>
                <a:cs typeface="Arial"/>
              </a:rPr>
              <a:t>grade for a class, a </a:t>
            </a:r>
            <a:r>
              <a:rPr sz="1084" spc="-5" dirty="0">
                <a:latin typeface="Arial"/>
                <a:cs typeface="Arial"/>
              </a:rPr>
              <a:t>student </a:t>
            </a:r>
            <a:r>
              <a:rPr sz="1084" spc="-10" dirty="0">
                <a:latin typeface="Arial"/>
                <a:cs typeface="Arial"/>
              </a:rPr>
              <a:t>is </a:t>
            </a:r>
            <a:r>
              <a:rPr sz="1084" spc="-5" dirty="0">
                <a:latin typeface="Arial"/>
                <a:cs typeface="Arial"/>
              </a:rPr>
              <a:t>required </a:t>
            </a:r>
            <a:r>
              <a:rPr sz="1084" dirty="0">
                <a:latin typeface="Arial"/>
                <a:cs typeface="Arial"/>
              </a:rPr>
              <a:t>to  attend </a:t>
            </a:r>
            <a:r>
              <a:rPr sz="1084" spc="-5" dirty="0">
                <a:latin typeface="Arial"/>
                <a:cs typeface="Arial"/>
              </a:rPr>
              <a:t>class 90% </a:t>
            </a:r>
            <a:r>
              <a:rPr sz="1084" spc="-10" dirty="0">
                <a:latin typeface="Arial"/>
                <a:cs typeface="Arial"/>
              </a:rPr>
              <a:t>of </a:t>
            </a:r>
            <a:r>
              <a:rPr sz="1084" dirty="0">
                <a:latin typeface="Arial"/>
                <a:cs typeface="Arial"/>
              </a:rPr>
              <a:t>the </a:t>
            </a:r>
            <a:r>
              <a:rPr sz="1084" spc="-5" dirty="0">
                <a:latin typeface="Arial"/>
                <a:cs typeface="Arial"/>
              </a:rPr>
              <a:t>day’s </a:t>
            </a:r>
            <a:r>
              <a:rPr sz="1084" dirty="0">
                <a:latin typeface="Arial"/>
                <a:cs typeface="Arial"/>
              </a:rPr>
              <a:t>the </a:t>
            </a:r>
            <a:r>
              <a:rPr sz="1084" spc="-5" dirty="0">
                <a:latin typeface="Arial"/>
                <a:cs typeface="Arial"/>
              </a:rPr>
              <a:t>class is offered regardless </a:t>
            </a:r>
            <a:r>
              <a:rPr sz="1084" spc="-10" dirty="0">
                <a:latin typeface="Arial"/>
                <a:cs typeface="Arial"/>
              </a:rPr>
              <a:t>of </a:t>
            </a:r>
            <a:r>
              <a:rPr sz="1084" spc="-5" dirty="0">
                <a:latin typeface="Arial"/>
                <a:cs typeface="Arial"/>
              </a:rPr>
              <a:t>whether the student’s absences are Excused or  Unexcused. For more information, refer </a:t>
            </a:r>
            <a:r>
              <a:rPr sz="1084" dirty="0">
                <a:latin typeface="Arial"/>
                <a:cs typeface="Arial"/>
              </a:rPr>
              <a:t>to the </a:t>
            </a:r>
            <a:r>
              <a:rPr sz="1084" spc="-5" dirty="0">
                <a:latin typeface="Arial"/>
                <a:cs typeface="Arial"/>
              </a:rPr>
              <a:t>Attendance </a:t>
            </a:r>
            <a:r>
              <a:rPr sz="1084" dirty="0">
                <a:latin typeface="Arial"/>
                <a:cs typeface="Arial"/>
              </a:rPr>
              <a:t>for </a:t>
            </a:r>
            <a:r>
              <a:rPr sz="1084" spc="-5" dirty="0">
                <a:latin typeface="Arial"/>
                <a:cs typeface="Arial"/>
              </a:rPr>
              <a:t>Credit (No Credit Policy) section </a:t>
            </a:r>
            <a:r>
              <a:rPr sz="1084" spc="-10" dirty="0">
                <a:latin typeface="Arial"/>
                <a:cs typeface="Arial"/>
              </a:rPr>
              <a:t>of </a:t>
            </a:r>
            <a:r>
              <a:rPr sz="1084" spc="-5" dirty="0">
                <a:latin typeface="Arial"/>
                <a:cs typeface="Arial"/>
              </a:rPr>
              <a:t>the 2015-2016  </a:t>
            </a:r>
            <a:r>
              <a:rPr sz="1084" dirty="0">
                <a:latin typeface="Arial"/>
                <a:cs typeface="Arial"/>
              </a:rPr>
              <a:t>BISD </a:t>
            </a:r>
            <a:r>
              <a:rPr sz="1084" spc="-5" dirty="0">
                <a:latin typeface="Arial"/>
                <a:cs typeface="Arial"/>
              </a:rPr>
              <a:t>Student </a:t>
            </a:r>
            <a:r>
              <a:rPr sz="1084" dirty="0">
                <a:latin typeface="Arial"/>
                <a:cs typeface="Arial"/>
              </a:rPr>
              <a:t>– </a:t>
            </a:r>
            <a:r>
              <a:rPr sz="1084" spc="-5" dirty="0">
                <a:latin typeface="Arial"/>
                <a:cs typeface="Arial"/>
              </a:rPr>
              <a:t>Parent</a:t>
            </a:r>
            <a:r>
              <a:rPr sz="1084" spc="-34" dirty="0">
                <a:latin typeface="Arial"/>
                <a:cs typeface="Arial"/>
              </a:rPr>
              <a:t> </a:t>
            </a:r>
            <a:r>
              <a:rPr sz="1084" spc="-5" dirty="0">
                <a:latin typeface="Arial"/>
                <a:cs typeface="Arial"/>
              </a:rPr>
              <a:t>Handbook.</a:t>
            </a:r>
            <a:endParaRPr sz="1084" dirty="0">
              <a:latin typeface="Arial"/>
              <a:cs typeface="Arial"/>
            </a:endParaRPr>
          </a:p>
        </p:txBody>
      </p:sp>
      <p:sp>
        <p:nvSpPr>
          <p:cNvPr id="13" name="object 13"/>
          <p:cNvSpPr txBox="1"/>
          <p:nvPr/>
        </p:nvSpPr>
        <p:spPr>
          <a:xfrm>
            <a:off x="437964" y="8012769"/>
            <a:ext cx="5323756" cy="181909"/>
          </a:xfrm>
          <a:prstGeom prst="rect">
            <a:avLst/>
          </a:prstGeom>
        </p:spPr>
        <p:txBody>
          <a:bodyPr vert="horz" wrap="square" lIns="0" tIns="0" rIns="0" bIns="0" rtlCol="0">
            <a:spAutoFit/>
          </a:bodyPr>
          <a:lstStyle/>
          <a:p>
            <a:pPr marL="12513">
              <a:tabLst>
                <a:tab pos="1749361" algn="l"/>
                <a:tab pos="3615721" algn="l"/>
                <a:tab pos="4910223" algn="l"/>
              </a:tabLst>
            </a:pPr>
            <a:r>
              <a:rPr sz="1182" spc="-5" dirty="0">
                <a:latin typeface="Arial"/>
                <a:cs typeface="Arial"/>
              </a:rPr>
              <a:t>Administrator</a:t>
            </a:r>
            <a:r>
              <a:rPr sz="1182" spc="5" dirty="0">
                <a:latin typeface="Arial"/>
                <a:cs typeface="Arial"/>
              </a:rPr>
              <a:t> </a:t>
            </a:r>
            <a:r>
              <a:rPr sz="1182" spc="-5" dirty="0">
                <a:latin typeface="Arial"/>
                <a:cs typeface="Arial"/>
              </a:rPr>
              <a:t>Signature	</a:t>
            </a:r>
            <a:r>
              <a:rPr sz="1182" dirty="0">
                <a:latin typeface="Arial"/>
                <a:cs typeface="Arial"/>
              </a:rPr>
              <a:t>/</a:t>
            </a:r>
            <a:r>
              <a:rPr sz="1182" spc="-10" dirty="0">
                <a:latin typeface="Arial"/>
                <a:cs typeface="Arial"/>
              </a:rPr>
              <a:t> </a:t>
            </a:r>
            <a:r>
              <a:rPr sz="1182" spc="-5" dirty="0">
                <a:latin typeface="Arial"/>
                <a:cs typeface="Arial"/>
              </a:rPr>
              <a:t>Date	Parent</a:t>
            </a:r>
            <a:r>
              <a:rPr sz="1182" spc="5" dirty="0">
                <a:latin typeface="Arial"/>
                <a:cs typeface="Arial"/>
              </a:rPr>
              <a:t> </a:t>
            </a:r>
            <a:r>
              <a:rPr sz="1182" spc="-5" dirty="0">
                <a:latin typeface="Arial"/>
                <a:cs typeface="Arial"/>
              </a:rPr>
              <a:t>Signature	</a:t>
            </a:r>
            <a:r>
              <a:rPr sz="1182" dirty="0">
                <a:latin typeface="Arial"/>
                <a:cs typeface="Arial"/>
              </a:rPr>
              <a:t>/</a:t>
            </a:r>
            <a:r>
              <a:rPr sz="1182" spc="-94" dirty="0">
                <a:latin typeface="Arial"/>
                <a:cs typeface="Arial"/>
              </a:rPr>
              <a:t> </a:t>
            </a:r>
            <a:r>
              <a:rPr sz="1182" spc="-5" dirty="0">
                <a:latin typeface="Arial"/>
                <a:cs typeface="Arial"/>
              </a:rPr>
              <a:t>Date</a:t>
            </a:r>
            <a:endParaRPr sz="1182">
              <a:latin typeface="Arial"/>
              <a:cs typeface="Arial"/>
            </a:endParaRPr>
          </a:p>
        </p:txBody>
      </p:sp>
      <p:sp>
        <p:nvSpPr>
          <p:cNvPr id="14" name="object 14"/>
          <p:cNvSpPr txBox="1"/>
          <p:nvPr/>
        </p:nvSpPr>
        <p:spPr>
          <a:xfrm>
            <a:off x="325346" y="8846149"/>
            <a:ext cx="7046203" cy="181909"/>
          </a:xfrm>
          <a:prstGeom prst="rect">
            <a:avLst/>
          </a:prstGeom>
        </p:spPr>
        <p:txBody>
          <a:bodyPr vert="horz" wrap="square" lIns="0" tIns="0" rIns="0" bIns="0" rtlCol="0">
            <a:spAutoFit/>
          </a:bodyPr>
          <a:lstStyle/>
          <a:p>
            <a:pPr marL="12513"/>
            <a:r>
              <a:rPr sz="1182" spc="-5" dirty="0">
                <a:latin typeface="Arial"/>
                <a:cs typeface="Arial"/>
              </a:rPr>
              <a:t>Submit copy of this Checklist </a:t>
            </a:r>
            <a:r>
              <a:rPr sz="1182" dirty="0">
                <a:latin typeface="Arial"/>
                <a:cs typeface="Arial"/>
              </a:rPr>
              <a:t>form </a:t>
            </a:r>
            <a:r>
              <a:rPr sz="1182" spc="-5" dirty="0">
                <a:latin typeface="Arial"/>
                <a:cs typeface="Arial"/>
              </a:rPr>
              <a:t>with Court Letters and all documentation to Pupil Services</a:t>
            </a:r>
            <a:r>
              <a:rPr sz="1182" spc="158" dirty="0">
                <a:latin typeface="Arial"/>
                <a:cs typeface="Arial"/>
              </a:rPr>
              <a:t> </a:t>
            </a:r>
            <a:r>
              <a:rPr sz="1182" spc="-5" dirty="0">
                <a:latin typeface="Arial"/>
                <a:cs typeface="Arial"/>
              </a:rPr>
              <a:t>Department.</a:t>
            </a:r>
            <a:endParaRPr sz="1182">
              <a:latin typeface="Arial"/>
              <a:cs typeface="Arial"/>
            </a:endParaRPr>
          </a:p>
        </p:txBody>
      </p:sp>
      <p:sp>
        <p:nvSpPr>
          <p:cNvPr id="15" name="object 15"/>
          <p:cNvSpPr txBox="1"/>
          <p:nvPr/>
        </p:nvSpPr>
        <p:spPr>
          <a:xfrm>
            <a:off x="408557" y="8368770"/>
            <a:ext cx="6843488" cy="373833"/>
          </a:xfrm>
          <a:prstGeom prst="rect">
            <a:avLst/>
          </a:prstGeom>
          <a:ln w="9525">
            <a:solidFill>
              <a:srgbClr val="000000"/>
            </a:solidFill>
          </a:ln>
        </p:spPr>
        <p:txBody>
          <a:bodyPr vert="horz" wrap="square" lIns="0" tIns="33160" rIns="0" bIns="0" rtlCol="0">
            <a:spAutoFit/>
          </a:bodyPr>
          <a:lstStyle/>
          <a:p>
            <a:pPr marL="89470" marR="93850">
              <a:lnSpc>
                <a:spcPct val="101800"/>
              </a:lnSpc>
              <a:spcBef>
                <a:spcPts val="261"/>
              </a:spcBef>
              <a:tabLst>
                <a:tab pos="2010263" algn="l"/>
                <a:tab pos="3974852" algn="l"/>
                <a:tab pos="6712139" algn="l"/>
              </a:tabLst>
            </a:pPr>
            <a:r>
              <a:rPr sz="1084" u="sng" dirty="0">
                <a:latin typeface="Calibri"/>
                <a:cs typeface="Calibri"/>
              </a:rPr>
              <a:t> 	</a:t>
            </a:r>
            <a:r>
              <a:rPr sz="1084" spc="-10" dirty="0">
                <a:latin typeface="Calibri"/>
                <a:cs typeface="Calibri"/>
              </a:rPr>
              <a:t> </a:t>
            </a:r>
            <a:r>
              <a:rPr sz="1084" dirty="0">
                <a:latin typeface="Calibri"/>
                <a:cs typeface="Calibri"/>
              </a:rPr>
              <a:t>made </a:t>
            </a:r>
            <a:r>
              <a:rPr sz="1084" spc="-5" dirty="0">
                <a:latin typeface="Calibri"/>
                <a:cs typeface="Calibri"/>
              </a:rPr>
              <a:t>Contact </a:t>
            </a:r>
            <a:r>
              <a:rPr sz="1084" dirty="0">
                <a:latin typeface="Calibri"/>
                <a:cs typeface="Calibri"/>
              </a:rPr>
              <a:t>with the </a:t>
            </a:r>
            <a:r>
              <a:rPr sz="1084" spc="-5" dirty="0">
                <a:latin typeface="Calibri"/>
                <a:cs typeface="Calibri"/>
              </a:rPr>
              <a:t>Parent by: </a:t>
            </a:r>
            <a:r>
              <a:rPr sz="1084" dirty="0">
                <a:latin typeface="Calibri"/>
                <a:cs typeface="Calibri"/>
              </a:rPr>
              <a:t>1) </a:t>
            </a:r>
            <a:r>
              <a:rPr sz="1084" spc="-5" dirty="0">
                <a:latin typeface="Calibri"/>
                <a:cs typeface="Calibri"/>
              </a:rPr>
              <a:t>Phone Conference</a:t>
            </a:r>
            <a:r>
              <a:rPr sz="1084" spc="-10" dirty="0">
                <a:latin typeface="Calibri"/>
                <a:cs typeface="Calibri"/>
              </a:rPr>
              <a:t> </a:t>
            </a:r>
            <a:r>
              <a:rPr sz="1084" spc="-5" dirty="0">
                <a:latin typeface="Calibri"/>
                <a:cs typeface="Calibri"/>
              </a:rPr>
              <a:t>held </a:t>
            </a:r>
            <a:r>
              <a:rPr sz="1084" dirty="0">
                <a:latin typeface="Calibri"/>
                <a:cs typeface="Calibri"/>
              </a:rPr>
              <a:t>on </a:t>
            </a:r>
            <a:r>
              <a:rPr sz="1084" spc="-15" dirty="0">
                <a:latin typeface="Calibri"/>
                <a:cs typeface="Calibri"/>
              </a:rPr>
              <a:t> </a:t>
            </a:r>
            <a:r>
              <a:rPr sz="1084" u="sng" dirty="0">
                <a:latin typeface="Calibri"/>
                <a:cs typeface="Calibri"/>
              </a:rPr>
              <a:t> 	</a:t>
            </a:r>
            <a:r>
              <a:rPr sz="1084" dirty="0">
                <a:latin typeface="Calibri"/>
                <a:cs typeface="Calibri"/>
              </a:rPr>
              <a:t>                            (Name of </a:t>
            </a:r>
            <a:r>
              <a:rPr sz="1084" spc="-5" dirty="0">
                <a:latin typeface="Calibri"/>
                <a:cs typeface="Calibri"/>
              </a:rPr>
              <a:t>Campus</a:t>
            </a:r>
            <a:r>
              <a:rPr sz="1084" dirty="0">
                <a:latin typeface="Calibri"/>
                <a:cs typeface="Calibri"/>
              </a:rPr>
              <a:t> </a:t>
            </a:r>
            <a:r>
              <a:rPr sz="1084" spc="-5" dirty="0">
                <a:latin typeface="Calibri"/>
                <a:cs typeface="Calibri"/>
              </a:rPr>
              <a:t>Liaison)		</a:t>
            </a:r>
            <a:r>
              <a:rPr sz="1084" dirty="0">
                <a:latin typeface="Calibri"/>
                <a:cs typeface="Calibri"/>
              </a:rPr>
              <a:t>2) </a:t>
            </a:r>
            <a:r>
              <a:rPr sz="1084" spc="-5" dirty="0">
                <a:latin typeface="Calibri"/>
                <a:cs typeface="Calibri"/>
              </a:rPr>
              <a:t>Parent conference </a:t>
            </a:r>
            <a:r>
              <a:rPr sz="1084" dirty="0">
                <a:latin typeface="Calibri"/>
                <a:cs typeface="Calibri"/>
              </a:rPr>
              <a:t>held</a:t>
            </a:r>
            <a:r>
              <a:rPr sz="1084" spc="-39" dirty="0">
                <a:latin typeface="Calibri"/>
                <a:cs typeface="Calibri"/>
              </a:rPr>
              <a:t> </a:t>
            </a:r>
            <a:r>
              <a:rPr sz="1084" dirty="0">
                <a:latin typeface="Calibri"/>
                <a:cs typeface="Calibri"/>
              </a:rPr>
              <a:t>on</a:t>
            </a:r>
            <a:r>
              <a:rPr sz="1084" spc="-15" dirty="0">
                <a:latin typeface="Calibri"/>
                <a:cs typeface="Calibri"/>
              </a:rPr>
              <a:t> </a:t>
            </a:r>
            <a:r>
              <a:rPr sz="1084" u="sng" dirty="0">
                <a:latin typeface="Calibri"/>
                <a:cs typeface="Calibri"/>
              </a:rPr>
              <a:t> 	</a:t>
            </a:r>
            <a:r>
              <a:rPr sz="1084" u="sng" spc="-172" dirty="0">
                <a:latin typeface="Calibri"/>
                <a:cs typeface="Calibri"/>
              </a:rPr>
              <a:t> </a:t>
            </a:r>
            <a:endParaRPr sz="1084">
              <a:latin typeface="Calibri"/>
              <a:cs typeface="Calibri"/>
            </a:endParaRPr>
          </a:p>
        </p:txBody>
      </p:sp>
      <p:sp>
        <p:nvSpPr>
          <p:cNvPr id="16" name="object 16"/>
          <p:cNvSpPr/>
          <p:nvPr/>
        </p:nvSpPr>
        <p:spPr>
          <a:xfrm>
            <a:off x="450476" y="8017605"/>
            <a:ext cx="999808" cy="0"/>
          </a:xfrm>
          <a:custGeom>
            <a:avLst/>
            <a:gdLst/>
            <a:ahLst/>
            <a:cxnLst/>
            <a:rect l="l" t="t" r="r" b="b"/>
            <a:pathLst>
              <a:path w="1014730">
                <a:moveTo>
                  <a:pt x="0" y="0"/>
                </a:moveTo>
                <a:lnTo>
                  <a:pt x="1014545" y="0"/>
                </a:lnTo>
              </a:path>
            </a:pathLst>
          </a:custGeom>
          <a:ln w="6432">
            <a:solidFill>
              <a:srgbClr val="000000"/>
            </a:solidFill>
          </a:ln>
        </p:spPr>
        <p:txBody>
          <a:bodyPr wrap="square" lIns="0" tIns="0" rIns="0" bIns="0" rtlCol="0"/>
          <a:lstStyle/>
          <a:p>
            <a:endParaRPr sz="1774"/>
          </a:p>
        </p:txBody>
      </p:sp>
      <p:sp>
        <p:nvSpPr>
          <p:cNvPr id="17" name="object 17"/>
          <p:cNvSpPr/>
          <p:nvPr/>
        </p:nvSpPr>
        <p:spPr>
          <a:xfrm>
            <a:off x="1451631" y="8017605"/>
            <a:ext cx="499904" cy="0"/>
          </a:xfrm>
          <a:custGeom>
            <a:avLst/>
            <a:gdLst/>
            <a:ahLst/>
            <a:cxnLst/>
            <a:rect l="l" t="t" r="r" b="b"/>
            <a:pathLst>
              <a:path w="507364">
                <a:moveTo>
                  <a:pt x="0" y="0"/>
                </a:moveTo>
                <a:lnTo>
                  <a:pt x="507272" y="0"/>
                </a:lnTo>
              </a:path>
            </a:pathLst>
          </a:custGeom>
          <a:ln w="6432">
            <a:solidFill>
              <a:srgbClr val="000000"/>
            </a:solidFill>
          </a:ln>
        </p:spPr>
        <p:txBody>
          <a:bodyPr wrap="square" lIns="0" tIns="0" rIns="0" bIns="0" rtlCol="0"/>
          <a:lstStyle/>
          <a:p>
            <a:endParaRPr sz="1774"/>
          </a:p>
        </p:txBody>
      </p:sp>
      <p:sp>
        <p:nvSpPr>
          <p:cNvPr id="18" name="object 18"/>
          <p:cNvSpPr/>
          <p:nvPr/>
        </p:nvSpPr>
        <p:spPr>
          <a:xfrm>
            <a:off x="1952965" y="8017605"/>
            <a:ext cx="666955" cy="0"/>
          </a:xfrm>
          <a:custGeom>
            <a:avLst/>
            <a:gdLst/>
            <a:ahLst/>
            <a:cxnLst/>
            <a:rect l="l" t="t" r="r" b="b"/>
            <a:pathLst>
              <a:path w="676910">
                <a:moveTo>
                  <a:pt x="0" y="0"/>
                </a:moveTo>
                <a:lnTo>
                  <a:pt x="676363" y="0"/>
                </a:lnTo>
              </a:path>
            </a:pathLst>
          </a:custGeom>
          <a:ln w="6432">
            <a:solidFill>
              <a:srgbClr val="000000"/>
            </a:solidFill>
          </a:ln>
        </p:spPr>
        <p:txBody>
          <a:bodyPr wrap="square" lIns="0" tIns="0" rIns="0" bIns="0" rtlCol="0"/>
          <a:lstStyle/>
          <a:p>
            <a:endParaRPr sz="1774"/>
          </a:p>
        </p:txBody>
      </p:sp>
      <p:sp>
        <p:nvSpPr>
          <p:cNvPr id="19" name="object 19"/>
          <p:cNvSpPr/>
          <p:nvPr/>
        </p:nvSpPr>
        <p:spPr>
          <a:xfrm>
            <a:off x="4054398" y="8017605"/>
            <a:ext cx="999808" cy="0"/>
          </a:xfrm>
          <a:custGeom>
            <a:avLst/>
            <a:gdLst/>
            <a:ahLst/>
            <a:cxnLst/>
            <a:rect l="l" t="t" r="r" b="b"/>
            <a:pathLst>
              <a:path w="1014729">
                <a:moveTo>
                  <a:pt x="0" y="0"/>
                </a:moveTo>
                <a:lnTo>
                  <a:pt x="1014545" y="0"/>
                </a:lnTo>
              </a:path>
            </a:pathLst>
          </a:custGeom>
          <a:ln w="6432">
            <a:solidFill>
              <a:srgbClr val="000000"/>
            </a:solidFill>
          </a:ln>
        </p:spPr>
        <p:txBody>
          <a:bodyPr wrap="square" lIns="0" tIns="0" rIns="0" bIns="0" rtlCol="0"/>
          <a:lstStyle/>
          <a:p>
            <a:endParaRPr sz="1774"/>
          </a:p>
        </p:txBody>
      </p:sp>
      <p:sp>
        <p:nvSpPr>
          <p:cNvPr id="20" name="object 20"/>
          <p:cNvSpPr/>
          <p:nvPr/>
        </p:nvSpPr>
        <p:spPr>
          <a:xfrm>
            <a:off x="5055554" y="8017605"/>
            <a:ext cx="499904" cy="0"/>
          </a:xfrm>
          <a:custGeom>
            <a:avLst/>
            <a:gdLst/>
            <a:ahLst/>
            <a:cxnLst/>
            <a:rect l="l" t="t" r="r" b="b"/>
            <a:pathLst>
              <a:path w="507364">
                <a:moveTo>
                  <a:pt x="0" y="0"/>
                </a:moveTo>
                <a:lnTo>
                  <a:pt x="507272" y="0"/>
                </a:lnTo>
              </a:path>
            </a:pathLst>
          </a:custGeom>
          <a:ln w="6432">
            <a:solidFill>
              <a:srgbClr val="000000"/>
            </a:solidFill>
          </a:ln>
        </p:spPr>
        <p:txBody>
          <a:bodyPr wrap="square" lIns="0" tIns="0" rIns="0" bIns="0" rtlCol="0"/>
          <a:lstStyle/>
          <a:p>
            <a:endParaRPr sz="1774"/>
          </a:p>
        </p:txBody>
      </p:sp>
      <p:sp>
        <p:nvSpPr>
          <p:cNvPr id="21" name="object 21"/>
          <p:cNvSpPr/>
          <p:nvPr/>
        </p:nvSpPr>
        <p:spPr>
          <a:xfrm>
            <a:off x="5556885" y="8017605"/>
            <a:ext cx="999808" cy="0"/>
          </a:xfrm>
          <a:custGeom>
            <a:avLst/>
            <a:gdLst/>
            <a:ahLst/>
            <a:cxnLst/>
            <a:rect l="l" t="t" r="r" b="b"/>
            <a:pathLst>
              <a:path w="1014729">
                <a:moveTo>
                  <a:pt x="0" y="0"/>
                </a:moveTo>
                <a:lnTo>
                  <a:pt x="1014545" y="0"/>
                </a:lnTo>
              </a:path>
            </a:pathLst>
          </a:custGeom>
          <a:ln w="6432">
            <a:solidFill>
              <a:srgbClr val="000000"/>
            </a:solidFill>
          </a:ln>
        </p:spPr>
        <p:txBody>
          <a:bodyPr wrap="square" lIns="0" tIns="0" rIns="0" bIns="0" rtlCol="0"/>
          <a:lstStyle/>
          <a:p>
            <a:endParaRPr sz="1774"/>
          </a:p>
        </p:txBody>
      </p:sp>
      <p:sp>
        <p:nvSpPr>
          <p:cNvPr id="22" name="object 22"/>
          <p:cNvSpPr/>
          <p:nvPr/>
        </p:nvSpPr>
        <p:spPr>
          <a:xfrm>
            <a:off x="6558030" y="8017605"/>
            <a:ext cx="222736" cy="0"/>
          </a:xfrm>
          <a:custGeom>
            <a:avLst/>
            <a:gdLst/>
            <a:ahLst/>
            <a:cxnLst/>
            <a:rect l="l" t="t" r="r" b="b"/>
            <a:pathLst>
              <a:path w="226059">
                <a:moveTo>
                  <a:pt x="0" y="0"/>
                </a:moveTo>
                <a:lnTo>
                  <a:pt x="225454" y="0"/>
                </a:lnTo>
              </a:path>
            </a:pathLst>
          </a:custGeom>
          <a:ln w="6432">
            <a:solidFill>
              <a:srgbClr val="000000"/>
            </a:solidFill>
          </a:ln>
        </p:spPr>
        <p:txBody>
          <a:bodyPr wrap="square" lIns="0" tIns="0" rIns="0" bIns="0" rtlCol="0"/>
          <a:lstStyle/>
          <a:p>
            <a:endParaRPr sz="1774"/>
          </a:p>
        </p:txBody>
      </p:sp>
      <p:sp>
        <p:nvSpPr>
          <p:cNvPr id="23" name="Rectangle 22"/>
          <p:cNvSpPr/>
          <p:nvPr/>
        </p:nvSpPr>
        <p:spPr>
          <a:xfrm rot="20370963">
            <a:off x="-164745" y="938065"/>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957" y="34313"/>
            <a:ext cx="788179" cy="789938"/>
          </a:xfrm>
          <a:prstGeom prst="rect">
            <a:avLst/>
          </a:prstGeom>
        </p:spPr>
      </p:pic>
      <p:sp>
        <p:nvSpPr>
          <p:cNvPr id="26" name="Right Arrow 25"/>
          <p:cNvSpPr/>
          <p:nvPr/>
        </p:nvSpPr>
        <p:spPr>
          <a:xfrm rot="996602">
            <a:off x="1852510" y="2409077"/>
            <a:ext cx="9784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a:off x="1" y="4078752"/>
            <a:ext cx="753969" cy="14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a:off x="0" y="4319222"/>
            <a:ext cx="753968" cy="128146"/>
          </a:xfrm>
          <a:prstGeom prst="rightArrow">
            <a:avLst>
              <a:gd name="adj1" fmla="val 6460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a:off x="1" y="5204356"/>
            <a:ext cx="437963" cy="111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p:cNvSpPr/>
          <p:nvPr/>
        </p:nvSpPr>
        <p:spPr>
          <a:xfrm>
            <a:off x="0" y="6366186"/>
            <a:ext cx="704850" cy="22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830869">
            <a:off x="3705259" y="7729143"/>
            <a:ext cx="704850" cy="182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5555458" y="7390373"/>
            <a:ext cx="2130726" cy="923330"/>
          </a:xfrm>
          <a:prstGeom prst="rect">
            <a:avLst/>
          </a:prstGeom>
          <a:noFill/>
        </p:spPr>
        <p:txBody>
          <a:bodyPr wrap="square" lIns="91440" tIns="45720" rIns="91440" bIns="45720">
            <a:spAutoFit/>
          </a:bodyPr>
          <a:lstStyle/>
          <a:p>
            <a:pPr algn="ctr"/>
            <a:r>
              <a:rPr lang="en-US" dirty="0">
                <a:ln w="0"/>
                <a:solidFill>
                  <a:srgbClr val="FF0000"/>
                </a:solidFill>
                <a:effectLst>
                  <a:outerShdw blurRad="38100" dist="19050" dir="2700000" algn="tl" rotWithShape="0">
                    <a:schemeClr val="dk1">
                      <a:alpha val="40000"/>
                    </a:schemeClr>
                  </a:outerShdw>
                </a:effectLst>
              </a:rPr>
              <a:t>Must have Different </a:t>
            </a:r>
          </a:p>
          <a:p>
            <a:pPr algn="ctr"/>
            <a:r>
              <a:rPr lang="en-US" dirty="0">
                <a:ln w="0"/>
                <a:solidFill>
                  <a:srgbClr val="FF0000"/>
                </a:solidFill>
                <a:effectLst>
                  <a:outerShdw blurRad="38100" dist="19050" dir="2700000" algn="tl" rotWithShape="0">
                    <a:schemeClr val="dk1">
                      <a:alpha val="40000"/>
                    </a:schemeClr>
                  </a:outerShdw>
                </a:effectLst>
              </a:rPr>
              <a:t>Parent Meeting Signature Dates</a:t>
            </a:r>
          </a:p>
        </p:txBody>
      </p:sp>
      <p:sp>
        <p:nvSpPr>
          <p:cNvPr id="39" name="Rectangle 38">
            <a:extLst>
              <a:ext uri="{FF2B5EF4-FFF2-40B4-BE49-F238E27FC236}">
                <a16:creationId xmlns:a16="http://schemas.microsoft.com/office/drawing/2014/main" id="{802E8AEE-4E5C-4A2F-B59A-777F90D34EA2}"/>
              </a:ext>
            </a:extLst>
          </p:cNvPr>
          <p:cNvSpPr/>
          <p:nvPr/>
        </p:nvSpPr>
        <p:spPr>
          <a:xfrm>
            <a:off x="6191250" y="5200650"/>
            <a:ext cx="34405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tx2">
                    <a:lumMod val="60000"/>
                    <a:lumOff val="40000"/>
                  </a:schemeClr>
                </a:solidFill>
              </a:rPr>
              <a:t>2</a:t>
            </a:r>
            <a:endParaRPr lang="en-US" sz="5400" b="1" dirty="0">
              <a:ln/>
              <a:solidFill>
                <a:schemeClr val="tx2">
                  <a:lumMod val="60000"/>
                  <a:lumOff val="40000"/>
                </a:schemeClr>
              </a:solidFill>
            </a:endParaRPr>
          </a:p>
        </p:txBody>
      </p:sp>
      <p:sp>
        <p:nvSpPr>
          <p:cNvPr id="40" name="Rectangle 39">
            <a:extLst>
              <a:ext uri="{FF2B5EF4-FFF2-40B4-BE49-F238E27FC236}">
                <a16:creationId xmlns:a16="http://schemas.microsoft.com/office/drawing/2014/main" id="{82AB2376-5902-4847-93F1-1CA86371A181}"/>
              </a:ext>
            </a:extLst>
          </p:cNvPr>
          <p:cNvSpPr/>
          <p:nvPr/>
        </p:nvSpPr>
        <p:spPr>
          <a:xfrm>
            <a:off x="5810250" y="5011519"/>
            <a:ext cx="34405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3"/>
                </a:solidFill>
                <a:effectLst/>
              </a:rPr>
              <a:t>1</a:t>
            </a:r>
          </a:p>
        </p:txBody>
      </p:sp>
      <p:sp>
        <p:nvSpPr>
          <p:cNvPr id="41" name="Rectangle 40">
            <a:extLst>
              <a:ext uri="{FF2B5EF4-FFF2-40B4-BE49-F238E27FC236}">
                <a16:creationId xmlns:a16="http://schemas.microsoft.com/office/drawing/2014/main" id="{847944FF-E9BF-458A-894A-D121DD6BB411}"/>
              </a:ext>
            </a:extLst>
          </p:cNvPr>
          <p:cNvSpPr/>
          <p:nvPr/>
        </p:nvSpPr>
        <p:spPr>
          <a:xfrm>
            <a:off x="6724650" y="5392519"/>
            <a:ext cx="148113"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6">
                    <a:lumMod val="75000"/>
                  </a:schemeClr>
                </a:solidFill>
                <a:effectLst/>
              </a:rPr>
              <a:t>3</a:t>
            </a:r>
          </a:p>
        </p:txBody>
      </p:sp>
    </p:spTree>
    <p:extLst>
      <p:ext uri="{BB962C8B-B14F-4D97-AF65-F5344CB8AC3E}">
        <p14:creationId xmlns:p14="http://schemas.microsoft.com/office/powerpoint/2010/main" val="181014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8E227-1B55-478E-A5BF-95C274AB9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79"/>
            <a:ext cx="7658100" cy="9908142"/>
          </a:xfrm>
          <a:prstGeom prst="rect">
            <a:avLst/>
          </a:prstGeom>
        </p:spPr>
      </p:pic>
      <p:sp>
        <p:nvSpPr>
          <p:cNvPr id="2" name="Explosion: 8 Points 1">
            <a:extLst>
              <a:ext uri="{FF2B5EF4-FFF2-40B4-BE49-F238E27FC236}">
                <a16:creationId xmlns:a16="http://schemas.microsoft.com/office/drawing/2014/main" id="{01ACD2F6-EDD0-45CB-B5F1-C5D17ED33B94}"/>
              </a:ext>
            </a:extLst>
          </p:cNvPr>
          <p:cNvSpPr/>
          <p:nvPr/>
        </p:nvSpPr>
        <p:spPr>
          <a:xfrm>
            <a:off x="5875229" y="4000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4A04B9-A915-49F5-9609-2617B7E30131}"/>
              </a:ext>
            </a:extLst>
          </p:cNvPr>
          <p:cNvSpPr txBox="1"/>
          <p:nvPr/>
        </p:nvSpPr>
        <p:spPr>
          <a:xfrm>
            <a:off x="6172611" y="10858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4273541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6EF0-FD3F-4361-9B62-4AA3838A0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412A06A4-3108-454F-B9BD-2510374C2531}"/>
              </a:ext>
            </a:extLst>
          </p:cNvPr>
          <p:cNvSpPr/>
          <p:nvPr/>
        </p:nvSpPr>
        <p:spPr>
          <a:xfrm>
            <a:off x="5791200" y="1714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5725CF-4694-4A0B-BFFD-77CCC38BD5EB}"/>
              </a:ext>
            </a:extLst>
          </p:cNvPr>
          <p:cNvSpPr txBox="1"/>
          <p:nvPr/>
        </p:nvSpPr>
        <p:spPr>
          <a:xfrm>
            <a:off x="6088582" y="8572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4170676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86E6E-FF9B-4BC6-859B-B27EE7109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9CA7BAAB-BD78-4314-AD98-E2C5DDF7CE65}"/>
              </a:ext>
            </a:extLst>
          </p:cNvPr>
          <p:cNvSpPr/>
          <p:nvPr/>
        </p:nvSpPr>
        <p:spPr>
          <a:xfrm>
            <a:off x="5810250" y="5524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2AD3F2-D5C3-4F66-AB8D-9BDE555960B6}"/>
              </a:ext>
            </a:extLst>
          </p:cNvPr>
          <p:cNvSpPr txBox="1"/>
          <p:nvPr/>
        </p:nvSpPr>
        <p:spPr>
          <a:xfrm>
            <a:off x="6107632" y="12382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550666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7402" y="926520"/>
            <a:ext cx="1173116" cy="993550"/>
          </a:xfrm>
          <a:prstGeom prst="rect">
            <a:avLst/>
          </a:prstGeom>
          <a:blipFill>
            <a:blip r:embed="rId2" cstate="print"/>
            <a:stretch>
              <a:fillRect/>
            </a:stretch>
          </a:blipFill>
        </p:spPr>
        <p:txBody>
          <a:bodyPr wrap="square" lIns="0" tIns="0" rIns="0" bIns="0" rtlCol="0"/>
          <a:lstStyle/>
          <a:p>
            <a:endParaRPr sz="1774"/>
          </a:p>
        </p:txBody>
      </p:sp>
      <p:sp>
        <p:nvSpPr>
          <p:cNvPr id="3" name="object 3"/>
          <p:cNvSpPr/>
          <p:nvPr/>
        </p:nvSpPr>
        <p:spPr>
          <a:xfrm>
            <a:off x="6222208" y="954675"/>
            <a:ext cx="938493" cy="937240"/>
          </a:xfrm>
          <a:prstGeom prst="rect">
            <a:avLst/>
          </a:prstGeom>
          <a:blipFill>
            <a:blip r:embed="rId3" cstate="print"/>
            <a:stretch>
              <a:fillRect/>
            </a:stretch>
          </a:blipFill>
        </p:spPr>
        <p:txBody>
          <a:bodyPr wrap="square" lIns="0" tIns="0" rIns="0" bIns="0" rtlCol="0"/>
          <a:lstStyle/>
          <a:p>
            <a:endParaRPr sz="1774"/>
          </a:p>
        </p:txBody>
      </p:sp>
      <p:sp>
        <p:nvSpPr>
          <p:cNvPr id="4" name="object 4"/>
          <p:cNvSpPr/>
          <p:nvPr/>
        </p:nvSpPr>
        <p:spPr>
          <a:xfrm>
            <a:off x="4828859" y="7716827"/>
            <a:ext cx="2331841" cy="0"/>
          </a:xfrm>
          <a:custGeom>
            <a:avLst/>
            <a:gdLst/>
            <a:ahLst/>
            <a:cxnLst/>
            <a:rect l="l" t="t" r="r" b="b"/>
            <a:pathLst>
              <a:path w="2366645">
                <a:moveTo>
                  <a:pt x="2366645" y="0"/>
                </a:moveTo>
                <a:lnTo>
                  <a:pt x="0" y="0"/>
                </a:lnTo>
              </a:path>
            </a:pathLst>
          </a:custGeom>
          <a:ln w="12700">
            <a:solidFill>
              <a:srgbClr val="000000"/>
            </a:solidFill>
          </a:ln>
        </p:spPr>
        <p:txBody>
          <a:bodyPr wrap="square" lIns="0" tIns="0" rIns="0" bIns="0" rtlCol="0"/>
          <a:lstStyle/>
          <a:p>
            <a:endParaRPr sz="1774"/>
          </a:p>
        </p:txBody>
      </p:sp>
      <p:sp>
        <p:nvSpPr>
          <p:cNvPr id="5" name="object 5"/>
          <p:cNvSpPr/>
          <p:nvPr/>
        </p:nvSpPr>
        <p:spPr>
          <a:xfrm>
            <a:off x="473001" y="7684294"/>
            <a:ext cx="2332467" cy="0"/>
          </a:xfrm>
          <a:custGeom>
            <a:avLst/>
            <a:gdLst/>
            <a:ahLst/>
            <a:cxnLst/>
            <a:rect l="l" t="t" r="r" b="b"/>
            <a:pathLst>
              <a:path w="2367280">
                <a:moveTo>
                  <a:pt x="0" y="0"/>
                </a:moveTo>
                <a:lnTo>
                  <a:pt x="2367279" y="0"/>
                </a:lnTo>
              </a:path>
            </a:pathLst>
          </a:custGeom>
          <a:ln w="12700">
            <a:solidFill>
              <a:srgbClr val="000000"/>
            </a:solidFill>
          </a:ln>
        </p:spPr>
        <p:txBody>
          <a:bodyPr wrap="square" lIns="0" tIns="0" rIns="0" bIns="0" rtlCol="0"/>
          <a:lstStyle/>
          <a:p>
            <a:endParaRPr sz="1774"/>
          </a:p>
        </p:txBody>
      </p:sp>
      <p:sp>
        <p:nvSpPr>
          <p:cNvPr id="6" name="object 6"/>
          <p:cNvSpPr/>
          <p:nvPr/>
        </p:nvSpPr>
        <p:spPr>
          <a:xfrm>
            <a:off x="1026714" y="4098000"/>
            <a:ext cx="877803" cy="0"/>
          </a:xfrm>
          <a:custGeom>
            <a:avLst/>
            <a:gdLst/>
            <a:ahLst/>
            <a:cxnLst/>
            <a:rect l="l" t="t" r="r" b="b"/>
            <a:pathLst>
              <a:path w="890905">
                <a:moveTo>
                  <a:pt x="890904" y="0"/>
                </a:moveTo>
                <a:lnTo>
                  <a:pt x="0" y="0"/>
                </a:lnTo>
              </a:path>
            </a:pathLst>
          </a:custGeom>
          <a:ln w="4781">
            <a:solidFill>
              <a:srgbClr val="000000"/>
            </a:solidFill>
          </a:ln>
        </p:spPr>
        <p:txBody>
          <a:bodyPr wrap="square" lIns="0" tIns="0" rIns="0" bIns="0" rtlCol="0"/>
          <a:lstStyle/>
          <a:p>
            <a:endParaRPr sz="1774"/>
          </a:p>
        </p:txBody>
      </p:sp>
      <p:sp>
        <p:nvSpPr>
          <p:cNvPr id="8" name="object 8"/>
          <p:cNvSpPr/>
          <p:nvPr/>
        </p:nvSpPr>
        <p:spPr>
          <a:xfrm>
            <a:off x="6209067" y="955304"/>
            <a:ext cx="917220" cy="917219"/>
          </a:xfrm>
          <a:prstGeom prst="rect">
            <a:avLst/>
          </a:prstGeom>
          <a:blipFill>
            <a:blip r:embed="rId3" cstate="print"/>
            <a:stretch>
              <a:fillRect/>
            </a:stretch>
          </a:blipFill>
        </p:spPr>
        <p:txBody>
          <a:bodyPr wrap="square" lIns="0" tIns="0" rIns="0" bIns="0" rtlCol="0"/>
          <a:lstStyle/>
          <a:p>
            <a:endParaRPr sz="1774"/>
          </a:p>
        </p:txBody>
      </p:sp>
      <p:sp>
        <p:nvSpPr>
          <p:cNvPr id="9" name="object 9"/>
          <p:cNvSpPr txBox="1"/>
          <p:nvPr/>
        </p:nvSpPr>
        <p:spPr>
          <a:xfrm>
            <a:off x="2098970" y="471290"/>
            <a:ext cx="3463664" cy="457984"/>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182"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a:latin typeface="Times New Roman"/>
              <a:cs typeface="Times New Roman"/>
            </a:endParaRPr>
          </a:p>
          <a:p>
            <a:pPr marL="3754"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a:latin typeface="Times New Roman"/>
              <a:cs typeface="Times New Roman"/>
            </a:endParaRPr>
          </a:p>
        </p:txBody>
      </p:sp>
      <p:sp>
        <p:nvSpPr>
          <p:cNvPr id="14" name="object 14"/>
          <p:cNvSpPr txBox="1"/>
          <p:nvPr/>
        </p:nvSpPr>
        <p:spPr>
          <a:xfrm>
            <a:off x="493523" y="9146108"/>
            <a:ext cx="6626383" cy="482384"/>
          </a:xfrm>
          <a:prstGeom prst="rect">
            <a:avLst/>
          </a:prstGeom>
        </p:spPr>
        <p:txBody>
          <a:bodyPr vert="horz" wrap="square" lIns="0" tIns="10636" rIns="0" bIns="0" rtlCol="0">
            <a:spAutoFit/>
          </a:bodyPr>
          <a:lstStyle/>
          <a:p>
            <a:pPr marL="12513" marR="5005" algn="ctr">
              <a:lnSpc>
                <a:spcPts val="897"/>
              </a:lnSpc>
              <a:spcBef>
                <a:spcPts val="84"/>
              </a:spcBef>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on </a:t>
            </a:r>
            <a:r>
              <a:rPr sz="788" dirty="0">
                <a:solidFill>
                  <a:srgbClr val="202020"/>
                </a:solidFill>
                <a:latin typeface="Times New Roman"/>
                <a:cs typeface="Times New Roman"/>
              </a:rPr>
              <a:t>the </a:t>
            </a:r>
            <a:r>
              <a:rPr sz="788" spc="44" dirty="0">
                <a:solidFill>
                  <a:srgbClr val="202020"/>
                </a:solidFill>
                <a:latin typeface="Times New Roman"/>
                <a:cs typeface="Times New Roman"/>
              </a:rPr>
              <a:t>basis </a:t>
            </a:r>
            <a:r>
              <a:rPr sz="788" dirty="0">
                <a:solidFill>
                  <a:srgbClr val="202020"/>
                </a:solidFill>
                <a:latin typeface="Times New Roman"/>
                <a:cs typeface="Times New Roman"/>
              </a:rPr>
              <a:t>of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origin, sex, religion, age, disability 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 of  </a:t>
            </a: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a:latin typeface="Times New Roman"/>
              <a:cs typeface="Times New Roman"/>
            </a:endParaRPr>
          </a:p>
          <a:p>
            <a:pPr marL="36289" marR="23150" algn="ctr">
              <a:lnSpc>
                <a:spcPts val="905"/>
              </a:lnSpc>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a:latin typeface="Times New Roman"/>
              <a:cs typeface="Times New Roman"/>
            </a:endParaRPr>
          </a:p>
        </p:txBody>
      </p:sp>
      <p:graphicFrame>
        <p:nvGraphicFramePr>
          <p:cNvPr id="10" name="object 10"/>
          <p:cNvGraphicFramePr>
            <a:graphicFrameLocks noGrp="1"/>
          </p:cNvGraphicFramePr>
          <p:nvPr/>
        </p:nvGraphicFramePr>
        <p:xfrm>
          <a:off x="482010" y="955302"/>
          <a:ext cx="6657790" cy="2569840"/>
        </p:xfrm>
        <a:graphic>
          <a:graphicData uri="http://schemas.openxmlformats.org/drawingml/2006/table">
            <a:tbl>
              <a:tblPr firstRow="1" bandRow="1">
                <a:tableStyleId>{2D5ABB26-0587-4C30-8999-92F81FD0307C}</a:tableStyleId>
              </a:tblPr>
              <a:tblGrid>
                <a:gridCol w="2084829">
                  <a:extLst>
                    <a:ext uri="{9D8B030D-6E8A-4147-A177-3AD203B41FA5}">
                      <a16:colId xmlns:a16="http://schemas.microsoft.com/office/drawing/2014/main" val="20000"/>
                    </a:ext>
                  </a:extLst>
                </a:gridCol>
                <a:gridCol w="2251130">
                  <a:extLst>
                    <a:ext uri="{9D8B030D-6E8A-4147-A177-3AD203B41FA5}">
                      <a16:colId xmlns:a16="http://schemas.microsoft.com/office/drawing/2014/main" val="20001"/>
                    </a:ext>
                  </a:extLst>
                </a:gridCol>
                <a:gridCol w="2321831">
                  <a:extLst>
                    <a:ext uri="{9D8B030D-6E8A-4147-A177-3AD203B41FA5}">
                      <a16:colId xmlns:a16="http://schemas.microsoft.com/office/drawing/2014/main" val="20002"/>
                    </a:ext>
                  </a:extLst>
                </a:gridCol>
              </a:tblGrid>
              <a:tr h="1545384">
                <a:tc gridSpan="3">
                  <a:txBody>
                    <a:bodyPr/>
                    <a:lstStyle/>
                    <a:p>
                      <a:pPr>
                        <a:lnSpc>
                          <a:spcPct val="100000"/>
                        </a:lnSpc>
                        <a:spcBef>
                          <a:spcPts val="40"/>
                        </a:spcBef>
                      </a:pPr>
                      <a:endParaRPr sz="1400" dirty="0">
                        <a:latin typeface="Times New Roman"/>
                        <a:cs typeface="Times New Roman"/>
                      </a:endParaRPr>
                    </a:p>
                    <a:p>
                      <a:pPr marR="184785" algn="ctr">
                        <a:lnSpc>
                          <a:spcPts val="1295"/>
                        </a:lnSpc>
                      </a:pPr>
                      <a:r>
                        <a:rPr sz="1100" dirty="0">
                          <a:solidFill>
                            <a:srgbClr val="202020"/>
                          </a:solidFill>
                          <a:latin typeface="Times New Roman"/>
                          <a:cs typeface="Times New Roman"/>
                        </a:rPr>
                        <a:t>708  </a:t>
                      </a:r>
                      <a:r>
                        <a:rPr sz="1100" spc="-5" dirty="0">
                          <a:solidFill>
                            <a:srgbClr val="202020"/>
                          </a:solidFill>
                          <a:latin typeface="Times New Roman"/>
                          <a:cs typeface="Times New Roman"/>
                        </a:rPr>
                        <a:t>Palm  Blvd. </a:t>
                      </a:r>
                      <a:r>
                        <a:rPr sz="1100" dirty="0">
                          <a:solidFill>
                            <a:srgbClr val="202020"/>
                          </a:solidFill>
                          <a:latin typeface="Times New Roman"/>
                          <a:cs typeface="Times New Roman"/>
                        </a:rPr>
                        <a:t>Suite</a:t>
                      </a:r>
                      <a:r>
                        <a:rPr sz="1100" spc="130" dirty="0">
                          <a:solidFill>
                            <a:srgbClr val="202020"/>
                          </a:solidFill>
                          <a:latin typeface="Times New Roman"/>
                          <a:cs typeface="Times New Roman"/>
                        </a:rPr>
                        <a:t> </a:t>
                      </a:r>
                      <a:r>
                        <a:rPr sz="1100" spc="55" dirty="0">
                          <a:solidFill>
                            <a:srgbClr val="202020"/>
                          </a:solidFill>
                          <a:latin typeface="Times New Roman"/>
                          <a:cs typeface="Times New Roman"/>
                        </a:rPr>
                        <a:t>121</a:t>
                      </a:r>
                      <a:endParaRPr sz="1100" dirty="0">
                        <a:latin typeface="Times New Roman"/>
                        <a:cs typeface="Times New Roman"/>
                      </a:endParaRPr>
                    </a:p>
                    <a:p>
                      <a:pPr marR="182880" algn="ctr">
                        <a:lnSpc>
                          <a:spcPts val="1265"/>
                        </a:lnSpc>
                      </a:pPr>
                      <a:r>
                        <a:rPr sz="1100" spc="-5" dirty="0">
                          <a:solidFill>
                            <a:srgbClr val="202020"/>
                          </a:solidFill>
                          <a:latin typeface="Times New Roman"/>
                          <a:cs typeface="Times New Roman"/>
                        </a:rPr>
                        <a:t>Brownsville,  </a:t>
                      </a:r>
                      <a:r>
                        <a:rPr sz="1100" spc="55" dirty="0">
                          <a:solidFill>
                            <a:srgbClr val="202020"/>
                          </a:solidFill>
                          <a:latin typeface="Times New Roman"/>
                          <a:cs typeface="Times New Roman"/>
                        </a:rPr>
                        <a:t>Texas</a:t>
                      </a:r>
                      <a:r>
                        <a:rPr sz="1100" spc="-40" dirty="0">
                          <a:solidFill>
                            <a:srgbClr val="202020"/>
                          </a:solidFill>
                          <a:latin typeface="Times New Roman"/>
                          <a:cs typeface="Times New Roman"/>
                        </a:rPr>
                        <a:t> </a:t>
                      </a:r>
                      <a:r>
                        <a:rPr sz="1100" spc="55" dirty="0">
                          <a:solidFill>
                            <a:srgbClr val="202020"/>
                          </a:solidFill>
                          <a:latin typeface="Times New Roman"/>
                          <a:cs typeface="Times New Roman"/>
                        </a:rPr>
                        <a:t>78521</a:t>
                      </a:r>
                      <a:endParaRPr sz="1100" dirty="0">
                        <a:latin typeface="Times New Roman"/>
                        <a:cs typeface="Times New Roman"/>
                      </a:endParaRPr>
                    </a:p>
                    <a:p>
                      <a:pPr marR="184150" algn="ctr">
                        <a:lnSpc>
                          <a:spcPts val="1290"/>
                        </a:lnSpc>
                      </a:pPr>
                      <a:r>
                        <a:rPr sz="1100" dirty="0">
                          <a:solidFill>
                            <a:srgbClr val="202020"/>
                          </a:solidFill>
                          <a:latin typeface="Times New Roman"/>
                          <a:cs typeface="Times New Roman"/>
                        </a:rPr>
                        <a:t>(956)</a:t>
                      </a:r>
                      <a:r>
                        <a:rPr sz="1100" spc="120" dirty="0">
                          <a:solidFill>
                            <a:srgbClr val="202020"/>
                          </a:solidFill>
                          <a:latin typeface="Times New Roman"/>
                          <a:cs typeface="Times New Roman"/>
                        </a:rPr>
                        <a:t> </a:t>
                      </a:r>
                      <a:r>
                        <a:rPr sz="1100" spc="25" dirty="0">
                          <a:solidFill>
                            <a:srgbClr val="202020"/>
                          </a:solidFill>
                          <a:latin typeface="Times New Roman"/>
                          <a:cs typeface="Times New Roman"/>
                        </a:rPr>
                        <a:t>544-3966</a:t>
                      </a:r>
                      <a:endParaRPr sz="11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27305" algn="ctr">
                        <a:lnSpc>
                          <a:spcPct val="100000"/>
                        </a:lnSpc>
                        <a:spcBef>
                          <a:spcPts val="710"/>
                        </a:spcBef>
                      </a:pPr>
                      <a:r>
                        <a:rPr sz="1600" u="sng" spc="-5" dirty="0">
                          <a:solidFill>
                            <a:srgbClr val="202020"/>
                          </a:solidFill>
                          <a:latin typeface="Times New Roman"/>
                          <a:cs typeface="Times New Roman"/>
                        </a:rPr>
                        <a:t>Attendance Notice</a:t>
                      </a:r>
                      <a:r>
                        <a:rPr sz="1600" u="sng" spc="-130" dirty="0">
                          <a:solidFill>
                            <a:srgbClr val="202020"/>
                          </a:solidFill>
                          <a:latin typeface="Times New Roman"/>
                          <a:cs typeface="Times New Roman"/>
                        </a:rPr>
                        <a:t> </a:t>
                      </a:r>
                      <a:r>
                        <a:rPr sz="1600" u="sng" spc="-15" dirty="0">
                          <a:solidFill>
                            <a:srgbClr val="202020"/>
                          </a:solidFill>
                          <a:latin typeface="Times New Roman"/>
                          <a:cs typeface="Times New Roman"/>
                        </a:rPr>
                        <a:t>Letter</a:t>
                      </a:r>
                      <a:endParaRPr sz="1600" dirty="0">
                        <a:latin typeface="Times New Roman"/>
                        <a:cs typeface="Times New Roman"/>
                      </a:endParaRPr>
                    </a:p>
                  </a:txBody>
                  <a:tcPr marL="0" marR="0" marT="5005" marB="0">
                    <a:lnB w="12192">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49870">
                <a:tc>
                  <a:txBody>
                    <a:bodyPr/>
                    <a:lstStyle/>
                    <a:p>
                      <a:pPr>
                        <a:lnSpc>
                          <a:spcPts val="1215"/>
                        </a:lnSpc>
                      </a:pPr>
                      <a:r>
                        <a:rPr sz="1100" spc="45" dirty="0">
                          <a:solidFill>
                            <a:srgbClr val="202020"/>
                          </a:solidFill>
                          <a:latin typeface="Times New Roman"/>
                          <a:cs typeface="Times New Roman"/>
                        </a:rPr>
                        <a:t>Student:</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tabLst>
                          <a:tab pos="1109345" algn="l"/>
                        </a:tabLst>
                      </a:pPr>
                      <a:r>
                        <a:rPr sz="1100" spc="35" dirty="0">
                          <a:solidFill>
                            <a:srgbClr val="202020"/>
                          </a:solidFill>
                          <a:latin typeface="Times New Roman"/>
                          <a:cs typeface="Times New Roman"/>
                        </a:rPr>
                        <a:t>Grade:	Age:</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215"/>
                        </a:lnSpc>
                      </a:pPr>
                      <a:r>
                        <a:rPr sz="1100" spc="60" dirty="0">
                          <a:solidFill>
                            <a:srgbClr val="202020"/>
                          </a:solidFill>
                          <a:latin typeface="Times New Roman"/>
                          <a:cs typeface="Times New Roman"/>
                        </a:rPr>
                        <a:t>Campus:</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1"/>
                  </a:ext>
                </a:extLst>
              </a:tr>
              <a:tr h="171180">
                <a:tc>
                  <a:txBody>
                    <a:bodyPr/>
                    <a:lstStyle/>
                    <a:p>
                      <a:pPr>
                        <a:lnSpc>
                          <a:spcPts val="1230"/>
                        </a:lnSpc>
                      </a:pPr>
                      <a:r>
                        <a:rPr sz="1100" dirty="0">
                          <a:solidFill>
                            <a:srgbClr val="202020"/>
                          </a:solidFill>
                          <a:latin typeface="Times New Roman"/>
                          <a:cs typeface="Times New Roman"/>
                        </a:rPr>
                        <a:t>School  </a:t>
                      </a:r>
                      <a:r>
                        <a:rPr sz="1100" spc="-10" dirty="0">
                          <a:solidFill>
                            <a:srgbClr val="202020"/>
                          </a:solidFill>
                          <a:latin typeface="Times New Roman"/>
                          <a:cs typeface="Times New Roman"/>
                        </a:rPr>
                        <a:t>ID </a:t>
                      </a:r>
                      <a:r>
                        <a:rPr sz="1100" dirty="0">
                          <a:solidFill>
                            <a:srgbClr val="202020"/>
                          </a:solidFill>
                          <a:latin typeface="Times New Roman"/>
                          <a:cs typeface="Times New Roman"/>
                        </a:rPr>
                        <a:t>#</a:t>
                      </a:r>
                      <a:r>
                        <a:rPr sz="1100" spc="30" dirty="0">
                          <a:solidFill>
                            <a:srgbClr val="202020"/>
                          </a:solidFill>
                          <a:latin typeface="Times New Roman"/>
                          <a:cs typeface="Times New Roman"/>
                        </a:rPr>
                        <a:t> </a:t>
                      </a:r>
                      <a:r>
                        <a:rPr sz="1100" dirty="0">
                          <a:solidFill>
                            <a:srgbClr val="202020"/>
                          </a:solidFill>
                          <a:latin typeface="Times New Roman"/>
                          <a:cs typeface="Times New Roman"/>
                        </a:rPr>
                        <a:t>:</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a:lnSpc>
                          <a:spcPts val="1230"/>
                        </a:lnSpc>
                      </a:pPr>
                      <a:r>
                        <a:rPr sz="1100" spc="5" dirty="0">
                          <a:solidFill>
                            <a:srgbClr val="202020"/>
                          </a:solidFill>
                          <a:latin typeface="Times New Roman"/>
                          <a:cs typeface="Times New Roman"/>
                        </a:rPr>
                        <a:t>DOB:</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marL="1270">
                        <a:lnSpc>
                          <a:spcPts val="1230"/>
                        </a:lnSpc>
                      </a:pPr>
                      <a:r>
                        <a:rPr sz="1100" spc="50" dirty="0">
                          <a:solidFill>
                            <a:srgbClr val="202020"/>
                          </a:solidFill>
                          <a:latin typeface="Times New Roman"/>
                          <a:cs typeface="Times New Roman"/>
                        </a:rPr>
                        <a:t>Parent/Guardian:</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329222">
                <a:tc>
                  <a:txBody>
                    <a:bodyPr/>
                    <a:lstStyle/>
                    <a:p>
                      <a:pPr>
                        <a:lnSpc>
                          <a:spcPct val="100000"/>
                        </a:lnSpc>
                        <a:spcBef>
                          <a:spcPts val="495"/>
                        </a:spcBef>
                      </a:pPr>
                      <a:r>
                        <a:rPr sz="1100" spc="50" dirty="0">
                          <a:solidFill>
                            <a:srgbClr val="202020"/>
                          </a:solidFill>
                          <a:latin typeface="Times New Roman"/>
                          <a:cs typeface="Times New Roman"/>
                        </a:rPr>
                        <a:t>Address:</a:t>
                      </a:r>
                      <a:endParaRPr sz="1100">
                        <a:latin typeface="Times New Roman"/>
                        <a:cs typeface="Times New Roman"/>
                      </a:endParaRPr>
                    </a:p>
                  </a:txBody>
                  <a:tcPr marL="0" marR="0" marT="61941" marB="0">
                    <a:lnL w="12192">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marR="1104265">
                        <a:lnSpc>
                          <a:spcPts val="1240"/>
                        </a:lnSpc>
                        <a:spcBef>
                          <a:spcPts val="5"/>
                        </a:spcBef>
                      </a:pPr>
                      <a:r>
                        <a:rPr sz="1100" spc="-5" dirty="0">
                          <a:solidFill>
                            <a:srgbClr val="202020"/>
                          </a:solidFill>
                          <a:latin typeface="Times New Roman"/>
                          <a:cs typeface="Times New Roman"/>
                        </a:rPr>
                        <a:t>Identified </a:t>
                      </a:r>
                      <a:r>
                        <a:rPr sz="1100" spc="110" dirty="0">
                          <a:solidFill>
                            <a:srgbClr val="202020"/>
                          </a:solidFill>
                          <a:latin typeface="Times New Roman"/>
                          <a:cs typeface="Times New Roman"/>
                        </a:rPr>
                        <a:t>as </a:t>
                      </a:r>
                      <a:r>
                        <a:rPr sz="1100" spc="-10" dirty="0">
                          <a:solidFill>
                            <a:srgbClr val="202020"/>
                          </a:solidFill>
                          <a:latin typeface="Times New Roman"/>
                          <a:cs typeface="Times New Roman"/>
                        </a:rPr>
                        <a:t>IDEA:  </a:t>
                      </a:r>
                      <a:r>
                        <a:rPr sz="1100" spc="-5" dirty="0">
                          <a:solidFill>
                            <a:srgbClr val="202020"/>
                          </a:solidFill>
                          <a:latin typeface="Times New Roman"/>
                          <a:cs typeface="Times New Roman"/>
                        </a:rPr>
                        <a:t>Identified </a:t>
                      </a:r>
                      <a:r>
                        <a:rPr sz="1100" spc="70" dirty="0">
                          <a:solidFill>
                            <a:srgbClr val="202020"/>
                          </a:solidFill>
                          <a:latin typeface="Times New Roman"/>
                          <a:cs typeface="Times New Roman"/>
                        </a:rPr>
                        <a:t>as</a:t>
                      </a:r>
                      <a:r>
                        <a:rPr sz="1100" spc="200" dirty="0">
                          <a:solidFill>
                            <a:srgbClr val="202020"/>
                          </a:solidFill>
                          <a:latin typeface="Times New Roman"/>
                          <a:cs typeface="Times New Roman"/>
                        </a:rPr>
                        <a:t> </a:t>
                      </a:r>
                      <a:r>
                        <a:rPr sz="1100" spc="80" dirty="0">
                          <a:solidFill>
                            <a:srgbClr val="202020"/>
                          </a:solidFill>
                          <a:latin typeface="Times New Roman"/>
                          <a:cs typeface="Times New Roman"/>
                        </a:rPr>
                        <a:t>504:</a:t>
                      </a:r>
                      <a:endParaRPr sz="1100">
                        <a:latin typeface="Times New Roman"/>
                        <a:cs typeface="Times New Roman"/>
                      </a:endParaRPr>
                    </a:p>
                  </a:txBody>
                  <a:tcPr marL="0" marR="0" marT="626" marB="0">
                    <a:lnL w="12191">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marL="1270" marR="650875">
                        <a:lnSpc>
                          <a:spcPts val="1240"/>
                        </a:lnSpc>
                        <a:spcBef>
                          <a:spcPts val="5"/>
                        </a:spcBef>
                      </a:pPr>
                      <a:r>
                        <a:rPr sz="1100" spc="40" dirty="0">
                          <a:solidFill>
                            <a:srgbClr val="202020"/>
                          </a:solidFill>
                          <a:latin typeface="Times New Roman"/>
                          <a:cs typeface="Times New Roman"/>
                        </a:rPr>
                        <a:t>Counselor:  </a:t>
                      </a:r>
                      <a:r>
                        <a:rPr sz="1100" spc="35" dirty="0">
                          <a:solidFill>
                            <a:srgbClr val="202020"/>
                          </a:solidFill>
                          <a:latin typeface="Times New Roman"/>
                          <a:cs typeface="Times New Roman"/>
                        </a:rPr>
                        <a:t>Parent/Attendance</a:t>
                      </a:r>
                      <a:r>
                        <a:rPr sz="1100" spc="280" dirty="0">
                          <a:solidFill>
                            <a:srgbClr val="202020"/>
                          </a:solidFill>
                          <a:latin typeface="Times New Roman"/>
                          <a:cs typeface="Times New Roman"/>
                        </a:rPr>
                        <a:t> </a:t>
                      </a:r>
                      <a:r>
                        <a:rPr sz="1100" spc="30" dirty="0">
                          <a:solidFill>
                            <a:srgbClr val="202020"/>
                          </a:solidFill>
                          <a:latin typeface="Times New Roman"/>
                          <a:cs typeface="Times New Roman"/>
                        </a:rPr>
                        <a:t>Liaison:</a:t>
                      </a:r>
                      <a:endParaRPr sz="1100">
                        <a:latin typeface="Times New Roman"/>
                        <a:cs typeface="Times New Roman"/>
                      </a:endParaRPr>
                    </a:p>
                  </a:txBody>
                  <a:tcPr marL="0" marR="0" marT="626" marB="0">
                    <a:lnL w="12191">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3"/>
                  </a:ext>
                </a:extLst>
              </a:tr>
              <a:tr h="174184">
                <a:tc>
                  <a:txBody>
                    <a:bodyPr/>
                    <a:lstStyle/>
                    <a:p>
                      <a:pPr>
                        <a:lnSpc>
                          <a:spcPts val="1230"/>
                        </a:lnSpc>
                      </a:pPr>
                      <a:r>
                        <a:rPr sz="1100" spc="65" dirty="0">
                          <a:solidFill>
                            <a:srgbClr val="202020"/>
                          </a:solidFill>
                          <a:latin typeface="Times New Roman"/>
                          <a:cs typeface="Times New Roman"/>
                        </a:rPr>
                        <a:t>Phone:</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230"/>
                        </a:lnSpc>
                      </a:pPr>
                      <a:r>
                        <a:rPr sz="1100" spc="15" dirty="0">
                          <a:solidFill>
                            <a:srgbClr val="202020"/>
                          </a:solidFill>
                          <a:latin typeface="Times New Roman"/>
                          <a:cs typeface="Times New Roman"/>
                        </a:rPr>
                        <a:t>Email:</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4"/>
                  </a:ext>
                </a:extLst>
              </a:tr>
            </a:tbl>
          </a:graphicData>
        </a:graphic>
      </p:graphicFrame>
      <p:sp>
        <p:nvSpPr>
          <p:cNvPr id="11" name="object 11"/>
          <p:cNvSpPr txBox="1"/>
          <p:nvPr/>
        </p:nvSpPr>
        <p:spPr>
          <a:xfrm>
            <a:off x="482010" y="3716024"/>
            <a:ext cx="6764028" cy="3098277"/>
          </a:xfrm>
          <a:prstGeom prst="rect">
            <a:avLst/>
          </a:prstGeom>
        </p:spPr>
        <p:txBody>
          <a:bodyPr vert="horz" wrap="square" lIns="0" tIns="0" rIns="0" bIns="0" rtlCol="0">
            <a:spAutoFit/>
          </a:bodyPr>
          <a:lstStyle/>
          <a:p>
            <a:pPr marL="12513"/>
            <a:r>
              <a:rPr sz="1084" spc="5" dirty="0">
                <a:solidFill>
                  <a:srgbClr val="202020"/>
                </a:solidFill>
                <a:latin typeface="Times New Roman"/>
                <a:cs typeface="Times New Roman"/>
              </a:rPr>
              <a:t>Dear,</a:t>
            </a:r>
            <a:endParaRPr sz="1084" dirty="0">
              <a:latin typeface="Times New Roman"/>
              <a:cs typeface="Times New Roman"/>
            </a:endParaRPr>
          </a:p>
          <a:p>
            <a:pPr marL="12513" marR="5005" algn="just">
              <a:lnSpc>
                <a:spcPct val="103600"/>
              </a:lnSpc>
              <a:spcBef>
                <a:spcPts val="636"/>
              </a:spcBef>
              <a:tabLst>
                <a:tab pos="1446539" algn="l"/>
              </a:tabLst>
            </a:pPr>
            <a:r>
              <a:rPr sz="1084" spc="49" dirty="0">
                <a:solidFill>
                  <a:srgbClr val="202020"/>
                </a:solidFill>
                <a:latin typeface="Times New Roman"/>
                <a:cs typeface="Times New Roman"/>
              </a:rPr>
              <a:t>Student,	</a:t>
            </a:r>
            <a:r>
              <a:rPr sz="1084" spc="30" dirty="0">
                <a:solidFill>
                  <a:srgbClr val="202020"/>
                </a:solidFill>
                <a:latin typeface="Times New Roman"/>
                <a:cs typeface="Times New Roman"/>
              </a:rPr>
              <a:t>,  </a:t>
            </a:r>
            <a:r>
              <a:rPr sz="1084" spc="69" dirty="0">
                <a:solidFill>
                  <a:srgbClr val="202020"/>
                </a:solidFill>
                <a:latin typeface="Arial"/>
                <a:cs typeface="Arial"/>
              </a:rPr>
              <a:t>h</a:t>
            </a:r>
            <a:r>
              <a:rPr sz="1084" spc="69" dirty="0">
                <a:solidFill>
                  <a:srgbClr val="202020"/>
                </a:solidFill>
                <a:latin typeface="Times New Roman"/>
                <a:cs typeface="Times New Roman"/>
              </a:rPr>
              <a:t>as </a:t>
            </a:r>
            <a:r>
              <a:rPr sz="1084" spc="84" dirty="0">
                <a:solidFill>
                  <a:srgbClr val="202020"/>
                </a:solidFill>
                <a:latin typeface="Times New Roman"/>
                <a:cs typeface="Times New Roman"/>
              </a:rPr>
              <a:t>been </a:t>
            </a:r>
            <a:r>
              <a:rPr sz="1084" spc="74" dirty="0">
                <a:solidFill>
                  <a:srgbClr val="202020"/>
                </a:solidFill>
                <a:latin typeface="Times New Roman"/>
                <a:cs typeface="Times New Roman"/>
              </a:rPr>
              <a:t>absent  </a:t>
            </a:r>
            <a:r>
              <a:rPr sz="1084" spc="-5" dirty="0">
                <a:solidFill>
                  <a:srgbClr val="202020"/>
                </a:solidFill>
                <a:latin typeface="Times New Roman"/>
                <a:cs typeface="Times New Roman"/>
              </a:rPr>
              <a:t>from  </a:t>
            </a:r>
            <a:r>
              <a:rPr sz="1084" dirty="0">
                <a:solidFill>
                  <a:srgbClr val="202020"/>
                </a:solidFill>
                <a:latin typeface="Arial"/>
                <a:cs typeface="Arial"/>
              </a:rPr>
              <a:t>school  </a:t>
            </a:r>
            <a:r>
              <a:rPr sz="1084" b="1" spc="-5" dirty="0">
                <a:solidFill>
                  <a:srgbClr val="202020"/>
                </a:solidFill>
                <a:latin typeface="Arial"/>
                <a:cs typeface="Arial"/>
              </a:rPr>
              <a:t>(in  person) </a:t>
            </a:r>
            <a:r>
              <a:rPr sz="1084" b="1" dirty="0">
                <a:solidFill>
                  <a:srgbClr val="202020"/>
                </a:solidFill>
                <a:latin typeface="Times New Roman"/>
                <a:cs typeface="Times New Roman"/>
              </a:rPr>
              <a:t>for </a:t>
            </a:r>
            <a:r>
              <a:rPr lang="en-US" sz="1084" b="1" u="heavy" dirty="0">
                <a:solidFill>
                  <a:srgbClr val="202020"/>
                </a:solidFill>
                <a:latin typeface="Times New Roman"/>
                <a:cs typeface="Times New Roman"/>
              </a:rPr>
              <a:t>3 </a:t>
            </a:r>
            <a:r>
              <a:rPr sz="1084" b="1" dirty="0">
                <a:solidFill>
                  <a:srgbClr val="202020"/>
                </a:solidFill>
                <a:latin typeface="Times New Roman"/>
                <a:cs typeface="Times New Roman"/>
              </a:rPr>
              <a:t>days </a:t>
            </a:r>
            <a:r>
              <a:rPr sz="1084" b="1" spc="49" dirty="0">
                <a:solidFill>
                  <a:srgbClr val="202020"/>
                </a:solidFill>
                <a:latin typeface="Times New Roman"/>
                <a:cs typeface="Times New Roman"/>
              </a:rPr>
              <a:t>(cumulative)</a:t>
            </a:r>
            <a:r>
              <a:rPr sz="1084" b="1" spc="25" dirty="0">
                <a:solidFill>
                  <a:srgbClr val="202020"/>
                </a:solidFill>
                <a:latin typeface="Times New Roman"/>
                <a:cs typeface="Times New Roman"/>
              </a:rPr>
              <a:t> </a:t>
            </a:r>
            <a:r>
              <a:rPr sz="1084" b="1" spc="49" dirty="0">
                <a:solidFill>
                  <a:srgbClr val="202020"/>
                </a:solidFill>
                <a:latin typeface="Times New Roman"/>
                <a:cs typeface="Times New Roman"/>
              </a:rPr>
              <a:t>without </a:t>
            </a:r>
            <a:r>
              <a:rPr sz="1084" b="1" dirty="0">
                <a:solidFill>
                  <a:srgbClr val="202020"/>
                </a:solidFill>
                <a:latin typeface="Times New Roman"/>
                <a:cs typeface="Times New Roman"/>
              </a:rPr>
              <a:t>proper </a:t>
            </a:r>
            <a:r>
              <a:rPr sz="1084" b="1" spc="54" dirty="0">
                <a:solidFill>
                  <a:srgbClr val="202020"/>
                </a:solidFill>
                <a:latin typeface="Times New Roman"/>
                <a:cs typeface="Times New Roman"/>
              </a:rPr>
              <a:t>excuse. </a:t>
            </a:r>
            <a:r>
              <a:rPr sz="1084" spc="-5" dirty="0">
                <a:solidFill>
                  <a:srgbClr val="202020"/>
                </a:solidFill>
                <a:latin typeface="Times New Roman"/>
                <a:cs typeface="Times New Roman"/>
              </a:rPr>
              <a:t>As </a:t>
            </a:r>
            <a:r>
              <a:rPr sz="1084" spc="49" dirty="0">
                <a:solidFill>
                  <a:srgbClr val="202020"/>
                </a:solidFill>
                <a:latin typeface="Arial"/>
                <a:cs typeface="Arial"/>
              </a:rPr>
              <a:t>t</a:t>
            </a:r>
            <a:r>
              <a:rPr sz="1084" spc="49" dirty="0">
                <a:solidFill>
                  <a:srgbClr val="202020"/>
                </a:solidFill>
                <a:latin typeface="Times New Roman"/>
                <a:cs typeface="Times New Roman"/>
              </a:rPr>
              <a:t>he </a:t>
            </a:r>
            <a:r>
              <a:rPr sz="1084" spc="-49" dirty="0">
                <a:solidFill>
                  <a:srgbClr val="202020"/>
                </a:solidFill>
                <a:latin typeface="Arial"/>
                <a:cs typeface="Arial"/>
              </a:rPr>
              <a:t>L</a:t>
            </a:r>
            <a:r>
              <a:rPr sz="1084" spc="-49" dirty="0">
                <a:solidFill>
                  <a:srgbClr val="202020"/>
                </a:solidFill>
                <a:latin typeface="Times New Roman"/>
                <a:cs typeface="Times New Roman"/>
              </a:rPr>
              <a:t>egal </a:t>
            </a:r>
            <a:r>
              <a:rPr sz="1084" spc="34" dirty="0">
                <a:solidFill>
                  <a:srgbClr val="202020"/>
                </a:solidFill>
                <a:latin typeface="Arial"/>
                <a:cs typeface="Arial"/>
              </a:rPr>
              <a:t>P</a:t>
            </a:r>
            <a:r>
              <a:rPr sz="1084" spc="34" dirty="0">
                <a:solidFill>
                  <a:srgbClr val="202020"/>
                </a:solidFill>
                <a:latin typeface="Times New Roman"/>
                <a:cs typeface="Times New Roman"/>
              </a:rPr>
              <a:t>arent/guardian </a:t>
            </a:r>
            <a:r>
              <a:rPr sz="1084" spc="-84" dirty="0">
                <a:solidFill>
                  <a:srgbClr val="202020"/>
                </a:solidFill>
                <a:latin typeface="Arial"/>
                <a:cs typeface="Arial"/>
              </a:rPr>
              <a:t>o</a:t>
            </a:r>
            <a:r>
              <a:rPr sz="1084" spc="-84" dirty="0">
                <a:solidFill>
                  <a:srgbClr val="202020"/>
                </a:solidFill>
                <a:latin typeface="Times New Roman"/>
                <a:cs typeface="Times New Roman"/>
              </a:rPr>
              <a:t>f </a:t>
            </a:r>
            <a:r>
              <a:rPr sz="1084" spc="-30" dirty="0">
                <a:solidFill>
                  <a:srgbClr val="202020"/>
                </a:solidFill>
                <a:latin typeface="Arial"/>
                <a:cs typeface="Arial"/>
              </a:rPr>
              <a:t>t</a:t>
            </a:r>
            <a:r>
              <a:rPr sz="1084" spc="-30" dirty="0">
                <a:solidFill>
                  <a:srgbClr val="202020"/>
                </a:solidFill>
                <a:latin typeface="Times New Roman"/>
                <a:cs typeface="Times New Roman"/>
              </a:rPr>
              <a:t>his </a:t>
            </a:r>
            <a:r>
              <a:rPr sz="1084" spc="20" dirty="0">
                <a:solidFill>
                  <a:srgbClr val="202020"/>
                </a:solidFill>
                <a:latin typeface="Arial"/>
                <a:cs typeface="Arial"/>
              </a:rPr>
              <a:t>S</a:t>
            </a:r>
            <a:r>
              <a:rPr sz="1084" spc="20" dirty="0">
                <a:solidFill>
                  <a:srgbClr val="202020"/>
                </a:solidFill>
                <a:latin typeface="Times New Roman"/>
                <a:cs typeface="Times New Roman"/>
              </a:rPr>
              <a:t>tudent, </a:t>
            </a:r>
            <a:r>
              <a:rPr sz="1084" spc="128" dirty="0">
                <a:solidFill>
                  <a:srgbClr val="202020"/>
                </a:solidFill>
                <a:latin typeface="Arial"/>
                <a:cs typeface="Arial"/>
              </a:rPr>
              <a:t>y</a:t>
            </a:r>
            <a:r>
              <a:rPr sz="1084" spc="128" dirty="0">
                <a:solidFill>
                  <a:srgbClr val="202020"/>
                </a:solidFill>
                <a:latin typeface="Times New Roman"/>
                <a:cs typeface="Times New Roman"/>
              </a:rPr>
              <a:t>ou </a:t>
            </a:r>
            <a:r>
              <a:rPr sz="1084" spc="-10" dirty="0">
                <a:solidFill>
                  <a:srgbClr val="202020"/>
                </a:solidFill>
                <a:latin typeface="Arial"/>
                <a:cs typeface="Arial"/>
              </a:rPr>
              <a:t>a</a:t>
            </a:r>
            <a:r>
              <a:rPr sz="1084" spc="-10" dirty="0">
                <a:solidFill>
                  <a:srgbClr val="202020"/>
                </a:solidFill>
                <a:latin typeface="Times New Roman"/>
                <a:cs typeface="Times New Roman"/>
              </a:rPr>
              <a:t>re </a:t>
            </a:r>
            <a:r>
              <a:rPr sz="1084" spc="34" dirty="0">
                <a:solidFill>
                  <a:srgbClr val="202020"/>
                </a:solidFill>
                <a:latin typeface="Arial"/>
                <a:cs typeface="Arial"/>
              </a:rPr>
              <a:t>r</a:t>
            </a:r>
            <a:r>
              <a:rPr sz="1084" spc="34" dirty="0">
                <a:solidFill>
                  <a:srgbClr val="202020"/>
                </a:solidFill>
                <a:latin typeface="Times New Roman"/>
                <a:cs typeface="Times New Roman"/>
              </a:rPr>
              <a:t>esponsible </a:t>
            </a:r>
            <a:r>
              <a:rPr sz="1084" spc="5" dirty="0">
                <a:solidFill>
                  <a:srgbClr val="202020"/>
                </a:solidFill>
                <a:latin typeface="Arial"/>
                <a:cs typeface="Arial"/>
              </a:rPr>
              <a:t>f</a:t>
            </a:r>
            <a:r>
              <a:rPr sz="1084" spc="5" dirty="0">
                <a:solidFill>
                  <a:srgbClr val="202020"/>
                </a:solidFill>
                <a:latin typeface="Times New Roman"/>
                <a:cs typeface="Times New Roman"/>
              </a:rPr>
              <a:t>or </a:t>
            </a:r>
            <a:r>
              <a:rPr sz="1084" spc="5" dirty="0">
                <a:solidFill>
                  <a:srgbClr val="202020"/>
                </a:solidFill>
                <a:latin typeface="Arial"/>
                <a:cs typeface="Arial"/>
              </a:rPr>
              <a:t>hi</a:t>
            </a:r>
            <a:r>
              <a:rPr sz="1084" spc="5" dirty="0">
                <a:solidFill>
                  <a:srgbClr val="202020"/>
                </a:solidFill>
                <a:latin typeface="Times New Roman"/>
                <a:cs typeface="Times New Roman"/>
              </a:rPr>
              <a:t>s/her </a:t>
            </a:r>
            <a:r>
              <a:rPr sz="1084" spc="64" dirty="0">
                <a:solidFill>
                  <a:srgbClr val="202020"/>
                </a:solidFill>
                <a:latin typeface="Times New Roman"/>
                <a:cs typeface="Times New Roman"/>
              </a:rPr>
              <a:t>attendance  </a:t>
            </a:r>
            <a:r>
              <a:rPr sz="1084" dirty="0">
                <a:solidFill>
                  <a:srgbClr val="202020"/>
                </a:solidFill>
                <a:latin typeface="Times New Roman"/>
                <a:cs typeface="Times New Roman"/>
              </a:rPr>
              <a:t>at  </a:t>
            </a:r>
            <a:r>
              <a:rPr sz="1084" spc="44" dirty="0">
                <a:solidFill>
                  <a:srgbClr val="202020"/>
                </a:solidFill>
                <a:latin typeface="Times New Roman"/>
                <a:cs typeface="Times New Roman"/>
              </a:rPr>
              <a:t>the </a:t>
            </a:r>
            <a:r>
              <a:rPr sz="1084" dirty="0">
                <a:solidFill>
                  <a:srgbClr val="202020"/>
                </a:solidFill>
                <a:latin typeface="Times New Roman"/>
                <a:cs typeface="Times New Roman"/>
              </a:rPr>
              <a:t>school </a:t>
            </a:r>
            <a:r>
              <a:rPr sz="1084" spc="69" dirty="0">
                <a:solidFill>
                  <a:srgbClr val="202020"/>
                </a:solidFill>
                <a:latin typeface="Times New Roman"/>
                <a:cs typeface="Times New Roman"/>
              </a:rPr>
              <a:t>in </a:t>
            </a:r>
            <a:r>
              <a:rPr sz="1084" spc="-5" dirty="0">
                <a:solidFill>
                  <a:srgbClr val="202020"/>
                </a:solidFill>
                <a:latin typeface="Times New Roman"/>
                <a:cs typeface="Times New Roman"/>
              </a:rPr>
              <a:t>which </a:t>
            </a:r>
            <a:r>
              <a:rPr sz="1084" spc="74" dirty="0">
                <a:solidFill>
                  <a:srgbClr val="202020"/>
                </a:solidFill>
                <a:latin typeface="Times New Roman"/>
                <a:cs typeface="Times New Roman"/>
              </a:rPr>
              <a:t>he/she </a:t>
            </a:r>
            <a:r>
              <a:rPr sz="1084" spc="-5" dirty="0">
                <a:solidFill>
                  <a:srgbClr val="202020"/>
                </a:solidFill>
                <a:latin typeface="Times New Roman"/>
                <a:cs typeface="Times New Roman"/>
              </a:rPr>
              <a:t>is</a:t>
            </a:r>
            <a:r>
              <a:rPr sz="1084" spc="143" dirty="0">
                <a:solidFill>
                  <a:srgbClr val="202020"/>
                </a:solidFill>
                <a:latin typeface="Times New Roman"/>
                <a:cs typeface="Times New Roman"/>
              </a:rPr>
              <a:t> </a:t>
            </a:r>
            <a:r>
              <a:rPr sz="1084" spc="25" dirty="0">
                <a:solidFill>
                  <a:srgbClr val="202020"/>
                </a:solidFill>
                <a:latin typeface="Times New Roman"/>
                <a:cs typeface="Times New Roman"/>
              </a:rPr>
              <a:t>enrolled.</a:t>
            </a:r>
            <a:endParaRPr sz="1084" dirty="0">
              <a:latin typeface="Times New Roman"/>
              <a:cs typeface="Times New Roman"/>
            </a:endParaRPr>
          </a:p>
          <a:p>
            <a:pPr marL="12513" marR="482387">
              <a:lnSpc>
                <a:spcPts val="1241"/>
              </a:lnSpc>
              <a:spcBef>
                <a:spcPts val="951"/>
              </a:spcBef>
            </a:pPr>
            <a:r>
              <a:rPr sz="1084" spc="-5" dirty="0">
                <a:solidFill>
                  <a:srgbClr val="202020"/>
                </a:solidFill>
                <a:latin typeface="Times New Roman"/>
                <a:cs typeface="Times New Roman"/>
              </a:rPr>
              <a:t>As per </a:t>
            </a:r>
            <a:r>
              <a:rPr sz="1084" spc="39" dirty="0">
                <a:solidFill>
                  <a:srgbClr val="202020"/>
                </a:solidFill>
                <a:latin typeface="Times New Roman"/>
                <a:cs typeface="Times New Roman"/>
              </a:rPr>
              <a:t>Texas </a:t>
            </a:r>
            <a:r>
              <a:rPr sz="1084" spc="44" dirty="0">
                <a:solidFill>
                  <a:srgbClr val="202020"/>
                </a:solidFill>
                <a:latin typeface="Times New Roman"/>
                <a:cs typeface="Times New Roman"/>
              </a:rPr>
              <a:t>Compulsory </a:t>
            </a:r>
            <a:r>
              <a:rPr sz="1084" spc="39" dirty="0">
                <a:solidFill>
                  <a:srgbClr val="202020"/>
                </a:solidFill>
                <a:latin typeface="Times New Roman"/>
                <a:cs typeface="Times New Roman"/>
              </a:rPr>
              <a:t>Attendance </a:t>
            </a:r>
            <a:r>
              <a:rPr sz="1084" dirty="0">
                <a:solidFill>
                  <a:srgbClr val="202020"/>
                </a:solidFill>
                <a:latin typeface="Times New Roman"/>
                <a:cs typeface="Times New Roman"/>
              </a:rPr>
              <a:t>Law </a:t>
            </a:r>
            <a:r>
              <a:rPr sz="1084" spc="-5" dirty="0">
                <a:solidFill>
                  <a:srgbClr val="202020"/>
                </a:solidFill>
                <a:latin typeface="Times New Roman"/>
                <a:cs typeface="Times New Roman"/>
              </a:rPr>
              <a:t>(T.E.C. </a:t>
            </a:r>
            <a:r>
              <a:rPr sz="1084" spc="44" dirty="0">
                <a:solidFill>
                  <a:srgbClr val="202020"/>
                </a:solidFill>
                <a:latin typeface="Times New Roman"/>
                <a:cs typeface="Times New Roman"/>
              </a:rPr>
              <a:t>§25.093) </a:t>
            </a:r>
            <a:r>
              <a:rPr sz="1084" dirty="0">
                <a:solidFill>
                  <a:srgbClr val="202020"/>
                </a:solidFill>
                <a:latin typeface="Times New Roman"/>
                <a:cs typeface="Times New Roman"/>
              </a:rPr>
              <a:t>and </a:t>
            </a:r>
            <a:r>
              <a:rPr sz="1084" spc="-5" dirty="0">
                <a:solidFill>
                  <a:srgbClr val="202020"/>
                </a:solidFill>
                <a:latin typeface="Times New Roman"/>
                <a:cs typeface="Times New Roman"/>
              </a:rPr>
              <a:t>(T.F.C. </a:t>
            </a:r>
            <a:r>
              <a:rPr sz="1084" spc="39" dirty="0">
                <a:solidFill>
                  <a:srgbClr val="202020"/>
                </a:solidFill>
                <a:latin typeface="Times New Roman"/>
                <a:cs typeface="Times New Roman"/>
              </a:rPr>
              <a:t>§65.103) </a:t>
            </a:r>
            <a:r>
              <a:rPr sz="1084" dirty="0">
                <a:solidFill>
                  <a:srgbClr val="202020"/>
                </a:solidFill>
                <a:latin typeface="Times New Roman"/>
                <a:cs typeface="Times New Roman"/>
              </a:rPr>
              <a:t>failure to </a:t>
            </a:r>
            <a:r>
              <a:rPr sz="1084" spc="-5" dirty="0">
                <a:solidFill>
                  <a:srgbClr val="202020"/>
                </a:solidFill>
                <a:latin typeface="Times New Roman"/>
                <a:cs typeface="Times New Roman"/>
              </a:rPr>
              <a:t>comply will  result  </a:t>
            </a:r>
            <a:r>
              <a:rPr sz="1084" dirty="0">
                <a:solidFill>
                  <a:srgbClr val="202020"/>
                </a:solidFill>
                <a:latin typeface="Times New Roman"/>
                <a:cs typeface="Times New Roman"/>
              </a:rPr>
              <a:t>in </a:t>
            </a:r>
            <a:r>
              <a:rPr sz="1084" spc="-5" dirty="0">
                <a:solidFill>
                  <a:srgbClr val="202020"/>
                </a:solidFill>
                <a:latin typeface="Times New Roman"/>
                <a:cs typeface="Times New Roman"/>
              </a:rPr>
              <a:t>legal  </a:t>
            </a:r>
            <a:r>
              <a:rPr sz="1084" spc="39" dirty="0">
                <a:solidFill>
                  <a:srgbClr val="202020"/>
                </a:solidFill>
                <a:latin typeface="Times New Roman"/>
                <a:cs typeface="Times New Roman"/>
              </a:rPr>
              <a:t>prosecution. </a:t>
            </a:r>
            <a:r>
              <a:rPr sz="1084" dirty="0">
                <a:solidFill>
                  <a:srgbClr val="202020"/>
                </a:solidFill>
                <a:latin typeface="Times New Roman"/>
                <a:cs typeface="Times New Roman"/>
              </a:rPr>
              <a:t>The  </a:t>
            </a:r>
            <a:r>
              <a:rPr sz="1084" spc="-5" dirty="0">
                <a:solidFill>
                  <a:srgbClr val="202020"/>
                </a:solidFill>
                <a:latin typeface="Times New Roman"/>
                <a:cs typeface="Times New Roman"/>
              </a:rPr>
              <a:t>court  </a:t>
            </a:r>
            <a:r>
              <a:rPr sz="1084" spc="49" dirty="0">
                <a:solidFill>
                  <a:srgbClr val="202020"/>
                </a:solidFill>
                <a:latin typeface="Times New Roman"/>
                <a:cs typeface="Times New Roman"/>
              </a:rPr>
              <a:t>ordered </a:t>
            </a:r>
            <a:r>
              <a:rPr sz="1084" spc="44" dirty="0">
                <a:solidFill>
                  <a:srgbClr val="202020"/>
                </a:solidFill>
                <a:latin typeface="Times New Roman"/>
                <a:cs typeface="Times New Roman"/>
              </a:rPr>
              <a:t>penalties </a:t>
            </a:r>
            <a:r>
              <a:rPr sz="1084" dirty="0">
                <a:solidFill>
                  <a:srgbClr val="202020"/>
                </a:solidFill>
                <a:latin typeface="Times New Roman"/>
                <a:cs typeface="Times New Roman"/>
              </a:rPr>
              <a:t>and  </a:t>
            </a:r>
            <a:r>
              <a:rPr sz="1084" spc="49" dirty="0">
                <a:solidFill>
                  <a:srgbClr val="202020"/>
                </a:solidFill>
                <a:latin typeface="Times New Roman"/>
                <a:cs typeface="Times New Roman"/>
              </a:rPr>
              <a:t>remedial </a:t>
            </a:r>
            <a:r>
              <a:rPr sz="1084" spc="44" dirty="0">
                <a:solidFill>
                  <a:srgbClr val="202020"/>
                </a:solidFill>
                <a:latin typeface="Times New Roman"/>
                <a:cs typeface="Times New Roman"/>
              </a:rPr>
              <a:t>orders </a:t>
            </a:r>
            <a:r>
              <a:rPr sz="1084" spc="-5" dirty="0">
                <a:solidFill>
                  <a:srgbClr val="202020"/>
                </a:solidFill>
                <a:latin typeface="Times New Roman"/>
                <a:cs typeface="Times New Roman"/>
              </a:rPr>
              <a:t>for violating </a:t>
            </a:r>
            <a:r>
              <a:rPr sz="1084" spc="84" dirty="0">
                <a:solidFill>
                  <a:srgbClr val="202020"/>
                </a:solidFill>
                <a:latin typeface="Times New Roman"/>
                <a:cs typeface="Times New Roman"/>
              </a:rPr>
              <a:t>these </a:t>
            </a:r>
            <a:r>
              <a:rPr sz="1084" spc="-5" dirty="0">
                <a:solidFill>
                  <a:srgbClr val="202020"/>
                </a:solidFill>
                <a:latin typeface="Times New Roman"/>
                <a:cs typeface="Times New Roman"/>
              </a:rPr>
              <a:t>laws</a:t>
            </a:r>
            <a:r>
              <a:rPr sz="1084" spc="-20" dirty="0">
                <a:solidFill>
                  <a:srgbClr val="202020"/>
                </a:solidFill>
                <a:latin typeface="Times New Roman"/>
                <a:cs typeface="Times New Roman"/>
              </a:rPr>
              <a:t> </a:t>
            </a:r>
            <a:r>
              <a:rPr sz="1084" spc="54" dirty="0">
                <a:solidFill>
                  <a:srgbClr val="202020"/>
                </a:solidFill>
                <a:latin typeface="Times New Roman"/>
                <a:cs typeface="Times New Roman"/>
              </a:rPr>
              <a:t>are:</a:t>
            </a:r>
            <a:endParaRPr sz="1084" dirty="0">
              <a:latin typeface="Times New Roman"/>
              <a:cs typeface="Times New Roman"/>
            </a:endParaRPr>
          </a:p>
          <a:p>
            <a:pPr marL="240256" indent="-227742">
              <a:spcBef>
                <a:spcPts val="995"/>
              </a:spcBef>
              <a:buChar char="•"/>
              <a:tabLst>
                <a:tab pos="240256" algn="l"/>
                <a:tab pos="240881" algn="l"/>
              </a:tabLst>
            </a:pPr>
            <a:r>
              <a:rPr sz="1084" dirty="0">
                <a:solidFill>
                  <a:srgbClr val="202020"/>
                </a:solidFill>
                <a:latin typeface="Times New Roman"/>
                <a:cs typeface="Times New Roman"/>
              </a:rPr>
              <a:t>Court</a:t>
            </a:r>
            <a:r>
              <a:rPr sz="1084" spc="59" dirty="0">
                <a:solidFill>
                  <a:srgbClr val="202020"/>
                </a:solidFill>
                <a:latin typeface="Times New Roman"/>
                <a:cs typeface="Times New Roman"/>
              </a:rPr>
              <a:t> </a:t>
            </a:r>
            <a:r>
              <a:rPr sz="1084" spc="64" dirty="0">
                <a:solidFill>
                  <a:srgbClr val="202020"/>
                </a:solidFill>
                <a:latin typeface="Times New Roman"/>
                <a:cs typeface="Times New Roman"/>
              </a:rPr>
              <a:t>Costs</a:t>
            </a:r>
            <a:endParaRPr sz="1084" dirty="0">
              <a:latin typeface="Times New Roman"/>
              <a:cs typeface="Times New Roman"/>
            </a:endParaRPr>
          </a:p>
          <a:p>
            <a:pPr marL="240256" indent="-227742">
              <a:spcBef>
                <a:spcPts val="315"/>
              </a:spcBef>
              <a:buChar char="•"/>
              <a:tabLst>
                <a:tab pos="240256" algn="l"/>
                <a:tab pos="240881" algn="l"/>
              </a:tabLst>
            </a:pPr>
            <a:r>
              <a:rPr sz="1084" spc="49" dirty="0">
                <a:solidFill>
                  <a:srgbClr val="202020"/>
                </a:solidFill>
                <a:latin typeface="Times New Roman"/>
                <a:cs typeface="Times New Roman"/>
              </a:rPr>
              <a:t>Parent Escorting Student </a:t>
            </a:r>
            <a:r>
              <a:rPr sz="1084" dirty="0">
                <a:solidFill>
                  <a:srgbClr val="202020"/>
                </a:solidFill>
                <a:latin typeface="Times New Roman"/>
                <a:cs typeface="Times New Roman"/>
              </a:rPr>
              <a:t>to</a:t>
            </a:r>
            <a:r>
              <a:rPr sz="1084" spc="-64" dirty="0">
                <a:solidFill>
                  <a:srgbClr val="202020"/>
                </a:solidFill>
                <a:latin typeface="Times New Roman"/>
                <a:cs typeface="Times New Roman"/>
              </a:rPr>
              <a:t> </a:t>
            </a:r>
            <a:r>
              <a:rPr sz="1084" spc="79" dirty="0">
                <a:solidFill>
                  <a:srgbClr val="202020"/>
                </a:solidFill>
                <a:latin typeface="Times New Roman"/>
                <a:cs typeface="Times New Roman"/>
              </a:rPr>
              <a:t>Classes</a:t>
            </a:r>
            <a:endParaRPr sz="1084" dirty="0">
              <a:latin typeface="Times New Roman"/>
              <a:cs typeface="Times New Roman"/>
            </a:endParaRPr>
          </a:p>
          <a:p>
            <a:pPr marL="240256" indent="-227742">
              <a:spcBef>
                <a:spcPts val="320"/>
              </a:spcBef>
              <a:buChar char="•"/>
              <a:tabLst>
                <a:tab pos="240256" algn="l"/>
                <a:tab pos="240881" algn="l"/>
              </a:tabLst>
            </a:pPr>
            <a:r>
              <a:rPr sz="1084" spc="39" dirty="0">
                <a:solidFill>
                  <a:srgbClr val="202020"/>
                </a:solidFill>
                <a:latin typeface="Times New Roman"/>
                <a:cs typeface="Times New Roman"/>
              </a:rPr>
              <a:t>Student Performing </a:t>
            </a:r>
            <a:r>
              <a:rPr sz="1084" spc="-5" dirty="0">
                <a:solidFill>
                  <a:srgbClr val="202020"/>
                </a:solidFill>
                <a:latin typeface="Times New Roman"/>
                <a:cs typeface="Times New Roman"/>
              </a:rPr>
              <a:t>Community </a:t>
            </a:r>
            <a:r>
              <a:rPr sz="1084" spc="15" dirty="0">
                <a:solidFill>
                  <a:srgbClr val="202020"/>
                </a:solidFill>
                <a:latin typeface="Times New Roman"/>
                <a:cs typeface="Times New Roman"/>
              </a:rPr>
              <a:t>Service</a:t>
            </a:r>
            <a:r>
              <a:rPr sz="1084" spc="34" dirty="0">
                <a:solidFill>
                  <a:srgbClr val="202020"/>
                </a:solidFill>
                <a:latin typeface="Times New Roman"/>
                <a:cs typeface="Times New Roman"/>
              </a:rPr>
              <a:t> </a:t>
            </a:r>
            <a:r>
              <a:rPr sz="1084" spc="44" dirty="0">
                <a:solidFill>
                  <a:srgbClr val="202020"/>
                </a:solidFill>
                <a:latin typeface="Times New Roman"/>
                <a:cs typeface="Times New Roman"/>
              </a:rPr>
              <a:t>Hours</a:t>
            </a:r>
            <a:endParaRPr sz="1084" dirty="0">
              <a:latin typeface="Times New Roman"/>
              <a:cs typeface="Times New Roman"/>
            </a:endParaRPr>
          </a:p>
          <a:p>
            <a:pPr marL="240256" indent="-227742">
              <a:spcBef>
                <a:spcPts val="320"/>
              </a:spcBef>
              <a:buChar char="•"/>
              <a:tabLst>
                <a:tab pos="240256" algn="l"/>
                <a:tab pos="240881" algn="l"/>
              </a:tabLst>
            </a:pPr>
            <a:r>
              <a:rPr sz="1084" spc="54" dirty="0">
                <a:solidFill>
                  <a:srgbClr val="202020"/>
                </a:solidFill>
                <a:latin typeface="Times New Roman"/>
                <a:cs typeface="Times New Roman"/>
              </a:rPr>
              <a:t>Student </a:t>
            </a:r>
            <a:r>
              <a:rPr sz="1084" spc="59" dirty="0">
                <a:solidFill>
                  <a:srgbClr val="202020"/>
                </a:solidFill>
                <a:latin typeface="Times New Roman"/>
                <a:cs typeface="Times New Roman"/>
              </a:rPr>
              <a:t>Suspension </a:t>
            </a:r>
            <a:r>
              <a:rPr sz="1084" dirty="0">
                <a:solidFill>
                  <a:srgbClr val="202020"/>
                </a:solidFill>
                <a:latin typeface="Times New Roman"/>
                <a:cs typeface="Times New Roman"/>
              </a:rPr>
              <a:t>of </a:t>
            </a:r>
            <a:r>
              <a:rPr sz="1084" spc="-5" dirty="0">
                <a:solidFill>
                  <a:srgbClr val="202020"/>
                </a:solidFill>
                <a:latin typeface="Times New Roman"/>
                <a:cs typeface="Times New Roman"/>
              </a:rPr>
              <a:t>Driver’s</a:t>
            </a:r>
            <a:r>
              <a:rPr sz="1084" spc="15" dirty="0">
                <a:solidFill>
                  <a:srgbClr val="202020"/>
                </a:solidFill>
                <a:latin typeface="Times New Roman"/>
                <a:cs typeface="Times New Roman"/>
              </a:rPr>
              <a:t> </a:t>
            </a:r>
            <a:r>
              <a:rPr sz="1084" spc="44" dirty="0">
                <a:solidFill>
                  <a:srgbClr val="202020"/>
                </a:solidFill>
                <a:latin typeface="Times New Roman"/>
                <a:cs typeface="Times New Roman"/>
              </a:rPr>
              <a:t>License</a:t>
            </a:r>
            <a:endParaRPr sz="1084" dirty="0">
              <a:latin typeface="Times New Roman"/>
              <a:cs typeface="Times New Roman"/>
            </a:endParaRPr>
          </a:p>
          <a:p>
            <a:pPr marL="240256" indent="-227742">
              <a:spcBef>
                <a:spcPts val="305"/>
              </a:spcBef>
              <a:buChar char="•"/>
              <a:tabLst>
                <a:tab pos="240256" algn="l"/>
                <a:tab pos="240881" algn="l"/>
              </a:tabLst>
            </a:pPr>
            <a:r>
              <a:rPr sz="1084" spc="49" dirty="0">
                <a:solidFill>
                  <a:srgbClr val="202020"/>
                </a:solidFill>
                <a:latin typeface="Times New Roman"/>
                <a:cs typeface="Times New Roman"/>
              </a:rPr>
              <a:t>Parent </a:t>
            </a:r>
            <a:r>
              <a:rPr sz="1084" spc="44" dirty="0">
                <a:solidFill>
                  <a:srgbClr val="202020"/>
                </a:solidFill>
                <a:latin typeface="Times New Roman"/>
                <a:cs typeface="Times New Roman"/>
              </a:rPr>
              <a:t>attending </a:t>
            </a:r>
            <a:r>
              <a:rPr sz="1084" spc="49" dirty="0">
                <a:solidFill>
                  <a:srgbClr val="202020"/>
                </a:solidFill>
                <a:latin typeface="Times New Roman"/>
                <a:cs typeface="Times New Roman"/>
              </a:rPr>
              <a:t>Counseling Classes </a:t>
            </a:r>
            <a:r>
              <a:rPr sz="1084" spc="-5" dirty="0">
                <a:solidFill>
                  <a:srgbClr val="202020"/>
                </a:solidFill>
                <a:latin typeface="Times New Roman"/>
                <a:cs typeface="Times New Roman"/>
              </a:rPr>
              <a:t>&amp;/or </a:t>
            </a:r>
            <a:r>
              <a:rPr sz="1084" spc="30" dirty="0">
                <a:solidFill>
                  <a:srgbClr val="202020"/>
                </a:solidFill>
                <a:latin typeface="Times New Roman"/>
                <a:cs typeface="Times New Roman"/>
              </a:rPr>
              <a:t>Parental </a:t>
            </a:r>
            <a:r>
              <a:rPr sz="1084" spc="34" dirty="0">
                <a:solidFill>
                  <a:srgbClr val="202020"/>
                </a:solidFill>
                <a:latin typeface="Times New Roman"/>
                <a:cs typeface="Times New Roman"/>
              </a:rPr>
              <a:t>Involvement</a:t>
            </a:r>
            <a:r>
              <a:rPr sz="1084" spc="232" dirty="0">
                <a:solidFill>
                  <a:srgbClr val="202020"/>
                </a:solidFill>
                <a:latin typeface="Times New Roman"/>
                <a:cs typeface="Times New Roman"/>
              </a:rPr>
              <a:t> </a:t>
            </a:r>
            <a:r>
              <a:rPr sz="1084" spc="39" dirty="0">
                <a:solidFill>
                  <a:srgbClr val="202020"/>
                </a:solidFill>
                <a:latin typeface="Times New Roman"/>
                <a:cs typeface="Times New Roman"/>
              </a:rPr>
              <a:t>Meetings</a:t>
            </a:r>
            <a:endParaRPr sz="1084" dirty="0">
              <a:latin typeface="Times New Roman"/>
              <a:cs typeface="Times New Roman"/>
            </a:endParaRPr>
          </a:p>
          <a:p>
            <a:pPr marL="240256" indent="-227742">
              <a:spcBef>
                <a:spcPts val="315"/>
              </a:spcBef>
              <a:buChar char="•"/>
              <a:tabLst>
                <a:tab pos="240256" algn="l"/>
                <a:tab pos="240881" algn="l"/>
              </a:tabLst>
            </a:pPr>
            <a:r>
              <a:rPr sz="1084" dirty="0">
                <a:solidFill>
                  <a:srgbClr val="202020"/>
                </a:solidFill>
                <a:latin typeface="Times New Roman"/>
                <a:cs typeface="Times New Roman"/>
              </a:rPr>
              <a:t>Refer  </a:t>
            </a:r>
            <a:r>
              <a:rPr sz="1084" spc="-5" dirty="0">
                <a:solidFill>
                  <a:srgbClr val="202020"/>
                </a:solidFill>
                <a:latin typeface="Times New Roman"/>
                <a:cs typeface="Times New Roman"/>
              </a:rPr>
              <a:t>for </a:t>
            </a:r>
            <a:r>
              <a:rPr sz="1084" spc="-10" dirty="0">
                <a:solidFill>
                  <a:srgbClr val="202020"/>
                </a:solidFill>
                <a:latin typeface="Times New Roman"/>
                <a:cs typeface="Times New Roman"/>
              </a:rPr>
              <a:t>Civil</a:t>
            </a:r>
            <a:r>
              <a:rPr sz="1084" spc="-99" dirty="0">
                <a:solidFill>
                  <a:srgbClr val="202020"/>
                </a:solidFill>
                <a:latin typeface="Times New Roman"/>
                <a:cs typeface="Times New Roman"/>
              </a:rPr>
              <a:t> </a:t>
            </a:r>
            <a:r>
              <a:rPr sz="1084" dirty="0">
                <a:solidFill>
                  <a:srgbClr val="202020"/>
                </a:solidFill>
                <a:latin typeface="Times New Roman"/>
                <a:cs typeface="Times New Roman"/>
              </a:rPr>
              <a:t>Action</a:t>
            </a:r>
            <a:endParaRPr sz="1084" dirty="0">
              <a:latin typeface="Times New Roman"/>
              <a:cs typeface="Times New Roman"/>
            </a:endParaRPr>
          </a:p>
          <a:p>
            <a:pPr marL="12513" marR="422949">
              <a:lnSpc>
                <a:spcPts val="1241"/>
              </a:lnSpc>
              <a:spcBef>
                <a:spcPts val="773"/>
              </a:spcBef>
            </a:pPr>
            <a:r>
              <a:rPr sz="1084" spc="64" dirty="0">
                <a:solidFill>
                  <a:srgbClr val="202020"/>
                </a:solidFill>
                <a:latin typeface="Times New Roman"/>
                <a:cs typeface="Times New Roman"/>
              </a:rPr>
              <a:t>State </a:t>
            </a:r>
            <a:r>
              <a:rPr sz="1084" dirty="0">
                <a:solidFill>
                  <a:srgbClr val="202020"/>
                </a:solidFill>
                <a:latin typeface="Times New Roman"/>
                <a:cs typeface="Times New Roman"/>
              </a:rPr>
              <a:t>Law </a:t>
            </a:r>
            <a:r>
              <a:rPr sz="1084" spc="-5" dirty="0">
                <a:solidFill>
                  <a:srgbClr val="202020"/>
                </a:solidFill>
                <a:latin typeface="Times New Roman"/>
                <a:cs typeface="Times New Roman"/>
              </a:rPr>
              <a:t>(HB §2398) </a:t>
            </a:r>
            <a:r>
              <a:rPr sz="1084" spc="25" dirty="0">
                <a:solidFill>
                  <a:srgbClr val="202020"/>
                </a:solidFill>
                <a:latin typeface="Times New Roman"/>
                <a:cs typeface="Times New Roman"/>
              </a:rPr>
              <a:t>further </a:t>
            </a:r>
            <a:r>
              <a:rPr sz="1084" spc="44" dirty="0">
                <a:solidFill>
                  <a:srgbClr val="202020"/>
                </a:solidFill>
                <a:latin typeface="Times New Roman"/>
                <a:cs typeface="Times New Roman"/>
              </a:rPr>
              <a:t>requires </a:t>
            </a:r>
            <a:r>
              <a:rPr sz="1084" dirty="0">
                <a:solidFill>
                  <a:srgbClr val="202020"/>
                </a:solidFill>
                <a:latin typeface="Times New Roman"/>
                <a:cs typeface="Times New Roman"/>
              </a:rPr>
              <a:t>that </a:t>
            </a:r>
            <a:r>
              <a:rPr sz="1084" spc="-5" dirty="0">
                <a:solidFill>
                  <a:srgbClr val="202020"/>
                </a:solidFill>
                <a:latin typeface="Times New Roman"/>
                <a:cs typeface="Times New Roman"/>
              </a:rPr>
              <a:t>you </a:t>
            </a:r>
            <a:r>
              <a:rPr sz="1084" dirty="0">
                <a:solidFill>
                  <a:srgbClr val="202020"/>
                </a:solidFill>
                <a:latin typeface="Times New Roman"/>
                <a:cs typeface="Times New Roman"/>
              </a:rPr>
              <a:t>immediately </a:t>
            </a:r>
            <a:r>
              <a:rPr sz="1084" spc="69" dirty="0">
                <a:solidFill>
                  <a:srgbClr val="202020"/>
                </a:solidFill>
                <a:latin typeface="Times New Roman"/>
                <a:cs typeface="Times New Roman"/>
              </a:rPr>
              <a:t>schedule </a:t>
            </a:r>
            <a:r>
              <a:rPr sz="1084" dirty="0">
                <a:solidFill>
                  <a:srgbClr val="202020"/>
                </a:solidFill>
                <a:latin typeface="Times New Roman"/>
                <a:cs typeface="Times New Roman"/>
              </a:rPr>
              <a:t>a </a:t>
            </a:r>
            <a:r>
              <a:rPr sz="1084" spc="49" dirty="0">
                <a:solidFill>
                  <a:srgbClr val="202020"/>
                </a:solidFill>
                <a:latin typeface="Times New Roman"/>
                <a:cs typeface="Times New Roman"/>
              </a:rPr>
              <a:t>parent </a:t>
            </a:r>
            <a:r>
              <a:rPr sz="1084" spc="54" dirty="0">
                <a:solidFill>
                  <a:srgbClr val="202020"/>
                </a:solidFill>
                <a:latin typeface="Times New Roman"/>
                <a:cs typeface="Times New Roman"/>
              </a:rPr>
              <a:t>conference </a:t>
            </a:r>
            <a:r>
              <a:rPr sz="1084" spc="-5" dirty="0">
                <a:solidFill>
                  <a:srgbClr val="202020"/>
                </a:solidFill>
                <a:latin typeface="Times New Roman"/>
                <a:cs typeface="Times New Roman"/>
              </a:rPr>
              <a:t>with </a:t>
            </a:r>
            <a:r>
              <a:rPr sz="1084" spc="39" dirty="0">
                <a:solidFill>
                  <a:srgbClr val="202020"/>
                </a:solidFill>
                <a:latin typeface="Times New Roman"/>
                <a:cs typeface="Times New Roman"/>
              </a:rPr>
              <a:t>school  </a:t>
            </a:r>
            <a:r>
              <a:rPr sz="1084" spc="-5" dirty="0">
                <a:solidFill>
                  <a:srgbClr val="202020"/>
                </a:solidFill>
                <a:latin typeface="Times New Roman"/>
                <a:cs typeface="Times New Roman"/>
              </a:rPr>
              <a:t>officials </a:t>
            </a:r>
            <a:r>
              <a:rPr sz="1084" dirty="0">
                <a:solidFill>
                  <a:srgbClr val="202020"/>
                </a:solidFill>
                <a:latin typeface="Times New Roman"/>
                <a:cs typeface="Times New Roman"/>
              </a:rPr>
              <a:t>to </a:t>
            </a:r>
            <a:r>
              <a:rPr sz="1084" spc="49" dirty="0">
                <a:solidFill>
                  <a:srgbClr val="202020"/>
                </a:solidFill>
                <a:latin typeface="Times New Roman"/>
                <a:cs typeface="Times New Roman"/>
              </a:rPr>
              <a:t>discuss </a:t>
            </a:r>
            <a:r>
              <a:rPr sz="1084" spc="54" dirty="0">
                <a:solidFill>
                  <a:srgbClr val="202020"/>
                </a:solidFill>
                <a:latin typeface="Times New Roman"/>
                <a:cs typeface="Times New Roman"/>
              </a:rPr>
              <a:t>attendance problems. </a:t>
            </a:r>
            <a:r>
              <a:rPr sz="1084" dirty="0">
                <a:solidFill>
                  <a:srgbClr val="202020"/>
                </a:solidFill>
                <a:latin typeface="Times New Roman"/>
                <a:cs typeface="Times New Roman"/>
              </a:rPr>
              <a:t>We </a:t>
            </a:r>
            <a:r>
              <a:rPr sz="1084" spc="-5" dirty="0">
                <a:solidFill>
                  <a:srgbClr val="202020"/>
                </a:solidFill>
                <a:latin typeface="Times New Roman"/>
                <a:cs typeface="Times New Roman"/>
              </a:rPr>
              <a:t>want </a:t>
            </a:r>
            <a:r>
              <a:rPr sz="1084" dirty="0">
                <a:solidFill>
                  <a:srgbClr val="202020"/>
                </a:solidFill>
                <a:latin typeface="Times New Roman"/>
                <a:cs typeface="Times New Roman"/>
              </a:rPr>
              <a:t>to </a:t>
            </a:r>
            <a:r>
              <a:rPr sz="1084" spc="-5" dirty="0">
                <a:solidFill>
                  <a:srgbClr val="202020"/>
                </a:solidFill>
                <a:latin typeface="Times New Roman"/>
                <a:cs typeface="Times New Roman"/>
              </a:rPr>
              <a:t>work </a:t>
            </a:r>
            <a:r>
              <a:rPr sz="1084" spc="44" dirty="0">
                <a:solidFill>
                  <a:srgbClr val="202020"/>
                </a:solidFill>
                <a:latin typeface="Times New Roman"/>
                <a:cs typeface="Times New Roman"/>
              </a:rPr>
              <a:t>together </a:t>
            </a:r>
            <a:r>
              <a:rPr sz="1084" dirty="0">
                <a:solidFill>
                  <a:srgbClr val="202020"/>
                </a:solidFill>
                <a:latin typeface="Times New Roman"/>
                <a:cs typeface="Times New Roman"/>
              </a:rPr>
              <a:t>to </a:t>
            </a:r>
            <a:r>
              <a:rPr sz="1084" spc="74" dirty="0">
                <a:solidFill>
                  <a:srgbClr val="202020"/>
                </a:solidFill>
                <a:latin typeface="Times New Roman"/>
                <a:cs typeface="Times New Roman"/>
              </a:rPr>
              <a:t>ensure </a:t>
            </a:r>
            <a:r>
              <a:rPr sz="1084" spc="-5" dirty="0">
                <a:solidFill>
                  <a:srgbClr val="202020"/>
                </a:solidFill>
                <a:latin typeface="Times New Roman"/>
                <a:cs typeface="Times New Roman"/>
              </a:rPr>
              <a:t>your child </a:t>
            </a:r>
            <a:r>
              <a:rPr sz="1084" spc="59" dirty="0">
                <a:solidFill>
                  <a:srgbClr val="202020"/>
                </a:solidFill>
                <a:latin typeface="Times New Roman"/>
                <a:cs typeface="Times New Roman"/>
              </a:rPr>
              <a:t>attends </a:t>
            </a:r>
            <a:r>
              <a:rPr sz="1084" dirty="0">
                <a:solidFill>
                  <a:srgbClr val="202020"/>
                </a:solidFill>
                <a:latin typeface="Times New Roman"/>
                <a:cs typeface="Times New Roman"/>
              </a:rPr>
              <a:t>school </a:t>
            </a:r>
            <a:r>
              <a:rPr sz="1084" spc="39" dirty="0">
                <a:solidFill>
                  <a:srgbClr val="202020"/>
                </a:solidFill>
                <a:latin typeface="Times New Roman"/>
                <a:cs typeface="Times New Roman"/>
              </a:rPr>
              <a:t>to  </a:t>
            </a:r>
            <a:r>
              <a:rPr sz="1084" spc="44" dirty="0">
                <a:solidFill>
                  <a:srgbClr val="202020"/>
                </a:solidFill>
                <a:latin typeface="Times New Roman"/>
                <a:cs typeface="Times New Roman"/>
              </a:rPr>
              <a:t>receive </a:t>
            </a:r>
            <a:r>
              <a:rPr sz="1084" dirty="0">
                <a:solidFill>
                  <a:srgbClr val="202020"/>
                </a:solidFill>
                <a:latin typeface="Times New Roman"/>
                <a:cs typeface="Times New Roman"/>
              </a:rPr>
              <a:t>the </a:t>
            </a:r>
            <a:r>
              <a:rPr sz="1084" spc="64" dirty="0">
                <a:solidFill>
                  <a:srgbClr val="202020"/>
                </a:solidFill>
                <a:latin typeface="Times New Roman"/>
                <a:cs typeface="Times New Roman"/>
              </a:rPr>
              <a:t>education </a:t>
            </a:r>
            <a:r>
              <a:rPr sz="1084" spc="69" dirty="0">
                <a:solidFill>
                  <a:srgbClr val="202020"/>
                </a:solidFill>
                <a:latin typeface="Times New Roman"/>
                <a:cs typeface="Times New Roman"/>
              </a:rPr>
              <a:t>needed </a:t>
            </a:r>
            <a:r>
              <a:rPr sz="1084" dirty="0">
                <a:solidFill>
                  <a:srgbClr val="202020"/>
                </a:solidFill>
                <a:latin typeface="Times New Roman"/>
                <a:cs typeface="Times New Roman"/>
              </a:rPr>
              <a:t>to</a:t>
            </a:r>
            <a:r>
              <a:rPr sz="1084" spc="20" dirty="0">
                <a:solidFill>
                  <a:srgbClr val="202020"/>
                </a:solidFill>
                <a:latin typeface="Times New Roman"/>
                <a:cs typeface="Times New Roman"/>
              </a:rPr>
              <a:t> </a:t>
            </a:r>
            <a:r>
              <a:rPr sz="1084" spc="74" dirty="0">
                <a:solidFill>
                  <a:srgbClr val="202020"/>
                </a:solidFill>
                <a:latin typeface="Times New Roman"/>
                <a:cs typeface="Times New Roman"/>
              </a:rPr>
              <a:t>succeed.</a:t>
            </a:r>
            <a:endParaRPr sz="1084" dirty="0">
              <a:latin typeface="Times New Roman"/>
              <a:cs typeface="Times New Roman"/>
            </a:endParaRPr>
          </a:p>
        </p:txBody>
      </p:sp>
      <p:sp>
        <p:nvSpPr>
          <p:cNvPr id="12" name="object 12"/>
          <p:cNvSpPr txBox="1"/>
          <p:nvPr/>
        </p:nvSpPr>
        <p:spPr>
          <a:xfrm>
            <a:off x="872224" y="7706694"/>
            <a:ext cx="1544133" cy="166841"/>
          </a:xfrm>
          <a:prstGeom prst="rect">
            <a:avLst/>
          </a:prstGeom>
        </p:spPr>
        <p:txBody>
          <a:bodyPr vert="horz" wrap="square" lIns="0" tIns="0" rIns="0" bIns="0" rtlCol="0">
            <a:spAutoFit/>
          </a:bodyPr>
          <a:lstStyle/>
          <a:p>
            <a:pPr marL="12513"/>
            <a:r>
              <a:rPr sz="1084" spc="39" dirty="0">
                <a:solidFill>
                  <a:srgbClr val="202020"/>
                </a:solidFill>
                <a:latin typeface="Times New Roman"/>
                <a:cs typeface="Times New Roman"/>
              </a:rPr>
              <a:t>Principal/Designee </a:t>
            </a:r>
            <a:r>
              <a:rPr sz="1084" spc="25" dirty="0">
                <a:solidFill>
                  <a:srgbClr val="202020"/>
                </a:solidFill>
                <a:latin typeface="Times New Roman"/>
                <a:cs typeface="Times New Roman"/>
              </a:rPr>
              <a:t>/</a:t>
            </a:r>
            <a:r>
              <a:rPr sz="1084" spc="-74" dirty="0">
                <a:solidFill>
                  <a:srgbClr val="202020"/>
                </a:solidFill>
                <a:latin typeface="Times New Roman"/>
                <a:cs typeface="Times New Roman"/>
              </a:rPr>
              <a:t> </a:t>
            </a:r>
            <a:r>
              <a:rPr sz="1084" dirty="0">
                <a:solidFill>
                  <a:srgbClr val="202020"/>
                </a:solidFill>
                <a:latin typeface="Times New Roman"/>
                <a:cs typeface="Times New Roman"/>
              </a:rPr>
              <a:t>Date</a:t>
            </a:r>
            <a:endParaRPr sz="1084">
              <a:latin typeface="Times New Roman"/>
              <a:cs typeface="Times New Roman"/>
            </a:endParaRPr>
          </a:p>
        </p:txBody>
      </p:sp>
      <p:sp>
        <p:nvSpPr>
          <p:cNvPr id="13" name="object 13"/>
          <p:cNvSpPr txBox="1"/>
          <p:nvPr/>
        </p:nvSpPr>
        <p:spPr>
          <a:xfrm>
            <a:off x="5219898" y="7706694"/>
            <a:ext cx="1548513" cy="166841"/>
          </a:xfrm>
          <a:prstGeom prst="rect">
            <a:avLst/>
          </a:prstGeom>
        </p:spPr>
        <p:txBody>
          <a:bodyPr vert="horz" wrap="square" lIns="0" tIns="0" rIns="0" bIns="0" rtlCol="0">
            <a:spAutoFit/>
          </a:bodyPr>
          <a:lstStyle/>
          <a:p>
            <a:pPr marL="12513"/>
            <a:r>
              <a:rPr sz="1084" spc="49" dirty="0">
                <a:solidFill>
                  <a:srgbClr val="202020"/>
                </a:solidFill>
                <a:latin typeface="Times New Roman"/>
                <a:cs typeface="Times New Roman"/>
              </a:rPr>
              <a:t>Parent's </a:t>
            </a:r>
            <a:r>
              <a:rPr sz="1084" spc="54" dirty="0">
                <a:solidFill>
                  <a:srgbClr val="202020"/>
                </a:solidFill>
                <a:latin typeface="Times New Roman"/>
                <a:cs typeface="Times New Roman"/>
              </a:rPr>
              <a:t>Signature </a:t>
            </a:r>
            <a:r>
              <a:rPr sz="1084" dirty="0">
                <a:solidFill>
                  <a:srgbClr val="202020"/>
                </a:solidFill>
                <a:latin typeface="Times New Roman"/>
                <a:cs typeface="Times New Roman"/>
              </a:rPr>
              <a:t>/</a:t>
            </a:r>
            <a:r>
              <a:rPr sz="1084" spc="-69" dirty="0">
                <a:solidFill>
                  <a:srgbClr val="202020"/>
                </a:solidFill>
                <a:latin typeface="Times New Roman"/>
                <a:cs typeface="Times New Roman"/>
              </a:rPr>
              <a:t> </a:t>
            </a:r>
            <a:r>
              <a:rPr sz="1084" spc="54" dirty="0">
                <a:solidFill>
                  <a:srgbClr val="202020"/>
                </a:solidFill>
                <a:latin typeface="Times New Roman"/>
                <a:cs typeface="Times New Roman"/>
              </a:rPr>
              <a:t>Date</a:t>
            </a:r>
            <a:endParaRPr sz="1084">
              <a:latin typeface="Times New Roman"/>
              <a:cs typeface="Times New Roman"/>
            </a:endParaRPr>
          </a:p>
        </p:txBody>
      </p:sp>
      <p:sp>
        <p:nvSpPr>
          <p:cNvPr id="15" name="Rectangle 14"/>
          <p:cNvSpPr/>
          <p:nvPr/>
        </p:nvSpPr>
        <p:spPr>
          <a:xfrm rot="20370963">
            <a:off x="175560" y="1216631"/>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027" y="0"/>
            <a:ext cx="955757" cy="957890"/>
          </a:xfrm>
          <a:prstGeom prst="rect">
            <a:avLst/>
          </a:prstGeom>
        </p:spPr>
      </p:pic>
      <p:sp>
        <p:nvSpPr>
          <p:cNvPr id="18" name="Right Arrow 17"/>
          <p:cNvSpPr/>
          <p:nvPr/>
        </p:nvSpPr>
        <p:spPr>
          <a:xfrm rot="2006852">
            <a:off x="4072325" y="7277953"/>
            <a:ext cx="704850" cy="265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20505758">
            <a:off x="4539435" y="6813263"/>
            <a:ext cx="3105150" cy="584775"/>
          </a:xfrm>
          <a:prstGeom prst="rect">
            <a:avLst/>
          </a:prstGeom>
          <a:noFill/>
        </p:spPr>
        <p:txBody>
          <a:bodyPr wrap="squar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Must have Different </a:t>
            </a:r>
          </a:p>
          <a:p>
            <a:pPr algn="ctr"/>
            <a:r>
              <a:rPr lang="en-US" sz="1600" dirty="0">
                <a:ln w="0"/>
                <a:solidFill>
                  <a:srgbClr val="FF0000"/>
                </a:solidFill>
                <a:effectLst>
                  <a:outerShdw blurRad="38100" dist="19050" dir="2700000" algn="tl" rotWithShape="0">
                    <a:schemeClr val="dk1">
                      <a:alpha val="40000"/>
                    </a:schemeClr>
                  </a:outerShdw>
                </a:effectLst>
              </a:rPr>
              <a:t>Parent Meeting Signature Dates</a:t>
            </a:r>
          </a:p>
        </p:txBody>
      </p:sp>
      <p:sp>
        <p:nvSpPr>
          <p:cNvPr id="21" name="Rectangle 20"/>
          <p:cNvSpPr/>
          <p:nvPr/>
        </p:nvSpPr>
        <p:spPr>
          <a:xfrm>
            <a:off x="6536118" y="6936691"/>
            <a:ext cx="34405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1</a:t>
            </a:r>
          </a:p>
        </p:txBody>
      </p:sp>
      <p:sp>
        <p:nvSpPr>
          <p:cNvPr id="20" name="TextBox 19"/>
          <p:cNvSpPr txBox="1"/>
          <p:nvPr/>
        </p:nvSpPr>
        <p:spPr>
          <a:xfrm>
            <a:off x="358151" y="8094894"/>
            <a:ext cx="6755018" cy="830997"/>
          </a:xfrm>
          <a:prstGeom prst="rect">
            <a:avLst/>
          </a:prstGeom>
          <a:noFill/>
          <a:ln>
            <a:solidFill>
              <a:srgbClr val="FF0000"/>
            </a:solid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FF0000"/>
                </a:solidFill>
              </a:rPr>
              <a:t>45 Day Period begins the day this letter is given to Student/Parent.</a:t>
            </a:r>
          </a:p>
        </p:txBody>
      </p:sp>
    </p:spTree>
    <p:extLst>
      <p:ext uri="{BB962C8B-B14F-4D97-AF65-F5344CB8AC3E}">
        <p14:creationId xmlns:p14="http://schemas.microsoft.com/office/powerpoint/2010/main" val="1966795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16"/>
            <a:ext cx="7658100" cy="9906166"/>
          </a:xfrm>
          <a:prstGeom prst="rect">
            <a:avLst/>
          </a:prstGeom>
        </p:spPr>
      </p:pic>
      <p:sp>
        <p:nvSpPr>
          <p:cNvPr id="3" name="Rectangle 2"/>
          <p:cNvSpPr/>
          <p:nvPr/>
        </p:nvSpPr>
        <p:spPr>
          <a:xfrm rot="20370963">
            <a:off x="81796" y="1445231"/>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650" y="198231"/>
            <a:ext cx="990600" cy="992811"/>
          </a:xfrm>
          <a:prstGeom prst="rect">
            <a:avLst/>
          </a:prstGeom>
        </p:spPr>
      </p:pic>
      <p:sp>
        <p:nvSpPr>
          <p:cNvPr id="6" name="Right Arrow 5"/>
          <p:cNvSpPr/>
          <p:nvPr/>
        </p:nvSpPr>
        <p:spPr>
          <a:xfrm rot="7012628">
            <a:off x="6753300" y="7955522"/>
            <a:ext cx="874395" cy="345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0354515">
            <a:off x="5160855" y="7118739"/>
            <a:ext cx="2724150" cy="830997"/>
          </a:xfrm>
          <a:prstGeom prst="rect">
            <a:avLst/>
          </a:prstGeom>
          <a:noFill/>
        </p:spPr>
        <p:txBody>
          <a:bodyPr wrap="squar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Must have Different </a:t>
            </a:r>
          </a:p>
          <a:p>
            <a:pPr algn="ctr"/>
            <a:r>
              <a:rPr lang="en-US" sz="1600" dirty="0">
                <a:ln w="0"/>
                <a:solidFill>
                  <a:srgbClr val="FF0000"/>
                </a:solidFill>
                <a:effectLst>
                  <a:outerShdw blurRad="38100" dist="19050" dir="2700000" algn="tl" rotWithShape="0">
                    <a:schemeClr val="dk1">
                      <a:alpha val="40000"/>
                    </a:schemeClr>
                  </a:outerShdw>
                </a:effectLst>
              </a:rPr>
              <a:t>Parent Meeting Signature Dates</a:t>
            </a:r>
          </a:p>
        </p:txBody>
      </p:sp>
      <p:sp>
        <p:nvSpPr>
          <p:cNvPr id="11" name="Rectangle 10"/>
          <p:cNvSpPr/>
          <p:nvPr/>
        </p:nvSpPr>
        <p:spPr>
          <a:xfrm>
            <a:off x="6399850" y="7943850"/>
            <a:ext cx="246161"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tx2">
                    <a:lumMod val="40000"/>
                    <a:lumOff val="60000"/>
                  </a:schemeClr>
                </a:solidFill>
              </a:rPr>
              <a:t>2</a:t>
            </a:r>
          </a:p>
        </p:txBody>
      </p:sp>
    </p:spTree>
    <p:extLst>
      <p:ext uri="{BB962C8B-B14F-4D97-AF65-F5344CB8AC3E}">
        <p14:creationId xmlns:p14="http://schemas.microsoft.com/office/powerpoint/2010/main" val="3569955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454" y="7386294"/>
            <a:ext cx="6891301" cy="897938"/>
          </a:xfrm>
          <a:prstGeom prst="rect">
            <a:avLst/>
          </a:prstGeom>
        </p:spPr>
        <p:txBody>
          <a:bodyPr vert="horz" wrap="square" lIns="0" tIns="0" rIns="0" bIns="0" rtlCol="0">
            <a:spAutoFit/>
          </a:bodyPr>
          <a:lstStyle/>
          <a:p>
            <a:pPr marR="142026">
              <a:tabLst>
                <a:tab pos="1644249" algn="l"/>
                <a:tab pos="4532321" algn="l"/>
              </a:tabLst>
            </a:pPr>
            <a:r>
              <a:rPr lang="en-US" sz="1084" spc="39" dirty="0">
                <a:solidFill>
                  <a:srgbClr val="202020"/>
                </a:solidFill>
                <a:latin typeface="Times New Roman"/>
                <a:cs typeface="Times New Roman"/>
              </a:rPr>
              <a:t>__________________________________                                            __________________________________</a:t>
            </a:r>
          </a:p>
          <a:p>
            <a:pPr marR="142026" algn="ctr">
              <a:tabLst>
                <a:tab pos="1644249" algn="l"/>
                <a:tab pos="4532321" algn="l"/>
              </a:tabLst>
            </a:pPr>
            <a:r>
              <a:rPr sz="1084" spc="39" dirty="0">
                <a:solidFill>
                  <a:srgbClr val="202020"/>
                </a:solidFill>
                <a:latin typeface="Times New Roman"/>
                <a:cs typeface="Times New Roman"/>
              </a:rPr>
              <a:t>Principal/Designee	</a:t>
            </a:r>
            <a:r>
              <a:rPr sz="1084" spc="54" dirty="0">
                <a:solidFill>
                  <a:srgbClr val="202020"/>
                </a:solidFill>
                <a:latin typeface="Times New Roman"/>
                <a:cs typeface="Times New Roman"/>
              </a:rPr>
              <a:t>Date	</a:t>
            </a:r>
            <a:r>
              <a:rPr sz="1084" spc="49" dirty="0">
                <a:solidFill>
                  <a:srgbClr val="202020"/>
                </a:solidFill>
                <a:latin typeface="Times New Roman"/>
                <a:cs typeface="Times New Roman"/>
              </a:rPr>
              <a:t>Parent's </a:t>
            </a:r>
            <a:r>
              <a:rPr sz="1084" spc="54" dirty="0">
                <a:solidFill>
                  <a:srgbClr val="202020"/>
                </a:solidFill>
                <a:latin typeface="Times New Roman"/>
                <a:cs typeface="Times New Roman"/>
              </a:rPr>
              <a:t>Signature </a:t>
            </a:r>
            <a:r>
              <a:rPr sz="1084" dirty="0">
                <a:solidFill>
                  <a:srgbClr val="202020"/>
                </a:solidFill>
                <a:latin typeface="Times New Roman"/>
                <a:cs typeface="Times New Roman"/>
              </a:rPr>
              <a:t>/</a:t>
            </a:r>
            <a:r>
              <a:rPr sz="1084" spc="-69" dirty="0">
                <a:solidFill>
                  <a:srgbClr val="202020"/>
                </a:solidFill>
                <a:latin typeface="Times New Roman"/>
                <a:cs typeface="Times New Roman"/>
              </a:rPr>
              <a:t> </a:t>
            </a:r>
            <a:r>
              <a:rPr sz="1084" spc="54" dirty="0">
                <a:solidFill>
                  <a:srgbClr val="202020"/>
                </a:solidFill>
                <a:latin typeface="Times New Roman"/>
                <a:cs typeface="Times New Roman"/>
              </a:rPr>
              <a:t>Date</a:t>
            </a:r>
            <a:endParaRPr sz="1084" dirty="0">
              <a:latin typeface="Times New Roman"/>
              <a:cs typeface="Times New Roman"/>
            </a:endParaRPr>
          </a:p>
          <a:p>
            <a:pPr marL="12513">
              <a:lnSpc>
                <a:spcPts val="926"/>
              </a:lnSpc>
              <a:spcBef>
                <a:spcPts val="828"/>
              </a:spcBef>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based on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a:t>
            </a:r>
            <a:r>
              <a:rPr sz="788" spc="15" dirty="0">
                <a:solidFill>
                  <a:srgbClr val="202020"/>
                </a:solidFill>
                <a:latin typeface="Times New Roman"/>
                <a:cs typeface="Times New Roman"/>
              </a:rPr>
              <a:t>origin, </a:t>
            </a:r>
            <a:r>
              <a:rPr sz="788" spc="-5" dirty="0">
                <a:solidFill>
                  <a:srgbClr val="202020"/>
                </a:solidFill>
                <a:latin typeface="Times New Roman"/>
                <a:cs typeface="Times New Roman"/>
              </a:rPr>
              <a:t>sex, </a:t>
            </a:r>
            <a:r>
              <a:rPr sz="788" spc="5" dirty="0">
                <a:solidFill>
                  <a:srgbClr val="202020"/>
                </a:solidFill>
                <a:latin typeface="Times New Roman"/>
                <a:cs typeface="Times New Roman"/>
              </a:rPr>
              <a:t>religion,  </a:t>
            </a:r>
            <a:r>
              <a:rPr sz="788" spc="-5" dirty="0">
                <a:solidFill>
                  <a:srgbClr val="202020"/>
                </a:solidFill>
                <a:latin typeface="Times New Roman"/>
                <a:cs typeface="Times New Roman"/>
              </a:rPr>
              <a:t>age, </a:t>
            </a:r>
            <a:r>
              <a:rPr sz="788" spc="44" dirty="0">
                <a:solidFill>
                  <a:srgbClr val="202020"/>
                </a:solidFill>
                <a:latin typeface="Times New Roman"/>
                <a:cs typeface="Times New Roman"/>
              </a:rPr>
              <a:t>disability  </a:t>
            </a:r>
            <a:r>
              <a:rPr sz="788" spc="-5" dirty="0">
                <a:solidFill>
                  <a:srgbClr val="202020"/>
                </a:solidFill>
                <a:latin typeface="Times New Roman"/>
                <a:cs typeface="Times New Roman"/>
              </a:rPr>
              <a:t>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a:t>
            </a:r>
            <a:r>
              <a:rPr sz="788" spc="163" dirty="0">
                <a:solidFill>
                  <a:srgbClr val="202020"/>
                </a:solidFill>
                <a:latin typeface="Times New Roman"/>
                <a:cs typeface="Times New Roman"/>
              </a:rPr>
              <a:t> </a:t>
            </a:r>
            <a:r>
              <a:rPr sz="788" spc="-5" dirty="0">
                <a:solidFill>
                  <a:srgbClr val="202020"/>
                </a:solidFill>
                <a:latin typeface="Times New Roman"/>
                <a:cs typeface="Times New Roman"/>
              </a:rPr>
              <a:t>of</a:t>
            </a:r>
            <a:endParaRPr sz="788" dirty="0">
              <a:latin typeface="Times New Roman"/>
              <a:cs typeface="Times New Roman"/>
            </a:endParaRPr>
          </a:p>
          <a:p>
            <a:pPr marL="17519" algn="ctr">
              <a:lnSpc>
                <a:spcPts val="905"/>
              </a:lnSpc>
            </a:pP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dirty="0">
              <a:latin typeface="Times New Roman"/>
              <a:cs typeface="Times New Roman"/>
            </a:endParaRPr>
          </a:p>
          <a:p>
            <a:pPr marL="37540" marR="5005" algn="ctr">
              <a:lnSpc>
                <a:spcPts val="936"/>
              </a:lnSpc>
              <a:spcBef>
                <a:spcPts val="15"/>
              </a:spcBef>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dirty="0">
              <a:latin typeface="Times New Roman"/>
              <a:cs typeface="Times New Roman"/>
            </a:endParaRPr>
          </a:p>
        </p:txBody>
      </p:sp>
      <p:sp>
        <p:nvSpPr>
          <p:cNvPr id="3" name="object 3"/>
          <p:cNvSpPr/>
          <p:nvPr/>
        </p:nvSpPr>
        <p:spPr>
          <a:xfrm>
            <a:off x="497402" y="926520"/>
            <a:ext cx="1173116" cy="993550"/>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6222208" y="954675"/>
            <a:ext cx="938493" cy="937240"/>
          </a:xfrm>
          <a:prstGeom prst="rect">
            <a:avLst/>
          </a:prstGeom>
          <a:blipFill>
            <a:blip r:embed="rId3" cstate="print"/>
            <a:stretch>
              <a:fillRect/>
            </a:stretch>
          </a:blipFill>
        </p:spPr>
        <p:txBody>
          <a:bodyPr wrap="square" lIns="0" tIns="0" rIns="0" bIns="0" rtlCol="0"/>
          <a:lstStyle/>
          <a:p>
            <a:endParaRPr sz="1774"/>
          </a:p>
        </p:txBody>
      </p:sp>
      <p:sp>
        <p:nvSpPr>
          <p:cNvPr id="7" name="object 7"/>
          <p:cNvSpPr/>
          <p:nvPr/>
        </p:nvSpPr>
        <p:spPr>
          <a:xfrm>
            <a:off x="6209067" y="955304"/>
            <a:ext cx="917220" cy="917219"/>
          </a:xfrm>
          <a:prstGeom prst="rect">
            <a:avLst/>
          </a:prstGeom>
          <a:blipFill>
            <a:blip r:embed="rId3" cstate="print"/>
            <a:stretch>
              <a:fillRect/>
            </a:stretch>
          </a:blipFill>
        </p:spPr>
        <p:txBody>
          <a:bodyPr wrap="square" lIns="0" tIns="0" rIns="0" bIns="0" rtlCol="0"/>
          <a:lstStyle/>
          <a:p>
            <a:endParaRPr sz="1774"/>
          </a:p>
        </p:txBody>
      </p:sp>
      <p:graphicFrame>
        <p:nvGraphicFramePr>
          <p:cNvPr id="8" name="object 8"/>
          <p:cNvGraphicFramePr>
            <a:graphicFrameLocks noGrp="1"/>
          </p:cNvGraphicFramePr>
          <p:nvPr/>
        </p:nvGraphicFramePr>
        <p:xfrm>
          <a:off x="485012" y="2101263"/>
          <a:ext cx="6567694" cy="1063124"/>
        </p:xfrm>
        <a:graphic>
          <a:graphicData uri="http://schemas.openxmlformats.org/drawingml/2006/table">
            <a:tbl>
              <a:tblPr firstRow="1" bandRow="1">
                <a:tableStyleId>{2D5ABB26-0587-4C30-8999-92F81FD0307C}</a:tableStyleId>
              </a:tblPr>
              <a:tblGrid>
                <a:gridCol w="2158408">
                  <a:extLst>
                    <a:ext uri="{9D8B030D-6E8A-4147-A177-3AD203B41FA5}">
                      <a16:colId xmlns:a16="http://schemas.microsoft.com/office/drawing/2014/main" val="20000"/>
                    </a:ext>
                  </a:extLst>
                </a:gridCol>
                <a:gridCol w="2249628">
                  <a:extLst>
                    <a:ext uri="{9D8B030D-6E8A-4147-A177-3AD203B41FA5}">
                      <a16:colId xmlns:a16="http://schemas.microsoft.com/office/drawing/2014/main" val="20001"/>
                    </a:ext>
                  </a:extLst>
                </a:gridCol>
                <a:gridCol w="2159658">
                  <a:extLst>
                    <a:ext uri="{9D8B030D-6E8A-4147-A177-3AD203B41FA5}">
                      <a16:colId xmlns:a16="http://schemas.microsoft.com/office/drawing/2014/main" val="20002"/>
                    </a:ext>
                  </a:extLst>
                </a:gridCol>
              </a:tblGrid>
              <a:tr h="231245">
                <a:tc>
                  <a:txBody>
                    <a:bodyPr/>
                    <a:lstStyle/>
                    <a:p>
                      <a:pPr>
                        <a:lnSpc>
                          <a:spcPts val="1215"/>
                        </a:lnSpc>
                      </a:pPr>
                      <a:r>
                        <a:rPr sz="1100" spc="45" dirty="0">
                          <a:solidFill>
                            <a:srgbClr val="202020"/>
                          </a:solidFill>
                          <a:latin typeface="Times New Roman"/>
                          <a:cs typeface="Times New Roman"/>
                        </a:rPr>
                        <a:t>Student:</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a:lnSpc>
                          <a:spcPts val="1215"/>
                        </a:lnSpc>
                        <a:tabLst>
                          <a:tab pos="1270635" algn="l"/>
                        </a:tabLst>
                      </a:pPr>
                      <a:r>
                        <a:rPr sz="1100" spc="35" dirty="0">
                          <a:solidFill>
                            <a:srgbClr val="202020"/>
                          </a:solidFill>
                          <a:latin typeface="Times New Roman"/>
                          <a:cs typeface="Times New Roman"/>
                        </a:rPr>
                        <a:t>Grade:	Age:</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a:lnSpc>
                          <a:spcPts val="1215"/>
                        </a:lnSpc>
                      </a:pPr>
                      <a:r>
                        <a:rPr sz="1100" spc="60" dirty="0">
                          <a:solidFill>
                            <a:srgbClr val="202020"/>
                          </a:solidFill>
                          <a:latin typeface="Times New Roman"/>
                          <a:cs typeface="Times New Roman"/>
                        </a:rPr>
                        <a:t>Campus:</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0"/>
                  </a:ext>
                </a:extLst>
              </a:tr>
              <a:tr h="282299">
                <a:tc>
                  <a:txBody>
                    <a:bodyPr/>
                    <a:lstStyle/>
                    <a:p>
                      <a:pPr>
                        <a:lnSpc>
                          <a:spcPts val="1215"/>
                        </a:lnSpc>
                      </a:pPr>
                      <a:r>
                        <a:rPr sz="1100" dirty="0">
                          <a:solidFill>
                            <a:srgbClr val="202020"/>
                          </a:solidFill>
                          <a:latin typeface="Times New Roman"/>
                          <a:cs typeface="Times New Roman"/>
                        </a:rPr>
                        <a:t>School  </a:t>
                      </a:r>
                      <a:r>
                        <a:rPr sz="1100" spc="-10" dirty="0">
                          <a:solidFill>
                            <a:srgbClr val="202020"/>
                          </a:solidFill>
                          <a:latin typeface="Times New Roman"/>
                          <a:cs typeface="Times New Roman"/>
                        </a:rPr>
                        <a:t>ID </a:t>
                      </a:r>
                      <a:r>
                        <a:rPr sz="1100" dirty="0">
                          <a:solidFill>
                            <a:srgbClr val="202020"/>
                          </a:solidFill>
                          <a:latin typeface="Times New Roman"/>
                          <a:cs typeface="Times New Roman"/>
                        </a:rPr>
                        <a:t>#</a:t>
                      </a:r>
                      <a:r>
                        <a:rPr sz="1100" spc="30" dirty="0">
                          <a:solidFill>
                            <a:srgbClr val="202020"/>
                          </a:solidFill>
                          <a:latin typeface="Times New Roman"/>
                          <a:cs typeface="Times New Roman"/>
                        </a:rPr>
                        <a:t> </a:t>
                      </a:r>
                      <a:r>
                        <a:rPr sz="1100" dirty="0">
                          <a:solidFill>
                            <a:srgbClr val="202020"/>
                          </a:solidFill>
                          <a:latin typeface="Times New Roman"/>
                          <a:cs typeface="Times New Roman"/>
                        </a:rPr>
                        <a:t>:</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5" dirty="0">
                          <a:solidFill>
                            <a:srgbClr val="202020"/>
                          </a:solidFill>
                          <a:latin typeface="Times New Roman"/>
                          <a:cs typeface="Times New Roman"/>
                        </a:rPr>
                        <a:t>DOB:</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50" dirty="0">
                          <a:solidFill>
                            <a:srgbClr val="202020"/>
                          </a:solidFill>
                          <a:latin typeface="Times New Roman"/>
                          <a:cs typeface="Times New Roman"/>
                        </a:rPr>
                        <a:t>Parent/Guardian:</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1"/>
                  </a:ext>
                </a:extLst>
              </a:tr>
              <a:tr h="322840">
                <a:tc>
                  <a:txBody>
                    <a:bodyPr/>
                    <a:lstStyle/>
                    <a:p>
                      <a:pPr>
                        <a:lnSpc>
                          <a:spcPct val="100000"/>
                        </a:lnSpc>
                        <a:spcBef>
                          <a:spcPts val="505"/>
                        </a:spcBef>
                      </a:pPr>
                      <a:r>
                        <a:rPr sz="1100" spc="50" dirty="0">
                          <a:solidFill>
                            <a:srgbClr val="202020"/>
                          </a:solidFill>
                          <a:latin typeface="Times New Roman"/>
                          <a:cs typeface="Times New Roman"/>
                        </a:rPr>
                        <a:t>Address:</a:t>
                      </a:r>
                      <a:endParaRPr sz="1100">
                        <a:latin typeface="Times New Roman"/>
                        <a:cs typeface="Times New Roman"/>
                      </a:endParaRPr>
                    </a:p>
                  </a:txBody>
                  <a:tcPr marL="0" marR="0" marT="63192"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tc>
                  <a:txBody>
                    <a:bodyPr/>
                    <a:lstStyle/>
                    <a:p>
                      <a:pPr marR="1102360">
                        <a:lnSpc>
                          <a:spcPts val="1240"/>
                        </a:lnSpc>
                        <a:spcBef>
                          <a:spcPts val="15"/>
                        </a:spcBef>
                      </a:pPr>
                      <a:r>
                        <a:rPr sz="1100" spc="-5" dirty="0">
                          <a:solidFill>
                            <a:srgbClr val="202020"/>
                          </a:solidFill>
                          <a:latin typeface="Times New Roman"/>
                          <a:cs typeface="Times New Roman"/>
                        </a:rPr>
                        <a:t>Identified </a:t>
                      </a:r>
                      <a:r>
                        <a:rPr sz="1100" spc="110" dirty="0">
                          <a:solidFill>
                            <a:srgbClr val="202020"/>
                          </a:solidFill>
                          <a:latin typeface="Times New Roman"/>
                          <a:cs typeface="Times New Roman"/>
                        </a:rPr>
                        <a:t>as </a:t>
                      </a:r>
                      <a:r>
                        <a:rPr sz="1100" spc="-10" dirty="0">
                          <a:solidFill>
                            <a:srgbClr val="202020"/>
                          </a:solidFill>
                          <a:latin typeface="Times New Roman"/>
                          <a:cs typeface="Times New Roman"/>
                        </a:rPr>
                        <a:t>IDEA:  </a:t>
                      </a:r>
                      <a:r>
                        <a:rPr sz="1100" spc="-5" dirty="0">
                          <a:solidFill>
                            <a:srgbClr val="202020"/>
                          </a:solidFill>
                          <a:latin typeface="Times New Roman"/>
                          <a:cs typeface="Times New Roman"/>
                        </a:rPr>
                        <a:t>Identified </a:t>
                      </a:r>
                      <a:r>
                        <a:rPr sz="1100" spc="70" dirty="0">
                          <a:solidFill>
                            <a:srgbClr val="202020"/>
                          </a:solidFill>
                          <a:latin typeface="Times New Roman"/>
                          <a:cs typeface="Times New Roman"/>
                        </a:rPr>
                        <a:t>as</a:t>
                      </a:r>
                      <a:r>
                        <a:rPr sz="1100" spc="200" dirty="0">
                          <a:solidFill>
                            <a:srgbClr val="202020"/>
                          </a:solidFill>
                          <a:latin typeface="Times New Roman"/>
                          <a:cs typeface="Times New Roman"/>
                        </a:rPr>
                        <a:t> </a:t>
                      </a:r>
                      <a:r>
                        <a:rPr sz="1100" spc="80" dirty="0">
                          <a:solidFill>
                            <a:srgbClr val="202020"/>
                          </a:solidFill>
                          <a:latin typeface="Times New Roman"/>
                          <a:cs typeface="Times New Roman"/>
                        </a:rPr>
                        <a:t>504:</a:t>
                      </a:r>
                      <a:endParaRPr sz="1100">
                        <a:latin typeface="Times New Roman"/>
                        <a:cs typeface="Times New Roman"/>
                      </a:endParaRPr>
                    </a:p>
                  </a:txBody>
                  <a:tcPr marL="0" marR="0" marT="1877" marB="0">
                    <a:lnL w="12192">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marR="487045">
                        <a:lnSpc>
                          <a:spcPts val="1240"/>
                        </a:lnSpc>
                        <a:spcBef>
                          <a:spcPts val="15"/>
                        </a:spcBef>
                      </a:pPr>
                      <a:r>
                        <a:rPr sz="1100" spc="40" dirty="0">
                          <a:solidFill>
                            <a:srgbClr val="202020"/>
                          </a:solidFill>
                          <a:latin typeface="Times New Roman"/>
                          <a:cs typeface="Times New Roman"/>
                        </a:rPr>
                        <a:t>Counselor:  </a:t>
                      </a:r>
                      <a:r>
                        <a:rPr sz="1100" spc="35" dirty="0">
                          <a:solidFill>
                            <a:srgbClr val="202020"/>
                          </a:solidFill>
                          <a:latin typeface="Times New Roman"/>
                          <a:cs typeface="Times New Roman"/>
                        </a:rPr>
                        <a:t>Parent/Attendance</a:t>
                      </a:r>
                      <a:r>
                        <a:rPr sz="1100" spc="280" dirty="0">
                          <a:solidFill>
                            <a:srgbClr val="202020"/>
                          </a:solidFill>
                          <a:latin typeface="Times New Roman"/>
                          <a:cs typeface="Times New Roman"/>
                        </a:rPr>
                        <a:t> </a:t>
                      </a:r>
                      <a:r>
                        <a:rPr sz="1100" spc="30" dirty="0">
                          <a:solidFill>
                            <a:srgbClr val="202020"/>
                          </a:solidFill>
                          <a:latin typeface="Times New Roman"/>
                          <a:cs typeface="Times New Roman"/>
                        </a:rPr>
                        <a:t>Liaison:</a:t>
                      </a:r>
                      <a:endParaRPr sz="1100">
                        <a:latin typeface="Times New Roman"/>
                        <a:cs typeface="Times New Roman"/>
                      </a:endParaRPr>
                    </a:p>
                  </a:txBody>
                  <a:tcPr marL="0" marR="0" marT="1877" marB="0">
                    <a:lnL w="12191">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226740">
                <a:tc>
                  <a:txBody>
                    <a:bodyPr/>
                    <a:lstStyle/>
                    <a:p>
                      <a:pPr>
                        <a:lnSpc>
                          <a:spcPts val="1215"/>
                        </a:lnSpc>
                      </a:pPr>
                      <a:r>
                        <a:rPr sz="1100" spc="65" dirty="0">
                          <a:solidFill>
                            <a:srgbClr val="202020"/>
                          </a:solidFill>
                          <a:latin typeface="Times New Roman"/>
                          <a:cs typeface="Times New Roman"/>
                        </a:rPr>
                        <a:t>Phone:</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15" dirty="0">
                          <a:solidFill>
                            <a:srgbClr val="202020"/>
                          </a:solidFill>
                          <a:latin typeface="Times New Roman"/>
                          <a:cs typeface="Times New Roman"/>
                        </a:rPr>
                        <a:t>Email:</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3"/>
                  </a:ext>
                </a:extLst>
              </a:tr>
            </a:tbl>
          </a:graphicData>
        </a:graphic>
      </p:graphicFrame>
      <p:sp>
        <p:nvSpPr>
          <p:cNvPr id="9" name="object 9"/>
          <p:cNvSpPr txBox="1"/>
          <p:nvPr/>
        </p:nvSpPr>
        <p:spPr>
          <a:xfrm>
            <a:off x="2067437" y="471292"/>
            <a:ext cx="3525604" cy="1570411"/>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301"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dirty="0">
              <a:latin typeface="Times New Roman"/>
              <a:cs typeface="Times New Roman"/>
            </a:endParaRPr>
          </a:p>
          <a:p>
            <a:pPr marL="5005"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dirty="0">
              <a:latin typeface="Times New Roman"/>
              <a:cs typeface="Times New Roman"/>
            </a:endParaRPr>
          </a:p>
          <a:p>
            <a:pPr>
              <a:spcBef>
                <a:spcPts val="25"/>
              </a:spcBef>
            </a:pPr>
            <a:endParaRPr sz="1724" dirty="0">
              <a:latin typeface="Times New Roman"/>
              <a:cs typeface="Times New Roman"/>
            </a:endParaRPr>
          </a:p>
          <a:p>
            <a:pPr marL="23150" algn="ctr">
              <a:lnSpc>
                <a:spcPts val="1276"/>
              </a:lnSpc>
              <a:spcBef>
                <a:spcPts val="5"/>
              </a:spcBef>
            </a:pPr>
            <a:r>
              <a:rPr sz="1084" dirty="0">
                <a:solidFill>
                  <a:srgbClr val="202020"/>
                </a:solidFill>
                <a:latin typeface="Times New Roman"/>
                <a:cs typeface="Times New Roman"/>
              </a:rPr>
              <a:t>708  </a:t>
            </a:r>
            <a:r>
              <a:rPr sz="1084" spc="-5" dirty="0">
                <a:solidFill>
                  <a:srgbClr val="202020"/>
                </a:solidFill>
                <a:latin typeface="Times New Roman"/>
                <a:cs typeface="Times New Roman"/>
              </a:rPr>
              <a:t>Palm  Blvd </a:t>
            </a:r>
            <a:r>
              <a:rPr sz="1084" dirty="0">
                <a:solidFill>
                  <a:srgbClr val="202020"/>
                </a:solidFill>
                <a:latin typeface="Times New Roman"/>
                <a:cs typeface="Times New Roman"/>
              </a:rPr>
              <a:t>Suite</a:t>
            </a:r>
            <a:r>
              <a:rPr sz="1084" spc="99" dirty="0">
                <a:solidFill>
                  <a:srgbClr val="202020"/>
                </a:solidFill>
                <a:latin typeface="Times New Roman"/>
                <a:cs typeface="Times New Roman"/>
              </a:rPr>
              <a:t> </a:t>
            </a:r>
            <a:r>
              <a:rPr sz="1084" spc="54" dirty="0">
                <a:solidFill>
                  <a:srgbClr val="202020"/>
                </a:solidFill>
                <a:latin typeface="Times New Roman"/>
                <a:cs typeface="Times New Roman"/>
              </a:rPr>
              <a:t>121</a:t>
            </a:r>
            <a:endParaRPr sz="1084" dirty="0">
              <a:latin typeface="Times New Roman"/>
              <a:cs typeface="Times New Roman"/>
            </a:endParaRPr>
          </a:p>
          <a:p>
            <a:pPr marL="20647" algn="ctr">
              <a:lnSpc>
                <a:spcPts val="1246"/>
              </a:lnSpc>
            </a:pPr>
            <a:r>
              <a:rPr sz="1084" spc="-5" dirty="0">
                <a:solidFill>
                  <a:srgbClr val="202020"/>
                </a:solidFill>
                <a:latin typeface="Times New Roman"/>
                <a:cs typeface="Times New Roman"/>
              </a:rPr>
              <a:t>Brownsville,  </a:t>
            </a:r>
            <a:r>
              <a:rPr sz="1084" spc="54" dirty="0">
                <a:solidFill>
                  <a:srgbClr val="202020"/>
                </a:solidFill>
                <a:latin typeface="Times New Roman"/>
                <a:cs typeface="Times New Roman"/>
              </a:rPr>
              <a:t>Texas</a:t>
            </a:r>
            <a:r>
              <a:rPr sz="1084" spc="-34" dirty="0">
                <a:solidFill>
                  <a:srgbClr val="202020"/>
                </a:solidFill>
                <a:latin typeface="Times New Roman"/>
                <a:cs typeface="Times New Roman"/>
              </a:rPr>
              <a:t> </a:t>
            </a:r>
            <a:r>
              <a:rPr sz="1084" spc="54" dirty="0">
                <a:solidFill>
                  <a:srgbClr val="202020"/>
                </a:solidFill>
                <a:latin typeface="Times New Roman"/>
                <a:cs typeface="Times New Roman"/>
              </a:rPr>
              <a:t>78521</a:t>
            </a:r>
            <a:endParaRPr sz="1084" dirty="0">
              <a:latin typeface="Times New Roman"/>
              <a:cs typeface="Times New Roman"/>
            </a:endParaRPr>
          </a:p>
          <a:p>
            <a:pPr marL="21898" algn="ctr">
              <a:lnSpc>
                <a:spcPts val="1271"/>
              </a:lnSpc>
            </a:pPr>
            <a:r>
              <a:rPr sz="1084" dirty="0">
                <a:solidFill>
                  <a:srgbClr val="202020"/>
                </a:solidFill>
                <a:latin typeface="Times New Roman"/>
                <a:cs typeface="Times New Roman"/>
              </a:rPr>
              <a:t>(956)</a:t>
            </a:r>
            <a:r>
              <a:rPr sz="1084" spc="118" dirty="0">
                <a:solidFill>
                  <a:srgbClr val="202020"/>
                </a:solidFill>
                <a:latin typeface="Times New Roman"/>
                <a:cs typeface="Times New Roman"/>
              </a:rPr>
              <a:t> </a:t>
            </a:r>
            <a:r>
              <a:rPr sz="1084" spc="25" dirty="0">
                <a:solidFill>
                  <a:srgbClr val="202020"/>
                </a:solidFill>
                <a:latin typeface="Times New Roman"/>
                <a:cs typeface="Times New Roman"/>
              </a:rPr>
              <a:t>544-3966</a:t>
            </a:r>
            <a:endParaRPr sz="1084" dirty="0">
              <a:latin typeface="Times New Roman"/>
              <a:cs typeface="Times New Roman"/>
            </a:endParaRPr>
          </a:p>
          <a:p>
            <a:pPr marL="1251" algn="ctr">
              <a:spcBef>
                <a:spcPts val="1054"/>
              </a:spcBef>
            </a:pPr>
            <a:r>
              <a:rPr sz="1576" u="sng" spc="-5" dirty="0">
                <a:solidFill>
                  <a:srgbClr val="202020"/>
                </a:solidFill>
                <a:latin typeface="Times New Roman"/>
                <a:cs typeface="Times New Roman"/>
              </a:rPr>
              <a:t>Court Warning</a:t>
            </a:r>
            <a:r>
              <a:rPr sz="1576" u="sng" spc="-133" dirty="0">
                <a:solidFill>
                  <a:srgbClr val="202020"/>
                </a:solidFill>
                <a:latin typeface="Times New Roman"/>
                <a:cs typeface="Times New Roman"/>
              </a:rPr>
              <a:t> </a:t>
            </a:r>
            <a:r>
              <a:rPr sz="1576" u="sng" spc="-15" dirty="0">
                <a:solidFill>
                  <a:srgbClr val="202020"/>
                </a:solidFill>
                <a:latin typeface="Times New Roman"/>
                <a:cs typeface="Times New Roman"/>
              </a:rPr>
              <a:t>Notice</a:t>
            </a:r>
            <a:endParaRPr sz="1576" dirty="0">
              <a:latin typeface="Times New Roman"/>
              <a:cs typeface="Times New Roman"/>
            </a:endParaRPr>
          </a:p>
        </p:txBody>
      </p:sp>
      <p:sp>
        <p:nvSpPr>
          <p:cNvPr id="10" name="object 10"/>
          <p:cNvSpPr txBox="1"/>
          <p:nvPr/>
        </p:nvSpPr>
        <p:spPr>
          <a:xfrm>
            <a:off x="444452" y="3470437"/>
            <a:ext cx="6992298" cy="3163174"/>
          </a:xfrm>
          <a:prstGeom prst="rect">
            <a:avLst/>
          </a:prstGeom>
        </p:spPr>
        <p:txBody>
          <a:bodyPr vert="horz" wrap="square" lIns="0" tIns="0" rIns="0" bIns="0" rtlCol="0">
            <a:spAutoFit/>
          </a:bodyPr>
          <a:lstStyle/>
          <a:p>
            <a:pPr marL="12513"/>
            <a:r>
              <a:rPr sz="985" dirty="0">
                <a:solidFill>
                  <a:srgbClr val="202020"/>
                </a:solidFill>
                <a:latin typeface="Times New Roman"/>
                <a:cs typeface="Times New Roman"/>
              </a:rPr>
              <a:t>Dear,</a:t>
            </a:r>
            <a:endParaRPr sz="985" dirty="0">
              <a:latin typeface="Times New Roman"/>
              <a:cs typeface="Times New Roman"/>
            </a:endParaRPr>
          </a:p>
          <a:p>
            <a:pPr marL="12513" marR="391667">
              <a:lnSpc>
                <a:spcPct val="95300"/>
              </a:lnSpc>
              <a:spcBef>
                <a:spcPts val="773"/>
              </a:spcBef>
            </a:pPr>
            <a:r>
              <a:rPr sz="985" spc="-5" dirty="0">
                <a:solidFill>
                  <a:srgbClr val="202020"/>
                </a:solidFill>
                <a:latin typeface="Times New Roman"/>
                <a:cs typeface="Times New Roman"/>
              </a:rPr>
              <a:t>This is to notify you that your child </a:t>
            </a:r>
            <a:r>
              <a:rPr sz="985" spc="-10" dirty="0">
                <a:solidFill>
                  <a:srgbClr val="202020"/>
                </a:solidFill>
                <a:latin typeface="Times New Roman"/>
                <a:cs typeface="Times New Roman"/>
              </a:rPr>
              <a:t>has </a:t>
            </a:r>
            <a:r>
              <a:rPr sz="985" b="1" spc="-5" dirty="0">
                <a:solidFill>
                  <a:srgbClr val="202020"/>
                </a:solidFill>
                <a:latin typeface="Times New Roman"/>
                <a:cs typeface="Times New Roman"/>
              </a:rPr>
              <a:t>7-9 </a:t>
            </a:r>
            <a:r>
              <a:rPr sz="985" b="1" spc="44" dirty="0">
                <a:solidFill>
                  <a:srgbClr val="202020"/>
                </a:solidFill>
                <a:latin typeface="Times New Roman"/>
                <a:cs typeface="Times New Roman"/>
              </a:rPr>
              <a:t>(Seven-Nine) </a:t>
            </a:r>
            <a:r>
              <a:rPr sz="985" b="1" spc="89" dirty="0">
                <a:solidFill>
                  <a:srgbClr val="202020"/>
                </a:solidFill>
                <a:latin typeface="Times New Roman"/>
                <a:cs typeface="Times New Roman"/>
              </a:rPr>
              <a:t>unexcused </a:t>
            </a:r>
            <a:r>
              <a:rPr sz="985" b="1" spc="84" dirty="0">
                <a:solidFill>
                  <a:srgbClr val="202020"/>
                </a:solidFill>
                <a:latin typeface="Times New Roman"/>
                <a:cs typeface="Times New Roman"/>
              </a:rPr>
              <a:t>absences </a:t>
            </a:r>
            <a:r>
              <a:rPr sz="985" b="1" dirty="0">
                <a:solidFill>
                  <a:srgbClr val="202020"/>
                </a:solidFill>
                <a:latin typeface="Times New Roman"/>
                <a:cs typeface="Times New Roman"/>
              </a:rPr>
              <a:t>from </a:t>
            </a:r>
            <a:r>
              <a:rPr sz="985" b="1" spc="74" dirty="0">
                <a:solidFill>
                  <a:srgbClr val="202020"/>
                </a:solidFill>
                <a:latin typeface="Times New Roman"/>
                <a:cs typeface="Times New Roman"/>
              </a:rPr>
              <a:t>school. </a:t>
            </a:r>
            <a:r>
              <a:rPr sz="985" spc="-5" dirty="0">
                <a:solidFill>
                  <a:srgbClr val="202020"/>
                </a:solidFill>
                <a:latin typeface="Times New Roman"/>
                <a:cs typeface="Times New Roman"/>
              </a:rPr>
              <a:t>As the </a:t>
            </a:r>
            <a:r>
              <a:rPr sz="985" spc="25" dirty="0">
                <a:solidFill>
                  <a:srgbClr val="202020"/>
                </a:solidFill>
                <a:latin typeface="Times New Roman"/>
                <a:cs typeface="Times New Roman"/>
              </a:rPr>
              <a:t>legal  </a:t>
            </a:r>
            <a:r>
              <a:rPr sz="985" spc="39" dirty="0">
                <a:solidFill>
                  <a:srgbClr val="202020"/>
                </a:solidFill>
                <a:latin typeface="Times New Roman"/>
                <a:cs typeface="Times New Roman"/>
              </a:rPr>
              <a:t>parent/guardian </a:t>
            </a:r>
            <a:r>
              <a:rPr sz="985" spc="5" dirty="0">
                <a:solidFill>
                  <a:srgbClr val="202020"/>
                </a:solidFill>
                <a:latin typeface="Times New Roman"/>
                <a:cs typeface="Times New Roman"/>
              </a:rPr>
              <a:t>of </a:t>
            </a:r>
            <a:r>
              <a:rPr sz="985" spc="-5" dirty="0">
                <a:solidFill>
                  <a:srgbClr val="202020"/>
                </a:solidFill>
                <a:latin typeface="Times New Roman"/>
                <a:cs typeface="Times New Roman"/>
              </a:rPr>
              <a:t>this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you </a:t>
            </a:r>
            <a:r>
              <a:rPr sz="985" dirty="0">
                <a:solidFill>
                  <a:srgbClr val="202020"/>
                </a:solidFill>
                <a:latin typeface="Times New Roman"/>
                <a:cs typeface="Times New Roman"/>
              </a:rPr>
              <a:t>are </a:t>
            </a:r>
            <a:r>
              <a:rPr sz="985" spc="39" dirty="0">
                <a:solidFill>
                  <a:srgbClr val="202020"/>
                </a:solidFill>
                <a:latin typeface="Times New Roman"/>
                <a:cs typeface="Times New Roman"/>
              </a:rPr>
              <a:t>responsible </a:t>
            </a:r>
            <a:r>
              <a:rPr sz="985" dirty="0">
                <a:solidFill>
                  <a:srgbClr val="202020"/>
                </a:solidFill>
                <a:latin typeface="Times New Roman"/>
                <a:cs typeface="Times New Roman"/>
              </a:rPr>
              <a:t>for </a:t>
            </a:r>
            <a:r>
              <a:rPr sz="985" spc="-10" dirty="0">
                <a:solidFill>
                  <a:srgbClr val="202020"/>
                </a:solidFill>
                <a:latin typeface="Times New Roman"/>
                <a:cs typeface="Times New Roman"/>
              </a:rPr>
              <a:t>his/her </a:t>
            </a:r>
            <a:r>
              <a:rPr sz="985" spc="54" dirty="0">
                <a:solidFill>
                  <a:srgbClr val="202020"/>
                </a:solidFill>
                <a:latin typeface="Times New Roman"/>
                <a:cs typeface="Times New Roman"/>
              </a:rPr>
              <a:t>attendance </a:t>
            </a:r>
            <a:r>
              <a:rPr sz="985" spc="-5" dirty="0">
                <a:solidFill>
                  <a:srgbClr val="202020"/>
                </a:solidFill>
                <a:latin typeface="Times New Roman"/>
                <a:cs typeface="Times New Roman"/>
              </a:rPr>
              <a:t>at the school in which </a:t>
            </a:r>
            <a:r>
              <a:rPr sz="985" spc="64" dirty="0">
                <a:solidFill>
                  <a:srgbClr val="202020"/>
                </a:solidFill>
                <a:latin typeface="Times New Roman"/>
                <a:cs typeface="Times New Roman"/>
              </a:rPr>
              <a:t>he/she </a:t>
            </a:r>
            <a:r>
              <a:rPr sz="985" dirty="0">
                <a:solidFill>
                  <a:srgbClr val="202020"/>
                </a:solidFill>
                <a:latin typeface="Times New Roman"/>
                <a:cs typeface="Times New Roman"/>
              </a:rPr>
              <a:t>is </a:t>
            </a:r>
            <a:r>
              <a:rPr sz="985" spc="25" dirty="0">
                <a:solidFill>
                  <a:srgbClr val="202020"/>
                </a:solidFill>
                <a:latin typeface="Times New Roman"/>
                <a:cs typeface="Times New Roman"/>
              </a:rPr>
              <a:t>enrolled  </a:t>
            </a:r>
            <a:r>
              <a:rPr sz="985" spc="-5" dirty="0">
                <a:solidFill>
                  <a:srgbClr val="202020"/>
                </a:solidFill>
                <a:latin typeface="Times New Roman"/>
                <a:cs typeface="Times New Roman"/>
              </a:rPr>
              <a:t>under the full </a:t>
            </a:r>
            <a:r>
              <a:rPr sz="985" spc="34" dirty="0">
                <a:solidFill>
                  <a:srgbClr val="202020"/>
                </a:solidFill>
                <a:latin typeface="Times New Roman"/>
                <a:cs typeface="Times New Roman"/>
              </a:rPr>
              <a:t>Compulsory Attendance </a:t>
            </a:r>
            <a:r>
              <a:rPr sz="985" spc="5" dirty="0">
                <a:solidFill>
                  <a:srgbClr val="202020"/>
                </a:solidFill>
                <a:latin typeface="Times New Roman"/>
                <a:cs typeface="Times New Roman"/>
              </a:rPr>
              <a:t>Term </a:t>
            </a:r>
            <a:r>
              <a:rPr sz="985" dirty="0">
                <a:solidFill>
                  <a:srgbClr val="202020"/>
                </a:solidFill>
                <a:latin typeface="Times New Roman"/>
                <a:cs typeface="Times New Roman"/>
              </a:rPr>
              <a:t>(T.E.C </a:t>
            </a:r>
            <a:r>
              <a:rPr sz="985" spc="-5" dirty="0">
                <a:solidFill>
                  <a:srgbClr val="202020"/>
                </a:solidFill>
                <a:latin typeface="Times New Roman"/>
                <a:cs typeface="Times New Roman"/>
              </a:rPr>
              <a:t>§ </a:t>
            </a:r>
            <a:r>
              <a:rPr sz="985" spc="34" dirty="0">
                <a:solidFill>
                  <a:srgbClr val="202020"/>
                </a:solidFill>
                <a:latin typeface="Times New Roman"/>
                <a:cs typeface="Times New Roman"/>
              </a:rPr>
              <a:t>25.085). </a:t>
            </a:r>
            <a:r>
              <a:rPr sz="985" spc="-5" dirty="0">
                <a:solidFill>
                  <a:srgbClr val="202020"/>
                </a:solidFill>
                <a:latin typeface="Times New Roman"/>
                <a:cs typeface="Times New Roman"/>
              </a:rPr>
              <a:t>A child </a:t>
            </a:r>
            <a:r>
              <a:rPr sz="985" spc="34" dirty="0">
                <a:solidFill>
                  <a:srgbClr val="202020"/>
                </a:solidFill>
                <a:latin typeface="Times New Roman"/>
                <a:cs typeface="Times New Roman"/>
              </a:rPr>
              <a:t>required </a:t>
            </a:r>
            <a:r>
              <a:rPr sz="985" spc="-5" dirty="0">
                <a:solidFill>
                  <a:srgbClr val="202020"/>
                </a:solidFill>
                <a:latin typeface="Times New Roman"/>
                <a:cs typeface="Times New Roman"/>
              </a:rPr>
              <a:t>to </a:t>
            </a:r>
            <a:r>
              <a:rPr sz="985" spc="44" dirty="0">
                <a:solidFill>
                  <a:srgbClr val="202020"/>
                </a:solidFill>
                <a:latin typeface="Times New Roman"/>
                <a:cs typeface="Times New Roman"/>
              </a:rPr>
              <a:t>attend </a:t>
            </a:r>
            <a:r>
              <a:rPr sz="985" spc="-5" dirty="0">
                <a:solidFill>
                  <a:srgbClr val="202020"/>
                </a:solidFill>
                <a:latin typeface="Times New Roman"/>
                <a:cs typeface="Times New Roman"/>
              </a:rPr>
              <a:t>school</a:t>
            </a:r>
            <a:r>
              <a:rPr lang="en-US" sz="985" spc="-5" dirty="0">
                <a:solidFill>
                  <a:srgbClr val="202020"/>
                </a:solidFill>
                <a:latin typeface="Times New Roman"/>
                <a:cs typeface="Times New Roman"/>
              </a:rPr>
              <a:t> (in person)</a:t>
            </a:r>
            <a:r>
              <a:rPr lang="en-US" sz="985" b="1" spc="-5" dirty="0">
                <a:solidFill>
                  <a:srgbClr val="202020"/>
                </a:solidFill>
                <a:latin typeface="Arial"/>
                <a:cs typeface="Arial"/>
              </a:rPr>
              <a:t> </a:t>
            </a:r>
            <a:r>
              <a:rPr sz="985" spc="-5" dirty="0">
                <a:solidFill>
                  <a:srgbClr val="202020"/>
                </a:solidFill>
                <a:latin typeface="Times New Roman"/>
                <a:cs typeface="Times New Roman"/>
              </a:rPr>
              <a:t>may </a:t>
            </a:r>
            <a:r>
              <a:rPr sz="985" dirty="0">
                <a:solidFill>
                  <a:srgbClr val="202020"/>
                </a:solidFill>
                <a:latin typeface="Times New Roman"/>
                <a:cs typeface="Times New Roman"/>
              </a:rPr>
              <a:t>be </a:t>
            </a:r>
            <a:r>
              <a:rPr sz="985" spc="59" dirty="0">
                <a:solidFill>
                  <a:srgbClr val="202020"/>
                </a:solidFill>
                <a:latin typeface="Times New Roman"/>
                <a:cs typeface="Times New Roman"/>
              </a:rPr>
              <a:t>excused </a:t>
            </a:r>
            <a:r>
              <a:rPr sz="985" spc="5" dirty="0">
                <a:solidFill>
                  <a:srgbClr val="202020"/>
                </a:solidFill>
                <a:latin typeface="Times New Roman"/>
                <a:cs typeface="Times New Roman"/>
              </a:rPr>
              <a:t>for </a:t>
            </a:r>
            <a:r>
              <a:rPr sz="985" spc="44" dirty="0">
                <a:solidFill>
                  <a:srgbClr val="202020"/>
                </a:solidFill>
                <a:latin typeface="Times New Roman"/>
                <a:cs typeface="Times New Roman"/>
              </a:rPr>
              <a:t>temporary absences </a:t>
            </a:r>
            <a:r>
              <a:rPr sz="985" spc="-5" dirty="0">
                <a:solidFill>
                  <a:srgbClr val="202020"/>
                </a:solidFill>
                <a:latin typeface="Times New Roman"/>
                <a:cs typeface="Times New Roman"/>
              </a:rPr>
              <a:t>resulting from any </a:t>
            </a:r>
            <a:r>
              <a:rPr sz="985" spc="64" dirty="0">
                <a:solidFill>
                  <a:srgbClr val="202020"/>
                </a:solidFill>
                <a:latin typeface="Times New Roman"/>
                <a:cs typeface="Times New Roman"/>
              </a:rPr>
              <a:t>cause acceptable </a:t>
            </a:r>
            <a:r>
              <a:rPr sz="985" spc="5" dirty="0">
                <a:solidFill>
                  <a:srgbClr val="202020"/>
                </a:solidFill>
                <a:latin typeface="Times New Roman"/>
                <a:cs typeface="Times New Roman"/>
              </a:rPr>
              <a:t>by </a:t>
            </a:r>
            <a:r>
              <a:rPr sz="985" spc="30" dirty="0">
                <a:solidFill>
                  <a:srgbClr val="202020"/>
                </a:solidFill>
                <a:latin typeface="Times New Roman"/>
                <a:cs typeface="Times New Roman"/>
              </a:rPr>
              <a:t>attendance </a:t>
            </a:r>
            <a:r>
              <a:rPr sz="985" spc="25" dirty="0">
                <a:solidFill>
                  <a:srgbClr val="202020"/>
                </a:solidFill>
                <a:latin typeface="Times New Roman"/>
                <a:cs typeface="Times New Roman"/>
              </a:rPr>
              <a:t>policy  </a:t>
            </a:r>
            <a:r>
              <a:rPr sz="985" spc="-5" dirty="0">
                <a:solidFill>
                  <a:srgbClr val="202020"/>
                </a:solidFill>
                <a:latin typeface="Times New Roman"/>
                <a:cs typeface="Times New Roman"/>
              </a:rPr>
              <a:t>(T.E.C.</a:t>
            </a:r>
            <a:r>
              <a:rPr sz="985" spc="118" dirty="0">
                <a:solidFill>
                  <a:srgbClr val="202020"/>
                </a:solidFill>
                <a:latin typeface="Times New Roman"/>
                <a:cs typeface="Times New Roman"/>
              </a:rPr>
              <a:t> </a:t>
            </a:r>
            <a:r>
              <a:rPr sz="985" spc="34" dirty="0">
                <a:solidFill>
                  <a:srgbClr val="202020"/>
                </a:solidFill>
                <a:latin typeface="Times New Roman"/>
                <a:cs typeface="Times New Roman"/>
              </a:rPr>
              <a:t>§25.094).</a:t>
            </a:r>
            <a:endParaRPr sz="985" dirty="0">
              <a:latin typeface="Times New Roman"/>
              <a:cs typeface="Times New Roman"/>
            </a:endParaRPr>
          </a:p>
          <a:p>
            <a:pPr>
              <a:spcBef>
                <a:spcPts val="5"/>
              </a:spcBef>
            </a:pPr>
            <a:endParaRPr sz="985" dirty="0">
              <a:latin typeface="Times New Roman"/>
              <a:cs typeface="Times New Roman"/>
            </a:endParaRPr>
          </a:p>
          <a:p>
            <a:pPr marL="12513" marR="233999" algn="just">
              <a:lnSpc>
                <a:spcPts val="1133"/>
              </a:lnSpc>
            </a:pPr>
            <a:r>
              <a:rPr sz="985" b="1" spc="-5" dirty="0">
                <a:solidFill>
                  <a:srgbClr val="202020"/>
                </a:solidFill>
                <a:latin typeface="Times New Roman"/>
                <a:cs typeface="Times New Roman"/>
              </a:rPr>
              <a:t>After the 10th </a:t>
            </a:r>
            <a:r>
              <a:rPr sz="985" b="1" spc="84" dirty="0">
                <a:solidFill>
                  <a:srgbClr val="202020"/>
                </a:solidFill>
                <a:latin typeface="Times New Roman"/>
                <a:cs typeface="Times New Roman"/>
              </a:rPr>
              <a:t>unexcused </a:t>
            </a:r>
            <a:r>
              <a:rPr sz="985" b="1" spc="74" dirty="0">
                <a:solidFill>
                  <a:srgbClr val="202020"/>
                </a:solidFill>
                <a:latin typeface="Times New Roman"/>
                <a:cs typeface="Times New Roman"/>
              </a:rPr>
              <a:t>absence, </a:t>
            </a:r>
            <a:r>
              <a:rPr sz="985" b="1" dirty="0">
                <a:solidFill>
                  <a:srgbClr val="202020"/>
                </a:solidFill>
                <a:latin typeface="Times New Roman"/>
                <a:cs typeface="Times New Roman"/>
              </a:rPr>
              <a:t>your </a:t>
            </a:r>
            <a:r>
              <a:rPr sz="985" b="1" spc="-5" dirty="0">
                <a:solidFill>
                  <a:srgbClr val="202020"/>
                </a:solidFill>
                <a:latin typeface="Times New Roman"/>
                <a:cs typeface="Times New Roman"/>
              </a:rPr>
              <a:t>child </a:t>
            </a:r>
            <a:r>
              <a:rPr sz="985" b="1" dirty="0">
                <a:solidFill>
                  <a:srgbClr val="202020"/>
                </a:solidFill>
                <a:latin typeface="Times New Roman"/>
                <a:cs typeface="Times New Roman"/>
              </a:rPr>
              <a:t>will </a:t>
            </a:r>
            <a:r>
              <a:rPr sz="985" b="1" spc="-5" dirty="0">
                <a:solidFill>
                  <a:srgbClr val="202020"/>
                </a:solidFill>
                <a:latin typeface="Times New Roman"/>
                <a:cs typeface="Times New Roman"/>
              </a:rPr>
              <a:t>be </a:t>
            </a:r>
            <a:r>
              <a:rPr sz="985" b="1" spc="69" dirty="0">
                <a:solidFill>
                  <a:srgbClr val="202020"/>
                </a:solidFill>
                <a:latin typeface="Times New Roman"/>
                <a:cs typeface="Times New Roman"/>
              </a:rPr>
              <a:t>sent </a:t>
            </a:r>
            <a:r>
              <a:rPr sz="985" b="1" spc="-5" dirty="0">
                <a:solidFill>
                  <a:srgbClr val="202020"/>
                </a:solidFill>
                <a:latin typeface="Times New Roman"/>
                <a:cs typeface="Times New Roman"/>
              </a:rPr>
              <a:t>to Municipal Court </a:t>
            </a:r>
            <a:r>
              <a:rPr sz="985" spc="-5" dirty="0">
                <a:solidFill>
                  <a:srgbClr val="202020"/>
                </a:solidFill>
                <a:latin typeface="Times New Roman"/>
                <a:cs typeface="Times New Roman"/>
              </a:rPr>
              <a:t>for civil action. </a:t>
            </a:r>
            <a:r>
              <a:rPr sz="985" spc="-10" dirty="0">
                <a:solidFill>
                  <a:srgbClr val="202020"/>
                </a:solidFill>
                <a:latin typeface="Times New Roman"/>
                <a:cs typeface="Times New Roman"/>
              </a:rPr>
              <a:t>As </a:t>
            </a:r>
            <a:r>
              <a:rPr sz="985" dirty="0">
                <a:solidFill>
                  <a:srgbClr val="202020"/>
                </a:solidFill>
                <a:latin typeface="Times New Roman"/>
                <a:cs typeface="Times New Roman"/>
              </a:rPr>
              <a:t>per </a:t>
            </a:r>
            <a:r>
              <a:rPr sz="985" spc="54" dirty="0">
                <a:solidFill>
                  <a:srgbClr val="202020"/>
                </a:solidFill>
                <a:latin typeface="Times New Roman"/>
                <a:cs typeface="Times New Roman"/>
              </a:rPr>
              <a:t>Texas  </a:t>
            </a:r>
            <a:r>
              <a:rPr sz="985" spc="34" dirty="0">
                <a:solidFill>
                  <a:srgbClr val="202020"/>
                </a:solidFill>
                <a:latin typeface="Times New Roman"/>
                <a:cs typeface="Times New Roman"/>
              </a:rPr>
              <a:t>Compulsory </a:t>
            </a:r>
            <a:r>
              <a:rPr sz="985" spc="30" dirty="0">
                <a:solidFill>
                  <a:srgbClr val="202020"/>
                </a:solidFill>
                <a:latin typeface="Times New Roman"/>
                <a:cs typeface="Times New Roman"/>
              </a:rPr>
              <a:t>Attendance </a:t>
            </a:r>
            <a:r>
              <a:rPr sz="985" spc="-5" dirty="0">
                <a:solidFill>
                  <a:srgbClr val="202020"/>
                </a:solidFill>
                <a:latin typeface="Times New Roman"/>
                <a:cs typeface="Times New Roman"/>
              </a:rPr>
              <a:t>Law (T.E.C. </a:t>
            </a:r>
            <a:r>
              <a:rPr sz="985" spc="34" dirty="0">
                <a:solidFill>
                  <a:srgbClr val="202020"/>
                </a:solidFill>
                <a:latin typeface="Times New Roman"/>
                <a:cs typeface="Times New Roman"/>
              </a:rPr>
              <a:t>§25.093) </a:t>
            </a:r>
            <a:r>
              <a:rPr sz="985" spc="-5" dirty="0">
                <a:solidFill>
                  <a:srgbClr val="202020"/>
                </a:solidFill>
                <a:latin typeface="Times New Roman"/>
                <a:cs typeface="Times New Roman"/>
              </a:rPr>
              <a:t>and (T.F.C. </a:t>
            </a:r>
            <a:r>
              <a:rPr sz="985" spc="39" dirty="0">
                <a:solidFill>
                  <a:srgbClr val="202020"/>
                </a:solidFill>
                <a:latin typeface="Times New Roman"/>
                <a:cs typeface="Times New Roman"/>
              </a:rPr>
              <a:t>§65.103) </a:t>
            </a:r>
            <a:r>
              <a:rPr sz="985" spc="-5" dirty="0">
                <a:solidFill>
                  <a:srgbClr val="202020"/>
                </a:solidFill>
                <a:latin typeface="Times New Roman"/>
                <a:cs typeface="Times New Roman"/>
              </a:rPr>
              <a:t>failure to comply </a:t>
            </a:r>
            <a:r>
              <a:rPr sz="985" spc="-10" dirty="0">
                <a:solidFill>
                  <a:srgbClr val="202020"/>
                </a:solidFill>
                <a:latin typeface="Times New Roman"/>
                <a:cs typeface="Times New Roman"/>
              </a:rPr>
              <a:t>will </a:t>
            </a:r>
            <a:r>
              <a:rPr sz="985" spc="-5" dirty="0">
                <a:solidFill>
                  <a:srgbClr val="202020"/>
                </a:solidFill>
                <a:latin typeface="Times New Roman"/>
                <a:cs typeface="Times New Roman"/>
              </a:rPr>
              <a:t>result in civil action. </a:t>
            </a:r>
            <a:r>
              <a:rPr sz="985" spc="-64" dirty="0">
                <a:solidFill>
                  <a:srgbClr val="202020"/>
                </a:solidFill>
                <a:latin typeface="Times New Roman"/>
                <a:cs typeface="Times New Roman"/>
              </a:rPr>
              <a:t>If  </a:t>
            </a:r>
            <a:r>
              <a:rPr sz="985" spc="34" dirty="0">
                <a:solidFill>
                  <a:srgbClr val="202020"/>
                </a:solidFill>
                <a:latin typeface="Times New Roman"/>
                <a:cs typeface="Times New Roman"/>
              </a:rPr>
              <a:t>adjudicated, </a:t>
            </a:r>
            <a:r>
              <a:rPr sz="985" spc="-5" dirty="0">
                <a:solidFill>
                  <a:srgbClr val="202020"/>
                </a:solidFill>
                <a:latin typeface="Times New Roman"/>
                <a:cs typeface="Times New Roman"/>
              </a:rPr>
              <a:t>the  court  </a:t>
            </a:r>
            <a:r>
              <a:rPr sz="985" spc="30" dirty="0">
                <a:solidFill>
                  <a:srgbClr val="202020"/>
                </a:solidFill>
                <a:latin typeface="Times New Roman"/>
                <a:cs typeface="Times New Roman"/>
              </a:rPr>
              <a:t>remedial </a:t>
            </a:r>
            <a:r>
              <a:rPr sz="985" dirty="0">
                <a:solidFill>
                  <a:srgbClr val="202020"/>
                </a:solidFill>
                <a:latin typeface="Times New Roman"/>
                <a:cs typeface="Times New Roman"/>
              </a:rPr>
              <a:t>order  </a:t>
            </a:r>
            <a:r>
              <a:rPr sz="985" spc="-5" dirty="0">
                <a:solidFill>
                  <a:srgbClr val="202020"/>
                </a:solidFill>
                <a:latin typeface="Times New Roman"/>
                <a:cs typeface="Times New Roman"/>
              </a:rPr>
              <a:t>for violating </a:t>
            </a:r>
            <a:r>
              <a:rPr sz="985" spc="74" dirty="0">
                <a:solidFill>
                  <a:srgbClr val="202020"/>
                </a:solidFill>
                <a:latin typeface="Times New Roman"/>
                <a:cs typeface="Times New Roman"/>
              </a:rPr>
              <a:t>these </a:t>
            </a:r>
            <a:r>
              <a:rPr sz="985" spc="-5" dirty="0">
                <a:solidFill>
                  <a:srgbClr val="202020"/>
                </a:solidFill>
                <a:latin typeface="Times New Roman"/>
                <a:cs typeface="Times New Roman"/>
              </a:rPr>
              <a:t>laws</a:t>
            </a:r>
            <a:r>
              <a:rPr sz="985" spc="148" dirty="0">
                <a:solidFill>
                  <a:srgbClr val="202020"/>
                </a:solidFill>
                <a:latin typeface="Times New Roman"/>
                <a:cs typeface="Times New Roman"/>
              </a:rPr>
              <a:t> </a:t>
            </a:r>
            <a:r>
              <a:rPr sz="985" spc="44" dirty="0">
                <a:solidFill>
                  <a:srgbClr val="202020"/>
                </a:solidFill>
                <a:latin typeface="Times New Roman"/>
                <a:cs typeface="Times New Roman"/>
              </a:rPr>
              <a:t>are:</a:t>
            </a:r>
            <a:endParaRPr sz="985" dirty="0">
              <a:latin typeface="Times New Roman"/>
              <a:cs typeface="Times New Roman"/>
            </a:endParaRPr>
          </a:p>
          <a:p>
            <a:pPr marL="228368" indent="-215855">
              <a:lnSpc>
                <a:spcPts val="1094"/>
              </a:lnSpc>
              <a:buChar char="•"/>
              <a:tabLst>
                <a:tab pos="228368" algn="l"/>
                <a:tab pos="228994" algn="l"/>
              </a:tabLst>
            </a:pPr>
            <a:r>
              <a:rPr sz="985" spc="-5" dirty="0">
                <a:solidFill>
                  <a:srgbClr val="202020"/>
                </a:solidFill>
                <a:latin typeface="Times New Roman"/>
                <a:cs typeface="Times New Roman"/>
              </a:rPr>
              <a:t>Court</a:t>
            </a:r>
            <a:r>
              <a:rPr sz="985" spc="74" dirty="0">
                <a:solidFill>
                  <a:srgbClr val="202020"/>
                </a:solidFill>
                <a:latin typeface="Times New Roman"/>
                <a:cs typeface="Times New Roman"/>
              </a:rPr>
              <a:t> </a:t>
            </a:r>
            <a:r>
              <a:rPr sz="985" spc="54" dirty="0">
                <a:solidFill>
                  <a:srgbClr val="202020"/>
                </a:solidFill>
                <a:latin typeface="Times New Roman"/>
                <a:cs typeface="Times New Roman"/>
              </a:rPr>
              <a:t>Costs</a:t>
            </a:r>
            <a:endParaRPr sz="985" dirty="0">
              <a:latin typeface="Times New Roman"/>
              <a:cs typeface="Times New Roman"/>
            </a:endParaRPr>
          </a:p>
          <a:p>
            <a:pPr marL="228368" indent="-215855">
              <a:spcBef>
                <a:spcPts val="296"/>
              </a:spcBef>
              <a:buChar char="•"/>
              <a:tabLst>
                <a:tab pos="228368" algn="l"/>
                <a:tab pos="228994" algn="l"/>
              </a:tabLst>
            </a:pPr>
            <a:r>
              <a:rPr sz="985" spc="39" dirty="0">
                <a:solidFill>
                  <a:srgbClr val="202020"/>
                </a:solidFill>
                <a:latin typeface="Times New Roman"/>
                <a:cs typeface="Times New Roman"/>
              </a:rPr>
              <a:t>Parent Escorting Student </a:t>
            </a:r>
            <a:r>
              <a:rPr sz="985" spc="-5" dirty="0">
                <a:solidFill>
                  <a:srgbClr val="202020"/>
                </a:solidFill>
                <a:latin typeface="Times New Roman"/>
                <a:cs typeface="Times New Roman"/>
              </a:rPr>
              <a:t>to</a:t>
            </a:r>
            <a:r>
              <a:rPr sz="985" spc="20" dirty="0">
                <a:solidFill>
                  <a:srgbClr val="202020"/>
                </a:solidFill>
                <a:latin typeface="Times New Roman"/>
                <a:cs typeface="Times New Roman"/>
              </a:rPr>
              <a:t> </a:t>
            </a:r>
            <a:r>
              <a:rPr sz="985" spc="69" dirty="0">
                <a:solidFill>
                  <a:srgbClr val="202020"/>
                </a:solidFill>
                <a:latin typeface="Times New Roman"/>
                <a:cs typeface="Times New Roman"/>
              </a:rPr>
              <a:t>Classes</a:t>
            </a:r>
            <a:endParaRPr sz="985" dirty="0">
              <a:latin typeface="Times New Roman"/>
              <a:cs typeface="Times New Roman"/>
            </a:endParaRPr>
          </a:p>
          <a:p>
            <a:pPr marL="228368" indent="-215855">
              <a:spcBef>
                <a:spcPts val="330"/>
              </a:spcBef>
              <a:buChar char="•"/>
              <a:tabLst>
                <a:tab pos="228368" algn="l"/>
                <a:tab pos="228994" algn="l"/>
              </a:tabLst>
            </a:pPr>
            <a:r>
              <a:rPr sz="985" spc="30" dirty="0">
                <a:solidFill>
                  <a:srgbClr val="202020"/>
                </a:solidFill>
                <a:latin typeface="Times New Roman"/>
                <a:cs typeface="Times New Roman"/>
              </a:rPr>
              <a:t>Student </a:t>
            </a:r>
            <a:r>
              <a:rPr sz="985" spc="34" dirty="0">
                <a:solidFill>
                  <a:srgbClr val="202020"/>
                </a:solidFill>
                <a:latin typeface="Times New Roman"/>
                <a:cs typeface="Times New Roman"/>
              </a:rPr>
              <a:t>Performing </a:t>
            </a:r>
            <a:r>
              <a:rPr sz="985" spc="-5" dirty="0">
                <a:solidFill>
                  <a:srgbClr val="202020"/>
                </a:solidFill>
                <a:latin typeface="Times New Roman"/>
                <a:cs typeface="Times New Roman"/>
              </a:rPr>
              <a:t>Community  </a:t>
            </a:r>
            <a:r>
              <a:rPr sz="985" spc="34" dirty="0">
                <a:solidFill>
                  <a:srgbClr val="202020"/>
                </a:solidFill>
                <a:latin typeface="Times New Roman"/>
                <a:cs typeface="Times New Roman"/>
              </a:rPr>
              <a:t>Service</a:t>
            </a:r>
            <a:r>
              <a:rPr sz="985" spc="74" dirty="0">
                <a:solidFill>
                  <a:srgbClr val="202020"/>
                </a:solidFill>
                <a:latin typeface="Times New Roman"/>
                <a:cs typeface="Times New Roman"/>
              </a:rPr>
              <a:t> </a:t>
            </a:r>
            <a:r>
              <a:rPr sz="985" spc="44" dirty="0">
                <a:solidFill>
                  <a:srgbClr val="202020"/>
                </a:solidFill>
                <a:latin typeface="Times New Roman"/>
                <a:cs typeface="Times New Roman"/>
              </a:rPr>
              <a:t>Hours</a:t>
            </a:r>
            <a:endParaRPr sz="985" dirty="0">
              <a:latin typeface="Times New Roman"/>
              <a:cs typeface="Times New Roman"/>
            </a:endParaRPr>
          </a:p>
          <a:p>
            <a:pPr marL="228368" indent="-215855">
              <a:spcBef>
                <a:spcPts val="315"/>
              </a:spcBef>
              <a:buChar char="•"/>
              <a:tabLst>
                <a:tab pos="228368" algn="l"/>
                <a:tab pos="228994" algn="l"/>
              </a:tabLst>
            </a:pPr>
            <a:r>
              <a:rPr sz="985" spc="49" dirty="0">
                <a:solidFill>
                  <a:srgbClr val="202020"/>
                </a:solidFill>
                <a:latin typeface="Times New Roman"/>
                <a:cs typeface="Times New Roman"/>
              </a:rPr>
              <a:t>Student </a:t>
            </a:r>
            <a:r>
              <a:rPr sz="985" spc="54" dirty="0">
                <a:solidFill>
                  <a:srgbClr val="202020"/>
                </a:solidFill>
                <a:latin typeface="Times New Roman"/>
                <a:cs typeface="Times New Roman"/>
              </a:rPr>
              <a:t>Suspension </a:t>
            </a:r>
            <a:r>
              <a:rPr sz="985" dirty="0">
                <a:solidFill>
                  <a:srgbClr val="202020"/>
                </a:solidFill>
                <a:latin typeface="Times New Roman"/>
                <a:cs typeface="Times New Roman"/>
              </a:rPr>
              <a:t>of </a:t>
            </a:r>
            <a:r>
              <a:rPr sz="985" spc="-5" dirty="0">
                <a:solidFill>
                  <a:srgbClr val="202020"/>
                </a:solidFill>
                <a:latin typeface="Times New Roman"/>
                <a:cs typeface="Times New Roman"/>
              </a:rPr>
              <a:t>Driver’s </a:t>
            </a:r>
            <a:r>
              <a:rPr sz="985" spc="39" dirty="0">
                <a:solidFill>
                  <a:srgbClr val="202020"/>
                </a:solidFill>
                <a:latin typeface="Times New Roman"/>
                <a:cs typeface="Times New Roman"/>
              </a:rPr>
              <a:t>License</a:t>
            </a:r>
            <a:endParaRPr sz="985" dirty="0">
              <a:latin typeface="Times New Roman"/>
              <a:cs typeface="Times New Roman"/>
            </a:endParaRPr>
          </a:p>
          <a:p>
            <a:pPr marL="228368" indent="-215855">
              <a:spcBef>
                <a:spcPts val="315"/>
              </a:spcBef>
              <a:buChar char="•"/>
              <a:tabLst>
                <a:tab pos="228368" algn="l"/>
                <a:tab pos="228994" algn="l"/>
              </a:tabLst>
            </a:pPr>
            <a:r>
              <a:rPr sz="985" spc="39" dirty="0">
                <a:solidFill>
                  <a:srgbClr val="202020"/>
                </a:solidFill>
                <a:latin typeface="Times New Roman"/>
                <a:cs typeface="Times New Roman"/>
              </a:rPr>
              <a:t>Parent attending </a:t>
            </a:r>
            <a:r>
              <a:rPr sz="985" spc="44" dirty="0">
                <a:solidFill>
                  <a:srgbClr val="202020"/>
                </a:solidFill>
                <a:latin typeface="Times New Roman"/>
                <a:cs typeface="Times New Roman"/>
              </a:rPr>
              <a:t>Counseling </a:t>
            </a:r>
            <a:r>
              <a:rPr sz="985" spc="39" dirty="0">
                <a:solidFill>
                  <a:srgbClr val="202020"/>
                </a:solidFill>
                <a:latin typeface="Times New Roman"/>
                <a:cs typeface="Times New Roman"/>
              </a:rPr>
              <a:t>Classes </a:t>
            </a:r>
            <a:r>
              <a:rPr sz="985" spc="-5" dirty="0">
                <a:solidFill>
                  <a:srgbClr val="202020"/>
                </a:solidFill>
                <a:latin typeface="Times New Roman"/>
                <a:cs typeface="Times New Roman"/>
              </a:rPr>
              <a:t>&amp;/or </a:t>
            </a:r>
            <a:r>
              <a:rPr sz="985" spc="25" dirty="0">
                <a:solidFill>
                  <a:srgbClr val="202020"/>
                </a:solidFill>
                <a:latin typeface="Times New Roman"/>
                <a:cs typeface="Times New Roman"/>
              </a:rPr>
              <a:t>Parental </a:t>
            </a:r>
            <a:r>
              <a:rPr sz="985" spc="30" dirty="0">
                <a:solidFill>
                  <a:srgbClr val="202020"/>
                </a:solidFill>
                <a:latin typeface="Times New Roman"/>
                <a:cs typeface="Times New Roman"/>
              </a:rPr>
              <a:t>Involvement</a:t>
            </a:r>
            <a:r>
              <a:rPr sz="985" spc="256" dirty="0">
                <a:solidFill>
                  <a:srgbClr val="202020"/>
                </a:solidFill>
                <a:latin typeface="Times New Roman"/>
                <a:cs typeface="Times New Roman"/>
              </a:rPr>
              <a:t> </a:t>
            </a:r>
            <a:r>
              <a:rPr sz="985" spc="34" dirty="0">
                <a:solidFill>
                  <a:srgbClr val="202020"/>
                </a:solidFill>
                <a:latin typeface="Times New Roman"/>
                <a:cs typeface="Times New Roman"/>
              </a:rPr>
              <a:t>Meetings</a:t>
            </a:r>
            <a:endParaRPr sz="985" dirty="0">
              <a:latin typeface="Times New Roman"/>
              <a:cs typeface="Times New Roman"/>
            </a:endParaRPr>
          </a:p>
          <a:p>
            <a:pPr marL="228368" indent="-215855">
              <a:spcBef>
                <a:spcPts val="315"/>
              </a:spcBef>
              <a:buChar char="•"/>
              <a:tabLst>
                <a:tab pos="228368" algn="l"/>
                <a:tab pos="228994" algn="l"/>
              </a:tabLst>
            </a:pPr>
            <a:r>
              <a:rPr sz="985" spc="-5" dirty="0">
                <a:solidFill>
                  <a:srgbClr val="202020"/>
                </a:solidFill>
                <a:latin typeface="Times New Roman"/>
                <a:cs typeface="Times New Roman"/>
              </a:rPr>
              <a:t>Refer  for Civil</a:t>
            </a:r>
            <a:r>
              <a:rPr sz="985" spc="-99" dirty="0">
                <a:solidFill>
                  <a:srgbClr val="202020"/>
                </a:solidFill>
                <a:latin typeface="Times New Roman"/>
                <a:cs typeface="Times New Roman"/>
              </a:rPr>
              <a:t> </a:t>
            </a:r>
            <a:r>
              <a:rPr sz="985" spc="5" dirty="0">
                <a:solidFill>
                  <a:srgbClr val="202020"/>
                </a:solidFill>
                <a:latin typeface="Times New Roman"/>
                <a:cs typeface="Times New Roman"/>
              </a:rPr>
              <a:t>Action</a:t>
            </a:r>
            <a:endParaRPr sz="985" dirty="0">
              <a:latin typeface="Times New Roman"/>
              <a:cs typeface="Times New Roman"/>
            </a:endParaRPr>
          </a:p>
          <a:p>
            <a:pPr marL="12513" marR="5005">
              <a:lnSpc>
                <a:spcPts val="1133"/>
              </a:lnSpc>
              <a:spcBef>
                <a:spcPts val="759"/>
              </a:spcBef>
            </a:pPr>
            <a:r>
              <a:rPr sz="985" spc="-64" dirty="0">
                <a:solidFill>
                  <a:srgbClr val="202020"/>
                </a:solidFill>
                <a:latin typeface="Times New Roman"/>
                <a:cs typeface="Times New Roman"/>
              </a:rPr>
              <a:t>If </a:t>
            </a:r>
            <a:r>
              <a:rPr sz="985" spc="-5" dirty="0">
                <a:solidFill>
                  <a:srgbClr val="202020"/>
                </a:solidFill>
                <a:latin typeface="Times New Roman"/>
                <a:cs typeface="Times New Roman"/>
              </a:rPr>
              <a:t>the court </a:t>
            </a:r>
            <a:r>
              <a:rPr sz="985" spc="49" dirty="0">
                <a:solidFill>
                  <a:srgbClr val="202020"/>
                </a:solidFill>
                <a:latin typeface="Times New Roman"/>
                <a:cs typeface="Times New Roman"/>
              </a:rPr>
              <a:t>probates </a:t>
            </a:r>
            <a:r>
              <a:rPr sz="985" spc="-5" dirty="0">
                <a:solidFill>
                  <a:srgbClr val="202020"/>
                </a:solidFill>
                <a:latin typeface="Times New Roman"/>
                <a:cs typeface="Times New Roman"/>
              </a:rPr>
              <a:t>the </a:t>
            </a:r>
            <a:r>
              <a:rPr sz="985" spc="25" dirty="0">
                <a:solidFill>
                  <a:srgbClr val="202020"/>
                </a:solidFill>
                <a:latin typeface="Times New Roman"/>
                <a:cs typeface="Times New Roman"/>
              </a:rPr>
              <a:t>adjudication, </a:t>
            </a:r>
            <a:r>
              <a:rPr sz="985" spc="-5" dirty="0">
                <a:solidFill>
                  <a:srgbClr val="202020"/>
                </a:solidFill>
                <a:latin typeface="Times New Roman"/>
                <a:cs typeface="Times New Roman"/>
              </a:rPr>
              <a:t>the court may require the </a:t>
            </a:r>
            <a:r>
              <a:rPr sz="985" spc="54" dirty="0">
                <a:solidFill>
                  <a:srgbClr val="202020"/>
                </a:solidFill>
                <a:latin typeface="Times New Roman"/>
                <a:cs typeface="Times New Roman"/>
              </a:rPr>
              <a:t>respondent </a:t>
            </a:r>
            <a:r>
              <a:rPr sz="985" spc="-5" dirty="0">
                <a:solidFill>
                  <a:srgbClr val="202020"/>
                </a:solidFill>
                <a:latin typeface="Times New Roman"/>
                <a:cs typeface="Times New Roman"/>
              </a:rPr>
              <a:t>to </a:t>
            </a:r>
            <a:r>
              <a:rPr sz="985" spc="44" dirty="0">
                <a:solidFill>
                  <a:srgbClr val="202020"/>
                </a:solidFill>
                <a:latin typeface="Times New Roman"/>
                <a:cs typeface="Times New Roman"/>
              </a:rPr>
              <a:t>render </a:t>
            </a:r>
            <a:r>
              <a:rPr sz="985" spc="49" dirty="0">
                <a:solidFill>
                  <a:srgbClr val="202020"/>
                </a:solidFill>
                <a:latin typeface="Times New Roman"/>
                <a:cs typeface="Times New Roman"/>
              </a:rPr>
              <a:t>personal </a:t>
            </a:r>
            <a:r>
              <a:rPr sz="985" spc="44" dirty="0">
                <a:solidFill>
                  <a:srgbClr val="202020"/>
                </a:solidFill>
                <a:latin typeface="Times New Roman"/>
                <a:cs typeface="Times New Roman"/>
              </a:rPr>
              <a:t>services </a:t>
            </a:r>
            <a:r>
              <a:rPr sz="985" spc="-5" dirty="0">
                <a:solidFill>
                  <a:srgbClr val="202020"/>
                </a:solidFill>
                <a:latin typeface="Times New Roman"/>
                <a:cs typeface="Times New Roman"/>
              </a:rPr>
              <a:t>to a </a:t>
            </a:r>
            <a:r>
              <a:rPr sz="985" spc="20" dirty="0">
                <a:solidFill>
                  <a:srgbClr val="202020"/>
                </a:solidFill>
                <a:latin typeface="Times New Roman"/>
                <a:cs typeface="Times New Roman"/>
              </a:rPr>
              <a:t>charitable </a:t>
            </a:r>
            <a:r>
              <a:rPr sz="985" spc="25" dirty="0">
                <a:solidFill>
                  <a:srgbClr val="202020"/>
                </a:solidFill>
                <a:latin typeface="Times New Roman"/>
                <a:cs typeface="Times New Roman"/>
              </a:rPr>
              <a:t>or  </a:t>
            </a:r>
            <a:r>
              <a:rPr sz="985" spc="34" dirty="0">
                <a:solidFill>
                  <a:srgbClr val="202020"/>
                </a:solidFill>
                <a:latin typeface="Times New Roman"/>
                <a:cs typeface="Times New Roman"/>
              </a:rPr>
              <a:t>educational </a:t>
            </a:r>
            <a:r>
              <a:rPr sz="985" spc="-5" dirty="0">
                <a:solidFill>
                  <a:srgbClr val="202020"/>
                </a:solidFill>
                <a:latin typeface="Times New Roman"/>
                <a:cs typeface="Times New Roman"/>
              </a:rPr>
              <a:t>institution </a:t>
            </a:r>
            <a:r>
              <a:rPr sz="985" spc="94" dirty="0">
                <a:solidFill>
                  <a:srgbClr val="202020"/>
                </a:solidFill>
                <a:latin typeface="Times New Roman"/>
                <a:cs typeface="Times New Roman"/>
              </a:rPr>
              <a:t>as </a:t>
            </a:r>
            <a:r>
              <a:rPr sz="985" spc="-5" dirty="0">
                <a:solidFill>
                  <a:srgbClr val="202020"/>
                </a:solidFill>
                <a:latin typeface="Times New Roman"/>
                <a:cs typeface="Times New Roman"/>
              </a:rPr>
              <a:t>a condition </a:t>
            </a:r>
            <a:r>
              <a:rPr sz="985" dirty="0">
                <a:solidFill>
                  <a:srgbClr val="202020"/>
                </a:solidFill>
                <a:latin typeface="Times New Roman"/>
                <a:cs typeface="Times New Roman"/>
              </a:rPr>
              <a:t>of </a:t>
            </a:r>
            <a:r>
              <a:rPr sz="985" spc="30" dirty="0">
                <a:solidFill>
                  <a:srgbClr val="202020"/>
                </a:solidFill>
                <a:latin typeface="Times New Roman"/>
                <a:cs typeface="Times New Roman"/>
              </a:rPr>
              <a:t>probation </a:t>
            </a:r>
            <a:r>
              <a:rPr sz="985" spc="-5" dirty="0">
                <a:solidFill>
                  <a:srgbClr val="202020"/>
                </a:solidFill>
                <a:latin typeface="Times New Roman"/>
                <a:cs typeface="Times New Roman"/>
              </a:rPr>
              <a:t>(T.E.C. § </a:t>
            </a:r>
            <a:r>
              <a:rPr sz="985" spc="44" dirty="0">
                <a:solidFill>
                  <a:srgbClr val="202020"/>
                </a:solidFill>
                <a:latin typeface="Times New Roman"/>
                <a:cs typeface="Times New Roman"/>
              </a:rPr>
              <a:t>25.093). State </a:t>
            </a:r>
            <a:r>
              <a:rPr sz="985" spc="-5" dirty="0">
                <a:solidFill>
                  <a:srgbClr val="202020"/>
                </a:solidFill>
                <a:latin typeface="Times New Roman"/>
                <a:cs typeface="Times New Roman"/>
              </a:rPr>
              <a:t>Law </a:t>
            </a:r>
            <a:r>
              <a:rPr sz="985" dirty="0">
                <a:solidFill>
                  <a:srgbClr val="202020"/>
                </a:solidFill>
                <a:latin typeface="Times New Roman"/>
                <a:cs typeface="Times New Roman"/>
              </a:rPr>
              <a:t>(HB </a:t>
            </a:r>
            <a:r>
              <a:rPr sz="985" spc="-5" dirty="0">
                <a:solidFill>
                  <a:srgbClr val="202020"/>
                </a:solidFill>
                <a:latin typeface="Times New Roman"/>
                <a:cs typeface="Times New Roman"/>
              </a:rPr>
              <a:t>§2398) </a:t>
            </a:r>
            <a:r>
              <a:rPr sz="985" spc="-10" dirty="0">
                <a:solidFill>
                  <a:srgbClr val="202020"/>
                </a:solidFill>
                <a:latin typeface="Times New Roman"/>
                <a:cs typeface="Times New Roman"/>
              </a:rPr>
              <a:t>further </a:t>
            </a:r>
            <a:r>
              <a:rPr sz="985" spc="39" dirty="0">
                <a:solidFill>
                  <a:srgbClr val="202020"/>
                </a:solidFill>
                <a:latin typeface="Times New Roman"/>
                <a:cs typeface="Times New Roman"/>
              </a:rPr>
              <a:t>requires </a:t>
            </a:r>
            <a:r>
              <a:rPr sz="985" dirty="0">
                <a:solidFill>
                  <a:srgbClr val="202020"/>
                </a:solidFill>
                <a:latin typeface="Times New Roman"/>
                <a:cs typeface="Times New Roman"/>
              </a:rPr>
              <a:t>that </a:t>
            </a:r>
            <a:r>
              <a:rPr sz="985" spc="30" dirty="0">
                <a:solidFill>
                  <a:srgbClr val="202020"/>
                </a:solidFill>
                <a:latin typeface="Times New Roman"/>
                <a:cs typeface="Times New Roman"/>
              </a:rPr>
              <a:t>you  </a:t>
            </a:r>
            <a:r>
              <a:rPr sz="985" spc="-5" dirty="0">
                <a:solidFill>
                  <a:srgbClr val="202020"/>
                </a:solidFill>
                <a:latin typeface="Times New Roman"/>
                <a:cs typeface="Times New Roman"/>
              </a:rPr>
              <a:t>immediately </a:t>
            </a:r>
            <a:r>
              <a:rPr sz="985" spc="54" dirty="0">
                <a:solidFill>
                  <a:srgbClr val="202020"/>
                </a:solidFill>
                <a:latin typeface="Times New Roman"/>
                <a:cs typeface="Times New Roman"/>
              </a:rPr>
              <a:t>schedule </a:t>
            </a:r>
            <a:r>
              <a:rPr sz="985" spc="-5" dirty="0">
                <a:solidFill>
                  <a:srgbClr val="202020"/>
                </a:solidFill>
                <a:latin typeface="Times New Roman"/>
                <a:cs typeface="Times New Roman"/>
              </a:rPr>
              <a:t>a </a:t>
            </a:r>
            <a:r>
              <a:rPr sz="985" spc="39" dirty="0">
                <a:solidFill>
                  <a:srgbClr val="202020"/>
                </a:solidFill>
                <a:latin typeface="Times New Roman"/>
                <a:cs typeface="Times New Roman"/>
              </a:rPr>
              <a:t>parent </a:t>
            </a:r>
            <a:r>
              <a:rPr sz="985" spc="44" dirty="0">
                <a:solidFill>
                  <a:srgbClr val="202020"/>
                </a:solidFill>
                <a:latin typeface="Times New Roman"/>
                <a:cs typeface="Times New Roman"/>
              </a:rPr>
              <a:t>conference </a:t>
            </a:r>
            <a:r>
              <a:rPr sz="985" spc="-5" dirty="0">
                <a:solidFill>
                  <a:srgbClr val="202020"/>
                </a:solidFill>
                <a:latin typeface="Times New Roman"/>
                <a:cs typeface="Times New Roman"/>
              </a:rPr>
              <a:t>with school officials to </a:t>
            </a:r>
            <a:r>
              <a:rPr sz="985" spc="44" dirty="0">
                <a:solidFill>
                  <a:srgbClr val="202020"/>
                </a:solidFill>
                <a:latin typeface="Times New Roman"/>
                <a:cs typeface="Times New Roman"/>
              </a:rPr>
              <a:t>discuss </a:t>
            </a:r>
            <a:r>
              <a:rPr sz="985" spc="49" dirty="0">
                <a:solidFill>
                  <a:srgbClr val="202020"/>
                </a:solidFill>
                <a:latin typeface="Times New Roman"/>
                <a:cs typeface="Times New Roman"/>
              </a:rPr>
              <a:t>attendance problems. </a:t>
            </a:r>
            <a:r>
              <a:rPr sz="985" spc="-5" dirty="0">
                <a:solidFill>
                  <a:srgbClr val="202020"/>
                </a:solidFill>
                <a:latin typeface="Times New Roman"/>
                <a:cs typeface="Times New Roman"/>
              </a:rPr>
              <a:t>We want to </a:t>
            </a:r>
            <a:r>
              <a:rPr sz="985" dirty="0">
                <a:solidFill>
                  <a:srgbClr val="202020"/>
                </a:solidFill>
                <a:latin typeface="Times New Roman"/>
                <a:cs typeface="Times New Roman"/>
              </a:rPr>
              <a:t>work  </a:t>
            </a:r>
            <a:r>
              <a:rPr sz="985" spc="34" dirty="0">
                <a:solidFill>
                  <a:srgbClr val="202020"/>
                </a:solidFill>
                <a:latin typeface="Times New Roman"/>
                <a:cs typeface="Times New Roman"/>
              </a:rPr>
              <a:t>together </a:t>
            </a:r>
            <a:r>
              <a:rPr sz="985" spc="-5" dirty="0">
                <a:solidFill>
                  <a:srgbClr val="202020"/>
                </a:solidFill>
                <a:latin typeface="Times New Roman"/>
                <a:cs typeface="Times New Roman"/>
              </a:rPr>
              <a:t>to insure  this </a:t>
            </a:r>
            <a:r>
              <a:rPr sz="985" spc="49" dirty="0">
                <a:solidFill>
                  <a:srgbClr val="202020"/>
                </a:solidFill>
                <a:latin typeface="Times New Roman"/>
                <a:cs typeface="Times New Roman"/>
              </a:rPr>
              <a:t>student </a:t>
            </a:r>
            <a:r>
              <a:rPr sz="985" spc="44" dirty="0">
                <a:solidFill>
                  <a:srgbClr val="202020"/>
                </a:solidFill>
                <a:latin typeface="Times New Roman"/>
                <a:cs typeface="Times New Roman"/>
              </a:rPr>
              <a:t>attends </a:t>
            </a:r>
            <a:r>
              <a:rPr sz="985" spc="-5" dirty="0">
                <a:solidFill>
                  <a:srgbClr val="202020"/>
                </a:solidFill>
                <a:latin typeface="Times New Roman"/>
                <a:cs typeface="Times New Roman"/>
              </a:rPr>
              <a:t>school  to </a:t>
            </a:r>
            <a:r>
              <a:rPr sz="985" spc="39" dirty="0">
                <a:solidFill>
                  <a:srgbClr val="202020"/>
                </a:solidFill>
                <a:latin typeface="Times New Roman"/>
                <a:cs typeface="Times New Roman"/>
              </a:rPr>
              <a:t>receive </a:t>
            </a:r>
            <a:r>
              <a:rPr sz="985" spc="-5" dirty="0">
                <a:solidFill>
                  <a:srgbClr val="202020"/>
                </a:solidFill>
                <a:latin typeface="Times New Roman"/>
                <a:cs typeface="Times New Roman"/>
              </a:rPr>
              <a:t>the  </a:t>
            </a:r>
            <a:r>
              <a:rPr sz="985" spc="49" dirty="0">
                <a:solidFill>
                  <a:srgbClr val="202020"/>
                </a:solidFill>
                <a:latin typeface="Times New Roman"/>
                <a:cs typeface="Times New Roman"/>
              </a:rPr>
              <a:t>education </a:t>
            </a:r>
            <a:r>
              <a:rPr sz="985" spc="54" dirty="0">
                <a:solidFill>
                  <a:srgbClr val="202020"/>
                </a:solidFill>
                <a:latin typeface="Times New Roman"/>
                <a:cs typeface="Times New Roman"/>
              </a:rPr>
              <a:t>needed </a:t>
            </a:r>
            <a:r>
              <a:rPr sz="985" spc="-5" dirty="0">
                <a:solidFill>
                  <a:srgbClr val="202020"/>
                </a:solidFill>
                <a:latin typeface="Times New Roman"/>
                <a:cs typeface="Times New Roman"/>
              </a:rPr>
              <a:t>to </a:t>
            </a:r>
            <a:r>
              <a:rPr sz="985" spc="163" dirty="0">
                <a:solidFill>
                  <a:srgbClr val="202020"/>
                </a:solidFill>
                <a:latin typeface="Times New Roman"/>
                <a:cs typeface="Times New Roman"/>
              </a:rPr>
              <a:t> </a:t>
            </a:r>
            <a:r>
              <a:rPr sz="985" spc="64" dirty="0">
                <a:solidFill>
                  <a:srgbClr val="202020"/>
                </a:solidFill>
                <a:latin typeface="Times New Roman"/>
                <a:cs typeface="Times New Roman"/>
              </a:rPr>
              <a:t>succeed.</a:t>
            </a:r>
            <a:endParaRPr sz="985" dirty="0">
              <a:latin typeface="Times New Roman"/>
              <a:cs typeface="Times New Roman"/>
            </a:endParaRPr>
          </a:p>
        </p:txBody>
      </p:sp>
      <p:sp>
        <p:nvSpPr>
          <p:cNvPr id="11" name="Rectangle 10"/>
          <p:cNvSpPr/>
          <p:nvPr/>
        </p:nvSpPr>
        <p:spPr>
          <a:xfrm rot="20370963">
            <a:off x="251759" y="1554442"/>
            <a:ext cx="3527249"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On Website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569" y="38980"/>
            <a:ext cx="932533" cy="93461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762" b="4762"/>
          <a:stretch/>
        </p:blipFill>
        <p:spPr>
          <a:xfrm>
            <a:off x="6115384" y="4810205"/>
            <a:ext cx="1220371" cy="1281390"/>
          </a:xfrm>
          <a:prstGeom prst="rect">
            <a:avLst/>
          </a:prstGeom>
        </p:spPr>
      </p:pic>
      <p:sp>
        <p:nvSpPr>
          <p:cNvPr id="14" name="Right Arrow 13"/>
          <p:cNvSpPr/>
          <p:nvPr/>
        </p:nvSpPr>
        <p:spPr>
          <a:xfrm rot="1732384">
            <a:off x="3992205" y="7192050"/>
            <a:ext cx="704850" cy="22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20505758">
            <a:off x="4358145" y="6446559"/>
            <a:ext cx="3105150" cy="584775"/>
          </a:xfrm>
          <a:prstGeom prst="rect">
            <a:avLst/>
          </a:prstGeom>
          <a:noFill/>
        </p:spPr>
        <p:txBody>
          <a:bodyPr wrap="square" lIns="91440" tIns="45720" rIns="91440" bIns="45720">
            <a:spAutoFit/>
          </a:bodyPr>
          <a:lstStyle/>
          <a:p>
            <a:pPr algn="ctr"/>
            <a:r>
              <a:rPr lang="en-US" sz="1600" dirty="0">
                <a:ln w="0"/>
                <a:solidFill>
                  <a:srgbClr val="FF0000"/>
                </a:solidFill>
                <a:effectLst>
                  <a:outerShdw blurRad="38100" dist="19050" dir="2700000" algn="tl" rotWithShape="0">
                    <a:schemeClr val="dk1">
                      <a:alpha val="40000"/>
                    </a:schemeClr>
                  </a:outerShdw>
                </a:effectLst>
              </a:rPr>
              <a:t>Must have Different </a:t>
            </a:r>
          </a:p>
          <a:p>
            <a:pPr algn="ctr"/>
            <a:r>
              <a:rPr lang="en-US" sz="1600" dirty="0">
                <a:ln w="0"/>
                <a:solidFill>
                  <a:srgbClr val="FF0000"/>
                </a:solidFill>
                <a:effectLst>
                  <a:outerShdw blurRad="38100" dist="19050" dir="2700000" algn="tl" rotWithShape="0">
                    <a:schemeClr val="dk1">
                      <a:alpha val="40000"/>
                    </a:schemeClr>
                  </a:outerShdw>
                </a:effectLst>
              </a:rPr>
              <a:t>Parent Meeting Signature Dates</a:t>
            </a:r>
          </a:p>
        </p:txBody>
      </p:sp>
      <p:sp>
        <p:nvSpPr>
          <p:cNvPr id="5" name="Rectangle 4"/>
          <p:cNvSpPr/>
          <p:nvPr/>
        </p:nvSpPr>
        <p:spPr>
          <a:xfrm>
            <a:off x="5941207" y="6820810"/>
            <a:ext cx="26786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3</a:t>
            </a:r>
          </a:p>
        </p:txBody>
      </p:sp>
    </p:spTree>
    <p:extLst>
      <p:ext uri="{BB962C8B-B14F-4D97-AF65-F5344CB8AC3E}">
        <p14:creationId xmlns:p14="http://schemas.microsoft.com/office/powerpoint/2010/main" val="3583007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794837286"/>
              </p:ext>
            </p:extLst>
          </p:nvPr>
        </p:nvGraphicFramePr>
        <p:xfrm>
          <a:off x="501091" y="3425438"/>
          <a:ext cx="6651786" cy="626536"/>
        </p:xfrm>
        <a:graphic>
          <a:graphicData uri="http://schemas.openxmlformats.org/drawingml/2006/table">
            <a:tbl>
              <a:tblPr firstRow="1" bandRow="1">
                <a:tableStyleId>{2D5ABB26-0587-4C30-8999-92F81FD0307C}</a:tableStyleId>
              </a:tblPr>
              <a:tblGrid>
                <a:gridCol w="3319136">
                  <a:extLst>
                    <a:ext uri="{9D8B030D-6E8A-4147-A177-3AD203B41FA5}">
                      <a16:colId xmlns:a16="http://schemas.microsoft.com/office/drawing/2014/main" val="20000"/>
                    </a:ext>
                  </a:extLst>
                </a:gridCol>
                <a:gridCol w="3332650">
                  <a:extLst>
                    <a:ext uri="{9D8B030D-6E8A-4147-A177-3AD203B41FA5}">
                      <a16:colId xmlns:a16="http://schemas.microsoft.com/office/drawing/2014/main" val="20001"/>
                    </a:ext>
                  </a:extLst>
                </a:gridCol>
              </a:tblGrid>
              <a:tr h="156164">
                <a:tc>
                  <a:txBody>
                    <a:bodyPr/>
                    <a:lstStyle/>
                    <a:p>
                      <a:pPr>
                        <a:lnSpc>
                          <a:spcPts val="1100"/>
                        </a:lnSpc>
                      </a:pPr>
                      <a:r>
                        <a:rPr sz="1000" spc="40" dirty="0">
                          <a:solidFill>
                            <a:srgbClr val="202020"/>
                          </a:solidFill>
                          <a:latin typeface="Times New Roman"/>
                          <a:cs typeface="Times New Roman"/>
                        </a:rPr>
                        <a:t>Conference</a:t>
                      </a:r>
                      <a:r>
                        <a:rPr sz="1000" spc="55" dirty="0">
                          <a:solidFill>
                            <a:srgbClr val="202020"/>
                          </a:solidFill>
                          <a:latin typeface="Times New Roman"/>
                          <a:cs typeface="Times New Roman"/>
                        </a:rPr>
                        <a:t> </a:t>
                      </a:r>
                      <a:r>
                        <a:rPr sz="1000" spc="40" dirty="0">
                          <a:solidFill>
                            <a:srgbClr val="202020"/>
                          </a:solidFill>
                          <a:latin typeface="Times New Roman"/>
                          <a:cs typeface="Times New Roman"/>
                        </a:rPr>
                        <a:t>Date:</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tc>
                  <a:txBody>
                    <a:bodyPr/>
                    <a:lstStyle/>
                    <a:p>
                      <a:pPr marL="1270">
                        <a:lnSpc>
                          <a:spcPts val="1100"/>
                        </a:lnSpc>
                      </a:pPr>
                      <a:r>
                        <a:rPr sz="1000" spc="50" dirty="0">
                          <a:solidFill>
                            <a:srgbClr val="202020"/>
                          </a:solidFill>
                          <a:latin typeface="Times New Roman"/>
                          <a:cs typeface="Times New Roman"/>
                        </a:rPr>
                        <a:t>Campus:</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0"/>
                  </a:ext>
                </a:extLst>
              </a:tr>
              <a:tr h="156165">
                <a:tc>
                  <a:txBody>
                    <a:bodyPr/>
                    <a:lstStyle/>
                    <a:p>
                      <a:pPr>
                        <a:lnSpc>
                          <a:spcPts val="1100"/>
                        </a:lnSpc>
                      </a:pPr>
                      <a:r>
                        <a:rPr sz="1000" spc="40" dirty="0">
                          <a:solidFill>
                            <a:srgbClr val="202020"/>
                          </a:solidFill>
                          <a:latin typeface="Times New Roman"/>
                          <a:cs typeface="Times New Roman"/>
                        </a:rPr>
                        <a:t>Student:</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marL="1270">
                        <a:lnSpc>
                          <a:spcPts val="1100"/>
                        </a:lnSpc>
                      </a:pPr>
                      <a:r>
                        <a:rPr sz="1000" spc="45" dirty="0">
                          <a:solidFill>
                            <a:srgbClr val="202020"/>
                          </a:solidFill>
                          <a:latin typeface="Times New Roman"/>
                          <a:cs typeface="Times New Roman"/>
                        </a:rPr>
                        <a:t>Grade:</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1"/>
                  </a:ext>
                </a:extLst>
              </a:tr>
              <a:tr h="156540">
                <a:tc>
                  <a:txBody>
                    <a:bodyPr/>
                    <a:lstStyle/>
                    <a:p>
                      <a:pPr>
                        <a:lnSpc>
                          <a:spcPts val="1100"/>
                        </a:lnSpc>
                      </a:pPr>
                      <a:r>
                        <a:rPr sz="1000" spc="-5" dirty="0">
                          <a:solidFill>
                            <a:srgbClr val="202020"/>
                          </a:solidFill>
                          <a:latin typeface="Times New Roman"/>
                          <a:cs typeface="Times New Roman"/>
                        </a:rPr>
                        <a:t>School  ID #</a:t>
                      </a:r>
                      <a:r>
                        <a:rPr sz="1000" spc="65" dirty="0">
                          <a:solidFill>
                            <a:srgbClr val="202020"/>
                          </a:solidFill>
                          <a:latin typeface="Times New Roman"/>
                          <a:cs typeface="Times New Roman"/>
                        </a:rPr>
                        <a:t> </a:t>
                      </a:r>
                      <a:r>
                        <a:rPr sz="1000" spc="-5" dirty="0">
                          <a:solidFill>
                            <a:srgbClr val="202020"/>
                          </a:solidFill>
                          <a:latin typeface="Times New Roman"/>
                          <a:cs typeface="Times New Roman"/>
                        </a:rPr>
                        <a:t>:</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marL="1270">
                        <a:lnSpc>
                          <a:spcPts val="1100"/>
                        </a:lnSpc>
                      </a:pPr>
                      <a:r>
                        <a:rPr sz="1000" spc="25" dirty="0">
                          <a:solidFill>
                            <a:srgbClr val="202020"/>
                          </a:solidFill>
                          <a:latin typeface="Times New Roman"/>
                          <a:cs typeface="Times New Roman"/>
                        </a:rPr>
                        <a:t>Parent/Guardian</a:t>
                      </a:r>
                      <a:r>
                        <a:rPr sz="1000" spc="229" dirty="0">
                          <a:solidFill>
                            <a:srgbClr val="202020"/>
                          </a:solidFill>
                          <a:latin typeface="Times New Roman"/>
                          <a:cs typeface="Times New Roman"/>
                        </a:rPr>
                        <a:t> </a:t>
                      </a:r>
                      <a:r>
                        <a:rPr sz="1000" spc="25" dirty="0">
                          <a:solidFill>
                            <a:srgbClr val="202020"/>
                          </a:solidFill>
                          <a:latin typeface="Times New Roman"/>
                          <a:cs typeface="Times New Roman"/>
                        </a:rPr>
                        <a:t>Email:</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157667">
                <a:tc>
                  <a:txBody>
                    <a:bodyPr/>
                    <a:lstStyle/>
                    <a:p>
                      <a:pPr>
                        <a:lnSpc>
                          <a:spcPts val="1110"/>
                        </a:lnSpc>
                      </a:pPr>
                      <a:r>
                        <a:rPr sz="1000" spc="40" dirty="0">
                          <a:solidFill>
                            <a:srgbClr val="202020"/>
                          </a:solidFill>
                          <a:latin typeface="Times New Roman"/>
                          <a:cs typeface="Times New Roman"/>
                        </a:rPr>
                        <a:t>Parent/Guardian:</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110"/>
                        </a:lnSpc>
                      </a:pPr>
                      <a:r>
                        <a:rPr sz="1000" spc="55" dirty="0">
                          <a:solidFill>
                            <a:srgbClr val="202020"/>
                          </a:solidFill>
                          <a:latin typeface="Times New Roman"/>
                          <a:cs typeface="Times New Roman"/>
                        </a:rPr>
                        <a:t>Phone:</a:t>
                      </a:r>
                      <a:endParaRPr sz="1000" dirty="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object 3"/>
          <p:cNvSpPr txBox="1"/>
          <p:nvPr/>
        </p:nvSpPr>
        <p:spPr>
          <a:xfrm>
            <a:off x="2101064" y="1541914"/>
            <a:ext cx="3525604" cy="1159351"/>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301"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dirty="0">
              <a:latin typeface="Times New Roman"/>
              <a:cs typeface="Times New Roman"/>
            </a:endParaRPr>
          </a:p>
          <a:p>
            <a:pPr marL="5005"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dirty="0">
              <a:latin typeface="Times New Roman"/>
              <a:cs typeface="Times New Roman"/>
            </a:endParaRPr>
          </a:p>
          <a:p>
            <a:pPr>
              <a:spcBef>
                <a:spcPts val="25"/>
              </a:spcBef>
            </a:pPr>
            <a:endParaRPr sz="1478" dirty="0">
              <a:latin typeface="Times New Roman"/>
              <a:cs typeface="Times New Roman"/>
            </a:endParaRPr>
          </a:p>
          <a:p>
            <a:pPr marL="10011" algn="ctr">
              <a:lnSpc>
                <a:spcPts val="1271"/>
              </a:lnSpc>
              <a:spcBef>
                <a:spcPts val="5"/>
              </a:spcBef>
            </a:pPr>
            <a:r>
              <a:rPr sz="1084" dirty="0">
                <a:solidFill>
                  <a:srgbClr val="202020"/>
                </a:solidFill>
                <a:latin typeface="Times New Roman"/>
                <a:cs typeface="Times New Roman"/>
              </a:rPr>
              <a:t>708  </a:t>
            </a:r>
            <a:r>
              <a:rPr sz="1084" spc="-5" dirty="0">
                <a:solidFill>
                  <a:srgbClr val="202020"/>
                </a:solidFill>
                <a:latin typeface="Times New Roman"/>
                <a:cs typeface="Times New Roman"/>
              </a:rPr>
              <a:t>Palm  Blvd. </a:t>
            </a:r>
            <a:r>
              <a:rPr sz="1084" dirty="0">
                <a:solidFill>
                  <a:srgbClr val="202020"/>
                </a:solidFill>
                <a:latin typeface="Times New Roman"/>
                <a:cs typeface="Times New Roman"/>
              </a:rPr>
              <a:t>Suite</a:t>
            </a:r>
            <a:r>
              <a:rPr sz="1084" spc="128" dirty="0">
                <a:solidFill>
                  <a:srgbClr val="202020"/>
                </a:solidFill>
                <a:latin typeface="Times New Roman"/>
                <a:cs typeface="Times New Roman"/>
              </a:rPr>
              <a:t> </a:t>
            </a:r>
            <a:r>
              <a:rPr sz="1084" spc="54" dirty="0">
                <a:solidFill>
                  <a:srgbClr val="202020"/>
                </a:solidFill>
                <a:latin typeface="Times New Roman"/>
                <a:cs typeface="Times New Roman"/>
              </a:rPr>
              <a:t>121</a:t>
            </a:r>
            <a:endParaRPr sz="1084" dirty="0">
              <a:latin typeface="Times New Roman"/>
              <a:cs typeface="Times New Roman"/>
            </a:endParaRPr>
          </a:p>
          <a:p>
            <a:pPr marL="8134" algn="ctr">
              <a:lnSpc>
                <a:spcPts val="1246"/>
              </a:lnSpc>
            </a:pPr>
            <a:r>
              <a:rPr sz="1084" spc="-5" dirty="0">
                <a:solidFill>
                  <a:srgbClr val="202020"/>
                </a:solidFill>
                <a:latin typeface="Times New Roman"/>
                <a:cs typeface="Times New Roman"/>
              </a:rPr>
              <a:t>Brownsville,  </a:t>
            </a:r>
            <a:r>
              <a:rPr sz="1084" spc="54" dirty="0">
                <a:solidFill>
                  <a:srgbClr val="202020"/>
                </a:solidFill>
                <a:latin typeface="Times New Roman"/>
                <a:cs typeface="Times New Roman"/>
              </a:rPr>
              <a:t>Texas</a:t>
            </a:r>
            <a:r>
              <a:rPr sz="1084" spc="-34" dirty="0">
                <a:solidFill>
                  <a:srgbClr val="202020"/>
                </a:solidFill>
                <a:latin typeface="Times New Roman"/>
                <a:cs typeface="Times New Roman"/>
              </a:rPr>
              <a:t> </a:t>
            </a:r>
            <a:r>
              <a:rPr sz="1084" spc="54" dirty="0">
                <a:solidFill>
                  <a:srgbClr val="202020"/>
                </a:solidFill>
                <a:latin typeface="Times New Roman"/>
                <a:cs typeface="Times New Roman"/>
              </a:rPr>
              <a:t>78521</a:t>
            </a:r>
            <a:endParaRPr sz="1084" dirty="0">
              <a:latin typeface="Times New Roman"/>
              <a:cs typeface="Times New Roman"/>
            </a:endParaRPr>
          </a:p>
          <a:p>
            <a:pPr marL="8134" algn="ctr">
              <a:lnSpc>
                <a:spcPts val="1276"/>
              </a:lnSpc>
            </a:pPr>
            <a:r>
              <a:rPr sz="1084" dirty="0">
                <a:solidFill>
                  <a:srgbClr val="202020"/>
                </a:solidFill>
                <a:latin typeface="Times New Roman"/>
                <a:cs typeface="Times New Roman"/>
              </a:rPr>
              <a:t>(956)  </a:t>
            </a:r>
            <a:r>
              <a:rPr sz="1084" spc="-5" dirty="0">
                <a:solidFill>
                  <a:srgbClr val="202020"/>
                </a:solidFill>
                <a:latin typeface="Times New Roman"/>
                <a:cs typeface="Times New Roman"/>
              </a:rPr>
              <a:t>544- </a:t>
            </a:r>
            <a:r>
              <a:rPr sz="1084" spc="59" dirty="0">
                <a:solidFill>
                  <a:srgbClr val="202020"/>
                </a:solidFill>
                <a:latin typeface="Times New Roman"/>
                <a:cs typeface="Times New Roman"/>
              </a:rPr>
              <a:t>3966</a:t>
            </a:r>
            <a:endParaRPr sz="1084" dirty="0">
              <a:latin typeface="Times New Roman"/>
              <a:cs typeface="Times New Roman"/>
            </a:endParaRPr>
          </a:p>
        </p:txBody>
      </p:sp>
      <p:sp>
        <p:nvSpPr>
          <p:cNvPr id="4" name="object 4"/>
          <p:cNvSpPr txBox="1"/>
          <p:nvPr/>
        </p:nvSpPr>
        <p:spPr>
          <a:xfrm>
            <a:off x="2463980" y="2764347"/>
            <a:ext cx="2726008" cy="505535"/>
          </a:xfrm>
          <a:prstGeom prst="rect">
            <a:avLst/>
          </a:prstGeom>
        </p:spPr>
        <p:txBody>
          <a:bodyPr vert="horz" wrap="square" lIns="0" tIns="0" rIns="0" bIns="0" rtlCol="0">
            <a:spAutoFit/>
          </a:bodyPr>
          <a:lstStyle/>
          <a:p>
            <a:pPr algn="ctr">
              <a:lnSpc>
                <a:spcPct val="100000"/>
              </a:lnSpc>
            </a:pPr>
            <a:r>
              <a:rPr sz="1576" u="sng" spc="-5" dirty="0">
                <a:solidFill>
                  <a:srgbClr val="202020"/>
                </a:solidFill>
                <a:latin typeface="Times New Roman"/>
                <a:cs typeface="Times New Roman"/>
              </a:rPr>
              <a:t>Principal's</a:t>
            </a:r>
            <a:r>
              <a:rPr sz="1576" u="sng" spc="-103" dirty="0">
                <a:solidFill>
                  <a:srgbClr val="202020"/>
                </a:solidFill>
                <a:latin typeface="Times New Roman"/>
                <a:cs typeface="Times New Roman"/>
              </a:rPr>
              <a:t> </a:t>
            </a:r>
            <a:r>
              <a:rPr sz="1576" u="sng" spc="-15" dirty="0">
                <a:solidFill>
                  <a:srgbClr val="202020"/>
                </a:solidFill>
                <a:latin typeface="Times New Roman"/>
                <a:cs typeface="Times New Roman"/>
              </a:rPr>
              <a:t>Plan</a:t>
            </a:r>
            <a:endParaRPr sz="1576" dirty="0">
              <a:latin typeface="Times New Roman"/>
              <a:cs typeface="Times New Roman"/>
            </a:endParaRPr>
          </a:p>
          <a:p>
            <a:pPr algn="ctr">
              <a:spcBef>
                <a:spcPts val="788"/>
              </a:spcBef>
            </a:pPr>
            <a:r>
              <a:rPr sz="985" spc="-5" dirty="0">
                <a:solidFill>
                  <a:srgbClr val="202020"/>
                </a:solidFill>
                <a:latin typeface="Times New Roman"/>
                <a:cs typeface="Times New Roman"/>
              </a:rPr>
              <a:t>Student - Parent Attendance Contract to Regain</a:t>
            </a:r>
            <a:r>
              <a:rPr sz="985" spc="-79" dirty="0">
                <a:solidFill>
                  <a:srgbClr val="202020"/>
                </a:solidFill>
                <a:latin typeface="Times New Roman"/>
                <a:cs typeface="Times New Roman"/>
              </a:rPr>
              <a:t> </a:t>
            </a:r>
            <a:r>
              <a:rPr sz="985" spc="-15" dirty="0">
                <a:solidFill>
                  <a:srgbClr val="202020"/>
                </a:solidFill>
                <a:latin typeface="Times New Roman"/>
                <a:cs typeface="Times New Roman"/>
              </a:rPr>
              <a:t>Credit</a:t>
            </a:r>
            <a:endParaRPr sz="985" dirty="0">
              <a:latin typeface="Times New Roman"/>
              <a:cs typeface="Times New Roman"/>
            </a:endParaRPr>
          </a:p>
        </p:txBody>
      </p:sp>
      <p:sp>
        <p:nvSpPr>
          <p:cNvPr id="6" name="object 6"/>
          <p:cNvSpPr txBox="1"/>
          <p:nvPr/>
        </p:nvSpPr>
        <p:spPr>
          <a:xfrm>
            <a:off x="485011" y="4210520"/>
            <a:ext cx="6683945" cy="3879751"/>
          </a:xfrm>
          <a:prstGeom prst="rect">
            <a:avLst/>
          </a:prstGeom>
        </p:spPr>
        <p:txBody>
          <a:bodyPr vert="horz" wrap="square" lIns="0" tIns="6257" rIns="0" bIns="0" rtlCol="0">
            <a:spAutoFit/>
          </a:bodyPr>
          <a:lstStyle/>
          <a:p>
            <a:pPr marL="12513" marR="5005">
              <a:lnSpc>
                <a:spcPct val="95800"/>
              </a:lnSpc>
              <a:spcBef>
                <a:spcPts val="49"/>
              </a:spcBef>
            </a:pPr>
            <a:r>
              <a:rPr sz="985" spc="-5" dirty="0">
                <a:solidFill>
                  <a:srgbClr val="202020"/>
                </a:solidFill>
                <a:latin typeface="Times New Roman"/>
                <a:cs typeface="Times New Roman"/>
              </a:rPr>
              <a:t>The BISD </a:t>
            </a:r>
            <a:r>
              <a:rPr sz="985" spc="39" dirty="0">
                <a:solidFill>
                  <a:srgbClr val="202020"/>
                </a:solidFill>
                <a:latin typeface="Times New Roman"/>
                <a:cs typeface="Times New Roman"/>
              </a:rPr>
              <a:t>Student </a:t>
            </a:r>
            <a:r>
              <a:rPr sz="985" spc="44" dirty="0">
                <a:solidFill>
                  <a:srgbClr val="202020"/>
                </a:solidFill>
                <a:latin typeface="Times New Roman"/>
                <a:cs typeface="Times New Roman"/>
              </a:rPr>
              <a:t>Parent </a:t>
            </a:r>
            <a:r>
              <a:rPr sz="985" spc="54" dirty="0">
                <a:solidFill>
                  <a:srgbClr val="202020"/>
                </a:solidFill>
                <a:latin typeface="Times New Roman"/>
                <a:cs typeface="Times New Roman"/>
              </a:rPr>
              <a:t>Handbook </a:t>
            </a:r>
            <a:r>
              <a:rPr sz="985" spc="34" dirty="0">
                <a:solidFill>
                  <a:srgbClr val="202020"/>
                </a:solidFill>
                <a:latin typeface="Times New Roman"/>
                <a:cs typeface="Times New Roman"/>
              </a:rPr>
              <a:t>states </a:t>
            </a:r>
            <a:r>
              <a:rPr sz="985" spc="-5" dirty="0">
                <a:solidFill>
                  <a:srgbClr val="202020"/>
                </a:solidFill>
                <a:latin typeface="Times New Roman"/>
                <a:cs typeface="Times New Roman"/>
              </a:rPr>
              <a:t>that “in </a:t>
            </a:r>
            <a:r>
              <a:rPr sz="985" dirty="0">
                <a:solidFill>
                  <a:srgbClr val="202020"/>
                </a:solidFill>
                <a:latin typeface="Times New Roman"/>
                <a:cs typeface="Times New Roman"/>
              </a:rPr>
              <a:t>order </a:t>
            </a:r>
            <a:r>
              <a:rPr sz="985" spc="-5" dirty="0">
                <a:solidFill>
                  <a:srgbClr val="202020"/>
                </a:solidFill>
                <a:latin typeface="Times New Roman"/>
                <a:cs typeface="Times New Roman"/>
              </a:rPr>
              <a:t>to </a:t>
            </a:r>
            <a:r>
              <a:rPr sz="985" spc="34" dirty="0">
                <a:solidFill>
                  <a:srgbClr val="202020"/>
                </a:solidFill>
                <a:latin typeface="Times New Roman"/>
                <a:cs typeface="Times New Roman"/>
              </a:rPr>
              <a:t>receive </a:t>
            </a:r>
            <a:r>
              <a:rPr sz="985" dirty="0">
                <a:solidFill>
                  <a:srgbClr val="202020"/>
                </a:solidFill>
                <a:latin typeface="Times New Roman"/>
                <a:cs typeface="Times New Roman"/>
              </a:rPr>
              <a:t>credit or </a:t>
            </a:r>
            <a:r>
              <a:rPr sz="985" spc="-5" dirty="0">
                <a:solidFill>
                  <a:srgbClr val="202020"/>
                </a:solidFill>
                <a:latin typeface="Times New Roman"/>
                <a:cs typeface="Times New Roman"/>
              </a:rPr>
              <a:t>a final </a:t>
            </a:r>
            <a:r>
              <a:rPr sz="985" spc="54" dirty="0">
                <a:solidFill>
                  <a:srgbClr val="202020"/>
                </a:solidFill>
                <a:latin typeface="Times New Roman"/>
                <a:cs typeface="Times New Roman"/>
              </a:rPr>
              <a:t>grade </a:t>
            </a:r>
            <a:r>
              <a:rPr sz="985" spc="-5" dirty="0">
                <a:solidFill>
                  <a:srgbClr val="202020"/>
                </a:solidFill>
                <a:latin typeface="Times New Roman"/>
                <a:cs typeface="Times New Roman"/>
              </a:rPr>
              <a:t>for a </a:t>
            </a:r>
            <a:r>
              <a:rPr sz="985" spc="49" dirty="0">
                <a:solidFill>
                  <a:srgbClr val="202020"/>
                </a:solidFill>
                <a:latin typeface="Times New Roman"/>
                <a:cs typeface="Times New Roman"/>
              </a:rPr>
              <a:t>class, </a:t>
            </a:r>
            <a:r>
              <a:rPr sz="985" spc="-5" dirty="0">
                <a:solidFill>
                  <a:srgbClr val="202020"/>
                </a:solidFill>
                <a:latin typeface="Times New Roman"/>
                <a:cs typeface="Times New Roman"/>
              </a:rPr>
              <a:t>a </a:t>
            </a:r>
            <a:r>
              <a:rPr sz="985" spc="34" dirty="0">
                <a:solidFill>
                  <a:srgbClr val="202020"/>
                </a:solidFill>
                <a:latin typeface="Times New Roman"/>
                <a:cs typeface="Times New Roman"/>
              </a:rPr>
              <a:t>student </a:t>
            </a:r>
            <a:r>
              <a:rPr sz="985" spc="30" dirty="0">
                <a:solidFill>
                  <a:srgbClr val="202020"/>
                </a:solidFill>
                <a:latin typeface="Times New Roman"/>
                <a:cs typeface="Times New Roman"/>
              </a:rPr>
              <a:t>is </a:t>
            </a:r>
            <a:r>
              <a:rPr sz="985" spc="34" dirty="0">
                <a:solidFill>
                  <a:srgbClr val="202020"/>
                </a:solidFill>
                <a:latin typeface="Times New Roman"/>
                <a:cs typeface="Times New Roman"/>
              </a:rPr>
              <a:t>required  </a:t>
            </a:r>
            <a:r>
              <a:rPr sz="985" spc="-5" dirty="0">
                <a:solidFill>
                  <a:srgbClr val="202020"/>
                </a:solidFill>
                <a:latin typeface="Times New Roman"/>
                <a:cs typeface="Times New Roman"/>
              </a:rPr>
              <a:t>to </a:t>
            </a:r>
            <a:r>
              <a:rPr sz="985" spc="54" dirty="0">
                <a:solidFill>
                  <a:srgbClr val="202020"/>
                </a:solidFill>
                <a:latin typeface="Times New Roman"/>
                <a:cs typeface="Times New Roman"/>
              </a:rPr>
              <a:t>attend </a:t>
            </a:r>
            <a:r>
              <a:rPr sz="985" spc="49" dirty="0">
                <a:solidFill>
                  <a:srgbClr val="202020"/>
                </a:solidFill>
                <a:latin typeface="Times New Roman"/>
                <a:cs typeface="Times New Roman"/>
              </a:rPr>
              <a:t>class </a:t>
            </a:r>
            <a:r>
              <a:rPr sz="985" b="1" spc="-5" dirty="0">
                <a:solidFill>
                  <a:srgbClr val="202020"/>
                </a:solidFill>
                <a:latin typeface="Arial"/>
                <a:cs typeface="Arial"/>
              </a:rPr>
              <a:t>(person) </a:t>
            </a:r>
            <a:r>
              <a:rPr sz="985" dirty="0">
                <a:solidFill>
                  <a:srgbClr val="202020"/>
                </a:solidFill>
                <a:latin typeface="Times New Roman"/>
                <a:cs typeface="Times New Roman"/>
              </a:rPr>
              <a:t>90% of </a:t>
            </a:r>
            <a:r>
              <a:rPr sz="985" spc="-5" dirty="0">
                <a:solidFill>
                  <a:srgbClr val="202020"/>
                </a:solidFill>
                <a:latin typeface="Times New Roman"/>
                <a:cs typeface="Times New Roman"/>
              </a:rPr>
              <a:t>the days </a:t>
            </a:r>
            <a:r>
              <a:rPr sz="985" spc="59" dirty="0">
                <a:solidFill>
                  <a:srgbClr val="202020"/>
                </a:solidFill>
                <a:latin typeface="Times New Roman"/>
                <a:cs typeface="Times New Roman"/>
              </a:rPr>
              <a:t>class </a:t>
            </a:r>
            <a:r>
              <a:rPr sz="985" spc="-5" dirty="0">
                <a:solidFill>
                  <a:srgbClr val="202020"/>
                </a:solidFill>
                <a:latin typeface="Times New Roman"/>
                <a:cs typeface="Times New Roman"/>
              </a:rPr>
              <a:t>is offered </a:t>
            </a:r>
            <a:r>
              <a:rPr sz="985" spc="49" dirty="0">
                <a:solidFill>
                  <a:srgbClr val="202020"/>
                </a:solidFill>
                <a:latin typeface="Times New Roman"/>
                <a:cs typeface="Times New Roman"/>
              </a:rPr>
              <a:t>regardless </a:t>
            </a:r>
            <a:r>
              <a:rPr sz="985" dirty="0">
                <a:solidFill>
                  <a:srgbClr val="202020"/>
                </a:solidFill>
                <a:latin typeface="Times New Roman"/>
                <a:cs typeface="Times New Roman"/>
              </a:rPr>
              <a:t>of </a:t>
            </a:r>
            <a:r>
              <a:rPr sz="985" spc="39" dirty="0">
                <a:solidFill>
                  <a:srgbClr val="202020"/>
                </a:solidFill>
                <a:latin typeface="Times New Roman"/>
                <a:cs typeface="Times New Roman"/>
              </a:rPr>
              <a:t>whether </a:t>
            </a:r>
            <a:r>
              <a:rPr sz="985" spc="-5" dirty="0">
                <a:solidFill>
                  <a:srgbClr val="202020"/>
                </a:solidFill>
                <a:latin typeface="Times New Roman"/>
                <a:cs typeface="Times New Roman"/>
              </a:rPr>
              <a:t>the </a:t>
            </a:r>
            <a:r>
              <a:rPr sz="985" spc="49" dirty="0">
                <a:solidFill>
                  <a:srgbClr val="202020"/>
                </a:solidFill>
                <a:latin typeface="Times New Roman"/>
                <a:cs typeface="Times New Roman"/>
              </a:rPr>
              <a:t>students </a:t>
            </a:r>
            <a:r>
              <a:rPr sz="985" spc="79" dirty="0">
                <a:solidFill>
                  <a:srgbClr val="202020"/>
                </a:solidFill>
                <a:latin typeface="Times New Roman"/>
                <a:cs typeface="Times New Roman"/>
              </a:rPr>
              <a:t>absences </a:t>
            </a:r>
            <a:r>
              <a:rPr sz="985" dirty="0">
                <a:solidFill>
                  <a:srgbClr val="202020"/>
                </a:solidFill>
                <a:latin typeface="Times New Roman"/>
                <a:cs typeface="Times New Roman"/>
              </a:rPr>
              <a:t>are  </a:t>
            </a:r>
            <a:r>
              <a:rPr sz="985" spc="59" dirty="0">
                <a:solidFill>
                  <a:srgbClr val="202020"/>
                </a:solidFill>
                <a:latin typeface="Times New Roman"/>
                <a:cs typeface="Times New Roman"/>
              </a:rPr>
              <a:t>excused </a:t>
            </a:r>
            <a:r>
              <a:rPr sz="985" dirty="0">
                <a:solidFill>
                  <a:srgbClr val="202020"/>
                </a:solidFill>
                <a:latin typeface="Times New Roman"/>
                <a:cs typeface="Times New Roman"/>
              </a:rPr>
              <a:t>or </a:t>
            </a:r>
            <a:r>
              <a:rPr sz="985" spc="54" dirty="0">
                <a:solidFill>
                  <a:srgbClr val="202020"/>
                </a:solidFill>
                <a:latin typeface="Times New Roman"/>
                <a:cs typeface="Times New Roman"/>
              </a:rPr>
              <a:t>unexcused. </a:t>
            </a:r>
            <a:r>
              <a:rPr sz="985" dirty="0">
                <a:solidFill>
                  <a:srgbClr val="202020"/>
                </a:solidFill>
                <a:latin typeface="Times New Roman"/>
                <a:cs typeface="Times New Roman"/>
              </a:rPr>
              <a:t>This </a:t>
            </a:r>
            <a:r>
              <a:rPr sz="985" spc="34" dirty="0">
                <a:solidFill>
                  <a:srgbClr val="202020"/>
                </a:solidFill>
                <a:latin typeface="Times New Roman"/>
                <a:cs typeface="Times New Roman"/>
              </a:rPr>
              <a:t>contract </a:t>
            </a:r>
            <a:r>
              <a:rPr sz="985" dirty="0">
                <a:solidFill>
                  <a:srgbClr val="202020"/>
                </a:solidFill>
                <a:latin typeface="Times New Roman"/>
                <a:cs typeface="Times New Roman"/>
              </a:rPr>
              <a:t>is </a:t>
            </a:r>
            <a:r>
              <a:rPr sz="985" spc="-5" dirty="0">
                <a:solidFill>
                  <a:srgbClr val="202020"/>
                </a:solidFill>
                <a:latin typeface="Times New Roman"/>
                <a:cs typeface="Times New Roman"/>
              </a:rPr>
              <a:t>an </a:t>
            </a:r>
            <a:r>
              <a:rPr sz="985" spc="54" dirty="0">
                <a:solidFill>
                  <a:srgbClr val="202020"/>
                </a:solidFill>
                <a:latin typeface="Times New Roman"/>
                <a:cs typeface="Times New Roman"/>
              </a:rPr>
              <a:t>agreement between </a:t>
            </a:r>
            <a:r>
              <a:rPr sz="985" spc="-5" dirty="0">
                <a:solidFill>
                  <a:srgbClr val="202020"/>
                </a:solidFill>
                <a:latin typeface="Times New Roman"/>
                <a:cs typeface="Times New Roman"/>
              </a:rPr>
              <a:t>the </a:t>
            </a:r>
            <a:r>
              <a:rPr sz="985" spc="39" dirty="0">
                <a:solidFill>
                  <a:srgbClr val="202020"/>
                </a:solidFill>
                <a:latin typeface="Times New Roman"/>
                <a:cs typeface="Times New Roman"/>
              </a:rPr>
              <a:t>student, parent/guardian, </a:t>
            </a:r>
            <a:r>
              <a:rPr sz="985" spc="-5" dirty="0">
                <a:solidFill>
                  <a:srgbClr val="202020"/>
                </a:solidFill>
                <a:latin typeface="Times New Roman"/>
                <a:cs typeface="Times New Roman"/>
              </a:rPr>
              <a:t>and </a:t>
            </a:r>
            <a:r>
              <a:rPr sz="985" spc="49" dirty="0">
                <a:solidFill>
                  <a:srgbClr val="202020"/>
                </a:solidFill>
                <a:latin typeface="Times New Roman"/>
                <a:cs typeface="Times New Roman"/>
              </a:rPr>
              <a:t>the </a:t>
            </a:r>
            <a:r>
              <a:rPr sz="985" spc="34" dirty="0">
                <a:solidFill>
                  <a:srgbClr val="202020"/>
                </a:solidFill>
                <a:latin typeface="Times New Roman"/>
                <a:cs typeface="Times New Roman"/>
              </a:rPr>
              <a:t>school </a:t>
            </a:r>
            <a:r>
              <a:rPr sz="985" dirty="0">
                <a:solidFill>
                  <a:srgbClr val="202020"/>
                </a:solidFill>
                <a:latin typeface="Times New Roman"/>
                <a:cs typeface="Times New Roman"/>
              </a:rPr>
              <a:t>to allow </a:t>
            </a:r>
            <a:r>
              <a:rPr sz="985" spc="-5" dirty="0">
                <a:solidFill>
                  <a:srgbClr val="202020"/>
                </a:solidFill>
                <a:latin typeface="Times New Roman"/>
                <a:cs typeface="Times New Roman"/>
              </a:rPr>
              <a:t>the  </a:t>
            </a:r>
            <a:r>
              <a:rPr sz="985" spc="44" dirty="0">
                <a:solidFill>
                  <a:srgbClr val="202020"/>
                </a:solidFill>
                <a:latin typeface="Times New Roman"/>
                <a:cs typeface="Times New Roman"/>
              </a:rPr>
              <a:t>student </a:t>
            </a:r>
            <a:r>
              <a:rPr sz="985" dirty="0">
                <a:solidFill>
                  <a:srgbClr val="202020"/>
                </a:solidFill>
                <a:latin typeface="Times New Roman"/>
                <a:cs typeface="Times New Roman"/>
              </a:rPr>
              <a:t>an </a:t>
            </a:r>
            <a:r>
              <a:rPr sz="985" spc="-5" dirty="0">
                <a:solidFill>
                  <a:srgbClr val="202020"/>
                </a:solidFill>
                <a:latin typeface="Times New Roman"/>
                <a:cs typeface="Times New Roman"/>
              </a:rPr>
              <a:t>opportunity to regain </a:t>
            </a:r>
            <a:r>
              <a:rPr sz="985" dirty="0">
                <a:solidFill>
                  <a:srgbClr val="202020"/>
                </a:solidFill>
                <a:latin typeface="Times New Roman"/>
                <a:cs typeface="Times New Roman"/>
              </a:rPr>
              <a:t>credit </a:t>
            </a:r>
            <a:r>
              <a:rPr sz="985" spc="-5" dirty="0">
                <a:solidFill>
                  <a:srgbClr val="202020"/>
                </a:solidFill>
                <a:latin typeface="Times New Roman"/>
                <a:cs typeface="Times New Roman"/>
              </a:rPr>
              <a:t>due to the </a:t>
            </a:r>
            <a:r>
              <a:rPr sz="985" spc="44" dirty="0">
                <a:solidFill>
                  <a:srgbClr val="202020"/>
                </a:solidFill>
                <a:latin typeface="Times New Roman"/>
                <a:cs typeface="Times New Roman"/>
              </a:rPr>
              <a:t>student’s </a:t>
            </a:r>
            <a:r>
              <a:rPr sz="985" spc="49" dirty="0">
                <a:solidFill>
                  <a:srgbClr val="202020"/>
                </a:solidFill>
                <a:latin typeface="Times New Roman"/>
                <a:cs typeface="Times New Roman"/>
              </a:rPr>
              <a:t>excessive absences. </a:t>
            </a:r>
            <a:r>
              <a:rPr sz="985" spc="-64" dirty="0">
                <a:solidFill>
                  <a:srgbClr val="202020"/>
                </a:solidFill>
                <a:latin typeface="Times New Roman"/>
                <a:cs typeface="Times New Roman"/>
              </a:rPr>
              <a:t>If </a:t>
            </a:r>
            <a:r>
              <a:rPr sz="985" spc="-5" dirty="0">
                <a:solidFill>
                  <a:srgbClr val="202020"/>
                </a:solidFill>
                <a:latin typeface="Times New Roman"/>
                <a:cs typeface="Times New Roman"/>
              </a:rPr>
              <a:t>the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fails </a:t>
            </a:r>
            <a:r>
              <a:rPr sz="985" spc="15" dirty="0">
                <a:solidFill>
                  <a:srgbClr val="202020"/>
                </a:solidFill>
                <a:latin typeface="Times New Roman"/>
                <a:cs typeface="Times New Roman"/>
              </a:rPr>
              <a:t>to </a:t>
            </a:r>
            <a:r>
              <a:rPr sz="985" spc="39" dirty="0">
                <a:solidFill>
                  <a:srgbClr val="202020"/>
                </a:solidFill>
                <a:latin typeface="Times New Roman"/>
                <a:cs typeface="Times New Roman"/>
              </a:rPr>
              <a:t>complete </a:t>
            </a:r>
            <a:r>
              <a:rPr sz="985" spc="-5" dirty="0">
                <a:solidFill>
                  <a:srgbClr val="202020"/>
                </a:solidFill>
                <a:latin typeface="Times New Roman"/>
                <a:cs typeface="Times New Roman"/>
              </a:rPr>
              <a:t>the  Principal’s Plan below, </a:t>
            </a:r>
            <a:r>
              <a:rPr sz="985" dirty="0">
                <a:solidFill>
                  <a:srgbClr val="202020"/>
                </a:solidFill>
                <a:latin typeface="Times New Roman"/>
                <a:cs typeface="Times New Roman"/>
              </a:rPr>
              <a:t>credit </a:t>
            </a:r>
            <a:r>
              <a:rPr sz="985" spc="-5" dirty="0">
                <a:solidFill>
                  <a:srgbClr val="202020"/>
                </a:solidFill>
                <a:latin typeface="Times New Roman"/>
                <a:cs typeface="Times New Roman"/>
              </a:rPr>
              <a:t>is </a:t>
            </a:r>
            <a:r>
              <a:rPr sz="985" spc="44" dirty="0">
                <a:solidFill>
                  <a:srgbClr val="202020"/>
                </a:solidFill>
                <a:latin typeface="Times New Roman"/>
                <a:cs typeface="Times New Roman"/>
              </a:rPr>
              <a:t>denied </a:t>
            </a:r>
            <a:r>
              <a:rPr sz="985" spc="-5" dirty="0">
                <a:solidFill>
                  <a:srgbClr val="202020"/>
                </a:solidFill>
                <a:latin typeface="Times New Roman"/>
                <a:cs typeface="Times New Roman"/>
              </a:rPr>
              <a:t>and the </a:t>
            </a:r>
            <a:r>
              <a:rPr sz="985" spc="44"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be </a:t>
            </a:r>
            <a:r>
              <a:rPr sz="985" spc="-5" dirty="0">
                <a:solidFill>
                  <a:srgbClr val="202020"/>
                </a:solidFill>
                <a:latin typeface="Times New Roman"/>
                <a:cs typeface="Times New Roman"/>
              </a:rPr>
              <a:t>given a “Credit Appeal </a:t>
            </a:r>
            <a:r>
              <a:rPr sz="985" spc="49" dirty="0">
                <a:solidFill>
                  <a:srgbClr val="202020"/>
                </a:solidFill>
                <a:latin typeface="Times New Roman"/>
                <a:cs typeface="Times New Roman"/>
              </a:rPr>
              <a:t>Status </a:t>
            </a:r>
            <a:r>
              <a:rPr sz="985" spc="-5" dirty="0">
                <a:solidFill>
                  <a:srgbClr val="202020"/>
                </a:solidFill>
                <a:latin typeface="Times New Roman"/>
                <a:cs typeface="Times New Roman"/>
              </a:rPr>
              <a:t>Notification” </a:t>
            </a:r>
            <a:r>
              <a:rPr sz="985" dirty="0">
                <a:solidFill>
                  <a:srgbClr val="202020"/>
                </a:solidFill>
                <a:latin typeface="Times New Roman"/>
                <a:cs typeface="Times New Roman"/>
              </a:rPr>
              <a:t>form </a:t>
            </a:r>
            <a:r>
              <a:rPr sz="985" spc="-5" dirty="0">
                <a:solidFill>
                  <a:srgbClr val="202020"/>
                </a:solidFill>
                <a:latin typeface="Times New Roman"/>
                <a:cs typeface="Times New Roman"/>
              </a:rPr>
              <a:t>at the end  </a:t>
            </a:r>
            <a:r>
              <a:rPr sz="985" dirty="0">
                <a:solidFill>
                  <a:srgbClr val="202020"/>
                </a:solidFill>
                <a:latin typeface="Times New Roman"/>
                <a:cs typeface="Times New Roman"/>
              </a:rPr>
              <a:t>of </a:t>
            </a:r>
            <a:r>
              <a:rPr sz="985" spc="-5" dirty="0">
                <a:solidFill>
                  <a:srgbClr val="202020"/>
                </a:solidFill>
                <a:latin typeface="Times New Roman"/>
                <a:cs typeface="Times New Roman"/>
              </a:rPr>
              <a:t>the  grading  </a:t>
            </a:r>
            <a:r>
              <a:rPr sz="985" dirty="0">
                <a:solidFill>
                  <a:srgbClr val="202020"/>
                </a:solidFill>
                <a:latin typeface="Times New Roman"/>
                <a:cs typeface="Times New Roman"/>
              </a:rPr>
              <a:t>period  </a:t>
            </a:r>
            <a:r>
              <a:rPr sz="985" spc="-5" dirty="0">
                <a:solidFill>
                  <a:srgbClr val="202020"/>
                </a:solidFill>
                <a:latin typeface="Times New Roman"/>
                <a:cs typeface="Times New Roman"/>
              </a:rPr>
              <a:t>and/or  instructional  year  (FEC </a:t>
            </a:r>
            <a:r>
              <a:rPr sz="985" spc="108" dirty="0">
                <a:solidFill>
                  <a:srgbClr val="202020"/>
                </a:solidFill>
                <a:latin typeface="Times New Roman"/>
                <a:cs typeface="Times New Roman"/>
              </a:rPr>
              <a:t> </a:t>
            </a:r>
            <a:r>
              <a:rPr sz="985" spc="15" dirty="0">
                <a:solidFill>
                  <a:srgbClr val="202020"/>
                </a:solidFill>
                <a:latin typeface="Times New Roman"/>
                <a:cs typeface="Times New Roman"/>
              </a:rPr>
              <a:t>Legal).</a:t>
            </a:r>
            <a:endParaRPr sz="985" dirty="0">
              <a:latin typeface="Times New Roman"/>
              <a:cs typeface="Times New Roman"/>
            </a:endParaRPr>
          </a:p>
          <a:p>
            <a:pPr>
              <a:spcBef>
                <a:spcPts val="54"/>
              </a:spcBef>
            </a:pPr>
            <a:endParaRPr sz="936" dirty="0">
              <a:latin typeface="Times New Roman"/>
              <a:cs typeface="Times New Roman"/>
            </a:endParaRPr>
          </a:p>
          <a:p>
            <a:pPr marL="12513" marR="344742">
              <a:lnSpc>
                <a:spcPts val="1133"/>
              </a:lnSpc>
            </a:pPr>
            <a:r>
              <a:rPr sz="985" b="1" spc="-5" dirty="0">
                <a:solidFill>
                  <a:srgbClr val="202020"/>
                </a:solidFill>
                <a:latin typeface="Times New Roman"/>
                <a:cs typeface="Times New Roman"/>
              </a:rPr>
              <a:t>To regain credit, the </a:t>
            </a:r>
            <a:r>
              <a:rPr sz="985" b="1" spc="39" dirty="0">
                <a:solidFill>
                  <a:srgbClr val="202020"/>
                </a:solidFill>
                <a:latin typeface="Times New Roman"/>
                <a:cs typeface="Times New Roman"/>
              </a:rPr>
              <a:t>student/parent </a:t>
            </a:r>
            <a:r>
              <a:rPr sz="985" b="1" spc="-10" dirty="0">
                <a:solidFill>
                  <a:srgbClr val="202020"/>
                </a:solidFill>
                <a:latin typeface="Times New Roman"/>
                <a:cs typeface="Times New Roman"/>
              </a:rPr>
              <a:t>must </a:t>
            </a:r>
            <a:r>
              <a:rPr sz="985" b="1" spc="59" dirty="0">
                <a:solidFill>
                  <a:srgbClr val="202020"/>
                </a:solidFill>
                <a:latin typeface="Times New Roman"/>
                <a:cs typeface="Times New Roman"/>
              </a:rPr>
              <a:t>complete </a:t>
            </a:r>
            <a:r>
              <a:rPr sz="985" b="1" dirty="0">
                <a:solidFill>
                  <a:srgbClr val="202020"/>
                </a:solidFill>
                <a:latin typeface="Times New Roman"/>
                <a:cs typeface="Times New Roman"/>
              </a:rPr>
              <a:t>all of </a:t>
            </a:r>
            <a:r>
              <a:rPr sz="985" b="1" spc="-5" dirty="0">
                <a:solidFill>
                  <a:srgbClr val="202020"/>
                </a:solidFill>
                <a:latin typeface="Times New Roman"/>
                <a:cs typeface="Times New Roman"/>
              </a:rPr>
              <a:t>the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25" dirty="0">
                <a:solidFill>
                  <a:srgbClr val="202020"/>
                </a:solidFill>
                <a:latin typeface="Times New Roman"/>
                <a:cs typeface="Times New Roman"/>
              </a:rPr>
              <a:t>Principal’s </a:t>
            </a:r>
            <a:r>
              <a:rPr sz="985" b="1" dirty="0">
                <a:solidFill>
                  <a:srgbClr val="202020"/>
                </a:solidFill>
                <a:latin typeface="Times New Roman"/>
                <a:cs typeface="Times New Roman"/>
              </a:rPr>
              <a:t>Plan </a:t>
            </a:r>
            <a:r>
              <a:rPr sz="985" b="1" spc="54" dirty="0">
                <a:solidFill>
                  <a:srgbClr val="202020"/>
                </a:solidFill>
                <a:latin typeface="Times New Roman"/>
                <a:cs typeface="Times New Roman"/>
              </a:rPr>
              <a:t>(see initialed  </a:t>
            </a:r>
            <a:r>
              <a:rPr sz="985" b="1" spc="49" dirty="0">
                <a:solidFill>
                  <a:srgbClr val="202020"/>
                </a:solidFill>
                <a:latin typeface="Times New Roman"/>
                <a:cs typeface="Times New Roman"/>
              </a:rPr>
              <a:t>items </a:t>
            </a:r>
            <a:r>
              <a:rPr sz="985" b="1" spc="44" dirty="0">
                <a:solidFill>
                  <a:srgbClr val="202020"/>
                </a:solidFill>
                <a:latin typeface="Times New Roman"/>
                <a:cs typeface="Times New Roman"/>
              </a:rPr>
              <a:t>below), </a:t>
            </a:r>
            <a:r>
              <a:rPr sz="985" b="1" spc="-5" dirty="0">
                <a:solidFill>
                  <a:srgbClr val="202020"/>
                </a:solidFill>
                <a:latin typeface="Times New Roman"/>
                <a:cs typeface="Times New Roman"/>
              </a:rPr>
              <a:t>in </a:t>
            </a:r>
            <a:r>
              <a:rPr sz="985" b="1" spc="34" dirty="0">
                <a:solidFill>
                  <a:srgbClr val="202020"/>
                </a:solidFill>
                <a:latin typeface="Times New Roman"/>
                <a:cs typeface="Times New Roman"/>
              </a:rPr>
              <a:t>addition </a:t>
            </a:r>
            <a:r>
              <a:rPr sz="985" b="1" spc="5" dirty="0">
                <a:solidFill>
                  <a:srgbClr val="202020"/>
                </a:solidFill>
                <a:latin typeface="Times New Roman"/>
                <a:cs typeface="Times New Roman"/>
              </a:rPr>
              <a:t>to </a:t>
            </a:r>
            <a:r>
              <a:rPr sz="985" b="1" spc="49" dirty="0">
                <a:solidFill>
                  <a:srgbClr val="202020"/>
                </a:solidFill>
                <a:latin typeface="Times New Roman"/>
                <a:cs typeface="Times New Roman"/>
              </a:rPr>
              <a:t>meeting </a:t>
            </a:r>
            <a:r>
              <a:rPr sz="985" b="1" dirty="0">
                <a:solidFill>
                  <a:srgbClr val="202020"/>
                </a:solidFill>
                <a:latin typeface="Times New Roman"/>
                <a:cs typeface="Times New Roman"/>
              </a:rPr>
              <a:t>all </a:t>
            </a:r>
            <a:r>
              <a:rPr sz="985" b="1" spc="-5" dirty="0">
                <a:solidFill>
                  <a:srgbClr val="202020"/>
                </a:solidFill>
                <a:latin typeface="Times New Roman"/>
                <a:cs typeface="Times New Roman"/>
              </a:rPr>
              <a:t>the  </a:t>
            </a:r>
            <a:r>
              <a:rPr sz="985" b="1" spc="34" dirty="0">
                <a:solidFill>
                  <a:srgbClr val="202020"/>
                </a:solidFill>
                <a:latin typeface="Times New Roman"/>
                <a:cs typeface="Times New Roman"/>
              </a:rPr>
              <a:t>instructional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5" dirty="0">
                <a:solidFill>
                  <a:srgbClr val="202020"/>
                </a:solidFill>
                <a:latin typeface="Times New Roman"/>
                <a:cs typeface="Times New Roman"/>
              </a:rPr>
              <a:t>the </a:t>
            </a:r>
            <a:r>
              <a:rPr sz="985" b="1" spc="64" dirty="0">
                <a:solidFill>
                  <a:srgbClr val="202020"/>
                </a:solidFill>
                <a:latin typeface="Times New Roman"/>
                <a:cs typeface="Times New Roman"/>
              </a:rPr>
              <a:t> </a:t>
            </a:r>
            <a:r>
              <a:rPr sz="985" b="1" spc="74" dirty="0">
                <a:solidFill>
                  <a:srgbClr val="202020"/>
                </a:solidFill>
                <a:latin typeface="Times New Roman"/>
                <a:cs typeface="Times New Roman"/>
              </a:rPr>
              <a:t>class:</a:t>
            </a:r>
            <a:endParaRPr sz="985" dirty="0">
              <a:latin typeface="Times New Roman"/>
              <a:cs typeface="Times New Roman"/>
            </a:endParaRPr>
          </a:p>
          <a:p>
            <a:pPr>
              <a:spcBef>
                <a:spcPts val="34"/>
              </a:spcBef>
            </a:pPr>
            <a:endParaRPr sz="838" dirty="0">
              <a:latin typeface="Times New Roman"/>
              <a:cs typeface="Times New Roman"/>
            </a:endParaRPr>
          </a:p>
          <a:p>
            <a:pPr marL="12513">
              <a:tabLst>
                <a:tab pos="214602" algn="l"/>
                <a:tab pos="2878061" algn="l"/>
                <a:tab pos="3398615" algn="l"/>
                <a:tab pos="3897896" algn="l"/>
                <a:tab pos="4424706" algn="l"/>
                <a:tab pos="4813870" algn="l"/>
                <a:tab pos="5209917"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34" dirty="0">
                <a:solidFill>
                  <a:srgbClr val="202020"/>
                </a:solidFill>
                <a:latin typeface="Times New Roman"/>
                <a:cs typeface="Times New Roman"/>
              </a:rPr>
              <a:t>attend</a:t>
            </a:r>
            <a:r>
              <a:rPr sz="985" spc="187" dirty="0">
                <a:solidFill>
                  <a:srgbClr val="202020"/>
                </a:solidFill>
                <a:latin typeface="Times New Roman"/>
                <a:cs typeface="Times New Roman"/>
              </a:rPr>
              <a:t> </a:t>
            </a:r>
            <a:r>
              <a:rPr sz="985" spc="49" dirty="0">
                <a:solidFill>
                  <a:srgbClr val="202020"/>
                </a:solidFill>
                <a:latin typeface="Times New Roman"/>
                <a:cs typeface="Times New Roman"/>
              </a:rPr>
              <a:t>OFSDP/OFSYP:    </a:t>
            </a:r>
            <a:r>
              <a:rPr sz="985" spc="153" dirty="0">
                <a:solidFill>
                  <a:srgbClr val="202020"/>
                </a:solidFill>
                <a:latin typeface="Times New Roman"/>
                <a:cs typeface="Times New Roman"/>
              </a:rPr>
              <a:t> </a:t>
            </a:r>
            <a:r>
              <a:rPr sz="985" spc="-5" dirty="0">
                <a:solidFill>
                  <a:srgbClr val="202020"/>
                </a:solidFill>
                <a:latin typeface="Times New Roman"/>
                <a:cs typeface="Times New Roman"/>
              </a:rPr>
              <a:t>Mon</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Tues</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Wed</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Thurs</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Fri</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Sat</a:t>
            </a:r>
            <a:r>
              <a:rPr sz="985" u="sng" spc="-5" dirty="0">
                <a:solidFill>
                  <a:srgbClr val="202020"/>
                </a:solidFill>
                <a:latin typeface="Times New Roman"/>
                <a:cs typeface="Times New Roman"/>
              </a:rPr>
              <a:t> 	</a:t>
            </a:r>
            <a:r>
              <a:rPr sz="985" spc="49" dirty="0">
                <a:solidFill>
                  <a:srgbClr val="202020"/>
                </a:solidFill>
                <a:latin typeface="Times New Roman"/>
                <a:cs typeface="Times New Roman"/>
              </a:rPr>
              <a:t>Summer</a:t>
            </a:r>
            <a:endParaRPr sz="985" dirty="0">
              <a:latin typeface="Times New Roman"/>
              <a:cs typeface="Times New Roman"/>
            </a:endParaRPr>
          </a:p>
          <a:p>
            <a:pPr marL="12513">
              <a:spcBef>
                <a:spcPts val="29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dirty="0">
                <a:solidFill>
                  <a:srgbClr val="202020"/>
                </a:solidFill>
                <a:latin typeface="Times New Roman"/>
                <a:cs typeface="Times New Roman"/>
              </a:rPr>
              <a:t>is </a:t>
            </a:r>
            <a:r>
              <a:rPr sz="985" spc="-5" dirty="0">
                <a:solidFill>
                  <a:srgbClr val="202020"/>
                </a:solidFill>
                <a:latin typeface="Times New Roman"/>
                <a:cs typeface="Times New Roman"/>
              </a:rPr>
              <a:t>to </a:t>
            </a:r>
            <a:r>
              <a:rPr sz="985" dirty="0">
                <a:solidFill>
                  <a:srgbClr val="202020"/>
                </a:solidFill>
                <a:latin typeface="Times New Roman"/>
                <a:cs typeface="Times New Roman"/>
              </a:rPr>
              <a:t>be  on  </a:t>
            </a:r>
            <a:r>
              <a:rPr sz="985" spc="-10" dirty="0">
                <a:solidFill>
                  <a:srgbClr val="202020"/>
                </a:solidFill>
                <a:latin typeface="Times New Roman"/>
                <a:cs typeface="Times New Roman"/>
              </a:rPr>
              <a:t>time  </a:t>
            </a:r>
            <a:r>
              <a:rPr sz="985" spc="-5" dirty="0">
                <a:solidFill>
                  <a:srgbClr val="202020"/>
                </a:solidFill>
                <a:latin typeface="Times New Roman"/>
                <a:cs typeface="Times New Roman"/>
              </a:rPr>
              <a:t>to all</a:t>
            </a:r>
            <a:r>
              <a:rPr sz="985" spc="10" dirty="0">
                <a:solidFill>
                  <a:srgbClr val="202020"/>
                </a:solidFill>
                <a:latin typeface="Times New Roman"/>
                <a:cs typeface="Times New Roman"/>
              </a:rPr>
              <a:t> </a:t>
            </a:r>
            <a:r>
              <a:rPr sz="985" spc="64" dirty="0">
                <a:solidFill>
                  <a:srgbClr val="202020"/>
                </a:solidFill>
                <a:latin typeface="Times New Roman"/>
                <a:cs typeface="Times New Roman"/>
              </a:rPr>
              <a:t>classes,</a:t>
            </a:r>
            <a:endParaRPr sz="985" dirty="0">
              <a:latin typeface="Times New Roman"/>
              <a:cs typeface="Times New Roman"/>
            </a:endParaRPr>
          </a:p>
          <a:p>
            <a:pPr marL="12513">
              <a:spcBef>
                <a:spcPts val="27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turn in </a:t>
            </a:r>
            <a:r>
              <a:rPr sz="985" spc="44" dirty="0">
                <a:solidFill>
                  <a:srgbClr val="202020"/>
                </a:solidFill>
                <a:latin typeface="Times New Roman"/>
                <a:cs typeface="Times New Roman"/>
              </a:rPr>
              <a:t>attendance </a:t>
            </a:r>
            <a:r>
              <a:rPr sz="985" spc="39" dirty="0">
                <a:solidFill>
                  <a:srgbClr val="202020"/>
                </a:solidFill>
                <a:latin typeface="Times New Roman"/>
                <a:cs typeface="Times New Roman"/>
              </a:rPr>
              <a:t>contract </a:t>
            </a:r>
            <a:r>
              <a:rPr sz="985" spc="44" dirty="0">
                <a:solidFill>
                  <a:srgbClr val="202020"/>
                </a:solidFill>
                <a:latin typeface="Times New Roman"/>
                <a:cs typeface="Times New Roman"/>
              </a:rPr>
              <a:t>signed </a:t>
            </a:r>
            <a:r>
              <a:rPr sz="985" spc="5" dirty="0">
                <a:solidFill>
                  <a:srgbClr val="202020"/>
                </a:solidFill>
                <a:latin typeface="Times New Roman"/>
                <a:cs typeface="Times New Roman"/>
              </a:rPr>
              <a:t>by </a:t>
            </a:r>
            <a:r>
              <a:rPr sz="985" spc="64" dirty="0">
                <a:solidFill>
                  <a:srgbClr val="202020"/>
                </a:solidFill>
                <a:latin typeface="Times New Roman"/>
                <a:cs typeface="Times New Roman"/>
              </a:rPr>
              <a:t>teachers </a:t>
            </a:r>
            <a:r>
              <a:rPr sz="985" spc="-5" dirty="0">
                <a:solidFill>
                  <a:srgbClr val="202020"/>
                </a:solidFill>
                <a:latin typeface="Times New Roman"/>
                <a:cs typeface="Times New Roman"/>
              </a:rPr>
              <a:t>and </a:t>
            </a:r>
            <a:r>
              <a:rPr sz="985" spc="212" dirty="0">
                <a:solidFill>
                  <a:srgbClr val="202020"/>
                </a:solidFill>
                <a:latin typeface="Times New Roman"/>
                <a:cs typeface="Times New Roman"/>
              </a:rPr>
              <a:t> </a:t>
            </a:r>
            <a:r>
              <a:rPr sz="985" spc="39" dirty="0">
                <a:solidFill>
                  <a:srgbClr val="202020"/>
                </a:solidFill>
                <a:latin typeface="Times New Roman"/>
                <a:cs typeface="Times New Roman"/>
              </a:rPr>
              <a:t>parent/guardian</a:t>
            </a:r>
            <a:endParaRPr sz="985" dirty="0">
              <a:latin typeface="Times New Roman"/>
              <a:cs typeface="Times New Roman"/>
            </a:endParaRPr>
          </a:p>
          <a:p>
            <a:pPr marL="12513">
              <a:spcBef>
                <a:spcPts val="28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meet  with </a:t>
            </a:r>
            <a:r>
              <a:rPr sz="985" spc="49" dirty="0">
                <a:solidFill>
                  <a:srgbClr val="202020"/>
                </a:solidFill>
                <a:latin typeface="Times New Roman"/>
                <a:cs typeface="Times New Roman"/>
              </a:rPr>
              <a:t>campus </a:t>
            </a:r>
            <a:r>
              <a:rPr sz="985" spc="44" dirty="0">
                <a:solidFill>
                  <a:srgbClr val="202020"/>
                </a:solidFill>
                <a:latin typeface="Times New Roman"/>
                <a:cs typeface="Times New Roman"/>
              </a:rPr>
              <a:t>counselor </a:t>
            </a:r>
            <a:r>
              <a:rPr sz="985" dirty="0">
                <a:solidFill>
                  <a:srgbClr val="202020"/>
                </a:solidFill>
                <a:latin typeface="Times New Roman"/>
                <a:cs typeface="Times New Roman"/>
              </a:rPr>
              <a:t>on  </a:t>
            </a:r>
            <a:r>
              <a:rPr sz="985" spc="-5" dirty="0">
                <a:solidFill>
                  <a:srgbClr val="202020"/>
                </a:solidFill>
                <a:latin typeface="Times New Roman"/>
                <a:cs typeface="Times New Roman"/>
              </a:rPr>
              <a:t>a  weekly</a:t>
            </a:r>
            <a:r>
              <a:rPr sz="985" spc="79" dirty="0">
                <a:solidFill>
                  <a:srgbClr val="202020"/>
                </a:solidFill>
                <a:latin typeface="Times New Roman"/>
                <a:cs typeface="Times New Roman"/>
              </a:rPr>
              <a:t> </a:t>
            </a:r>
            <a:r>
              <a:rPr sz="985" spc="54" dirty="0">
                <a:solidFill>
                  <a:srgbClr val="202020"/>
                </a:solidFill>
                <a:latin typeface="Times New Roman"/>
                <a:cs typeface="Times New Roman"/>
              </a:rPr>
              <a:t>basis,</a:t>
            </a:r>
            <a:endParaRPr sz="985" dirty="0">
              <a:latin typeface="Times New Roman"/>
              <a:cs typeface="Times New Roman"/>
            </a:endParaRPr>
          </a:p>
          <a:p>
            <a:pPr marL="12513">
              <a:spcBef>
                <a:spcPts val="280"/>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have  </a:t>
            </a:r>
            <a:r>
              <a:rPr sz="985" spc="-10" dirty="0">
                <a:solidFill>
                  <a:srgbClr val="202020"/>
                </a:solidFill>
                <a:latin typeface="Times New Roman"/>
                <a:cs typeface="Times New Roman"/>
              </a:rPr>
              <a:t>no  more  </a:t>
            </a:r>
            <a:r>
              <a:rPr sz="985" spc="-5" dirty="0">
                <a:solidFill>
                  <a:srgbClr val="202020"/>
                </a:solidFill>
                <a:latin typeface="Times New Roman"/>
                <a:cs typeface="Times New Roman"/>
              </a:rPr>
              <a:t>additional  </a:t>
            </a:r>
            <a:r>
              <a:rPr sz="985" spc="54" dirty="0">
                <a:solidFill>
                  <a:srgbClr val="202020"/>
                </a:solidFill>
                <a:latin typeface="Times New Roman"/>
                <a:cs typeface="Times New Roman"/>
              </a:rPr>
              <a:t>unexcused</a:t>
            </a:r>
            <a:r>
              <a:rPr sz="985" spc="153" dirty="0">
                <a:solidFill>
                  <a:srgbClr val="202020"/>
                </a:solidFill>
                <a:latin typeface="Times New Roman"/>
                <a:cs typeface="Times New Roman"/>
              </a:rPr>
              <a:t> </a:t>
            </a:r>
            <a:r>
              <a:rPr sz="985" spc="74" dirty="0">
                <a:solidFill>
                  <a:srgbClr val="202020"/>
                </a:solidFill>
                <a:latin typeface="Times New Roman"/>
                <a:cs typeface="Times New Roman"/>
              </a:rPr>
              <a:t>absences,</a:t>
            </a:r>
            <a:endParaRPr sz="985" dirty="0">
              <a:latin typeface="Times New Roman"/>
              <a:cs typeface="Times New Roman"/>
            </a:endParaRPr>
          </a:p>
          <a:p>
            <a:pPr marL="12513">
              <a:spcBef>
                <a:spcPts val="28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only be  </a:t>
            </a:r>
            <a:r>
              <a:rPr sz="985" spc="-5" dirty="0">
                <a:solidFill>
                  <a:srgbClr val="202020"/>
                </a:solidFill>
                <a:latin typeface="Times New Roman"/>
                <a:cs typeface="Times New Roman"/>
              </a:rPr>
              <a:t>allowed  to turn  in the  medical  </a:t>
            </a:r>
            <a:r>
              <a:rPr sz="985" spc="64" dirty="0">
                <a:solidFill>
                  <a:srgbClr val="202020"/>
                </a:solidFill>
                <a:latin typeface="Times New Roman"/>
                <a:cs typeface="Times New Roman"/>
              </a:rPr>
              <a:t>excuse </a:t>
            </a:r>
            <a:r>
              <a:rPr sz="985" spc="-5" dirty="0">
                <a:solidFill>
                  <a:srgbClr val="202020"/>
                </a:solidFill>
                <a:latin typeface="Times New Roman"/>
                <a:cs typeface="Times New Roman"/>
              </a:rPr>
              <a:t>for </a:t>
            </a:r>
            <a:r>
              <a:rPr sz="985" spc="-10" dirty="0">
                <a:solidFill>
                  <a:srgbClr val="202020"/>
                </a:solidFill>
                <a:latin typeface="Times New Roman"/>
                <a:cs typeface="Times New Roman"/>
              </a:rPr>
              <a:t>his/her  </a:t>
            </a:r>
            <a:r>
              <a:rPr sz="985" spc="79" dirty="0">
                <a:solidFill>
                  <a:srgbClr val="202020"/>
                </a:solidFill>
                <a:latin typeface="Times New Roman"/>
                <a:cs typeface="Times New Roman"/>
              </a:rPr>
              <a:t>absence </a:t>
            </a:r>
            <a:r>
              <a:rPr sz="985" spc="-5" dirty="0">
                <a:solidFill>
                  <a:srgbClr val="202020"/>
                </a:solidFill>
                <a:latin typeface="Times New Roman"/>
                <a:cs typeface="Times New Roman"/>
              </a:rPr>
              <a:t>within 5 days  after  returning  to </a:t>
            </a:r>
            <a:r>
              <a:rPr sz="985" spc="192" dirty="0">
                <a:solidFill>
                  <a:srgbClr val="202020"/>
                </a:solidFill>
                <a:latin typeface="Times New Roman"/>
                <a:cs typeface="Times New Roman"/>
              </a:rPr>
              <a:t> </a:t>
            </a:r>
            <a:r>
              <a:rPr sz="985" spc="34" dirty="0">
                <a:solidFill>
                  <a:srgbClr val="202020"/>
                </a:solidFill>
                <a:latin typeface="Times New Roman"/>
                <a:cs typeface="Times New Roman"/>
              </a:rPr>
              <a:t>school.</a:t>
            </a:r>
            <a:endParaRPr sz="985" dirty="0">
              <a:latin typeface="Times New Roman"/>
              <a:cs typeface="Times New Roman"/>
            </a:endParaRPr>
          </a:p>
          <a:p>
            <a:pPr marL="12513">
              <a:spcBef>
                <a:spcPts val="266"/>
              </a:spcBef>
              <a:tabLst>
                <a:tab pos="214602" algn="l"/>
              </a:tabLst>
            </a:pP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 </a:t>
            </a:r>
            <a:r>
              <a:rPr sz="985" spc="49" dirty="0">
                <a:solidFill>
                  <a:srgbClr val="202020"/>
                </a:solidFill>
                <a:latin typeface="Times New Roman"/>
                <a:cs typeface="Times New Roman"/>
              </a:rPr>
              <a:t>understand </a:t>
            </a:r>
            <a:r>
              <a:rPr sz="985" spc="-5" dirty="0">
                <a:solidFill>
                  <a:srgbClr val="202020"/>
                </a:solidFill>
                <a:latin typeface="Times New Roman"/>
                <a:cs typeface="Times New Roman"/>
              </a:rPr>
              <a:t>that  additional  </a:t>
            </a:r>
            <a:r>
              <a:rPr sz="985" spc="79" dirty="0">
                <a:solidFill>
                  <a:srgbClr val="202020"/>
                </a:solidFill>
                <a:latin typeface="Times New Roman"/>
                <a:cs typeface="Times New Roman"/>
              </a:rPr>
              <a:t>absences </a:t>
            </a:r>
            <a:r>
              <a:rPr sz="985" spc="-5" dirty="0">
                <a:solidFill>
                  <a:srgbClr val="202020"/>
                </a:solidFill>
                <a:latin typeface="Times New Roman"/>
                <a:cs typeface="Times New Roman"/>
              </a:rPr>
              <a:t>(without  medical  </a:t>
            </a:r>
            <a:r>
              <a:rPr sz="985" spc="64" dirty="0">
                <a:solidFill>
                  <a:srgbClr val="202020"/>
                </a:solidFill>
                <a:latin typeface="Times New Roman"/>
                <a:cs typeface="Times New Roman"/>
              </a:rPr>
              <a:t>excuses)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result  </a:t>
            </a:r>
            <a:r>
              <a:rPr sz="985" dirty="0">
                <a:solidFill>
                  <a:srgbClr val="202020"/>
                </a:solidFill>
                <a:latin typeface="Times New Roman"/>
                <a:cs typeface="Times New Roman"/>
              </a:rPr>
              <a:t>in </a:t>
            </a:r>
            <a:r>
              <a:rPr sz="985" spc="-5" dirty="0">
                <a:solidFill>
                  <a:srgbClr val="202020"/>
                </a:solidFill>
                <a:latin typeface="Times New Roman"/>
                <a:cs typeface="Times New Roman"/>
              </a:rPr>
              <a:t>loss  </a:t>
            </a:r>
            <a:r>
              <a:rPr sz="985" dirty="0">
                <a:solidFill>
                  <a:srgbClr val="202020"/>
                </a:solidFill>
                <a:latin typeface="Times New Roman"/>
                <a:cs typeface="Times New Roman"/>
              </a:rPr>
              <a:t>of</a:t>
            </a:r>
            <a:r>
              <a:rPr sz="985" spc="89" dirty="0">
                <a:solidFill>
                  <a:srgbClr val="202020"/>
                </a:solidFill>
                <a:latin typeface="Times New Roman"/>
                <a:cs typeface="Times New Roman"/>
              </a:rPr>
              <a:t> </a:t>
            </a:r>
            <a:r>
              <a:rPr sz="985" spc="20" dirty="0">
                <a:solidFill>
                  <a:srgbClr val="202020"/>
                </a:solidFill>
                <a:latin typeface="Times New Roman"/>
                <a:cs typeface="Times New Roman"/>
              </a:rPr>
              <a:t>credit.</a:t>
            </a:r>
            <a:endParaRPr sz="985" dirty="0">
              <a:latin typeface="Times New Roman"/>
              <a:cs typeface="Times New Roman"/>
            </a:endParaRPr>
          </a:p>
          <a:p>
            <a:pPr marL="222737" marR="123256" indent="-210224">
              <a:lnSpc>
                <a:spcPct val="124000"/>
              </a:lnSpc>
              <a:tabLst>
                <a:tab pos="214602" algn="l"/>
              </a:tabLst>
            </a:pP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  </a:t>
            </a:r>
            <a:r>
              <a:rPr sz="985" spc="49" dirty="0">
                <a:solidFill>
                  <a:srgbClr val="202020"/>
                </a:solidFill>
                <a:latin typeface="Times New Roman"/>
                <a:cs typeface="Times New Roman"/>
              </a:rPr>
              <a:t>understand </a:t>
            </a:r>
            <a:r>
              <a:rPr sz="985" spc="-5" dirty="0">
                <a:solidFill>
                  <a:srgbClr val="202020"/>
                </a:solidFill>
                <a:latin typeface="Times New Roman"/>
                <a:cs typeface="Times New Roman"/>
              </a:rPr>
              <a:t>that  additional  </a:t>
            </a:r>
            <a:r>
              <a:rPr sz="985" spc="79" dirty="0">
                <a:solidFill>
                  <a:srgbClr val="202020"/>
                </a:solidFill>
                <a:latin typeface="Times New Roman"/>
                <a:cs typeface="Times New Roman"/>
              </a:rPr>
              <a:t>absences </a:t>
            </a:r>
            <a:r>
              <a:rPr sz="985" spc="-5" dirty="0">
                <a:solidFill>
                  <a:srgbClr val="202020"/>
                </a:solidFill>
                <a:latin typeface="Times New Roman"/>
                <a:cs typeface="Times New Roman"/>
              </a:rPr>
              <a:t>(without  medical  </a:t>
            </a:r>
            <a:r>
              <a:rPr sz="985" spc="64" dirty="0">
                <a:solidFill>
                  <a:srgbClr val="202020"/>
                </a:solidFill>
                <a:latin typeface="Times New Roman"/>
                <a:cs typeface="Times New Roman"/>
              </a:rPr>
              <a:t>excuses)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result  </a:t>
            </a:r>
            <a:r>
              <a:rPr sz="985" dirty="0">
                <a:solidFill>
                  <a:srgbClr val="202020"/>
                </a:solidFill>
                <a:latin typeface="Times New Roman"/>
                <a:cs typeface="Times New Roman"/>
              </a:rPr>
              <a:t>in </a:t>
            </a:r>
            <a:r>
              <a:rPr sz="985" spc="-5" dirty="0">
                <a:solidFill>
                  <a:srgbClr val="202020"/>
                </a:solidFill>
                <a:latin typeface="Times New Roman"/>
                <a:cs typeface="Times New Roman"/>
              </a:rPr>
              <a:t>truancy  </a:t>
            </a:r>
            <a:r>
              <a:rPr sz="985" spc="64" dirty="0">
                <a:solidFill>
                  <a:srgbClr val="202020"/>
                </a:solidFill>
                <a:latin typeface="Times New Roman"/>
                <a:cs typeface="Times New Roman"/>
              </a:rPr>
              <a:t>charges </a:t>
            </a:r>
            <a:r>
              <a:rPr sz="985" spc="-5" dirty="0">
                <a:solidFill>
                  <a:srgbClr val="202020"/>
                </a:solidFill>
                <a:latin typeface="Times New Roman"/>
                <a:cs typeface="Times New Roman"/>
              </a:rPr>
              <a:t>being</a:t>
            </a:r>
            <a:r>
              <a:rPr sz="985" spc="89" dirty="0">
                <a:solidFill>
                  <a:srgbClr val="202020"/>
                </a:solidFill>
                <a:latin typeface="Times New Roman"/>
                <a:cs typeface="Times New Roman"/>
              </a:rPr>
              <a:t> </a:t>
            </a:r>
            <a:r>
              <a:rPr sz="985" spc="-5" dirty="0">
                <a:solidFill>
                  <a:srgbClr val="202020"/>
                </a:solidFill>
                <a:latin typeface="Times New Roman"/>
                <a:cs typeface="Times New Roman"/>
              </a:rPr>
              <a:t>filed</a:t>
            </a:r>
            <a:r>
              <a:rPr sz="985" spc="15" dirty="0">
                <a:solidFill>
                  <a:srgbClr val="202020"/>
                </a:solidFill>
                <a:latin typeface="Times New Roman"/>
                <a:cs typeface="Times New Roman"/>
              </a:rPr>
              <a:t> </a:t>
            </a:r>
            <a:r>
              <a:rPr sz="985" spc="44" dirty="0">
                <a:solidFill>
                  <a:srgbClr val="202020"/>
                </a:solidFill>
                <a:latin typeface="Times New Roman"/>
                <a:cs typeface="Times New Roman"/>
              </a:rPr>
              <a:t>against </a:t>
            </a:r>
            <a:r>
              <a:rPr sz="985" spc="25" dirty="0">
                <a:solidFill>
                  <a:srgbClr val="202020"/>
                </a:solidFill>
                <a:latin typeface="Times New Roman"/>
                <a:cs typeface="Times New Roman"/>
              </a:rPr>
              <a:t>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and/or</a:t>
            </a:r>
            <a:r>
              <a:rPr sz="985" spc="192" dirty="0">
                <a:solidFill>
                  <a:srgbClr val="202020"/>
                </a:solidFill>
                <a:latin typeface="Times New Roman"/>
                <a:cs typeface="Times New Roman"/>
              </a:rPr>
              <a:t> </a:t>
            </a:r>
            <a:r>
              <a:rPr sz="985" spc="39" dirty="0">
                <a:solidFill>
                  <a:srgbClr val="202020"/>
                </a:solidFill>
                <a:latin typeface="Times New Roman"/>
                <a:cs typeface="Times New Roman"/>
              </a:rPr>
              <a:t>parent/guardian.</a:t>
            </a:r>
            <a:endParaRPr sz="985" dirty="0">
              <a:latin typeface="Times New Roman"/>
              <a:cs typeface="Times New Roman"/>
            </a:endParaRPr>
          </a:p>
          <a:p>
            <a:pPr marL="12513">
              <a:spcBef>
                <a:spcPts val="286"/>
              </a:spcBef>
              <a:tabLst>
                <a:tab pos="214602" algn="l"/>
                <a:tab pos="5388857" algn="l"/>
              </a:tabLst>
            </a:pPr>
            <a:r>
              <a:rPr sz="985" u="sng" spc="10" dirty="0">
                <a:solidFill>
                  <a:srgbClr val="202020"/>
                </a:solidFill>
                <a:latin typeface="Times New Roman"/>
                <a:cs typeface="Times New Roman"/>
              </a:rPr>
              <a:t> 	</a:t>
            </a:r>
            <a:r>
              <a:rPr sz="985" spc="25" dirty="0">
                <a:solidFill>
                  <a:srgbClr val="202020"/>
                </a:solidFill>
                <a:latin typeface="Times New Roman"/>
                <a:cs typeface="Times New Roman"/>
              </a:rPr>
              <a:t>Other:</a:t>
            </a:r>
            <a:r>
              <a:rPr sz="985" spc="49" dirty="0">
                <a:solidFill>
                  <a:srgbClr val="202020"/>
                </a:solidFill>
                <a:latin typeface="Times New Roman"/>
                <a:cs typeface="Times New Roman"/>
              </a:rPr>
              <a:t> </a:t>
            </a:r>
            <a:r>
              <a:rPr sz="985" u="sng" spc="10" dirty="0">
                <a:solidFill>
                  <a:srgbClr val="202020"/>
                </a:solidFill>
                <a:latin typeface="Times New Roman"/>
                <a:cs typeface="Times New Roman"/>
              </a:rPr>
              <a:t> </a:t>
            </a:r>
            <a:r>
              <a:rPr sz="985" u="sng" dirty="0">
                <a:solidFill>
                  <a:srgbClr val="202020"/>
                </a:solidFill>
                <a:latin typeface="Times New Roman"/>
                <a:cs typeface="Times New Roman"/>
              </a:rPr>
              <a:t>	</a:t>
            </a:r>
            <a:endParaRPr sz="985" dirty="0">
              <a:latin typeface="Times New Roman"/>
              <a:cs typeface="Times New Roman"/>
            </a:endParaRPr>
          </a:p>
          <a:p>
            <a:pPr marL="12513">
              <a:spcBef>
                <a:spcPts val="281"/>
              </a:spcBef>
              <a:tabLst>
                <a:tab pos="214602" algn="l"/>
                <a:tab pos="5388857" algn="l"/>
              </a:tabLst>
            </a:pPr>
            <a:r>
              <a:rPr sz="985" u="sng" spc="10" dirty="0">
                <a:solidFill>
                  <a:srgbClr val="202020"/>
                </a:solidFill>
                <a:latin typeface="Times New Roman"/>
                <a:cs typeface="Times New Roman"/>
              </a:rPr>
              <a:t> 	</a:t>
            </a:r>
            <a:r>
              <a:rPr sz="985" spc="25" dirty="0">
                <a:solidFill>
                  <a:srgbClr val="202020"/>
                </a:solidFill>
                <a:latin typeface="Times New Roman"/>
                <a:cs typeface="Times New Roman"/>
              </a:rPr>
              <a:t>Other:</a:t>
            </a:r>
            <a:r>
              <a:rPr sz="985" spc="49" dirty="0">
                <a:solidFill>
                  <a:srgbClr val="202020"/>
                </a:solidFill>
                <a:latin typeface="Times New Roman"/>
                <a:cs typeface="Times New Roman"/>
              </a:rPr>
              <a:t> </a:t>
            </a:r>
            <a:r>
              <a:rPr sz="985" u="sng" spc="10" dirty="0">
                <a:solidFill>
                  <a:srgbClr val="202020"/>
                </a:solidFill>
                <a:latin typeface="Times New Roman"/>
                <a:cs typeface="Times New Roman"/>
              </a:rPr>
              <a:t> </a:t>
            </a:r>
            <a:r>
              <a:rPr sz="985" u="sng" dirty="0">
                <a:solidFill>
                  <a:srgbClr val="202020"/>
                </a:solidFill>
                <a:latin typeface="Times New Roman"/>
                <a:cs typeface="Times New Roman"/>
              </a:rPr>
              <a:t>	</a:t>
            </a:r>
            <a:endParaRPr sz="985" dirty="0">
              <a:latin typeface="Times New Roman"/>
              <a:cs typeface="Times New Roman"/>
            </a:endParaRPr>
          </a:p>
          <a:p>
            <a:pPr marL="12513" marR="80085">
              <a:lnSpc>
                <a:spcPts val="1133"/>
              </a:lnSpc>
              <a:spcBef>
                <a:spcPts val="783"/>
              </a:spcBef>
            </a:pPr>
            <a:r>
              <a:rPr sz="985" b="1" spc="-5" dirty="0">
                <a:solidFill>
                  <a:srgbClr val="202020"/>
                </a:solidFill>
                <a:latin typeface="Times New Roman"/>
                <a:cs typeface="Times New Roman"/>
              </a:rPr>
              <a:t>As the </a:t>
            </a:r>
            <a:r>
              <a:rPr sz="985" b="1" spc="39" dirty="0">
                <a:solidFill>
                  <a:srgbClr val="202020"/>
                </a:solidFill>
                <a:latin typeface="Times New Roman"/>
                <a:cs typeface="Times New Roman"/>
              </a:rPr>
              <a:t>student/parent, </a:t>
            </a:r>
            <a:r>
              <a:rPr sz="985" b="1" dirty="0">
                <a:solidFill>
                  <a:srgbClr val="202020"/>
                </a:solidFill>
                <a:latin typeface="Times New Roman"/>
                <a:cs typeface="Times New Roman"/>
              </a:rPr>
              <a:t>we </a:t>
            </a:r>
            <a:r>
              <a:rPr sz="985" b="1" spc="54" dirty="0">
                <a:solidFill>
                  <a:srgbClr val="202020"/>
                </a:solidFill>
                <a:latin typeface="Times New Roman"/>
                <a:cs typeface="Times New Roman"/>
              </a:rPr>
              <a:t>understand </a:t>
            </a:r>
            <a:r>
              <a:rPr sz="985" b="1" spc="49" dirty="0">
                <a:solidFill>
                  <a:srgbClr val="202020"/>
                </a:solidFill>
                <a:latin typeface="Times New Roman"/>
                <a:cs typeface="Times New Roman"/>
              </a:rPr>
              <a:t>these </a:t>
            </a:r>
            <a:r>
              <a:rPr sz="985" b="1" spc="-5" dirty="0">
                <a:solidFill>
                  <a:srgbClr val="202020"/>
                </a:solidFill>
                <a:latin typeface="Times New Roman"/>
                <a:cs typeface="Times New Roman"/>
              </a:rPr>
              <a:t>initialed terms </a:t>
            </a:r>
            <a:r>
              <a:rPr sz="985" b="1" dirty="0">
                <a:solidFill>
                  <a:srgbClr val="202020"/>
                </a:solidFill>
                <a:latin typeface="Times New Roman"/>
                <a:cs typeface="Times New Roman"/>
              </a:rPr>
              <a:t>on </a:t>
            </a:r>
            <a:r>
              <a:rPr sz="985" b="1" spc="-5" dirty="0">
                <a:solidFill>
                  <a:srgbClr val="202020"/>
                </a:solidFill>
                <a:latin typeface="Times New Roman"/>
                <a:cs typeface="Times New Roman"/>
              </a:rPr>
              <a:t>the </a:t>
            </a:r>
            <a:r>
              <a:rPr sz="985" b="1" spc="25" dirty="0">
                <a:solidFill>
                  <a:srgbClr val="202020"/>
                </a:solidFill>
                <a:latin typeface="Times New Roman"/>
                <a:cs typeface="Times New Roman"/>
              </a:rPr>
              <a:t>Principal’s </a:t>
            </a:r>
            <a:r>
              <a:rPr sz="985" b="1" spc="-5" dirty="0">
                <a:solidFill>
                  <a:srgbClr val="202020"/>
                </a:solidFill>
                <a:latin typeface="Times New Roman"/>
                <a:cs typeface="Times New Roman"/>
              </a:rPr>
              <a:t>Plan </a:t>
            </a:r>
            <a:r>
              <a:rPr sz="985" b="1" spc="-10" dirty="0">
                <a:solidFill>
                  <a:srgbClr val="202020"/>
                </a:solidFill>
                <a:latin typeface="Times New Roman"/>
                <a:cs typeface="Times New Roman"/>
              </a:rPr>
              <a:t>must </a:t>
            </a:r>
            <a:r>
              <a:rPr sz="985" b="1" spc="-5" dirty="0">
                <a:solidFill>
                  <a:srgbClr val="202020"/>
                </a:solidFill>
                <a:latin typeface="Times New Roman"/>
                <a:cs typeface="Times New Roman"/>
              </a:rPr>
              <a:t>be </a:t>
            </a:r>
            <a:r>
              <a:rPr sz="985" b="1" spc="-15" dirty="0">
                <a:solidFill>
                  <a:srgbClr val="202020"/>
                </a:solidFill>
                <a:latin typeface="Times New Roman"/>
                <a:cs typeface="Times New Roman"/>
              </a:rPr>
              <a:t>met </a:t>
            </a:r>
            <a:r>
              <a:rPr sz="985" b="1" spc="-5" dirty="0">
                <a:solidFill>
                  <a:srgbClr val="202020"/>
                </a:solidFill>
                <a:latin typeface="Times New Roman"/>
                <a:cs typeface="Times New Roman"/>
              </a:rPr>
              <a:t>to regain </a:t>
            </a:r>
            <a:r>
              <a:rPr sz="985" b="1" spc="30" dirty="0">
                <a:solidFill>
                  <a:srgbClr val="202020"/>
                </a:solidFill>
                <a:latin typeface="Times New Roman"/>
                <a:cs typeface="Times New Roman"/>
              </a:rPr>
              <a:t>credit,  </a:t>
            </a:r>
            <a:r>
              <a:rPr sz="985" b="1" spc="-5" dirty="0">
                <a:solidFill>
                  <a:srgbClr val="202020"/>
                </a:solidFill>
                <a:latin typeface="Times New Roman"/>
                <a:cs typeface="Times New Roman"/>
              </a:rPr>
              <a:t>in </a:t>
            </a:r>
            <a:r>
              <a:rPr sz="985" b="1" spc="34" dirty="0">
                <a:solidFill>
                  <a:srgbClr val="202020"/>
                </a:solidFill>
                <a:latin typeface="Times New Roman"/>
                <a:cs typeface="Times New Roman"/>
              </a:rPr>
              <a:t>addition </a:t>
            </a:r>
            <a:r>
              <a:rPr sz="985" b="1" spc="-5" dirty="0">
                <a:solidFill>
                  <a:srgbClr val="202020"/>
                </a:solidFill>
                <a:latin typeface="Times New Roman"/>
                <a:cs typeface="Times New Roman"/>
              </a:rPr>
              <a:t>to  </a:t>
            </a:r>
            <a:r>
              <a:rPr sz="985" b="1" spc="54" dirty="0">
                <a:solidFill>
                  <a:srgbClr val="202020"/>
                </a:solidFill>
                <a:latin typeface="Times New Roman"/>
                <a:cs typeface="Times New Roman"/>
              </a:rPr>
              <a:t>meeting </a:t>
            </a:r>
            <a:r>
              <a:rPr sz="985" b="1" dirty="0">
                <a:solidFill>
                  <a:srgbClr val="202020"/>
                </a:solidFill>
                <a:latin typeface="Times New Roman"/>
                <a:cs typeface="Times New Roman"/>
              </a:rPr>
              <a:t>all </a:t>
            </a:r>
            <a:r>
              <a:rPr sz="985" b="1" spc="-5" dirty="0">
                <a:solidFill>
                  <a:srgbClr val="202020"/>
                </a:solidFill>
                <a:latin typeface="Times New Roman"/>
                <a:cs typeface="Times New Roman"/>
              </a:rPr>
              <a:t>the  </a:t>
            </a:r>
            <a:r>
              <a:rPr sz="985" b="1" spc="34" dirty="0">
                <a:solidFill>
                  <a:srgbClr val="202020"/>
                </a:solidFill>
                <a:latin typeface="Times New Roman"/>
                <a:cs typeface="Times New Roman"/>
              </a:rPr>
              <a:t>instructional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5" dirty="0">
                <a:solidFill>
                  <a:srgbClr val="202020"/>
                </a:solidFill>
                <a:latin typeface="Times New Roman"/>
                <a:cs typeface="Times New Roman"/>
              </a:rPr>
              <a:t>the</a:t>
            </a:r>
            <a:r>
              <a:rPr sz="985" b="1" dirty="0">
                <a:solidFill>
                  <a:srgbClr val="202020"/>
                </a:solidFill>
                <a:latin typeface="Times New Roman"/>
                <a:cs typeface="Times New Roman"/>
              </a:rPr>
              <a:t> </a:t>
            </a:r>
            <a:r>
              <a:rPr sz="985" b="1" spc="79" dirty="0">
                <a:solidFill>
                  <a:srgbClr val="202020"/>
                </a:solidFill>
                <a:latin typeface="Times New Roman"/>
                <a:cs typeface="Times New Roman"/>
              </a:rPr>
              <a:t>class.</a:t>
            </a:r>
            <a:endParaRPr sz="985" dirty="0">
              <a:latin typeface="Times New Roman"/>
              <a:cs typeface="Times New Roman"/>
            </a:endParaRPr>
          </a:p>
        </p:txBody>
      </p:sp>
      <p:sp>
        <p:nvSpPr>
          <p:cNvPr id="7" name="object 7"/>
          <p:cNvSpPr txBox="1"/>
          <p:nvPr/>
        </p:nvSpPr>
        <p:spPr>
          <a:xfrm>
            <a:off x="537697" y="8369609"/>
            <a:ext cx="1841947" cy="151580"/>
          </a:xfrm>
          <a:prstGeom prst="rect">
            <a:avLst/>
          </a:prstGeom>
        </p:spPr>
        <p:txBody>
          <a:bodyPr vert="horz" wrap="square" lIns="0" tIns="0" rIns="0" bIns="0" rtlCol="0">
            <a:spAutoFit/>
          </a:bodyPr>
          <a:lstStyle/>
          <a:p>
            <a:pPr marL="12513"/>
            <a:r>
              <a:rPr sz="985" spc="39" dirty="0">
                <a:solidFill>
                  <a:srgbClr val="202020"/>
                </a:solidFill>
                <a:latin typeface="Times New Roman"/>
                <a:cs typeface="Times New Roman"/>
              </a:rPr>
              <a:t>Parent/Guardian Signature </a:t>
            </a:r>
            <a:r>
              <a:rPr sz="985" spc="-5" dirty="0">
                <a:solidFill>
                  <a:srgbClr val="202020"/>
                </a:solidFill>
                <a:latin typeface="Times New Roman"/>
                <a:cs typeface="Times New Roman"/>
              </a:rPr>
              <a:t>/</a:t>
            </a:r>
            <a:r>
              <a:rPr sz="985" spc="20" dirty="0">
                <a:solidFill>
                  <a:srgbClr val="202020"/>
                </a:solidFill>
                <a:latin typeface="Times New Roman"/>
                <a:cs typeface="Times New Roman"/>
              </a:rPr>
              <a:t> </a:t>
            </a:r>
            <a:r>
              <a:rPr sz="985" spc="-5" dirty="0">
                <a:solidFill>
                  <a:srgbClr val="202020"/>
                </a:solidFill>
                <a:latin typeface="Times New Roman"/>
                <a:cs typeface="Times New Roman"/>
              </a:rPr>
              <a:t>Date</a:t>
            </a:r>
            <a:endParaRPr sz="985" dirty="0">
              <a:latin typeface="Times New Roman"/>
              <a:cs typeface="Times New Roman"/>
            </a:endParaRPr>
          </a:p>
        </p:txBody>
      </p:sp>
      <p:sp>
        <p:nvSpPr>
          <p:cNvPr id="8" name="object 8"/>
          <p:cNvSpPr txBox="1"/>
          <p:nvPr/>
        </p:nvSpPr>
        <p:spPr>
          <a:xfrm>
            <a:off x="5293475" y="8412907"/>
            <a:ext cx="1384589" cy="151580"/>
          </a:xfrm>
          <a:prstGeom prst="rect">
            <a:avLst/>
          </a:prstGeom>
        </p:spPr>
        <p:txBody>
          <a:bodyPr vert="horz" wrap="square" lIns="0" tIns="0" rIns="0" bIns="0" rtlCol="0">
            <a:spAutoFit/>
          </a:bodyPr>
          <a:lstStyle/>
          <a:p>
            <a:pPr marL="12513"/>
            <a:r>
              <a:rPr sz="985" spc="39" dirty="0">
                <a:solidFill>
                  <a:srgbClr val="202020"/>
                </a:solidFill>
                <a:latin typeface="Times New Roman"/>
                <a:cs typeface="Times New Roman"/>
              </a:rPr>
              <a:t>Student Signature </a:t>
            </a:r>
            <a:r>
              <a:rPr sz="985" spc="-5" dirty="0">
                <a:solidFill>
                  <a:srgbClr val="202020"/>
                </a:solidFill>
                <a:latin typeface="Times New Roman"/>
                <a:cs typeface="Times New Roman"/>
              </a:rPr>
              <a:t>/ </a:t>
            </a:r>
            <a:r>
              <a:rPr sz="985" spc="39" dirty="0">
                <a:solidFill>
                  <a:srgbClr val="202020"/>
                </a:solidFill>
                <a:latin typeface="Times New Roman"/>
                <a:cs typeface="Times New Roman"/>
              </a:rPr>
              <a:t>Date</a:t>
            </a:r>
            <a:endParaRPr sz="985" dirty="0">
              <a:latin typeface="Times New Roman"/>
              <a:cs typeface="Times New Roman"/>
            </a:endParaRPr>
          </a:p>
        </p:txBody>
      </p:sp>
      <p:sp>
        <p:nvSpPr>
          <p:cNvPr id="9" name="object 9"/>
          <p:cNvSpPr txBox="1"/>
          <p:nvPr/>
        </p:nvSpPr>
        <p:spPr>
          <a:xfrm>
            <a:off x="537697" y="9084138"/>
            <a:ext cx="3890991" cy="151580"/>
          </a:xfrm>
          <a:prstGeom prst="rect">
            <a:avLst/>
          </a:prstGeom>
        </p:spPr>
        <p:txBody>
          <a:bodyPr vert="horz" wrap="square" lIns="0" tIns="0" rIns="0" bIns="0" rtlCol="0">
            <a:spAutoFit/>
          </a:bodyPr>
          <a:lstStyle/>
          <a:p>
            <a:pPr marL="12513">
              <a:tabLst>
                <a:tab pos="2406310" algn="l"/>
              </a:tabLst>
            </a:pPr>
            <a:r>
              <a:rPr sz="985" spc="34" dirty="0">
                <a:solidFill>
                  <a:srgbClr val="202020"/>
                </a:solidFill>
                <a:latin typeface="Times New Roman"/>
                <a:cs typeface="Times New Roman"/>
              </a:rPr>
              <a:t>Principal/Designee Signature</a:t>
            </a:r>
            <a:r>
              <a:rPr sz="985" spc="54" dirty="0">
                <a:solidFill>
                  <a:srgbClr val="202020"/>
                </a:solidFill>
                <a:latin typeface="Times New Roman"/>
                <a:cs typeface="Times New Roman"/>
              </a:rPr>
              <a:t> </a:t>
            </a:r>
            <a:r>
              <a:rPr sz="985" spc="-5" dirty="0">
                <a:solidFill>
                  <a:srgbClr val="202020"/>
                </a:solidFill>
                <a:latin typeface="Times New Roman"/>
                <a:cs typeface="Times New Roman"/>
              </a:rPr>
              <a:t>/</a:t>
            </a:r>
            <a:r>
              <a:rPr sz="985" spc="49" dirty="0">
                <a:solidFill>
                  <a:srgbClr val="202020"/>
                </a:solidFill>
                <a:latin typeface="Times New Roman"/>
                <a:cs typeface="Times New Roman"/>
              </a:rPr>
              <a:t> </a:t>
            </a:r>
            <a:r>
              <a:rPr sz="985" spc="-5" dirty="0">
                <a:solidFill>
                  <a:srgbClr val="202020"/>
                </a:solidFill>
                <a:latin typeface="Times New Roman"/>
                <a:cs typeface="Times New Roman"/>
              </a:rPr>
              <a:t>Date	</a:t>
            </a:r>
            <a:r>
              <a:rPr sz="985" spc="39" dirty="0">
                <a:solidFill>
                  <a:srgbClr val="202020"/>
                </a:solidFill>
                <a:latin typeface="Times New Roman"/>
                <a:cs typeface="Times New Roman"/>
              </a:rPr>
              <a:t>Counselor </a:t>
            </a:r>
            <a:r>
              <a:rPr sz="985" spc="34" dirty="0">
                <a:solidFill>
                  <a:srgbClr val="202020"/>
                </a:solidFill>
                <a:latin typeface="Times New Roman"/>
                <a:cs typeface="Times New Roman"/>
              </a:rPr>
              <a:t>Signature </a:t>
            </a:r>
            <a:r>
              <a:rPr sz="985" spc="-5" dirty="0">
                <a:solidFill>
                  <a:srgbClr val="202020"/>
                </a:solidFill>
                <a:latin typeface="Times New Roman"/>
                <a:cs typeface="Times New Roman"/>
              </a:rPr>
              <a:t>/</a:t>
            </a:r>
            <a:r>
              <a:rPr sz="985" spc="5" dirty="0">
                <a:solidFill>
                  <a:srgbClr val="202020"/>
                </a:solidFill>
                <a:latin typeface="Times New Roman"/>
                <a:cs typeface="Times New Roman"/>
              </a:rPr>
              <a:t> </a:t>
            </a:r>
            <a:r>
              <a:rPr sz="985" dirty="0">
                <a:solidFill>
                  <a:srgbClr val="202020"/>
                </a:solidFill>
                <a:latin typeface="Times New Roman"/>
                <a:cs typeface="Times New Roman"/>
              </a:rPr>
              <a:t>Date</a:t>
            </a:r>
            <a:endParaRPr sz="985" dirty="0">
              <a:latin typeface="Times New Roman"/>
              <a:cs typeface="Times New Roman"/>
            </a:endParaRPr>
          </a:p>
        </p:txBody>
      </p:sp>
      <p:sp>
        <p:nvSpPr>
          <p:cNvPr id="10" name="object 10"/>
          <p:cNvSpPr txBox="1"/>
          <p:nvPr/>
        </p:nvSpPr>
        <p:spPr>
          <a:xfrm>
            <a:off x="4924020" y="9070482"/>
            <a:ext cx="2123496" cy="330475"/>
          </a:xfrm>
          <a:prstGeom prst="rect">
            <a:avLst/>
          </a:prstGeom>
        </p:spPr>
        <p:txBody>
          <a:bodyPr vert="horz" wrap="square" lIns="0" tIns="0" rIns="0" bIns="0" rtlCol="0">
            <a:spAutoFit/>
          </a:bodyPr>
          <a:lstStyle/>
          <a:p>
            <a:pPr marL="945381" marR="5005" indent="-932867">
              <a:lnSpc>
                <a:spcPct val="109000"/>
              </a:lnSpc>
            </a:pPr>
            <a:r>
              <a:rPr sz="985" spc="44" dirty="0">
                <a:solidFill>
                  <a:srgbClr val="202020"/>
                </a:solidFill>
                <a:latin typeface="Times New Roman"/>
                <a:cs typeface="Times New Roman"/>
              </a:rPr>
              <a:t>Parent/Attendance </a:t>
            </a:r>
            <a:r>
              <a:rPr sz="985" spc="-5" dirty="0">
                <a:solidFill>
                  <a:srgbClr val="202020"/>
                </a:solidFill>
                <a:latin typeface="Times New Roman"/>
                <a:cs typeface="Times New Roman"/>
              </a:rPr>
              <a:t>Liaison </a:t>
            </a:r>
            <a:r>
              <a:rPr sz="985" spc="39" dirty="0">
                <a:solidFill>
                  <a:srgbClr val="202020"/>
                </a:solidFill>
                <a:latin typeface="Times New Roman"/>
                <a:cs typeface="Times New Roman"/>
              </a:rPr>
              <a:t>Signature </a:t>
            </a:r>
            <a:r>
              <a:rPr sz="985" spc="-5" dirty="0">
                <a:solidFill>
                  <a:srgbClr val="202020"/>
                </a:solidFill>
                <a:latin typeface="Times New Roman"/>
                <a:cs typeface="Times New Roman"/>
              </a:rPr>
              <a:t>/  </a:t>
            </a:r>
            <a:r>
              <a:rPr sz="985" spc="39" dirty="0">
                <a:solidFill>
                  <a:srgbClr val="202020"/>
                </a:solidFill>
                <a:latin typeface="Times New Roman"/>
                <a:cs typeface="Times New Roman"/>
              </a:rPr>
              <a:t>Date</a:t>
            </a:r>
            <a:endParaRPr sz="985" dirty="0">
              <a:latin typeface="Times New Roman"/>
              <a:cs typeface="Times New Roman"/>
            </a:endParaRPr>
          </a:p>
        </p:txBody>
      </p:sp>
      <p:sp>
        <p:nvSpPr>
          <p:cNvPr id="11" name="object 11"/>
          <p:cNvSpPr txBox="1"/>
          <p:nvPr/>
        </p:nvSpPr>
        <p:spPr>
          <a:xfrm>
            <a:off x="537697" y="9391009"/>
            <a:ext cx="6630763" cy="471749"/>
          </a:xfrm>
          <a:prstGeom prst="rect">
            <a:avLst/>
          </a:prstGeom>
        </p:spPr>
        <p:txBody>
          <a:bodyPr vert="horz" wrap="square" lIns="0" tIns="0" rIns="0" bIns="0" rtlCol="0">
            <a:spAutoFit/>
          </a:bodyPr>
          <a:lstStyle/>
          <a:p>
            <a:pPr marL="2616533" marR="8759" indent="-2604645">
              <a:lnSpc>
                <a:spcPts val="905"/>
              </a:lnSpc>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on </a:t>
            </a:r>
            <a:r>
              <a:rPr sz="788" dirty="0">
                <a:solidFill>
                  <a:srgbClr val="202020"/>
                </a:solidFill>
                <a:latin typeface="Times New Roman"/>
                <a:cs typeface="Times New Roman"/>
              </a:rPr>
              <a:t>the </a:t>
            </a:r>
            <a:r>
              <a:rPr sz="788" spc="44" dirty="0">
                <a:solidFill>
                  <a:srgbClr val="202020"/>
                </a:solidFill>
                <a:latin typeface="Times New Roman"/>
                <a:cs typeface="Times New Roman"/>
              </a:rPr>
              <a:t>basis </a:t>
            </a:r>
            <a:r>
              <a:rPr sz="788" dirty="0">
                <a:solidFill>
                  <a:srgbClr val="202020"/>
                </a:solidFill>
                <a:latin typeface="Times New Roman"/>
                <a:cs typeface="Times New Roman"/>
              </a:rPr>
              <a:t>of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origin, sex, religion, age, disability 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 of  </a:t>
            </a: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dirty="0">
              <a:latin typeface="Times New Roman"/>
              <a:cs typeface="Times New Roman"/>
            </a:endParaRPr>
          </a:p>
          <a:p>
            <a:pPr marL="2559598" marR="5005" indent="-2500785">
              <a:lnSpc>
                <a:spcPts val="897"/>
              </a:lnSpc>
              <a:spcBef>
                <a:spcPts val="10"/>
              </a:spcBef>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dirty="0">
              <a:latin typeface="Times New Roman"/>
              <a:cs typeface="Times New Roman"/>
            </a:endParaRPr>
          </a:p>
        </p:txBody>
      </p:sp>
      <p:sp>
        <p:nvSpPr>
          <p:cNvPr id="12" name="TextBox 11"/>
          <p:cNvSpPr txBox="1"/>
          <p:nvPr/>
        </p:nvSpPr>
        <p:spPr>
          <a:xfrm>
            <a:off x="-18145" y="8759365"/>
            <a:ext cx="7658100" cy="369332"/>
          </a:xfrm>
          <a:prstGeom prst="rect">
            <a:avLst/>
          </a:prstGeom>
          <a:noFill/>
        </p:spPr>
        <p:txBody>
          <a:bodyPr wrap="square" rtlCol="0">
            <a:spAutoFit/>
          </a:bodyPr>
          <a:lstStyle/>
          <a:p>
            <a:r>
              <a:rPr lang="en-US" dirty="0"/>
              <a:t>_________________________________________________________________</a:t>
            </a:r>
          </a:p>
        </p:txBody>
      </p:sp>
      <p:sp>
        <p:nvSpPr>
          <p:cNvPr id="13" name="TextBox 12"/>
          <p:cNvSpPr txBox="1"/>
          <p:nvPr/>
        </p:nvSpPr>
        <p:spPr>
          <a:xfrm>
            <a:off x="34816" y="8080610"/>
            <a:ext cx="7658100" cy="369332"/>
          </a:xfrm>
          <a:prstGeom prst="rect">
            <a:avLst/>
          </a:prstGeom>
          <a:noFill/>
        </p:spPr>
        <p:txBody>
          <a:bodyPr wrap="square" rtlCol="0">
            <a:spAutoFit/>
          </a:bodyPr>
          <a:lstStyle/>
          <a:p>
            <a:r>
              <a:rPr lang="en-US" dirty="0"/>
              <a:t>___________________________		_________________________</a:t>
            </a:r>
          </a:p>
        </p:txBody>
      </p:sp>
      <p:sp>
        <p:nvSpPr>
          <p:cNvPr id="14" name="Title 1"/>
          <p:cNvSpPr txBox="1">
            <a:spLocks/>
          </p:cNvSpPr>
          <p:nvPr/>
        </p:nvSpPr>
        <p:spPr>
          <a:xfrm>
            <a:off x="375328" y="64625"/>
            <a:ext cx="6856636" cy="599420"/>
          </a:xfrm>
          <a:prstGeom prst="rect">
            <a:avLst/>
          </a:prstGeom>
        </p:spPr>
        <p:txBody>
          <a:bodyPr/>
          <a:lstStyle>
            <a:lvl1pPr>
              <a:defRPr>
                <a:latin typeface="+mj-lt"/>
                <a:ea typeface="+mj-ea"/>
                <a:cs typeface="+mj-cs"/>
              </a:defRPr>
            </a:lvl1pPr>
          </a:lstStyle>
          <a:p>
            <a:pPr algn="ctr"/>
            <a:r>
              <a:rPr lang="en-US" sz="4000" b="1" u="sng" kern="0" dirty="0">
                <a:solidFill>
                  <a:srgbClr val="FF0000"/>
                </a:solidFill>
                <a:latin typeface="Garamond" panose="02020404030301010803" pitchFamily="18" charset="0"/>
              </a:rPr>
              <a:t>Documentation of TPM:</a:t>
            </a:r>
            <a:br>
              <a:rPr lang="en-US" sz="4000" b="1" u="sng" kern="0" dirty="0">
                <a:solidFill>
                  <a:srgbClr val="FF0000"/>
                </a:solidFill>
                <a:latin typeface="Garamond" panose="02020404030301010803" pitchFamily="18" charset="0"/>
              </a:rPr>
            </a:br>
            <a:r>
              <a:rPr lang="en-US" sz="4000" b="1" u="sng" kern="0" dirty="0">
                <a:solidFill>
                  <a:srgbClr val="FF0000"/>
                </a:solidFill>
                <a:latin typeface="Garamond" panose="02020404030301010803" pitchFamily="18" charset="0"/>
              </a:rPr>
              <a:t>Attendance for Credit Forms</a:t>
            </a:r>
            <a:endParaRPr lang="en-US" sz="4000" b="1" kern="0" dirty="0">
              <a:solidFill>
                <a:schemeClr val="accent1"/>
              </a:solidFill>
              <a:latin typeface="Garamond" panose="02020404030301010803" pitchFamily="18" charset="0"/>
            </a:endParaRPr>
          </a:p>
        </p:txBody>
      </p:sp>
      <p:sp>
        <p:nvSpPr>
          <p:cNvPr id="15" name="Right Arrow 14"/>
          <p:cNvSpPr/>
          <p:nvPr/>
        </p:nvSpPr>
        <p:spPr>
          <a:xfrm rot="1883234">
            <a:off x="42517" y="8053198"/>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883234">
            <a:off x="74677" y="8788522"/>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883234">
            <a:off x="4515275" y="8111665"/>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rot="1883234">
            <a:off x="4497606" y="8764840"/>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rot="1883234">
            <a:off x="2617552" y="8804099"/>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bject 11"/>
          <p:cNvSpPr/>
          <p:nvPr/>
        </p:nvSpPr>
        <p:spPr>
          <a:xfrm>
            <a:off x="448647" y="1503656"/>
            <a:ext cx="1045894" cy="1052976"/>
          </a:xfrm>
          <a:prstGeom prst="rect">
            <a:avLst/>
          </a:prstGeom>
          <a:blipFill>
            <a:blip r:embed="rId2" cstate="print"/>
            <a:stretch>
              <a:fillRect/>
            </a:stretch>
          </a:blipFill>
        </p:spPr>
        <p:txBody>
          <a:bodyPr wrap="square" lIns="0" tIns="0" rIns="0" bIns="0" rtlCol="0"/>
          <a:lstStyle/>
          <a:p>
            <a:endParaRPr sz="1774"/>
          </a:p>
        </p:txBody>
      </p:sp>
      <p:pic>
        <p:nvPicPr>
          <p:cNvPr id="21" name="image2.png" descr="C:\Users\vavila\Desktop\MISC\logo-pupil services.png"/>
          <p:cNvPicPr/>
          <p:nvPr/>
        </p:nvPicPr>
        <p:blipFill>
          <a:blip r:embed="rId3" cstate="print"/>
          <a:stretch>
            <a:fillRect/>
          </a:stretch>
        </p:blipFill>
        <p:spPr>
          <a:xfrm>
            <a:off x="6299778" y="1399122"/>
            <a:ext cx="932186" cy="982128"/>
          </a:xfrm>
          <a:prstGeom prst="rect">
            <a:avLst/>
          </a:prstGeom>
        </p:spPr>
      </p:pic>
      <p:sp>
        <p:nvSpPr>
          <p:cNvPr id="22" name="Right Arrow 21"/>
          <p:cNvSpPr/>
          <p:nvPr/>
        </p:nvSpPr>
        <p:spPr>
          <a:xfrm rot="13046480">
            <a:off x="6131521" y="5835167"/>
            <a:ext cx="500458" cy="2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51873" y="5505450"/>
            <a:ext cx="6244177" cy="421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478" y="2485953"/>
            <a:ext cx="901038" cy="903050"/>
          </a:xfrm>
          <a:prstGeom prst="rect">
            <a:avLst/>
          </a:prstGeom>
        </p:spPr>
      </p:pic>
      <p:sp>
        <p:nvSpPr>
          <p:cNvPr id="24" name="TextBox 23"/>
          <p:cNvSpPr txBox="1"/>
          <p:nvPr/>
        </p:nvSpPr>
        <p:spPr>
          <a:xfrm>
            <a:off x="4667250" y="2305050"/>
            <a:ext cx="1707582" cy="369332"/>
          </a:xfrm>
          <a:prstGeom prst="rect">
            <a:avLst/>
          </a:prstGeom>
          <a:noFill/>
        </p:spPr>
        <p:txBody>
          <a:bodyPr wrap="square" rtlCol="0">
            <a:spAutoFit/>
          </a:bodyPr>
          <a:lstStyle/>
          <a:p>
            <a:r>
              <a:rPr lang="en-US" b="1" spc="-15" dirty="0">
                <a:solidFill>
                  <a:srgbClr val="FF0000"/>
                </a:solidFill>
                <a:latin typeface="Garamond" panose="02020404030301010803" pitchFamily="18" charset="0"/>
                <a:cs typeface="Times New Roman"/>
              </a:rPr>
              <a:t>OFSD Program</a:t>
            </a:r>
            <a:endParaRPr lang="en-US" b="1" dirty="0">
              <a:solidFill>
                <a:srgbClr val="FF0000"/>
              </a:solidFill>
              <a:latin typeface="Garamond" panose="02020404030301010803" pitchFamily="18" charset="0"/>
            </a:endParaRPr>
          </a:p>
        </p:txBody>
      </p:sp>
      <p:sp>
        <p:nvSpPr>
          <p:cNvPr id="25" name="Right Arrow 24"/>
          <p:cNvSpPr/>
          <p:nvPr/>
        </p:nvSpPr>
        <p:spPr>
          <a:xfrm rot="9293262">
            <a:off x="4523958" y="2671448"/>
            <a:ext cx="500458" cy="2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0264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997" y="367036"/>
            <a:ext cx="7341653" cy="9481814"/>
          </a:xfrm>
          <a:prstGeom prst="rect">
            <a:avLst/>
          </a:prstGeom>
        </p:spPr>
      </p:pic>
      <p:sp>
        <p:nvSpPr>
          <p:cNvPr id="3" name="Left Arrow 2"/>
          <p:cNvSpPr/>
          <p:nvPr/>
        </p:nvSpPr>
        <p:spPr>
          <a:xfrm rot="12143705">
            <a:off x="-50498" y="397379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eft Arrow 3"/>
          <p:cNvSpPr/>
          <p:nvPr/>
        </p:nvSpPr>
        <p:spPr>
          <a:xfrm rot="12143705">
            <a:off x="-50498" y="625979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4"/>
          <p:cNvSpPr/>
          <p:nvPr/>
        </p:nvSpPr>
        <p:spPr>
          <a:xfrm rot="12143705">
            <a:off x="-64105" y="5361905"/>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rot="20370963">
            <a:off x="1858402" y="4488236"/>
            <a:ext cx="3591240" cy="923330"/>
          </a:xfrm>
          <a:prstGeom prst="rect">
            <a:avLst/>
          </a:prstGeom>
          <a:noFill/>
        </p:spPr>
        <p:txBody>
          <a:bodyPr wrap="none" lIns="91440" tIns="45720" rIns="91440" bIns="45720">
            <a:spAutoFit/>
          </a:bodyPr>
          <a:lstStyle/>
          <a:p>
            <a:pPr algn="ctr"/>
            <a:r>
              <a:rPr lang="en-US" sz="5400" b="1" dirty="0">
                <a:ln w="0"/>
                <a:solidFill>
                  <a:srgbClr val="FF0000">
                    <a:alpha val="35000"/>
                  </a:srgbClr>
                </a:solidFill>
                <a:latin typeface="Garamond" panose="02020404030301010803" pitchFamily="18" charset="0"/>
              </a:rPr>
              <a:t>On Website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394" y="443236"/>
            <a:ext cx="1180256" cy="1182890"/>
          </a:xfrm>
          <a:prstGeom prst="rect">
            <a:avLst/>
          </a:prstGeom>
        </p:spPr>
      </p:pic>
      <p:sp>
        <p:nvSpPr>
          <p:cNvPr id="8" name="Left Arrow 7"/>
          <p:cNvSpPr/>
          <p:nvPr/>
        </p:nvSpPr>
        <p:spPr>
          <a:xfrm rot="12143705">
            <a:off x="-64106" y="7889242"/>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p:cNvSpPr/>
          <p:nvPr/>
        </p:nvSpPr>
        <p:spPr>
          <a:xfrm rot="12143705">
            <a:off x="-64106" y="4457663"/>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rot="12143705">
            <a:off x="-50498" y="4929429"/>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0370963">
            <a:off x="241357" y="1905965"/>
            <a:ext cx="6242735" cy="923330"/>
          </a:xfrm>
          <a:prstGeom prst="rect">
            <a:avLst/>
          </a:prstGeom>
          <a:noFill/>
        </p:spPr>
        <p:txBody>
          <a:bodyPr wrap="none" lIns="91440" tIns="45720" rIns="91440" bIns="45720">
            <a:spAutoFit/>
          </a:bodyPr>
          <a:lstStyle/>
          <a:p>
            <a:pPr algn="ctr"/>
            <a:r>
              <a:rPr lang="en-US" sz="5400" dirty="0">
                <a:ln w="0"/>
                <a:solidFill>
                  <a:srgbClr val="FF0000"/>
                </a:solidFill>
                <a:latin typeface="Garamond" panose="02020404030301010803" pitchFamily="18" charset="0"/>
              </a:rPr>
              <a:t>For Student (check all)</a:t>
            </a:r>
          </a:p>
        </p:txBody>
      </p:sp>
      <p:sp>
        <p:nvSpPr>
          <p:cNvPr id="13" name="Left Arrow 12"/>
          <p:cNvSpPr/>
          <p:nvPr/>
        </p:nvSpPr>
        <p:spPr>
          <a:xfrm rot="12143705">
            <a:off x="6651" y="841116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977068" y="95250"/>
            <a:ext cx="3703964" cy="461665"/>
          </a:xfrm>
          <a:prstGeom prst="rect">
            <a:avLst/>
          </a:prstGeom>
          <a:noFill/>
        </p:spPr>
        <p:txBody>
          <a:bodyPr wrap="square" rtlCol="0">
            <a:spAutoFit/>
          </a:bodyPr>
          <a:lstStyle/>
          <a:p>
            <a:r>
              <a:rPr lang="en-US" sz="2400" dirty="0">
                <a:ln w="0"/>
                <a:solidFill>
                  <a:srgbClr val="FF0000"/>
                </a:solidFill>
                <a:latin typeface="Garamond" panose="02020404030301010803" pitchFamily="18" charset="0"/>
              </a:rPr>
              <a:t>COURT PAPER WORK</a:t>
            </a:r>
          </a:p>
        </p:txBody>
      </p:sp>
      <p:sp>
        <p:nvSpPr>
          <p:cNvPr id="15" name="Left Arrow 14"/>
          <p:cNvSpPr/>
          <p:nvPr/>
        </p:nvSpPr>
        <p:spPr>
          <a:xfrm rot="18906276">
            <a:off x="6766500" y="5035411"/>
            <a:ext cx="500181" cy="2304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877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95250"/>
            <a:ext cx="5600246" cy="1046440"/>
          </a:xfrm>
        </p:spPr>
        <p:txBody>
          <a:bodyPr/>
          <a:lstStyle/>
          <a:p>
            <a:pPr algn="ctr"/>
            <a:r>
              <a:rPr lang="en-US" dirty="0">
                <a:solidFill>
                  <a:srgbClr val="FF0000"/>
                </a:solidFill>
                <a:latin typeface="Garamond" panose="02020404030301010803" pitchFamily="18" charset="0"/>
              </a:rPr>
              <a:t>Compulsory Attendance</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SCOC page X</a:t>
            </a:r>
            <a:endParaRPr lang="en-US" dirty="0">
              <a:latin typeface="Garamond" panose="02020404030301010803" pitchFamily="18" charset="0"/>
            </a:endParaRPr>
          </a:p>
        </p:txBody>
      </p:sp>
      <p:sp>
        <p:nvSpPr>
          <p:cNvPr id="7" name="Rectangle 6">
            <a:extLst>
              <a:ext uri="{FF2B5EF4-FFF2-40B4-BE49-F238E27FC236}">
                <a16:creationId xmlns:a16="http://schemas.microsoft.com/office/drawing/2014/main" id="{1B62B720-828A-4972-BF42-8CADA966A5D2}"/>
              </a:ext>
            </a:extLst>
          </p:cNvPr>
          <p:cNvSpPr/>
          <p:nvPr/>
        </p:nvSpPr>
        <p:spPr>
          <a:xfrm>
            <a:off x="75973" y="1141690"/>
            <a:ext cx="7162800" cy="7304692"/>
          </a:xfrm>
          <a:prstGeom prst="rect">
            <a:avLst/>
          </a:prstGeom>
        </p:spPr>
        <p:txBody>
          <a:bodyPr wrap="square">
            <a:spAutoFit/>
          </a:bodyPr>
          <a:lstStyle/>
          <a:p>
            <a:pPr marL="174625" marR="0" algn="just">
              <a:spcBef>
                <a:spcPts val="0"/>
              </a:spcBef>
              <a:spcAft>
                <a:spcPts val="0"/>
              </a:spcAft>
            </a:pPr>
            <a:r>
              <a:rPr lang="en-US" sz="1600" b="1" dirty="0">
                <a:latin typeface="Garamond" panose="02020404030301010803" pitchFamily="18" charset="0"/>
                <a:ea typeface="Times New Roman" panose="02020603050405020304" pitchFamily="18" charset="0"/>
                <a:cs typeface="Times New Roman" panose="02020603050405020304" pitchFamily="18" charset="0"/>
              </a:rPr>
              <a:t>COMPULSORY ATTENDANCE</a:t>
            </a:r>
          </a:p>
          <a:p>
            <a:pPr marL="174625" marR="0" algn="just">
              <a:spcBef>
                <a:spcPts val="0"/>
              </a:spcBef>
              <a:spcAft>
                <a:spcPts val="0"/>
              </a:spcAft>
            </a:pPr>
            <a:r>
              <a:rPr lang="en-US" sz="1200" dirty="0">
                <a:latin typeface="Garamond" panose="02020404030301010803" pitchFamily="18" charset="0"/>
                <a:ea typeface="Times New Roman" panose="02020603050405020304" pitchFamily="18" charset="0"/>
                <a:cs typeface="Times New Roman" panose="02020603050405020304" pitchFamily="18" charset="0"/>
              </a:rPr>
              <a:t>State</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law</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requires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that</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between</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age</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of</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6</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and</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18</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schoo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eithe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perso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virtuall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Code</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25.085),</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 well</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any</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applicabl</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accelerated</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instructio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extended</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yea</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tutorial</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session,</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unless</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student</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is</a:t>
            </a:r>
            <a:r>
              <a:rPr lang="en-US" sz="1200" spc="1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otherwise </a:t>
            </a:r>
            <a:r>
              <a:rPr lang="en-US" sz="1200" dirty="0">
                <a:latin typeface="Garamond" panose="02020404030301010803" pitchFamily="18" charset="0"/>
                <a:ea typeface="Times New Roman" panose="02020603050405020304" pitchFamily="18" charset="0"/>
                <a:cs typeface="Times New Roman" panose="02020603050405020304" pitchFamily="18" charset="0"/>
              </a:rPr>
              <a:t>excused</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from</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attendance</a:t>
            </a:r>
            <a:r>
              <a:rPr lang="en-US" sz="1200" spc="1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legall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exempt.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shal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receiv</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ful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credi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assignment</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missed</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due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followin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excused absences</a:t>
            </a:r>
            <a:r>
              <a:rPr lang="en-US" sz="12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  </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satisfactoril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complete</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assignment</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wit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numbe</a:t>
            </a:r>
            <a:r>
              <a:rPr lang="en-US" sz="1200" dirty="0">
                <a:latin typeface="Garamond" panose="02020404030301010803" pitchFamily="18" charset="0"/>
                <a:ea typeface="Times New Roman" panose="02020603050405020304" pitchFamily="18" charset="0"/>
                <a:cs typeface="Times New Roman" panose="02020603050405020304" pitchFamily="18" charset="0"/>
              </a:rPr>
              <a:t>r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schoo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day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equal</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mmensurat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with th</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1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numbe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schoo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absent.</a:t>
            </a:r>
            <a:r>
              <a:rPr lang="en-US" sz="1200" spc="1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Distric</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accept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followin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excused</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absence</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for</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class</a:t>
            </a:r>
            <a:r>
              <a:rPr lang="en-US" sz="1200" spc="1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adequat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documentatio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provide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(refe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t</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PEIM</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Attendanc</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Accountin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andbook):</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a:lnSpc>
                <a:spcPts val="600"/>
              </a:lnSpc>
              <a:spcBef>
                <a:spcPts val="15"/>
              </a:spcBef>
            </a:pPr>
            <a:br>
              <a:rPr lang="en-US" sz="2000" dirty="0">
                <a:latin typeface="Garamond" panose="02020404030301010803" pitchFamily="18" charset="0"/>
                <a:ea typeface="Calibri" panose="020F0502020204030204" pitchFamily="34" charset="0"/>
                <a:cs typeface="Times New Roman" panose="02020603050405020304" pitchFamily="18" charset="0"/>
              </a:rPr>
            </a:br>
            <a:r>
              <a:rPr lang="en-US" sz="800" dirty="0">
                <a:latin typeface="Garamond" panose="02020404030301010803" pitchFamily="18" charset="0"/>
                <a:ea typeface="Calibri" panose="020F0502020204030204" pitchFamily="34" charset="0"/>
                <a:cs typeface="Times New Roman" panose="02020603050405020304" pitchFamily="18" charset="0"/>
              </a:rPr>
              <a:t> </a:t>
            </a:r>
            <a:endParaRPr lang="en-US" sz="2000" dirty="0">
              <a:latin typeface="Garamond" panose="02020404030301010803" pitchFamily="18" charset="0"/>
              <a:ea typeface="Calibri" panose="020F0502020204030204" pitchFamily="34" charset="0"/>
              <a:cs typeface="Times New Roman" panose="02020603050405020304" pitchFamily="18" charset="0"/>
            </a:endParaRPr>
          </a:p>
          <a:p>
            <a:pPr marL="374015" algn="just">
              <a:lnSpc>
                <a:spcPct val="115000"/>
              </a:lnSpc>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10" dirty="0">
                <a:latin typeface="Garamond" panose="02020404030301010803" pitchFamily="18" charset="0"/>
                <a:ea typeface="Times New Roman" panose="02020603050405020304" pitchFamily="18" charset="0"/>
                <a:cs typeface="Times New Roman" panose="02020603050405020304" pitchFamily="18" charset="0"/>
              </a:rPr>
              <a:t>Extracurricular A</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y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equ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ou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pp</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ance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P</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Milit</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V</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an</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4015" algn="just">
              <a:lnSpc>
                <a:spcPct val="115000"/>
              </a:lnSpc>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pp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dirty="0">
                <a:latin typeface="Garamond" panose="02020404030301010803" pitchFamily="18" charset="0"/>
                <a:ea typeface="Times New Roman" panose="02020603050405020304" pitchFamily="18" charset="0"/>
                <a:cs typeface="Times New Roman" panose="02020603050405020304" pitchFamily="18" charset="0"/>
              </a:rPr>
              <a:t>ed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rip	</a:t>
            </a:r>
            <a:r>
              <a:rPr lang="en-US" sz="12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am•</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isiti</a:t>
            </a:r>
            <a:r>
              <a:rPr lang="en-US" sz="1200" dirty="0">
                <a:latin typeface="Garamond" panose="02020404030301010803" pitchFamily="18" charset="0"/>
                <a:ea typeface="Times New Roman" panose="02020603050405020304" pitchFamily="18" charset="0"/>
                <a:cs typeface="Times New Roman" panose="02020603050405020304" pitchFamily="18" charset="0"/>
              </a:rPr>
              <a:t>ng an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tit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of</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g</a:t>
            </a:r>
            <a:r>
              <a:rPr lang="en-US" sz="1200" dirty="0">
                <a:latin typeface="Garamond" panose="02020404030301010803" pitchFamily="18" charset="0"/>
                <a:ea typeface="Times New Roman" panose="02020603050405020304" pitchFamily="18" charset="0"/>
                <a:cs typeface="Times New Roman" panose="02020603050405020304" pitchFamily="18" charset="0"/>
              </a:rPr>
              <a:t>her</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4650" algn="just">
              <a:lnSpc>
                <a:spcPct val="115000"/>
              </a:lnSpc>
              <a:spcBef>
                <a:spcPts val="7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ppo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ual</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am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200" dirty="0">
                <a:latin typeface="Garamond" panose="02020404030301010803" pitchFamily="18" charset="0"/>
                <a:ea typeface="Times New Roman" panose="02020603050405020304" pitchFamily="18" charset="0"/>
                <a:cs typeface="Times New Roman" panose="02020603050405020304" pitchFamily="18" charset="0"/>
              </a:rPr>
              <a:t>za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4650" algn="just">
              <a:lnSpc>
                <a:spcPct val="115000"/>
              </a:lnSpc>
              <a:spcBef>
                <a:spcPts val="7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ous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ay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ec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k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Milit</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370840" algn="just">
              <a:lnSpc>
                <a:spcPct val="115000"/>
              </a:lnSpc>
              <a:spcBef>
                <a:spcPts val="10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it</a:t>
            </a:r>
            <a:r>
              <a:rPr lang="en-US" sz="1200" dirty="0">
                <a:latin typeface="Garamond" panose="02020404030301010803" pitchFamily="18" charset="0"/>
                <a:ea typeface="Times New Roman" panose="02020603050405020304" pitchFamily="18" charset="0"/>
                <a:cs typeface="Times New Roman" panose="02020603050405020304" pitchFamily="18" charset="0"/>
              </a:rPr>
              <a:t>y •</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ffi</a:t>
            </a:r>
            <a:r>
              <a:rPr lang="en-US" sz="1200" dirty="0">
                <a:latin typeface="Garamond" panose="02020404030301010803" pitchFamily="18" charset="0"/>
                <a:ea typeface="Times New Roman" panose="02020603050405020304" pitchFamily="18" charset="0"/>
                <a:cs typeface="Times New Roman" panose="02020603050405020304" pitchFamily="18" charset="0"/>
              </a:rPr>
              <a:t>ce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1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iti</a:t>
            </a:r>
            <a:r>
              <a:rPr lang="en-US" sz="1200" dirty="0">
                <a:latin typeface="Garamond" panose="02020404030301010803" pitchFamily="18" charset="0"/>
                <a:ea typeface="Times New Roman" panose="02020603050405020304" pitchFamily="18" charset="0"/>
                <a:cs typeface="Times New Roman" panose="02020603050405020304" pitchFamily="18" charset="0"/>
              </a:rPr>
              <a:t>zen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ip	</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rs</a:t>
            </a:r>
            <a:r>
              <a:rPr lang="en-US" sz="120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ng</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list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ent</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lit</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p>
          <a:p>
            <a:pPr marL="370840" algn="just">
              <a:lnSpc>
                <a:spcPct val="115000"/>
              </a:lnSpc>
              <a:spcBef>
                <a:spcPts val="105"/>
              </a:spcBef>
            </a:pPr>
            <a:r>
              <a:rPr lang="en-US" sz="1200" dirty="0">
                <a:latin typeface="Garamond" panose="02020404030301010803" pitchFamily="18" charset="0"/>
                <a:ea typeface="Times New Roman" panose="02020603050405020304" pitchFamily="18" charset="0"/>
                <a:cs typeface="Times New Roman" panose="02020603050405020304" pitchFamily="18" charset="0"/>
              </a:rPr>
              <a:t>• Drivers License Office (NEW)</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147955" marR="215900" indent="167640" algn="just">
              <a:spcAft>
                <a:spcPts val="0"/>
              </a:spcAft>
            </a:pPr>
            <a:endParaRPr lang="en-US" sz="600" spc="-10" dirty="0">
              <a:latin typeface="Garamond" panose="02020404030301010803" pitchFamily="18" charset="0"/>
              <a:ea typeface="Times New Roman" panose="02020603050405020304" pitchFamily="18" charset="0"/>
              <a:cs typeface="Times New Roman" panose="02020603050405020304" pitchFamily="18" charset="0"/>
            </a:endParaRPr>
          </a:p>
          <a:p>
            <a:pPr marL="147955" marR="215900" indent="167640" algn="just">
              <a:spcAft>
                <a:spcPts val="0"/>
              </a:spcAft>
            </a:pPr>
            <a:r>
              <a:rPr lang="en-US" sz="1200" spc="-1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ho</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su</a:t>
            </a:r>
            <a:r>
              <a:rPr lang="en-US" sz="1200" dirty="0">
                <a:latin typeface="Garamond" panose="02020404030301010803" pitchFamily="18" charset="0"/>
                <a:ea typeface="Times New Roman" panose="02020603050405020304" pitchFamily="18" charset="0"/>
                <a:cs typeface="Times New Roman" panose="02020603050405020304" pitchFamily="18" charset="0"/>
              </a:rPr>
              <a:t>lt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b</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ser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docu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en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hea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appo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k</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up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k</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sse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not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pena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200" dirty="0">
                <a:latin typeface="Garamond" panose="02020404030301010803" pitchFamily="18" charset="0"/>
                <a:ea typeface="Times New Roman" panose="02020603050405020304" pitchFamily="18" charset="0"/>
                <a:cs typeface="Times New Roman" panose="02020603050405020304" pitchFamily="18" charset="0"/>
              </a:rPr>
              <a:t>zed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b</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ce</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ode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2</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0</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87</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istri</a:t>
            </a:r>
            <a:r>
              <a:rPr lang="en-US" sz="1200" dirty="0">
                <a:latin typeface="Garamond" panose="02020404030301010803" pitchFamily="18" charset="0"/>
                <a:ea typeface="Times New Roman" panose="02020603050405020304" pitchFamily="18" charset="0"/>
                <a:cs typeface="Times New Roman" panose="02020603050405020304" pitchFamily="18" charset="0"/>
              </a:rPr>
              <a:t>ct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x</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dirty="0">
                <a:latin typeface="Garamond" panose="02020404030301010803" pitchFamily="18" charset="0"/>
                <a:ea typeface="Times New Roman" panose="02020603050405020304" pitchFamily="18" charset="0"/>
                <a:cs typeface="Times New Roman" panose="02020603050405020304" pitchFamily="18" charset="0"/>
              </a:rPr>
              <a:t>se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200" dirty="0">
                <a:latin typeface="Garamond" panose="02020404030301010803" pitchFamily="18" charset="0"/>
                <a:ea typeface="Times New Roman" panose="02020603050405020304" pitchFamily="18" charset="0"/>
                <a:cs typeface="Times New Roman" panose="02020603050405020304" pitchFamily="18" charset="0"/>
              </a:rPr>
              <a:t>om</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tt</a:t>
            </a:r>
            <a:r>
              <a:rPr lang="en-US" sz="1200" dirty="0">
                <a:latin typeface="Garamond" panose="02020404030301010803" pitchFamily="18" charset="0"/>
                <a:ea typeface="Times New Roman" panose="02020603050405020304" pitchFamily="18" charset="0"/>
                <a:cs typeface="Times New Roman" panose="02020603050405020304" pitchFamily="18" charset="0"/>
              </a:rPr>
              <a:t>end</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ng</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ch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ol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obse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lig</a:t>
            </a:r>
            <a:r>
              <a:rPr lang="en-US" sz="120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ou</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ho</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y</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he</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ab</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ent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200" dirty="0">
                <a:latin typeface="Garamond" panose="02020404030301010803" pitchFamily="18" charset="0"/>
                <a:ea typeface="Times New Roman" panose="02020603050405020304" pitchFamily="18" charset="0"/>
                <a:cs typeface="Times New Roman" panose="02020603050405020304" pitchFamily="18" charset="0"/>
              </a:rPr>
              <a:t>om</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chool</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dirty="0">
                <a:latin typeface="Garamond" panose="02020404030301010803" pitchFamily="18" charset="0"/>
                <a:ea typeface="Times New Roman" panose="02020603050405020304" pitchFamily="18" charset="0"/>
                <a:cs typeface="Times New Roman" panose="02020603050405020304" pitchFamily="18" charset="0"/>
              </a:rPr>
              <a:t>h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sub</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mi</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s a</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wri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en</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qu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xcu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b="1" dirty="0">
                <a:latin typeface="Garamond" panose="02020404030301010803" pitchFamily="18" charset="0"/>
                <a:ea typeface="Times New Roman" panose="02020603050405020304" pitchFamily="18" charset="0"/>
                <a:cs typeface="Times New Roman" panose="02020603050405020304" pitchFamily="18" charset="0"/>
              </a:rPr>
              <a:t>ays</a:t>
            </a:r>
            <a:r>
              <a:rPr lang="en-US" sz="1200" b="1"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b="1"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ss</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dirty="0">
                <a:latin typeface="Garamond" panose="02020404030301010803" pitchFamily="18" charset="0"/>
                <a:ea typeface="Times New Roman" panose="02020603050405020304" pitchFamily="18" charset="0"/>
                <a:cs typeface="Times New Roman" panose="02020603050405020304" pitchFamily="18" charset="0"/>
              </a:rPr>
              <a:t>d</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b="1"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b="1" dirty="0">
                <a:latin typeface="Garamond" panose="02020404030301010803" pitchFamily="18" charset="0"/>
                <a:ea typeface="Times New Roman" panose="02020603050405020304" pitchFamily="18" charset="0"/>
                <a:cs typeface="Times New Roman" panose="02020603050405020304" pitchFamily="18" charset="0"/>
              </a:rPr>
              <a:t>t</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b="1" dirty="0">
                <a:latin typeface="Garamond" panose="02020404030301010803" pitchFamily="18" charset="0"/>
                <a:ea typeface="Times New Roman" panose="02020603050405020304" pitchFamily="18" charset="0"/>
                <a:cs typeface="Times New Roman" panose="02020603050405020304" pitchFamily="18" charset="0"/>
              </a:rPr>
              <a:t>end</a:t>
            </a:r>
            <a:r>
              <a:rPr lang="en-US" sz="1200" b="1"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re</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lig</a:t>
            </a:r>
            <a:r>
              <a:rPr lang="en-US" sz="1200" b="1"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u</a:t>
            </a:r>
            <a:r>
              <a:rPr lang="en-US" sz="1200" b="1"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convent</a:t>
            </a:r>
            <a:r>
              <a:rPr lang="en-US" sz="1200" b="1"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b="1"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are</a:t>
            </a:r>
            <a:r>
              <a:rPr lang="en-US" sz="1200" b="1"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not </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er</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dirty="0">
                <a:latin typeface="Garamond" panose="02020404030301010803" pitchFamily="18" charset="0"/>
                <a:ea typeface="Times New Roman" panose="02020603050405020304" pitchFamily="18" charset="0"/>
                <a:cs typeface="Times New Roman" panose="02020603050405020304" pitchFamily="18" charset="0"/>
              </a:rPr>
              <a:t>d</a:t>
            </a:r>
            <a:r>
              <a:rPr lang="en-US" sz="1200" b="1"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excu</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dirty="0">
                <a:latin typeface="Garamond" panose="02020404030301010803" pitchFamily="18" charset="0"/>
                <a:ea typeface="Times New Roman" panose="02020603050405020304" pitchFamily="18" charset="0"/>
                <a:cs typeface="Times New Roman" panose="02020603050405020304" pitchFamily="18" charset="0"/>
              </a:rPr>
              <a:t>d </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c</a:t>
            </a:r>
            <a:r>
              <a:rPr lang="en-US" sz="1200" b="1"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b="1"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b="1" dirty="0">
                <a:latin typeface="Garamond" panose="02020404030301010803" pitchFamily="18" charset="0"/>
                <a:ea typeface="Times New Roman" panose="02020603050405020304" pitchFamily="18" charset="0"/>
                <a:cs typeface="Times New Roman" panose="02020603050405020304" pitchFamily="18" charset="0"/>
              </a:rPr>
              <a:t>.</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146050" marR="215900" indent="266700" algn="just">
              <a:spcAft>
                <a:spcPts val="0"/>
              </a:spcAft>
            </a:pP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equ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by</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1</a:t>
            </a:r>
            <a:r>
              <a:rPr lang="en-US" sz="1200" dirty="0">
                <a:latin typeface="Garamond" panose="02020404030301010803" pitchFamily="18" charset="0"/>
                <a:ea typeface="Times New Roman" panose="02020603050405020304" pitchFamily="18" charset="0"/>
                <a:cs typeface="Times New Roman" panose="02020603050405020304" pitchFamily="18" charset="0"/>
              </a:rPr>
              <a:t>8</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20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ent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b</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ll</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w</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ist</a:t>
            </a:r>
            <a:r>
              <a:rPr lang="en-US" sz="1200"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de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2</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08</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un</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ar</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il</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or 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ll</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ft</a:t>
            </a:r>
            <a:r>
              <a:rPr lang="en-US" sz="1200"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her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19</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irt</a:t>
            </a:r>
            <a:r>
              <a:rPr lang="en-US" sz="1200" dirty="0">
                <a:latin typeface="Garamond" panose="02020404030301010803" pitchFamily="18" charset="0"/>
                <a:ea typeface="Times New Roman" panose="02020603050405020304" pitchFamily="18" charset="0"/>
                <a:cs typeface="Times New Roman" panose="02020603050405020304" pitchFamily="18" charset="0"/>
              </a:rPr>
              <a:t>hd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qu</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each</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ay</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un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of</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chool</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a:t>
            </a:r>
            <a:r>
              <a:rPr lang="en-US" sz="1200" b="1"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en</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ll</a:t>
            </a:r>
            <a:r>
              <a:rPr lang="en-US" sz="1200" dirty="0">
                <a:latin typeface="Garamond" panose="02020404030301010803" pitchFamily="18" charset="0"/>
                <a:ea typeface="Times New Roman" panose="02020603050405020304" pitchFamily="18" charset="0"/>
                <a:cs typeface="Times New Roman" panose="02020603050405020304" pitchFamily="18" charset="0"/>
              </a:rPr>
              <a:t>ed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200" dirty="0">
                <a:latin typeface="Garamond" panose="02020404030301010803" pitchFamily="18" charset="0"/>
                <a:ea typeface="Times New Roman" panose="02020603050405020304" pitchFamily="18" charset="0"/>
                <a:cs typeface="Times New Roman" panose="02020603050405020304" pitchFamily="18" charset="0"/>
              </a:rPr>
              <a:t>udent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ge of</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6, or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1</a:t>
            </a:r>
            <a:r>
              <a:rPr lang="en-US" sz="1200" dirty="0">
                <a:latin typeface="Garamond" panose="02020404030301010803" pitchFamily="18" charset="0"/>
                <a:ea typeface="Times New Roman" panose="02020603050405020304" pitchFamily="18" charset="0"/>
                <a:cs typeface="Times New Roman" panose="02020603050405020304" pitchFamily="18" charset="0"/>
              </a:rPr>
              <a:t>9</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 and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or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5</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x</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ce</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 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spc="-5" dirty="0">
                <a:latin typeface="Garamond" panose="02020404030301010803" pitchFamily="18" charset="0"/>
                <a:ea typeface="Times New Roman" panose="02020603050405020304" pitchFamily="18" charset="0"/>
                <a:cs typeface="Times New Roman" panose="02020603050405020304" pitchFamily="18" charset="0"/>
              </a:rPr>
              <a: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i</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stri</a:t>
            </a:r>
            <a:r>
              <a:rPr lang="en-US" sz="1200" dirty="0">
                <a:latin typeface="Garamond" panose="02020404030301010803" pitchFamily="18" charset="0"/>
                <a:ea typeface="Times New Roman" panose="02020603050405020304" pitchFamily="18" charset="0"/>
                <a:cs typeface="Times New Roman" panose="02020603050405020304" pitchFamily="18" charset="0"/>
              </a:rPr>
              <a:t>ct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200" dirty="0">
                <a:latin typeface="Garamond" panose="02020404030301010803" pitchFamily="18" charset="0"/>
                <a:ea typeface="Times New Roman" panose="02020603050405020304" pitchFamily="18" charset="0"/>
                <a:cs typeface="Times New Roman" panose="02020603050405020304" pitchFamily="18" charset="0"/>
              </a:rPr>
              <a:t>oke</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ll</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Th</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ud</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8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ence</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sc</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oo</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pe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rt</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ft</a:t>
            </a:r>
            <a:r>
              <a:rPr lang="en-US" sz="1200" dirty="0">
                <a:latin typeface="Garamond" panose="02020404030301010803" pitchFamily="18" charset="0"/>
                <a:ea typeface="Times New Roman" panose="02020603050405020304" pitchFamily="18" charset="0"/>
                <a:cs typeface="Times New Roman" panose="02020603050405020304" pitchFamily="18" charset="0"/>
              </a:rPr>
              <a:t>er</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a:t>
            </a:r>
            <a:r>
              <a:rPr lang="en-US" sz="1200" dirty="0">
                <a:latin typeface="Garamond" panose="02020404030301010803" pitchFamily="18" charset="0"/>
                <a:ea typeface="Times New Roman" panose="02020603050405020304" pitchFamily="18" charset="0"/>
                <a:cs typeface="Times New Roman" panose="02020603050405020304" pitchFamily="18" charset="0"/>
              </a:rPr>
              <a:t>ou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 unauthorized</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nd</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10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cons</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de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ed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trespassing</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[Se</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policy FEA.]</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154940" marR="210820" indent="238125" algn="just">
              <a:spcAft>
                <a:spcPts val="0"/>
              </a:spcAft>
            </a:pPr>
            <a:r>
              <a:rPr lang="en-US" sz="1200" spc="-10" dirty="0">
                <a:latin typeface="Garamond" panose="02020404030301010803" pitchFamily="18" charset="0"/>
                <a:ea typeface="Times New Roman" panose="02020603050405020304" pitchFamily="18" charset="0"/>
                <a:cs typeface="Times New Roman" panose="02020603050405020304" pitchFamily="18" charset="0"/>
              </a:rPr>
              <a:t>Student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enrolle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prekindergarten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kin</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dergarte</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are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require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school</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either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person</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virtually.</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Stat</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law</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requires attendance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n accelerated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readin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instruction</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when</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kindergarten</a:t>
            </a:r>
            <a:r>
              <a:rPr lang="en-US" sz="1200" dirty="0">
                <a:latin typeface="Garamond" panose="02020404030301010803" pitchFamily="18" charset="0"/>
                <a:ea typeface="Times New Roman" panose="02020603050405020304" pitchFamily="18" charset="0"/>
                <a:cs typeface="Times New Roman" panose="02020603050405020304" pitchFamily="18" charset="0"/>
              </a:rPr>
              <a:t>, 1</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grade</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2nd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grade</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students</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are</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assigned</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suc</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program</a:t>
            </a:r>
            <a:r>
              <a:rPr lang="en-US" sz="12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Parent</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wil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b</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notifie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writin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thei</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chil</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ssigned</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accelerate</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readin</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instructio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progra</a:t>
            </a:r>
            <a:r>
              <a:rPr lang="en-US" sz="1200" dirty="0">
                <a:latin typeface="Garamond" panose="02020404030301010803" pitchFamily="18" charset="0"/>
                <a:ea typeface="Times New Roman" panose="02020603050405020304" pitchFamily="18" charset="0"/>
                <a:cs typeface="Times New Roman" panose="02020603050405020304" pitchFamily="18" charset="0"/>
              </a:rPr>
              <a:t>m</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a</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resul</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f</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diagnosti</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reading</a:t>
            </a:r>
            <a:r>
              <a:rPr lang="en-US" sz="12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instrument</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studen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in</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grades</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3</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d</a:t>
            </a:r>
            <a:r>
              <a:rPr lang="en-US" sz="12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–8</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1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wil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14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required</a:t>
            </a:r>
            <a:r>
              <a:rPr lang="en-US" sz="1200" spc="1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to</a:t>
            </a:r>
            <a:r>
              <a:rPr lang="en-US" sz="1200" spc="1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attend</a:t>
            </a:r>
            <a:r>
              <a:rPr lang="en-US" sz="1200" spc="16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any</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assigned</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accelerated</a:t>
            </a:r>
            <a:r>
              <a:rPr lang="en-US" sz="1200" spc="17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instructio</a:t>
            </a:r>
            <a:r>
              <a:rPr lang="en-US" sz="1200" dirty="0">
                <a:latin typeface="Garamond" panose="02020404030301010803" pitchFamily="18" charset="0"/>
                <a:ea typeface="Times New Roman" panose="02020603050405020304" pitchFamily="18" charset="0"/>
                <a:cs typeface="Times New Roman" panose="02020603050405020304" pitchFamily="18" charset="0"/>
              </a:rPr>
              <a:t>n</a:t>
            </a:r>
            <a:r>
              <a:rPr lang="en-US" sz="1200" spc="10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program,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whic</a:t>
            </a:r>
            <a:r>
              <a:rPr lang="en-US" sz="1200" dirty="0">
                <a:latin typeface="Garamond" panose="02020404030301010803" pitchFamily="18" charset="0"/>
                <a:ea typeface="Times New Roman" panose="02020603050405020304" pitchFamily="18" charset="0"/>
                <a:cs typeface="Times New Roman" panose="02020603050405020304" pitchFamily="18" charset="0"/>
              </a:rPr>
              <a:t>h</a:t>
            </a:r>
            <a:r>
              <a:rPr lang="en-US" sz="1200" spc="21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35" dirty="0">
                <a:latin typeface="Garamond" panose="02020404030301010803" pitchFamily="18" charset="0"/>
                <a:ea typeface="Times New Roman" panose="02020603050405020304" pitchFamily="18" charset="0"/>
                <a:cs typeface="Times New Roman" panose="02020603050405020304" pitchFamily="18" charset="0"/>
              </a:rPr>
              <a:t>ma</a:t>
            </a:r>
            <a:r>
              <a:rPr lang="en-US" sz="1200" dirty="0">
                <a:latin typeface="Garamond" panose="02020404030301010803" pitchFamily="18" charset="0"/>
                <a:ea typeface="Times New Roman" panose="02020603050405020304" pitchFamily="18" charset="0"/>
                <a:cs typeface="Times New Roman" panose="02020603050405020304" pitchFamily="18" charset="0"/>
              </a:rPr>
              <a:t>y</a:t>
            </a:r>
            <a:r>
              <a:rPr lang="en-US" sz="1200" spc="21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occur</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before</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after</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school</a:t>
            </a:r>
            <a:r>
              <a:rPr lang="en-US" sz="1200" spc="26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or</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during</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40" dirty="0">
                <a:latin typeface="Garamond" panose="02020404030301010803" pitchFamily="18" charset="0"/>
                <a:ea typeface="Times New Roman" panose="02020603050405020304" pitchFamily="18" charset="0"/>
                <a:cs typeface="Times New Roman" panose="02020603050405020304" pitchFamily="18" charset="0"/>
              </a:rPr>
              <a:t>summer</a:t>
            </a:r>
            <a:r>
              <a:rPr lang="en-US" sz="1200" dirty="0">
                <a:latin typeface="Garamond" panose="02020404030301010803" pitchFamily="18" charset="0"/>
                <a:ea typeface="Times New Roman" panose="02020603050405020304" pitchFamily="18" charset="0"/>
                <a:cs typeface="Times New Roman" panose="02020603050405020304" pitchFamily="18" charset="0"/>
              </a:rPr>
              <a:t>,</a:t>
            </a:r>
            <a:r>
              <a:rPr lang="en-US" sz="1200" spc="9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if</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student</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does</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not</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mee</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15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passing</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standards</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on</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the</a:t>
            </a:r>
            <a:r>
              <a:rPr lang="en-US" sz="1200" spc="17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state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assessmen</a:t>
            </a:r>
            <a:r>
              <a:rPr lang="en-US" sz="1200" dirty="0">
                <a:latin typeface="Garamond" panose="02020404030301010803" pitchFamily="18" charset="0"/>
                <a:ea typeface="Times New Roman" panose="02020603050405020304" pitchFamily="18" charset="0"/>
                <a:cs typeface="Times New Roman" panose="02020603050405020304" pitchFamily="18" charset="0"/>
              </a:rPr>
              <a:t>t</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fo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hi</a:t>
            </a:r>
            <a:r>
              <a:rPr lang="en-US" sz="1200" dirty="0">
                <a:latin typeface="Garamond" panose="02020404030301010803" pitchFamily="18" charset="0"/>
                <a:ea typeface="Times New Roman" panose="02020603050405020304" pitchFamily="18" charset="0"/>
                <a:cs typeface="Times New Roman" panose="02020603050405020304" pitchFamily="18" charset="0"/>
              </a:rPr>
              <a:t>s</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o</a:t>
            </a:r>
            <a:r>
              <a:rPr lang="en-US" sz="1200" dirty="0">
                <a:latin typeface="Garamond" panose="02020404030301010803" pitchFamily="18" charset="0"/>
                <a:ea typeface="Times New Roman" panose="02020603050405020304" pitchFamily="18" charset="0"/>
                <a:cs typeface="Times New Roman" panose="02020603050405020304" pitchFamily="18" charset="0"/>
              </a:rPr>
              <a:t>r</a:t>
            </a:r>
            <a:r>
              <a:rPr lang="en-US" sz="12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her grade </a:t>
            </a:r>
            <a:r>
              <a:rPr lang="en-US" sz="1200" spc="-15" dirty="0">
                <a:latin typeface="Garamond" panose="02020404030301010803" pitchFamily="18" charset="0"/>
                <a:ea typeface="Times New Roman" panose="02020603050405020304" pitchFamily="18" charset="0"/>
                <a:cs typeface="Times New Roman" panose="02020603050405020304" pitchFamily="18" charset="0"/>
              </a:rPr>
              <a:t>leve</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and </a:t>
            </a:r>
            <a:r>
              <a:rPr lang="en-US" sz="1200" spc="-25" dirty="0">
                <a:latin typeface="Garamond" panose="02020404030301010803" pitchFamily="18" charset="0"/>
                <a:ea typeface="Times New Roman" panose="02020603050405020304" pitchFamily="18" charset="0"/>
                <a:cs typeface="Times New Roman" panose="02020603050405020304" pitchFamily="18" charset="0"/>
              </a:rPr>
              <a:t>applicabl</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subject</a:t>
            </a:r>
            <a:r>
              <a:rPr lang="en-US" sz="1200" spc="-120"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area.</a:t>
            </a:r>
            <a:endParaRPr lang="en-US" sz="1200" dirty="0">
              <a:latin typeface="Garamond" panose="02020404030301010803" pitchFamily="18" charset="0"/>
              <a:ea typeface="Calibri" panose="020F0502020204030204" pitchFamily="34" charset="0"/>
              <a:cs typeface="Times New Roman" panose="02020603050405020304" pitchFamily="18" charset="0"/>
            </a:endParaRPr>
          </a:p>
          <a:p>
            <a:pPr marL="730250" marR="0" indent="-617538">
              <a:lnSpc>
                <a:spcPct val="115000"/>
              </a:lnSpc>
              <a:spcBef>
                <a:spcPts val="190"/>
              </a:spcBef>
              <a:spcAft>
                <a:spcPts val="0"/>
              </a:spcAft>
            </a:pPr>
            <a:r>
              <a:rPr lang="en-US" sz="1400" b="1" spc="-5" dirty="0">
                <a:latin typeface="Garamond" panose="02020404030301010803" pitchFamily="18" charset="0"/>
                <a:ea typeface="Times New Roman" panose="02020603050405020304" pitchFamily="18" charset="0"/>
                <a:cs typeface="Times New Roman" panose="02020603050405020304" pitchFamily="18" charset="0"/>
              </a:rPr>
              <a:t>Of</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f</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b="1" dirty="0">
                <a:latin typeface="Garamond" panose="02020404030301010803" pitchFamily="18" charset="0"/>
                <a:ea typeface="Times New Roman" panose="02020603050405020304" pitchFamily="18" charset="0"/>
                <a:cs typeface="Times New Roman" panose="02020603050405020304" pitchFamily="18" charset="0"/>
              </a:rPr>
              <a:t>c</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b="1" dirty="0">
                <a:latin typeface="Garamond" panose="02020404030301010803" pitchFamily="18" charset="0"/>
                <a:ea typeface="Times New Roman" panose="02020603050405020304" pitchFamily="18" charset="0"/>
                <a:cs typeface="Times New Roman" panose="02020603050405020304" pitchFamily="18" charset="0"/>
              </a:rPr>
              <a:t>al</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dance</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730250" marR="0" indent="-617538">
              <a:lnSpc>
                <a:spcPts val="1185"/>
              </a:lnSpc>
              <a:spcBef>
                <a:spcPts val="5"/>
              </a:spcBef>
              <a:spcAft>
                <a:spcPts val="0"/>
              </a:spcAft>
            </a:pP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 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ffi</a:t>
            </a:r>
            <a:r>
              <a:rPr lang="en-US" sz="1200" dirty="0">
                <a:latin typeface="Garamond" panose="02020404030301010803" pitchFamily="18" charset="0"/>
                <a:ea typeface="Times New Roman" panose="02020603050405020304" pitchFamily="18" charset="0"/>
                <a:cs typeface="Times New Roman" panose="02020603050405020304" pitchFamily="18" charset="0"/>
              </a:rPr>
              <a:t>c</a:t>
            </a:r>
            <a:r>
              <a:rPr lang="en-US" sz="1200"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dirty="0">
                <a:latin typeface="Garamond" panose="02020404030301010803" pitchFamily="18" charset="0"/>
                <a:ea typeface="Times New Roman" panose="02020603050405020304" pitchFamily="18" charset="0"/>
                <a:cs typeface="Times New Roman" panose="02020603050405020304" pitchFamily="18" charset="0"/>
              </a:rPr>
              <a:t>al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tt</a:t>
            </a:r>
            <a:r>
              <a:rPr lang="en-US" sz="1200" dirty="0">
                <a:latin typeface="Garamond" panose="02020404030301010803" pitchFamily="18" charset="0"/>
                <a:ea typeface="Times New Roman" panose="02020603050405020304" pitchFamily="18" charset="0"/>
                <a:cs typeface="Times New Roman" panose="02020603050405020304" pitchFamily="18" charset="0"/>
              </a:rPr>
              <a:t>endance</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o</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du</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ri</a:t>
            </a:r>
            <a:r>
              <a:rPr lang="en-US" sz="1200" dirty="0">
                <a:latin typeface="Garamond" panose="02020404030301010803" pitchFamily="18" charset="0"/>
                <a:ea typeface="Times New Roman" panose="02020603050405020304" pitchFamily="18" charset="0"/>
                <a:cs typeface="Times New Roman" panose="02020603050405020304" pitchFamily="18" charset="0"/>
              </a:rPr>
              <a:t>ng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t</a:t>
            </a:r>
            <a:r>
              <a:rPr lang="en-US" sz="1200" dirty="0">
                <a:latin typeface="Garamond" panose="02020404030301010803" pitchFamily="18" charset="0"/>
                <a:ea typeface="Times New Roman" panose="02020603050405020304" pitchFamily="18" charset="0"/>
                <a:cs typeface="Times New Roman" panose="02020603050405020304" pitchFamily="18" charset="0"/>
              </a:rPr>
              <a:t>he </a:t>
            </a:r>
            <a:r>
              <a:rPr lang="en-US" sz="1200" b="1" dirty="0">
                <a:latin typeface="Garamond" panose="02020404030301010803" pitchFamily="18" charset="0"/>
                <a:ea typeface="Times New Roman" panose="02020603050405020304" pitchFamily="18" charset="0"/>
                <a:cs typeface="Times New Roman" panose="02020603050405020304" pitchFamily="18" charset="0"/>
              </a:rPr>
              <a:t>2</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b="1" dirty="0">
                <a:latin typeface="Garamond" panose="02020404030301010803" pitchFamily="18" charset="0"/>
                <a:ea typeface="Times New Roman" panose="02020603050405020304" pitchFamily="18" charset="0"/>
                <a:cs typeface="Times New Roman" panose="02020603050405020304" pitchFamily="18" charset="0"/>
              </a:rPr>
              <a:t>d </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200" b="1" dirty="0">
                <a:latin typeface="Garamond" panose="02020404030301010803" pitchFamily="18" charset="0"/>
                <a:ea typeface="Times New Roman" panose="02020603050405020304" pitchFamily="18" charset="0"/>
                <a:cs typeface="Times New Roman" panose="02020603050405020304" pitchFamily="18" charset="0"/>
              </a:rPr>
              <a:t>n</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st</a:t>
            </a:r>
            <a:r>
              <a:rPr lang="en-US" sz="1200" b="1" dirty="0">
                <a:latin typeface="Garamond" panose="02020404030301010803" pitchFamily="18" charset="0"/>
                <a:ea typeface="Times New Roman" panose="02020603050405020304" pitchFamily="18" charset="0"/>
                <a:cs typeface="Times New Roman" panose="02020603050405020304" pitchFamily="18" charset="0"/>
              </a:rPr>
              <a:t>ruc</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ti</a:t>
            </a:r>
            <a:r>
              <a:rPr lang="en-US" sz="1200" b="1" dirty="0">
                <a:latin typeface="Garamond" panose="02020404030301010803" pitchFamily="18" charset="0"/>
                <a:ea typeface="Times New Roman" panose="02020603050405020304" pitchFamily="18" charset="0"/>
                <a:cs typeface="Times New Roman" panose="02020603050405020304" pitchFamily="18" charset="0"/>
              </a:rPr>
              <a:t>o</a:t>
            </a:r>
            <a:r>
              <a:rPr lang="en-US" sz="12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200" b="1" dirty="0">
                <a:latin typeface="Garamond" panose="02020404030301010803" pitchFamily="18" charset="0"/>
                <a:ea typeface="Times New Roman" panose="02020603050405020304" pitchFamily="18" charset="0"/>
                <a:cs typeface="Times New Roman" panose="02020603050405020304" pitchFamily="18" charset="0"/>
              </a:rPr>
              <a:t>al</a:t>
            </a:r>
            <a:r>
              <a:rPr lang="en-US" sz="12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b="1" dirty="0">
                <a:latin typeface="Garamond" panose="02020404030301010803" pitchFamily="18" charset="0"/>
                <a:ea typeface="Times New Roman" panose="02020603050405020304" pitchFamily="18" charset="0"/>
                <a:cs typeface="Times New Roman" panose="02020603050405020304" pitchFamily="18" charset="0"/>
              </a:rPr>
              <a:t>hour </a:t>
            </a:r>
            <a:r>
              <a:rPr lang="en-US" sz="1200" spc="-5" dirty="0">
                <a:latin typeface="Garamond" panose="02020404030301010803" pitchFamily="18" charset="0"/>
                <a:ea typeface="Times New Roman" panose="02020603050405020304" pitchFamily="18" charset="0"/>
                <a:cs typeface="Times New Roman" panose="02020603050405020304" pitchFamily="18" charset="0"/>
              </a:rPr>
              <a:t>f</a:t>
            </a:r>
            <a:r>
              <a:rPr lang="en-US" sz="1200" dirty="0">
                <a:latin typeface="Garamond" panose="02020404030301010803" pitchFamily="18" charset="0"/>
                <a:ea typeface="Times New Roman" panose="02020603050405020304" pitchFamily="18" charset="0"/>
                <a:cs typeface="Times New Roman" panose="02020603050405020304" pitchFamily="18" charset="0"/>
              </a:rPr>
              <a:t>or a</a:t>
            </a:r>
            <a:r>
              <a:rPr lang="en-US" sz="1200" spc="-5" dirty="0">
                <a:latin typeface="Garamond" panose="02020404030301010803" pitchFamily="18" charset="0"/>
                <a:ea typeface="Times New Roman" panose="02020603050405020304" pitchFamily="18" charset="0"/>
                <a:cs typeface="Times New Roman" panose="02020603050405020304" pitchFamily="18" charset="0"/>
              </a:rPr>
              <a:t>l</a:t>
            </a:r>
            <a:r>
              <a:rPr lang="en-US" sz="1200" dirty="0">
                <a:latin typeface="Garamond" panose="02020404030301010803" pitchFamily="18" charset="0"/>
                <a:ea typeface="Times New Roman" panose="02020603050405020304" pitchFamily="18" charset="0"/>
                <a:cs typeface="Times New Roman" panose="02020603050405020304" pitchFamily="18" charset="0"/>
              </a:rPr>
              <a:t>l</a:t>
            </a:r>
            <a:r>
              <a:rPr lang="en-US" sz="1200" spc="-5" dirty="0">
                <a:latin typeface="Garamond" panose="02020404030301010803" pitchFamily="18" charset="0"/>
                <a:ea typeface="Times New Roman" panose="02020603050405020304" pitchFamily="18" charset="0"/>
                <a:cs typeface="Times New Roman" panose="02020603050405020304" pitchFamily="18" charset="0"/>
              </a:rPr>
              <a:t> </a:t>
            </a:r>
            <a:r>
              <a:rPr lang="en-US" sz="1200" dirty="0">
                <a:latin typeface="Garamond" panose="02020404030301010803" pitchFamily="18" charset="0"/>
                <a:ea typeface="Times New Roman" panose="02020603050405020304" pitchFamily="18" charset="0"/>
                <a:cs typeface="Times New Roman" panose="02020603050405020304" pitchFamily="18" charset="0"/>
              </a:rPr>
              <a:t>g</a:t>
            </a:r>
            <a:r>
              <a:rPr lang="en-US" sz="1200" spc="-5" dirty="0">
                <a:latin typeface="Garamond" panose="02020404030301010803" pitchFamily="18" charset="0"/>
                <a:ea typeface="Times New Roman" panose="02020603050405020304" pitchFamily="18" charset="0"/>
                <a:cs typeface="Times New Roman" panose="02020603050405020304" pitchFamily="18" charset="0"/>
              </a:rPr>
              <a:t>r</a:t>
            </a:r>
            <a:r>
              <a:rPr lang="en-US" sz="1200" dirty="0">
                <a:latin typeface="Garamond" panose="02020404030301010803" pitchFamily="18" charset="0"/>
                <a:ea typeface="Times New Roman" panose="02020603050405020304" pitchFamily="18" charset="0"/>
                <a:cs typeface="Times New Roman" panose="02020603050405020304" pitchFamily="18" charset="0"/>
              </a:rPr>
              <a:t>a</a:t>
            </a:r>
            <a:r>
              <a:rPr lang="en-US" sz="12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200" dirty="0">
                <a:latin typeface="Garamond" panose="02020404030301010803" pitchFamily="18" charset="0"/>
                <a:ea typeface="Times New Roman" panose="02020603050405020304" pitchFamily="18" charset="0"/>
                <a:cs typeface="Times New Roman" panose="02020603050405020304" pitchFamily="18" charset="0"/>
              </a:rPr>
              <a:t>e</a:t>
            </a:r>
            <a:r>
              <a:rPr lang="en-US" sz="1200" spc="-5" dirty="0">
                <a:latin typeface="Garamond" panose="02020404030301010803" pitchFamily="18" charset="0"/>
                <a:ea typeface="Times New Roman" panose="02020603050405020304" pitchFamily="18" charset="0"/>
                <a:cs typeface="Times New Roman" panose="02020603050405020304" pitchFamily="18" charset="0"/>
              </a:rPr>
              <a:t>s:</a:t>
            </a:r>
          </a:p>
          <a:p>
            <a:pPr marL="730250" marR="0" indent="-617538">
              <a:lnSpc>
                <a:spcPts val="1185"/>
              </a:lnSpc>
              <a:spcBef>
                <a:spcPts val="5"/>
              </a:spcBef>
              <a:spcAft>
                <a:spcPts val="0"/>
              </a:spcAft>
            </a:pPr>
            <a:endParaRPr lang="en-US" sz="1400" dirty="0">
              <a:effectLst/>
              <a:latin typeface="Garamond" panose="02020404030301010803" pitchFamily="18"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5C86920B-64F8-4A2D-A9CD-68F614ACAA86}"/>
              </a:ext>
            </a:extLst>
          </p:cNvPr>
          <p:cNvGraphicFramePr>
            <a:graphicFrameLocks noGrp="1"/>
          </p:cNvGraphicFramePr>
          <p:nvPr>
            <p:extLst>
              <p:ext uri="{D42A27DB-BD31-4B8C-83A1-F6EECF244321}">
                <p14:modId xmlns:p14="http://schemas.microsoft.com/office/powerpoint/2010/main" val="1234197747"/>
              </p:ext>
            </p:extLst>
          </p:nvPr>
        </p:nvGraphicFramePr>
        <p:xfrm>
          <a:off x="419327" y="8126790"/>
          <a:ext cx="3048000" cy="1157709"/>
        </p:xfrm>
        <a:graphic>
          <a:graphicData uri="http://schemas.openxmlformats.org/drawingml/2006/table">
            <a:tbl>
              <a:tblPr firstRow="1" firstCol="1" lastRow="1" lastCol="1" bandRow="1" bandCol="1">
                <a:tableStyleId>{2D5ABB26-0587-4C30-8999-92F81FD0307C}</a:tableStyleId>
              </a:tblPr>
              <a:tblGrid>
                <a:gridCol w="316593">
                  <a:extLst>
                    <a:ext uri="{9D8B030D-6E8A-4147-A177-3AD203B41FA5}">
                      <a16:colId xmlns:a16="http://schemas.microsoft.com/office/drawing/2014/main" val="213222584"/>
                    </a:ext>
                  </a:extLst>
                </a:gridCol>
                <a:gridCol w="1425121">
                  <a:extLst>
                    <a:ext uri="{9D8B030D-6E8A-4147-A177-3AD203B41FA5}">
                      <a16:colId xmlns:a16="http://schemas.microsoft.com/office/drawing/2014/main" val="820285145"/>
                    </a:ext>
                  </a:extLst>
                </a:gridCol>
                <a:gridCol w="1306286">
                  <a:extLst>
                    <a:ext uri="{9D8B030D-6E8A-4147-A177-3AD203B41FA5}">
                      <a16:colId xmlns:a16="http://schemas.microsoft.com/office/drawing/2014/main" val="2529963292"/>
                    </a:ext>
                  </a:extLst>
                </a:gridCol>
              </a:tblGrid>
              <a:tr h="426660">
                <a:tc>
                  <a:txBody>
                    <a:bodyPr/>
                    <a:lstStyle/>
                    <a:p>
                      <a:pPr marL="25400" marR="0">
                        <a:lnSpc>
                          <a:spcPct val="115000"/>
                        </a:lnSpc>
                        <a:spcBef>
                          <a:spcPts val="185"/>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27635" marR="0">
                        <a:lnSpc>
                          <a:spcPct val="115000"/>
                        </a:lnSpc>
                        <a:spcBef>
                          <a:spcPts val="185"/>
                        </a:spcBef>
                        <a:spcAft>
                          <a:spcPts val="0"/>
                        </a:spcAft>
                      </a:pPr>
                      <a:r>
                        <a:rPr lang="en-US" sz="1200" spc="5" dirty="0">
                          <a:effectLst/>
                        </a:rPr>
                        <a:t>E</a:t>
                      </a:r>
                      <a:r>
                        <a:rPr lang="en-US" sz="1200" spc="-5" dirty="0">
                          <a:effectLst/>
                        </a:rPr>
                        <a:t>l</a:t>
                      </a:r>
                      <a:r>
                        <a:rPr lang="en-US" sz="1200" dirty="0">
                          <a:effectLst/>
                        </a:rPr>
                        <a:t>e</a:t>
                      </a:r>
                      <a:r>
                        <a:rPr lang="en-US" sz="1200" spc="-20" dirty="0">
                          <a:effectLst/>
                        </a:rPr>
                        <a:t>m</a:t>
                      </a:r>
                      <a:r>
                        <a:rPr lang="en-US" sz="1200" dirty="0">
                          <a:effectLst/>
                        </a:rPr>
                        <a:t>en</a:t>
                      </a:r>
                      <a:r>
                        <a:rPr lang="en-US" sz="1200" spc="-5" dirty="0">
                          <a:effectLst/>
                        </a:rPr>
                        <a:t>t</a:t>
                      </a:r>
                      <a:r>
                        <a:rPr lang="en-US" sz="1200" dirty="0">
                          <a:effectLst/>
                        </a:rPr>
                        <a:t>a</a:t>
                      </a:r>
                      <a:r>
                        <a:rPr lang="en-US" sz="1200" spc="10" dirty="0">
                          <a:effectLst/>
                        </a:rPr>
                        <a:t>r</a:t>
                      </a:r>
                      <a:r>
                        <a:rPr lang="en-US" sz="1200" dirty="0">
                          <a:effectLst/>
                        </a:rPr>
                        <a:t>y</a:t>
                      </a:r>
                      <a:r>
                        <a:rPr lang="en-US" sz="1200" spc="-25" dirty="0">
                          <a:effectLst/>
                        </a:rPr>
                        <a:t> </a:t>
                      </a:r>
                      <a:r>
                        <a:rPr lang="en-US" sz="1200" dirty="0">
                          <a:effectLst/>
                        </a:rPr>
                        <a:t>Schoo</a:t>
                      </a:r>
                      <a:r>
                        <a:rPr lang="en-US" sz="1200" spc="-5" dirty="0">
                          <a:effectLst/>
                        </a:rPr>
                        <a:t>l</a:t>
                      </a:r>
                      <a:r>
                        <a:rPr lang="en-US" sz="1200" dirty="0">
                          <a:effectLst/>
                        </a:rPr>
                        <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07645" marR="0">
                        <a:lnSpc>
                          <a:spcPts val="1120"/>
                        </a:lnSpc>
                        <a:spcBef>
                          <a:spcPts val="450"/>
                        </a:spcBef>
                        <a:spcAft>
                          <a:spcPts val="0"/>
                        </a:spcAft>
                      </a:pPr>
                      <a:r>
                        <a:rPr lang="en-US" sz="1200">
                          <a:effectLst/>
                        </a:rPr>
                        <a:t>9</a:t>
                      </a:r>
                      <a:r>
                        <a:rPr lang="en-US" sz="1200" spc="-5">
                          <a:effectLst/>
                        </a:rPr>
                        <a:t>:</a:t>
                      </a:r>
                      <a:r>
                        <a:rPr lang="en-US" sz="1200">
                          <a:effectLst/>
                        </a:rPr>
                        <a:t>40 </a:t>
                      </a:r>
                      <a:r>
                        <a:rPr lang="en-US" sz="1200" spc="-5">
                          <a:effectLst/>
                        </a:rPr>
                        <a:t>A</a:t>
                      </a:r>
                      <a:r>
                        <a:rPr lang="en-US"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06750131"/>
                  </a:ext>
                </a:extLst>
              </a:tr>
              <a:tr h="304800">
                <a:tc>
                  <a:txBody>
                    <a:bodyPr/>
                    <a:lstStyle/>
                    <a:p>
                      <a:pPr marL="25400" marR="0">
                        <a:lnSpc>
                          <a:spcPts val="101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28270" marR="0">
                        <a:lnSpc>
                          <a:spcPts val="1010"/>
                        </a:lnSpc>
                        <a:spcBef>
                          <a:spcPts val="0"/>
                        </a:spcBef>
                        <a:spcAft>
                          <a:spcPts val="0"/>
                        </a:spcAft>
                      </a:pPr>
                      <a:r>
                        <a:rPr lang="en-US" sz="1200" spc="-5" dirty="0">
                          <a:effectLst/>
                        </a:rPr>
                        <a:t>Mi</a:t>
                      </a:r>
                      <a:r>
                        <a:rPr lang="en-US" sz="1200" dirty="0">
                          <a:effectLst/>
                        </a:rPr>
                        <a:t>dd</a:t>
                      </a:r>
                      <a:r>
                        <a:rPr lang="en-US" sz="1200" spc="-5" dirty="0">
                          <a:effectLst/>
                        </a:rPr>
                        <a:t>l</a:t>
                      </a:r>
                      <a:r>
                        <a:rPr lang="en-US" sz="1200" dirty="0">
                          <a:effectLst/>
                        </a:rPr>
                        <a:t>e Sch</a:t>
                      </a:r>
                      <a:r>
                        <a:rPr lang="en-US" sz="1200" spc="-10" dirty="0">
                          <a:effectLst/>
                        </a:rPr>
                        <a:t>o</a:t>
                      </a:r>
                      <a:r>
                        <a:rPr lang="en-US" sz="1200" dirty="0">
                          <a:effectLst/>
                        </a:rPr>
                        <a:t>o</a:t>
                      </a:r>
                      <a:r>
                        <a:rPr lang="en-US" sz="1200" spc="-5" dirty="0">
                          <a:effectLst/>
                        </a:rPr>
                        <a:t>l</a:t>
                      </a:r>
                      <a:r>
                        <a:rPr lang="en-US" sz="1200" dirty="0">
                          <a:effectLst/>
                        </a:rPr>
                        <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07645" marR="0">
                        <a:lnSpc>
                          <a:spcPts val="1140"/>
                        </a:lnSpc>
                        <a:spcBef>
                          <a:spcPts val="65"/>
                        </a:spcBef>
                        <a:spcAft>
                          <a:spcPts val="0"/>
                        </a:spcAft>
                      </a:pPr>
                      <a:r>
                        <a:rPr lang="en-US" sz="1200" dirty="0">
                          <a:effectLst/>
                        </a:rPr>
                        <a:t>9</a:t>
                      </a:r>
                      <a:r>
                        <a:rPr lang="en-US" sz="1200" spc="-5" dirty="0">
                          <a:effectLst/>
                        </a:rPr>
                        <a:t>:</a:t>
                      </a:r>
                      <a:r>
                        <a:rPr lang="en-US" sz="1200" dirty="0">
                          <a:effectLst/>
                        </a:rPr>
                        <a:t>15 </a:t>
                      </a:r>
                      <a:r>
                        <a:rPr lang="en-US" sz="1200" spc="-5" dirty="0">
                          <a:effectLst/>
                        </a:rPr>
                        <a:t>A</a:t>
                      </a:r>
                      <a:r>
                        <a:rPr lang="en-US" sz="1200" dirty="0">
                          <a:effectLst/>
                        </a:rPr>
                        <a:t>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93927063"/>
                  </a:ext>
                </a:extLst>
              </a:tr>
              <a:tr h="426249">
                <a:tc>
                  <a:txBody>
                    <a:bodyPr/>
                    <a:lstStyle/>
                    <a:p>
                      <a:pPr marL="25400" marR="0">
                        <a:lnSpc>
                          <a:spcPts val="103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7160" marR="0">
                        <a:lnSpc>
                          <a:spcPts val="1030"/>
                        </a:lnSpc>
                        <a:spcBef>
                          <a:spcPts val="0"/>
                        </a:spcBef>
                        <a:spcAft>
                          <a:spcPts val="0"/>
                        </a:spcAft>
                      </a:pPr>
                      <a:r>
                        <a:rPr lang="en-US" sz="1200" spc="5">
                          <a:effectLst/>
                        </a:rPr>
                        <a:t>H</a:t>
                      </a:r>
                      <a:r>
                        <a:rPr lang="en-US" sz="1200" spc="-5">
                          <a:effectLst/>
                        </a:rPr>
                        <a:t>i</a:t>
                      </a:r>
                      <a:r>
                        <a:rPr lang="en-US" sz="1200">
                          <a:effectLst/>
                        </a:rPr>
                        <a:t>gh </a:t>
                      </a:r>
                      <a:r>
                        <a:rPr lang="en-US" sz="1200" spc="-10">
                          <a:effectLst/>
                        </a:rPr>
                        <a:t>S</a:t>
                      </a:r>
                      <a:r>
                        <a:rPr lang="en-US" sz="1200">
                          <a:effectLst/>
                        </a:rPr>
                        <a:t>choo</a:t>
                      </a:r>
                      <a:r>
                        <a:rPr lang="en-US" sz="1200" spc="-5">
                          <a:effectLst/>
                        </a:rPr>
                        <a:t>l</a:t>
                      </a:r>
                      <a:r>
                        <a:rPr lang="en-US" sz="1200">
                          <a:effectLst/>
                        </a:rPr>
                        <a: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07645" marR="0">
                        <a:lnSpc>
                          <a:spcPct val="115000"/>
                        </a:lnSpc>
                        <a:spcBef>
                          <a:spcPts val="85"/>
                        </a:spcBef>
                        <a:spcAft>
                          <a:spcPts val="0"/>
                        </a:spcAft>
                      </a:pPr>
                      <a:r>
                        <a:rPr lang="en-US" sz="1200" dirty="0">
                          <a:effectLst/>
                        </a:rPr>
                        <a:t>10</a:t>
                      </a:r>
                      <a:r>
                        <a:rPr lang="en-US" sz="1200" spc="-5" dirty="0">
                          <a:effectLst/>
                        </a:rPr>
                        <a:t>:</a:t>
                      </a:r>
                      <a:r>
                        <a:rPr lang="en-US" sz="1200" dirty="0">
                          <a:effectLst/>
                        </a:rPr>
                        <a:t>15</a:t>
                      </a:r>
                      <a:r>
                        <a:rPr lang="en-US" sz="1200" spc="-10" dirty="0">
                          <a:effectLst/>
                        </a:rPr>
                        <a:t> </a:t>
                      </a:r>
                      <a:r>
                        <a:rPr lang="en-US" sz="1200" dirty="0">
                          <a:effectLst/>
                        </a:rPr>
                        <a:t>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84754877"/>
                  </a:ext>
                </a:extLst>
              </a:tr>
            </a:tbl>
          </a:graphicData>
        </a:graphic>
      </p:graphicFrame>
      <p:sp>
        <p:nvSpPr>
          <p:cNvPr id="3" name="Arrow: Right 2">
            <a:extLst>
              <a:ext uri="{FF2B5EF4-FFF2-40B4-BE49-F238E27FC236}">
                <a16:creationId xmlns:a16="http://schemas.microsoft.com/office/drawing/2014/main" id="{CF4AB9EF-684D-4C6E-841C-D407248B0825}"/>
              </a:ext>
            </a:extLst>
          </p:cNvPr>
          <p:cNvSpPr/>
          <p:nvPr/>
        </p:nvSpPr>
        <p:spPr>
          <a:xfrm flipH="1">
            <a:off x="2457450" y="3981450"/>
            <a:ext cx="838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094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CB3B4-54FC-4747-AE48-6B8A4F82A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B296EF77-2FC3-49F3-813F-E5F10D18CA1B}"/>
              </a:ext>
            </a:extLst>
          </p:cNvPr>
          <p:cNvSpPr/>
          <p:nvPr/>
        </p:nvSpPr>
        <p:spPr>
          <a:xfrm>
            <a:off x="5791200" y="952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6687B5-7317-48A2-AFD2-08A0FBC56F0B}"/>
              </a:ext>
            </a:extLst>
          </p:cNvPr>
          <p:cNvSpPr txBox="1"/>
          <p:nvPr/>
        </p:nvSpPr>
        <p:spPr>
          <a:xfrm>
            <a:off x="6088582" y="7810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002412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F76F5-CCB1-4405-80F2-134040A16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71A5849A-7FF2-4135-828A-CC3BEB295946}"/>
              </a:ext>
            </a:extLst>
          </p:cNvPr>
          <p:cNvSpPr/>
          <p:nvPr/>
        </p:nvSpPr>
        <p:spPr>
          <a:xfrm>
            <a:off x="5581650" y="55054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58ACAF-DDFB-4E1E-941F-32EDC0990DC4}"/>
              </a:ext>
            </a:extLst>
          </p:cNvPr>
          <p:cNvSpPr txBox="1"/>
          <p:nvPr/>
        </p:nvSpPr>
        <p:spPr>
          <a:xfrm>
            <a:off x="5879032" y="61912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812372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451EF-002C-4CEE-8D9B-C483084ED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C666BF8F-CE43-4DAC-BC69-24BB5F160B9D}"/>
              </a:ext>
            </a:extLst>
          </p:cNvPr>
          <p:cNvSpPr/>
          <p:nvPr/>
        </p:nvSpPr>
        <p:spPr>
          <a:xfrm>
            <a:off x="5353050" y="46672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2304BC-9D1F-4909-8A52-C2A7C0F03BFF}"/>
              </a:ext>
            </a:extLst>
          </p:cNvPr>
          <p:cNvSpPr txBox="1"/>
          <p:nvPr/>
        </p:nvSpPr>
        <p:spPr>
          <a:xfrm>
            <a:off x="5650432" y="53530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2344801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37207-A98B-4E70-8C27-47FB626A7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B273BD4E-EBC4-4E10-AC06-3F319C33C250}"/>
              </a:ext>
            </a:extLst>
          </p:cNvPr>
          <p:cNvSpPr/>
          <p:nvPr/>
        </p:nvSpPr>
        <p:spPr>
          <a:xfrm>
            <a:off x="5734050" y="952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6282CE-C685-4264-81F5-E18C90A216A5}"/>
              </a:ext>
            </a:extLst>
          </p:cNvPr>
          <p:cNvSpPr txBox="1"/>
          <p:nvPr/>
        </p:nvSpPr>
        <p:spPr>
          <a:xfrm>
            <a:off x="6031432" y="781050"/>
            <a:ext cx="1237839" cy="707886"/>
          </a:xfrm>
          <a:prstGeom prst="rect">
            <a:avLst/>
          </a:prstGeom>
          <a:noFill/>
        </p:spPr>
        <p:txBody>
          <a:bodyPr wrap="square" rtlCol="0">
            <a:spAutoFit/>
          </a:bodyPr>
          <a:lstStyle/>
          <a:p>
            <a:r>
              <a:rPr lang="en-US" sz="4000" b="1" dirty="0">
                <a:solidFill>
                  <a:srgbClr val="FF0000"/>
                </a:solidFill>
              </a:rPr>
              <a:t>NEW</a:t>
            </a:r>
          </a:p>
        </p:txBody>
      </p:sp>
    </p:spTree>
    <p:extLst>
      <p:ext uri="{BB962C8B-B14F-4D97-AF65-F5344CB8AC3E}">
        <p14:creationId xmlns:p14="http://schemas.microsoft.com/office/powerpoint/2010/main" val="163022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9A72E-2A32-43F4-83F3-982BA867E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7658100" cy="9910482"/>
          </a:xfrm>
          <a:prstGeom prst="rect">
            <a:avLst/>
          </a:prstGeom>
        </p:spPr>
      </p:pic>
      <p:sp>
        <p:nvSpPr>
          <p:cNvPr id="4" name="Explosion: 8 Points 3">
            <a:extLst>
              <a:ext uri="{FF2B5EF4-FFF2-40B4-BE49-F238E27FC236}">
                <a16:creationId xmlns:a16="http://schemas.microsoft.com/office/drawing/2014/main" id="{3D7DB2C8-5B38-4269-8AD2-06453B8AA0B9}"/>
              </a:ext>
            </a:extLst>
          </p:cNvPr>
          <p:cNvSpPr/>
          <p:nvPr/>
        </p:nvSpPr>
        <p:spPr>
          <a:xfrm>
            <a:off x="5734050" y="323850"/>
            <a:ext cx="1771650" cy="2209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7D6DC2-A7A0-43C5-96D8-E829AFA3B54A}"/>
              </a:ext>
            </a:extLst>
          </p:cNvPr>
          <p:cNvSpPr txBox="1"/>
          <p:nvPr/>
        </p:nvSpPr>
        <p:spPr>
          <a:xfrm>
            <a:off x="6031432" y="1009650"/>
            <a:ext cx="1237839" cy="707886"/>
          </a:xfrm>
          <a:prstGeom prst="rect">
            <a:avLst/>
          </a:prstGeom>
          <a:noFill/>
        </p:spPr>
        <p:txBody>
          <a:bodyPr wrap="none" rtlCol="0">
            <a:spAutoFit/>
          </a:bodyPr>
          <a:lstStyle/>
          <a:p>
            <a:r>
              <a:rPr lang="en-US" sz="4000" b="1" dirty="0">
                <a:solidFill>
                  <a:srgbClr val="FF0000"/>
                </a:solidFill>
              </a:rPr>
              <a:t>NEW</a:t>
            </a:r>
          </a:p>
        </p:txBody>
      </p:sp>
    </p:spTree>
    <p:extLst>
      <p:ext uri="{BB962C8B-B14F-4D97-AF65-F5344CB8AC3E}">
        <p14:creationId xmlns:p14="http://schemas.microsoft.com/office/powerpoint/2010/main" val="592920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D7E350-CFCD-4A51-B3B5-A040416A4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58100" cy="99441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450" y="2000252"/>
            <a:ext cx="1143000" cy="1145551"/>
          </a:xfrm>
          <a:prstGeom prst="rect">
            <a:avLst/>
          </a:prstGeom>
        </p:spPr>
      </p:pic>
      <p:sp>
        <p:nvSpPr>
          <p:cNvPr id="3" name="TextBox 2"/>
          <p:cNvSpPr txBox="1"/>
          <p:nvPr/>
        </p:nvSpPr>
        <p:spPr>
          <a:xfrm rot="1730243">
            <a:off x="2828956" y="4813156"/>
            <a:ext cx="2667000" cy="646331"/>
          </a:xfrm>
          <a:prstGeom prst="rect">
            <a:avLst/>
          </a:prstGeom>
          <a:noFill/>
        </p:spPr>
        <p:txBody>
          <a:bodyPr wrap="square" rtlCol="0">
            <a:spAutoFit/>
          </a:bodyPr>
          <a:lstStyle/>
          <a:p>
            <a:r>
              <a:rPr lang="en-US" sz="3600" dirty="0">
                <a:ln w="0"/>
                <a:solidFill>
                  <a:srgbClr val="FF0000"/>
                </a:solidFill>
                <a:latin typeface="Garamond" panose="02020404030301010803" pitchFamily="18" charset="0"/>
              </a:rPr>
              <a:t>OPTIONAL</a:t>
            </a:r>
            <a:endParaRPr lang="en-US" sz="3600" b="1" dirty="0">
              <a:ln w="22225">
                <a:solidFill>
                  <a:schemeClr val="accent2"/>
                </a:solidFill>
                <a:prstDash val="solid"/>
              </a:ln>
              <a:solidFill>
                <a:srgbClr val="FF0000"/>
              </a:solidFill>
              <a:latin typeface="Garamond" panose="02020404030301010803" pitchFamily="18" charset="0"/>
            </a:endParaRPr>
          </a:p>
        </p:txBody>
      </p:sp>
    </p:spTree>
    <p:extLst>
      <p:ext uri="{BB962C8B-B14F-4D97-AF65-F5344CB8AC3E}">
        <p14:creationId xmlns:p14="http://schemas.microsoft.com/office/powerpoint/2010/main" val="2528324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138383-4299-44D9-9C51-0FB1EC1E6D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717" y="1622905"/>
            <a:ext cx="3652405" cy="4726641"/>
          </a:xfrm>
          <a:prstGeom prst="rect">
            <a:avLst/>
          </a:prstGeom>
        </p:spPr>
      </p:pic>
      <p:sp>
        <p:nvSpPr>
          <p:cNvPr id="2" name="Title 1"/>
          <p:cNvSpPr>
            <a:spLocks noGrp="1"/>
          </p:cNvSpPr>
          <p:nvPr>
            <p:ph type="title"/>
          </p:nvPr>
        </p:nvSpPr>
        <p:spPr>
          <a:xfrm>
            <a:off x="135117" y="240852"/>
            <a:ext cx="7415078" cy="1569660"/>
          </a:xfrm>
        </p:spPr>
        <p:txBody>
          <a:bodyPr/>
          <a:lstStyle/>
          <a:p>
            <a:pPr algn="ctr"/>
            <a:r>
              <a:rPr lang="en-US" dirty="0">
                <a:solidFill>
                  <a:srgbClr val="FF0000"/>
                </a:solidFill>
                <a:latin typeface="Garamond" panose="02020404030301010803" pitchFamily="18" charset="0"/>
              </a:rPr>
              <a:t>Documentation of</a:t>
            </a:r>
            <a:br>
              <a:rPr lang="en-US" dirty="0">
                <a:solidFill>
                  <a:srgbClr val="FF0000"/>
                </a:solidFill>
                <a:latin typeface="Garamond" panose="02020404030301010803" pitchFamily="18" charset="0"/>
              </a:rPr>
            </a:br>
            <a:r>
              <a:rPr lang="en-US" u="sng" dirty="0">
                <a:solidFill>
                  <a:srgbClr val="FF0000"/>
                </a:solidFill>
                <a:latin typeface="Garamond" panose="02020404030301010803" pitchFamily="18" charset="0"/>
              </a:rPr>
              <a:t>Guidance Counseling</a:t>
            </a:r>
            <a:br>
              <a:rPr lang="en-US" dirty="0">
                <a:solidFill>
                  <a:srgbClr val="FF0000"/>
                </a:solidFill>
                <a:latin typeface="Garamond" panose="02020404030301010803" pitchFamily="18" charset="0"/>
              </a:rPr>
            </a:br>
            <a:endParaRPr lang="en-US" dirty="0">
              <a:solidFill>
                <a:srgbClr val="FF0000"/>
              </a:solidFill>
              <a:latin typeface="Garamond" panose="020204040303010108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2656" y="4973947"/>
            <a:ext cx="3757524" cy="4860559"/>
          </a:xfrm>
          <a:prstGeom prst="rect">
            <a:avLst/>
          </a:prstGeom>
        </p:spPr>
      </p:pic>
      <p:sp>
        <p:nvSpPr>
          <p:cNvPr id="5" name="Left Arrow 4"/>
          <p:cNvSpPr/>
          <p:nvPr/>
        </p:nvSpPr>
        <p:spPr>
          <a:xfrm rot="20163808">
            <a:off x="3360370" y="2996065"/>
            <a:ext cx="1464085" cy="4974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331" y="240852"/>
            <a:ext cx="1180256" cy="1182890"/>
          </a:xfrm>
          <a:prstGeom prst="rect">
            <a:avLst/>
          </a:prstGeom>
        </p:spPr>
      </p:pic>
      <p:sp>
        <p:nvSpPr>
          <p:cNvPr id="8" name="Left Arrow 7"/>
          <p:cNvSpPr/>
          <p:nvPr/>
        </p:nvSpPr>
        <p:spPr>
          <a:xfrm rot="11984667">
            <a:off x="2827185" y="8696134"/>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2" name="Rectangle 11"/>
          <p:cNvSpPr/>
          <p:nvPr/>
        </p:nvSpPr>
        <p:spPr>
          <a:xfrm rot="20370963">
            <a:off x="187939" y="7534388"/>
            <a:ext cx="4291044" cy="1569660"/>
          </a:xfrm>
          <a:prstGeom prst="rect">
            <a:avLst/>
          </a:prstGeom>
          <a:noFill/>
        </p:spPr>
        <p:txBody>
          <a:bodyPr wrap="square" lIns="91440" tIns="45720" rIns="91440" bIns="45720">
            <a:spAutoFit/>
          </a:bodyPr>
          <a:lstStyle/>
          <a:p>
            <a:pPr algn="ctr"/>
            <a:r>
              <a:rPr lang="en-US" sz="3200" dirty="0">
                <a:ln w="0"/>
                <a:solidFill>
                  <a:srgbClr val="FF0000"/>
                </a:solidFill>
                <a:latin typeface="Garamond" panose="02020404030301010803" pitchFamily="18" charset="0"/>
              </a:rPr>
              <a:t>Student Attendance Plan</a:t>
            </a:r>
          </a:p>
          <a:p>
            <a:pPr algn="ctr"/>
            <a:r>
              <a:rPr lang="en-US" sz="3200" dirty="0">
                <a:ln w="0"/>
                <a:solidFill>
                  <a:srgbClr val="FF0000"/>
                </a:solidFill>
                <a:latin typeface="Garamond" panose="02020404030301010803" pitchFamily="18" charset="0"/>
              </a:rPr>
              <a:t>On Pupil Services Website</a:t>
            </a:r>
          </a:p>
        </p:txBody>
      </p:sp>
      <p:sp>
        <p:nvSpPr>
          <p:cNvPr id="14" name="Rectangle 13"/>
          <p:cNvSpPr/>
          <p:nvPr/>
        </p:nvSpPr>
        <p:spPr>
          <a:xfrm>
            <a:off x="3841052" y="1653526"/>
            <a:ext cx="3222774" cy="1569660"/>
          </a:xfrm>
          <a:prstGeom prst="rect">
            <a:avLst/>
          </a:prstGeom>
          <a:noFill/>
        </p:spPr>
        <p:txBody>
          <a:bodyPr wrap="square" lIns="91440" tIns="45720" rIns="91440" bIns="45720">
            <a:spAutoFit/>
          </a:bodyPr>
          <a:lstStyle/>
          <a:p>
            <a:pPr algn="ctr"/>
            <a:r>
              <a:rPr lang="en-US" sz="3200" dirty="0">
                <a:ln w="0"/>
                <a:solidFill>
                  <a:srgbClr val="FF0000"/>
                </a:solidFill>
                <a:latin typeface="Garamond" panose="02020404030301010803" pitchFamily="18" charset="0"/>
              </a:rPr>
              <a:t>On Guidance Counseling Website</a:t>
            </a:r>
          </a:p>
        </p:txBody>
      </p:sp>
      <p:sp>
        <p:nvSpPr>
          <p:cNvPr id="13" name="TextBox 12"/>
          <p:cNvSpPr txBox="1"/>
          <p:nvPr/>
        </p:nvSpPr>
        <p:spPr>
          <a:xfrm rot="18401450">
            <a:off x="594571" y="4179426"/>
            <a:ext cx="2667000" cy="646331"/>
          </a:xfrm>
          <a:prstGeom prst="rect">
            <a:avLst/>
          </a:prstGeom>
          <a:noFill/>
          <a:ln>
            <a:solidFill>
              <a:srgbClr val="FF0000"/>
            </a:solidFill>
          </a:ln>
        </p:spPr>
        <p:txBody>
          <a:bodyPr wrap="square" rtlCol="0">
            <a:spAutoFit/>
          </a:bodyPr>
          <a:lstStyle/>
          <a:p>
            <a:r>
              <a:rPr lang="en-US" sz="3600" dirty="0">
                <a:ln w="0"/>
                <a:solidFill>
                  <a:srgbClr val="FF0000"/>
                </a:solidFill>
                <a:latin typeface="Garamond" panose="02020404030301010803" pitchFamily="18" charset="0"/>
              </a:rPr>
              <a:t>OPTIONAL</a:t>
            </a:r>
          </a:p>
        </p:txBody>
      </p:sp>
      <p:sp>
        <p:nvSpPr>
          <p:cNvPr id="15" name="TextBox 14">
            <a:extLst>
              <a:ext uri="{FF2B5EF4-FFF2-40B4-BE49-F238E27FC236}">
                <a16:creationId xmlns:a16="http://schemas.microsoft.com/office/drawing/2014/main" id="{B88E4DB9-F3B4-41A0-9171-B6C05714E1FC}"/>
              </a:ext>
            </a:extLst>
          </p:cNvPr>
          <p:cNvSpPr txBox="1"/>
          <p:nvPr/>
        </p:nvSpPr>
        <p:spPr>
          <a:xfrm rot="19124888">
            <a:off x="4508787" y="7081060"/>
            <a:ext cx="2667000" cy="646331"/>
          </a:xfrm>
          <a:prstGeom prst="rect">
            <a:avLst/>
          </a:prstGeom>
          <a:noFill/>
          <a:ln>
            <a:solidFill>
              <a:srgbClr val="FF0000"/>
            </a:solidFill>
          </a:ln>
        </p:spPr>
        <p:txBody>
          <a:bodyPr wrap="square" rtlCol="0">
            <a:spAutoFit/>
          </a:bodyPr>
          <a:lstStyle/>
          <a:p>
            <a:r>
              <a:rPr lang="en-US" sz="3600" dirty="0">
                <a:ln w="0"/>
                <a:solidFill>
                  <a:srgbClr val="FF0000"/>
                </a:solidFill>
                <a:latin typeface="Garamond" panose="02020404030301010803" pitchFamily="18" charset="0"/>
              </a:rPr>
              <a:t>OPTIONAL</a:t>
            </a:r>
          </a:p>
        </p:txBody>
      </p:sp>
    </p:spTree>
    <p:extLst>
      <p:ext uri="{BB962C8B-B14F-4D97-AF65-F5344CB8AC3E}">
        <p14:creationId xmlns:p14="http://schemas.microsoft.com/office/powerpoint/2010/main" val="2341318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02666"/>
            <a:ext cx="5982122" cy="1046440"/>
          </a:xfrm>
        </p:spPr>
        <p:txBody>
          <a:bodyPr/>
          <a:lstStyle/>
          <a:p>
            <a:pPr algn="ctr"/>
            <a:r>
              <a:rPr lang="en-US" u="sng" dirty="0">
                <a:solidFill>
                  <a:srgbClr val="FF0000"/>
                </a:solidFill>
                <a:latin typeface="Garamond" panose="02020404030301010803" pitchFamily="18" charset="0"/>
              </a:rPr>
              <a:t>Documentation of TPM</a:t>
            </a:r>
            <a:r>
              <a:rPr lang="en-US" dirty="0">
                <a:solidFill>
                  <a:srgbClr val="FF0000"/>
                </a:solidFill>
                <a:latin typeface="Garamond" panose="02020404030301010803" pitchFamily="18" charset="0"/>
              </a:rPr>
              <a:t>:</a:t>
            </a:r>
            <a:br>
              <a:rPr lang="en-US" dirty="0">
                <a:solidFill>
                  <a:srgbClr val="FF0000"/>
                </a:solidFill>
                <a:latin typeface="Garamond" panose="02020404030301010803" pitchFamily="18" charset="0"/>
              </a:rPr>
            </a:br>
            <a:endParaRPr lang="en-US" dirty="0">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3572" y="171450"/>
            <a:ext cx="1180256" cy="1182890"/>
          </a:xfrm>
          <a:prstGeom prst="rect">
            <a:avLst/>
          </a:prstGeom>
        </p:spPr>
      </p:pic>
      <p:pic>
        <p:nvPicPr>
          <p:cNvPr id="5" name="Picture 4"/>
          <p:cNvPicPr>
            <a:picLocks noChangeAspect="1"/>
          </p:cNvPicPr>
          <p:nvPr/>
        </p:nvPicPr>
        <p:blipFill rotWithShape="1">
          <a:blip r:embed="rId3"/>
          <a:srcRect r="2564" b="118"/>
          <a:stretch/>
        </p:blipFill>
        <p:spPr>
          <a:xfrm>
            <a:off x="400052" y="1174585"/>
            <a:ext cx="3522363" cy="4693413"/>
          </a:xfrm>
          <a:prstGeom prst="rect">
            <a:avLst/>
          </a:prstGeom>
        </p:spPr>
      </p:pic>
      <p:pic>
        <p:nvPicPr>
          <p:cNvPr id="6" name="Picture 5"/>
          <p:cNvPicPr>
            <a:picLocks noChangeAspect="1"/>
          </p:cNvPicPr>
          <p:nvPr/>
        </p:nvPicPr>
        <p:blipFill rotWithShape="1">
          <a:blip r:embed="rId4"/>
          <a:srcRect l="3342" t="454" r="9991" b="396"/>
          <a:stretch/>
        </p:blipFill>
        <p:spPr>
          <a:xfrm>
            <a:off x="2915858" y="5734050"/>
            <a:ext cx="4742242" cy="4103864"/>
          </a:xfrm>
          <a:prstGeom prst="rect">
            <a:avLst/>
          </a:prstGeom>
        </p:spPr>
      </p:pic>
      <p:sp>
        <p:nvSpPr>
          <p:cNvPr id="7" name="Title 1"/>
          <p:cNvSpPr txBox="1">
            <a:spLocks/>
          </p:cNvSpPr>
          <p:nvPr/>
        </p:nvSpPr>
        <p:spPr>
          <a:xfrm>
            <a:off x="4090054" y="2700125"/>
            <a:ext cx="3167994"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Behavior Improvement Plan</a:t>
            </a:r>
          </a:p>
        </p:txBody>
      </p:sp>
      <p:sp>
        <p:nvSpPr>
          <p:cNvPr id="8" name="Title 1"/>
          <p:cNvSpPr txBox="1">
            <a:spLocks/>
          </p:cNvSpPr>
          <p:nvPr/>
        </p:nvSpPr>
        <p:spPr>
          <a:xfrm>
            <a:off x="-209552" y="6961884"/>
            <a:ext cx="3352802"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Or An</a:t>
            </a:r>
          </a:p>
          <a:p>
            <a:pPr algn="ctr"/>
            <a:r>
              <a:rPr lang="en-US" kern="0" dirty="0">
                <a:solidFill>
                  <a:srgbClr val="FF0000"/>
                </a:solidFill>
                <a:latin typeface="Garamond" panose="02020404030301010803" pitchFamily="18" charset="0"/>
              </a:rPr>
              <a:t>Attendance Contract </a:t>
            </a:r>
            <a:endParaRPr lang="en-US" kern="0" dirty="0">
              <a:latin typeface="Garamond" panose="02020404030301010803" pitchFamily="18" charset="0"/>
            </a:endParaRPr>
          </a:p>
        </p:txBody>
      </p:sp>
      <p:sp>
        <p:nvSpPr>
          <p:cNvPr id="10" name="Left Arrow 9"/>
          <p:cNvSpPr/>
          <p:nvPr/>
        </p:nvSpPr>
        <p:spPr>
          <a:xfrm rot="12973403">
            <a:off x="2354240" y="879854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1" name="Left Arrow 10"/>
          <p:cNvSpPr/>
          <p:nvPr/>
        </p:nvSpPr>
        <p:spPr>
          <a:xfrm rot="12973403">
            <a:off x="5664368" y="8798540"/>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12" name="Left Arrow 11"/>
          <p:cNvSpPr/>
          <p:nvPr/>
        </p:nvSpPr>
        <p:spPr>
          <a:xfrm rot="19057669">
            <a:off x="3334362" y="4659864"/>
            <a:ext cx="2093681" cy="3628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4" name="TextBox 3"/>
          <p:cNvSpPr txBox="1"/>
          <p:nvPr/>
        </p:nvSpPr>
        <p:spPr>
          <a:xfrm rot="19276546">
            <a:off x="628650" y="3067050"/>
            <a:ext cx="2971798"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
        <p:nvSpPr>
          <p:cNvPr id="13" name="TextBox 12"/>
          <p:cNvSpPr txBox="1"/>
          <p:nvPr/>
        </p:nvSpPr>
        <p:spPr>
          <a:xfrm rot="19276546">
            <a:off x="5136393" y="7439927"/>
            <a:ext cx="2248670"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Tree>
    <p:extLst>
      <p:ext uri="{BB962C8B-B14F-4D97-AF65-F5344CB8AC3E}">
        <p14:creationId xmlns:p14="http://schemas.microsoft.com/office/powerpoint/2010/main" val="2346725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16" t="-10145" r="4416" b="11594"/>
          <a:stretch/>
        </p:blipFill>
        <p:spPr>
          <a:xfrm>
            <a:off x="171450" y="1695450"/>
            <a:ext cx="3810000" cy="5181600"/>
          </a:xfrm>
          <a:prstGeom prst="rect">
            <a:avLst/>
          </a:prstGeom>
        </p:spPr>
      </p:pic>
      <p:pic>
        <p:nvPicPr>
          <p:cNvPr id="3" name="Picture 2"/>
          <p:cNvPicPr>
            <a:picLocks noChangeAspect="1"/>
          </p:cNvPicPr>
          <p:nvPr/>
        </p:nvPicPr>
        <p:blipFill rotWithShape="1">
          <a:blip r:embed="rId3"/>
          <a:srcRect l="1295" t="-1" r="5695" b="1829"/>
          <a:stretch/>
        </p:blipFill>
        <p:spPr>
          <a:xfrm>
            <a:off x="3829050" y="4667250"/>
            <a:ext cx="3784889" cy="5181600"/>
          </a:xfrm>
          <a:prstGeom prst="rect">
            <a:avLst/>
          </a:prstGeom>
        </p:spPr>
      </p:pic>
      <p:sp>
        <p:nvSpPr>
          <p:cNvPr id="4" name="Title 1"/>
          <p:cNvSpPr txBox="1">
            <a:spLocks/>
          </p:cNvSpPr>
          <p:nvPr/>
        </p:nvSpPr>
        <p:spPr>
          <a:xfrm>
            <a:off x="247650" y="451459"/>
            <a:ext cx="6934200" cy="1046440"/>
          </a:xfrm>
          <a:prstGeom prst="rect">
            <a:avLst/>
          </a:prstGeom>
        </p:spPr>
        <p:txBody>
          <a:bodyPr/>
          <a:lstStyle>
            <a:lvl1pPr>
              <a:defRPr>
                <a:latin typeface="+mj-lt"/>
                <a:ea typeface="+mj-ea"/>
                <a:cs typeface="+mj-cs"/>
              </a:defRPr>
            </a:lvl1pPr>
          </a:lstStyle>
          <a:p>
            <a:pPr algn="ctr"/>
            <a:r>
              <a:rPr lang="en-US" sz="4400" b="1" u="sng" kern="0" dirty="0">
                <a:solidFill>
                  <a:srgbClr val="FF0000"/>
                </a:solidFill>
                <a:latin typeface="Garamond" panose="02020404030301010803" pitchFamily="18" charset="0"/>
              </a:rPr>
              <a:t>Documentation of TPM:</a:t>
            </a:r>
          </a:p>
          <a:p>
            <a:pPr algn="ctr"/>
            <a:r>
              <a:rPr lang="en-US" sz="4400" b="1" u="sng" kern="0" dirty="0">
                <a:solidFill>
                  <a:srgbClr val="FF0000"/>
                </a:solidFill>
                <a:latin typeface="Garamond" panose="02020404030301010803" pitchFamily="18" charset="0"/>
              </a:rPr>
              <a:t>Attendance for Credit Forms</a:t>
            </a:r>
            <a:endParaRPr lang="en-US" sz="4400" b="1" kern="0" dirty="0">
              <a:solidFill>
                <a:srgbClr val="FF0000"/>
              </a:solidFill>
              <a:latin typeface="Garamond" panose="02020404030301010803" pitchFamily="18" charset="0"/>
            </a:endParaRPr>
          </a:p>
          <a:p>
            <a:pPr algn="ctr"/>
            <a:endParaRPr lang="en-US" sz="4400" b="1" kern="0" dirty="0">
              <a:solidFill>
                <a:srgbClr val="FF0000"/>
              </a:solidFill>
              <a:latin typeface="Garamond" panose="02020404030301010803" pitchFamily="18" charset="0"/>
            </a:endParaRPr>
          </a:p>
          <a:p>
            <a:pPr algn="ctr"/>
            <a:br>
              <a:rPr lang="en-US" sz="4400" b="1" kern="0" dirty="0">
                <a:solidFill>
                  <a:srgbClr val="FF0000"/>
                </a:solidFill>
                <a:latin typeface="Garamond" panose="02020404030301010803" pitchFamily="18" charset="0"/>
              </a:rPr>
            </a:br>
            <a:endParaRPr lang="en-US" sz="4400" b="1" kern="0" dirty="0">
              <a:solidFill>
                <a:sysClr val="windowText" lastClr="000000"/>
              </a:solidFill>
              <a:latin typeface="Garamond" panose="02020404030301010803" pitchFamily="18" charset="0"/>
            </a:endParaRPr>
          </a:p>
        </p:txBody>
      </p:sp>
      <p:sp>
        <p:nvSpPr>
          <p:cNvPr id="5" name="Title 1"/>
          <p:cNvSpPr txBox="1">
            <a:spLocks/>
          </p:cNvSpPr>
          <p:nvPr/>
        </p:nvSpPr>
        <p:spPr>
          <a:xfrm>
            <a:off x="3512818" y="3598728"/>
            <a:ext cx="3810000" cy="104644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Petition for Credit</a:t>
            </a:r>
          </a:p>
        </p:txBody>
      </p:sp>
      <p:sp>
        <p:nvSpPr>
          <p:cNvPr id="6" name="Title 1"/>
          <p:cNvSpPr txBox="1">
            <a:spLocks/>
          </p:cNvSpPr>
          <p:nvPr/>
        </p:nvSpPr>
        <p:spPr>
          <a:xfrm>
            <a:off x="173568" y="7221260"/>
            <a:ext cx="4036483" cy="104644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latin typeface="Garamond" panose="02020404030301010803" pitchFamily="18" charset="0"/>
              </a:rPr>
              <a:t>Student Make-up Activity for Credit</a:t>
            </a:r>
          </a:p>
        </p:txBody>
      </p:sp>
      <p:sp>
        <p:nvSpPr>
          <p:cNvPr id="7" name="Left Arrow 6"/>
          <p:cNvSpPr/>
          <p:nvPr/>
        </p:nvSpPr>
        <p:spPr>
          <a:xfrm rot="18921802">
            <a:off x="3416046" y="495591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8" name="Left Arrow 7"/>
          <p:cNvSpPr/>
          <p:nvPr/>
        </p:nvSpPr>
        <p:spPr>
          <a:xfrm rot="8069981">
            <a:off x="3992858" y="720114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
        <p:nvSpPr>
          <p:cNvPr id="9" name="Left Arrow 8"/>
          <p:cNvSpPr/>
          <p:nvPr/>
        </p:nvSpPr>
        <p:spPr>
          <a:xfrm rot="18921802">
            <a:off x="1587246" y="496650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endParaRPr>
          </a:p>
        </p:txBody>
      </p:sp>
    </p:spTree>
    <p:extLst>
      <p:ext uri="{BB962C8B-B14F-4D97-AF65-F5344CB8AC3E}">
        <p14:creationId xmlns:p14="http://schemas.microsoft.com/office/powerpoint/2010/main" val="1651608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403" b="8200"/>
          <a:stretch/>
        </p:blipFill>
        <p:spPr>
          <a:xfrm>
            <a:off x="1238250" y="2731710"/>
            <a:ext cx="5608944" cy="7117140"/>
          </a:xfrm>
          <a:prstGeom prst="rect">
            <a:avLst/>
          </a:prstGeom>
        </p:spPr>
      </p:pic>
      <p:sp>
        <p:nvSpPr>
          <p:cNvPr id="10" name="Rectangle 9"/>
          <p:cNvSpPr/>
          <p:nvPr/>
        </p:nvSpPr>
        <p:spPr>
          <a:xfrm>
            <a:off x="2381250" y="247650"/>
            <a:ext cx="2568167" cy="923330"/>
          </a:xfrm>
          <a:prstGeom prst="rect">
            <a:avLst/>
          </a:prstGeom>
          <a:noFill/>
        </p:spPr>
        <p:txBody>
          <a:bodyPr wrap="squar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Garamond" panose="02020404030301010803" pitchFamily="18" charset="0"/>
              </a:rPr>
              <a:t>TPM</a:t>
            </a:r>
            <a:endParaRPr lang="en-US" sz="5400" b="1" dirty="0">
              <a:ln w="22225">
                <a:solidFill>
                  <a:schemeClr val="accent2"/>
                </a:solidFill>
                <a:prstDash val="solid"/>
              </a:ln>
              <a:solidFill>
                <a:srgbClr val="FF0000"/>
              </a:solidFill>
              <a:latin typeface="Garamond" panose="02020404030301010803" pitchFamily="18" charset="0"/>
            </a:endParaRPr>
          </a:p>
        </p:txBody>
      </p:sp>
      <p:sp>
        <p:nvSpPr>
          <p:cNvPr id="5" name="TextBox 4">
            <a:extLst>
              <a:ext uri="{FF2B5EF4-FFF2-40B4-BE49-F238E27FC236}">
                <a16:creationId xmlns:a16="http://schemas.microsoft.com/office/drawing/2014/main" id="{1892ECE6-8F08-4480-B32D-8674753DF5E2}"/>
              </a:ext>
            </a:extLst>
          </p:cNvPr>
          <p:cNvSpPr txBox="1"/>
          <p:nvPr/>
        </p:nvSpPr>
        <p:spPr>
          <a:xfrm>
            <a:off x="191834" y="1162050"/>
            <a:ext cx="7274432" cy="1569660"/>
          </a:xfrm>
          <a:prstGeom prst="rect">
            <a:avLst/>
          </a:prstGeom>
          <a:noFill/>
        </p:spPr>
        <p:txBody>
          <a:bodyPr wrap="square" rtlCol="0">
            <a:spAutoFit/>
          </a:bodyPr>
          <a:lstStyle/>
          <a:p>
            <a:pPr algn="just"/>
            <a:r>
              <a:rPr lang="en-US" sz="2400" b="1" dirty="0">
                <a:solidFill>
                  <a:srgbClr val="FF0000"/>
                </a:solidFill>
                <a:latin typeface="Garamond" panose="02020404030301010803" pitchFamily="18" charset="0"/>
              </a:rPr>
              <a:t>When a campus completes a Student Truancy Court Packet, a Parent Conference will be held with the Pupil Service Administrator prior to sending the Truancy Packet to the District Attorney.</a:t>
            </a:r>
          </a:p>
        </p:txBody>
      </p:sp>
    </p:spTree>
    <p:extLst>
      <p:ext uri="{BB962C8B-B14F-4D97-AF65-F5344CB8AC3E}">
        <p14:creationId xmlns:p14="http://schemas.microsoft.com/office/powerpoint/2010/main" val="289699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74" y="375701"/>
            <a:ext cx="7099263" cy="1723549"/>
          </a:xfrm>
        </p:spPr>
        <p:txBody>
          <a:bodyPr/>
          <a:lstStyle/>
          <a:p>
            <a:pPr algn="ctr"/>
            <a:r>
              <a:rPr lang="en-US" sz="2800" b="1" dirty="0">
                <a:solidFill>
                  <a:srgbClr val="FF0000"/>
                </a:solidFill>
                <a:latin typeface="Garamond" panose="02020404030301010803" pitchFamily="18" charset="0"/>
              </a:rPr>
              <a:t>Truancy </a:t>
            </a:r>
            <a:br>
              <a:rPr lang="en-US" sz="2800" b="1" dirty="0">
                <a:solidFill>
                  <a:srgbClr val="FF0000"/>
                </a:solidFill>
                <a:latin typeface="Garamond" panose="02020404030301010803" pitchFamily="18" charset="0"/>
              </a:rPr>
            </a:br>
            <a:r>
              <a:rPr lang="en-US" sz="2800" b="1" dirty="0">
                <a:solidFill>
                  <a:srgbClr val="FF0000"/>
                </a:solidFill>
                <a:latin typeface="Garamond" panose="02020404030301010803" pitchFamily="18" charset="0"/>
              </a:rPr>
              <a:t>Notices to Parents</a:t>
            </a:r>
            <a:br>
              <a:rPr lang="en-US" sz="2800" b="1" dirty="0">
                <a:solidFill>
                  <a:srgbClr val="FF0000"/>
                </a:solidFill>
                <a:latin typeface="Garamond" panose="02020404030301010803" pitchFamily="18" charset="0"/>
              </a:rPr>
            </a:br>
            <a:r>
              <a:rPr lang="en-US" sz="2800" b="1" u="sng" dirty="0">
                <a:solidFill>
                  <a:srgbClr val="FF0000"/>
                </a:solidFill>
                <a:latin typeface="Garamond" panose="02020404030301010803" pitchFamily="18" charset="0"/>
              </a:rPr>
              <a:t>Warning of Absences </a:t>
            </a:r>
            <a:br>
              <a:rPr lang="en-US" sz="2800" b="1" dirty="0">
                <a:solidFill>
                  <a:srgbClr val="FF0000"/>
                </a:solidFill>
                <a:latin typeface="Garamond" panose="02020404030301010803" pitchFamily="18" charset="0"/>
              </a:rPr>
            </a:br>
            <a:r>
              <a:rPr lang="en-US" sz="2800" b="1" dirty="0">
                <a:solidFill>
                  <a:srgbClr val="FF0000"/>
                </a:solidFill>
                <a:latin typeface="Garamond" panose="02020404030301010803" pitchFamily="18" charset="0"/>
              </a:rPr>
              <a:t>SCOC page XII</a:t>
            </a:r>
            <a:endParaRPr lang="en-US" sz="2800" dirty="0">
              <a:latin typeface="Garamond" panose="02020404030301010803" pitchFamily="18" charset="0"/>
            </a:endParaRPr>
          </a:p>
        </p:txBody>
      </p:sp>
      <p:pic>
        <p:nvPicPr>
          <p:cNvPr id="5" name="Picture 4"/>
          <p:cNvPicPr>
            <a:picLocks noChangeAspect="1"/>
          </p:cNvPicPr>
          <p:nvPr/>
        </p:nvPicPr>
        <p:blipFill rotWithShape="1">
          <a:blip r:embed="rId2"/>
          <a:srcRect l="8630" t="2643" r="13801" b="8957"/>
          <a:stretch/>
        </p:blipFill>
        <p:spPr>
          <a:xfrm>
            <a:off x="323852" y="375701"/>
            <a:ext cx="1959429" cy="1828800"/>
          </a:xfrm>
          <a:prstGeom prst="rect">
            <a:avLst/>
          </a:prstGeom>
        </p:spPr>
      </p:pic>
      <p:sp>
        <p:nvSpPr>
          <p:cNvPr id="4" name="Rectangle 3">
            <a:extLst>
              <a:ext uri="{FF2B5EF4-FFF2-40B4-BE49-F238E27FC236}">
                <a16:creationId xmlns:a16="http://schemas.microsoft.com/office/drawing/2014/main" id="{3BAC626F-BF68-4FB4-B172-4CEEC420EF8A}"/>
              </a:ext>
            </a:extLst>
          </p:cNvPr>
          <p:cNvSpPr/>
          <p:nvPr/>
        </p:nvSpPr>
        <p:spPr>
          <a:xfrm>
            <a:off x="167015" y="2762250"/>
            <a:ext cx="7167236" cy="6340197"/>
          </a:xfrm>
          <a:prstGeom prst="rect">
            <a:avLst/>
          </a:prstGeom>
        </p:spPr>
        <p:txBody>
          <a:bodyPr wrap="square">
            <a:spAutoFit/>
          </a:bodyPr>
          <a:lstStyle/>
          <a:p>
            <a:pPr marL="76200" marR="158750" indent="165735" algn="just">
              <a:spcAft>
                <a:spcPts val="0"/>
              </a:spcAft>
            </a:pPr>
            <a:r>
              <a:rPr lang="en-US" sz="1400" b="1" spc="-10" dirty="0">
                <a:latin typeface="Garamond" panose="02020404030301010803" pitchFamily="18" charset="0"/>
                <a:ea typeface="Times New Roman" panose="02020603050405020304" pitchFamily="18" charset="0"/>
                <a:cs typeface="Times New Roman" panose="02020603050405020304" pitchFamily="18" charset="0"/>
              </a:rPr>
              <a:t>TRUANCY</a:t>
            </a:r>
          </a:p>
          <a:p>
            <a:pPr marL="76200" marR="158750" indent="165735" algn="just">
              <a:spcAft>
                <a:spcPts val="0"/>
              </a:spcAft>
            </a:pPr>
            <a:r>
              <a:rPr lang="en-US" sz="1400" b="1" spc="-10" dirty="0">
                <a:latin typeface="Garamond" panose="02020404030301010803" pitchFamily="18" charset="0"/>
                <a:ea typeface="Times New Roman" panose="02020603050405020304" pitchFamily="18" charset="0"/>
                <a:cs typeface="Times New Roman" panose="02020603050405020304" pitchFamily="18" charset="0"/>
              </a:rPr>
              <a:t>Failure to Comply with Compulsory Attendance</a:t>
            </a:r>
          </a:p>
          <a:p>
            <a:pPr marL="76200" marR="158750" indent="165735" algn="just">
              <a:spcAft>
                <a:spcPts val="0"/>
              </a:spcAft>
            </a:pPr>
            <a:r>
              <a:rPr lang="en-US" sz="1400" spc="-1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h</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oo</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y</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ee</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sti</a:t>
            </a:r>
            <a:r>
              <a:rPr lang="en-US" sz="1400" dirty="0">
                <a:latin typeface="Garamond" panose="02020404030301010803" pitchFamily="18" charset="0"/>
                <a:ea typeface="Times New Roman" panose="02020603050405020304" pitchFamily="18" charset="0"/>
                <a:cs typeface="Times New Roman" panose="02020603050405020304" pitchFamily="18" charset="0"/>
              </a:rPr>
              <a:t>ga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and</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epo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dirty="0">
                <a:latin typeface="Garamond" panose="02020404030301010803" pitchFamily="18" charset="0"/>
                <a:ea typeface="Times New Roman" panose="02020603050405020304" pitchFamily="18" charset="0"/>
                <a:cs typeface="Times New Roman" panose="02020603050405020304" pitchFamily="18" charset="0"/>
              </a:rPr>
              <a:t>ons</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pu</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8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nd</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b</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wi</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hou</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p</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er</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ss</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on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dirty="0">
                <a:latin typeface="Garamond" panose="02020404030301010803" pitchFamily="18" charset="0"/>
                <a:ea typeface="Times New Roman" panose="02020603050405020304" pitchFamily="18" charset="0"/>
                <a:cs typeface="Times New Roman" panose="02020603050405020304" pitchFamily="18" charset="0"/>
              </a:rPr>
              <a:t>om</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choo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ss</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dirty="0">
                <a:latin typeface="Garamond" panose="02020404030301010803" pitchFamily="18" charset="0"/>
                <a:ea typeface="Times New Roman" panose="02020603050405020304" pitchFamily="18" charset="0"/>
                <a:cs typeface="Times New Roman" panose="02020603050405020304" pitchFamily="18" charset="0"/>
              </a:rPr>
              <a:t>om</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equ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400" dirty="0">
                <a:latin typeface="Garamond" panose="02020404030301010803" pitchFamily="18" charset="0"/>
                <a:ea typeface="Times New Roman" panose="02020603050405020304" pitchFamily="18" charset="0"/>
                <a:cs typeface="Times New Roman" panose="02020603050405020304" pitchFamily="18" charset="0"/>
              </a:rPr>
              <a:t>ed</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pec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al</a:t>
            </a:r>
            <a:r>
              <a:rPr lang="en-US" sz="1400" spc="1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pr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gr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9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uch</a:t>
            </a:r>
            <a:r>
              <a:rPr lang="en-US" sz="1400" spc="20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dd</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on</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pec</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al</a:t>
            </a:r>
            <a:r>
              <a:rPr lang="en-US" sz="1400" spc="20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6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str</a:t>
            </a:r>
            <a:r>
              <a:rPr lang="en-US" sz="1400" dirty="0">
                <a:latin typeface="Garamond" panose="02020404030301010803" pitchFamily="18" charset="0"/>
                <a:ea typeface="Times New Roman" panose="02020603050405020304" pitchFamily="18" charset="0"/>
                <a:cs typeface="Times New Roman" panose="02020603050405020304" pitchFamily="18" charset="0"/>
              </a:rPr>
              <a:t>uc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on,</a:t>
            </a:r>
            <a:r>
              <a:rPr lang="en-US" sz="1400" spc="1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er</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“ac</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ed</a:t>
            </a:r>
            <a:r>
              <a:rPr lang="en-US" sz="1400" spc="-6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str</a:t>
            </a:r>
            <a:r>
              <a:rPr lang="en-US" sz="1400" dirty="0">
                <a:latin typeface="Garamond" panose="02020404030301010803" pitchFamily="18" charset="0"/>
                <a:ea typeface="Times New Roman" panose="02020603050405020304" pitchFamily="18" charset="0"/>
                <a:cs typeface="Times New Roman" panose="02020603050405020304" pitchFamily="18" charset="0"/>
              </a:rPr>
              <a:t>uc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dirty="0">
                <a:latin typeface="Garamond" panose="02020404030301010803" pitchFamily="18" charset="0"/>
                <a:ea typeface="Times New Roman" panose="02020603050405020304" pitchFamily="18" charset="0"/>
                <a:cs typeface="Times New Roman" panose="02020603050405020304" pitchFamily="18" charset="0"/>
              </a:rPr>
              <a:t>on”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b</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or</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equ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ri</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wi</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be</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si</a:t>
            </a:r>
            <a:r>
              <a:rPr lang="en-US" sz="1400" dirty="0">
                <a:latin typeface="Garamond" panose="02020404030301010803" pitchFamily="18" charset="0"/>
                <a:ea typeface="Times New Roman" panose="02020603050405020304" pitchFamily="18" charset="0"/>
                <a:cs typeface="Times New Roman" panose="02020603050405020304" pitchFamily="18" charset="0"/>
              </a:rPr>
              <a:t>de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dirty="0">
                <a:latin typeface="Garamond" panose="02020404030301010803" pitchFamily="18" charset="0"/>
                <a:ea typeface="Times New Roman" panose="02020603050405020304" pitchFamily="18" charset="0"/>
                <a:cs typeface="Times New Roman" panose="02020603050405020304" pitchFamily="18" charset="0"/>
              </a:rPr>
              <a:t>pu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ls</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dirty="0">
                <a:latin typeface="Garamond" panose="02020404030301010803" pitchFamily="18" charset="0"/>
                <a:ea typeface="Times New Roman" panose="02020603050405020304" pitchFamily="18" charset="0"/>
                <a:cs typeface="Times New Roman" panose="02020603050405020304" pitchFamily="18" charset="0"/>
              </a:rPr>
              <a:t>endance</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w</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ub</a:t>
            </a:r>
            <a:r>
              <a:rPr lang="en-US" sz="1400" spc="-5" dirty="0">
                <a:latin typeface="Garamond" panose="02020404030301010803" pitchFamily="18" charset="0"/>
                <a:ea typeface="Times New Roman" panose="02020603050405020304" pitchFamily="18" charset="0"/>
                <a:cs typeface="Times New Roman" panose="02020603050405020304" pitchFamily="18" charset="0"/>
              </a:rPr>
              <a:t>j</a:t>
            </a:r>
            <a:r>
              <a:rPr lang="en-US" sz="1400" dirty="0">
                <a:latin typeface="Garamond" panose="02020404030301010803" pitchFamily="18" charset="0"/>
                <a:ea typeface="Times New Roman" panose="02020603050405020304" pitchFamily="18" charset="0"/>
                <a:cs typeface="Times New Roman" panose="02020603050405020304" pitchFamily="18" charset="0"/>
              </a:rPr>
              <a:t>ect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t</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is</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400" dirty="0">
                <a:latin typeface="Garamond" panose="02020404030301010803" pitchFamily="18" charset="0"/>
                <a:ea typeface="Times New Roman" panose="02020603050405020304" pitchFamily="18" charset="0"/>
                <a:cs typeface="Times New Roman" panose="02020603050405020304" pitchFamily="18" charset="0"/>
              </a:rPr>
              <a:t>na</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 ac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dirty="0">
                <a:latin typeface="Garamond" panose="02020404030301010803" pitchFamily="18" charset="0"/>
                <a:ea typeface="Times New Roman" panose="02020603050405020304" pitchFamily="18" charset="0"/>
                <a:cs typeface="Times New Roman" panose="02020603050405020304" pitchFamily="18" charset="0"/>
              </a:rPr>
              <a:t>on.</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7150" marR="0" indent="228600" algn="just">
              <a:spcAft>
                <a:spcPts val="0"/>
              </a:spcAft>
            </a:pP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aw</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7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ls</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p</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pena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lti</a:t>
            </a:r>
            <a:r>
              <a:rPr lang="en-US" sz="1400" dirty="0">
                <a:latin typeface="Garamond" panose="02020404030301010803" pitchFamily="18" charset="0"/>
                <a:ea typeface="Times New Roman" panose="02020603050405020304" pitchFamily="18" charset="0"/>
                <a:cs typeface="Times New Roman" panose="02020603050405020304" pitchFamily="18" charset="0"/>
              </a:rPr>
              <a:t>es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aga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bo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and</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h</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or</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her</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f</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choo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Cambria Math" panose="02040503050406030204" pitchFamily="18" charset="0"/>
                <a:cs typeface="Cambria Math" panose="020405030504060302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aged</a:t>
            </a:r>
            <a:r>
              <a:rPr lang="en-US" sz="1400" spc="-4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d</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li</a:t>
            </a:r>
            <a:r>
              <a:rPr lang="en-US" sz="1400" dirty="0">
                <a:latin typeface="Garamond" panose="02020404030301010803" pitchFamily="18" charset="0"/>
                <a:ea typeface="Times New Roman" panose="02020603050405020304" pitchFamily="18" charset="0"/>
                <a:cs typeface="Times New Roman" panose="02020603050405020304" pitchFamily="18" charset="0"/>
              </a:rPr>
              <a:t>be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y not attending school. A complaint against the parent may be filed in court.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299085" marR="0" algn="just">
              <a:spcAft>
                <a:spcPts val="0"/>
              </a:spcAft>
            </a:pPr>
            <a:r>
              <a:rPr lang="en-US" sz="1400" b="1"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o</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ti</a:t>
            </a:r>
            <a:r>
              <a:rPr lang="en-US" sz="1400" b="1" dirty="0">
                <a:latin typeface="Garamond" panose="02020404030301010803" pitchFamily="18" charset="0"/>
                <a:ea typeface="Times New Roman" panose="02020603050405020304" pitchFamily="18" charset="0"/>
                <a:cs typeface="Times New Roman" panose="02020603050405020304" pitchFamily="18" charset="0"/>
              </a:rPr>
              <a:t>ces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o</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P</a:t>
            </a:r>
            <a:r>
              <a:rPr lang="en-US" sz="1400" b="1" dirty="0">
                <a:latin typeface="Garamond" panose="02020404030301010803" pitchFamily="18" charset="0"/>
                <a:ea typeface="Times New Roman" panose="02020603050405020304" pitchFamily="18" charset="0"/>
                <a:cs typeface="Times New Roman" panose="02020603050405020304" pitchFamily="18" charset="0"/>
              </a:rPr>
              <a:t>ar</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s - Wa</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b="1" dirty="0">
                <a:latin typeface="Garamond" panose="02020404030301010803" pitchFamily="18" charset="0"/>
                <a:ea typeface="Times New Roman" panose="02020603050405020304" pitchFamily="18" charset="0"/>
                <a:cs typeface="Times New Roman" panose="02020603050405020304" pitchFamily="18" charset="0"/>
              </a:rPr>
              <a:t>ng </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b="1" dirty="0">
                <a:latin typeface="Garamond" panose="02020404030301010803" pitchFamily="18" charset="0"/>
                <a:ea typeface="Times New Roman" panose="02020603050405020304" pitchFamily="18" charset="0"/>
                <a:cs typeface="Times New Roman" panose="02020603050405020304" pitchFamily="18" charset="0"/>
              </a:rPr>
              <a:t>f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b="1" dirty="0">
                <a:latin typeface="Garamond" panose="02020404030301010803" pitchFamily="18" charset="0"/>
                <a:ea typeface="Times New Roman" panose="02020603050405020304" pitchFamily="18" charset="0"/>
                <a:cs typeface="Times New Roman" panose="02020603050405020304" pitchFamily="18" charset="0"/>
              </a:rPr>
              <a:t>b</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nces</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1810" marR="0" indent="-171450" algn="just">
              <a:spcAft>
                <a:spcPts val="0"/>
              </a:spcAft>
              <a:buFont typeface="Arial" panose="020B0604020202020204" pitchFamily="34" charset="0"/>
              <a:buChar char="•"/>
              <a:tabLst>
                <a:tab pos="558800" algn="l"/>
              </a:tabLst>
            </a:pP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ece</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an</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endance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hen</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uant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af</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3 or</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6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 or </a:t>
            </a:r>
            <a:r>
              <a:rPr lang="en-US" sz="1400" dirty="0">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rt</a:t>
            </a:r>
            <a:r>
              <a:rPr lang="en-US" sz="1400" dirty="0">
                <a:latin typeface="Garamond" panose="02020404030301010803" pitchFamily="18" charset="0"/>
                <a:ea typeface="Times New Roman" panose="02020603050405020304" pitchFamily="18" charset="0"/>
                <a:cs typeface="Times New Roman" panose="02020603050405020304" pitchFamily="18" charset="0"/>
              </a:rPr>
              <a:t>s of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y</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cu</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hou</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oper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hool</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ea</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1810" marR="158750" indent="-171450" algn="just">
              <a:spcAft>
                <a:spcPts val="0"/>
              </a:spcAft>
              <a:buFont typeface="Arial" panose="020B0604020202020204" pitchFamily="34" charset="0"/>
              <a:buChar char="•"/>
              <a:tabLst>
                <a:tab pos="558800" algn="l"/>
              </a:tabLst>
            </a:pP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pu</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tif</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 a</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 a</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ng</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udent</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choo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hout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spc="-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ee</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spc="-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5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3715" marR="0" indent="-171450" algn="just">
              <a:spcAft>
                <a:spcPts val="0"/>
              </a:spcAft>
              <a:buFont typeface="Arial" panose="020B0604020202020204" pitchFamily="34" charset="0"/>
              <a:buChar char="•"/>
              <a:tabLst>
                <a:tab pos="558800" algn="l"/>
              </a:tabLst>
            </a:pP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5</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b="1" spc="1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b="1" spc="1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parent</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ere</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a:t>
            </a:r>
            <a:r>
              <a:rPr lang="en-US" sz="1400" b="1" spc="1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il</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a:t>
            </a:r>
            <a:r>
              <a:rPr lang="en-US" sz="1400" b="1" spc="1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rua</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rev</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ures</a:t>
            </a:r>
            <a:r>
              <a:rPr lang="en-US" sz="1400" b="1" spc="1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b="1"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b="1"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b="1"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25.09</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1</a:t>
            </a:r>
            <a:r>
              <a:rPr lang="en-US" sz="1400" b="1" dirty="0">
                <a:latin typeface="Garamond" panose="02020404030301010803" pitchFamily="18" charset="0"/>
                <a:ea typeface="Times New Roman" panose="02020603050405020304" pitchFamily="18" charset="0"/>
                <a:cs typeface="Times New Roman" panose="02020603050405020304" pitchFamily="18" charset="0"/>
              </a:rPr>
              <a:t>5</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b="1" dirty="0">
                <a:latin typeface="Garamond" panose="02020404030301010803" pitchFamily="18" charset="0"/>
                <a:ea typeface="Times New Roman" panose="02020603050405020304" pitchFamily="18" charset="0"/>
                <a:cs typeface="Times New Roman" panose="02020603050405020304" pitchFamily="18" charset="0"/>
              </a:rPr>
              <a:t>:</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 st</a:t>
            </a:r>
            <a:r>
              <a:rPr lang="en-US" sz="1400" b="1"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da</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b="1" dirty="0">
                <a:latin typeface="Garamond" panose="02020404030301010803" pitchFamily="18" charset="0"/>
                <a:ea typeface="Times New Roman" panose="02020603050405020304" pitchFamily="18" charset="0"/>
                <a:cs typeface="Times New Roman" panose="02020603050405020304" pitchFamily="18" charset="0"/>
              </a:rPr>
              <a:t>ce </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P</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b="1" dirty="0">
                <a:latin typeface="Garamond" panose="02020404030301010803" pitchFamily="18" charset="0"/>
                <a:ea typeface="Times New Roman" panose="02020603050405020304" pitchFamily="18" charset="0"/>
                <a:cs typeface="Times New Roman" panose="02020603050405020304" pitchFamily="18" charset="0"/>
              </a:rPr>
              <a:t>an,</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co</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li</a:t>
            </a:r>
            <a:r>
              <a:rPr lang="en-US" sz="1400" b="1" dirty="0">
                <a:latin typeface="Garamond" panose="02020404030301010803" pitchFamily="18" charset="0"/>
                <a:ea typeface="Times New Roman" panose="02020603050405020304" pitchFamily="18" charset="0"/>
                <a:cs typeface="Times New Roman" panose="02020603050405020304" pitchFamily="18" charset="0"/>
              </a:rPr>
              <a:t>ng, a</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nd</a:t>
            </a:r>
            <a:r>
              <a:rPr lang="en-US" sz="1400" b="1" dirty="0">
                <a:latin typeface="Garamond" panose="02020404030301010803" pitchFamily="18" charset="0"/>
                <a:ea typeface="Times New Roman" panose="02020603050405020304" pitchFamily="18" charset="0"/>
                <a:cs typeface="Times New Roman" panose="02020603050405020304" pitchFamily="18" charset="0"/>
              </a:rPr>
              <a:t>ance c</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b="1" dirty="0">
                <a:latin typeface="Garamond" panose="02020404030301010803" pitchFamily="18" charset="0"/>
                <a:ea typeface="Times New Roman" panose="02020603050405020304" pitchFamily="18" charset="0"/>
                <a:cs typeface="Times New Roman" panose="02020603050405020304" pitchFamily="18" charset="0"/>
              </a:rPr>
              <a:t>n</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ract</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b="1" dirty="0">
                <a:latin typeface="Garamond" panose="02020404030301010803" pitchFamily="18" charset="0"/>
                <a:ea typeface="Times New Roman" panose="02020603050405020304" pitchFamily="18" charset="0"/>
                <a:cs typeface="Times New Roman" panose="02020603050405020304" pitchFamily="18" charset="0"/>
              </a:rPr>
              <a:t>nd </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x</a:t>
            </a:r>
            <a:r>
              <a:rPr lang="en-US" sz="1400" b="1"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b="1" dirty="0">
                <a:latin typeface="Garamond" panose="02020404030301010803" pitchFamily="18" charset="0"/>
                <a:ea typeface="Times New Roman" panose="02020603050405020304" pitchFamily="18" charset="0"/>
                <a:cs typeface="Times New Roman" panose="02020603050405020304" pitchFamily="18" charset="0"/>
              </a:rPr>
              <a:t>end</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b="1" dirty="0">
                <a:latin typeface="Garamond" panose="02020404030301010803" pitchFamily="18" charset="0"/>
                <a:ea typeface="Times New Roman" panose="02020603050405020304" pitchFamily="18" charset="0"/>
                <a:cs typeface="Times New Roman" panose="02020603050405020304" pitchFamily="18" charset="0"/>
              </a:rPr>
              <a:t>d</a:t>
            </a:r>
            <a:r>
              <a:rPr lang="en-US" sz="1400" b="1"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day</a:t>
            </a:r>
            <a:r>
              <a:rPr lang="en-US" sz="1400" b="1" spc="-155" dirty="0">
                <a:latin typeface="Garamond" panose="02020404030301010803" pitchFamily="18" charset="0"/>
                <a:ea typeface="Times New Roman" panose="02020603050405020304" pitchFamily="18" charset="0"/>
                <a:cs typeface="Times New Roman" panose="02020603050405020304" pitchFamily="18" charset="0"/>
              </a:rPr>
              <a:t> </a:t>
            </a:r>
            <a:r>
              <a:rPr lang="en-US" sz="1400" b="1" dirty="0">
                <a:latin typeface="Garamond" panose="02020404030301010803" pitchFamily="18" charset="0"/>
                <a:ea typeface="Times New Roman" panose="02020603050405020304" pitchFamily="18" charset="0"/>
                <a:cs typeface="Times New Roman" panose="02020603050405020304" pitchFamily="18" charset="0"/>
              </a:rPr>
              <a:t>p</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r</a:t>
            </a:r>
            <a:r>
              <a:rPr lang="en-US" sz="1400" b="1" dirty="0">
                <a:latin typeface="Garamond" panose="02020404030301010803" pitchFamily="18" charset="0"/>
                <a:ea typeface="Times New Roman" panose="02020603050405020304" pitchFamily="18" charset="0"/>
                <a:cs typeface="Times New Roman" panose="02020603050405020304" pitchFamily="18" charset="0"/>
              </a:rPr>
              <a:t>ogra</a:t>
            </a:r>
            <a:r>
              <a:rPr lang="en-US" sz="1400" b="1" spc="-15" dirty="0">
                <a:latin typeface="Garamond" panose="02020404030301010803" pitchFamily="18" charset="0"/>
                <a:ea typeface="Times New Roman" panose="02020603050405020304" pitchFamily="18" charset="0"/>
                <a:cs typeface="Times New Roman" panose="02020603050405020304" pitchFamily="18" charset="0"/>
              </a:rPr>
              <a:t>m</a:t>
            </a:r>
            <a:r>
              <a:rPr lang="en-US" sz="1400" b="1"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13080" marR="0" indent="-171450" algn="just">
              <a:spcAft>
                <a:spcPts val="0"/>
              </a:spcAft>
              <a:buFont typeface="Arial" panose="020B0604020202020204" pitchFamily="34" charset="0"/>
              <a:buChar char="•"/>
              <a:tabLst>
                <a:tab pos="558800" algn="l"/>
              </a:tabLst>
            </a:pP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hen</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cou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ar</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g</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no</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a:t>
            </a:r>
            <a:r>
              <a:rPr lang="en-US" sz="1400" spc="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g</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er</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has</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been</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nt</a:t>
            </a:r>
            <a:r>
              <a:rPr lang="en-US" sz="1400" spc="8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10</a:t>
            </a:r>
            <a:r>
              <a:rPr lang="en-US" sz="1400" spc="7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spc="7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ys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wit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hou</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4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oper</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es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v</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n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sa</a:t>
            </a:r>
            <a:r>
              <a:rPr lang="en-US" sz="1400" spc="-30" dirty="0">
                <a:latin typeface="Garamond" panose="02020404030301010803" pitchFamily="18" charset="0"/>
                <a:ea typeface="Times New Roman" panose="02020603050405020304" pitchFamily="18" charset="0"/>
                <a:cs typeface="Times New Roman" panose="02020603050405020304" pitchFamily="18" charset="0"/>
              </a:rPr>
              <a:t>m</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chool</a:t>
            </a:r>
            <a:r>
              <a:rPr lang="en-US" sz="1400" spc="-7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35" dirty="0">
                <a:latin typeface="Garamond" panose="02020404030301010803" pitchFamily="18" charset="0"/>
                <a:ea typeface="Times New Roman" panose="02020603050405020304" pitchFamily="18" charset="0"/>
                <a:cs typeface="Times New Roman" panose="02020603050405020304" pitchFamily="18" charset="0"/>
              </a:rPr>
              <a:t>y</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ear</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567055" marR="156845" indent="-227330" algn="just">
              <a:spcAft>
                <a:spcPts val="0"/>
              </a:spcAft>
              <a:buFont typeface="Arial" panose="020B0604020202020204" pitchFamily="34" charset="0"/>
              <a:buChar char="•"/>
              <a:tabLst>
                <a:tab pos="558800" algn="l"/>
              </a:tabLst>
            </a:pP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per</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1</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spc="2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2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or</a:t>
            </a:r>
            <a:r>
              <a:rPr lang="en-US" sz="1400" spc="2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nd</a:t>
            </a:r>
            <a:r>
              <a:rPr lang="en-US" sz="1400" spc="2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equ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he</a:t>
            </a:r>
            <a:r>
              <a:rPr lang="en-US" sz="1400" spc="2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udent</a:t>
            </a:r>
            <a:r>
              <a:rPr lang="en-US" sz="1400" spc="24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2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tt</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a:t>
            </a:r>
            <a:r>
              <a:rPr lang="en-US" sz="1400" spc="18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ch</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ol.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2)</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y</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be</a:t>
            </a:r>
            <a:r>
              <a:rPr lang="en-US" sz="1400" spc="6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ub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j</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ect</a:t>
            </a:r>
            <a:r>
              <a:rPr lang="en-US" sz="1400" spc="5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 pa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egal</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3)</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qu</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h</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1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du</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 a</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onfer</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wi</a:t>
            </a:r>
            <a:r>
              <a:rPr lang="en-US" sz="1400" spc="-3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th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chool</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ffi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 </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o d</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cu</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x</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cess</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i</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v</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spc="-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a:t>
            </a:r>
            <a:r>
              <a:rPr lang="en-US" sz="1400" spc="-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s</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en</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c</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es </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spc="-5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F</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13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 </a:t>
            </a:r>
            <a:r>
              <a:rPr lang="en-US" sz="1400" spc="-4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2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eg</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l</a:t>
            </a:r>
            <a:r>
              <a:rPr lang="en-US" sz="1400" spc="-15"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latin typeface="Garamond" panose="02020404030301010803" pitchFamily="18" charset="0"/>
              <a:ea typeface="Calibri" panose="020F0502020204030204" pitchFamily="34" charset="0"/>
              <a:cs typeface="Times New Roman" panose="02020603050405020304" pitchFamily="18" charset="0"/>
            </a:endParaRPr>
          </a:p>
          <a:p>
            <a:pPr marL="74930" marR="159385" indent="167640" algn="just">
              <a:spcAft>
                <a:spcPts val="0"/>
              </a:spcAft>
            </a:pPr>
            <a:r>
              <a:rPr lang="en-US" sz="1400" dirty="0">
                <a:latin typeface="Garamond" panose="02020404030301010803" pitchFamily="18" charset="0"/>
                <a:ea typeface="Times New Roman" panose="02020603050405020304" pitchFamily="18" charset="0"/>
                <a:cs typeface="Times New Roman" panose="02020603050405020304" pitchFamily="18" charset="0"/>
              </a:rPr>
              <a:t>A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ou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o</a:t>
            </a:r>
            <a:r>
              <a:rPr lang="en-US" sz="1400" dirty="0">
                <a:latin typeface="Garamond" panose="02020404030301010803" pitchFamily="18" charset="0"/>
                <a:ea typeface="Times New Roman" panose="02020603050405020304" pitchFamily="18" charset="0"/>
                <a:cs typeface="Times New Roman" panose="02020603050405020304" pitchFamily="18" charset="0"/>
              </a:rPr>
              <a:t>f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aw</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y</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 dirty="0">
                <a:latin typeface="Garamond" panose="02020404030301010803" pitchFamily="18" charset="0"/>
                <a:ea typeface="Times New Roman" panose="02020603050405020304" pitchFamily="18" charset="0"/>
                <a:cs typeface="Times New Roman" panose="02020603050405020304" pitchFamily="18" charset="0"/>
              </a:rPr>
              <a:t>po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p</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lti</a:t>
            </a:r>
            <a:r>
              <a:rPr lang="en-US" sz="1400" dirty="0">
                <a:latin typeface="Garamond" panose="02020404030301010803" pitchFamily="18" charset="0"/>
                <a:ea typeface="Times New Roman" panose="02020603050405020304" pitchFamily="18" charset="0"/>
                <a:cs typeface="Times New Roman" panose="02020603050405020304" pitchFamily="18" charset="0"/>
              </a:rPr>
              <a:t>es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g</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in</a:t>
            </a:r>
            <a:r>
              <a:rPr lang="en-US" sz="1400" dirty="0">
                <a:latin typeface="Garamond" panose="02020404030301010803" pitchFamily="18" charset="0"/>
                <a:ea typeface="Times New Roman" panose="02020603050405020304" pitchFamily="18" charset="0"/>
                <a:cs typeface="Times New Roman" panose="02020603050405020304" pitchFamily="18" charset="0"/>
              </a:rPr>
              <a:t>st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stud</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p</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f</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 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ri</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in</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m</a:t>
            </a:r>
            <a:r>
              <a:rPr lang="en-US" sz="1400" spc="-5" dirty="0">
                <a:latin typeface="Garamond" panose="02020404030301010803" pitchFamily="18" charset="0"/>
                <a:ea typeface="Times New Roman" panose="02020603050405020304" pitchFamily="18" charset="0"/>
                <a:cs typeface="Times New Roman" panose="02020603050405020304" pitchFamily="18" charset="0"/>
              </a:rPr>
              <a:t>p</a:t>
            </a:r>
            <a:r>
              <a:rPr lang="en-US" sz="1400" dirty="0">
                <a:latin typeface="Garamond" panose="02020404030301010803" pitchFamily="18" charset="0"/>
                <a:ea typeface="Times New Roman" panose="02020603050405020304" pitchFamily="18" charset="0"/>
                <a:cs typeface="Times New Roman" panose="02020603050405020304" pitchFamily="18" charset="0"/>
              </a:rPr>
              <a:t>la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fil</a:t>
            </a:r>
            <a:r>
              <a:rPr lang="en-US" sz="1400" dirty="0">
                <a:latin typeface="Garamond" panose="02020404030301010803" pitchFamily="18" charset="0"/>
                <a:ea typeface="Times New Roman" panose="02020603050405020304" pitchFamily="18" charset="0"/>
                <a:cs typeface="Times New Roman" panose="02020603050405020304" pitchFamily="18" charset="0"/>
              </a:rPr>
              <a:t>ed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ft</a:t>
            </a:r>
            <a:r>
              <a:rPr lang="en-US" sz="1400" dirty="0">
                <a:latin typeface="Garamond" panose="02020404030301010803" pitchFamily="18" charset="0"/>
                <a:ea typeface="Times New Roman" panose="02020603050405020304" pitchFamily="18" charset="0"/>
                <a:cs typeface="Times New Roman" panose="02020603050405020304" pitchFamily="18" charset="0"/>
              </a:rPr>
              <a:t>er</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stud</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5"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th</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u</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n</a:t>
            </a:r>
            <a:r>
              <a:rPr lang="en-US" sz="1400" dirty="0">
                <a:latin typeface="Garamond" panose="02020404030301010803" pitchFamily="18" charset="0"/>
                <a:ea typeface="Times New Roman" panose="02020603050405020304" pitchFamily="18" charset="0"/>
                <a:cs typeface="Times New Roman" panose="02020603050405020304" pitchFamily="18" charset="0"/>
              </a:rPr>
              <a:t>excu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 ab</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a:t>
            </a:r>
            <a:r>
              <a:rPr lang="en-US" sz="1400" dirty="0">
                <a:latin typeface="Garamond" panose="02020404030301010803" pitchFamily="18" charset="0"/>
                <a:ea typeface="Times New Roman" panose="02020603050405020304" pitchFamily="18" charset="0"/>
                <a:cs typeface="Times New Roman" panose="02020603050405020304" pitchFamily="18" charset="0"/>
              </a:rPr>
              <a:t>ence</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C</a:t>
            </a:r>
            <a:r>
              <a:rPr lang="en-US" sz="1400" dirty="0">
                <a:latin typeface="Garamond" panose="02020404030301010803" pitchFamily="18" charset="0"/>
                <a:ea typeface="Times New Roman" panose="02020603050405020304" pitchFamily="18" charset="0"/>
                <a:cs typeface="Times New Roman" panose="02020603050405020304" pitchFamily="18" charset="0"/>
              </a:rPr>
              <a:t>ode</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25.</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0</a:t>
            </a:r>
            <a:r>
              <a:rPr lang="en-US" sz="1400" dirty="0">
                <a:latin typeface="Garamond" panose="02020404030301010803" pitchFamily="18" charset="0"/>
                <a:ea typeface="Times New Roman" panose="02020603050405020304" pitchFamily="18" charset="0"/>
                <a:cs typeface="Times New Roman" panose="02020603050405020304" pitchFamily="18" charset="0"/>
              </a:rPr>
              <a:t>951</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f</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a</a:t>
            </a:r>
            <a:r>
              <a:rPr lang="en-US" sz="1400" dirty="0">
                <a:latin typeface="Garamond" panose="02020404030301010803" pitchFamily="18" charset="0"/>
                <a:ea typeface="Times New Roman" panose="02020603050405020304" pitchFamily="18" charset="0"/>
                <a:cs typeface="Times New Roman" panose="02020603050405020304" pitchFamily="18" charset="0"/>
              </a:rPr>
              <a:t>ge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1</a:t>
            </a:r>
            <a:r>
              <a:rPr lang="en-US" sz="1400" dirty="0">
                <a:latin typeface="Garamond" panose="02020404030301010803" pitchFamily="18" charset="0"/>
                <a:ea typeface="Times New Roman" panose="02020603050405020304" pitchFamily="18" charset="0"/>
                <a:cs typeface="Times New Roman" panose="02020603050405020304" pitchFamily="18" charset="0"/>
              </a:rPr>
              <a:t>2</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u</a:t>
            </a:r>
            <a:r>
              <a:rPr lang="en-US" sz="1400" dirty="0">
                <a:latin typeface="Garamond" panose="02020404030301010803" pitchFamily="18" charset="0"/>
                <a:ea typeface="Times New Roman" panose="02020603050405020304" pitchFamily="18" charset="0"/>
                <a:cs typeface="Times New Roman" panose="02020603050405020304" pitchFamily="18" charset="0"/>
              </a:rPr>
              <a:t>gh</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age</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18</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and</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es</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he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m</a:t>
            </a:r>
            <a:r>
              <a:rPr lang="en-US" sz="1400" dirty="0">
                <a:latin typeface="Garamond" panose="02020404030301010803" pitchFamily="18" charset="0"/>
                <a:ea typeface="Times New Roman" panose="02020603050405020304" pitchFamily="18" charset="0"/>
                <a:cs typeface="Times New Roman" panose="02020603050405020304" pitchFamily="18" charset="0"/>
              </a:rPr>
              <a:t>pu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ls</a:t>
            </a:r>
            <a:r>
              <a:rPr lang="en-US" sz="1400" dirty="0">
                <a:latin typeface="Garamond" panose="02020404030301010803" pitchFamily="18" charset="0"/>
                <a:ea typeface="Times New Roman" panose="02020603050405020304" pitchFamily="18" charset="0"/>
                <a:cs typeface="Times New Roman" panose="02020603050405020304" pitchFamily="18" charset="0"/>
              </a:rPr>
              <a:t>o</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y 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dirty="0">
                <a:latin typeface="Garamond" panose="02020404030301010803" pitchFamily="18" charset="0"/>
                <a:ea typeface="Times New Roman" panose="02020603050405020304" pitchFamily="18" charset="0"/>
                <a:cs typeface="Times New Roman" panose="02020603050405020304" pitchFamily="18" charset="0"/>
              </a:rPr>
              <a:t>endance</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w</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r>
              <a:rPr lang="en-US" sz="1400" spc="1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h</a:t>
            </a:r>
            <a:r>
              <a:rPr lang="en-US" sz="1400" dirty="0">
                <a:latin typeface="Garamond" panose="02020404030301010803" pitchFamily="18" charset="0"/>
                <a:ea typeface="Times New Roman" panose="02020603050405020304" pitchFamily="18" charset="0"/>
                <a:cs typeface="Times New Roman" panose="02020603050405020304" pitchFamily="18" charset="0"/>
              </a:rPr>
              <a:t>e</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st</a:t>
            </a:r>
            <a:r>
              <a:rPr lang="en-US" sz="1400" dirty="0">
                <a:latin typeface="Garamond" panose="02020404030301010803" pitchFamily="18" charset="0"/>
                <a:ea typeface="Times New Roman" panose="02020603050405020304" pitchFamily="18" charset="0"/>
                <a:cs typeface="Times New Roman" panose="02020603050405020304" pitchFamily="18" charset="0"/>
              </a:rPr>
              <a:t>udent</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cou</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d</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be cha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r</a:t>
            </a:r>
            <a:r>
              <a:rPr lang="en-US" sz="1400" dirty="0">
                <a:latin typeface="Garamond" panose="02020404030301010803" pitchFamily="18" charset="0"/>
                <a:ea typeface="Times New Roman" panose="02020603050405020304" pitchFamily="18" charset="0"/>
                <a:cs typeface="Times New Roman" panose="02020603050405020304" pitchFamily="18" charset="0"/>
              </a:rPr>
              <a:t>ged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wit</a:t>
            </a:r>
            <a:r>
              <a:rPr lang="en-US" sz="1400" dirty="0">
                <a:latin typeface="Garamond" panose="02020404030301010803" pitchFamily="18" charset="0"/>
                <a:ea typeface="Times New Roman" panose="02020603050405020304" pitchFamily="18" charset="0"/>
                <a:cs typeface="Times New Roman" panose="02020603050405020304" pitchFamily="18" charset="0"/>
              </a:rPr>
              <a:t>h a c</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v</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l</a:t>
            </a:r>
            <a:r>
              <a:rPr lang="en-US" sz="1400" spc="-5" dirty="0">
                <a:latin typeface="Garamond" panose="02020404030301010803" pitchFamily="18" charset="0"/>
                <a:ea typeface="Times New Roman" panose="02020603050405020304" pitchFamily="18" charset="0"/>
                <a:cs typeface="Times New Roman" panose="02020603050405020304" pitchFamily="18" charset="0"/>
              </a:rPr>
              <a:t> </a:t>
            </a:r>
            <a:r>
              <a:rPr lang="en-US" sz="1400" dirty="0">
                <a:latin typeface="Garamond" panose="02020404030301010803" pitchFamily="18" charset="0"/>
                <a:ea typeface="Times New Roman" panose="02020603050405020304" pitchFamily="18" charset="0"/>
                <a:cs typeface="Times New Roman" panose="02020603050405020304" pitchFamily="18" charset="0"/>
              </a:rPr>
              <a:t>of</a:t>
            </a:r>
            <a:r>
              <a:rPr lang="en-US" sz="1400" spc="-5" dirty="0">
                <a:latin typeface="Garamond" panose="02020404030301010803" pitchFamily="18" charset="0"/>
                <a:ea typeface="Times New Roman" panose="02020603050405020304" pitchFamily="18" charset="0"/>
                <a:cs typeface="Times New Roman" panose="02020603050405020304" pitchFamily="18" charset="0"/>
              </a:rPr>
              <a:t>f</a:t>
            </a:r>
            <a:r>
              <a:rPr lang="en-US" sz="1400" dirty="0">
                <a:latin typeface="Garamond" panose="02020404030301010803" pitchFamily="18" charset="0"/>
                <a:ea typeface="Times New Roman" panose="02020603050405020304" pitchFamily="18" charset="0"/>
                <a:cs typeface="Times New Roman" panose="02020603050405020304" pitchFamily="18" charset="0"/>
              </a:rPr>
              <a:t>ense. </a:t>
            </a:r>
            <a:r>
              <a:rPr lang="en-US" sz="1400" spc="-5" dirty="0">
                <a:latin typeface="Garamond" panose="02020404030301010803" pitchFamily="18" charset="0"/>
                <a:ea typeface="Times New Roman" panose="02020603050405020304" pitchFamily="18" charset="0"/>
                <a:cs typeface="Times New Roman" panose="02020603050405020304" pitchFamily="18" charset="0"/>
              </a:rPr>
              <a:t>[</a:t>
            </a:r>
            <a:r>
              <a:rPr lang="en-US" sz="1400" dirty="0">
                <a:latin typeface="Garamond" panose="02020404030301010803" pitchFamily="18" charset="0"/>
                <a:ea typeface="Times New Roman" panose="02020603050405020304" pitchFamily="18" charset="0"/>
                <a:cs typeface="Times New Roman" panose="02020603050405020304" pitchFamily="18" charset="0"/>
              </a:rPr>
              <a:t>See pol</a:t>
            </a:r>
            <a:r>
              <a:rPr lang="en-US" sz="1400" spc="-5" dirty="0">
                <a:latin typeface="Garamond" panose="02020404030301010803" pitchFamily="18" charset="0"/>
                <a:ea typeface="Times New Roman" panose="02020603050405020304" pitchFamily="18" charset="0"/>
                <a:cs typeface="Times New Roman" panose="02020603050405020304" pitchFamily="18" charset="0"/>
              </a:rPr>
              <a:t>i</a:t>
            </a:r>
            <a:r>
              <a:rPr lang="en-US" sz="1400" dirty="0">
                <a:latin typeface="Garamond" panose="02020404030301010803" pitchFamily="18" charset="0"/>
                <a:ea typeface="Times New Roman" panose="02020603050405020304" pitchFamily="18" charset="0"/>
                <a:cs typeface="Times New Roman" panose="02020603050405020304" pitchFamily="18" charset="0"/>
              </a:rPr>
              <a:t>cy</a:t>
            </a:r>
            <a:r>
              <a:rPr lang="en-US" sz="1400" spc="-1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5" dirty="0">
                <a:latin typeface="Garamond" panose="02020404030301010803" pitchFamily="18" charset="0"/>
                <a:ea typeface="Times New Roman" panose="02020603050405020304" pitchFamily="18" charset="0"/>
                <a:cs typeface="Times New Roman" panose="02020603050405020304" pitchFamily="18" charset="0"/>
              </a:rPr>
              <a:t>F</a:t>
            </a:r>
            <a:r>
              <a:rPr lang="en-US" sz="1400" spc="5" dirty="0">
                <a:latin typeface="Garamond" panose="02020404030301010803" pitchFamily="18" charset="0"/>
                <a:ea typeface="Times New Roman" panose="02020603050405020304" pitchFamily="18" charset="0"/>
                <a:cs typeface="Times New Roman" panose="02020603050405020304" pitchFamily="18" charset="0"/>
              </a:rPr>
              <a:t>E</a:t>
            </a:r>
            <a:r>
              <a:rPr lang="en-US" sz="1400" dirty="0">
                <a:latin typeface="Garamond" panose="02020404030301010803" pitchFamily="18" charset="0"/>
                <a:ea typeface="Times New Roman" panose="02020603050405020304" pitchFamily="18" charset="0"/>
                <a:cs typeface="Times New Roman" panose="02020603050405020304" pitchFamily="18" charset="0"/>
              </a:rPr>
              <a:t>A</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 </a:t>
            </a:r>
            <a:r>
              <a:rPr lang="en-US" sz="1400" spc="-20"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ega</a:t>
            </a:r>
            <a:r>
              <a:rPr lang="en-US" sz="1400" spc="-5" dirty="0">
                <a:latin typeface="Garamond" panose="02020404030301010803" pitchFamily="18" charset="0"/>
                <a:ea typeface="Times New Roman" panose="02020603050405020304" pitchFamily="18" charset="0"/>
                <a:cs typeface="Times New Roman" panose="02020603050405020304" pitchFamily="18" charset="0"/>
              </a:rPr>
              <a:t>l</a:t>
            </a:r>
            <a:r>
              <a:rPr lang="en-US" sz="1400" dirty="0">
                <a:latin typeface="Garamond" panose="02020404030301010803" pitchFamily="18" charset="0"/>
                <a:ea typeface="Times New Roman" panose="02020603050405020304" pitchFamily="18" charset="0"/>
                <a:cs typeface="Times New Roman" panose="02020603050405020304" pitchFamily="18" charset="0"/>
              </a:rPr>
              <a:t>]</a:t>
            </a:r>
            <a:endParaRPr lang="en-US" sz="14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9898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BA24E1-FC16-4848-AE3B-07B60886F95E}"/>
              </a:ext>
            </a:extLst>
          </p:cNvPr>
          <p:cNvSpPr txBox="1"/>
          <p:nvPr/>
        </p:nvSpPr>
        <p:spPr>
          <a:xfrm>
            <a:off x="1247775" y="6518709"/>
            <a:ext cx="5105400" cy="1446550"/>
          </a:xfrm>
          <a:prstGeom prst="rect">
            <a:avLst/>
          </a:prstGeom>
          <a:noFill/>
        </p:spPr>
        <p:txBody>
          <a:bodyPr wrap="square" rtlCol="0">
            <a:spAutoFit/>
          </a:bodyPr>
          <a:lstStyle/>
          <a:p>
            <a:pPr algn="ctr"/>
            <a:r>
              <a:rPr lang="en-US" sz="8800" b="1" dirty="0"/>
              <a:t>TRUANCY</a:t>
            </a:r>
          </a:p>
        </p:txBody>
      </p:sp>
      <p:pic>
        <p:nvPicPr>
          <p:cNvPr id="5" name="Picture 6" descr="52 No Sign Transparent Illustrations &amp; Clip Art - iStock">
            <a:extLst>
              <a:ext uri="{FF2B5EF4-FFF2-40B4-BE49-F238E27FC236}">
                <a16:creationId xmlns:a16="http://schemas.microsoft.com/office/drawing/2014/main" id="{5AE5A198-EBDB-46FD-A0A1-6E799B3B72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4575" y1="6863" x2="4575" y2="6863"/>
                        <a14:backgroundMark x1="13889" y1="8987" x2="13889" y2="8987"/>
                        <a14:backgroundMark x1="1797" y1="817" x2="6046" y2="9967"/>
                        <a14:backgroundMark x1="6046" y1="9967" x2="21078" y2="14052"/>
                        <a14:backgroundMark x1="32680" y1="37908" x2="42320" y2="64052"/>
                      </a14:backgroundRemoval>
                    </a14:imgEffect>
                  </a14:imgLayer>
                </a14:imgProps>
              </a:ext>
              <a:ext uri="{28A0092B-C50C-407E-A947-70E740481C1C}">
                <a14:useLocalDpi xmlns:a14="http://schemas.microsoft.com/office/drawing/2010/main" val="0"/>
              </a:ext>
            </a:extLst>
          </a:blip>
          <a:srcRect/>
          <a:stretch>
            <a:fillRect/>
          </a:stretch>
        </p:blipFill>
        <p:spPr bwMode="auto">
          <a:xfrm>
            <a:off x="2295525" y="5708459"/>
            <a:ext cx="3067050" cy="3067050"/>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2">
            <a:extLst>
              <a:ext uri="{FF2B5EF4-FFF2-40B4-BE49-F238E27FC236}">
                <a16:creationId xmlns:a16="http://schemas.microsoft.com/office/drawing/2014/main" id="{AB1DE653-FD97-45D2-869D-541E9E71FFAB}"/>
              </a:ext>
            </a:extLst>
          </p:cNvPr>
          <p:cNvSpPr txBox="1"/>
          <p:nvPr/>
        </p:nvSpPr>
        <p:spPr>
          <a:xfrm>
            <a:off x="1766985" y="454272"/>
            <a:ext cx="4078689" cy="922432"/>
          </a:xfrm>
          <a:prstGeom prst="rect">
            <a:avLst/>
          </a:prstGeom>
        </p:spPr>
        <p:txBody>
          <a:bodyPr vert="horz" wrap="square" lIns="0" tIns="0" rIns="0" bIns="0" rtlCol="0">
            <a:spAutoFit/>
          </a:bodyPr>
          <a:lstStyle/>
          <a:p>
            <a:pPr algn="ctr">
              <a:lnSpc>
                <a:spcPct val="100000"/>
              </a:lnSpc>
            </a:pPr>
            <a:r>
              <a:rPr sz="1971" spc="-5" dirty="0">
                <a:latin typeface="Garamond" panose="02020404030301010803" pitchFamily="18" charset="0"/>
                <a:cs typeface="Calibri"/>
              </a:rPr>
              <a:t>Brownsville Independent School District</a:t>
            </a:r>
            <a:endParaRPr sz="1971" dirty="0">
              <a:latin typeface="Garamond" panose="02020404030301010803" pitchFamily="18" charset="0"/>
              <a:cs typeface="Calibri"/>
            </a:endParaRPr>
          </a:p>
          <a:p>
            <a:pPr marR="80085" algn="ctr">
              <a:spcBef>
                <a:spcPts val="49"/>
              </a:spcBef>
            </a:pPr>
            <a:r>
              <a:rPr sz="1576" spc="-5" dirty="0">
                <a:latin typeface="Garamond" panose="02020404030301010803" pitchFamily="18" charset="0"/>
                <a:cs typeface="Calibri"/>
              </a:rPr>
              <a:t>Department of Pupil</a:t>
            </a:r>
            <a:r>
              <a:rPr sz="1576" spc="-15" dirty="0">
                <a:latin typeface="Garamond" panose="02020404030301010803" pitchFamily="18" charset="0"/>
                <a:cs typeface="Calibri"/>
              </a:rPr>
              <a:t> </a:t>
            </a:r>
            <a:r>
              <a:rPr sz="1576" spc="-5" dirty="0">
                <a:latin typeface="Garamond" panose="02020404030301010803" pitchFamily="18" charset="0"/>
                <a:cs typeface="Calibri"/>
              </a:rPr>
              <a:t>Services</a:t>
            </a:r>
            <a:endParaRPr sz="1576" dirty="0">
              <a:latin typeface="Garamond" panose="02020404030301010803" pitchFamily="18" charset="0"/>
              <a:cs typeface="Calibri"/>
            </a:endParaRPr>
          </a:p>
          <a:p>
            <a:pPr marR="89470" algn="ctr">
              <a:spcBef>
                <a:spcPts val="59"/>
              </a:spcBef>
            </a:pPr>
            <a:r>
              <a:rPr sz="1182" spc="-5" dirty="0">
                <a:latin typeface="Garamond" panose="02020404030301010803" pitchFamily="18" charset="0"/>
                <a:cs typeface="Calibri"/>
              </a:rPr>
              <a:t>708 </a:t>
            </a:r>
            <a:r>
              <a:rPr sz="1182" dirty="0">
                <a:latin typeface="Garamond" panose="02020404030301010803" pitchFamily="18" charset="0"/>
                <a:cs typeface="Calibri"/>
              </a:rPr>
              <a:t>Palm </a:t>
            </a:r>
            <a:r>
              <a:rPr sz="1182" spc="-5" dirty="0">
                <a:latin typeface="Garamond" panose="02020404030301010803" pitchFamily="18" charset="0"/>
                <a:cs typeface="Calibri"/>
              </a:rPr>
              <a:t>Blvd., Brownsville, Texas</a:t>
            </a:r>
            <a:r>
              <a:rPr sz="1182"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45048" algn="ctr">
              <a:spcBef>
                <a:spcPts val="20"/>
              </a:spcBef>
            </a:pPr>
            <a:r>
              <a:rPr sz="1182" spc="-5" dirty="0">
                <a:latin typeface="Garamond" panose="02020404030301010803" pitchFamily="18" charset="0"/>
                <a:cs typeface="Calibri"/>
              </a:rPr>
              <a:t>Office (956)</a:t>
            </a:r>
            <a:r>
              <a:rPr sz="1182" spc="-49" dirty="0">
                <a:latin typeface="Garamond" panose="02020404030301010803" pitchFamily="18" charset="0"/>
                <a:cs typeface="Calibri"/>
              </a:rPr>
              <a:t> </a:t>
            </a:r>
            <a:r>
              <a:rPr sz="1182" spc="-5" dirty="0">
                <a:latin typeface="Garamond" panose="02020404030301010803" pitchFamily="18" charset="0"/>
                <a:cs typeface="Calibri"/>
              </a:rPr>
              <a:t>544-3966</a:t>
            </a:r>
            <a:endParaRPr sz="1182" dirty="0">
              <a:latin typeface="Garamond" panose="02020404030301010803" pitchFamily="18" charset="0"/>
              <a:cs typeface="Calibri"/>
            </a:endParaRPr>
          </a:p>
        </p:txBody>
      </p:sp>
      <p:sp>
        <p:nvSpPr>
          <p:cNvPr id="7" name="object 11">
            <a:extLst>
              <a:ext uri="{FF2B5EF4-FFF2-40B4-BE49-F238E27FC236}">
                <a16:creationId xmlns:a16="http://schemas.microsoft.com/office/drawing/2014/main" id="{6DC7C609-6233-4AC5-BFFB-D91327671796}"/>
              </a:ext>
            </a:extLst>
          </p:cNvPr>
          <p:cNvSpPr/>
          <p:nvPr/>
        </p:nvSpPr>
        <p:spPr>
          <a:xfrm>
            <a:off x="444951" y="250810"/>
            <a:ext cx="1045894" cy="1052976"/>
          </a:xfrm>
          <a:prstGeom prst="rect">
            <a:avLst/>
          </a:prstGeom>
          <a:blipFill>
            <a:blip r:embed="rId4" cstate="print"/>
            <a:stretch>
              <a:fillRect/>
            </a:stretch>
          </a:blipFill>
        </p:spPr>
        <p:txBody>
          <a:bodyPr wrap="square" lIns="0" tIns="0" rIns="0" bIns="0" rtlCol="0"/>
          <a:lstStyle/>
          <a:p>
            <a:endParaRPr sz="1774">
              <a:latin typeface="Garamond" panose="02020404030301010803" pitchFamily="18" charset="0"/>
            </a:endParaRPr>
          </a:p>
        </p:txBody>
      </p:sp>
      <p:pic>
        <p:nvPicPr>
          <p:cNvPr id="8" name="image2.png" descr="C:\Users\vavila\Desktop\MISC\logo-pupil services.png">
            <a:extLst>
              <a:ext uri="{FF2B5EF4-FFF2-40B4-BE49-F238E27FC236}">
                <a16:creationId xmlns:a16="http://schemas.microsoft.com/office/drawing/2014/main" id="{22FFADB3-D0F3-4D28-A31C-1A5E8F522582}"/>
              </a:ext>
            </a:extLst>
          </p:cNvPr>
          <p:cNvPicPr/>
          <p:nvPr/>
        </p:nvPicPr>
        <p:blipFill>
          <a:blip r:embed="rId5" cstate="print"/>
          <a:stretch>
            <a:fillRect/>
          </a:stretch>
        </p:blipFill>
        <p:spPr>
          <a:xfrm>
            <a:off x="6275860" y="250810"/>
            <a:ext cx="1023110" cy="1052976"/>
          </a:xfrm>
          <a:prstGeom prst="rect">
            <a:avLst/>
          </a:prstGeom>
        </p:spPr>
      </p:pic>
      <p:sp>
        <p:nvSpPr>
          <p:cNvPr id="2" name="TextBox 1">
            <a:extLst>
              <a:ext uri="{FF2B5EF4-FFF2-40B4-BE49-F238E27FC236}">
                <a16:creationId xmlns:a16="http://schemas.microsoft.com/office/drawing/2014/main" id="{B04696AB-21A2-459E-95A7-0BA7EF301A1C}"/>
              </a:ext>
            </a:extLst>
          </p:cNvPr>
          <p:cNvSpPr txBox="1"/>
          <p:nvPr/>
        </p:nvSpPr>
        <p:spPr>
          <a:xfrm>
            <a:off x="444951" y="2457450"/>
            <a:ext cx="6660699" cy="1446550"/>
          </a:xfrm>
          <a:prstGeom prst="rect">
            <a:avLst/>
          </a:prstGeom>
          <a:noFill/>
        </p:spPr>
        <p:txBody>
          <a:bodyPr wrap="square" rtlCol="0">
            <a:spAutoFit/>
          </a:bodyPr>
          <a:lstStyle/>
          <a:p>
            <a:pPr algn="ctr"/>
            <a:r>
              <a:rPr lang="en-US" sz="4400" b="1" dirty="0">
                <a:latin typeface="Garamond" panose="02020404030301010803" pitchFamily="18" charset="0"/>
              </a:rPr>
              <a:t>Judge Court Results Provided</a:t>
            </a:r>
          </a:p>
        </p:txBody>
      </p:sp>
    </p:spTree>
    <p:extLst>
      <p:ext uri="{BB962C8B-B14F-4D97-AF65-F5344CB8AC3E}">
        <p14:creationId xmlns:p14="http://schemas.microsoft.com/office/powerpoint/2010/main" val="1278540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927" y="400050"/>
            <a:ext cx="5600246" cy="1046440"/>
          </a:xfrm>
        </p:spPr>
        <p:txBody>
          <a:bodyPr/>
          <a:lstStyle/>
          <a:p>
            <a:pPr algn="ctr"/>
            <a:r>
              <a:rPr lang="en-US" dirty="0">
                <a:solidFill>
                  <a:srgbClr val="FF0000"/>
                </a:solidFill>
                <a:latin typeface="Garamond" panose="02020404030301010803" pitchFamily="18" charset="0"/>
              </a:rPr>
              <a:t>Truancy Court Case</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Results </a:t>
            </a:r>
          </a:p>
        </p:txBody>
      </p:sp>
      <p:pic>
        <p:nvPicPr>
          <p:cNvPr id="3" name="Picture 2"/>
          <p:cNvPicPr>
            <a:picLocks noChangeAspect="1"/>
          </p:cNvPicPr>
          <p:nvPr/>
        </p:nvPicPr>
        <p:blipFill>
          <a:blip r:embed="rId2"/>
          <a:stretch>
            <a:fillRect/>
          </a:stretch>
        </p:blipFill>
        <p:spPr>
          <a:xfrm>
            <a:off x="769036" y="1390650"/>
            <a:ext cx="6489014" cy="8021360"/>
          </a:xfrm>
          <a:prstGeom prst="rect">
            <a:avLst/>
          </a:prstGeom>
        </p:spPr>
      </p:pic>
    </p:spTree>
    <p:extLst>
      <p:ext uri="{BB962C8B-B14F-4D97-AF65-F5344CB8AC3E}">
        <p14:creationId xmlns:p14="http://schemas.microsoft.com/office/powerpoint/2010/main" val="652228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613" y="476250"/>
            <a:ext cx="5600246" cy="1046440"/>
          </a:xfrm>
        </p:spPr>
        <p:txBody>
          <a:bodyPr/>
          <a:lstStyle/>
          <a:p>
            <a:pPr algn="ctr"/>
            <a:r>
              <a:rPr lang="en-US" dirty="0">
                <a:solidFill>
                  <a:srgbClr val="FF0000"/>
                </a:solidFill>
                <a:latin typeface="Garamond" panose="02020404030301010803" pitchFamily="18" charset="0"/>
              </a:rPr>
              <a:t>Truancy Court Case </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Results</a:t>
            </a:r>
          </a:p>
        </p:txBody>
      </p:sp>
      <p:pic>
        <p:nvPicPr>
          <p:cNvPr id="3" name="Picture 2"/>
          <p:cNvPicPr>
            <a:picLocks noChangeAspect="1"/>
          </p:cNvPicPr>
          <p:nvPr/>
        </p:nvPicPr>
        <p:blipFill rotWithShape="1">
          <a:blip r:embed="rId2"/>
          <a:srcRect b="25539"/>
          <a:stretch/>
        </p:blipFill>
        <p:spPr>
          <a:xfrm>
            <a:off x="19050" y="1924050"/>
            <a:ext cx="7640393" cy="7137736"/>
          </a:xfrm>
          <a:prstGeom prst="rect">
            <a:avLst/>
          </a:prstGeom>
        </p:spPr>
      </p:pic>
    </p:spTree>
    <p:extLst>
      <p:ext uri="{BB962C8B-B14F-4D97-AF65-F5344CB8AC3E}">
        <p14:creationId xmlns:p14="http://schemas.microsoft.com/office/powerpoint/2010/main" val="3410926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01" y="268010"/>
            <a:ext cx="5359497" cy="1046440"/>
          </a:xfrm>
        </p:spPr>
        <p:txBody>
          <a:bodyPr/>
          <a:lstStyle/>
          <a:p>
            <a:pPr algn="ctr"/>
            <a:r>
              <a:rPr lang="en-US" dirty="0">
                <a:solidFill>
                  <a:srgbClr val="FF0000"/>
                </a:solidFill>
                <a:latin typeface="Garamond" panose="02020404030301010803" pitchFamily="18" charset="0"/>
              </a:rPr>
              <a:t>Truancy Court Case </a:t>
            </a:r>
            <a:br>
              <a:rPr lang="en-US" dirty="0">
                <a:solidFill>
                  <a:srgbClr val="FF0000"/>
                </a:solidFill>
                <a:latin typeface="Garamond" panose="02020404030301010803" pitchFamily="18" charset="0"/>
              </a:rPr>
            </a:br>
            <a:r>
              <a:rPr lang="en-US" dirty="0">
                <a:solidFill>
                  <a:srgbClr val="FF0000"/>
                </a:solidFill>
                <a:latin typeface="Garamond" panose="02020404030301010803" pitchFamily="18" charset="0"/>
              </a:rPr>
              <a:t>Rejected</a:t>
            </a:r>
            <a:endParaRPr lang="en-US" b="0" dirty="0">
              <a:latin typeface="Garamond" panose="02020404030301010803" pitchFamily="18" charset="0"/>
            </a:endParaRPr>
          </a:p>
        </p:txBody>
      </p:sp>
      <p:pic>
        <p:nvPicPr>
          <p:cNvPr id="3" name="Picture 2"/>
          <p:cNvPicPr>
            <a:picLocks noChangeAspect="1"/>
          </p:cNvPicPr>
          <p:nvPr/>
        </p:nvPicPr>
        <p:blipFill rotWithShape="1">
          <a:blip r:embed="rId2"/>
          <a:srcRect t="1909" b="3203"/>
          <a:stretch/>
        </p:blipFill>
        <p:spPr>
          <a:xfrm>
            <a:off x="488131" y="1258612"/>
            <a:ext cx="6781802" cy="859023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333" r="15333" b="9231"/>
          <a:stretch/>
        </p:blipFill>
        <p:spPr>
          <a:xfrm>
            <a:off x="352937" y="181632"/>
            <a:ext cx="1432732" cy="1219200"/>
          </a:xfrm>
          <a:prstGeom prst="rect">
            <a:avLst/>
          </a:prstGeom>
        </p:spPr>
      </p:pic>
      <p:sp>
        <p:nvSpPr>
          <p:cNvPr id="6" name="Right Arrow 5"/>
          <p:cNvSpPr/>
          <p:nvPr/>
        </p:nvSpPr>
        <p:spPr>
          <a:xfrm rot="2979989">
            <a:off x="3621303" y="2631321"/>
            <a:ext cx="978408" cy="307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585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88" y="50701"/>
            <a:ext cx="7605724" cy="9842701"/>
          </a:xfrm>
          <a:prstGeom prst="rect">
            <a:avLst/>
          </a:prstGeom>
        </p:spPr>
      </p:pic>
      <p:sp>
        <p:nvSpPr>
          <p:cNvPr id="3" name="TextBox 2">
            <a:extLst>
              <a:ext uri="{FF2B5EF4-FFF2-40B4-BE49-F238E27FC236}">
                <a16:creationId xmlns:a16="http://schemas.microsoft.com/office/drawing/2014/main" id="{8A61B136-2C39-40DC-9DB0-731F2D21DBD9}"/>
              </a:ext>
            </a:extLst>
          </p:cNvPr>
          <p:cNvSpPr txBox="1"/>
          <p:nvPr/>
        </p:nvSpPr>
        <p:spPr>
          <a:xfrm rot="19276546">
            <a:off x="2542308" y="4465711"/>
            <a:ext cx="2971798"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Tree>
    <p:extLst>
      <p:ext uri="{BB962C8B-B14F-4D97-AF65-F5344CB8AC3E}">
        <p14:creationId xmlns:p14="http://schemas.microsoft.com/office/powerpoint/2010/main" val="2542150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6" y="85856"/>
            <a:ext cx="7551391" cy="9772388"/>
          </a:xfrm>
          <a:prstGeom prst="rect">
            <a:avLst/>
          </a:prstGeom>
        </p:spPr>
      </p:pic>
      <p:sp>
        <p:nvSpPr>
          <p:cNvPr id="3" name="TextBox 2">
            <a:extLst>
              <a:ext uri="{FF2B5EF4-FFF2-40B4-BE49-F238E27FC236}">
                <a16:creationId xmlns:a16="http://schemas.microsoft.com/office/drawing/2014/main" id="{9C3063DC-1CAA-4817-A47A-D6632FD473D4}"/>
              </a:ext>
            </a:extLst>
          </p:cNvPr>
          <p:cNvSpPr txBox="1"/>
          <p:nvPr/>
        </p:nvSpPr>
        <p:spPr>
          <a:xfrm rot="19276546">
            <a:off x="2085107" y="6065911"/>
            <a:ext cx="2971798" cy="584775"/>
          </a:xfrm>
          <a:prstGeom prst="rect">
            <a:avLst/>
          </a:prstGeom>
          <a:noFill/>
        </p:spPr>
        <p:txBody>
          <a:bodyPr wrap="square" rtlCol="0">
            <a:spAutoFit/>
          </a:bodyPr>
          <a:lstStyle/>
          <a:p>
            <a:r>
              <a:rPr lang="en-US" sz="3200" b="1" kern="0" dirty="0">
                <a:solidFill>
                  <a:srgbClr val="FF0000"/>
                </a:solidFill>
                <a:latin typeface="Garamond" panose="02020404030301010803" pitchFamily="18" charset="0"/>
              </a:rPr>
              <a:t>SAMPLE!</a:t>
            </a:r>
          </a:p>
        </p:txBody>
      </p:sp>
    </p:spTree>
    <p:extLst>
      <p:ext uri="{BB962C8B-B14F-4D97-AF65-F5344CB8AC3E}">
        <p14:creationId xmlns:p14="http://schemas.microsoft.com/office/powerpoint/2010/main" val="2604093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C365E3-6B70-4070-AB2B-647BB302AF63}"/>
              </a:ext>
            </a:extLst>
          </p:cNvPr>
          <p:cNvPicPr>
            <a:picLocks noChangeAspect="1"/>
          </p:cNvPicPr>
          <p:nvPr/>
        </p:nvPicPr>
        <p:blipFill>
          <a:blip r:embed="rId2"/>
          <a:stretch>
            <a:fillRect/>
          </a:stretch>
        </p:blipFill>
        <p:spPr>
          <a:xfrm>
            <a:off x="52706" y="977569"/>
            <a:ext cx="7565525" cy="5348396"/>
          </a:xfrm>
          <a:prstGeom prst="rect">
            <a:avLst/>
          </a:prstGeom>
        </p:spPr>
      </p:pic>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7" name="Bent Arrow 8">
            <a:extLst>
              <a:ext uri="{FF2B5EF4-FFF2-40B4-BE49-F238E27FC236}">
                <a16:creationId xmlns:a16="http://schemas.microsoft.com/office/drawing/2014/main" id="{7832D409-D9F4-485D-9B62-0AE4084A5FBB}"/>
              </a:ext>
            </a:extLst>
          </p:cNvPr>
          <p:cNvSpPr/>
          <p:nvPr/>
        </p:nvSpPr>
        <p:spPr>
          <a:xfrm flipV="1">
            <a:off x="1009650" y="5638567"/>
            <a:ext cx="1114817" cy="439036"/>
          </a:xfrm>
          <a:prstGeom prst="ben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aramond" panose="02020404030301010803" pitchFamily="18" charset="0"/>
            </a:endParaRPr>
          </a:p>
        </p:txBody>
      </p:sp>
      <p:sp>
        <p:nvSpPr>
          <p:cNvPr id="8" name="TextBox 7">
            <a:extLst>
              <a:ext uri="{FF2B5EF4-FFF2-40B4-BE49-F238E27FC236}">
                <a16:creationId xmlns:a16="http://schemas.microsoft.com/office/drawing/2014/main" id="{5955F71A-1DCA-459F-99AC-4146B63BB88E}"/>
              </a:ext>
            </a:extLst>
          </p:cNvPr>
          <p:cNvSpPr txBox="1"/>
          <p:nvPr/>
        </p:nvSpPr>
        <p:spPr>
          <a:xfrm>
            <a:off x="389234" y="4743450"/>
            <a:ext cx="1571843" cy="923330"/>
          </a:xfrm>
          <a:prstGeom prst="rect">
            <a:avLst/>
          </a:prstGeom>
          <a:noFill/>
        </p:spPr>
        <p:txBody>
          <a:bodyPr wrap="square" rtlCol="0">
            <a:spAutoFit/>
          </a:bodyPr>
          <a:lstStyle/>
          <a:p>
            <a:r>
              <a:rPr lang="en-US" dirty="0">
                <a:latin typeface="Garamond" panose="02020404030301010803" pitchFamily="18" charset="0"/>
              </a:rPr>
              <a:t>The first link is for teachers ONLY!</a:t>
            </a:r>
          </a:p>
        </p:txBody>
      </p:sp>
      <p:sp>
        <p:nvSpPr>
          <p:cNvPr id="10" name="TextBox 9">
            <a:extLst>
              <a:ext uri="{FF2B5EF4-FFF2-40B4-BE49-F238E27FC236}">
                <a16:creationId xmlns:a16="http://schemas.microsoft.com/office/drawing/2014/main" id="{4D0BF790-DC61-41EE-9027-2B0E0ADCFF20}"/>
              </a:ext>
            </a:extLst>
          </p:cNvPr>
          <p:cNvSpPr txBox="1"/>
          <p:nvPr/>
        </p:nvSpPr>
        <p:spPr>
          <a:xfrm>
            <a:off x="4481446" y="6325965"/>
            <a:ext cx="2713973" cy="923330"/>
          </a:xfrm>
          <a:prstGeom prst="rect">
            <a:avLst/>
          </a:prstGeom>
          <a:noFill/>
        </p:spPr>
        <p:txBody>
          <a:bodyPr wrap="square" rtlCol="0">
            <a:spAutoFit/>
          </a:bodyPr>
          <a:lstStyle/>
          <a:p>
            <a:r>
              <a:rPr lang="en-US" dirty="0">
                <a:latin typeface="Garamond" panose="02020404030301010803" pitchFamily="18" charset="0"/>
              </a:rPr>
              <a:t>The OSFDP Dashboard link helps to check sessions for Admins.</a:t>
            </a:r>
          </a:p>
        </p:txBody>
      </p:sp>
      <p:sp>
        <p:nvSpPr>
          <p:cNvPr id="12" name="Arrow: Bent 11">
            <a:extLst>
              <a:ext uri="{FF2B5EF4-FFF2-40B4-BE49-F238E27FC236}">
                <a16:creationId xmlns:a16="http://schemas.microsoft.com/office/drawing/2014/main" id="{44D263E9-1C7D-485B-B127-BEC20636F637}"/>
              </a:ext>
            </a:extLst>
          </p:cNvPr>
          <p:cNvSpPr/>
          <p:nvPr/>
        </p:nvSpPr>
        <p:spPr>
          <a:xfrm flipH="1">
            <a:off x="4895850" y="5839557"/>
            <a:ext cx="1600200" cy="45720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aramond" panose="02020404030301010803" pitchFamily="18" charset="0"/>
            </a:endParaRPr>
          </a:p>
        </p:txBody>
      </p:sp>
      <p:sp>
        <p:nvSpPr>
          <p:cNvPr id="13" name="Oval 12">
            <a:extLst>
              <a:ext uri="{FF2B5EF4-FFF2-40B4-BE49-F238E27FC236}">
                <a16:creationId xmlns:a16="http://schemas.microsoft.com/office/drawing/2014/main" id="{4156619C-ED07-42A5-9A4D-2D02D51CD85B}"/>
              </a:ext>
            </a:extLst>
          </p:cNvPr>
          <p:cNvSpPr/>
          <p:nvPr/>
        </p:nvSpPr>
        <p:spPr>
          <a:xfrm>
            <a:off x="3067050" y="5505450"/>
            <a:ext cx="1828800" cy="820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Tree>
    <p:extLst>
      <p:ext uri="{BB962C8B-B14F-4D97-AF65-F5344CB8AC3E}">
        <p14:creationId xmlns:p14="http://schemas.microsoft.com/office/powerpoint/2010/main" val="2638088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E10AF-F3C3-479B-89B3-04DA534DA185}"/>
              </a:ext>
            </a:extLst>
          </p:cNvPr>
          <p:cNvPicPr>
            <a:picLocks noChangeAspect="1"/>
          </p:cNvPicPr>
          <p:nvPr/>
        </p:nvPicPr>
        <p:blipFill rotWithShape="1">
          <a:blip r:embed="rId2">
            <a:extLst>
              <a:ext uri="{28A0092B-C50C-407E-A947-70E740481C1C}">
                <a14:useLocalDpi xmlns:a14="http://schemas.microsoft.com/office/drawing/2010/main" val="0"/>
              </a:ext>
            </a:extLst>
          </a:blip>
          <a:srcRect r="1493" b="12176"/>
          <a:stretch/>
        </p:blipFill>
        <p:spPr>
          <a:xfrm>
            <a:off x="47624" y="1619250"/>
            <a:ext cx="7515226" cy="3810000"/>
          </a:xfrm>
          <a:prstGeom prst="rect">
            <a:avLst/>
          </a:prstGeom>
        </p:spPr>
      </p:pic>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cxnSp>
        <p:nvCxnSpPr>
          <p:cNvPr id="11" name="Connector: Elbow 10">
            <a:extLst>
              <a:ext uri="{FF2B5EF4-FFF2-40B4-BE49-F238E27FC236}">
                <a16:creationId xmlns:a16="http://schemas.microsoft.com/office/drawing/2014/main" id="{E7AC3534-D216-42B6-8CBD-084D6D487D15}"/>
              </a:ext>
            </a:extLst>
          </p:cNvPr>
          <p:cNvCxnSpPr/>
          <p:nvPr/>
        </p:nvCxnSpPr>
        <p:spPr>
          <a:xfrm>
            <a:off x="1609725" y="1081605"/>
            <a:ext cx="762000" cy="6858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598365-9BFD-46AF-A492-74DDE36659D5}"/>
              </a:ext>
            </a:extLst>
          </p:cNvPr>
          <p:cNvCxnSpPr/>
          <p:nvPr/>
        </p:nvCxnSpPr>
        <p:spPr>
          <a:xfrm rot="10800000" flipV="1">
            <a:off x="3171826" y="1390650"/>
            <a:ext cx="762000" cy="6858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F666AD-58E8-42AB-94E1-984B008D1BB1}"/>
              </a:ext>
            </a:extLst>
          </p:cNvPr>
          <p:cNvSpPr txBox="1"/>
          <p:nvPr/>
        </p:nvSpPr>
        <p:spPr>
          <a:xfrm>
            <a:off x="161926" y="784541"/>
            <a:ext cx="2990849" cy="646331"/>
          </a:xfrm>
          <a:prstGeom prst="rect">
            <a:avLst/>
          </a:prstGeom>
          <a:noFill/>
        </p:spPr>
        <p:txBody>
          <a:bodyPr wrap="square" rtlCol="0">
            <a:spAutoFit/>
          </a:bodyPr>
          <a:lstStyle/>
          <a:p>
            <a:r>
              <a:rPr lang="en-US" dirty="0">
                <a:latin typeface="Garamond" panose="02020404030301010803" pitchFamily="18" charset="0"/>
              </a:rPr>
              <a:t>1. Click on the Interventions drop down tab</a:t>
            </a:r>
          </a:p>
        </p:txBody>
      </p:sp>
      <p:sp>
        <p:nvSpPr>
          <p:cNvPr id="18" name="TextBox 17">
            <a:extLst>
              <a:ext uri="{FF2B5EF4-FFF2-40B4-BE49-F238E27FC236}">
                <a16:creationId xmlns:a16="http://schemas.microsoft.com/office/drawing/2014/main" id="{3563F25F-B648-49E1-92EA-461D6BD6454A}"/>
              </a:ext>
            </a:extLst>
          </p:cNvPr>
          <p:cNvSpPr txBox="1"/>
          <p:nvPr/>
        </p:nvSpPr>
        <p:spPr>
          <a:xfrm>
            <a:off x="3933826" y="778174"/>
            <a:ext cx="1828800" cy="646331"/>
          </a:xfrm>
          <a:prstGeom prst="rect">
            <a:avLst/>
          </a:prstGeom>
          <a:noFill/>
        </p:spPr>
        <p:txBody>
          <a:bodyPr wrap="square" rtlCol="0">
            <a:spAutoFit/>
          </a:bodyPr>
          <a:lstStyle/>
          <a:p>
            <a:r>
              <a:rPr lang="en-US" dirty="0">
                <a:latin typeface="Garamond" panose="02020404030301010803" pitchFamily="18" charset="0"/>
              </a:rPr>
              <a:t>2. Click on Interventions</a:t>
            </a:r>
          </a:p>
        </p:txBody>
      </p:sp>
      <p:sp>
        <p:nvSpPr>
          <p:cNvPr id="19" name="TextBox 18">
            <a:extLst>
              <a:ext uri="{FF2B5EF4-FFF2-40B4-BE49-F238E27FC236}">
                <a16:creationId xmlns:a16="http://schemas.microsoft.com/office/drawing/2014/main" id="{F776C262-B8C5-4B10-8D68-FFF50FBD439D}"/>
              </a:ext>
            </a:extLst>
          </p:cNvPr>
          <p:cNvSpPr txBox="1"/>
          <p:nvPr/>
        </p:nvSpPr>
        <p:spPr>
          <a:xfrm>
            <a:off x="152401" y="6032473"/>
            <a:ext cx="1828800" cy="923330"/>
          </a:xfrm>
          <a:prstGeom prst="rect">
            <a:avLst/>
          </a:prstGeom>
          <a:noFill/>
        </p:spPr>
        <p:txBody>
          <a:bodyPr wrap="square" rtlCol="0">
            <a:spAutoFit/>
          </a:bodyPr>
          <a:lstStyle/>
          <a:p>
            <a:r>
              <a:rPr lang="en-US" dirty="0">
                <a:latin typeface="Garamond" panose="02020404030301010803" pitchFamily="18" charset="0"/>
              </a:rPr>
              <a:t>1. Under campus click All drop down tab</a:t>
            </a:r>
          </a:p>
        </p:txBody>
      </p:sp>
      <p:pic>
        <p:nvPicPr>
          <p:cNvPr id="20" name="Picture 19">
            <a:extLst>
              <a:ext uri="{FF2B5EF4-FFF2-40B4-BE49-F238E27FC236}">
                <a16:creationId xmlns:a16="http://schemas.microsoft.com/office/drawing/2014/main" id="{A000C224-5949-4857-A213-052B34E8299A}"/>
              </a:ext>
            </a:extLst>
          </p:cNvPr>
          <p:cNvPicPr>
            <a:picLocks noChangeAspect="1"/>
          </p:cNvPicPr>
          <p:nvPr/>
        </p:nvPicPr>
        <p:blipFill rotWithShape="1">
          <a:blip r:embed="rId3">
            <a:extLst>
              <a:ext uri="{28A0092B-C50C-407E-A947-70E740481C1C}">
                <a14:useLocalDpi xmlns:a14="http://schemas.microsoft.com/office/drawing/2010/main" val="0"/>
              </a:ext>
            </a:extLst>
          </a:blip>
          <a:srcRect b="47202"/>
          <a:stretch/>
        </p:blipFill>
        <p:spPr>
          <a:xfrm>
            <a:off x="-1" y="6921520"/>
            <a:ext cx="7658100" cy="2875280"/>
          </a:xfrm>
          <a:prstGeom prst="rect">
            <a:avLst/>
          </a:prstGeom>
        </p:spPr>
      </p:pic>
      <p:cxnSp>
        <p:nvCxnSpPr>
          <p:cNvPr id="21" name="Connector: Elbow 20">
            <a:extLst>
              <a:ext uri="{FF2B5EF4-FFF2-40B4-BE49-F238E27FC236}">
                <a16:creationId xmlns:a16="http://schemas.microsoft.com/office/drawing/2014/main" id="{6B6284C4-B143-4168-858E-49871B254872}"/>
              </a:ext>
            </a:extLst>
          </p:cNvPr>
          <p:cNvCxnSpPr>
            <a:cxnSpLocks/>
          </p:cNvCxnSpPr>
          <p:nvPr/>
        </p:nvCxnSpPr>
        <p:spPr>
          <a:xfrm rot="5400000">
            <a:off x="176212" y="6871683"/>
            <a:ext cx="1524000"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8F93FD8F-9487-46C2-81E6-2AF8392DB264}"/>
              </a:ext>
            </a:extLst>
          </p:cNvPr>
          <p:cNvCxnSpPr/>
          <p:nvPr/>
        </p:nvCxnSpPr>
        <p:spPr>
          <a:xfrm rot="10800000" flipV="1">
            <a:off x="1123950" y="7812445"/>
            <a:ext cx="762000" cy="6858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CD1E5D0-DDEE-4632-8F2E-0C38D3200B4C}"/>
              </a:ext>
            </a:extLst>
          </p:cNvPr>
          <p:cNvSpPr txBox="1"/>
          <p:nvPr/>
        </p:nvSpPr>
        <p:spPr>
          <a:xfrm>
            <a:off x="1971673" y="7562849"/>
            <a:ext cx="1828800" cy="646331"/>
          </a:xfrm>
          <a:prstGeom prst="rect">
            <a:avLst/>
          </a:prstGeom>
          <a:solidFill>
            <a:schemeClr val="bg1"/>
          </a:solidFill>
        </p:spPr>
        <p:txBody>
          <a:bodyPr wrap="square" rtlCol="0">
            <a:spAutoFit/>
          </a:bodyPr>
          <a:lstStyle/>
          <a:p>
            <a:r>
              <a:rPr lang="en-US" dirty="0">
                <a:latin typeface="Garamond" panose="02020404030301010803" pitchFamily="18" charset="0"/>
              </a:rPr>
              <a:t>2. Click on your campus</a:t>
            </a:r>
          </a:p>
        </p:txBody>
      </p:sp>
      <p:sp>
        <p:nvSpPr>
          <p:cNvPr id="24" name="TextBox 23">
            <a:extLst>
              <a:ext uri="{FF2B5EF4-FFF2-40B4-BE49-F238E27FC236}">
                <a16:creationId xmlns:a16="http://schemas.microsoft.com/office/drawing/2014/main" id="{CA6FD093-A716-4C1F-90CC-D45117636D5F}"/>
              </a:ext>
            </a:extLst>
          </p:cNvPr>
          <p:cNvSpPr txBox="1"/>
          <p:nvPr/>
        </p:nvSpPr>
        <p:spPr>
          <a:xfrm>
            <a:off x="152401" y="5577405"/>
            <a:ext cx="7410449" cy="369332"/>
          </a:xfrm>
          <a:prstGeom prst="rect">
            <a:avLst/>
          </a:prstGeom>
          <a:noFill/>
        </p:spPr>
        <p:txBody>
          <a:bodyPr wrap="square" rtlCol="0">
            <a:spAutoFit/>
          </a:bodyPr>
          <a:lstStyle/>
          <a:p>
            <a:pPr algn="ctr"/>
            <a:r>
              <a:rPr lang="en-US" dirty="0">
                <a:latin typeface="Garamond" panose="02020404030301010803" pitchFamily="18" charset="0"/>
              </a:rPr>
              <a:t>Once you click on Interventions you will be directed to the following screen.</a:t>
            </a:r>
          </a:p>
        </p:txBody>
      </p:sp>
      <p:cxnSp>
        <p:nvCxnSpPr>
          <p:cNvPr id="26" name="Straight Connector 25">
            <a:extLst>
              <a:ext uri="{FF2B5EF4-FFF2-40B4-BE49-F238E27FC236}">
                <a16:creationId xmlns:a16="http://schemas.microsoft.com/office/drawing/2014/main" id="{7CD9589D-7D7A-4523-BDC9-B4A899C5E069}"/>
              </a:ext>
            </a:extLst>
          </p:cNvPr>
          <p:cNvCxnSpPr/>
          <p:nvPr/>
        </p:nvCxnSpPr>
        <p:spPr>
          <a:xfrm>
            <a:off x="-1" y="5429250"/>
            <a:ext cx="765810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407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17" name="TextBox 16">
            <a:extLst>
              <a:ext uri="{FF2B5EF4-FFF2-40B4-BE49-F238E27FC236}">
                <a16:creationId xmlns:a16="http://schemas.microsoft.com/office/drawing/2014/main" id="{80F666AD-58E8-42AB-94E1-984B008D1BB1}"/>
              </a:ext>
            </a:extLst>
          </p:cNvPr>
          <p:cNvSpPr txBox="1"/>
          <p:nvPr/>
        </p:nvSpPr>
        <p:spPr>
          <a:xfrm>
            <a:off x="2533650" y="894309"/>
            <a:ext cx="3352799" cy="923330"/>
          </a:xfrm>
          <a:prstGeom prst="rect">
            <a:avLst/>
          </a:prstGeom>
          <a:noFill/>
        </p:spPr>
        <p:txBody>
          <a:bodyPr wrap="square" rtlCol="0">
            <a:spAutoFit/>
          </a:bodyPr>
          <a:lstStyle/>
          <a:p>
            <a:r>
              <a:rPr lang="en-US" dirty="0">
                <a:latin typeface="Garamond" panose="02020404030301010803" pitchFamily="18" charset="0"/>
              </a:rPr>
              <a:t>1. Click the Absence Count once, let it load and then click again (do not double click).</a:t>
            </a:r>
          </a:p>
        </p:txBody>
      </p:sp>
      <p:pic>
        <p:nvPicPr>
          <p:cNvPr id="4" name="Picture 3">
            <a:extLst>
              <a:ext uri="{FF2B5EF4-FFF2-40B4-BE49-F238E27FC236}">
                <a16:creationId xmlns:a16="http://schemas.microsoft.com/office/drawing/2014/main" id="{7F95BD1D-993E-4ADF-BEA1-74A42CC3C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2198639"/>
            <a:ext cx="7658100" cy="5183521"/>
          </a:xfrm>
          <a:prstGeom prst="rect">
            <a:avLst/>
          </a:prstGeom>
        </p:spPr>
      </p:pic>
      <p:cxnSp>
        <p:nvCxnSpPr>
          <p:cNvPr id="11" name="Connector: Elbow 10">
            <a:extLst>
              <a:ext uri="{FF2B5EF4-FFF2-40B4-BE49-F238E27FC236}">
                <a16:creationId xmlns:a16="http://schemas.microsoft.com/office/drawing/2014/main" id="{E7AC3534-D216-42B6-8CBD-084D6D487D15}"/>
              </a:ext>
            </a:extLst>
          </p:cNvPr>
          <p:cNvCxnSpPr>
            <a:cxnSpLocks/>
          </p:cNvCxnSpPr>
          <p:nvPr/>
        </p:nvCxnSpPr>
        <p:spPr>
          <a:xfrm rot="5400000">
            <a:off x="3562349" y="1703339"/>
            <a:ext cx="1524000"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50B81B6-FCA7-4DED-A567-6BD698FA3EED}"/>
              </a:ext>
            </a:extLst>
          </p:cNvPr>
          <p:cNvSpPr/>
          <p:nvPr/>
        </p:nvSpPr>
        <p:spPr>
          <a:xfrm>
            <a:off x="3371850" y="3448050"/>
            <a:ext cx="304800" cy="304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B7AB4411-F9A2-490E-AC8F-F9C137C8210E}"/>
              </a:ext>
            </a:extLst>
          </p:cNvPr>
          <p:cNvCxnSpPr>
            <a:cxnSpLocks/>
          </p:cNvCxnSpPr>
          <p:nvPr/>
        </p:nvCxnSpPr>
        <p:spPr>
          <a:xfrm rot="16200000" flipV="1">
            <a:off x="3354732" y="6655572"/>
            <a:ext cx="1348686"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EE676F-C334-4E33-BC15-4EC9789C06DE}"/>
              </a:ext>
            </a:extLst>
          </p:cNvPr>
          <p:cNvSpPr txBox="1"/>
          <p:nvPr/>
        </p:nvSpPr>
        <p:spPr>
          <a:xfrm>
            <a:off x="2647949" y="7708241"/>
            <a:ext cx="3352799" cy="646331"/>
          </a:xfrm>
          <a:prstGeom prst="rect">
            <a:avLst/>
          </a:prstGeom>
          <a:noFill/>
        </p:spPr>
        <p:txBody>
          <a:bodyPr wrap="square" rtlCol="0">
            <a:spAutoFit/>
          </a:bodyPr>
          <a:lstStyle/>
          <a:p>
            <a:r>
              <a:rPr lang="en-US" dirty="0">
                <a:latin typeface="Garamond" panose="02020404030301010803" pitchFamily="18" charset="0"/>
              </a:rPr>
              <a:t>2. This will bring up all the students with the most absences.</a:t>
            </a:r>
          </a:p>
        </p:txBody>
      </p:sp>
      <p:sp>
        <p:nvSpPr>
          <p:cNvPr id="8" name="Oval 7">
            <a:extLst>
              <a:ext uri="{FF2B5EF4-FFF2-40B4-BE49-F238E27FC236}">
                <a16:creationId xmlns:a16="http://schemas.microsoft.com/office/drawing/2014/main" id="{ABA1F555-F883-4F1C-A186-D65F31AE6B46}"/>
              </a:ext>
            </a:extLst>
          </p:cNvPr>
          <p:cNvSpPr/>
          <p:nvPr/>
        </p:nvSpPr>
        <p:spPr>
          <a:xfrm>
            <a:off x="4591050" y="352425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BA305AD7-1381-47DB-B471-F077B31FCDCA}"/>
              </a:ext>
            </a:extLst>
          </p:cNvPr>
          <p:cNvCxnSpPr>
            <a:cxnSpLocks/>
          </p:cNvCxnSpPr>
          <p:nvPr/>
        </p:nvCxnSpPr>
        <p:spPr>
          <a:xfrm rot="16200000" flipV="1">
            <a:off x="4793005" y="3985018"/>
            <a:ext cx="1348686" cy="9906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F9AD122-AC18-4EEA-A67B-2D7E6BB67EA3}"/>
              </a:ext>
            </a:extLst>
          </p:cNvPr>
          <p:cNvSpPr txBox="1"/>
          <p:nvPr/>
        </p:nvSpPr>
        <p:spPr>
          <a:xfrm>
            <a:off x="4038600" y="5154661"/>
            <a:ext cx="3352799" cy="646331"/>
          </a:xfrm>
          <a:prstGeom prst="rect">
            <a:avLst/>
          </a:prstGeom>
          <a:solidFill>
            <a:schemeClr val="bg1"/>
          </a:solidFill>
        </p:spPr>
        <p:txBody>
          <a:bodyPr wrap="square" rtlCol="0">
            <a:spAutoFit/>
          </a:bodyPr>
          <a:lstStyle/>
          <a:p>
            <a:r>
              <a:rPr lang="en-US" dirty="0">
                <a:latin typeface="Garamond" panose="02020404030301010803" pitchFamily="18" charset="0"/>
              </a:rPr>
              <a:t>3. Click on the envelope to open the intervention letters screen.</a:t>
            </a:r>
          </a:p>
        </p:txBody>
      </p:sp>
    </p:spTree>
    <p:extLst>
      <p:ext uri="{BB962C8B-B14F-4D97-AF65-F5344CB8AC3E}">
        <p14:creationId xmlns:p14="http://schemas.microsoft.com/office/powerpoint/2010/main" val="1293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17" name="TextBox 16">
            <a:extLst>
              <a:ext uri="{FF2B5EF4-FFF2-40B4-BE49-F238E27FC236}">
                <a16:creationId xmlns:a16="http://schemas.microsoft.com/office/drawing/2014/main" id="{80F666AD-58E8-42AB-94E1-984B008D1BB1}"/>
              </a:ext>
            </a:extLst>
          </p:cNvPr>
          <p:cNvSpPr txBox="1"/>
          <p:nvPr/>
        </p:nvSpPr>
        <p:spPr>
          <a:xfrm>
            <a:off x="323850" y="894308"/>
            <a:ext cx="7010400" cy="646331"/>
          </a:xfrm>
          <a:prstGeom prst="rect">
            <a:avLst/>
          </a:prstGeom>
          <a:noFill/>
        </p:spPr>
        <p:txBody>
          <a:bodyPr wrap="square" rtlCol="0">
            <a:spAutoFit/>
          </a:bodyPr>
          <a:lstStyle/>
          <a:p>
            <a:pPr algn="ctr"/>
            <a:r>
              <a:rPr lang="en-US" dirty="0">
                <a:latin typeface="Garamond" panose="02020404030301010803" pitchFamily="18" charset="0"/>
              </a:rPr>
              <a:t>The Intervention Letters Screen will give you the options for all the Attendance Notices and Forms</a:t>
            </a:r>
          </a:p>
        </p:txBody>
      </p:sp>
      <p:pic>
        <p:nvPicPr>
          <p:cNvPr id="3" name="Picture 2">
            <a:extLst>
              <a:ext uri="{FF2B5EF4-FFF2-40B4-BE49-F238E27FC236}">
                <a16:creationId xmlns:a16="http://schemas.microsoft.com/office/drawing/2014/main" id="{5AF62995-D3A7-4C89-81FA-97379D1BA1EF}"/>
              </a:ext>
            </a:extLst>
          </p:cNvPr>
          <p:cNvPicPr>
            <a:picLocks noChangeAspect="1"/>
          </p:cNvPicPr>
          <p:nvPr/>
        </p:nvPicPr>
        <p:blipFill rotWithShape="1">
          <a:blip r:embed="rId2">
            <a:extLst>
              <a:ext uri="{28A0092B-C50C-407E-A947-70E740481C1C}">
                <a14:useLocalDpi xmlns:a14="http://schemas.microsoft.com/office/drawing/2010/main" val="0"/>
              </a:ext>
            </a:extLst>
          </a:blip>
          <a:srcRect l="3234" r="4229" b="2738"/>
          <a:stretch/>
        </p:blipFill>
        <p:spPr>
          <a:xfrm>
            <a:off x="238125" y="3752850"/>
            <a:ext cx="7086600" cy="5645324"/>
          </a:xfrm>
          <a:prstGeom prst="rect">
            <a:avLst/>
          </a:prstGeom>
        </p:spPr>
      </p:pic>
      <p:cxnSp>
        <p:nvCxnSpPr>
          <p:cNvPr id="15" name="Connector: Elbow 14">
            <a:extLst>
              <a:ext uri="{FF2B5EF4-FFF2-40B4-BE49-F238E27FC236}">
                <a16:creationId xmlns:a16="http://schemas.microsoft.com/office/drawing/2014/main" id="{BA1BC4CA-5238-49CF-A5A1-1A0F47F58674}"/>
              </a:ext>
            </a:extLst>
          </p:cNvPr>
          <p:cNvCxnSpPr>
            <a:cxnSpLocks/>
          </p:cNvCxnSpPr>
          <p:nvPr/>
        </p:nvCxnSpPr>
        <p:spPr>
          <a:xfrm rot="10800000" flipV="1">
            <a:off x="1619250" y="5314950"/>
            <a:ext cx="762000" cy="1143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4D3EDB-389F-413E-8268-57AFC31F20A1}"/>
              </a:ext>
            </a:extLst>
          </p:cNvPr>
          <p:cNvSpPr txBox="1"/>
          <p:nvPr/>
        </p:nvSpPr>
        <p:spPr>
          <a:xfrm>
            <a:off x="400050" y="1867585"/>
            <a:ext cx="7010400" cy="1200329"/>
          </a:xfrm>
          <a:prstGeom prst="rect">
            <a:avLst/>
          </a:prstGeom>
          <a:noFill/>
        </p:spPr>
        <p:txBody>
          <a:bodyPr wrap="square" rtlCol="0">
            <a:spAutoFit/>
          </a:bodyPr>
          <a:lstStyle/>
          <a:p>
            <a:pPr algn="ctr"/>
            <a:r>
              <a:rPr lang="en-US" dirty="0">
                <a:latin typeface="Garamond" panose="02020404030301010803" pitchFamily="18" charset="0"/>
              </a:rPr>
              <a:t>For example to send a 3 Day Attendance Notice:</a:t>
            </a:r>
          </a:p>
          <a:p>
            <a:pPr marL="342900" indent="-342900" algn="just">
              <a:buAutoNum type="arabicPeriod"/>
            </a:pPr>
            <a:r>
              <a:rPr lang="en-US" dirty="0">
                <a:latin typeface="Garamond" panose="02020404030301010803" pitchFamily="18" charset="0"/>
              </a:rPr>
              <a:t>Click on 3 Days Attendance Notice under the Warning Letters</a:t>
            </a:r>
          </a:p>
          <a:p>
            <a:pPr marL="342900" indent="-342900" algn="just">
              <a:buAutoNum type="arabicPeriod"/>
            </a:pPr>
            <a:r>
              <a:rPr lang="en-US" dirty="0">
                <a:latin typeface="Garamond" panose="02020404030301010803" pitchFamily="18" charset="0"/>
              </a:rPr>
              <a:t>Click on the method the letter is to be Generated; email, print or both.</a:t>
            </a:r>
          </a:p>
          <a:p>
            <a:pPr marL="342900" indent="-342900" algn="just">
              <a:buAutoNum type="arabicPeriod"/>
            </a:pPr>
            <a:r>
              <a:rPr lang="en-US" dirty="0">
                <a:latin typeface="Garamond" panose="02020404030301010803" pitchFamily="18" charset="0"/>
              </a:rPr>
              <a:t>Click Generate</a:t>
            </a:r>
          </a:p>
        </p:txBody>
      </p:sp>
      <p:cxnSp>
        <p:nvCxnSpPr>
          <p:cNvPr id="21" name="Connector: Elbow 20">
            <a:extLst>
              <a:ext uri="{FF2B5EF4-FFF2-40B4-BE49-F238E27FC236}">
                <a16:creationId xmlns:a16="http://schemas.microsoft.com/office/drawing/2014/main" id="{A2CF3046-9AD8-4624-A4FA-0DF18898617A}"/>
              </a:ext>
            </a:extLst>
          </p:cNvPr>
          <p:cNvCxnSpPr>
            <a:cxnSpLocks/>
          </p:cNvCxnSpPr>
          <p:nvPr/>
        </p:nvCxnSpPr>
        <p:spPr>
          <a:xfrm rot="10800000">
            <a:off x="4895850" y="5925414"/>
            <a:ext cx="723901" cy="1524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F03DE14-4B59-4962-BD4A-F5B5FB629FD2}"/>
              </a:ext>
            </a:extLst>
          </p:cNvPr>
          <p:cNvCxnSpPr>
            <a:cxnSpLocks/>
          </p:cNvCxnSpPr>
          <p:nvPr/>
        </p:nvCxnSpPr>
        <p:spPr>
          <a:xfrm rot="10800000">
            <a:off x="1590675" y="9068842"/>
            <a:ext cx="533400" cy="1524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93E9D08-922A-4ADE-821F-A14626BEF464}"/>
              </a:ext>
            </a:extLst>
          </p:cNvPr>
          <p:cNvSpPr/>
          <p:nvPr/>
        </p:nvSpPr>
        <p:spPr>
          <a:xfrm>
            <a:off x="333375" y="5314950"/>
            <a:ext cx="1285875"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C9C7AF4-65FE-4C5A-881A-B9B3B8589C1E}"/>
              </a:ext>
            </a:extLst>
          </p:cNvPr>
          <p:cNvSpPr/>
          <p:nvPr/>
        </p:nvSpPr>
        <p:spPr>
          <a:xfrm>
            <a:off x="238125" y="5657850"/>
            <a:ext cx="4733925" cy="5706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848818-33FF-4935-9402-0E8A592201A2}"/>
              </a:ext>
            </a:extLst>
          </p:cNvPr>
          <p:cNvSpPr/>
          <p:nvPr/>
        </p:nvSpPr>
        <p:spPr>
          <a:xfrm>
            <a:off x="242888" y="8934450"/>
            <a:ext cx="1300162" cy="343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B0AB888-E2EC-47DF-9CCF-B0BA8F57E525}"/>
              </a:ext>
            </a:extLst>
          </p:cNvPr>
          <p:cNvSpPr txBox="1"/>
          <p:nvPr/>
        </p:nvSpPr>
        <p:spPr>
          <a:xfrm>
            <a:off x="2305050" y="5119985"/>
            <a:ext cx="542925" cy="461665"/>
          </a:xfrm>
          <a:prstGeom prst="rect">
            <a:avLst/>
          </a:prstGeom>
          <a:noFill/>
        </p:spPr>
        <p:txBody>
          <a:bodyPr wrap="square" rtlCol="0">
            <a:spAutoFit/>
          </a:bodyPr>
          <a:lstStyle/>
          <a:p>
            <a:r>
              <a:rPr lang="en-US" sz="2400" b="1" dirty="0">
                <a:solidFill>
                  <a:srgbClr val="FF0000"/>
                </a:solidFill>
              </a:rPr>
              <a:t>1.</a:t>
            </a:r>
            <a:endParaRPr lang="en-US" b="1" dirty="0">
              <a:solidFill>
                <a:srgbClr val="FF0000"/>
              </a:solidFill>
            </a:endParaRPr>
          </a:p>
        </p:txBody>
      </p:sp>
      <p:sp>
        <p:nvSpPr>
          <p:cNvPr id="30" name="TextBox 29">
            <a:extLst>
              <a:ext uri="{FF2B5EF4-FFF2-40B4-BE49-F238E27FC236}">
                <a16:creationId xmlns:a16="http://schemas.microsoft.com/office/drawing/2014/main" id="{0053BFB3-860A-4A7C-BFFF-F34C8A846F8E}"/>
              </a:ext>
            </a:extLst>
          </p:cNvPr>
          <p:cNvSpPr txBox="1"/>
          <p:nvPr/>
        </p:nvSpPr>
        <p:spPr>
          <a:xfrm>
            <a:off x="5600701" y="5804921"/>
            <a:ext cx="542925" cy="461665"/>
          </a:xfrm>
          <a:prstGeom prst="rect">
            <a:avLst/>
          </a:prstGeom>
          <a:noFill/>
        </p:spPr>
        <p:txBody>
          <a:bodyPr wrap="square" rtlCol="0">
            <a:spAutoFit/>
          </a:bodyPr>
          <a:lstStyle/>
          <a:p>
            <a:r>
              <a:rPr lang="en-US" sz="2400" b="1" dirty="0">
                <a:solidFill>
                  <a:srgbClr val="FF0000"/>
                </a:solidFill>
              </a:rPr>
              <a:t>2.</a:t>
            </a:r>
            <a:endParaRPr lang="en-US" b="1" dirty="0">
              <a:solidFill>
                <a:srgbClr val="FF0000"/>
              </a:solidFill>
            </a:endParaRPr>
          </a:p>
        </p:txBody>
      </p:sp>
      <p:sp>
        <p:nvSpPr>
          <p:cNvPr id="31" name="TextBox 30">
            <a:extLst>
              <a:ext uri="{FF2B5EF4-FFF2-40B4-BE49-F238E27FC236}">
                <a16:creationId xmlns:a16="http://schemas.microsoft.com/office/drawing/2014/main" id="{53C70484-264D-4608-87A9-541E5E3AC17D}"/>
              </a:ext>
            </a:extLst>
          </p:cNvPr>
          <p:cNvSpPr txBox="1"/>
          <p:nvPr/>
        </p:nvSpPr>
        <p:spPr>
          <a:xfrm>
            <a:off x="2138363" y="8974609"/>
            <a:ext cx="542925" cy="461665"/>
          </a:xfrm>
          <a:prstGeom prst="rect">
            <a:avLst/>
          </a:prstGeom>
          <a:noFill/>
        </p:spPr>
        <p:txBody>
          <a:bodyPr wrap="square" rtlCol="0">
            <a:spAutoFit/>
          </a:bodyPr>
          <a:lstStyle/>
          <a:p>
            <a:r>
              <a:rPr lang="en-US" sz="2400" b="1" dirty="0">
                <a:solidFill>
                  <a:srgbClr val="FF0000"/>
                </a:solidFill>
              </a:rPr>
              <a:t>3.</a:t>
            </a:r>
            <a:endParaRPr lang="en-US" b="1" dirty="0">
              <a:solidFill>
                <a:srgbClr val="FF0000"/>
              </a:solidFill>
            </a:endParaRPr>
          </a:p>
        </p:txBody>
      </p:sp>
    </p:spTree>
    <p:extLst>
      <p:ext uri="{BB962C8B-B14F-4D97-AF65-F5344CB8AC3E}">
        <p14:creationId xmlns:p14="http://schemas.microsoft.com/office/powerpoint/2010/main" val="381471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6981" y="7474756"/>
            <a:ext cx="2821606" cy="369332"/>
          </a:xfrm>
          <a:prstGeom prst="rect">
            <a:avLst/>
          </a:prstGeom>
        </p:spPr>
        <p:txBody>
          <a:bodyPr wrap="none">
            <a:spAutoFit/>
          </a:bodyPr>
          <a:lstStyle/>
          <a:p>
            <a:r>
              <a:rPr lang="en-US" dirty="0">
                <a:solidFill>
                  <a:srgbClr val="000000"/>
                </a:solidFill>
                <a:latin typeface="Roboto"/>
              </a:rPr>
              <a:t>Publication Date: 08-2023</a:t>
            </a:r>
            <a:endParaRPr lang="en-US" dirty="0"/>
          </a:p>
        </p:txBody>
      </p:sp>
      <p:sp>
        <p:nvSpPr>
          <p:cNvPr id="6" name="Rectangle 5"/>
          <p:cNvSpPr/>
          <p:nvPr/>
        </p:nvSpPr>
        <p:spPr>
          <a:xfrm>
            <a:off x="4166770" y="7468076"/>
            <a:ext cx="2821606" cy="369332"/>
          </a:xfrm>
          <a:prstGeom prst="rect">
            <a:avLst/>
          </a:prstGeom>
        </p:spPr>
        <p:txBody>
          <a:bodyPr wrap="none">
            <a:spAutoFit/>
          </a:bodyPr>
          <a:lstStyle/>
          <a:p>
            <a:r>
              <a:rPr lang="en-US" dirty="0">
                <a:solidFill>
                  <a:srgbClr val="000000"/>
                </a:solidFill>
                <a:latin typeface="Roboto"/>
              </a:rPr>
              <a:t>Publication Date: 08-2023</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126" y="400050"/>
            <a:ext cx="3051048" cy="6400800"/>
          </a:xfrm>
          <a:prstGeom prst="rect">
            <a:avLst/>
          </a:prstGeom>
        </p:spPr>
      </p:pic>
      <p:pic>
        <p:nvPicPr>
          <p:cNvPr id="10" name="Picture 9">
            <a:extLst>
              <a:ext uri="{FF2B5EF4-FFF2-40B4-BE49-F238E27FC236}">
                <a16:creationId xmlns:a16="http://schemas.microsoft.com/office/drawing/2014/main" id="{7996A17B-EEB7-4D25-98B0-992F8821A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511" y="7811524"/>
            <a:ext cx="1819139" cy="1948184"/>
          </a:xfrm>
          <a:prstGeom prst="rect">
            <a:avLst/>
          </a:prstGeom>
        </p:spPr>
      </p:pic>
      <p:pic>
        <p:nvPicPr>
          <p:cNvPr id="12" name="Picture 11">
            <a:extLst>
              <a:ext uri="{FF2B5EF4-FFF2-40B4-BE49-F238E27FC236}">
                <a16:creationId xmlns:a16="http://schemas.microsoft.com/office/drawing/2014/main" id="{A5243167-77FB-4C1D-95B9-E88071DBF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46" y="7811524"/>
            <a:ext cx="1715382" cy="1961126"/>
          </a:xfrm>
          <a:prstGeom prst="rect">
            <a:avLst/>
          </a:prstGeom>
        </p:spPr>
      </p:pic>
      <p:pic>
        <p:nvPicPr>
          <p:cNvPr id="13" name="Picture 12">
            <a:extLst>
              <a:ext uri="{FF2B5EF4-FFF2-40B4-BE49-F238E27FC236}">
                <a16:creationId xmlns:a16="http://schemas.microsoft.com/office/drawing/2014/main" id="{AE5B45F9-BF67-46DD-8354-DD4F4387D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311" y="7791450"/>
            <a:ext cx="1819139" cy="1961126"/>
          </a:xfrm>
          <a:prstGeom prst="rect">
            <a:avLst/>
          </a:prstGeom>
        </p:spPr>
      </p:pic>
      <p:pic>
        <p:nvPicPr>
          <p:cNvPr id="14" name="Picture 13">
            <a:extLst>
              <a:ext uri="{FF2B5EF4-FFF2-40B4-BE49-F238E27FC236}">
                <a16:creationId xmlns:a16="http://schemas.microsoft.com/office/drawing/2014/main" id="{A9BCC17A-8A91-47FC-B765-1AF294932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0875" y="7791450"/>
            <a:ext cx="1715382" cy="1961126"/>
          </a:xfrm>
          <a:prstGeom prst="rect">
            <a:avLst/>
          </a:prstGeom>
        </p:spPr>
      </p:pic>
    </p:spTree>
    <p:extLst>
      <p:ext uri="{BB962C8B-B14F-4D97-AF65-F5344CB8AC3E}">
        <p14:creationId xmlns:p14="http://schemas.microsoft.com/office/powerpoint/2010/main" val="2515040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894C60-7730-4D72-9AA1-F9E738C97EA5}"/>
              </a:ext>
            </a:extLst>
          </p:cNvPr>
          <p:cNvPicPr>
            <a:picLocks noChangeAspect="1"/>
          </p:cNvPicPr>
          <p:nvPr/>
        </p:nvPicPr>
        <p:blipFill rotWithShape="1">
          <a:blip r:embed="rId2">
            <a:extLst>
              <a:ext uri="{28A0092B-C50C-407E-A947-70E740481C1C}">
                <a14:useLocalDpi xmlns:a14="http://schemas.microsoft.com/office/drawing/2010/main" val="0"/>
              </a:ext>
            </a:extLst>
          </a:blip>
          <a:srcRect l="2239" r="3234" b="54676"/>
          <a:stretch/>
        </p:blipFill>
        <p:spPr>
          <a:xfrm>
            <a:off x="133350" y="1884591"/>
            <a:ext cx="7239000" cy="2819400"/>
          </a:xfrm>
          <a:prstGeom prst="rect">
            <a:avLst/>
          </a:prstGeom>
        </p:spPr>
      </p:pic>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sp>
        <p:nvSpPr>
          <p:cNvPr id="17" name="TextBox 16">
            <a:extLst>
              <a:ext uri="{FF2B5EF4-FFF2-40B4-BE49-F238E27FC236}">
                <a16:creationId xmlns:a16="http://schemas.microsoft.com/office/drawing/2014/main" id="{80F666AD-58E8-42AB-94E1-984B008D1BB1}"/>
              </a:ext>
            </a:extLst>
          </p:cNvPr>
          <p:cNvSpPr txBox="1"/>
          <p:nvPr/>
        </p:nvSpPr>
        <p:spPr>
          <a:xfrm>
            <a:off x="247650" y="1277719"/>
            <a:ext cx="7010400" cy="646331"/>
          </a:xfrm>
          <a:prstGeom prst="rect">
            <a:avLst/>
          </a:prstGeom>
          <a:noFill/>
        </p:spPr>
        <p:txBody>
          <a:bodyPr wrap="square" rtlCol="0">
            <a:spAutoFit/>
          </a:bodyPr>
          <a:lstStyle/>
          <a:p>
            <a:pPr algn="ctr"/>
            <a:r>
              <a:rPr lang="en-US" dirty="0">
                <a:latin typeface="Garamond" panose="02020404030301010803" pitchFamily="18" charset="0"/>
              </a:rPr>
              <a:t>Once Generated you will get a green bar with a link to see the requested documents.</a:t>
            </a:r>
          </a:p>
        </p:txBody>
      </p:sp>
      <p:cxnSp>
        <p:nvCxnSpPr>
          <p:cNvPr id="15" name="Connector: Elbow 14">
            <a:extLst>
              <a:ext uri="{FF2B5EF4-FFF2-40B4-BE49-F238E27FC236}">
                <a16:creationId xmlns:a16="http://schemas.microsoft.com/office/drawing/2014/main" id="{BA1BC4CA-5238-49CF-A5A1-1A0F47F58674}"/>
              </a:ext>
            </a:extLst>
          </p:cNvPr>
          <p:cNvCxnSpPr>
            <a:cxnSpLocks/>
          </p:cNvCxnSpPr>
          <p:nvPr/>
        </p:nvCxnSpPr>
        <p:spPr>
          <a:xfrm rot="16200000" flipH="1">
            <a:off x="1254920" y="1983581"/>
            <a:ext cx="1219203" cy="490537"/>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93E9D08-922A-4ADE-821F-A14626BEF464}"/>
              </a:ext>
            </a:extLst>
          </p:cNvPr>
          <p:cNvSpPr/>
          <p:nvPr/>
        </p:nvSpPr>
        <p:spPr>
          <a:xfrm>
            <a:off x="1838325" y="2909069"/>
            <a:ext cx="542926" cy="2341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3E339B2-EEA9-48EF-A6DE-1CDFF94C0887}"/>
              </a:ext>
            </a:extLst>
          </p:cNvPr>
          <p:cNvPicPr>
            <a:picLocks noChangeAspect="1"/>
          </p:cNvPicPr>
          <p:nvPr/>
        </p:nvPicPr>
        <p:blipFill rotWithShape="1">
          <a:blip r:embed="rId3">
            <a:extLst>
              <a:ext uri="{28A0092B-C50C-407E-A947-70E740481C1C}">
                <a14:useLocalDpi xmlns:a14="http://schemas.microsoft.com/office/drawing/2010/main" val="0"/>
              </a:ext>
            </a:extLst>
          </a:blip>
          <a:srcRect l="3623" r="2464" b="44116"/>
          <a:stretch/>
        </p:blipFill>
        <p:spPr>
          <a:xfrm>
            <a:off x="247650" y="6412278"/>
            <a:ext cx="7010400" cy="2471253"/>
          </a:xfrm>
          <a:prstGeom prst="rect">
            <a:avLst/>
          </a:prstGeom>
        </p:spPr>
      </p:pic>
      <p:sp>
        <p:nvSpPr>
          <p:cNvPr id="23" name="TextBox 22">
            <a:extLst>
              <a:ext uri="{FF2B5EF4-FFF2-40B4-BE49-F238E27FC236}">
                <a16:creationId xmlns:a16="http://schemas.microsoft.com/office/drawing/2014/main" id="{29F4388F-63BD-432E-9D4B-35502C73DE19}"/>
              </a:ext>
            </a:extLst>
          </p:cNvPr>
          <p:cNvSpPr txBox="1"/>
          <p:nvPr/>
        </p:nvSpPr>
        <p:spPr>
          <a:xfrm>
            <a:off x="247650" y="5115520"/>
            <a:ext cx="7010400" cy="923330"/>
          </a:xfrm>
          <a:prstGeom prst="rect">
            <a:avLst/>
          </a:prstGeom>
          <a:noFill/>
        </p:spPr>
        <p:txBody>
          <a:bodyPr wrap="square" rtlCol="0">
            <a:spAutoFit/>
          </a:bodyPr>
          <a:lstStyle/>
          <a:p>
            <a:pPr algn="just"/>
            <a:r>
              <a:rPr lang="en-US" dirty="0">
                <a:latin typeface="Garamond" panose="02020404030301010803" pitchFamily="18" charset="0"/>
              </a:rPr>
              <a:t>Once you click on the link you will see the letter(s) you selected:</a:t>
            </a:r>
          </a:p>
          <a:p>
            <a:pPr algn="just"/>
            <a:r>
              <a:rPr lang="en-US" dirty="0">
                <a:latin typeface="Garamond" panose="02020404030301010803" pitchFamily="18" charset="0"/>
              </a:rPr>
              <a:t>1. Click on the action button, this action is based on what you selected to generate: (print, email or both). In this example we selected print.</a:t>
            </a:r>
          </a:p>
        </p:txBody>
      </p:sp>
      <p:sp>
        <p:nvSpPr>
          <p:cNvPr id="28" name="Oval 27">
            <a:extLst>
              <a:ext uri="{FF2B5EF4-FFF2-40B4-BE49-F238E27FC236}">
                <a16:creationId xmlns:a16="http://schemas.microsoft.com/office/drawing/2014/main" id="{9C579ECE-C27E-437F-9AC3-7514FB81D322}"/>
              </a:ext>
            </a:extLst>
          </p:cNvPr>
          <p:cNvSpPr/>
          <p:nvPr/>
        </p:nvSpPr>
        <p:spPr>
          <a:xfrm>
            <a:off x="6267450" y="8248650"/>
            <a:ext cx="457200" cy="398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Elbow 28">
            <a:extLst>
              <a:ext uri="{FF2B5EF4-FFF2-40B4-BE49-F238E27FC236}">
                <a16:creationId xmlns:a16="http://schemas.microsoft.com/office/drawing/2014/main" id="{A40DCAA9-318E-405B-9958-1C2D9908F211}"/>
              </a:ext>
            </a:extLst>
          </p:cNvPr>
          <p:cNvCxnSpPr>
            <a:cxnSpLocks/>
          </p:cNvCxnSpPr>
          <p:nvPr/>
        </p:nvCxnSpPr>
        <p:spPr>
          <a:xfrm rot="16200000" flipH="1">
            <a:off x="4999434" y="6697266"/>
            <a:ext cx="2171700" cy="8548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4F5719-6AFD-433A-8DC8-3DE1F3E7F4ED}"/>
              </a:ext>
            </a:extLst>
          </p:cNvPr>
          <p:cNvCxnSpPr/>
          <p:nvPr/>
        </p:nvCxnSpPr>
        <p:spPr>
          <a:xfrm>
            <a:off x="-1" y="4934545"/>
            <a:ext cx="765810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AE65136-C7EE-40A2-B221-F4A2A768B32B}"/>
              </a:ext>
            </a:extLst>
          </p:cNvPr>
          <p:cNvSpPr txBox="1"/>
          <p:nvPr/>
        </p:nvSpPr>
        <p:spPr>
          <a:xfrm>
            <a:off x="563166" y="9164241"/>
            <a:ext cx="6379368" cy="369332"/>
          </a:xfrm>
          <a:prstGeom prst="rect">
            <a:avLst/>
          </a:prstGeom>
          <a:noFill/>
        </p:spPr>
        <p:txBody>
          <a:bodyPr wrap="square" rtlCol="0">
            <a:spAutoFit/>
          </a:bodyPr>
          <a:lstStyle/>
          <a:p>
            <a:pPr algn="just"/>
            <a:r>
              <a:rPr lang="en-US" dirty="0">
                <a:latin typeface="Garamond" panose="02020404030301010803" pitchFamily="18" charset="0"/>
              </a:rPr>
              <a:t>You are also able to delete a letter by clicking on the delete button.</a:t>
            </a:r>
          </a:p>
        </p:txBody>
      </p:sp>
      <p:cxnSp>
        <p:nvCxnSpPr>
          <p:cNvPr id="33" name="Connector: Elbow 32">
            <a:extLst>
              <a:ext uri="{FF2B5EF4-FFF2-40B4-BE49-F238E27FC236}">
                <a16:creationId xmlns:a16="http://schemas.microsoft.com/office/drawing/2014/main" id="{77EA782B-9146-43D0-A9C5-E2CA9BD18B3A}"/>
              </a:ext>
            </a:extLst>
          </p:cNvPr>
          <p:cNvCxnSpPr>
            <a:cxnSpLocks/>
          </p:cNvCxnSpPr>
          <p:nvPr/>
        </p:nvCxnSpPr>
        <p:spPr>
          <a:xfrm rot="5400000" flipH="1" flipV="1">
            <a:off x="6457950" y="8810447"/>
            <a:ext cx="647700" cy="3214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AD4CE80-F825-481B-A8D6-99D34846D91B}"/>
              </a:ext>
            </a:extLst>
          </p:cNvPr>
          <p:cNvSpPr/>
          <p:nvPr/>
        </p:nvSpPr>
        <p:spPr>
          <a:xfrm>
            <a:off x="6800850" y="8248650"/>
            <a:ext cx="275034" cy="3986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796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143901-2F43-4BA1-B40D-9257CE643B95}"/>
              </a:ext>
            </a:extLst>
          </p:cNvPr>
          <p:cNvSpPr/>
          <p:nvPr/>
        </p:nvSpPr>
        <p:spPr>
          <a:xfrm>
            <a:off x="-1" y="-1695"/>
            <a:ext cx="7658101" cy="70654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Garamond" panose="02020404030301010803" pitchFamily="18" charset="0"/>
              </a:rPr>
              <a:t>ARP Student Interventions</a:t>
            </a:r>
          </a:p>
        </p:txBody>
      </p:sp>
      <p:pic>
        <p:nvPicPr>
          <p:cNvPr id="7" name="Picture 6">
            <a:extLst>
              <a:ext uri="{FF2B5EF4-FFF2-40B4-BE49-F238E27FC236}">
                <a16:creationId xmlns:a16="http://schemas.microsoft.com/office/drawing/2014/main" id="{C4F38CE1-032A-4EED-A746-7B00EA2C5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1561415"/>
            <a:ext cx="4136475" cy="3567228"/>
          </a:xfrm>
          <a:prstGeom prst="rect">
            <a:avLst/>
          </a:prstGeom>
        </p:spPr>
      </p:pic>
      <p:sp>
        <p:nvSpPr>
          <p:cNvPr id="17" name="TextBox 16">
            <a:extLst>
              <a:ext uri="{FF2B5EF4-FFF2-40B4-BE49-F238E27FC236}">
                <a16:creationId xmlns:a16="http://schemas.microsoft.com/office/drawing/2014/main" id="{80F666AD-58E8-42AB-94E1-984B008D1BB1}"/>
              </a:ext>
            </a:extLst>
          </p:cNvPr>
          <p:cNvSpPr txBox="1"/>
          <p:nvPr/>
        </p:nvSpPr>
        <p:spPr>
          <a:xfrm>
            <a:off x="323849" y="915084"/>
            <a:ext cx="7010400" cy="646331"/>
          </a:xfrm>
          <a:prstGeom prst="rect">
            <a:avLst/>
          </a:prstGeom>
          <a:solidFill>
            <a:schemeClr val="bg1"/>
          </a:solidFill>
        </p:spPr>
        <p:txBody>
          <a:bodyPr wrap="square" rtlCol="0">
            <a:spAutoFit/>
          </a:bodyPr>
          <a:lstStyle/>
          <a:p>
            <a:pPr algn="ctr"/>
            <a:r>
              <a:rPr lang="en-US" dirty="0">
                <a:latin typeface="Garamond" panose="02020404030301010803" pitchFamily="18" charset="0"/>
              </a:rPr>
              <a:t>The system will auto populate the letters with the students information ready for delivery. Below is an example of a 3 Days Attendance Notice Letter.</a:t>
            </a:r>
          </a:p>
        </p:txBody>
      </p:sp>
      <p:pic>
        <p:nvPicPr>
          <p:cNvPr id="10" name="Picture 9">
            <a:extLst>
              <a:ext uri="{FF2B5EF4-FFF2-40B4-BE49-F238E27FC236}">
                <a16:creationId xmlns:a16="http://schemas.microsoft.com/office/drawing/2014/main" id="{687B2829-48B2-44C4-A694-3137455DA619}"/>
              </a:ext>
            </a:extLst>
          </p:cNvPr>
          <p:cNvPicPr>
            <a:picLocks noChangeAspect="1"/>
          </p:cNvPicPr>
          <p:nvPr/>
        </p:nvPicPr>
        <p:blipFill rotWithShape="1">
          <a:blip r:embed="rId3">
            <a:extLst>
              <a:ext uri="{28A0092B-C50C-407E-A947-70E740481C1C}">
                <a14:useLocalDpi xmlns:a14="http://schemas.microsoft.com/office/drawing/2010/main" val="0"/>
              </a:ext>
            </a:extLst>
          </a:blip>
          <a:srcRect l="1243" t="1651" r="6219" b="33381"/>
          <a:stretch/>
        </p:blipFill>
        <p:spPr>
          <a:xfrm>
            <a:off x="285748" y="6419850"/>
            <a:ext cx="7086600" cy="3276601"/>
          </a:xfrm>
          <a:prstGeom prst="rect">
            <a:avLst/>
          </a:prstGeom>
        </p:spPr>
      </p:pic>
      <p:cxnSp>
        <p:nvCxnSpPr>
          <p:cNvPr id="13" name="Straight Connector 12">
            <a:extLst>
              <a:ext uri="{FF2B5EF4-FFF2-40B4-BE49-F238E27FC236}">
                <a16:creationId xmlns:a16="http://schemas.microsoft.com/office/drawing/2014/main" id="{D13ACB97-95A0-4DD8-A88C-2BB02A0C444D}"/>
              </a:ext>
            </a:extLst>
          </p:cNvPr>
          <p:cNvCxnSpPr/>
          <p:nvPr/>
        </p:nvCxnSpPr>
        <p:spPr>
          <a:xfrm>
            <a:off x="0" y="5200650"/>
            <a:ext cx="76581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068045-54CA-4C0B-B901-6B82A201648B}"/>
              </a:ext>
            </a:extLst>
          </p:cNvPr>
          <p:cNvSpPr txBox="1"/>
          <p:nvPr/>
        </p:nvSpPr>
        <p:spPr>
          <a:xfrm>
            <a:off x="390523" y="5525185"/>
            <a:ext cx="7010400" cy="646331"/>
          </a:xfrm>
          <a:prstGeom prst="rect">
            <a:avLst/>
          </a:prstGeom>
          <a:solidFill>
            <a:schemeClr val="bg1"/>
          </a:solidFill>
        </p:spPr>
        <p:txBody>
          <a:bodyPr wrap="square" rtlCol="0">
            <a:spAutoFit/>
          </a:bodyPr>
          <a:lstStyle/>
          <a:p>
            <a:pPr algn="ctr"/>
            <a:r>
              <a:rPr lang="en-US" dirty="0">
                <a:latin typeface="Garamond" panose="02020404030301010803" pitchFamily="18" charset="0"/>
              </a:rPr>
              <a:t>Once the system auto populates an intervention the bar with the students information on the interventions screen will turn red.</a:t>
            </a:r>
          </a:p>
        </p:txBody>
      </p:sp>
      <p:cxnSp>
        <p:nvCxnSpPr>
          <p:cNvPr id="16" name="Connector: Elbow 15">
            <a:extLst>
              <a:ext uri="{FF2B5EF4-FFF2-40B4-BE49-F238E27FC236}">
                <a16:creationId xmlns:a16="http://schemas.microsoft.com/office/drawing/2014/main" id="{6102D7D6-695C-4494-92E7-EA316E8427B8}"/>
              </a:ext>
            </a:extLst>
          </p:cNvPr>
          <p:cNvCxnSpPr>
            <a:cxnSpLocks/>
          </p:cNvCxnSpPr>
          <p:nvPr/>
        </p:nvCxnSpPr>
        <p:spPr>
          <a:xfrm rot="5400000">
            <a:off x="2458243" y="6561248"/>
            <a:ext cx="1370014" cy="60960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B15B59A-B0D3-4C02-9225-F3617365EE10}"/>
              </a:ext>
            </a:extLst>
          </p:cNvPr>
          <p:cNvSpPr/>
          <p:nvPr/>
        </p:nvSpPr>
        <p:spPr>
          <a:xfrm>
            <a:off x="-9526" y="7551053"/>
            <a:ext cx="7410449" cy="468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561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292" y="2990850"/>
            <a:ext cx="6811758" cy="6740307"/>
          </a:xfrm>
          <a:prstGeom prst="rect">
            <a:avLst/>
          </a:prstGeom>
          <a:noFill/>
          <a:ln>
            <a:solidFill>
              <a:schemeClr val="tx1"/>
            </a:solidFill>
          </a:ln>
        </p:spPr>
        <p:txBody>
          <a:bodyPr wrap="square" rtlCol="0">
            <a:spAutoFit/>
          </a:bodyPr>
          <a:lstStyle/>
          <a:p>
            <a:pPr algn="ctr"/>
            <a:r>
              <a:rPr lang="en-US" sz="2400" u="sng" dirty="0">
                <a:latin typeface="Garamond" panose="02020404030301010803" pitchFamily="18" charset="0"/>
              </a:rPr>
              <a:t>Pupil Services Department</a:t>
            </a:r>
          </a:p>
          <a:p>
            <a:pPr algn="ctr"/>
            <a:r>
              <a:rPr lang="en-US" sz="2400" dirty="0">
                <a:latin typeface="Garamond" panose="02020404030301010803" pitchFamily="18" charset="0"/>
              </a:rPr>
              <a:t>709 Palm Blvd., #121</a:t>
            </a:r>
          </a:p>
          <a:p>
            <a:pPr algn="ctr"/>
            <a:r>
              <a:rPr lang="en-US" sz="2400" dirty="0">
                <a:latin typeface="Garamond" panose="02020404030301010803" pitchFamily="18" charset="0"/>
              </a:rPr>
              <a:t>956-544-3966</a:t>
            </a:r>
          </a:p>
          <a:p>
            <a:pPr algn="ctr"/>
            <a:endParaRPr lang="en-US" sz="2400" u="sng" dirty="0">
              <a:latin typeface="Garamond" panose="02020404030301010803" pitchFamily="18" charset="0"/>
            </a:endParaRPr>
          </a:p>
          <a:p>
            <a:pPr algn="ctr"/>
            <a:r>
              <a:rPr lang="en-US" sz="2400" u="sng" dirty="0">
                <a:latin typeface="Garamond" panose="02020404030301010803" pitchFamily="18" charset="0"/>
              </a:rPr>
              <a:t>Office Staff </a:t>
            </a:r>
          </a:p>
          <a:p>
            <a:pPr algn="ctr"/>
            <a:r>
              <a:rPr lang="en-US" sz="2400" u="sng" dirty="0">
                <a:latin typeface="Garamond" panose="02020404030301010803" pitchFamily="18" charset="0"/>
              </a:rPr>
              <a:t> </a:t>
            </a:r>
          </a:p>
          <a:p>
            <a:pPr algn="ctr"/>
            <a:r>
              <a:rPr lang="en-US" sz="2400" dirty="0">
                <a:latin typeface="Garamond" panose="02020404030301010803" pitchFamily="18" charset="0"/>
              </a:rPr>
              <a:t>Mr. Randy Park, Director</a:t>
            </a:r>
          </a:p>
          <a:p>
            <a:pPr algn="ctr"/>
            <a:r>
              <a:rPr lang="en-US" sz="2400" dirty="0">
                <a:latin typeface="Garamond" panose="02020404030301010803" pitchFamily="18" charset="0"/>
              </a:rPr>
              <a:t>rampark@bisd.us</a:t>
            </a:r>
          </a:p>
          <a:p>
            <a:pPr algn="ctr"/>
            <a:endParaRPr lang="en-US" sz="2400" dirty="0">
              <a:latin typeface="Garamond" panose="02020404030301010803" pitchFamily="18" charset="0"/>
            </a:endParaRPr>
          </a:p>
          <a:p>
            <a:pPr algn="ctr"/>
            <a:r>
              <a:rPr lang="en-US" sz="2400" dirty="0">
                <a:latin typeface="Garamond" panose="02020404030301010803" pitchFamily="18" charset="0"/>
              </a:rPr>
              <a:t>Ms. Veronica Avila</a:t>
            </a:r>
          </a:p>
          <a:p>
            <a:pPr algn="ctr"/>
            <a:r>
              <a:rPr lang="en-US" sz="2400" dirty="0">
                <a:latin typeface="Garamond" panose="02020404030301010803" pitchFamily="18" charset="0"/>
              </a:rPr>
              <a:t>vavila@bisd.us</a:t>
            </a:r>
          </a:p>
          <a:p>
            <a:pPr algn="ctr"/>
            <a:endParaRPr lang="en-US" sz="2400" dirty="0">
              <a:latin typeface="Garamond" panose="02020404030301010803" pitchFamily="18" charset="0"/>
            </a:endParaRPr>
          </a:p>
          <a:p>
            <a:pPr algn="ctr"/>
            <a:r>
              <a:rPr lang="en-US" sz="2400" dirty="0">
                <a:latin typeface="Garamond" panose="02020404030301010803" pitchFamily="18" charset="0"/>
              </a:rPr>
              <a:t>Ms. Veronica Cisneros</a:t>
            </a:r>
          </a:p>
          <a:p>
            <a:pPr algn="ctr"/>
            <a:r>
              <a:rPr lang="en-US" sz="2400" dirty="0">
                <a:latin typeface="Garamond" panose="02020404030301010803" pitchFamily="18" charset="0"/>
              </a:rPr>
              <a:t>vcisneros3@bisd.us</a:t>
            </a:r>
          </a:p>
          <a:p>
            <a:pPr algn="ctr"/>
            <a:endParaRPr lang="en-US" sz="2400" dirty="0">
              <a:latin typeface="Garamond" panose="02020404030301010803" pitchFamily="18" charset="0"/>
            </a:endParaRPr>
          </a:p>
          <a:p>
            <a:pPr algn="ctr"/>
            <a:r>
              <a:rPr lang="en-US" sz="2400" u="sng" dirty="0">
                <a:latin typeface="Garamond" panose="02020404030301010803" pitchFamily="18" charset="0"/>
              </a:rPr>
              <a:t>Attendance Liaisons</a:t>
            </a:r>
          </a:p>
          <a:p>
            <a:pPr algn="ctr"/>
            <a:r>
              <a:rPr lang="en-US" sz="2400" dirty="0">
                <a:latin typeface="Garamond" panose="02020404030301010803" pitchFamily="18" charset="0"/>
              </a:rPr>
              <a:t>Lupita Cortez</a:t>
            </a:r>
          </a:p>
          <a:p>
            <a:pPr algn="ctr"/>
            <a:r>
              <a:rPr lang="en-US" sz="2400" dirty="0">
                <a:latin typeface="Garamond" panose="02020404030301010803" pitchFamily="18" charset="0"/>
              </a:rPr>
              <a:t>Luciano Villarreal</a:t>
            </a:r>
            <a:endParaRPr lang="en-US" sz="1600" dirty="0">
              <a:latin typeface="Garamond" panose="02020404030301010803" pitchFamily="18" charset="0"/>
            </a:endParaRPr>
          </a:p>
        </p:txBody>
      </p:sp>
      <p:sp>
        <p:nvSpPr>
          <p:cNvPr id="2" name="TextBox 1">
            <a:extLst>
              <a:ext uri="{FF2B5EF4-FFF2-40B4-BE49-F238E27FC236}">
                <a16:creationId xmlns:a16="http://schemas.microsoft.com/office/drawing/2014/main" id="{0732B5CB-CDDE-49D7-A135-ADAF00C80E5B}"/>
              </a:ext>
            </a:extLst>
          </p:cNvPr>
          <p:cNvSpPr txBox="1"/>
          <p:nvPr/>
        </p:nvSpPr>
        <p:spPr>
          <a:xfrm>
            <a:off x="0" y="171450"/>
            <a:ext cx="7715250" cy="258532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latin typeface="Garamond" panose="02020404030301010803" pitchFamily="18" charset="0"/>
              </a:rPr>
              <a:t>Thank You!</a:t>
            </a:r>
          </a:p>
          <a:p>
            <a:pPr algn="ctr"/>
            <a:r>
              <a:rPr lang="en-US" sz="5400" b="1" dirty="0">
                <a:ln/>
                <a:solidFill>
                  <a:srgbClr val="FF0000"/>
                </a:solidFill>
                <a:latin typeface="Garamond" panose="02020404030301010803" pitchFamily="18" charset="0"/>
              </a:rPr>
              <a:t>For questions, please contact us.</a:t>
            </a:r>
          </a:p>
        </p:txBody>
      </p:sp>
    </p:spTree>
    <p:extLst>
      <p:ext uri="{BB962C8B-B14F-4D97-AF65-F5344CB8AC3E}">
        <p14:creationId xmlns:p14="http://schemas.microsoft.com/office/powerpoint/2010/main" val="415641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9149F-7568-4C69-9138-68357A09B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138" y="400050"/>
            <a:ext cx="6211824" cy="9144000"/>
          </a:xfrm>
          <a:prstGeom prst="rect">
            <a:avLst/>
          </a:prstGeom>
        </p:spPr>
      </p:pic>
    </p:spTree>
    <p:extLst>
      <p:ext uri="{BB962C8B-B14F-4D97-AF65-F5344CB8AC3E}">
        <p14:creationId xmlns:p14="http://schemas.microsoft.com/office/powerpoint/2010/main" val="397321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6985" y="454272"/>
            <a:ext cx="4078689" cy="1535374"/>
          </a:xfrm>
          <a:prstGeom prst="rect">
            <a:avLst/>
          </a:prstGeom>
        </p:spPr>
        <p:txBody>
          <a:bodyPr vert="horz" wrap="square" lIns="0" tIns="0" rIns="0" bIns="0" rtlCol="0">
            <a:spAutoFit/>
          </a:bodyPr>
          <a:lstStyle/>
          <a:p>
            <a:pPr algn="ctr">
              <a:lnSpc>
                <a:spcPct val="100000"/>
              </a:lnSpc>
            </a:pPr>
            <a:r>
              <a:rPr sz="1971" spc="-5" dirty="0">
                <a:latin typeface="Garamond" panose="02020404030301010803" pitchFamily="18" charset="0"/>
                <a:cs typeface="Calibri"/>
              </a:rPr>
              <a:t>Brownsville Independent School District</a:t>
            </a:r>
            <a:endParaRPr sz="1971" dirty="0">
              <a:latin typeface="Garamond" panose="02020404030301010803" pitchFamily="18" charset="0"/>
              <a:cs typeface="Calibri"/>
            </a:endParaRPr>
          </a:p>
          <a:p>
            <a:pPr marR="80085" algn="ctr">
              <a:spcBef>
                <a:spcPts val="49"/>
              </a:spcBef>
            </a:pPr>
            <a:r>
              <a:rPr sz="1576" spc="-5" dirty="0">
                <a:latin typeface="Garamond" panose="02020404030301010803" pitchFamily="18" charset="0"/>
                <a:cs typeface="Calibri"/>
              </a:rPr>
              <a:t>Department of Pupil</a:t>
            </a:r>
            <a:r>
              <a:rPr sz="1576" spc="-15" dirty="0">
                <a:latin typeface="Garamond" panose="02020404030301010803" pitchFamily="18" charset="0"/>
                <a:cs typeface="Calibri"/>
              </a:rPr>
              <a:t> </a:t>
            </a:r>
            <a:r>
              <a:rPr sz="1576" spc="-5" dirty="0">
                <a:latin typeface="Garamond" panose="02020404030301010803" pitchFamily="18" charset="0"/>
                <a:cs typeface="Calibri"/>
              </a:rPr>
              <a:t>Services</a:t>
            </a:r>
            <a:endParaRPr sz="1576" dirty="0">
              <a:latin typeface="Garamond" panose="02020404030301010803" pitchFamily="18" charset="0"/>
              <a:cs typeface="Calibri"/>
            </a:endParaRPr>
          </a:p>
          <a:p>
            <a:pPr marR="89470" algn="ctr">
              <a:spcBef>
                <a:spcPts val="59"/>
              </a:spcBef>
            </a:pPr>
            <a:r>
              <a:rPr sz="1182" spc="-5" dirty="0">
                <a:latin typeface="Garamond" panose="02020404030301010803" pitchFamily="18" charset="0"/>
                <a:cs typeface="Calibri"/>
              </a:rPr>
              <a:t>708 </a:t>
            </a:r>
            <a:r>
              <a:rPr sz="1182" dirty="0">
                <a:latin typeface="Garamond" panose="02020404030301010803" pitchFamily="18" charset="0"/>
                <a:cs typeface="Calibri"/>
              </a:rPr>
              <a:t>Palm </a:t>
            </a:r>
            <a:r>
              <a:rPr sz="1182" spc="-5" dirty="0">
                <a:latin typeface="Garamond" panose="02020404030301010803" pitchFamily="18" charset="0"/>
                <a:cs typeface="Calibri"/>
              </a:rPr>
              <a:t>Blvd., Brownsville, Texas</a:t>
            </a:r>
            <a:r>
              <a:rPr sz="1182"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45048" algn="ctr">
              <a:spcBef>
                <a:spcPts val="20"/>
              </a:spcBef>
            </a:pPr>
            <a:r>
              <a:rPr sz="1182" spc="-5" dirty="0">
                <a:latin typeface="Garamond" panose="02020404030301010803" pitchFamily="18" charset="0"/>
                <a:cs typeface="Calibri"/>
              </a:rPr>
              <a:t>Office (956)</a:t>
            </a:r>
            <a:r>
              <a:rPr sz="1182" spc="-49" dirty="0">
                <a:latin typeface="Garamond" panose="02020404030301010803" pitchFamily="18" charset="0"/>
                <a:cs typeface="Calibri"/>
              </a:rPr>
              <a:t> </a:t>
            </a:r>
            <a:r>
              <a:rPr sz="1182" spc="-5" dirty="0">
                <a:latin typeface="Garamond" panose="02020404030301010803" pitchFamily="18" charset="0"/>
                <a:cs typeface="Calibri"/>
              </a:rPr>
              <a:t>544-3966</a:t>
            </a:r>
            <a:endParaRPr sz="1182" dirty="0">
              <a:latin typeface="Garamond" panose="02020404030301010803" pitchFamily="18" charset="0"/>
              <a:cs typeface="Calibri"/>
            </a:endParaRPr>
          </a:p>
          <a:p>
            <a:pPr>
              <a:lnSpc>
                <a:spcPct val="100000"/>
              </a:lnSpc>
            </a:pPr>
            <a:endParaRPr sz="1182" dirty="0">
              <a:latin typeface="Garamond" panose="02020404030301010803" pitchFamily="18" charset="0"/>
              <a:cs typeface="Times New Roman"/>
            </a:endParaRPr>
          </a:p>
          <a:p>
            <a:pPr>
              <a:spcBef>
                <a:spcPts val="10"/>
              </a:spcBef>
            </a:pPr>
            <a:endParaRPr sz="1281" dirty="0">
              <a:latin typeface="Garamond" panose="02020404030301010803" pitchFamily="18" charset="0"/>
              <a:cs typeface="Times New Roman"/>
            </a:endParaRPr>
          </a:p>
          <a:p>
            <a:pPr marR="7508" algn="ctr"/>
            <a:r>
              <a:rPr sz="1576" spc="-10" dirty="0">
                <a:latin typeface="Garamond" panose="02020404030301010803" pitchFamily="18" charset="0"/>
                <a:cs typeface="Arial"/>
              </a:rPr>
              <a:t>PreK- </a:t>
            </a:r>
            <a:r>
              <a:rPr sz="1576" spc="-5" dirty="0">
                <a:latin typeface="Garamond" panose="02020404030301010803" pitchFamily="18" charset="0"/>
                <a:cs typeface="Arial"/>
              </a:rPr>
              <a:t>Kinder Attendance</a:t>
            </a:r>
            <a:r>
              <a:rPr sz="1576" spc="-20" dirty="0">
                <a:latin typeface="Garamond" panose="02020404030301010803" pitchFamily="18" charset="0"/>
                <a:cs typeface="Arial"/>
              </a:rPr>
              <a:t> </a:t>
            </a:r>
            <a:r>
              <a:rPr sz="1576" spc="-5" dirty="0">
                <a:latin typeface="Garamond" panose="02020404030301010803" pitchFamily="18" charset="0"/>
                <a:cs typeface="Arial"/>
              </a:rPr>
              <a:t>Pledge</a:t>
            </a:r>
            <a:endParaRPr sz="1576" dirty="0">
              <a:latin typeface="Garamond" panose="02020404030301010803" pitchFamily="18" charset="0"/>
              <a:cs typeface="Arial"/>
            </a:endParaRPr>
          </a:p>
        </p:txBody>
      </p:sp>
      <p:sp>
        <p:nvSpPr>
          <p:cNvPr id="3" name="object 3"/>
          <p:cNvSpPr txBox="1"/>
          <p:nvPr/>
        </p:nvSpPr>
        <p:spPr>
          <a:xfrm>
            <a:off x="437966" y="2466402"/>
            <a:ext cx="3113919" cy="181909"/>
          </a:xfrm>
          <a:prstGeom prst="rect">
            <a:avLst/>
          </a:prstGeom>
        </p:spPr>
        <p:txBody>
          <a:bodyPr vert="horz" wrap="square" lIns="0" tIns="0" rIns="0" bIns="0" rtlCol="0">
            <a:spAutoFit/>
          </a:bodyPr>
          <a:lstStyle/>
          <a:p>
            <a:pPr marL="12513">
              <a:tabLst>
                <a:tab pos="3100798" algn="l"/>
              </a:tabLst>
            </a:pPr>
            <a:r>
              <a:rPr sz="1182" spc="-5" dirty="0">
                <a:latin typeface="Garamond" panose="02020404030301010803" pitchFamily="18" charset="0"/>
                <a:cs typeface="Arial"/>
              </a:rPr>
              <a:t>Student</a:t>
            </a:r>
            <a:r>
              <a:rPr sz="1182" spc="-69" dirty="0">
                <a:latin typeface="Garamond" panose="02020404030301010803" pitchFamily="18" charset="0"/>
                <a:cs typeface="Arial"/>
              </a:rPr>
              <a:t> </a:t>
            </a:r>
            <a:r>
              <a:rPr sz="1182" spc="-5" dirty="0">
                <a:latin typeface="Garamond" panose="02020404030301010803" pitchFamily="18" charset="0"/>
                <a:cs typeface="Arial"/>
              </a:rPr>
              <a:t>Name:</a:t>
            </a:r>
            <a:r>
              <a:rPr sz="1182" u="sng" spc="-5" dirty="0">
                <a:latin typeface="Garamond" panose="02020404030301010803" pitchFamily="18" charset="0"/>
                <a:cs typeface="Times New Roman"/>
              </a:rPr>
              <a:t> 	</a:t>
            </a:r>
            <a:endParaRPr sz="1182">
              <a:latin typeface="Garamond" panose="02020404030301010803" pitchFamily="18" charset="0"/>
              <a:cs typeface="Times New Roman"/>
            </a:endParaRPr>
          </a:p>
        </p:txBody>
      </p:sp>
      <p:sp>
        <p:nvSpPr>
          <p:cNvPr id="4" name="object 4"/>
          <p:cNvSpPr txBox="1"/>
          <p:nvPr/>
        </p:nvSpPr>
        <p:spPr>
          <a:xfrm>
            <a:off x="3801520" y="2466402"/>
            <a:ext cx="984166" cy="181909"/>
          </a:xfrm>
          <a:prstGeom prst="rect">
            <a:avLst/>
          </a:prstGeom>
        </p:spPr>
        <p:txBody>
          <a:bodyPr vert="horz" wrap="square" lIns="0" tIns="0" rIns="0" bIns="0" rtlCol="0">
            <a:spAutoFit/>
          </a:bodyPr>
          <a:lstStyle/>
          <a:p>
            <a:pPr marL="12513">
              <a:tabLst>
                <a:tab pos="971032" algn="l"/>
              </a:tabLst>
            </a:pPr>
            <a:r>
              <a:rPr sz="1182" spc="-5" dirty="0">
                <a:latin typeface="Garamond" panose="02020404030301010803" pitchFamily="18" charset="0"/>
                <a:cs typeface="Arial"/>
              </a:rPr>
              <a:t>Grade:  </a:t>
            </a:r>
            <a:r>
              <a:rPr sz="1182" u="sng" dirty="0">
                <a:latin typeface="Garamond" panose="02020404030301010803" pitchFamily="18" charset="0"/>
                <a:cs typeface="Times New Roman"/>
              </a:rPr>
              <a:t> 	</a:t>
            </a:r>
            <a:endParaRPr sz="1182">
              <a:latin typeface="Garamond" panose="02020404030301010803" pitchFamily="18" charset="0"/>
              <a:cs typeface="Times New Roman"/>
            </a:endParaRPr>
          </a:p>
        </p:txBody>
      </p:sp>
      <p:sp>
        <p:nvSpPr>
          <p:cNvPr id="5" name="object 5"/>
          <p:cNvSpPr txBox="1"/>
          <p:nvPr/>
        </p:nvSpPr>
        <p:spPr>
          <a:xfrm>
            <a:off x="4942730" y="2466402"/>
            <a:ext cx="2120993" cy="181909"/>
          </a:xfrm>
          <a:prstGeom prst="rect">
            <a:avLst/>
          </a:prstGeom>
        </p:spPr>
        <p:txBody>
          <a:bodyPr vert="horz" wrap="square" lIns="0" tIns="0" rIns="0" bIns="0" rtlCol="0">
            <a:spAutoFit/>
          </a:bodyPr>
          <a:lstStyle/>
          <a:p>
            <a:pPr marL="12513">
              <a:tabLst>
                <a:tab pos="2107867" algn="l"/>
              </a:tabLst>
            </a:pPr>
            <a:r>
              <a:rPr sz="1182" dirty="0">
                <a:latin typeface="Garamond" panose="02020404030301010803" pitchFamily="18" charset="0"/>
                <a:cs typeface="Arial"/>
              </a:rPr>
              <a:t>Teacher</a:t>
            </a:r>
            <a:r>
              <a:rPr sz="1182" spc="-15" dirty="0">
                <a:latin typeface="Garamond" panose="02020404030301010803" pitchFamily="18" charset="0"/>
                <a:cs typeface="Arial"/>
              </a:rPr>
              <a:t> </a:t>
            </a:r>
            <a:r>
              <a:rPr sz="1182" u="sng" dirty="0">
                <a:latin typeface="Garamond" panose="02020404030301010803" pitchFamily="18" charset="0"/>
                <a:cs typeface="Times New Roman"/>
              </a:rPr>
              <a:t> 	</a:t>
            </a:r>
            <a:endParaRPr sz="1182">
              <a:latin typeface="Garamond" panose="02020404030301010803" pitchFamily="18" charset="0"/>
              <a:cs typeface="Times New Roman"/>
            </a:endParaRPr>
          </a:p>
        </p:txBody>
      </p:sp>
      <p:sp>
        <p:nvSpPr>
          <p:cNvPr id="6" name="object 6"/>
          <p:cNvSpPr txBox="1"/>
          <p:nvPr/>
        </p:nvSpPr>
        <p:spPr>
          <a:xfrm>
            <a:off x="437964" y="3035002"/>
            <a:ext cx="6896670" cy="1769908"/>
          </a:xfrm>
          <a:prstGeom prst="rect">
            <a:avLst/>
          </a:prstGeom>
        </p:spPr>
        <p:txBody>
          <a:bodyPr vert="horz" wrap="square" lIns="0" tIns="0" rIns="0" bIns="0" rtlCol="0">
            <a:spAutoFit/>
          </a:bodyPr>
          <a:lstStyle/>
          <a:p>
            <a:pPr marL="12513" algn="just">
              <a:tabLst>
                <a:tab pos="2475758" algn="l"/>
              </a:tabLst>
            </a:pPr>
            <a:r>
              <a:rPr sz="1182" dirty="0">
                <a:latin typeface="Garamond" panose="02020404030301010803" pitchFamily="18" charset="0"/>
                <a:cs typeface="Arial"/>
              </a:rPr>
              <a:t>I,</a:t>
            </a:r>
            <a:r>
              <a:rPr sz="1182" u="sng" dirty="0">
                <a:latin typeface="Garamond" panose="02020404030301010803" pitchFamily="18" charset="0"/>
                <a:cs typeface="Times New Roman"/>
              </a:rPr>
              <a:t>	</a:t>
            </a:r>
            <a:r>
              <a:rPr sz="1182" spc="-5" dirty="0">
                <a:latin typeface="Garamond" panose="02020404030301010803" pitchFamily="18" charset="0"/>
                <a:cs typeface="Arial"/>
              </a:rPr>
              <a:t>pledge </a:t>
            </a:r>
            <a:r>
              <a:rPr sz="1182" dirty="0">
                <a:latin typeface="Garamond" panose="02020404030301010803" pitchFamily="18" charset="0"/>
                <a:cs typeface="Arial"/>
              </a:rPr>
              <a:t>to </a:t>
            </a:r>
            <a:r>
              <a:rPr sz="1182" spc="-5" dirty="0">
                <a:latin typeface="Garamond" panose="02020404030301010803" pitchFamily="18" charset="0"/>
                <a:cs typeface="Arial"/>
              </a:rPr>
              <a:t>ensure that </a:t>
            </a:r>
            <a:r>
              <a:rPr sz="1182" dirty="0">
                <a:latin typeface="Garamond" panose="02020404030301010803" pitchFamily="18" charset="0"/>
                <a:cs typeface="Arial"/>
              </a:rPr>
              <a:t>my </a:t>
            </a:r>
            <a:r>
              <a:rPr sz="1182" spc="-5" dirty="0">
                <a:latin typeface="Garamond" panose="02020404030301010803" pitchFamily="18" charset="0"/>
                <a:cs typeface="Arial"/>
              </a:rPr>
              <a:t>child will attend school and meet</a:t>
            </a:r>
            <a:r>
              <a:rPr sz="1182" spc="25" dirty="0">
                <a:latin typeface="Garamond" panose="02020404030301010803" pitchFamily="18" charset="0"/>
                <a:cs typeface="Arial"/>
              </a:rPr>
              <a:t> </a:t>
            </a:r>
            <a:r>
              <a:rPr sz="1182" spc="-5" dirty="0">
                <a:latin typeface="Garamond" panose="02020404030301010803" pitchFamily="18" charset="0"/>
                <a:cs typeface="Arial"/>
              </a:rPr>
              <a:t>the</a:t>
            </a:r>
            <a:endParaRPr sz="1182" dirty="0">
              <a:latin typeface="Garamond" panose="02020404030301010803" pitchFamily="18" charset="0"/>
              <a:cs typeface="Arial"/>
            </a:endParaRPr>
          </a:p>
          <a:p>
            <a:pPr marL="420447">
              <a:spcBef>
                <a:spcPts val="163"/>
              </a:spcBef>
            </a:pPr>
            <a:r>
              <a:rPr sz="887" spc="-5" dirty="0">
                <a:latin typeface="Garamond" panose="02020404030301010803" pitchFamily="18" charset="0"/>
                <a:cs typeface="Arial"/>
              </a:rPr>
              <a:t>Parent/Guardian’s Name</a:t>
            </a:r>
            <a:r>
              <a:rPr sz="887" spc="-20" dirty="0">
                <a:latin typeface="Garamond" panose="02020404030301010803" pitchFamily="18" charset="0"/>
                <a:cs typeface="Arial"/>
              </a:rPr>
              <a:t> </a:t>
            </a:r>
            <a:r>
              <a:rPr sz="887" spc="-5" dirty="0">
                <a:latin typeface="Garamond" panose="02020404030301010803" pitchFamily="18" charset="0"/>
                <a:cs typeface="Arial"/>
              </a:rPr>
              <a:t>(Print)</a:t>
            </a:r>
            <a:endParaRPr sz="887" dirty="0">
              <a:latin typeface="Garamond" panose="02020404030301010803" pitchFamily="18" charset="0"/>
              <a:cs typeface="Arial"/>
            </a:endParaRPr>
          </a:p>
          <a:p>
            <a:pPr marL="12513" marR="5005" algn="just">
              <a:lnSpc>
                <a:spcPts val="1557"/>
              </a:lnSpc>
              <a:spcBef>
                <a:spcPts val="15"/>
              </a:spcBef>
            </a:pPr>
            <a:r>
              <a:rPr sz="1182" spc="-5" dirty="0">
                <a:latin typeface="Garamond" panose="02020404030301010803" pitchFamily="18" charset="0"/>
                <a:cs typeface="Arial"/>
              </a:rPr>
              <a:t>district’s attendance </a:t>
            </a:r>
            <a:r>
              <a:rPr sz="1182" spc="-10" dirty="0">
                <a:latin typeface="Garamond" panose="02020404030301010803" pitchFamily="18" charset="0"/>
                <a:cs typeface="Arial"/>
              </a:rPr>
              <a:t>goal </a:t>
            </a:r>
            <a:r>
              <a:rPr sz="1182" spc="-5" dirty="0">
                <a:latin typeface="Garamond" panose="02020404030301010803" pitchFamily="18" charset="0"/>
                <a:cs typeface="Arial"/>
              </a:rPr>
              <a:t>of 97.5% </a:t>
            </a:r>
            <a:r>
              <a:rPr sz="1182" dirty="0">
                <a:latin typeface="Garamond" panose="02020404030301010803" pitchFamily="18" charset="0"/>
                <a:cs typeface="Arial"/>
              </a:rPr>
              <a:t>for the </a:t>
            </a:r>
            <a:r>
              <a:rPr sz="1182" spc="-10" dirty="0">
                <a:latin typeface="Garamond" panose="02020404030301010803" pitchFamily="18" charset="0"/>
                <a:cs typeface="Arial"/>
              </a:rPr>
              <a:t>year, </a:t>
            </a:r>
            <a:r>
              <a:rPr sz="1182" spc="-5" dirty="0">
                <a:latin typeface="Garamond" panose="02020404030301010803" pitchFamily="18" charset="0"/>
                <a:cs typeface="Arial"/>
              </a:rPr>
              <a:t>which </a:t>
            </a:r>
            <a:r>
              <a:rPr sz="1182" dirty="0">
                <a:latin typeface="Garamond" panose="02020404030301010803" pitchFamily="18" charset="0"/>
                <a:cs typeface="Arial"/>
              </a:rPr>
              <a:t>means </a:t>
            </a:r>
            <a:r>
              <a:rPr sz="1182" spc="-5" dirty="0">
                <a:latin typeface="Garamond" panose="02020404030301010803" pitchFamily="18" charset="0"/>
                <a:cs typeface="Arial"/>
              </a:rPr>
              <a:t>that </a:t>
            </a:r>
            <a:r>
              <a:rPr sz="1182" dirty="0">
                <a:latin typeface="Garamond" panose="02020404030301010803" pitchFamily="18" charset="0"/>
                <a:cs typeface="Arial"/>
              </a:rPr>
              <a:t>my </a:t>
            </a:r>
            <a:r>
              <a:rPr sz="1182" spc="-5" dirty="0">
                <a:latin typeface="Garamond" panose="02020404030301010803" pitchFamily="18" charset="0"/>
                <a:cs typeface="Arial"/>
              </a:rPr>
              <a:t>child will </a:t>
            </a:r>
            <a:r>
              <a:rPr sz="1182" dirty="0">
                <a:latin typeface="Garamond" panose="02020404030301010803" pitchFamily="18" charset="0"/>
                <a:cs typeface="Arial"/>
              </a:rPr>
              <a:t>attend </a:t>
            </a:r>
            <a:r>
              <a:rPr sz="1182" spc="-5" dirty="0">
                <a:latin typeface="Garamond" panose="02020404030301010803" pitchFamily="18" charset="0"/>
                <a:cs typeface="Arial"/>
              </a:rPr>
              <a:t>a minimum of 174  days of </a:t>
            </a:r>
            <a:r>
              <a:rPr sz="1182" dirty="0">
                <a:latin typeface="Garamond" panose="02020404030301010803" pitchFamily="18" charset="0"/>
                <a:cs typeface="Arial"/>
              </a:rPr>
              <a:t>the </a:t>
            </a:r>
            <a:r>
              <a:rPr sz="1182" spc="-5" dirty="0">
                <a:latin typeface="Garamond" panose="02020404030301010803" pitchFamily="18" charset="0"/>
                <a:cs typeface="Arial"/>
              </a:rPr>
              <a:t>school year.  </a:t>
            </a:r>
            <a:r>
              <a:rPr sz="1182" dirty="0">
                <a:latin typeface="Garamond" panose="02020404030301010803" pitchFamily="18" charset="0"/>
                <a:cs typeface="Arial"/>
              </a:rPr>
              <a:t>The </a:t>
            </a:r>
            <a:r>
              <a:rPr sz="1182" spc="-5" dirty="0">
                <a:latin typeface="Garamond" panose="02020404030301010803" pitchFamily="18" charset="0"/>
                <a:cs typeface="Arial"/>
              </a:rPr>
              <a:t>district </a:t>
            </a:r>
            <a:r>
              <a:rPr sz="1182" spc="-10" dirty="0">
                <a:latin typeface="Garamond" panose="02020404030301010803" pitchFamily="18" charset="0"/>
                <a:cs typeface="Arial"/>
              </a:rPr>
              <a:t>will </a:t>
            </a:r>
            <a:r>
              <a:rPr sz="1182" dirty="0">
                <a:latin typeface="Garamond" panose="02020404030301010803" pitchFamily="18" charset="0"/>
                <a:cs typeface="Arial"/>
              </a:rPr>
              <a:t>accept my </a:t>
            </a:r>
            <a:r>
              <a:rPr sz="1182" spc="-5" dirty="0">
                <a:latin typeface="Garamond" panose="02020404030301010803" pitchFamily="18" charset="0"/>
                <a:cs typeface="Arial"/>
              </a:rPr>
              <a:t>handwritten notes </a:t>
            </a:r>
            <a:r>
              <a:rPr sz="1182" dirty="0">
                <a:latin typeface="Garamond" panose="02020404030301010803" pitchFamily="18" charset="0"/>
                <a:cs typeface="Arial"/>
              </a:rPr>
              <a:t>to </a:t>
            </a:r>
            <a:r>
              <a:rPr sz="1182" spc="-5" dirty="0">
                <a:latin typeface="Garamond" panose="02020404030301010803" pitchFamily="18" charset="0"/>
                <a:cs typeface="Arial"/>
              </a:rPr>
              <a:t>excuse only five absence</a:t>
            </a:r>
            <a:r>
              <a:rPr sz="1182" spc="250" dirty="0">
                <a:latin typeface="Garamond" panose="02020404030301010803" pitchFamily="18" charset="0"/>
                <a:cs typeface="Arial"/>
              </a:rPr>
              <a:t> </a:t>
            </a:r>
            <a:r>
              <a:rPr sz="1182" spc="-10" dirty="0">
                <a:latin typeface="Garamond" panose="02020404030301010803" pitchFamily="18" charset="0"/>
                <a:cs typeface="Arial"/>
              </a:rPr>
              <a:t>days</a:t>
            </a:r>
            <a:endParaRPr sz="1182" dirty="0">
              <a:latin typeface="Garamond" panose="02020404030301010803" pitchFamily="18" charset="0"/>
              <a:cs typeface="Arial"/>
            </a:endParaRPr>
          </a:p>
          <a:p>
            <a:pPr marL="12513" marR="5005" algn="just">
              <a:lnSpc>
                <a:spcPts val="1557"/>
              </a:lnSpc>
              <a:spcBef>
                <a:spcPts val="15"/>
              </a:spcBef>
            </a:pPr>
            <a:r>
              <a:rPr sz="1182" spc="-5" dirty="0">
                <a:latin typeface="Garamond" panose="02020404030301010803" pitchFamily="18" charset="0"/>
                <a:cs typeface="Arial"/>
              </a:rPr>
              <a:t>during </a:t>
            </a:r>
            <a:r>
              <a:rPr sz="1182" dirty="0">
                <a:latin typeface="Garamond" panose="02020404030301010803" pitchFamily="18" charset="0"/>
                <a:cs typeface="Arial"/>
              </a:rPr>
              <a:t>the </a:t>
            </a:r>
            <a:r>
              <a:rPr sz="1182" spc="-5" dirty="0">
                <a:latin typeface="Garamond" panose="02020404030301010803" pitchFamily="18" charset="0"/>
                <a:cs typeface="Arial"/>
              </a:rPr>
              <a:t>academic calendar year. </a:t>
            </a:r>
            <a:r>
              <a:rPr sz="1182" dirty="0">
                <a:latin typeface="Garamond" panose="02020404030301010803" pitchFamily="18" charset="0"/>
                <a:cs typeface="Arial"/>
              </a:rPr>
              <a:t>I </a:t>
            </a:r>
            <a:r>
              <a:rPr sz="1182" spc="-5" dirty="0">
                <a:latin typeface="Garamond" panose="02020404030301010803" pitchFamily="18" charset="0"/>
                <a:cs typeface="Arial"/>
              </a:rPr>
              <a:t>understand that </a:t>
            </a:r>
            <a:r>
              <a:rPr sz="1182" spc="-10" dirty="0">
                <a:latin typeface="Garamond" panose="02020404030301010803" pitchFamily="18" charset="0"/>
                <a:cs typeface="Arial"/>
              </a:rPr>
              <a:t>if </a:t>
            </a:r>
            <a:r>
              <a:rPr sz="1182" dirty="0">
                <a:latin typeface="Garamond" panose="02020404030301010803" pitchFamily="18" charset="0"/>
                <a:cs typeface="Arial"/>
              </a:rPr>
              <a:t>my </a:t>
            </a:r>
            <a:r>
              <a:rPr sz="1182" spc="-5" dirty="0">
                <a:latin typeface="Garamond" panose="02020404030301010803" pitchFamily="18" charset="0"/>
                <a:cs typeface="Arial"/>
              </a:rPr>
              <a:t>child does </a:t>
            </a:r>
            <a:r>
              <a:rPr sz="1182" dirty="0">
                <a:latin typeface="Garamond" panose="02020404030301010803" pitchFamily="18" charset="0"/>
                <a:cs typeface="Arial"/>
              </a:rPr>
              <a:t>not </a:t>
            </a:r>
            <a:r>
              <a:rPr sz="1182" spc="-5" dirty="0">
                <a:latin typeface="Garamond" panose="02020404030301010803" pitchFamily="18" charset="0"/>
                <a:cs typeface="Arial"/>
              </a:rPr>
              <a:t>comply with this goal, the  school </a:t>
            </a:r>
            <a:r>
              <a:rPr sz="1182" spc="-10" dirty="0">
                <a:latin typeface="Garamond" panose="02020404030301010803" pitchFamily="18" charset="0"/>
                <a:cs typeface="Arial"/>
              </a:rPr>
              <a:t>will </a:t>
            </a:r>
            <a:r>
              <a:rPr sz="1182" spc="-5" dirty="0">
                <a:latin typeface="Garamond" panose="02020404030301010803" pitchFamily="18" charset="0"/>
                <a:cs typeface="Arial"/>
              </a:rPr>
              <a:t>follow district policy </a:t>
            </a:r>
            <a:r>
              <a:rPr sz="1182" dirty="0">
                <a:latin typeface="Garamond" panose="02020404030301010803" pitchFamily="18" charset="0"/>
                <a:cs typeface="Arial"/>
              </a:rPr>
              <a:t>for </a:t>
            </a:r>
            <a:r>
              <a:rPr sz="1182" spc="-5" dirty="0">
                <a:latin typeface="Garamond" panose="02020404030301010803" pitchFamily="18" charset="0"/>
                <a:cs typeface="Arial"/>
              </a:rPr>
              <a:t>attendance procedures and can even file court truancy charges. Also,  </a:t>
            </a:r>
            <a:r>
              <a:rPr sz="1182" dirty="0">
                <a:latin typeface="Garamond" panose="02020404030301010803" pitchFamily="18" charset="0"/>
                <a:cs typeface="Arial"/>
              </a:rPr>
              <a:t>I</a:t>
            </a:r>
            <a:r>
              <a:rPr sz="1182" spc="-15" dirty="0">
                <a:latin typeface="Garamond" panose="02020404030301010803" pitchFamily="18" charset="0"/>
                <a:cs typeface="Arial"/>
              </a:rPr>
              <a:t> </a:t>
            </a:r>
            <a:r>
              <a:rPr sz="1182" spc="-5" dirty="0">
                <a:latin typeface="Garamond" panose="02020404030301010803" pitchFamily="18" charset="0"/>
                <a:cs typeface="Arial"/>
              </a:rPr>
              <a:t>know</a:t>
            </a:r>
            <a:r>
              <a:rPr sz="1182" spc="-34" dirty="0">
                <a:latin typeface="Garamond" panose="02020404030301010803" pitchFamily="18" charset="0"/>
                <a:cs typeface="Arial"/>
              </a:rPr>
              <a:t> </a:t>
            </a:r>
            <a:r>
              <a:rPr sz="1182" dirty="0">
                <a:latin typeface="Garamond" panose="02020404030301010803" pitchFamily="18" charset="0"/>
                <a:cs typeface="Arial"/>
              </a:rPr>
              <a:t>that</a:t>
            </a:r>
            <a:r>
              <a:rPr sz="1182" spc="-30" dirty="0">
                <a:latin typeface="Garamond" panose="02020404030301010803" pitchFamily="18" charset="0"/>
                <a:cs typeface="Arial"/>
              </a:rPr>
              <a:t> </a:t>
            </a:r>
            <a:r>
              <a:rPr sz="1182" spc="-10" dirty="0">
                <a:latin typeface="Garamond" panose="02020404030301010803" pitchFamily="18" charset="0"/>
                <a:cs typeface="Arial"/>
              </a:rPr>
              <a:t>if</a:t>
            </a:r>
            <a:r>
              <a:rPr sz="1182" spc="-15" dirty="0">
                <a:latin typeface="Garamond" panose="02020404030301010803" pitchFamily="18" charset="0"/>
                <a:cs typeface="Arial"/>
              </a:rPr>
              <a:t> </a:t>
            </a:r>
            <a:r>
              <a:rPr sz="1182" dirty="0">
                <a:latin typeface="Garamond" panose="02020404030301010803" pitchFamily="18" charset="0"/>
                <a:cs typeface="Arial"/>
              </a:rPr>
              <a:t>my</a:t>
            </a:r>
            <a:r>
              <a:rPr sz="1182" spc="-30" dirty="0">
                <a:latin typeface="Garamond" panose="02020404030301010803" pitchFamily="18" charset="0"/>
                <a:cs typeface="Arial"/>
              </a:rPr>
              <a:t> </a:t>
            </a:r>
            <a:r>
              <a:rPr sz="1182" spc="-5" dirty="0">
                <a:latin typeface="Garamond" panose="02020404030301010803" pitchFamily="18" charset="0"/>
                <a:cs typeface="Arial"/>
              </a:rPr>
              <a:t>child</a:t>
            </a:r>
            <a:r>
              <a:rPr sz="1182" spc="-15" dirty="0">
                <a:latin typeface="Garamond" panose="02020404030301010803" pitchFamily="18" charset="0"/>
                <a:cs typeface="Arial"/>
              </a:rPr>
              <a:t> </a:t>
            </a:r>
            <a:r>
              <a:rPr sz="1182" spc="-5" dirty="0">
                <a:latin typeface="Garamond" panose="02020404030301010803" pitchFamily="18" charset="0"/>
                <a:cs typeface="Arial"/>
              </a:rPr>
              <a:t>has</a:t>
            </a:r>
            <a:r>
              <a:rPr sz="1182" spc="-30" dirty="0">
                <a:latin typeface="Garamond" panose="02020404030301010803" pitchFamily="18" charset="0"/>
                <a:cs typeface="Arial"/>
              </a:rPr>
              <a:t> </a:t>
            </a:r>
            <a:r>
              <a:rPr sz="1182" dirty="0">
                <a:latin typeface="Garamond" panose="02020404030301010803" pitchFamily="18" charset="0"/>
                <a:cs typeface="Arial"/>
              </a:rPr>
              <a:t>more</a:t>
            </a:r>
            <a:r>
              <a:rPr sz="1182" spc="-25" dirty="0">
                <a:latin typeface="Garamond" panose="02020404030301010803" pitchFamily="18" charset="0"/>
                <a:cs typeface="Arial"/>
              </a:rPr>
              <a:t> </a:t>
            </a:r>
            <a:r>
              <a:rPr sz="1182" spc="-5" dirty="0">
                <a:latin typeface="Garamond" panose="02020404030301010803" pitchFamily="18" charset="0"/>
                <a:cs typeface="Arial"/>
              </a:rPr>
              <a:t>than</a:t>
            </a:r>
            <a:r>
              <a:rPr sz="1182" spc="-15" dirty="0">
                <a:latin typeface="Garamond" panose="02020404030301010803" pitchFamily="18" charset="0"/>
                <a:cs typeface="Arial"/>
              </a:rPr>
              <a:t> </a:t>
            </a:r>
            <a:r>
              <a:rPr sz="1182" spc="-5" dirty="0">
                <a:latin typeface="Garamond" panose="02020404030301010803" pitchFamily="18" charset="0"/>
                <a:cs typeface="Arial"/>
              </a:rPr>
              <a:t>5</a:t>
            </a:r>
            <a:r>
              <a:rPr sz="1182" spc="-25" dirty="0">
                <a:latin typeface="Garamond" panose="02020404030301010803" pitchFamily="18" charset="0"/>
                <a:cs typeface="Arial"/>
              </a:rPr>
              <a:t> </a:t>
            </a:r>
            <a:r>
              <a:rPr sz="1182" spc="-5" dirty="0">
                <a:latin typeface="Garamond" panose="02020404030301010803" pitchFamily="18" charset="0"/>
                <a:cs typeface="Arial"/>
              </a:rPr>
              <a:t>unexcused</a:t>
            </a:r>
            <a:r>
              <a:rPr sz="1182" spc="-25" dirty="0">
                <a:latin typeface="Garamond" panose="02020404030301010803" pitchFamily="18" charset="0"/>
                <a:cs typeface="Arial"/>
              </a:rPr>
              <a:t> </a:t>
            </a:r>
            <a:r>
              <a:rPr sz="1182" spc="-5" dirty="0">
                <a:latin typeface="Garamond" panose="02020404030301010803" pitchFamily="18" charset="0"/>
                <a:cs typeface="Arial"/>
              </a:rPr>
              <a:t>absences</a:t>
            </a:r>
            <a:r>
              <a:rPr sz="1182" spc="-20" dirty="0">
                <a:latin typeface="Garamond" panose="02020404030301010803" pitchFamily="18" charset="0"/>
                <a:cs typeface="Arial"/>
              </a:rPr>
              <a:t> </a:t>
            </a:r>
            <a:r>
              <a:rPr sz="1182" spc="-10" dirty="0">
                <a:latin typeface="Garamond" panose="02020404030301010803" pitchFamily="18" charset="0"/>
                <a:cs typeface="Arial"/>
              </a:rPr>
              <a:t>in</a:t>
            </a:r>
            <a:r>
              <a:rPr sz="1182" spc="-15" dirty="0">
                <a:latin typeface="Garamond" panose="02020404030301010803" pitchFamily="18" charset="0"/>
                <a:cs typeface="Arial"/>
              </a:rPr>
              <a:t> </a:t>
            </a:r>
            <a:r>
              <a:rPr sz="1182" spc="-5" dirty="0">
                <a:latin typeface="Garamond" panose="02020404030301010803" pitchFamily="18" charset="0"/>
                <a:cs typeface="Arial"/>
              </a:rPr>
              <a:t>a</a:t>
            </a:r>
            <a:r>
              <a:rPr sz="1182" spc="10" dirty="0">
                <a:latin typeface="Garamond" panose="02020404030301010803" pitchFamily="18" charset="0"/>
                <a:cs typeface="Arial"/>
              </a:rPr>
              <a:t> </a:t>
            </a:r>
            <a:r>
              <a:rPr sz="1182" spc="-10" dirty="0">
                <a:latin typeface="Garamond" panose="02020404030301010803" pitchFamily="18" charset="0"/>
                <a:cs typeface="Arial"/>
              </a:rPr>
              <a:t>semester,</a:t>
            </a:r>
            <a:r>
              <a:rPr sz="1182" spc="-15" dirty="0">
                <a:latin typeface="Garamond" panose="02020404030301010803" pitchFamily="18" charset="0"/>
                <a:cs typeface="Arial"/>
              </a:rPr>
              <a:t> </a:t>
            </a:r>
            <a:r>
              <a:rPr sz="1182" spc="-5" dirty="0">
                <a:latin typeface="Garamond" panose="02020404030301010803" pitchFamily="18" charset="0"/>
                <a:cs typeface="Arial"/>
              </a:rPr>
              <a:t>the</a:t>
            </a:r>
            <a:r>
              <a:rPr sz="1182" spc="-15" dirty="0">
                <a:latin typeface="Garamond" panose="02020404030301010803" pitchFamily="18" charset="0"/>
                <a:cs typeface="Arial"/>
              </a:rPr>
              <a:t> </a:t>
            </a:r>
            <a:r>
              <a:rPr sz="1182" spc="-5" dirty="0">
                <a:latin typeface="Garamond" panose="02020404030301010803" pitchFamily="18" charset="0"/>
                <a:cs typeface="Arial"/>
              </a:rPr>
              <a:t>district</a:t>
            </a:r>
            <a:r>
              <a:rPr sz="1182" spc="-30" dirty="0">
                <a:latin typeface="Garamond" panose="02020404030301010803" pitchFamily="18" charset="0"/>
                <a:cs typeface="Arial"/>
              </a:rPr>
              <a:t> </a:t>
            </a:r>
            <a:r>
              <a:rPr sz="1182" spc="-5" dirty="0">
                <a:latin typeface="Garamond" panose="02020404030301010803" pitchFamily="18" charset="0"/>
                <a:cs typeface="Arial"/>
              </a:rPr>
              <a:t>may</a:t>
            </a:r>
            <a:r>
              <a:rPr sz="1182" spc="-20" dirty="0">
                <a:latin typeface="Garamond" panose="02020404030301010803" pitchFamily="18" charset="0"/>
                <a:cs typeface="Arial"/>
              </a:rPr>
              <a:t> </a:t>
            </a:r>
            <a:r>
              <a:rPr sz="1182" spc="-5" dirty="0">
                <a:latin typeface="Garamond" panose="02020404030301010803" pitchFamily="18" charset="0"/>
                <a:cs typeface="Arial"/>
              </a:rPr>
              <a:t>withdraw</a:t>
            </a:r>
            <a:r>
              <a:rPr sz="1182" spc="-34" dirty="0">
                <a:latin typeface="Garamond" panose="02020404030301010803" pitchFamily="18" charset="0"/>
                <a:cs typeface="Arial"/>
              </a:rPr>
              <a:t> </a:t>
            </a:r>
            <a:r>
              <a:rPr sz="1182" dirty="0">
                <a:latin typeface="Garamond" panose="02020404030301010803" pitchFamily="18" charset="0"/>
                <a:cs typeface="Arial"/>
              </a:rPr>
              <a:t>my  </a:t>
            </a:r>
            <a:r>
              <a:rPr sz="1182" spc="-5" dirty="0">
                <a:latin typeface="Garamond" panose="02020404030301010803" pitchFamily="18" charset="0"/>
                <a:cs typeface="Arial"/>
              </a:rPr>
              <a:t>child from  school. </a:t>
            </a:r>
            <a:r>
              <a:rPr sz="1182" dirty="0">
                <a:latin typeface="Garamond" panose="02020404030301010803" pitchFamily="18" charset="0"/>
                <a:cs typeface="Arial"/>
              </a:rPr>
              <a:t>I </a:t>
            </a:r>
            <a:r>
              <a:rPr sz="1182" spc="-10" dirty="0">
                <a:latin typeface="Garamond" panose="02020404030301010803" pitchFamily="18" charset="0"/>
                <a:cs typeface="Arial"/>
              </a:rPr>
              <a:t>will  </a:t>
            </a:r>
            <a:r>
              <a:rPr sz="1182" spc="-5" dirty="0">
                <a:latin typeface="Garamond" panose="02020404030301010803" pitchFamily="18" charset="0"/>
                <a:cs typeface="Arial"/>
              </a:rPr>
              <a:t>find </a:t>
            </a:r>
            <a:r>
              <a:rPr sz="1182" dirty="0">
                <a:latin typeface="Garamond" panose="02020404030301010803" pitchFamily="18" charset="0"/>
                <a:cs typeface="Arial"/>
              </a:rPr>
              <a:t>more </a:t>
            </a:r>
            <a:r>
              <a:rPr sz="1182" spc="-5" dirty="0">
                <a:latin typeface="Garamond" panose="02020404030301010803" pitchFamily="18" charset="0"/>
                <a:cs typeface="Arial"/>
              </a:rPr>
              <a:t>information  </a:t>
            </a:r>
            <a:r>
              <a:rPr sz="1182" spc="-10" dirty="0">
                <a:latin typeface="Garamond" panose="02020404030301010803" pitchFamily="18" charset="0"/>
                <a:cs typeface="Arial"/>
              </a:rPr>
              <a:t>in  </a:t>
            </a:r>
            <a:r>
              <a:rPr sz="1182" spc="-5" dirty="0">
                <a:latin typeface="Garamond" panose="02020404030301010803" pitchFamily="18" charset="0"/>
                <a:cs typeface="Arial"/>
              </a:rPr>
              <a:t>the Student Parent Handbook.</a:t>
            </a:r>
            <a:r>
              <a:rPr lang="en-US" sz="1182" spc="-5" dirty="0">
                <a:latin typeface="Garamond" panose="02020404030301010803" pitchFamily="18" charset="0"/>
                <a:cs typeface="Arial"/>
              </a:rPr>
              <a:t>  </a:t>
            </a:r>
            <a:r>
              <a:rPr sz="1182" dirty="0">
                <a:latin typeface="Garamond" panose="02020404030301010803" pitchFamily="18" charset="0"/>
                <a:cs typeface="Arial"/>
              </a:rPr>
              <a:t>I </a:t>
            </a:r>
            <a:r>
              <a:rPr sz="1182" spc="-5" dirty="0">
                <a:latin typeface="Garamond" panose="02020404030301010803" pitchFamily="18" charset="0"/>
                <a:cs typeface="Arial"/>
              </a:rPr>
              <a:t>can </a:t>
            </a:r>
            <a:r>
              <a:rPr sz="1182" dirty="0">
                <a:latin typeface="Garamond" panose="02020404030301010803" pitchFamily="18" charset="0"/>
                <a:cs typeface="Arial"/>
              </a:rPr>
              <a:t>find </a:t>
            </a:r>
            <a:r>
              <a:rPr sz="1182" spc="-5" dirty="0">
                <a:latin typeface="Garamond" panose="02020404030301010803" pitchFamily="18" charset="0"/>
                <a:cs typeface="Arial"/>
              </a:rPr>
              <a:t>further</a:t>
            </a:r>
            <a:endParaRPr sz="1182" dirty="0">
              <a:latin typeface="Garamond" panose="02020404030301010803" pitchFamily="18" charset="0"/>
              <a:cs typeface="Arial"/>
            </a:endParaRPr>
          </a:p>
          <a:p>
            <a:pPr marL="12513" algn="just">
              <a:spcBef>
                <a:spcPts val="79"/>
              </a:spcBef>
            </a:pPr>
            <a:r>
              <a:rPr sz="1182" spc="-5" dirty="0">
                <a:latin typeface="Garamond" panose="02020404030301010803" pitchFamily="18" charset="0"/>
                <a:cs typeface="Arial"/>
              </a:rPr>
              <a:t>attendance information </a:t>
            </a:r>
            <a:r>
              <a:rPr sz="1182" dirty="0">
                <a:latin typeface="Garamond" panose="02020404030301010803" pitchFamily="18" charset="0"/>
                <a:cs typeface="Arial"/>
              </a:rPr>
              <a:t>at </a:t>
            </a:r>
            <a:r>
              <a:rPr sz="1182" u="sng" spc="-5" dirty="0">
                <a:solidFill>
                  <a:srgbClr val="0000FF"/>
                </a:solidFill>
                <a:latin typeface="Garamond" panose="02020404030301010803" pitchFamily="18" charset="0"/>
                <a:cs typeface="Arial"/>
                <a:hlinkClick r:id="rId2"/>
              </a:rPr>
              <a:t>www.bisd.us/ </a:t>
            </a:r>
            <a:r>
              <a:rPr sz="1182" spc="-5" dirty="0">
                <a:latin typeface="Garamond" panose="02020404030301010803" pitchFamily="18" charset="0"/>
                <a:cs typeface="Arial"/>
              </a:rPr>
              <a:t>Pupil</a:t>
            </a:r>
            <a:r>
              <a:rPr sz="1182" spc="10" dirty="0">
                <a:latin typeface="Garamond" panose="02020404030301010803" pitchFamily="18" charset="0"/>
                <a:cs typeface="Arial"/>
              </a:rPr>
              <a:t> </a:t>
            </a:r>
            <a:r>
              <a:rPr sz="1182" spc="-5" dirty="0">
                <a:latin typeface="Garamond" panose="02020404030301010803" pitchFamily="18" charset="0"/>
                <a:cs typeface="Arial"/>
              </a:rPr>
              <a:t>Services.</a:t>
            </a:r>
            <a:endParaRPr sz="1182" dirty="0">
              <a:latin typeface="Garamond" panose="02020404030301010803" pitchFamily="18" charset="0"/>
              <a:cs typeface="Arial"/>
            </a:endParaRPr>
          </a:p>
        </p:txBody>
      </p:sp>
      <p:sp>
        <p:nvSpPr>
          <p:cNvPr id="7" name="object 7"/>
          <p:cNvSpPr/>
          <p:nvPr/>
        </p:nvSpPr>
        <p:spPr>
          <a:xfrm>
            <a:off x="2096217" y="6629052"/>
            <a:ext cx="2093464" cy="0"/>
          </a:xfrm>
          <a:custGeom>
            <a:avLst/>
            <a:gdLst/>
            <a:ahLst/>
            <a:cxnLst/>
            <a:rect l="l" t="t" r="r" b="b"/>
            <a:pathLst>
              <a:path w="2124710">
                <a:moveTo>
                  <a:pt x="0" y="0"/>
                </a:moveTo>
                <a:lnTo>
                  <a:pt x="2124456" y="0"/>
                </a:lnTo>
              </a:path>
            </a:pathLst>
          </a:custGeom>
          <a:ln w="13715">
            <a:solidFill>
              <a:srgbClr val="1C1C1C"/>
            </a:solidFill>
          </a:ln>
        </p:spPr>
        <p:txBody>
          <a:bodyPr wrap="square" lIns="0" tIns="0" rIns="0" bIns="0" rtlCol="0"/>
          <a:lstStyle/>
          <a:p>
            <a:endParaRPr sz="1774">
              <a:latin typeface="Garamond" panose="02020404030301010803" pitchFamily="18" charset="0"/>
            </a:endParaRPr>
          </a:p>
        </p:txBody>
      </p:sp>
      <p:sp>
        <p:nvSpPr>
          <p:cNvPr id="8" name="object 8"/>
          <p:cNvSpPr/>
          <p:nvPr/>
        </p:nvSpPr>
        <p:spPr>
          <a:xfrm>
            <a:off x="4773550" y="6629052"/>
            <a:ext cx="536192" cy="0"/>
          </a:xfrm>
          <a:custGeom>
            <a:avLst/>
            <a:gdLst/>
            <a:ahLst/>
            <a:cxnLst/>
            <a:rect l="l" t="t" r="r" b="b"/>
            <a:pathLst>
              <a:path w="544195">
                <a:moveTo>
                  <a:pt x="0" y="0"/>
                </a:moveTo>
                <a:lnTo>
                  <a:pt x="544068" y="0"/>
                </a:lnTo>
              </a:path>
            </a:pathLst>
          </a:custGeom>
          <a:ln w="13715">
            <a:solidFill>
              <a:srgbClr val="1C1C1C"/>
            </a:solidFill>
          </a:ln>
        </p:spPr>
        <p:txBody>
          <a:bodyPr wrap="square" lIns="0" tIns="0" rIns="0" bIns="0" rtlCol="0"/>
          <a:lstStyle/>
          <a:p>
            <a:endParaRPr sz="1774">
              <a:latin typeface="Garamond" panose="02020404030301010803" pitchFamily="18" charset="0"/>
            </a:endParaRPr>
          </a:p>
        </p:txBody>
      </p:sp>
      <p:sp>
        <p:nvSpPr>
          <p:cNvPr id="9" name="object 9"/>
          <p:cNvSpPr txBox="1"/>
          <p:nvPr/>
        </p:nvSpPr>
        <p:spPr>
          <a:xfrm>
            <a:off x="437964" y="5228823"/>
            <a:ext cx="6861006" cy="3295197"/>
          </a:xfrm>
          <a:prstGeom prst="rect">
            <a:avLst/>
          </a:prstGeom>
        </p:spPr>
        <p:txBody>
          <a:bodyPr vert="horz" wrap="square" lIns="0" tIns="0" rIns="0" bIns="0" rtlCol="0">
            <a:spAutoFit/>
          </a:bodyPr>
          <a:lstStyle/>
          <a:p>
            <a:pPr marL="54432">
              <a:tabLst>
                <a:tab pos="4066200" algn="l"/>
              </a:tabLst>
            </a:pPr>
            <a:r>
              <a:rPr sz="1182" spc="-5" dirty="0">
                <a:latin typeface="Garamond" panose="02020404030301010803" pitchFamily="18" charset="0"/>
                <a:cs typeface="Arial"/>
              </a:rPr>
              <a:t>Signature</a:t>
            </a:r>
            <a:r>
              <a:rPr sz="1182" spc="5" dirty="0">
                <a:latin typeface="Garamond" panose="02020404030301010803" pitchFamily="18" charset="0"/>
                <a:cs typeface="Arial"/>
              </a:rPr>
              <a:t> </a:t>
            </a:r>
            <a:r>
              <a:rPr sz="1182" spc="-5" dirty="0">
                <a:latin typeface="Garamond" panose="02020404030301010803" pitchFamily="18" charset="0"/>
                <a:cs typeface="Arial"/>
              </a:rPr>
              <a:t>of</a:t>
            </a:r>
            <a:r>
              <a:rPr sz="1182" spc="25" dirty="0">
                <a:latin typeface="Garamond" panose="02020404030301010803" pitchFamily="18" charset="0"/>
                <a:cs typeface="Arial"/>
              </a:rPr>
              <a:t> </a:t>
            </a:r>
            <a:r>
              <a:rPr sz="1182" spc="-5" dirty="0">
                <a:latin typeface="Garamond" panose="02020404030301010803" pitchFamily="18" charset="0"/>
                <a:cs typeface="Arial"/>
              </a:rPr>
              <a:t>Parent/Guardian	Date</a:t>
            </a:r>
            <a:endParaRPr sz="1182" dirty="0">
              <a:latin typeface="Garamond" panose="02020404030301010803" pitchFamily="18" charset="0"/>
              <a:cs typeface="Arial"/>
            </a:endParaRPr>
          </a:p>
          <a:p>
            <a:pPr marL="12513">
              <a:spcBef>
                <a:spcPts val="1059"/>
              </a:spcBef>
            </a:pPr>
            <a:r>
              <a:rPr sz="2168" b="1" spc="-5" dirty="0">
                <a:latin typeface="Garamond" panose="02020404030301010803" pitchFamily="18" charset="0"/>
                <a:cs typeface="Arial"/>
              </a:rPr>
              <a:t>………………………………………………………………...</a:t>
            </a:r>
            <a:endParaRPr sz="2168" dirty="0">
              <a:latin typeface="Garamond" panose="02020404030301010803" pitchFamily="18" charset="0"/>
              <a:cs typeface="Arial"/>
            </a:endParaRPr>
          </a:p>
          <a:p>
            <a:pPr marL="19396" algn="ctr">
              <a:spcBef>
                <a:spcPts val="1202"/>
              </a:spcBef>
            </a:pPr>
            <a:r>
              <a:rPr sz="1576" spc="-5" dirty="0">
                <a:latin typeface="Garamond" panose="02020404030301010803" pitchFamily="18" charset="0"/>
                <a:cs typeface="Arial"/>
              </a:rPr>
              <a:t>PreK-Kinder Compromiso de</a:t>
            </a:r>
            <a:r>
              <a:rPr sz="1576" spc="-20" dirty="0">
                <a:latin typeface="Garamond" panose="02020404030301010803" pitchFamily="18" charset="0"/>
                <a:cs typeface="Arial"/>
              </a:rPr>
              <a:t> </a:t>
            </a:r>
            <a:r>
              <a:rPr sz="1576" spc="-5" dirty="0">
                <a:latin typeface="Garamond" panose="02020404030301010803" pitchFamily="18" charset="0"/>
                <a:cs typeface="Arial"/>
              </a:rPr>
              <a:t>Asistencia</a:t>
            </a:r>
            <a:endParaRPr sz="1576" dirty="0">
              <a:latin typeface="Garamond" panose="02020404030301010803" pitchFamily="18" charset="0"/>
              <a:cs typeface="Arial"/>
            </a:endParaRPr>
          </a:p>
          <a:p>
            <a:pPr marL="12513">
              <a:spcBef>
                <a:spcPts val="1276"/>
              </a:spcBef>
              <a:tabLst>
                <a:tab pos="3165242" algn="l"/>
                <a:tab pos="3653887" algn="l"/>
                <a:tab pos="4871432" algn="l"/>
                <a:tab pos="6838524" algn="l"/>
              </a:tabLst>
            </a:pPr>
            <a:r>
              <a:rPr sz="1379" spc="-5" dirty="0">
                <a:solidFill>
                  <a:srgbClr val="1C1C1C"/>
                </a:solidFill>
                <a:latin typeface="Garamond" panose="02020404030301010803" pitchFamily="18" charset="0"/>
                <a:cs typeface="Arial"/>
              </a:rPr>
              <a:t>Nombre</a:t>
            </a:r>
            <a:r>
              <a:rPr sz="1379" spc="5" dirty="0">
                <a:solidFill>
                  <a:srgbClr val="1C1C1C"/>
                </a:solidFill>
                <a:latin typeface="Garamond" panose="02020404030301010803" pitchFamily="18" charset="0"/>
                <a:cs typeface="Arial"/>
              </a:rPr>
              <a:t> </a:t>
            </a:r>
            <a:r>
              <a:rPr sz="1379" spc="-5" dirty="0">
                <a:solidFill>
                  <a:srgbClr val="1C1C1C"/>
                </a:solidFill>
                <a:latin typeface="Garamond" panose="02020404030301010803" pitchFamily="18" charset="0"/>
                <a:cs typeface="Arial"/>
              </a:rPr>
              <a:t>del</a:t>
            </a:r>
            <a:r>
              <a:rPr sz="1379" spc="-10" dirty="0">
                <a:solidFill>
                  <a:srgbClr val="1C1C1C"/>
                </a:solidFill>
                <a:latin typeface="Garamond" panose="02020404030301010803" pitchFamily="18" charset="0"/>
                <a:cs typeface="Arial"/>
              </a:rPr>
              <a:t> </a:t>
            </a:r>
            <a:r>
              <a:rPr sz="1379" spc="-5" dirty="0">
                <a:solidFill>
                  <a:srgbClr val="1C1C1C"/>
                </a:solidFill>
                <a:latin typeface="Garamond" panose="02020404030301010803" pitchFamily="18" charset="0"/>
                <a:cs typeface="Arial"/>
              </a:rPr>
              <a:t>Alumno:	</a:t>
            </a:r>
            <a:r>
              <a:rPr sz="1379" u="sng" spc="-5" dirty="0">
                <a:solidFill>
                  <a:srgbClr val="1C1C1C"/>
                </a:solidFill>
                <a:latin typeface="Garamond" panose="02020404030301010803" pitchFamily="18" charset="0"/>
                <a:cs typeface="Times New Roman"/>
              </a:rPr>
              <a:t>	</a:t>
            </a:r>
            <a:r>
              <a:rPr sz="1379" spc="-5" dirty="0">
                <a:solidFill>
                  <a:srgbClr val="1C1C1C"/>
                </a:solidFill>
                <a:latin typeface="Garamond" panose="02020404030301010803" pitchFamily="18" charset="0"/>
                <a:cs typeface="Arial"/>
              </a:rPr>
              <a:t>Grado:	Maestra</a:t>
            </a:r>
            <a:r>
              <a:rPr sz="1379" spc="-79" dirty="0">
                <a:solidFill>
                  <a:srgbClr val="1C1C1C"/>
                </a:solidFill>
                <a:latin typeface="Garamond" panose="02020404030301010803" pitchFamily="18" charset="0"/>
                <a:cs typeface="Arial"/>
              </a:rPr>
              <a:t> </a:t>
            </a:r>
            <a:r>
              <a:rPr sz="1379" dirty="0">
                <a:solidFill>
                  <a:srgbClr val="1C1C1C"/>
                </a:solidFill>
                <a:latin typeface="Garamond" panose="02020404030301010803" pitchFamily="18" charset="0"/>
                <a:cs typeface="Arial"/>
              </a:rPr>
              <a:t>(o)</a:t>
            </a:r>
            <a:r>
              <a:rPr sz="1379" u="sng" dirty="0">
                <a:solidFill>
                  <a:srgbClr val="1C1C1C"/>
                </a:solidFill>
                <a:latin typeface="Garamond" panose="02020404030301010803" pitchFamily="18" charset="0"/>
                <a:cs typeface="Times New Roman"/>
              </a:rPr>
              <a:t> 	</a:t>
            </a:r>
            <a:endParaRPr sz="1379" dirty="0">
              <a:latin typeface="Garamond" panose="02020404030301010803" pitchFamily="18" charset="0"/>
              <a:cs typeface="Times New Roman"/>
            </a:endParaRPr>
          </a:p>
          <a:p>
            <a:pPr>
              <a:spcBef>
                <a:spcPts val="49"/>
              </a:spcBef>
            </a:pPr>
            <a:endParaRPr sz="1872" dirty="0">
              <a:latin typeface="Garamond" panose="02020404030301010803" pitchFamily="18" charset="0"/>
              <a:cs typeface="Times New Roman"/>
            </a:endParaRPr>
          </a:p>
          <a:p>
            <a:pPr marL="12513">
              <a:spcBef>
                <a:spcPts val="5"/>
              </a:spcBef>
              <a:tabLst>
                <a:tab pos="2285556" algn="l"/>
              </a:tabLst>
            </a:pPr>
            <a:r>
              <a:rPr sz="1182" spc="-5" dirty="0">
                <a:solidFill>
                  <a:srgbClr val="1C1C1C"/>
                </a:solidFill>
                <a:latin typeface="Garamond" panose="02020404030301010803" pitchFamily="18" charset="0"/>
                <a:cs typeface="Arial"/>
              </a:rPr>
              <a:t>Yo,</a:t>
            </a:r>
            <a:r>
              <a:rPr sz="1182" u="sng" spc="-5" dirty="0">
                <a:solidFill>
                  <a:srgbClr val="1C1C1C"/>
                </a:solidFill>
                <a:latin typeface="Garamond" panose="02020404030301010803" pitchFamily="18" charset="0"/>
                <a:cs typeface="Times New Roman"/>
              </a:rPr>
              <a:t>	</a:t>
            </a:r>
            <a:r>
              <a:rPr sz="1182" spc="-5" dirty="0">
                <a:solidFill>
                  <a:srgbClr val="1C1C1C"/>
                </a:solidFill>
                <a:latin typeface="Garamond" panose="02020404030301010803" pitchFamily="18" charset="0"/>
                <a:cs typeface="Arial"/>
              </a:rPr>
              <a:t>me comprometo que </a:t>
            </a:r>
            <a:r>
              <a:rPr sz="1182" dirty="0">
                <a:solidFill>
                  <a:srgbClr val="1C1C1C"/>
                </a:solidFill>
                <a:latin typeface="Garamond" panose="02020404030301010803" pitchFamily="18" charset="0"/>
                <a:cs typeface="Arial"/>
              </a:rPr>
              <a:t>mi </a:t>
            </a:r>
            <a:r>
              <a:rPr sz="1182" spc="-5" dirty="0">
                <a:solidFill>
                  <a:srgbClr val="1C1C1C"/>
                </a:solidFill>
                <a:latin typeface="Garamond" panose="02020404030301010803" pitchFamily="18" charset="0"/>
                <a:cs typeface="Arial"/>
              </a:rPr>
              <a:t>hijo/a asistirá a la escuela </a:t>
            </a:r>
            <a:r>
              <a:rPr sz="1182" dirty="0">
                <a:solidFill>
                  <a:srgbClr val="1C1C1C"/>
                </a:solidFill>
                <a:latin typeface="Garamond" panose="02020404030301010803" pitchFamily="18" charset="0"/>
                <a:cs typeface="Arial"/>
              </a:rPr>
              <a:t>y </a:t>
            </a:r>
            <a:r>
              <a:rPr sz="1182" spc="-5" dirty="0">
                <a:solidFill>
                  <a:srgbClr val="1C1C1C"/>
                </a:solidFill>
                <a:latin typeface="Garamond" panose="02020404030301010803" pitchFamily="18" charset="0"/>
                <a:cs typeface="Arial"/>
              </a:rPr>
              <a:t>cumplir</a:t>
            </a:r>
            <a:r>
              <a:rPr sz="1182" spc="25" dirty="0">
                <a:solidFill>
                  <a:srgbClr val="1C1C1C"/>
                </a:solidFill>
                <a:latin typeface="Garamond" panose="02020404030301010803" pitchFamily="18" charset="0"/>
                <a:cs typeface="Arial"/>
              </a:rPr>
              <a:t> </a:t>
            </a:r>
            <a:r>
              <a:rPr sz="1182" spc="-5" dirty="0">
                <a:solidFill>
                  <a:srgbClr val="1C1C1C"/>
                </a:solidFill>
                <a:latin typeface="Garamond" panose="02020404030301010803" pitchFamily="18" charset="0"/>
                <a:cs typeface="Arial"/>
              </a:rPr>
              <a:t>con</a:t>
            </a:r>
            <a:endParaRPr sz="1182" dirty="0">
              <a:latin typeface="Garamond" panose="02020404030301010803" pitchFamily="18" charset="0"/>
              <a:cs typeface="Arial"/>
            </a:endParaRPr>
          </a:p>
          <a:p>
            <a:pPr marL="357881">
              <a:spcBef>
                <a:spcPts val="177"/>
              </a:spcBef>
            </a:pPr>
            <a:r>
              <a:rPr sz="887" spc="-5" dirty="0">
                <a:latin typeface="Garamond" panose="02020404030301010803" pitchFamily="18" charset="0"/>
                <a:cs typeface="Arial"/>
              </a:rPr>
              <a:t>Nombre del</a:t>
            </a:r>
            <a:r>
              <a:rPr sz="887" spc="-44" dirty="0">
                <a:latin typeface="Garamond" panose="02020404030301010803" pitchFamily="18" charset="0"/>
                <a:cs typeface="Arial"/>
              </a:rPr>
              <a:t> </a:t>
            </a:r>
            <a:r>
              <a:rPr sz="887" spc="-5" dirty="0">
                <a:latin typeface="Garamond" panose="02020404030301010803" pitchFamily="18" charset="0"/>
                <a:cs typeface="Arial"/>
              </a:rPr>
              <a:t>Padre/Tutor</a:t>
            </a:r>
            <a:endParaRPr sz="887" dirty="0">
              <a:latin typeface="Garamond" panose="02020404030301010803" pitchFamily="18" charset="0"/>
              <a:cs typeface="Arial"/>
            </a:endParaRPr>
          </a:p>
          <a:p>
            <a:pPr marL="12513" marR="35037">
              <a:lnSpc>
                <a:spcPts val="1557"/>
              </a:lnSpc>
              <a:spcBef>
                <a:spcPts val="20"/>
              </a:spcBef>
            </a:pPr>
            <a:r>
              <a:rPr sz="1182" spc="-5" dirty="0">
                <a:solidFill>
                  <a:srgbClr val="1C1C1C"/>
                </a:solidFill>
                <a:latin typeface="Garamond" panose="02020404030301010803" pitchFamily="18" charset="0"/>
                <a:cs typeface="Arial"/>
              </a:rPr>
              <a:t>la meta </a:t>
            </a:r>
            <a:r>
              <a:rPr sz="1182" spc="-5" dirty="0">
                <a:latin typeface="Garamond" panose="02020404030301010803" pitchFamily="18" charset="0"/>
                <a:cs typeface="Arial"/>
              </a:rPr>
              <a:t>del distrito escolar de 97.5% por el año. </a:t>
            </a:r>
            <a:r>
              <a:rPr sz="1182" dirty="0">
                <a:latin typeface="Garamond" panose="02020404030301010803" pitchFamily="18" charset="0"/>
                <a:cs typeface="Arial"/>
              </a:rPr>
              <a:t>Esto </a:t>
            </a:r>
            <a:r>
              <a:rPr sz="1182" spc="-5" dirty="0">
                <a:latin typeface="Garamond" panose="02020404030301010803" pitchFamily="18" charset="0"/>
                <a:cs typeface="Arial"/>
              </a:rPr>
              <a:t>significa </a:t>
            </a:r>
            <a:r>
              <a:rPr sz="1182" spc="-10" dirty="0">
                <a:latin typeface="Garamond" panose="02020404030301010803" pitchFamily="18" charset="0"/>
                <a:cs typeface="Arial"/>
              </a:rPr>
              <a:t>que </a:t>
            </a:r>
            <a:r>
              <a:rPr sz="1182" dirty="0">
                <a:latin typeface="Garamond" panose="02020404030301010803" pitchFamily="18" charset="0"/>
                <a:cs typeface="Arial"/>
              </a:rPr>
              <a:t>mi </a:t>
            </a:r>
            <a:r>
              <a:rPr sz="1182" spc="-5" dirty="0">
                <a:latin typeface="Garamond" panose="02020404030301010803" pitchFamily="18" charset="0"/>
                <a:cs typeface="Arial"/>
              </a:rPr>
              <a:t>hijo/a asistirá un mínimo de </a:t>
            </a:r>
            <a:r>
              <a:rPr sz="1182" spc="-10" dirty="0">
                <a:latin typeface="Garamond" panose="02020404030301010803" pitchFamily="18" charset="0"/>
                <a:cs typeface="Arial"/>
              </a:rPr>
              <a:t>174  </a:t>
            </a:r>
            <a:r>
              <a:rPr sz="1182" spc="-5" dirty="0">
                <a:latin typeface="Garamond" panose="02020404030301010803" pitchFamily="18" charset="0"/>
                <a:cs typeface="Arial"/>
              </a:rPr>
              <a:t>días del año. El distrito aceptará </a:t>
            </a:r>
            <a:r>
              <a:rPr sz="1182" dirty="0">
                <a:latin typeface="Garamond" panose="02020404030301010803" pitchFamily="18" charset="0"/>
                <a:cs typeface="Arial"/>
              </a:rPr>
              <a:t>mis </a:t>
            </a:r>
            <a:r>
              <a:rPr sz="1182" spc="-5" dirty="0">
                <a:latin typeface="Garamond" panose="02020404030301010803" pitchFamily="18" charset="0"/>
                <a:cs typeface="Arial"/>
              </a:rPr>
              <a:t>notas escritas a mano para excusa sólo cinco días </a:t>
            </a:r>
            <a:r>
              <a:rPr sz="1182" spc="-10" dirty="0">
                <a:latin typeface="Garamond" panose="02020404030301010803" pitchFamily="18" charset="0"/>
                <a:cs typeface="Arial"/>
              </a:rPr>
              <a:t>de </a:t>
            </a:r>
            <a:r>
              <a:rPr sz="1182" spc="-5" dirty="0">
                <a:latin typeface="Garamond" panose="02020404030301010803" pitchFamily="18" charset="0"/>
                <a:cs typeface="Arial"/>
              </a:rPr>
              <a:t>ausencia  durante el año escolar.  Entiendo que la escuela </a:t>
            </a:r>
            <a:r>
              <a:rPr sz="1182" spc="-10" dirty="0">
                <a:latin typeface="Garamond" panose="02020404030301010803" pitchFamily="18" charset="0"/>
                <a:cs typeface="Arial"/>
              </a:rPr>
              <a:t>va </a:t>
            </a:r>
            <a:r>
              <a:rPr sz="1182" spc="-5" dirty="0">
                <a:latin typeface="Garamond" panose="02020404030301010803" pitchFamily="18" charset="0"/>
                <a:cs typeface="Arial"/>
              </a:rPr>
              <a:t>a seguir el protocolo </a:t>
            </a:r>
            <a:r>
              <a:rPr sz="1182" dirty="0">
                <a:latin typeface="Garamond" panose="02020404030301010803" pitchFamily="18" charset="0"/>
                <a:cs typeface="Arial"/>
              </a:rPr>
              <a:t>y </a:t>
            </a:r>
            <a:r>
              <a:rPr sz="1182" spc="-5" dirty="0">
                <a:latin typeface="Garamond" panose="02020404030301010803" pitchFamily="18" charset="0"/>
                <a:cs typeface="Arial"/>
              </a:rPr>
              <a:t>procedimientos </a:t>
            </a:r>
            <a:r>
              <a:rPr sz="1182" dirty="0">
                <a:latin typeface="Garamond" panose="02020404030301010803" pitchFamily="18" charset="0"/>
                <a:cs typeface="Arial"/>
              </a:rPr>
              <a:t>y</a:t>
            </a:r>
            <a:r>
              <a:rPr sz="1182" spc="153" dirty="0">
                <a:latin typeface="Garamond" panose="02020404030301010803" pitchFamily="18" charset="0"/>
                <a:cs typeface="Arial"/>
              </a:rPr>
              <a:t> </a:t>
            </a:r>
            <a:r>
              <a:rPr sz="1182" spc="-5" dirty="0">
                <a:latin typeface="Garamond" panose="02020404030301010803" pitchFamily="18" charset="0"/>
                <a:cs typeface="Arial"/>
              </a:rPr>
              <a:t>pueden</a:t>
            </a:r>
            <a:endParaRPr sz="1182" dirty="0">
              <a:latin typeface="Garamond" panose="02020404030301010803" pitchFamily="18" charset="0"/>
              <a:cs typeface="Arial"/>
            </a:endParaRPr>
          </a:p>
          <a:p>
            <a:pPr marL="12513" marR="35037">
              <a:lnSpc>
                <a:spcPts val="1557"/>
              </a:lnSpc>
              <a:spcBef>
                <a:spcPts val="15"/>
              </a:spcBef>
            </a:pPr>
            <a:r>
              <a:rPr sz="1182" spc="-5" dirty="0">
                <a:latin typeface="Garamond" panose="02020404030301010803" pitchFamily="18" charset="0"/>
                <a:cs typeface="Arial"/>
              </a:rPr>
              <a:t>poner cargos por ausencias sin permiso. Sé cuando </a:t>
            </a:r>
            <a:r>
              <a:rPr sz="1182" dirty="0">
                <a:latin typeface="Garamond" panose="02020404030301010803" pitchFamily="18" charset="0"/>
                <a:cs typeface="Arial"/>
              </a:rPr>
              <a:t>mi </a:t>
            </a:r>
            <a:r>
              <a:rPr sz="1182" spc="-5" dirty="0">
                <a:latin typeface="Garamond" panose="02020404030301010803" pitchFamily="18" charset="0"/>
                <a:cs typeface="Arial"/>
              </a:rPr>
              <a:t>hijo tiene más de 5 ausencias </a:t>
            </a:r>
            <a:r>
              <a:rPr sz="1182" spc="-10" dirty="0">
                <a:latin typeface="Garamond" panose="02020404030301010803" pitchFamily="18" charset="0"/>
                <a:cs typeface="Arial"/>
              </a:rPr>
              <a:t>en </a:t>
            </a:r>
            <a:r>
              <a:rPr sz="1182" spc="-5" dirty="0">
                <a:latin typeface="Garamond" panose="02020404030301010803" pitchFamily="18" charset="0"/>
                <a:cs typeface="Arial"/>
              </a:rPr>
              <a:t>un semestre,  el distrito puede retirar a </a:t>
            </a:r>
            <a:r>
              <a:rPr sz="1182" dirty="0">
                <a:latin typeface="Garamond" panose="02020404030301010803" pitchFamily="18" charset="0"/>
                <a:cs typeface="Arial"/>
              </a:rPr>
              <a:t>mi </a:t>
            </a:r>
            <a:r>
              <a:rPr sz="1182" spc="-5" dirty="0">
                <a:latin typeface="Garamond" panose="02020404030301010803" pitchFamily="18" charset="0"/>
                <a:cs typeface="Arial"/>
              </a:rPr>
              <a:t>niño de </a:t>
            </a:r>
            <a:r>
              <a:rPr sz="1182" spc="-10" dirty="0">
                <a:latin typeface="Garamond" panose="02020404030301010803" pitchFamily="18" charset="0"/>
                <a:cs typeface="Arial"/>
              </a:rPr>
              <a:t>la </a:t>
            </a:r>
            <a:r>
              <a:rPr sz="1182" spc="-5" dirty="0">
                <a:latin typeface="Garamond" panose="02020404030301010803" pitchFamily="18" charset="0"/>
                <a:cs typeface="Arial"/>
              </a:rPr>
              <a:t>escuela. </a:t>
            </a:r>
            <a:r>
              <a:rPr sz="1182" dirty="0">
                <a:latin typeface="Garamond" panose="02020404030301010803" pitchFamily="18" charset="0"/>
                <a:cs typeface="Arial"/>
              </a:rPr>
              <a:t>Voy </a:t>
            </a:r>
            <a:r>
              <a:rPr sz="1182" spc="-5" dirty="0">
                <a:latin typeface="Garamond" panose="02020404030301010803" pitchFamily="18" charset="0"/>
                <a:cs typeface="Arial"/>
              </a:rPr>
              <a:t>a leer más sobre esto </a:t>
            </a:r>
            <a:r>
              <a:rPr sz="1182" spc="-10" dirty="0">
                <a:latin typeface="Garamond" panose="02020404030301010803" pitchFamily="18" charset="0"/>
                <a:cs typeface="Arial"/>
              </a:rPr>
              <a:t>en </a:t>
            </a:r>
            <a:r>
              <a:rPr sz="1182" spc="-5" dirty="0">
                <a:latin typeface="Garamond" panose="02020404030301010803" pitchFamily="18" charset="0"/>
                <a:cs typeface="Arial"/>
              </a:rPr>
              <a:t>el Manual para  Estudiantes </a:t>
            </a:r>
            <a:r>
              <a:rPr sz="1182" dirty="0">
                <a:latin typeface="Garamond" panose="02020404030301010803" pitchFamily="18" charset="0"/>
                <a:cs typeface="Arial"/>
              </a:rPr>
              <a:t>y </a:t>
            </a:r>
            <a:r>
              <a:rPr sz="1182" spc="-5" dirty="0">
                <a:latin typeface="Garamond" panose="02020404030301010803" pitchFamily="18" charset="0"/>
                <a:cs typeface="Arial"/>
              </a:rPr>
              <a:t>Padres.  Puedo encontrar </a:t>
            </a:r>
            <a:r>
              <a:rPr sz="1182" dirty="0">
                <a:latin typeface="Garamond" panose="02020404030301010803" pitchFamily="18" charset="0"/>
                <a:cs typeface="Arial"/>
              </a:rPr>
              <a:t>más </a:t>
            </a:r>
            <a:r>
              <a:rPr sz="1182" spc="-5" dirty="0">
                <a:latin typeface="Garamond" panose="02020404030301010803" pitchFamily="18" charset="0"/>
                <a:cs typeface="Arial"/>
              </a:rPr>
              <a:t>información de asistencia en</a:t>
            </a:r>
            <a:r>
              <a:rPr sz="1182" spc="123" dirty="0">
                <a:latin typeface="Garamond" panose="02020404030301010803" pitchFamily="18" charset="0"/>
                <a:cs typeface="Arial"/>
              </a:rPr>
              <a:t> </a:t>
            </a:r>
            <a:r>
              <a:rPr sz="1182" u="sng" spc="-5" dirty="0">
                <a:solidFill>
                  <a:srgbClr val="0000FF"/>
                </a:solidFill>
                <a:latin typeface="Garamond" panose="02020404030301010803" pitchFamily="18" charset="0"/>
                <a:cs typeface="Arial"/>
                <a:hlinkClick r:id="rId3"/>
              </a:rPr>
              <a:t>www.bisd.us/PupilServices</a:t>
            </a:r>
            <a:r>
              <a:rPr sz="1182" spc="-5" dirty="0">
                <a:latin typeface="Garamond" panose="02020404030301010803" pitchFamily="18" charset="0"/>
                <a:cs typeface="Arial"/>
                <a:hlinkClick r:id="rId3"/>
              </a:rPr>
              <a:t>.</a:t>
            </a:r>
            <a:endParaRPr sz="1182" dirty="0">
              <a:latin typeface="Garamond" panose="02020404030301010803" pitchFamily="18" charset="0"/>
              <a:cs typeface="Arial"/>
            </a:endParaRPr>
          </a:p>
        </p:txBody>
      </p:sp>
      <p:sp>
        <p:nvSpPr>
          <p:cNvPr id="10" name="object 10"/>
          <p:cNvSpPr txBox="1"/>
          <p:nvPr/>
        </p:nvSpPr>
        <p:spPr>
          <a:xfrm>
            <a:off x="437878" y="9042856"/>
            <a:ext cx="6523775" cy="680094"/>
          </a:xfrm>
          <a:prstGeom prst="rect">
            <a:avLst/>
          </a:prstGeom>
        </p:spPr>
        <p:txBody>
          <a:bodyPr vert="horz" wrap="square" lIns="0" tIns="0" rIns="0" bIns="0" rtlCol="0">
            <a:spAutoFit/>
          </a:bodyPr>
          <a:lstStyle/>
          <a:p>
            <a:pPr marL="12513">
              <a:tabLst>
                <a:tab pos="4517305" algn="l"/>
              </a:tabLst>
            </a:pPr>
            <a:r>
              <a:rPr sz="1182" dirty="0">
                <a:latin typeface="Garamond" panose="02020404030301010803" pitchFamily="18" charset="0"/>
                <a:cs typeface="Calibri"/>
              </a:rPr>
              <a:t>Firma </a:t>
            </a:r>
            <a:r>
              <a:rPr sz="1182" spc="-5" dirty="0">
                <a:latin typeface="Garamond" panose="02020404030301010803" pitchFamily="18" charset="0"/>
                <a:cs typeface="Calibri"/>
              </a:rPr>
              <a:t>del</a:t>
            </a:r>
            <a:r>
              <a:rPr sz="1182" spc="25" dirty="0">
                <a:latin typeface="Garamond" panose="02020404030301010803" pitchFamily="18" charset="0"/>
                <a:cs typeface="Calibri"/>
              </a:rPr>
              <a:t> </a:t>
            </a:r>
            <a:r>
              <a:rPr sz="1182" spc="-5" dirty="0">
                <a:latin typeface="Garamond" panose="02020404030301010803" pitchFamily="18" charset="0"/>
                <a:cs typeface="Calibri"/>
              </a:rPr>
              <a:t>Padre/</a:t>
            </a:r>
            <a:r>
              <a:rPr sz="1182" spc="10" dirty="0">
                <a:latin typeface="Garamond" panose="02020404030301010803" pitchFamily="18" charset="0"/>
                <a:cs typeface="Calibri"/>
              </a:rPr>
              <a:t> </a:t>
            </a:r>
            <a:r>
              <a:rPr sz="1182" spc="-5" dirty="0">
                <a:latin typeface="Garamond" panose="02020404030301010803" pitchFamily="18" charset="0"/>
                <a:cs typeface="Calibri"/>
              </a:rPr>
              <a:t>Tutor	</a:t>
            </a:r>
            <a:r>
              <a:rPr sz="1182" dirty="0">
                <a:latin typeface="Garamond" panose="02020404030301010803" pitchFamily="18" charset="0"/>
                <a:cs typeface="Calibri"/>
              </a:rPr>
              <a:t>Fecha</a:t>
            </a:r>
          </a:p>
          <a:p>
            <a:pPr>
              <a:lnSpc>
                <a:spcPct val="100000"/>
              </a:lnSpc>
            </a:pPr>
            <a:endParaRPr sz="1182" dirty="0">
              <a:latin typeface="Garamond" panose="02020404030301010803" pitchFamily="18" charset="0"/>
              <a:cs typeface="Times New Roman"/>
            </a:endParaRPr>
          </a:p>
          <a:p>
            <a:pPr marL="12513" marR="5005">
              <a:lnSpc>
                <a:spcPct val="101400"/>
              </a:lnSpc>
              <a:spcBef>
                <a:spcPts val="764"/>
              </a:spcBef>
            </a:pPr>
            <a:r>
              <a:rPr sz="690" dirty="0">
                <a:latin typeface="Garamond" panose="02020404030301010803" pitchFamily="18" charset="0"/>
                <a:cs typeface="Calibri"/>
              </a:rPr>
              <a:t>BISD </a:t>
            </a:r>
            <a:r>
              <a:rPr sz="690" spc="-5" dirty="0">
                <a:latin typeface="Garamond" panose="02020404030301010803" pitchFamily="18" charset="0"/>
                <a:cs typeface="Calibri"/>
              </a:rPr>
              <a:t>does </a:t>
            </a:r>
            <a:r>
              <a:rPr sz="690" spc="-10" dirty="0">
                <a:latin typeface="Garamond" panose="02020404030301010803" pitchFamily="18" charset="0"/>
                <a:cs typeface="Calibri"/>
              </a:rPr>
              <a:t>not </a:t>
            </a:r>
            <a:r>
              <a:rPr sz="690" spc="-5" dirty="0">
                <a:latin typeface="Garamond" panose="02020404030301010803" pitchFamily="18" charset="0"/>
                <a:cs typeface="Calibri"/>
              </a:rPr>
              <a:t>discriminate </a:t>
            </a:r>
            <a:r>
              <a:rPr sz="690" spc="5" dirty="0">
                <a:latin typeface="Garamond" panose="02020404030301010803" pitchFamily="18" charset="0"/>
                <a:cs typeface="Calibri"/>
              </a:rPr>
              <a:t>on </a:t>
            </a:r>
            <a:r>
              <a:rPr sz="690" spc="-10" dirty="0">
                <a:latin typeface="Garamond" panose="02020404030301010803" pitchFamily="18" charset="0"/>
                <a:cs typeface="Calibri"/>
              </a:rPr>
              <a:t>the </a:t>
            </a:r>
            <a:r>
              <a:rPr sz="690" spc="-5" dirty="0">
                <a:latin typeface="Garamond" panose="02020404030301010803" pitchFamily="18" charset="0"/>
                <a:cs typeface="Calibri"/>
              </a:rPr>
              <a:t>basis of race, color, national origin, sex, religion, age, disability or genetic information </a:t>
            </a:r>
            <a:r>
              <a:rPr sz="690" dirty="0">
                <a:latin typeface="Garamond" panose="02020404030301010803" pitchFamily="18" charset="0"/>
                <a:cs typeface="Calibri"/>
              </a:rPr>
              <a:t>in </a:t>
            </a:r>
            <a:r>
              <a:rPr sz="690" spc="-5" dirty="0">
                <a:latin typeface="Garamond" panose="02020404030301010803" pitchFamily="18" charset="0"/>
                <a:cs typeface="Calibri"/>
              </a:rPr>
              <a:t>employment or provision of services, programs or activities.  </a:t>
            </a:r>
            <a:r>
              <a:rPr sz="690" dirty="0">
                <a:latin typeface="Garamond" panose="02020404030301010803" pitchFamily="18" charset="0"/>
                <a:cs typeface="Calibri"/>
              </a:rPr>
              <a:t>BISD </a:t>
            </a:r>
            <a:r>
              <a:rPr sz="690" spc="-10" dirty="0">
                <a:latin typeface="Garamond" panose="02020404030301010803" pitchFamily="18" charset="0"/>
                <a:cs typeface="Calibri"/>
              </a:rPr>
              <a:t>no </a:t>
            </a:r>
            <a:r>
              <a:rPr sz="690" spc="-5" dirty="0">
                <a:latin typeface="Garamond" panose="02020404030301010803" pitchFamily="18" charset="0"/>
                <a:cs typeface="Calibri"/>
              </a:rPr>
              <a:t>discrimina a base </a:t>
            </a:r>
            <a:r>
              <a:rPr sz="690" spc="-10" dirty="0">
                <a:latin typeface="Garamond" panose="02020404030301010803" pitchFamily="18" charset="0"/>
                <a:cs typeface="Calibri"/>
              </a:rPr>
              <a:t>de </a:t>
            </a:r>
            <a:r>
              <a:rPr sz="690" spc="-5" dirty="0">
                <a:latin typeface="Garamond" panose="02020404030301010803" pitchFamily="18" charset="0"/>
                <a:cs typeface="Calibri"/>
              </a:rPr>
              <a:t>raza, color, </a:t>
            </a:r>
            <a:r>
              <a:rPr sz="690" dirty="0">
                <a:latin typeface="Garamond" panose="02020404030301010803" pitchFamily="18" charset="0"/>
                <a:cs typeface="Calibri"/>
              </a:rPr>
              <a:t>origen </a:t>
            </a:r>
            <a:r>
              <a:rPr sz="690" spc="-5" dirty="0">
                <a:latin typeface="Garamond" panose="02020404030301010803" pitchFamily="18" charset="0"/>
                <a:cs typeface="Calibri"/>
              </a:rPr>
              <a:t>nacional, sexo, religión, edad, discapacidad o información genétic en </a:t>
            </a:r>
            <a:r>
              <a:rPr sz="690" dirty="0">
                <a:latin typeface="Garamond" panose="02020404030301010803" pitchFamily="18" charset="0"/>
                <a:cs typeface="Calibri"/>
              </a:rPr>
              <a:t>el </a:t>
            </a:r>
            <a:r>
              <a:rPr sz="690" spc="-5" dirty="0">
                <a:latin typeface="Garamond" panose="02020404030301010803" pitchFamily="18" charset="0"/>
                <a:cs typeface="Calibri"/>
              </a:rPr>
              <a:t>empleo o en la provision </a:t>
            </a:r>
            <a:r>
              <a:rPr sz="690" spc="-10" dirty="0">
                <a:latin typeface="Garamond" panose="02020404030301010803" pitchFamily="18" charset="0"/>
                <a:cs typeface="Calibri"/>
              </a:rPr>
              <a:t>de </a:t>
            </a:r>
            <a:r>
              <a:rPr sz="690" spc="-5" dirty="0">
                <a:latin typeface="Garamond" panose="02020404030301010803" pitchFamily="18" charset="0"/>
                <a:cs typeface="Calibri"/>
              </a:rPr>
              <a:t>servicios, programas o  </a:t>
            </a:r>
            <a:r>
              <a:rPr sz="690" spc="59" dirty="0">
                <a:latin typeface="Garamond" panose="02020404030301010803" pitchFamily="18" charset="0"/>
                <a:cs typeface="Calibri"/>
              </a:rPr>
              <a:t> </a:t>
            </a:r>
            <a:r>
              <a:rPr sz="690" spc="-5" dirty="0">
                <a:latin typeface="Garamond" panose="02020404030301010803" pitchFamily="18" charset="0"/>
                <a:cs typeface="Calibri"/>
              </a:rPr>
              <a:t>actividades.</a:t>
            </a:r>
            <a:endParaRPr sz="690" dirty="0">
              <a:latin typeface="Garamond" panose="02020404030301010803" pitchFamily="18" charset="0"/>
              <a:cs typeface="Calibri"/>
            </a:endParaRPr>
          </a:p>
        </p:txBody>
      </p:sp>
      <p:sp>
        <p:nvSpPr>
          <p:cNvPr id="11" name="object 11"/>
          <p:cNvSpPr/>
          <p:nvPr/>
        </p:nvSpPr>
        <p:spPr>
          <a:xfrm>
            <a:off x="444951" y="250810"/>
            <a:ext cx="1045894" cy="1052976"/>
          </a:xfrm>
          <a:prstGeom prst="rect">
            <a:avLst/>
          </a:prstGeom>
          <a:blipFill>
            <a:blip r:embed="rId4" cstate="print"/>
            <a:stretch>
              <a:fillRect/>
            </a:stretch>
          </a:blipFill>
        </p:spPr>
        <p:txBody>
          <a:bodyPr wrap="square" lIns="0" tIns="0" rIns="0" bIns="0" rtlCol="0"/>
          <a:lstStyle/>
          <a:p>
            <a:endParaRPr sz="1774">
              <a:latin typeface="Garamond" panose="02020404030301010803" pitchFamily="18" charset="0"/>
            </a:endParaRPr>
          </a:p>
        </p:txBody>
      </p:sp>
      <p:sp>
        <p:nvSpPr>
          <p:cNvPr id="12" name="object 12"/>
          <p:cNvSpPr/>
          <p:nvPr/>
        </p:nvSpPr>
        <p:spPr>
          <a:xfrm>
            <a:off x="489571" y="5202408"/>
            <a:ext cx="2371258" cy="0"/>
          </a:xfrm>
          <a:custGeom>
            <a:avLst/>
            <a:gdLst/>
            <a:ahLst/>
            <a:cxnLst/>
            <a:rect l="l" t="t" r="r" b="b"/>
            <a:pathLst>
              <a:path w="2406650">
                <a:moveTo>
                  <a:pt x="0" y="0"/>
                </a:moveTo>
                <a:lnTo>
                  <a:pt x="2406390" y="0"/>
                </a:lnTo>
              </a:path>
            </a:pathLst>
          </a:custGeom>
          <a:ln w="8833">
            <a:solidFill>
              <a:srgbClr val="000000"/>
            </a:solidFill>
          </a:ln>
        </p:spPr>
        <p:txBody>
          <a:bodyPr wrap="square" lIns="0" tIns="0" rIns="0" bIns="0" rtlCol="0"/>
          <a:lstStyle/>
          <a:p>
            <a:endParaRPr sz="1774">
              <a:latin typeface="Garamond" panose="02020404030301010803" pitchFamily="18" charset="0"/>
            </a:endParaRPr>
          </a:p>
        </p:txBody>
      </p:sp>
      <p:sp>
        <p:nvSpPr>
          <p:cNvPr id="13" name="object 13"/>
          <p:cNvSpPr/>
          <p:nvPr/>
        </p:nvSpPr>
        <p:spPr>
          <a:xfrm>
            <a:off x="4504767" y="5204421"/>
            <a:ext cx="1422129" cy="0"/>
          </a:xfrm>
          <a:custGeom>
            <a:avLst/>
            <a:gdLst/>
            <a:ahLst/>
            <a:cxnLst/>
            <a:rect l="l" t="t" r="r" b="b"/>
            <a:pathLst>
              <a:path w="1443354">
                <a:moveTo>
                  <a:pt x="0" y="0"/>
                </a:moveTo>
                <a:lnTo>
                  <a:pt x="1443228" y="0"/>
                </a:lnTo>
              </a:path>
            </a:pathLst>
          </a:custGeom>
          <a:ln w="9601">
            <a:solidFill>
              <a:srgbClr val="000000"/>
            </a:solidFill>
          </a:ln>
        </p:spPr>
        <p:txBody>
          <a:bodyPr wrap="square" lIns="0" tIns="0" rIns="0" bIns="0" rtlCol="0"/>
          <a:lstStyle/>
          <a:p>
            <a:endParaRPr sz="1774">
              <a:latin typeface="Garamond" panose="02020404030301010803" pitchFamily="18" charset="0"/>
            </a:endParaRPr>
          </a:p>
        </p:txBody>
      </p:sp>
      <p:sp>
        <p:nvSpPr>
          <p:cNvPr id="14" name="object 14"/>
          <p:cNvSpPr/>
          <p:nvPr/>
        </p:nvSpPr>
        <p:spPr>
          <a:xfrm>
            <a:off x="4773579" y="6633703"/>
            <a:ext cx="486765" cy="0"/>
          </a:xfrm>
          <a:custGeom>
            <a:avLst/>
            <a:gdLst/>
            <a:ahLst/>
            <a:cxnLst/>
            <a:rect l="l" t="t" r="r" b="b"/>
            <a:pathLst>
              <a:path w="494029">
                <a:moveTo>
                  <a:pt x="0" y="0"/>
                </a:moveTo>
                <a:lnTo>
                  <a:pt x="493913" y="0"/>
                </a:lnTo>
              </a:path>
            </a:pathLst>
          </a:custGeom>
          <a:ln w="11233">
            <a:solidFill>
              <a:srgbClr val="1B1B1B"/>
            </a:solidFill>
          </a:ln>
        </p:spPr>
        <p:txBody>
          <a:bodyPr wrap="square" lIns="0" tIns="0" rIns="0" bIns="0" rtlCol="0"/>
          <a:lstStyle/>
          <a:p>
            <a:endParaRPr sz="1774">
              <a:latin typeface="Garamond" panose="02020404030301010803" pitchFamily="18" charset="0"/>
            </a:endParaRPr>
          </a:p>
        </p:txBody>
      </p:sp>
      <p:sp>
        <p:nvSpPr>
          <p:cNvPr id="15" name="object 15"/>
          <p:cNvSpPr/>
          <p:nvPr/>
        </p:nvSpPr>
        <p:spPr>
          <a:xfrm>
            <a:off x="450477" y="9014940"/>
            <a:ext cx="2908702" cy="0"/>
          </a:xfrm>
          <a:custGeom>
            <a:avLst/>
            <a:gdLst/>
            <a:ahLst/>
            <a:cxnLst/>
            <a:rect l="l" t="t" r="r" b="b"/>
            <a:pathLst>
              <a:path w="2952115">
                <a:moveTo>
                  <a:pt x="0" y="0"/>
                </a:moveTo>
                <a:lnTo>
                  <a:pt x="2951939" y="0"/>
                </a:lnTo>
              </a:path>
            </a:pathLst>
          </a:custGeom>
          <a:ln w="8833">
            <a:solidFill>
              <a:srgbClr val="000000"/>
            </a:solidFill>
          </a:ln>
        </p:spPr>
        <p:txBody>
          <a:bodyPr wrap="square" lIns="0" tIns="0" rIns="0" bIns="0" rtlCol="0"/>
          <a:lstStyle/>
          <a:p>
            <a:endParaRPr sz="1774">
              <a:latin typeface="Garamond" panose="02020404030301010803" pitchFamily="18" charset="0"/>
            </a:endParaRPr>
          </a:p>
        </p:txBody>
      </p:sp>
      <p:sp>
        <p:nvSpPr>
          <p:cNvPr id="16" name="object 16"/>
          <p:cNvSpPr/>
          <p:nvPr/>
        </p:nvSpPr>
        <p:spPr>
          <a:xfrm>
            <a:off x="4955243" y="9016953"/>
            <a:ext cx="1338291" cy="0"/>
          </a:xfrm>
          <a:custGeom>
            <a:avLst/>
            <a:gdLst/>
            <a:ahLst/>
            <a:cxnLst/>
            <a:rect l="l" t="t" r="r" b="b"/>
            <a:pathLst>
              <a:path w="1358264">
                <a:moveTo>
                  <a:pt x="0" y="0"/>
                </a:moveTo>
                <a:lnTo>
                  <a:pt x="1357884" y="0"/>
                </a:lnTo>
              </a:path>
            </a:pathLst>
          </a:custGeom>
          <a:ln w="9601">
            <a:solidFill>
              <a:srgbClr val="000000"/>
            </a:solidFill>
          </a:ln>
        </p:spPr>
        <p:txBody>
          <a:bodyPr wrap="square" lIns="0" tIns="0" rIns="0" bIns="0" rtlCol="0"/>
          <a:lstStyle/>
          <a:p>
            <a:endParaRPr sz="1774">
              <a:latin typeface="Garamond" panose="02020404030301010803" pitchFamily="18" charset="0"/>
            </a:endParaRPr>
          </a:p>
        </p:txBody>
      </p:sp>
      <p:pic>
        <p:nvPicPr>
          <p:cNvPr id="17" name="image2.png" descr="C:\Users\vavila\Desktop\MISC\logo-pupil services.png"/>
          <p:cNvPicPr/>
          <p:nvPr/>
        </p:nvPicPr>
        <p:blipFill>
          <a:blip r:embed="rId5" cstate="print"/>
          <a:stretch>
            <a:fillRect/>
          </a:stretch>
        </p:blipFill>
        <p:spPr>
          <a:xfrm>
            <a:off x="6275860" y="250810"/>
            <a:ext cx="1023110" cy="1052976"/>
          </a:xfrm>
          <a:prstGeom prst="rect">
            <a:avLst/>
          </a:prstGeom>
        </p:spPr>
      </p:pic>
      <p:sp>
        <p:nvSpPr>
          <p:cNvPr id="18" name="Rectangle 17">
            <a:extLst>
              <a:ext uri="{FF2B5EF4-FFF2-40B4-BE49-F238E27FC236}">
                <a16:creationId xmlns:a16="http://schemas.microsoft.com/office/drawing/2014/main" id="{D77C0558-2534-4657-BA2E-8D92EBD524AA}"/>
              </a:ext>
            </a:extLst>
          </p:cNvPr>
          <p:cNvSpPr/>
          <p:nvPr/>
        </p:nvSpPr>
        <p:spPr>
          <a:xfrm rot="20370963">
            <a:off x="879534" y="3473289"/>
            <a:ext cx="6161412" cy="2554545"/>
          </a:xfrm>
          <a:prstGeom prst="rect">
            <a:avLst/>
          </a:prstGeom>
          <a:noFill/>
          <a:ln>
            <a:noFill/>
          </a:ln>
        </p:spPr>
        <p:txBody>
          <a:bodyPr wrap="square" lIns="91440" tIns="45720" rIns="91440" bIns="45720">
            <a:spAutoFit/>
          </a:bodyPr>
          <a:lstStyle/>
          <a:p>
            <a:pPr algn="ctr"/>
            <a:r>
              <a:rPr lang="en-US" sz="8000" b="1" spc="50" dirty="0">
                <a:ln w="0">
                  <a:noFill/>
                </a:ln>
                <a:solidFill>
                  <a:srgbClr val="FF0000">
                    <a:alpha val="16000"/>
                  </a:srgbClr>
                </a:solidFill>
                <a:effectLst>
                  <a:innerShdw blurRad="63500" dist="50800" dir="13500000">
                    <a:srgbClr val="000000">
                      <a:alpha val="50000"/>
                    </a:srgbClr>
                  </a:innerShdw>
                </a:effectLst>
                <a:latin typeface="Garamond" panose="02020404030301010803" pitchFamily="18" charset="0"/>
              </a:rPr>
              <a:t>ON WEBSITE</a:t>
            </a:r>
          </a:p>
        </p:txBody>
      </p:sp>
    </p:spTree>
    <p:extLst>
      <p:ext uri="{BB962C8B-B14F-4D97-AF65-F5344CB8AC3E}">
        <p14:creationId xmlns:p14="http://schemas.microsoft.com/office/powerpoint/2010/main" val="703186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965" y="377693"/>
            <a:ext cx="6787179" cy="8856784"/>
          </a:xfrm>
          <a:prstGeom prst="rect">
            <a:avLst/>
          </a:prstGeom>
        </p:spPr>
        <p:txBody>
          <a:bodyPr vert="horz" wrap="square" lIns="0" tIns="0" rIns="0" bIns="0" rtlCol="0">
            <a:spAutoFit/>
          </a:bodyPr>
          <a:lstStyle/>
          <a:p>
            <a:pPr algn="ctr">
              <a:lnSpc>
                <a:spcPts val="2360"/>
              </a:lnSpc>
            </a:pPr>
            <a:r>
              <a:rPr sz="1971" spc="-10" dirty="0">
                <a:latin typeface="Garamond" panose="02020404030301010803" pitchFamily="18" charset="0"/>
                <a:cs typeface="Calibri"/>
              </a:rPr>
              <a:t>Brownsville Independent </a:t>
            </a:r>
            <a:r>
              <a:rPr sz="1971" spc="-5" dirty="0">
                <a:latin typeface="Garamond" panose="02020404030301010803" pitchFamily="18" charset="0"/>
                <a:cs typeface="Calibri"/>
              </a:rPr>
              <a:t>School</a:t>
            </a:r>
            <a:r>
              <a:rPr sz="1971" spc="20" dirty="0">
                <a:latin typeface="Garamond" panose="02020404030301010803" pitchFamily="18" charset="0"/>
                <a:cs typeface="Calibri"/>
              </a:rPr>
              <a:t> </a:t>
            </a:r>
            <a:r>
              <a:rPr sz="1971" spc="-10" dirty="0">
                <a:latin typeface="Garamond" panose="02020404030301010803" pitchFamily="18" charset="0"/>
                <a:cs typeface="Calibri"/>
              </a:rPr>
              <a:t>District</a:t>
            </a:r>
            <a:endParaRPr sz="1971" dirty="0">
              <a:latin typeface="Garamond" panose="02020404030301010803" pitchFamily="18" charset="0"/>
              <a:cs typeface="Calibri"/>
            </a:endParaRPr>
          </a:p>
          <a:p>
            <a:pPr algn="ctr">
              <a:lnSpc>
                <a:spcPts val="1886"/>
              </a:lnSpc>
            </a:pPr>
            <a:r>
              <a:rPr sz="1576" spc="-10" dirty="0">
                <a:latin typeface="Garamond" panose="02020404030301010803" pitchFamily="18" charset="0"/>
                <a:cs typeface="Calibri"/>
              </a:rPr>
              <a:t>Department of </a:t>
            </a:r>
            <a:r>
              <a:rPr sz="1576" spc="-5" dirty="0">
                <a:latin typeface="Garamond" panose="02020404030301010803" pitchFamily="18" charset="0"/>
                <a:cs typeface="Calibri"/>
              </a:rPr>
              <a:t>Pupil</a:t>
            </a:r>
            <a:r>
              <a:rPr sz="1576" spc="-163" dirty="0">
                <a:latin typeface="Garamond" panose="02020404030301010803" pitchFamily="18" charset="0"/>
                <a:cs typeface="Calibri"/>
              </a:rPr>
              <a:t> </a:t>
            </a:r>
            <a:r>
              <a:rPr sz="1576" spc="-10" dirty="0">
                <a:latin typeface="Garamond" panose="02020404030301010803" pitchFamily="18" charset="0"/>
                <a:cs typeface="Calibri"/>
              </a:rPr>
              <a:t>Services</a:t>
            </a:r>
            <a:endParaRPr sz="1576" dirty="0">
              <a:latin typeface="Garamond" panose="02020404030301010803" pitchFamily="18" charset="0"/>
              <a:cs typeface="Calibri"/>
            </a:endParaRPr>
          </a:p>
          <a:p>
            <a:pPr marL="32535" algn="ctr">
              <a:spcBef>
                <a:spcPts val="5"/>
              </a:spcBef>
            </a:pPr>
            <a:r>
              <a:rPr sz="1182" dirty="0">
                <a:latin typeface="Garamond" panose="02020404030301010803" pitchFamily="18" charset="0"/>
                <a:cs typeface="Calibri"/>
              </a:rPr>
              <a:t>708 Palm </a:t>
            </a:r>
            <a:r>
              <a:rPr sz="1182" spc="-10" dirty="0">
                <a:latin typeface="Garamond" panose="02020404030301010803" pitchFamily="18" charset="0"/>
                <a:cs typeface="Calibri"/>
              </a:rPr>
              <a:t>Blvd., Brownsville, Texas</a:t>
            </a:r>
            <a:r>
              <a:rPr sz="1182" spc="-148" dirty="0">
                <a:latin typeface="Garamond" panose="02020404030301010803" pitchFamily="18" charset="0"/>
                <a:cs typeface="Calibri"/>
              </a:rPr>
              <a:t> </a:t>
            </a:r>
            <a:r>
              <a:rPr sz="1182" spc="-5" dirty="0">
                <a:latin typeface="Garamond" panose="02020404030301010803" pitchFamily="18" charset="0"/>
                <a:cs typeface="Calibri"/>
              </a:rPr>
              <a:t>78521</a:t>
            </a:r>
            <a:endParaRPr sz="1182" dirty="0">
              <a:latin typeface="Garamond" panose="02020404030301010803" pitchFamily="18" charset="0"/>
              <a:cs typeface="Calibri"/>
            </a:endParaRPr>
          </a:p>
          <a:p>
            <a:pPr marR="65069" algn="ctr">
              <a:spcBef>
                <a:spcPts val="30"/>
              </a:spcBef>
            </a:pPr>
            <a:r>
              <a:rPr sz="1182" dirty="0">
                <a:latin typeface="Garamond" panose="02020404030301010803" pitchFamily="18" charset="0"/>
                <a:cs typeface="Calibri"/>
              </a:rPr>
              <a:t>Office </a:t>
            </a:r>
            <a:r>
              <a:rPr sz="1182" spc="-10" dirty="0">
                <a:latin typeface="Garamond" panose="02020404030301010803" pitchFamily="18" charset="0"/>
                <a:cs typeface="Calibri"/>
              </a:rPr>
              <a:t>(956)</a:t>
            </a:r>
            <a:r>
              <a:rPr sz="1182" spc="-138" dirty="0">
                <a:latin typeface="Garamond" panose="02020404030301010803" pitchFamily="18" charset="0"/>
                <a:cs typeface="Calibri"/>
              </a:rPr>
              <a:t> </a:t>
            </a:r>
            <a:r>
              <a:rPr sz="1182" spc="-10" dirty="0">
                <a:latin typeface="Garamond" panose="02020404030301010803" pitchFamily="18" charset="0"/>
                <a:cs typeface="Calibri"/>
              </a:rPr>
              <a:t>544-3966</a:t>
            </a:r>
            <a:endParaRPr sz="1182" dirty="0">
              <a:latin typeface="Garamond" panose="02020404030301010803" pitchFamily="18" charset="0"/>
              <a:cs typeface="Calibri"/>
            </a:endParaRPr>
          </a:p>
          <a:p>
            <a:pPr>
              <a:lnSpc>
                <a:spcPct val="100000"/>
              </a:lnSpc>
            </a:pPr>
            <a:endParaRPr sz="1182" dirty="0">
              <a:latin typeface="Garamond" panose="02020404030301010803" pitchFamily="18" charset="0"/>
              <a:cs typeface="Times New Roman"/>
            </a:endParaRPr>
          </a:p>
          <a:p>
            <a:pPr>
              <a:spcBef>
                <a:spcPts val="49"/>
              </a:spcBef>
            </a:pPr>
            <a:endParaRPr sz="936" dirty="0">
              <a:latin typeface="Garamond" panose="02020404030301010803" pitchFamily="18" charset="0"/>
              <a:cs typeface="Times New Roman"/>
            </a:endParaRPr>
          </a:p>
          <a:p>
            <a:pPr marL="1757493" marR="1775639" algn="ctr">
              <a:lnSpc>
                <a:spcPct val="116900"/>
              </a:lnSpc>
              <a:tabLst>
                <a:tab pos="4069954" algn="l"/>
              </a:tabLst>
            </a:pPr>
            <a:r>
              <a:rPr sz="1576" b="1" spc="-15" dirty="0">
                <a:latin typeface="Garamond" panose="02020404030301010803" pitchFamily="18" charset="0"/>
                <a:cs typeface="Calibri"/>
              </a:rPr>
              <a:t>Parent </a:t>
            </a:r>
            <a:r>
              <a:rPr sz="1576" b="1" dirty="0">
                <a:latin typeface="Garamond" panose="02020404030301010803" pitchFamily="18" charset="0"/>
                <a:cs typeface="Calibri"/>
              </a:rPr>
              <a:t>School </a:t>
            </a:r>
            <a:r>
              <a:rPr sz="1576" b="1" spc="-10" dirty="0">
                <a:latin typeface="Garamond" panose="02020404030301010803" pitchFamily="18" charset="0"/>
                <a:cs typeface="Calibri"/>
              </a:rPr>
              <a:t>Attendance</a:t>
            </a:r>
            <a:r>
              <a:rPr sz="1576" b="1" spc="-217" dirty="0">
                <a:latin typeface="Garamond" panose="02020404030301010803" pitchFamily="18" charset="0"/>
                <a:cs typeface="Calibri"/>
              </a:rPr>
              <a:t> </a:t>
            </a:r>
            <a:r>
              <a:rPr sz="1576" b="1" spc="-20" dirty="0">
                <a:latin typeface="Garamond" panose="02020404030301010803" pitchFamily="18" charset="0"/>
                <a:cs typeface="Calibri"/>
              </a:rPr>
              <a:t>Commitment  </a:t>
            </a:r>
            <a:r>
              <a:rPr sz="1576" b="1" spc="-49" dirty="0">
                <a:latin typeface="Garamond" panose="02020404030301010803" pitchFamily="18" charset="0"/>
                <a:cs typeface="Calibri"/>
              </a:rPr>
              <a:t>From</a:t>
            </a:r>
            <a:r>
              <a:rPr sz="1576" b="1" u="heavy" spc="-49" dirty="0">
                <a:latin typeface="Garamond" panose="02020404030301010803" pitchFamily="18" charset="0"/>
                <a:cs typeface="Calibri"/>
              </a:rPr>
              <a:t> 	</a:t>
            </a:r>
            <a:r>
              <a:rPr sz="1576" b="1" spc="-5" dirty="0">
                <a:latin typeface="Garamond" panose="02020404030301010803" pitchFamily="18" charset="0"/>
                <a:cs typeface="Calibri"/>
              </a:rPr>
              <a:t>School</a:t>
            </a:r>
            <a:endParaRPr sz="1576" dirty="0">
              <a:latin typeface="Garamond" panose="02020404030301010803" pitchFamily="18" charset="0"/>
              <a:cs typeface="Calibri"/>
            </a:endParaRPr>
          </a:p>
          <a:p>
            <a:pPr>
              <a:spcBef>
                <a:spcPts val="10"/>
              </a:spcBef>
            </a:pPr>
            <a:endParaRPr sz="1527" dirty="0">
              <a:latin typeface="Garamond" panose="02020404030301010803" pitchFamily="18" charset="0"/>
              <a:cs typeface="Times New Roman"/>
            </a:endParaRPr>
          </a:p>
          <a:p>
            <a:pPr marL="12513" marR="462992">
              <a:lnSpc>
                <a:spcPct val="185800"/>
              </a:lnSpc>
              <a:spcBef>
                <a:spcPts val="5"/>
              </a:spcBef>
              <a:tabLst>
                <a:tab pos="3282867" algn="l"/>
                <a:tab pos="5126703" algn="l"/>
                <a:tab pos="6316093" algn="l"/>
              </a:tabLst>
            </a:pPr>
            <a:r>
              <a:rPr sz="1182" spc="-10" dirty="0">
                <a:latin typeface="Garamond" panose="02020404030301010803" pitchFamily="18" charset="0"/>
                <a:cs typeface="Calibri"/>
              </a:rPr>
              <a:t>Student</a:t>
            </a:r>
            <a:r>
              <a:rPr sz="1182" spc="-34" dirty="0">
                <a:latin typeface="Garamond" panose="02020404030301010803" pitchFamily="18" charset="0"/>
                <a:cs typeface="Calibri"/>
              </a:rPr>
              <a:t> </a:t>
            </a:r>
            <a:r>
              <a:rPr sz="1182" spc="-10" dirty="0">
                <a:latin typeface="Garamond" panose="02020404030301010803" pitchFamily="18" charset="0"/>
                <a:cs typeface="Calibri"/>
              </a:rPr>
              <a:t>Name:</a:t>
            </a:r>
            <a:r>
              <a:rPr sz="1182" u="sng" spc="-10" dirty="0">
                <a:latin typeface="Garamond" panose="02020404030301010803" pitchFamily="18" charset="0"/>
                <a:cs typeface="Calibri"/>
              </a:rPr>
              <a:t> 	</a:t>
            </a:r>
            <a:r>
              <a:rPr sz="1182" spc="-39" dirty="0">
                <a:latin typeface="Garamond" panose="02020404030301010803" pitchFamily="18" charset="0"/>
                <a:cs typeface="Calibri"/>
              </a:rPr>
              <a:t>ID#</a:t>
            </a:r>
            <a:r>
              <a:rPr sz="1182" u="sng" spc="-39" dirty="0">
                <a:latin typeface="Garamond" panose="02020404030301010803" pitchFamily="18" charset="0"/>
                <a:cs typeface="Calibri"/>
              </a:rPr>
              <a:t> 	</a:t>
            </a:r>
            <a:r>
              <a:rPr sz="1182" spc="-10" dirty="0">
                <a:latin typeface="Garamond" panose="02020404030301010803" pitchFamily="18" charset="0"/>
                <a:cs typeface="Calibri"/>
              </a:rPr>
              <a:t>Grade </a:t>
            </a:r>
            <a:r>
              <a:rPr sz="1182" u="sng" spc="-10" dirty="0">
                <a:latin typeface="Garamond" panose="02020404030301010803" pitchFamily="18" charset="0"/>
                <a:cs typeface="Calibri"/>
              </a:rPr>
              <a:t>	</a:t>
            </a:r>
            <a:r>
              <a:rPr sz="1182" dirty="0">
                <a:latin typeface="Garamond" panose="02020404030301010803" pitchFamily="18" charset="0"/>
                <a:cs typeface="Calibri"/>
              </a:rPr>
              <a:t> Dear </a:t>
            </a:r>
            <a:r>
              <a:rPr sz="1182" spc="-10" dirty="0">
                <a:latin typeface="Garamond" panose="02020404030301010803" pitchFamily="18" charset="0"/>
                <a:cs typeface="Calibri"/>
              </a:rPr>
              <a:t>Parent </a:t>
            </a:r>
            <a:r>
              <a:rPr sz="1182" spc="-5" dirty="0">
                <a:latin typeface="Garamond" panose="02020404030301010803" pitchFamily="18" charset="0"/>
                <a:cs typeface="Calibri"/>
              </a:rPr>
              <a:t>and</a:t>
            </a:r>
            <a:r>
              <a:rPr sz="1182" spc="-128" dirty="0">
                <a:latin typeface="Garamond" panose="02020404030301010803" pitchFamily="18" charset="0"/>
                <a:cs typeface="Calibri"/>
              </a:rPr>
              <a:t> </a:t>
            </a:r>
            <a:r>
              <a:rPr sz="1182" spc="-15" dirty="0">
                <a:latin typeface="Garamond" panose="02020404030301010803" pitchFamily="18" charset="0"/>
                <a:cs typeface="Calibri"/>
              </a:rPr>
              <a:t>Student,</a:t>
            </a:r>
            <a:endParaRPr sz="1182" dirty="0">
              <a:latin typeface="Garamond" panose="02020404030301010803" pitchFamily="18" charset="0"/>
              <a:cs typeface="Calibri"/>
            </a:endParaRPr>
          </a:p>
          <a:p>
            <a:pPr marL="12513" marR="6257" algn="just">
              <a:lnSpc>
                <a:spcPct val="116900"/>
              </a:lnSpc>
              <a:spcBef>
                <a:spcPts val="990"/>
              </a:spcBef>
            </a:pPr>
            <a:r>
              <a:rPr sz="1182" spc="-10" dirty="0">
                <a:latin typeface="Garamond" panose="02020404030301010803" pitchFamily="18" charset="0"/>
                <a:cs typeface="Calibri"/>
              </a:rPr>
              <a:t>Good attendance in school </a:t>
            </a:r>
            <a:r>
              <a:rPr sz="1182" dirty="0">
                <a:latin typeface="Garamond" panose="02020404030301010803" pitchFamily="18" charset="0"/>
                <a:cs typeface="Calibri"/>
              </a:rPr>
              <a:t>is </a:t>
            </a:r>
            <a:r>
              <a:rPr sz="1182" spc="-5" dirty="0">
                <a:latin typeface="Garamond" panose="02020404030301010803" pitchFamily="18" charset="0"/>
                <a:cs typeface="Calibri"/>
              </a:rPr>
              <a:t>directly </a:t>
            </a:r>
            <a:r>
              <a:rPr sz="1182" spc="-10" dirty="0">
                <a:latin typeface="Garamond" panose="02020404030301010803" pitchFamily="18" charset="0"/>
                <a:cs typeface="Calibri"/>
              </a:rPr>
              <a:t>related </a:t>
            </a:r>
            <a:r>
              <a:rPr sz="1182" dirty="0">
                <a:latin typeface="Garamond" panose="02020404030301010803" pitchFamily="18" charset="0"/>
                <a:cs typeface="Calibri"/>
              </a:rPr>
              <a:t>to </a:t>
            </a:r>
            <a:r>
              <a:rPr sz="1182" spc="-10" dirty="0">
                <a:latin typeface="Garamond" panose="02020404030301010803" pitchFamily="18" charset="0"/>
                <a:cs typeface="Calibri"/>
              </a:rPr>
              <a:t>student achievement. </a:t>
            </a:r>
            <a:r>
              <a:rPr sz="1182" spc="-15" dirty="0">
                <a:latin typeface="Garamond" panose="02020404030301010803" pitchFamily="18" charset="0"/>
                <a:cs typeface="Calibri"/>
              </a:rPr>
              <a:t>State </a:t>
            </a:r>
            <a:r>
              <a:rPr sz="1182" spc="-10" dirty="0">
                <a:latin typeface="Garamond" panose="02020404030301010803" pitchFamily="18" charset="0"/>
                <a:cs typeface="Calibri"/>
              </a:rPr>
              <a:t>attendance </a:t>
            </a:r>
            <a:r>
              <a:rPr sz="1182" dirty="0">
                <a:latin typeface="Garamond" panose="02020404030301010803" pitchFamily="18" charset="0"/>
                <a:cs typeface="Calibri"/>
              </a:rPr>
              <a:t>law </a:t>
            </a:r>
            <a:r>
              <a:rPr sz="1182" spc="-10" dirty="0">
                <a:latin typeface="Garamond" panose="02020404030301010803" pitchFamily="18" charset="0"/>
                <a:cs typeface="Calibri"/>
              </a:rPr>
              <a:t>requires </a:t>
            </a:r>
            <a:r>
              <a:rPr sz="1182" spc="-5" dirty="0">
                <a:latin typeface="Garamond" panose="02020404030301010803" pitchFamily="18" charset="0"/>
                <a:cs typeface="Calibri"/>
              </a:rPr>
              <a:t>every </a:t>
            </a:r>
            <a:r>
              <a:rPr sz="1182" spc="-15" dirty="0">
                <a:latin typeface="Garamond" panose="02020404030301010803" pitchFamily="18" charset="0"/>
                <a:cs typeface="Calibri"/>
              </a:rPr>
              <a:t>child  </a:t>
            </a:r>
            <a:r>
              <a:rPr sz="1182" spc="-10" dirty="0">
                <a:latin typeface="Garamond" panose="02020404030301010803" pitchFamily="18" charset="0"/>
                <a:cs typeface="Calibri"/>
              </a:rPr>
              <a:t>between </a:t>
            </a:r>
            <a:r>
              <a:rPr sz="1182" spc="-5" dirty="0">
                <a:latin typeface="Garamond" panose="02020404030301010803" pitchFamily="18" charset="0"/>
                <a:cs typeface="Calibri"/>
              </a:rPr>
              <a:t>ages of </a:t>
            </a:r>
            <a:r>
              <a:rPr sz="1182" spc="-10" dirty="0">
                <a:latin typeface="Garamond" panose="02020404030301010803" pitchFamily="18" charset="0"/>
                <a:cs typeface="Calibri"/>
              </a:rPr>
              <a:t>6-18 </a:t>
            </a:r>
            <a:r>
              <a:rPr sz="1182" spc="-5" dirty="0">
                <a:latin typeface="Garamond" panose="02020404030301010803" pitchFamily="18" charset="0"/>
                <a:cs typeface="Calibri"/>
              </a:rPr>
              <a:t>years old </a:t>
            </a:r>
            <a:r>
              <a:rPr sz="1182" spc="-10" dirty="0">
                <a:latin typeface="Garamond" panose="02020404030301010803" pitchFamily="18" charset="0"/>
                <a:cs typeface="Calibri"/>
              </a:rPr>
              <a:t>must attend school </a:t>
            </a:r>
            <a:r>
              <a:rPr sz="1182" dirty="0">
                <a:latin typeface="Garamond" panose="02020404030301010803" pitchFamily="18" charset="0"/>
                <a:cs typeface="Calibri"/>
              </a:rPr>
              <a:t>daily </a:t>
            </a:r>
            <a:r>
              <a:rPr sz="1182" spc="-10" dirty="0">
                <a:latin typeface="Garamond" panose="02020404030301010803" pitchFamily="18" charset="0"/>
                <a:cs typeface="Calibri"/>
              </a:rPr>
              <a:t>(FEA </a:t>
            </a:r>
            <a:r>
              <a:rPr sz="1182" spc="-5" dirty="0">
                <a:latin typeface="Garamond" panose="02020404030301010803" pitchFamily="18" charset="0"/>
                <a:cs typeface="Calibri"/>
              </a:rPr>
              <a:t>Legal). </a:t>
            </a:r>
            <a:r>
              <a:rPr sz="1182" dirty="0">
                <a:latin typeface="Garamond" panose="02020404030301010803" pitchFamily="18" charset="0"/>
                <a:cs typeface="Calibri"/>
              </a:rPr>
              <a:t>A </a:t>
            </a:r>
            <a:r>
              <a:rPr sz="1182" spc="-10" dirty="0">
                <a:latin typeface="Garamond" panose="02020404030301010803" pitchFamily="18" charset="0"/>
                <a:cs typeface="Calibri"/>
              </a:rPr>
              <a:t>complaint against </a:t>
            </a:r>
            <a:r>
              <a:rPr sz="1182" spc="-5" dirty="0">
                <a:latin typeface="Garamond" panose="02020404030301010803" pitchFamily="18" charset="0"/>
                <a:cs typeface="Calibri"/>
              </a:rPr>
              <a:t>the parent may </a:t>
            </a:r>
            <a:r>
              <a:rPr sz="1182" spc="-10" dirty="0">
                <a:latin typeface="Garamond" panose="02020404030301010803" pitchFamily="18" charset="0"/>
                <a:cs typeface="Calibri"/>
              </a:rPr>
              <a:t>be  </a:t>
            </a:r>
            <a:r>
              <a:rPr sz="1182" dirty="0">
                <a:latin typeface="Garamond" panose="02020404030301010803" pitchFamily="18" charset="0"/>
                <a:cs typeface="Calibri"/>
              </a:rPr>
              <a:t>filed </a:t>
            </a:r>
            <a:r>
              <a:rPr sz="1182" spc="-10" dirty="0">
                <a:latin typeface="Garamond" panose="02020404030301010803" pitchFamily="18" charset="0"/>
                <a:cs typeface="Calibri"/>
              </a:rPr>
              <a:t>in </a:t>
            </a:r>
            <a:r>
              <a:rPr sz="1182" spc="-5" dirty="0">
                <a:latin typeface="Garamond" panose="02020404030301010803" pitchFamily="18" charset="0"/>
                <a:cs typeface="Calibri"/>
              </a:rPr>
              <a:t>court for the </a:t>
            </a:r>
            <a:r>
              <a:rPr sz="1182" spc="-10" dirty="0">
                <a:latin typeface="Garamond" panose="02020404030301010803" pitchFamily="18" charset="0"/>
                <a:cs typeface="Calibri"/>
              </a:rPr>
              <a:t>student’s truant conduct </a:t>
            </a:r>
            <a:r>
              <a:rPr sz="1182" spc="-5" dirty="0">
                <a:latin typeface="Garamond" panose="02020404030301010803" pitchFamily="18" charset="0"/>
                <a:cs typeface="Calibri"/>
              </a:rPr>
              <a:t>(House Bill 2398, TEC 25.094). The </a:t>
            </a:r>
            <a:r>
              <a:rPr sz="1182" spc="-10" dirty="0">
                <a:latin typeface="Garamond" panose="02020404030301010803" pitchFamily="18" charset="0"/>
                <a:cs typeface="Calibri"/>
              </a:rPr>
              <a:t>campus </a:t>
            </a:r>
            <a:r>
              <a:rPr sz="1182" spc="-5" dirty="0">
                <a:latin typeface="Garamond" panose="02020404030301010803" pitchFamily="18" charset="0"/>
                <a:cs typeface="Calibri"/>
              </a:rPr>
              <a:t>will notify </a:t>
            </a:r>
            <a:r>
              <a:rPr sz="1182" dirty="0">
                <a:latin typeface="Garamond" panose="02020404030301010803" pitchFamily="18" charset="0"/>
                <a:cs typeface="Calibri"/>
              </a:rPr>
              <a:t>a  </a:t>
            </a:r>
            <a:r>
              <a:rPr sz="1182" spc="-10" dirty="0">
                <a:latin typeface="Garamond" panose="02020404030301010803" pitchFamily="18" charset="0"/>
                <a:cs typeface="Calibri"/>
              </a:rPr>
              <a:t>student’s </a:t>
            </a:r>
            <a:r>
              <a:rPr sz="1182" dirty="0">
                <a:latin typeface="Garamond" panose="02020404030301010803" pitchFamily="18" charset="0"/>
                <a:cs typeface="Calibri"/>
              </a:rPr>
              <a:t>parent </a:t>
            </a:r>
            <a:r>
              <a:rPr sz="1182" spc="-10" dirty="0">
                <a:latin typeface="Garamond" panose="02020404030301010803" pitchFamily="18" charset="0"/>
                <a:cs typeface="Calibri"/>
              </a:rPr>
              <a:t>in </a:t>
            </a:r>
            <a:r>
              <a:rPr sz="1182" spc="-5" dirty="0">
                <a:latin typeface="Garamond" panose="02020404030301010803" pitchFamily="18" charset="0"/>
                <a:cs typeface="Calibri"/>
              </a:rPr>
              <a:t>writing </a:t>
            </a:r>
            <a:r>
              <a:rPr sz="1182" dirty="0">
                <a:latin typeface="Garamond" panose="02020404030301010803" pitchFamily="18" charset="0"/>
                <a:cs typeface="Calibri"/>
              </a:rPr>
              <a:t>for </a:t>
            </a:r>
            <a:r>
              <a:rPr sz="1182" spc="-10" dirty="0">
                <a:latin typeface="Garamond" panose="02020404030301010803" pitchFamily="18" charset="0"/>
                <a:cs typeface="Calibri"/>
              </a:rPr>
              <a:t>failure </a:t>
            </a:r>
            <a:r>
              <a:rPr sz="1182" spc="-5" dirty="0">
                <a:latin typeface="Garamond" panose="02020404030301010803" pitchFamily="18" charset="0"/>
                <a:cs typeface="Calibri"/>
              </a:rPr>
              <a:t>of </a:t>
            </a:r>
            <a:r>
              <a:rPr sz="1182" spc="-10" dirty="0">
                <a:latin typeface="Garamond" panose="02020404030301010803" pitchFamily="18" charset="0"/>
                <a:cs typeface="Calibri"/>
              </a:rPr>
              <a:t>comply with Compulsory Attendance </a:t>
            </a:r>
            <a:r>
              <a:rPr sz="1182" spc="-5" dirty="0">
                <a:latin typeface="Garamond" panose="02020404030301010803" pitchFamily="18" charset="0"/>
                <a:cs typeface="Calibri"/>
              </a:rPr>
              <a:t>Law </a:t>
            </a:r>
            <a:r>
              <a:rPr sz="1182" spc="-10" dirty="0">
                <a:latin typeface="Garamond" panose="02020404030301010803" pitchFamily="18" charset="0"/>
                <a:cs typeface="Calibri"/>
              </a:rPr>
              <a:t>when the student </a:t>
            </a:r>
            <a:r>
              <a:rPr sz="1182" spc="-15" dirty="0">
                <a:latin typeface="Garamond" panose="02020404030301010803" pitchFamily="18" charset="0"/>
                <a:cs typeface="Calibri"/>
              </a:rPr>
              <a:t>has  </a:t>
            </a:r>
            <a:r>
              <a:rPr sz="1182" spc="-10" dirty="0">
                <a:latin typeface="Garamond" panose="02020404030301010803" pitchFamily="18" charset="0"/>
                <a:cs typeface="Calibri"/>
              </a:rPr>
              <a:t>unexcused absences</a:t>
            </a:r>
            <a:r>
              <a:rPr sz="1182" spc="-64" dirty="0">
                <a:latin typeface="Garamond" panose="02020404030301010803" pitchFamily="18" charset="0"/>
                <a:cs typeface="Calibri"/>
              </a:rPr>
              <a:t> </a:t>
            </a:r>
            <a:r>
              <a:rPr sz="1182" dirty="0">
                <a:latin typeface="Garamond" panose="02020404030301010803" pitchFamily="18" charset="0"/>
                <a:cs typeface="Calibri"/>
              </a:rPr>
              <a:t>for:</a:t>
            </a:r>
          </a:p>
          <a:p>
            <a:pPr marL="462992" indent="-225240">
              <a:spcBef>
                <a:spcPts val="246"/>
              </a:spcBef>
              <a:buFont typeface="Symbol"/>
              <a:buChar char=""/>
              <a:tabLst>
                <a:tab pos="462367" algn="l"/>
                <a:tab pos="462992" algn="l"/>
              </a:tabLst>
            </a:pPr>
            <a:r>
              <a:rPr sz="1182" dirty="0">
                <a:latin typeface="Garamond" panose="02020404030301010803" pitchFamily="18" charset="0"/>
                <a:cs typeface="Times New Roman"/>
              </a:rPr>
              <a:t>3 </a:t>
            </a:r>
            <a:r>
              <a:rPr sz="1182" spc="-10" dirty="0">
                <a:latin typeface="Garamond" panose="02020404030301010803" pitchFamily="18" charset="0"/>
                <a:cs typeface="Times New Roman"/>
              </a:rPr>
              <a:t>days </a:t>
            </a:r>
            <a:r>
              <a:rPr sz="1182" spc="-5" dirty="0">
                <a:latin typeface="Garamond" panose="02020404030301010803" pitchFamily="18" charset="0"/>
                <a:cs typeface="Times New Roman"/>
              </a:rPr>
              <a:t>(cumulative) with an Attendance </a:t>
            </a:r>
            <a:r>
              <a:rPr lang="en-US" sz="1182" spc="-5" dirty="0">
                <a:latin typeface="Garamond" panose="02020404030301010803" pitchFamily="18" charset="0"/>
                <a:cs typeface="Times New Roman"/>
              </a:rPr>
              <a:t>Notice</a:t>
            </a:r>
            <a:r>
              <a:rPr sz="1182" spc="-94" dirty="0">
                <a:latin typeface="Garamond" panose="02020404030301010803" pitchFamily="18" charset="0"/>
                <a:cs typeface="Times New Roman"/>
              </a:rPr>
              <a:t> </a:t>
            </a:r>
            <a:r>
              <a:rPr sz="1182" spc="-5" dirty="0">
                <a:latin typeface="Garamond" panose="02020404030301010803" pitchFamily="18" charset="0"/>
                <a:cs typeface="Times New Roman"/>
              </a:rPr>
              <a:t>Letter,</a:t>
            </a:r>
            <a:endParaRPr sz="1182" dirty="0">
              <a:latin typeface="Garamond" panose="02020404030301010803" pitchFamily="18" charset="0"/>
              <a:cs typeface="Times New Roman"/>
            </a:endParaRPr>
          </a:p>
          <a:p>
            <a:pPr marL="462992" indent="-225240">
              <a:spcBef>
                <a:spcPts val="20"/>
              </a:spcBef>
              <a:buFont typeface="Symbol"/>
              <a:buChar char=""/>
              <a:tabLst>
                <a:tab pos="462367" algn="l"/>
                <a:tab pos="462992" algn="l"/>
              </a:tabLst>
            </a:pPr>
            <a:r>
              <a:rPr lang="en-US" sz="1182" dirty="0">
                <a:latin typeface="Garamond" panose="02020404030301010803" pitchFamily="18" charset="0"/>
                <a:cs typeface="Times New Roman"/>
              </a:rPr>
              <a:t>5</a:t>
            </a:r>
            <a:r>
              <a:rPr sz="1182" dirty="0">
                <a:latin typeface="Garamond" panose="02020404030301010803" pitchFamily="18" charset="0"/>
                <a:cs typeface="Times New Roman"/>
              </a:rPr>
              <a:t> </a:t>
            </a:r>
            <a:r>
              <a:rPr sz="1182" spc="-10" dirty="0">
                <a:latin typeface="Garamond" panose="02020404030301010803" pitchFamily="18" charset="0"/>
                <a:cs typeface="Times New Roman"/>
              </a:rPr>
              <a:t>days </a:t>
            </a:r>
            <a:r>
              <a:rPr sz="1182" spc="-5" dirty="0">
                <a:latin typeface="Garamond" panose="02020404030301010803" pitchFamily="18" charset="0"/>
                <a:cs typeface="Times New Roman"/>
              </a:rPr>
              <a:t>(cumulative) with an Attendance</a:t>
            </a:r>
            <a:r>
              <a:rPr sz="1182" spc="-39" dirty="0">
                <a:latin typeface="Garamond" panose="02020404030301010803" pitchFamily="18" charset="0"/>
                <a:cs typeface="Times New Roman"/>
              </a:rPr>
              <a:t> </a:t>
            </a:r>
            <a:r>
              <a:rPr sz="1182" spc="-10" dirty="0">
                <a:latin typeface="Garamond" panose="02020404030301010803" pitchFamily="18" charset="0"/>
                <a:cs typeface="Times New Roman"/>
              </a:rPr>
              <a:t>Plan,</a:t>
            </a:r>
            <a:endParaRPr lang="en-US" sz="1182" spc="-10" dirty="0">
              <a:latin typeface="Garamond" panose="02020404030301010803" pitchFamily="18" charset="0"/>
              <a:cs typeface="Times New Roman"/>
            </a:endParaRPr>
          </a:p>
          <a:p>
            <a:pPr marL="462992" indent="-225240">
              <a:spcBef>
                <a:spcPts val="20"/>
              </a:spcBef>
              <a:buFont typeface="Symbol"/>
              <a:buChar char=""/>
              <a:tabLst>
                <a:tab pos="462367" algn="l"/>
                <a:tab pos="462992" algn="l"/>
              </a:tabLst>
            </a:pPr>
            <a:r>
              <a:rPr lang="en-US" sz="1182" spc="-10" dirty="0">
                <a:latin typeface="Garamond" panose="02020404030301010803" pitchFamily="18" charset="0"/>
                <a:cs typeface="Times New Roman"/>
              </a:rPr>
              <a:t>7 days (cumulative) Court Warning Notice Letter,</a:t>
            </a:r>
          </a:p>
          <a:p>
            <a:pPr marL="462992" indent="-225240">
              <a:spcBef>
                <a:spcPts val="20"/>
              </a:spcBef>
              <a:buFont typeface="Symbol"/>
              <a:buChar char=""/>
              <a:tabLst>
                <a:tab pos="462367" algn="l"/>
                <a:tab pos="462992" algn="l"/>
              </a:tabLst>
            </a:pPr>
            <a:r>
              <a:rPr lang="en-US" sz="1182" spc="-10" dirty="0">
                <a:latin typeface="Garamond" panose="02020404030301010803" pitchFamily="18" charset="0"/>
                <a:cs typeface="Times New Roman"/>
              </a:rPr>
              <a:t>9 days (cumulative) Principal Plan,</a:t>
            </a:r>
            <a:endParaRPr sz="1182" dirty="0">
              <a:latin typeface="Garamond" panose="02020404030301010803" pitchFamily="18" charset="0"/>
              <a:cs typeface="Times New Roman"/>
            </a:endParaRPr>
          </a:p>
          <a:p>
            <a:pPr marL="462992" indent="-225240">
              <a:spcBef>
                <a:spcPts val="20"/>
              </a:spcBef>
              <a:buFont typeface="Symbol"/>
              <a:buChar char=""/>
              <a:tabLst>
                <a:tab pos="462367" algn="l"/>
                <a:tab pos="462992" algn="l"/>
              </a:tabLst>
            </a:pPr>
            <a:r>
              <a:rPr sz="1182" dirty="0">
                <a:latin typeface="Garamond" panose="02020404030301010803" pitchFamily="18" charset="0"/>
                <a:cs typeface="Times New Roman"/>
              </a:rPr>
              <a:t>10 </a:t>
            </a:r>
            <a:r>
              <a:rPr sz="1182" spc="-10" dirty="0">
                <a:latin typeface="Garamond" panose="02020404030301010803" pitchFamily="18" charset="0"/>
                <a:cs typeface="Times New Roman"/>
              </a:rPr>
              <a:t>days </a:t>
            </a:r>
            <a:r>
              <a:rPr sz="1182" spc="-5" dirty="0">
                <a:latin typeface="Garamond" panose="02020404030301010803" pitchFamily="18" charset="0"/>
                <a:cs typeface="Times New Roman"/>
              </a:rPr>
              <a:t>(cumulative) </a:t>
            </a:r>
            <a:r>
              <a:rPr lang="en-US" sz="1182" spc="-5" dirty="0">
                <a:latin typeface="Garamond" panose="02020404030301010803" pitchFamily="18" charset="0"/>
                <a:cs typeface="Times New Roman"/>
              </a:rPr>
              <a:t>Parent Contributing to Non-Attendance Education Code 25.093</a:t>
            </a:r>
            <a:endParaRPr sz="1182" dirty="0">
              <a:latin typeface="Garamond" panose="02020404030301010803" pitchFamily="18" charset="0"/>
              <a:cs typeface="Times New Roman"/>
            </a:endParaRPr>
          </a:p>
          <a:p>
            <a:pPr marL="12513" marR="5005" algn="just">
              <a:lnSpc>
                <a:spcPct val="117100"/>
              </a:lnSpc>
              <a:spcBef>
                <a:spcPts val="877"/>
              </a:spcBef>
            </a:pPr>
            <a:r>
              <a:rPr sz="1182" dirty="0">
                <a:latin typeface="Garamond" panose="02020404030301010803" pitchFamily="18" charset="0"/>
                <a:cs typeface="Calibri"/>
              </a:rPr>
              <a:t>As </a:t>
            </a:r>
            <a:r>
              <a:rPr sz="1182" spc="-5" dirty="0">
                <a:latin typeface="Garamond" panose="02020404030301010803" pitchFamily="18" charset="0"/>
                <a:cs typeface="Calibri"/>
              </a:rPr>
              <a:t>per </a:t>
            </a:r>
            <a:r>
              <a:rPr sz="1182" spc="-10" dirty="0">
                <a:latin typeface="Garamond" panose="02020404030301010803" pitchFamily="18" charset="0"/>
                <a:cs typeface="Calibri"/>
              </a:rPr>
              <a:t>state law, </a:t>
            </a:r>
            <a:r>
              <a:rPr sz="1182" dirty="0">
                <a:latin typeface="Garamond" panose="02020404030301010803" pitchFamily="18" charset="0"/>
                <a:cs typeface="Calibri"/>
              </a:rPr>
              <a:t>1) </a:t>
            </a:r>
            <a:r>
              <a:rPr sz="1182" spc="-10" dirty="0">
                <a:latin typeface="Garamond" panose="02020404030301010803" pitchFamily="18" charset="0"/>
                <a:cs typeface="Calibri"/>
              </a:rPr>
              <a:t>it </a:t>
            </a:r>
            <a:r>
              <a:rPr sz="1182" dirty="0">
                <a:latin typeface="Garamond" panose="02020404030301010803" pitchFamily="18" charset="0"/>
                <a:cs typeface="Calibri"/>
              </a:rPr>
              <a:t>is </a:t>
            </a:r>
            <a:r>
              <a:rPr sz="1182" spc="-10" dirty="0">
                <a:latin typeface="Garamond" panose="02020404030301010803" pitchFamily="18" charset="0"/>
                <a:cs typeface="Calibri"/>
              </a:rPr>
              <a:t>the </a:t>
            </a:r>
            <a:r>
              <a:rPr sz="1182" spc="-5" dirty="0">
                <a:latin typeface="Garamond" panose="02020404030301010803" pitchFamily="18" charset="0"/>
                <a:cs typeface="Calibri"/>
              </a:rPr>
              <a:t>parent’s </a:t>
            </a:r>
            <a:r>
              <a:rPr sz="1182" dirty="0">
                <a:latin typeface="Garamond" panose="02020404030301010803" pitchFamily="18" charset="0"/>
                <a:cs typeface="Calibri"/>
              </a:rPr>
              <a:t>duty to </a:t>
            </a:r>
            <a:r>
              <a:rPr sz="1182" spc="-10" dirty="0">
                <a:latin typeface="Garamond" panose="02020404030301010803" pitchFamily="18" charset="0"/>
                <a:cs typeface="Calibri"/>
              </a:rPr>
              <a:t>monitor </a:t>
            </a:r>
            <a:r>
              <a:rPr sz="1182" dirty="0">
                <a:latin typeface="Garamond" panose="02020404030301010803" pitchFamily="18" charset="0"/>
                <a:cs typeface="Calibri"/>
              </a:rPr>
              <a:t>the </a:t>
            </a:r>
            <a:r>
              <a:rPr sz="1182" spc="-10" dirty="0">
                <a:latin typeface="Garamond" panose="02020404030301010803" pitchFamily="18" charset="0"/>
                <a:cs typeface="Calibri"/>
              </a:rPr>
              <a:t>student’s attendance </a:t>
            </a:r>
            <a:r>
              <a:rPr sz="1182" spc="-5" dirty="0">
                <a:latin typeface="Garamond" panose="02020404030301010803" pitchFamily="18" charset="0"/>
                <a:cs typeface="Calibri"/>
              </a:rPr>
              <a:t>and </a:t>
            </a:r>
            <a:r>
              <a:rPr sz="1182" spc="-10" dirty="0">
                <a:latin typeface="Garamond" panose="02020404030301010803" pitchFamily="18" charset="0"/>
                <a:cs typeface="Calibri"/>
              </a:rPr>
              <a:t>require </a:t>
            </a:r>
            <a:r>
              <a:rPr sz="1182" dirty="0">
                <a:latin typeface="Garamond" panose="02020404030301010803" pitchFamily="18" charset="0"/>
                <a:cs typeface="Calibri"/>
              </a:rPr>
              <a:t>the </a:t>
            </a:r>
            <a:r>
              <a:rPr sz="1182" spc="-5" dirty="0">
                <a:latin typeface="Garamond" panose="02020404030301010803" pitchFamily="18" charset="0"/>
                <a:cs typeface="Calibri"/>
              </a:rPr>
              <a:t>student </a:t>
            </a:r>
            <a:r>
              <a:rPr sz="1182" dirty="0">
                <a:latin typeface="Garamond" panose="02020404030301010803" pitchFamily="18" charset="0"/>
                <a:cs typeface="Calibri"/>
              </a:rPr>
              <a:t>to </a:t>
            </a:r>
            <a:r>
              <a:rPr sz="1182" spc="-15" dirty="0">
                <a:latin typeface="Garamond" panose="02020404030301010803" pitchFamily="18" charset="0"/>
                <a:cs typeface="Calibri"/>
              </a:rPr>
              <a:t>attend  </a:t>
            </a:r>
            <a:r>
              <a:rPr sz="1182" spc="-10" dirty="0">
                <a:latin typeface="Garamond" panose="02020404030301010803" pitchFamily="18" charset="0"/>
                <a:cs typeface="Calibri"/>
              </a:rPr>
              <a:t>school, </a:t>
            </a:r>
            <a:r>
              <a:rPr sz="1182" dirty="0">
                <a:latin typeface="Garamond" panose="02020404030301010803" pitchFamily="18" charset="0"/>
                <a:cs typeface="Calibri"/>
              </a:rPr>
              <a:t>2) </a:t>
            </a:r>
            <a:r>
              <a:rPr sz="1182" spc="-10" dirty="0">
                <a:latin typeface="Garamond" panose="02020404030301010803" pitchFamily="18" charset="0"/>
                <a:cs typeface="Calibri"/>
              </a:rPr>
              <a:t>failure </a:t>
            </a:r>
            <a:r>
              <a:rPr sz="1182" dirty="0">
                <a:latin typeface="Garamond" panose="02020404030301010803" pitchFamily="18" charset="0"/>
                <a:cs typeface="Calibri"/>
              </a:rPr>
              <a:t>to </a:t>
            </a:r>
            <a:r>
              <a:rPr sz="1182" spc="-5" dirty="0">
                <a:latin typeface="Garamond" panose="02020404030301010803" pitchFamily="18" charset="0"/>
                <a:cs typeface="Calibri"/>
              </a:rPr>
              <a:t>comply will </a:t>
            </a:r>
            <a:r>
              <a:rPr sz="1182" spc="-10" dirty="0">
                <a:latin typeface="Garamond" panose="02020404030301010803" pitchFamily="18" charset="0"/>
                <a:cs typeface="Calibri"/>
              </a:rPr>
              <a:t>subject </a:t>
            </a:r>
            <a:r>
              <a:rPr sz="1182" spc="-5" dirty="0">
                <a:latin typeface="Garamond" panose="02020404030301010803" pitchFamily="18" charset="0"/>
                <a:cs typeface="Calibri"/>
              </a:rPr>
              <a:t>parents to </a:t>
            </a:r>
            <a:r>
              <a:rPr sz="1182" spc="-10" dirty="0">
                <a:latin typeface="Garamond" panose="02020404030301010803" pitchFamily="18" charset="0"/>
                <a:cs typeface="Calibri"/>
              </a:rPr>
              <a:t>legal prosecution </a:t>
            </a:r>
            <a:r>
              <a:rPr sz="1182" spc="-5" dirty="0">
                <a:latin typeface="Garamond" panose="02020404030301010803" pitchFamily="18" charset="0"/>
                <a:cs typeface="Calibri"/>
              </a:rPr>
              <a:t>and </a:t>
            </a:r>
            <a:r>
              <a:rPr sz="1182" dirty="0">
                <a:latin typeface="Garamond" panose="02020404030301010803" pitchFamily="18" charset="0"/>
                <a:cs typeface="Calibri"/>
              </a:rPr>
              <a:t>3) </a:t>
            </a:r>
            <a:r>
              <a:rPr sz="1182" spc="-5" dirty="0">
                <a:latin typeface="Garamond" panose="02020404030301010803" pitchFamily="18" charset="0"/>
                <a:cs typeface="Calibri"/>
              </a:rPr>
              <a:t>parents </a:t>
            </a:r>
            <a:r>
              <a:rPr sz="1182" dirty="0">
                <a:latin typeface="Garamond" panose="02020404030301010803" pitchFamily="18" charset="0"/>
                <a:cs typeface="Calibri"/>
              </a:rPr>
              <a:t>are </a:t>
            </a:r>
            <a:r>
              <a:rPr sz="1182" spc="-10" dirty="0">
                <a:latin typeface="Garamond" panose="02020404030301010803" pitchFamily="18" charset="0"/>
                <a:cs typeface="Calibri"/>
              </a:rPr>
              <a:t>required </a:t>
            </a:r>
            <a:r>
              <a:rPr sz="1182" spc="-5" dirty="0">
                <a:latin typeface="Garamond" panose="02020404030301010803" pitchFamily="18" charset="0"/>
                <a:cs typeface="Calibri"/>
              </a:rPr>
              <a:t>to </a:t>
            </a:r>
            <a:r>
              <a:rPr sz="1182" spc="-10" dirty="0">
                <a:latin typeface="Garamond" panose="02020404030301010803" pitchFamily="18" charset="0"/>
                <a:cs typeface="Calibri"/>
              </a:rPr>
              <a:t>schedule </a:t>
            </a:r>
            <a:r>
              <a:rPr sz="1182" dirty="0">
                <a:latin typeface="Garamond" panose="02020404030301010803" pitchFamily="18" charset="0"/>
                <a:cs typeface="Calibri"/>
              </a:rPr>
              <a:t>a  </a:t>
            </a:r>
            <a:r>
              <a:rPr sz="1182" spc="-10" dirty="0">
                <a:latin typeface="Garamond" panose="02020404030301010803" pitchFamily="18" charset="0"/>
                <a:cs typeface="Calibri"/>
              </a:rPr>
              <a:t>conference with school officials </a:t>
            </a:r>
            <a:r>
              <a:rPr sz="1182" dirty="0">
                <a:latin typeface="Garamond" panose="02020404030301010803" pitchFamily="18" charset="0"/>
                <a:cs typeface="Calibri"/>
              </a:rPr>
              <a:t>to </a:t>
            </a:r>
            <a:r>
              <a:rPr sz="1182" spc="-10" dirty="0">
                <a:latin typeface="Garamond" panose="02020404030301010803" pitchFamily="18" charset="0"/>
                <a:cs typeface="Calibri"/>
              </a:rPr>
              <a:t>discuss excessive</a:t>
            </a:r>
            <a:r>
              <a:rPr sz="1182" spc="-15" dirty="0">
                <a:latin typeface="Garamond" panose="02020404030301010803" pitchFamily="18" charset="0"/>
                <a:cs typeface="Calibri"/>
              </a:rPr>
              <a:t> </a:t>
            </a:r>
            <a:r>
              <a:rPr sz="1182" spc="-10" dirty="0">
                <a:latin typeface="Garamond" panose="02020404030301010803" pitchFamily="18" charset="0"/>
                <a:cs typeface="Calibri"/>
              </a:rPr>
              <a:t>absences.</a:t>
            </a:r>
            <a:endParaRPr sz="1182" dirty="0">
              <a:latin typeface="Garamond" panose="02020404030301010803" pitchFamily="18" charset="0"/>
              <a:cs typeface="Calibri"/>
            </a:endParaRPr>
          </a:p>
          <a:p>
            <a:pPr>
              <a:spcBef>
                <a:spcPts val="20"/>
              </a:spcBef>
            </a:pPr>
            <a:endParaRPr sz="936" dirty="0">
              <a:latin typeface="Garamond" panose="02020404030301010803" pitchFamily="18" charset="0"/>
              <a:cs typeface="Times New Roman"/>
            </a:endParaRPr>
          </a:p>
          <a:p>
            <a:pPr marL="12513" marR="5005" algn="just">
              <a:lnSpc>
                <a:spcPct val="116700"/>
              </a:lnSpc>
            </a:pPr>
            <a:r>
              <a:rPr sz="1182" dirty="0">
                <a:latin typeface="Garamond" panose="02020404030301010803" pitchFamily="18" charset="0"/>
                <a:cs typeface="Calibri"/>
              </a:rPr>
              <a:t>The only </a:t>
            </a:r>
            <a:r>
              <a:rPr sz="1182" spc="-10" dirty="0">
                <a:latin typeface="Garamond" panose="02020404030301010803" pitchFamily="18" charset="0"/>
                <a:cs typeface="Calibri"/>
              </a:rPr>
              <a:t>acceptable excuses </a:t>
            </a:r>
            <a:r>
              <a:rPr sz="1182" spc="-5" dirty="0">
                <a:latin typeface="Garamond" panose="02020404030301010803" pitchFamily="18" charset="0"/>
                <a:cs typeface="Calibri"/>
              </a:rPr>
              <a:t>from </a:t>
            </a:r>
            <a:r>
              <a:rPr sz="1182" spc="-10" dirty="0">
                <a:latin typeface="Garamond" panose="02020404030301010803" pitchFamily="18" charset="0"/>
                <a:cs typeface="Calibri"/>
              </a:rPr>
              <a:t>attending school for Foundation School Program purposes </a:t>
            </a:r>
            <a:r>
              <a:rPr sz="1182" dirty="0">
                <a:latin typeface="Garamond" panose="02020404030301010803" pitchFamily="18" charset="0"/>
                <a:cs typeface="Calibri"/>
              </a:rPr>
              <a:t>are the </a:t>
            </a:r>
            <a:r>
              <a:rPr sz="1182" spc="-10" dirty="0">
                <a:latin typeface="Garamond" panose="02020404030301010803" pitchFamily="18" charset="0"/>
                <a:cs typeface="Calibri"/>
              </a:rPr>
              <a:t>following  </a:t>
            </a:r>
            <a:r>
              <a:rPr sz="1182" spc="-5" dirty="0">
                <a:latin typeface="Garamond" panose="02020404030301010803" pitchFamily="18" charset="0"/>
                <a:cs typeface="Calibri"/>
              </a:rPr>
              <a:t>(FEB</a:t>
            </a:r>
            <a:r>
              <a:rPr sz="1182" spc="-103" dirty="0">
                <a:latin typeface="Garamond" panose="02020404030301010803" pitchFamily="18" charset="0"/>
                <a:cs typeface="Calibri"/>
              </a:rPr>
              <a:t> </a:t>
            </a:r>
            <a:r>
              <a:rPr sz="1182" spc="-10" dirty="0">
                <a:latin typeface="Garamond" panose="02020404030301010803" pitchFamily="18" charset="0"/>
                <a:cs typeface="Calibri"/>
              </a:rPr>
              <a:t>Legal):</a:t>
            </a:r>
            <a:endParaRPr sz="1182" dirty="0">
              <a:latin typeface="Garamond" panose="02020404030301010803" pitchFamily="18" charset="0"/>
              <a:cs typeface="Calibri"/>
            </a:endParaRPr>
          </a:p>
          <a:p>
            <a:pPr marL="462992" indent="-225240">
              <a:lnSpc>
                <a:spcPts val="1370"/>
              </a:lnSpc>
              <a:spcBef>
                <a:spcPts val="177"/>
              </a:spcBef>
              <a:buAutoNum type="arabicPeriod"/>
              <a:tabLst>
                <a:tab pos="462992" algn="l"/>
              </a:tabLst>
            </a:pPr>
            <a:r>
              <a:rPr sz="1182" spc="-5" dirty="0">
                <a:latin typeface="Garamond" panose="02020404030301010803" pitchFamily="18" charset="0"/>
                <a:cs typeface="Times New Roman"/>
              </a:rPr>
              <a:t>Board </a:t>
            </a:r>
            <a:r>
              <a:rPr sz="1182" spc="-10" dirty="0">
                <a:latin typeface="Garamond" panose="02020404030301010803" pitchFamily="18" charset="0"/>
                <a:cs typeface="Times New Roman"/>
              </a:rPr>
              <a:t>approved activities,</a:t>
            </a:r>
            <a:endParaRPr sz="1182" dirty="0">
              <a:latin typeface="Garamond" panose="02020404030301010803" pitchFamily="18" charset="0"/>
              <a:cs typeface="Times New Roman"/>
            </a:endParaRPr>
          </a:p>
          <a:p>
            <a:pPr marL="462992" indent="-225240">
              <a:lnSpc>
                <a:spcPts val="1340"/>
              </a:lnSpc>
              <a:buAutoNum type="arabicPeriod"/>
              <a:tabLst>
                <a:tab pos="462992" algn="l"/>
              </a:tabLst>
            </a:pPr>
            <a:r>
              <a:rPr sz="1182" spc="-10" dirty="0">
                <a:latin typeface="Garamond" panose="02020404030301010803" pitchFamily="18" charset="0"/>
                <a:cs typeface="Times New Roman"/>
              </a:rPr>
              <a:t>Mentorships,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Observance </a:t>
            </a:r>
            <a:r>
              <a:rPr sz="1182" dirty="0">
                <a:latin typeface="Garamond" panose="02020404030301010803" pitchFamily="18" charset="0"/>
                <a:cs typeface="Times New Roman"/>
              </a:rPr>
              <a:t>of </a:t>
            </a:r>
            <a:r>
              <a:rPr sz="1182" spc="-10" dirty="0">
                <a:latin typeface="Garamond" panose="02020404030301010803" pitchFamily="18" charset="0"/>
                <a:cs typeface="Times New Roman"/>
              </a:rPr>
              <a:t>religious </a:t>
            </a:r>
            <a:r>
              <a:rPr sz="1182" spc="-5" dirty="0">
                <a:latin typeface="Garamond" panose="02020404030301010803" pitchFamily="18" charset="0"/>
                <a:cs typeface="Times New Roman"/>
              </a:rPr>
              <a:t>holy</a:t>
            </a:r>
            <a:r>
              <a:rPr sz="1182" spc="-84" dirty="0">
                <a:latin typeface="Garamond" panose="02020404030301010803" pitchFamily="18" charset="0"/>
                <a:cs typeface="Times New Roman"/>
              </a:rPr>
              <a:t> </a:t>
            </a:r>
            <a:r>
              <a:rPr sz="1182" spc="-10" dirty="0">
                <a:latin typeface="Garamond" panose="02020404030301010803" pitchFamily="18" charset="0"/>
                <a:cs typeface="Times New Roman"/>
              </a:rPr>
              <a:t>days,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10" dirty="0">
                <a:latin typeface="Garamond" panose="02020404030301010803" pitchFamily="18" charset="0"/>
                <a:cs typeface="Times New Roman"/>
              </a:rPr>
              <a:t>Required </a:t>
            </a:r>
            <a:r>
              <a:rPr sz="1182" spc="-5" dirty="0">
                <a:latin typeface="Garamond" panose="02020404030301010803" pitchFamily="18" charset="0"/>
                <a:cs typeface="Times New Roman"/>
              </a:rPr>
              <a:t>court</a:t>
            </a:r>
            <a:r>
              <a:rPr sz="1182" spc="-15" dirty="0">
                <a:latin typeface="Garamond" panose="02020404030301010803" pitchFamily="18" charset="0"/>
                <a:cs typeface="Times New Roman"/>
              </a:rPr>
              <a:t> </a:t>
            </a:r>
            <a:r>
              <a:rPr sz="1182" spc="-10" dirty="0">
                <a:latin typeface="Garamond" panose="02020404030301010803" pitchFamily="18" charset="0"/>
                <a:cs typeface="Times New Roman"/>
              </a:rPr>
              <a:t>appearances,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Appearing </a:t>
            </a:r>
            <a:r>
              <a:rPr sz="1182" spc="-10" dirty="0">
                <a:latin typeface="Garamond" panose="02020404030301010803" pitchFamily="18" charset="0"/>
                <a:cs typeface="Times New Roman"/>
              </a:rPr>
              <a:t>at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government office </a:t>
            </a:r>
            <a:r>
              <a:rPr sz="1182" dirty="0">
                <a:latin typeface="Garamond" panose="02020404030301010803" pitchFamily="18" charset="0"/>
                <a:cs typeface="Times New Roman"/>
              </a:rPr>
              <a:t>to </a:t>
            </a:r>
            <a:r>
              <a:rPr sz="1182" spc="-10" dirty="0">
                <a:latin typeface="Garamond" panose="02020404030301010803" pitchFamily="18" charset="0"/>
                <a:cs typeface="Times New Roman"/>
              </a:rPr>
              <a:t>complete </a:t>
            </a:r>
            <a:r>
              <a:rPr sz="1182" spc="-5" dirty="0">
                <a:latin typeface="Garamond" panose="02020404030301010803" pitchFamily="18" charset="0"/>
                <a:cs typeface="Times New Roman"/>
              </a:rPr>
              <a:t>paperwork for </a:t>
            </a:r>
            <a:r>
              <a:rPr sz="1182" dirty="0">
                <a:latin typeface="Garamond" panose="02020404030301010803" pitchFamily="18" charset="0"/>
                <a:cs typeface="Times New Roman"/>
              </a:rPr>
              <a:t>the </a:t>
            </a:r>
            <a:r>
              <a:rPr sz="1182" spc="-10" dirty="0">
                <a:latin typeface="Garamond" panose="02020404030301010803" pitchFamily="18" charset="0"/>
                <a:cs typeface="Times New Roman"/>
              </a:rPr>
              <a:t>student’s citizenship</a:t>
            </a:r>
            <a:r>
              <a:rPr sz="1182" spc="-15" dirty="0">
                <a:latin typeface="Garamond" panose="02020404030301010803" pitchFamily="18" charset="0"/>
                <a:cs typeface="Times New Roman"/>
              </a:rPr>
              <a:t> </a:t>
            </a:r>
            <a:r>
              <a:rPr sz="1182" spc="-5" dirty="0">
                <a:latin typeface="Garamond" panose="02020404030301010803" pitchFamily="18" charset="0"/>
                <a:cs typeface="Times New Roman"/>
              </a:rPr>
              <a:t>proceedings,</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Taking part </a:t>
            </a:r>
            <a:r>
              <a:rPr sz="1182" dirty="0">
                <a:latin typeface="Garamond" panose="02020404030301010803" pitchFamily="18" charset="0"/>
                <a:cs typeface="Times New Roman"/>
              </a:rPr>
              <a:t>in a </a:t>
            </a:r>
            <a:r>
              <a:rPr sz="1182" spc="-5" dirty="0">
                <a:latin typeface="Garamond" panose="02020404030301010803" pitchFamily="18" charset="0"/>
                <a:cs typeface="Times New Roman"/>
              </a:rPr>
              <a:t>U. </a:t>
            </a:r>
            <a:r>
              <a:rPr sz="1182" dirty="0">
                <a:latin typeface="Garamond" panose="02020404030301010803" pitchFamily="18" charset="0"/>
                <a:cs typeface="Times New Roman"/>
              </a:rPr>
              <a:t>S. </a:t>
            </a:r>
            <a:r>
              <a:rPr sz="1182" spc="-5" dirty="0">
                <a:latin typeface="Garamond" panose="02020404030301010803" pitchFamily="18" charset="0"/>
                <a:cs typeface="Times New Roman"/>
              </a:rPr>
              <a:t>naturalization oath</a:t>
            </a:r>
            <a:r>
              <a:rPr sz="1182" spc="-94" dirty="0">
                <a:latin typeface="Garamond" panose="02020404030301010803" pitchFamily="18" charset="0"/>
                <a:cs typeface="Times New Roman"/>
              </a:rPr>
              <a:t> </a:t>
            </a:r>
            <a:r>
              <a:rPr sz="1182" spc="-10" dirty="0">
                <a:latin typeface="Garamond" panose="02020404030301010803" pitchFamily="18" charset="0"/>
                <a:cs typeface="Times New Roman"/>
              </a:rPr>
              <a:t>ceremony,</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Serving </a:t>
            </a:r>
            <a:r>
              <a:rPr sz="1182" spc="-10" dirty="0">
                <a:latin typeface="Garamond" panose="02020404030301010803" pitchFamily="18" charset="0"/>
                <a:cs typeface="Times New Roman"/>
              </a:rPr>
              <a:t>as </a:t>
            </a:r>
            <a:r>
              <a:rPr sz="1182" spc="-5" dirty="0">
                <a:latin typeface="Garamond" panose="02020404030301010803" pitchFamily="18" charset="0"/>
                <a:cs typeface="Times New Roman"/>
              </a:rPr>
              <a:t>an </a:t>
            </a:r>
            <a:r>
              <a:rPr sz="1182" spc="-10" dirty="0">
                <a:latin typeface="Garamond" panose="02020404030301010803" pitchFamily="18" charset="0"/>
                <a:cs typeface="Times New Roman"/>
              </a:rPr>
              <a:t>elections</a:t>
            </a:r>
            <a:r>
              <a:rPr sz="1182" spc="-54" dirty="0">
                <a:latin typeface="Garamond" panose="02020404030301010803" pitchFamily="18" charset="0"/>
                <a:cs typeface="Times New Roman"/>
              </a:rPr>
              <a:t> </a:t>
            </a:r>
            <a:r>
              <a:rPr sz="1182" spc="-5" dirty="0">
                <a:latin typeface="Garamond" panose="02020404030301010803" pitchFamily="18" charset="0"/>
                <a:cs typeface="Times New Roman"/>
              </a:rPr>
              <a:t>clerk,</a:t>
            </a:r>
            <a:endParaRPr sz="1182" dirty="0">
              <a:latin typeface="Garamond" panose="02020404030301010803" pitchFamily="18" charset="0"/>
              <a:cs typeface="Times New Roman"/>
            </a:endParaRPr>
          </a:p>
          <a:p>
            <a:pPr marL="462992" marR="50679" indent="-225240">
              <a:lnSpc>
                <a:spcPts val="1360"/>
              </a:lnSpc>
              <a:spcBef>
                <a:spcPts val="64"/>
              </a:spcBef>
              <a:buAutoNum type="arabicPeriod"/>
              <a:tabLst>
                <a:tab pos="462992" algn="l"/>
              </a:tabLst>
            </a:pPr>
            <a:r>
              <a:rPr sz="1182" spc="-5" dirty="0">
                <a:latin typeface="Garamond" panose="02020404030301010803" pitchFamily="18" charset="0"/>
                <a:cs typeface="Times New Roman"/>
              </a:rPr>
              <a:t>A health-care appointment </a:t>
            </a:r>
            <a:r>
              <a:rPr sz="1182" dirty="0">
                <a:latin typeface="Garamond" panose="02020404030301010803" pitchFamily="18" charset="0"/>
                <a:cs typeface="Times New Roman"/>
              </a:rPr>
              <a:t>– the </a:t>
            </a:r>
            <a:r>
              <a:rPr sz="1182" spc="-10" dirty="0">
                <a:latin typeface="Garamond" panose="02020404030301010803" pitchFamily="18" charset="0"/>
                <a:cs typeface="Times New Roman"/>
              </a:rPr>
              <a:t>student commences classes </a:t>
            </a:r>
            <a:r>
              <a:rPr sz="1182" dirty="0">
                <a:latin typeface="Garamond" panose="02020404030301010803" pitchFamily="18" charset="0"/>
                <a:cs typeface="Times New Roman"/>
              </a:rPr>
              <a:t>or </a:t>
            </a:r>
            <a:r>
              <a:rPr sz="1182" spc="-5" dirty="0">
                <a:latin typeface="Garamond" panose="02020404030301010803" pitchFamily="18" charset="0"/>
                <a:cs typeface="Times New Roman"/>
              </a:rPr>
              <a:t>returns </a:t>
            </a:r>
            <a:r>
              <a:rPr sz="1182" dirty="0">
                <a:latin typeface="Garamond" panose="02020404030301010803" pitchFamily="18" charset="0"/>
                <a:cs typeface="Times New Roman"/>
              </a:rPr>
              <a:t>to </a:t>
            </a:r>
            <a:r>
              <a:rPr sz="1182" spc="-10" dirty="0">
                <a:latin typeface="Garamond" panose="02020404030301010803" pitchFamily="18" charset="0"/>
                <a:cs typeface="Times New Roman"/>
              </a:rPr>
              <a:t>school </a:t>
            </a:r>
            <a:r>
              <a:rPr sz="1182" dirty="0">
                <a:latin typeface="Garamond" panose="02020404030301010803" pitchFamily="18" charset="0"/>
                <a:cs typeface="Times New Roman"/>
              </a:rPr>
              <a:t>on the </a:t>
            </a:r>
            <a:r>
              <a:rPr sz="1182" spc="-5" dirty="0">
                <a:latin typeface="Garamond" panose="02020404030301010803" pitchFamily="18" charset="0"/>
                <a:cs typeface="Times New Roman"/>
              </a:rPr>
              <a:t>same </a:t>
            </a:r>
            <a:r>
              <a:rPr sz="1182" spc="5" dirty="0">
                <a:latin typeface="Garamond" panose="02020404030301010803" pitchFamily="18" charset="0"/>
                <a:cs typeface="Times New Roman"/>
              </a:rPr>
              <a:t>day </a:t>
            </a:r>
            <a:r>
              <a:rPr sz="1182" spc="-5" dirty="0">
                <a:latin typeface="Garamond" panose="02020404030301010803" pitchFamily="18" charset="0"/>
                <a:cs typeface="Times New Roman"/>
              </a:rPr>
              <a:t>with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medical </a:t>
            </a:r>
            <a:r>
              <a:rPr sz="1182" spc="-10" dirty="0">
                <a:latin typeface="Garamond" panose="02020404030301010803" pitchFamily="18" charset="0"/>
                <a:cs typeface="Times New Roman"/>
              </a:rPr>
              <a:t>excuse.  Special </a:t>
            </a:r>
            <a:r>
              <a:rPr sz="1182" spc="-5" dirty="0">
                <a:latin typeface="Garamond" panose="02020404030301010803" pitchFamily="18" charset="0"/>
                <a:cs typeface="Times New Roman"/>
              </a:rPr>
              <a:t>education </a:t>
            </a:r>
            <a:r>
              <a:rPr sz="1182" spc="-10" dirty="0">
                <a:latin typeface="Garamond" panose="02020404030301010803" pitchFamily="18" charset="0"/>
                <a:cs typeface="Times New Roman"/>
              </a:rPr>
              <a:t>assessment procedures and special education-related</a:t>
            </a:r>
            <a:r>
              <a:rPr sz="1182" spc="207" dirty="0">
                <a:latin typeface="Garamond" panose="02020404030301010803" pitchFamily="18" charset="0"/>
                <a:cs typeface="Times New Roman"/>
              </a:rPr>
              <a:t> </a:t>
            </a:r>
            <a:r>
              <a:rPr sz="1182" spc="-10" dirty="0">
                <a:latin typeface="Garamond" panose="02020404030301010803" pitchFamily="18" charset="0"/>
                <a:cs typeface="Times New Roman"/>
              </a:rPr>
              <a:t>services,</a:t>
            </a:r>
            <a:endParaRPr sz="1182" dirty="0">
              <a:latin typeface="Garamond" panose="02020404030301010803" pitchFamily="18" charset="0"/>
              <a:cs typeface="Times New Roman"/>
            </a:endParaRPr>
          </a:p>
          <a:p>
            <a:pPr marL="462992" indent="-225240">
              <a:lnSpc>
                <a:spcPts val="1296"/>
              </a:lnSpc>
              <a:buAutoNum type="arabicPeriod"/>
              <a:tabLst>
                <a:tab pos="462992" algn="l"/>
              </a:tabLst>
            </a:pPr>
            <a:r>
              <a:rPr sz="1182" spc="-5" dirty="0">
                <a:latin typeface="Garamond" panose="02020404030301010803" pitchFamily="18" charset="0"/>
                <a:cs typeface="Times New Roman"/>
              </a:rPr>
              <a:t>Campus </a:t>
            </a:r>
            <a:r>
              <a:rPr sz="1182" dirty="0">
                <a:latin typeface="Garamond" panose="02020404030301010803" pitchFamily="18" charset="0"/>
                <a:cs typeface="Times New Roman"/>
              </a:rPr>
              <a:t>visits – </a:t>
            </a:r>
            <a:r>
              <a:rPr sz="1182" spc="-5" dirty="0">
                <a:latin typeface="Garamond" panose="02020404030301010803" pitchFamily="18" charset="0"/>
                <a:cs typeface="Times New Roman"/>
              </a:rPr>
              <a:t>during the </a:t>
            </a:r>
            <a:r>
              <a:rPr sz="1182" spc="-10" dirty="0">
                <a:latin typeface="Garamond" panose="02020404030301010803" pitchFamily="18" charset="0"/>
                <a:cs typeface="Times New Roman"/>
              </a:rPr>
              <a:t>student’s </a:t>
            </a:r>
            <a:r>
              <a:rPr sz="1182" dirty="0">
                <a:latin typeface="Garamond" panose="02020404030301010803" pitchFamily="18" charset="0"/>
                <a:cs typeface="Times New Roman"/>
              </a:rPr>
              <a:t>junior or </a:t>
            </a:r>
            <a:r>
              <a:rPr sz="1182" spc="-5" dirty="0">
                <a:latin typeface="Garamond" panose="02020404030301010803" pitchFamily="18" charset="0"/>
                <a:cs typeface="Times New Roman"/>
              </a:rPr>
              <a:t>senior </a:t>
            </a:r>
            <a:r>
              <a:rPr sz="1182" spc="-15" dirty="0">
                <a:latin typeface="Garamond" panose="02020404030301010803" pitchFamily="18" charset="0"/>
                <a:cs typeface="Times New Roman"/>
              </a:rPr>
              <a:t>years </a:t>
            </a:r>
            <a:r>
              <a:rPr sz="1182" dirty="0">
                <a:latin typeface="Garamond" panose="02020404030301010803" pitchFamily="18" charset="0"/>
                <a:cs typeface="Times New Roman"/>
              </a:rPr>
              <a:t>of </a:t>
            </a:r>
            <a:r>
              <a:rPr sz="1182" spc="-5" dirty="0">
                <a:latin typeface="Garamond" panose="02020404030301010803" pitchFamily="18" charset="0"/>
                <a:cs typeface="Times New Roman"/>
              </a:rPr>
              <a:t>high</a:t>
            </a:r>
            <a:r>
              <a:rPr sz="1182" spc="-10" dirty="0">
                <a:latin typeface="Garamond" panose="02020404030301010803" pitchFamily="18" charset="0"/>
                <a:cs typeface="Times New Roman"/>
              </a:rPr>
              <a:t> </a:t>
            </a:r>
            <a:r>
              <a:rPr sz="1182" spc="-5" dirty="0">
                <a:latin typeface="Garamond" panose="02020404030301010803" pitchFamily="18" charset="0"/>
                <a:cs typeface="Times New Roman"/>
              </a:rPr>
              <a:t>school,</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10" dirty="0">
                <a:latin typeface="Garamond" panose="02020404030301010803" pitchFamily="18" charset="0"/>
                <a:cs typeface="Times New Roman"/>
              </a:rPr>
              <a:t>Dropout </a:t>
            </a:r>
            <a:r>
              <a:rPr sz="1182" spc="-5" dirty="0">
                <a:latin typeface="Garamond" panose="02020404030301010803" pitchFamily="18" charset="0"/>
                <a:cs typeface="Times New Roman"/>
              </a:rPr>
              <a:t>recover education</a:t>
            </a:r>
            <a:r>
              <a:rPr sz="1182" spc="-34" dirty="0">
                <a:latin typeface="Garamond" panose="02020404030301010803" pitchFamily="18" charset="0"/>
                <a:cs typeface="Times New Roman"/>
              </a:rPr>
              <a:t> </a:t>
            </a:r>
            <a:r>
              <a:rPr sz="1182" spc="-5" dirty="0">
                <a:latin typeface="Garamond" panose="02020404030301010803" pitchFamily="18" charset="0"/>
                <a:cs typeface="Times New Roman"/>
              </a:rPr>
              <a:t>program,</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dirty="0">
                <a:latin typeface="Garamond" panose="02020404030301010803" pitchFamily="18" charset="0"/>
                <a:cs typeface="Times New Roman"/>
              </a:rPr>
              <a:t>Sounding </a:t>
            </a:r>
            <a:r>
              <a:rPr sz="1182" spc="-5" dirty="0">
                <a:latin typeface="Garamond" panose="02020404030301010803" pitchFamily="18" charset="0"/>
                <a:cs typeface="Times New Roman"/>
              </a:rPr>
              <a:t>“TAPS” </a:t>
            </a:r>
            <a:r>
              <a:rPr sz="1182" spc="-10" dirty="0">
                <a:latin typeface="Garamond" panose="02020404030301010803" pitchFamily="18" charset="0"/>
                <a:cs typeface="Times New Roman"/>
              </a:rPr>
              <a:t>at </a:t>
            </a:r>
            <a:r>
              <a:rPr sz="1182" spc="-5" dirty="0">
                <a:latin typeface="Garamond" panose="02020404030301010803" pitchFamily="18" charset="0"/>
                <a:cs typeface="Times New Roman"/>
              </a:rPr>
              <a:t>military funeral held </a:t>
            </a:r>
            <a:r>
              <a:rPr sz="1182" dirty="0">
                <a:latin typeface="Garamond" panose="02020404030301010803" pitchFamily="18" charset="0"/>
                <a:cs typeface="Times New Roman"/>
              </a:rPr>
              <a:t>in </a:t>
            </a:r>
            <a:r>
              <a:rPr sz="1182" spc="-5" dirty="0">
                <a:latin typeface="Garamond" panose="02020404030301010803" pitchFamily="18" charset="0"/>
                <a:cs typeface="Times New Roman"/>
              </a:rPr>
              <a:t>this </a:t>
            </a:r>
            <a:r>
              <a:rPr sz="1182" spc="-10" dirty="0">
                <a:latin typeface="Garamond" panose="02020404030301010803" pitchFamily="18" charset="0"/>
                <a:cs typeface="Times New Roman"/>
              </a:rPr>
              <a:t>state for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deceased</a:t>
            </a:r>
            <a:r>
              <a:rPr sz="1182" spc="-69" dirty="0">
                <a:latin typeface="Garamond" panose="02020404030301010803" pitchFamily="18" charset="0"/>
                <a:cs typeface="Times New Roman"/>
              </a:rPr>
              <a:t> </a:t>
            </a:r>
            <a:r>
              <a:rPr sz="1182" spc="-5" dirty="0">
                <a:latin typeface="Garamond" panose="02020404030301010803" pitchFamily="18" charset="0"/>
                <a:cs typeface="Times New Roman"/>
              </a:rPr>
              <a:t>veteran,</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10" dirty="0">
                <a:latin typeface="Garamond" panose="02020404030301010803" pitchFamily="18" charset="0"/>
                <a:cs typeface="Times New Roman"/>
              </a:rPr>
              <a:t>Off-campus</a:t>
            </a:r>
            <a:r>
              <a:rPr sz="1182" spc="-15" dirty="0">
                <a:latin typeface="Garamond" panose="02020404030301010803" pitchFamily="18" charset="0"/>
                <a:cs typeface="Times New Roman"/>
              </a:rPr>
              <a:t> </a:t>
            </a:r>
            <a:r>
              <a:rPr sz="1182" spc="-10" dirty="0">
                <a:latin typeface="Garamond" panose="02020404030301010803" pitchFamily="18" charset="0"/>
                <a:cs typeface="Times New Roman"/>
              </a:rPr>
              <a:t>instruction,</a:t>
            </a:r>
            <a:endParaRPr sz="1182" dirty="0">
              <a:latin typeface="Garamond" panose="02020404030301010803" pitchFamily="18" charset="0"/>
              <a:cs typeface="Times New Roman"/>
            </a:endParaRPr>
          </a:p>
          <a:p>
            <a:pPr marL="462992" indent="-225240">
              <a:lnSpc>
                <a:spcPts val="1360"/>
              </a:lnSpc>
              <a:buAutoNum type="arabicPeriod"/>
              <a:tabLst>
                <a:tab pos="462992" algn="l"/>
              </a:tabLst>
            </a:pPr>
            <a:r>
              <a:rPr sz="1182" spc="-5" dirty="0">
                <a:latin typeface="Garamond" panose="02020404030301010803" pitchFamily="18" charset="0"/>
                <a:cs typeface="Times New Roman"/>
              </a:rPr>
              <a:t>Certain </a:t>
            </a:r>
            <a:r>
              <a:rPr sz="1182" spc="-10" dirty="0">
                <a:latin typeface="Garamond" panose="02020404030301010803" pitchFamily="18" charset="0"/>
                <a:cs typeface="Times New Roman"/>
              </a:rPr>
              <a:t>situations </a:t>
            </a:r>
            <a:r>
              <a:rPr sz="1182" spc="-5" dirty="0">
                <a:latin typeface="Garamond" panose="02020404030301010803" pitchFamily="18" charset="0"/>
                <a:cs typeface="Times New Roman"/>
              </a:rPr>
              <a:t>when </a:t>
            </a:r>
            <a:r>
              <a:rPr sz="1182" dirty="0">
                <a:latin typeface="Garamond" panose="02020404030301010803" pitchFamily="18" charset="0"/>
                <a:cs typeface="Times New Roman"/>
              </a:rPr>
              <a:t>a </a:t>
            </a:r>
            <a:r>
              <a:rPr sz="1182" spc="-5" dirty="0">
                <a:latin typeface="Garamond" panose="02020404030301010803" pitchFamily="18" charset="0"/>
                <a:cs typeface="Times New Roman"/>
              </a:rPr>
              <a:t>parent </a:t>
            </a:r>
            <a:r>
              <a:rPr sz="1182" dirty="0">
                <a:latin typeface="Garamond" panose="02020404030301010803" pitchFamily="18" charset="0"/>
                <a:cs typeface="Times New Roman"/>
              </a:rPr>
              <a:t>or </a:t>
            </a:r>
            <a:r>
              <a:rPr sz="1182" spc="-5" dirty="0">
                <a:latin typeface="Garamond" panose="02020404030301010803" pitchFamily="18" charset="0"/>
                <a:cs typeface="Times New Roman"/>
              </a:rPr>
              <a:t>guardian </a:t>
            </a:r>
            <a:r>
              <a:rPr sz="1182" dirty="0">
                <a:latin typeface="Garamond" panose="02020404030301010803" pitchFamily="18" charset="0"/>
                <a:cs typeface="Times New Roman"/>
              </a:rPr>
              <a:t>is on </a:t>
            </a:r>
            <a:r>
              <a:rPr sz="1182" spc="-5" dirty="0">
                <a:latin typeface="Garamond" panose="02020404030301010803" pitchFamily="18" charset="0"/>
                <a:cs typeface="Times New Roman"/>
              </a:rPr>
              <a:t>active military</a:t>
            </a:r>
            <a:r>
              <a:rPr sz="1182" spc="-59" dirty="0">
                <a:latin typeface="Garamond" panose="02020404030301010803" pitchFamily="18" charset="0"/>
                <a:cs typeface="Times New Roman"/>
              </a:rPr>
              <a:t> </a:t>
            </a:r>
            <a:r>
              <a:rPr sz="1182" dirty="0">
                <a:latin typeface="Garamond" panose="02020404030301010803" pitchFamily="18" charset="0"/>
                <a:cs typeface="Times New Roman"/>
              </a:rPr>
              <a:t>duty,</a:t>
            </a:r>
          </a:p>
          <a:p>
            <a:pPr marL="462992" marR="51930" indent="-225240">
              <a:lnSpc>
                <a:spcPts val="1360"/>
              </a:lnSpc>
              <a:spcBef>
                <a:spcPts val="64"/>
              </a:spcBef>
              <a:buAutoNum type="arabicPeriod"/>
              <a:tabLst>
                <a:tab pos="462992" algn="l"/>
              </a:tabLst>
            </a:pPr>
            <a:r>
              <a:rPr sz="1182" dirty="0">
                <a:latin typeface="Garamond" panose="02020404030301010803" pitchFamily="18" charset="0"/>
                <a:cs typeface="Times New Roman"/>
              </a:rPr>
              <a:t>Temporary </a:t>
            </a:r>
            <a:r>
              <a:rPr sz="1182" spc="-5" dirty="0">
                <a:latin typeface="Garamond" panose="02020404030301010803" pitchFamily="18" charset="0"/>
                <a:cs typeface="Times New Roman"/>
              </a:rPr>
              <a:t>absence </a:t>
            </a:r>
            <a:r>
              <a:rPr sz="1182" dirty="0">
                <a:latin typeface="Garamond" panose="02020404030301010803" pitchFamily="18" charset="0"/>
                <a:cs typeface="Times New Roman"/>
              </a:rPr>
              <a:t>due to any </a:t>
            </a:r>
            <a:r>
              <a:rPr sz="1182" spc="-5" dirty="0">
                <a:latin typeface="Garamond" panose="02020404030301010803" pitchFamily="18" charset="0"/>
                <a:cs typeface="Times New Roman"/>
              </a:rPr>
              <a:t>reason that </a:t>
            </a:r>
            <a:r>
              <a:rPr sz="1182" dirty="0">
                <a:latin typeface="Garamond" panose="02020404030301010803" pitchFamily="18" charset="0"/>
                <a:cs typeface="Times New Roman"/>
              </a:rPr>
              <a:t>the </a:t>
            </a:r>
            <a:r>
              <a:rPr sz="1182" spc="-10" dirty="0">
                <a:latin typeface="Garamond" panose="02020404030301010803" pitchFamily="18" charset="0"/>
                <a:cs typeface="Times New Roman"/>
              </a:rPr>
              <a:t>principal, </a:t>
            </a:r>
            <a:r>
              <a:rPr sz="1182" spc="-5" dirty="0">
                <a:latin typeface="Garamond" panose="02020404030301010803" pitchFamily="18" charset="0"/>
                <a:cs typeface="Times New Roman"/>
              </a:rPr>
              <a:t>nurse, </a:t>
            </a:r>
            <a:r>
              <a:rPr sz="1182" spc="-10" dirty="0">
                <a:latin typeface="Garamond" panose="02020404030301010803" pitchFamily="18" charset="0"/>
                <a:cs typeface="Times New Roman"/>
              </a:rPr>
              <a:t>counselor, </a:t>
            </a:r>
            <a:r>
              <a:rPr sz="1182" spc="-5" dirty="0">
                <a:latin typeface="Garamond" panose="02020404030301010803" pitchFamily="18" charset="0"/>
                <a:cs typeface="Times New Roman"/>
              </a:rPr>
              <a:t>teacher, </a:t>
            </a:r>
            <a:r>
              <a:rPr sz="1182" dirty="0">
                <a:latin typeface="Garamond" panose="02020404030301010803" pitchFamily="18" charset="0"/>
                <a:cs typeface="Times New Roman"/>
              </a:rPr>
              <a:t>or </a:t>
            </a:r>
            <a:r>
              <a:rPr sz="1182" spc="-10" dirty="0">
                <a:latin typeface="Garamond" panose="02020404030301010803" pitchFamily="18" charset="0"/>
                <a:cs typeface="Times New Roman"/>
              </a:rPr>
              <a:t>Superintendent  </a:t>
            </a:r>
            <a:r>
              <a:rPr sz="1182" spc="-5" dirty="0">
                <a:latin typeface="Garamond" panose="02020404030301010803" pitchFamily="18" charset="0"/>
                <a:cs typeface="Times New Roman"/>
              </a:rPr>
              <a:t>deems</a:t>
            </a:r>
            <a:r>
              <a:rPr sz="1182" spc="-79" dirty="0">
                <a:latin typeface="Garamond" panose="02020404030301010803" pitchFamily="18" charset="0"/>
                <a:cs typeface="Times New Roman"/>
              </a:rPr>
              <a:t> </a:t>
            </a:r>
            <a:r>
              <a:rPr sz="1182" spc="-10" dirty="0">
                <a:latin typeface="Garamond" panose="02020404030301010803" pitchFamily="18" charset="0"/>
                <a:cs typeface="Times New Roman"/>
              </a:rPr>
              <a:t>excused.</a:t>
            </a:r>
            <a:endParaRPr sz="1182" dirty="0">
              <a:latin typeface="Garamond" panose="02020404030301010803" pitchFamily="18" charset="0"/>
              <a:cs typeface="Times New Roman"/>
            </a:endParaRPr>
          </a:p>
        </p:txBody>
      </p:sp>
      <p:sp>
        <p:nvSpPr>
          <p:cNvPr id="4" name="object 10"/>
          <p:cNvSpPr txBox="1"/>
          <p:nvPr/>
        </p:nvSpPr>
        <p:spPr>
          <a:xfrm>
            <a:off x="701369" y="9107243"/>
            <a:ext cx="6523775" cy="680094"/>
          </a:xfrm>
          <a:prstGeom prst="rect">
            <a:avLst/>
          </a:prstGeom>
        </p:spPr>
        <p:txBody>
          <a:bodyPr vert="horz" wrap="square" lIns="0" tIns="0" rIns="0" bIns="0" rtlCol="0">
            <a:spAutoFit/>
          </a:bodyPr>
          <a:lstStyle/>
          <a:p>
            <a:pPr marL="12513">
              <a:tabLst>
                <a:tab pos="4517305" algn="l"/>
              </a:tabLst>
            </a:pPr>
            <a:endParaRPr sz="1182" dirty="0">
              <a:latin typeface="Calibri"/>
              <a:cs typeface="Calibri"/>
            </a:endParaRPr>
          </a:p>
          <a:p>
            <a:pPr>
              <a:lnSpc>
                <a:spcPct val="100000"/>
              </a:lnSpc>
            </a:pPr>
            <a:endParaRPr sz="1182" dirty="0">
              <a:latin typeface="Times New Roman"/>
              <a:cs typeface="Times New Roman"/>
            </a:endParaRPr>
          </a:p>
          <a:p>
            <a:pPr marL="12513" marR="5005">
              <a:lnSpc>
                <a:spcPct val="101400"/>
              </a:lnSpc>
              <a:spcBef>
                <a:spcPts val="764"/>
              </a:spcBef>
            </a:pPr>
            <a:r>
              <a:rPr sz="690" dirty="0">
                <a:latin typeface="Calibri"/>
                <a:cs typeface="Calibri"/>
              </a:rPr>
              <a:t>BISD </a:t>
            </a:r>
            <a:r>
              <a:rPr sz="690" spc="-5" dirty="0">
                <a:latin typeface="Calibri"/>
                <a:cs typeface="Calibri"/>
              </a:rPr>
              <a:t>does </a:t>
            </a:r>
            <a:r>
              <a:rPr sz="690" spc="-10" dirty="0">
                <a:latin typeface="Calibri"/>
                <a:cs typeface="Calibri"/>
              </a:rPr>
              <a:t>not </a:t>
            </a:r>
            <a:r>
              <a:rPr sz="690" spc="-5" dirty="0">
                <a:latin typeface="Calibri"/>
                <a:cs typeface="Calibri"/>
              </a:rPr>
              <a:t>discriminate </a:t>
            </a:r>
            <a:r>
              <a:rPr sz="690" spc="5" dirty="0">
                <a:latin typeface="Calibri"/>
                <a:cs typeface="Calibri"/>
              </a:rPr>
              <a:t>on </a:t>
            </a:r>
            <a:r>
              <a:rPr sz="690" spc="-10" dirty="0">
                <a:latin typeface="Calibri"/>
                <a:cs typeface="Calibri"/>
              </a:rPr>
              <a:t>the </a:t>
            </a:r>
            <a:r>
              <a:rPr sz="690" spc="-5" dirty="0">
                <a:latin typeface="Calibri"/>
                <a:cs typeface="Calibri"/>
              </a:rPr>
              <a:t>basis of race, color, national origin, sex, religion, age, disability or genetic information </a:t>
            </a:r>
            <a:r>
              <a:rPr sz="690" dirty="0">
                <a:latin typeface="Calibri"/>
                <a:cs typeface="Calibri"/>
              </a:rPr>
              <a:t>in </a:t>
            </a:r>
            <a:r>
              <a:rPr sz="690" spc="-5" dirty="0">
                <a:latin typeface="Calibri"/>
                <a:cs typeface="Calibri"/>
              </a:rPr>
              <a:t>employment or provision of services, programs or activities.  </a:t>
            </a:r>
            <a:r>
              <a:rPr sz="690" dirty="0">
                <a:latin typeface="Calibri"/>
                <a:cs typeface="Calibri"/>
              </a:rPr>
              <a:t>BISD </a:t>
            </a:r>
            <a:r>
              <a:rPr sz="690" spc="-10" dirty="0">
                <a:latin typeface="Calibri"/>
                <a:cs typeface="Calibri"/>
              </a:rPr>
              <a:t>no </a:t>
            </a:r>
            <a:r>
              <a:rPr sz="690" spc="-5" dirty="0">
                <a:latin typeface="Calibri"/>
                <a:cs typeface="Calibri"/>
              </a:rPr>
              <a:t>discrimina a base </a:t>
            </a:r>
            <a:r>
              <a:rPr sz="690" spc="-10" dirty="0">
                <a:latin typeface="Calibri"/>
                <a:cs typeface="Calibri"/>
              </a:rPr>
              <a:t>de </a:t>
            </a:r>
            <a:r>
              <a:rPr sz="690" spc="-5" dirty="0">
                <a:latin typeface="Calibri"/>
                <a:cs typeface="Calibri"/>
              </a:rPr>
              <a:t>raza, color, </a:t>
            </a:r>
            <a:r>
              <a:rPr sz="690" dirty="0">
                <a:latin typeface="Calibri"/>
                <a:cs typeface="Calibri"/>
              </a:rPr>
              <a:t>origen </a:t>
            </a:r>
            <a:r>
              <a:rPr sz="690" spc="-5" dirty="0">
                <a:latin typeface="Calibri"/>
                <a:cs typeface="Calibri"/>
              </a:rPr>
              <a:t>nacional, sexo, religión, edad, discapacidad o información genétic en </a:t>
            </a:r>
            <a:r>
              <a:rPr sz="690" dirty="0">
                <a:latin typeface="Calibri"/>
                <a:cs typeface="Calibri"/>
              </a:rPr>
              <a:t>el </a:t>
            </a:r>
            <a:r>
              <a:rPr sz="690" spc="-5" dirty="0">
                <a:latin typeface="Calibri"/>
                <a:cs typeface="Calibri"/>
              </a:rPr>
              <a:t>empleo o en la provision </a:t>
            </a:r>
            <a:r>
              <a:rPr sz="690" spc="-10" dirty="0">
                <a:latin typeface="Calibri"/>
                <a:cs typeface="Calibri"/>
              </a:rPr>
              <a:t>de </a:t>
            </a:r>
            <a:r>
              <a:rPr sz="690" spc="-5" dirty="0">
                <a:latin typeface="Calibri"/>
                <a:cs typeface="Calibri"/>
              </a:rPr>
              <a:t>servicios, programas o  </a:t>
            </a:r>
            <a:r>
              <a:rPr sz="690" spc="59" dirty="0">
                <a:latin typeface="Calibri"/>
                <a:cs typeface="Calibri"/>
              </a:rPr>
              <a:t> </a:t>
            </a:r>
            <a:r>
              <a:rPr sz="690" spc="-5" dirty="0">
                <a:latin typeface="Calibri"/>
                <a:cs typeface="Calibri"/>
              </a:rPr>
              <a:t>actividades.</a:t>
            </a:r>
            <a:endParaRPr sz="690" dirty="0">
              <a:latin typeface="Calibri"/>
              <a:cs typeface="Calibri"/>
            </a:endParaRPr>
          </a:p>
        </p:txBody>
      </p:sp>
      <p:sp>
        <p:nvSpPr>
          <p:cNvPr id="5" name="object 11"/>
          <p:cNvSpPr/>
          <p:nvPr/>
        </p:nvSpPr>
        <p:spPr>
          <a:xfrm>
            <a:off x="444951" y="250810"/>
            <a:ext cx="1045894" cy="1052976"/>
          </a:xfrm>
          <a:prstGeom prst="rect">
            <a:avLst/>
          </a:prstGeom>
          <a:blipFill>
            <a:blip r:embed="rId2" cstate="print"/>
            <a:stretch>
              <a:fillRect/>
            </a:stretch>
          </a:blipFill>
        </p:spPr>
        <p:txBody>
          <a:bodyPr wrap="square" lIns="0" tIns="0" rIns="0" bIns="0" rtlCol="0"/>
          <a:lstStyle/>
          <a:p>
            <a:endParaRPr sz="1774"/>
          </a:p>
        </p:txBody>
      </p:sp>
      <p:pic>
        <p:nvPicPr>
          <p:cNvPr id="6" name="image2.png" descr="C:\Users\vavila\Desktop\MISC\logo-pupil services.png"/>
          <p:cNvPicPr/>
          <p:nvPr/>
        </p:nvPicPr>
        <p:blipFill>
          <a:blip r:embed="rId3" cstate="print"/>
          <a:stretch>
            <a:fillRect/>
          </a:stretch>
        </p:blipFill>
        <p:spPr>
          <a:xfrm>
            <a:off x="6275860" y="250810"/>
            <a:ext cx="1023110" cy="1052976"/>
          </a:xfrm>
          <a:prstGeom prst="rect">
            <a:avLst/>
          </a:prstGeom>
        </p:spPr>
      </p:pic>
      <p:sp>
        <p:nvSpPr>
          <p:cNvPr id="7" name="Rectangle 6">
            <a:extLst>
              <a:ext uri="{FF2B5EF4-FFF2-40B4-BE49-F238E27FC236}">
                <a16:creationId xmlns:a16="http://schemas.microsoft.com/office/drawing/2014/main" id="{DDACEBE2-85DF-4AB2-AEB0-5F6763116004}"/>
              </a:ext>
            </a:extLst>
          </p:cNvPr>
          <p:cNvSpPr/>
          <p:nvPr/>
        </p:nvSpPr>
        <p:spPr>
          <a:xfrm rot="20370963">
            <a:off x="879534" y="4088842"/>
            <a:ext cx="6161412" cy="1323439"/>
          </a:xfrm>
          <a:prstGeom prst="rect">
            <a:avLst/>
          </a:prstGeom>
          <a:noFill/>
          <a:ln>
            <a:noFill/>
          </a:ln>
        </p:spPr>
        <p:txBody>
          <a:bodyPr wrap="square" lIns="91440" tIns="45720" rIns="91440" bIns="45720">
            <a:spAutoFit/>
          </a:bodyPr>
          <a:lstStyle/>
          <a:p>
            <a:pPr algn="ctr"/>
            <a:r>
              <a:rPr lang="en-US" sz="8000" b="1" spc="50" dirty="0">
                <a:ln w="0">
                  <a:noFill/>
                </a:ln>
                <a:solidFill>
                  <a:srgbClr val="FF0000">
                    <a:alpha val="16000"/>
                  </a:srgbClr>
                </a:solidFill>
                <a:effectLst>
                  <a:innerShdw blurRad="63500" dist="50800" dir="13500000">
                    <a:srgbClr val="000000">
                      <a:alpha val="50000"/>
                    </a:srgbClr>
                  </a:innerShdw>
                </a:effectLst>
              </a:rPr>
              <a:t>ON WEBSITE</a:t>
            </a:r>
          </a:p>
        </p:txBody>
      </p:sp>
    </p:spTree>
    <p:extLst>
      <p:ext uri="{BB962C8B-B14F-4D97-AF65-F5344CB8AC3E}">
        <p14:creationId xmlns:p14="http://schemas.microsoft.com/office/powerpoint/2010/main" val="2669786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10438</TotalTime>
  <Words>6497</Words>
  <Application>Microsoft Office PowerPoint</Application>
  <PresentationFormat>Custom</PresentationFormat>
  <Paragraphs>855</Paragraphs>
  <Slides>62</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3" baseType="lpstr">
      <vt:lpstr>Arial</vt:lpstr>
      <vt:lpstr>Calibri</vt:lpstr>
      <vt:lpstr>Cambria Math</vt:lpstr>
      <vt:lpstr>Garamond</vt:lpstr>
      <vt:lpstr>Palatino Linotype</vt:lpstr>
      <vt:lpstr>Roboto</vt:lpstr>
      <vt:lpstr>Symbol</vt:lpstr>
      <vt:lpstr>Tahoma</vt:lpstr>
      <vt:lpstr>Times New Roman</vt:lpstr>
      <vt:lpstr>Office Theme</vt:lpstr>
      <vt:lpstr>Acrobat Document</vt:lpstr>
      <vt:lpstr>Presented by Department of Pupil Services: Randy Park, Director</vt:lpstr>
      <vt:lpstr>Attendance Recognition SCOC X</vt:lpstr>
      <vt:lpstr>PowerPoint Presentation</vt:lpstr>
      <vt:lpstr>Compulsory Attendance SCOC page X</vt:lpstr>
      <vt:lpstr>Truancy  Notices to Parents Warning of Absences  SCOC page XII</vt:lpstr>
      <vt:lpstr>PowerPoint Presentation</vt:lpstr>
      <vt:lpstr>PowerPoint Presentation</vt:lpstr>
      <vt:lpstr>PowerPoint Presentation</vt:lpstr>
      <vt:lpstr>PowerPoint Presentation</vt:lpstr>
      <vt:lpstr>PowerPoint Presentation</vt:lpstr>
      <vt:lpstr>List of Assigned Campus Attendance Duties</vt:lpstr>
      <vt:lpstr>PEIMS Supervisor Signature Required When Assigned Time is 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Documentation of Guidance Counseling </vt:lpstr>
      <vt:lpstr>Documentation of TPM: </vt:lpstr>
      <vt:lpstr>PowerPoint Presentation</vt:lpstr>
      <vt:lpstr>PowerPoint Presentation</vt:lpstr>
      <vt:lpstr>PowerPoint Presentation</vt:lpstr>
      <vt:lpstr>Truancy Court Case Results </vt:lpstr>
      <vt:lpstr>Truancy Court Case  Results</vt:lpstr>
      <vt:lpstr>Truancy Court Case  Rejected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Code of Conduct_7_28_15.indd</dc:title>
  <dc:creator>lcgarza</dc:creator>
  <cp:lastModifiedBy>Veronica Avila</cp:lastModifiedBy>
  <cp:revision>757</cp:revision>
  <cp:lastPrinted>2023-09-08T20:49:02Z</cp:lastPrinted>
  <dcterms:created xsi:type="dcterms:W3CDTF">2015-08-06T12:44:50Z</dcterms:created>
  <dcterms:modified xsi:type="dcterms:W3CDTF">2023-09-08T20:51:37Z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2015-07-30T00:00:00Z</vt:filetime>
  </property>
  <property fmtid="{D5CDD505-2E9C-101B-9397-08002B2CF9AE}" pid="3" name="LastSaved">
    <vt:filetime>2015-08-06T00:00:00Z</vt:filetime>
  </property>
</Properties>
</file>