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8"/>
  </p:notesMasterIdLst>
  <p:handoutMasterIdLst>
    <p:handoutMasterId r:id="rId29"/>
  </p:handout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8" r:id="rId21"/>
    <p:sldId id="289" r:id="rId22"/>
    <p:sldId id="290" r:id="rId23"/>
    <p:sldId id="291" r:id="rId24"/>
    <p:sldId id="292" r:id="rId25"/>
    <p:sldId id="293" r:id="rId26"/>
    <p:sldId id="294" r:id="rId27"/>
  </p:sldIdLst>
  <p:sldSz cx="12192000" cy="6858000"/>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hC21wJpN5nNr2+Fu9aWscGYRlR4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varScale="1">
        <p:scale>
          <a:sx n="107" d="100"/>
          <a:sy n="107" d="100"/>
        </p:scale>
        <p:origin x="73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48" Type="http://customschemas.google.com/relationships/presentationmetadata" Target="metadata"/><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097797BF-CD84-4DC7-9025-E1A3E05A8B18}" type="datetimeFigureOut">
              <a:rPr lang="en-US" smtClean="0"/>
              <a:t>9/13/23</a:t>
            </a:fld>
            <a:endParaRPr lang="en-US"/>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EC3F869B-94AB-453B-8C29-167F0FC460A7}" type="slidenum">
              <a:rPr lang="en-US" smtClean="0"/>
              <a:t>‹#›</a:t>
            </a:fld>
            <a:endParaRPr lang="en-US"/>
          </a:p>
        </p:txBody>
      </p:sp>
    </p:spTree>
    <p:extLst>
      <p:ext uri="{BB962C8B-B14F-4D97-AF65-F5344CB8AC3E}">
        <p14:creationId xmlns:p14="http://schemas.microsoft.com/office/powerpoint/2010/main" val="147239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82119" cy="466434"/>
          </a:xfrm>
          <a:prstGeom prst="rect">
            <a:avLst/>
          </a:prstGeom>
          <a:noFill/>
          <a:ln>
            <a:noFill/>
          </a:ln>
        </p:spPr>
        <p:txBody>
          <a:bodyPr spcFirstLastPara="1" wrap="square" lIns="93162" tIns="46568" rIns="93162" bIns="46568"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98102" y="0"/>
            <a:ext cx="2982119" cy="466434"/>
          </a:xfrm>
          <a:prstGeom prst="rect">
            <a:avLst/>
          </a:prstGeom>
          <a:noFill/>
          <a:ln>
            <a:noFill/>
          </a:ln>
        </p:spPr>
        <p:txBody>
          <a:bodyPr spcFirstLastPara="1" wrap="square" lIns="93162" tIns="46568" rIns="93162" bIns="46568"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8182" y="4473892"/>
            <a:ext cx="5505450" cy="3660458"/>
          </a:xfrm>
          <a:prstGeom prst="rect">
            <a:avLst/>
          </a:prstGeom>
          <a:noFill/>
          <a:ln>
            <a:noFill/>
          </a:ln>
        </p:spPr>
        <p:txBody>
          <a:bodyPr spcFirstLastPara="1" wrap="square" lIns="93162" tIns="46568" rIns="93162" bIns="46568"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8"/>
            <a:ext cx="2982119" cy="466433"/>
          </a:xfrm>
          <a:prstGeom prst="rect">
            <a:avLst/>
          </a:prstGeom>
          <a:noFill/>
          <a:ln>
            <a:noFill/>
          </a:ln>
        </p:spPr>
        <p:txBody>
          <a:bodyPr spcFirstLastPara="1" wrap="square" lIns="93162" tIns="46568" rIns="93162" bIns="46568"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98102" y="8829968"/>
            <a:ext cx="2982119"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90022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3: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191" name="Google Shape;191;p13: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0421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2: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56" name="Google Shape;256;p22: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9402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3: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63" name="Google Shape;263;p23: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2040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24: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70" name="Google Shape;270;p24: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3988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25: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77" name="Google Shape;277;p25: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9670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26: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84" name="Google Shape;284;p26: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9682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7: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91" name="Google Shape;291;p27: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4616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8: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98" name="Google Shape;298;p28: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3028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29: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305" name="Google Shape;305;p29: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5291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0: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312" name="Google Shape;312;p30: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1895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31: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319" name="Google Shape;319;p31: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4031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4: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198" name="Google Shape;198;p14: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2896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33: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333" name="Google Shape;333;p33: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8745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34: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0" name="Google Shape;340;p34:notes"/>
          <p:cNvSpPr txBox="1">
            <a:spLocks noGrp="1"/>
          </p:cNvSpPr>
          <p:nvPr>
            <p:ph type="body" idx="1"/>
          </p:nvPr>
        </p:nvSpPr>
        <p:spPr>
          <a:xfrm>
            <a:off x="688182" y="4473892"/>
            <a:ext cx="5505450" cy="3660458"/>
          </a:xfrm>
          <a:prstGeom prst="rect">
            <a:avLst/>
          </a:prstGeom>
          <a:noFill/>
          <a:ln>
            <a:noFill/>
          </a:ln>
        </p:spPr>
        <p:txBody>
          <a:bodyPr spcFirstLastPara="1" wrap="square" lIns="93162" tIns="46568" rIns="93162" bIns="46568" anchor="t" anchorCtr="0">
            <a:noAutofit/>
          </a:bodyPr>
          <a:lstStyle/>
          <a:p>
            <a:pPr marL="0" indent="0"/>
            <a:r>
              <a:rPr lang="en-US"/>
              <a:t>Be sure to thank families for their time.</a:t>
            </a:r>
            <a:endParaRPr/>
          </a:p>
          <a:p>
            <a:pPr marL="0" indent="0"/>
            <a:r>
              <a:rPr lang="en-US"/>
              <a:t>Move this slide to the end if additional slides are added.</a:t>
            </a:r>
            <a:endParaRPr/>
          </a:p>
        </p:txBody>
      </p:sp>
      <p:sp>
        <p:nvSpPr>
          <p:cNvPr id="341" name="Google Shape;341;p34:notes"/>
          <p:cNvSpPr txBox="1">
            <a:spLocks noGrp="1"/>
          </p:cNvSpPr>
          <p:nvPr>
            <p:ph type="sldNum" idx="12"/>
          </p:nvPr>
        </p:nvSpPr>
        <p:spPr>
          <a:xfrm>
            <a:off x="3898102" y="8829968"/>
            <a:ext cx="2982119"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21</a:t>
            </a:fld>
            <a:endParaRPr/>
          </a:p>
        </p:txBody>
      </p:sp>
    </p:spTree>
    <p:extLst>
      <p:ext uri="{BB962C8B-B14F-4D97-AF65-F5344CB8AC3E}">
        <p14:creationId xmlns:p14="http://schemas.microsoft.com/office/powerpoint/2010/main" val="3421682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35: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347" name="Google Shape;347;p35: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3319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36: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4" name="Google Shape;354;p36:notes"/>
          <p:cNvSpPr txBox="1">
            <a:spLocks noGrp="1"/>
          </p:cNvSpPr>
          <p:nvPr>
            <p:ph type="body" idx="1"/>
          </p:nvPr>
        </p:nvSpPr>
        <p:spPr>
          <a:xfrm>
            <a:off x="688182" y="4473892"/>
            <a:ext cx="5505450" cy="3660458"/>
          </a:xfrm>
          <a:prstGeom prst="rect">
            <a:avLst/>
          </a:prstGeom>
          <a:noFill/>
          <a:ln>
            <a:noFill/>
          </a:ln>
        </p:spPr>
        <p:txBody>
          <a:bodyPr spcFirstLastPara="1" wrap="square" lIns="93162" tIns="46568" rIns="93162" bIns="46568" anchor="t" anchorCtr="0">
            <a:noAutofit/>
          </a:bodyPr>
          <a:lstStyle/>
          <a:p>
            <a:pPr marL="0" indent="0"/>
            <a:r>
              <a:rPr lang="en-US"/>
              <a:t>OPTIONAL SLIDE</a:t>
            </a:r>
            <a:endParaRPr/>
          </a:p>
          <a:p>
            <a:pPr marL="0" indent="0"/>
            <a:r>
              <a:rPr lang="en-US"/>
              <a:t>For more information see: https://www.tn.gov/education/data/accountability/2017-school-accountability.html </a:t>
            </a:r>
            <a:endParaRPr/>
          </a:p>
        </p:txBody>
      </p:sp>
      <p:sp>
        <p:nvSpPr>
          <p:cNvPr id="355" name="Google Shape;355;p36:notes"/>
          <p:cNvSpPr txBox="1">
            <a:spLocks noGrp="1"/>
          </p:cNvSpPr>
          <p:nvPr>
            <p:ph type="sldNum" idx="12"/>
          </p:nvPr>
        </p:nvSpPr>
        <p:spPr>
          <a:xfrm>
            <a:off x="3898102" y="8829968"/>
            <a:ext cx="2982119"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23</a:t>
            </a:fld>
            <a:endParaRPr/>
          </a:p>
        </p:txBody>
      </p:sp>
    </p:spTree>
    <p:extLst>
      <p:ext uri="{BB962C8B-B14F-4D97-AF65-F5344CB8AC3E}">
        <p14:creationId xmlns:p14="http://schemas.microsoft.com/office/powerpoint/2010/main" val="3569359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37: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2" name="Google Shape;362;p37:notes"/>
          <p:cNvSpPr txBox="1">
            <a:spLocks noGrp="1"/>
          </p:cNvSpPr>
          <p:nvPr>
            <p:ph type="body" idx="1"/>
          </p:nvPr>
        </p:nvSpPr>
        <p:spPr>
          <a:xfrm>
            <a:off x="688182" y="4473892"/>
            <a:ext cx="5505450" cy="3660458"/>
          </a:xfrm>
          <a:prstGeom prst="rect">
            <a:avLst/>
          </a:prstGeom>
          <a:noFill/>
          <a:ln>
            <a:noFill/>
          </a:ln>
        </p:spPr>
        <p:txBody>
          <a:bodyPr spcFirstLastPara="1" wrap="square" lIns="93162" tIns="46568" rIns="93162" bIns="46568" anchor="t" anchorCtr="0">
            <a:noAutofit/>
          </a:bodyPr>
          <a:lstStyle/>
          <a:p>
            <a:pPr marL="0" indent="0">
              <a:buClr>
                <a:schemeClr val="dk1"/>
              </a:buClr>
              <a:buSzPts val="1200"/>
            </a:pPr>
            <a:r>
              <a:rPr lang="en-US"/>
              <a:t>OPTIONAL SLIDE</a:t>
            </a:r>
            <a:endParaRPr/>
          </a:p>
          <a:p>
            <a:pPr marL="0" indent="0"/>
            <a:endParaRPr/>
          </a:p>
        </p:txBody>
      </p:sp>
      <p:sp>
        <p:nvSpPr>
          <p:cNvPr id="363" name="Google Shape;363;p37:notes"/>
          <p:cNvSpPr txBox="1">
            <a:spLocks noGrp="1"/>
          </p:cNvSpPr>
          <p:nvPr>
            <p:ph type="sldNum" idx="12"/>
          </p:nvPr>
        </p:nvSpPr>
        <p:spPr>
          <a:xfrm>
            <a:off x="3898102" y="8829968"/>
            <a:ext cx="2982119"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24</a:t>
            </a:fld>
            <a:endParaRPr/>
          </a:p>
        </p:txBody>
      </p:sp>
    </p:spTree>
    <p:extLst>
      <p:ext uri="{BB962C8B-B14F-4D97-AF65-F5344CB8AC3E}">
        <p14:creationId xmlns:p14="http://schemas.microsoft.com/office/powerpoint/2010/main" val="1221126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38: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0" name="Google Shape;370;p38:notes"/>
          <p:cNvSpPr txBox="1">
            <a:spLocks noGrp="1"/>
          </p:cNvSpPr>
          <p:nvPr>
            <p:ph type="body" idx="1"/>
          </p:nvPr>
        </p:nvSpPr>
        <p:spPr>
          <a:xfrm>
            <a:off x="688182" y="4473892"/>
            <a:ext cx="5505450" cy="3660458"/>
          </a:xfrm>
          <a:prstGeom prst="rect">
            <a:avLst/>
          </a:prstGeom>
          <a:noFill/>
          <a:ln>
            <a:noFill/>
          </a:ln>
        </p:spPr>
        <p:txBody>
          <a:bodyPr spcFirstLastPara="1" wrap="square" lIns="93162" tIns="46568" rIns="93162" bIns="46568" anchor="t" anchorCtr="0">
            <a:noAutofit/>
          </a:bodyPr>
          <a:lstStyle/>
          <a:p>
            <a:pPr marL="0" indent="0">
              <a:buClr>
                <a:schemeClr val="dk1"/>
              </a:buClr>
              <a:buSzPts val="1200"/>
            </a:pPr>
            <a:r>
              <a:rPr lang="en-US"/>
              <a:t>OPTIONAL SLIDE</a:t>
            </a:r>
            <a:endParaRPr/>
          </a:p>
          <a:p>
            <a:pPr marL="0" indent="0"/>
            <a:endParaRPr/>
          </a:p>
        </p:txBody>
      </p:sp>
      <p:sp>
        <p:nvSpPr>
          <p:cNvPr id="371" name="Google Shape;371;p38:notes"/>
          <p:cNvSpPr txBox="1">
            <a:spLocks noGrp="1"/>
          </p:cNvSpPr>
          <p:nvPr>
            <p:ph type="sldNum" idx="12"/>
          </p:nvPr>
        </p:nvSpPr>
        <p:spPr>
          <a:xfrm>
            <a:off x="3898102" y="8829968"/>
            <a:ext cx="2982119"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25</a:t>
            </a:fld>
            <a:endParaRPr/>
          </a:p>
        </p:txBody>
      </p:sp>
    </p:spTree>
    <p:extLst>
      <p:ext uri="{BB962C8B-B14F-4D97-AF65-F5344CB8AC3E}">
        <p14:creationId xmlns:p14="http://schemas.microsoft.com/office/powerpoint/2010/main" val="42268777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39: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9" name="Google Shape;379;p39:notes"/>
          <p:cNvSpPr txBox="1">
            <a:spLocks noGrp="1"/>
          </p:cNvSpPr>
          <p:nvPr>
            <p:ph type="body" idx="1"/>
          </p:nvPr>
        </p:nvSpPr>
        <p:spPr>
          <a:xfrm>
            <a:off x="688182" y="4473892"/>
            <a:ext cx="5505450" cy="3660458"/>
          </a:xfrm>
          <a:prstGeom prst="rect">
            <a:avLst/>
          </a:prstGeom>
          <a:noFill/>
          <a:ln>
            <a:noFill/>
          </a:ln>
        </p:spPr>
        <p:txBody>
          <a:bodyPr spcFirstLastPara="1" wrap="square" lIns="93162" tIns="46568" rIns="93162" bIns="46568" anchor="t" anchorCtr="0">
            <a:noAutofit/>
          </a:bodyPr>
          <a:lstStyle/>
          <a:p>
            <a:pPr marL="0" indent="0">
              <a:buClr>
                <a:schemeClr val="dk1"/>
              </a:buClr>
              <a:buSzPts val="1200"/>
            </a:pPr>
            <a:r>
              <a:rPr lang="en-US"/>
              <a:t>OPTIONAL SLIDE</a:t>
            </a:r>
            <a:endParaRPr/>
          </a:p>
          <a:p>
            <a:pPr marL="0" indent="0"/>
            <a:endParaRPr/>
          </a:p>
        </p:txBody>
      </p:sp>
      <p:sp>
        <p:nvSpPr>
          <p:cNvPr id="380" name="Google Shape;380;p39:notes"/>
          <p:cNvSpPr txBox="1">
            <a:spLocks noGrp="1"/>
          </p:cNvSpPr>
          <p:nvPr>
            <p:ph type="sldNum" idx="12"/>
          </p:nvPr>
        </p:nvSpPr>
        <p:spPr>
          <a:xfrm>
            <a:off x="3898102" y="8829968"/>
            <a:ext cx="2982119"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26</a:t>
            </a:fld>
            <a:endParaRPr/>
          </a:p>
        </p:txBody>
      </p:sp>
    </p:spTree>
    <p:extLst>
      <p:ext uri="{BB962C8B-B14F-4D97-AF65-F5344CB8AC3E}">
        <p14:creationId xmlns:p14="http://schemas.microsoft.com/office/powerpoint/2010/main" val="4082471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5: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15:notes"/>
          <p:cNvSpPr txBox="1">
            <a:spLocks noGrp="1"/>
          </p:cNvSpPr>
          <p:nvPr>
            <p:ph type="body" idx="1"/>
          </p:nvPr>
        </p:nvSpPr>
        <p:spPr>
          <a:xfrm>
            <a:off x="688182" y="4473892"/>
            <a:ext cx="550545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206" name="Google Shape;206;p15:notes"/>
          <p:cNvSpPr txBox="1">
            <a:spLocks noGrp="1"/>
          </p:cNvSpPr>
          <p:nvPr>
            <p:ph type="sldNum" idx="12"/>
          </p:nvPr>
        </p:nvSpPr>
        <p:spPr>
          <a:xfrm>
            <a:off x="3898102" y="8829968"/>
            <a:ext cx="2982119"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3</a:t>
            </a:fld>
            <a:endParaRPr/>
          </a:p>
        </p:txBody>
      </p:sp>
    </p:spTree>
    <p:extLst>
      <p:ext uri="{BB962C8B-B14F-4D97-AF65-F5344CB8AC3E}">
        <p14:creationId xmlns:p14="http://schemas.microsoft.com/office/powerpoint/2010/main" val="856781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6: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14" name="Google Shape;214;p16: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5394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7: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21" name="Google Shape;221;p17: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0785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8: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28" name="Google Shape;228;p18: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3577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9: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35" name="Google Shape;235;p19: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4366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0: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42" name="Google Shape;242;p20: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4112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1:notes"/>
          <p:cNvSpPr txBox="1">
            <a:spLocks noGrp="1"/>
          </p:cNvSpPr>
          <p:nvPr>
            <p:ph type="body" idx="1"/>
          </p:nvPr>
        </p:nvSpPr>
        <p:spPr>
          <a:xfrm>
            <a:off x="688182" y="4473892"/>
            <a:ext cx="5505450" cy="3660458"/>
          </a:xfrm>
          <a:prstGeom prst="rect">
            <a:avLst/>
          </a:prstGeom>
        </p:spPr>
        <p:txBody>
          <a:bodyPr spcFirstLastPara="1" wrap="square" lIns="93162" tIns="46568" rIns="93162" bIns="46568" anchor="t" anchorCtr="0">
            <a:noAutofit/>
          </a:bodyPr>
          <a:lstStyle/>
          <a:p>
            <a:pPr marL="0" indent="0"/>
            <a:endParaRPr/>
          </a:p>
        </p:txBody>
      </p:sp>
      <p:sp>
        <p:nvSpPr>
          <p:cNvPr id="249" name="Google Shape;249;p21:notes"/>
          <p:cNvSpPr>
            <a:spLocks noGrp="1" noRot="1" noChangeAspect="1"/>
          </p:cNvSpPr>
          <p:nvPr>
            <p:ph type="sldImg" idx="2"/>
          </p:nvPr>
        </p:nvSpPr>
        <p:spPr>
          <a:xfrm>
            <a:off x="654050" y="1162050"/>
            <a:ext cx="5573713"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805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sp>
        <p:nvSpPr>
          <p:cNvPr id="19" name="Google Shape;19;p44"/>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4"/>
          <p:cNvSpPr/>
          <p:nvPr/>
        </p:nvSpPr>
        <p:spPr>
          <a:xfrm>
            <a:off x="1" y="6334316"/>
            <a:ext cx="12192000" cy="6648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4"/>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5400"/>
              <a:buFont typeface="Georgia"/>
              <a:buNone/>
              <a:defRPr sz="5400">
                <a:solidFill>
                  <a:srgbClr val="262626"/>
                </a:solidFill>
                <a:latin typeface="Georgia"/>
                <a:ea typeface="Georgia"/>
                <a:cs typeface="Georgia"/>
                <a:sym typeface="Georg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44"/>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3" name="Google Shape;23;p44"/>
          <p:cNvSpPr txBox="1">
            <a:spLocks noGrp="1"/>
          </p:cNvSpPr>
          <p:nvPr>
            <p:ph type="ftr" idx="11"/>
          </p:nvPr>
        </p:nvSpPr>
        <p:spPr>
          <a:xfrm>
            <a:off x="1896243" y="6401023"/>
            <a:ext cx="846047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1100" b="1" i="1">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24" name="Google Shape;24;p4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5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4"/>
          <p:cNvSpPr txBox="1">
            <a:spLocks noGrp="1"/>
          </p:cNvSpPr>
          <p:nvPr>
            <p:ph type="title"/>
          </p:nvPr>
        </p:nvSpPr>
        <p:spPr>
          <a:xfrm rot="5400000">
            <a:off x="7159401" y="1977801"/>
            <a:ext cx="5759898"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54"/>
          <p:cNvSpPr txBox="1">
            <a:spLocks noGrp="1"/>
          </p:cNvSpPr>
          <p:nvPr>
            <p:ph type="body" idx="1"/>
          </p:nvPr>
        </p:nvSpPr>
        <p:spPr>
          <a:xfrm rot="5400000">
            <a:off x="1825401" y="-574899"/>
            <a:ext cx="5759898"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7" name="Google Shape;97;p5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5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5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25"/>
        <p:cNvGrpSpPr/>
        <p:nvPr/>
      </p:nvGrpSpPr>
      <p:grpSpPr>
        <a:xfrm>
          <a:off x="0" y="0"/>
          <a:ext cx="0" cy="0"/>
          <a:chOff x="0" y="0"/>
          <a:chExt cx="0" cy="0"/>
        </a:xfrm>
      </p:grpSpPr>
      <p:sp>
        <p:nvSpPr>
          <p:cNvPr id="26" name="Google Shape;26;p45"/>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5"/>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5"/>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5400"/>
              <a:buFont typeface="Georgia"/>
              <a:buNone/>
              <a:defRPr sz="5400" b="0">
                <a:solidFill>
                  <a:srgbClr val="262626"/>
                </a:solidFill>
                <a:latin typeface="Georgia"/>
                <a:ea typeface="Georgia"/>
                <a:cs typeface="Georgia"/>
                <a:sym typeface="Georg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5"/>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0" name="Google Shape;30;p4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33" name="Google Shape;33;p4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
        <p:nvSpPr>
          <p:cNvPr id="34" name="Google Shape;34;p45"/>
          <p:cNvSpPr txBox="1"/>
          <p:nvPr/>
        </p:nvSpPr>
        <p:spPr>
          <a:xfrm>
            <a:off x="1896243" y="6401023"/>
            <a:ext cx="8460474"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100"/>
              <a:buFont typeface="Arial"/>
              <a:buNone/>
            </a:pPr>
            <a:endParaRPr sz="1100" b="1" i="1" u="none" strike="noStrike" cap="none">
              <a:solidFill>
                <a:srgbClr val="FFFFFF"/>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5"/>
        <p:cNvGrpSpPr/>
        <p:nvPr/>
      </p:nvGrpSpPr>
      <p:grpSpPr>
        <a:xfrm>
          <a:off x="0" y="0"/>
          <a:ext cx="0" cy="0"/>
          <a:chOff x="0" y="0"/>
          <a:chExt cx="0" cy="0"/>
        </a:xfrm>
      </p:grpSpPr>
      <p:sp>
        <p:nvSpPr>
          <p:cNvPr id="36" name="Google Shape;36;p4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400"/>
              <a:buFont typeface="Arial"/>
              <a:buNone/>
              <a:defRPr sz="44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46"/>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68300" algn="l">
              <a:lnSpc>
                <a:spcPct val="90000"/>
              </a:lnSpc>
              <a:spcBef>
                <a:spcPts val="1200"/>
              </a:spcBef>
              <a:spcAft>
                <a:spcPts val="0"/>
              </a:spcAft>
              <a:buClr>
                <a:srgbClr val="3F3F3F"/>
              </a:buClr>
              <a:buSzPts val="2200"/>
              <a:buFont typeface="Noto Sans Symbols"/>
              <a:buChar char="▪"/>
              <a:defRPr sz="2200">
                <a:latin typeface="Arial"/>
                <a:ea typeface="Arial"/>
                <a:cs typeface="Arial"/>
                <a:sym typeface="Arial"/>
              </a:defRPr>
            </a:lvl1pPr>
            <a:lvl2pPr marL="914400" lvl="1" indent="-355600" algn="l">
              <a:lnSpc>
                <a:spcPct val="90000"/>
              </a:lnSpc>
              <a:spcBef>
                <a:spcPts val="200"/>
              </a:spcBef>
              <a:spcAft>
                <a:spcPts val="0"/>
              </a:spcAft>
              <a:buClr>
                <a:srgbClr val="3F3F3F"/>
              </a:buClr>
              <a:buSzPts val="2000"/>
              <a:buFont typeface="Noto Sans Symbols"/>
              <a:buChar char="▪"/>
              <a:defRPr sz="2000">
                <a:latin typeface="Arial"/>
                <a:ea typeface="Arial"/>
                <a:cs typeface="Arial"/>
                <a:sym typeface="Arial"/>
              </a:defRPr>
            </a:lvl2pPr>
            <a:lvl3pPr marL="1371600" lvl="2" indent="-3556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3pPr>
            <a:lvl4pPr marL="1828800" lvl="3" indent="-3556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4pPr>
            <a:lvl5pPr marL="2286000" lvl="4" indent="-3556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8" name="Google Shape;38;p4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0" name="Google Shape;40;p46"/>
          <p:cNvSpPr txBox="1"/>
          <p:nvPr/>
        </p:nvSpPr>
        <p:spPr>
          <a:xfrm>
            <a:off x="1896243" y="6401023"/>
            <a:ext cx="8460474"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1" i="1" u="none" strike="noStrike" cap="none">
              <a:solidFill>
                <a:srgbClr val="FFFFFF"/>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41"/>
        <p:cNvGrpSpPr/>
        <p:nvPr/>
      </p:nvGrpSpPr>
      <p:grpSpPr>
        <a:xfrm>
          <a:off x="0" y="0"/>
          <a:ext cx="0" cy="0"/>
          <a:chOff x="0" y="0"/>
          <a:chExt cx="0" cy="0"/>
        </a:xfrm>
      </p:grpSpPr>
      <p:sp>
        <p:nvSpPr>
          <p:cNvPr id="42" name="Google Shape;42;p47"/>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47"/>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4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1100" b="1" i="1">
                <a:solidFill>
                  <a:srgbClr val="FFFFFF"/>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4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4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49"/>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Clr>
                <a:schemeClr val="dk2"/>
              </a:buClr>
              <a:buSzPts val="2000"/>
              <a:buNone/>
              <a:defRPr sz="20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7" name="Google Shape;57;p49"/>
          <p:cNvSpPr txBox="1">
            <a:spLocks noGrp="1"/>
          </p:cNvSpPr>
          <p:nvPr>
            <p:ph type="body" idx="2"/>
          </p:nvPr>
        </p:nvSpPr>
        <p:spPr>
          <a:xfrm>
            <a:off x="1097280" y="2582335"/>
            <a:ext cx="493776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8" name="Google Shape;58;p49"/>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Clr>
                <a:schemeClr val="dk2"/>
              </a:buClr>
              <a:buSzPts val="2000"/>
              <a:buNone/>
              <a:defRPr sz="20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9" name="Google Shape;59;p49"/>
          <p:cNvSpPr txBox="1">
            <a:spLocks noGrp="1"/>
          </p:cNvSpPr>
          <p:nvPr>
            <p:ph type="body" idx="4"/>
          </p:nvPr>
        </p:nvSpPr>
        <p:spPr>
          <a:xfrm>
            <a:off x="6217920" y="2582334"/>
            <a:ext cx="493776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0" name="Google Shape;60;p4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4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4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5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5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5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5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8"/>
        <p:cNvGrpSpPr/>
        <p:nvPr/>
      </p:nvGrpSpPr>
      <p:grpSpPr>
        <a:xfrm>
          <a:off x="0" y="0"/>
          <a:ext cx="0" cy="0"/>
          <a:chOff x="0" y="0"/>
          <a:chExt cx="0" cy="0"/>
        </a:xfrm>
      </p:grpSpPr>
      <p:sp>
        <p:nvSpPr>
          <p:cNvPr id="69" name="Google Shape;69;p51"/>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1"/>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1"/>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Georgia"/>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51"/>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3" name="Google Shape;73;p51"/>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4" name="Google Shape;74;p51"/>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51"/>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5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a:solidFill>
                  <a:schemeClr val="dk2"/>
                </a:solidFill>
                <a:latin typeface="Calibri"/>
                <a:ea typeface="Calibri"/>
                <a:cs typeface="Calibri"/>
                <a:sym typeface="Calibri"/>
              </a:defRPr>
            </a:lvl1pPr>
            <a:lvl2pPr marL="0" lvl="1" indent="0" algn="r">
              <a:spcBef>
                <a:spcPts val="0"/>
              </a:spcBef>
              <a:buNone/>
              <a:defRPr sz="1050">
                <a:solidFill>
                  <a:schemeClr val="dk2"/>
                </a:solidFill>
                <a:latin typeface="Calibri"/>
                <a:ea typeface="Calibri"/>
                <a:cs typeface="Calibri"/>
                <a:sym typeface="Calibri"/>
              </a:defRPr>
            </a:lvl2pPr>
            <a:lvl3pPr marL="0" lvl="2" indent="0" algn="r">
              <a:spcBef>
                <a:spcPts val="0"/>
              </a:spcBef>
              <a:buNone/>
              <a:defRPr sz="1050">
                <a:solidFill>
                  <a:schemeClr val="dk2"/>
                </a:solidFill>
                <a:latin typeface="Calibri"/>
                <a:ea typeface="Calibri"/>
                <a:cs typeface="Calibri"/>
                <a:sym typeface="Calibri"/>
              </a:defRPr>
            </a:lvl3pPr>
            <a:lvl4pPr marL="0" lvl="3" indent="0" algn="r">
              <a:spcBef>
                <a:spcPts val="0"/>
              </a:spcBef>
              <a:buNone/>
              <a:defRPr sz="1050">
                <a:solidFill>
                  <a:schemeClr val="dk2"/>
                </a:solidFill>
                <a:latin typeface="Calibri"/>
                <a:ea typeface="Calibri"/>
                <a:cs typeface="Calibri"/>
                <a:sym typeface="Calibri"/>
              </a:defRPr>
            </a:lvl4pPr>
            <a:lvl5pPr marL="0" lvl="4" indent="0" algn="r">
              <a:spcBef>
                <a:spcPts val="0"/>
              </a:spcBef>
              <a:buNone/>
              <a:defRPr sz="1050">
                <a:solidFill>
                  <a:schemeClr val="dk2"/>
                </a:solidFill>
                <a:latin typeface="Calibri"/>
                <a:ea typeface="Calibri"/>
                <a:cs typeface="Calibri"/>
                <a:sym typeface="Calibri"/>
              </a:defRPr>
            </a:lvl5pPr>
            <a:lvl6pPr marL="0" lvl="5" indent="0" algn="r">
              <a:spcBef>
                <a:spcPts val="0"/>
              </a:spcBef>
              <a:buNone/>
              <a:defRPr sz="1050">
                <a:solidFill>
                  <a:schemeClr val="dk2"/>
                </a:solidFill>
                <a:latin typeface="Calibri"/>
                <a:ea typeface="Calibri"/>
                <a:cs typeface="Calibri"/>
                <a:sym typeface="Calibri"/>
              </a:defRPr>
            </a:lvl6pPr>
            <a:lvl7pPr marL="0" lvl="6" indent="0" algn="r">
              <a:spcBef>
                <a:spcPts val="0"/>
              </a:spcBef>
              <a:buNone/>
              <a:defRPr sz="1050">
                <a:solidFill>
                  <a:schemeClr val="dk2"/>
                </a:solidFill>
                <a:latin typeface="Calibri"/>
                <a:ea typeface="Calibri"/>
                <a:cs typeface="Calibri"/>
                <a:sym typeface="Calibri"/>
              </a:defRPr>
            </a:lvl7pPr>
            <a:lvl8pPr marL="0" lvl="7" indent="0" algn="r">
              <a:spcBef>
                <a:spcPts val="0"/>
              </a:spcBef>
              <a:buNone/>
              <a:defRPr sz="1050">
                <a:solidFill>
                  <a:schemeClr val="dk2"/>
                </a:solidFill>
                <a:latin typeface="Calibri"/>
                <a:ea typeface="Calibri"/>
                <a:cs typeface="Calibri"/>
                <a:sym typeface="Calibri"/>
              </a:defRPr>
            </a:lvl8pPr>
            <a:lvl9pPr marL="0" lvl="8" indent="0" algn="r">
              <a:spcBef>
                <a:spcPts val="0"/>
              </a:spcBef>
              <a:buNone/>
              <a:defRPr sz="1050">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7"/>
        <p:cNvGrpSpPr/>
        <p:nvPr/>
      </p:nvGrpSpPr>
      <p:grpSpPr>
        <a:xfrm>
          <a:off x="0" y="0"/>
          <a:ext cx="0" cy="0"/>
          <a:chOff x="0" y="0"/>
          <a:chExt cx="0" cy="0"/>
        </a:xfrm>
      </p:grpSpPr>
      <p:sp>
        <p:nvSpPr>
          <p:cNvPr id="78" name="Google Shape;78;p52"/>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52"/>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52"/>
          <p:cNvSpPr txBox="1">
            <a:spLocks noGrp="1"/>
          </p:cNvSpPr>
          <p:nvPr>
            <p:ph type="title"/>
          </p:nvPr>
        </p:nvSpPr>
        <p:spPr>
          <a:xfrm>
            <a:off x="1097280" y="5074920"/>
            <a:ext cx="10113645"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Georgia"/>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52"/>
          <p:cNvSpPr>
            <a:spLocks noGrp="1"/>
          </p:cNvSpPr>
          <p:nvPr>
            <p:ph type="pic" idx="2"/>
          </p:nvPr>
        </p:nvSpPr>
        <p:spPr>
          <a:xfrm>
            <a:off x="15" y="0"/>
            <a:ext cx="12191985" cy="4915076"/>
          </a:xfrm>
          <a:prstGeom prst="rect">
            <a:avLst/>
          </a:prstGeom>
          <a:solidFill>
            <a:srgbClr val="BECAD4"/>
          </a:solidFill>
          <a:ln>
            <a:noFill/>
          </a:ln>
        </p:spPr>
        <p:txBody>
          <a:bodyPr spcFirstLastPara="1" wrap="square" lIns="457200" tIns="457200" rIns="0" bIns="45700" anchor="t" anchorCtr="0">
            <a:normAutofit/>
          </a:bodyPr>
          <a:lstStyle>
            <a:lvl1pPr marR="0" lvl="0" algn="l" rtl="0">
              <a:lnSpc>
                <a:spcPct val="90000"/>
              </a:lnSpc>
              <a:spcBef>
                <a:spcPts val="1200"/>
              </a:spcBef>
              <a:spcAft>
                <a:spcPts val="0"/>
              </a:spcAft>
              <a:buClr>
                <a:srgbClr val="3F3F3F"/>
              </a:buClr>
              <a:buSzPts val="3200"/>
              <a:buFont typeface="Calibri"/>
              <a:buNone/>
              <a:defRPr sz="3200" b="0" i="0" u="none" strike="noStrike" cap="none">
                <a:solidFill>
                  <a:srgbClr val="3F3F3F"/>
                </a:solidFill>
                <a:latin typeface="Arial"/>
                <a:ea typeface="Arial"/>
                <a:cs typeface="Arial"/>
                <a:sym typeface="Arial"/>
              </a:defRPr>
            </a:lvl1pPr>
            <a:lvl2pPr marR="0" lvl="1" algn="l" rtl="0">
              <a:lnSpc>
                <a:spcPct val="90000"/>
              </a:lnSpc>
              <a:spcBef>
                <a:spcPts val="200"/>
              </a:spcBef>
              <a:spcAft>
                <a:spcPts val="0"/>
              </a:spcAft>
              <a:buClr>
                <a:srgbClr val="3F3F3F"/>
              </a:buClr>
              <a:buSzPts val="2800"/>
              <a:buFont typeface="Calibri"/>
              <a:buNone/>
              <a:defRPr sz="2800" b="0" i="0" u="none" strike="noStrike" cap="none">
                <a:solidFill>
                  <a:srgbClr val="3F3F3F"/>
                </a:solidFill>
                <a:latin typeface="Arial"/>
                <a:ea typeface="Arial"/>
                <a:cs typeface="Arial"/>
                <a:sym typeface="Arial"/>
              </a:defRPr>
            </a:lvl2pPr>
            <a:lvl3pPr marR="0" lvl="2" algn="l" rtl="0">
              <a:lnSpc>
                <a:spcPct val="90000"/>
              </a:lnSpc>
              <a:spcBef>
                <a:spcPts val="400"/>
              </a:spcBef>
              <a:spcAft>
                <a:spcPts val="0"/>
              </a:spcAft>
              <a:buClr>
                <a:srgbClr val="3F3F3F"/>
              </a:buClr>
              <a:buSzPts val="2400"/>
              <a:buFont typeface="Calibri"/>
              <a:buNone/>
              <a:defRPr sz="2400" b="0" i="0" u="none" strike="noStrike" cap="none">
                <a:solidFill>
                  <a:srgbClr val="3F3F3F"/>
                </a:solidFill>
                <a:latin typeface="Arial"/>
                <a:ea typeface="Arial"/>
                <a:cs typeface="Arial"/>
                <a:sym typeface="Arial"/>
              </a:defRPr>
            </a:lvl3pPr>
            <a:lvl4pPr marR="0" lvl="3" algn="l" rtl="0">
              <a:lnSpc>
                <a:spcPct val="90000"/>
              </a:lnSpc>
              <a:spcBef>
                <a:spcPts val="400"/>
              </a:spcBef>
              <a:spcAft>
                <a:spcPts val="0"/>
              </a:spcAft>
              <a:buClr>
                <a:srgbClr val="3F3F3F"/>
              </a:buClr>
              <a:buSzPts val="2000"/>
              <a:buFont typeface="Calibri"/>
              <a:buNone/>
              <a:defRPr sz="2000" b="0" i="0" u="none" strike="noStrike" cap="none">
                <a:solidFill>
                  <a:srgbClr val="3F3F3F"/>
                </a:solidFill>
                <a:latin typeface="Arial"/>
                <a:ea typeface="Arial"/>
                <a:cs typeface="Arial"/>
                <a:sym typeface="Arial"/>
              </a:defRPr>
            </a:lvl4pPr>
            <a:lvl5pPr marR="0" lvl="4" algn="l" rtl="0">
              <a:lnSpc>
                <a:spcPct val="90000"/>
              </a:lnSpc>
              <a:spcBef>
                <a:spcPts val="400"/>
              </a:spcBef>
              <a:spcAft>
                <a:spcPts val="0"/>
              </a:spcAft>
              <a:buClr>
                <a:srgbClr val="3F3F3F"/>
              </a:buClr>
              <a:buSzPts val="2000"/>
              <a:buFont typeface="Calibri"/>
              <a:buNone/>
              <a:defRPr sz="2000" b="0" i="0" u="none" strike="noStrike" cap="none">
                <a:solidFill>
                  <a:srgbClr val="3F3F3F"/>
                </a:solidFill>
                <a:latin typeface="Arial"/>
                <a:ea typeface="Arial"/>
                <a:cs typeface="Arial"/>
                <a:sym typeface="Arial"/>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82" name="Google Shape;82;p52"/>
          <p:cNvSpPr txBox="1">
            <a:spLocks noGrp="1"/>
          </p:cNvSpPr>
          <p:nvPr>
            <p:ph type="body" idx="1"/>
          </p:nvPr>
        </p:nvSpPr>
        <p:spPr>
          <a:xfrm>
            <a:off x="1097280" y="5907024"/>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Clr>
                <a:srgbClr val="FFFFFF"/>
              </a:buClr>
              <a:buSzPts val="1500"/>
              <a:buNone/>
              <a:defRPr sz="1500">
                <a:solidFill>
                  <a:srgbClr val="FFFFFF"/>
                </a:solidFill>
              </a:defRPr>
            </a:lvl1pPr>
            <a:lvl2pPr marL="914400" lvl="1" indent="-228600" algn="l">
              <a:lnSpc>
                <a:spcPct val="90000"/>
              </a:lnSpc>
              <a:spcBef>
                <a:spcPts val="6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3" name="Google Shape;83;p5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5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5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5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53"/>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9" name="Google Shape;89;p5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5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5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3"/>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43"/>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4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Georgia"/>
              <a:buNone/>
              <a:defRPr sz="4800" b="0" i="0" u="none" strike="noStrike" cap="none">
                <a:solidFill>
                  <a:srgbClr val="3F3F3F"/>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4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rgbClr val="3F3F3F"/>
              </a:buClr>
              <a:buSzPts val="2000"/>
              <a:buFont typeface="Calibri"/>
              <a:buChar char=" "/>
              <a:defRPr sz="2000" b="0" i="0" u="none" strike="noStrike" cap="none">
                <a:solidFill>
                  <a:srgbClr val="3F3F3F"/>
                </a:solidFill>
                <a:latin typeface="Arial"/>
                <a:ea typeface="Arial"/>
                <a:cs typeface="Arial"/>
                <a:sym typeface="Arial"/>
              </a:defRPr>
            </a:lvl1pPr>
            <a:lvl2pPr marL="914400" marR="0" lvl="1" indent="-342900" algn="l" rtl="0">
              <a:lnSpc>
                <a:spcPct val="90000"/>
              </a:lnSpc>
              <a:spcBef>
                <a:spcPts val="200"/>
              </a:spcBef>
              <a:spcAft>
                <a:spcPts val="0"/>
              </a:spcAft>
              <a:buClr>
                <a:srgbClr val="3F3F3F"/>
              </a:buClr>
              <a:buSzPts val="1800"/>
              <a:buFont typeface="Calibri"/>
              <a:buChar char="◦"/>
              <a:defRPr sz="1800" b="0" i="0" u="none" strike="noStrike" cap="none">
                <a:solidFill>
                  <a:srgbClr val="3F3F3F"/>
                </a:solidFill>
                <a:latin typeface="Arial"/>
                <a:ea typeface="Arial"/>
                <a:cs typeface="Arial"/>
                <a:sym typeface="Arial"/>
              </a:defRPr>
            </a:lvl2pPr>
            <a:lvl3pPr marL="1371600" marR="0" lvl="2" indent="-317500" algn="l" rtl="0">
              <a:lnSpc>
                <a:spcPct val="90000"/>
              </a:lnSpc>
              <a:spcBef>
                <a:spcPts val="400"/>
              </a:spcBef>
              <a:spcAft>
                <a:spcPts val="0"/>
              </a:spcAft>
              <a:buClr>
                <a:srgbClr val="3F3F3F"/>
              </a:buClr>
              <a:buSzPts val="1400"/>
              <a:buFont typeface="Calibri"/>
              <a:buChar char="◦"/>
              <a:defRPr sz="1400" b="0" i="0" u="none" strike="noStrike" cap="none">
                <a:solidFill>
                  <a:srgbClr val="3F3F3F"/>
                </a:solidFill>
                <a:latin typeface="Arial"/>
                <a:ea typeface="Arial"/>
                <a:cs typeface="Arial"/>
                <a:sym typeface="Arial"/>
              </a:defRPr>
            </a:lvl3pPr>
            <a:lvl4pPr marL="1828800" marR="0" lvl="3" indent="-317500" algn="l" rtl="0">
              <a:lnSpc>
                <a:spcPct val="90000"/>
              </a:lnSpc>
              <a:spcBef>
                <a:spcPts val="400"/>
              </a:spcBef>
              <a:spcAft>
                <a:spcPts val="0"/>
              </a:spcAft>
              <a:buClr>
                <a:srgbClr val="3F3F3F"/>
              </a:buClr>
              <a:buSzPts val="1400"/>
              <a:buFont typeface="Calibri"/>
              <a:buChar char="◦"/>
              <a:defRPr sz="1400" b="0" i="0" u="none" strike="noStrike" cap="none">
                <a:solidFill>
                  <a:srgbClr val="3F3F3F"/>
                </a:solidFill>
                <a:latin typeface="Arial"/>
                <a:ea typeface="Arial"/>
                <a:cs typeface="Arial"/>
                <a:sym typeface="Arial"/>
              </a:defRPr>
            </a:lvl4pPr>
            <a:lvl5pPr marL="2286000" marR="0" lvl="4" indent="-317500" algn="l" rtl="0">
              <a:lnSpc>
                <a:spcPct val="90000"/>
              </a:lnSpc>
              <a:spcBef>
                <a:spcPts val="400"/>
              </a:spcBef>
              <a:spcAft>
                <a:spcPts val="0"/>
              </a:spcAft>
              <a:buClr>
                <a:srgbClr val="3F3F3F"/>
              </a:buClr>
              <a:buSzPts val="1400"/>
              <a:buFont typeface="Calibri"/>
              <a:buChar char="◦"/>
              <a:defRPr sz="1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4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4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100" b="1" i="1"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4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43"/>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fssd.org/"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libertyelementary.fssd.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libertyelementary.fssd.org/"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tn.gov/content/tn/education/instruction/academic-standards.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pattonamy@fssd.or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libertyelementary.fssd.org/"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measuretn.gov:444/ReportCard/#/"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nafsce.site-ym.com/page/definition"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3"/>
          <p:cNvSpPr txBox="1">
            <a:spLocks noGrp="1"/>
          </p:cNvSpPr>
          <p:nvPr>
            <p:ph type="ctrTitle"/>
          </p:nvPr>
        </p:nvSpPr>
        <p:spPr>
          <a:xfrm>
            <a:off x="1100051" y="329744"/>
            <a:ext cx="10058400" cy="356616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FF0000"/>
              </a:buClr>
              <a:buSzPts val="6000"/>
              <a:buFont typeface="Arial"/>
              <a:buNone/>
            </a:pPr>
            <a:r>
              <a:rPr lang="en-US" sz="6000" b="1" dirty="0">
                <a:solidFill>
                  <a:srgbClr val="FF0000"/>
                </a:solidFill>
                <a:latin typeface="Arial"/>
                <a:ea typeface="Arial"/>
                <a:cs typeface="Arial"/>
                <a:sym typeface="Arial"/>
              </a:rPr>
              <a:t>Liberty Elementary </a:t>
            </a:r>
            <a:br>
              <a:rPr lang="en-US" sz="6000" b="1" dirty="0">
                <a:solidFill>
                  <a:srgbClr val="FF0000"/>
                </a:solidFill>
                <a:latin typeface="Arial"/>
                <a:ea typeface="Arial"/>
                <a:cs typeface="Arial"/>
                <a:sym typeface="Arial"/>
              </a:rPr>
            </a:br>
            <a:r>
              <a:rPr lang="en-US" sz="6000" b="1" dirty="0">
                <a:solidFill>
                  <a:srgbClr val="FF0000"/>
                </a:solidFill>
                <a:latin typeface="Arial"/>
                <a:ea typeface="Arial"/>
                <a:cs typeface="Arial"/>
                <a:sym typeface="Arial"/>
              </a:rPr>
              <a:t>2023-2024 </a:t>
            </a:r>
            <a:br>
              <a:rPr lang="en-US" sz="6000" b="1" dirty="0">
                <a:latin typeface="Arial"/>
                <a:ea typeface="Arial"/>
                <a:cs typeface="Arial"/>
                <a:sym typeface="Arial"/>
              </a:rPr>
            </a:br>
            <a:r>
              <a:rPr lang="en-US" sz="6000" dirty="0">
                <a:latin typeface="Arial"/>
                <a:ea typeface="Arial"/>
                <a:cs typeface="Arial"/>
                <a:sym typeface="Arial"/>
              </a:rPr>
              <a:t>Annual Title I &amp; Family Engagement Meeting</a:t>
            </a:r>
            <a:endParaRPr dirty="0"/>
          </a:p>
        </p:txBody>
      </p:sp>
      <p:sp>
        <p:nvSpPr>
          <p:cNvPr id="194" name="Google Shape;194;p13"/>
          <p:cNvSpPr txBox="1">
            <a:spLocks noGrp="1"/>
          </p:cNvSpPr>
          <p:nvPr>
            <p:ph type="subTitle" idx="1"/>
          </p:nvPr>
        </p:nvSpPr>
        <p:spPr>
          <a:xfrm>
            <a:off x="1100051" y="4455620"/>
            <a:ext cx="10058400" cy="148797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0000"/>
              </a:buClr>
              <a:buSzPts val="2400"/>
              <a:buNone/>
            </a:pPr>
            <a:r>
              <a:rPr lang="en-US" dirty="0">
                <a:solidFill>
                  <a:schemeClr val="tx1"/>
                </a:solidFill>
              </a:rPr>
              <a:t>Liberty Elementary </a:t>
            </a:r>
            <a:endParaRPr dirty="0">
              <a:solidFill>
                <a:schemeClr val="tx1"/>
              </a:solidFill>
            </a:endParaRPr>
          </a:p>
          <a:p>
            <a:pPr marL="0" lvl="0" indent="0" algn="l" rtl="0">
              <a:lnSpc>
                <a:spcPct val="90000"/>
              </a:lnSpc>
              <a:spcBef>
                <a:spcPts val="1400"/>
              </a:spcBef>
              <a:spcAft>
                <a:spcPts val="0"/>
              </a:spcAft>
              <a:buClr>
                <a:srgbClr val="FF0000"/>
              </a:buClr>
              <a:buSzPts val="2400"/>
              <a:buNone/>
            </a:pPr>
            <a:r>
              <a:rPr lang="en-US" dirty="0">
                <a:solidFill>
                  <a:schemeClr val="tx1"/>
                </a:solidFill>
              </a:rPr>
              <a:t>September 7, 2023</a:t>
            </a:r>
          </a:p>
          <a:p>
            <a:pPr marL="0" lvl="0" indent="0" algn="l" rtl="0">
              <a:lnSpc>
                <a:spcPct val="90000"/>
              </a:lnSpc>
              <a:spcBef>
                <a:spcPts val="1400"/>
              </a:spcBef>
              <a:spcAft>
                <a:spcPts val="0"/>
              </a:spcAft>
              <a:buClr>
                <a:srgbClr val="FF0000"/>
              </a:buClr>
              <a:buSzPts val="2400"/>
              <a:buNone/>
            </a:pPr>
            <a:r>
              <a:rPr lang="en-US" dirty="0">
                <a:solidFill>
                  <a:schemeClr val="tx1"/>
                </a:solidFill>
              </a:rPr>
              <a:t>Amy Patton; Principal</a:t>
            </a:r>
            <a:endParaRPr cap="none" dirty="0">
              <a:solidFill>
                <a:schemeClr val="tx1"/>
              </a:solidFill>
            </a:endParaRPr>
          </a:p>
        </p:txBody>
      </p:sp>
      <p:sp>
        <p:nvSpPr>
          <p:cNvPr id="195" name="Google Shape;195;p13"/>
          <p:cNvSpPr txBox="1"/>
          <p:nvPr/>
        </p:nvSpPr>
        <p:spPr>
          <a:xfrm>
            <a:off x="8581053" y="5943599"/>
            <a:ext cx="361094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rgbClr val="FF0000"/>
                </a:solidFill>
              </a:rPr>
              <a:t>8-23-23</a:t>
            </a:r>
            <a:endParaRPr sz="1800" dirty="0">
              <a:solidFill>
                <a:srgbClr val="FF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How is parent and family engagement funded?</a:t>
            </a:r>
            <a:endParaRPr/>
          </a:p>
        </p:txBody>
      </p:sp>
      <p:sp>
        <p:nvSpPr>
          <p:cNvPr id="259" name="Google Shape;259;p22"/>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Any district with a Title I allocation exceeding $500,000 is required by law to set aside 1% of it’s Title I allocation for parent and family engagement.</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Of that 1%, 10% may be reserved at the district for system-wide initiatives related to parent and family engagement.  The remaining 90% must be allocated to all Title I schools in the district.  </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You, as Title I parents and family members, have the right to be involved in how this money is spent.</a:t>
            </a:r>
            <a:endParaRPr/>
          </a:p>
          <a:p>
            <a:pPr marL="457200" lvl="0" indent="-317500" algn="l" rtl="0">
              <a:lnSpc>
                <a:spcPct val="90000"/>
              </a:lnSpc>
              <a:spcBef>
                <a:spcPts val="1400"/>
              </a:spcBef>
              <a:spcAft>
                <a:spcPts val="0"/>
              </a:spcAft>
              <a:buClr>
                <a:srgbClr val="3F3F3F"/>
              </a:buClr>
              <a:buSzPts val="2200"/>
              <a:buFont typeface="Noto Sans Symbols"/>
              <a:buNone/>
            </a:pPr>
            <a:endParaRPr/>
          </a:p>
        </p:txBody>
      </p:sp>
      <p:sp>
        <p:nvSpPr>
          <p:cNvPr id="260" name="Google Shape;260;p2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2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How is parent and family engagement funded?</a:t>
            </a:r>
            <a:endParaRPr/>
          </a:p>
        </p:txBody>
      </p:sp>
      <p:sp>
        <p:nvSpPr>
          <p:cNvPr id="266" name="Google Shape;266;p2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dirty="0">
                <a:solidFill>
                  <a:schemeClr val="dk1"/>
                </a:solidFill>
              </a:rPr>
              <a:t>In 2023-2024, we received approximately $</a:t>
            </a:r>
            <a:r>
              <a:rPr lang="en-US" dirty="0">
                <a:solidFill>
                  <a:schemeClr val="tx1"/>
                </a:solidFill>
              </a:rPr>
              <a:t>4000 </a:t>
            </a:r>
            <a:r>
              <a:rPr lang="en-US" dirty="0">
                <a:solidFill>
                  <a:schemeClr val="dk1"/>
                </a:solidFill>
              </a:rPr>
              <a:t>in parent and family engagement funding. We plan to use these funds for:</a:t>
            </a:r>
            <a:endParaRPr dirty="0"/>
          </a:p>
          <a:p>
            <a:pPr marL="966788" lvl="3" indent="-285750" algn="l" rtl="0">
              <a:lnSpc>
                <a:spcPct val="90000"/>
              </a:lnSpc>
              <a:spcBef>
                <a:spcPts val="400"/>
              </a:spcBef>
              <a:spcAft>
                <a:spcPts val="0"/>
              </a:spcAft>
              <a:buClr>
                <a:schemeClr val="dk1"/>
              </a:buClr>
              <a:buSzPts val="2000"/>
              <a:buFont typeface="Arial"/>
              <a:buChar char="•"/>
            </a:pPr>
            <a:r>
              <a:rPr lang="en-US" dirty="0">
                <a:solidFill>
                  <a:schemeClr val="dk1"/>
                </a:solidFill>
              </a:rPr>
              <a:t>Parent and Family Engagement Meetings, Events, and Materials:</a:t>
            </a:r>
            <a:endParaRPr dirty="0"/>
          </a:p>
          <a:p>
            <a:pPr marL="1206500" lvl="4" indent="-285750" algn="l" rtl="0">
              <a:lnSpc>
                <a:spcPct val="90000"/>
              </a:lnSpc>
              <a:spcBef>
                <a:spcPts val="600"/>
              </a:spcBef>
              <a:spcAft>
                <a:spcPts val="0"/>
              </a:spcAft>
              <a:buClr>
                <a:srgbClr val="FF0000"/>
              </a:buClr>
              <a:buSzPts val="2000"/>
              <a:buFont typeface="Courier New"/>
              <a:buChar char="o"/>
            </a:pPr>
            <a:r>
              <a:rPr lang="en-US" dirty="0">
                <a:solidFill>
                  <a:schemeClr val="tx1"/>
                </a:solidFill>
              </a:rPr>
              <a:t>Materials for family learning nights in ELA, math, and technology</a:t>
            </a:r>
          </a:p>
          <a:p>
            <a:pPr marL="1206500" lvl="4" indent="-285750" algn="l" rtl="0">
              <a:lnSpc>
                <a:spcPct val="90000"/>
              </a:lnSpc>
              <a:spcBef>
                <a:spcPts val="600"/>
              </a:spcBef>
              <a:spcAft>
                <a:spcPts val="0"/>
              </a:spcAft>
              <a:buClr>
                <a:srgbClr val="FF0000"/>
              </a:buClr>
              <a:buSzPts val="2000"/>
              <a:buFont typeface="Courier New"/>
              <a:buChar char="o"/>
            </a:pPr>
            <a:r>
              <a:rPr lang="en-US" dirty="0">
                <a:solidFill>
                  <a:schemeClr val="tx1"/>
                </a:solidFill>
              </a:rPr>
              <a:t>Materials for our Kindergarten great start bags for kindergarten students</a:t>
            </a:r>
          </a:p>
          <a:p>
            <a:pPr marL="1206500" lvl="4" indent="-285750" algn="l" rtl="0">
              <a:lnSpc>
                <a:spcPct val="90000"/>
              </a:lnSpc>
              <a:spcBef>
                <a:spcPts val="600"/>
              </a:spcBef>
              <a:spcAft>
                <a:spcPts val="0"/>
              </a:spcAft>
              <a:buClr>
                <a:srgbClr val="FF0000"/>
              </a:buClr>
              <a:buSzPts val="2000"/>
              <a:buFont typeface="Courier New"/>
              <a:buChar char="o"/>
            </a:pPr>
            <a:r>
              <a:rPr lang="en-US" dirty="0">
                <a:solidFill>
                  <a:schemeClr val="tx1"/>
                </a:solidFill>
              </a:rPr>
              <a:t>Agendas for all students in grades Kindergarten through 4</a:t>
            </a:r>
            <a:r>
              <a:rPr lang="en-US" baseline="30000" dirty="0">
                <a:solidFill>
                  <a:schemeClr val="tx1"/>
                </a:solidFill>
              </a:rPr>
              <a:t>th</a:t>
            </a:r>
            <a:endParaRPr lang="en-US" dirty="0">
              <a:solidFill>
                <a:schemeClr val="tx1"/>
              </a:solidFill>
            </a:endParaRPr>
          </a:p>
          <a:p>
            <a:pPr marL="1206500" lvl="4" indent="-285750" algn="l" rtl="0">
              <a:lnSpc>
                <a:spcPct val="90000"/>
              </a:lnSpc>
              <a:spcBef>
                <a:spcPts val="600"/>
              </a:spcBef>
              <a:spcAft>
                <a:spcPts val="0"/>
              </a:spcAft>
              <a:buClr>
                <a:srgbClr val="FF0000"/>
              </a:buClr>
              <a:buSzPts val="2000"/>
              <a:buFont typeface="Courier New"/>
              <a:buChar char="o"/>
            </a:pPr>
            <a:r>
              <a:rPr lang="en-US" dirty="0">
                <a:solidFill>
                  <a:schemeClr val="tx1"/>
                </a:solidFill>
              </a:rPr>
              <a:t>Materials for our Back to School meeting for Spanish speaking families</a:t>
            </a:r>
          </a:p>
          <a:p>
            <a:pPr marL="1206500" lvl="4" indent="-285750" algn="l" rtl="0">
              <a:lnSpc>
                <a:spcPct val="90000"/>
              </a:lnSpc>
              <a:spcBef>
                <a:spcPts val="600"/>
              </a:spcBef>
              <a:spcAft>
                <a:spcPts val="0"/>
              </a:spcAft>
              <a:buClr>
                <a:srgbClr val="FF0000"/>
              </a:buClr>
              <a:buSzPts val="2000"/>
              <a:buFont typeface="Courier New"/>
              <a:buChar char="o"/>
            </a:pPr>
            <a:endParaRPr dirty="0">
              <a:solidFill>
                <a:schemeClr val="tx1"/>
              </a:solidFill>
            </a:endParaRPr>
          </a:p>
          <a:p>
            <a:pPr marL="920750" lvl="4" indent="0" algn="l" rtl="0">
              <a:lnSpc>
                <a:spcPct val="90000"/>
              </a:lnSpc>
              <a:spcBef>
                <a:spcPts val="600"/>
              </a:spcBef>
              <a:spcAft>
                <a:spcPts val="0"/>
              </a:spcAft>
              <a:buClr>
                <a:srgbClr val="3F3F3F"/>
              </a:buClr>
              <a:buSzPts val="2000"/>
              <a:buNone/>
            </a:pPr>
            <a:endParaRPr dirty="0"/>
          </a:p>
        </p:txBody>
      </p:sp>
      <p:sp>
        <p:nvSpPr>
          <p:cNvPr id="267" name="Google Shape;267;p2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2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Parent and Family Engagement Policy?</a:t>
            </a:r>
            <a:endParaRPr/>
          </a:p>
        </p:txBody>
      </p:sp>
      <p:sp>
        <p:nvSpPr>
          <p:cNvPr id="273" name="Google Shape;273;p24"/>
          <p:cNvSpPr txBox="1">
            <a:spLocks noGrp="1"/>
          </p:cNvSpPr>
          <p:nvPr>
            <p:ph type="body" idx="1"/>
          </p:nvPr>
        </p:nvSpPr>
        <p:spPr>
          <a:xfrm>
            <a:off x="424873" y="1845734"/>
            <a:ext cx="11508509"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These plans address how the district and school will implement the parent and family engagement requirements of ESSA.  Components should include:</a:t>
            </a:r>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how parents and families can be involved in decision-making and activities; </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how parent and family engagement funds are being used;</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how information and training will be provided to families; and </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how the school will build capacity in families and staff for strong parent and family engagement.</a:t>
            </a:r>
            <a:endParaRPr/>
          </a:p>
          <a:p>
            <a:pPr marL="457200" lvl="0" indent="-457200" algn="l" rtl="0">
              <a:lnSpc>
                <a:spcPct val="90000"/>
              </a:lnSpc>
              <a:spcBef>
                <a:spcPts val="1600"/>
              </a:spcBef>
              <a:spcAft>
                <a:spcPts val="0"/>
              </a:spcAft>
              <a:buClr>
                <a:schemeClr val="dk1"/>
              </a:buClr>
              <a:buSzPts val="2200"/>
              <a:buFont typeface="Noto Sans Symbols"/>
              <a:buChar char="▪"/>
            </a:pPr>
            <a:r>
              <a:rPr lang="en-US">
                <a:solidFill>
                  <a:schemeClr val="dk1"/>
                </a:solidFill>
              </a:rPr>
              <a:t>You, as a Title I parent or family member, have the right to be involved in the development of these plans.</a:t>
            </a:r>
            <a:endParaRPr/>
          </a:p>
          <a:p>
            <a:pPr marL="569913" lvl="1" indent="-215899" algn="l" rtl="0">
              <a:lnSpc>
                <a:spcPct val="90000"/>
              </a:lnSpc>
              <a:spcBef>
                <a:spcPts val="400"/>
              </a:spcBef>
              <a:spcAft>
                <a:spcPts val="0"/>
              </a:spcAft>
              <a:buClr>
                <a:srgbClr val="3F3F3F"/>
              </a:buClr>
              <a:buSzPts val="2000"/>
              <a:buNone/>
            </a:pPr>
            <a:endParaRPr/>
          </a:p>
          <a:p>
            <a:pPr marL="569913" lvl="1" indent="-215899" algn="l" rtl="0">
              <a:lnSpc>
                <a:spcPct val="90000"/>
              </a:lnSpc>
              <a:spcBef>
                <a:spcPts val="600"/>
              </a:spcBef>
              <a:spcAft>
                <a:spcPts val="0"/>
              </a:spcAft>
              <a:buClr>
                <a:srgbClr val="3F3F3F"/>
              </a:buClr>
              <a:buSzPts val="2000"/>
              <a:buNone/>
            </a:pPr>
            <a:endParaRPr/>
          </a:p>
          <a:p>
            <a:pPr marL="569913" lvl="1" indent="-215899" algn="l" rtl="0">
              <a:lnSpc>
                <a:spcPct val="90000"/>
              </a:lnSpc>
              <a:spcBef>
                <a:spcPts val="600"/>
              </a:spcBef>
              <a:spcAft>
                <a:spcPts val="0"/>
              </a:spcAft>
              <a:buClr>
                <a:srgbClr val="3F3F3F"/>
              </a:buClr>
              <a:buSzPts val="2000"/>
              <a:buNone/>
            </a:pPr>
            <a:endParaRPr/>
          </a:p>
          <a:p>
            <a:pPr marL="569913" lvl="1" indent="-215899" algn="l" rtl="0">
              <a:lnSpc>
                <a:spcPct val="90000"/>
              </a:lnSpc>
              <a:spcBef>
                <a:spcPts val="600"/>
              </a:spcBef>
              <a:spcAft>
                <a:spcPts val="0"/>
              </a:spcAft>
              <a:buClr>
                <a:srgbClr val="3F3F3F"/>
              </a:buClr>
              <a:buSzPts val="2000"/>
              <a:buNone/>
            </a:pPr>
            <a:endParaRPr/>
          </a:p>
          <a:p>
            <a:pPr marL="569913" lvl="1" indent="-215899" algn="l" rtl="0">
              <a:lnSpc>
                <a:spcPct val="90000"/>
              </a:lnSpc>
              <a:spcBef>
                <a:spcPts val="600"/>
              </a:spcBef>
              <a:spcAft>
                <a:spcPts val="0"/>
              </a:spcAft>
              <a:buClr>
                <a:srgbClr val="3F3F3F"/>
              </a:buClr>
              <a:buSzPts val="2000"/>
              <a:buNone/>
            </a:pPr>
            <a:endParaRPr/>
          </a:p>
          <a:p>
            <a:pPr marL="457200" lvl="0" indent="-317500" algn="l" rtl="0">
              <a:lnSpc>
                <a:spcPct val="90000"/>
              </a:lnSpc>
              <a:spcBef>
                <a:spcPts val="1600"/>
              </a:spcBef>
              <a:spcAft>
                <a:spcPts val="0"/>
              </a:spcAft>
              <a:buClr>
                <a:srgbClr val="3F3F3F"/>
              </a:buClr>
              <a:buSzPts val="2200"/>
              <a:buFont typeface="Noto Sans Symbols"/>
              <a:buNone/>
            </a:pPr>
            <a:endParaRPr/>
          </a:p>
        </p:txBody>
      </p:sp>
      <p:sp>
        <p:nvSpPr>
          <p:cNvPr id="274" name="Google Shape;274;p2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2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Parent and Family Engagement Policy?</a:t>
            </a:r>
            <a:endParaRPr/>
          </a:p>
        </p:txBody>
      </p:sp>
      <p:sp>
        <p:nvSpPr>
          <p:cNvPr id="280" name="Google Shape;280;p25"/>
          <p:cNvSpPr txBox="1">
            <a:spLocks noGrp="1"/>
          </p:cNvSpPr>
          <p:nvPr>
            <p:ph type="body" idx="1"/>
          </p:nvPr>
        </p:nvSpPr>
        <p:spPr>
          <a:xfrm>
            <a:off x="424873" y="1845734"/>
            <a:ext cx="11508509"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dirty="0">
                <a:solidFill>
                  <a:schemeClr val="dk1"/>
                </a:solidFill>
              </a:rPr>
              <a:t>The district Parent and Family Engagement Policy can be found here:</a:t>
            </a:r>
            <a:endParaRPr dirty="0"/>
          </a:p>
          <a:p>
            <a:pPr marL="681038" lvl="3" indent="0">
              <a:buClr>
                <a:srgbClr val="FF0000"/>
              </a:buClr>
              <a:buNone/>
            </a:pPr>
            <a:r>
              <a:rPr lang="en-US" dirty="0">
                <a:solidFill>
                  <a:schemeClr val="dk1"/>
                </a:solidFill>
                <a:hlinkClick r:id="rId3"/>
              </a:rPr>
              <a:t>https://fssd.org/</a:t>
            </a:r>
            <a:endParaRPr lang="en-US" dirty="0">
              <a:solidFill>
                <a:schemeClr val="dk1"/>
              </a:solidFill>
            </a:endParaRPr>
          </a:p>
          <a:p>
            <a:pPr marL="681038" lvl="3" indent="0">
              <a:buClr>
                <a:srgbClr val="FF0000"/>
              </a:buClr>
              <a:buNone/>
            </a:pPr>
            <a:endParaRPr dirty="0">
              <a:solidFill>
                <a:schemeClr val="dk1"/>
              </a:solidFill>
            </a:endParaRPr>
          </a:p>
          <a:p>
            <a:pPr lvl="0" indent="-457200">
              <a:spcBef>
                <a:spcPts val="1600"/>
              </a:spcBef>
              <a:buClr>
                <a:schemeClr val="dk1"/>
              </a:buClr>
            </a:pPr>
            <a:r>
              <a:rPr lang="en-US" dirty="0">
                <a:solidFill>
                  <a:schemeClr val="dk1"/>
                </a:solidFill>
              </a:rPr>
              <a:t>The school Parent and Family Engagement Policy will be shared on our school website: </a:t>
            </a:r>
            <a:r>
              <a:rPr lang="en-US" dirty="0">
                <a:solidFill>
                  <a:schemeClr val="dk1"/>
                </a:solidFill>
                <a:hlinkClick r:id="rId4"/>
              </a:rPr>
              <a:t>https://libertyelementary.fssd.org/</a:t>
            </a:r>
            <a:r>
              <a:rPr lang="en-US" dirty="0">
                <a:solidFill>
                  <a:schemeClr val="dk1"/>
                </a:solidFill>
              </a:rPr>
              <a:t>  </a:t>
            </a:r>
            <a:endParaRPr dirty="0"/>
          </a:p>
          <a:p>
            <a:pPr marL="681038" lvl="3" indent="0" algn="l" rtl="0">
              <a:lnSpc>
                <a:spcPct val="90000"/>
              </a:lnSpc>
              <a:spcBef>
                <a:spcPts val="400"/>
              </a:spcBef>
              <a:spcAft>
                <a:spcPts val="0"/>
              </a:spcAft>
              <a:buClr>
                <a:srgbClr val="FF0000"/>
              </a:buClr>
              <a:buSzPts val="2000"/>
              <a:buNone/>
            </a:pPr>
            <a:endParaRPr dirty="0"/>
          </a:p>
          <a:p>
            <a:pPr marL="569913" lvl="1" indent="-215899" algn="l" rtl="0">
              <a:lnSpc>
                <a:spcPct val="90000"/>
              </a:lnSpc>
              <a:spcBef>
                <a:spcPts val="600"/>
              </a:spcBef>
              <a:spcAft>
                <a:spcPts val="0"/>
              </a:spcAft>
              <a:buClr>
                <a:srgbClr val="3F3F3F"/>
              </a:buClr>
              <a:buSzPts val="2000"/>
              <a:buNone/>
            </a:pPr>
            <a:endParaRPr dirty="0"/>
          </a:p>
          <a:p>
            <a:pPr marL="569913" lvl="1" indent="-215899" algn="l" rtl="0">
              <a:lnSpc>
                <a:spcPct val="90000"/>
              </a:lnSpc>
              <a:spcBef>
                <a:spcPts val="600"/>
              </a:spcBef>
              <a:spcAft>
                <a:spcPts val="0"/>
              </a:spcAft>
              <a:buClr>
                <a:srgbClr val="3F3F3F"/>
              </a:buClr>
              <a:buSzPts val="2000"/>
              <a:buNone/>
            </a:pPr>
            <a:endParaRPr dirty="0"/>
          </a:p>
          <a:p>
            <a:pPr marL="569913" lvl="1" indent="-215899" algn="l" rtl="0">
              <a:lnSpc>
                <a:spcPct val="90000"/>
              </a:lnSpc>
              <a:spcBef>
                <a:spcPts val="600"/>
              </a:spcBef>
              <a:spcAft>
                <a:spcPts val="0"/>
              </a:spcAft>
              <a:buClr>
                <a:srgbClr val="3F3F3F"/>
              </a:buClr>
              <a:buSzPts val="2000"/>
              <a:buNone/>
            </a:pPr>
            <a:endParaRPr dirty="0"/>
          </a:p>
          <a:p>
            <a:pPr marL="569913" lvl="1" indent="-215899" algn="l" rtl="0">
              <a:lnSpc>
                <a:spcPct val="90000"/>
              </a:lnSpc>
              <a:spcBef>
                <a:spcPts val="600"/>
              </a:spcBef>
              <a:spcAft>
                <a:spcPts val="0"/>
              </a:spcAft>
              <a:buClr>
                <a:srgbClr val="3F3F3F"/>
              </a:buClr>
              <a:buSzPts val="2000"/>
              <a:buNone/>
            </a:pPr>
            <a:endParaRPr dirty="0"/>
          </a:p>
          <a:p>
            <a:pPr marL="569913" lvl="1" indent="-215899" algn="l" rtl="0">
              <a:lnSpc>
                <a:spcPct val="90000"/>
              </a:lnSpc>
              <a:spcBef>
                <a:spcPts val="600"/>
              </a:spcBef>
              <a:spcAft>
                <a:spcPts val="0"/>
              </a:spcAft>
              <a:buClr>
                <a:srgbClr val="3F3F3F"/>
              </a:buClr>
              <a:buSzPts val="2000"/>
              <a:buNone/>
            </a:pPr>
            <a:endParaRPr dirty="0"/>
          </a:p>
          <a:p>
            <a:pPr marL="457200" lvl="0" indent="-317500" algn="l" rtl="0">
              <a:lnSpc>
                <a:spcPct val="90000"/>
              </a:lnSpc>
              <a:spcBef>
                <a:spcPts val="1600"/>
              </a:spcBef>
              <a:spcAft>
                <a:spcPts val="0"/>
              </a:spcAft>
              <a:buClr>
                <a:srgbClr val="3F3F3F"/>
              </a:buClr>
              <a:buSzPts val="2200"/>
              <a:buFont typeface="Noto Sans Symbols"/>
              <a:buNone/>
            </a:pPr>
            <a:endParaRPr dirty="0"/>
          </a:p>
        </p:txBody>
      </p:sp>
      <p:sp>
        <p:nvSpPr>
          <p:cNvPr id="281" name="Google Shape;281;p2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2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School-Parent Compact?</a:t>
            </a:r>
            <a:endParaRPr/>
          </a:p>
        </p:txBody>
      </p:sp>
      <p:sp>
        <p:nvSpPr>
          <p:cNvPr id="287" name="Google Shape;287;p26"/>
          <p:cNvSpPr txBox="1">
            <a:spLocks noGrp="1"/>
          </p:cNvSpPr>
          <p:nvPr>
            <p:ph type="body" idx="1"/>
          </p:nvPr>
        </p:nvSpPr>
        <p:spPr>
          <a:xfrm>
            <a:off x="480291" y="1845733"/>
            <a:ext cx="11379200" cy="4258183"/>
          </a:xfrm>
          <a:prstGeom prst="rect">
            <a:avLst/>
          </a:prstGeom>
          <a:noFill/>
          <a:ln>
            <a:noFill/>
          </a:ln>
        </p:spPr>
        <p:txBody>
          <a:bodyPr spcFirstLastPara="1" wrap="square" lIns="0" tIns="45700" rIns="0" bIns="45700" anchor="t" anchorCtr="0">
            <a:normAutofit/>
          </a:bodyPr>
          <a:lstStyle/>
          <a:p>
            <a:pPr marL="457200" lvl="0" indent="-457200" algn="l" rtl="0">
              <a:lnSpc>
                <a:spcPct val="80000"/>
              </a:lnSpc>
              <a:spcBef>
                <a:spcPts val="0"/>
              </a:spcBef>
              <a:spcAft>
                <a:spcPts val="0"/>
              </a:spcAft>
              <a:buClr>
                <a:schemeClr val="dk1"/>
              </a:buClr>
              <a:buSzPts val="2035"/>
              <a:buFont typeface="Noto Sans Symbols"/>
              <a:buChar char="▪"/>
            </a:pPr>
            <a:r>
              <a:rPr lang="en-US" sz="2035">
                <a:solidFill>
                  <a:schemeClr val="dk1"/>
                </a:solidFill>
              </a:rPr>
              <a:t>A school-parent compact is a written commitment that outlines how the entire school community – teachers, families, and students will share the responsibility for improved academic achievement.</a:t>
            </a:r>
            <a:endParaRPr/>
          </a:p>
          <a:p>
            <a:pPr marL="457200" lvl="0" indent="-457200" algn="l" rtl="0">
              <a:lnSpc>
                <a:spcPct val="80000"/>
              </a:lnSpc>
              <a:spcBef>
                <a:spcPts val="1400"/>
              </a:spcBef>
              <a:spcAft>
                <a:spcPts val="0"/>
              </a:spcAft>
              <a:buClr>
                <a:schemeClr val="dk1"/>
              </a:buClr>
              <a:buSzPts val="2035"/>
              <a:buFont typeface="Noto Sans Symbols"/>
              <a:buChar char="▪"/>
            </a:pPr>
            <a:r>
              <a:rPr lang="en-US" sz="2035">
                <a:solidFill>
                  <a:schemeClr val="dk1"/>
                </a:solidFill>
              </a:rPr>
              <a:t>The compact must describe how the school will:</a:t>
            </a:r>
            <a:endParaRPr/>
          </a:p>
          <a:p>
            <a:pPr marL="966788" lvl="3" indent="-285750" algn="l" rtl="0">
              <a:lnSpc>
                <a:spcPct val="80000"/>
              </a:lnSpc>
              <a:spcBef>
                <a:spcPts val="400"/>
              </a:spcBef>
              <a:spcAft>
                <a:spcPts val="0"/>
              </a:spcAft>
              <a:buClr>
                <a:schemeClr val="dk1"/>
              </a:buClr>
              <a:buSzPts val="1850"/>
              <a:buFont typeface="Arial"/>
              <a:buChar char="•"/>
            </a:pPr>
            <a:r>
              <a:rPr lang="en-US" sz="1850">
                <a:solidFill>
                  <a:schemeClr val="dk1"/>
                </a:solidFill>
              </a:rPr>
              <a:t>provide high-quality curriculum and instruction;</a:t>
            </a:r>
            <a:endParaRPr/>
          </a:p>
          <a:p>
            <a:pPr marL="966788" lvl="3" indent="-285750" algn="l" rtl="0">
              <a:lnSpc>
                <a:spcPct val="80000"/>
              </a:lnSpc>
              <a:spcBef>
                <a:spcPts val="600"/>
              </a:spcBef>
              <a:spcAft>
                <a:spcPts val="0"/>
              </a:spcAft>
              <a:buClr>
                <a:schemeClr val="dk1"/>
              </a:buClr>
              <a:buSzPts val="1850"/>
              <a:buFont typeface="Arial"/>
              <a:buChar char="•"/>
            </a:pPr>
            <a:r>
              <a:rPr lang="en-US" sz="1850">
                <a:solidFill>
                  <a:schemeClr val="dk1"/>
                </a:solidFill>
              </a:rPr>
              <a:t>hold parent-teacher conferences, annually in elementary schools; </a:t>
            </a:r>
            <a:endParaRPr/>
          </a:p>
          <a:p>
            <a:pPr marL="966788" lvl="3" indent="-285750" algn="l" rtl="0">
              <a:lnSpc>
                <a:spcPct val="80000"/>
              </a:lnSpc>
              <a:spcBef>
                <a:spcPts val="600"/>
              </a:spcBef>
              <a:spcAft>
                <a:spcPts val="0"/>
              </a:spcAft>
              <a:buClr>
                <a:schemeClr val="dk1"/>
              </a:buClr>
              <a:buSzPts val="1850"/>
              <a:buFont typeface="Arial"/>
              <a:buChar char="•"/>
            </a:pPr>
            <a:r>
              <a:rPr lang="en-US" sz="1850">
                <a:solidFill>
                  <a:schemeClr val="dk1"/>
                </a:solidFill>
              </a:rPr>
              <a:t>provide parents with reports on their child’s progress;</a:t>
            </a:r>
            <a:endParaRPr/>
          </a:p>
          <a:p>
            <a:pPr marL="966788" lvl="3" indent="-285750" algn="l" rtl="0">
              <a:lnSpc>
                <a:spcPct val="80000"/>
              </a:lnSpc>
              <a:spcBef>
                <a:spcPts val="600"/>
              </a:spcBef>
              <a:spcAft>
                <a:spcPts val="0"/>
              </a:spcAft>
              <a:buClr>
                <a:schemeClr val="dk1"/>
              </a:buClr>
              <a:buSzPts val="1850"/>
              <a:buFont typeface="Arial"/>
              <a:buChar char="•"/>
            </a:pPr>
            <a:r>
              <a:rPr lang="en-US" sz="1850">
                <a:solidFill>
                  <a:schemeClr val="dk1"/>
                </a:solidFill>
              </a:rPr>
              <a:t>provide parents reasonable access to staff. </a:t>
            </a:r>
            <a:endParaRPr/>
          </a:p>
          <a:p>
            <a:pPr marL="966788" lvl="3" indent="-285750" algn="l" rtl="0">
              <a:lnSpc>
                <a:spcPct val="80000"/>
              </a:lnSpc>
              <a:spcBef>
                <a:spcPts val="600"/>
              </a:spcBef>
              <a:spcAft>
                <a:spcPts val="0"/>
              </a:spcAft>
              <a:buClr>
                <a:schemeClr val="dk1"/>
              </a:buClr>
              <a:buSzPts val="1850"/>
              <a:buFont typeface="Arial"/>
              <a:buChar char="•"/>
            </a:pPr>
            <a:r>
              <a:rPr lang="en-US" sz="1850">
                <a:solidFill>
                  <a:schemeClr val="dk1"/>
                </a:solidFill>
              </a:rPr>
              <a:t>provide parents opportunities to volunteer; and</a:t>
            </a:r>
            <a:endParaRPr/>
          </a:p>
          <a:p>
            <a:pPr marL="966788" lvl="3" indent="-285750" algn="l" rtl="0">
              <a:lnSpc>
                <a:spcPct val="80000"/>
              </a:lnSpc>
              <a:spcBef>
                <a:spcPts val="600"/>
              </a:spcBef>
              <a:spcAft>
                <a:spcPts val="0"/>
              </a:spcAft>
              <a:buClr>
                <a:schemeClr val="dk1"/>
              </a:buClr>
              <a:buSzPts val="1850"/>
              <a:buFont typeface="Arial"/>
              <a:buChar char="•"/>
            </a:pPr>
            <a:r>
              <a:rPr lang="en-US" sz="1850">
                <a:solidFill>
                  <a:schemeClr val="dk1"/>
                </a:solidFill>
              </a:rPr>
              <a:t>ensure regular two-way meaningful communication between family members and staff, to the extent practicable, in a language family members can understand.</a:t>
            </a:r>
            <a:endParaRPr/>
          </a:p>
          <a:p>
            <a:pPr marL="457200" lvl="0" indent="-457200" algn="l" rtl="0">
              <a:lnSpc>
                <a:spcPct val="80000"/>
              </a:lnSpc>
              <a:spcBef>
                <a:spcPts val="1600"/>
              </a:spcBef>
              <a:spcAft>
                <a:spcPts val="0"/>
              </a:spcAft>
              <a:buClr>
                <a:schemeClr val="dk1"/>
              </a:buClr>
              <a:buSzPts val="2035"/>
              <a:buFont typeface="Noto Sans Symbols"/>
              <a:buChar char="▪"/>
            </a:pPr>
            <a:r>
              <a:rPr lang="en-US" sz="2035">
                <a:solidFill>
                  <a:schemeClr val="dk1"/>
                </a:solidFill>
              </a:rPr>
              <a:t>You, as a Title I parent or family member, have the right to be involved in the development of the compact.</a:t>
            </a:r>
            <a:endParaRPr/>
          </a:p>
          <a:p>
            <a:pPr marL="457200" lvl="0" indent="-327977" algn="l" rtl="0">
              <a:lnSpc>
                <a:spcPct val="80000"/>
              </a:lnSpc>
              <a:spcBef>
                <a:spcPts val="1400"/>
              </a:spcBef>
              <a:spcAft>
                <a:spcPts val="0"/>
              </a:spcAft>
              <a:buClr>
                <a:srgbClr val="3F3F3F"/>
              </a:buClr>
              <a:buSzPts val="2035"/>
              <a:buFont typeface="Noto Sans Symbols"/>
              <a:buNone/>
            </a:pPr>
            <a:endParaRPr sz="2035"/>
          </a:p>
          <a:p>
            <a:pPr marL="457200" lvl="0" indent="-327977" algn="l" rtl="0">
              <a:lnSpc>
                <a:spcPct val="80000"/>
              </a:lnSpc>
              <a:spcBef>
                <a:spcPts val="1400"/>
              </a:spcBef>
              <a:spcAft>
                <a:spcPts val="0"/>
              </a:spcAft>
              <a:buClr>
                <a:srgbClr val="3F3F3F"/>
              </a:buClr>
              <a:buSzPts val="2035"/>
              <a:buFont typeface="Noto Sans Symbols"/>
              <a:buNone/>
            </a:pPr>
            <a:endParaRPr sz="2035"/>
          </a:p>
          <a:p>
            <a:pPr marL="569913" lvl="1" indent="-225424" algn="l" rtl="0">
              <a:lnSpc>
                <a:spcPct val="80000"/>
              </a:lnSpc>
              <a:spcBef>
                <a:spcPts val="400"/>
              </a:spcBef>
              <a:spcAft>
                <a:spcPts val="0"/>
              </a:spcAft>
              <a:buClr>
                <a:srgbClr val="3F3F3F"/>
              </a:buClr>
              <a:buSzPts val="1850"/>
              <a:buNone/>
            </a:pPr>
            <a:endParaRPr sz="1850"/>
          </a:p>
        </p:txBody>
      </p:sp>
      <p:sp>
        <p:nvSpPr>
          <p:cNvPr id="288" name="Google Shape;288;p2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School-Parent Compact?</a:t>
            </a:r>
            <a:endParaRPr/>
          </a:p>
        </p:txBody>
      </p:sp>
      <p:sp>
        <p:nvSpPr>
          <p:cNvPr id="294" name="Google Shape;294;p27"/>
          <p:cNvSpPr txBox="1">
            <a:spLocks noGrp="1"/>
          </p:cNvSpPr>
          <p:nvPr>
            <p:ph type="body" idx="1"/>
          </p:nvPr>
        </p:nvSpPr>
        <p:spPr>
          <a:xfrm>
            <a:off x="480291" y="1845733"/>
            <a:ext cx="11379200" cy="4258183"/>
          </a:xfrm>
          <a:prstGeom prst="rect">
            <a:avLst/>
          </a:prstGeom>
          <a:noFill/>
          <a:ln>
            <a:noFill/>
          </a:ln>
        </p:spPr>
        <p:txBody>
          <a:bodyPr spcFirstLastPara="1" wrap="square" lIns="0" tIns="45700" rIns="0" bIns="45700" anchor="t" anchorCtr="0">
            <a:normAutofit/>
          </a:bodyPr>
          <a:lstStyle/>
          <a:p>
            <a:pPr lvl="0" indent="-457200">
              <a:spcBef>
                <a:spcPts val="0"/>
              </a:spcBef>
              <a:buClr>
                <a:schemeClr val="dk1"/>
              </a:buClr>
            </a:pPr>
            <a:r>
              <a:rPr lang="en-US" dirty="0">
                <a:solidFill>
                  <a:schemeClr val="dk1"/>
                </a:solidFill>
              </a:rPr>
              <a:t>The school-parent compact will be shared on Friday, September 15</a:t>
            </a:r>
            <a:r>
              <a:rPr lang="en-US" baseline="30000" dirty="0">
                <a:solidFill>
                  <a:schemeClr val="dk1"/>
                </a:solidFill>
              </a:rPr>
              <a:t>th</a:t>
            </a:r>
            <a:r>
              <a:rPr lang="en-US" dirty="0">
                <a:solidFill>
                  <a:schemeClr val="dk1"/>
                </a:solidFill>
              </a:rPr>
              <a:t> on our school website and will be sent home on Monday, September 18</a:t>
            </a:r>
            <a:r>
              <a:rPr lang="en-US" baseline="30000" dirty="0">
                <a:solidFill>
                  <a:schemeClr val="dk1"/>
                </a:solidFill>
              </a:rPr>
              <a:t>th</a:t>
            </a:r>
            <a:r>
              <a:rPr lang="en-US" dirty="0">
                <a:solidFill>
                  <a:schemeClr val="dk1"/>
                </a:solidFill>
              </a:rPr>
              <a:t>.  The compact can be found here:  </a:t>
            </a:r>
            <a:r>
              <a:rPr lang="en-US" dirty="0">
                <a:solidFill>
                  <a:schemeClr val="dk1"/>
                </a:solidFill>
                <a:hlinkClick r:id="rId3"/>
              </a:rPr>
              <a:t>https://libertyelementary.fssd.org/</a:t>
            </a:r>
            <a:endParaRPr lang="en-US" dirty="0">
              <a:solidFill>
                <a:schemeClr val="dk1"/>
              </a:solidFill>
            </a:endParaRPr>
          </a:p>
          <a:p>
            <a:pPr lvl="0" indent="-457200">
              <a:spcBef>
                <a:spcPts val="0"/>
              </a:spcBef>
              <a:buClr>
                <a:schemeClr val="dk1"/>
              </a:buClr>
            </a:pPr>
            <a:endParaRPr dirty="0"/>
          </a:p>
          <a:p>
            <a:pPr marL="966788" lvl="3" indent="-285750" algn="l" rtl="0">
              <a:lnSpc>
                <a:spcPct val="90000"/>
              </a:lnSpc>
              <a:spcBef>
                <a:spcPts val="400"/>
              </a:spcBef>
              <a:spcAft>
                <a:spcPts val="0"/>
              </a:spcAft>
              <a:buClr>
                <a:srgbClr val="FF0000"/>
              </a:buClr>
              <a:buSzPts val="2000"/>
              <a:buFont typeface="Arial"/>
              <a:buChar char="•"/>
            </a:pPr>
            <a:endParaRPr dirty="0"/>
          </a:p>
          <a:p>
            <a:pPr marL="457200" lvl="0" indent="-317500" algn="l" rtl="0">
              <a:lnSpc>
                <a:spcPct val="90000"/>
              </a:lnSpc>
              <a:spcBef>
                <a:spcPts val="1600"/>
              </a:spcBef>
              <a:spcAft>
                <a:spcPts val="0"/>
              </a:spcAft>
              <a:buClr>
                <a:srgbClr val="3F3F3F"/>
              </a:buClr>
              <a:buSzPts val="2200"/>
              <a:buFont typeface="Noto Sans Symbols"/>
              <a:buNone/>
            </a:pPr>
            <a:endParaRPr dirty="0"/>
          </a:p>
          <a:p>
            <a:pPr marL="457200" lvl="0" indent="-317500" algn="l" rtl="0">
              <a:lnSpc>
                <a:spcPct val="90000"/>
              </a:lnSpc>
              <a:spcBef>
                <a:spcPts val="1400"/>
              </a:spcBef>
              <a:spcAft>
                <a:spcPts val="0"/>
              </a:spcAft>
              <a:buClr>
                <a:srgbClr val="3F3F3F"/>
              </a:buClr>
              <a:buSzPts val="2200"/>
              <a:buFont typeface="Noto Sans Symbols"/>
              <a:buNone/>
            </a:pPr>
            <a:endParaRPr dirty="0"/>
          </a:p>
          <a:p>
            <a:pPr marL="569913" lvl="1" indent="-215899" algn="l" rtl="0">
              <a:lnSpc>
                <a:spcPct val="90000"/>
              </a:lnSpc>
              <a:spcBef>
                <a:spcPts val="400"/>
              </a:spcBef>
              <a:spcAft>
                <a:spcPts val="0"/>
              </a:spcAft>
              <a:buClr>
                <a:srgbClr val="3F3F3F"/>
              </a:buClr>
              <a:buSzPts val="2000"/>
              <a:buNone/>
            </a:pPr>
            <a:endParaRPr dirty="0"/>
          </a:p>
        </p:txBody>
      </p:sp>
      <p:sp>
        <p:nvSpPr>
          <p:cNvPr id="295" name="Google Shape;295;p2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2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curriculum does our school use?</a:t>
            </a:r>
            <a:endParaRPr/>
          </a:p>
        </p:txBody>
      </p:sp>
      <p:sp>
        <p:nvSpPr>
          <p:cNvPr id="301" name="Google Shape;301;p2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dirty="0">
                <a:solidFill>
                  <a:schemeClr val="dk1"/>
                </a:solidFill>
                <a:latin typeface="Arial"/>
                <a:ea typeface="Arial"/>
                <a:cs typeface="Arial"/>
                <a:sym typeface="Arial"/>
              </a:rPr>
              <a:t>The Tennessee Academic Standards provide a common set of expectations for what students will know and be able to do at the end of a grade for each subject area. </a:t>
            </a:r>
            <a:endParaRPr dirty="0"/>
          </a:p>
          <a:p>
            <a:pPr marL="457200" lvl="0" indent="-457200" algn="l" rtl="0">
              <a:lnSpc>
                <a:spcPct val="90000"/>
              </a:lnSpc>
              <a:spcBef>
                <a:spcPts val="1400"/>
              </a:spcBef>
              <a:spcAft>
                <a:spcPts val="0"/>
              </a:spcAft>
              <a:buClr>
                <a:schemeClr val="dk1"/>
              </a:buClr>
              <a:buSzPts val="2200"/>
              <a:buFont typeface="Noto Sans Symbols"/>
              <a:buChar char="▪"/>
            </a:pPr>
            <a:r>
              <a:rPr lang="en-US" dirty="0">
                <a:solidFill>
                  <a:schemeClr val="dk1"/>
                </a:solidFill>
                <a:latin typeface="Arial"/>
                <a:ea typeface="Arial"/>
                <a:cs typeface="Arial"/>
                <a:sym typeface="Arial"/>
              </a:rPr>
              <a:t>Tennessee's academic standards form the framework for everything taught at Liberty Elementary.</a:t>
            </a:r>
            <a:endParaRPr dirty="0"/>
          </a:p>
          <a:p>
            <a:pPr marL="457200" lvl="0" indent="-457200" algn="l" rtl="0">
              <a:lnSpc>
                <a:spcPct val="90000"/>
              </a:lnSpc>
              <a:spcBef>
                <a:spcPts val="1400"/>
              </a:spcBef>
              <a:spcAft>
                <a:spcPts val="0"/>
              </a:spcAft>
              <a:buClr>
                <a:schemeClr val="dk1"/>
              </a:buClr>
              <a:buSzPts val="2200"/>
              <a:buFont typeface="Noto Sans Symbols"/>
              <a:buChar char="▪"/>
            </a:pPr>
            <a:r>
              <a:rPr lang="en-US" dirty="0">
                <a:solidFill>
                  <a:schemeClr val="dk1"/>
                </a:solidFill>
                <a:latin typeface="Arial"/>
                <a:ea typeface="Arial"/>
                <a:cs typeface="Arial"/>
                <a:sym typeface="Arial"/>
              </a:rPr>
              <a:t>For more information about Tennessee’s academic standards, see:</a:t>
            </a:r>
            <a:endParaRPr dirty="0"/>
          </a:p>
          <a:p>
            <a:pPr marL="598043" lvl="3" indent="0" algn="l" rtl="0">
              <a:lnSpc>
                <a:spcPct val="90000"/>
              </a:lnSpc>
              <a:spcBef>
                <a:spcPts val="400"/>
              </a:spcBef>
              <a:spcAft>
                <a:spcPts val="0"/>
              </a:spcAft>
              <a:buClr>
                <a:srgbClr val="3F3F3F"/>
              </a:buClr>
              <a:buSzPts val="2000"/>
              <a:buNone/>
            </a:pPr>
            <a:r>
              <a:rPr lang="en-US" u="sng" dirty="0">
                <a:solidFill>
                  <a:schemeClr val="hlink"/>
                </a:solidFill>
                <a:latin typeface="Arial"/>
                <a:ea typeface="Arial"/>
                <a:cs typeface="Arial"/>
                <a:sym typeface="Arial"/>
                <a:hlinkClick r:id="rId3"/>
              </a:rPr>
              <a:t>https://www.tn.gov/content/tn/education/instruction/academic-standards.html</a:t>
            </a:r>
            <a:r>
              <a:rPr lang="en-US" dirty="0">
                <a:latin typeface="Arial"/>
                <a:ea typeface="Arial"/>
                <a:cs typeface="Arial"/>
                <a:sym typeface="Arial"/>
              </a:rPr>
              <a:t> </a:t>
            </a:r>
            <a:endParaRPr dirty="0"/>
          </a:p>
          <a:p>
            <a:pPr marL="482600" indent="-342900">
              <a:spcBef>
                <a:spcPts val="1400"/>
              </a:spcBef>
            </a:pPr>
            <a:r>
              <a:rPr lang="en-US" dirty="0">
                <a:solidFill>
                  <a:schemeClr val="tx1"/>
                </a:solidFill>
              </a:rPr>
              <a:t>Liberty Elementary uses District purchased, high-quality materials.  In addition, Title I funds are used to purchase additional resources to support and enhance instruction. </a:t>
            </a:r>
            <a:endParaRPr lang="en-US" dirty="0">
              <a:solidFill>
                <a:schemeClr val="tx1"/>
              </a:solidFill>
              <a:sym typeface="Arial"/>
            </a:endParaRPr>
          </a:p>
        </p:txBody>
      </p:sp>
      <p:sp>
        <p:nvSpPr>
          <p:cNvPr id="302" name="Google Shape;302;p2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latin typeface="Arial"/>
                <a:ea typeface="Arial"/>
                <a:cs typeface="Arial"/>
                <a:sym typeface="Arial"/>
              </a:rPr>
              <a:t>What tests will my child be taking</a:t>
            </a:r>
            <a:r>
              <a:rPr lang="en-US" sz="4400">
                <a:latin typeface="Arial"/>
                <a:ea typeface="Arial"/>
                <a:cs typeface="Arial"/>
                <a:sym typeface="Arial"/>
              </a:rPr>
              <a:t>?</a:t>
            </a:r>
            <a:endParaRPr sz="4400">
              <a:latin typeface="Arial"/>
              <a:ea typeface="Arial"/>
              <a:cs typeface="Arial"/>
              <a:sym typeface="Arial"/>
            </a:endParaRPr>
          </a:p>
        </p:txBody>
      </p:sp>
      <p:sp>
        <p:nvSpPr>
          <p:cNvPr id="308" name="Google Shape;308;p2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lnSpcReduction="10000"/>
          </a:bodyPr>
          <a:lstStyle/>
          <a:p>
            <a:pPr marL="342900" indent="-342900">
              <a:spcBef>
                <a:spcPts val="1400"/>
              </a:spcBef>
              <a:buClr>
                <a:srgbClr val="FF0000"/>
              </a:buClr>
            </a:pPr>
            <a:r>
              <a:rPr lang="en-US" dirty="0">
                <a:solidFill>
                  <a:schemeClr val="tx1"/>
                </a:solidFill>
                <a:latin typeface="Arial"/>
                <a:ea typeface="Arial"/>
                <a:cs typeface="Arial"/>
                <a:sym typeface="Arial"/>
              </a:rPr>
              <a:t>Students will take various district issued screeners throughout the year to gauge academic progress.  Assessments such as IReady math and reading, </a:t>
            </a:r>
            <a:r>
              <a:rPr lang="en-US" dirty="0" err="1">
                <a:solidFill>
                  <a:schemeClr val="tx1"/>
                </a:solidFill>
                <a:latin typeface="Arial"/>
                <a:ea typeface="Arial"/>
                <a:cs typeface="Arial"/>
                <a:sym typeface="Arial"/>
              </a:rPr>
              <a:t>AimsWeb</a:t>
            </a:r>
            <a:r>
              <a:rPr lang="en-US" dirty="0">
                <a:solidFill>
                  <a:schemeClr val="tx1"/>
                </a:solidFill>
                <a:latin typeface="Arial"/>
                <a:ea typeface="Arial"/>
                <a:cs typeface="Arial"/>
                <a:sym typeface="Arial"/>
              </a:rPr>
              <a:t>, and ESGI (Pre-K and kindergarten students).</a:t>
            </a:r>
          </a:p>
          <a:p>
            <a:pPr marL="342900" indent="-342900">
              <a:spcBef>
                <a:spcPts val="1400"/>
              </a:spcBef>
              <a:buClr>
                <a:srgbClr val="FF0000"/>
              </a:buClr>
            </a:pPr>
            <a:r>
              <a:rPr lang="en-US" dirty="0">
                <a:solidFill>
                  <a:schemeClr val="tx1"/>
                </a:solidFill>
              </a:rPr>
              <a:t>Students in 3</a:t>
            </a:r>
            <a:r>
              <a:rPr lang="en-US" baseline="30000" dirty="0">
                <a:solidFill>
                  <a:schemeClr val="tx1"/>
                </a:solidFill>
              </a:rPr>
              <a:t>rd</a:t>
            </a:r>
            <a:r>
              <a:rPr lang="en-US" dirty="0">
                <a:solidFill>
                  <a:schemeClr val="tx1"/>
                </a:solidFill>
              </a:rPr>
              <a:t> and 4</a:t>
            </a:r>
            <a:r>
              <a:rPr lang="en-US" baseline="30000" dirty="0">
                <a:solidFill>
                  <a:schemeClr val="tx1"/>
                </a:solidFill>
              </a:rPr>
              <a:t>th</a:t>
            </a:r>
            <a:r>
              <a:rPr lang="en-US" dirty="0">
                <a:solidFill>
                  <a:schemeClr val="tx1"/>
                </a:solidFill>
              </a:rPr>
              <a:t> grade will also take any state mandated assessments like TCAP.</a:t>
            </a:r>
          </a:p>
          <a:p>
            <a:pPr marL="342900" indent="-342900">
              <a:spcBef>
                <a:spcPts val="1400"/>
              </a:spcBef>
              <a:buClr>
                <a:srgbClr val="FF0000"/>
              </a:buClr>
            </a:pPr>
            <a:endParaRPr lang="en-US" dirty="0">
              <a:solidFill>
                <a:schemeClr val="tx1"/>
              </a:solidFill>
              <a:latin typeface="Arial"/>
              <a:ea typeface="Arial"/>
              <a:cs typeface="Arial"/>
              <a:sym typeface="Arial"/>
            </a:endParaRPr>
          </a:p>
          <a:p>
            <a:pPr marL="342900" indent="-342900">
              <a:spcBef>
                <a:spcPts val="1400"/>
              </a:spcBef>
              <a:buClr>
                <a:srgbClr val="FF0000"/>
              </a:buClr>
            </a:pPr>
            <a:r>
              <a:rPr lang="en-US" dirty="0">
                <a:solidFill>
                  <a:schemeClr val="tx1"/>
                </a:solidFill>
              </a:rPr>
              <a:t>Our expectation is for students to steadily progress on these assessments throughout the year.  Students who are at or above the 40</a:t>
            </a:r>
            <a:r>
              <a:rPr lang="en-US" baseline="30000" dirty="0">
                <a:solidFill>
                  <a:schemeClr val="tx1"/>
                </a:solidFill>
              </a:rPr>
              <a:t>th</a:t>
            </a:r>
            <a:r>
              <a:rPr lang="en-US" dirty="0">
                <a:solidFill>
                  <a:schemeClr val="tx1"/>
                </a:solidFill>
              </a:rPr>
              <a:t> percentile are considered proficient.  Students who fall below that percentile may be placed in an intervention group to reteach certain skills.  Their progress is monitored bi-weekly.  </a:t>
            </a:r>
            <a:endParaRPr lang="en-US" dirty="0">
              <a:solidFill>
                <a:schemeClr val="tx1"/>
              </a:solidFill>
              <a:latin typeface="Arial"/>
              <a:ea typeface="Arial"/>
              <a:cs typeface="Arial"/>
              <a:sym typeface="Arial"/>
            </a:endParaRPr>
          </a:p>
        </p:txBody>
      </p:sp>
      <p:sp>
        <p:nvSpPr>
          <p:cNvPr id="309" name="Google Shape;309;p2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How can I be involved?</a:t>
            </a:r>
            <a:endParaRPr/>
          </a:p>
        </p:txBody>
      </p:sp>
      <p:sp>
        <p:nvSpPr>
          <p:cNvPr id="315" name="Google Shape;315;p30"/>
          <p:cNvSpPr txBox="1">
            <a:spLocks noGrp="1"/>
          </p:cNvSpPr>
          <p:nvPr>
            <p:ph type="body" idx="1"/>
          </p:nvPr>
        </p:nvSpPr>
        <p:spPr>
          <a:xfrm>
            <a:off x="678731" y="1845733"/>
            <a:ext cx="11010506" cy="3961177"/>
          </a:xfrm>
          <a:prstGeom prst="rect">
            <a:avLst/>
          </a:prstGeom>
          <a:noFill/>
          <a:ln>
            <a:noFill/>
          </a:ln>
        </p:spPr>
        <p:txBody>
          <a:bodyPr spcFirstLastPara="1" wrap="square" lIns="0" tIns="45700" rIns="0" bIns="45700" anchor="t" anchorCtr="0">
            <a:normAutofit/>
          </a:bodyPr>
          <a:lstStyle/>
          <a:p>
            <a:pPr marL="457200" lvl="0" indent="-457200" algn="l" rtl="0">
              <a:lnSpc>
                <a:spcPct val="80000"/>
              </a:lnSpc>
              <a:spcBef>
                <a:spcPts val="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We need you! Research has proven that family engagement in education has more impact on student achievement than any other factor.</a:t>
            </a:r>
            <a:endParaRPr/>
          </a:p>
          <a:p>
            <a:pPr marL="457200" lvl="0" indent="-457200" algn="l" rtl="0">
              <a:lnSpc>
                <a:spcPct val="8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To get involved with the SIP, Parent and Family Engagement Policy,or School Compact, email Mrs. Patton at </a:t>
            </a:r>
            <a:r>
              <a:rPr lang="en-US">
                <a:solidFill>
                  <a:schemeClr val="dk1"/>
                </a:solidFill>
                <a:latin typeface="Arial"/>
                <a:ea typeface="Arial"/>
                <a:cs typeface="Arial"/>
                <a:sym typeface="Arial"/>
                <a:hlinkClick r:id="rId3"/>
              </a:rPr>
              <a:t>pattonamy@fssd.org</a:t>
            </a:r>
            <a:endParaRPr lang="en-US">
              <a:solidFill>
                <a:schemeClr val="dk1"/>
              </a:solidFill>
              <a:latin typeface="Arial"/>
              <a:ea typeface="Arial"/>
              <a:cs typeface="Arial"/>
              <a:sym typeface="Arial"/>
            </a:endParaRPr>
          </a:p>
          <a:p>
            <a:pPr marL="457200" lvl="0" indent="-317500" algn="l" rtl="0">
              <a:lnSpc>
                <a:spcPct val="80000"/>
              </a:lnSpc>
              <a:spcBef>
                <a:spcPts val="1400"/>
              </a:spcBef>
              <a:spcAft>
                <a:spcPts val="0"/>
              </a:spcAft>
              <a:buClr>
                <a:srgbClr val="3F3F3F"/>
              </a:buClr>
              <a:buSzPts val="2200"/>
              <a:buFont typeface="Noto Sans Symbols"/>
              <a:buNone/>
            </a:pPr>
            <a:endParaRPr>
              <a:solidFill>
                <a:srgbClr val="FF0000"/>
              </a:solidFill>
              <a:latin typeface="Arial"/>
              <a:ea typeface="Arial"/>
              <a:cs typeface="Arial"/>
              <a:sym typeface="Arial"/>
            </a:endParaRPr>
          </a:p>
        </p:txBody>
      </p:sp>
      <p:sp>
        <p:nvSpPr>
          <p:cNvPr id="316" name="Google Shape;316;p3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How can I be involved?</a:t>
            </a:r>
            <a:endParaRPr/>
          </a:p>
        </p:txBody>
      </p:sp>
      <p:sp>
        <p:nvSpPr>
          <p:cNvPr id="322" name="Google Shape;322;p31"/>
          <p:cNvSpPr txBox="1">
            <a:spLocks noGrp="1"/>
          </p:cNvSpPr>
          <p:nvPr>
            <p:ph type="body" idx="1"/>
          </p:nvPr>
        </p:nvSpPr>
        <p:spPr>
          <a:xfrm>
            <a:off x="618836" y="1845734"/>
            <a:ext cx="11111346" cy="4023360"/>
          </a:xfrm>
          <a:prstGeom prst="rect">
            <a:avLst/>
          </a:prstGeom>
          <a:noFill/>
          <a:ln>
            <a:noFill/>
          </a:ln>
        </p:spPr>
        <p:txBody>
          <a:bodyPr spcFirstLastPara="1" wrap="square" lIns="0" tIns="45700" rIns="0" bIns="45700" anchor="t" anchorCtr="0">
            <a:normAutofit/>
          </a:bodyPr>
          <a:lstStyle/>
          <a:p>
            <a:pPr marL="457200" lvl="0" indent="-457200" algn="l" rtl="0">
              <a:lnSpc>
                <a:spcPct val="80000"/>
              </a:lnSpc>
              <a:spcBef>
                <a:spcPts val="0"/>
              </a:spcBef>
              <a:spcAft>
                <a:spcPts val="0"/>
              </a:spcAft>
              <a:buClr>
                <a:srgbClr val="FF0000"/>
              </a:buClr>
              <a:buSzPts val="2200"/>
              <a:buFont typeface="Noto Sans Symbols"/>
              <a:buChar char="▪"/>
            </a:pPr>
            <a:r>
              <a:rPr lang="en-US" dirty="0">
                <a:solidFill>
                  <a:schemeClr val="tx1"/>
                </a:solidFill>
              </a:rPr>
              <a:t>We know families are busy!  The bullets below list ways you can support LES : </a:t>
            </a:r>
            <a:endParaRPr dirty="0">
              <a:solidFill>
                <a:schemeClr val="tx1"/>
              </a:solidFill>
            </a:endParaRPr>
          </a:p>
          <a:p>
            <a:pPr marL="741363" lvl="2" indent="-285750" algn="l" rtl="0">
              <a:lnSpc>
                <a:spcPct val="80000"/>
              </a:lnSpc>
              <a:spcBef>
                <a:spcPts val="400"/>
              </a:spcBef>
              <a:spcAft>
                <a:spcPts val="0"/>
              </a:spcAft>
              <a:buClr>
                <a:srgbClr val="FF0000"/>
              </a:buClr>
              <a:buSzPts val="2000"/>
              <a:buChar char="▪"/>
            </a:pPr>
            <a:r>
              <a:rPr lang="en-US" dirty="0">
                <a:solidFill>
                  <a:schemeClr val="tx1"/>
                </a:solidFill>
                <a:sym typeface="Arial"/>
              </a:rPr>
              <a:t>encouraging regular daily attendance;</a:t>
            </a:r>
            <a:endParaRPr dirty="0">
              <a:solidFill>
                <a:schemeClr val="tx1"/>
              </a:solidFill>
            </a:endParaRPr>
          </a:p>
          <a:p>
            <a:pPr marL="741363" lvl="2" indent="-285750" algn="l" rtl="0">
              <a:lnSpc>
                <a:spcPct val="80000"/>
              </a:lnSpc>
              <a:spcBef>
                <a:spcPts val="600"/>
              </a:spcBef>
              <a:spcAft>
                <a:spcPts val="0"/>
              </a:spcAft>
              <a:buClr>
                <a:srgbClr val="FF0000"/>
              </a:buClr>
              <a:buSzPts val="2000"/>
              <a:buChar char="▪"/>
            </a:pPr>
            <a:r>
              <a:rPr lang="en-US" dirty="0">
                <a:solidFill>
                  <a:schemeClr val="tx1"/>
                </a:solidFill>
                <a:latin typeface="Arial"/>
                <a:ea typeface="Arial"/>
                <a:cs typeface="Arial"/>
                <a:sym typeface="Arial"/>
              </a:rPr>
              <a:t>monitoring </a:t>
            </a:r>
            <a:r>
              <a:rPr lang="en-US" dirty="0">
                <a:solidFill>
                  <a:schemeClr val="tx1"/>
                </a:solidFill>
                <a:sym typeface="Arial"/>
              </a:rPr>
              <a:t>grades and schoolwork on an online system or portal;</a:t>
            </a:r>
            <a:endParaRPr dirty="0">
              <a:solidFill>
                <a:schemeClr val="tx1"/>
              </a:solidFill>
            </a:endParaRPr>
          </a:p>
          <a:p>
            <a:pPr marL="741363" lvl="2" indent="-285750" algn="l" rtl="0">
              <a:lnSpc>
                <a:spcPct val="80000"/>
              </a:lnSpc>
              <a:spcBef>
                <a:spcPts val="600"/>
              </a:spcBef>
              <a:spcAft>
                <a:spcPts val="0"/>
              </a:spcAft>
              <a:buClr>
                <a:srgbClr val="FF0000"/>
              </a:buClr>
              <a:buSzPts val="2000"/>
              <a:buChar char="▪"/>
            </a:pPr>
            <a:r>
              <a:rPr lang="en-US" dirty="0">
                <a:solidFill>
                  <a:schemeClr val="tx1"/>
                </a:solidFill>
                <a:latin typeface="Arial"/>
                <a:ea typeface="Arial"/>
                <a:cs typeface="Arial"/>
                <a:sym typeface="Arial"/>
              </a:rPr>
              <a:t>attending family events and meetings</a:t>
            </a:r>
            <a:r>
              <a:rPr lang="en-US" dirty="0">
                <a:solidFill>
                  <a:schemeClr val="tx1"/>
                </a:solidFill>
                <a:sym typeface="Arial"/>
              </a:rPr>
              <a:t>;</a:t>
            </a:r>
            <a:endParaRPr dirty="0">
              <a:solidFill>
                <a:schemeClr val="tx1"/>
              </a:solidFill>
            </a:endParaRPr>
          </a:p>
          <a:p>
            <a:pPr marL="741363" lvl="2" indent="-285750" algn="l" rtl="0">
              <a:lnSpc>
                <a:spcPct val="80000"/>
              </a:lnSpc>
              <a:spcBef>
                <a:spcPts val="600"/>
              </a:spcBef>
              <a:spcAft>
                <a:spcPts val="0"/>
              </a:spcAft>
              <a:buClr>
                <a:srgbClr val="FF0000"/>
              </a:buClr>
              <a:buSzPts val="2000"/>
              <a:buChar char="▪"/>
            </a:pPr>
            <a:r>
              <a:rPr lang="en-US" dirty="0">
                <a:solidFill>
                  <a:schemeClr val="tx1"/>
                </a:solidFill>
                <a:sym typeface="Arial"/>
              </a:rPr>
              <a:t>volunteering in classrooms;</a:t>
            </a:r>
            <a:endParaRPr dirty="0">
              <a:solidFill>
                <a:schemeClr val="tx1"/>
              </a:solidFill>
            </a:endParaRPr>
          </a:p>
          <a:p>
            <a:pPr marL="741363" lvl="2" indent="-285750" algn="l" rtl="0">
              <a:lnSpc>
                <a:spcPct val="80000"/>
              </a:lnSpc>
              <a:spcBef>
                <a:spcPts val="600"/>
              </a:spcBef>
              <a:spcAft>
                <a:spcPts val="0"/>
              </a:spcAft>
              <a:buClr>
                <a:srgbClr val="FF0000"/>
              </a:buClr>
              <a:buSzPts val="2000"/>
              <a:buChar char="▪"/>
            </a:pPr>
            <a:r>
              <a:rPr lang="en-US" dirty="0">
                <a:solidFill>
                  <a:schemeClr val="tx1"/>
                </a:solidFill>
                <a:sym typeface="Arial"/>
              </a:rPr>
              <a:t>joining family groups and committees (e.g., PTO, advisory councils, etc.); and</a:t>
            </a:r>
            <a:endParaRPr dirty="0">
              <a:solidFill>
                <a:schemeClr val="tx1"/>
              </a:solidFill>
            </a:endParaRPr>
          </a:p>
          <a:p>
            <a:pPr marL="741363" lvl="2" indent="-285750" algn="l" rtl="0">
              <a:lnSpc>
                <a:spcPct val="80000"/>
              </a:lnSpc>
              <a:spcBef>
                <a:spcPts val="600"/>
              </a:spcBef>
              <a:spcAft>
                <a:spcPts val="0"/>
              </a:spcAft>
              <a:buClr>
                <a:srgbClr val="FF0000"/>
              </a:buClr>
              <a:buSzPts val="2000"/>
              <a:buChar char="▪"/>
            </a:pPr>
            <a:r>
              <a:rPr lang="en-US" dirty="0">
                <a:solidFill>
                  <a:schemeClr val="tx1"/>
                </a:solidFill>
                <a:sym typeface="Arial"/>
              </a:rPr>
              <a:t>reading school/classroom newsletters or websites and that contain examples of learning activities families can do with students at home.</a:t>
            </a:r>
            <a:endParaRPr dirty="0">
              <a:solidFill>
                <a:schemeClr val="tx1"/>
              </a:solidFill>
            </a:endParaRPr>
          </a:p>
        </p:txBody>
      </p:sp>
      <p:sp>
        <p:nvSpPr>
          <p:cNvPr id="323" name="Google Shape;323;p3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Why are we here?</a:t>
            </a:r>
            <a:endParaRPr/>
          </a:p>
        </p:txBody>
      </p:sp>
      <p:sp>
        <p:nvSpPr>
          <p:cNvPr id="201" name="Google Shape;201;p14"/>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The Every Student Succeeds Act (ESSA) requires that each Title I school hold an annual meeting of Title I families in order to:</a:t>
            </a:r>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inform you of your school’s participation in Title I,</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explain the requirements of Title I, and</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explain your rights as parents and family members to be involved.</a:t>
            </a:r>
            <a:endParaRPr/>
          </a:p>
          <a:p>
            <a:pPr marL="569913" lvl="1" indent="-215899" algn="l" rtl="0">
              <a:lnSpc>
                <a:spcPct val="90000"/>
              </a:lnSpc>
              <a:spcBef>
                <a:spcPts val="600"/>
              </a:spcBef>
              <a:spcAft>
                <a:spcPts val="0"/>
              </a:spcAft>
              <a:buClr>
                <a:srgbClr val="3F3F3F"/>
              </a:buClr>
              <a:buSzPts val="2000"/>
              <a:buNone/>
            </a:pPr>
            <a:endParaRPr/>
          </a:p>
          <a:p>
            <a:pPr marL="569913" lvl="1" indent="-215899" algn="l" rtl="0">
              <a:lnSpc>
                <a:spcPct val="90000"/>
              </a:lnSpc>
              <a:spcBef>
                <a:spcPts val="600"/>
              </a:spcBef>
              <a:spcAft>
                <a:spcPts val="0"/>
              </a:spcAft>
              <a:buClr>
                <a:srgbClr val="3F3F3F"/>
              </a:buClr>
              <a:buSzPts val="2000"/>
              <a:buNone/>
            </a:pPr>
            <a:endParaRPr/>
          </a:p>
          <a:p>
            <a:pPr marL="457200" lvl="0" indent="-317500" algn="l" rtl="0">
              <a:lnSpc>
                <a:spcPct val="90000"/>
              </a:lnSpc>
              <a:spcBef>
                <a:spcPts val="1600"/>
              </a:spcBef>
              <a:spcAft>
                <a:spcPts val="0"/>
              </a:spcAft>
              <a:buClr>
                <a:srgbClr val="3F3F3F"/>
              </a:buClr>
              <a:buSzPts val="2200"/>
              <a:buFont typeface="Noto Sans Symbols"/>
              <a:buNone/>
            </a:pPr>
            <a:endParaRPr/>
          </a:p>
        </p:txBody>
      </p:sp>
      <p:sp>
        <p:nvSpPr>
          <p:cNvPr id="202" name="Google Shape;202;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Who can I contact for help?</a:t>
            </a:r>
            <a:endParaRPr/>
          </a:p>
        </p:txBody>
      </p:sp>
      <p:sp>
        <p:nvSpPr>
          <p:cNvPr id="336" name="Google Shape;336;p3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dirty="0">
                <a:solidFill>
                  <a:schemeClr val="dk1"/>
                </a:solidFill>
              </a:rPr>
              <a:t>For general questions, call the front office at:  615-790-0892</a:t>
            </a:r>
            <a:endParaRPr dirty="0"/>
          </a:p>
          <a:p>
            <a:pPr indent="-457200">
              <a:spcBef>
                <a:spcPts val="1400"/>
              </a:spcBef>
              <a:buClr>
                <a:schemeClr val="dk1"/>
              </a:buClr>
            </a:pPr>
            <a:r>
              <a:rPr lang="en-US" dirty="0">
                <a:solidFill>
                  <a:schemeClr val="dk1"/>
                </a:solidFill>
              </a:rPr>
              <a:t>To reach the principal, </a:t>
            </a:r>
            <a:r>
              <a:rPr lang="en-US" dirty="0">
                <a:solidFill>
                  <a:schemeClr val="tx1"/>
                </a:solidFill>
              </a:rPr>
              <a:t>Amy Patton, </a:t>
            </a:r>
            <a:r>
              <a:rPr lang="en-US" dirty="0">
                <a:solidFill>
                  <a:schemeClr val="dk1"/>
                </a:solidFill>
              </a:rPr>
              <a:t>call: 615-790-0892</a:t>
            </a:r>
          </a:p>
          <a:p>
            <a:pPr indent="-457200">
              <a:spcBef>
                <a:spcPts val="1400"/>
              </a:spcBef>
              <a:buClr>
                <a:schemeClr val="dk1"/>
              </a:buClr>
            </a:pPr>
            <a:r>
              <a:rPr lang="en-US" dirty="0">
                <a:solidFill>
                  <a:schemeClr val="dk1"/>
                </a:solidFill>
              </a:rPr>
              <a:t>To reach the school counselor, Kristen Gilbert call: 615-790-0892</a:t>
            </a:r>
            <a:endParaRPr lang="en-US" dirty="0">
              <a:solidFill>
                <a:srgbClr val="FF0000"/>
              </a:solidFill>
            </a:endParaRPr>
          </a:p>
          <a:p>
            <a:pPr indent="-457200">
              <a:spcBef>
                <a:spcPts val="1400"/>
              </a:spcBef>
              <a:buClr>
                <a:schemeClr val="dk1"/>
              </a:buClr>
            </a:pPr>
            <a:r>
              <a:rPr lang="en-US" dirty="0">
                <a:solidFill>
                  <a:schemeClr val="dk1"/>
                </a:solidFill>
              </a:rPr>
              <a:t>To reach our family liaison, </a:t>
            </a:r>
            <a:r>
              <a:rPr lang="en-US" dirty="0" err="1">
                <a:solidFill>
                  <a:schemeClr val="dk1"/>
                </a:solidFill>
              </a:rPr>
              <a:t>Neisha</a:t>
            </a:r>
            <a:r>
              <a:rPr lang="en-US" dirty="0">
                <a:solidFill>
                  <a:schemeClr val="dk1"/>
                </a:solidFill>
              </a:rPr>
              <a:t> Rodriguez, call: 615-790-0892</a:t>
            </a:r>
            <a:endParaRPr dirty="0"/>
          </a:p>
          <a:p>
            <a:pPr indent="-457200">
              <a:spcBef>
                <a:spcPts val="1400"/>
              </a:spcBef>
              <a:buClr>
                <a:schemeClr val="dk1"/>
              </a:buClr>
            </a:pPr>
            <a:r>
              <a:rPr lang="en-US" dirty="0">
                <a:solidFill>
                  <a:schemeClr val="dk1"/>
                </a:solidFill>
              </a:rPr>
              <a:t>To reach your child’s teacher, call the front office or view our staff directory at:  </a:t>
            </a:r>
            <a:r>
              <a:rPr lang="en-US" dirty="0">
                <a:solidFill>
                  <a:schemeClr val="dk1"/>
                </a:solidFill>
                <a:hlinkClick r:id="rId3"/>
              </a:rPr>
              <a:t>https://libertyelementary.fssd.org/</a:t>
            </a:r>
            <a:endParaRPr lang="en-US" dirty="0">
              <a:solidFill>
                <a:schemeClr val="dk1"/>
              </a:solidFill>
            </a:endParaRPr>
          </a:p>
          <a:p>
            <a:pPr marL="457200" lvl="0" indent="-457200" algn="l" rtl="0">
              <a:lnSpc>
                <a:spcPct val="90000"/>
              </a:lnSpc>
              <a:spcBef>
                <a:spcPts val="1400"/>
              </a:spcBef>
              <a:spcAft>
                <a:spcPts val="0"/>
              </a:spcAft>
              <a:buClr>
                <a:schemeClr val="dk1"/>
              </a:buClr>
              <a:buSzPts val="2200"/>
              <a:buFont typeface="Noto Sans Symbols"/>
              <a:buChar char="▪"/>
            </a:pPr>
            <a:endParaRPr dirty="0"/>
          </a:p>
        </p:txBody>
      </p:sp>
      <p:sp>
        <p:nvSpPr>
          <p:cNvPr id="337" name="Google Shape;337;p3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34"/>
          <p:cNvSpPr/>
          <p:nvPr/>
        </p:nvSpPr>
        <p:spPr>
          <a:xfrm>
            <a:off x="561459" y="1304790"/>
            <a:ext cx="10813986" cy="295465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600" b="1" cap="none">
                <a:solidFill>
                  <a:schemeClr val="dk1"/>
                </a:solidFill>
                <a:latin typeface="Arial"/>
                <a:ea typeface="Arial"/>
                <a:cs typeface="Arial"/>
                <a:sym typeface="Arial"/>
              </a:rPr>
              <a:t>WE JUST WANT TO SAY…</a:t>
            </a:r>
            <a:endParaRPr/>
          </a:p>
          <a:p>
            <a:pPr marL="0" marR="0" lvl="0" indent="0" algn="ctr" rtl="0">
              <a:spcBef>
                <a:spcPts val="0"/>
              </a:spcBef>
              <a:spcAft>
                <a:spcPts val="0"/>
              </a:spcAft>
              <a:buNone/>
            </a:pPr>
            <a:r>
              <a:rPr lang="en-US" sz="12000" b="1">
                <a:solidFill>
                  <a:srgbClr val="A2CDED"/>
                </a:solidFill>
                <a:latin typeface="Arial"/>
                <a:ea typeface="Arial"/>
                <a:cs typeface="Arial"/>
                <a:sym typeface="Arial"/>
              </a:rPr>
              <a:t>THANK YOU!</a:t>
            </a:r>
            <a:endParaRPr sz="12000" b="1" cap="none">
              <a:solidFill>
                <a:srgbClr val="A2CDED"/>
              </a:solidFill>
              <a:latin typeface="Arial"/>
              <a:ea typeface="Arial"/>
              <a:cs typeface="Arial"/>
              <a:sym typeface="Arial"/>
            </a:endParaRPr>
          </a:p>
        </p:txBody>
      </p:sp>
      <p:sp>
        <p:nvSpPr>
          <p:cNvPr id="344" name="Google Shape;344;p3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Shape 348"/>
        <p:cNvGrpSpPr/>
        <p:nvPr/>
      </p:nvGrpSpPr>
      <p:grpSpPr>
        <a:xfrm>
          <a:off x="0" y="0"/>
          <a:ext cx="0" cy="0"/>
          <a:chOff x="0" y="0"/>
          <a:chExt cx="0" cy="0"/>
        </a:xfrm>
      </p:grpSpPr>
      <p:sp>
        <p:nvSpPr>
          <p:cNvPr id="349" name="Google Shape;349;p35"/>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5400"/>
              <a:buFont typeface="Georgia"/>
              <a:buNone/>
            </a:pPr>
            <a:r>
              <a:rPr lang="en-US"/>
              <a:t>Slides 32-39</a:t>
            </a:r>
            <a:endParaRPr/>
          </a:p>
        </p:txBody>
      </p:sp>
      <p:sp>
        <p:nvSpPr>
          <p:cNvPr id="350" name="Google Shape;350;p35"/>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2"/>
              </a:buClr>
              <a:buSzPts val="2400"/>
              <a:buNone/>
            </a:pPr>
            <a:r>
              <a:rPr lang="en-US"/>
              <a:t>OPTIONAL SLIDES</a:t>
            </a:r>
            <a:endParaRPr/>
          </a:p>
        </p:txBody>
      </p:sp>
      <p:sp>
        <p:nvSpPr>
          <p:cNvPr id="351" name="Google Shape;351;p3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Shape 356"/>
        <p:cNvGrpSpPr/>
        <p:nvPr/>
      </p:nvGrpSpPr>
      <p:grpSpPr>
        <a:xfrm>
          <a:off x="0" y="0"/>
          <a:ext cx="0" cy="0"/>
          <a:chOff x="0" y="0"/>
          <a:chExt cx="0" cy="0"/>
        </a:xfrm>
      </p:grpSpPr>
      <p:sp>
        <p:nvSpPr>
          <p:cNvPr id="357" name="Google Shape;357;p3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chemeClr val="dk1"/>
              </a:buClr>
              <a:buSzPts val="4400"/>
              <a:buFont typeface="Arial"/>
              <a:buNone/>
            </a:pPr>
            <a:r>
              <a:rPr lang="en-US">
                <a:solidFill>
                  <a:schemeClr val="dk1"/>
                </a:solidFill>
                <a:latin typeface="Arial"/>
                <a:ea typeface="Arial"/>
                <a:cs typeface="Arial"/>
                <a:sym typeface="Arial"/>
              </a:rPr>
              <a:t>What </a:t>
            </a:r>
            <a:r>
              <a:rPr lang="en-US">
                <a:solidFill>
                  <a:schemeClr val="dk1"/>
                </a:solidFill>
              </a:rPr>
              <a:t>i</a:t>
            </a:r>
            <a:r>
              <a:rPr lang="en-US">
                <a:solidFill>
                  <a:schemeClr val="dk1"/>
                </a:solidFill>
                <a:latin typeface="Arial"/>
                <a:ea typeface="Arial"/>
                <a:cs typeface="Arial"/>
                <a:sym typeface="Arial"/>
              </a:rPr>
              <a:t>s </a:t>
            </a:r>
            <a:r>
              <a:rPr lang="en-US">
                <a:solidFill>
                  <a:schemeClr val="dk1"/>
                </a:solidFill>
              </a:rPr>
              <a:t>o</a:t>
            </a:r>
            <a:r>
              <a:rPr lang="en-US">
                <a:solidFill>
                  <a:schemeClr val="dk1"/>
                </a:solidFill>
                <a:latin typeface="Arial"/>
                <a:ea typeface="Arial"/>
                <a:cs typeface="Arial"/>
                <a:sym typeface="Arial"/>
              </a:rPr>
              <a:t>ur </a:t>
            </a:r>
            <a:r>
              <a:rPr lang="en-US">
                <a:solidFill>
                  <a:schemeClr val="dk1"/>
                </a:solidFill>
              </a:rPr>
              <a:t>s</a:t>
            </a:r>
            <a:r>
              <a:rPr lang="en-US">
                <a:solidFill>
                  <a:schemeClr val="dk1"/>
                </a:solidFill>
                <a:latin typeface="Arial"/>
                <a:ea typeface="Arial"/>
                <a:cs typeface="Arial"/>
                <a:sym typeface="Arial"/>
              </a:rPr>
              <a:t>chool’s </a:t>
            </a:r>
            <a:r>
              <a:rPr lang="en-US">
                <a:solidFill>
                  <a:schemeClr val="dk1"/>
                </a:solidFill>
              </a:rPr>
              <a:t>d</a:t>
            </a:r>
            <a:r>
              <a:rPr lang="en-US">
                <a:solidFill>
                  <a:schemeClr val="dk1"/>
                </a:solidFill>
                <a:latin typeface="Arial"/>
                <a:ea typeface="Arial"/>
                <a:cs typeface="Arial"/>
                <a:sym typeface="Arial"/>
              </a:rPr>
              <a:t>esignation </a:t>
            </a:r>
            <a:r>
              <a:rPr lang="en-US">
                <a:solidFill>
                  <a:schemeClr val="dk1"/>
                </a:solidFill>
              </a:rPr>
              <a:t>s</a:t>
            </a:r>
            <a:r>
              <a:rPr lang="en-US">
                <a:solidFill>
                  <a:schemeClr val="dk1"/>
                </a:solidFill>
                <a:latin typeface="Arial"/>
                <a:ea typeface="Arial"/>
                <a:cs typeface="Arial"/>
                <a:sym typeface="Arial"/>
              </a:rPr>
              <a:t>tatus</a:t>
            </a:r>
            <a:r>
              <a:rPr lang="en-US">
                <a:solidFill>
                  <a:schemeClr val="dk1"/>
                </a:solidFill>
              </a:rPr>
              <a:t>?</a:t>
            </a:r>
            <a:endParaRPr>
              <a:solidFill>
                <a:schemeClr val="dk1"/>
              </a:solidFill>
            </a:endParaRPr>
          </a:p>
        </p:txBody>
      </p:sp>
      <p:sp>
        <p:nvSpPr>
          <p:cNvPr id="358" name="Google Shape;358;p36"/>
          <p:cNvSpPr txBox="1">
            <a:spLocks noGrp="1"/>
          </p:cNvSpPr>
          <p:nvPr>
            <p:ph type="body" idx="1"/>
          </p:nvPr>
        </p:nvSpPr>
        <p:spPr>
          <a:xfrm>
            <a:off x="665019" y="1845734"/>
            <a:ext cx="11139054" cy="4023360"/>
          </a:xfrm>
          <a:prstGeom prst="rect">
            <a:avLst/>
          </a:prstGeom>
          <a:noFill/>
          <a:ln>
            <a:noFill/>
          </a:ln>
        </p:spPr>
        <p:txBody>
          <a:bodyPr spcFirstLastPara="1" wrap="square" lIns="0" tIns="45700" rIns="0" bIns="45700" anchor="t" anchorCtr="0">
            <a:normAutofit/>
          </a:bodyPr>
          <a:lstStyle/>
          <a:p>
            <a:pPr marL="457200" lvl="0" indent="-457200" algn="l" rtl="0">
              <a:lnSpc>
                <a:spcPct val="80000"/>
              </a:lnSpc>
              <a:spcBef>
                <a:spcPts val="0"/>
              </a:spcBef>
              <a:spcAft>
                <a:spcPts val="0"/>
              </a:spcAft>
              <a:buClr>
                <a:schemeClr val="dk1"/>
              </a:buClr>
              <a:buSzPts val="2200"/>
              <a:buFont typeface="Noto Sans Symbols"/>
              <a:buChar char="▪"/>
            </a:pPr>
            <a:r>
              <a:rPr lang="en-US" dirty="0">
                <a:solidFill>
                  <a:schemeClr val="dk1"/>
                </a:solidFill>
              </a:rPr>
              <a:t>In accordance with Tennessee’s accountability system, the Tennessee Department of Education (TDOE) determines designations for all public schools. Designations include:</a:t>
            </a:r>
            <a:endParaRPr dirty="0"/>
          </a:p>
          <a:p>
            <a:pPr marL="966788" lvl="3" indent="-285750" algn="l" rtl="0">
              <a:lnSpc>
                <a:spcPct val="80000"/>
              </a:lnSpc>
              <a:spcBef>
                <a:spcPts val="400"/>
              </a:spcBef>
              <a:spcAft>
                <a:spcPts val="0"/>
              </a:spcAft>
              <a:buClr>
                <a:schemeClr val="dk1"/>
              </a:buClr>
              <a:buSzPts val="2000"/>
              <a:buFont typeface="Arial"/>
              <a:buChar char="•"/>
            </a:pPr>
            <a:r>
              <a:rPr lang="en-US" b="1" dirty="0">
                <a:solidFill>
                  <a:schemeClr val="dk1"/>
                </a:solidFill>
              </a:rPr>
              <a:t>Reward Schools </a:t>
            </a:r>
            <a:r>
              <a:rPr lang="en-US" dirty="0">
                <a:solidFill>
                  <a:schemeClr val="dk1"/>
                </a:solidFill>
              </a:rPr>
              <a:t>- Reward schools include the top 10 percent of schools.</a:t>
            </a:r>
            <a:endParaRPr dirty="0"/>
          </a:p>
          <a:p>
            <a:pPr marL="966788" lvl="3" indent="-285750" algn="l" rtl="0">
              <a:lnSpc>
                <a:spcPct val="80000"/>
              </a:lnSpc>
              <a:spcBef>
                <a:spcPts val="600"/>
              </a:spcBef>
              <a:spcAft>
                <a:spcPts val="0"/>
              </a:spcAft>
              <a:buClr>
                <a:schemeClr val="dk1"/>
              </a:buClr>
              <a:buSzPts val="2000"/>
              <a:buFont typeface="Arial"/>
              <a:buChar char="•"/>
            </a:pPr>
            <a:r>
              <a:rPr lang="en-US" b="1" dirty="0">
                <a:solidFill>
                  <a:schemeClr val="dk1"/>
                </a:solidFill>
              </a:rPr>
              <a:t>Priority Schools </a:t>
            </a:r>
            <a:r>
              <a:rPr lang="en-US" dirty="0">
                <a:solidFill>
                  <a:schemeClr val="dk1"/>
                </a:solidFill>
              </a:rPr>
              <a:t>- Priority schools are the 5 percent of schools with the lowest success rates (using up to three years of data) in the state.</a:t>
            </a:r>
            <a:endParaRPr dirty="0"/>
          </a:p>
          <a:p>
            <a:pPr marL="966788" lvl="3" indent="-285750" algn="l" rtl="0">
              <a:lnSpc>
                <a:spcPct val="80000"/>
              </a:lnSpc>
              <a:spcBef>
                <a:spcPts val="600"/>
              </a:spcBef>
              <a:spcAft>
                <a:spcPts val="0"/>
              </a:spcAft>
              <a:buClr>
                <a:schemeClr val="dk1"/>
              </a:buClr>
              <a:buSzPts val="2000"/>
              <a:buFont typeface="Arial"/>
              <a:buChar char="•"/>
            </a:pPr>
            <a:r>
              <a:rPr lang="en-US" b="1" dirty="0">
                <a:solidFill>
                  <a:schemeClr val="dk1"/>
                </a:solidFill>
              </a:rPr>
              <a:t>Focus Schools </a:t>
            </a:r>
            <a:r>
              <a:rPr lang="en-US" dirty="0">
                <a:solidFill>
                  <a:schemeClr val="dk1"/>
                </a:solidFill>
              </a:rPr>
              <a:t>- Focus schools are the 10 percent of schools identified through one of three pathways:</a:t>
            </a:r>
            <a:endParaRPr dirty="0"/>
          </a:p>
          <a:p>
            <a:pPr marL="1300000" lvl="6" indent="-228600" algn="l" rtl="0">
              <a:lnSpc>
                <a:spcPct val="80000"/>
              </a:lnSpc>
              <a:spcBef>
                <a:spcPts val="600"/>
              </a:spcBef>
              <a:spcAft>
                <a:spcPts val="0"/>
              </a:spcAft>
              <a:buClr>
                <a:schemeClr val="dk1"/>
              </a:buClr>
              <a:buSzPts val="1800"/>
              <a:buFont typeface="Courier New"/>
              <a:buChar char="o"/>
            </a:pPr>
            <a:r>
              <a:rPr lang="en-US" sz="1800" dirty="0">
                <a:solidFill>
                  <a:schemeClr val="dk1"/>
                </a:solidFill>
                <a:latin typeface="Arial"/>
                <a:ea typeface="Arial"/>
                <a:cs typeface="Arial"/>
                <a:sym typeface="Arial"/>
              </a:rPr>
              <a:t>Graduation Rate Pathway - High schools with an average graduation rate of less than 60 percent.</a:t>
            </a:r>
            <a:endParaRPr dirty="0"/>
          </a:p>
          <a:p>
            <a:pPr marL="1300000" lvl="6" indent="-228600" algn="l" rtl="0">
              <a:lnSpc>
                <a:spcPct val="80000"/>
              </a:lnSpc>
              <a:spcBef>
                <a:spcPts val="600"/>
              </a:spcBef>
              <a:spcAft>
                <a:spcPts val="0"/>
              </a:spcAft>
              <a:buClr>
                <a:schemeClr val="dk1"/>
              </a:buClr>
              <a:buSzPts val="1800"/>
              <a:buFont typeface="Courier New"/>
              <a:buChar char="o"/>
            </a:pPr>
            <a:r>
              <a:rPr lang="en-US" sz="1800" dirty="0">
                <a:solidFill>
                  <a:schemeClr val="dk1"/>
                </a:solidFill>
                <a:latin typeface="Arial"/>
                <a:ea typeface="Arial"/>
                <a:cs typeface="Arial"/>
                <a:sym typeface="Arial"/>
              </a:rPr>
              <a:t>Subgroup Pathway - Any subgroup with a success rate of less than ten percent.</a:t>
            </a:r>
            <a:endParaRPr dirty="0"/>
          </a:p>
          <a:p>
            <a:pPr marL="1300000" lvl="6" indent="-228600" algn="l" rtl="0">
              <a:lnSpc>
                <a:spcPct val="80000"/>
              </a:lnSpc>
              <a:spcBef>
                <a:spcPts val="600"/>
              </a:spcBef>
              <a:spcAft>
                <a:spcPts val="0"/>
              </a:spcAft>
              <a:buClr>
                <a:schemeClr val="dk1"/>
              </a:buClr>
              <a:buSzPts val="1800"/>
              <a:buFont typeface="Courier New"/>
              <a:buChar char="o"/>
            </a:pPr>
            <a:r>
              <a:rPr lang="en-US" sz="1800" dirty="0">
                <a:solidFill>
                  <a:schemeClr val="dk1"/>
                </a:solidFill>
                <a:latin typeface="Arial"/>
                <a:ea typeface="Arial"/>
                <a:cs typeface="Arial"/>
                <a:sym typeface="Arial"/>
              </a:rPr>
              <a:t>Gap Pathway - Schools with the largest gaps between selected groups.</a:t>
            </a:r>
            <a:endParaRPr sz="1800" dirty="0">
              <a:solidFill>
                <a:schemeClr val="dk1"/>
              </a:solidFill>
              <a:latin typeface="Arial"/>
              <a:ea typeface="Arial"/>
              <a:cs typeface="Arial"/>
              <a:sym typeface="Arial"/>
            </a:endParaRPr>
          </a:p>
          <a:p>
            <a:pPr marL="342900" indent="-342900">
              <a:lnSpc>
                <a:spcPct val="80000"/>
              </a:lnSpc>
              <a:spcBef>
                <a:spcPts val="1600"/>
              </a:spcBef>
              <a:buClr>
                <a:srgbClr val="FF0000"/>
              </a:buClr>
            </a:pPr>
            <a:r>
              <a:rPr lang="en-US" dirty="0">
                <a:solidFill>
                  <a:schemeClr val="tx1"/>
                </a:solidFill>
              </a:rPr>
              <a:t>Liberty </a:t>
            </a:r>
            <a:r>
              <a:rPr lang="en-US" dirty="0" err="1">
                <a:solidFill>
                  <a:schemeClr val="tx1"/>
                </a:solidFill>
              </a:rPr>
              <a:t>Eleentary</a:t>
            </a:r>
            <a:r>
              <a:rPr lang="en-US" dirty="0">
                <a:solidFill>
                  <a:schemeClr val="tx1"/>
                </a:solidFill>
              </a:rPr>
              <a:t> was Tennessee Reward School for the 2018-2019 school year!</a:t>
            </a:r>
            <a:endParaRPr dirty="0">
              <a:solidFill>
                <a:schemeClr val="tx1"/>
              </a:solidFill>
            </a:endParaRPr>
          </a:p>
        </p:txBody>
      </p:sp>
      <p:sp>
        <p:nvSpPr>
          <p:cNvPr id="359" name="Google Shape;359;p3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364"/>
        <p:cNvGrpSpPr/>
        <p:nvPr/>
      </p:nvGrpSpPr>
      <p:grpSpPr>
        <a:xfrm>
          <a:off x="0" y="0"/>
          <a:ext cx="0" cy="0"/>
          <a:chOff x="0" y="0"/>
          <a:chExt cx="0" cy="0"/>
        </a:xfrm>
      </p:grpSpPr>
      <p:sp>
        <p:nvSpPr>
          <p:cNvPr id="365" name="Google Shape;365;p3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595959"/>
              </a:buClr>
              <a:buSzPts val="4400"/>
              <a:buFont typeface="Arial"/>
              <a:buNone/>
            </a:pPr>
            <a:r>
              <a:rPr lang="en-US">
                <a:solidFill>
                  <a:srgbClr val="595959"/>
                </a:solidFill>
                <a:latin typeface="Arial"/>
                <a:ea typeface="Arial"/>
                <a:cs typeface="Arial"/>
                <a:sym typeface="Arial"/>
              </a:rPr>
              <a:t>What is </a:t>
            </a:r>
            <a:r>
              <a:rPr lang="en-US">
                <a:solidFill>
                  <a:srgbClr val="595959"/>
                </a:solidFill>
              </a:rPr>
              <a:t>the State Report Card?</a:t>
            </a:r>
            <a:endParaRPr>
              <a:solidFill>
                <a:srgbClr val="595959"/>
              </a:solidFill>
            </a:endParaRPr>
          </a:p>
        </p:txBody>
      </p:sp>
      <p:sp>
        <p:nvSpPr>
          <p:cNvPr id="366" name="Google Shape;366;p37"/>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TDOE releases an annual Report Card on Tennessee schools. </a:t>
            </a:r>
            <a:endParaRPr>
              <a:solidFill>
                <a:schemeClr val="dk1"/>
              </a:solidFill>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This report displays state-, district-, and school-level data for each school year. </a:t>
            </a:r>
            <a:endParaRPr>
              <a:solidFill>
                <a:schemeClr val="dk1"/>
              </a:solidFill>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It includes information on demographics, achievement, academic growth, attendance, graduation rate and more. </a:t>
            </a:r>
            <a:endParaRPr>
              <a:solidFill>
                <a:schemeClr val="dk1"/>
              </a:solidFill>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You can view the data statewide, or you can choose a specific district or school.</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You can view the report card here:</a:t>
            </a:r>
            <a:endParaRPr/>
          </a:p>
          <a:p>
            <a:pPr marL="598043" lvl="3" indent="0" algn="l" rtl="0">
              <a:lnSpc>
                <a:spcPct val="90000"/>
              </a:lnSpc>
              <a:spcBef>
                <a:spcPts val="400"/>
              </a:spcBef>
              <a:spcAft>
                <a:spcPts val="0"/>
              </a:spcAft>
              <a:buClr>
                <a:srgbClr val="3F3F3F"/>
              </a:buClr>
              <a:buSzPts val="2000"/>
              <a:buNone/>
            </a:pPr>
            <a:r>
              <a:rPr lang="en-US" u="sng">
                <a:solidFill>
                  <a:schemeClr val="hlink"/>
                </a:solidFill>
                <a:hlinkClick r:id="rId3"/>
              </a:rPr>
              <a:t>https://www.measuretn.gov:444/ReportCard/#/</a:t>
            </a:r>
            <a:r>
              <a:rPr lang="en-US"/>
              <a:t> </a:t>
            </a:r>
            <a:endParaRPr/>
          </a:p>
        </p:txBody>
      </p:sp>
      <p:sp>
        <p:nvSpPr>
          <p:cNvPr id="367" name="Google Shape;367;p3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Shape 372"/>
        <p:cNvGrpSpPr/>
        <p:nvPr/>
      </p:nvGrpSpPr>
      <p:grpSpPr>
        <a:xfrm>
          <a:off x="0" y="0"/>
          <a:ext cx="0" cy="0"/>
          <a:chOff x="0" y="0"/>
          <a:chExt cx="0" cy="0"/>
        </a:xfrm>
      </p:grpSpPr>
      <p:sp>
        <p:nvSpPr>
          <p:cNvPr id="373" name="Google Shape;373;p3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parent and family engagement?</a:t>
            </a:r>
            <a:endParaRPr/>
          </a:p>
        </p:txBody>
      </p:sp>
      <p:sp>
        <p:nvSpPr>
          <p:cNvPr id="374" name="Google Shape;374;p38"/>
          <p:cNvSpPr txBox="1">
            <a:spLocks noGrp="1"/>
          </p:cNvSpPr>
          <p:nvPr>
            <p:ph type="body" idx="1"/>
          </p:nvPr>
        </p:nvSpPr>
        <p:spPr>
          <a:xfrm>
            <a:off x="452582" y="1903398"/>
            <a:ext cx="11228671" cy="3153794"/>
          </a:xfrm>
          <a:prstGeom prst="rect">
            <a:avLst/>
          </a:prstGeom>
          <a:noFill/>
          <a:ln>
            <a:noFill/>
          </a:ln>
        </p:spPr>
        <p:txBody>
          <a:bodyPr spcFirstLastPara="1" wrap="square" lIns="0" tIns="45700" rIns="0" bIns="45700" anchor="t" anchorCtr="0">
            <a:no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sz="2200">
                <a:solidFill>
                  <a:schemeClr val="dk1"/>
                </a:solidFill>
                <a:latin typeface="Arial"/>
                <a:ea typeface="Arial"/>
                <a:cs typeface="Arial"/>
                <a:sym typeface="Arial"/>
              </a:rPr>
              <a:t>Family engagement is a </a:t>
            </a:r>
            <a:r>
              <a:rPr lang="en-US" sz="2200" b="1">
                <a:solidFill>
                  <a:schemeClr val="dk1"/>
                </a:solidFill>
                <a:latin typeface="Arial"/>
                <a:ea typeface="Arial"/>
                <a:cs typeface="Arial"/>
                <a:sym typeface="Arial"/>
              </a:rPr>
              <a:t>shared responsibility </a:t>
            </a:r>
            <a:r>
              <a:rPr lang="en-US" sz="2200">
                <a:solidFill>
                  <a:schemeClr val="dk1"/>
                </a:solidFill>
                <a:latin typeface="Arial"/>
                <a:ea typeface="Arial"/>
                <a:cs typeface="Arial"/>
                <a:sym typeface="Arial"/>
              </a:rPr>
              <a:t>in which schools and other community agencies and organizations are committed to reaching out to engage families in meaningful ways and in which families are committed to actively supporting their children's learning and development.</a:t>
            </a:r>
            <a:endParaRPr/>
          </a:p>
          <a:p>
            <a:pPr marL="457200" lvl="0" indent="-457200" algn="l" rtl="0">
              <a:lnSpc>
                <a:spcPct val="90000"/>
              </a:lnSpc>
              <a:spcBef>
                <a:spcPts val="1400"/>
              </a:spcBef>
              <a:spcAft>
                <a:spcPts val="0"/>
              </a:spcAft>
              <a:buClr>
                <a:schemeClr val="dk1"/>
              </a:buClr>
              <a:buSzPts val="2200"/>
              <a:buFont typeface="Noto Sans Symbols"/>
              <a:buChar char="▪"/>
            </a:pPr>
            <a:r>
              <a:rPr lang="en-US" sz="2200">
                <a:solidFill>
                  <a:schemeClr val="dk1"/>
                </a:solidFill>
                <a:latin typeface="Arial"/>
                <a:ea typeface="Arial"/>
                <a:cs typeface="Arial"/>
                <a:sym typeface="Arial"/>
              </a:rPr>
              <a:t>Family engagement is </a:t>
            </a:r>
            <a:r>
              <a:rPr lang="en-US" sz="2200" b="1">
                <a:solidFill>
                  <a:schemeClr val="dk1"/>
                </a:solidFill>
                <a:latin typeface="Arial"/>
                <a:ea typeface="Arial"/>
                <a:cs typeface="Arial"/>
                <a:sym typeface="Arial"/>
              </a:rPr>
              <a:t>continuous</a:t>
            </a:r>
            <a:r>
              <a:rPr lang="en-US" sz="2200">
                <a:solidFill>
                  <a:schemeClr val="dk1"/>
                </a:solidFill>
                <a:latin typeface="Arial"/>
                <a:ea typeface="Arial"/>
                <a:cs typeface="Arial"/>
                <a:sym typeface="Arial"/>
              </a:rPr>
              <a:t> across a child’s life and entails enduring commitment but changing family roles as children mature into young adulthood.</a:t>
            </a:r>
            <a:endParaRPr/>
          </a:p>
          <a:p>
            <a:pPr marL="457200" lvl="0" indent="-457200" algn="l" rtl="0">
              <a:lnSpc>
                <a:spcPct val="90000"/>
              </a:lnSpc>
              <a:spcBef>
                <a:spcPts val="1400"/>
              </a:spcBef>
              <a:spcAft>
                <a:spcPts val="0"/>
              </a:spcAft>
              <a:buClr>
                <a:schemeClr val="dk1"/>
              </a:buClr>
              <a:buSzPts val="2200"/>
              <a:buFont typeface="Noto Sans Symbols"/>
              <a:buChar char="▪"/>
            </a:pPr>
            <a:r>
              <a:rPr lang="en-US" sz="2200">
                <a:solidFill>
                  <a:schemeClr val="dk1"/>
                </a:solidFill>
                <a:latin typeface="Arial"/>
                <a:ea typeface="Arial"/>
                <a:cs typeface="Arial"/>
                <a:sym typeface="Arial"/>
              </a:rPr>
              <a:t>Effective family engagement cuts across and reinforces learning in the </a:t>
            </a:r>
            <a:r>
              <a:rPr lang="en-US" sz="2200" b="1">
                <a:solidFill>
                  <a:schemeClr val="dk1"/>
                </a:solidFill>
                <a:latin typeface="Arial"/>
                <a:ea typeface="Arial"/>
                <a:cs typeface="Arial"/>
                <a:sym typeface="Arial"/>
              </a:rPr>
              <a:t>multiple settings </a:t>
            </a:r>
            <a:r>
              <a:rPr lang="en-US" sz="2200">
                <a:solidFill>
                  <a:schemeClr val="dk1"/>
                </a:solidFill>
                <a:latin typeface="Arial"/>
                <a:ea typeface="Arial"/>
                <a:cs typeface="Arial"/>
                <a:sym typeface="Arial"/>
              </a:rPr>
              <a:t>where children learn – at home, in pre-kindergarten programs, in school, in after-school programs, in faith-based institutions, and in the community.</a:t>
            </a:r>
            <a:endParaRPr sz="2200">
              <a:solidFill>
                <a:schemeClr val="dk1"/>
              </a:solidFill>
              <a:latin typeface="Arial"/>
              <a:ea typeface="Arial"/>
              <a:cs typeface="Arial"/>
              <a:sym typeface="Arial"/>
            </a:endParaRPr>
          </a:p>
        </p:txBody>
      </p:sp>
      <p:sp>
        <p:nvSpPr>
          <p:cNvPr id="375" name="Google Shape;375;p38"/>
          <p:cNvSpPr txBox="1"/>
          <p:nvPr/>
        </p:nvSpPr>
        <p:spPr>
          <a:xfrm>
            <a:off x="317241" y="5831633"/>
            <a:ext cx="1033831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Arial"/>
                <a:ea typeface="Arial"/>
                <a:cs typeface="Arial"/>
                <a:sym typeface="Arial"/>
              </a:rPr>
              <a:t>Source: The National Association for Family, School, and Community Engagement (</a:t>
            </a:r>
            <a:r>
              <a:rPr lang="en-US" sz="1400" u="sng">
                <a:solidFill>
                  <a:schemeClr val="dk1"/>
                </a:solidFill>
                <a:latin typeface="Arial"/>
                <a:ea typeface="Arial"/>
                <a:cs typeface="Arial"/>
                <a:sym typeface="Arial"/>
                <a:hlinkClick r:id="rId3"/>
              </a:rPr>
              <a:t>https://nafsce.site-ym.com/page/definition</a:t>
            </a: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p:txBody>
      </p:sp>
      <p:sp>
        <p:nvSpPr>
          <p:cNvPr id="376" name="Google Shape;376;p3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Shape 381"/>
        <p:cNvGrpSpPr/>
        <p:nvPr/>
      </p:nvGrpSpPr>
      <p:grpSpPr>
        <a:xfrm>
          <a:off x="0" y="0"/>
          <a:ext cx="0" cy="0"/>
          <a:chOff x="0" y="0"/>
          <a:chExt cx="0" cy="0"/>
        </a:xfrm>
      </p:grpSpPr>
      <p:sp>
        <p:nvSpPr>
          <p:cNvPr id="382" name="Google Shape;382;p3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parent and family engagement?</a:t>
            </a:r>
            <a:endParaRPr/>
          </a:p>
        </p:txBody>
      </p:sp>
      <p:sp>
        <p:nvSpPr>
          <p:cNvPr id="383" name="Google Shape;383;p39"/>
          <p:cNvSpPr txBox="1">
            <a:spLocks noGrp="1"/>
          </p:cNvSpPr>
          <p:nvPr>
            <p:ph type="body" idx="1"/>
          </p:nvPr>
        </p:nvSpPr>
        <p:spPr>
          <a:xfrm>
            <a:off x="733168" y="1903398"/>
            <a:ext cx="10948085" cy="3610994"/>
          </a:xfrm>
          <a:prstGeom prst="rect">
            <a:avLst/>
          </a:prstGeom>
          <a:noFill/>
          <a:ln>
            <a:noFill/>
          </a:ln>
        </p:spPr>
        <p:txBody>
          <a:bodyPr spcFirstLastPara="1" wrap="square" lIns="0" tIns="45700" rIns="0" bIns="45700" anchor="t" anchorCtr="0">
            <a:noAutofit/>
          </a:bodyPr>
          <a:lstStyle/>
          <a:p>
            <a:pPr marL="457200" lvl="0" indent="-457200" algn="l" rtl="0">
              <a:lnSpc>
                <a:spcPct val="90000"/>
              </a:lnSpc>
              <a:spcBef>
                <a:spcPts val="0"/>
              </a:spcBef>
              <a:spcAft>
                <a:spcPts val="0"/>
              </a:spcAft>
              <a:buClr>
                <a:schemeClr val="dk1"/>
              </a:buClr>
              <a:buSzPts val="3200"/>
              <a:buFont typeface="Noto Sans Symbols"/>
              <a:buChar char="▪"/>
            </a:pPr>
            <a:r>
              <a:rPr lang="en-US" sz="3200">
                <a:solidFill>
                  <a:schemeClr val="dk1"/>
                </a:solidFill>
              </a:rPr>
              <a:t>“Through effective communication with parents, teachers can have the greatest impact on their day-to-day success with students. With parents on their side, teachers can more effectively manage most academic and behavioral issues that arise. When the most important adults in a child’s life are working together, students benefit enormously.”</a:t>
            </a:r>
            <a:endParaRPr/>
          </a:p>
          <a:p>
            <a:pPr marL="1471400" lvl="8" indent="0" algn="l" rtl="0">
              <a:lnSpc>
                <a:spcPct val="90000"/>
              </a:lnSpc>
              <a:spcBef>
                <a:spcPts val="400"/>
              </a:spcBef>
              <a:spcAft>
                <a:spcPts val="0"/>
              </a:spcAft>
              <a:buSzPts val="2600"/>
              <a:buNone/>
            </a:pPr>
            <a:r>
              <a:rPr lang="en-US" sz="2600">
                <a:solidFill>
                  <a:schemeClr val="dk1"/>
                </a:solidFill>
              </a:rPr>
              <a:t>						—</a:t>
            </a:r>
            <a:r>
              <a:rPr lang="en-US" sz="2600">
                <a:solidFill>
                  <a:schemeClr val="dk1"/>
                </a:solidFill>
                <a:latin typeface="Arial"/>
                <a:ea typeface="Arial"/>
                <a:cs typeface="Arial"/>
                <a:sym typeface="Arial"/>
              </a:rPr>
              <a:t>Lee and Marleen Canter</a:t>
            </a:r>
            <a:endParaRPr/>
          </a:p>
          <a:p>
            <a:pPr marL="1471400" lvl="8" indent="0" algn="l" rtl="0">
              <a:lnSpc>
                <a:spcPct val="90000"/>
              </a:lnSpc>
              <a:spcBef>
                <a:spcPts val="600"/>
              </a:spcBef>
              <a:spcAft>
                <a:spcPts val="0"/>
              </a:spcAft>
              <a:buSzPts val="2600"/>
              <a:buNone/>
            </a:pPr>
            <a:endParaRPr sz="2600"/>
          </a:p>
        </p:txBody>
      </p:sp>
      <p:sp>
        <p:nvSpPr>
          <p:cNvPr id="384" name="Google Shape;384;p39"/>
          <p:cNvSpPr txBox="1"/>
          <p:nvPr/>
        </p:nvSpPr>
        <p:spPr>
          <a:xfrm>
            <a:off x="102637" y="5906278"/>
            <a:ext cx="11318033"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Arial"/>
                <a:ea typeface="Arial"/>
                <a:cs typeface="Arial"/>
                <a:sym typeface="Arial"/>
              </a:rPr>
              <a:t>Source: </a:t>
            </a:r>
            <a:r>
              <a:rPr lang="en-US" sz="1400" i="1">
                <a:solidFill>
                  <a:schemeClr val="dk1"/>
                </a:solidFill>
                <a:latin typeface="Arial"/>
                <a:ea typeface="Arial"/>
                <a:cs typeface="Arial"/>
                <a:sym typeface="Arial"/>
              </a:rPr>
              <a:t>Parents on your Side: A Teacher’s Guide to Creating Positive Relationships with Parents</a:t>
            </a:r>
            <a:endParaRPr sz="1400" i="1">
              <a:solidFill>
                <a:schemeClr val="dk1"/>
              </a:solidFill>
              <a:latin typeface="Arial"/>
              <a:ea typeface="Arial"/>
              <a:cs typeface="Arial"/>
              <a:sym typeface="Arial"/>
            </a:endParaRPr>
          </a:p>
        </p:txBody>
      </p:sp>
      <p:sp>
        <p:nvSpPr>
          <p:cNvPr id="385" name="Google Shape;385;p3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will I learn?</a:t>
            </a:r>
            <a:endParaRPr/>
          </a:p>
        </p:txBody>
      </p:sp>
      <p:sp>
        <p:nvSpPr>
          <p:cNvPr id="209" name="Google Shape;209;p15"/>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fontScale="70000" lnSpcReduction="20000"/>
          </a:bodyPr>
          <a:lstStyle/>
          <a:p>
            <a:pPr marL="457200" lvl="0" indent="-457200" algn="l" rtl="0">
              <a:lnSpc>
                <a:spcPct val="80000"/>
              </a:lnSpc>
              <a:spcBef>
                <a:spcPts val="0"/>
              </a:spcBef>
              <a:spcAft>
                <a:spcPts val="0"/>
              </a:spcAft>
              <a:buClr>
                <a:schemeClr val="dk1"/>
              </a:buClr>
              <a:buSzPts val="2035"/>
              <a:buFont typeface="Noto Sans Symbols"/>
              <a:buChar char="▪"/>
            </a:pPr>
            <a:r>
              <a:rPr lang="en-US" sz="2035" dirty="0">
                <a:solidFill>
                  <a:schemeClr val="dk1"/>
                </a:solidFill>
              </a:rPr>
              <a:t>What is a Title I school?</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What are my rights?</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What can Title I funds be used for?</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How does our school use Title I funds?</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What is the SIP?</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What are our schoolwide program goals?</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How is parent and family engagement funded?</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What is the Parent and Family Engagement Policy?</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What is the School-Parent Compact?</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What curriculum does our school use?</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What tests will my child be taking?</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How can I be involved?</a:t>
            </a:r>
            <a:endParaRPr dirty="0"/>
          </a:p>
          <a:p>
            <a:pPr marL="457200" lvl="0" indent="-457200" algn="l" rtl="0">
              <a:lnSpc>
                <a:spcPct val="80000"/>
              </a:lnSpc>
              <a:spcBef>
                <a:spcPts val="1400"/>
              </a:spcBef>
              <a:spcAft>
                <a:spcPts val="0"/>
              </a:spcAft>
              <a:buClr>
                <a:schemeClr val="dk1"/>
              </a:buClr>
              <a:buSzPts val="2035"/>
              <a:buFont typeface="Noto Sans Symbols"/>
              <a:buChar char="▪"/>
            </a:pPr>
            <a:r>
              <a:rPr lang="en-US" sz="2035" dirty="0">
                <a:solidFill>
                  <a:schemeClr val="dk1"/>
                </a:solidFill>
              </a:rPr>
              <a:t>Who can I contact for help?</a:t>
            </a:r>
            <a:endParaRPr sz="2035" dirty="0"/>
          </a:p>
          <a:p>
            <a:pPr marL="457200" lvl="0" indent="-327977" algn="l" rtl="0">
              <a:lnSpc>
                <a:spcPct val="80000"/>
              </a:lnSpc>
              <a:spcBef>
                <a:spcPts val="1400"/>
              </a:spcBef>
              <a:spcAft>
                <a:spcPts val="0"/>
              </a:spcAft>
              <a:buClr>
                <a:srgbClr val="3F3F3F"/>
              </a:buClr>
              <a:buSzPts val="2035"/>
              <a:buFont typeface="Noto Sans Symbols"/>
              <a:buNone/>
            </a:pPr>
            <a:endParaRPr sz="2035" dirty="0"/>
          </a:p>
        </p:txBody>
      </p:sp>
      <p:sp>
        <p:nvSpPr>
          <p:cNvPr id="210" name="Google Shape;210;p15" descr="list" title="list"/>
          <p:cNvSpPr txBox="1"/>
          <p:nvPr/>
        </p:nvSpPr>
        <p:spPr>
          <a:xfrm>
            <a:off x="5961723" y="1845732"/>
            <a:ext cx="5118169" cy="4398547"/>
          </a:xfrm>
          <a:prstGeom prst="rect">
            <a:avLst/>
          </a:prstGeom>
          <a:noFill/>
          <a:ln>
            <a:noFill/>
          </a:ln>
        </p:spPr>
        <p:txBody>
          <a:bodyPr spcFirstLastPara="1" wrap="square" lIns="0" tIns="45700" rIns="0" bIns="45700" anchor="t" anchorCtr="0">
            <a:normAutofit/>
          </a:bodyPr>
          <a:lstStyle/>
          <a:p>
            <a:pPr marL="91440" marR="0" lvl="0" indent="0" algn="l" rtl="0">
              <a:lnSpc>
                <a:spcPct val="90000"/>
              </a:lnSpc>
              <a:spcBef>
                <a:spcPts val="0"/>
              </a:spcBef>
              <a:spcAft>
                <a:spcPts val="0"/>
              </a:spcAft>
              <a:buClr>
                <a:srgbClr val="3F3F3F"/>
              </a:buClr>
              <a:buSzPts val="2000"/>
              <a:buFont typeface="Noto Sans Symbols"/>
              <a:buNone/>
            </a:pPr>
            <a:endParaRPr sz="2000">
              <a:solidFill>
                <a:srgbClr val="3F3F3F"/>
              </a:solidFill>
              <a:latin typeface="Georgia"/>
              <a:ea typeface="Georgia"/>
              <a:cs typeface="Georgia"/>
              <a:sym typeface="Georgia"/>
            </a:endParaRPr>
          </a:p>
        </p:txBody>
      </p:sp>
      <p:sp>
        <p:nvSpPr>
          <p:cNvPr id="211" name="Google Shape;211;p1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5"/>
        <p:cNvGrpSpPr/>
        <p:nvPr/>
      </p:nvGrpSpPr>
      <p:grpSpPr>
        <a:xfrm>
          <a:off x="0" y="0"/>
          <a:ext cx="0" cy="0"/>
          <a:chOff x="0" y="0"/>
          <a:chExt cx="0" cy="0"/>
        </a:xfrm>
      </p:grpSpPr>
      <p:sp>
        <p:nvSpPr>
          <p:cNvPr id="216" name="Google Shape;216;p1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Title I school?</a:t>
            </a:r>
            <a:endParaRPr/>
          </a:p>
        </p:txBody>
      </p:sp>
      <p:sp>
        <p:nvSpPr>
          <p:cNvPr id="217" name="Google Shape;217;p16"/>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Title I was passed in 1965 under the Elementary and Secondary Education Act (ESEA). It is the largest federal assistance program for our nation’s schools. It was reauthorized in 2015 as ESSA (Every Student Succeeds Act).</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Title I schools receive extra funding (Title I dollars) from the federal government. These dollars are used to:</a:t>
            </a:r>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identify students experiencing academic difficulties and provide assistance to help these students;</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purchase additional staff, programs, materials, and/or supplies; and</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conduct parent and family engagement meetings, trainings, events, and/or activities.</a:t>
            </a:r>
            <a:endParaRPr/>
          </a:p>
          <a:p>
            <a:pPr marL="569913" lvl="1" indent="-215899" algn="l" rtl="0">
              <a:lnSpc>
                <a:spcPct val="90000"/>
              </a:lnSpc>
              <a:spcBef>
                <a:spcPts val="600"/>
              </a:spcBef>
              <a:spcAft>
                <a:spcPts val="0"/>
              </a:spcAft>
              <a:buClr>
                <a:srgbClr val="3F3F3F"/>
              </a:buClr>
              <a:buSzPts val="2000"/>
              <a:buNone/>
            </a:pPr>
            <a:endParaRPr/>
          </a:p>
        </p:txBody>
      </p:sp>
      <p:sp>
        <p:nvSpPr>
          <p:cNvPr id="218" name="Google Shape;218;p1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are my rights?</a:t>
            </a:r>
            <a:endParaRPr/>
          </a:p>
        </p:txBody>
      </p:sp>
      <p:sp>
        <p:nvSpPr>
          <p:cNvPr id="224" name="Google Shape;224;p17"/>
          <p:cNvSpPr txBox="1">
            <a:spLocks noGrp="1"/>
          </p:cNvSpPr>
          <p:nvPr>
            <p:ph type="body" idx="1"/>
          </p:nvPr>
        </p:nvSpPr>
        <p:spPr>
          <a:xfrm>
            <a:off x="535709" y="1845734"/>
            <a:ext cx="11231417" cy="4398048"/>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dirty="0">
                <a:solidFill>
                  <a:schemeClr val="dk1"/>
                </a:solidFill>
              </a:rPr>
              <a:t>The families and parents of Title I students have a right, by law, to:</a:t>
            </a:r>
            <a:endParaRPr dirty="0"/>
          </a:p>
          <a:p>
            <a:pPr marL="966788" lvl="3" indent="-285750" algn="l" rtl="0">
              <a:lnSpc>
                <a:spcPct val="90000"/>
              </a:lnSpc>
              <a:spcBef>
                <a:spcPts val="400"/>
              </a:spcBef>
              <a:spcAft>
                <a:spcPts val="0"/>
              </a:spcAft>
              <a:buClr>
                <a:schemeClr val="dk1"/>
              </a:buClr>
              <a:buSzPts val="2000"/>
              <a:buFont typeface="Arial"/>
              <a:buChar char="•"/>
            </a:pPr>
            <a:r>
              <a:rPr lang="en-US" dirty="0">
                <a:solidFill>
                  <a:schemeClr val="dk1"/>
                </a:solidFill>
              </a:rPr>
              <a:t>be involved in decisions made at both the school and district level;</a:t>
            </a:r>
            <a:endParaRPr dirty="0"/>
          </a:p>
          <a:p>
            <a:pPr marL="966788" lvl="3" indent="-158750" algn="l" rtl="0">
              <a:lnSpc>
                <a:spcPct val="90000"/>
              </a:lnSpc>
              <a:spcBef>
                <a:spcPts val="600"/>
              </a:spcBef>
              <a:spcAft>
                <a:spcPts val="0"/>
              </a:spcAft>
              <a:buClr>
                <a:srgbClr val="3F3F3F"/>
              </a:buClr>
              <a:buSzPts val="2000"/>
              <a:buFont typeface="Arial"/>
              <a:buNone/>
            </a:pPr>
            <a:endParaRPr dirty="0">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dirty="0">
                <a:solidFill>
                  <a:schemeClr val="dk1"/>
                </a:solidFill>
              </a:rPr>
              <a:t>be provided with information on your child’s level of achievement on tests in reading/language arts, writing, mathematics, and science;</a:t>
            </a:r>
            <a:endParaRPr dirty="0"/>
          </a:p>
          <a:p>
            <a:pPr marL="966788" lvl="3" indent="-158750" algn="l" rtl="0">
              <a:lnSpc>
                <a:spcPct val="90000"/>
              </a:lnSpc>
              <a:spcBef>
                <a:spcPts val="600"/>
              </a:spcBef>
              <a:spcAft>
                <a:spcPts val="0"/>
              </a:spcAft>
              <a:buClr>
                <a:srgbClr val="3F3F3F"/>
              </a:buClr>
              <a:buSzPts val="2000"/>
              <a:buFont typeface="Arial"/>
              <a:buNone/>
            </a:pPr>
            <a:endParaRPr dirty="0">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dirty="0">
                <a:solidFill>
                  <a:schemeClr val="dk1"/>
                </a:solidFill>
              </a:rPr>
              <a:t>request and receive information on the qualifications of your child’s teacher and paraprofessionals who are working with your child by calling the school, emailing the teacher,</a:t>
            </a:r>
            <a:r>
              <a:rPr lang="en-US" dirty="0"/>
              <a:t> </a:t>
            </a:r>
            <a:r>
              <a:rPr lang="en-US" dirty="0">
                <a:solidFill>
                  <a:schemeClr val="dk1"/>
                </a:solidFill>
              </a:rPr>
              <a:t>and checking the school website.</a:t>
            </a:r>
            <a:endParaRPr dirty="0"/>
          </a:p>
          <a:p>
            <a:pPr marL="966788" lvl="3" indent="-158750" algn="l" rtl="0">
              <a:lnSpc>
                <a:spcPct val="90000"/>
              </a:lnSpc>
              <a:spcBef>
                <a:spcPts val="600"/>
              </a:spcBef>
              <a:spcAft>
                <a:spcPts val="0"/>
              </a:spcAft>
              <a:buClr>
                <a:srgbClr val="3F3F3F"/>
              </a:buClr>
              <a:buSzPts val="2000"/>
              <a:buFont typeface="Arial"/>
              <a:buNone/>
            </a:pPr>
            <a:endParaRPr dirty="0">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dirty="0">
                <a:solidFill>
                  <a:schemeClr val="dk1"/>
                </a:solidFill>
              </a:rPr>
              <a:t>request opportunities for regular meetings to formulate suggestions and to participate, as appropriate, in decisions about the education of your child. The school is required to respond to any such suggestions as soon as practicably possible.</a:t>
            </a:r>
            <a:endParaRPr dirty="0"/>
          </a:p>
          <a:p>
            <a:pPr marL="457200" lvl="0" indent="-317500" algn="l" rtl="0">
              <a:lnSpc>
                <a:spcPct val="90000"/>
              </a:lnSpc>
              <a:spcBef>
                <a:spcPts val="1600"/>
              </a:spcBef>
              <a:spcAft>
                <a:spcPts val="0"/>
              </a:spcAft>
              <a:buClr>
                <a:srgbClr val="3F3F3F"/>
              </a:buClr>
              <a:buSzPts val="2200"/>
              <a:buFont typeface="Noto Sans Symbols"/>
              <a:buNone/>
            </a:pPr>
            <a:endParaRPr dirty="0"/>
          </a:p>
          <a:p>
            <a:pPr marL="457200" lvl="0" indent="-317500" algn="l" rtl="0">
              <a:lnSpc>
                <a:spcPct val="90000"/>
              </a:lnSpc>
              <a:spcBef>
                <a:spcPts val="1400"/>
              </a:spcBef>
              <a:spcAft>
                <a:spcPts val="0"/>
              </a:spcAft>
              <a:buClr>
                <a:srgbClr val="3F3F3F"/>
              </a:buClr>
              <a:buSzPts val="2200"/>
              <a:buFont typeface="Noto Sans Symbols"/>
              <a:buNone/>
            </a:pPr>
            <a:endParaRPr dirty="0"/>
          </a:p>
        </p:txBody>
      </p:sp>
      <p:sp>
        <p:nvSpPr>
          <p:cNvPr id="225" name="Google Shape;225;p1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can Title I funds be used for?</a:t>
            </a:r>
            <a:endParaRPr/>
          </a:p>
        </p:txBody>
      </p:sp>
      <p:sp>
        <p:nvSpPr>
          <p:cNvPr id="231" name="Google Shape;231;p1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In general, Title I funds my be used for:</a:t>
            </a:r>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smaller class sizes,</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additional teachers and paraprofessionals,</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additional training for school staff,</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extra time for instruction (before and/or after school programs),</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parent and family engagement activities, and/or</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a variety of supplemental teaching materials, equipment, and technology.</a:t>
            </a:r>
            <a:endParaRPr>
              <a:solidFill>
                <a:schemeClr val="dk1"/>
              </a:solidFill>
            </a:endParaRPr>
          </a:p>
          <a:p>
            <a:pPr marL="569913" lvl="1" indent="-215899" algn="l" rtl="0">
              <a:lnSpc>
                <a:spcPct val="90000"/>
              </a:lnSpc>
              <a:spcBef>
                <a:spcPts val="600"/>
              </a:spcBef>
              <a:spcAft>
                <a:spcPts val="0"/>
              </a:spcAft>
              <a:buClr>
                <a:srgbClr val="3F3F3F"/>
              </a:buClr>
              <a:buSzPts val="2000"/>
              <a:buNone/>
            </a:pPr>
            <a:endParaRPr/>
          </a:p>
        </p:txBody>
      </p:sp>
      <p:sp>
        <p:nvSpPr>
          <p:cNvPr id="232" name="Google Shape;232;p1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9"/>
          <p:cNvSpPr txBox="1">
            <a:spLocks noGrp="1"/>
          </p:cNvSpPr>
          <p:nvPr>
            <p:ph type="title"/>
          </p:nvPr>
        </p:nvSpPr>
        <p:spPr>
          <a:xfrm>
            <a:off x="1097280" y="286603"/>
            <a:ext cx="10058400" cy="1099285"/>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dirty="0"/>
              <a:t>How does our school use Title I funds?</a:t>
            </a:r>
            <a:endParaRPr dirty="0"/>
          </a:p>
        </p:txBody>
      </p:sp>
      <p:sp>
        <p:nvSpPr>
          <p:cNvPr id="238" name="Google Shape;238;p19"/>
          <p:cNvSpPr txBox="1">
            <a:spLocks noGrp="1"/>
          </p:cNvSpPr>
          <p:nvPr>
            <p:ph type="body" idx="1"/>
          </p:nvPr>
        </p:nvSpPr>
        <p:spPr>
          <a:xfrm>
            <a:off x="700088" y="1850231"/>
            <a:ext cx="11103984" cy="4609553"/>
          </a:xfrm>
          <a:prstGeom prst="rect">
            <a:avLst/>
          </a:prstGeom>
          <a:noFill/>
          <a:ln>
            <a:noFill/>
          </a:ln>
        </p:spPr>
        <p:txBody>
          <a:bodyPr spcFirstLastPara="1" wrap="square" lIns="0" tIns="45700" rIns="0" bIns="45700" anchor="t" anchorCtr="0">
            <a:normAutofit fontScale="92500" lnSpcReduction="20000"/>
          </a:bodyPr>
          <a:lstStyle/>
          <a:p>
            <a:pPr marL="457200" lvl="0" indent="-457200" algn="l" rtl="0">
              <a:lnSpc>
                <a:spcPct val="80000"/>
              </a:lnSpc>
              <a:spcBef>
                <a:spcPts val="0"/>
              </a:spcBef>
              <a:spcAft>
                <a:spcPts val="0"/>
              </a:spcAft>
              <a:buClr>
                <a:schemeClr val="dk1"/>
              </a:buClr>
              <a:buSzPts val="2035"/>
              <a:buFont typeface="Noto Sans Symbols"/>
              <a:buChar char="▪"/>
            </a:pPr>
            <a:r>
              <a:rPr lang="en-US" sz="1900" dirty="0">
                <a:solidFill>
                  <a:schemeClr val="dk1"/>
                </a:solidFill>
              </a:rPr>
              <a:t>In 2023-2024, our school was allotted approximately $62,438.45</a:t>
            </a:r>
            <a:r>
              <a:rPr lang="en-US" sz="1900" dirty="0">
                <a:solidFill>
                  <a:srgbClr val="FF0000"/>
                </a:solidFill>
              </a:rPr>
              <a:t> </a:t>
            </a:r>
            <a:r>
              <a:rPr lang="en-US" sz="1900" dirty="0">
                <a:solidFill>
                  <a:schemeClr val="dk1"/>
                </a:solidFill>
              </a:rPr>
              <a:t>in Title I funding. </a:t>
            </a:r>
            <a:endParaRPr sz="1900" dirty="0">
              <a:solidFill>
                <a:schemeClr val="dk1"/>
              </a:solidFill>
            </a:endParaRPr>
          </a:p>
          <a:p>
            <a:pPr marL="457200" lvl="0" indent="-457200" algn="l" rtl="0">
              <a:lnSpc>
                <a:spcPct val="80000"/>
              </a:lnSpc>
              <a:spcBef>
                <a:spcPts val="1400"/>
              </a:spcBef>
              <a:spcAft>
                <a:spcPts val="0"/>
              </a:spcAft>
              <a:buClr>
                <a:schemeClr val="dk1"/>
              </a:buClr>
              <a:buSzPts val="2035"/>
              <a:buFont typeface="Noto Sans Symbols"/>
              <a:buChar char="▪"/>
            </a:pPr>
            <a:r>
              <a:rPr lang="en-US" sz="1700" dirty="0">
                <a:solidFill>
                  <a:schemeClr val="dk1"/>
                </a:solidFill>
              </a:rPr>
              <a:t>We developed a </a:t>
            </a:r>
            <a:r>
              <a:rPr lang="en-US" sz="1700" b="1" dirty="0">
                <a:solidFill>
                  <a:schemeClr val="dk1"/>
                </a:solidFill>
              </a:rPr>
              <a:t>Schoolwide Program</a:t>
            </a:r>
            <a:r>
              <a:rPr lang="en-US" sz="1700" dirty="0">
                <a:solidFill>
                  <a:schemeClr val="dk1"/>
                </a:solidFill>
              </a:rPr>
              <a:t>, which means we plan to spend our funds on the following:</a:t>
            </a:r>
            <a:endParaRPr sz="1700" dirty="0">
              <a:solidFill>
                <a:schemeClr val="dk1"/>
              </a:solidFill>
            </a:endParaRPr>
          </a:p>
          <a:p>
            <a:pPr marL="966788" lvl="3" indent="-285750" algn="l" rtl="0">
              <a:lnSpc>
                <a:spcPct val="80000"/>
              </a:lnSpc>
              <a:spcBef>
                <a:spcPts val="400"/>
              </a:spcBef>
              <a:spcAft>
                <a:spcPts val="0"/>
              </a:spcAft>
              <a:buClr>
                <a:schemeClr val="dk1"/>
              </a:buClr>
              <a:buSzPts val="1850"/>
              <a:buFont typeface="Arial"/>
              <a:buChar char="•"/>
            </a:pPr>
            <a:r>
              <a:rPr lang="en-US" sz="1700" dirty="0">
                <a:solidFill>
                  <a:schemeClr val="tx1"/>
                </a:solidFill>
              </a:rPr>
              <a:t>Supplemental staff:</a:t>
            </a:r>
            <a:endParaRPr sz="1900" dirty="0">
              <a:solidFill>
                <a:schemeClr val="tx1"/>
              </a:solidFill>
            </a:endParaRP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We have budgeted funds for 1 additional intervention paraprofessional to work with students needing </a:t>
            </a:r>
          </a:p>
          <a:p>
            <a:pPr marL="920750" lvl="4" indent="0" algn="l" rtl="0">
              <a:lnSpc>
                <a:spcPct val="80000"/>
              </a:lnSpc>
              <a:spcBef>
                <a:spcPts val="600"/>
              </a:spcBef>
              <a:spcAft>
                <a:spcPts val="0"/>
              </a:spcAft>
              <a:buClr>
                <a:srgbClr val="FF0000"/>
              </a:buClr>
              <a:buSzPts val="1850"/>
              <a:buNone/>
            </a:pPr>
            <a:r>
              <a:rPr lang="en-US" sz="1850" dirty="0">
                <a:solidFill>
                  <a:schemeClr val="tx1"/>
                </a:solidFill>
              </a:rPr>
              <a:t>      extra reading and math support. ($</a:t>
            </a:r>
            <a:r>
              <a:rPr lang="en-US" sz="1700" dirty="0">
                <a:solidFill>
                  <a:schemeClr val="tx1"/>
                </a:solidFill>
              </a:rPr>
              <a:t>35,165.79)</a:t>
            </a:r>
            <a:endParaRPr sz="1700" dirty="0">
              <a:solidFill>
                <a:srgbClr val="FF0000"/>
              </a:solidFill>
            </a:endParaRPr>
          </a:p>
          <a:p>
            <a:pPr marL="966788" lvl="3" indent="-285750" algn="l" rtl="0">
              <a:lnSpc>
                <a:spcPct val="80000"/>
              </a:lnSpc>
              <a:spcBef>
                <a:spcPts val="600"/>
              </a:spcBef>
              <a:spcAft>
                <a:spcPts val="0"/>
              </a:spcAft>
              <a:buClr>
                <a:schemeClr val="dk1"/>
              </a:buClr>
              <a:buSzPts val="1850"/>
              <a:buFont typeface="Arial"/>
              <a:buChar char="•"/>
            </a:pPr>
            <a:r>
              <a:rPr lang="en-US" sz="1850" dirty="0">
                <a:solidFill>
                  <a:schemeClr val="tx1"/>
                </a:solidFill>
              </a:rPr>
              <a:t>Programs/Materials/Supplies:</a:t>
            </a:r>
            <a:endParaRPr dirty="0">
              <a:solidFill>
                <a:schemeClr val="tx1"/>
              </a:solidFill>
            </a:endParaRP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95% Group Phonics Program, training, and materials to be used school-wide</a:t>
            </a: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Headphones to be used by all K-4 students</a:t>
            </a: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Materials for students with disabilities</a:t>
            </a: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TCAP Coach workbooks for 3</a:t>
            </a:r>
            <a:r>
              <a:rPr lang="en-US" sz="1850" baseline="30000" dirty="0">
                <a:solidFill>
                  <a:schemeClr val="tx1"/>
                </a:solidFill>
              </a:rPr>
              <a:t>rd</a:t>
            </a:r>
            <a:r>
              <a:rPr lang="en-US" sz="1850" dirty="0">
                <a:solidFill>
                  <a:schemeClr val="tx1"/>
                </a:solidFill>
              </a:rPr>
              <a:t> and 4</a:t>
            </a:r>
            <a:r>
              <a:rPr lang="en-US" sz="1850" baseline="30000" dirty="0">
                <a:solidFill>
                  <a:schemeClr val="tx1"/>
                </a:solidFill>
              </a:rPr>
              <a:t>th</a:t>
            </a:r>
            <a:r>
              <a:rPr lang="en-US" sz="1850" dirty="0">
                <a:solidFill>
                  <a:schemeClr val="tx1"/>
                </a:solidFill>
              </a:rPr>
              <a:t> grade students</a:t>
            </a: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Reading and math Manipulatives for K-4 teachers and interventionist/paraprofessional</a:t>
            </a: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Family Learning Night materials for ELA, Math, and Parent Technology Workshop</a:t>
            </a: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Kindergarten great start backpack manipulatives</a:t>
            </a:r>
            <a:endParaRPr sz="1850" dirty="0">
              <a:solidFill>
                <a:schemeClr val="tx1"/>
              </a:solidFill>
            </a:endParaRPr>
          </a:p>
          <a:p>
            <a:pPr marL="966788" lvl="3" indent="-285750" algn="l" rtl="0">
              <a:lnSpc>
                <a:spcPct val="80000"/>
              </a:lnSpc>
              <a:spcBef>
                <a:spcPts val="600"/>
              </a:spcBef>
              <a:spcAft>
                <a:spcPts val="0"/>
              </a:spcAft>
              <a:buClr>
                <a:schemeClr val="dk1"/>
              </a:buClr>
              <a:buSzPts val="1850"/>
              <a:buFont typeface="Arial"/>
              <a:buChar char="•"/>
            </a:pPr>
            <a:r>
              <a:rPr lang="en-US" sz="1850" dirty="0">
                <a:solidFill>
                  <a:schemeClr val="tx1"/>
                </a:solidFill>
              </a:rPr>
              <a:t>Teacher Professional Development:</a:t>
            </a:r>
            <a:endParaRPr dirty="0">
              <a:solidFill>
                <a:schemeClr val="tx1"/>
              </a:solidFill>
            </a:endParaRP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SEL (Social Emotional Learning) Conferences/Trainings</a:t>
            </a: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PLC (Professional Learning Community) conference</a:t>
            </a: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Various reading/math conferences and trainings (Greg Tang, Orton </a:t>
            </a:r>
            <a:r>
              <a:rPr lang="en-US" sz="1850" dirty="0" err="1">
                <a:solidFill>
                  <a:schemeClr val="tx1"/>
                </a:solidFill>
              </a:rPr>
              <a:t>Gillingham</a:t>
            </a:r>
            <a:r>
              <a:rPr lang="en-US" sz="1850" dirty="0">
                <a:solidFill>
                  <a:schemeClr val="tx1"/>
                </a:solidFill>
              </a:rPr>
              <a:t>)</a:t>
            </a:r>
          </a:p>
          <a:p>
            <a:pPr marL="1206500" lvl="4" indent="-285750" algn="l" rtl="0">
              <a:lnSpc>
                <a:spcPct val="80000"/>
              </a:lnSpc>
              <a:spcBef>
                <a:spcPts val="600"/>
              </a:spcBef>
              <a:spcAft>
                <a:spcPts val="0"/>
              </a:spcAft>
              <a:buClr>
                <a:srgbClr val="FF0000"/>
              </a:buClr>
              <a:buSzPts val="1850"/>
              <a:buFont typeface="Courier New"/>
              <a:buChar char="o"/>
            </a:pPr>
            <a:r>
              <a:rPr lang="en-US" sz="1850" dirty="0">
                <a:solidFill>
                  <a:schemeClr val="tx1"/>
                </a:solidFill>
              </a:rPr>
              <a:t>Professional books for staff book studies</a:t>
            </a:r>
          </a:p>
          <a:p>
            <a:pPr marL="920750" lvl="4" indent="0" algn="l" rtl="0">
              <a:lnSpc>
                <a:spcPct val="80000"/>
              </a:lnSpc>
              <a:spcBef>
                <a:spcPts val="600"/>
              </a:spcBef>
              <a:spcAft>
                <a:spcPts val="0"/>
              </a:spcAft>
              <a:buClr>
                <a:srgbClr val="FF0000"/>
              </a:buClr>
              <a:buSzPts val="1850"/>
              <a:buNone/>
            </a:pPr>
            <a:endParaRPr dirty="0"/>
          </a:p>
        </p:txBody>
      </p:sp>
      <p:sp>
        <p:nvSpPr>
          <p:cNvPr id="239" name="Google Shape;239;p1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the SIP?</a:t>
            </a:r>
            <a:endParaRPr/>
          </a:p>
        </p:txBody>
      </p:sp>
      <p:sp>
        <p:nvSpPr>
          <p:cNvPr id="245" name="Google Shape;245;p20"/>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80000"/>
              </a:lnSpc>
              <a:spcBef>
                <a:spcPts val="0"/>
              </a:spcBef>
              <a:spcAft>
                <a:spcPts val="0"/>
              </a:spcAft>
              <a:buClr>
                <a:srgbClr val="3F3F3F"/>
              </a:buClr>
              <a:buSzPts val="2200"/>
              <a:buFont typeface="Noto Sans Symbols"/>
              <a:buChar char="▪"/>
            </a:pPr>
            <a:r>
              <a:rPr lang="en-US" dirty="0"/>
              <a:t>The SIP is the School Improvement Plan. It includes:</a:t>
            </a:r>
            <a:endParaRPr dirty="0"/>
          </a:p>
          <a:p>
            <a:pPr marL="966788" lvl="3" indent="-285750" algn="l" rtl="0">
              <a:lnSpc>
                <a:spcPct val="80000"/>
              </a:lnSpc>
              <a:spcBef>
                <a:spcPts val="400"/>
              </a:spcBef>
              <a:spcAft>
                <a:spcPts val="0"/>
              </a:spcAft>
              <a:buClr>
                <a:srgbClr val="3F3F3F"/>
              </a:buClr>
              <a:buSzPts val="2000"/>
              <a:buFont typeface="Arial"/>
              <a:buChar char="•"/>
            </a:pPr>
            <a:r>
              <a:rPr lang="en-US" dirty="0"/>
              <a:t>the identification of the school planning team and how they will be engaged in the planning process;</a:t>
            </a:r>
            <a:endParaRPr dirty="0"/>
          </a:p>
          <a:p>
            <a:pPr marL="966788" lvl="3" indent="-285750" algn="l" rtl="0">
              <a:lnSpc>
                <a:spcPct val="80000"/>
              </a:lnSpc>
              <a:spcBef>
                <a:spcPts val="600"/>
              </a:spcBef>
              <a:spcAft>
                <a:spcPts val="0"/>
              </a:spcAft>
              <a:buClr>
                <a:srgbClr val="3F3F3F"/>
              </a:buClr>
              <a:buSzPts val="2000"/>
              <a:buFont typeface="Arial"/>
              <a:buChar char="•"/>
            </a:pPr>
            <a:r>
              <a:rPr lang="en-US" dirty="0"/>
              <a:t>a needs assessment and summary of academic and non-academic data;</a:t>
            </a:r>
            <a:endParaRPr dirty="0"/>
          </a:p>
          <a:p>
            <a:pPr marL="966788" lvl="3" indent="-285750" algn="l" rtl="0">
              <a:lnSpc>
                <a:spcPct val="80000"/>
              </a:lnSpc>
              <a:spcBef>
                <a:spcPts val="600"/>
              </a:spcBef>
              <a:spcAft>
                <a:spcPts val="0"/>
              </a:spcAft>
              <a:buClr>
                <a:srgbClr val="3F3F3F"/>
              </a:buClr>
              <a:buSzPts val="2000"/>
              <a:buFont typeface="Arial"/>
              <a:buChar char="•"/>
            </a:pPr>
            <a:r>
              <a:rPr lang="en-US" dirty="0"/>
              <a:t>prioritized goals, strategies, and action steps to help address the academic and non-academic needs of students;</a:t>
            </a:r>
            <a:endParaRPr dirty="0"/>
          </a:p>
          <a:p>
            <a:pPr marL="966788" lvl="3" indent="-285750" algn="l" rtl="0">
              <a:lnSpc>
                <a:spcPct val="80000"/>
              </a:lnSpc>
              <a:spcBef>
                <a:spcPts val="600"/>
              </a:spcBef>
              <a:spcAft>
                <a:spcPts val="0"/>
              </a:spcAft>
              <a:buClr>
                <a:srgbClr val="3F3F3F"/>
              </a:buClr>
              <a:buSzPts val="2000"/>
              <a:buFont typeface="Arial"/>
              <a:buChar char="•"/>
            </a:pPr>
            <a:r>
              <a:rPr lang="en-US" dirty="0"/>
              <a:t>teacher and staff professional development needs; and</a:t>
            </a:r>
            <a:endParaRPr dirty="0"/>
          </a:p>
          <a:p>
            <a:pPr marL="966788" lvl="3" indent="-285750" algn="l" rtl="0">
              <a:lnSpc>
                <a:spcPct val="80000"/>
              </a:lnSpc>
              <a:spcBef>
                <a:spcPts val="600"/>
              </a:spcBef>
              <a:spcAft>
                <a:spcPts val="0"/>
              </a:spcAft>
              <a:buClr>
                <a:srgbClr val="3F3F3F"/>
              </a:buClr>
              <a:buSzPts val="2000"/>
              <a:buFont typeface="Arial"/>
              <a:buChar char="•"/>
            </a:pPr>
            <a:r>
              <a:rPr lang="en-US" dirty="0"/>
              <a:t>budgets and the coordination of resources.</a:t>
            </a:r>
            <a:endParaRPr dirty="0"/>
          </a:p>
          <a:p>
            <a:pPr marL="457200" lvl="0" indent="-457200" algn="l" rtl="0">
              <a:lnSpc>
                <a:spcPct val="80000"/>
              </a:lnSpc>
              <a:spcBef>
                <a:spcPts val="1600"/>
              </a:spcBef>
              <a:spcAft>
                <a:spcPts val="0"/>
              </a:spcAft>
              <a:buClr>
                <a:schemeClr val="dk1"/>
              </a:buClr>
              <a:buSzPts val="2200"/>
              <a:buFont typeface="Noto Sans Symbols"/>
              <a:buChar char="▪"/>
            </a:pPr>
            <a:r>
              <a:rPr lang="en-US" dirty="0">
                <a:solidFill>
                  <a:schemeClr val="dk1"/>
                </a:solidFill>
              </a:rPr>
              <a:t>The school must include family representatives on our school planning team.</a:t>
            </a:r>
            <a:endParaRPr dirty="0"/>
          </a:p>
        </p:txBody>
      </p:sp>
      <p:sp>
        <p:nvSpPr>
          <p:cNvPr id="246" name="Google Shape;246;p2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are our schoolwide program goals?</a:t>
            </a:r>
            <a:endParaRPr/>
          </a:p>
        </p:txBody>
      </p:sp>
      <p:sp>
        <p:nvSpPr>
          <p:cNvPr id="252" name="Google Shape;252;p21"/>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0" indent="0">
              <a:spcBef>
                <a:spcPts val="0"/>
              </a:spcBef>
              <a:buClr>
                <a:srgbClr val="FF0000"/>
              </a:buClr>
              <a:buNone/>
            </a:pPr>
            <a:r>
              <a:rPr lang="en-US" dirty="0">
                <a:solidFill>
                  <a:schemeClr val="tx1"/>
                </a:solidFill>
              </a:rPr>
              <a:t>Liberty Elementary will develop goals based on the District’s goals and current student data. </a:t>
            </a:r>
          </a:p>
          <a:p>
            <a:pPr marL="342900" indent="-342900">
              <a:spcBef>
                <a:spcPts val="0"/>
              </a:spcBef>
              <a:buClr>
                <a:srgbClr val="FF0000"/>
              </a:buClr>
            </a:pPr>
            <a:endParaRPr lang="en-US" dirty="0">
              <a:solidFill>
                <a:schemeClr val="tx1"/>
              </a:solidFill>
            </a:endParaRPr>
          </a:p>
          <a:p>
            <a:pPr marL="342900" indent="-342900">
              <a:spcBef>
                <a:spcPts val="0"/>
              </a:spcBef>
              <a:buClr>
                <a:srgbClr val="FF0000"/>
              </a:buClr>
            </a:pPr>
            <a:r>
              <a:rPr lang="en-US" dirty="0">
                <a:solidFill>
                  <a:schemeClr val="tx1"/>
                </a:solidFill>
              </a:rPr>
              <a:t>Increase achievement and growth in ELA</a:t>
            </a:r>
          </a:p>
          <a:p>
            <a:pPr marL="342900" indent="-342900">
              <a:spcBef>
                <a:spcPts val="0"/>
              </a:spcBef>
              <a:buClr>
                <a:srgbClr val="FF0000"/>
              </a:buClr>
            </a:pPr>
            <a:r>
              <a:rPr lang="en-US" dirty="0">
                <a:solidFill>
                  <a:schemeClr val="tx1"/>
                </a:solidFill>
              </a:rPr>
              <a:t>Increase achievement and growth in Math</a:t>
            </a:r>
          </a:p>
          <a:p>
            <a:pPr marL="342900" indent="-342900">
              <a:spcBef>
                <a:spcPts val="0"/>
              </a:spcBef>
              <a:buClr>
                <a:srgbClr val="FF0000"/>
              </a:buClr>
            </a:pPr>
            <a:r>
              <a:rPr lang="en-US" dirty="0">
                <a:solidFill>
                  <a:schemeClr val="tx1"/>
                </a:solidFill>
              </a:rPr>
              <a:t>Increase achievement and growth with our English Learners</a:t>
            </a:r>
          </a:p>
          <a:p>
            <a:pPr marL="342900" indent="-342900">
              <a:spcBef>
                <a:spcPts val="0"/>
              </a:spcBef>
              <a:buClr>
                <a:srgbClr val="FF0000"/>
              </a:buClr>
            </a:pPr>
            <a:r>
              <a:rPr lang="en-US" dirty="0">
                <a:solidFill>
                  <a:schemeClr val="tx1"/>
                </a:solidFill>
              </a:rPr>
              <a:t>Increase achievement and growth with our students with disabilities</a:t>
            </a:r>
          </a:p>
          <a:p>
            <a:pPr marL="342900" indent="-342900">
              <a:spcBef>
                <a:spcPts val="0"/>
              </a:spcBef>
              <a:buClr>
                <a:srgbClr val="FF0000"/>
              </a:buClr>
            </a:pPr>
            <a:endParaRPr dirty="0">
              <a:solidFill>
                <a:schemeClr val="tx1"/>
              </a:solidFill>
            </a:endParaRPr>
          </a:p>
        </p:txBody>
      </p:sp>
      <p:sp>
        <p:nvSpPr>
          <p:cNvPr id="253" name="Google Shape;253;p2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Retrospect">
  <a:themeElements>
    <a:clrScheme name="Custom 2">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5998</TotalTime>
  <Words>2330</Words>
  <Application>Microsoft Macintosh PowerPoint</Application>
  <PresentationFormat>Widescreen</PresentationFormat>
  <Paragraphs>225</Paragraphs>
  <Slides>26</Slides>
  <Notes>26</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Courier New</vt:lpstr>
      <vt:lpstr>Georgia</vt:lpstr>
      <vt:lpstr>Noto Sans Symbols</vt:lpstr>
      <vt:lpstr>Retrospect</vt:lpstr>
      <vt:lpstr>Liberty Elementary  2023-2024  Annual Title I &amp; Family Engagement Meeting</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How can I be involved?</vt:lpstr>
      <vt:lpstr>Who can I contact for help?</vt:lpstr>
      <vt:lpstr>PowerPoint Presentation</vt:lpstr>
      <vt:lpstr>Slides 32-39</vt:lpstr>
      <vt:lpstr>What is our school’s designation status?</vt:lpstr>
      <vt:lpstr>What is the State Report Card?</vt:lpstr>
      <vt:lpstr>What is parent and family engagement?</vt:lpstr>
      <vt:lpstr>What is parent and family engagement?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the Annual Title I Meeting</dc:title>
  <dc:creator>Brinn Obermiller</dc:creator>
  <cp:lastModifiedBy>Microsoft Office User</cp:lastModifiedBy>
  <cp:revision>44</cp:revision>
  <cp:lastPrinted>2022-09-14T22:05:48Z</cp:lastPrinted>
  <dcterms:created xsi:type="dcterms:W3CDTF">2018-01-17T16:59:30Z</dcterms:created>
  <dcterms:modified xsi:type="dcterms:W3CDTF">2023-09-13T23:56:45Z</dcterms:modified>
</cp:coreProperties>
</file>