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Lst>
  <p:notesMasterIdLst>
    <p:notesMasterId r:id="rId38"/>
  </p:notesMasterIdLst>
  <p:sldIdLst>
    <p:sldId id="316" r:id="rId4"/>
    <p:sldId id="256" r:id="rId5"/>
    <p:sldId id="257" r:id="rId6"/>
    <p:sldId id="258" r:id="rId7"/>
    <p:sldId id="259" r:id="rId8"/>
    <p:sldId id="260" r:id="rId9"/>
    <p:sldId id="261" r:id="rId10"/>
    <p:sldId id="263" r:id="rId11"/>
    <p:sldId id="264" r:id="rId12"/>
    <p:sldId id="298" r:id="rId13"/>
    <p:sldId id="299" r:id="rId14"/>
    <p:sldId id="300" r:id="rId15"/>
    <p:sldId id="313" r:id="rId16"/>
    <p:sldId id="301" r:id="rId17"/>
    <p:sldId id="307" r:id="rId18"/>
    <p:sldId id="308" r:id="rId19"/>
    <p:sldId id="311" r:id="rId20"/>
    <p:sldId id="286" r:id="rId21"/>
    <p:sldId id="287" r:id="rId22"/>
    <p:sldId id="284" r:id="rId23"/>
    <p:sldId id="289" r:id="rId24"/>
    <p:sldId id="290" r:id="rId25"/>
    <p:sldId id="292" r:id="rId26"/>
    <p:sldId id="317" r:id="rId27"/>
    <p:sldId id="318" r:id="rId28"/>
    <p:sldId id="319" r:id="rId29"/>
    <p:sldId id="320" r:id="rId30"/>
    <p:sldId id="321" r:id="rId31"/>
    <p:sldId id="322" r:id="rId32"/>
    <p:sldId id="323" r:id="rId33"/>
    <p:sldId id="324" r:id="rId34"/>
    <p:sldId id="325" r:id="rId35"/>
    <p:sldId id="326" r:id="rId36"/>
    <p:sldId id="3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1" autoAdjust="0"/>
    <p:restoredTop sz="93088" autoAdjust="0"/>
  </p:normalViewPr>
  <p:slideViewPr>
    <p:cSldViewPr snapToGrid="0">
      <p:cViewPr varScale="1">
        <p:scale>
          <a:sx n="114" d="100"/>
          <a:sy n="114"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10.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activeX/activeX6.xml><?xml version="1.0" encoding="utf-8"?>
<ax:ocx xmlns:ax="http://schemas.microsoft.com/office/2006/activeX" xmlns:r="http://schemas.openxmlformats.org/officeDocument/2006/relationships" ax:classid="{5512D118-5CC6-11CF-8D67-00AA00BDCE1D}" ax:persistence="persistStream" r:id="rId1"/>
</file>

<file path=ppt/activeX/activeX7.xml><?xml version="1.0" encoding="utf-8"?>
<ax:ocx xmlns:ax="http://schemas.microsoft.com/office/2006/activeX" xmlns:r="http://schemas.openxmlformats.org/officeDocument/2006/relationships" ax:classid="{5512D118-5CC6-11CF-8D67-00AA00BDCE1D}" ax:persistence="persistStream" r:id="rId1"/>
</file>

<file path=ppt/activeX/activeX8.xml><?xml version="1.0" encoding="utf-8"?>
<ax:ocx xmlns:ax="http://schemas.microsoft.com/office/2006/activeX" xmlns:r="http://schemas.openxmlformats.org/officeDocument/2006/relationships" ax:classid="{5512D118-5CC6-11CF-8D67-00AA00BDCE1D}" ax:persistence="persistStream" r:id="rId1"/>
</file>

<file path=ppt/activeX/activeX9.xml><?xml version="1.0" encoding="utf-8"?>
<ax:ocx xmlns:ax="http://schemas.microsoft.com/office/2006/activeX" xmlns:r="http://schemas.openxmlformats.org/officeDocument/2006/relationships" ax:classid="{5512D118-5CC6-11CF-8D67-00AA00BDCE1D}" ax:persistence="persistStream"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ACT Composite Score 2018 - 2023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10</c:v>
                </c:pt>
              </c:strCache>
            </c:strRef>
          </c:tx>
          <c:spPr>
            <a:solidFill>
              <a:schemeClr val="accent1"/>
            </a:solidFill>
            <a:ln>
              <a:noFill/>
            </a:ln>
            <a:effectLst/>
          </c:spPr>
          <c:invertIfNegative val="0"/>
          <c:cat>
            <c:strRef>
              <c:f>Sheet1!$A$2:$A$6</c:f>
              <c:strCache>
                <c:ptCount val="5"/>
                <c:pt idx="0">
                  <c:v>2018 (20.7)</c:v>
                </c:pt>
                <c:pt idx="1">
                  <c:v>2019 (20)</c:v>
                </c:pt>
                <c:pt idx="2">
                  <c:v>2021 (19.1)</c:v>
                </c:pt>
                <c:pt idx="3">
                  <c:v>2022 (20.4)</c:v>
                </c:pt>
                <c:pt idx="4">
                  <c:v>2023 (20.8)</c:v>
                </c:pt>
              </c:strCache>
            </c:strRef>
          </c:cat>
          <c:val>
            <c:numRef>
              <c:f>Sheet1!$B$2:$B$6</c:f>
              <c:numCache>
                <c:formatCode>General</c:formatCode>
                <c:ptCount val="5"/>
                <c:pt idx="0">
                  <c:v>20.7</c:v>
                </c:pt>
                <c:pt idx="1">
                  <c:v>20</c:v>
                </c:pt>
                <c:pt idx="2">
                  <c:v>19.100000000000001</c:v>
                </c:pt>
                <c:pt idx="3">
                  <c:v>20.399999999999999</c:v>
                </c:pt>
                <c:pt idx="4">
                  <c:v>20.8</c:v>
                </c:pt>
              </c:numCache>
            </c:numRef>
          </c:val>
          <c:extLst xmlns:c16r2="http://schemas.microsoft.com/office/drawing/2015/06/chart">
            <c:ext xmlns:c16="http://schemas.microsoft.com/office/drawing/2014/chart" uri="{C3380CC4-5D6E-409C-BE32-E72D297353CC}">
              <c16:uniqueId val="{00000000-F48F-45F2-A14B-8F25C90AD780}"/>
            </c:ext>
          </c:extLst>
        </c:ser>
        <c:ser>
          <c:idx val="1"/>
          <c:order val="1"/>
          <c:tx>
            <c:strRef>
              <c:f>Sheet1!$C$1</c:f>
              <c:strCache>
                <c:ptCount val="1"/>
                <c:pt idx="0">
                  <c:v>20</c:v>
                </c:pt>
              </c:strCache>
            </c:strRef>
          </c:tx>
          <c:spPr>
            <a:solidFill>
              <a:schemeClr val="accent2"/>
            </a:solidFill>
            <a:ln>
              <a:noFill/>
            </a:ln>
            <a:effectLst/>
          </c:spPr>
          <c:invertIfNegative val="0"/>
          <c:cat>
            <c:strRef>
              <c:f>Sheet1!$A$2:$A$6</c:f>
              <c:strCache>
                <c:ptCount val="5"/>
                <c:pt idx="0">
                  <c:v>2018 (20.7)</c:v>
                </c:pt>
                <c:pt idx="1">
                  <c:v>2019 (20)</c:v>
                </c:pt>
                <c:pt idx="2">
                  <c:v>2021 (19.1)</c:v>
                </c:pt>
                <c:pt idx="3">
                  <c:v>2022 (20.4)</c:v>
                </c:pt>
                <c:pt idx="4">
                  <c:v>2023 (20.8)</c:v>
                </c:pt>
              </c:strCache>
            </c:strRef>
          </c:cat>
          <c:val>
            <c:numRef>
              <c:f>Sheet1!$C$2:$C$6</c:f>
              <c:numCache>
                <c:formatCode>General</c:formatCode>
                <c:ptCount val="5"/>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F48F-45F2-A14B-8F25C90AD780}"/>
            </c:ext>
          </c:extLst>
        </c:ser>
        <c:ser>
          <c:idx val="2"/>
          <c:order val="2"/>
          <c:tx>
            <c:strRef>
              <c:f>Sheet1!$D$1</c:f>
              <c:strCache>
                <c:ptCount val="1"/>
                <c:pt idx="0">
                  <c:v>30</c:v>
                </c:pt>
              </c:strCache>
            </c:strRef>
          </c:tx>
          <c:spPr>
            <a:solidFill>
              <a:schemeClr val="accent3"/>
            </a:solidFill>
            <a:ln>
              <a:noFill/>
            </a:ln>
            <a:effectLst/>
          </c:spPr>
          <c:invertIfNegative val="0"/>
          <c:cat>
            <c:strRef>
              <c:f>Sheet1!$A$2:$A$6</c:f>
              <c:strCache>
                <c:ptCount val="5"/>
                <c:pt idx="0">
                  <c:v>2018 (20.7)</c:v>
                </c:pt>
                <c:pt idx="1">
                  <c:v>2019 (20)</c:v>
                </c:pt>
                <c:pt idx="2">
                  <c:v>2021 (19.1)</c:v>
                </c:pt>
                <c:pt idx="3">
                  <c:v>2022 (20.4)</c:v>
                </c:pt>
                <c:pt idx="4">
                  <c:v>2023 (20.8)</c:v>
                </c:pt>
              </c:strCache>
            </c:strRef>
          </c:cat>
          <c:val>
            <c:numRef>
              <c:f>Sheet1!$D$2:$D$6</c:f>
              <c:numCache>
                <c:formatCode>General</c:formatCode>
                <c:ptCount val="5"/>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F48F-45F2-A14B-8F25C90AD780}"/>
            </c:ext>
          </c:extLst>
        </c:ser>
        <c:ser>
          <c:idx val="3"/>
          <c:order val="3"/>
          <c:tx>
            <c:strRef>
              <c:f>Sheet1!$E$1</c:f>
              <c:strCache>
                <c:ptCount val="1"/>
                <c:pt idx="0">
                  <c:v>40</c:v>
                </c:pt>
              </c:strCache>
            </c:strRef>
          </c:tx>
          <c:spPr>
            <a:solidFill>
              <a:schemeClr val="accent4"/>
            </a:solidFill>
            <a:ln>
              <a:noFill/>
            </a:ln>
            <a:effectLst/>
          </c:spPr>
          <c:invertIfNegative val="0"/>
          <c:cat>
            <c:strRef>
              <c:f>Sheet1!$A$2:$A$6</c:f>
              <c:strCache>
                <c:ptCount val="5"/>
                <c:pt idx="0">
                  <c:v>2018 (20.7)</c:v>
                </c:pt>
                <c:pt idx="1">
                  <c:v>2019 (20)</c:v>
                </c:pt>
                <c:pt idx="2">
                  <c:v>2021 (19.1)</c:v>
                </c:pt>
                <c:pt idx="3">
                  <c:v>2022 (20.4)</c:v>
                </c:pt>
                <c:pt idx="4">
                  <c:v>2023 (20.8)</c:v>
                </c:pt>
              </c:strCache>
            </c:strRef>
          </c:cat>
          <c:val>
            <c:numRef>
              <c:f>Sheet1!$E$2:$E$6</c:f>
              <c:numCache>
                <c:formatCode>General</c:formatCode>
                <c:ptCount val="5"/>
              </c:numCache>
            </c:numRef>
          </c:val>
          <c:extLst xmlns:c16r2="http://schemas.microsoft.com/office/drawing/2015/06/chart">
            <c:ext xmlns:c16="http://schemas.microsoft.com/office/drawing/2014/chart" uri="{C3380CC4-5D6E-409C-BE32-E72D297353CC}">
              <c16:uniqueId val="{00000003-F48F-45F2-A14B-8F25C90AD780}"/>
            </c:ext>
          </c:extLst>
        </c:ser>
        <c:dLbls>
          <c:showLegendKey val="0"/>
          <c:showVal val="0"/>
          <c:showCatName val="0"/>
          <c:showSerName val="0"/>
          <c:showPercent val="0"/>
          <c:showBubbleSize val="0"/>
        </c:dLbls>
        <c:gapWidth val="182"/>
        <c:axId val="281288744"/>
        <c:axId val="281293232"/>
      </c:barChart>
      <c:catAx>
        <c:axId val="281288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293232"/>
        <c:crosses val="autoZero"/>
        <c:auto val="1"/>
        <c:lblAlgn val="ctr"/>
        <c:lblOffset val="100"/>
        <c:noMultiLvlLbl val="0"/>
      </c:catAx>
      <c:valAx>
        <c:axId val="281293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1288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C5715-43BE-4C05-9614-682575933C48}"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077F5-96F6-4FAD-B68E-96C879D14FE1}" type="slidenum">
              <a:rPr lang="en-US" smtClean="0"/>
              <a:t>‹#›</a:t>
            </a:fld>
            <a:endParaRPr lang="en-US"/>
          </a:p>
        </p:txBody>
      </p:sp>
    </p:spTree>
    <p:extLst>
      <p:ext uri="{BB962C8B-B14F-4D97-AF65-F5344CB8AC3E}">
        <p14:creationId xmlns:p14="http://schemas.microsoft.com/office/powerpoint/2010/main" val="3390205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92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94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Questions</a:t>
            </a:r>
            <a:r>
              <a:rPr lang="en-US" b="0" baseline="0" dirty="0"/>
              <a:t> related to what makes a calculator or dictionary “ACT-approved” can be directed to your test coordinator. Your test coordinator will have the ACT Administration Manual that provides more information.</a:t>
            </a:r>
            <a:endParaRPr lang="en-US" b="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5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29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25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91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66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64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869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47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7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Scores that predict</a:t>
            </a:r>
            <a:r>
              <a:rPr lang="en-US" baseline="0" dirty="0"/>
              <a:t> student success in college</a:t>
            </a:r>
          </a:p>
          <a:p>
            <a:endParaRPr lang="en-US" baseline="0" dirty="0"/>
          </a:p>
          <a:p>
            <a:pPr>
              <a:spcAft>
                <a:spcPts val="500"/>
              </a:spcAft>
            </a:pPr>
            <a:r>
              <a:rPr lang="en-US" sz="1200" dirty="0"/>
              <a:t>-Direct link between what students have learned and what they are ready to learn next </a:t>
            </a:r>
          </a:p>
          <a:p>
            <a:pPr>
              <a:spcAft>
                <a:spcPts val="500"/>
              </a:spcAft>
            </a:pPr>
            <a:r>
              <a:rPr lang="en-US" sz="1200" dirty="0"/>
              <a:t>-Help interpret what the scores earned on the ACT mean</a:t>
            </a:r>
          </a:p>
          <a:p>
            <a:pPr>
              <a:spcAft>
                <a:spcPts val="500"/>
              </a:spcAft>
            </a:pPr>
            <a:r>
              <a:rPr lang="en-US" sz="1200" dirty="0"/>
              <a:t>-Identify the knowledge and skills students are likely to demonstrate at various score levels on each academic test</a:t>
            </a:r>
          </a:p>
          <a:p>
            <a:pPr>
              <a:spcAft>
                <a:spcPts val="500"/>
              </a:spcAft>
            </a:pPr>
            <a:r>
              <a:rPr lang="en-US" sz="1200" dirty="0"/>
              <a:t>-Linked to college instruction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8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a:t>
            </a:r>
            <a:r>
              <a:rPr lang="en-US" baseline="0" dirty="0"/>
              <a:t> SMART Goals based on your scores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245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a:t>
            </a:r>
            <a:r>
              <a:rPr lang="en-US" dirty="0" err="1"/>
              <a:t>PreACT</a:t>
            </a:r>
            <a:r>
              <a:rPr lang="en-US" dirty="0"/>
              <a:t> Test Date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01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05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52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58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0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Let’s </a:t>
            </a:r>
            <a:r>
              <a:rPr lang="en-US" baseline="0" dirty="0"/>
              <a:t>review The ACT assessments we use in </a:t>
            </a:r>
            <a:r>
              <a:rPr lang="en-US" baseline="0" dirty="0" err="1"/>
              <a:t>St.Tammany</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52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78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6433F-7AB6-4BC6-B444-B284FEE51B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05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9E235E-C943-42E4-8B1D-BAEDD2D49C5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35217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E235E-C943-42E4-8B1D-BAEDD2D49C5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3642780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E235E-C943-42E4-8B1D-BAEDD2D49C5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53646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Tree>
    <p:extLst>
      <p:ext uri="{BB962C8B-B14F-4D97-AF65-F5344CB8AC3E}">
        <p14:creationId xmlns:p14="http://schemas.microsoft.com/office/powerpoint/2010/main" val="21636711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13684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23985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710115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spTree>
    <p:extLst>
      <p:ext uri="{BB962C8B-B14F-4D97-AF65-F5344CB8AC3E}">
        <p14:creationId xmlns:p14="http://schemas.microsoft.com/office/powerpoint/2010/main" val="372203531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5257788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26541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368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9E235E-C943-42E4-8B1D-BAEDD2D49C5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2553750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99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161634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09434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464226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060138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1297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3871019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042E60"/>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508" y="6235139"/>
            <a:ext cx="1414178" cy="365760"/>
          </a:xfrm>
          <a:prstGeom prst="rect">
            <a:avLst/>
          </a:prstGeom>
        </p:spPr>
      </p:pic>
    </p:spTree>
    <p:extLst>
      <p:ext uri="{BB962C8B-B14F-4D97-AF65-F5344CB8AC3E}">
        <p14:creationId xmlns:p14="http://schemas.microsoft.com/office/powerpoint/2010/main" val="3827485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90607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431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Tree>
    <p:extLst>
      <p:ext uri="{BB962C8B-B14F-4D97-AF65-F5344CB8AC3E}">
        <p14:creationId xmlns:p14="http://schemas.microsoft.com/office/powerpoint/2010/main" val="31655167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9E235E-C943-42E4-8B1D-BAEDD2D49C5C}" type="datetimeFigureOut">
              <a:rPr lang="en-US" smtClean="0"/>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3478514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072029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873588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14" name="Content Placeholder 2"/>
          <p:cNvSpPr>
            <a:spLocks noGrp="1"/>
          </p:cNvSpPr>
          <p:nvPr>
            <p:ph idx="1"/>
          </p:nvPr>
        </p:nvSpPr>
        <p:spPr>
          <a:xfrm>
            <a:off x="904306" y="864107"/>
            <a:ext cx="7315200" cy="5120640"/>
          </a:xfrm>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52703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8987818" y="1123836"/>
            <a:ext cx="2947482" cy="4601183"/>
          </a:xfrm>
        </p:spPr>
        <p:txBody>
          <a:bodyPr/>
          <a:lstStyle/>
          <a:p>
            <a:r>
              <a:rPr lang="en-US"/>
              <a:t>Click to edit Master title style</a:t>
            </a:r>
            <a:endParaRPr lang="en-US" dirty="0"/>
          </a:p>
        </p:txBody>
      </p:sp>
      <p:sp>
        <p:nvSpPr>
          <p:cNvPr id="3" name="Picture Placeholder 2"/>
          <p:cNvSpPr>
            <a:spLocks noGrp="1"/>
          </p:cNvSpPr>
          <p:nvPr>
            <p:ph type="pic" sz="quarter" idx="13"/>
          </p:nvPr>
        </p:nvSpPr>
        <p:spPr>
          <a:xfrm>
            <a:off x="632104" y="844739"/>
            <a:ext cx="7859606" cy="5159375"/>
          </a:xfrm>
        </p:spPr>
        <p:txBody>
          <a:bodyPr/>
          <a:lstStyle/>
          <a:p>
            <a:endParaRPr lang="en-US"/>
          </a:p>
        </p:txBody>
      </p:sp>
    </p:spTree>
    <p:extLst>
      <p:ext uri="{BB962C8B-B14F-4D97-AF65-F5344CB8AC3E}">
        <p14:creationId xmlns:p14="http://schemas.microsoft.com/office/powerpoint/2010/main" val="80744543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8" name="Rectangle 7"/>
          <p:cNvSpPr/>
          <p:nvPr userDrawn="1"/>
        </p:nvSpPr>
        <p:spPr>
          <a:xfrm>
            <a:off x="8739764"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 Placeholder 2"/>
          <p:cNvSpPr>
            <a:spLocks noGrp="1"/>
          </p:cNvSpPr>
          <p:nvPr>
            <p:ph type="body" idx="1"/>
          </p:nvPr>
        </p:nvSpPr>
        <p:spPr>
          <a:xfrm>
            <a:off x="788081" y="975460"/>
            <a:ext cx="7547650" cy="807720"/>
          </a:xfrm>
        </p:spPr>
        <p:txBody>
          <a:bodyPr anchor="b">
            <a:normAutofit/>
          </a:bodyPr>
          <a:lstStyle>
            <a:lvl1pPr marL="0" indent="0">
              <a:spcBef>
                <a:spcPts val="0"/>
              </a:spcBef>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788081" y="1882810"/>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9048974"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14" name="Text Placeholder 3"/>
          <p:cNvSpPr>
            <a:spLocks noGrp="1"/>
          </p:cNvSpPr>
          <p:nvPr>
            <p:ph type="body" sz="half" idx="13"/>
          </p:nvPr>
        </p:nvSpPr>
        <p:spPr>
          <a:xfrm>
            <a:off x="9048974"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5814273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3" y="841790"/>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16703" y="1749140"/>
            <a:ext cx="4905407"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3"/>
          </p:nvPr>
        </p:nvSpPr>
        <p:spPr>
          <a:xfrm>
            <a:off x="6477802" y="838742"/>
            <a:ext cx="4905407"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77802" y="1746092"/>
            <a:ext cx="4905408"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13543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a:buClr>
                <a:schemeClr val="bg2">
                  <a:lumMod val="25000"/>
                </a:schemeClr>
              </a:buClr>
              <a:defRPr/>
            </a:lvl2pPr>
            <a:lvl3pPr marL="1143000" indent="-182880">
              <a:buClr>
                <a:schemeClr val="bg2">
                  <a:lumMod val="25000"/>
                </a:schemeClr>
              </a:buClr>
              <a:buFont typeface="Courier New" panose="02070309020205020404" pitchFamily="49" charset="0"/>
              <a:buChar char="o"/>
              <a:defRPr/>
            </a:lvl3pPr>
            <a:lvl4pPr marL="1600200" indent="-182880">
              <a:buClr>
                <a:schemeClr val="bg2">
                  <a:lumMod val="25000"/>
                </a:schemeClr>
              </a:buClr>
              <a:buFont typeface="Wingdings" panose="05000000000000000000" pitchFamily="2" charset="2"/>
              <a:buChar char="§"/>
              <a:defRPr/>
            </a:lvl4pPr>
            <a:lvl5pPr>
              <a:buClr>
                <a:schemeClr val="bg2">
                  <a:lumMod val="2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02780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bg2">
                    <a:lumMod val="2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rgbClr val="0099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59631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662642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marL="2057400" indent="-182880">
              <a:buClr>
                <a:schemeClr val="bg2">
                  <a:lumMod val="25000"/>
                </a:schemeClr>
              </a:buClr>
              <a:buFont typeface="Wingdings 2" panose="05020102010507070707" pitchFamily="18" charset="2"/>
              <a:buChar cha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16481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9E235E-C943-42E4-8B1D-BAEDD2D49C5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263151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7547650" cy="807720"/>
          </a:xfrm>
        </p:spPr>
        <p:txBody>
          <a:bodyPr anchor="b">
            <a:normAutofit/>
          </a:bodyPr>
          <a:lstStyle>
            <a:lvl1pPr marL="0" indent="0">
              <a:spcBef>
                <a:spcPts val="0"/>
              </a:spcBef>
              <a:buNone/>
              <a:defRPr sz="20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7547650"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797877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2579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778696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042E60"/>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itle 1"/>
          <p:cNvSpPr>
            <a:spLocks noGrp="1"/>
          </p:cNvSpPr>
          <p:nvPr>
            <p:ph type="title"/>
          </p:nvPr>
        </p:nvSpPr>
        <p:spPr>
          <a:xfrm>
            <a:off x="1011314" y="3063362"/>
            <a:ext cx="10162834" cy="1117493"/>
          </a:xfrm>
        </p:spPr>
        <p:txBody>
          <a:bodyPr anchor="b">
            <a:normAutofit/>
          </a:bodyPr>
          <a:lstStyle>
            <a:lvl1pPr algn="ctr">
              <a:defRPr sz="5900" b="0" spc="-100" baseline="0">
                <a:solidFill>
                  <a:srgbClr val="FFFFFF"/>
                </a:solidFill>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508" y="6235139"/>
            <a:ext cx="1414178" cy="365760"/>
          </a:xfrm>
          <a:prstGeom prst="rect">
            <a:avLst/>
          </a:prstGeom>
        </p:spPr>
      </p:pic>
    </p:spTree>
    <p:extLst>
      <p:ext uri="{BB962C8B-B14F-4D97-AF65-F5344CB8AC3E}">
        <p14:creationId xmlns:p14="http://schemas.microsoft.com/office/powerpoint/2010/main" val="2748873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811551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68952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cSld name="2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9/13/2023</a:t>
            </a:fld>
            <a:endParaRPr lang="en-US" dirty="0"/>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1329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E235E-C943-42E4-8B1D-BAEDD2D49C5C}" type="datetimeFigureOut">
              <a:rPr lang="en-US" smtClean="0"/>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96941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9E235E-C943-42E4-8B1D-BAEDD2D49C5C}" type="datetimeFigureOut">
              <a:rPr lang="en-US" smtClean="0"/>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40550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E235E-C943-42E4-8B1D-BAEDD2D49C5C}" type="datetimeFigureOut">
              <a:rPr lang="en-US" smtClean="0"/>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5629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9E235E-C943-42E4-8B1D-BAEDD2D49C5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33194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9E235E-C943-42E4-8B1D-BAEDD2D49C5C}" type="datetimeFigureOut">
              <a:rPr lang="en-US" smtClean="0"/>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62592-A98F-4D33-94F8-DE2BA3320912}" type="slidenum">
              <a:rPr lang="en-US" smtClean="0"/>
              <a:t>‹#›</a:t>
            </a:fld>
            <a:endParaRPr lang="en-US"/>
          </a:p>
        </p:txBody>
      </p:sp>
    </p:spTree>
    <p:extLst>
      <p:ext uri="{BB962C8B-B14F-4D97-AF65-F5344CB8AC3E}">
        <p14:creationId xmlns:p14="http://schemas.microsoft.com/office/powerpoint/2010/main" val="180169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E235E-C943-42E4-8B1D-BAEDD2D49C5C}" type="datetimeFigureOut">
              <a:rPr lang="en-US" smtClean="0"/>
              <a:t>9/13/2023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62592-A98F-4D33-94F8-DE2BA3320912}" type="slidenum">
              <a:rPr lang="en-US" smtClean="0"/>
              <a:t>‹#›</a:t>
            </a:fld>
            <a:endParaRPr lang="en-US"/>
          </a:p>
        </p:txBody>
      </p:sp>
    </p:spTree>
    <p:extLst>
      <p:ext uri="{BB962C8B-B14F-4D97-AF65-F5344CB8AC3E}">
        <p14:creationId xmlns:p14="http://schemas.microsoft.com/office/powerpoint/2010/main" val="43689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4195304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a:solidFill>
                  <a:srgbClr val="042E60"/>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31330566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Clr>
          <a:schemeClr val="accent1"/>
        </a:buClr>
        <a:buFont typeface="Wingdings 2" pitchFamily="18" charset="2"/>
        <a:buNone/>
        <a:defRPr sz="2000" kern="1200">
          <a:solidFill>
            <a:schemeClr val="bg2">
              <a:lumMod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800" kern="1200">
          <a:solidFill>
            <a:schemeClr val="bg2">
              <a:lumMod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Char char="o"/>
        <a:defRPr sz="1600" kern="1200">
          <a:solidFill>
            <a:schemeClr val="bg2">
              <a:lumMod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Char char="§"/>
        <a:defRPr sz="1400" kern="1200">
          <a:solidFill>
            <a:schemeClr val="bg2">
              <a:lumMod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2">
            <a:lumMod val="25000"/>
          </a:schemeClr>
        </a:buClr>
        <a:buFont typeface="Wingdings 2" pitchFamily="18"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hyperlink" Target="https://www.act.org/content/act/en/products-and-services/the-act/registration/fees.html"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17.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hyperlink" Target="https://academy.act.or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4.jpe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2.xml"/><Relationship Id="rId5" Type="http://schemas.openxmlformats.org/officeDocument/2006/relationships/image" Target="../media/image17.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2.xml"/><Relationship Id="rId5" Type="http://schemas.openxmlformats.org/officeDocument/2006/relationships/image" Target="../media/image2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6.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slideLayout" Target="../slideLayouts/slideLayout36.xml"/><Relationship Id="rId4" Type="http://schemas.openxmlformats.org/officeDocument/2006/relationships/control" Target="../activeX/activeX3.xml"/></Relationships>
</file>

<file path=ppt/slides/_rels/slide33.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37.wmf"/><Relationship Id="rId2" Type="http://schemas.openxmlformats.org/officeDocument/2006/relationships/control" Target="../activeX/activeX4.xml"/><Relationship Id="rId1" Type="http://schemas.openxmlformats.org/officeDocument/2006/relationships/vmlDrawing" Target="../drawings/vmlDrawing2.vml"/><Relationship Id="rId6" Type="http://schemas.openxmlformats.org/officeDocument/2006/relationships/slideLayout" Target="../slideLayouts/slideLayout36.xml"/><Relationship Id="rId5" Type="http://schemas.openxmlformats.org/officeDocument/2006/relationships/control" Target="../activeX/activeX7.xml"/><Relationship Id="rId4" Type="http://schemas.openxmlformats.org/officeDocument/2006/relationships/control" Target="../activeX/activeX6.xml"/></Relationships>
</file>

<file path=ppt/slides/_rels/slide34.xml.rels><?xml version="1.0" encoding="UTF-8" standalone="yes"?>
<Relationships xmlns="http://schemas.openxmlformats.org/package/2006/relationships"><Relationship Id="rId3" Type="http://schemas.openxmlformats.org/officeDocument/2006/relationships/control" Target="../activeX/activeX9.xml"/><Relationship Id="rId7" Type="http://schemas.openxmlformats.org/officeDocument/2006/relationships/image" Target="../media/image37.wmf"/><Relationship Id="rId2" Type="http://schemas.openxmlformats.org/officeDocument/2006/relationships/control" Target="../activeX/activeX8.xml"/><Relationship Id="rId1" Type="http://schemas.openxmlformats.org/officeDocument/2006/relationships/vmlDrawing" Target="../drawings/vmlDrawing3.vml"/><Relationship Id="rId6" Type="http://schemas.openxmlformats.org/officeDocument/2006/relationships/image" Target="../media/image38.png"/><Relationship Id="rId5" Type="http://schemas.openxmlformats.org/officeDocument/2006/relationships/slideLayout" Target="../slideLayouts/slideLayout36.xml"/><Relationship Id="rId4" Type="http://schemas.openxmlformats.org/officeDocument/2006/relationships/control" Target="../activeX/activeX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3" name="Text Placeholder 2"/>
          <p:cNvSpPr>
            <a:spLocks noGrp="1"/>
          </p:cNvSpPr>
          <p:nvPr>
            <p:ph type="body" idx="1"/>
          </p:nvPr>
        </p:nvSpPr>
        <p:spPr/>
        <p:txBody>
          <a:bodyPr/>
          <a:lstStyle/>
          <a:p>
            <a:r>
              <a:rPr lang="en-US" dirty="0" smtClean="0"/>
              <a:t>Lakeshore High School’s ACT Data</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501413679"/>
              </p:ext>
            </p:extLst>
          </p:nvPr>
        </p:nvGraphicFramePr>
        <p:xfrm>
          <a:off x="815975" y="1749425"/>
          <a:ext cx="10531475"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136467" y="518624"/>
            <a:ext cx="2954866" cy="369332"/>
          </a:xfrm>
          <a:prstGeom prst="rect">
            <a:avLst/>
          </a:prstGeom>
          <a:noFill/>
        </p:spPr>
        <p:txBody>
          <a:bodyPr wrap="square" rtlCol="0">
            <a:spAutoFit/>
          </a:bodyPr>
          <a:lstStyle/>
          <a:p>
            <a:r>
              <a:rPr lang="en-US" dirty="0" smtClean="0"/>
              <a:t>2024 Goal:  21 Composite</a:t>
            </a:r>
            <a:endParaRPr lang="en-US" dirty="0"/>
          </a:p>
        </p:txBody>
      </p:sp>
      <p:sp>
        <p:nvSpPr>
          <p:cNvPr id="9" name="5-Point Star 8"/>
          <p:cNvSpPr/>
          <p:nvPr/>
        </p:nvSpPr>
        <p:spPr>
          <a:xfrm>
            <a:off x="7789334" y="481556"/>
            <a:ext cx="347133" cy="40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0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6" name="Rectangle 5"/>
          <p:cNvSpPr/>
          <p:nvPr/>
        </p:nvSpPr>
        <p:spPr>
          <a:xfrm>
            <a:off x="336330" y="315211"/>
            <a:ext cx="11435256" cy="574915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4" name="Rectangle 3"/>
          <p:cNvSpPr/>
          <p:nvPr/>
        </p:nvSpPr>
        <p:spPr>
          <a:xfrm>
            <a:off x="336329" y="338308"/>
            <a:ext cx="3741683" cy="5749159"/>
          </a:xfrm>
          <a:prstGeom prst="rect">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nvGrpSpPr>
          <p:cNvPr id="17" name="Group 16"/>
          <p:cNvGrpSpPr/>
          <p:nvPr/>
        </p:nvGrpSpPr>
        <p:grpSpPr>
          <a:xfrm>
            <a:off x="4797094" y="1813253"/>
            <a:ext cx="7409514" cy="2631082"/>
            <a:chOff x="6931190" y="1092035"/>
            <a:chExt cx="7409514" cy="2631082"/>
          </a:xfrm>
        </p:grpSpPr>
        <p:sp>
          <p:nvSpPr>
            <p:cNvPr id="13" name="TextBox 12"/>
            <p:cNvSpPr txBox="1"/>
            <p:nvPr/>
          </p:nvSpPr>
          <p:spPr>
            <a:xfrm>
              <a:off x="6931190" y="1092035"/>
              <a:ext cx="610444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42E60"/>
                  </a:solidFill>
                  <a:effectLst/>
                  <a:uLnTx/>
                  <a:uFillTx/>
                  <a:latin typeface="Arial Black" panose="020B0A04020102020204"/>
                  <a:ea typeface="+mn-ea"/>
                  <a:cs typeface="+mn-cs"/>
                </a:rPr>
                <a:t>What is</a:t>
              </a:r>
            </a:p>
          </p:txBody>
        </p:sp>
        <p:sp>
          <p:nvSpPr>
            <p:cNvPr id="15" name="TextBox 14"/>
            <p:cNvSpPr txBox="1"/>
            <p:nvPr/>
          </p:nvSpPr>
          <p:spPr>
            <a:xfrm>
              <a:off x="6931190" y="2030005"/>
              <a:ext cx="610444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rial Black" panose="020B0A04020102020204"/>
                  <a:ea typeface="+mn-ea"/>
                  <a:cs typeface="+mn-cs"/>
                </a:rPr>
                <a:t>The </a:t>
              </a:r>
            </a:p>
          </p:txBody>
        </p:sp>
        <p:sp>
          <p:nvSpPr>
            <p:cNvPr id="16" name="TextBox 15"/>
            <p:cNvSpPr txBox="1"/>
            <p:nvPr/>
          </p:nvSpPr>
          <p:spPr>
            <a:xfrm>
              <a:off x="8236256" y="2707454"/>
              <a:ext cx="610444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TEST ?</a:t>
              </a:r>
            </a:p>
          </p:txBody>
        </p:sp>
      </p:grpSp>
      <p:sp>
        <p:nvSpPr>
          <p:cNvPr id="3" name="TextBox 2"/>
          <p:cNvSpPr txBox="1"/>
          <p:nvPr/>
        </p:nvSpPr>
        <p:spPr>
          <a:xfrm>
            <a:off x="1221556" y="1551642"/>
            <a:ext cx="238369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a:ln>
                  <a:noFill/>
                </a:ln>
                <a:solidFill>
                  <a:srgbClr val="F9F9F9"/>
                </a:solidFill>
                <a:effectLst/>
                <a:uLnTx/>
                <a:uFillTx/>
                <a:latin typeface="Arial Black" panose="020B0A04020102020204"/>
                <a:ea typeface="+mn-ea"/>
                <a:cs typeface="+mn-cs"/>
              </a:rPr>
              <a:t>2</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2260" y="4318019"/>
            <a:ext cx="1679580" cy="1534887"/>
          </a:xfrm>
          <a:prstGeom prst="rect">
            <a:avLst/>
          </a:prstGeom>
        </p:spPr>
      </p:pic>
      <p:sp>
        <p:nvSpPr>
          <p:cNvPr id="7" name="Rectangle 6"/>
          <p:cNvSpPr/>
          <p:nvPr/>
        </p:nvSpPr>
        <p:spPr>
          <a:xfrm>
            <a:off x="5739766" y="3440220"/>
            <a:ext cx="210185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ACT</a:t>
            </a:r>
            <a:r>
              <a:rPr kumimoji="0" lang="en-US" sz="6000" b="0" i="0" u="none" strike="noStrike" kern="1200" cap="none" spc="0" normalizeH="0" baseline="30000" noProof="0" dirty="0">
                <a:ln>
                  <a:noFill/>
                </a:ln>
                <a:solidFill>
                  <a:srgbClr val="042E60"/>
                </a:solidFill>
                <a:effectLst/>
                <a:uLnTx/>
                <a:uFillTx/>
                <a:latin typeface="Arial" panose="020B0604020202020204"/>
                <a:ea typeface="+mn-ea"/>
                <a:cs typeface="+mn-cs"/>
              </a:rPr>
              <a:t>®</a:t>
            </a:r>
            <a:endParaRPr kumimoji="0" lang="en-US" sz="18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3172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36204"/>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TextBox 4"/>
          <p:cNvSpPr txBox="1"/>
          <p:nvPr/>
        </p:nvSpPr>
        <p:spPr>
          <a:xfrm>
            <a:off x="536550" y="101495"/>
            <a:ext cx="105665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F497D"/>
                </a:solidFill>
                <a:effectLst/>
                <a:uLnTx/>
                <a:uFillTx/>
                <a:latin typeface="Arial Black" panose="020B0A04020102020204" pitchFamily="34" charset="0"/>
                <a:ea typeface="+mn-ea"/>
                <a:cs typeface="+mn-cs"/>
              </a:rPr>
              <a:t> </a:t>
            </a:r>
            <a:r>
              <a:rPr kumimoji="0" lang="en-US" sz="8000" b="0" i="0" u="none" strike="noStrike" kern="1200" cap="none" spc="0" normalizeH="0" baseline="0" noProof="0" dirty="0">
                <a:ln>
                  <a:noFill/>
                </a:ln>
                <a:solidFill>
                  <a:srgbClr val="1F497D"/>
                </a:solidFill>
                <a:effectLst/>
                <a:uLnTx/>
                <a:uFillTx/>
                <a:latin typeface="Arial Black" panose="020B0A04020102020204" pitchFamily="34" charset="0"/>
                <a:ea typeface="+mn-ea"/>
                <a:cs typeface="+mn-cs"/>
              </a:rPr>
              <a:t>ACT</a:t>
            </a:r>
            <a:r>
              <a:rPr kumimoji="0" lang="en-US" sz="8000" b="0" i="0" u="none" strike="noStrike" kern="1200" cap="none" spc="0" normalizeH="0" baseline="30000" noProof="0" dirty="0">
                <a:ln>
                  <a:noFill/>
                </a:ln>
                <a:solidFill>
                  <a:srgbClr val="042E60"/>
                </a:solidFill>
                <a:effectLst/>
                <a:uLnTx/>
                <a:uFillTx/>
                <a:latin typeface="Arial Black" panose="020B0A04020102020204" pitchFamily="34" charset="0"/>
                <a:ea typeface="+mn-ea"/>
                <a:cs typeface="+mn-cs"/>
              </a:rPr>
              <a:t>®</a:t>
            </a:r>
            <a:endParaRPr kumimoji="0" lang="en-US" sz="8000" b="0" i="0" u="none" strike="noStrike" kern="1200" cap="none" spc="0" normalizeH="0" baseline="0" noProof="0" dirty="0">
              <a:ln>
                <a:noFill/>
              </a:ln>
              <a:solidFill>
                <a:srgbClr val="042E60"/>
              </a:solidFill>
              <a:effectLst/>
              <a:uLnTx/>
              <a:uFillTx/>
              <a:latin typeface="Arial Black" panose="020B0A04020102020204" pitchFamily="34" charset="0"/>
              <a:ea typeface="+mn-ea"/>
              <a:cs typeface="+mn-cs"/>
            </a:endParaRPr>
          </a:p>
        </p:txBody>
      </p:sp>
      <p:sp>
        <p:nvSpPr>
          <p:cNvPr id="7" name="TextBox 6"/>
          <p:cNvSpPr txBox="1"/>
          <p:nvPr/>
        </p:nvSpPr>
        <p:spPr>
          <a:xfrm>
            <a:off x="1267272" y="5602705"/>
            <a:ext cx="8213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Black" panose="020B0A04020102020204" pitchFamily="34" charset="0"/>
                <a:ea typeface="+mn-ea"/>
                <a:cs typeface="+mn-cs"/>
              </a:rPr>
              <a:t>NO PENALTY FOR GUESSING</a:t>
            </a:r>
          </a:p>
        </p:txBody>
      </p:sp>
      <p:grpSp>
        <p:nvGrpSpPr>
          <p:cNvPr id="8" name="Group 7"/>
          <p:cNvGrpSpPr/>
          <p:nvPr/>
        </p:nvGrpSpPr>
        <p:grpSpPr>
          <a:xfrm>
            <a:off x="468507" y="2472552"/>
            <a:ext cx="798765" cy="973708"/>
            <a:chOff x="1957710" y="1683360"/>
            <a:chExt cx="676275" cy="862965"/>
          </a:xfrm>
          <a:solidFill>
            <a:srgbClr val="0070C0"/>
          </a:solidFill>
        </p:grpSpPr>
        <p:sp>
          <p:nvSpPr>
            <p:cNvPr id="9" name="object 18"/>
            <p:cNvSpPr/>
            <p:nvPr/>
          </p:nvSpPr>
          <p:spPr>
            <a:xfrm>
              <a:off x="1957710" y="1683360"/>
              <a:ext cx="676275" cy="862965"/>
            </a:xfrm>
            <a:custGeom>
              <a:avLst/>
              <a:gdLst/>
              <a:ahLst/>
              <a:cxnLst/>
              <a:rect l="l" t="t" r="r" b="b"/>
              <a:pathLst>
                <a:path w="676275" h="862964">
                  <a:moveTo>
                    <a:pt x="675736" y="0"/>
                  </a:moveTo>
                  <a:lnTo>
                    <a:pt x="0" y="0"/>
                  </a:lnTo>
                  <a:lnTo>
                    <a:pt x="0" y="862883"/>
                  </a:lnTo>
                  <a:lnTo>
                    <a:pt x="675736" y="862884"/>
                  </a:lnTo>
                  <a:lnTo>
                    <a:pt x="675736" y="850124"/>
                  </a:lnTo>
                  <a:lnTo>
                    <a:pt x="25569" y="850123"/>
                  </a:lnTo>
                  <a:lnTo>
                    <a:pt x="12784" y="837363"/>
                  </a:lnTo>
                  <a:lnTo>
                    <a:pt x="25569" y="837363"/>
                  </a:lnTo>
                  <a:lnTo>
                    <a:pt x="25569" y="25556"/>
                  </a:lnTo>
                  <a:lnTo>
                    <a:pt x="12784" y="25556"/>
                  </a:lnTo>
                  <a:lnTo>
                    <a:pt x="25569" y="12734"/>
                  </a:lnTo>
                  <a:lnTo>
                    <a:pt x="675736" y="12735"/>
                  </a:lnTo>
                  <a:lnTo>
                    <a:pt x="675736" y="0"/>
                  </a:lnTo>
                  <a:close/>
                </a:path>
                <a:path w="676275" h="862964">
                  <a:moveTo>
                    <a:pt x="25569" y="837363"/>
                  </a:moveTo>
                  <a:lnTo>
                    <a:pt x="12784" y="837363"/>
                  </a:lnTo>
                  <a:lnTo>
                    <a:pt x="25569" y="850123"/>
                  </a:lnTo>
                  <a:lnTo>
                    <a:pt x="25569" y="837363"/>
                  </a:lnTo>
                  <a:close/>
                </a:path>
                <a:path w="676275" h="862964">
                  <a:moveTo>
                    <a:pt x="650166" y="837364"/>
                  </a:moveTo>
                  <a:lnTo>
                    <a:pt x="25569" y="837363"/>
                  </a:lnTo>
                  <a:lnTo>
                    <a:pt x="25569" y="850123"/>
                  </a:lnTo>
                  <a:lnTo>
                    <a:pt x="650166" y="850124"/>
                  </a:lnTo>
                  <a:lnTo>
                    <a:pt x="650166" y="837364"/>
                  </a:lnTo>
                  <a:close/>
                </a:path>
                <a:path w="676275" h="862964">
                  <a:moveTo>
                    <a:pt x="650166" y="12734"/>
                  </a:moveTo>
                  <a:lnTo>
                    <a:pt x="650166" y="850124"/>
                  </a:lnTo>
                  <a:lnTo>
                    <a:pt x="662951" y="837364"/>
                  </a:lnTo>
                  <a:lnTo>
                    <a:pt x="675736" y="837364"/>
                  </a:lnTo>
                  <a:lnTo>
                    <a:pt x="675736" y="25557"/>
                  </a:lnTo>
                  <a:lnTo>
                    <a:pt x="662951" y="25557"/>
                  </a:lnTo>
                  <a:lnTo>
                    <a:pt x="650166" y="12734"/>
                  </a:lnTo>
                  <a:close/>
                </a:path>
                <a:path w="676275" h="862964">
                  <a:moveTo>
                    <a:pt x="675736" y="837364"/>
                  </a:moveTo>
                  <a:lnTo>
                    <a:pt x="662951" y="837364"/>
                  </a:lnTo>
                  <a:lnTo>
                    <a:pt x="650166" y="850124"/>
                  </a:lnTo>
                  <a:lnTo>
                    <a:pt x="675736" y="850124"/>
                  </a:lnTo>
                  <a:lnTo>
                    <a:pt x="675736" y="837364"/>
                  </a:lnTo>
                  <a:close/>
                </a:path>
                <a:path w="676275" h="862964">
                  <a:moveTo>
                    <a:pt x="612816" y="62810"/>
                  </a:moveTo>
                  <a:lnTo>
                    <a:pt x="62919" y="62810"/>
                  </a:lnTo>
                  <a:lnTo>
                    <a:pt x="62919" y="800084"/>
                  </a:lnTo>
                  <a:lnTo>
                    <a:pt x="612816" y="800084"/>
                  </a:lnTo>
                  <a:lnTo>
                    <a:pt x="612816" y="787323"/>
                  </a:lnTo>
                  <a:lnTo>
                    <a:pt x="88489" y="787323"/>
                  </a:lnTo>
                  <a:lnTo>
                    <a:pt x="75704" y="774562"/>
                  </a:lnTo>
                  <a:lnTo>
                    <a:pt x="88489" y="774562"/>
                  </a:lnTo>
                  <a:lnTo>
                    <a:pt x="88489" y="88332"/>
                  </a:lnTo>
                  <a:lnTo>
                    <a:pt x="75704" y="88332"/>
                  </a:lnTo>
                  <a:lnTo>
                    <a:pt x="88489" y="75571"/>
                  </a:lnTo>
                  <a:lnTo>
                    <a:pt x="612816" y="75571"/>
                  </a:lnTo>
                  <a:lnTo>
                    <a:pt x="612816" y="62810"/>
                  </a:lnTo>
                  <a:close/>
                </a:path>
                <a:path w="676275" h="862964">
                  <a:moveTo>
                    <a:pt x="88489" y="774562"/>
                  </a:moveTo>
                  <a:lnTo>
                    <a:pt x="75704" y="774562"/>
                  </a:lnTo>
                  <a:lnTo>
                    <a:pt x="88489" y="787323"/>
                  </a:lnTo>
                  <a:lnTo>
                    <a:pt x="88489" y="774562"/>
                  </a:lnTo>
                  <a:close/>
                </a:path>
                <a:path w="676275" h="862964">
                  <a:moveTo>
                    <a:pt x="587246" y="774562"/>
                  </a:moveTo>
                  <a:lnTo>
                    <a:pt x="88489" y="774562"/>
                  </a:lnTo>
                  <a:lnTo>
                    <a:pt x="88489" y="787323"/>
                  </a:lnTo>
                  <a:lnTo>
                    <a:pt x="587246" y="787323"/>
                  </a:lnTo>
                  <a:lnTo>
                    <a:pt x="587246" y="774562"/>
                  </a:lnTo>
                  <a:close/>
                </a:path>
                <a:path w="676275" h="862964">
                  <a:moveTo>
                    <a:pt x="587246" y="75571"/>
                  </a:moveTo>
                  <a:lnTo>
                    <a:pt x="587246" y="787323"/>
                  </a:lnTo>
                  <a:lnTo>
                    <a:pt x="600031" y="774562"/>
                  </a:lnTo>
                  <a:lnTo>
                    <a:pt x="612816" y="774562"/>
                  </a:lnTo>
                  <a:lnTo>
                    <a:pt x="612816" y="88332"/>
                  </a:lnTo>
                  <a:lnTo>
                    <a:pt x="600031" y="88332"/>
                  </a:lnTo>
                  <a:lnTo>
                    <a:pt x="587246" y="75571"/>
                  </a:lnTo>
                  <a:close/>
                </a:path>
                <a:path w="676275" h="862964">
                  <a:moveTo>
                    <a:pt x="612816" y="774562"/>
                  </a:moveTo>
                  <a:lnTo>
                    <a:pt x="600031" y="774562"/>
                  </a:lnTo>
                  <a:lnTo>
                    <a:pt x="587246" y="787323"/>
                  </a:lnTo>
                  <a:lnTo>
                    <a:pt x="612816" y="787323"/>
                  </a:lnTo>
                  <a:lnTo>
                    <a:pt x="612816" y="774562"/>
                  </a:lnTo>
                  <a:close/>
                </a:path>
                <a:path w="676275" h="862964">
                  <a:moveTo>
                    <a:pt x="88489" y="75571"/>
                  </a:moveTo>
                  <a:lnTo>
                    <a:pt x="75704" y="88332"/>
                  </a:lnTo>
                  <a:lnTo>
                    <a:pt x="88489" y="88332"/>
                  </a:lnTo>
                  <a:lnTo>
                    <a:pt x="88489" y="75571"/>
                  </a:lnTo>
                  <a:close/>
                </a:path>
                <a:path w="676275" h="862964">
                  <a:moveTo>
                    <a:pt x="587246" y="75571"/>
                  </a:moveTo>
                  <a:lnTo>
                    <a:pt x="88489" y="75571"/>
                  </a:lnTo>
                  <a:lnTo>
                    <a:pt x="88489" y="88332"/>
                  </a:lnTo>
                  <a:lnTo>
                    <a:pt x="587246" y="88332"/>
                  </a:lnTo>
                  <a:lnTo>
                    <a:pt x="587246" y="75571"/>
                  </a:lnTo>
                  <a:close/>
                </a:path>
                <a:path w="676275" h="862964">
                  <a:moveTo>
                    <a:pt x="612816" y="75571"/>
                  </a:moveTo>
                  <a:lnTo>
                    <a:pt x="587246" y="75571"/>
                  </a:lnTo>
                  <a:lnTo>
                    <a:pt x="600031" y="88332"/>
                  </a:lnTo>
                  <a:lnTo>
                    <a:pt x="612816" y="88332"/>
                  </a:lnTo>
                  <a:lnTo>
                    <a:pt x="612816" y="75571"/>
                  </a:lnTo>
                  <a:close/>
                </a:path>
                <a:path w="676275" h="862964">
                  <a:moveTo>
                    <a:pt x="25569" y="12734"/>
                  </a:moveTo>
                  <a:lnTo>
                    <a:pt x="12784" y="25556"/>
                  </a:lnTo>
                  <a:lnTo>
                    <a:pt x="25569" y="25556"/>
                  </a:lnTo>
                  <a:lnTo>
                    <a:pt x="25569" y="12734"/>
                  </a:lnTo>
                  <a:close/>
                </a:path>
                <a:path w="676275" h="862964">
                  <a:moveTo>
                    <a:pt x="650166" y="12734"/>
                  </a:moveTo>
                  <a:lnTo>
                    <a:pt x="25569" y="12734"/>
                  </a:lnTo>
                  <a:lnTo>
                    <a:pt x="25569" y="25556"/>
                  </a:lnTo>
                  <a:lnTo>
                    <a:pt x="650166" y="25556"/>
                  </a:lnTo>
                  <a:lnTo>
                    <a:pt x="650166" y="12734"/>
                  </a:lnTo>
                  <a:close/>
                </a:path>
                <a:path w="676275" h="862964">
                  <a:moveTo>
                    <a:pt x="675736" y="12735"/>
                  </a:moveTo>
                  <a:lnTo>
                    <a:pt x="650166" y="12734"/>
                  </a:lnTo>
                  <a:lnTo>
                    <a:pt x="662951" y="25557"/>
                  </a:lnTo>
                  <a:lnTo>
                    <a:pt x="675736" y="25557"/>
                  </a:lnTo>
                  <a:lnTo>
                    <a:pt x="675736" y="12735"/>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0" name="object 19"/>
            <p:cNvSpPr/>
            <p:nvPr/>
          </p:nvSpPr>
          <p:spPr>
            <a:xfrm>
              <a:off x="2094035" y="1808971"/>
              <a:ext cx="109855" cy="109855"/>
            </a:xfrm>
            <a:custGeom>
              <a:avLst/>
              <a:gdLst/>
              <a:ahLst/>
              <a:cxnLst/>
              <a:rect l="l" t="t" r="r" b="b"/>
              <a:pathLst>
                <a:path w="109855" h="109855">
                  <a:moveTo>
                    <a:pt x="109462" y="0"/>
                  </a:moveTo>
                  <a:lnTo>
                    <a:pt x="0" y="0"/>
                  </a:lnTo>
                  <a:lnTo>
                    <a:pt x="0" y="109257"/>
                  </a:lnTo>
                  <a:lnTo>
                    <a:pt x="109462" y="109257"/>
                  </a:lnTo>
                  <a:lnTo>
                    <a:pt x="109462" y="96496"/>
                  </a:lnTo>
                  <a:lnTo>
                    <a:pt x="25569" y="96496"/>
                  </a:lnTo>
                  <a:lnTo>
                    <a:pt x="12784" y="83735"/>
                  </a:lnTo>
                  <a:lnTo>
                    <a:pt x="25569" y="83735"/>
                  </a:lnTo>
                  <a:lnTo>
                    <a:pt x="25569" y="25521"/>
                  </a:lnTo>
                  <a:lnTo>
                    <a:pt x="12784" y="25521"/>
                  </a:lnTo>
                  <a:lnTo>
                    <a:pt x="25569" y="12760"/>
                  </a:lnTo>
                  <a:lnTo>
                    <a:pt x="109462" y="12760"/>
                  </a:lnTo>
                  <a:lnTo>
                    <a:pt x="109462" y="0"/>
                  </a:lnTo>
                  <a:close/>
                </a:path>
                <a:path w="109855" h="109855">
                  <a:moveTo>
                    <a:pt x="25569" y="83735"/>
                  </a:moveTo>
                  <a:lnTo>
                    <a:pt x="12784" y="83735"/>
                  </a:lnTo>
                  <a:lnTo>
                    <a:pt x="25569" y="96496"/>
                  </a:lnTo>
                  <a:lnTo>
                    <a:pt x="25569" y="83735"/>
                  </a:lnTo>
                  <a:close/>
                </a:path>
                <a:path w="109855" h="109855">
                  <a:moveTo>
                    <a:pt x="83892" y="83735"/>
                  </a:moveTo>
                  <a:lnTo>
                    <a:pt x="25569" y="83735"/>
                  </a:lnTo>
                  <a:lnTo>
                    <a:pt x="25569" y="96496"/>
                  </a:lnTo>
                  <a:lnTo>
                    <a:pt x="83892" y="96496"/>
                  </a:lnTo>
                  <a:lnTo>
                    <a:pt x="83892" y="83735"/>
                  </a:lnTo>
                  <a:close/>
                </a:path>
                <a:path w="109855" h="109855">
                  <a:moveTo>
                    <a:pt x="83892" y="12760"/>
                  </a:moveTo>
                  <a:lnTo>
                    <a:pt x="83892" y="96496"/>
                  </a:lnTo>
                  <a:lnTo>
                    <a:pt x="96677" y="83735"/>
                  </a:lnTo>
                  <a:lnTo>
                    <a:pt x="109462" y="83735"/>
                  </a:lnTo>
                  <a:lnTo>
                    <a:pt x="109462" y="25521"/>
                  </a:lnTo>
                  <a:lnTo>
                    <a:pt x="96677" y="25521"/>
                  </a:lnTo>
                  <a:lnTo>
                    <a:pt x="83892" y="12760"/>
                  </a:lnTo>
                  <a:close/>
                </a:path>
                <a:path w="109855" h="109855">
                  <a:moveTo>
                    <a:pt x="109462" y="83735"/>
                  </a:moveTo>
                  <a:lnTo>
                    <a:pt x="96677" y="83735"/>
                  </a:lnTo>
                  <a:lnTo>
                    <a:pt x="83892" y="96496"/>
                  </a:lnTo>
                  <a:lnTo>
                    <a:pt x="109462" y="96496"/>
                  </a:lnTo>
                  <a:lnTo>
                    <a:pt x="109462" y="83735"/>
                  </a:lnTo>
                  <a:close/>
                </a:path>
                <a:path w="109855" h="109855">
                  <a:moveTo>
                    <a:pt x="25569" y="12760"/>
                  </a:moveTo>
                  <a:lnTo>
                    <a:pt x="12784" y="25521"/>
                  </a:lnTo>
                  <a:lnTo>
                    <a:pt x="25569" y="25521"/>
                  </a:lnTo>
                  <a:lnTo>
                    <a:pt x="25569" y="12760"/>
                  </a:lnTo>
                  <a:close/>
                </a:path>
                <a:path w="109855" h="109855">
                  <a:moveTo>
                    <a:pt x="83892" y="12760"/>
                  </a:moveTo>
                  <a:lnTo>
                    <a:pt x="25569" y="12760"/>
                  </a:lnTo>
                  <a:lnTo>
                    <a:pt x="25569" y="25521"/>
                  </a:lnTo>
                  <a:lnTo>
                    <a:pt x="83892" y="25521"/>
                  </a:lnTo>
                  <a:lnTo>
                    <a:pt x="83892" y="12760"/>
                  </a:lnTo>
                  <a:close/>
                </a:path>
                <a:path w="109855" h="109855">
                  <a:moveTo>
                    <a:pt x="109462" y="12760"/>
                  </a:moveTo>
                  <a:lnTo>
                    <a:pt x="83892" y="12760"/>
                  </a:lnTo>
                  <a:lnTo>
                    <a:pt x="96677" y="25521"/>
                  </a:lnTo>
                  <a:lnTo>
                    <a:pt x="109462" y="25521"/>
                  </a:lnTo>
                  <a:lnTo>
                    <a:pt x="109462" y="12760"/>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1" name="object 20"/>
            <p:cNvSpPr/>
            <p:nvPr/>
          </p:nvSpPr>
          <p:spPr>
            <a:xfrm>
              <a:off x="2261820" y="1829905"/>
              <a:ext cx="235585" cy="67945"/>
            </a:xfrm>
            <a:custGeom>
              <a:avLst/>
              <a:gdLst/>
              <a:ahLst/>
              <a:cxnLst/>
              <a:rect l="l" t="t" r="r" b="b"/>
              <a:pathLst>
                <a:path w="235585" h="67944">
                  <a:moveTo>
                    <a:pt x="235300" y="0"/>
                  </a:moveTo>
                  <a:lnTo>
                    <a:pt x="0" y="0"/>
                  </a:lnTo>
                  <a:lnTo>
                    <a:pt x="0" y="67389"/>
                  </a:lnTo>
                  <a:lnTo>
                    <a:pt x="235300" y="67389"/>
                  </a:lnTo>
                  <a:lnTo>
                    <a:pt x="235300" y="54628"/>
                  </a:lnTo>
                  <a:lnTo>
                    <a:pt x="25569" y="54628"/>
                  </a:lnTo>
                  <a:lnTo>
                    <a:pt x="12784" y="41867"/>
                  </a:lnTo>
                  <a:lnTo>
                    <a:pt x="25569" y="41867"/>
                  </a:lnTo>
                  <a:lnTo>
                    <a:pt x="25569" y="25521"/>
                  </a:lnTo>
                  <a:lnTo>
                    <a:pt x="12784" y="25521"/>
                  </a:lnTo>
                  <a:lnTo>
                    <a:pt x="25569" y="12760"/>
                  </a:lnTo>
                  <a:lnTo>
                    <a:pt x="235300" y="12761"/>
                  </a:lnTo>
                  <a:lnTo>
                    <a:pt x="235300" y="0"/>
                  </a:lnTo>
                  <a:close/>
                </a:path>
                <a:path w="235585" h="67944">
                  <a:moveTo>
                    <a:pt x="25569" y="41867"/>
                  </a:moveTo>
                  <a:lnTo>
                    <a:pt x="12784" y="41867"/>
                  </a:lnTo>
                  <a:lnTo>
                    <a:pt x="25569" y="54628"/>
                  </a:lnTo>
                  <a:lnTo>
                    <a:pt x="25569" y="41867"/>
                  </a:lnTo>
                  <a:close/>
                </a:path>
                <a:path w="235585" h="67944">
                  <a:moveTo>
                    <a:pt x="209731" y="41867"/>
                  </a:moveTo>
                  <a:lnTo>
                    <a:pt x="25569" y="41867"/>
                  </a:lnTo>
                  <a:lnTo>
                    <a:pt x="25569" y="54628"/>
                  </a:lnTo>
                  <a:lnTo>
                    <a:pt x="209731" y="54628"/>
                  </a:lnTo>
                  <a:lnTo>
                    <a:pt x="209731" y="41867"/>
                  </a:lnTo>
                  <a:close/>
                </a:path>
                <a:path w="235585" h="67944">
                  <a:moveTo>
                    <a:pt x="209731" y="12761"/>
                  </a:moveTo>
                  <a:lnTo>
                    <a:pt x="209731" y="54628"/>
                  </a:lnTo>
                  <a:lnTo>
                    <a:pt x="222515" y="41867"/>
                  </a:lnTo>
                  <a:lnTo>
                    <a:pt x="235300" y="41867"/>
                  </a:lnTo>
                  <a:lnTo>
                    <a:pt x="235300" y="25521"/>
                  </a:lnTo>
                  <a:lnTo>
                    <a:pt x="222515" y="25521"/>
                  </a:lnTo>
                  <a:lnTo>
                    <a:pt x="209731" y="12761"/>
                  </a:lnTo>
                  <a:close/>
                </a:path>
                <a:path w="235585" h="67944">
                  <a:moveTo>
                    <a:pt x="235300" y="41867"/>
                  </a:moveTo>
                  <a:lnTo>
                    <a:pt x="222515" y="41867"/>
                  </a:lnTo>
                  <a:lnTo>
                    <a:pt x="209731" y="54628"/>
                  </a:lnTo>
                  <a:lnTo>
                    <a:pt x="235300" y="54628"/>
                  </a:lnTo>
                  <a:lnTo>
                    <a:pt x="235300" y="41867"/>
                  </a:lnTo>
                  <a:close/>
                </a:path>
                <a:path w="235585" h="67944">
                  <a:moveTo>
                    <a:pt x="25569" y="12760"/>
                  </a:moveTo>
                  <a:lnTo>
                    <a:pt x="12784" y="25521"/>
                  </a:lnTo>
                  <a:lnTo>
                    <a:pt x="25569" y="25521"/>
                  </a:lnTo>
                  <a:lnTo>
                    <a:pt x="25569" y="12760"/>
                  </a:lnTo>
                  <a:close/>
                </a:path>
                <a:path w="235585" h="67944">
                  <a:moveTo>
                    <a:pt x="209731" y="12761"/>
                  </a:moveTo>
                  <a:lnTo>
                    <a:pt x="25569" y="12760"/>
                  </a:lnTo>
                  <a:lnTo>
                    <a:pt x="25569" y="25521"/>
                  </a:lnTo>
                  <a:lnTo>
                    <a:pt x="209731" y="25521"/>
                  </a:lnTo>
                  <a:lnTo>
                    <a:pt x="209731" y="12761"/>
                  </a:lnTo>
                  <a:close/>
                </a:path>
                <a:path w="235585" h="67944">
                  <a:moveTo>
                    <a:pt x="235300" y="12761"/>
                  </a:moveTo>
                  <a:lnTo>
                    <a:pt x="209731" y="12761"/>
                  </a:lnTo>
                  <a:lnTo>
                    <a:pt x="222515" y="25521"/>
                  </a:lnTo>
                  <a:lnTo>
                    <a:pt x="235300" y="25521"/>
                  </a:lnTo>
                  <a:lnTo>
                    <a:pt x="235300" y="12761"/>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2" name="object 21"/>
            <p:cNvSpPr/>
            <p:nvPr/>
          </p:nvSpPr>
          <p:spPr>
            <a:xfrm>
              <a:off x="2094035" y="1976443"/>
              <a:ext cx="109855" cy="109855"/>
            </a:xfrm>
            <a:custGeom>
              <a:avLst/>
              <a:gdLst/>
              <a:ahLst/>
              <a:cxnLst/>
              <a:rect l="l" t="t" r="r" b="b"/>
              <a:pathLst>
                <a:path w="109855" h="109855">
                  <a:moveTo>
                    <a:pt x="109462" y="0"/>
                  </a:moveTo>
                  <a:lnTo>
                    <a:pt x="0" y="0"/>
                  </a:lnTo>
                  <a:lnTo>
                    <a:pt x="0" y="109257"/>
                  </a:lnTo>
                  <a:lnTo>
                    <a:pt x="109462" y="109257"/>
                  </a:lnTo>
                  <a:lnTo>
                    <a:pt x="109462" y="96496"/>
                  </a:lnTo>
                  <a:lnTo>
                    <a:pt x="25569" y="96496"/>
                  </a:lnTo>
                  <a:lnTo>
                    <a:pt x="12784" y="83735"/>
                  </a:lnTo>
                  <a:lnTo>
                    <a:pt x="25569" y="83735"/>
                  </a:lnTo>
                  <a:lnTo>
                    <a:pt x="25569" y="25521"/>
                  </a:lnTo>
                  <a:lnTo>
                    <a:pt x="12784" y="25521"/>
                  </a:lnTo>
                  <a:lnTo>
                    <a:pt x="25569" y="12760"/>
                  </a:lnTo>
                  <a:lnTo>
                    <a:pt x="109462" y="12760"/>
                  </a:lnTo>
                  <a:lnTo>
                    <a:pt x="109462" y="0"/>
                  </a:lnTo>
                  <a:close/>
                </a:path>
                <a:path w="109855" h="109855">
                  <a:moveTo>
                    <a:pt x="25569" y="83735"/>
                  </a:moveTo>
                  <a:lnTo>
                    <a:pt x="12784" y="83735"/>
                  </a:lnTo>
                  <a:lnTo>
                    <a:pt x="25569" y="96496"/>
                  </a:lnTo>
                  <a:lnTo>
                    <a:pt x="25569" y="83735"/>
                  </a:lnTo>
                  <a:close/>
                </a:path>
                <a:path w="109855" h="109855">
                  <a:moveTo>
                    <a:pt x="83892" y="83735"/>
                  </a:moveTo>
                  <a:lnTo>
                    <a:pt x="25569" y="83735"/>
                  </a:lnTo>
                  <a:lnTo>
                    <a:pt x="25569" y="96496"/>
                  </a:lnTo>
                  <a:lnTo>
                    <a:pt x="83892" y="96496"/>
                  </a:lnTo>
                  <a:lnTo>
                    <a:pt x="83892" y="83735"/>
                  </a:lnTo>
                  <a:close/>
                </a:path>
                <a:path w="109855" h="109855">
                  <a:moveTo>
                    <a:pt x="83892" y="12760"/>
                  </a:moveTo>
                  <a:lnTo>
                    <a:pt x="83892" y="96496"/>
                  </a:lnTo>
                  <a:lnTo>
                    <a:pt x="96677" y="83735"/>
                  </a:lnTo>
                  <a:lnTo>
                    <a:pt x="109462" y="83735"/>
                  </a:lnTo>
                  <a:lnTo>
                    <a:pt x="109462" y="25521"/>
                  </a:lnTo>
                  <a:lnTo>
                    <a:pt x="96677" y="25521"/>
                  </a:lnTo>
                  <a:lnTo>
                    <a:pt x="83892" y="12760"/>
                  </a:lnTo>
                  <a:close/>
                </a:path>
                <a:path w="109855" h="109855">
                  <a:moveTo>
                    <a:pt x="109462" y="83735"/>
                  </a:moveTo>
                  <a:lnTo>
                    <a:pt x="96677" y="83735"/>
                  </a:lnTo>
                  <a:lnTo>
                    <a:pt x="83892" y="96496"/>
                  </a:lnTo>
                  <a:lnTo>
                    <a:pt x="109462" y="96496"/>
                  </a:lnTo>
                  <a:lnTo>
                    <a:pt x="109462" y="83735"/>
                  </a:lnTo>
                  <a:close/>
                </a:path>
                <a:path w="109855" h="109855">
                  <a:moveTo>
                    <a:pt x="25569" y="12760"/>
                  </a:moveTo>
                  <a:lnTo>
                    <a:pt x="12784" y="25521"/>
                  </a:lnTo>
                  <a:lnTo>
                    <a:pt x="25569" y="25521"/>
                  </a:lnTo>
                  <a:lnTo>
                    <a:pt x="25569" y="12760"/>
                  </a:lnTo>
                  <a:close/>
                </a:path>
                <a:path w="109855" h="109855">
                  <a:moveTo>
                    <a:pt x="83892" y="12760"/>
                  </a:moveTo>
                  <a:lnTo>
                    <a:pt x="25569" y="12760"/>
                  </a:lnTo>
                  <a:lnTo>
                    <a:pt x="25569" y="25521"/>
                  </a:lnTo>
                  <a:lnTo>
                    <a:pt x="83892" y="25521"/>
                  </a:lnTo>
                  <a:lnTo>
                    <a:pt x="83892" y="12760"/>
                  </a:lnTo>
                  <a:close/>
                </a:path>
                <a:path w="109855" h="109855">
                  <a:moveTo>
                    <a:pt x="109462" y="12760"/>
                  </a:moveTo>
                  <a:lnTo>
                    <a:pt x="83892" y="12760"/>
                  </a:lnTo>
                  <a:lnTo>
                    <a:pt x="96677" y="25521"/>
                  </a:lnTo>
                  <a:lnTo>
                    <a:pt x="109462" y="25521"/>
                  </a:lnTo>
                  <a:lnTo>
                    <a:pt x="109462" y="12760"/>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3" name="object 22"/>
            <p:cNvSpPr/>
            <p:nvPr/>
          </p:nvSpPr>
          <p:spPr>
            <a:xfrm>
              <a:off x="2261820" y="1997376"/>
              <a:ext cx="235585" cy="67945"/>
            </a:xfrm>
            <a:custGeom>
              <a:avLst/>
              <a:gdLst/>
              <a:ahLst/>
              <a:cxnLst/>
              <a:rect l="l" t="t" r="r" b="b"/>
              <a:pathLst>
                <a:path w="235585" h="67944">
                  <a:moveTo>
                    <a:pt x="235300" y="0"/>
                  </a:moveTo>
                  <a:lnTo>
                    <a:pt x="0" y="0"/>
                  </a:lnTo>
                  <a:lnTo>
                    <a:pt x="0" y="67389"/>
                  </a:lnTo>
                  <a:lnTo>
                    <a:pt x="235300" y="67389"/>
                  </a:lnTo>
                  <a:lnTo>
                    <a:pt x="235300" y="54628"/>
                  </a:lnTo>
                  <a:lnTo>
                    <a:pt x="25569" y="54628"/>
                  </a:lnTo>
                  <a:lnTo>
                    <a:pt x="12784" y="41867"/>
                  </a:lnTo>
                  <a:lnTo>
                    <a:pt x="25569" y="41867"/>
                  </a:lnTo>
                  <a:lnTo>
                    <a:pt x="25569" y="25521"/>
                  </a:lnTo>
                  <a:lnTo>
                    <a:pt x="12784" y="25521"/>
                  </a:lnTo>
                  <a:lnTo>
                    <a:pt x="25569" y="12760"/>
                  </a:lnTo>
                  <a:lnTo>
                    <a:pt x="235300" y="12761"/>
                  </a:lnTo>
                  <a:lnTo>
                    <a:pt x="235300" y="0"/>
                  </a:lnTo>
                  <a:close/>
                </a:path>
                <a:path w="235585" h="67944">
                  <a:moveTo>
                    <a:pt x="25569" y="41867"/>
                  </a:moveTo>
                  <a:lnTo>
                    <a:pt x="12784" y="41867"/>
                  </a:lnTo>
                  <a:lnTo>
                    <a:pt x="25569" y="54628"/>
                  </a:lnTo>
                  <a:lnTo>
                    <a:pt x="25569" y="41867"/>
                  </a:lnTo>
                  <a:close/>
                </a:path>
                <a:path w="235585" h="67944">
                  <a:moveTo>
                    <a:pt x="209731" y="41867"/>
                  </a:moveTo>
                  <a:lnTo>
                    <a:pt x="25569" y="41867"/>
                  </a:lnTo>
                  <a:lnTo>
                    <a:pt x="25569" y="54628"/>
                  </a:lnTo>
                  <a:lnTo>
                    <a:pt x="209731" y="54628"/>
                  </a:lnTo>
                  <a:lnTo>
                    <a:pt x="209731" y="41867"/>
                  </a:lnTo>
                  <a:close/>
                </a:path>
                <a:path w="235585" h="67944">
                  <a:moveTo>
                    <a:pt x="209731" y="12761"/>
                  </a:moveTo>
                  <a:lnTo>
                    <a:pt x="209731" y="54628"/>
                  </a:lnTo>
                  <a:lnTo>
                    <a:pt x="222515" y="41867"/>
                  </a:lnTo>
                  <a:lnTo>
                    <a:pt x="235300" y="41867"/>
                  </a:lnTo>
                  <a:lnTo>
                    <a:pt x="235300" y="25521"/>
                  </a:lnTo>
                  <a:lnTo>
                    <a:pt x="222515" y="25521"/>
                  </a:lnTo>
                  <a:lnTo>
                    <a:pt x="209731" y="12761"/>
                  </a:lnTo>
                  <a:close/>
                </a:path>
                <a:path w="235585" h="67944">
                  <a:moveTo>
                    <a:pt x="235300" y="41867"/>
                  </a:moveTo>
                  <a:lnTo>
                    <a:pt x="222515" y="41867"/>
                  </a:lnTo>
                  <a:lnTo>
                    <a:pt x="209731" y="54628"/>
                  </a:lnTo>
                  <a:lnTo>
                    <a:pt x="235300" y="54628"/>
                  </a:lnTo>
                  <a:lnTo>
                    <a:pt x="235300" y="41867"/>
                  </a:lnTo>
                  <a:close/>
                </a:path>
                <a:path w="235585" h="67944">
                  <a:moveTo>
                    <a:pt x="25569" y="12760"/>
                  </a:moveTo>
                  <a:lnTo>
                    <a:pt x="12784" y="25521"/>
                  </a:lnTo>
                  <a:lnTo>
                    <a:pt x="25569" y="25521"/>
                  </a:lnTo>
                  <a:lnTo>
                    <a:pt x="25569" y="12760"/>
                  </a:lnTo>
                  <a:close/>
                </a:path>
                <a:path w="235585" h="67944">
                  <a:moveTo>
                    <a:pt x="209731" y="12761"/>
                  </a:moveTo>
                  <a:lnTo>
                    <a:pt x="25569" y="12760"/>
                  </a:lnTo>
                  <a:lnTo>
                    <a:pt x="25569" y="25521"/>
                  </a:lnTo>
                  <a:lnTo>
                    <a:pt x="209731" y="25521"/>
                  </a:lnTo>
                  <a:lnTo>
                    <a:pt x="209731" y="12761"/>
                  </a:lnTo>
                  <a:close/>
                </a:path>
                <a:path w="235585" h="67944">
                  <a:moveTo>
                    <a:pt x="235300" y="12761"/>
                  </a:moveTo>
                  <a:lnTo>
                    <a:pt x="209731" y="12761"/>
                  </a:lnTo>
                  <a:lnTo>
                    <a:pt x="222515" y="25521"/>
                  </a:lnTo>
                  <a:lnTo>
                    <a:pt x="235300" y="25521"/>
                  </a:lnTo>
                  <a:lnTo>
                    <a:pt x="235300" y="12761"/>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5" name="object 23"/>
            <p:cNvSpPr/>
            <p:nvPr/>
          </p:nvSpPr>
          <p:spPr>
            <a:xfrm>
              <a:off x="2094035" y="2143914"/>
              <a:ext cx="109855" cy="109855"/>
            </a:xfrm>
            <a:custGeom>
              <a:avLst/>
              <a:gdLst/>
              <a:ahLst/>
              <a:cxnLst/>
              <a:rect l="l" t="t" r="r" b="b"/>
              <a:pathLst>
                <a:path w="109855" h="109855">
                  <a:moveTo>
                    <a:pt x="109462" y="0"/>
                  </a:moveTo>
                  <a:lnTo>
                    <a:pt x="0" y="0"/>
                  </a:lnTo>
                  <a:lnTo>
                    <a:pt x="0" y="109257"/>
                  </a:lnTo>
                  <a:lnTo>
                    <a:pt x="109462" y="109257"/>
                  </a:lnTo>
                  <a:lnTo>
                    <a:pt x="109462" y="96496"/>
                  </a:lnTo>
                  <a:lnTo>
                    <a:pt x="25569" y="96496"/>
                  </a:lnTo>
                  <a:lnTo>
                    <a:pt x="12784" y="83735"/>
                  </a:lnTo>
                  <a:lnTo>
                    <a:pt x="25569" y="83735"/>
                  </a:lnTo>
                  <a:lnTo>
                    <a:pt x="25569" y="25521"/>
                  </a:lnTo>
                  <a:lnTo>
                    <a:pt x="12784" y="25521"/>
                  </a:lnTo>
                  <a:lnTo>
                    <a:pt x="25569" y="12760"/>
                  </a:lnTo>
                  <a:lnTo>
                    <a:pt x="109462" y="12760"/>
                  </a:lnTo>
                  <a:lnTo>
                    <a:pt x="109462" y="0"/>
                  </a:lnTo>
                  <a:close/>
                </a:path>
                <a:path w="109855" h="109855">
                  <a:moveTo>
                    <a:pt x="25569" y="83735"/>
                  </a:moveTo>
                  <a:lnTo>
                    <a:pt x="12784" y="83735"/>
                  </a:lnTo>
                  <a:lnTo>
                    <a:pt x="25569" y="96496"/>
                  </a:lnTo>
                  <a:lnTo>
                    <a:pt x="25569" y="83735"/>
                  </a:lnTo>
                  <a:close/>
                </a:path>
                <a:path w="109855" h="109855">
                  <a:moveTo>
                    <a:pt x="83892" y="83735"/>
                  </a:moveTo>
                  <a:lnTo>
                    <a:pt x="25569" y="83735"/>
                  </a:lnTo>
                  <a:lnTo>
                    <a:pt x="25569" y="96496"/>
                  </a:lnTo>
                  <a:lnTo>
                    <a:pt x="83892" y="96496"/>
                  </a:lnTo>
                  <a:lnTo>
                    <a:pt x="83892" y="83735"/>
                  </a:lnTo>
                  <a:close/>
                </a:path>
                <a:path w="109855" h="109855">
                  <a:moveTo>
                    <a:pt x="83892" y="12760"/>
                  </a:moveTo>
                  <a:lnTo>
                    <a:pt x="83892" y="96496"/>
                  </a:lnTo>
                  <a:lnTo>
                    <a:pt x="96677" y="83735"/>
                  </a:lnTo>
                  <a:lnTo>
                    <a:pt x="109462" y="83735"/>
                  </a:lnTo>
                  <a:lnTo>
                    <a:pt x="109462" y="25521"/>
                  </a:lnTo>
                  <a:lnTo>
                    <a:pt x="96677" y="25521"/>
                  </a:lnTo>
                  <a:lnTo>
                    <a:pt x="83892" y="12760"/>
                  </a:lnTo>
                  <a:close/>
                </a:path>
                <a:path w="109855" h="109855">
                  <a:moveTo>
                    <a:pt x="109462" y="83735"/>
                  </a:moveTo>
                  <a:lnTo>
                    <a:pt x="96677" y="83735"/>
                  </a:lnTo>
                  <a:lnTo>
                    <a:pt x="83892" y="96496"/>
                  </a:lnTo>
                  <a:lnTo>
                    <a:pt x="109462" y="96496"/>
                  </a:lnTo>
                  <a:lnTo>
                    <a:pt x="109462" y="83735"/>
                  </a:lnTo>
                  <a:close/>
                </a:path>
                <a:path w="109855" h="109855">
                  <a:moveTo>
                    <a:pt x="25569" y="12760"/>
                  </a:moveTo>
                  <a:lnTo>
                    <a:pt x="12784" y="25521"/>
                  </a:lnTo>
                  <a:lnTo>
                    <a:pt x="25569" y="25521"/>
                  </a:lnTo>
                  <a:lnTo>
                    <a:pt x="25569" y="12760"/>
                  </a:lnTo>
                  <a:close/>
                </a:path>
                <a:path w="109855" h="109855">
                  <a:moveTo>
                    <a:pt x="83892" y="12760"/>
                  </a:moveTo>
                  <a:lnTo>
                    <a:pt x="25569" y="12760"/>
                  </a:lnTo>
                  <a:lnTo>
                    <a:pt x="25569" y="25521"/>
                  </a:lnTo>
                  <a:lnTo>
                    <a:pt x="83892" y="25521"/>
                  </a:lnTo>
                  <a:lnTo>
                    <a:pt x="83892" y="12760"/>
                  </a:lnTo>
                  <a:close/>
                </a:path>
                <a:path w="109855" h="109855">
                  <a:moveTo>
                    <a:pt x="109462" y="12760"/>
                  </a:moveTo>
                  <a:lnTo>
                    <a:pt x="83892" y="12760"/>
                  </a:lnTo>
                  <a:lnTo>
                    <a:pt x="96677" y="25521"/>
                  </a:lnTo>
                  <a:lnTo>
                    <a:pt x="109462" y="25521"/>
                  </a:lnTo>
                  <a:lnTo>
                    <a:pt x="109462" y="12760"/>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6" name="object 24"/>
            <p:cNvSpPr/>
            <p:nvPr/>
          </p:nvSpPr>
          <p:spPr>
            <a:xfrm>
              <a:off x="2261820" y="2164847"/>
              <a:ext cx="235585" cy="67945"/>
            </a:xfrm>
            <a:custGeom>
              <a:avLst/>
              <a:gdLst/>
              <a:ahLst/>
              <a:cxnLst/>
              <a:rect l="l" t="t" r="r" b="b"/>
              <a:pathLst>
                <a:path w="235585" h="67944">
                  <a:moveTo>
                    <a:pt x="235300" y="0"/>
                  </a:moveTo>
                  <a:lnTo>
                    <a:pt x="0" y="0"/>
                  </a:lnTo>
                  <a:lnTo>
                    <a:pt x="0" y="67389"/>
                  </a:lnTo>
                  <a:lnTo>
                    <a:pt x="235300" y="67389"/>
                  </a:lnTo>
                  <a:lnTo>
                    <a:pt x="235300" y="54628"/>
                  </a:lnTo>
                  <a:lnTo>
                    <a:pt x="25569" y="54628"/>
                  </a:lnTo>
                  <a:lnTo>
                    <a:pt x="12784" y="41867"/>
                  </a:lnTo>
                  <a:lnTo>
                    <a:pt x="25569" y="41867"/>
                  </a:lnTo>
                  <a:lnTo>
                    <a:pt x="25569" y="25521"/>
                  </a:lnTo>
                  <a:lnTo>
                    <a:pt x="12784" y="25521"/>
                  </a:lnTo>
                  <a:lnTo>
                    <a:pt x="25569" y="12760"/>
                  </a:lnTo>
                  <a:lnTo>
                    <a:pt x="235300" y="12761"/>
                  </a:lnTo>
                  <a:lnTo>
                    <a:pt x="235300" y="0"/>
                  </a:lnTo>
                  <a:close/>
                </a:path>
                <a:path w="235585" h="67944">
                  <a:moveTo>
                    <a:pt x="25569" y="41867"/>
                  </a:moveTo>
                  <a:lnTo>
                    <a:pt x="12784" y="41867"/>
                  </a:lnTo>
                  <a:lnTo>
                    <a:pt x="25569" y="54628"/>
                  </a:lnTo>
                  <a:lnTo>
                    <a:pt x="25569" y="41867"/>
                  </a:lnTo>
                  <a:close/>
                </a:path>
                <a:path w="235585" h="67944">
                  <a:moveTo>
                    <a:pt x="209731" y="41867"/>
                  </a:moveTo>
                  <a:lnTo>
                    <a:pt x="25569" y="41867"/>
                  </a:lnTo>
                  <a:lnTo>
                    <a:pt x="25569" y="54628"/>
                  </a:lnTo>
                  <a:lnTo>
                    <a:pt x="209731" y="54628"/>
                  </a:lnTo>
                  <a:lnTo>
                    <a:pt x="209731" y="41867"/>
                  </a:lnTo>
                  <a:close/>
                </a:path>
                <a:path w="235585" h="67944">
                  <a:moveTo>
                    <a:pt x="209731" y="12761"/>
                  </a:moveTo>
                  <a:lnTo>
                    <a:pt x="209731" y="54628"/>
                  </a:lnTo>
                  <a:lnTo>
                    <a:pt x="222515" y="41867"/>
                  </a:lnTo>
                  <a:lnTo>
                    <a:pt x="235300" y="41867"/>
                  </a:lnTo>
                  <a:lnTo>
                    <a:pt x="235300" y="25521"/>
                  </a:lnTo>
                  <a:lnTo>
                    <a:pt x="222515" y="25521"/>
                  </a:lnTo>
                  <a:lnTo>
                    <a:pt x="209731" y="12761"/>
                  </a:lnTo>
                  <a:close/>
                </a:path>
                <a:path w="235585" h="67944">
                  <a:moveTo>
                    <a:pt x="235300" y="41867"/>
                  </a:moveTo>
                  <a:lnTo>
                    <a:pt x="222515" y="41867"/>
                  </a:lnTo>
                  <a:lnTo>
                    <a:pt x="209731" y="54628"/>
                  </a:lnTo>
                  <a:lnTo>
                    <a:pt x="235300" y="54628"/>
                  </a:lnTo>
                  <a:lnTo>
                    <a:pt x="235300" y="41867"/>
                  </a:lnTo>
                  <a:close/>
                </a:path>
                <a:path w="235585" h="67944">
                  <a:moveTo>
                    <a:pt x="25569" y="12760"/>
                  </a:moveTo>
                  <a:lnTo>
                    <a:pt x="12784" y="25521"/>
                  </a:lnTo>
                  <a:lnTo>
                    <a:pt x="25569" y="25521"/>
                  </a:lnTo>
                  <a:lnTo>
                    <a:pt x="25569" y="12760"/>
                  </a:lnTo>
                  <a:close/>
                </a:path>
                <a:path w="235585" h="67944">
                  <a:moveTo>
                    <a:pt x="209731" y="12761"/>
                  </a:moveTo>
                  <a:lnTo>
                    <a:pt x="25569" y="12760"/>
                  </a:lnTo>
                  <a:lnTo>
                    <a:pt x="25569" y="25521"/>
                  </a:lnTo>
                  <a:lnTo>
                    <a:pt x="209731" y="25521"/>
                  </a:lnTo>
                  <a:lnTo>
                    <a:pt x="209731" y="12761"/>
                  </a:lnTo>
                  <a:close/>
                </a:path>
                <a:path w="235585" h="67944">
                  <a:moveTo>
                    <a:pt x="235300" y="12761"/>
                  </a:moveTo>
                  <a:lnTo>
                    <a:pt x="209731" y="12761"/>
                  </a:lnTo>
                  <a:lnTo>
                    <a:pt x="222515" y="25521"/>
                  </a:lnTo>
                  <a:lnTo>
                    <a:pt x="235300" y="25521"/>
                  </a:lnTo>
                  <a:lnTo>
                    <a:pt x="235300" y="12761"/>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7" name="object 25"/>
            <p:cNvSpPr/>
            <p:nvPr/>
          </p:nvSpPr>
          <p:spPr>
            <a:xfrm>
              <a:off x="2094035" y="2311385"/>
              <a:ext cx="109855" cy="109855"/>
            </a:xfrm>
            <a:custGeom>
              <a:avLst/>
              <a:gdLst/>
              <a:ahLst/>
              <a:cxnLst/>
              <a:rect l="l" t="t" r="r" b="b"/>
              <a:pathLst>
                <a:path w="109855" h="109855">
                  <a:moveTo>
                    <a:pt x="109462" y="0"/>
                  </a:moveTo>
                  <a:lnTo>
                    <a:pt x="0" y="0"/>
                  </a:lnTo>
                  <a:lnTo>
                    <a:pt x="0" y="109257"/>
                  </a:lnTo>
                  <a:lnTo>
                    <a:pt x="109462" y="109257"/>
                  </a:lnTo>
                  <a:lnTo>
                    <a:pt x="109462" y="96496"/>
                  </a:lnTo>
                  <a:lnTo>
                    <a:pt x="25569" y="96496"/>
                  </a:lnTo>
                  <a:lnTo>
                    <a:pt x="12784" y="83735"/>
                  </a:lnTo>
                  <a:lnTo>
                    <a:pt x="25569" y="83735"/>
                  </a:lnTo>
                  <a:lnTo>
                    <a:pt x="25569" y="25521"/>
                  </a:lnTo>
                  <a:lnTo>
                    <a:pt x="12784" y="25521"/>
                  </a:lnTo>
                  <a:lnTo>
                    <a:pt x="25569" y="12760"/>
                  </a:lnTo>
                  <a:lnTo>
                    <a:pt x="109462" y="12760"/>
                  </a:lnTo>
                  <a:lnTo>
                    <a:pt x="109462" y="0"/>
                  </a:lnTo>
                  <a:close/>
                </a:path>
                <a:path w="109855" h="109855">
                  <a:moveTo>
                    <a:pt x="25569" y="83735"/>
                  </a:moveTo>
                  <a:lnTo>
                    <a:pt x="12784" y="83735"/>
                  </a:lnTo>
                  <a:lnTo>
                    <a:pt x="25569" y="96496"/>
                  </a:lnTo>
                  <a:lnTo>
                    <a:pt x="25569" y="83735"/>
                  </a:lnTo>
                  <a:close/>
                </a:path>
                <a:path w="109855" h="109855">
                  <a:moveTo>
                    <a:pt x="83892" y="83735"/>
                  </a:moveTo>
                  <a:lnTo>
                    <a:pt x="25569" y="83735"/>
                  </a:lnTo>
                  <a:lnTo>
                    <a:pt x="25569" y="96496"/>
                  </a:lnTo>
                  <a:lnTo>
                    <a:pt x="83892" y="96496"/>
                  </a:lnTo>
                  <a:lnTo>
                    <a:pt x="83892" y="83735"/>
                  </a:lnTo>
                  <a:close/>
                </a:path>
                <a:path w="109855" h="109855">
                  <a:moveTo>
                    <a:pt x="83892" y="12760"/>
                  </a:moveTo>
                  <a:lnTo>
                    <a:pt x="83892" y="96496"/>
                  </a:lnTo>
                  <a:lnTo>
                    <a:pt x="96677" y="83735"/>
                  </a:lnTo>
                  <a:lnTo>
                    <a:pt x="109462" y="83735"/>
                  </a:lnTo>
                  <a:lnTo>
                    <a:pt x="109462" y="25521"/>
                  </a:lnTo>
                  <a:lnTo>
                    <a:pt x="96677" y="25521"/>
                  </a:lnTo>
                  <a:lnTo>
                    <a:pt x="83892" y="12760"/>
                  </a:lnTo>
                  <a:close/>
                </a:path>
                <a:path w="109855" h="109855">
                  <a:moveTo>
                    <a:pt x="109462" y="83735"/>
                  </a:moveTo>
                  <a:lnTo>
                    <a:pt x="96677" y="83735"/>
                  </a:lnTo>
                  <a:lnTo>
                    <a:pt x="83892" y="96496"/>
                  </a:lnTo>
                  <a:lnTo>
                    <a:pt x="109462" y="96496"/>
                  </a:lnTo>
                  <a:lnTo>
                    <a:pt x="109462" y="83735"/>
                  </a:lnTo>
                  <a:close/>
                </a:path>
                <a:path w="109855" h="109855">
                  <a:moveTo>
                    <a:pt x="25569" y="12760"/>
                  </a:moveTo>
                  <a:lnTo>
                    <a:pt x="12784" y="25521"/>
                  </a:lnTo>
                  <a:lnTo>
                    <a:pt x="25569" y="25521"/>
                  </a:lnTo>
                  <a:lnTo>
                    <a:pt x="25569" y="12760"/>
                  </a:lnTo>
                  <a:close/>
                </a:path>
                <a:path w="109855" h="109855">
                  <a:moveTo>
                    <a:pt x="83892" y="12760"/>
                  </a:moveTo>
                  <a:lnTo>
                    <a:pt x="25569" y="12760"/>
                  </a:lnTo>
                  <a:lnTo>
                    <a:pt x="25569" y="25521"/>
                  </a:lnTo>
                  <a:lnTo>
                    <a:pt x="83892" y="25521"/>
                  </a:lnTo>
                  <a:lnTo>
                    <a:pt x="83892" y="12760"/>
                  </a:lnTo>
                  <a:close/>
                </a:path>
                <a:path w="109855" h="109855">
                  <a:moveTo>
                    <a:pt x="109462" y="12760"/>
                  </a:moveTo>
                  <a:lnTo>
                    <a:pt x="83892" y="12760"/>
                  </a:lnTo>
                  <a:lnTo>
                    <a:pt x="96677" y="25521"/>
                  </a:lnTo>
                  <a:lnTo>
                    <a:pt x="109462" y="25521"/>
                  </a:lnTo>
                  <a:lnTo>
                    <a:pt x="109462" y="12760"/>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19" name="object 26"/>
            <p:cNvSpPr/>
            <p:nvPr/>
          </p:nvSpPr>
          <p:spPr>
            <a:xfrm>
              <a:off x="2261820" y="2332319"/>
              <a:ext cx="235585" cy="67945"/>
            </a:xfrm>
            <a:custGeom>
              <a:avLst/>
              <a:gdLst/>
              <a:ahLst/>
              <a:cxnLst/>
              <a:rect l="l" t="t" r="r" b="b"/>
              <a:pathLst>
                <a:path w="235585" h="67944">
                  <a:moveTo>
                    <a:pt x="235300" y="0"/>
                  </a:moveTo>
                  <a:lnTo>
                    <a:pt x="0" y="0"/>
                  </a:lnTo>
                  <a:lnTo>
                    <a:pt x="0" y="67389"/>
                  </a:lnTo>
                  <a:lnTo>
                    <a:pt x="235300" y="67389"/>
                  </a:lnTo>
                  <a:lnTo>
                    <a:pt x="235300" y="54628"/>
                  </a:lnTo>
                  <a:lnTo>
                    <a:pt x="25569" y="54628"/>
                  </a:lnTo>
                  <a:lnTo>
                    <a:pt x="12784" y="41867"/>
                  </a:lnTo>
                  <a:lnTo>
                    <a:pt x="25569" y="41867"/>
                  </a:lnTo>
                  <a:lnTo>
                    <a:pt x="25569" y="25521"/>
                  </a:lnTo>
                  <a:lnTo>
                    <a:pt x="12784" y="25521"/>
                  </a:lnTo>
                  <a:lnTo>
                    <a:pt x="25569" y="12760"/>
                  </a:lnTo>
                  <a:lnTo>
                    <a:pt x="235300" y="12761"/>
                  </a:lnTo>
                  <a:lnTo>
                    <a:pt x="235300" y="0"/>
                  </a:lnTo>
                  <a:close/>
                </a:path>
                <a:path w="235585" h="67944">
                  <a:moveTo>
                    <a:pt x="25569" y="41867"/>
                  </a:moveTo>
                  <a:lnTo>
                    <a:pt x="12784" y="41867"/>
                  </a:lnTo>
                  <a:lnTo>
                    <a:pt x="25569" y="54628"/>
                  </a:lnTo>
                  <a:lnTo>
                    <a:pt x="25569" y="41867"/>
                  </a:lnTo>
                  <a:close/>
                </a:path>
                <a:path w="235585" h="67944">
                  <a:moveTo>
                    <a:pt x="209731" y="41867"/>
                  </a:moveTo>
                  <a:lnTo>
                    <a:pt x="25569" y="41867"/>
                  </a:lnTo>
                  <a:lnTo>
                    <a:pt x="25569" y="54628"/>
                  </a:lnTo>
                  <a:lnTo>
                    <a:pt x="209731" y="54628"/>
                  </a:lnTo>
                  <a:lnTo>
                    <a:pt x="209731" y="41867"/>
                  </a:lnTo>
                  <a:close/>
                </a:path>
                <a:path w="235585" h="67944">
                  <a:moveTo>
                    <a:pt x="209731" y="12761"/>
                  </a:moveTo>
                  <a:lnTo>
                    <a:pt x="209731" y="54628"/>
                  </a:lnTo>
                  <a:lnTo>
                    <a:pt x="222515" y="41867"/>
                  </a:lnTo>
                  <a:lnTo>
                    <a:pt x="235300" y="41867"/>
                  </a:lnTo>
                  <a:lnTo>
                    <a:pt x="235300" y="25521"/>
                  </a:lnTo>
                  <a:lnTo>
                    <a:pt x="222515" y="25521"/>
                  </a:lnTo>
                  <a:lnTo>
                    <a:pt x="209731" y="12761"/>
                  </a:lnTo>
                  <a:close/>
                </a:path>
                <a:path w="235585" h="67944">
                  <a:moveTo>
                    <a:pt x="235300" y="41867"/>
                  </a:moveTo>
                  <a:lnTo>
                    <a:pt x="222515" y="41867"/>
                  </a:lnTo>
                  <a:lnTo>
                    <a:pt x="209731" y="54628"/>
                  </a:lnTo>
                  <a:lnTo>
                    <a:pt x="235300" y="54628"/>
                  </a:lnTo>
                  <a:lnTo>
                    <a:pt x="235300" y="41867"/>
                  </a:lnTo>
                  <a:close/>
                </a:path>
                <a:path w="235585" h="67944">
                  <a:moveTo>
                    <a:pt x="25569" y="12760"/>
                  </a:moveTo>
                  <a:lnTo>
                    <a:pt x="12784" y="25521"/>
                  </a:lnTo>
                  <a:lnTo>
                    <a:pt x="25569" y="25521"/>
                  </a:lnTo>
                  <a:lnTo>
                    <a:pt x="25569" y="12760"/>
                  </a:lnTo>
                  <a:close/>
                </a:path>
                <a:path w="235585" h="67944">
                  <a:moveTo>
                    <a:pt x="209731" y="12761"/>
                  </a:moveTo>
                  <a:lnTo>
                    <a:pt x="25569" y="12760"/>
                  </a:lnTo>
                  <a:lnTo>
                    <a:pt x="25569" y="25521"/>
                  </a:lnTo>
                  <a:lnTo>
                    <a:pt x="209731" y="25521"/>
                  </a:lnTo>
                  <a:lnTo>
                    <a:pt x="209731" y="12761"/>
                  </a:lnTo>
                  <a:close/>
                </a:path>
                <a:path w="235585" h="67944">
                  <a:moveTo>
                    <a:pt x="235300" y="12761"/>
                  </a:moveTo>
                  <a:lnTo>
                    <a:pt x="209731" y="12761"/>
                  </a:lnTo>
                  <a:lnTo>
                    <a:pt x="222515" y="25521"/>
                  </a:lnTo>
                  <a:lnTo>
                    <a:pt x="235300" y="25521"/>
                  </a:lnTo>
                  <a:lnTo>
                    <a:pt x="235300" y="12761"/>
                  </a:lnTo>
                  <a:close/>
                </a:path>
              </a:pathLst>
            </a:custGeom>
            <a:grpFill/>
            <a:ln>
              <a:solidFill>
                <a:srgbClr val="0070C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grpSp>
      <p:sp>
        <p:nvSpPr>
          <p:cNvPr id="21" name="Shape 906"/>
          <p:cNvSpPr/>
          <p:nvPr/>
        </p:nvSpPr>
        <p:spPr>
          <a:xfrm flipH="1">
            <a:off x="468507" y="1292774"/>
            <a:ext cx="926543" cy="857609"/>
          </a:xfrm>
          <a:custGeom>
            <a:avLst/>
            <a:gdLst/>
            <a:ahLst/>
            <a:cxnLst/>
            <a:rect l="0" t="0" r="0" b="0"/>
            <a:pathLst>
              <a:path w="120000" h="120000" extrusionOk="0">
                <a:moveTo>
                  <a:pt x="59999" y="38799"/>
                </a:moveTo>
                <a:cubicBezTo>
                  <a:pt x="57624" y="38799"/>
                  <a:pt x="55699" y="40733"/>
                  <a:pt x="55699" y="43119"/>
                </a:cubicBezTo>
                <a:lnTo>
                  <a:pt x="55699" y="60430"/>
                </a:lnTo>
                <a:lnTo>
                  <a:pt x="38248" y="60430"/>
                </a:lnTo>
                <a:cubicBezTo>
                  <a:pt x="35872" y="60430"/>
                  <a:pt x="33947" y="62364"/>
                  <a:pt x="33947" y="64751"/>
                </a:cubicBezTo>
                <a:cubicBezTo>
                  <a:pt x="33947" y="67137"/>
                  <a:pt x="35872" y="69071"/>
                  <a:pt x="38248" y="69071"/>
                </a:cubicBezTo>
                <a:lnTo>
                  <a:pt x="59752" y="69071"/>
                </a:lnTo>
                <a:lnTo>
                  <a:pt x="59943" y="69033"/>
                </a:lnTo>
                <a:cubicBezTo>
                  <a:pt x="59962" y="69044"/>
                  <a:pt x="59981" y="69044"/>
                  <a:pt x="59999" y="69044"/>
                </a:cubicBezTo>
                <a:cubicBezTo>
                  <a:pt x="62375" y="69044"/>
                  <a:pt x="64300" y="67110"/>
                  <a:pt x="64300" y="64723"/>
                </a:cubicBezTo>
                <a:lnTo>
                  <a:pt x="64300" y="43119"/>
                </a:lnTo>
                <a:cubicBezTo>
                  <a:pt x="64300" y="40733"/>
                  <a:pt x="62375" y="38799"/>
                  <a:pt x="59999" y="38799"/>
                </a:cubicBezTo>
                <a:close/>
                <a:moveTo>
                  <a:pt x="59999" y="23377"/>
                </a:moveTo>
                <a:cubicBezTo>
                  <a:pt x="81666" y="23377"/>
                  <a:pt x="99231" y="41023"/>
                  <a:pt x="99231" y="62790"/>
                </a:cubicBezTo>
                <a:cubicBezTo>
                  <a:pt x="99231" y="84557"/>
                  <a:pt x="81666" y="102203"/>
                  <a:pt x="59999" y="102203"/>
                </a:cubicBezTo>
                <a:cubicBezTo>
                  <a:pt x="38332" y="102203"/>
                  <a:pt x="20768" y="84557"/>
                  <a:pt x="20768" y="62790"/>
                </a:cubicBezTo>
                <a:cubicBezTo>
                  <a:pt x="20768" y="41023"/>
                  <a:pt x="38332" y="23377"/>
                  <a:pt x="59999" y="23377"/>
                </a:cubicBezTo>
                <a:close/>
                <a:moveTo>
                  <a:pt x="59999" y="15785"/>
                </a:moveTo>
                <a:cubicBezTo>
                  <a:pt x="34159" y="15785"/>
                  <a:pt x="13211" y="36830"/>
                  <a:pt x="13211" y="62790"/>
                </a:cubicBezTo>
                <a:cubicBezTo>
                  <a:pt x="13211" y="79136"/>
                  <a:pt x="21515" y="93533"/>
                  <a:pt x="34126" y="101943"/>
                </a:cubicBezTo>
                <a:lnTo>
                  <a:pt x="24164" y="120000"/>
                </a:lnTo>
                <a:lnTo>
                  <a:pt x="33748" y="120000"/>
                </a:lnTo>
                <a:lnTo>
                  <a:pt x="41494" y="105960"/>
                </a:lnTo>
                <a:cubicBezTo>
                  <a:pt x="47165" y="108433"/>
                  <a:pt x="53424" y="109796"/>
                  <a:pt x="59999" y="109796"/>
                </a:cubicBezTo>
                <a:cubicBezTo>
                  <a:pt x="66575" y="109796"/>
                  <a:pt x="72834" y="108433"/>
                  <a:pt x="78505" y="105960"/>
                </a:cubicBezTo>
                <a:lnTo>
                  <a:pt x="86250" y="120000"/>
                </a:lnTo>
                <a:lnTo>
                  <a:pt x="95835" y="120000"/>
                </a:lnTo>
                <a:lnTo>
                  <a:pt x="85873" y="101943"/>
                </a:lnTo>
                <a:cubicBezTo>
                  <a:pt x="98484" y="93533"/>
                  <a:pt x="106788" y="79136"/>
                  <a:pt x="106788" y="62790"/>
                </a:cubicBezTo>
                <a:cubicBezTo>
                  <a:pt x="106788" y="36830"/>
                  <a:pt x="85840" y="15785"/>
                  <a:pt x="59999" y="15785"/>
                </a:cubicBezTo>
                <a:close/>
                <a:moveTo>
                  <a:pt x="96207" y="4581"/>
                </a:moveTo>
                <a:cubicBezTo>
                  <a:pt x="90094" y="4487"/>
                  <a:pt x="83945" y="6709"/>
                  <a:pt x="79175" y="11270"/>
                </a:cubicBezTo>
                <a:lnTo>
                  <a:pt x="113135" y="45803"/>
                </a:lnTo>
                <a:cubicBezTo>
                  <a:pt x="122330" y="36331"/>
                  <a:pt x="122281" y="21205"/>
                  <a:pt x="113025" y="11793"/>
                </a:cubicBezTo>
                <a:cubicBezTo>
                  <a:pt x="108397" y="7087"/>
                  <a:pt x="102320" y="4676"/>
                  <a:pt x="96207" y="4581"/>
                </a:cubicBezTo>
                <a:close/>
                <a:moveTo>
                  <a:pt x="23792" y="4581"/>
                </a:moveTo>
                <a:cubicBezTo>
                  <a:pt x="17679" y="4676"/>
                  <a:pt x="11602" y="7087"/>
                  <a:pt x="6974" y="11793"/>
                </a:cubicBezTo>
                <a:cubicBezTo>
                  <a:pt x="-2281" y="21205"/>
                  <a:pt x="-2330" y="36331"/>
                  <a:pt x="6864" y="45803"/>
                </a:cubicBezTo>
                <a:lnTo>
                  <a:pt x="40824" y="11270"/>
                </a:lnTo>
                <a:cubicBezTo>
                  <a:pt x="36054" y="6709"/>
                  <a:pt x="29905" y="4487"/>
                  <a:pt x="23792" y="4581"/>
                </a:cubicBezTo>
                <a:close/>
                <a:moveTo>
                  <a:pt x="63749" y="0"/>
                </a:moveTo>
                <a:lnTo>
                  <a:pt x="56250" y="0"/>
                </a:lnTo>
                <a:cubicBezTo>
                  <a:pt x="53293" y="0"/>
                  <a:pt x="50896" y="2408"/>
                  <a:pt x="50896" y="5379"/>
                </a:cubicBezTo>
                <a:lnTo>
                  <a:pt x="50896" y="10758"/>
                </a:lnTo>
                <a:lnTo>
                  <a:pt x="69103" y="10758"/>
                </a:lnTo>
                <a:lnTo>
                  <a:pt x="69103" y="5379"/>
                </a:lnTo>
                <a:cubicBezTo>
                  <a:pt x="69103" y="2408"/>
                  <a:pt x="66706" y="0"/>
                  <a:pt x="63749" y="0"/>
                </a:cubicBezTo>
                <a:close/>
              </a:path>
            </a:pathLst>
          </a:custGeom>
          <a:solidFill>
            <a:srgbClr val="0070C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3" name="TextBox 2"/>
          <p:cNvSpPr txBox="1"/>
          <p:nvPr/>
        </p:nvSpPr>
        <p:spPr>
          <a:xfrm>
            <a:off x="1934396" y="1473735"/>
            <a:ext cx="853497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42E60"/>
                </a:solidFill>
                <a:effectLst/>
                <a:uLnTx/>
                <a:uFillTx/>
                <a:latin typeface="Arial Black" panose="020B0A04020102020204"/>
                <a:ea typeface="+mn-ea"/>
                <a:cs typeface="Arial" panose="020B0604020202020204" pitchFamily="34" charset="0"/>
              </a:rPr>
              <a:t>Timed multiple-choice paper assessment </a:t>
            </a:r>
          </a:p>
        </p:txBody>
      </p:sp>
      <p:sp>
        <p:nvSpPr>
          <p:cNvPr id="4" name="TextBox 3"/>
          <p:cNvSpPr txBox="1"/>
          <p:nvPr/>
        </p:nvSpPr>
        <p:spPr>
          <a:xfrm>
            <a:off x="1947525" y="2761375"/>
            <a:ext cx="59898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42E60"/>
                </a:solidFill>
                <a:effectLst/>
                <a:uLnTx/>
                <a:uFillTx/>
                <a:latin typeface="Arial Black" panose="020B0A04020102020204"/>
                <a:ea typeface="+mn-ea"/>
                <a:cs typeface="Arial" panose="020B0604020202020204" pitchFamily="34" charset="0"/>
              </a:rPr>
              <a:t>Tests four content areas </a:t>
            </a:r>
          </a:p>
        </p:txBody>
      </p:sp>
      <p:sp>
        <p:nvSpPr>
          <p:cNvPr id="22" name="Shape 909"/>
          <p:cNvSpPr/>
          <p:nvPr/>
        </p:nvSpPr>
        <p:spPr>
          <a:xfrm>
            <a:off x="468507" y="3789240"/>
            <a:ext cx="727581" cy="891403"/>
          </a:xfrm>
          <a:custGeom>
            <a:avLst/>
            <a:gdLst/>
            <a:ahLst/>
            <a:cxnLst/>
            <a:rect l="0" t="0" r="0" b="0"/>
            <a:pathLst>
              <a:path w="120000" h="120000" extrusionOk="0">
                <a:moveTo>
                  <a:pt x="14884" y="76128"/>
                </a:moveTo>
                <a:lnTo>
                  <a:pt x="32217" y="76128"/>
                </a:lnTo>
                <a:lnTo>
                  <a:pt x="32217" y="108128"/>
                </a:lnTo>
                <a:lnTo>
                  <a:pt x="14884" y="108128"/>
                </a:lnTo>
                <a:close/>
                <a:moveTo>
                  <a:pt x="41553" y="62795"/>
                </a:moveTo>
                <a:lnTo>
                  <a:pt x="58887" y="62795"/>
                </a:lnTo>
                <a:lnTo>
                  <a:pt x="58887" y="108128"/>
                </a:lnTo>
                <a:lnTo>
                  <a:pt x="41553" y="108128"/>
                </a:lnTo>
                <a:close/>
                <a:moveTo>
                  <a:pt x="68223" y="49462"/>
                </a:moveTo>
                <a:lnTo>
                  <a:pt x="85556" y="49462"/>
                </a:lnTo>
                <a:lnTo>
                  <a:pt x="85556" y="108128"/>
                </a:lnTo>
                <a:lnTo>
                  <a:pt x="68223" y="108128"/>
                </a:lnTo>
                <a:close/>
                <a:moveTo>
                  <a:pt x="94892" y="36128"/>
                </a:moveTo>
                <a:lnTo>
                  <a:pt x="112226" y="36128"/>
                </a:lnTo>
                <a:lnTo>
                  <a:pt x="112226" y="108128"/>
                </a:lnTo>
                <a:lnTo>
                  <a:pt x="94892" y="108128"/>
                </a:lnTo>
                <a:close/>
                <a:moveTo>
                  <a:pt x="85995" y="8326"/>
                </a:moveTo>
                <a:lnTo>
                  <a:pt x="106690" y="9163"/>
                </a:lnTo>
                <a:lnTo>
                  <a:pt x="97068" y="27504"/>
                </a:lnTo>
                <a:lnTo>
                  <a:pt x="94300" y="22709"/>
                </a:lnTo>
                <a:lnTo>
                  <a:pt x="20057" y="65573"/>
                </a:lnTo>
                <a:lnTo>
                  <a:pt x="14521" y="55984"/>
                </a:lnTo>
                <a:lnTo>
                  <a:pt x="88763" y="13120"/>
                </a:lnTo>
                <a:close/>
                <a:moveTo>
                  <a:pt x="0" y="0"/>
                </a:moveTo>
                <a:lnTo>
                  <a:pt x="6666" y="0"/>
                </a:lnTo>
                <a:lnTo>
                  <a:pt x="6666" y="113333"/>
                </a:lnTo>
                <a:lnTo>
                  <a:pt x="120000" y="113333"/>
                </a:lnTo>
                <a:lnTo>
                  <a:pt x="120000" y="119999"/>
                </a:lnTo>
                <a:lnTo>
                  <a:pt x="6666" y="119999"/>
                </a:lnTo>
                <a:lnTo>
                  <a:pt x="6666" y="120000"/>
                </a:lnTo>
                <a:lnTo>
                  <a:pt x="0" y="120000"/>
                </a:lnTo>
                <a:lnTo>
                  <a:pt x="0" y="119999"/>
                </a:lnTo>
                <a:lnTo>
                  <a:pt x="0" y="113333"/>
                </a:lnTo>
                <a:close/>
              </a:path>
            </a:pathLst>
          </a:custGeom>
          <a:solidFill>
            <a:srgbClr val="0070C0"/>
          </a:solidFill>
          <a:ln>
            <a:solidFill>
              <a:srgbClr val="00B0F0"/>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9F9F9"/>
              </a:solidFill>
              <a:effectLst/>
              <a:uLnTx/>
              <a:uFillTx/>
              <a:latin typeface="Arial"/>
              <a:ea typeface="Arial"/>
              <a:cs typeface="Arial"/>
              <a:sym typeface="Arial"/>
            </a:endParaRPr>
          </a:p>
        </p:txBody>
      </p:sp>
      <p:sp>
        <p:nvSpPr>
          <p:cNvPr id="23" name="TextBox 22"/>
          <p:cNvSpPr txBox="1"/>
          <p:nvPr/>
        </p:nvSpPr>
        <p:spPr>
          <a:xfrm>
            <a:off x="1934396" y="4049015"/>
            <a:ext cx="77923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42E60"/>
                </a:solidFill>
                <a:effectLst/>
                <a:uLnTx/>
                <a:uFillTx/>
                <a:latin typeface="Arial Black" panose="020B0A04020102020204"/>
                <a:ea typeface="+mn-ea"/>
                <a:cs typeface="Arial" panose="020B0604020202020204" pitchFamily="34" charset="0"/>
              </a:rPr>
              <a:t>Predictor for college and career ready skills</a:t>
            </a:r>
          </a:p>
        </p:txBody>
      </p:sp>
      <p:sp>
        <p:nvSpPr>
          <p:cNvPr id="24" name="Shape 951"/>
          <p:cNvSpPr/>
          <p:nvPr/>
        </p:nvSpPr>
        <p:spPr>
          <a:xfrm>
            <a:off x="432914" y="5178311"/>
            <a:ext cx="869950" cy="711200"/>
          </a:xfrm>
          <a:custGeom>
            <a:avLst/>
            <a:gdLst/>
            <a:ahLst/>
            <a:cxnLst/>
            <a:rect l="0" t="0" r="0" b="0"/>
            <a:pathLst>
              <a:path w="120000" h="120000" extrusionOk="0">
                <a:moveTo>
                  <a:pt x="15387" y="14094"/>
                </a:moveTo>
                <a:lnTo>
                  <a:pt x="15387" y="14271"/>
                </a:lnTo>
                <a:lnTo>
                  <a:pt x="14271" y="14271"/>
                </a:lnTo>
                <a:lnTo>
                  <a:pt x="14271" y="105728"/>
                </a:lnTo>
                <a:lnTo>
                  <a:pt x="56634" y="105728"/>
                </a:lnTo>
                <a:cubicBezTo>
                  <a:pt x="46930" y="90026"/>
                  <a:pt x="36945" y="63771"/>
                  <a:pt x="16148" y="61948"/>
                </a:cubicBezTo>
                <a:lnTo>
                  <a:pt x="22230" y="43893"/>
                </a:lnTo>
                <a:cubicBezTo>
                  <a:pt x="41955" y="50354"/>
                  <a:pt x="47363" y="57438"/>
                  <a:pt x="57212" y="71256"/>
                </a:cubicBezTo>
                <a:cubicBezTo>
                  <a:pt x="66276" y="51088"/>
                  <a:pt x="71373" y="40322"/>
                  <a:pt x="82718" y="22095"/>
                </a:cubicBezTo>
                <a:lnTo>
                  <a:pt x="102617" y="22095"/>
                </a:lnTo>
                <a:cubicBezTo>
                  <a:pt x="86351" y="45202"/>
                  <a:pt x="70652" y="78291"/>
                  <a:pt x="58462" y="105728"/>
                </a:cubicBezTo>
                <a:lnTo>
                  <a:pt x="105728" y="105728"/>
                </a:lnTo>
                <a:lnTo>
                  <a:pt x="105728" y="22095"/>
                </a:lnTo>
                <a:lnTo>
                  <a:pt x="105866" y="22095"/>
                </a:lnTo>
                <a:lnTo>
                  <a:pt x="105866" y="14094"/>
                </a:lnTo>
                <a:close/>
                <a:moveTo>
                  <a:pt x="0" y="0"/>
                </a:moveTo>
                <a:lnTo>
                  <a:pt x="120000" y="0"/>
                </a:lnTo>
                <a:lnTo>
                  <a:pt x="120000" y="120000"/>
                </a:lnTo>
                <a:lnTo>
                  <a:pt x="0" y="120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25" name="TextBox 24"/>
          <p:cNvSpPr txBox="1"/>
          <p:nvPr/>
        </p:nvSpPr>
        <p:spPr>
          <a:xfrm>
            <a:off x="1934396" y="5200967"/>
            <a:ext cx="8157681" cy="1077218"/>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42E60"/>
                </a:solidFill>
                <a:effectLst/>
                <a:uLnTx/>
                <a:uFillTx/>
                <a:latin typeface="Arial Black" panose="020B0A04020102020204"/>
                <a:ea typeface="+mn-ea"/>
                <a:cs typeface="Arial" panose="020B0604020202020204" pitchFamily="34" charset="0"/>
              </a:rPr>
              <a:t>Score based on number of correct answers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4000" b="0" i="0" u="none" strike="noStrike" kern="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903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42042" y="0"/>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xmlns="" id="{1C5AF230-5923-4240-8D76-8664B75B41A1}"/>
              </a:ext>
            </a:extLst>
          </p:cNvPr>
          <p:cNvSpPr txBox="1">
            <a:spLocks/>
          </p:cNvSpPr>
          <p:nvPr/>
        </p:nvSpPr>
        <p:spPr>
          <a:xfrm>
            <a:off x="470773" y="566187"/>
            <a:ext cx="12916628"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rPr>
              <a:t>ACT Administration</a:t>
            </a:r>
          </a:p>
        </p:txBody>
      </p:sp>
      <p:sp>
        <p:nvSpPr>
          <p:cNvPr id="6" name="TextBox 5">
            <a:extLst>
              <a:ext uri="{FF2B5EF4-FFF2-40B4-BE49-F238E27FC236}">
                <a16:creationId xmlns:a16="http://schemas.microsoft.com/office/drawing/2014/main" xmlns="" id="{8F733B19-33FD-4DC4-A6FC-4E768390CE0B}"/>
              </a:ext>
            </a:extLst>
          </p:cNvPr>
          <p:cNvSpPr txBox="1"/>
          <p:nvPr/>
        </p:nvSpPr>
        <p:spPr>
          <a:xfrm>
            <a:off x="470773" y="1423817"/>
            <a:ext cx="106735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2E60"/>
                </a:solidFill>
                <a:effectLst/>
                <a:uLnTx/>
                <a:uFillTx/>
                <a:latin typeface="Arial" panose="020B0604020202020204" pitchFamily="34" charset="0"/>
                <a:ea typeface="+mn-ea"/>
                <a:cs typeface="+mn-cs"/>
              </a:rPr>
              <a:t>These items ARE permitted: </a:t>
            </a:r>
          </a:p>
        </p:txBody>
      </p:sp>
      <p:sp>
        <p:nvSpPr>
          <p:cNvPr id="7" name="Rectangle: Rounded Corners 12">
            <a:extLst>
              <a:ext uri="{FF2B5EF4-FFF2-40B4-BE49-F238E27FC236}">
                <a16:creationId xmlns:a16="http://schemas.microsoft.com/office/drawing/2014/main" xmlns="" id="{D8443C25-A32E-4098-846E-E8222A154A21}"/>
              </a:ext>
            </a:extLst>
          </p:cNvPr>
          <p:cNvSpPr/>
          <p:nvPr/>
        </p:nvSpPr>
        <p:spPr>
          <a:xfrm>
            <a:off x="2034249" y="2457961"/>
            <a:ext cx="3316882" cy="3532172"/>
          </a:xfrm>
          <a:prstGeom prst="round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ACT-approved calculators CAN be used on the math subject test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rPr>
              <a:t>*</a:t>
            </a:r>
            <a:r>
              <a:rPr lang="en-US" dirty="0">
                <a:solidFill>
                  <a:prstClr val="white"/>
                </a:solidFill>
                <a:latin typeface="Arial" panose="020B0604020202020204" pitchFamily="34" charset="0"/>
              </a:rPr>
              <a:t>See ACT website for up-to-date calculator policy </a:t>
            </a:r>
            <a:endParaRPr kumimoji="0" lang="en-US" b="0" i="0" u="none" strike="noStrike" kern="1200" cap="none" spc="0" normalizeH="0" baseline="0" noProof="0" dirty="0">
              <a:ln>
                <a:noFill/>
              </a:ln>
              <a:solidFill>
                <a:prstClr val="white"/>
              </a:solidFill>
              <a:effectLst/>
              <a:uLnTx/>
              <a:uFillTx/>
              <a:latin typeface="Arial" panose="020B0604020202020204" pitchFamily="34" charset="0"/>
            </a:endParaRPr>
          </a:p>
        </p:txBody>
      </p:sp>
      <p:sp>
        <p:nvSpPr>
          <p:cNvPr id="8" name="Rectangle: Rounded Corners 13">
            <a:extLst>
              <a:ext uri="{FF2B5EF4-FFF2-40B4-BE49-F238E27FC236}">
                <a16:creationId xmlns:a16="http://schemas.microsoft.com/office/drawing/2014/main" xmlns="" id="{5324CAA3-612A-4CD8-8D34-9440C6DE4809}"/>
              </a:ext>
            </a:extLst>
          </p:cNvPr>
          <p:cNvSpPr/>
          <p:nvPr/>
        </p:nvSpPr>
        <p:spPr>
          <a:xfrm>
            <a:off x="6822136" y="2457961"/>
            <a:ext cx="3316882" cy="3532172"/>
          </a:xfrm>
          <a:prstGeom prst="round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English  learners CAN use an ACT-approved word-to-word bilingual dictionary</a:t>
            </a:r>
          </a:p>
          <a:p>
            <a:pPr lvl="0" algn="ctr">
              <a:defRPr/>
            </a:pPr>
            <a:r>
              <a:rPr lang="en-US" sz="2400" dirty="0">
                <a:solidFill>
                  <a:prstClr val="white"/>
                </a:solidFill>
                <a:latin typeface="Arial" panose="020B0604020202020204" pitchFamily="34" charset="0"/>
              </a:rPr>
              <a:t>*</a:t>
            </a:r>
            <a:r>
              <a:rPr lang="en-US" dirty="0">
                <a:solidFill>
                  <a:prstClr val="white"/>
                </a:solidFill>
                <a:latin typeface="Arial" panose="020B0604020202020204" pitchFamily="34" charset="0"/>
              </a:rPr>
              <a:t>See ACT website for up-to-date English Learner Supports</a:t>
            </a:r>
            <a:endParaRPr kumimoji="0" lang="en-US" b="0" i="0" u="none" strike="noStrike" kern="1200" cap="none" spc="0" normalizeH="0" baseline="0" noProof="0" dirty="0">
              <a:ln>
                <a:noFill/>
              </a:ln>
              <a:solidFill>
                <a:prstClr val="white"/>
              </a:solidFill>
              <a:effectLst/>
              <a:uLnTx/>
              <a:uFillTx/>
              <a:latin typeface="Arial" panose="020B0604020202020204" pitchFamily="34" charset="0"/>
            </a:endParaRPr>
          </a:p>
        </p:txBody>
      </p:sp>
      <p:pic>
        <p:nvPicPr>
          <p:cNvPr id="9" name="Graphic 15" descr="Calculator">
            <a:extLst>
              <a:ext uri="{FF2B5EF4-FFF2-40B4-BE49-F238E27FC236}">
                <a16:creationId xmlns:a16="http://schemas.microsoft.com/office/drawing/2014/main" xmlns="" id="{6E15BB40-DB5C-4831-9935-C0A783D72F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35490" y="2102361"/>
            <a:ext cx="914400" cy="914400"/>
          </a:xfrm>
          <a:prstGeom prst="rect">
            <a:avLst/>
          </a:prstGeom>
        </p:spPr>
      </p:pic>
      <p:pic>
        <p:nvPicPr>
          <p:cNvPr id="10" name="Graphic 16" descr="Closed book">
            <a:extLst>
              <a:ext uri="{FF2B5EF4-FFF2-40B4-BE49-F238E27FC236}">
                <a16:creationId xmlns:a16="http://schemas.microsoft.com/office/drawing/2014/main" xmlns="" id="{84EF40D4-5543-4A4E-811C-599208C469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023377" y="2070874"/>
            <a:ext cx="914400" cy="914400"/>
          </a:xfrm>
          <a:prstGeom prst="rect">
            <a:avLst/>
          </a:prstGeom>
        </p:spPr>
      </p:pic>
    </p:spTree>
    <p:extLst>
      <p:ext uri="{BB962C8B-B14F-4D97-AF65-F5344CB8AC3E}">
        <p14:creationId xmlns:p14="http://schemas.microsoft.com/office/powerpoint/2010/main" val="231041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4B8035-297F-B1B8-1707-8972F64E46EE}"/>
              </a:ext>
            </a:extLst>
          </p:cNvPr>
          <p:cNvSpPr>
            <a:spLocks noGrp="1"/>
          </p:cNvSpPr>
          <p:nvPr>
            <p:ph type="title"/>
          </p:nvPr>
        </p:nvSpPr>
        <p:spPr/>
        <p:txBody>
          <a:bodyPr>
            <a:normAutofit/>
          </a:bodyPr>
          <a:lstStyle/>
          <a:p>
            <a:r>
              <a:rPr lang="en-US" sz="5400" dirty="0" err="1"/>
              <a:t>MyACT</a:t>
            </a:r>
            <a:endParaRPr lang="en-US" sz="5400" dirty="0"/>
          </a:p>
        </p:txBody>
      </p:sp>
      <p:sp>
        <p:nvSpPr>
          <p:cNvPr id="3" name="Text Placeholder 2">
            <a:extLst>
              <a:ext uri="{FF2B5EF4-FFF2-40B4-BE49-F238E27FC236}">
                <a16:creationId xmlns:a16="http://schemas.microsoft.com/office/drawing/2014/main" xmlns="" id="{4F36CF65-EA72-431A-3600-0A8C4BCE91AB}"/>
              </a:ext>
            </a:extLst>
          </p:cNvPr>
          <p:cNvSpPr>
            <a:spLocks noGrp="1"/>
          </p:cNvSpPr>
          <p:nvPr>
            <p:ph type="body" idx="1"/>
          </p:nvPr>
        </p:nvSpPr>
        <p:spPr>
          <a:xfrm>
            <a:off x="3851948" y="518329"/>
            <a:ext cx="7547650" cy="807720"/>
          </a:xfrm>
        </p:spPr>
        <p:txBody>
          <a:bodyPr/>
          <a:lstStyle/>
          <a:p>
            <a:r>
              <a:rPr lang="en-US" dirty="0" err="1"/>
              <a:t>MyACT</a:t>
            </a:r>
            <a:r>
              <a:rPr lang="en-US" dirty="0"/>
              <a:t>, Test Information Release, and Fees</a:t>
            </a:r>
          </a:p>
        </p:txBody>
      </p:sp>
      <p:sp>
        <p:nvSpPr>
          <p:cNvPr id="4" name="Content Placeholder 3">
            <a:extLst>
              <a:ext uri="{FF2B5EF4-FFF2-40B4-BE49-F238E27FC236}">
                <a16:creationId xmlns:a16="http://schemas.microsoft.com/office/drawing/2014/main" xmlns="" id="{9088F397-DEF4-F2D0-61BB-77B7A326F401}"/>
              </a:ext>
            </a:extLst>
          </p:cNvPr>
          <p:cNvSpPr>
            <a:spLocks noGrp="1"/>
          </p:cNvSpPr>
          <p:nvPr>
            <p:ph sz="half" idx="2"/>
          </p:nvPr>
        </p:nvSpPr>
        <p:spPr>
          <a:xfrm>
            <a:off x="3867912" y="1326049"/>
            <a:ext cx="7547650" cy="4628247"/>
          </a:xfrm>
        </p:spPr>
        <p:txBody>
          <a:bodyPr>
            <a:normAutofit/>
          </a:bodyPr>
          <a:lstStyle/>
          <a:p>
            <a:pPr marL="342900" indent="-342900">
              <a:buFont typeface="Arial" panose="020B0604020202020204" pitchFamily="34" charset="0"/>
              <a:buChar char="•"/>
            </a:pPr>
            <a:r>
              <a:rPr lang="en-US" dirty="0"/>
              <a:t>Students will need to create a </a:t>
            </a:r>
            <a:r>
              <a:rPr lang="en-US" dirty="0" err="1"/>
              <a:t>MyACT</a:t>
            </a:r>
            <a:r>
              <a:rPr lang="en-US" dirty="0"/>
              <a:t> account to register for any ACT test including the state test in March.</a:t>
            </a:r>
          </a:p>
          <a:p>
            <a:pPr marL="342900" indent="-342900">
              <a:buFont typeface="Arial" panose="020B0604020202020204" pitchFamily="34" charset="0"/>
              <a:buChar char="•"/>
            </a:pPr>
            <a:r>
              <a:rPr lang="en-US" dirty="0"/>
              <a:t>Accommodations must be requested through </a:t>
            </a:r>
            <a:r>
              <a:rPr lang="en-US" dirty="0" err="1"/>
              <a:t>MyACT</a:t>
            </a:r>
            <a:r>
              <a:rPr lang="en-US" dirty="0"/>
              <a:t> for any students with current IEP/504.  The school will receive notice and submit documentation.  The final decision is made by ACT. </a:t>
            </a:r>
          </a:p>
          <a:p>
            <a:pPr marL="342900" indent="-342900">
              <a:buFont typeface="Arial" panose="020B0604020202020204" pitchFamily="34" charset="0"/>
              <a:buChar char="•"/>
            </a:pPr>
            <a:r>
              <a:rPr lang="en-US" dirty="0"/>
              <a:t>Examinees who test through National testing at a National test center in either December, April or June can purchase a digital copy of the multiple-choice questions, student’s answers, a copy of the student’s answer document, the answer key and the conversion table used in determining the ACT score.</a:t>
            </a:r>
          </a:p>
          <a:p>
            <a:pPr marL="342900" indent="-342900">
              <a:buFont typeface="Arial" panose="020B0604020202020204" pitchFamily="34" charset="0"/>
              <a:buChar char="•"/>
            </a:pPr>
            <a:r>
              <a:rPr lang="en-US" dirty="0"/>
              <a:t>ACT Fee Waivers</a:t>
            </a:r>
          </a:p>
          <a:p>
            <a:r>
              <a:rPr lang="en-US" dirty="0">
                <a:hlinkClick r:id="rId2"/>
              </a:rPr>
              <a:t>ACT Test Options and Prices</a:t>
            </a:r>
            <a:endParaRPr lang="en-US" dirty="0"/>
          </a:p>
        </p:txBody>
      </p:sp>
      <p:sp>
        <p:nvSpPr>
          <p:cNvPr id="5" name="Slide Number Placeholder 4">
            <a:extLst>
              <a:ext uri="{FF2B5EF4-FFF2-40B4-BE49-F238E27FC236}">
                <a16:creationId xmlns:a16="http://schemas.microsoft.com/office/drawing/2014/main" xmlns="" id="{7AB3BA15-A445-DC98-C587-045FE16C8F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109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xmlns="" id="{1C5AF230-5923-4240-8D76-8664B75B41A1}"/>
              </a:ext>
            </a:extLst>
          </p:cNvPr>
          <p:cNvSpPr txBox="1">
            <a:spLocks/>
          </p:cNvSpPr>
          <p:nvPr/>
        </p:nvSpPr>
        <p:spPr>
          <a:xfrm>
            <a:off x="470306" y="566191"/>
            <a:ext cx="6500337" cy="22432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rPr>
              <a:t>ACT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endParaRPr>
          </a:p>
        </p:txBody>
      </p:sp>
      <p:sp>
        <p:nvSpPr>
          <p:cNvPr id="6" name="TextBox 5">
            <a:extLst>
              <a:ext uri="{FF2B5EF4-FFF2-40B4-BE49-F238E27FC236}">
                <a16:creationId xmlns:a16="http://schemas.microsoft.com/office/drawing/2014/main" xmlns="" id="{8F733B19-33FD-4DC4-A6FC-4E768390CE0B}"/>
              </a:ext>
            </a:extLst>
          </p:cNvPr>
          <p:cNvSpPr txBox="1"/>
          <p:nvPr/>
        </p:nvSpPr>
        <p:spPr>
          <a:xfrm>
            <a:off x="485275" y="1399045"/>
            <a:ext cx="26704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2E60"/>
                </a:solidFill>
                <a:effectLst>
                  <a:outerShdw blurRad="38100" dist="38100" dir="2700000" algn="tl">
                    <a:srgbClr val="000000">
                      <a:alpha val="43137"/>
                    </a:srgbClr>
                  </a:outerShdw>
                </a:effectLst>
                <a:uLnTx/>
                <a:uFillTx/>
                <a:latin typeface="Arial" panose="020B0604020202020204" pitchFamily="34" charset="0"/>
                <a:ea typeface="+mn-ea"/>
                <a:cs typeface="+mn-cs"/>
              </a:rPr>
              <a:t>Total Administration Time</a:t>
            </a:r>
          </a:p>
        </p:txBody>
      </p:sp>
      <p:graphicFrame>
        <p:nvGraphicFramePr>
          <p:cNvPr id="7" name="Table 6">
            <a:extLst>
              <a:ext uri="{FF2B5EF4-FFF2-40B4-BE49-F238E27FC236}">
                <a16:creationId xmlns:a16="http://schemas.microsoft.com/office/drawing/2014/main" xmlns="" id="{57DD9126-130E-4E80-87D5-9E999F911D76}"/>
              </a:ext>
            </a:extLst>
          </p:cNvPr>
          <p:cNvGraphicFramePr>
            <a:graphicFrameLocks noGrp="1"/>
          </p:cNvGraphicFramePr>
          <p:nvPr/>
        </p:nvGraphicFramePr>
        <p:xfrm>
          <a:off x="3354841" y="566192"/>
          <a:ext cx="8167446" cy="5189603"/>
        </p:xfrm>
        <a:graphic>
          <a:graphicData uri="http://schemas.openxmlformats.org/drawingml/2006/table">
            <a:tbl>
              <a:tblPr firstRow="1" bandRow="1">
                <a:tableStyleId>{5C22544A-7EE6-4342-B048-85BDC9FD1C3A}</a:tableStyleId>
              </a:tblPr>
              <a:tblGrid>
                <a:gridCol w="2191190">
                  <a:extLst>
                    <a:ext uri="{9D8B030D-6E8A-4147-A177-3AD203B41FA5}">
                      <a16:colId xmlns:a16="http://schemas.microsoft.com/office/drawing/2014/main" xmlns="" val="2368713114"/>
                    </a:ext>
                  </a:extLst>
                </a:gridCol>
                <a:gridCol w="2909600">
                  <a:extLst>
                    <a:ext uri="{9D8B030D-6E8A-4147-A177-3AD203B41FA5}">
                      <a16:colId xmlns:a16="http://schemas.microsoft.com/office/drawing/2014/main" xmlns="" val="1684423312"/>
                    </a:ext>
                  </a:extLst>
                </a:gridCol>
                <a:gridCol w="3066656">
                  <a:extLst>
                    <a:ext uri="{9D8B030D-6E8A-4147-A177-3AD203B41FA5}">
                      <a16:colId xmlns:a16="http://schemas.microsoft.com/office/drawing/2014/main" xmlns="" val="3174509938"/>
                    </a:ext>
                  </a:extLst>
                </a:gridCol>
              </a:tblGrid>
              <a:tr h="1157019">
                <a:tc>
                  <a:txBody>
                    <a:bodyPr/>
                    <a:lstStyle/>
                    <a:p>
                      <a:pPr algn="ctr"/>
                      <a:r>
                        <a:rPr lang="en-US" sz="3200" dirty="0">
                          <a:solidFill>
                            <a:schemeClr val="accent1"/>
                          </a:solidFill>
                          <a:latin typeface="Arial" panose="020B0604020202020204" pitchFamily="34" charset="0"/>
                        </a:rPr>
                        <a:t>Event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dirty="0">
                          <a:solidFill>
                            <a:schemeClr val="accent1"/>
                          </a:solidFill>
                          <a:latin typeface="Arial" panose="020B0604020202020204" pitchFamily="34" charset="0"/>
                        </a:rPr>
                        <a:t>Questions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3200" dirty="0">
                          <a:solidFill>
                            <a:schemeClr val="accent1"/>
                          </a:solidFill>
                          <a:latin typeface="Arial" panose="020B0604020202020204" pitchFamily="34" charset="0"/>
                        </a:rPr>
                        <a:t>Length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11994831"/>
                  </a:ext>
                </a:extLst>
              </a:tr>
              <a:tr h="1008146">
                <a:tc>
                  <a:txBody>
                    <a:bodyPr/>
                    <a:lstStyle/>
                    <a:p>
                      <a:r>
                        <a:rPr lang="en-US" sz="2400" dirty="0">
                          <a:solidFill>
                            <a:schemeClr val="accent1"/>
                          </a:solidFill>
                          <a:latin typeface="Arial" panose="020B0604020202020204" pitchFamily="34" charset="0"/>
                        </a:rPr>
                        <a:t>English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400" dirty="0">
                          <a:solidFill>
                            <a:schemeClr val="accent1"/>
                          </a:solidFill>
                          <a:latin typeface="Arial" panose="020B0604020202020204" pitchFamily="34" charset="0"/>
                        </a:rPr>
                        <a:t>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400" dirty="0">
                          <a:solidFill>
                            <a:schemeClr val="accent1"/>
                          </a:solidFill>
                          <a:latin typeface="Arial" panose="020B0604020202020204" pitchFamily="34" charset="0"/>
                        </a:rPr>
                        <a:t>45 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027663152"/>
                  </a:ext>
                </a:extLst>
              </a:tr>
              <a:tr h="1008146">
                <a:tc>
                  <a:txBody>
                    <a:bodyPr/>
                    <a:lstStyle/>
                    <a:p>
                      <a:r>
                        <a:rPr lang="en-US" sz="2400" dirty="0">
                          <a:solidFill>
                            <a:schemeClr val="accent1"/>
                          </a:solidFill>
                          <a:latin typeface="Arial" panose="020B0604020202020204" pitchFamily="34"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accent1"/>
                          </a:solidFill>
                          <a:latin typeface="Arial" panose="020B0604020202020204" pitchFamily="34" charset="0"/>
                        </a:rPr>
                        <a:t>60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accent1"/>
                          </a:solidFill>
                          <a:latin typeface="Arial" panose="020B0604020202020204" pitchFamily="34" charset="0"/>
                        </a:rPr>
                        <a:t>60 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21539848"/>
                  </a:ext>
                </a:extLst>
              </a:tr>
              <a:tr h="1008146">
                <a:tc>
                  <a:txBody>
                    <a:bodyPr/>
                    <a:lstStyle/>
                    <a:p>
                      <a:r>
                        <a:rPr lang="en-US" sz="2400" dirty="0">
                          <a:solidFill>
                            <a:schemeClr val="accent1"/>
                          </a:solidFill>
                          <a:latin typeface="Arial" panose="020B0604020202020204" pitchFamily="34" charset="0"/>
                        </a:rPr>
                        <a:t>Reading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400" dirty="0">
                          <a:solidFill>
                            <a:schemeClr val="accent1"/>
                          </a:solidFill>
                          <a:latin typeface="Arial" panose="020B0604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400" dirty="0">
                          <a:solidFill>
                            <a:schemeClr val="accent1"/>
                          </a:solidFill>
                          <a:latin typeface="Arial" panose="020B0604020202020204" pitchFamily="34" charset="0"/>
                        </a:rPr>
                        <a:t>35 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022084199"/>
                  </a:ext>
                </a:extLst>
              </a:tr>
              <a:tr h="1008146">
                <a:tc>
                  <a:txBody>
                    <a:bodyPr/>
                    <a:lstStyle/>
                    <a:p>
                      <a:r>
                        <a:rPr lang="en-US" sz="2400" dirty="0">
                          <a:solidFill>
                            <a:schemeClr val="accent1"/>
                          </a:solidFill>
                          <a:latin typeface="Arial" panose="020B0604020202020204" pitchFamily="34"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accent1"/>
                          </a:solidFill>
                          <a:latin typeface="Arial" panose="020B0604020202020204" pitchFamily="34" charset="0"/>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solidFill>
                            <a:schemeClr val="accent1"/>
                          </a:solidFill>
                          <a:latin typeface="Arial" panose="020B0604020202020204" pitchFamily="34" charset="0"/>
                        </a:rPr>
                        <a:t>35 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77358161"/>
                  </a:ext>
                </a:extLst>
              </a:tr>
            </a:tbl>
          </a:graphicData>
        </a:graphic>
      </p:graphicFrame>
    </p:spTree>
    <p:extLst>
      <p:ext uri="{BB962C8B-B14F-4D97-AF65-F5344CB8AC3E}">
        <p14:creationId xmlns:p14="http://schemas.microsoft.com/office/powerpoint/2010/main" val="1443847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object 7"/>
          <p:cNvSpPr/>
          <p:nvPr/>
        </p:nvSpPr>
        <p:spPr>
          <a:xfrm>
            <a:off x="3794235" y="467005"/>
            <a:ext cx="8063483" cy="5445670"/>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xmlns="" id="{1C5AF230-5923-4240-8D76-8664B75B41A1}"/>
              </a:ext>
            </a:extLst>
          </p:cNvPr>
          <p:cNvSpPr txBox="1">
            <a:spLocks/>
          </p:cNvSpPr>
          <p:nvPr/>
        </p:nvSpPr>
        <p:spPr>
          <a:xfrm>
            <a:off x="336330" y="1958449"/>
            <a:ext cx="2943639" cy="18462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rPr>
              <a:t>ACT Score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rPr>
              <a:t>Reports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0" normalizeH="0" baseline="0" noProof="0" dirty="0">
              <a:ln>
                <a:noFill/>
              </a:ln>
              <a:solidFill>
                <a:srgbClr val="042E60"/>
              </a:solidFill>
              <a:effectLst/>
              <a:uLnTx/>
              <a:uFillTx/>
              <a:latin typeface="Arial Black" panose="020B0A04020102020204" pitchFamily="34" charset="0"/>
              <a:ea typeface="+mj-ea"/>
              <a:cs typeface="+mj-cs"/>
            </a:endParaRPr>
          </a:p>
        </p:txBody>
      </p:sp>
      <p:sp>
        <p:nvSpPr>
          <p:cNvPr id="7" name="object 11"/>
          <p:cNvSpPr/>
          <p:nvPr/>
        </p:nvSpPr>
        <p:spPr>
          <a:xfrm>
            <a:off x="3920359" y="903890"/>
            <a:ext cx="840828" cy="693683"/>
          </a:xfrm>
          <a:custGeom>
            <a:avLst/>
            <a:gdLst/>
            <a:ahLst/>
            <a:cxnLst/>
            <a:rect l="l" t="t" r="r" b="b"/>
            <a:pathLst>
              <a:path w="474345" h="304800">
                <a:moveTo>
                  <a:pt x="0" y="50799"/>
                </a:moveTo>
                <a:lnTo>
                  <a:pt x="3990" y="31021"/>
                </a:lnTo>
                <a:lnTo>
                  <a:pt x="14874" y="14874"/>
                </a:lnTo>
                <a:lnTo>
                  <a:pt x="31021" y="3990"/>
                </a:lnTo>
                <a:lnTo>
                  <a:pt x="50800" y="0"/>
                </a:lnTo>
                <a:lnTo>
                  <a:pt x="423164" y="0"/>
                </a:lnTo>
                <a:lnTo>
                  <a:pt x="442942" y="3990"/>
                </a:lnTo>
                <a:lnTo>
                  <a:pt x="459089" y="14874"/>
                </a:lnTo>
                <a:lnTo>
                  <a:pt x="469973" y="31021"/>
                </a:lnTo>
                <a:lnTo>
                  <a:pt x="473964" y="50799"/>
                </a:lnTo>
                <a:lnTo>
                  <a:pt x="473964" y="253999"/>
                </a:lnTo>
                <a:lnTo>
                  <a:pt x="469973" y="273778"/>
                </a:lnTo>
                <a:lnTo>
                  <a:pt x="459089" y="289925"/>
                </a:lnTo>
                <a:lnTo>
                  <a:pt x="442942" y="300809"/>
                </a:lnTo>
                <a:lnTo>
                  <a:pt x="423164" y="304799"/>
                </a:lnTo>
                <a:lnTo>
                  <a:pt x="50800" y="304799"/>
                </a:lnTo>
                <a:lnTo>
                  <a:pt x="31021" y="300809"/>
                </a:lnTo>
                <a:lnTo>
                  <a:pt x="14874" y="289925"/>
                </a:lnTo>
                <a:lnTo>
                  <a:pt x="3990" y="273778"/>
                </a:lnTo>
                <a:lnTo>
                  <a:pt x="0" y="253999"/>
                </a:lnTo>
                <a:lnTo>
                  <a:pt x="0" y="50799"/>
                </a:lnTo>
                <a:close/>
              </a:path>
            </a:pathLst>
          </a:custGeom>
          <a:ln w="70104">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val 3"/>
          <p:cNvSpPr/>
          <p:nvPr/>
        </p:nvSpPr>
        <p:spPr>
          <a:xfrm>
            <a:off x="3825766" y="4005682"/>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1" name="Oval 10"/>
          <p:cNvSpPr/>
          <p:nvPr/>
        </p:nvSpPr>
        <p:spPr>
          <a:xfrm>
            <a:off x="6521670" y="4005683"/>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2" name="Oval 11"/>
          <p:cNvSpPr/>
          <p:nvPr/>
        </p:nvSpPr>
        <p:spPr>
          <a:xfrm>
            <a:off x="3794235" y="5244661"/>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3" name="Oval 12"/>
          <p:cNvSpPr/>
          <p:nvPr/>
        </p:nvSpPr>
        <p:spPr>
          <a:xfrm>
            <a:off x="6521670" y="4667834"/>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9344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6" name="Rectangle 5"/>
          <p:cNvSpPr/>
          <p:nvPr/>
        </p:nvSpPr>
        <p:spPr>
          <a:xfrm>
            <a:off x="336330" y="315211"/>
            <a:ext cx="11435256" cy="589514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4" name="Rectangle 3"/>
          <p:cNvSpPr/>
          <p:nvPr/>
        </p:nvSpPr>
        <p:spPr>
          <a:xfrm>
            <a:off x="336330" y="315310"/>
            <a:ext cx="3741683" cy="5749159"/>
          </a:xfrm>
          <a:prstGeom prst="rect">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nvGrpSpPr>
          <p:cNvPr id="17" name="Group 16"/>
          <p:cNvGrpSpPr/>
          <p:nvPr/>
        </p:nvGrpSpPr>
        <p:grpSpPr>
          <a:xfrm>
            <a:off x="4604857" y="2090755"/>
            <a:ext cx="6899011" cy="2601785"/>
            <a:chOff x="6663472" y="1092035"/>
            <a:chExt cx="6899011" cy="2601785"/>
          </a:xfrm>
        </p:grpSpPr>
        <p:sp>
          <p:nvSpPr>
            <p:cNvPr id="13" name="TextBox 12"/>
            <p:cNvSpPr txBox="1"/>
            <p:nvPr/>
          </p:nvSpPr>
          <p:spPr>
            <a:xfrm>
              <a:off x="6931190" y="1092035"/>
              <a:ext cx="6104448"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0" b="1" i="0" u="none" strike="noStrike" kern="1200" cap="none" spc="0" normalizeH="0" baseline="0" noProof="0" dirty="0">
                <a:ln>
                  <a:noFill/>
                </a:ln>
                <a:solidFill>
                  <a:srgbClr val="042E60"/>
                </a:solidFill>
                <a:effectLst/>
                <a:uLnTx/>
                <a:uFillTx/>
                <a:latin typeface="Arial Black" panose="020B0A04020102020204"/>
                <a:ea typeface="+mn-ea"/>
                <a:cs typeface="+mn-cs"/>
              </a:endParaRPr>
            </a:p>
          </p:txBody>
        </p:sp>
        <p:sp>
          <p:nvSpPr>
            <p:cNvPr id="15" name="TextBox 14"/>
            <p:cNvSpPr txBox="1"/>
            <p:nvPr/>
          </p:nvSpPr>
          <p:spPr>
            <a:xfrm>
              <a:off x="6931190" y="2030005"/>
              <a:ext cx="610444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C000"/>
                </a:solidFill>
                <a:effectLst/>
                <a:uLnTx/>
                <a:uFillTx/>
                <a:latin typeface="Arial Black" panose="020B0A04020102020204"/>
                <a:ea typeface="+mn-ea"/>
                <a:cs typeface="+mn-cs"/>
              </a:endParaRPr>
            </a:p>
          </p:txBody>
        </p:sp>
        <p:sp>
          <p:nvSpPr>
            <p:cNvPr id="16" name="TextBox 15"/>
            <p:cNvSpPr txBox="1"/>
            <p:nvPr/>
          </p:nvSpPr>
          <p:spPr>
            <a:xfrm>
              <a:off x="6663472" y="2678157"/>
              <a:ext cx="689901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The ACT</a:t>
              </a:r>
              <a:r>
                <a:rPr kumimoji="0" lang="en-US" sz="6000" b="0" i="0" u="none" strike="noStrike" kern="1200" cap="none" spc="0" normalizeH="0" baseline="30000" noProof="0" dirty="0">
                  <a:ln>
                    <a:noFill/>
                  </a:ln>
                  <a:solidFill>
                    <a:srgbClr val="042E60"/>
                  </a:solidFill>
                  <a:effectLst/>
                  <a:uLnTx/>
                  <a:uFillTx/>
                  <a:latin typeface="Arial" panose="020B0604020202020204"/>
                  <a:ea typeface="+mn-ea"/>
                  <a:cs typeface="+mn-cs"/>
                </a:rPr>
                <a:t>® </a:t>
              </a: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TEST</a:t>
              </a:r>
            </a:p>
          </p:txBody>
        </p:sp>
      </p:grpSp>
      <p:sp>
        <p:nvSpPr>
          <p:cNvPr id="7" name="Rectangle 6"/>
          <p:cNvSpPr/>
          <p:nvPr/>
        </p:nvSpPr>
        <p:spPr>
          <a:xfrm>
            <a:off x="5127681" y="1620519"/>
            <a:ext cx="5883342" cy="132343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42E60"/>
                </a:solidFill>
                <a:effectLst/>
                <a:uLnTx/>
                <a:uFillTx/>
                <a:latin typeface="Arial Black" panose="020B0A04020102020204"/>
                <a:ea typeface="+mn-ea"/>
                <a:cs typeface="+mn-cs"/>
              </a:rPr>
              <a:t>BENEFITS</a:t>
            </a:r>
          </a:p>
        </p:txBody>
      </p:sp>
      <p:sp>
        <p:nvSpPr>
          <p:cNvPr id="8" name="Rectangle 7"/>
          <p:cNvSpPr/>
          <p:nvPr/>
        </p:nvSpPr>
        <p:spPr>
          <a:xfrm>
            <a:off x="6147031" y="2857652"/>
            <a:ext cx="3844642" cy="92333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rial Black" panose="020B0A04020102020204"/>
                <a:ea typeface="+mn-ea"/>
                <a:cs typeface="+mn-cs"/>
              </a:rPr>
              <a:t>Of Taking</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664" y="1891675"/>
            <a:ext cx="2269808" cy="2596330"/>
          </a:xfrm>
          <a:prstGeom prst="rect">
            <a:avLst/>
          </a:prstGeom>
        </p:spPr>
      </p:pic>
    </p:spTree>
    <p:extLst>
      <p:ext uri="{BB962C8B-B14F-4D97-AF65-F5344CB8AC3E}">
        <p14:creationId xmlns:p14="http://schemas.microsoft.com/office/powerpoint/2010/main" val="118031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46235" y="0"/>
            <a:ext cx="12015446" cy="684006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6" name="Rectangle: Rounded Corners 9">
            <a:extLst>
              <a:ext uri="{FF2B5EF4-FFF2-40B4-BE49-F238E27FC236}">
                <a16:creationId xmlns:a16="http://schemas.microsoft.com/office/drawing/2014/main" xmlns="" id="{228EC688-A2C9-4A47-92D2-9C6C241AD30F}"/>
              </a:ext>
            </a:extLst>
          </p:cNvPr>
          <p:cNvSpPr/>
          <p:nvPr/>
        </p:nvSpPr>
        <p:spPr>
          <a:xfrm>
            <a:off x="3334950" y="2150021"/>
            <a:ext cx="2591838" cy="33380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FIND SCHOLARSHIPS AND FINANCIAL AID</a:t>
            </a:r>
          </a:p>
        </p:txBody>
      </p:sp>
      <p:sp>
        <p:nvSpPr>
          <p:cNvPr id="11" name="TextBox 10"/>
          <p:cNvSpPr txBox="1"/>
          <p:nvPr/>
        </p:nvSpPr>
        <p:spPr>
          <a:xfrm>
            <a:off x="202279" y="5944388"/>
            <a:ext cx="1082146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F497D"/>
                </a:solidFill>
                <a:effectLst/>
                <a:uLnTx/>
                <a:uFillTx/>
                <a:latin typeface="Arial Black" panose="020B0A04020102020204" pitchFamily="34" charset="0"/>
                <a:ea typeface="+mn-ea"/>
                <a:cs typeface="+mn-cs"/>
              </a:rPr>
              <a:t> </a:t>
            </a:r>
            <a:r>
              <a:rPr kumimoji="0" lang="en-US" sz="5400" b="0" i="0" u="none" strike="noStrike" kern="1200" cap="none" spc="0" normalizeH="0" baseline="0" noProof="0" dirty="0">
                <a:ln>
                  <a:noFill/>
                </a:ln>
                <a:solidFill>
                  <a:srgbClr val="1F497D"/>
                </a:solidFill>
                <a:effectLst/>
                <a:uLnTx/>
                <a:uFillTx/>
                <a:latin typeface="Arial Black" panose="020B0A04020102020204" pitchFamily="34" charset="0"/>
                <a:ea typeface="+mn-ea"/>
                <a:cs typeface="+mn-cs"/>
              </a:rPr>
              <a:t>BENEFITS FOR STUDENTS</a:t>
            </a:r>
          </a:p>
        </p:txBody>
      </p:sp>
      <p:sp>
        <p:nvSpPr>
          <p:cNvPr id="30" name="Rectangle: Rounded Corners 9">
            <a:extLst>
              <a:ext uri="{FF2B5EF4-FFF2-40B4-BE49-F238E27FC236}">
                <a16:creationId xmlns:a16="http://schemas.microsoft.com/office/drawing/2014/main" xmlns="" id="{228EC688-A2C9-4A47-92D2-9C6C241AD30F}"/>
              </a:ext>
            </a:extLst>
          </p:cNvPr>
          <p:cNvSpPr/>
          <p:nvPr/>
        </p:nvSpPr>
        <p:spPr>
          <a:xfrm>
            <a:off x="6333570" y="2090839"/>
            <a:ext cx="2591838" cy="33380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HELPS YOU PLAN YOUR FUTURE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GIVES INSIGHTS ABOUT CAREER INTERESTS</a:t>
            </a:r>
          </a:p>
        </p:txBody>
      </p:sp>
      <p:sp>
        <p:nvSpPr>
          <p:cNvPr id="31" name="Rectangle: Rounded Corners 9">
            <a:extLst>
              <a:ext uri="{FF2B5EF4-FFF2-40B4-BE49-F238E27FC236}">
                <a16:creationId xmlns:a16="http://schemas.microsoft.com/office/drawing/2014/main" xmlns="" id="{228EC688-A2C9-4A47-92D2-9C6C241AD30F}"/>
              </a:ext>
            </a:extLst>
          </p:cNvPr>
          <p:cNvSpPr/>
          <p:nvPr/>
        </p:nvSpPr>
        <p:spPr>
          <a:xfrm>
            <a:off x="424809" y="2182788"/>
            <a:ext cx="2591838" cy="333804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INCREASE TOPS SCHOLARSHIP AWARDS</a:t>
            </a:r>
          </a:p>
        </p:txBody>
      </p:sp>
      <p:sp>
        <p:nvSpPr>
          <p:cNvPr id="38" name="Rectangle: Rounded Corners 9">
            <a:extLst>
              <a:ext uri="{FF2B5EF4-FFF2-40B4-BE49-F238E27FC236}">
                <a16:creationId xmlns:a16="http://schemas.microsoft.com/office/drawing/2014/main" xmlns="" id="{228EC688-A2C9-4A47-92D2-9C6C241AD30F}"/>
              </a:ext>
            </a:extLst>
          </p:cNvPr>
          <p:cNvSpPr/>
          <p:nvPr/>
        </p:nvSpPr>
        <p:spPr>
          <a:xfrm>
            <a:off x="9313799" y="2090839"/>
            <a:ext cx="2591838" cy="333804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CONNECTS WITH COLLEGES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9F9F9"/>
                </a:solidFill>
                <a:effectLst>
                  <a:outerShdw blurRad="38100" dist="38100" dir="2700000" algn="tl">
                    <a:srgbClr val="000000">
                      <a:alpha val="43137"/>
                    </a:srgbClr>
                  </a:outerShdw>
                </a:effectLst>
                <a:uLnTx/>
                <a:uFillTx/>
                <a:latin typeface="Arial" panose="020B0604020202020204"/>
                <a:ea typeface="+mn-ea"/>
                <a:cs typeface="+mn-cs"/>
              </a:rPr>
              <a:t>ACCEPTED BY ALL 4-YEAR COLLEGES AND UNIVERSITIES IN THE U.S.</a:t>
            </a:r>
          </a:p>
        </p:txBody>
      </p:sp>
      <p:sp>
        <p:nvSpPr>
          <p:cNvPr id="39" name="Shape 1053"/>
          <p:cNvSpPr/>
          <p:nvPr/>
        </p:nvSpPr>
        <p:spPr>
          <a:xfrm rot="16200000" flipH="1">
            <a:off x="6896348" y="963061"/>
            <a:ext cx="1373944" cy="1506874"/>
          </a:xfrm>
          <a:custGeom>
            <a:avLst/>
            <a:gdLst/>
            <a:ahLst/>
            <a:cxnLst/>
            <a:rect l="0" t="0" r="0" b="0"/>
            <a:pathLst>
              <a:path w="120000" h="120000" extrusionOk="0">
                <a:moveTo>
                  <a:pt x="114609" y="52208"/>
                </a:moveTo>
                <a:lnTo>
                  <a:pt x="114609" y="67089"/>
                </a:lnTo>
                <a:cubicBezTo>
                  <a:pt x="114609" y="68670"/>
                  <a:pt x="115816" y="69951"/>
                  <a:pt x="117304" y="69951"/>
                </a:cubicBezTo>
                <a:lnTo>
                  <a:pt x="117304" y="69951"/>
                </a:lnTo>
                <a:cubicBezTo>
                  <a:pt x="118793" y="69951"/>
                  <a:pt x="120000" y="68670"/>
                  <a:pt x="120000" y="67089"/>
                </a:cubicBezTo>
                <a:lnTo>
                  <a:pt x="119999" y="52208"/>
                </a:lnTo>
                <a:cubicBezTo>
                  <a:pt x="119999" y="50627"/>
                  <a:pt x="118793" y="49346"/>
                  <a:pt x="117304" y="49346"/>
                </a:cubicBezTo>
                <a:cubicBezTo>
                  <a:pt x="115816" y="49346"/>
                  <a:pt x="114609" y="50627"/>
                  <a:pt x="114609" y="52208"/>
                </a:cubicBezTo>
                <a:close/>
                <a:moveTo>
                  <a:pt x="106256" y="49918"/>
                </a:moveTo>
                <a:lnTo>
                  <a:pt x="106256" y="69379"/>
                </a:lnTo>
                <a:cubicBezTo>
                  <a:pt x="106256" y="70960"/>
                  <a:pt x="107463" y="72241"/>
                  <a:pt x="108951" y="72241"/>
                </a:cubicBezTo>
                <a:lnTo>
                  <a:pt x="108951" y="72241"/>
                </a:lnTo>
                <a:cubicBezTo>
                  <a:pt x="110440" y="72241"/>
                  <a:pt x="111646" y="70960"/>
                  <a:pt x="111646" y="69379"/>
                </a:cubicBezTo>
                <a:lnTo>
                  <a:pt x="111646" y="49918"/>
                </a:lnTo>
                <a:cubicBezTo>
                  <a:pt x="111646" y="48337"/>
                  <a:pt x="110440" y="47056"/>
                  <a:pt x="108951" y="47056"/>
                </a:cubicBezTo>
                <a:cubicBezTo>
                  <a:pt x="107463" y="47056"/>
                  <a:pt x="106256" y="48337"/>
                  <a:pt x="106256" y="49918"/>
                </a:cubicBezTo>
                <a:close/>
                <a:moveTo>
                  <a:pt x="97903" y="48773"/>
                </a:moveTo>
                <a:lnTo>
                  <a:pt x="97903" y="70524"/>
                </a:lnTo>
                <a:cubicBezTo>
                  <a:pt x="97903" y="72104"/>
                  <a:pt x="99109" y="73386"/>
                  <a:pt x="100598" y="73386"/>
                </a:cubicBezTo>
                <a:lnTo>
                  <a:pt x="100598" y="73386"/>
                </a:lnTo>
                <a:cubicBezTo>
                  <a:pt x="102086" y="73386"/>
                  <a:pt x="103293" y="72104"/>
                  <a:pt x="103293" y="70524"/>
                </a:cubicBezTo>
                <a:lnTo>
                  <a:pt x="103293" y="48773"/>
                </a:lnTo>
                <a:cubicBezTo>
                  <a:pt x="103293" y="47193"/>
                  <a:pt x="102086" y="45911"/>
                  <a:pt x="100598" y="45911"/>
                </a:cubicBezTo>
                <a:cubicBezTo>
                  <a:pt x="99109" y="45911"/>
                  <a:pt x="97903" y="47193"/>
                  <a:pt x="97903" y="48773"/>
                </a:cubicBezTo>
                <a:close/>
                <a:moveTo>
                  <a:pt x="53856" y="54256"/>
                </a:moveTo>
                <a:cubicBezTo>
                  <a:pt x="53856" y="53338"/>
                  <a:pt x="54558" y="52593"/>
                  <a:pt x="55423" y="52593"/>
                </a:cubicBezTo>
                <a:lnTo>
                  <a:pt x="57787" y="52593"/>
                </a:lnTo>
                <a:lnTo>
                  <a:pt x="57787" y="49895"/>
                </a:lnTo>
                <a:cubicBezTo>
                  <a:pt x="57787" y="49843"/>
                  <a:pt x="57790" y="49793"/>
                  <a:pt x="57844" y="49750"/>
                </a:cubicBezTo>
                <a:lnTo>
                  <a:pt x="57714" y="49315"/>
                </a:lnTo>
                <a:cubicBezTo>
                  <a:pt x="57790" y="48400"/>
                  <a:pt x="58549" y="47723"/>
                  <a:pt x="59411" y="47803"/>
                </a:cubicBezTo>
                <a:lnTo>
                  <a:pt x="91653" y="50798"/>
                </a:lnTo>
                <a:cubicBezTo>
                  <a:pt x="92515" y="50878"/>
                  <a:pt x="93152" y="51685"/>
                  <a:pt x="93077" y="52600"/>
                </a:cubicBezTo>
                <a:cubicBezTo>
                  <a:pt x="93002" y="53515"/>
                  <a:pt x="92242" y="54191"/>
                  <a:pt x="91380" y="54111"/>
                </a:cubicBezTo>
                <a:cubicBezTo>
                  <a:pt x="80879" y="53136"/>
                  <a:pt x="70377" y="52160"/>
                  <a:pt x="59875" y="51185"/>
                </a:cubicBezTo>
                <a:lnTo>
                  <a:pt x="59875" y="52593"/>
                </a:lnTo>
                <a:lnTo>
                  <a:pt x="62240" y="52593"/>
                </a:lnTo>
                <a:cubicBezTo>
                  <a:pt x="63105" y="52593"/>
                  <a:pt x="63806" y="53338"/>
                  <a:pt x="63806" y="54256"/>
                </a:cubicBezTo>
                <a:lnTo>
                  <a:pt x="63806" y="54256"/>
                </a:lnTo>
                <a:cubicBezTo>
                  <a:pt x="63806" y="55175"/>
                  <a:pt x="63105" y="55919"/>
                  <a:pt x="62240" y="55919"/>
                </a:cubicBezTo>
                <a:cubicBezTo>
                  <a:pt x="61452" y="55919"/>
                  <a:pt x="60664" y="55919"/>
                  <a:pt x="59875" y="55919"/>
                </a:cubicBezTo>
                <a:lnTo>
                  <a:pt x="59875" y="58197"/>
                </a:lnTo>
                <a:lnTo>
                  <a:pt x="62240" y="58197"/>
                </a:lnTo>
                <a:cubicBezTo>
                  <a:pt x="63105" y="58197"/>
                  <a:pt x="63806" y="58942"/>
                  <a:pt x="63806" y="59860"/>
                </a:cubicBezTo>
                <a:lnTo>
                  <a:pt x="63806" y="59860"/>
                </a:lnTo>
                <a:cubicBezTo>
                  <a:pt x="63806" y="60778"/>
                  <a:pt x="63105" y="61523"/>
                  <a:pt x="62240" y="61523"/>
                </a:cubicBezTo>
                <a:cubicBezTo>
                  <a:pt x="61452" y="61523"/>
                  <a:pt x="60664" y="61523"/>
                  <a:pt x="59875" y="61523"/>
                </a:cubicBezTo>
                <a:lnTo>
                  <a:pt x="59875" y="63801"/>
                </a:lnTo>
                <a:lnTo>
                  <a:pt x="62240" y="63801"/>
                </a:lnTo>
                <a:cubicBezTo>
                  <a:pt x="63105" y="63801"/>
                  <a:pt x="63806" y="64546"/>
                  <a:pt x="63806" y="65464"/>
                </a:cubicBezTo>
                <a:lnTo>
                  <a:pt x="63806" y="65464"/>
                </a:lnTo>
                <a:cubicBezTo>
                  <a:pt x="63806" y="66382"/>
                  <a:pt x="63105" y="67127"/>
                  <a:pt x="62240" y="67127"/>
                </a:cubicBezTo>
                <a:cubicBezTo>
                  <a:pt x="61452" y="67127"/>
                  <a:pt x="60664" y="67127"/>
                  <a:pt x="59875" y="67127"/>
                </a:cubicBezTo>
                <a:lnTo>
                  <a:pt x="59875" y="68544"/>
                </a:lnTo>
                <a:lnTo>
                  <a:pt x="91233" y="65045"/>
                </a:lnTo>
                <a:cubicBezTo>
                  <a:pt x="92093" y="64949"/>
                  <a:pt x="92863" y="65611"/>
                  <a:pt x="92954" y="66525"/>
                </a:cubicBezTo>
                <a:cubicBezTo>
                  <a:pt x="93044" y="67438"/>
                  <a:pt x="92420" y="68256"/>
                  <a:pt x="91560" y="68352"/>
                </a:cubicBezTo>
                <a:cubicBezTo>
                  <a:pt x="80831" y="69550"/>
                  <a:pt x="70101" y="70747"/>
                  <a:pt x="59372" y="71945"/>
                </a:cubicBezTo>
                <a:cubicBezTo>
                  <a:pt x="58511" y="72041"/>
                  <a:pt x="57741" y="71378"/>
                  <a:pt x="57650" y="70465"/>
                </a:cubicBezTo>
                <a:cubicBezTo>
                  <a:pt x="57630" y="70259"/>
                  <a:pt x="57646" y="70058"/>
                  <a:pt x="57807" y="69902"/>
                </a:cubicBezTo>
                <a:lnTo>
                  <a:pt x="57787" y="69850"/>
                </a:lnTo>
                <a:lnTo>
                  <a:pt x="57787" y="67127"/>
                </a:lnTo>
                <a:lnTo>
                  <a:pt x="55423" y="67127"/>
                </a:lnTo>
                <a:cubicBezTo>
                  <a:pt x="54558" y="67127"/>
                  <a:pt x="53856" y="66382"/>
                  <a:pt x="53856" y="65464"/>
                </a:cubicBezTo>
                <a:cubicBezTo>
                  <a:pt x="53856" y="64546"/>
                  <a:pt x="54558" y="63801"/>
                  <a:pt x="55423" y="63801"/>
                </a:cubicBezTo>
                <a:lnTo>
                  <a:pt x="57787" y="63801"/>
                </a:lnTo>
                <a:lnTo>
                  <a:pt x="57787" y="61523"/>
                </a:lnTo>
                <a:lnTo>
                  <a:pt x="55423" y="61523"/>
                </a:lnTo>
                <a:cubicBezTo>
                  <a:pt x="54558" y="61523"/>
                  <a:pt x="53856" y="60779"/>
                  <a:pt x="53856" y="59860"/>
                </a:cubicBezTo>
                <a:cubicBezTo>
                  <a:pt x="53856" y="58942"/>
                  <a:pt x="54558" y="58197"/>
                  <a:pt x="55423" y="58197"/>
                </a:cubicBezTo>
                <a:lnTo>
                  <a:pt x="57787" y="58197"/>
                </a:lnTo>
                <a:lnTo>
                  <a:pt x="57787" y="55919"/>
                </a:lnTo>
                <a:lnTo>
                  <a:pt x="55423" y="55919"/>
                </a:lnTo>
                <a:cubicBezTo>
                  <a:pt x="54558" y="55919"/>
                  <a:pt x="53856" y="55175"/>
                  <a:pt x="53856" y="54256"/>
                </a:cubicBezTo>
                <a:close/>
                <a:moveTo>
                  <a:pt x="48021" y="3132"/>
                </a:moveTo>
                <a:lnTo>
                  <a:pt x="48021" y="12530"/>
                </a:lnTo>
                <a:cubicBezTo>
                  <a:pt x="48021" y="14260"/>
                  <a:pt x="49342" y="15663"/>
                  <a:pt x="50971" y="15663"/>
                </a:cubicBezTo>
                <a:cubicBezTo>
                  <a:pt x="52601" y="15663"/>
                  <a:pt x="53921" y="14260"/>
                  <a:pt x="53921" y="12530"/>
                </a:cubicBezTo>
                <a:lnTo>
                  <a:pt x="53921" y="3132"/>
                </a:lnTo>
                <a:cubicBezTo>
                  <a:pt x="53921" y="1402"/>
                  <a:pt x="52601" y="0"/>
                  <a:pt x="50971" y="0"/>
                </a:cubicBezTo>
                <a:cubicBezTo>
                  <a:pt x="49342" y="0"/>
                  <a:pt x="48021" y="1402"/>
                  <a:pt x="48021" y="3132"/>
                </a:cubicBezTo>
                <a:close/>
                <a:moveTo>
                  <a:pt x="48021" y="107469"/>
                </a:moveTo>
                <a:lnTo>
                  <a:pt x="48021" y="116867"/>
                </a:lnTo>
                <a:cubicBezTo>
                  <a:pt x="48021" y="118597"/>
                  <a:pt x="49342" y="120000"/>
                  <a:pt x="50971" y="120000"/>
                </a:cubicBezTo>
                <a:cubicBezTo>
                  <a:pt x="52601" y="120000"/>
                  <a:pt x="53921" y="118597"/>
                  <a:pt x="53921" y="116867"/>
                </a:cubicBezTo>
                <a:lnTo>
                  <a:pt x="53921" y="107469"/>
                </a:lnTo>
                <a:cubicBezTo>
                  <a:pt x="53921" y="105739"/>
                  <a:pt x="52601" y="104336"/>
                  <a:pt x="50971" y="104336"/>
                </a:cubicBezTo>
                <a:cubicBezTo>
                  <a:pt x="49342" y="104336"/>
                  <a:pt x="48021" y="105739"/>
                  <a:pt x="48021" y="107469"/>
                </a:cubicBezTo>
                <a:close/>
                <a:moveTo>
                  <a:pt x="21116" y="59649"/>
                </a:moveTo>
                <a:cubicBezTo>
                  <a:pt x="21116" y="67800"/>
                  <a:pt x="24044" y="75951"/>
                  <a:pt x="29901" y="82170"/>
                </a:cubicBezTo>
                <a:cubicBezTo>
                  <a:pt x="41615" y="94608"/>
                  <a:pt x="60607" y="94608"/>
                  <a:pt x="72320" y="82170"/>
                </a:cubicBezTo>
                <a:lnTo>
                  <a:pt x="79515" y="74530"/>
                </a:lnTo>
                <a:lnTo>
                  <a:pt x="87539" y="74531"/>
                </a:lnTo>
                <a:cubicBezTo>
                  <a:pt x="90764" y="74530"/>
                  <a:pt x="93379" y="71754"/>
                  <a:pt x="93379" y="68330"/>
                </a:cubicBezTo>
                <a:lnTo>
                  <a:pt x="93379" y="59809"/>
                </a:lnTo>
                <a:lnTo>
                  <a:pt x="93530" y="59649"/>
                </a:lnTo>
                <a:lnTo>
                  <a:pt x="93379" y="59488"/>
                </a:lnTo>
                <a:lnTo>
                  <a:pt x="93379" y="50967"/>
                </a:lnTo>
                <a:cubicBezTo>
                  <a:pt x="93379" y="47543"/>
                  <a:pt x="90764" y="44767"/>
                  <a:pt x="87539" y="44767"/>
                </a:cubicBezTo>
                <a:lnTo>
                  <a:pt x="79515" y="44767"/>
                </a:lnTo>
                <a:cubicBezTo>
                  <a:pt x="77116" y="42220"/>
                  <a:pt x="74718" y="39674"/>
                  <a:pt x="72320" y="37127"/>
                </a:cubicBezTo>
                <a:cubicBezTo>
                  <a:pt x="60607" y="24689"/>
                  <a:pt x="41615" y="24689"/>
                  <a:pt x="29901" y="37127"/>
                </a:cubicBezTo>
                <a:cubicBezTo>
                  <a:pt x="24044" y="43346"/>
                  <a:pt x="21116" y="51497"/>
                  <a:pt x="21116" y="59649"/>
                </a:cubicBezTo>
                <a:close/>
                <a:moveTo>
                  <a:pt x="15930" y="103846"/>
                </a:moveTo>
                <a:cubicBezTo>
                  <a:pt x="15930" y="104647"/>
                  <a:pt x="16218" y="105449"/>
                  <a:pt x="16794" y="106061"/>
                </a:cubicBezTo>
                <a:cubicBezTo>
                  <a:pt x="17946" y="107284"/>
                  <a:pt x="19814" y="107284"/>
                  <a:pt x="20966" y="106061"/>
                </a:cubicBezTo>
                <a:lnTo>
                  <a:pt x="27224" y="99415"/>
                </a:lnTo>
                <a:cubicBezTo>
                  <a:pt x="28376" y="98192"/>
                  <a:pt x="28376" y="96208"/>
                  <a:pt x="27224" y="94985"/>
                </a:cubicBezTo>
                <a:cubicBezTo>
                  <a:pt x="26072" y="93762"/>
                  <a:pt x="24204" y="93762"/>
                  <a:pt x="23052" y="94985"/>
                </a:cubicBezTo>
                <a:lnTo>
                  <a:pt x="16794" y="101630"/>
                </a:lnTo>
                <a:cubicBezTo>
                  <a:pt x="16218" y="102242"/>
                  <a:pt x="15930" y="103044"/>
                  <a:pt x="15930" y="103846"/>
                </a:cubicBezTo>
                <a:close/>
                <a:moveTo>
                  <a:pt x="15930" y="15910"/>
                </a:moveTo>
                <a:cubicBezTo>
                  <a:pt x="15930" y="16712"/>
                  <a:pt x="16218" y="17514"/>
                  <a:pt x="16794" y="18125"/>
                </a:cubicBezTo>
                <a:lnTo>
                  <a:pt x="23052" y="24771"/>
                </a:lnTo>
                <a:cubicBezTo>
                  <a:pt x="24204" y="25994"/>
                  <a:pt x="26072" y="25994"/>
                  <a:pt x="27224" y="24771"/>
                </a:cubicBezTo>
                <a:cubicBezTo>
                  <a:pt x="28376" y="23547"/>
                  <a:pt x="28376" y="21564"/>
                  <a:pt x="27224" y="20340"/>
                </a:cubicBezTo>
                <a:lnTo>
                  <a:pt x="20966" y="13695"/>
                </a:lnTo>
                <a:cubicBezTo>
                  <a:pt x="19814" y="12472"/>
                  <a:pt x="17946" y="12472"/>
                  <a:pt x="16794" y="13695"/>
                </a:cubicBezTo>
                <a:cubicBezTo>
                  <a:pt x="16218" y="14307"/>
                  <a:pt x="15930" y="15109"/>
                  <a:pt x="15930" y="15910"/>
                </a:cubicBezTo>
                <a:close/>
                <a:moveTo>
                  <a:pt x="0" y="59999"/>
                </a:moveTo>
                <a:cubicBezTo>
                  <a:pt x="0" y="61730"/>
                  <a:pt x="1320" y="63132"/>
                  <a:pt x="2950" y="63132"/>
                </a:cubicBezTo>
                <a:lnTo>
                  <a:pt x="11800" y="63132"/>
                </a:lnTo>
                <a:cubicBezTo>
                  <a:pt x="13430" y="63132"/>
                  <a:pt x="14751" y="61730"/>
                  <a:pt x="14751" y="59999"/>
                </a:cubicBezTo>
                <a:cubicBezTo>
                  <a:pt x="14751" y="58269"/>
                  <a:pt x="13430" y="56867"/>
                  <a:pt x="11800" y="56867"/>
                </a:cubicBezTo>
                <a:lnTo>
                  <a:pt x="2950" y="56867"/>
                </a:lnTo>
                <a:cubicBezTo>
                  <a:pt x="1320" y="56867"/>
                  <a:pt x="0" y="58269"/>
                  <a:pt x="0" y="59999"/>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42E60"/>
              </a:solidFill>
              <a:effectLst/>
              <a:uLnTx/>
              <a:uFillTx/>
              <a:latin typeface="Arial" panose="020B0604020202020204"/>
              <a:ea typeface="+mn-ea"/>
              <a:cs typeface="+mn-cs"/>
            </a:endParaRPr>
          </a:p>
        </p:txBody>
      </p:sp>
      <p:pic>
        <p:nvPicPr>
          <p:cNvPr id="40" name="Picture 39"/>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9761009" y="961123"/>
            <a:ext cx="1539971" cy="1260245"/>
          </a:xfrm>
          <a:prstGeom prst="rect">
            <a:avLst/>
          </a:prstGeom>
          <a:ln>
            <a:noFill/>
          </a:ln>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9905" y="961123"/>
            <a:ext cx="2240990" cy="2309393"/>
          </a:xfrm>
          <a:prstGeom prst="rect">
            <a:avLst/>
          </a:prstGeom>
        </p:spPr>
      </p:pic>
      <p:sp>
        <p:nvSpPr>
          <p:cNvPr id="44" name="Shape 1051"/>
          <p:cNvSpPr/>
          <p:nvPr/>
        </p:nvSpPr>
        <p:spPr>
          <a:xfrm>
            <a:off x="818720" y="1313793"/>
            <a:ext cx="1539188" cy="1156921"/>
          </a:xfrm>
          <a:custGeom>
            <a:avLst/>
            <a:gdLst/>
            <a:ahLst/>
            <a:cxnLst/>
            <a:rect l="0" t="0" r="0" b="0"/>
            <a:pathLst>
              <a:path w="120000" h="120000" extrusionOk="0">
                <a:moveTo>
                  <a:pt x="60923" y="63498"/>
                </a:moveTo>
                <a:lnTo>
                  <a:pt x="60923" y="75528"/>
                </a:lnTo>
                <a:cubicBezTo>
                  <a:pt x="61355" y="75338"/>
                  <a:pt x="61768" y="74995"/>
                  <a:pt x="62140" y="74513"/>
                </a:cubicBezTo>
                <a:cubicBezTo>
                  <a:pt x="63232" y="73100"/>
                  <a:pt x="63798" y="70724"/>
                  <a:pt x="63609" y="68339"/>
                </a:cubicBezTo>
                <a:cubicBezTo>
                  <a:pt x="63382" y="65228"/>
                  <a:pt x="62308" y="64178"/>
                  <a:pt x="60923" y="63498"/>
                </a:cubicBezTo>
                <a:close/>
                <a:moveTo>
                  <a:pt x="95035" y="46472"/>
                </a:moveTo>
                <a:cubicBezTo>
                  <a:pt x="90849" y="46472"/>
                  <a:pt x="87457" y="52528"/>
                  <a:pt x="87457" y="60000"/>
                </a:cubicBezTo>
                <a:cubicBezTo>
                  <a:pt x="87457" y="67471"/>
                  <a:pt x="90849" y="73527"/>
                  <a:pt x="95035" y="73527"/>
                </a:cubicBezTo>
                <a:cubicBezTo>
                  <a:pt x="99220" y="73527"/>
                  <a:pt x="102613" y="67471"/>
                  <a:pt x="102613" y="60000"/>
                </a:cubicBezTo>
                <a:cubicBezTo>
                  <a:pt x="102613" y="52528"/>
                  <a:pt x="99220" y="46472"/>
                  <a:pt x="95035" y="46472"/>
                </a:cubicBezTo>
                <a:close/>
                <a:moveTo>
                  <a:pt x="24964" y="46472"/>
                </a:moveTo>
                <a:cubicBezTo>
                  <a:pt x="20779" y="46472"/>
                  <a:pt x="17386" y="52528"/>
                  <a:pt x="17386" y="60000"/>
                </a:cubicBezTo>
                <a:cubicBezTo>
                  <a:pt x="17386" y="67471"/>
                  <a:pt x="20779" y="73527"/>
                  <a:pt x="24964" y="73527"/>
                </a:cubicBezTo>
                <a:cubicBezTo>
                  <a:pt x="29150" y="73527"/>
                  <a:pt x="32542" y="67471"/>
                  <a:pt x="32542" y="60000"/>
                </a:cubicBezTo>
                <a:cubicBezTo>
                  <a:pt x="32542" y="52528"/>
                  <a:pt x="29150" y="46472"/>
                  <a:pt x="24964" y="46472"/>
                </a:cubicBezTo>
                <a:close/>
                <a:moveTo>
                  <a:pt x="59136" y="44441"/>
                </a:moveTo>
                <a:cubicBezTo>
                  <a:pt x="58684" y="44630"/>
                  <a:pt x="58251" y="44983"/>
                  <a:pt x="57862" y="45486"/>
                </a:cubicBezTo>
                <a:cubicBezTo>
                  <a:pt x="56770" y="46900"/>
                  <a:pt x="56205" y="49275"/>
                  <a:pt x="56393" y="51660"/>
                </a:cubicBezTo>
                <a:cubicBezTo>
                  <a:pt x="56755" y="54841"/>
                  <a:pt x="57818" y="56250"/>
                  <a:pt x="59136" y="57163"/>
                </a:cubicBezTo>
                <a:close/>
                <a:moveTo>
                  <a:pt x="59136" y="36881"/>
                </a:moveTo>
                <a:lnTo>
                  <a:pt x="60923" y="36881"/>
                </a:lnTo>
                <a:lnTo>
                  <a:pt x="60923" y="39094"/>
                </a:lnTo>
                <a:cubicBezTo>
                  <a:pt x="61603" y="39259"/>
                  <a:pt x="62273" y="39620"/>
                  <a:pt x="62907" y="40176"/>
                </a:cubicBezTo>
                <a:cubicBezTo>
                  <a:pt x="65101" y="42097"/>
                  <a:pt x="66520" y="46024"/>
                  <a:pt x="66597" y="50383"/>
                </a:cubicBezTo>
                <a:lnTo>
                  <a:pt x="63643" y="50548"/>
                </a:lnTo>
                <a:cubicBezTo>
                  <a:pt x="63601" y="48141"/>
                  <a:pt x="62817" y="45973"/>
                  <a:pt x="61606" y="44912"/>
                </a:cubicBezTo>
                <a:cubicBezTo>
                  <a:pt x="61386" y="44719"/>
                  <a:pt x="61158" y="44568"/>
                  <a:pt x="60923" y="44474"/>
                </a:cubicBezTo>
                <a:lnTo>
                  <a:pt x="60923" y="58195"/>
                </a:lnTo>
                <a:cubicBezTo>
                  <a:pt x="63258" y="59396"/>
                  <a:pt x="65751" y="60768"/>
                  <a:pt x="66536" y="67688"/>
                </a:cubicBezTo>
                <a:cubicBezTo>
                  <a:pt x="66863" y="71977"/>
                  <a:pt x="65840" y="76240"/>
                  <a:pt x="63875" y="78784"/>
                </a:cubicBezTo>
                <a:cubicBezTo>
                  <a:pt x="62987" y="79933"/>
                  <a:pt x="61971" y="80647"/>
                  <a:pt x="60923" y="80907"/>
                </a:cubicBezTo>
                <a:lnTo>
                  <a:pt x="60923" y="83118"/>
                </a:lnTo>
                <a:lnTo>
                  <a:pt x="59136" y="83118"/>
                </a:lnTo>
                <a:lnTo>
                  <a:pt x="59136" y="80921"/>
                </a:lnTo>
                <a:cubicBezTo>
                  <a:pt x="58437" y="80761"/>
                  <a:pt x="57748" y="80395"/>
                  <a:pt x="57095" y="79823"/>
                </a:cubicBezTo>
                <a:cubicBezTo>
                  <a:pt x="54901" y="77902"/>
                  <a:pt x="53482" y="73975"/>
                  <a:pt x="53405" y="69616"/>
                </a:cubicBezTo>
                <a:lnTo>
                  <a:pt x="56359" y="69451"/>
                </a:lnTo>
                <a:cubicBezTo>
                  <a:pt x="56401" y="71858"/>
                  <a:pt x="57185" y="74027"/>
                  <a:pt x="58396" y="75087"/>
                </a:cubicBezTo>
                <a:cubicBezTo>
                  <a:pt x="58635" y="75296"/>
                  <a:pt x="58882" y="75455"/>
                  <a:pt x="59136" y="75551"/>
                </a:cubicBezTo>
                <a:lnTo>
                  <a:pt x="59136" y="62708"/>
                </a:lnTo>
                <a:cubicBezTo>
                  <a:pt x="56889" y="61720"/>
                  <a:pt x="54449" y="60030"/>
                  <a:pt x="53467" y="52396"/>
                </a:cubicBezTo>
                <a:cubicBezTo>
                  <a:pt x="53126" y="48077"/>
                  <a:pt x="54150" y="43775"/>
                  <a:pt x="56128" y="41215"/>
                </a:cubicBezTo>
                <a:cubicBezTo>
                  <a:pt x="57032" y="40045"/>
                  <a:pt x="58068" y="39326"/>
                  <a:pt x="59136" y="39079"/>
                </a:cubicBezTo>
                <a:close/>
                <a:moveTo>
                  <a:pt x="60000" y="29003"/>
                </a:moveTo>
                <a:cubicBezTo>
                  <a:pt x="50410" y="29003"/>
                  <a:pt x="42636" y="42881"/>
                  <a:pt x="42636" y="60000"/>
                </a:cubicBezTo>
                <a:cubicBezTo>
                  <a:pt x="42636" y="77118"/>
                  <a:pt x="50410" y="90996"/>
                  <a:pt x="60000" y="90996"/>
                </a:cubicBezTo>
                <a:cubicBezTo>
                  <a:pt x="69589" y="90996"/>
                  <a:pt x="77363" y="77118"/>
                  <a:pt x="77363" y="60000"/>
                </a:cubicBezTo>
                <a:cubicBezTo>
                  <a:pt x="77363" y="42881"/>
                  <a:pt x="69589" y="29003"/>
                  <a:pt x="60000" y="29003"/>
                </a:cubicBezTo>
                <a:close/>
                <a:moveTo>
                  <a:pt x="7485" y="12459"/>
                </a:moveTo>
                <a:lnTo>
                  <a:pt x="112514" y="12459"/>
                </a:lnTo>
                <a:lnTo>
                  <a:pt x="112514" y="107540"/>
                </a:lnTo>
                <a:lnTo>
                  <a:pt x="7485" y="107540"/>
                </a:lnTo>
                <a:close/>
                <a:moveTo>
                  <a:pt x="4744" y="6958"/>
                </a:moveTo>
                <a:lnTo>
                  <a:pt x="4744" y="113041"/>
                </a:lnTo>
                <a:lnTo>
                  <a:pt x="115255" y="113041"/>
                </a:lnTo>
                <a:lnTo>
                  <a:pt x="115255" y="6958"/>
                </a:lnTo>
                <a:close/>
                <a:moveTo>
                  <a:pt x="0" y="0"/>
                </a:moveTo>
                <a:lnTo>
                  <a:pt x="120000" y="0"/>
                </a:lnTo>
                <a:lnTo>
                  <a:pt x="120000" y="120000"/>
                </a:lnTo>
                <a:lnTo>
                  <a:pt x="0" y="120000"/>
                </a:lnTo>
                <a:close/>
              </a:path>
            </a:pathLst>
          </a:custGeom>
          <a:solidFill>
            <a:srgbClr val="FFC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panose="020B0604020202020204"/>
              <a:ea typeface="Arial"/>
              <a:cs typeface="Arial"/>
              <a:sym typeface="Arial"/>
            </a:endParaRPr>
          </a:p>
        </p:txBody>
      </p:sp>
    </p:spTree>
    <p:extLst>
      <p:ext uri="{BB962C8B-B14F-4D97-AF65-F5344CB8AC3E}">
        <p14:creationId xmlns:p14="http://schemas.microsoft.com/office/powerpoint/2010/main" val="375177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653" b="12023"/>
          <a:stretch/>
        </p:blipFill>
        <p:spPr>
          <a:xfrm>
            <a:off x="336330" y="319176"/>
            <a:ext cx="11435256" cy="5719315"/>
          </a:xfrm>
          <a:prstGeom prst="rect">
            <a:avLst/>
          </a:prstGeom>
        </p:spPr>
      </p:pic>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sp>
        <p:nvSpPr>
          <p:cNvPr id="6" name="Rectangle 5"/>
          <p:cNvSpPr/>
          <p:nvPr/>
        </p:nvSpPr>
        <p:spPr>
          <a:xfrm>
            <a:off x="336330" y="315309"/>
            <a:ext cx="11435256" cy="574915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4" name="Rectangle 3"/>
          <p:cNvSpPr/>
          <p:nvPr/>
        </p:nvSpPr>
        <p:spPr>
          <a:xfrm>
            <a:off x="336330" y="315310"/>
            <a:ext cx="3741683" cy="5749159"/>
          </a:xfrm>
          <a:prstGeom prst="rect">
            <a:avLst/>
          </a:prstGeom>
          <a:solidFill>
            <a:srgbClr val="FFC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1" name="TextBox 10"/>
          <p:cNvSpPr txBox="1"/>
          <p:nvPr/>
        </p:nvSpPr>
        <p:spPr>
          <a:xfrm>
            <a:off x="510236" y="1800905"/>
            <a:ext cx="339387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Black" panose="020B0A04020102020204"/>
                <a:ea typeface="+mn-ea"/>
                <a:cs typeface="+mn-cs"/>
              </a:rPr>
              <a:t>What should I do to get ready for these tests?</a:t>
            </a:r>
          </a:p>
        </p:txBody>
      </p:sp>
      <p:grpSp>
        <p:nvGrpSpPr>
          <p:cNvPr id="17" name="Group 16"/>
          <p:cNvGrpSpPr/>
          <p:nvPr/>
        </p:nvGrpSpPr>
        <p:grpSpPr>
          <a:xfrm>
            <a:off x="4193897" y="1915214"/>
            <a:ext cx="7616317" cy="2527237"/>
            <a:chOff x="6175255" y="414586"/>
            <a:chExt cx="7616317" cy="2527237"/>
          </a:xfrm>
        </p:grpSpPr>
        <p:sp>
          <p:nvSpPr>
            <p:cNvPr id="13" name="TextBox 12"/>
            <p:cNvSpPr txBox="1"/>
            <p:nvPr/>
          </p:nvSpPr>
          <p:spPr>
            <a:xfrm>
              <a:off x="6175255" y="414586"/>
              <a:ext cx="761631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42E60"/>
                  </a:solidFill>
                  <a:effectLst/>
                  <a:uLnTx/>
                  <a:uFillTx/>
                  <a:latin typeface="Arial Black" panose="020B0A04020102020204"/>
                  <a:ea typeface="+mn-ea"/>
                  <a:cs typeface="+mn-cs"/>
                </a:rPr>
                <a:t>MANY WAYS</a:t>
              </a:r>
            </a:p>
          </p:txBody>
        </p:sp>
        <p:sp>
          <p:nvSpPr>
            <p:cNvPr id="15" name="TextBox 14"/>
            <p:cNvSpPr txBox="1"/>
            <p:nvPr/>
          </p:nvSpPr>
          <p:spPr>
            <a:xfrm>
              <a:off x="6931189" y="1234712"/>
              <a:ext cx="610444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9CDE"/>
                  </a:solidFill>
                  <a:effectLst/>
                  <a:uLnTx/>
                  <a:uFillTx/>
                  <a:latin typeface="Arial Black" panose="020B0A04020102020204"/>
                  <a:ea typeface="+mn-ea"/>
                  <a:cs typeface="+mn-cs"/>
                </a:rPr>
                <a:t>To Prep </a:t>
              </a:r>
            </a:p>
          </p:txBody>
        </p:sp>
        <p:sp>
          <p:nvSpPr>
            <p:cNvPr id="16" name="TextBox 15"/>
            <p:cNvSpPr txBox="1"/>
            <p:nvPr/>
          </p:nvSpPr>
          <p:spPr>
            <a:xfrm>
              <a:off x="6299429" y="1926160"/>
              <a:ext cx="736796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For the Tests</a:t>
              </a: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771" y="4190162"/>
            <a:ext cx="1679580" cy="1534887"/>
          </a:xfrm>
          <a:prstGeom prst="rect">
            <a:avLst/>
          </a:prstGeom>
        </p:spPr>
      </p:pic>
    </p:spTree>
    <p:extLst>
      <p:ext uri="{BB962C8B-B14F-4D97-AF65-F5344CB8AC3E}">
        <p14:creationId xmlns:p14="http://schemas.microsoft.com/office/powerpoint/2010/main" val="212022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42042" y="0"/>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nvGrpSpPr>
          <p:cNvPr id="5" name="Group 4"/>
          <p:cNvGrpSpPr/>
          <p:nvPr/>
        </p:nvGrpSpPr>
        <p:grpSpPr>
          <a:xfrm rot="10800000">
            <a:off x="7652565" y="316180"/>
            <a:ext cx="4351283" cy="6033108"/>
            <a:chOff x="336330" y="315310"/>
            <a:chExt cx="4351283" cy="5749159"/>
          </a:xfrm>
          <a:solidFill>
            <a:srgbClr val="00594C">
              <a:alpha val="75000"/>
            </a:srgbClr>
          </a:solidFill>
        </p:grpSpPr>
        <p:sp>
          <p:nvSpPr>
            <p:cNvPr id="6" name="Rectangle 5"/>
            <p:cNvSpPr/>
            <p:nvPr/>
          </p:nvSpPr>
          <p:spPr>
            <a:xfrm>
              <a:off x="336330" y="315310"/>
              <a:ext cx="3741683" cy="5749159"/>
            </a:xfrm>
            <a:prstGeom prst="rect">
              <a:avLst/>
            </a:prstGeom>
            <a:solidFill>
              <a:srgbClr val="FFC000"/>
            </a:solidFill>
            <a:ln w="1079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4D1EA"/>
                </a:solidFill>
                <a:effectLst/>
                <a:uLnTx/>
                <a:uFillTx/>
                <a:latin typeface="Arial" panose="020B0604020202020204"/>
                <a:ea typeface="+mn-ea"/>
                <a:cs typeface="+mn-cs"/>
              </a:endParaRPr>
            </a:p>
          </p:txBody>
        </p:sp>
        <p:sp>
          <p:nvSpPr>
            <p:cNvPr id="7" name="Isosceles Triangle 6"/>
            <p:cNvSpPr/>
            <p:nvPr/>
          </p:nvSpPr>
          <p:spPr>
            <a:xfrm rot="5400000">
              <a:off x="3946634" y="2895599"/>
              <a:ext cx="872357" cy="609601"/>
            </a:xfrm>
            <a:prstGeom prst="triangle">
              <a:avLst/>
            </a:prstGeom>
            <a:solidFill>
              <a:srgbClr val="FFC000"/>
            </a:solidFill>
            <a:ln w="1079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9F9F9"/>
                </a:solidFill>
                <a:effectLst/>
                <a:uLnTx/>
                <a:uFillTx/>
                <a:latin typeface="Arial" panose="020B0604020202020204"/>
                <a:ea typeface="+mn-ea"/>
                <a:cs typeface="+mn-cs"/>
              </a:endParaRPr>
            </a:p>
          </p:txBody>
        </p:sp>
      </p:grpSp>
      <p:sp>
        <p:nvSpPr>
          <p:cNvPr id="10" name="TextBox 9"/>
          <p:cNvSpPr txBox="1"/>
          <p:nvPr/>
        </p:nvSpPr>
        <p:spPr>
          <a:xfrm>
            <a:off x="8576971" y="2035678"/>
            <a:ext cx="3438476" cy="2308324"/>
          </a:xfrm>
          <a:prstGeom prst="rect">
            <a:avLst/>
          </a:prstGeom>
          <a:noFill/>
        </p:spPr>
        <p:txBody>
          <a:bodyPr wrap="square" rtlCol="0">
            <a:spAutoFit/>
          </a:bodyPr>
          <a:lstStyle/>
          <a:p>
            <a:r>
              <a:rPr lang="en-US" sz="3600" b="1" dirty="0">
                <a:solidFill>
                  <a:srgbClr val="FFFFFF"/>
                </a:solidFill>
                <a:latin typeface="+mj-lt"/>
              </a:rPr>
              <a:t>What should I do to get ready for the ACT test?</a:t>
            </a:r>
          </a:p>
        </p:txBody>
      </p:sp>
      <p:sp>
        <p:nvSpPr>
          <p:cNvPr id="11" name="TextBox 10"/>
          <p:cNvSpPr txBox="1"/>
          <p:nvPr/>
        </p:nvSpPr>
        <p:spPr>
          <a:xfrm>
            <a:off x="523013" y="628659"/>
            <a:ext cx="7424347" cy="766363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solidFill>
                <a:schemeClr val="bg1">
                  <a:lumMod val="10000"/>
                </a:schemeClr>
              </a:solidFill>
              <a:latin typeface="Montserrat" panose="00000500000000000000" pitchFamily="50" charset="0"/>
            </a:endParaRPr>
          </a:p>
          <a:p>
            <a:pPr marL="342900" indent="-342900">
              <a:buFont typeface="Arial" panose="020B0604020202020204" pitchFamily="34" charset="0"/>
              <a:buChar char="•"/>
            </a:pPr>
            <a:r>
              <a:rPr lang="en-US" sz="3600" dirty="0">
                <a:solidFill>
                  <a:schemeClr val="tx2"/>
                </a:solidFill>
                <a:latin typeface="+mj-lt"/>
              </a:rPr>
              <a:t>By attending class regularly you are studying for the ACT</a:t>
            </a:r>
          </a:p>
          <a:p>
            <a:pPr marL="342900" indent="-342900">
              <a:buFont typeface="Arial" panose="020B0604020202020204" pitchFamily="34" charset="0"/>
              <a:buChar char="•"/>
            </a:pPr>
            <a:r>
              <a:rPr lang="en-US" sz="3600" dirty="0">
                <a:solidFill>
                  <a:schemeClr val="tx2"/>
                </a:solidFill>
                <a:latin typeface="+mj-lt"/>
              </a:rPr>
              <a:t>Full-length Practice Test for all juniors in September and January</a:t>
            </a:r>
          </a:p>
          <a:p>
            <a:pPr marL="342900" indent="-342900">
              <a:buFont typeface="Arial" panose="020B0604020202020204" pitchFamily="34" charset="0"/>
              <a:buChar char="•"/>
            </a:pPr>
            <a:r>
              <a:rPr lang="en-US" sz="3600" dirty="0">
                <a:solidFill>
                  <a:schemeClr val="tx2"/>
                </a:solidFill>
                <a:latin typeface="+mj-lt"/>
              </a:rPr>
              <a:t>Use ACT Test Prep </a:t>
            </a:r>
          </a:p>
          <a:p>
            <a:r>
              <a:rPr lang="en-US" sz="3600" dirty="0">
                <a:solidFill>
                  <a:schemeClr val="tx2"/>
                </a:solidFill>
                <a:latin typeface="+mj-lt"/>
              </a:rPr>
              <a:t>	-ACT Academy: </a:t>
            </a:r>
            <a:r>
              <a:rPr lang="en-US" sz="3600" dirty="0">
                <a:solidFill>
                  <a:schemeClr val="tx2"/>
                </a:solidFill>
                <a:latin typeface="+mj-lt"/>
                <a:hlinkClick r:id="rId5"/>
              </a:rPr>
              <a:t>https://academy.act.org</a:t>
            </a:r>
            <a:endParaRPr lang="en-US" sz="3600" dirty="0">
              <a:solidFill>
                <a:schemeClr val="tx2"/>
              </a:solidFill>
              <a:latin typeface="+mj-lt"/>
            </a:endParaRPr>
          </a:p>
          <a:p>
            <a:endParaRPr lang="en-US" sz="4400" dirty="0">
              <a:solidFill>
                <a:schemeClr val="tx2"/>
              </a:solidFill>
              <a:latin typeface="+mj-lt"/>
            </a:endParaRPr>
          </a:p>
          <a:p>
            <a:endParaRPr lang="en-US" sz="4400" dirty="0">
              <a:solidFill>
                <a:schemeClr val="tx2"/>
              </a:solidFill>
              <a:latin typeface="+mj-lt"/>
            </a:endParaRPr>
          </a:p>
          <a:p>
            <a:endParaRPr lang="en-US" sz="2000" dirty="0">
              <a:solidFill>
                <a:schemeClr val="bg1">
                  <a:lumMod val="10000"/>
                </a:schemeClr>
              </a:solidFill>
            </a:endParaRPr>
          </a:p>
          <a:p>
            <a:endParaRPr lang="en-US" sz="2000" dirty="0">
              <a:solidFill>
                <a:schemeClr val="bg1">
                  <a:lumMod val="10000"/>
                </a:schemeClr>
              </a:solidFill>
            </a:endParaRPr>
          </a:p>
          <a:p>
            <a:endParaRPr lang="en-US" sz="2000" dirty="0">
              <a:solidFill>
                <a:schemeClr val="bg1">
                  <a:lumMod val="10000"/>
                </a:schemeClr>
              </a:solidFill>
              <a:latin typeface="Montserrat" panose="00000500000000000000" pitchFamily="50" charset="0"/>
            </a:endParaRPr>
          </a:p>
        </p:txBody>
      </p:sp>
    </p:spTree>
    <p:extLst>
      <p:ext uri="{BB962C8B-B14F-4D97-AF65-F5344CB8AC3E}">
        <p14:creationId xmlns:p14="http://schemas.microsoft.com/office/powerpoint/2010/main" val="275534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sp>
        <p:nvSpPr>
          <p:cNvPr id="6" name="Rectangle 5"/>
          <p:cNvSpPr/>
          <p:nvPr/>
        </p:nvSpPr>
        <p:spPr>
          <a:xfrm>
            <a:off x="336330" y="315210"/>
            <a:ext cx="11435256" cy="574915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4" name="Rectangle 3"/>
          <p:cNvSpPr/>
          <p:nvPr/>
        </p:nvSpPr>
        <p:spPr>
          <a:xfrm>
            <a:off x="448057" y="315211"/>
            <a:ext cx="4198083" cy="5749159"/>
          </a:xfrm>
          <a:prstGeom prst="rect">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4502829" y="2952085"/>
            <a:ext cx="872357" cy="609601"/>
          </a:xfrm>
          <a:prstGeom prst="triangle">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1" name="TextBox 10"/>
          <p:cNvSpPr txBox="1"/>
          <p:nvPr/>
        </p:nvSpPr>
        <p:spPr>
          <a:xfrm>
            <a:off x="589970" y="902394"/>
            <a:ext cx="4349037"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Black" panose="020B0A04020102020204"/>
                <a:ea typeface="+mn-ea"/>
                <a:cs typeface="+mn-cs"/>
              </a:rPr>
              <a:t>Why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C000"/>
                </a:solidFill>
                <a:effectLst/>
                <a:uLnTx/>
                <a:uFillTx/>
                <a:latin typeface="Arial" panose="020B0604020202020204"/>
                <a:ea typeface="+mn-ea"/>
                <a:cs typeface="+mn-cs"/>
              </a:rPr>
              <a:t>ACT</a:t>
            </a:r>
            <a:r>
              <a:rPr kumimoji="0" lang="en-US" sz="6600" b="0" i="0" u="none" strike="noStrike" kern="1200" cap="none" spc="0" normalizeH="0" baseline="30000" noProof="0" dirty="0">
                <a:ln>
                  <a:noFill/>
                </a:ln>
                <a:solidFill>
                  <a:srgbClr val="FFC000"/>
                </a:solidFill>
                <a:effectLst/>
                <a:uLnTx/>
                <a:uFillTx/>
                <a:latin typeface="Arial" panose="020B0604020202020204"/>
                <a:ea typeface="+mn-ea"/>
                <a:cs typeface="+mn-cs"/>
              </a:rPr>
              <a:t>®</a:t>
            </a:r>
            <a:r>
              <a:rPr lang="en-US" sz="6600" dirty="0">
                <a:solidFill>
                  <a:srgbClr val="042E60"/>
                </a:solidFill>
                <a:latin typeface="Arial" panose="020B0604020202020204"/>
              </a:rPr>
              <a:t> </a:t>
            </a:r>
            <a:r>
              <a:rPr kumimoji="0" lang="en-US" sz="6600" b="0" i="0" u="none" strike="noStrike" kern="1200" cap="none" spc="0" normalizeH="0" baseline="0" noProof="0" dirty="0">
                <a:ln>
                  <a:noFill/>
                </a:ln>
                <a:solidFill>
                  <a:srgbClr val="F9F9F9"/>
                </a:solidFill>
                <a:effectLst/>
                <a:uLnTx/>
                <a:uFillTx/>
                <a:latin typeface="Arial Black" panose="020B0A04020102020204"/>
                <a:ea typeface="+mn-ea"/>
                <a:cs typeface="+mn-cs"/>
              </a:rPr>
              <a:t>?</a:t>
            </a:r>
          </a:p>
          <a:p>
            <a:pPr defTabSz="457200">
              <a:defRPr/>
            </a:pPr>
            <a:r>
              <a:rPr lang="en-US" sz="4800" dirty="0">
                <a:solidFill>
                  <a:srgbClr val="F9F9F9"/>
                </a:solidFill>
                <a:latin typeface="Arial Black" panose="020B0A04020102020204"/>
              </a:rPr>
              <a:t>For Students</a:t>
            </a:r>
            <a:endParaRPr lang="en-US" sz="4800" b="1" dirty="0">
              <a:solidFill>
                <a:srgbClr val="F9F9F9"/>
              </a:solidFill>
              <a:latin typeface="Arial Black" panose="020B0A040201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9F9F9"/>
              </a:solidFill>
              <a:effectLst/>
              <a:uLnTx/>
              <a:uFillTx/>
              <a:latin typeface="Arial Black" panose="020B0A04020102020204"/>
              <a:ea typeface="+mn-ea"/>
              <a:cs typeface="+mn-cs"/>
            </a:endParaRPr>
          </a:p>
        </p:txBody>
      </p:sp>
      <p:sp>
        <p:nvSpPr>
          <p:cNvPr id="13" name="TextBox 12"/>
          <p:cNvSpPr txBox="1"/>
          <p:nvPr/>
        </p:nvSpPr>
        <p:spPr>
          <a:xfrm>
            <a:off x="4797094" y="2101150"/>
            <a:ext cx="6669482" cy="2086725"/>
          </a:xfrm>
          <a:prstGeom prst="rect">
            <a:avLst/>
          </a:prstGeom>
          <a:noFill/>
        </p:spPr>
        <p:txBody>
          <a:bodyPr wrap="square" rtlCol="0">
            <a:spAutoFit/>
          </a:bodyPr>
          <a:lstStyle/>
          <a:p>
            <a:pPr marL="12700" marR="5080" lvl="0" indent="-5715"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0" cap="none" spc="-95" normalizeH="0" baseline="0" noProof="0" dirty="0">
                <a:ln>
                  <a:noFill/>
                </a:ln>
                <a:solidFill>
                  <a:srgbClr val="042E60"/>
                </a:solidFill>
                <a:effectLst/>
                <a:uLnTx/>
                <a:uFillTx/>
                <a:latin typeface="Arial Black"/>
                <a:ea typeface="+mn-ea"/>
                <a:cs typeface="Arial Black"/>
              </a:rPr>
              <a:t>How </a:t>
            </a:r>
            <a:r>
              <a:rPr kumimoji="0" lang="en-US" sz="4800" b="1" i="0" u="none" strike="noStrike" kern="0" cap="none" spc="-50" normalizeH="0" baseline="0" noProof="0" dirty="0">
                <a:ln>
                  <a:noFill/>
                </a:ln>
                <a:solidFill>
                  <a:srgbClr val="042E60"/>
                </a:solidFill>
                <a:effectLst/>
                <a:uLnTx/>
                <a:uFillTx/>
                <a:latin typeface="Arial Black"/>
                <a:ea typeface="+mn-ea"/>
                <a:cs typeface="Arial Black"/>
              </a:rPr>
              <a:t>do </a:t>
            </a:r>
            <a:r>
              <a:rPr kumimoji="0" lang="en-US" sz="4800" b="1" i="0" u="none" strike="noStrike" kern="0" cap="none" spc="0" normalizeH="0" baseline="0" noProof="0" dirty="0">
                <a:ln>
                  <a:noFill/>
                </a:ln>
                <a:solidFill>
                  <a:srgbClr val="042E60"/>
                </a:solidFill>
                <a:effectLst/>
                <a:uLnTx/>
                <a:uFillTx/>
                <a:latin typeface="Arial Black"/>
                <a:ea typeface="+mn-ea"/>
                <a:cs typeface="Arial Black"/>
              </a:rPr>
              <a:t>I </a:t>
            </a:r>
            <a:r>
              <a:rPr kumimoji="0" lang="en-US" sz="4800" b="1" i="0" u="none" strike="noStrike" kern="0" cap="none" spc="-95" normalizeH="0" baseline="0" noProof="0" dirty="0">
                <a:ln>
                  <a:noFill/>
                </a:ln>
                <a:solidFill>
                  <a:srgbClr val="042E60"/>
                </a:solidFill>
                <a:effectLst/>
                <a:uLnTx/>
                <a:uFillTx/>
                <a:latin typeface="Arial Black"/>
                <a:ea typeface="+mn-ea"/>
                <a:cs typeface="Arial Black"/>
              </a:rPr>
              <a:t>know </a:t>
            </a:r>
            <a:r>
              <a:rPr kumimoji="0" lang="en-US" sz="4800" b="1" i="0" u="none" strike="noStrike" kern="0" cap="none" spc="-55" normalizeH="0" baseline="0" noProof="0" dirty="0">
                <a:ln>
                  <a:noFill/>
                </a:ln>
                <a:solidFill>
                  <a:srgbClr val="042E60"/>
                </a:solidFill>
                <a:effectLst/>
                <a:uLnTx/>
                <a:uFillTx/>
                <a:latin typeface="Arial Black"/>
                <a:ea typeface="+mn-ea"/>
                <a:cs typeface="Arial Black"/>
              </a:rPr>
              <a:t>if</a:t>
            </a:r>
            <a:r>
              <a:rPr kumimoji="0" lang="en-US" sz="4800" b="1" i="0" u="none" strike="noStrike" kern="0" cap="none" spc="-55" normalizeH="0" noProof="0" dirty="0">
                <a:ln>
                  <a:noFill/>
                </a:ln>
                <a:solidFill>
                  <a:srgbClr val="042E60"/>
                </a:solidFill>
                <a:effectLst/>
                <a:uLnTx/>
                <a:uFillTx/>
                <a:latin typeface="Arial Black"/>
                <a:ea typeface="+mn-ea"/>
                <a:cs typeface="Arial Black"/>
              </a:rPr>
              <a:t> I’m </a:t>
            </a:r>
            <a:r>
              <a:rPr kumimoji="0" lang="en-US" sz="4800" b="1" i="0" u="none" strike="noStrike" kern="0" cap="none" spc="-70" normalizeH="0" baseline="0" noProof="0" dirty="0">
                <a:ln>
                  <a:noFill/>
                </a:ln>
                <a:solidFill>
                  <a:srgbClr val="042E60"/>
                </a:solidFill>
                <a:effectLst/>
                <a:uLnTx/>
                <a:uFillTx/>
                <a:latin typeface="Arial Black"/>
                <a:ea typeface="+mn-ea"/>
                <a:cs typeface="Arial Black"/>
              </a:rPr>
              <a:t>college and career ready?</a:t>
            </a:r>
            <a:endParaRPr kumimoji="0" lang="en-US" sz="4800" b="0" i="0" u="none" strike="noStrike" kern="0" cap="none" spc="0" normalizeH="0" baseline="0" noProof="0" dirty="0">
              <a:ln>
                <a:noFill/>
              </a:ln>
              <a:solidFill>
                <a:srgbClr val="042E60"/>
              </a:solidFill>
              <a:effectLst/>
              <a:uLnTx/>
              <a:uFillTx/>
              <a:latin typeface="Arial Black"/>
              <a:ea typeface="+mn-ea"/>
              <a:cs typeface="Arial Black"/>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285" y="4490592"/>
            <a:ext cx="1788995" cy="1634876"/>
          </a:xfrm>
          <a:prstGeom prst="rect">
            <a:avLst/>
          </a:prstGeom>
        </p:spPr>
      </p:pic>
    </p:spTree>
    <p:extLst>
      <p:ext uri="{BB962C8B-B14F-4D97-AF65-F5344CB8AC3E}">
        <p14:creationId xmlns:p14="http://schemas.microsoft.com/office/powerpoint/2010/main" val="29898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70525"/>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object 5"/>
          <p:cNvSpPr/>
          <p:nvPr/>
        </p:nvSpPr>
        <p:spPr>
          <a:xfrm>
            <a:off x="2415185" y="315310"/>
            <a:ext cx="6861908" cy="909868"/>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hape 937"/>
          <p:cNvSpPr/>
          <p:nvPr/>
        </p:nvSpPr>
        <p:spPr>
          <a:xfrm>
            <a:off x="707402" y="1344247"/>
            <a:ext cx="1262075" cy="1038984"/>
          </a:xfrm>
          <a:custGeom>
            <a:avLst/>
            <a:gdLst/>
            <a:ahLst/>
            <a:cxnLst/>
            <a:rect l="0" t="0" r="0" b="0"/>
            <a:pathLst>
              <a:path w="120000" h="120000" extrusionOk="0">
                <a:moveTo>
                  <a:pt x="88644" y="84564"/>
                </a:moveTo>
                <a:cubicBezTo>
                  <a:pt x="87539" y="84564"/>
                  <a:pt x="86644" y="85691"/>
                  <a:pt x="86644" y="87082"/>
                </a:cubicBezTo>
                <a:cubicBezTo>
                  <a:pt x="86644" y="88472"/>
                  <a:pt x="87539" y="89599"/>
                  <a:pt x="88644" y="89599"/>
                </a:cubicBezTo>
                <a:lnTo>
                  <a:pt x="95311" y="89599"/>
                </a:lnTo>
                <a:cubicBezTo>
                  <a:pt x="96415" y="89599"/>
                  <a:pt x="97311" y="88472"/>
                  <a:pt x="97311" y="87082"/>
                </a:cubicBezTo>
                <a:cubicBezTo>
                  <a:pt x="97311" y="85691"/>
                  <a:pt x="96415" y="84564"/>
                  <a:pt x="95311" y="84564"/>
                </a:cubicBezTo>
                <a:close/>
                <a:moveTo>
                  <a:pt x="6420" y="84564"/>
                </a:moveTo>
                <a:cubicBezTo>
                  <a:pt x="5315" y="84564"/>
                  <a:pt x="4420" y="85691"/>
                  <a:pt x="4420" y="87082"/>
                </a:cubicBezTo>
                <a:cubicBezTo>
                  <a:pt x="4420" y="88472"/>
                  <a:pt x="5315" y="89599"/>
                  <a:pt x="6420" y="89599"/>
                </a:cubicBezTo>
                <a:lnTo>
                  <a:pt x="13086" y="89599"/>
                </a:lnTo>
                <a:cubicBezTo>
                  <a:pt x="14191" y="89599"/>
                  <a:pt x="15086" y="88472"/>
                  <a:pt x="15086" y="87082"/>
                </a:cubicBezTo>
                <a:cubicBezTo>
                  <a:pt x="15086" y="85691"/>
                  <a:pt x="14191" y="84564"/>
                  <a:pt x="13086" y="84564"/>
                </a:cubicBezTo>
                <a:close/>
                <a:moveTo>
                  <a:pt x="108648" y="83725"/>
                </a:moveTo>
                <a:cubicBezTo>
                  <a:pt x="107175" y="83725"/>
                  <a:pt x="105981" y="85228"/>
                  <a:pt x="105981" y="87082"/>
                </a:cubicBezTo>
                <a:cubicBezTo>
                  <a:pt x="105981" y="88935"/>
                  <a:pt x="107175" y="90438"/>
                  <a:pt x="108648" y="90438"/>
                </a:cubicBezTo>
                <a:cubicBezTo>
                  <a:pt x="110120" y="90438"/>
                  <a:pt x="111314" y="88935"/>
                  <a:pt x="111314" y="87082"/>
                </a:cubicBezTo>
                <a:cubicBezTo>
                  <a:pt x="111314" y="85228"/>
                  <a:pt x="110120" y="83725"/>
                  <a:pt x="108648" y="83725"/>
                </a:cubicBezTo>
                <a:close/>
                <a:moveTo>
                  <a:pt x="4420" y="5727"/>
                </a:moveTo>
                <a:lnTo>
                  <a:pt x="4420" y="80560"/>
                </a:lnTo>
                <a:lnTo>
                  <a:pt x="115579" y="80560"/>
                </a:lnTo>
                <a:lnTo>
                  <a:pt x="115579" y="5727"/>
                </a:lnTo>
                <a:close/>
                <a:moveTo>
                  <a:pt x="0" y="0"/>
                </a:moveTo>
                <a:lnTo>
                  <a:pt x="120000" y="0"/>
                </a:lnTo>
                <a:lnTo>
                  <a:pt x="120000" y="93987"/>
                </a:lnTo>
                <a:lnTo>
                  <a:pt x="67114" y="93987"/>
                </a:lnTo>
                <a:lnTo>
                  <a:pt x="68781" y="108155"/>
                </a:lnTo>
                <a:lnTo>
                  <a:pt x="87301" y="108155"/>
                </a:lnTo>
                <a:cubicBezTo>
                  <a:pt x="89900" y="108155"/>
                  <a:pt x="92006" y="110807"/>
                  <a:pt x="92006" y="114077"/>
                </a:cubicBezTo>
                <a:lnTo>
                  <a:pt x="92006" y="120000"/>
                </a:lnTo>
                <a:lnTo>
                  <a:pt x="27999" y="120000"/>
                </a:lnTo>
                <a:lnTo>
                  <a:pt x="27999" y="114077"/>
                </a:lnTo>
                <a:cubicBezTo>
                  <a:pt x="27999" y="110807"/>
                  <a:pt x="30106" y="108155"/>
                  <a:pt x="32705" y="108155"/>
                </a:cubicBezTo>
                <a:lnTo>
                  <a:pt x="51218" y="108155"/>
                </a:lnTo>
                <a:lnTo>
                  <a:pt x="52886" y="93987"/>
                </a:lnTo>
                <a:lnTo>
                  <a:pt x="0" y="93987"/>
                </a:lnTo>
                <a:close/>
              </a:path>
            </a:pathLst>
          </a:custGeom>
          <a:solidFill>
            <a:srgbClr val="00B0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object 9"/>
          <p:cNvSpPr txBox="1">
            <a:spLocks noGrp="1"/>
          </p:cNvSpPr>
          <p:nvPr>
            <p:ph type="title"/>
          </p:nvPr>
        </p:nvSpPr>
        <p:spPr>
          <a:xfrm>
            <a:off x="2148558" y="1605436"/>
            <a:ext cx="9988734" cy="430887"/>
          </a:xfrm>
          <a:prstGeom prst="rect">
            <a:avLst/>
          </a:prstGeom>
        </p:spPr>
        <p:txBody>
          <a:bodyPr vert="horz" wrap="square" lIns="0" tIns="0" rIns="0" bIns="0" rtlCol="0">
            <a:spAutoFit/>
          </a:bodyPr>
          <a:lstStyle/>
          <a:p>
            <a:pPr marL="12700" algn="l">
              <a:lnSpc>
                <a:spcPct val="100000"/>
              </a:lnSpc>
            </a:pPr>
            <a:r>
              <a:rPr sz="2800" b="1" spc="-5" dirty="0">
                <a:solidFill>
                  <a:schemeClr val="tx2"/>
                </a:solidFill>
                <a:latin typeface="Arial Black" panose="020B0A04020102020204" pitchFamily="34" charset="0"/>
              </a:rPr>
              <a:t>Free </a:t>
            </a:r>
            <a:r>
              <a:rPr lang="en-US" sz="2800" b="1" spc="-5" dirty="0">
                <a:solidFill>
                  <a:schemeClr val="tx2"/>
                </a:solidFill>
                <a:latin typeface="Arial Black" panose="020B0A04020102020204" pitchFamily="34" charset="0"/>
              </a:rPr>
              <a:t>Online </a:t>
            </a:r>
            <a:r>
              <a:rPr sz="2800" b="1" dirty="0">
                <a:solidFill>
                  <a:schemeClr val="tx2"/>
                </a:solidFill>
                <a:latin typeface="Arial Black" panose="020B0A04020102020204" pitchFamily="34" charset="0"/>
              </a:rPr>
              <a:t>Instructional </a:t>
            </a:r>
            <a:r>
              <a:rPr sz="2800" b="1" spc="-5" dirty="0">
                <a:solidFill>
                  <a:schemeClr val="tx2"/>
                </a:solidFill>
                <a:latin typeface="Arial Black" panose="020B0A04020102020204" pitchFamily="34" charset="0"/>
              </a:rPr>
              <a:t>ACT </a:t>
            </a:r>
            <a:r>
              <a:rPr sz="2800" b="1" spc="-50" dirty="0">
                <a:solidFill>
                  <a:schemeClr val="tx2"/>
                </a:solidFill>
                <a:latin typeface="Arial Black" panose="020B0A04020102020204" pitchFamily="34" charset="0"/>
              </a:rPr>
              <a:t>Test</a:t>
            </a:r>
            <a:r>
              <a:rPr sz="2800" b="1" spc="-65" dirty="0">
                <a:solidFill>
                  <a:schemeClr val="tx2"/>
                </a:solidFill>
                <a:latin typeface="Arial Black" panose="020B0A04020102020204" pitchFamily="34" charset="0"/>
              </a:rPr>
              <a:t> </a:t>
            </a:r>
            <a:r>
              <a:rPr sz="2800" b="1" dirty="0">
                <a:solidFill>
                  <a:schemeClr val="tx2"/>
                </a:solidFill>
                <a:latin typeface="Arial Black" panose="020B0A04020102020204" pitchFamily="34" charset="0"/>
              </a:rPr>
              <a:t>Prep</a:t>
            </a:r>
            <a:r>
              <a:rPr lang="en-US" sz="2800" b="1" dirty="0">
                <a:solidFill>
                  <a:schemeClr val="tx2"/>
                </a:solidFill>
                <a:latin typeface="Arial Black" panose="020B0A04020102020204" pitchFamily="34" charset="0"/>
              </a:rPr>
              <a:t> Resources</a:t>
            </a:r>
            <a:endParaRPr sz="2800" dirty="0">
              <a:solidFill>
                <a:schemeClr val="tx2"/>
              </a:solidFill>
              <a:latin typeface="Arial Black" panose="020B0A04020102020204" pitchFamily="34" charset="0"/>
            </a:endParaRPr>
          </a:p>
        </p:txBody>
      </p:sp>
      <p:grpSp>
        <p:nvGrpSpPr>
          <p:cNvPr id="8" name="Shape 901"/>
          <p:cNvGrpSpPr/>
          <p:nvPr/>
        </p:nvGrpSpPr>
        <p:grpSpPr>
          <a:xfrm>
            <a:off x="816044" y="2938016"/>
            <a:ext cx="1044790" cy="952503"/>
            <a:chOff x="1244285" y="137079"/>
            <a:chExt cx="3222887" cy="3222885"/>
          </a:xfrm>
          <a:solidFill>
            <a:srgbClr val="00B0F0"/>
          </a:solidFill>
        </p:grpSpPr>
        <p:sp>
          <p:nvSpPr>
            <p:cNvPr id="9" name="Shape 902"/>
            <p:cNvSpPr/>
            <p:nvPr/>
          </p:nvSpPr>
          <p:spPr>
            <a:xfrm rot="-2700000">
              <a:off x="3296344" y="1792669"/>
              <a:ext cx="528220" cy="1321158"/>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0" name="Shape 903"/>
            <p:cNvSpPr/>
            <p:nvPr/>
          </p:nvSpPr>
          <p:spPr>
            <a:xfrm rot="8100000">
              <a:off x="3909641" y="2915594"/>
              <a:ext cx="528162" cy="301840"/>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 name="Shape 904"/>
            <p:cNvSpPr/>
            <p:nvPr/>
          </p:nvSpPr>
          <p:spPr>
            <a:xfrm>
              <a:off x="1244285" y="137079"/>
              <a:ext cx="2226071" cy="2226071"/>
            </a:xfrm>
            <a:prstGeom prst="donut">
              <a:avLst>
                <a:gd name="adj" fmla="val 11298"/>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Shape 905"/>
            <p:cNvSpPr/>
            <p:nvPr/>
          </p:nvSpPr>
          <p:spPr>
            <a:xfrm>
              <a:off x="1570436" y="463230"/>
              <a:ext cx="1573768" cy="1573768"/>
            </a:xfrm>
            <a:prstGeom prst="blockArc">
              <a:avLst>
                <a:gd name="adj1" fmla="val 15714950"/>
                <a:gd name="adj2" fmla="val 161138"/>
                <a:gd name="adj3" fmla="val 9277"/>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13" name="object 9"/>
          <p:cNvSpPr txBox="1">
            <a:spLocks/>
          </p:cNvSpPr>
          <p:nvPr/>
        </p:nvSpPr>
        <p:spPr>
          <a:xfrm>
            <a:off x="2089949" y="2836079"/>
            <a:ext cx="9988734" cy="861774"/>
          </a:xfrm>
          <a:prstGeom prst="rect">
            <a:avLst/>
          </a:prstGeom>
        </p:spPr>
        <p:txBody>
          <a:bodyPr vert="horz" wrap="square" lIns="0" tIns="0" rIns="0" bIns="0" rtlCol="0">
            <a:spAutoFit/>
          </a:bodyPr>
          <a:lstStyle>
            <a:lvl1pPr>
              <a:defRPr sz="4000" b="0" i="0">
                <a:solidFill>
                  <a:srgbClr val="F8F8F8"/>
                </a:solidFill>
                <a:latin typeface="Arial"/>
                <a:ea typeface="+mj-ea"/>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5" normalizeH="0" baseline="0" noProof="0" dirty="0">
                <a:ln>
                  <a:noFill/>
                </a:ln>
                <a:solidFill>
                  <a:srgbClr val="042E60"/>
                </a:solidFill>
                <a:effectLst/>
                <a:uLnTx/>
                <a:uFillTx/>
                <a:latin typeface="Arial Black" panose="020B0A04020102020204" pitchFamily="34" charset="0"/>
                <a:ea typeface="+mj-ea"/>
                <a:cs typeface="Arial"/>
              </a:rPr>
              <a:t>Search </a:t>
            </a:r>
            <a:r>
              <a:rPr kumimoji="0" lang="en-US" sz="2800" b="1" i="0" u="none" strike="noStrike" kern="0" cap="none" spc="0" normalizeH="0" baseline="0" noProof="0" dirty="0">
                <a:ln>
                  <a:noFill/>
                </a:ln>
                <a:solidFill>
                  <a:srgbClr val="042E60"/>
                </a:solidFill>
                <a:effectLst/>
                <a:uLnTx/>
                <a:uFillTx/>
                <a:latin typeface="Arial Black" panose="020B0A04020102020204" pitchFamily="34" charset="0"/>
                <a:ea typeface="+mj-ea"/>
                <a:cs typeface="Arial"/>
              </a:rPr>
              <a:t>thousands of videos, games, assignments, quizzes, and lesson plans aligned to standards  </a:t>
            </a:r>
            <a:endParaRPr kumimoji="0" lang="en-US" sz="2800" b="0" i="0" u="none" strike="noStrike" kern="0" cap="none" spc="0" normalizeH="0" baseline="0" noProof="0" dirty="0">
              <a:ln>
                <a:noFill/>
              </a:ln>
              <a:solidFill>
                <a:srgbClr val="042E60"/>
              </a:solidFill>
              <a:effectLst/>
              <a:uLnTx/>
              <a:uFillTx/>
              <a:latin typeface="Arial Black" panose="020B0A04020102020204" pitchFamily="34" charset="0"/>
              <a:ea typeface="+mj-ea"/>
              <a:cs typeface="Arial"/>
            </a:endParaRPr>
          </a:p>
        </p:txBody>
      </p:sp>
      <p:sp>
        <p:nvSpPr>
          <p:cNvPr id="15" name="Shape 948"/>
          <p:cNvSpPr/>
          <p:nvPr/>
        </p:nvSpPr>
        <p:spPr>
          <a:xfrm rot="2700000">
            <a:off x="936719" y="4330583"/>
            <a:ext cx="732069" cy="1153710"/>
          </a:xfrm>
          <a:custGeom>
            <a:avLst/>
            <a:gdLst/>
            <a:ahLst/>
            <a:cxnLst/>
            <a:rect l="0" t="0" r="0" b="0"/>
            <a:pathLst>
              <a:path w="120000" h="120000" extrusionOk="0">
                <a:moveTo>
                  <a:pt x="60041" y="0"/>
                </a:moveTo>
                <a:cubicBezTo>
                  <a:pt x="68312" y="142"/>
                  <a:pt x="77049" y="3617"/>
                  <a:pt x="77802" y="9249"/>
                </a:cubicBezTo>
                <a:cubicBezTo>
                  <a:pt x="79731" y="16341"/>
                  <a:pt x="68983" y="18083"/>
                  <a:pt x="72034" y="26607"/>
                </a:cubicBezTo>
                <a:lnTo>
                  <a:pt x="120000" y="26607"/>
                </a:lnTo>
                <a:lnTo>
                  <a:pt x="120000" y="53320"/>
                </a:lnTo>
                <a:cubicBezTo>
                  <a:pt x="105180" y="54850"/>
                  <a:pt x="101982" y="49006"/>
                  <a:pt x="89415" y="50069"/>
                </a:cubicBezTo>
                <a:cubicBezTo>
                  <a:pt x="79319" y="50489"/>
                  <a:pt x="73089" y="55363"/>
                  <a:pt x="72833" y="59977"/>
                </a:cubicBezTo>
                <a:cubicBezTo>
                  <a:pt x="73004" y="64029"/>
                  <a:pt x="79442" y="70012"/>
                  <a:pt x="91464" y="70060"/>
                </a:cubicBezTo>
                <a:cubicBezTo>
                  <a:pt x="106013" y="69226"/>
                  <a:pt x="103877" y="65247"/>
                  <a:pt x="120000" y="65606"/>
                </a:cubicBezTo>
                <a:lnTo>
                  <a:pt x="120000" y="93541"/>
                </a:lnTo>
                <a:lnTo>
                  <a:pt x="70059" y="93541"/>
                </a:lnTo>
                <a:cubicBezTo>
                  <a:pt x="69329" y="102697"/>
                  <a:pt x="76533" y="101447"/>
                  <a:pt x="78036" y="109608"/>
                </a:cubicBezTo>
                <a:cubicBezTo>
                  <a:pt x="77950" y="116314"/>
                  <a:pt x="67224" y="119904"/>
                  <a:pt x="59959" y="120000"/>
                </a:cubicBezTo>
                <a:cubicBezTo>
                  <a:pt x="51687" y="119857"/>
                  <a:pt x="42950" y="116382"/>
                  <a:pt x="42197" y="110750"/>
                </a:cubicBezTo>
                <a:cubicBezTo>
                  <a:pt x="40279" y="103699"/>
                  <a:pt x="50892" y="101936"/>
                  <a:pt x="47995" y="93541"/>
                </a:cubicBezTo>
                <a:lnTo>
                  <a:pt x="0" y="93541"/>
                </a:lnTo>
                <a:lnTo>
                  <a:pt x="0" y="66075"/>
                </a:lnTo>
                <a:cubicBezTo>
                  <a:pt x="15368" y="64341"/>
                  <a:pt x="18478" y="70364"/>
                  <a:pt x="31219" y="69286"/>
                </a:cubicBezTo>
                <a:cubicBezTo>
                  <a:pt x="41315" y="68866"/>
                  <a:pt x="47545" y="63992"/>
                  <a:pt x="47801" y="59379"/>
                </a:cubicBezTo>
                <a:cubicBezTo>
                  <a:pt x="47631" y="55326"/>
                  <a:pt x="41193" y="49343"/>
                  <a:pt x="29171" y="49296"/>
                </a:cubicBezTo>
                <a:cubicBezTo>
                  <a:pt x="14433" y="50140"/>
                  <a:pt x="16816" y="54212"/>
                  <a:pt x="0" y="53739"/>
                </a:cubicBezTo>
                <a:lnTo>
                  <a:pt x="0" y="26607"/>
                </a:lnTo>
                <a:lnTo>
                  <a:pt x="49932" y="26607"/>
                </a:lnTo>
                <a:cubicBezTo>
                  <a:pt x="50748" y="17288"/>
                  <a:pt x="43474" y="18596"/>
                  <a:pt x="41963" y="10391"/>
                </a:cubicBezTo>
                <a:cubicBezTo>
                  <a:pt x="42049" y="3685"/>
                  <a:pt x="52775" y="95"/>
                  <a:pt x="60041"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B0F0"/>
              </a:solidFill>
              <a:effectLst/>
              <a:uLnTx/>
              <a:uFillTx/>
              <a:latin typeface="Arial"/>
              <a:ea typeface="Arial"/>
              <a:cs typeface="Arial"/>
              <a:sym typeface="Arial"/>
            </a:endParaRPr>
          </a:p>
        </p:txBody>
      </p:sp>
      <p:sp>
        <p:nvSpPr>
          <p:cNvPr id="16" name="object 9"/>
          <p:cNvSpPr txBox="1">
            <a:spLocks/>
          </p:cNvSpPr>
          <p:nvPr/>
        </p:nvSpPr>
        <p:spPr>
          <a:xfrm>
            <a:off x="2238275" y="4443482"/>
            <a:ext cx="9988734" cy="861774"/>
          </a:xfrm>
          <a:prstGeom prst="rect">
            <a:avLst/>
          </a:prstGeom>
        </p:spPr>
        <p:txBody>
          <a:bodyPr vert="horz" wrap="square" lIns="0" tIns="0" rIns="0" bIns="0" rtlCol="0">
            <a:spAutoFit/>
          </a:bodyPr>
          <a:lstStyle>
            <a:lvl1pPr>
              <a:defRPr sz="4000" b="0" i="0">
                <a:solidFill>
                  <a:srgbClr val="F8F8F8"/>
                </a:solidFill>
                <a:latin typeface="Arial"/>
                <a:ea typeface="+mj-ea"/>
                <a:cs typeface="Arial"/>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5" normalizeH="0" baseline="0" noProof="0" dirty="0">
                <a:ln>
                  <a:noFill/>
                </a:ln>
                <a:solidFill>
                  <a:srgbClr val="042E60"/>
                </a:solidFill>
                <a:effectLst/>
                <a:uLnTx/>
                <a:uFillTx/>
                <a:latin typeface="Arial Black" panose="020B0A04020102020204" pitchFamily="34" charset="0"/>
                <a:ea typeface="+mj-ea"/>
                <a:cs typeface="Arial"/>
              </a:rPr>
              <a:t>Connects content to each student’s needs, providing</a:t>
            </a:r>
            <a:r>
              <a:rPr kumimoji="0" lang="en-US" sz="2800" b="1" i="0" u="none" strike="noStrike" kern="0" cap="none" spc="0" normalizeH="0" baseline="0" noProof="0" dirty="0">
                <a:ln>
                  <a:noFill/>
                </a:ln>
                <a:solidFill>
                  <a:srgbClr val="042E60"/>
                </a:solidFill>
                <a:effectLst/>
                <a:uLnTx/>
                <a:uFillTx/>
                <a:latin typeface="Arial Black" panose="020B0A04020102020204" pitchFamily="34" charset="0"/>
                <a:ea typeface="+mj-ea"/>
                <a:cs typeface="Arial"/>
              </a:rPr>
              <a:t> remediation opportunities</a:t>
            </a:r>
            <a:endParaRPr kumimoji="0" lang="en-US" sz="2800" b="0" i="0" u="none" strike="noStrike" kern="0" cap="none" spc="0" normalizeH="0" baseline="0" noProof="0" dirty="0">
              <a:ln>
                <a:noFill/>
              </a:ln>
              <a:solidFill>
                <a:srgbClr val="042E60"/>
              </a:solidFill>
              <a:effectLst/>
              <a:uLnTx/>
              <a:uFillTx/>
              <a:latin typeface="Arial Black" panose="020B0A04020102020204" pitchFamily="34" charset="0"/>
              <a:ea typeface="+mj-ea"/>
              <a:cs typeface="Arial"/>
            </a:endParaRPr>
          </a:p>
        </p:txBody>
      </p:sp>
      <p:sp>
        <p:nvSpPr>
          <p:cNvPr id="17" name="object 13"/>
          <p:cNvSpPr/>
          <p:nvPr/>
        </p:nvSpPr>
        <p:spPr>
          <a:xfrm>
            <a:off x="1771642" y="5540623"/>
            <a:ext cx="5098889" cy="1058852"/>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2"/>
          <p:cNvSpPr/>
          <p:nvPr/>
        </p:nvSpPr>
        <p:spPr>
          <a:xfrm>
            <a:off x="6870531" y="5533792"/>
            <a:ext cx="2718816" cy="542543"/>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10"/>
          <p:cNvSpPr/>
          <p:nvPr/>
        </p:nvSpPr>
        <p:spPr>
          <a:xfrm>
            <a:off x="6870531" y="6050885"/>
            <a:ext cx="3923420" cy="60959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211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7931"/>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Rectangle 4"/>
          <p:cNvSpPr/>
          <p:nvPr/>
        </p:nvSpPr>
        <p:spPr>
          <a:xfrm>
            <a:off x="336330" y="315310"/>
            <a:ext cx="3741683" cy="5749159"/>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6" name="Isosceles Triangle 5"/>
          <p:cNvSpPr/>
          <p:nvPr/>
        </p:nvSpPr>
        <p:spPr>
          <a:xfrm rot="5400000">
            <a:off x="3946634" y="2895599"/>
            <a:ext cx="872357" cy="609601"/>
          </a:xfrm>
          <a:prstGeom prst="triangl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7" name="TextBox 6"/>
          <p:cNvSpPr txBox="1"/>
          <p:nvPr/>
        </p:nvSpPr>
        <p:spPr>
          <a:xfrm>
            <a:off x="658014" y="1615349"/>
            <a:ext cx="3253118" cy="31700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What should I do after taking the test?</a:t>
            </a:r>
          </a:p>
        </p:txBody>
      </p:sp>
      <p:grpSp>
        <p:nvGrpSpPr>
          <p:cNvPr id="8" name="Group 7"/>
          <p:cNvGrpSpPr/>
          <p:nvPr/>
        </p:nvGrpSpPr>
        <p:grpSpPr>
          <a:xfrm>
            <a:off x="4000433" y="1423412"/>
            <a:ext cx="7616317" cy="2680292"/>
            <a:chOff x="6175255" y="261531"/>
            <a:chExt cx="7616317" cy="2680292"/>
          </a:xfrm>
        </p:grpSpPr>
        <p:sp>
          <p:nvSpPr>
            <p:cNvPr id="9" name="TextBox 8"/>
            <p:cNvSpPr txBox="1"/>
            <p:nvPr/>
          </p:nvSpPr>
          <p:spPr>
            <a:xfrm>
              <a:off x="6175255" y="261531"/>
              <a:ext cx="7616317"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42E60"/>
                  </a:solidFill>
                  <a:effectLst/>
                  <a:uLnTx/>
                  <a:uFillTx/>
                  <a:latin typeface="Arial Black" panose="020B0A04020102020204"/>
                  <a:ea typeface="+mn-ea"/>
                  <a:cs typeface="+mn-cs"/>
                </a:rPr>
                <a:t>NEXT STEPS</a:t>
              </a:r>
            </a:p>
          </p:txBody>
        </p:sp>
        <p:sp>
          <p:nvSpPr>
            <p:cNvPr id="10" name="TextBox 9"/>
            <p:cNvSpPr txBox="1"/>
            <p:nvPr/>
          </p:nvSpPr>
          <p:spPr>
            <a:xfrm>
              <a:off x="6931189" y="1234712"/>
              <a:ext cx="610444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Arial Black" panose="020B0A04020102020204"/>
                  <a:ea typeface="+mn-ea"/>
                  <a:cs typeface="+mn-cs"/>
                </a:rPr>
                <a:t>After You</a:t>
              </a:r>
            </a:p>
          </p:txBody>
        </p:sp>
        <p:sp>
          <p:nvSpPr>
            <p:cNvPr id="11" name="TextBox 10"/>
            <p:cNvSpPr txBox="1"/>
            <p:nvPr/>
          </p:nvSpPr>
          <p:spPr>
            <a:xfrm>
              <a:off x="6299429" y="1926160"/>
              <a:ext cx="7367968"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42E60"/>
                  </a:solidFill>
                  <a:effectLst/>
                  <a:uLnTx/>
                  <a:uFillTx/>
                  <a:latin typeface="Arial" panose="020B0604020202020204"/>
                  <a:ea typeface="+mn-ea"/>
                  <a:cs typeface="+mn-cs"/>
                </a:rPr>
                <a:t>Take the Test</a:t>
              </a:r>
            </a:p>
          </p:txBody>
        </p:sp>
      </p:grpSp>
      <p:sp>
        <p:nvSpPr>
          <p:cNvPr id="12" name="TextBox 11"/>
          <p:cNvSpPr txBox="1"/>
          <p:nvPr/>
        </p:nvSpPr>
        <p:spPr>
          <a:xfrm>
            <a:off x="4074723" y="4735914"/>
            <a:ext cx="781879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2"/>
                </a:solidFill>
                <a:effectLst/>
                <a:uLnTx/>
                <a:uFillTx/>
                <a:latin typeface="Arial" panose="020B0604020202020204"/>
                <a:ea typeface="+mn-ea"/>
                <a:cs typeface="+mn-cs"/>
              </a:rPr>
              <a:t>Taking the test is just the start. </a:t>
            </a:r>
          </a:p>
        </p:txBody>
      </p:sp>
    </p:spTree>
    <p:extLst>
      <p:ext uri="{BB962C8B-B14F-4D97-AF65-F5344CB8AC3E}">
        <p14:creationId xmlns:p14="http://schemas.microsoft.com/office/powerpoint/2010/main" val="397278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31976"/>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9" name="TextBox 8"/>
          <p:cNvSpPr txBox="1"/>
          <p:nvPr/>
        </p:nvSpPr>
        <p:spPr>
          <a:xfrm>
            <a:off x="336330" y="315310"/>
            <a:ext cx="13215622" cy="101566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6000" b="1" dirty="0">
                <a:solidFill>
                  <a:srgbClr val="042E60"/>
                </a:solidFill>
                <a:latin typeface="Arial Black" panose="020B0A04020102020204"/>
              </a:rPr>
              <a:t>Review Your Score Reports</a:t>
            </a:r>
            <a:endParaRPr kumimoji="0" lang="en-US" sz="6000" b="1" i="0" u="none" strike="noStrike" kern="1200" cap="none" spc="0" normalizeH="0" baseline="0" noProof="0" dirty="0">
              <a:ln>
                <a:noFill/>
              </a:ln>
              <a:solidFill>
                <a:srgbClr val="042E60"/>
              </a:solidFill>
              <a:effectLst/>
              <a:uLnTx/>
              <a:uFillTx/>
              <a:latin typeface="Arial Black" panose="020B0A04020102020204"/>
            </a:endParaRPr>
          </a:p>
        </p:txBody>
      </p:sp>
      <p:sp>
        <p:nvSpPr>
          <p:cNvPr id="8" name="object 7"/>
          <p:cNvSpPr/>
          <p:nvPr/>
        </p:nvSpPr>
        <p:spPr>
          <a:xfrm>
            <a:off x="2064258" y="1330973"/>
            <a:ext cx="8063483" cy="544567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208790" y="1755767"/>
            <a:ext cx="840828" cy="693683"/>
          </a:xfrm>
          <a:custGeom>
            <a:avLst/>
            <a:gdLst/>
            <a:ahLst/>
            <a:cxnLst/>
            <a:rect l="l" t="t" r="r" b="b"/>
            <a:pathLst>
              <a:path w="474345" h="304800">
                <a:moveTo>
                  <a:pt x="0" y="50799"/>
                </a:moveTo>
                <a:lnTo>
                  <a:pt x="3990" y="31021"/>
                </a:lnTo>
                <a:lnTo>
                  <a:pt x="14874" y="14874"/>
                </a:lnTo>
                <a:lnTo>
                  <a:pt x="31021" y="3990"/>
                </a:lnTo>
                <a:lnTo>
                  <a:pt x="50800" y="0"/>
                </a:lnTo>
                <a:lnTo>
                  <a:pt x="423164" y="0"/>
                </a:lnTo>
                <a:lnTo>
                  <a:pt x="442942" y="3990"/>
                </a:lnTo>
                <a:lnTo>
                  <a:pt x="459089" y="14874"/>
                </a:lnTo>
                <a:lnTo>
                  <a:pt x="469973" y="31021"/>
                </a:lnTo>
                <a:lnTo>
                  <a:pt x="473964" y="50799"/>
                </a:lnTo>
                <a:lnTo>
                  <a:pt x="473964" y="253999"/>
                </a:lnTo>
                <a:lnTo>
                  <a:pt x="469973" y="273778"/>
                </a:lnTo>
                <a:lnTo>
                  <a:pt x="459089" y="289925"/>
                </a:lnTo>
                <a:lnTo>
                  <a:pt x="442942" y="300809"/>
                </a:lnTo>
                <a:lnTo>
                  <a:pt x="423164" y="304799"/>
                </a:lnTo>
                <a:lnTo>
                  <a:pt x="50800" y="304799"/>
                </a:lnTo>
                <a:lnTo>
                  <a:pt x="31021" y="300809"/>
                </a:lnTo>
                <a:lnTo>
                  <a:pt x="14874" y="289925"/>
                </a:lnTo>
                <a:lnTo>
                  <a:pt x="3990" y="273778"/>
                </a:lnTo>
                <a:lnTo>
                  <a:pt x="0" y="253999"/>
                </a:lnTo>
                <a:lnTo>
                  <a:pt x="0" y="50799"/>
                </a:lnTo>
                <a:close/>
              </a:path>
            </a:pathLst>
          </a:custGeom>
          <a:ln w="70104">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p:cNvSpPr/>
          <p:nvPr/>
        </p:nvSpPr>
        <p:spPr>
          <a:xfrm>
            <a:off x="2064258" y="4877338"/>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64258" y="6085693"/>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59138" y="4877337"/>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59138" y="5508305"/>
            <a:ext cx="966952" cy="336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36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7931"/>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Rectangle 4"/>
          <p:cNvSpPr/>
          <p:nvPr/>
        </p:nvSpPr>
        <p:spPr>
          <a:xfrm>
            <a:off x="336330" y="315211"/>
            <a:ext cx="3741683" cy="5749159"/>
          </a:xfrm>
          <a:prstGeom prst="rect">
            <a:avLst/>
          </a:prstGeom>
          <a:solidFill>
            <a:srgbClr val="00B0F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6" name="Isosceles Triangle 5"/>
          <p:cNvSpPr/>
          <p:nvPr/>
        </p:nvSpPr>
        <p:spPr>
          <a:xfrm rot="5400000">
            <a:off x="3946634" y="2895599"/>
            <a:ext cx="872357" cy="609601"/>
          </a:xfrm>
          <a:prstGeom prst="triangl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5" name="TextBox 14"/>
          <p:cNvSpPr txBox="1"/>
          <p:nvPr/>
        </p:nvSpPr>
        <p:spPr>
          <a:xfrm>
            <a:off x="4003590" y="233660"/>
            <a:ext cx="7446979" cy="2862322"/>
          </a:xfrm>
          <a:prstGeom prst="rect">
            <a:avLst/>
          </a:prstGeom>
          <a:noFill/>
        </p:spPr>
        <p:txBody>
          <a:bodyPr wrap="square" rtlCol="0">
            <a:spAutoFit/>
          </a:bodyPr>
          <a:lstStyle/>
          <a:p>
            <a:pPr algn="ctr"/>
            <a:r>
              <a:rPr lang="en-US" sz="4800" b="1" dirty="0">
                <a:solidFill>
                  <a:srgbClr val="042E60"/>
                </a:solidFill>
                <a:latin typeface="+mj-lt"/>
              </a:rPr>
              <a:t>March </a:t>
            </a:r>
            <a:r>
              <a:rPr lang="en-US" sz="4800" b="1" dirty="0" smtClean="0">
                <a:solidFill>
                  <a:srgbClr val="042E60"/>
                </a:solidFill>
                <a:latin typeface="+mj-lt"/>
              </a:rPr>
              <a:t>12, 2024</a:t>
            </a:r>
            <a:endParaRPr lang="en-US" sz="4800" b="1" dirty="0">
              <a:solidFill>
                <a:srgbClr val="042E60"/>
              </a:solidFill>
              <a:latin typeface="+mj-lt"/>
            </a:endParaRPr>
          </a:p>
          <a:p>
            <a:pPr marL="571500" indent="-571500" algn="ctr">
              <a:buFont typeface="Arial" panose="020B0604020202020204" pitchFamily="34" charset="0"/>
              <a:buChar char="•"/>
            </a:pPr>
            <a:r>
              <a:rPr lang="en-US" sz="3600" b="1" dirty="0">
                <a:solidFill>
                  <a:srgbClr val="042E60"/>
                </a:solidFill>
                <a:latin typeface="+mj-lt"/>
              </a:rPr>
              <a:t>At school </a:t>
            </a:r>
          </a:p>
          <a:p>
            <a:pPr marL="571500" indent="-571500" algn="ctr">
              <a:buFont typeface="Arial" panose="020B0604020202020204" pitchFamily="34" charset="0"/>
              <a:buChar char="•"/>
            </a:pPr>
            <a:r>
              <a:rPr lang="en-US" sz="3600" b="1" dirty="0">
                <a:solidFill>
                  <a:srgbClr val="042E60"/>
                </a:solidFill>
                <a:latin typeface="+mj-lt"/>
              </a:rPr>
              <a:t>Free for all Juniors</a:t>
            </a:r>
          </a:p>
          <a:p>
            <a:pPr algn="ctr"/>
            <a:r>
              <a:rPr lang="en-US" sz="6000" b="1" dirty="0">
                <a:solidFill>
                  <a:srgbClr val="FFC000"/>
                </a:solidFill>
              </a:rPr>
              <a:t>   </a:t>
            </a:r>
          </a:p>
        </p:txBody>
      </p:sp>
      <p:pic>
        <p:nvPicPr>
          <p:cNvPr id="3" name="Picture 2"/>
          <p:cNvPicPr>
            <a:picLocks noChangeAspect="1"/>
          </p:cNvPicPr>
          <p:nvPr/>
        </p:nvPicPr>
        <p:blipFill>
          <a:blip r:embed="rId5"/>
          <a:stretch>
            <a:fillRect/>
          </a:stretch>
        </p:blipFill>
        <p:spPr>
          <a:xfrm>
            <a:off x="5339393" y="2167044"/>
            <a:ext cx="4849796" cy="3749040"/>
          </a:xfrm>
          <a:prstGeom prst="rect">
            <a:avLst/>
          </a:prstGeom>
        </p:spPr>
      </p:pic>
    </p:spTree>
    <p:extLst>
      <p:ext uri="{BB962C8B-B14F-4D97-AF65-F5344CB8AC3E}">
        <p14:creationId xmlns:p14="http://schemas.microsoft.com/office/powerpoint/2010/main" val="2231840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 WorkKeys</a:t>
            </a:r>
            <a:endParaRPr lang="en-US" dirty="0"/>
          </a:p>
        </p:txBody>
      </p:sp>
      <p:sp>
        <p:nvSpPr>
          <p:cNvPr id="3" name="Subtitle 2"/>
          <p:cNvSpPr>
            <a:spLocks noGrp="1"/>
          </p:cNvSpPr>
          <p:nvPr>
            <p:ph type="subTitle" idx="1"/>
          </p:nvPr>
        </p:nvSpPr>
        <p:spPr/>
        <p:txBody>
          <a:bodyPr/>
          <a:lstStyle/>
          <a:p>
            <a:r>
              <a:rPr lang="en-US" dirty="0" smtClean="0"/>
              <a:t>2023-2024</a:t>
            </a:r>
            <a:endParaRPr lang="en-US" dirty="0"/>
          </a:p>
        </p:txBody>
      </p:sp>
    </p:spTree>
    <p:extLst>
      <p:ext uri="{BB962C8B-B14F-4D97-AF65-F5344CB8AC3E}">
        <p14:creationId xmlns:p14="http://schemas.microsoft.com/office/powerpoint/2010/main" val="22169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5952" y="228446"/>
            <a:ext cx="11434993" cy="6384174"/>
          </a:xfrm>
          <a:prstGeom prst="rect">
            <a:avLst/>
          </a:prstGeom>
        </p:spPr>
      </p:pic>
      <p:sp>
        <p:nvSpPr>
          <p:cNvPr id="6" name="Rectangle 5"/>
          <p:cNvSpPr/>
          <p:nvPr/>
        </p:nvSpPr>
        <p:spPr>
          <a:xfrm>
            <a:off x="285952" y="283864"/>
            <a:ext cx="6121400" cy="1200329"/>
          </a:xfrm>
          <a:prstGeom prst="rect">
            <a:avLst/>
          </a:prstGeom>
          <a:solidFill>
            <a:schemeClr val="tx1">
              <a:lumMod val="75000"/>
            </a:schemeClr>
          </a:solidFill>
        </p:spPr>
        <p:txBody>
          <a:bodyPr wrap="squar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Lakeshore High School’s</a:t>
            </a:r>
          </a:p>
          <a:p>
            <a:pPr algn="ctr"/>
            <a:r>
              <a:rPr lang="en-US" sz="3600" b="1" spc="50" dirty="0" smtClean="0">
                <a:ln w="0"/>
                <a:solidFill>
                  <a:schemeClr val="bg2"/>
                </a:solidFill>
                <a:effectLst>
                  <a:innerShdw blurRad="63500" dist="50800" dir="13500000">
                    <a:srgbClr val="000000">
                      <a:alpha val="50000"/>
                    </a:srgbClr>
                  </a:innerShdw>
                </a:effectLst>
              </a:rPr>
              <a:t>GRADUATION PATHWAYS</a:t>
            </a:r>
            <a:endParaRPr lang="en-US" sz="3600" b="1" cap="none" spc="50" dirty="0">
              <a:ln w="0"/>
              <a:solidFill>
                <a:schemeClr val="bg2"/>
              </a:solidFill>
              <a:effectLst>
                <a:innerShdw blurRad="63500" dist="50800" dir="13500000">
                  <a:srgbClr val="000000">
                    <a:alpha val="50000"/>
                  </a:srgbClr>
                </a:innerShdw>
              </a:effectLst>
            </a:endParaRPr>
          </a:p>
        </p:txBody>
      </p:sp>
      <p:sp>
        <p:nvSpPr>
          <p:cNvPr id="7" name="TextBox 6"/>
          <p:cNvSpPr txBox="1"/>
          <p:nvPr/>
        </p:nvSpPr>
        <p:spPr>
          <a:xfrm>
            <a:off x="567266" y="2414693"/>
            <a:ext cx="1185334" cy="1005840"/>
          </a:xfrm>
          <a:prstGeom prst="rect">
            <a:avLst/>
          </a:prstGeom>
          <a:solidFill>
            <a:schemeClr val="tx1"/>
          </a:solidFill>
        </p:spPr>
        <p:txBody>
          <a:bodyPr wrap="square" rtlCol="0">
            <a:spAutoFit/>
          </a:bodyPr>
          <a:lstStyle/>
          <a:p>
            <a:endParaRPr lang="en-US" dirty="0"/>
          </a:p>
        </p:txBody>
      </p:sp>
      <p:pic>
        <p:nvPicPr>
          <p:cNvPr id="8" name="Google Shape;84;p17"/>
          <p:cNvPicPr preferRelativeResize="0"/>
          <p:nvPr/>
        </p:nvPicPr>
        <p:blipFill rotWithShape="1">
          <a:blip r:embed="rId3">
            <a:alphaModFix/>
          </a:blip>
          <a:srcRect/>
          <a:stretch/>
        </p:blipFill>
        <p:spPr>
          <a:xfrm>
            <a:off x="528358" y="2402486"/>
            <a:ext cx="1263150" cy="1005840"/>
          </a:xfrm>
          <a:prstGeom prst="rect">
            <a:avLst/>
          </a:prstGeom>
          <a:noFill/>
          <a:ln>
            <a:noFill/>
          </a:ln>
        </p:spPr>
      </p:pic>
      <p:sp>
        <p:nvSpPr>
          <p:cNvPr id="10" name="TextBox 9"/>
          <p:cNvSpPr txBox="1"/>
          <p:nvPr/>
        </p:nvSpPr>
        <p:spPr>
          <a:xfrm>
            <a:off x="597707" y="5410199"/>
            <a:ext cx="2387601" cy="646331"/>
          </a:xfrm>
          <a:prstGeom prst="rect">
            <a:avLst/>
          </a:prstGeom>
          <a:solidFill>
            <a:schemeClr val="tx1"/>
          </a:solidFill>
        </p:spPr>
        <p:txBody>
          <a:bodyPr wrap="square" rtlCol="0">
            <a:spAutoFit/>
          </a:bodyPr>
          <a:lstStyle/>
          <a:p>
            <a:pPr algn="ctr"/>
            <a:r>
              <a:rPr lang="en-US" sz="1200" b="1" dirty="0" smtClean="0">
                <a:solidFill>
                  <a:schemeClr val="bg1"/>
                </a:solidFill>
              </a:rPr>
              <a:t>Math Essentials</a:t>
            </a:r>
          </a:p>
          <a:p>
            <a:pPr algn="ctr"/>
            <a:r>
              <a:rPr lang="en-US" sz="1200" b="1" dirty="0" smtClean="0">
                <a:solidFill>
                  <a:schemeClr val="bg1"/>
                </a:solidFill>
              </a:rPr>
              <a:t>Financial Literacy</a:t>
            </a:r>
          </a:p>
          <a:p>
            <a:pPr algn="ctr"/>
            <a:r>
              <a:rPr lang="en-US" sz="1200" b="1" dirty="0" smtClean="0">
                <a:solidFill>
                  <a:schemeClr val="bg1"/>
                </a:solidFill>
              </a:rPr>
              <a:t>Study Skills</a:t>
            </a:r>
            <a:endParaRPr lang="en-US" sz="1200" b="1" dirty="0">
              <a:solidFill>
                <a:schemeClr val="bg1"/>
              </a:solidFill>
            </a:endParaRPr>
          </a:p>
        </p:txBody>
      </p:sp>
      <p:sp>
        <p:nvSpPr>
          <p:cNvPr id="11" name="TextBox 10"/>
          <p:cNvSpPr txBox="1"/>
          <p:nvPr/>
        </p:nvSpPr>
        <p:spPr>
          <a:xfrm>
            <a:off x="3346652" y="5410199"/>
            <a:ext cx="2387601" cy="646331"/>
          </a:xfrm>
          <a:prstGeom prst="rect">
            <a:avLst/>
          </a:prstGeom>
          <a:solidFill>
            <a:schemeClr val="tx1"/>
          </a:solidFill>
        </p:spPr>
        <p:txBody>
          <a:bodyPr wrap="square" rtlCol="0">
            <a:spAutoFit/>
          </a:bodyPr>
          <a:lstStyle/>
          <a:p>
            <a:pPr algn="ctr"/>
            <a:r>
              <a:rPr lang="en-US" sz="1200" b="1" dirty="0" smtClean="0">
                <a:solidFill>
                  <a:schemeClr val="bg1"/>
                </a:solidFill>
              </a:rPr>
              <a:t>Technical Writing</a:t>
            </a:r>
          </a:p>
          <a:p>
            <a:pPr algn="ctr"/>
            <a:r>
              <a:rPr lang="en-US" sz="1200" b="1" dirty="0" smtClean="0">
                <a:solidFill>
                  <a:schemeClr val="bg1"/>
                </a:solidFill>
              </a:rPr>
              <a:t>Business English</a:t>
            </a:r>
          </a:p>
          <a:p>
            <a:pPr algn="ctr"/>
            <a:r>
              <a:rPr lang="en-US" sz="1200" b="1" dirty="0" smtClean="0">
                <a:solidFill>
                  <a:schemeClr val="bg1"/>
                </a:solidFill>
              </a:rPr>
              <a:t>Study Skills</a:t>
            </a:r>
            <a:endParaRPr lang="en-US" sz="1200" b="1" dirty="0">
              <a:solidFill>
                <a:schemeClr val="bg1"/>
              </a:solidFill>
            </a:endParaRPr>
          </a:p>
        </p:txBody>
      </p:sp>
      <p:sp>
        <p:nvSpPr>
          <p:cNvPr id="12" name="TextBox 11"/>
          <p:cNvSpPr txBox="1"/>
          <p:nvPr/>
        </p:nvSpPr>
        <p:spPr>
          <a:xfrm>
            <a:off x="5963232" y="5276164"/>
            <a:ext cx="5528734" cy="914400"/>
          </a:xfrm>
          <a:prstGeom prst="rect">
            <a:avLst/>
          </a:prstGeom>
          <a:solidFill>
            <a:schemeClr val="accent6">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252062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What is ACT WorkKeys?</a:t>
            </a:r>
            <a:endParaRPr lang="en-US" sz="4800" dirty="0"/>
          </a:p>
        </p:txBody>
      </p:sp>
      <p:sp>
        <p:nvSpPr>
          <p:cNvPr id="3" name="Content Placeholder 2"/>
          <p:cNvSpPr>
            <a:spLocks noGrp="1"/>
          </p:cNvSpPr>
          <p:nvPr>
            <p:ph idx="1"/>
          </p:nvPr>
        </p:nvSpPr>
        <p:spPr/>
        <p:txBody>
          <a:bodyPr/>
          <a:lstStyle/>
          <a:p>
            <a:r>
              <a:rPr lang="en-US" sz="2800" dirty="0" smtClean="0"/>
              <a:t>WorkKeys is a standardized test developed by the same company as ACT used to measure the ability to solve </a:t>
            </a:r>
            <a:r>
              <a:rPr lang="en-US" sz="2800" b="1" dirty="0" smtClean="0"/>
              <a:t>actual workplace problems</a:t>
            </a:r>
            <a:r>
              <a:rPr lang="en-US" sz="2800" dirty="0" smtClean="0"/>
              <a:t>.  WorkKeys measures a range of skills relevant to any job, at any level, and across many industries.</a:t>
            </a:r>
          </a:p>
          <a:p>
            <a:endParaRPr lang="en-US" dirty="0"/>
          </a:p>
        </p:txBody>
      </p:sp>
      <p:pic>
        <p:nvPicPr>
          <p:cNvPr id="1028" name="Picture 4" descr="A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8030" y="4453996"/>
            <a:ext cx="4257675"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4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 </a:t>
            </a:r>
            <a:br>
              <a:rPr lang="en-US" dirty="0" smtClean="0"/>
            </a:br>
            <a:r>
              <a:rPr lang="en-US" dirty="0" smtClean="0"/>
              <a:t>vs. </a:t>
            </a:r>
            <a:br>
              <a:rPr lang="en-US" dirty="0" smtClean="0"/>
            </a:br>
            <a:r>
              <a:rPr lang="en-US" dirty="0" smtClean="0"/>
              <a:t>WorkKeys</a:t>
            </a:r>
            <a:endParaRPr lang="en-US" dirty="0"/>
          </a:p>
        </p:txBody>
      </p:sp>
      <p:pic>
        <p:nvPicPr>
          <p:cNvPr id="2050" name="Picture 2" descr="43,500+ Graduation Cap Illustrations, Royalty-Free Vector Graphics &amp; Clip  Art - iStock | Graduation, Graduation cap icon, Graduation cap isolate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2117" y="849015"/>
            <a:ext cx="1865376" cy="18653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k briefcase flat icon for apps and webs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117" y="3424428"/>
            <a:ext cx="1865376" cy="1865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9938" y="1566333"/>
            <a:ext cx="829733" cy="276999"/>
          </a:xfrm>
          <a:prstGeom prst="rect">
            <a:avLst/>
          </a:prstGeom>
          <a:noFill/>
        </p:spPr>
        <p:txBody>
          <a:bodyPr wrap="square" rtlCol="0">
            <a:spAutoFit/>
          </a:bodyPr>
          <a:lstStyle/>
          <a:p>
            <a:r>
              <a:rPr lang="en-US" sz="1200" b="1" dirty="0" smtClean="0"/>
              <a:t>COLLEGE</a:t>
            </a:r>
            <a:endParaRPr lang="en-US" sz="1200" b="1" dirty="0"/>
          </a:p>
        </p:txBody>
      </p:sp>
      <p:sp>
        <p:nvSpPr>
          <p:cNvPr id="7" name="TextBox 6"/>
          <p:cNvSpPr txBox="1"/>
          <p:nvPr/>
        </p:nvSpPr>
        <p:spPr>
          <a:xfrm>
            <a:off x="4579937" y="4080117"/>
            <a:ext cx="829733" cy="276999"/>
          </a:xfrm>
          <a:prstGeom prst="rect">
            <a:avLst/>
          </a:prstGeom>
          <a:noFill/>
        </p:spPr>
        <p:txBody>
          <a:bodyPr wrap="square" rtlCol="0">
            <a:spAutoFit/>
          </a:bodyPr>
          <a:lstStyle/>
          <a:p>
            <a:r>
              <a:rPr lang="en-US" sz="1200" b="1" dirty="0" smtClean="0"/>
              <a:t>CAREER</a:t>
            </a:r>
            <a:endParaRPr lang="en-US" sz="1200" b="1" dirty="0"/>
          </a:p>
        </p:txBody>
      </p:sp>
      <p:sp>
        <p:nvSpPr>
          <p:cNvPr id="5" name="TextBox 4"/>
          <p:cNvSpPr txBox="1"/>
          <p:nvPr/>
        </p:nvSpPr>
        <p:spPr>
          <a:xfrm>
            <a:off x="6290733" y="1123837"/>
            <a:ext cx="4080934" cy="646331"/>
          </a:xfrm>
          <a:prstGeom prst="rect">
            <a:avLst/>
          </a:prstGeom>
          <a:solidFill>
            <a:schemeClr val="accent6">
              <a:lumMod val="60000"/>
              <a:lumOff val="40000"/>
            </a:schemeClr>
          </a:solidFill>
        </p:spPr>
        <p:txBody>
          <a:bodyPr wrap="square" rtlCol="0">
            <a:spAutoFit/>
          </a:bodyPr>
          <a:lstStyle/>
          <a:p>
            <a:r>
              <a:rPr lang="en-US" sz="3600" b="1" dirty="0" smtClean="0"/>
              <a:t>ACT</a:t>
            </a:r>
            <a:endParaRPr lang="en-US" sz="3600" b="1" dirty="0"/>
          </a:p>
        </p:txBody>
      </p:sp>
      <p:sp>
        <p:nvSpPr>
          <p:cNvPr id="6" name="TextBox 5"/>
          <p:cNvSpPr txBox="1"/>
          <p:nvPr/>
        </p:nvSpPr>
        <p:spPr>
          <a:xfrm>
            <a:off x="6290733" y="1930400"/>
            <a:ext cx="4080934" cy="646331"/>
          </a:xfrm>
          <a:prstGeom prst="rect">
            <a:avLst/>
          </a:prstGeom>
          <a:noFill/>
        </p:spPr>
        <p:txBody>
          <a:bodyPr wrap="square" rtlCol="0">
            <a:spAutoFit/>
          </a:bodyPr>
          <a:lstStyle/>
          <a:p>
            <a:r>
              <a:rPr lang="en-US" dirty="0" smtClean="0"/>
              <a:t>assesses </a:t>
            </a:r>
            <a:r>
              <a:rPr lang="en-US" b="1" dirty="0" smtClean="0"/>
              <a:t>college</a:t>
            </a:r>
            <a:r>
              <a:rPr lang="en-US" dirty="0" smtClean="0"/>
              <a:t> preparedness by testing knowledge</a:t>
            </a:r>
            <a:endParaRPr lang="en-US" dirty="0"/>
          </a:p>
        </p:txBody>
      </p:sp>
      <p:sp>
        <p:nvSpPr>
          <p:cNvPr id="10" name="TextBox 9"/>
          <p:cNvSpPr txBox="1"/>
          <p:nvPr/>
        </p:nvSpPr>
        <p:spPr>
          <a:xfrm>
            <a:off x="6290733" y="3693851"/>
            <a:ext cx="4080934" cy="646331"/>
          </a:xfrm>
          <a:prstGeom prst="rect">
            <a:avLst/>
          </a:prstGeom>
          <a:solidFill>
            <a:schemeClr val="accent6">
              <a:lumMod val="60000"/>
              <a:lumOff val="40000"/>
            </a:schemeClr>
          </a:solidFill>
        </p:spPr>
        <p:txBody>
          <a:bodyPr wrap="square" rtlCol="0">
            <a:spAutoFit/>
          </a:bodyPr>
          <a:lstStyle/>
          <a:p>
            <a:r>
              <a:rPr lang="en-US" sz="3600" b="1" dirty="0" smtClean="0"/>
              <a:t>ACT WORKKEYS</a:t>
            </a:r>
            <a:endParaRPr lang="en-US" sz="3600" b="1" dirty="0"/>
          </a:p>
        </p:txBody>
      </p:sp>
      <p:sp>
        <p:nvSpPr>
          <p:cNvPr id="11" name="TextBox 10"/>
          <p:cNvSpPr txBox="1"/>
          <p:nvPr/>
        </p:nvSpPr>
        <p:spPr>
          <a:xfrm>
            <a:off x="6290733" y="4495800"/>
            <a:ext cx="4080934" cy="646331"/>
          </a:xfrm>
          <a:prstGeom prst="rect">
            <a:avLst/>
          </a:prstGeom>
          <a:noFill/>
        </p:spPr>
        <p:txBody>
          <a:bodyPr wrap="square" rtlCol="0">
            <a:spAutoFit/>
          </a:bodyPr>
          <a:lstStyle/>
          <a:p>
            <a:r>
              <a:rPr lang="en-US" dirty="0" smtClean="0"/>
              <a:t>assesses </a:t>
            </a:r>
            <a:r>
              <a:rPr lang="en-US" b="1" dirty="0" smtClean="0"/>
              <a:t>career</a:t>
            </a:r>
            <a:r>
              <a:rPr lang="en-US" dirty="0" smtClean="0"/>
              <a:t> readiness by testing practical skills</a:t>
            </a:r>
            <a:endParaRPr lang="en-US" dirty="0"/>
          </a:p>
        </p:txBody>
      </p:sp>
    </p:spTree>
    <p:extLst>
      <p:ext uri="{BB962C8B-B14F-4D97-AF65-F5344CB8AC3E}">
        <p14:creationId xmlns:p14="http://schemas.microsoft.com/office/powerpoint/2010/main" val="329165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 WorkKeys Tests</a:t>
            </a:r>
            <a:endParaRPr lang="en-US" dirty="0"/>
          </a:p>
        </p:txBody>
      </p:sp>
      <p:pic>
        <p:nvPicPr>
          <p:cNvPr id="3074" name="Picture 2" descr="Graph Clipart Images | Free Download | PNG Transparent Background - Pngt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1438" y="29580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 WorkKeys: Workplace Documents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920" y="2510028"/>
            <a:ext cx="158983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lculating Clipart Transparent Background, Calculator Math Clipart, Math  Clipart, Math Clip Art, Clipart PNG Image For Free Downlo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1438" y="4736570"/>
            <a:ext cx="1828799"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82267" y="440267"/>
            <a:ext cx="3733800" cy="461665"/>
          </a:xfrm>
          <a:prstGeom prst="rect">
            <a:avLst/>
          </a:prstGeom>
          <a:noFill/>
        </p:spPr>
        <p:txBody>
          <a:bodyPr wrap="square" rtlCol="0">
            <a:spAutoFit/>
          </a:bodyPr>
          <a:lstStyle/>
          <a:p>
            <a:r>
              <a:rPr lang="en-US" sz="2400" b="1" dirty="0" smtClean="0"/>
              <a:t>GRAPHIC LITERACY</a:t>
            </a:r>
            <a:endParaRPr lang="en-US" sz="2400" b="1" dirty="0"/>
          </a:p>
        </p:txBody>
      </p:sp>
      <p:sp>
        <p:nvSpPr>
          <p:cNvPr id="8" name="TextBox 7"/>
          <p:cNvSpPr txBox="1"/>
          <p:nvPr/>
        </p:nvSpPr>
        <p:spPr>
          <a:xfrm>
            <a:off x="6282267" y="2510028"/>
            <a:ext cx="3894666" cy="461665"/>
          </a:xfrm>
          <a:prstGeom prst="rect">
            <a:avLst/>
          </a:prstGeom>
          <a:noFill/>
        </p:spPr>
        <p:txBody>
          <a:bodyPr wrap="square" rtlCol="0">
            <a:spAutoFit/>
          </a:bodyPr>
          <a:lstStyle/>
          <a:p>
            <a:r>
              <a:rPr lang="en-US" sz="2400" b="1" dirty="0" smtClean="0"/>
              <a:t>WORKPLACE DOCUMENTS</a:t>
            </a:r>
            <a:endParaRPr lang="en-US" sz="2400" b="1" dirty="0"/>
          </a:p>
        </p:txBody>
      </p:sp>
      <p:sp>
        <p:nvSpPr>
          <p:cNvPr id="9" name="TextBox 8"/>
          <p:cNvSpPr txBox="1"/>
          <p:nvPr/>
        </p:nvSpPr>
        <p:spPr>
          <a:xfrm>
            <a:off x="6282267" y="4736570"/>
            <a:ext cx="3733800" cy="461665"/>
          </a:xfrm>
          <a:prstGeom prst="rect">
            <a:avLst/>
          </a:prstGeom>
          <a:noFill/>
        </p:spPr>
        <p:txBody>
          <a:bodyPr wrap="square" rtlCol="0">
            <a:spAutoFit/>
          </a:bodyPr>
          <a:lstStyle/>
          <a:p>
            <a:r>
              <a:rPr lang="en-US" sz="2400" b="1" dirty="0" smtClean="0"/>
              <a:t>APPLIED MATH</a:t>
            </a:r>
            <a:endParaRPr lang="en-US" sz="2400" b="1" dirty="0"/>
          </a:p>
        </p:txBody>
      </p:sp>
      <p:sp>
        <p:nvSpPr>
          <p:cNvPr id="5" name="TextBox 4"/>
          <p:cNvSpPr txBox="1"/>
          <p:nvPr/>
        </p:nvSpPr>
        <p:spPr>
          <a:xfrm>
            <a:off x="6417733" y="1024467"/>
            <a:ext cx="3031067" cy="646331"/>
          </a:xfrm>
          <a:prstGeom prst="rect">
            <a:avLst/>
          </a:prstGeom>
          <a:noFill/>
        </p:spPr>
        <p:txBody>
          <a:bodyPr wrap="square" rtlCol="0">
            <a:spAutoFit/>
          </a:bodyPr>
          <a:lstStyle/>
          <a:p>
            <a:r>
              <a:rPr lang="en-US" dirty="0" smtClean="0"/>
              <a:t>Find, analyze, and apply workplace </a:t>
            </a:r>
            <a:r>
              <a:rPr lang="en-US" b="1" dirty="0" smtClean="0"/>
              <a:t>graphics</a:t>
            </a:r>
            <a:endParaRPr lang="en-US" b="1" dirty="0"/>
          </a:p>
        </p:txBody>
      </p:sp>
      <p:sp>
        <p:nvSpPr>
          <p:cNvPr id="11" name="TextBox 10"/>
          <p:cNvSpPr txBox="1"/>
          <p:nvPr/>
        </p:nvSpPr>
        <p:spPr>
          <a:xfrm>
            <a:off x="6417732" y="3039533"/>
            <a:ext cx="3031067" cy="646331"/>
          </a:xfrm>
          <a:prstGeom prst="rect">
            <a:avLst/>
          </a:prstGeom>
          <a:noFill/>
        </p:spPr>
        <p:txBody>
          <a:bodyPr wrap="square" rtlCol="0">
            <a:spAutoFit/>
          </a:bodyPr>
          <a:lstStyle/>
          <a:p>
            <a:r>
              <a:rPr lang="en-US" dirty="0" smtClean="0"/>
              <a:t>Read, understand and apply </a:t>
            </a:r>
            <a:r>
              <a:rPr lang="en-US" b="1" dirty="0" smtClean="0"/>
              <a:t>written</a:t>
            </a:r>
            <a:r>
              <a:rPr lang="en-US" dirty="0" smtClean="0"/>
              <a:t> information</a:t>
            </a:r>
            <a:endParaRPr lang="en-US" b="1" dirty="0"/>
          </a:p>
        </p:txBody>
      </p:sp>
      <p:sp>
        <p:nvSpPr>
          <p:cNvPr id="12" name="TextBox 11"/>
          <p:cNvSpPr txBox="1"/>
          <p:nvPr/>
        </p:nvSpPr>
        <p:spPr>
          <a:xfrm>
            <a:off x="6282267" y="5198235"/>
            <a:ext cx="3031067" cy="1477328"/>
          </a:xfrm>
          <a:prstGeom prst="rect">
            <a:avLst/>
          </a:prstGeom>
          <a:noFill/>
        </p:spPr>
        <p:txBody>
          <a:bodyPr wrap="square" rtlCol="0">
            <a:spAutoFit/>
          </a:bodyPr>
          <a:lstStyle/>
          <a:p>
            <a:r>
              <a:rPr lang="en-US" dirty="0" smtClean="0"/>
              <a:t>Measures critical thinking, </a:t>
            </a:r>
            <a:r>
              <a:rPr lang="en-US" b="1" dirty="0" smtClean="0"/>
              <a:t>math</a:t>
            </a:r>
            <a:r>
              <a:rPr lang="en-US" dirty="0" smtClean="0"/>
              <a:t> reasoning, and problem solving techniques for situations that actually occur in the workplace</a:t>
            </a:r>
            <a:endParaRPr lang="en-US" b="1" dirty="0"/>
          </a:p>
        </p:txBody>
      </p:sp>
    </p:spTree>
    <p:extLst>
      <p:ext uri="{BB962C8B-B14F-4D97-AF65-F5344CB8AC3E}">
        <p14:creationId xmlns:p14="http://schemas.microsoft.com/office/powerpoint/2010/main" val="1037517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WorkKeys Score Levels</a:t>
            </a:r>
            <a:endParaRPr lang="en-US" dirty="0"/>
          </a:p>
        </p:txBody>
      </p:sp>
      <p:pic>
        <p:nvPicPr>
          <p:cNvPr id="4098" name="Picture 2" descr="https://hirepaths.com/sites/default/files/styles/medium/public/act.png?itok=zC637LR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6373"/>
          <a:stretch/>
        </p:blipFill>
        <p:spPr bwMode="auto">
          <a:xfrm>
            <a:off x="3680043" y="1343664"/>
            <a:ext cx="7854669"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2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302" y="183877"/>
            <a:ext cx="8763111"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42E60"/>
                </a:solidFill>
                <a:effectLst/>
                <a:uLnTx/>
                <a:uFillTx/>
                <a:latin typeface="Arial Black" panose="020B0A04020102020204" pitchFamily="34" charset="0"/>
                <a:ea typeface="+mn-ea"/>
                <a:cs typeface="+mn-cs"/>
              </a:rPr>
              <a:t>ACT College Readiness Benchmarks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579" y="2021590"/>
            <a:ext cx="1738552" cy="175786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776" y="2085110"/>
            <a:ext cx="1738553" cy="175786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662" y="2115652"/>
            <a:ext cx="1736851" cy="175614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7782" y="2065983"/>
            <a:ext cx="1729916" cy="1749134"/>
          </a:xfrm>
          <a:prstGeom prst="rect">
            <a:avLst/>
          </a:prstGeom>
        </p:spPr>
      </p:pic>
      <p:sp>
        <p:nvSpPr>
          <p:cNvPr id="21" name="Text Placeholder 6"/>
          <p:cNvSpPr txBox="1">
            <a:spLocks/>
          </p:cNvSpPr>
          <p:nvPr/>
        </p:nvSpPr>
        <p:spPr>
          <a:xfrm>
            <a:off x="109415" y="4959379"/>
            <a:ext cx="8438327" cy="108812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200" b="1" i="0" u="none" strike="noStrike" kern="1200" cap="none" spc="0" normalizeH="0" baseline="0" noProof="0" dirty="0">
                <a:ln>
                  <a:noFill/>
                </a:ln>
                <a:solidFill>
                  <a:srgbClr val="00B0F0"/>
                </a:solidFill>
                <a:effectLst/>
                <a:uLnTx/>
                <a:uFillTx/>
                <a:latin typeface="Arial Black" panose="020B0A04020102020204"/>
                <a:ea typeface="+mn-ea"/>
                <a:cs typeface="+mn-cs"/>
              </a:rPr>
              <a:t>Understand if you’re ready for college and career</a:t>
            </a:r>
          </a:p>
        </p:txBody>
      </p:sp>
      <p:sp>
        <p:nvSpPr>
          <p:cNvPr id="17" name="Text Placeholder 6"/>
          <p:cNvSpPr txBox="1">
            <a:spLocks/>
          </p:cNvSpPr>
          <p:nvPr/>
        </p:nvSpPr>
        <p:spPr>
          <a:xfrm>
            <a:off x="283704" y="4023834"/>
            <a:ext cx="1955444" cy="58884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English</a:t>
            </a:r>
          </a:p>
        </p:txBody>
      </p:sp>
      <p:sp>
        <p:nvSpPr>
          <p:cNvPr id="18" name="Text Placeholder 6"/>
          <p:cNvSpPr txBox="1">
            <a:spLocks/>
          </p:cNvSpPr>
          <p:nvPr/>
        </p:nvSpPr>
        <p:spPr>
          <a:xfrm>
            <a:off x="2383810" y="4060717"/>
            <a:ext cx="1955444" cy="588844"/>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Reading</a:t>
            </a:r>
          </a:p>
        </p:txBody>
      </p:sp>
      <p:sp>
        <p:nvSpPr>
          <p:cNvPr id="20" name="Text Placeholder 6"/>
          <p:cNvSpPr txBox="1">
            <a:spLocks/>
          </p:cNvSpPr>
          <p:nvPr/>
        </p:nvSpPr>
        <p:spPr>
          <a:xfrm>
            <a:off x="4544035" y="4074996"/>
            <a:ext cx="1437483" cy="58884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Math</a:t>
            </a:r>
          </a:p>
        </p:txBody>
      </p:sp>
      <p:sp>
        <p:nvSpPr>
          <p:cNvPr id="22" name="Text Placeholder 6"/>
          <p:cNvSpPr txBox="1">
            <a:spLocks/>
          </p:cNvSpPr>
          <p:nvPr/>
        </p:nvSpPr>
        <p:spPr>
          <a:xfrm>
            <a:off x="6044579" y="4060717"/>
            <a:ext cx="1955444" cy="588844"/>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Science</a:t>
            </a:r>
          </a:p>
        </p:txBody>
      </p:sp>
      <p:grpSp>
        <p:nvGrpSpPr>
          <p:cNvPr id="16" name="Group 15"/>
          <p:cNvGrpSpPr/>
          <p:nvPr/>
        </p:nvGrpSpPr>
        <p:grpSpPr>
          <a:xfrm rot="10800000">
            <a:off x="8000022" y="515455"/>
            <a:ext cx="4134391" cy="5749159"/>
            <a:chOff x="336330" y="315310"/>
            <a:chExt cx="4351283" cy="5749159"/>
          </a:xfrm>
          <a:solidFill>
            <a:srgbClr val="009CDE"/>
          </a:solidFill>
        </p:grpSpPr>
        <p:sp>
          <p:nvSpPr>
            <p:cNvPr id="23" name="Rectangle 22"/>
            <p:cNvSpPr/>
            <p:nvPr/>
          </p:nvSpPr>
          <p:spPr>
            <a:xfrm>
              <a:off x="336330" y="315310"/>
              <a:ext cx="3741683" cy="57491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24" name="Isosceles Triangle 23"/>
            <p:cNvSpPr/>
            <p:nvPr/>
          </p:nvSpPr>
          <p:spPr>
            <a:xfrm rot="5400000">
              <a:off x="3946634" y="2895599"/>
              <a:ext cx="872357" cy="60960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sp>
        <p:nvSpPr>
          <p:cNvPr id="25" name="TextBox 24"/>
          <p:cNvSpPr txBox="1"/>
          <p:nvPr/>
        </p:nvSpPr>
        <p:spPr>
          <a:xfrm>
            <a:off x="9086400" y="827026"/>
            <a:ext cx="302268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Why it’s important to do your best on the ACT Test ?</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9001" y="4802998"/>
            <a:ext cx="1453946" cy="1238754"/>
          </a:xfrm>
          <a:prstGeom prst="rect">
            <a:avLst/>
          </a:prstGeom>
        </p:spPr>
      </p:pic>
    </p:spTree>
    <p:extLst>
      <p:ext uri="{BB962C8B-B14F-4D97-AF65-F5344CB8AC3E}">
        <p14:creationId xmlns:p14="http://schemas.microsoft.com/office/powerpoint/2010/main" val="113360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2067" y="922867"/>
            <a:ext cx="9770533" cy="4154984"/>
          </a:xfrm>
          <a:prstGeom prst="rect">
            <a:avLst/>
          </a:prstGeom>
          <a:noFill/>
          <a:ln w="38100">
            <a:solidFill>
              <a:schemeClr val="tx1"/>
            </a:solidFill>
            <a:prstDash val="lgDash"/>
          </a:ln>
        </p:spPr>
        <p:txBody>
          <a:bodyPr wrap="square" rtlCol="0">
            <a:spAutoFit/>
          </a:bodyPr>
          <a:lstStyle/>
          <a:p>
            <a:pPr algn="ctr"/>
            <a:r>
              <a:rPr lang="en-US" sz="4400" b="1" dirty="0" smtClean="0"/>
              <a:t>Your overall ACT WorkKeys score is your lowest score!  It is not an average like ACT.</a:t>
            </a:r>
          </a:p>
          <a:p>
            <a:endParaRPr lang="en-US" dirty="0" smtClean="0"/>
          </a:p>
          <a:p>
            <a:endParaRPr lang="en-US" dirty="0"/>
          </a:p>
          <a:p>
            <a:r>
              <a:rPr lang="en-US" sz="3200" dirty="0" smtClean="0"/>
              <a:t>For example, if a student scores a 4 in Graphic Literacy but a 6 in Workplace Documents and a 6 in Applied Math, that student receives a SILVER (4).</a:t>
            </a:r>
            <a:endParaRPr lang="en-US" sz="3200" dirty="0"/>
          </a:p>
        </p:txBody>
      </p:sp>
    </p:spTree>
    <p:extLst>
      <p:ext uri="{BB962C8B-B14F-4D97-AF65-F5344CB8AC3E}">
        <p14:creationId xmlns:p14="http://schemas.microsoft.com/office/powerpoint/2010/main" val="2192566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These scores are important, even after high school!  Employers use WorkKeys to determine your level of readiness for the workforce and specific jobs.  You can include your ACT WorkKeys scores on resumes, mention then in job interviews, etc.</a:t>
            </a:r>
            <a:endParaRPr lang="en-US" sz="2400" dirty="0"/>
          </a:p>
        </p:txBody>
      </p:sp>
      <p:pic>
        <p:nvPicPr>
          <p:cNvPr id="4" name="Picture 2" descr="https://workforce.colin.edu/workforce/assets/Image/ACT_WORKKEYS/cert%20leve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6103" y="1001268"/>
            <a:ext cx="8112781"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43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Applied Math Question (Silver)</a:t>
            </a:r>
            <a:endParaRPr lang="en-US" dirty="0"/>
          </a:p>
        </p:txBody>
      </p:sp>
      <p:sp>
        <p:nvSpPr>
          <p:cNvPr id="16" name="Rectangle 18"/>
          <p:cNvSpPr>
            <a:spLocks noChangeArrowheads="1"/>
          </p:cNvSpPr>
          <p:nvPr/>
        </p:nvSpPr>
        <p:spPr bwMode="auto">
          <a:xfrm>
            <a:off x="3920683" y="1619385"/>
            <a:ext cx="7486226" cy="33547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22222"/>
                </a:solidFill>
                <a:effectLst/>
                <a:latin typeface="inherit"/>
              </a:rPr>
              <a:t>The receiving department just received a shipment of 15 boxes of fragile bulbs. There were 8 bulbs in each box. Unfortunately, inspection of the bulbs revealed that 11 had been damaged during shipping. How many </a:t>
            </a:r>
            <a:r>
              <a:rPr kumimoji="0" lang="en-US" altLang="en-US" sz="2000" b="0" i="1" u="none" strike="noStrike" cap="none" normalizeH="0" baseline="0" dirty="0" smtClean="0">
                <a:ln>
                  <a:noFill/>
                </a:ln>
                <a:solidFill>
                  <a:srgbClr val="222222"/>
                </a:solidFill>
                <a:effectLst/>
                <a:latin typeface="inherit"/>
              </a:rPr>
              <a:t>undamaged</a:t>
            </a:r>
            <a:r>
              <a:rPr kumimoji="0" lang="en-US" altLang="en-US" sz="2000" b="0" i="0" u="none" strike="noStrike" cap="none" normalizeH="0" baseline="0" dirty="0" smtClean="0">
                <a:ln>
                  <a:noFill/>
                </a:ln>
                <a:solidFill>
                  <a:srgbClr val="222222"/>
                </a:solidFill>
                <a:effectLst/>
                <a:latin typeface="inherit"/>
              </a:rPr>
              <a:t> bulbs were received?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rgbClr val="222222"/>
              </a:solidFill>
              <a:effectLst/>
              <a:latin typeface="inherit"/>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0" i="0" u="none" strike="noStrike" cap="none" normalizeH="0" baseline="0" dirty="0" smtClean="0">
                <a:ln>
                  <a:noFill/>
                </a:ln>
                <a:solidFill>
                  <a:srgbClr val="222222"/>
                </a:solidFill>
                <a:effectLst/>
                <a:latin typeface="-apple-system"/>
              </a:rPr>
              <a:t>109</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0" i="0" u="none" strike="noStrike" cap="none" normalizeH="0" baseline="0" dirty="0" smtClean="0">
                <a:ln>
                  <a:noFill/>
                </a:ln>
                <a:solidFill>
                  <a:srgbClr val="222222"/>
                </a:solidFill>
                <a:effectLst/>
                <a:latin typeface="-apple-system"/>
              </a:rPr>
              <a:t>88</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0" i="0" u="none" strike="noStrike" cap="none" normalizeH="0" baseline="0" dirty="0" smtClean="0">
                <a:ln>
                  <a:noFill/>
                </a:ln>
                <a:solidFill>
                  <a:srgbClr val="222222"/>
                </a:solidFill>
                <a:effectLst/>
                <a:latin typeface="-apple-system"/>
              </a:rPr>
              <a:t>120</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0" i="0" u="none" strike="noStrike" cap="none" normalizeH="0" baseline="0" dirty="0" smtClean="0">
                <a:ln>
                  <a:noFill/>
                </a:ln>
                <a:solidFill>
                  <a:srgbClr val="222222"/>
                </a:solidFill>
                <a:effectLst/>
                <a:latin typeface="-apple-system"/>
              </a:rPr>
              <a:t>11</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2000" b="0" i="0" u="none" strike="noStrike" cap="none" normalizeH="0" baseline="0" dirty="0" smtClean="0">
                <a:ln>
                  <a:noFill/>
                </a:ln>
                <a:solidFill>
                  <a:srgbClr val="222222"/>
                </a:solidFill>
                <a:effectLst/>
                <a:latin typeface="-apple-system"/>
              </a:rPr>
              <a:t>23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1026" name="HTMLOption1" r:id="rId2" imgW="257040" imgH="304920"/>
        </mc:Choice>
        <mc:Fallback>
          <p:control name="HTMLOption1" r:id="rId2" imgW="257040" imgH="304920">
            <p:pic>
              <p:nvPicPr>
                <p:cNvPr id="5" name="HTMLOption1"/>
                <p:cNvPicPr preferRelativeResize="0">
                  <a:picLocks noChangeArrowheads="1" noChangeShapeType="1"/>
                </p:cNvPicPr>
                <p:nvPr/>
              </p:nvPicPr>
              <p:blipFill>
                <a:blip r:embed="rId6"/>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7" name="HTMLOption2" r:id="rId3" imgW="257040" imgH="304920"/>
        </mc:Choice>
        <mc:Fallback>
          <p:control name="HTMLOption2" r:id="rId3" imgW="257040" imgH="304920">
            <p:pic>
              <p:nvPicPr>
                <p:cNvPr id="6" name="HTMLOption2"/>
                <p:cNvPicPr preferRelativeResize="0">
                  <a:picLocks noChangeArrowheads="1" noChangeShapeType="1"/>
                </p:cNvPicPr>
                <p:nvPr/>
              </p:nvPicPr>
              <p:blipFill>
                <a:blip r:embed="rId6"/>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28" name="HTMLOption3" r:id="rId4" imgW="257040" imgH="304920"/>
        </mc:Choice>
        <mc:Fallback>
          <p:control name="HTMLOption3" r:id="rId4" imgW="257040" imgH="304920">
            <p:pic>
              <p:nvPicPr>
                <p:cNvPr id="7" name="HTMLOption3"/>
                <p:cNvPicPr preferRelativeResize="0">
                  <a:picLocks noChangeArrowheads="1" noChangeShapeType="1"/>
                </p:cNvPicPr>
                <p:nvPr/>
              </p:nvPicPr>
              <p:blipFill>
                <a:blip r:embed="rId6"/>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96528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t>
            </a:r>
            <a:r>
              <a:rPr lang="en-US" dirty="0" smtClean="0"/>
              <a:t>Workplace Documents Question </a:t>
            </a:r>
            <a:r>
              <a:rPr lang="en-US" dirty="0"/>
              <a:t>(Silver)</a:t>
            </a:r>
          </a:p>
        </p:txBody>
      </p:sp>
      <p:sp>
        <p:nvSpPr>
          <p:cNvPr id="4" name="Rectangle 1"/>
          <p:cNvSpPr>
            <a:spLocks noChangeArrowheads="1"/>
          </p:cNvSpPr>
          <p:nvPr/>
        </p:nvSpPr>
        <p:spPr bwMode="auto">
          <a:xfrm>
            <a:off x="3869268" y="748206"/>
            <a:ext cx="7785176" cy="42061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2539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22222"/>
                </a:solidFill>
                <a:effectLst/>
                <a:latin typeface="-apple-system"/>
              </a:rPr>
              <a:t>LOADING PROCEDURES FOR NEW CLIENT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22222"/>
                </a:solidFill>
                <a:effectLst/>
                <a:latin typeface="-apple-system"/>
              </a:rPr>
              <a:t>Each Wednesday, we will need to ship 10 pallets for a newly acquired client, IOCP Industries. As you may know, this is a larger weekly order than we are used to and our client has very specific shipping requirements. Read and adhere to the instructions below so we can make sure to keep this client happy and returning for more business.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222222"/>
                </a:solidFill>
                <a:effectLst/>
                <a:latin typeface="-apple-system"/>
              </a:rPr>
              <a:t>Load soft, breakable, and fragile items in pallets 1 and 2. These items are being shipped to a different location, so load these pallets, and only these pallets, on the smaller secondary truck. Load these pallets first so the secondary truck can head out on its delivery route as soon as possible.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222222"/>
                </a:solidFill>
                <a:effectLst/>
                <a:latin typeface="-apple-system"/>
              </a:rPr>
              <a:t>Pallets 3, 4, 5, and 6 are reserved for metal materials. Make sure to sort them appropriately by size to utilize space as efficiently as possible. These pallets should be placed on the larger primary truck first because they are the heaviest and could damage any materials shipped underneath hem.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222222"/>
                </a:solidFill>
                <a:effectLst/>
                <a:latin typeface="-apple-system"/>
              </a:rPr>
              <a:t>Pallets 7, 8, and 9 are reserved for plastic materials. Be careful when stacking them on the pallets so that you don’t bend or break any of the materials. They are durable, but still prone to breaking and bending. These pallets should also be loaded on the primary truck.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222222"/>
                </a:solidFill>
                <a:effectLst/>
                <a:latin typeface="-apple-system"/>
              </a:rPr>
              <a:t>The 10th pallet is reserved for water jugs. Make sure to alternate each row of jugs between upright and upside down to maximize space, and use the clear packing tape to ensure the pallet remains intact during delivery. These pallets must also be placed on the primary truck.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22222"/>
                </a:solidFill>
                <a:effectLst/>
                <a:latin typeface="-apple-system"/>
              </a:rPr>
              <a:t>Delivery trucks need to arrive at their destinations by 4 pm each Wednesday. The primary truck’s route takes about 2 hours, and the secondary truck’s route takes about 3 hours. To be safe, we should make sure that both trucks are packed and ready to go before lunch. If we happen to have a lot of deliveries to make on any particular Wednesday, handle this shipment first thing in the morning because it is our highest priority.</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869268" y="4811286"/>
            <a:ext cx="7785176" cy="19202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smtClean="0">
              <a:ln>
                <a:noFill/>
              </a:ln>
              <a:solidFill>
                <a:srgbClr val="222222"/>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rgbClr val="222222"/>
                </a:solidFill>
                <a:effectLst/>
                <a:latin typeface="inherit"/>
              </a:rPr>
              <a:t>In the context of the procedural notice above, what does “adhere to” (used in the opening paragraph) most nearly mean?</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22222"/>
                </a:solidFill>
                <a:effectLst/>
                <a:latin typeface="-apple-system"/>
              </a:rPr>
              <a:t>Understand</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22222"/>
                </a:solidFill>
                <a:effectLst/>
                <a:latin typeface="-apple-system"/>
              </a:rPr>
              <a:t>Attach</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22222"/>
                </a:solidFill>
                <a:effectLst/>
                <a:latin typeface="-apple-system"/>
              </a:rPr>
              <a:t>Update</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22222"/>
                </a:solidFill>
                <a:effectLst/>
                <a:latin typeface="-apple-system"/>
              </a:rPr>
              <a:t>Obey</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sz="1400" b="0" i="0" u="none" strike="noStrike" cap="none" normalizeH="0" baseline="0" dirty="0" smtClean="0">
                <a:ln>
                  <a:noFill/>
                </a:ln>
                <a:solidFill>
                  <a:srgbClr val="222222"/>
                </a:solidFill>
                <a:effectLst/>
                <a:latin typeface="-apple-system"/>
              </a:rPr>
              <a:t>Cling 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2050" name="HTMLOption1" r:id="rId2" imgW="257040" imgH="304920"/>
        </mc:Choice>
        <mc:Fallback>
          <p:control name="HTMLOption1" r:id="rId2" imgW="257040" imgH="304920">
            <p:pic>
              <p:nvPicPr>
                <p:cNvPr id="7" name="HTMLOption1"/>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1" name="HTMLOption2" r:id="rId3" imgW="257040" imgH="304920"/>
        </mc:Choice>
        <mc:Fallback>
          <p:control name="HTMLOption2" r:id="rId3" imgW="257040" imgH="304920">
            <p:pic>
              <p:nvPicPr>
                <p:cNvPr id="8" name="HTMLOption2"/>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2" name="HTMLOption3" r:id="rId4" imgW="257040" imgH="304920"/>
        </mc:Choice>
        <mc:Fallback>
          <p:control name="HTMLOption3" r:id="rId4" imgW="257040" imgH="304920">
            <p:pic>
              <p:nvPicPr>
                <p:cNvPr id="9" name="HTMLOption3"/>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3" name="HTMLOption4" r:id="rId5" imgW="257040" imgH="304920"/>
        </mc:Choice>
        <mc:Fallback>
          <p:control name="HTMLOption4" r:id="rId5" imgW="257040" imgH="304920">
            <p:pic>
              <p:nvPicPr>
                <p:cNvPr id="10" name="HTMLOption4"/>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90137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t>
            </a:r>
            <a:r>
              <a:rPr lang="en-US" dirty="0" smtClean="0"/>
              <a:t>Graphic Literacy</a:t>
            </a:r>
            <a:br>
              <a:rPr lang="en-US" dirty="0" smtClean="0"/>
            </a:br>
            <a:r>
              <a:rPr lang="en-US" dirty="0" smtClean="0"/>
              <a:t>Question </a:t>
            </a:r>
            <a:r>
              <a:rPr lang="en-US" dirty="0"/>
              <a:t>(Silver)</a:t>
            </a:r>
          </a:p>
        </p:txBody>
      </p:sp>
      <p:pic>
        <p:nvPicPr>
          <p:cNvPr id="9218" name="Picture 2" descr="https://workkeyspracticetest.com/wp-content/uploads/2022/07/Rec-Chart-4.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795504" y="263897"/>
            <a:ext cx="3805804" cy="3017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654829" y="4429129"/>
            <a:ext cx="609600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b="0" i="0" u="none" strike="noStrike" cap="none" normalizeH="0" baseline="0" dirty="0" smtClean="0">
                <a:ln>
                  <a:noFill/>
                </a:ln>
                <a:solidFill>
                  <a:srgbClr val="222222"/>
                </a:solidFill>
                <a:effectLst/>
                <a:latin typeface="-apple-system"/>
              </a:rPr>
              <a:t>1960</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b="0" i="0" u="none" strike="noStrike" cap="none" normalizeH="0" baseline="0" dirty="0" smtClean="0">
                <a:ln>
                  <a:noFill/>
                </a:ln>
                <a:solidFill>
                  <a:srgbClr val="222222"/>
                </a:solidFill>
                <a:effectLst/>
                <a:latin typeface="-apple-system"/>
              </a:rPr>
              <a:t>1970</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b="0" i="0" u="none" strike="noStrike" cap="none" normalizeH="0" baseline="0" dirty="0" smtClean="0">
                <a:ln>
                  <a:noFill/>
                </a:ln>
                <a:solidFill>
                  <a:srgbClr val="222222"/>
                </a:solidFill>
                <a:effectLst/>
                <a:latin typeface="-apple-system"/>
              </a:rPr>
              <a:t>1980</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b="0" i="0" u="none" strike="noStrike" cap="none" normalizeH="0" baseline="0" dirty="0" smtClean="0">
                <a:ln>
                  <a:noFill/>
                </a:ln>
                <a:solidFill>
                  <a:srgbClr val="222222"/>
                </a:solidFill>
                <a:effectLst/>
                <a:latin typeface="-apple-system"/>
              </a:rPr>
              <a:t>1990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3654829" y="3510480"/>
            <a:ext cx="6096000" cy="1200329"/>
          </a:xfrm>
          <a:prstGeom prst="rect">
            <a:avLst/>
          </a:prstGeom>
          <a:solidFill>
            <a:schemeClr val="tx1"/>
          </a:solidFill>
        </p:spPr>
        <p:txBody>
          <a:bodyPr>
            <a:spAutoFit/>
          </a:bodyPr>
          <a:lstStyle/>
          <a:p>
            <a:r>
              <a:rPr lang="en-US" dirty="0">
                <a:solidFill>
                  <a:schemeClr val="bg1"/>
                </a:solidFill>
                <a:latin typeface="-apple-system"/>
              </a:rPr>
              <a:t>There has been a significant shift in the percentage recycled of different materials over a fifty year period. Based on the chart below, in what year did the “Percent Recycled” for </a:t>
            </a:r>
            <a:r>
              <a:rPr lang="en-US" i="1" dirty="0">
                <a:solidFill>
                  <a:schemeClr val="bg1"/>
                </a:solidFill>
                <a:latin typeface="-apple-system"/>
              </a:rPr>
              <a:t>glass</a:t>
            </a:r>
            <a:r>
              <a:rPr lang="en-US" dirty="0">
                <a:solidFill>
                  <a:schemeClr val="bg1"/>
                </a:solidFill>
                <a:latin typeface="-apple-system"/>
              </a:rPr>
              <a:t> exceed that of paper?</a:t>
            </a:r>
            <a:endParaRPr lang="en-US" b="0" i="0" dirty="0">
              <a:solidFill>
                <a:schemeClr val="bg1"/>
              </a:solidFill>
              <a:effectLst/>
              <a:latin typeface="-apple-system"/>
            </a:endParaRPr>
          </a:p>
        </p:txBody>
      </p:sp>
    </p:spTree>
    <p:controls>
      <mc:AlternateContent xmlns:mc="http://schemas.openxmlformats.org/markup-compatibility/2006">
        <mc:Choice xmlns:v="urn:schemas-microsoft-com:vml" Requires="v">
          <p:control spid="3074" name="HTMLOption1" r:id="rId2" imgW="257040" imgH="304920"/>
        </mc:Choice>
        <mc:Fallback>
          <p:control name="HTMLOption1" r:id="rId2" imgW="257040" imgH="304920">
            <p:pic>
              <p:nvPicPr>
                <p:cNvPr id="6" name="HTMLOption1"/>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5" name="HTMLOption2" r:id="rId3" imgW="257040" imgH="304920"/>
        </mc:Choice>
        <mc:Fallback>
          <p:control name="HTMLOption2" r:id="rId3" imgW="257040" imgH="304920">
            <p:pic>
              <p:nvPicPr>
                <p:cNvPr id="7" name="HTMLOption2"/>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76" name="HTMLOption3" r:id="rId4" imgW="257040" imgH="304920"/>
        </mc:Choice>
        <mc:Fallback>
          <p:control name="HTMLOption3" r:id="rId4" imgW="257040" imgH="304920">
            <p:pic>
              <p:nvPicPr>
                <p:cNvPr id="8" name="HTMLOption3"/>
                <p:cNvPicPr preferRelativeResize="0">
                  <a:picLocks noChangeArrowheads="1" noChangeShapeType="1"/>
                </p:cNvPicPr>
                <p:nvPr/>
              </p:nvPicPr>
              <p:blipFill>
                <a:blip r:embed="rId7"/>
                <a:srcRect/>
                <a:stretch>
                  <a:fillRect/>
                </a:stretch>
              </p:blipFill>
              <p:spPr bwMode="auto">
                <a:xfrm>
                  <a:off x="152400" y="15240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7170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1683"/>
            <a:ext cx="8040410" cy="111781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nvGrpSpPr>
          <p:cNvPr id="3" name="Group 2"/>
          <p:cNvGrpSpPr/>
          <p:nvPr/>
        </p:nvGrpSpPr>
        <p:grpSpPr>
          <a:xfrm rot="10800000">
            <a:off x="7679395" y="390410"/>
            <a:ext cx="4351283" cy="5749159"/>
            <a:chOff x="336330" y="315310"/>
            <a:chExt cx="4351283" cy="5749159"/>
          </a:xfrm>
          <a:solidFill>
            <a:srgbClr val="009CDE"/>
          </a:solidFill>
        </p:grpSpPr>
        <p:sp>
          <p:nvSpPr>
            <p:cNvPr id="4" name="Rectangle 3"/>
            <p:cNvSpPr/>
            <p:nvPr/>
          </p:nvSpPr>
          <p:spPr>
            <a:xfrm>
              <a:off x="336330" y="315310"/>
              <a:ext cx="3741683" cy="57491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sp>
        <p:nvSpPr>
          <p:cNvPr id="18" name="TextBox 17"/>
          <p:cNvSpPr txBox="1"/>
          <p:nvPr/>
        </p:nvSpPr>
        <p:spPr>
          <a:xfrm>
            <a:off x="2210055" y="2302609"/>
            <a:ext cx="13990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9F9F9">
                    <a:lumMod val="10000"/>
                  </a:srgbClr>
                </a:solidFill>
                <a:effectLst/>
                <a:uLnTx/>
                <a:uFillTx/>
                <a:latin typeface="Arial" panose="020B0604020202020204"/>
                <a:ea typeface="+mn-ea"/>
                <a:cs typeface="+mn-cs"/>
              </a:rPr>
              <a:t>Score of: </a:t>
            </a:r>
          </a:p>
        </p:txBody>
      </p:sp>
      <p:sp>
        <p:nvSpPr>
          <p:cNvPr id="14" name="TextBox 13"/>
          <p:cNvSpPr txBox="1"/>
          <p:nvPr/>
        </p:nvSpPr>
        <p:spPr>
          <a:xfrm>
            <a:off x="531514" y="147596"/>
            <a:ext cx="777465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42E60"/>
                </a:solidFill>
                <a:effectLst>
                  <a:outerShdw blurRad="38100" dist="38100" dir="2700000" algn="tl">
                    <a:srgbClr val="000000">
                      <a:alpha val="43137"/>
                    </a:srgbClr>
                  </a:outerShdw>
                </a:effectLst>
                <a:uLnTx/>
                <a:uFillTx/>
                <a:latin typeface="Arial Black" panose="020B0A04020102020204"/>
                <a:ea typeface="+mn-ea"/>
                <a:cs typeface="+mn-cs"/>
              </a:rPr>
              <a:t>ACT College Readiness Benchmarks</a:t>
            </a:r>
          </a:p>
        </p:txBody>
      </p:sp>
      <p:pic>
        <p:nvPicPr>
          <p:cNvPr id="8" name="Picture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18479" y="4474821"/>
            <a:ext cx="1178996" cy="1192094"/>
          </a:xfrm>
          <a:prstGeom prst="rect">
            <a:avLst/>
          </a:prstGeom>
        </p:spPr>
      </p:pic>
      <p:pic>
        <p:nvPicPr>
          <p:cNvPr id="9"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1745" y="3367572"/>
            <a:ext cx="1178997" cy="11920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757" y="1111683"/>
            <a:ext cx="1177842" cy="1190926"/>
          </a:xfrm>
          <a:prstGeom prst="rect">
            <a:avLst/>
          </a:prstGeom>
        </p:spPr>
      </p:pic>
      <p:pic>
        <p:nvPicPr>
          <p:cNvPr id="19" name="Picture 1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31068" y="2302609"/>
            <a:ext cx="1173140" cy="1186173"/>
          </a:xfrm>
          <a:prstGeom prst="rect">
            <a:avLst/>
          </a:prstGeom>
        </p:spPr>
      </p:pic>
      <p:sp>
        <p:nvSpPr>
          <p:cNvPr id="21" name="Text Placeholder 6"/>
          <p:cNvSpPr txBox="1">
            <a:spLocks/>
          </p:cNvSpPr>
          <p:nvPr/>
        </p:nvSpPr>
        <p:spPr>
          <a:xfrm>
            <a:off x="1404208" y="1195605"/>
            <a:ext cx="7175585"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English</a:t>
            </a:r>
          </a:p>
        </p:txBody>
      </p:sp>
      <p:grpSp>
        <p:nvGrpSpPr>
          <p:cNvPr id="17" name="Group 16"/>
          <p:cNvGrpSpPr/>
          <p:nvPr/>
        </p:nvGrpSpPr>
        <p:grpSpPr>
          <a:xfrm>
            <a:off x="3485299" y="2335451"/>
            <a:ext cx="2025202" cy="1729894"/>
            <a:chOff x="5344642" y="2111726"/>
            <a:chExt cx="2008765" cy="1813304"/>
          </a:xfrm>
        </p:grpSpPr>
        <p:sp>
          <p:nvSpPr>
            <p:cNvPr id="13" name="Oval 12"/>
            <p:cNvSpPr/>
            <p:nvPr/>
          </p:nvSpPr>
          <p:spPr>
            <a:xfrm>
              <a:off x="5344642" y="2111726"/>
              <a:ext cx="1788963" cy="1813304"/>
            </a:xfrm>
            <a:prstGeom prst="ellipse">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5" name="TextBox 14"/>
            <p:cNvSpPr txBox="1"/>
            <p:nvPr/>
          </p:nvSpPr>
          <p:spPr>
            <a:xfrm>
              <a:off x="5429416" y="2392459"/>
              <a:ext cx="1923991" cy="13872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FFFF"/>
                  </a:solidFill>
                  <a:effectLst/>
                  <a:uLnTx/>
                  <a:uFillTx/>
                  <a:latin typeface="Arial Black" panose="020B0A04020102020204"/>
                  <a:ea typeface="+mn-ea"/>
                  <a:cs typeface="+mn-cs"/>
                </a:rPr>
                <a:t>18</a:t>
              </a:r>
              <a:endParaRPr kumimoji="0" lang="en-US" sz="72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grpSp>
      <p:sp>
        <p:nvSpPr>
          <p:cNvPr id="20" name="TextBox 19"/>
          <p:cNvSpPr txBox="1"/>
          <p:nvPr/>
        </p:nvSpPr>
        <p:spPr>
          <a:xfrm>
            <a:off x="1617815" y="4049188"/>
            <a:ext cx="6281934" cy="138499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Meet or exceed benchmark: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First Year College Course</a:t>
            </a:r>
            <a:r>
              <a:rPr kumimoji="0" lang="en-US" sz="2800" b="0" i="0" u="none" strike="noStrike" kern="1200" cap="none" spc="0" normalizeH="0" baseline="0" noProof="0" dirty="0">
                <a:ln>
                  <a:noFill/>
                </a:ln>
                <a:solidFill>
                  <a:srgbClr val="042E60"/>
                </a:solidFill>
                <a:effectLst/>
                <a:uLnTx/>
                <a:uFillTx/>
                <a:latin typeface="Arial" panose="020B0604020202020204"/>
                <a:ea typeface="+mn-ea"/>
                <a:cs typeface="+mn-cs"/>
              </a:rPr>
              <a:t>: English Composition </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1160" y="4665483"/>
            <a:ext cx="1453946" cy="1238754"/>
          </a:xfrm>
          <a:prstGeom prst="rect">
            <a:avLst/>
          </a:prstGeom>
        </p:spPr>
      </p:pic>
      <p:sp>
        <p:nvSpPr>
          <p:cNvPr id="22" name="TextBox 21"/>
          <p:cNvSpPr txBox="1"/>
          <p:nvPr/>
        </p:nvSpPr>
        <p:spPr>
          <a:xfrm>
            <a:off x="8806866" y="710445"/>
            <a:ext cx="302268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Why it’s important to do your best on the ACT Test ?</a:t>
            </a:r>
          </a:p>
        </p:txBody>
      </p:sp>
      <p:sp>
        <p:nvSpPr>
          <p:cNvPr id="2" name="TextBox 1"/>
          <p:cNvSpPr txBox="1"/>
          <p:nvPr/>
        </p:nvSpPr>
        <p:spPr>
          <a:xfrm>
            <a:off x="1736521" y="5434183"/>
            <a:ext cx="5721292" cy="923330"/>
          </a:xfrm>
          <a:prstGeom prst="rect">
            <a:avLst/>
          </a:prstGeom>
          <a:noFill/>
        </p:spPr>
        <p:txBody>
          <a:bodyPr wrap="square" rtlCol="0">
            <a:spAutoFit/>
          </a:bodyPr>
          <a:lstStyle/>
          <a:p>
            <a:r>
              <a:rPr lang="en-US" dirty="0" smtClean="0"/>
              <a:t>In 2022-2023, Lakeshore High School had 69% of juniors at/above benchmark.  Lakeshore’s goal for 2023-2024 is 71% at/above benchmark.</a:t>
            </a:r>
            <a:endParaRPr lang="en-US" dirty="0"/>
          </a:p>
        </p:txBody>
      </p:sp>
    </p:spTree>
    <p:extLst>
      <p:ext uri="{BB962C8B-B14F-4D97-AF65-F5344CB8AC3E}">
        <p14:creationId xmlns:p14="http://schemas.microsoft.com/office/powerpoint/2010/main" val="152135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1683"/>
            <a:ext cx="8040410" cy="111781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nvGrpSpPr>
          <p:cNvPr id="3" name="Group 2"/>
          <p:cNvGrpSpPr/>
          <p:nvPr/>
        </p:nvGrpSpPr>
        <p:grpSpPr>
          <a:xfrm rot="10800000">
            <a:off x="7430811" y="325819"/>
            <a:ext cx="4351283" cy="5749159"/>
            <a:chOff x="336330" y="315310"/>
            <a:chExt cx="4351283" cy="5749159"/>
          </a:xfrm>
          <a:solidFill>
            <a:srgbClr val="FFC000"/>
          </a:solidFill>
        </p:grpSpPr>
        <p:sp>
          <p:nvSpPr>
            <p:cNvPr id="4" name="Rectangle 3"/>
            <p:cNvSpPr/>
            <p:nvPr/>
          </p:nvSpPr>
          <p:spPr>
            <a:xfrm>
              <a:off x="336330" y="315310"/>
              <a:ext cx="3741683" cy="57491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sp>
        <p:nvSpPr>
          <p:cNvPr id="18" name="TextBox 17"/>
          <p:cNvSpPr txBox="1"/>
          <p:nvPr/>
        </p:nvSpPr>
        <p:spPr>
          <a:xfrm>
            <a:off x="2210055" y="2302609"/>
            <a:ext cx="13990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9F9F9">
                    <a:lumMod val="10000"/>
                  </a:srgbClr>
                </a:solidFill>
                <a:effectLst/>
                <a:uLnTx/>
                <a:uFillTx/>
                <a:latin typeface="Arial" panose="020B0604020202020204"/>
                <a:ea typeface="+mn-ea"/>
                <a:cs typeface="+mn-cs"/>
              </a:rPr>
              <a:t>Score of: </a:t>
            </a:r>
          </a:p>
        </p:txBody>
      </p:sp>
      <p:sp>
        <p:nvSpPr>
          <p:cNvPr id="14" name="TextBox 13"/>
          <p:cNvSpPr txBox="1"/>
          <p:nvPr/>
        </p:nvSpPr>
        <p:spPr>
          <a:xfrm>
            <a:off x="277295" y="107593"/>
            <a:ext cx="777465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42E60"/>
                </a:solidFill>
                <a:effectLst>
                  <a:outerShdw blurRad="38100" dist="38100" dir="2700000" algn="tl">
                    <a:srgbClr val="000000">
                      <a:alpha val="43137"/>
                    </a:srgbClr>
                  </a:outerShdw>
                </a:effectLst>
                <a:uLnTx/>
                <a:uFillTx/>
                <a:latin typeface="Arial Black" panose="020B0A04020102020204"/>
                <a:ea typeface="+mn-ea"/>
                <a:cs typeface="+mn-cs"/>
              </a:rPr>
              <a:t>ACT College Readiness Benchmarks</a:t>
            </a:r>
          </a:p>
        </p:txBody>
      </p:sp>
      <p:pic>
        <p:nvPicPr>
          <p:cNvPr id="8" name="Picture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18479" y="4474821"/>
            <a:ext cx="1178996" cy="1192094"/>
          </a:xfrm>
          <a:prstGeom prst="rect">
            <a:avLst/>
          </a:prstGeom>
        </p:spPr>
      </p:pic>
      <p:pic>
        <p:nvPicPr>
          <p:cNvPr id="9"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1745" y="3367572"/>
            <a:ext cx="1178997" cy="1192094"/>
          </a:xfrm>
          <a:prstGeom prst="rect">
            <a:avLst/>
          </a:prstGeom>
        </p:spPr>
      </p:pic>
      <p:pic>
        <p:nvPicPr>
          <p:cNvPr id="12" name="Picture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61053" y="2220161"/>
            <a:ext cx="1177842" cy="119092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139" y="1077503"/>
            <a:ext cx="1173140" cy="1186173"/>
          </a:xfrm>
          <a:prstGeom prst="rect">
            <a:avLst/>
          </a:prstGeom>
        </p:spPr>
      </p:pic>
      <p:sp>
        <p:nvSpPr>
          <p:cNvPr id="21" name="Text Placeholder 6"/>
          <p:cNvSpPr txBox="1">
            <a:spLocks/>
          </p:cNvSpPr>
          <p:nvPr/>
        </p:nvSpPr>
        <p:spPr>
          <a:xfrm>
            <a:off x="1404208" y="1195605"/>
            <a:ext cx="7175585"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Reading</a:t>
            </a:r>
          </a:p>
        </p:txBody>
      </p:sp>
      <p:grpSp>
        <p:nvGrpSpPr>
          <p:cNvPr id="16" name="Group 15"/>
          <p:cNvGrpSpPr/>
          <p:nvPr/>
        </p:nvGrpSpPr>
        <p:grpSpPr>
          <a:xfrm>
            <a:off x="3485298" y="2335451"/>
            <a:ext cx="1803601" cy="1729894"/>
            <a:chOff x="5344642" y="2111726"/>
            <a:chExt cx="1788963" cy="1813304"/>
          </a:xfrm>
        </p:grpSpPr>
        <p:sp>
          <p:nvSpPr>
            <p:cNvPr id="17" name="Oval 16"/>
            <p:cNvSpPr/>
            <p:nvPr/>
          </p:nvSpPr>
          <p:spPr>
            <a:xfrm>
              <a:off x="5344642" y="2111726"/>
              <a:ext cx="1788963" cy="1813304"/>
            </a:xfrm>
            <a:prstGeom prst="ellipse">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20" name="TextBox 19"/>
            <p:cNvSpPr txBox="1"/>
            <p:nvPr/>
          </p:nvSpPr>
          <p:spPr>
            <a:xfrm>
              <a:off x="5514068" y="2260229"/>
              <a:ext cx="1572917" cy="15162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FFFF"/>
                  </a:solidFill>
                  <a:effectLst/>
                  <a:uLnTx/>
                  <a:uFillTx/>
                  <a:latin typeface="Arial" panose="020B0604020202020204"/>
                  <a:ea typeface="+mn-ea"/>
                  <a:cs typeface="+mn-cs"/>
                </a:rPr>
                <a:t>22</a:t>
              </a:r>
            </a:p>
          </p:txBody>
        </p:sp>
      </p:grpSp>
      <p:sp>
        <p:nvSpPr>
          <p:cNvPr id="22" name="TextBox 21"/>
          <p:cNvSpPr txBox="1"/>
          <p:nvPr/>
        </p:nvSpPr>
        <p:spPr>
          <a:xfrm>
            <a:off x="1577976" y="4135232"/>
            <a:ext cx="6281934" cy="138499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Meet or exceed benchmark: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First Year College Course</a:t>
            </a:r>
            <a:r>
              <a:rPr kumimoji="0" lang="en-US" sz="2800" b="0" i="0" u="none" strike="noStrike" kern="1200" cap="none" spc="0" normalizeH="0" baseline="0" noProof="0" dirty="0">
                <a:ln>
                  <a:noFill/>
                </a:ln>
                <a:solidFill>
                  <a:srgbClr val="042E60"/>
                </a:solidFill>
                <a:effectLst/>
                <a:uLnTx/>
                <a:uFillTx/>
                <a:latin typeface="Arial" panose="020B0604020202020204"/>
                <a:ea typeface="+mn-ea"/>
                <a:cs typeface="+mn-cs"/>
              </a:rPr>
              <a:t>: Social Sciences </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2577" y="4692438"/>
            <a:ext cx="1453946" cy="1238754"/>
          </a:xfrm>
          <a:prstGeom prst="rect">
            <a:avLst/>
          </a:prstGeom>
        </p:spPr>
      </p:pic>
      <p:sp>
        <p:nvSpPr>
          <p:cNvPr id="24" name="TextBox 23"/>
          <p:cNvSpPr txBox="1"/>
          <p:nvPr/>
        </p:nvSpPr>
        <p:spPr>
          <a:xfrm>
            <a:off x="8670981" y="763000"/>
            <a:ext cx="302268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Why it’s important to do your best on the ACT Test ?</a:t>
            </a:r>
          </a:p>
        </p:txBody>
      </p:sp>
      <p:sp>
        <p:nvSpPr>
          <p:cNvPr id="25" name="TextBox 24"/>
          <p:cNvSpPr txBox="1"/>
          <p:nvPr/>
        </p:nvSpPr>
        <p:spPr>
          <a:xfrm>
            <a:off x="1709519" y="5469527"/>
            <a:ext cx="5721292" cy="923330"/>
          </a:xfrm>
          <a:prstGeom prst="rect">
            <a:avLst/>
          </a:prstGeom>
          <a:noFill/>
        </p:spPr>
        <p:txBody>
          <a:bodyPr wrap="square" rtlCol="0">
            <a:spAutoFit/>
          </a:bodyPr>
          <a:lstStyle/>
          <a:p>
            <a:r>
              <a:rPr lang="en-US" dirty="0" smtClean="0"/>
              <a:t>In 2022-2023, Lakeshore High School had 46% of juniors at/above benchmark.  Lakeshore’s goal for 2023-2024 is 48% at/above benchmark.</a:t>
            </a:r>
            <a:endParaRPr lang="en-US" dirty="0"/>
          </a:p>
        </p:txBody>
      </p:sp>
    </p:spTree>
    <p:extLst>
      <p:ext uri="{BB962C8B-B14F-4D97-AF65-F5344CB8AC3E}">
        <p14:creationId xmlns:p14="http://schemas.microsoft.com/office/powerpoint/2010/main" val="101467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1683"/>
            <a:ext cx="8040410" cy="111781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42E60"/>
              </a:solidFill>
              <a:effectLst/>
              <a:uLnTx/>
              <a:uFillTx/>
              <a:latin typeface="Arial" panose="020B0604020202020204"/>
              <a:ea typeface="+mn-ea"/>
              <a:cs typeface="+mn-cs"/>
            </a:endParaRPr>
          </a:p>
        </p:txBody>
      </p:sp>
      <p:grpSp>
        <p:nvGrpSpPr>
          <p:cNvPr id="3" name="Group 2"/>
          <p:cNvGrpSpPr/>
          <p:nvPr/>
        </p:nvGrpSpPr>
        <p:grpSpPr>
          <a:xfrm rot="10800000">
            <a:off x="7430811" y="325819"/>
            <a:ext cx="4351283" cy="5749159"/>
            <a:chOff x="336330" y="315310"/>
            <a:chExt cx="4351283" cy="5749159"/>
          </a:xfrm>
          <a:solidFill>
            <a:srgbClr val="FFC000"/>
          </a:solidFill>
        </p:grpSpPr>
        <p:sp>
          <p:nvSpPr>
            <p:cNvPr id="4" name="Rectangle 3"/>
            <p:cNvSpPr/>
            <p:nvPr/>
          </p:nvSpPr>
          <p:spPr>
            <a:xfrm>
              <a:off x="336330" y="315310"/>
              <a:ext cx="3741683" cy="57491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sp>
        <p:nvSpPr>
          <p:cNvPr id="18" name="TextBox 17"/>
          <p:cNvSpPr txBox="1"/>
          <p:nvPr/>
        </p:nvSpPr>
        <p:spPr>
          <a:xfrm>
            <a:off x="2210055" y="2302609"/>
            <a:ext cx="13990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9F9F9">
                    <a:lumMod val="10000"/>
                  </a:srgbClr>
                </a:solidFill>
                <a:effectLst/>
                <a:uLnTx/>
                <a:uFillTx/>
                <a:latin typeface="Arial" panose="020B0604020202020204"/>
                <a:ea typeface="+mn-ea"/>
                <a:cs typeface="+mn-cs"/>
              </a:rPr>
              <a:t>Score of: </a:t>
            </a:r>
          </a:p>
        </p:txBody>
      </p:sp>
      <p:sp>
        <p:nvSpPr>
          <p:cNvPr id="14" name="TextBox 13"/>
          <p:cNvSpPr txBox="1"/>
          <p:nvPr/>
        </p:nvSpPr>
        <p:spPr>
          <a:xfrm>
            <a:off x="363457" y="105955"/>
            <a:ext cx="777465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42E60"/>
                </a:solidFill>
                <a:effectLst>
                  <a:outerShdw blurRad="38100" dist="38100" dir="2700000" algn="tl">
                    <a:srgbClr val="000000">
                      <a:alpha val="43137"/>
                    </a:srgbClr>
                  </a:outerShdw>
                </a:effectLst>
                <a:uLnTx/>
                <a:uFillTx/>
                <a:latin typeface="Arial Black" panose="020B0A04020102020204"/>
                <a:ea typeface="+mn-ea"/>
                <a:cs typeface="+mn-cs"/>
              </a:rPr>
              <a:t>ACT College Readiness Benchmarks</a:t>
            </a:r>
          </a:p>
        </p:txBody>
      </p:sp>
      <p:pic>
        <p:nvPicPr>
          <p:cNvPr id="8" name="Picture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18479" y="4474821"/>
            <a:ext cx="1178996" cy="119209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182" y="1074231"/>
            <a:ext cx="1178997" cy="1192094"/>
          </a:xfrm>
          <a:prstGeom prst="rect">
            <a:avLst/>
          </a:prstGeom>
        </p:spPr>
      </p:pic>
      <p:pic>
        <p:nvPicPr>
          <p:cNvPr id="12" name="Picture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50253" y="3386339"/>
            <a:ext cx="1177842" cy="1190926"/>
          </a:xfrm>
          <a:prstGeom prst="rect">
            <a:avLst/>
          </a:prstGeom>
        </p:spPr>
      </p:pic>
      <p:pic>
        <p:nvPicPr>
          <p:cNvPr id="19" name="Picture 1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31068" y="2302609"/>
            <a:ext cx="1173140" cy="1186173"/>
          </a:xfrm>
          <a:prstGeom prst="rect">
            <a:avLst/>
          </a:prstGeom>
        </p:spPr>
      </p:pic>
      <p:sp>
        <p:nvSpPr>
          <p:cNvPr id="21" name="Text Placeholder 6"/>
          <p:cNvSpPr txBox="1">
            <a:spLocks/>
          </p:cNvSpPr>
          <p:nvPr/>
        </p:nvSpPr>
        <p:spPr>
          <a:xfrm>
            <a:off x="1404208" y="1195605"/>
            <a:ext cx="7175585"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Mathematics</a:t>
            </a:r>
          </a:p>
        </p:txBody>
      </p:sp>
      <p:grpSp>
        <p:nvGrpSpPr>
          <p:cNvPr id="22" name="Group 21"/>
          <p:cNvGrpSpPr/>
          <p:nvPr/>
        </p:nvGrpSpPr>
        <p:grpSpPr>
          <a:xfrm>
            <a:off x="3485298" y="2335451"/>
            <a:ext cx="1803601" cy="1729894"/>
            <a:chOff x="5344642" y="2111726"/>
            <a:chExt cx="1788963" cy="1813304"/>
          </a:xfrm>
        </p:grpSpPr>
        <p:sp>
          <p:nvSpPr>
            <p:cNvPr id="23" name="Oval 22"/>
            <p:cNvSpPr/>
            <p:nvPr/>
          </p:nvSpPr>
          <p:spPr>
            <a:xfrm>
              <a:off x="5344642" y="2111726"/>
              <a:ext cx="1788963" cy="1813304"/>
            </a:xfrm>
            <a:prstGeom prst="ellipse">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24" name="TextBox 23"/>
            <p:cNvSpPr txBox="1"/>
            <p:nvPr/>
          </p:nvSpPr>
          <p:spPr>
            <a:xfrm>
              <a:off x="5560688" y="2378258"/>
              <a:ext cx="1572917" cy="1258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Black" panose="020B0A04020102020204"/>
                  <a:ea typeface="+mn-ea"/>
                  <a:cs typeface="+mn-cs"/>
                </a:rPr>
                <a:t>22</a:t>
              </a:r>
              <a:endParaRPr kumimoji="0" lang="en-US" sz="8000" b="0" i="0" u="none" strike="noStrike" kern="1200" cap="none" spc="0" normalizeH="0" baseline="0" noProof="0" dirty="0">
                <a:ln>
                  <a:noFill/>
                </a:ln>
                <a:solidFill>
                  <a:srgbClr val="FFFFFF"/>
                </a:solidFill>
                <a:effectLst/>
                <a:uLnTx/>
                <a:uFillTx/>
                <a:latin typeface="Arial Black" panose="020B0A04020102020204"/>
                <a:ea typeface="+mn-ea"/>
                <a:cs typeface="+mn-cs"/>
              </a:endParaRPr>
            </a:p>
          </p:txBody>
        </p:sp>
      </p:grpSp>
      <p:sp>
        <p:nvSpPr>
          <p:cNvPr id="25" name="TextBox 24"/>
          <p:cNvSpPr txBox="1"/>
          <p:nvPr/>
        </p:nvSpPr>
        <p:spPr>
          <a:xfrm>
            <a:off x="1562666" y="4070245"/>
            <a:ext cx="6281934" cy="1384995"/>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Meet or exceed benchmark: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First Year College Course</a:t>
            </a:r>
            <a:r>
              <a:rPr kumimoji="0" lang="en-US" sz="2800" b="0" i="0" u="none" strike="noStrike" kern="1200" cap="none" spc="0" normalizeH="0" baseline="0" noProof="0" dirty="0">
                <a:ln>
                  <a:noFill/>
                </a:ln>
                <a:solidFill>
                  <a:srgbClr val="042E60"/>
                </a:solidFill>
                <a:effectLst/>
                <a:uLnTx/>
                <a:uFillTx/>
                <a:latin typeface="Arial" panose="020B0604020202020204"/>
                <a:ea typeface="+mn-ea"/>
                <a:cs typeface="+mn-cs"/>
              </a:rPr>
              <a:t>: College </a:t>
            </a:r>
            <a:r>
              <a:rPr kumimoji="0" lang="en-US" sz="2800" b="0" i="0" u="none" strike="noStrike" kern="1200" cap="none" spc="0" normalizeH="0" baseline="0" noProof="0" dirty="0" smtClean="0">
                <a:ln>
                  <a:noFill/>
                </a:ln>
                <a:solidFill>
                  <a:srgbClr val="042E60"/>
                </a:solidFill>
                <a:effectLst/>
                <a:uLnTx/>
                <a:uFillTx/>
                <a:latin typeface="Arial" panose="020B0604020202020204"/>
                <a:ea typeface="+mn-ea"/>
                <a:cs typeface="+mn-cs"/>
              </a:rPr>
              <a:t>Algebra</a:t>
            </a:r>
            <a:endParaRPr kumimoji="0" lang="en-US" sz="2800" b="0" i="0" u="none" strike="noStrike" kern="1200" cap="none" spc="0" normalizeH="0" baseline="0" noProof="0" dirty="0">
              <a:ln>
                <a:noFill/>
              </a:ln>
              <a:solidFill>
                <a:srgbClr val="042E60"/>
              </a:solidFill>
              <a:effectLst/>
              <a:uLnTx/>
              <a:uFillTx/>
              <a:latin typeface="Arial" panose="020B0604020202020204"/>
              <a:ea typeface="+mn-ea"/>
              <a:cs typeface="+mn-cs"/>
            </a:endParaRP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279" y="4733891"/>
            <a:ext cx="1453946" cy="1238754"/>
          </a:xfrm>
          <a:prstGeom prst="rect">
            <a:avLst/>
          </a:prstGeom>
        </p:spPr>
      </p:pic>
      <p:sp>
        <p:nvSpPr>
          <p:cNvPr id="20" name="TextBox 19"/>
          <p:cNvSpPr txBox="1"/>
          <p:nvPr/>
        </p:nvSpPr>
        <p:spPr>
          <a:xfrm>
            <a:off x="8775193" y="689169"/>
            <a:ext cx="302268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Why it’s important to do your best on the ACT Test ?</a:t>
            </a:r>
          </a:p>
        </p:txBody>
      </p:sp>
      <p:sp>
        <p:nvSpPr>
          <p:cNvPr id="27" name="TextBox 26"/>
          <p:cNvSpPr txBox="1"/>
          <p:nvPr/>
        </p:nvSpPr>
        <p:spPr>
          <a:xfrm>
            <a:off x="1747185" y="5432871"/>
            <a:ext cx="5721292" cy="923330"/>
          </a:xfrm>
          <a:prstGeom prst="rect">
            <a:avLst/>
          </a:prstGeom>
          <a:noFill/>
        </p:spPr>
        <p:txBody>
          <a:bodyPr wrap="square" rtlCol="0">
            <a:spAutoFit/>
          </a:bodyPr>
          <a:lstStyle/>
          <a:p>
            <a:r>
              <a:rPr lang="en-US" dirty="0" smtClean="0"/>
              <a:t>In 2022-2023, Lakeshore High School had 35% of juniors at/above benchmark.  Lakeshore’s goal for 2023-2024 is 37% at/above benchmark.</a:t>
            </a:r>
            <a:endParaRPr lang="en-US" dirty="0"/>
          </a:p>
        </p:txBody>
      </p:sp>
    </p:spTree>
    <p:extLst>
      <p:ext uri="{BB962C8B-B14F-4D97-AF65-F5344CB8AC3E}">
        <p14:creationId xmlns:p14="http://schemas.microsoft.com/office/powerpoint/2010/main" val="55403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1683"/>
            <a:ext cx="8040410" cy="111781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srgbClr val="042E6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42E60"/>
              </a:solidFill>
              <a:effectLst/>
              <a:uLnTx/>
              <a:uFillTx/>
              <a:latin typeface="Arial" panose="020B0604020202020204"/>
              <a:ea typeface="+mn-ea"/>
              <a:cs typeface="+mn-cs"/>
            </a:endParaRPr>
          </a:p>
        </p:txBody>
      </p:sp>
      <p:grpSp>
        <p:nvGrpSpPr>
          <p:cNvPr id="3" name="Group 2"/>
          <p:cNvGrpSpPr/>
          <p:nvPr/>
        </p:nvGrpSpPr>
        <p:grpSpPr>
          <a:xfrm rot="10800000">
            <a:off x="7430811" y="325819"/>
            <a:ext cx="4351283" cy="5749159"/>
            <a:chOff x="336330" y="315310"/>
            <a:chExt cx="4351283" cy="5749159"/>
          </a:xfrm>
          <a:solidFill>
            <a:srgbClr val="FFC000"/>
          </a:solidFill>
        </p:grpSpPr>
        <p:sp>
          <p:nvSpPr>
            <p:cNvPr id="4" name="Rectangle 3"/>
            <p:cNvSpPr/>
            <p:nvPr/>
          </p:nvSpPr>
          <p:spPr>
            <a:xfrm>
              <a:off x="336330" y="315310"/>
              <a:ext cx="3741683" cy="57491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3946634" y="2895599"/>
              <a:ext cx="872357" cy="6096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grpSp>
      <p:sp>
        <p:nvSpPr>
          <p:cNvPr id="18" name="TextBox 17"/>
          <p:cNvSpPr txBox="1"/>
          <p:nvPr/>
        </p:nvSpPr>
        <p:spPr>
          <a:xfrm>
            <a:off x="2210055" y="2302609"/>
            <a:ext cx="139905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9F9F9">
                    <a:lumMod val="10000"/>
                  </a:srgbClr>
                </a:solidFill>
                <a:effectLst/>
                <a:uLnTx/>
                <a:uFillTx/>
                <a:latin typeface="Arial" panose="020B0604020202020204"/>
                <a:ea typeface="+mn-ea"/>
                <a:cs typeface="+mn-cs"/>
              </a:rPr>
              <a:t>Score of: </a:t>
            </a:r>
          </a:p>
        </p:txBody>
      </p:sp>
      <p:sp>
        <p:nvSpPr>
          <p:cNvPr id="14" name="TextBox 13"/>
          <p:cNvSpPr txBox="1"/>
          <p:nvPr/>
        </p:nvSpPr>
        <p:spPr>
          <a:xfrm>
            <a:off x="325654" y="78698"/>
            <a:ext cx="777465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42E60"/>
                </a:solidFill>
                <a:effectLst>
                  <a:outerShdw blurRad="38100" dist="38100" dir="2700000" algn="tl">
                    <a:srgbClr val="000000">
                      <a:alpha val="43137"/>
                    </a:srgbClr>
                  </a:outerShdw>
                </a:effectLst>
                <a:uLnTx/>
                <a:uFillTx/>
                <a:latin typeface="Arial Black" panose="020B0A04020102020204"/>
                <a:ea typeface="+mn-ea"/>
                <a:cs typeface="+mn-cs"/>
              </a:rPr>
              <a:t>ACT College Readiness Benchmarks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39" y="1085836"/>
            <a:ext cx="1178996" cy="1192094"/>
          </a:xfrm>
          <a:prstGeom prst="rect">
            <a:avLst/>
          </a:prstGeom>
        </p:spPr>
      </p:pic>
      <p:pic>
        <p:nvPicPr>
          <p:cNvPr id="9" name="Picture 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28139" y="4572512"/>
            <a:ext cx="1178997" cy="1192094"/>
          </a:xfrm>
          <a:prstGeom prst="rect">
            <a:avLst/>
          </a:prstGeom>
        </p:spPr>
      </p:pic>
      <p:pic>
        <p:nvPicPr>
          <p:cNvPr id="12" name="Picture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50253" y="3386339"/>
            <a:ext cx="1177842" cy="1190926"/>
          </a:xfrm>
          <a:prstGeom prst="rect">
            <a:avLst/>
          </a:prstGeom>
        </p:spPr>
      </p:pic>
      <p:pic>
        <p:nvPicPr>
          <p:cNvPr id="19" name="Picture 1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231068" y="2302609"/>
            <a:ext cx="1173140" cy="1186173"/>
          </a:xfrm>
          <a:prstGeom prst="rect">
            <a:avLst/>
          </a:prstGeom>
        </p:spPr>
      </p:pic>
      <p:sp>
        <p:nvSpPr>
          <p:cNvPr id="21" name="Text Placeholder 6"/>
          <p:cNvSpPr txBox="1">
            <a:spLocks/>
          </p:cNvSpPr>
          <p:nvPr/>
        </p:nvSpPr>
        <p:spPr>
          <a:xfrm>
            <a:off x="1404208" y="1195605"/>
            <a:ext cx="7175585" cy="80772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0"/>
              </a:spcBef>
              <a:buClr>
                <a:schemeClr val="accent1"/>
              </a:buClr>
              <a:buFont typeface="Wingdings 2" pitchFamily="18" charset="2"/>
              <a:buNone/>
              <a:defRPr sz="2000" b="0" kern="1200">
                <a:solidFill>
                  <a:schemeClr val="tx1"/>
                </a:solidFill>
                <a:latin typeface="+mj-lt"/>
                <a:ea typeface="+mn-ea"/>
                <a:cs typeface="+mn-cs"/>
              </a:defRPr>
            </a:lvl1pPr>
            <a:lvl2pPr marL="4572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2000" b="1" kern="1200">
                <a:solidFill>
                  <a:schemeClr val="bg2">
                    <a:lumMod val="2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bg2">
                  <a:lumMod val="25000"/>
                </a:schemeClr>
              </a:buClr>
              <a:buFont typeface="Courier New" panose="02070309020205020404" pitchFamily="49" charset="0"/>
              <a:buNone/>
              <a:defRPr sz="1800" b="1" kern="1200">
                <a:solidFill>
                  <a:schemeClr val="bg2">
                    <a:lumMod val="2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bg2">
                  <a:lumMod val="25000"/>
                </a:schemeClr>
              </a:buClr>
              <a:buFont typeface="Wingdings" panose="05000000000000000000" pitchFamily="2" charset="2"/>
              <a:buNone/>
              <a:defRPr sz="1600" b="1" kern="1200">
                <a:solidFill>
                  <a:schemeClr val="bg2">
                    <a:lumMod val="2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bg2">
                  <a:lumMod val="25000"/>
                </a:schemeClr>
              </a:buClr>
              <a:buFont typeface="Wingdings 2" pitchFamily="18" charset="2"/>
              <a:buNone/>
              <a:defRPr sz="1600" b="1"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600" b="1"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042E60"/>
              </a:buClr>
              <a:buSzTx/>
              <a:buFont typeface="Wingdings 2" pitchFamily="18" charset="2"/>
              <a:buNone/>
              <a:tabLst/>
              <a:defRPr/>
            </a:pPr>
            <a:r>
              <a:rPr kumimoji="0" lang="en-US" sz="3300" b="0" i="0" u="none" strike="noStrike" kern="1200" cap="none" spc="0" normalizeH="0" baseline="0" noProof="0" dirty="0">
                <a:ln>
                  <a:noFill/>
                </a:ln>
                <a:solidFill>
                  <a:srgbClr val="042E60"/>
                </a:solidFill>
                <a:effectLst/>
                <a:uLnTx/>
                <a:uFillTx/>
                <a:latin typeface="Arial Black" panose="020B0A04020102020204"/>
                <a:ea typeface="+mn-ea"/>
                <a:cs typeface="+mn-cs"/>
              </a:rPr>
              <a:t>Science</a:t>
            </a:r>
          </a:p>
        </p:txBody>
      </p:sp>
      <p:grpSp>
        <p:nvGrpSpPr>
          <p:cNvPr id="16" name="Group 15"/>
          <p:cNvGrpSpPr/>
          <p:nvPr/>
        </p:nvGrpSpPr>
        <p:grpSpPr>
          <a:xfrm>
            <a:off x="3485298" y="2335451"/>
            <a:ext cx="1803601" cy="1729894"/>
            <a:chOff x="5344642" y="2111726"/>
            <a:chExt cx="1788963" cy="1813304"/>
          </a:xfrm>
        </p:grpSpPr>
        <p:sp>
          <p:nvSpPr>
            <p:cNvPr id="17" name="Oval 16"/>
            <p:cNvSpPr/>
            <p:nvPr/>
          </p:nvSpPr>
          <p:spPr>
            <a:xfrm>
              <a:off x="5344642" y="2111726"/>
              <a:ext cx="1788963" cy="1813304"/>
            </a:xfrm>
            <a:prstGeom prst="ellipse">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20" name="TextBox 19"/>
            <p:cNvSpPr txBox="1"/>
            <p:nvPr/>
          </p:nvSpPr>
          <p:spPr>
            <a:xfrm>
              <a:off x="5514068" y="2378258"/>
              <a:ext cx="1572917" cy="12582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Black" panose="020B0A04020102020204"/>
                  <a:ea typeface="+mn-ea"/>
                  <a:cs typeface="+mn-cs"/>
                </a:rPr>
                <a:t>23</a:t>
              </a:r>
            </a:p>
          </p:txBody>
        </p:sp>
      </p:grpSp>
      <p:sp>
        <p:nvSpPr>
          <p:cNvPr id="22" name="TextBox 21"/>
          <p:cNvSpPr txBox="1"/>
          <p:nvPr/>
        </p:nvSpPr>
        <p:spPr>
          <a:xfrm>
            <a:off x="1563077" y="4440015"/>
            <a:ext cx="6281934" cy="954107"/>
          </a:xfrm>
          <a:prstGeom prst="rect">
            <a:avLst/>
          </a:prstGeom>
          <a:noFill/>
        </p:spPr>
        <p:txBody>
          <a:bodyPr wrap="square"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Meet or exceed benchmark: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42E60"/>
                </a:solidFill>
                <a:effectLst>
                  <a:outerShdw blurRad="38100" dist="38100" dir="2700000" algn="tl" rotWithShape="0">
                    <a:srgbClr val="000000">
                      <a:alpha val="43000"/>
                    </a:srgbClr>
                  </a:outerShdw>
                </a:effectLst>
                <a:uLnTx/>
                <a:uFillTx/>
                <a:latin typeface="Arial" panose="020B0604020202020204"/>
                <a:ea typeface="+mn-ea"/>
                <a:cs typeface="+mn-cs"/>
              </a:rPr>
              <a:t>First Year College Course</a:t>
            </a:r>
            <a:r>
              <a:rPr kumimoji="0" lang="en-US" sz="2800" b="0" i="0" u="none" strike="noStrike" kern="1200" cap="none" spc="0" normalizeH="0" baseline="0" noProof="0" dirty="0">
                <a:ln>
                  <a:noFill/>
                </a:ln>
                <a:solidFill>
                  <a:srgbClr val="042E60"/>
                </a:solidFill>
                <a:effectLst/>
                <a:uLnTx/>
                <a:uFillTx/>
                <a:latin typeface="Arial" panose="020B0604020202020204"/>
                <a:ea typeface="+mn-ea"/>
                <a:cs typeface="+mn-cs"/>
              </a:rPr>
              <a:t>: Biology</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279" y="4733891"/>
            <a:ext cx="1453946" cy="1238754"/>
          </a:xfrm>
          <a:prstGeom prst="rect">
            <a:avLst/>
          </a:prstGeom>
        </p:spPr>
      </p:pic>
      <p:sp>
        <p:nvSpPr>
          <p:cNvPr id="24" name="TextBox 23"/>
          <p:cNvSpPr txBox="1"/>
          <p:nvPr/>
        </p:nvSpPr>
        <p:spPr>
          <a:xfrm>
            <a:off x="8639690" y="786860"/>
            <a:ext cx="3022681"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Black" panose="020B0A04020102020204"/>
                <a:ea typeface="+mn-ea"/>
                <a:cs typeface="+mn-cs"/>
              </a:rPr>
              <a:t>Why it’s important to do your best on the ACT Test ?</a:t>
            </a:r>
          </a:p>
        </p:txBody>
      </p:sp>
      <p:sp>
        <p:nvSpPr>
          <p:cNvPr id="25" name="TextBox 24"/>
          <p:cNvSpPr txBox="1"/>
          <p:nvPr/>
        </p:nvSpPr>
        <p:spPr>
          <a:xfrm>
            <a:off x="1736521" y="5434183"/>
            <a:ext cx="5721292" cy="923330"/>
          </a:xfrm>
          <a:prstGeom prst="rect">
            <a:avLst/>
          </a:prstGeom>
          <a:noFill/>
        </p:spPr>
        <p:txBody>
          <a:bodyPr wrap="square" rtlCol="0">
            <a:spAutoFit/>
          </a:bodyPr>
          <a:lstStyle/>
          <a:p>
            <a:r>
              <a:rPr lang="en-US" dirty="0" smtClean="0"/>
              <a:t>In 2022-2023, Lakeshore High School had 36% of juniors at/above benchmark.  Lakeshore’s goal for 2023-2024 is 38% at/above benchmark.</a:t>
            </a:r>
            <a:endParaRPr lang="en-US" dirty="0"/>
          </a:p>
        </p:txBody>
      </p:sp>
    </p:spTree>
    <p:extLst>
      <p:ext uri="{BB962C8B-B14F-4D97-AF65-F5344CB8AC3E}">
        <p14:creationId xmlns:p14="http://schemas.microsoft.com/office/powerpoint/2010/main" val="350949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sp>
        <p:nvSpPr>
          <p:cNvPr id="6" name="Rectangle 5"/>
          <p:cNvSpPr/>
          <p:nvPr/>
        </p:nvSpPr>
        <p:spPr>
          <a:xfrm>
            <a:off x="336330" y="315211"/>
            <a:ext cx="11435256" cy="5749159"/>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4" name="Rectangle 3"/>
          <p:cNvSpPr/>
          <p:nvPr/>
        </p:nvSpPr>
        <p:spPr>
          <a:xfrm>
            <a:off x="448058" y="325818"/>
            <a:ext cx="3741683" cy="5749159"/>
          </a:xfrm>
          <a:prstGeom prst="rect">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4D1EA"/>
              </a:solidFill>
              <a:effectLst/>
              <a:uLnTx/>
              <a:uFillTx/>
              <a:latin typeface="Arial" panose="020B0604020202020204"/>
              <a:ea typeface="+mn-ea"/>
              <a:cs typeface="+mn-cs"/>
            </a:endParaRPr>
          </a:p>
        </p:txBody>
      </p:sp>
      <p:sp>
        <p:nvSpPr>
          <p:cNvPr id="5" name="Isosceles Triangle 4"/>
          <p:cNvSpPr/>
          <p:nvPr/>
        </p:nvSpPr>
        <p:spPr>
          <a:xfrm rot="5400000">
            <a:off x="4058361" y="2884989"/>
            <a:ext cx="872357" cy="609601"/>
          </a:xfrm>
          <a:prstGeom prst="triangle">
            <a:avLst/>
          </a:prstGeom>
          <a:solidFill>
            <a:srgbClr val="042E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11" name="TextBox 10"/>
          <p:cNvSpPr txBox="1"/>
          <p:nvPr/>
        </p:nvSpPr>
        <p:spPr>
          <a:xfrm>
            <a:off x="503921" y="2498632"/>
            <a:ext cx="3629955"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Arial Black" panose="020B0A04020102020204"/>
                <a:ea typeface="+mn-ea"/>
                <a:cs typeface="+mn-cs"/>
              </a:rPr>
              <a:t>What</a:t>
            </a:r>
            <a:r>
              <a:rPr kumimoji="0" lang="en-US" sz="7200" b="0" i="0" u="none" strike="noStrike" kern="1200" cap="none" spc="0" normalizeH="0" baseline="0" noProof="0" dirty="0">
                <a:ln>
                  <a:noFill/>
                </a:ln>
                <a:solidFill>
                  <a:srgbClr val="F9F9F9"/>
                </a:solidFill>
                <a:effectLst/>
                <a:uLnTx/>
                <a:uFillTx/>
                <a:latin typeface="Arial" panose="020B0604020202020204"/>
                <a:ea typeface="+mn-ea"/>
                <a:cs typeface="+mn-cs"/>
              </a:rPr>
              <a:t>?</a:t>
            </a:r>
            <a:endParaRPr kumimoji="0" lang="en-US" sz="7200" b="1" i="0" u="none" strike="noStrike" kern="1200" cap="none" spc="0" normalizeH="0" baseline="0" noProof="0" dirty="0">
              <a:ln>
                <a:noFill/>
              </a:ln>
              <a:solidFill>
                <a:srgbClr val="F9F9F9"/>
              </a:solidFill>
              <a:effectLst/>
              <a:uLnTx/>
              <a:uFillTx/>
              <a:latin typeface="Arial" panose="020B0604020202020204"/>
              <a:ea typeface="+mn-ea"/>
              <a:cs typeface="+mn-cs"/>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789" y="3903804"/>
            <a:ext cx="1679580" cy="1534887"/>
          </a:xfrm>
          <a:prstGeom prst="rect">
            <a:avLst/>
          </a:prstGeom>
        </p:spPr>
      </p:pic>
      <p:sp>
        <p:nvSpPr>
          <p:cNvPr id="9" name="object 5"/>
          <p:cNvSpPr txBox="1">
            <a:spLocks/>
          </p:cNvSpPr>
          <p:nvPr/>
        </p:nvSpPr>
        <p:spPr>
          <a:xfrm>
            <a:off x="4626708" y="2099328"/>
            <a:ext cx="6596966" cy="2202141"/>
          </a:xfrm>
          <a:prstGeom prst="rect">
            <a:avLst/>
          </a:prstGeom>
        </p:spPr>
        <p:txBody>
          <a:bodyPr vert="horz" wrap="square" lIns="0" tIns="0" rIns="0" bIns="0" rtlCol="0">
            <a:spAutoFit/>
          </a:bodyPr>
          <a:lstStyle>
            <a:lvl1pPr>
              <a:defRPr sz="4000" b="0" i="0">
                <a:solidFill>
                  <a:srgbClr val="F8F8F8"/>
                </a:solidFill>
                <a:latin typeface="Arial"/>
                <a:ea typeface="+mj-ea"/>
                <a:cs typeface="Arial"/>
              </a:defRPr>
            </a:lvl1pPr>
          </a:lstStyle>
          <a:p>
            <a:pPr marL="12700" marR="5080" lvl="0" indent="-5715" algn="ctr" defTabSz="914400" rtl="0" eaLnBrk="1" fontAlgn="auto" latinLnBrk="0" hangingPunct="1">
              <a:lnSpc>
                <a:spcPct val="90000"/>
              </a:lnSpc>
              <a:spcBef>
                <a:spcPts val="0"/>
              </a:spcBef>
              <a:spcAft>
                <a:spcPts val="0"/>
              </a:spcAft>
              <a:buClrTx/>
              <a:buSzTx/>
              <a:buFontTx/>
              <a:buNone/>
              <a:tabLst/>
              <a:defRPr/>
            </a:pPr>
            <a:r>
              <a:rPr kumimoji="0" lang="en-US" sz="5300" b="0" i="0" u="none" strike="noStrike" kern="0" cap="none" spc="0" normalizeH="0" baseline="0" noProof="0" dirty="0">
                <a:ln>
                  <a:noFill/>
                </a:ln>
                <a:solidFill>
                  <a:srgbClr val="042E60"/>
                </a:solidFill>
                <a:effectLst/>
                <a:uLnTx/>
                <a:uFillTx/>
                <a:latin typeface="Arial Black"/>
                <a:ea typeface="+mj-ea"/>
                <a:cs typeface="Arial Black"/>
              </a:rPr>
              <a:t>What ACT Tests do we use in </a:t>
            </a:r>
          </a:p>
          <a:p>
            <a:pPr marL="12700" marR="5080" lvl="0" indent="-5715" algn="ctr" defTabSz="914400" rtl="0" eaLnBrk="1" fontAlgn="auto" latinLnBrk="0" hangingPunct="1">
              <a:lnSpc>
                <a:spcPct val="90000"/>
              </a:lnSpc>
              <a:spcBef>
                <a:spcPts val="0"/>
              </a:spcBef>
              <a:spcAft>
                <a:spcPts val="0"/>
              </a:spcAft>
              <a:buClrTx/>
              <a:buSzTx/>
              <a:buFontTx/>
              <a:buNone/>
              <a:tabLst/>
              <a:defRPr/>
            </a:pPr>
            <a:r>
              <a:rPr kumimoji="0" lang="en-US" sz="5300" b="1" i="0" u="none" strike="noStrike" kern="0" cap="none" spc="0" normalizeH="0" baseline="0" noProof="0" dirty="0">
                <a:ln>
                  <a:noFill/>
                </a:ln>
                <a:solidFill>
                  <a:srgbClr val="042E60"/>
                </a:solidFill>
                <a:effectLst/>
                <a:uLnTx/>
                <a:uFillTx/>
                <a:latin typeface="Arial Black" panose="020B0A04020102020204"/>
                <a:ea typeface="+mj-ea"/>
                <a:cs typeface="Arial Black"/>
              </a:rPr>
              <a:t>St. Tammany </a:t>
            </a:r>
            <a:r>
              <a:rPr kumimoji="0" lang="en-US" sz="5300" b="0" i="0" u="none" strike="noStrike" kern="0" cap="none" spc="0" normalizeH="0" baseline="0" noProof="0" dirty="0">
                <a:ln>
                  <a:noFill/>
                </a:ln>
                <a:solidFill>
                  <a:srgbClr val="042E60"/>
                </a:solidFill>
                <a:effectLst/>
                <a:uLnTx/>
                <a:uFillTx/>
                <a:latin typeface="Arial Black"/>
                <a:ea typeface="+mj-ea"/>
                <a:cs typeface="Arial Black"/>
              </a:rPr>
              <a:t>? </a:t>
            </a:r>
          </a:p>
        </p:txBody>
      </p:sp>
    </p:spTree>
    <p:extLst>
      <p:ext uri="{BB962C8B-B14F-4D97-AF65-F5344CB8AC3E}">
        <p14:creationId xmlns:p14="http://schemas.microsoft.com/office/powerpoint/2010/main" val="9295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24574"/>
          <a:stretch/>
        </p:blipFill>
        <p:spPr>
          <a:xfrm>
            <a:off x="336330" y="315310"/>
            <a:ext cx="11435256" cy="574906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960" y="5755796"/>
            <a:ext cx="1186487" cy="1084273"/>
          </a:xfrm>
          <a:prstGeom prst="rect">
            <a:avLst/>
          </a:prstGeom>
        </p:spPr>
      </p:pic>
      <p:sp>
        <p:nvSpPr>
          <p:cNvPr id="20" name="Rectangle 19"/>
          <p:cNvSpPr/>
          <p:nvPr/>
        </p:nvSpPr>
        <p:spPr>
          <a:xfrm>
            <a:off x="0" y="1"/>
            <a:ext cx="12192000" cy="6858000"/>
          </a:xfrm>
          <a:prstGeom prst="rect">
            <a:avLst/>
          </a:prstGeom>
          <a:solidFill>
            <a:srgbClr val="F4F4F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9F9F9"/>
              </a:solidFill>
              <a:effectLst/>
              <a:uLnTx/>
              <a:uFillTx/>
              <a:latin typeface="Arial" panose="020B0604020202020204"/>
              <a:ea typeface="+mn-ea"/>
              <a:cs typeface="+mn-cs"/>
            </a:endParaRPr>
          </a:p>
        </p:txBody>
      </p:sp>
      <p:sp>
        <p:nvSpPr>
          <p:cNvPr id="5" name="TextBox 4"/>
          <p:cNvSpPr txBox="1"/>
          <p:nvPr/>
        </p:nvSpPr>
        <p:spPr>
          <a:xfrm>
            <a:off x="1584469" y="-148298"/>
            <a:ext cx="16114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042E60"/>
                </a:solidFill>
                <a:effectLst/>
                <a:uLnTx/>
                <a:uFillTx/>
                <a:latin typeface="Arial Black" panose="020B0A04020102020204"/>
                <a:ea typeface="+mn-ea"/>
                <a:cs typeface="+mn-cs"/>
              </a:rPr>
              <a:t>1</a:t>
            </a:r>
          </a:p>
        </p:txBody>
      </p:sp>
      <p:sp>
        <p:nvSpPr>
          <p:cNvPr id="6" name="TextBox 5"/>
          <p:cNvSpPr txBox="1"/>
          <p:nvPr/>
        </p:nvSpPr>
        <p:spPr>
          <a:xfrm>
            <a:off x="3495040" y="589280"/>
            <a:ext cx="809377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rPr>
              <a:t>PreACT</a:t>
            </a:r>
            <a:r>
              <a:rPr kumimoji="0" lang="en-US" sz="6000" b="0" i="0" u="none" strike="noStrike" kern="1200" cap="none" spc="0" normalizeH="0" baseline="30000" noProof="0" dirty="0">
                <a:ln>
                  <a:noFill/>
                </a:ln>
                <a:solidFill>
                  <a:srgbClr val="FFC000"/>
                </a:solidFill>
                <a:effectLst/>
                <a:uLnTx/>
                <a:uFillTx/>
                <a:latin typeface="Arial Black" panose="020B0A04020102020204" pitchFamily="34" charset="0"/>
                <a:ea typeface="+mn-ea"/>
                <a:cs typeface="+mn-cs"/>
              </a:rPr>
              <a:t>®</a:t>
            </a:r>
            <a:endPar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endParaRPr>
          </a:p>
          <a:p>
            <a:pPr lvl="0">
              <a:defRPr/>
            </a:pPr>
            <a:r>
              <a:rPr lang="en-US" sz="2400" b="1" dirty="0">
                <a:solidFill>
                  <a:srgbClr val="042E60"/>
                </a:solidFill>
                <a:latin typeface="Arial" panose="020B0604020202020204" pitchFamily="34" charset="0"/>
                <a:cs typeface="Arial" panose="020B0604020202020204" pitchFamily="34" charset="0"/>
              </a:rPr>
              <a:t> </a:t>
            </a:r>
            <a:r>
              <a:rPr lang="en-US" sz="2000" b="1" dirty="0">
                <a:solidFill>
                  <a:srgbClr val="042E60"/>
                </a:solidFill>
                <a:latin typeface="Arial" panose="020B0604020202020204" pitchFamily="34" charset="0"/>
                <a:cs typeface="Arial" panose="020B0604020202020204" pitchFamily="34" charset="0"/>
              </a:rPr>
              <a:t>Freshmen</a:t>
            </a:r>
            <a:r>
              <a:rPr lang="en-US" sz="2000" dirty="0">
                <a:solidFill>
                  <a:srgbClr val="042E60"/>
                </a:solidFill>
                <a:latin typeface="Arial" panose="020B0604020202020204" pitchFamily="34" charset="0"/>
                <a:cs typeface="Arial" panose="020B0604020202020204" pitchFamily="34" charset="0"/>
              </a:rPr>
              <a:t> and </a:t>
            </a:r>
            <a:r>
              <a:rPr kumimoji="0" lang="en-US" sz="2000" b="1" i="0" u="none" strike="noStrike" kern="1200" cap="none" spc="0" normalizeH="0" baseline="0" noProof="0" dirty="0">
                <a:ln>
                  <a:noFill/>
                </a:ln>
                <a:solidFill>
                  <a:srgbClr val="042E60"/>
                </a:solidFill>
                <a:effectLst/>
                <a:uLnTx/>
                <a:uFillTx/>
                <a:latin typeface="Arial" panose="020B0604020202020204" pitchFamily="34" charset="0"/>
                <a:cs typeface="Arial" panose="020B0604020202020204" pitchFamily="34" charset="0"/>
              </a:rPr>
              <a:t>Sophomores</a:t>
            </a:r>
            <a:r>
              <a:rPr kumimoji="0" lang="en-US" sz="2000" b="1" i="0" u="none" strike="noStrike" kern="1200" cap="none" spc="0" normalizeH="0" noProof="0" dirty="0">
                <a:ln>
                  <a:noFill/>
                </a:ln>
                <a:solidFill>
                  <a:srgbClr val="042E60"/>
                </a:solidFill>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rPr>
              <a:t>– School Test </a:t>
            </a:r>
            <a:r>
              <a:rPr kumimoji="0" lang="en-US" sz="2000" b="0" i="0" u="none" strike="noStrike" kern="1200" cap="none" spc="0" normalizeH="0" baseline="0" noProof="0" dirty="0" smtClean="0">
                <a:ln>
                  <a:noFill/>
                </a:ln>
                <a:solidFill>
                  <a:srgbClr val="1F497D"/>
                </a:solidFill>
                <a:effectLst/>
                <a:uLnTx/>
                <a:uFillTx/>
                <a:latin typeface="Arial" panose="020B0604020202020204" pitchFamily="34" charset="0"/>
                <a:cs typeface="Arial" panose="020B0604020202020204" pitchFamily="34" charset="0"/>
              </a:rPr>
              <a:t>Day, March 12</a:t>
            </a:r>
            <a:r>
              <a:rPr kumimoji="0" lang="en-US" sz="2000" b="0" i="0" u="none" strike="noStrike" kern="1200" cap="none" spc="0" normalizeH="0" baseline="0" noProof="0" dirty="0" smtClean="0">
                <a:ln>
                  <a:noFill/>
                </a:ln>
                <a:solidFill>
                  <a:srgbClr val="042E60"/>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1758641" y="1905329"/>
            <a:ext cx="16114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042E60"/>
                </a:solidFill>
                <a:effectLst/>
                <a:uLnTx/>
                <a:uFillTx/>
                <a:latin typeface="Arial Black" panose="020B0A04020102020204"/>
                <a:ea typeface="+mn-ea"/>
                <a:cs typeface="+mn-cs"/>
              </a:rPr>
              <a:t>2</a:t>
            </a:r>
          </a:p>
        </p:txBody>
      </p:sp>
      <p:sp>
        <p:nvSpPr>
          <p:cNvPr id="8" name="TextBox 7"/>
          <p:cNvSpPr txBox="1"/>
          <p:nvPr/>
        </p:nvSpPr>
        <p:spPr>
          <a:xfrm>
            <a:off x="3495040" y="2282051"/>
            <a:ext cx="869696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rPr>
              <a:t>ACT</a:t>
            </a:r>
            <a:r>
              <a:rPr kumimoji="0" lang="en-US" sz="6000" b="0" i="0" u="none" strike="noStrike" kern="1200" cap="none" spc="0" normalizeH="0" baseline="30000" noProof="0" dirty="0">
                <a:ln>
                  <a:noFill/>
                </a:ln>
                <a:solidFill>
                  <a:srgbClr val="042E60"/>
                </a:solidFill>
                <a:effectLst/>
                <a:uLnTx/>
                <a:uFillTx/>
                <a:latin typeface="Arial" panose="020B0604020202020204"/>
                <a:ea typeface="+mn-ea"/>
                <a:cs typeface="+mn-cs"/>
              </a:rPr>
              <a:t> </a:t>
            </a:r>
            <a:r>
              <a:rPr kumimoji="0" lang="en-US" sz="6000" b="0" i="0" u="none" strike="noStrike" kern="1200" cap="none" spc="0" normalizeH="0" baseline="30000" noProof="0" dirty="0">
                <a:ln>
                  <a:noFill/>
                </a:ln>
                <a:solidFill>
                  <a:srgbClr val="FFC000"/>
                </a:solidFill>
                <a:effectLst/>
                <a:uLnTx/>
                <a:uFillTx/>
                <a:latin typeface="Arial Black" panose="020B0A04020102020204" pitchFamily="34" charset="0"/>
                <a:ea typeface="+mn-ea"/>
                <a:cs typeface="+mn-cs"/>
              </a:rPr>
              <a:t>®</a:t>
            </a:r>
            <a:endPar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42E60"/>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rPr>
              <a:t>Juniors</a:t>
            </a:r>
            <a:r>
              <a:rPr kumimoji="0" lang="en-US" sz="2000" b="0"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rPr>
              <a:t> –Louisiana State Testing </a:t>
            </a:r>
            <a:r>
              <a:rPr kumimoji="0" lang="en-US" sz="2000" b="0" i="0" u="none" strike="noStrike" kern="1200" cap="none" spc="0" normalizeH="0" baseline="0" noProof="0" dirty="0" smtClean="0">
                <a:ln>
                  <a:noFill/>
                </a:ln>
                <a:solidFill>
                  <a:srgbClr val="042E60"/>
                </a:solidFill>
                <a:effectLst/>
                <a:uLnTx/>
                <a:uFillTx/>
                <a:latin typeface="Arial" panose="020B0604020202020204" pitchFamily="34" charset="0"/>
                <a:ea typeface="+mn-ea"/>
                <a:cs typeface="Arial" panose="020B0604020202020204" pitchFamily="34" charset="0"/>
              </a:rPr>
              <a:t>Day, March 12 </a:t>
            </a:r>
            <a:endParaRPr kumimoji="0" lang="en-US" sz="2400" b="0"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1758641" y="3917904"/>
            <a:ext cx="16114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0" i="0" u="none" strike="noStrike" kern="1200" cap="none" spc="0" normalizeH="0" baseline="0" noProof="0" dirty="0">
                <a:ln>
                  <a:noFill/>
                </a:ln>
                <a:solidFill>
                  <a:srgbClr val="042E60"/>
                </a:solidFill>
                <a:effectLst/>
                <a:uLnTx/>
                <a:uFillTx/>
                <a:latin typeface="Arial Black" panose="020B0A04020102020204"/>
                <a:ea typeface="+mn-ea"/>
                <a:cs typeface="+mn-cs"/>
              </a:rPr>
              <a:t>3</a:t>
            </a:r>
          </a:p>
        </p:txBody>
      </p:sp>
      <p:sp>
        <p:nvSpPr>
          <p:cNvPr id="10" name="TextBox 9"/>
          <p:cNvSpPr txBox="1"/>
          <p:nvPr/>
        </p:nvSpPr>
        <p:spPr>
          <a:xfrm>
            <a:off x="3403600" y="4271848"/>
            <a:ext cx="8441684"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rPr>
              <a:t>ACT</a:t>
            </a:r>
            <a:r>
              <a:rPr kumimoji="0" lang="en-US" sz="6000" b="0" i="0" u="none" strike="noStrike" kern="1200" cap="none" spc="0" normalizeH="0" baseline="30000" noProof="0" dirty="0">
                <a:ln>
                  <a:noFill/>
                </a:ln>
                <a:solidFill>
                  <a:srgbClr val="042E60"/>
                </a:solidFill>
                <a:effectLst/>
                <a:uLnTx/>
                <a:uFillTx/>
                <a:latin typeface="Arial" panose="020B0604020202020204"/>
                <a:ea typeface="+mn-ea"/>
                <a:cs typeface="+mn-cs"/>
              </a:rPr>
              <a:t> </a:t>
            </a:r>
            <a:r>
              <a:rPr kumimoji="0" lang="en-US" sz="6000" b="0" i="0" u="none" strike="noStrike" kern="1200" cap="none" spc="0" normalizeH="0" baseline="30000" noProof="0" dirty="0">
                <a:ln>
                  <a:noFill/>
                </a:ln>
                <a:solidFill>
                  <a:srgbClr val="FFC000"/>
                </a:solidFill>
                <a:effectLst/>
                <a:uLnTx/>
                <a:uFillTx/>
                <a:latin typeface="Arial Black" panose="020B0A04020102020204" pitchFamily="34" charset="0"/>
                <a:ea typeface="+mn-ea"/>
                <a:cs typeface="+mn-cs"/>
              </a:rPr>
              <a:t>®</a:t>
            </a:r>
            <a:r>
              <a:rPr kumimoji="0" lang="en-US" sz="6000" b="0" i="0" u="none" strike="noStrike" kern="1200" cap="none" spc="0" normalizeH="0" baseline="0" noProof="0" dirty="0" err="1">
                <a:ln>
                  <a:noFill/>
                </a:ln>
                <a:solidFill>
                  <a:srgbClr val="FFC000"/>
                </a:solidFill>
                <a:effectLst/>
                <a:uLnTx/>
                <a:uFillTx/>
                <a:latin typeface="Arial Black" panose="020B0A04020102020204" pitchFamily="34" charset="0"/>
                <a:ea typeface="+mn-ea"/>
                <a:cs typeface="+mn-cs"/>
              </a:rPr>
              <a:t>WorkKeys</a:t>
            </a:r>
            <a:endParaRPr kumimoji="0" lang="en-US" sz="6000" b="0" i="0" u="none" strike="noStrike" kern="1200" cap="none" spc="0" normalizeH="0" baseline="0" noProof="0" dirty="0">
              <a:ln>
                <a:noFill/>
              </a:ln>
              <a:solidFill>
                <a:srgbClr val="FFC0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42E60"/>
                </a:solidFill>
                <a:effectLst/>
                <a:uLnTx/>
                <a:uFillTx/>
                <a:latin typeface="Arial Black" panose="020B0A04020102020204" pitchFamily="34" charset="0"/>
                <a:ea typeface="+mn-ea"/>
                <a:cs typeface="+mn-cs"/>
              </a:rPr>
              <a:t> </a:t>
            </a:r>
            <a:r>
              <a:rPr kumimoji="0" lang="en-US" sz="2000" b="1"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rPr>
              <a:t>Juniors </a:t>
            </a:r>
            <a:r>
              <a:rPr kumimoji="0" lang="en-US" sz="2000" b="0"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rPr>
              <a:t>- TOPS Tech students – Testing </a:t>
            </a:r>
            <a:r>
              <a:rPr kumimoji="0" lang="en-US" sz="2000" b="0" i="0" u="none" strike="noStrike" kern="1200" cap="none" spc="0" normalizeH="0" baseline="0" noProof="0" dirty="0" smtClean="0">
                <a:ln>
                  <a:noFill/>
                </a:ln>
                <a:solidFill>
                  <a:srgbClr val="042E60"/>
                </a:solidFill>
                <a:effectLst/>
                <a:uLnTx/>
                <a:uFillTx/>
                <a:latin typeface="Arial" panose="020B0604020202020204" pitchFamily="34" charset="0"/>
                <a:ea typeface="+mn-ea"/>
                <a:cs typeface="Arial" panose="020B0604020202020204" pitchFamily="34" charset="0"/>
              </a:rPr>
              <a:t>Window, October - April</a:t>
            </a:r>
            <a:endParaRPr kumimoji="0" lang="en-US" sz="2000" b="0" i="0" u="none" strike="noStrike" kern="1200" cap="none" spc="0" normalizeH="0" baseline="0" noProof="0" dirty="0">
              <a:ln>
                <a:noFill/>
              </a:ln>
              <a:solidFill>
                <a:srgbClr val="042E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0818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Frame">
  <a:themeElements>
    <a:clrScheme name="ACT Corporate">
      <a:dk1>
        <a:srgbClr val="042E60"/>
      </a:dk1>
      <a:lt1>
        <a:srgbClr val="F9F9F9"/>
      </a:lt1>
      <a:dk2>
        <a:srgbClr val="042E60"/>
      </a:dk2>
      <a:lt2>
        <a:srgbClr val="F4F4F4"/>
      </a:lt2>
      <a:accent1>
        <a:srgbClr val="042E60"/>
      </a:accent1>
      <a:accent2>
        <a:srgbClr val="0099DC"/>
      </a:accent2>
      <a:accent3>
        <a:srgbClr val="005952"/>
      </a:accent3>
      <a:accent4>
        <a:srgbClr val="63428C"/>
      </a:accent4>
      <a:accent5>
        <a:srgbClr val="D7D447"/>
      </a:accent5>
      <a:accent6>
        <a:srgbClr val="3D3D3D"/>
      </a:accent6>
      <a:hlink>
        <a:srgbClr val="0099DC"/>
      </a:hlink>
      <a:folHlink>
        <a:srgbClr val="B2B2B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4917</TotalTime>
  <Words>1618</Words>
  <Application>Microsoft Office PowerPoint</Application>
  <PresentationFormat>Widescreen</PresentationFormat>
  <Paragraphs>239</Paragraphs>
  <Slides>34</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-apple-system</vt:lpstr>
      <vt:lpstr>Arial</vt:lpstr>
      <vt:lpstr>Arial Black</vt:lpstr>
      <vt:lpstr>Calibri</vt:lpstr>
      <vt:lpstr>Calibri Light</vt:lpstr>
      <vt:lpstr>Courier New</vt:lpstr>
      <vt:lpstr>inherit</vt:lpstr>
      <vt:lpstr>Montserrat</vt:lpstr>
      <vt:lpstr>Wingdings</vt:lpstr>
      <vt:lpstr>Wingdings 2</vt:lpstr>
      <vt:lpstr>Office Theme</vt:lpstr>
      <vt:lpstr>1_Frame</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MyACT</vt:lpstr>
      <vt:lpstr>PowerPoint Presentation</vt:lpstr>
      <vt:lpstr>PowerPoint Presentation</vt:lpstr>
      <vt:lpstr>PowerPoint Presentation</vt:lpstr>
      <vt:lpstr>PowerPoint Presentation</vt:lpstr>
      <vt:lpstr>PowerPoint Presentation</vt:lpstr>
      <vt:lpstr>PowerPoint Presentation</vt:lpstr>
      <vt:lpstr>Free Online Instructional ACT Test Prep Resources</vt:lpstr>
      <vt:lpstr>PowerPoint Presentation</vt:lpstr>
      <vt:lpstr>PowerPoint Presentation</vt:lpstr>
      <vt:lpstr>PowerPoint Presentation</vt:lpstr>
      <vt:lpstr>ACT WorkKeys</vt:lpstr>
      <vt:lpstr>PowerPoint Presentation</vt:lpstr>
      <vt:lpstr>What is ACT WorkKeys?</vt:lpstr>
      <vt:lpstr>ACT  vs.  WorkKeys</vt:lpstr>
      <vt:lpstr>ACT WorkKeys Tests</vt:lpstr>
      <vt:lpstr>WorkKeys Score Levels</vt:lpstr>
      <vt:lpstr>PowerPoint Presentation</vt:lpstr>
      <vt:lpstr>These scores are important, even after high school!  Employers use WorkKeys to determine your level of readiness for the workforce and specific jobs.  You can include your ACT WorkKeys scores on resumes, mention then in job interviews, etc.</vt:lpstr>
      <vt:lpstr>Sample Applied Math Question (Silver)</vt:lpstr>
      <vt:lpstr>Sample Workplace Documents Question (Silver)</vt:lpstr>
      <vt:lpstr>Sample Graphic Literacy Question (Silver)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Strata-Burger, Melissa M.</dc:creator>
  <cp:lastModifiedBy>Mecom, Michelle A.</cp:lastModifiedBy>
  <cp:revision>28</cp:revision>
  <dcterms:created xsi:type="dcterms:W3CDTF">2019-11-03T20:23:31Z</dcterms:created>
  <dcterms:modified xsi:type="dcterms:W3CDTF">2023-09-13T19:04:21Z</dcterms:modified>
</cp:coreProperties>
</file>