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4506" r:id="rId3"/>
    <p:sldId id="4656" r:id="rId4"/>
    <p:sldId id="4657" r:id="rId5"/>
    <p:sldId id="4513" r:id="rId6"/>
    <p:sldId id="4658" r:id="rId7"/>
    <p:sldId id="4587" r:id="rId8"/>
    <p:sldId id="263" r:id="rId9"/>
    <p:sldId id="4664" r:id="rId10"/>
    <p:sldId id="4661" r:id="rId11"/>
    <p:sldId id="4659" r:id="rId12"/>
    <p:sldId id="4593" r:id="rId13"/>
    <p:sldId id="266" r:id="rId14"/>
    <p:sldId id="4655" r:id="rId15"/>
    <p:sldId id="4662" r:id="rId16"/>
    <p:sldId id="258" r:id="rId17"/>
    <p:sldId id="4665" r:id="rId18"/>
    <p:sldId id="4649" r:id="rId19"/>
    <p:sldId id="4650" r:id="rId20"/>
    <p:sldId id="4651" r:id="rId21"/>
    <p:sldId id="271" r:id="rId22"/>
    <p:sldId id="4660" r:id="rId23"/>
    <p:sldId id="4663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4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191CC-8E98-C34B-8D9C-3DECA6B3F3DD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3EA66-38B4-2B43-A000-779D5DA128F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Incorporate best teaching and learning practices and provide opportunities for all teachers to improve their effectiveness</a:t>
          </a:r>
        </a:p>
      </dgm:t>
    </dgm:pt>
    <dgm:pt modelId="{E8CDF39D-FACC-014D-954A-081F986A8354}" type="parTrans" cxnId="{2D9C4D88-9D72-C24A-83FA-6D378653A7AA}">
      <dgm:prSet/>
      <dgm:spPr/>
      <dgm:t>
        <a:bodyPr/>
        <a:lstStyle/>
        <a:p>
          <a:endParaRPr lang="en-US"/>
        </a:p>
      </dgm:t>
    </dgm:pt>
    <dgm:pt modelId="{8600C5D9-FEC4-A049-97CF-15DA4A3E9FB2}" type="sibTrans" cxnId="{2D9C4D88-9D72-C24A-83FA-6D378653A7AA}">
      <dgm:prSet/>
      <dgm:spPr/>
      <dgm:t>
        <a:bodyPr/>
        <a:lstStyle/>
        <a:p>
          <a:endParaRPr lang="en-US"/>
        </a:p>
      </dgm:t>
    </dgm:pt>
    <dgm:pt modelId="{B2778616-01D9-9748-B61C-E0D33621E6F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/>
            <a:t>Address the areas of recruitment and retention of teachers, as well as improving student achievement and student growth in all areas of instruction</a:t>
          </a:r>
        </a:p>
      </dgm:t>
    </dgm:pt>
    <dgm:pt modelId="{E00B3463-D70D-5F4F-A8D0-32D2DE834B68}" type="sibTrans" cxnId="{4FC245C5-3925-534E-968D-4E8FF1ECDD0F}">
      <dgm:prSet/>
      <dgm:spPr/>
      <dgm:t>
        <a:bodyPr/>
        <a:lstStyle/>
        <a:p>
          <a:endParaRPr lang="en-US"/>
        </a:p>
      </dgm:t>
    </dgm:pt>
    <dgm:pt modelId="{5AC0FAD0-90B5-C24C-9EE9-4B3CB96528C9}" type="parTrans" cxnId="{4FC245C5-3925-534E-968D-4E8FF1ECDD0F}">
      <dgm:prSet/>
      <dgm:spPr/>
      <dgm:t>
        <a:bodyPr/>
        <a:lstStyle/>
        <a:p>
          <a:endParaRPr lang="en-US"/>
        </a:p>
      </dgm:t>
    </dgm:pt>
    <dgm:pt modelId="{CF8722FD-C876-034D-A740-877C06F3FC1B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/>
            <a:t>Monitor and ensure that the distribution of effective teachers is equitable across the district</a:t>
          </a:r>
          <a:endParaRPr lang="en-US" sz="1800" dirty="0">
            <a:solidFill>
              <a:schemeClr val="bg1"/>
            </a:solidFill>
          </a:endParaRPr>
        </a:p>
      </dgm:t>
    </dgm:pt>
    <dgm:pt modelId="{77F209CE-18DB-2248-97CA-8FD15C52BF03}" type="parTrans" cxnId="{96AD7828-F46C-4F48-8975-239F491D7AFF}">
      <dgm:prSet/>
      <dgm:spPr/>
      <dgm:t>
        <a:bodyPr/>
        <a:lstStyle/>
        <a:p>
          <a:endParaRPr lang="en-US"/>
        </a:p>
      </dgm:t>
    </dgm:pt>
    <dgm:pt modelId="{0380A383-5489-C246-8469-FFAF19CC3B67}" type="sibTrans" cxnId="{96AD7828-F46C-4F48-8975-239F491D7AFF}">
      <dgm:prSet/>
      <dgm:spPr/>
      <dgm:t>
        <a:bodyPr/>
        <a:lstStyle/>
        <a:p>
          <a:endParaRPr lang="en-US"/>
        </a:p>
      </dgm:t>
    </dgm:pt>
    <dgm:pt modelId="{C592E15C-8AD8-A246-8D51-2EE7CA4878AC}">
      <dgm:prSet custT="1"/>
      <dgm:spPr/>
      <dgm:t>
        <a:bodyPr/>
        <a:lstStyle/>
        <a:p>
          <a:r>
            <a:rPr lang="en-US" sz="1800" dirty="0"/>
            <a:t>Recruit, identify, retain, and reward highly effective teachers with the financial incentive offered by TIA</a:t>
          </a:r>
          <a:r>
            <a:rPr lang="en-US" sz="1800" b="0" i="0" dirty="0">
              <a:solidFill>
                <a:schemeClr val="bg1"/>
              </a:solidFill>
              <a:effectLst/>
              <a:latin typeface="Open Sans" panose="020B0606030504020204" pitchFamily="34" charset="0"/>
            </a:rPr>
            <a:t>.</a:t>
          </a:r>
        </a:p>
      </dgm:t>
    </dgm:pt>
    <dgm:pt modelId="{CF4DA759-4FEE-254F-BE77-D72C8C43096F}" type="parTrans" cxnId="{12338D25-C17B-CE40-9F30-161777F81D0B}">
      <dgm:prSet/>
      <dgm:spPr/>
      <dgm:t>
        <a:bodyPr/>
        <a:lstStyle/>
        <a:p>
          <a:endParaRPr lang="en-US"/>
        </a:p>
      </dgm:t>
    </dgm:pt>
    <dgm:pt modelId="{3EC1AC3B-2198-AE4A-A598-071F8FF90118}" type="sibTrans" cxnId="{12338D25-C17B-CE40-9F30-161777F81D0B}">
      <dgm:prSet/>
      <dgm:spPr/>
      <dgm:t>
        <a:bodyPr/>
        <a:lstStyle/>
        <a:p>
          <a:endParaRPr lang="en-US"/>
        </a:p>
      </dgm:t>
    </dgm:pt>
    <dgm:pt modelId="{A1BE7E8A-2F4D-1D49-91C7-9DFB217060F2}" type="pres">
      <dgm:prSet presAssocID="{B43191CC-8E98-C34B-8D9C-3DECA6B3F3DD}" presName="Name0" presStyleCnt="0">
        <dgm:presLayoutVars>
          <dgm:chMax val="7"/>
          <dgm:chPref val="7"/>
          <dgm:dir/>
        </dgm:presLayoutVars>
      </dgm:prSet>
      <dgm:spPr/>
    </dgm:pt>
    <dgm:pt modelId="{133143D0-14C2-3840-A733-B0BCD989D51B}" type="pres">
      <dgm:prSet presAssocID="{B43191CC-8E98-C34B-8D9C-3DECA6B3F3DD}" presName="Name1" presStyleCnt="0"/>
      <dgm:spPr/>
    </dgm:pt>
    <dgm:pt modelId="{CB04E92B-EF53-F040-A6A9-BFB3CCE2D5C2}" type="pres">
      <dgm:prSet presAssocID="{B43191CC-8E98-C34B-8D9C-3DECA6B3F3DD}" presName="cycle" presStyleCnt="0"/>
      <dgm:spPr/>
    </dgm:pt>
    <dgm:pt modelId="{C5316225-2D72-034D-90C7-5280685FF3CE}" type="pres">
      <dgm:prSet presAssocID="{B43191CC-8E98-C34B-8D9C-3DECA6B3F3DD}" presName="srcNode" presStyleLbl="node1" presStyleIdx="0" presStyleCnt="4"/>
      <dgm:spPr/>
    </dgm:pt>
    <dgm:pt modelId="{A53A0E8E-7DDF-4646-802B-5FC79B8AAFE7}" type="pres">
      <dgm:prSet presAssocID="{B43191CC-8E98-C34B-8D9C-3DECA6B3F3DD}" presName="conn" presStyleLbl="parChTrans1D2" presStyleIdx="0" presStyleCnt="1"/>
      <dgm:spPr/>
    </dgm:pt>
    <dgm:pt modelId="{F16F45DE-9BCB-6944-B976-984D1D1B8763}" type="pres">
      <dgm:prSet presAssocID="{B43191CC-8E98-C34B-8D9C-3DECA6B3F3DD}" presName="extraNode" presStyleLbl="node1" presStyleIdx="0" presStyleCnt="4"/>
      <dgm:spPr/>
    </dgm:pt>
    <dgm:pt modelId="{1EF858EA-AF12-A746-939E-AF0B423ABE6E}" type="pres">
      <dgm:prSet presAssocID="{B43191CC-8E98-C34B-8D9C-3DECA6B3F3DD}" presName="dstNode" presStyleLbl="node1" presStyleIdx="0" presStyleCnt="4"/>
      <dgm:spPr/>
    </dgm:pt>
    <dgm:pt modelId="{DE93F251-198E-A542-BA6E-07230FC5C808}" type="pres">
      <dgm:prSet presAssocID="{C592E15C-8AD8-A246-8D51-2EE7CA4878AC}" presName="text_1" presStyleLbl="node1" presStyleIdx="0" presStyleCnt="4">
        <dgm:presLayoutVars>
          <dgm:bulletEnabled val="1"/>
        </dgm:presLayoutVars>
      </dgm:prSet>
      <dgm:spPr/>
    </dgm:pt>
    <dgm:pt modelId="{DDAB708B-C4BA-8C43-A037-9482ABFE6223}" type="pres">
      <dgm:prSet presAssocID="{C592E15C-8AD8-A246-8D51-2EE7CA4878AC}" presName="accent_1" presStyleCnt="0"/>
      <dgm:spPr/>
    </dgm:pt>
    <dgm:pt modelId="{B29F9637-82B7-1944-B7FE-59310D2113EE}" type="pres">
      <dgm:prSet presAssocID="{C592E15C-8AD8-A246-8D51-2EE7CA4878AC}" presName="accentRepeatNode" presStyleLbl="solidFgAcc1" presStyleIdx="0" presStyleCnt="4"/>
      <dgm:spPr/>
    </dgm:pt>
    <dgm:pt modelId="{FA45D329-5564-CA49-B614-A26827832CB4}" type="pres">
      <dgm:prSet presAssocID="{CF8722FD-C876-034D-A740-877C06F3FC1B}" presName="text_2" presStyleLbl="node1" presStyleIdx="1" presStyleCnt="4">
        <dgm:presLayoutVars>
          <dgm:bulletEnabled val="1"/>
        </dgm:presLayoutVars>
      </dgm:prSet>
      <dgm:spPr/>
    </dgm:pt>
    <dgm:pt modelId="{ED3244E1-939A-DB46-AB5B-ADFD382531AD}" type="pres">
      <dgm:prSet presAssocID="{CF8722FD-C876-034D-A740-877C06F3FC1B}" presName="accent_2" presStyleCnt="0"/>
      <dgm:spPr/>
    </dgm:pt>
    <dgm:pt modelId="{56832896-35F3-DF4A-B1B4-C3CE982CF695}" type="pres">
      <dgm:prSet presAssocID="{CF8722FD-C876-034D-A740-877C06F3FC1B}" presName="accentRepeatNode" presStyleLbl="solidFgAcc1" presStyleIdx="1" presStyleCnt="4"/>
      <dgm:spPr/>
    </dgm:pt>
    <dgm:pt modelId="{6E20D6DA-AAD6-1C44-A646-0C3443B91AD6}" type="pres">
      <dgm:prSet presAssocID="{B2778616-01D9-9748-B61C-E0D33621E6F8}" presName="text_3" presStyleLbl="node1" presStyleIdx="2" presStyleCnt="4">
        <dgm:presLayoutVars>
          <dgm:bulletEnabled val="1"/>
        </dgm:presLayoutVars>
      </dgm:prSet>
      <dgm:spPr/>
    </dgm:pt>
    <dgm:pt modelId="{6FD8D77D-ABA0-BE46-B031-680702E5CE79}" type="pres">
      <dgm:prSet presAssocID="{B2778616-01D9-9748-B61C-E0D33621E6F8}" presName="accent_3" presStyleCnt="0"/>
      <dgm:spPr/>
    </dgm:pt>
    <dgm:pt modelId="{7ED8B29C-58FB-4E44-8B5E-66FB0E24723D}" type="pres">
      <dgm:prSet presAssocID="{B2778616-01D9-9748-B61C-E0D33621E6F8}" presName="accentRepeatNode" presStyleLbl="solidFgAcc1" presStyleIdx="2" presStyleCnt="4"/>
      <dgm:spPr/>
    </dgm:pt>
    <dgm:pt modelId="{720E9FB2-D5C5-4B46-B575-556BD20DFBAD}" type="pres">
      <dgm:prSet presAssocID="{4E83EA66-38B4-2B43-A000-779D5DA128FC}" presName="text_4" presStyleLbl="node1" presStyleIdx="3" presStyleCnt="4">
        <dgm:presLayoutVars>
          <dgm:bulletEnabled val="1"/>
        </dgm:presLayoutVars>
      </dgm:prSet>
      <dgm:spPr/>
    </dgm:pt>
    <dgm:pt modelId="{AA474185-5C11-DE4A-AA01-E29BE78C64AB}" type="pres">
      <dgm:prSet presAssocID="{4E83EA66-38B4-2B43-A000-779D5DA128FC}" presName="accent_4" presStyleCnt="0"/>
      <dgm:spPr/>
    </dgm:pt>
    <dgm:pt modelId="{76777F08-3333-3C49-9326-8F23090609BF}" type="pres">
      <dgm:prSet presAssocID="{4E83EA66-38B4-2B43-A000-779D5DA128FC}" presName="accentRepeatNode" presStyleLbl="solidFgAcc1" presStyleIdx="3" presStyleCnt="4"/>
      <dgm:spPr/>
    </dgm:pt>
  </dgm:ptLst>
  <dgm:cxnLst>
    <dgm:cxn modelId="{12338D25-C17B-CE40-9F30-161777F81D0B}" srcId="{B43191CC-8E98-C34B-8D9C-3DECA6B3F3DD}" destId="{C592E15C-8AD8-A246-8D51-2EE7CA4878AC}" srcOrd="0" destOrd="0" parTransId="{CF4DA759-4FEE-254F-BE77-D72C8C43096F}" sibTransId="{3EC1AC3B-2198-AE4A-A598-071F8FF90118}"/>
    <dgm:cxn modelId="{96AD7828-F46C-4F48-8975-239F491D7AFF}" srcId="{B43191CC-8E98-C34B-8D9C-3DECA6B3F3DD}" destId="{CF8722FD-C876-034D-A740-877C06F3FC1B}" srcOrd="1" destOrd="0" parTransId="{77F209CE-18DB-2248-97CA-8FD15C52BF03}" sibTransId="{0380A383-5489-C246-8469-FFAF19CC3B67}"/>
    <dgm:cxn modelId="{18D49536-2D7C-A341-A1F3-E9649E88C0AD}" type="presOf" srcId="{3EC1AC3B-2198-AE4A-A598-071F8FF90118}" destId="{A53A0E8E-7DDF-4646-802B-5FC79B8AAFE7}" srcOrd="0" destOrd="0" presId="urn:microsoft.com/office/officeart/2008/layout/VerticalCurvedList"/>
    <dgm:cxn modelId="{752D4E64-8BF9-FA48-A584-40BA91591A34}" type="presOf" srcId="{CF8722FD-C876-034D-A740-877C06F3FC1B}" destId="{FA45D329-5564-CA49-B614-A26827832CB4}" srcOrd="0" destOrd="0" presId="urn:microsoft.com/office/officeart/2008/layout/VerticalCurvedList"/>
    <dgm:cxn modelId="{C4389255-906E-C04A-A177-DA341F296D5B}" type="presOf" srcId="{C592E15C-8AD8-A246-8D51-2EE7CA4878AC}" destId="{DE93F251-198E-A542-BA6E-07230FC5C808}" srcOrd="0" destOrd="0" presId="urn:microsoft.com/office/officeart/2008/layout/VerticalCurvedList"/>
    <dgm:cxn modelId="{2D9C4D88-9D72-C24A-83FA-6D378653A7AA}" srcId="{B43191CC-8E98-C34B-8D9C-3DECA6B3F3DD}" destId="{4E83EA66-38B4-2B43-A000-779D5DA128FC}" srcOrd="3" destOrd="0" parTransId="{E8CDF39D-FACC-014D-954A-081F986A8354}" sibTransId="{8600C5D9-FEC4-A049-97CF-15DA4A3E9FB2}"/>
    <dgm:cxn modelId="{D2CF8C8B-1D31-F74E-B6AA-A3A815A468A5}" type="presOf" srcId="{4E83EA66-38B4-2B43-A000-779D5DA128FC}" destId="{720E9FB2-D5C5-4B46-B575-556BD20DFBAD}" srcOrd="0" destOrd="0" presId="urn:microsoft.com/office/officeart/2008/layout/VerticalCurvedList"/>
    <dgm:cxn modelId="{4FA699AC-D3F4-B644-9F34-48DD8613E96A}" type="presOf" srcId="{B43191CC-8E98-C34B-8D9C-3DECA6B3F3DD}" destId="{A1BE7E8A-2F4D-1D49-91C7-9DFB217060F2}" srcOrd="0" destOrd="0" presId="urn:microsoft.com/office/officeart/2008/layout/VerticalCurvedList"/>
    <dgm:cxn modelId="{4FC245C5-3925-534E-968D-4E8FF1ECDD0F}" srcId="{B43191CC-8E98-C34B-8D9C-3DECA6B3F3DD}" destId="{B2778616-01D9-9748-B61C-E0D33621E6F8}" srcOrd="2" destOrd="0" parTransId="{5AC0FAD0-90B5-C24C-9EE9-4B3CB96528C9}" sibTransId="{E00B3463-D70D-5F4F-A8D0-32D2DE834B68}"/>
    <dgm:cxn modelId="{DC16DCCF-308A-7744-85BB-026921D04AF9}" type="presOf" srcId="{B2778616-01D9-9748-B61C-E0D33621E6F8}" destId="{6E20D6DA-AAD6-1C44-A646-0C3443B91AD6}" srcOrd="0" destOrd="0" presId="urn:microsoft.com/office/officeart/2008/layout/VerticalCurvedList"/>
    <dgm:cxn modelId="{3E2B49AD-1DBA-1F4D-90AA-BD067EE0BF01}" type="presParOf" srcId="{A1BE7E8A-2F4D-1D49-91C7-9DFB217060F2}" destId="{133143D0-14C2-3840-A733-B0BCD989D51B}" srcOrd="0" destOrd="0" presId="urn:microsoft.com/office/officeart/2008/layout/VerticalCurvedList"/>
    <dgm:cxn modelId="{DFE16B37-6514-B445-B17B-948B9C1C2D1A}" type="presParOf" srcId="{133143D0-14C2-3840-A733-B0BCD989D51B}" destId="{CB04E92B-EF53-F040-A6A9-BFB3CCE2D5C2}" srcOrd="0" destOrd="0" presId="urn:microsoft.com/office/officeart/2008/layout/VerticalCurvedList"/>
    <dgm:cxn modelId="{5ABE0504-F52D-BE45-AB88-5FFA2EAE8F65}" type="presParOf" srcId="{CB04E92B-EF53-F040-A6A9-BFB3CCE2D5C2}" destId="{C5316225-2D72-034D-90C7-5280685FF3CE}" srcOrd="0" destOrd="0" presId="urn:microsoft.com/office/officeart/2008/layout/VerticalCurvedList"/>
    <dgm:cxn modelId="{3FE75E19-588D-A243-BCA5-9CBB03489E81}" type="presParOf" srcId="{CB04E92B-EF53-F040-A6A9-BFB3CCE2D5C2}" destId="{A53A0E8E-7DDF-4646-802B-5FC79B8AAFE7}" srcOrd="1" destOrd="0" presId="urn:microsoft.com/office/officeart/2008/layout/VerticalCurvedList"/>
    <dgm:cxn modelId="{B0DFBC5B-A1B5-684E-9B40-E6B87A115C17}" type="presParOf" srcId="{CB04E92B-EF53-F040-A6A9-BFB3CCE2D5C2}" destId="{F16F45DE-9BCB-6944-B976-984D1D1B8763}" srcOrd="2" destOrd="0" presId="urn:microsoft.com/office/officeart/2008/layout/VerticalCurvedList"/>
    <dgm:cxn modelId="{93E9B6E6-4448-8D4E-AFBE-B7FFCDC66027}" type="presParOf" srcId="{CB04E92B-EF53-F040-A6A9-BFB3CCE2D5C2}" destId="{1EF858EA-AF12-A746-939E-AF0B423ABE6E}" srcOrd="3" destOrd="0" presId="urn:microsoft.com/office/officeart/2008/layout/VerticalCurvedList"/>
    <dgm:cxn modelId="{EF952D33-CB98-7F47-A54C-453D1E3FF3B6}" type="presParOf" srcId="{133143D0-14C2-3840-A733-B0BCD989D51B}" destId="{DE93F251-198E-A542-BA6E-07230FC5C808}" srcOrd="1" destOrd="0" presId="urn:microsoft.com/office/officeart/2008/layout/VerticalCurvedList"/>
    <dgm:cxn modelId="{2AE9E0F5-9245-604F-A5B9-849C13F94A43}" type="presParOf" srcId="{133143D0-14C2-3840-A733-B0BCD989D51B}" destId="{DDAB708B-C4BA-8C43-A037-9482ABFE6223}" srcOrd="2" destOrd="0" presId="urn:microsoft.com/office/officeart/2008/layout/VerticalCurvedList"/>
    <dgm:cxn modelId="{1A35D126-8133-A94B-AE66-E3DAB567EB2E}" type="presParOf" srcId="{DDAB708B-C4BA-8C43-A037-9482ABFE6223}" destId="{B29F9637-82B7-1944-B7FE-59310D2113EE}" srcOrd="0" destOrd="0" presId="urn:microsoft.com/office/officeart/2008/layout/VerticalCurvedList"/>
    <dgm:cxn modelId="{3C1EA797-0D7B-604A-9C40-3A8EAF1CA2EE}" type="presParOf" srcId="{133143D0-14C2-3840-A733-B0BCD989D51B}" destId="{FA45D329-5564-CA49-B614-A26827832CB4}" srcOrd="3" destOrd="0" presId="urn:microsoft.com/office/officeart/2008/layout/VerticalCurvedList"/>
    <dgm:cxn modelId="{5BC21E12-6419-404E-B8A9-C00F7793B762}" type="presParOf" srcId="{133143D0-14C2-3840-A733-B0BCD989D51B}" destId="{ED3244E1-939A-DB46-AB5B-ADFD382531AD}" srcOrd="4" destOrd="0" presId="urn:microsoft.com/office/officeart/2008/layout/VerticalCurvedList"/>
    <dgm:cxn modelId="{38A63F3E-42FA-A04B-BA2C-55ECBF187A8F}" type="presParOf" srcId="{ED3244E1-939A-DB46-AB5B-ADFD382531AD}" destId="{56832896-35F3-DF4A-B1B4-C3CE982CF695}" srcOrd="0" destOrd="0" presId="urn:microsoft.com/office/officeart/2008/layout/VerticalCurvedList"/>
    <dgm:cxn modelId="{6F9E0A9B-AA98-974B-A4A4-A7C2AE5E4A34}" type="presParOf" srcId="{133143D0-14C2-3840-A733-B0BCD989D51B}" destId="{6E20D6DA-AAD6-1C44-A646-0C3443B91AD6}" srcOrd="5" destOrd="0" presId="urn:microsoft.com/office/officeart/2008/layout/VerticalCurvedList"/>
    <dgm:cxn modelId="{D7B52169-B1C9-F84B-9CFC-7B443110140A}" type="presParOf" srcId="{133143D0-14C2-3840-A733-B0BCD989D51B}" destId="{6FD8D77D-ABA0-BE46-B031-680702E5CE79}" srcOrd="6" destOrd="0" presId="urn:microsoft.com/office/officeart/2008/layout/VerticalCurvedList"/>
    <dgm:cxn modelId="{AC7132E2-4274-6B46-82E6-032B031EA3BC}" type="presParOf" srcId="{6FD8D77D-ABA0-BE46-B031-680702E5CE79}" destId="{7ED8B29C-58FB-4E44-8B5E-66FB0E24723D}" srcOrd="0" destOrd="0" presId="urn:microsoft.com/office/officeart/2008/layout/VerticalCurvedList"/>
    <dgm:cxn modelId="{054F6C27-F840-FF4A-924E-4518DCA08F93}" type="presParOf" srcId="{133143D0-14C2-3840-A733-B0BCD989D51B}" destId="{720E9FB2-D5C5-4B46-B575-556BD20DFBAD}" srcOrd="7" destOrd="0" presId="urn:microsoft.com/office/officeart/2008/layout/VerticalCurvedList"/>
    <dgm:cxn modelId="{551BA044-9983-C145-B38C-E7C639848BE4}" type="presParOf" srcId="{133143D0-14C2-3840-A733-B0BCD989D51B}" destId="{AA474185-5C11-DE4A-AA01-E29BE78C64AB}" srcOrd="8" destOrd="0" presId="urn:microsoft.com/office/officeart/2008/layout/VerticalCurvedList"/>
    <dgm:cxn modelId="{8B16D6DB-CA5D-664E-84D4-A83FCBE2D65D}" type="presParOf" srcId="{AA474185-5C11-DE4A-AA01-E29BE78C64AB}" destId="{76777F08-3333-3C49-9326-8F23090609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0E8E-7DDF-4646-802B-5FC79B8AAFE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3F251-198E-A542-BA6E-07230FC5C808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Recruit, identify, retain, and reward highly effective teachers with the financial incentive offered by TIA</a:t>
          </a:r>
          <a:r>
            <a:rPr lang="en-US" sz="1800" b="0" i="0" kern="1200" dirty="0">
              <a:solidFill>
                <a:schemeClr val="bg1"/>
              </a:solidFill>
              <a:effectLst/>
              <a:latin typeface="Open Sans" panose="020B0606030504020204" pitchFamily="34" charset="0"/>
            </a:rPr>
            <a:t>.</a:t>
          </a:r>
        </a:p>
      </dsp:txBody>
      <dsp:txXfrm>
        <a:off x="610504" y="416587"/>
        <a:ext cx="7440913" cy="833607"/>
      </dsp:txXfrm>
    </dsp:sp>
    <dsp:sp modelId="{B29F9637-82B7-1944-B7FE-59310D2113EE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5D329-5564-CA49-B614-A26827832CB4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Monitor and ensure that the distribution of effective teachers is equitable across the district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88431" y="1667215"/>
        <a:ext cx="6962986" cy="833607"/>
      </dsp:txXfrm>
    </dsp:sp>
    <dsp:sp modelId="{56832896-35F3-DF4A-B1B4-C3CE982CF695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0D6DA-AAD6-1C44-A646-0C3443B91AD6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Address the areas of recruitment and retention of teachers, as well as improving student achievement and student growth in all areas of instruction</a:t>
          </a:r>
        </a:p>
      </dsp:txBody>
      <dsp:txXfrm>
        <a:off x="1088431" y="2917843"/>
        <a:ext cx="6962986" cy="833607"/>
      </dsp:txXfrm>
    </dsp:sp>
    <dsp:sp modelId="{7ED8B29C-58FB-4E44-8B5E-66FB0E24723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E9FB2-D5C5-4B46-B575-556BD20DFBAD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Incorporate best teaching and learning practices and provide opportunities for all teachers to improve their effectiveness</a:t>
          </a:r>
        </a:p>
      </dsp:txBody>
      <dsp:txXfrm>
        <a:off x="610504" y="4168472"/>
        <a:ext cx="7440913" cy="833607"/>
      </dsp:txXfrm>
    </dsp:sp>
    <dsp:sp modelId="{76777F08-3333-3C49-9326-8F23090609BF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4D7D-0F3B-EA40-92AE-F8D244C5431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8A07-8853-4940-BA1A-6480D8846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2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23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63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district approval process will go through a two-step process. The first will be the system review, which is a qualitative review of a district system.  The second is as quantitative or data review of a district system.  </a:t>
            </a:r>
          </a:p>
          <a:p>
            <a:endParaRPr lang="en-US" dirty="0"/>
          </a:p>
          <a:p>
            <a:r>
              <a:rPr lang="en-US" dirty="0"/>
              <a:t>Districts may choose to submit applications for the whole district or for certain eligible teaching assignments such as assignments by grade, content, or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4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38EE-C1A0-004E-BD70-A8812DDF7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FB8D3-43E1-9744-BDB0-6D5E81660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0A6D7-BAC6-AA4D-BC91-AF165F8D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E241-2614-8F4B-8663-87AA7403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BC58-664A-9F41-8DB5-FE440893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FB50-2B63-9F49-AEDC-6650408F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1402A-176C-7342-AC5F-879160239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9AF16-CAF3-5B43-8A46-CF15B0F7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8A78-DAB4-AC4D-938B-BA77DD88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1366-FF0D-0442-B3C4-4CA7303F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4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20C98-0354-C740-849A-4278394AE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B658-1475-0C47-A631-CDC531702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F80D-AF61-004F-A789-E64D1ED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630B-731E-3C44-BFE7-F72559A1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69F1-5181-4C4A-872C-03C81E40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1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0FAB-6917-1E82-7BAD-5D4233542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7425E-3AC9-1B78-149A-79F5ADD2D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F1DD-B3E9-9547-6883-A68D2C73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6CC-F1C8-CA88-0E77-086C2E90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1151-1D4E-F228-FF61-FDD45041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9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EC38-EDA9-1ABC-6E1C-CD3626FB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9C1D-643C-6C4A-FF45-C9A27ACD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2679-1517-C913-A888-7224DF34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5F9E-0FCB-42D5-08A9-B6E6839B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7686-E2DD-6DE5-8FDB-373FAD9E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6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FB58-5FC3-92A8-90A7-B9E4230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C91C4-939B-C7FA-E040-A41025012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2C2C7-9058-8B46-7F8D-2CAE82C9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14718-0EA8-E050-94CC-0EF562AA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78E46-5AFA-0280-3096-8423EE41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D746-1486-2AB3-350C-4D228AB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E4AC-0C65-2FF1-7B20-42109D16F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6D618-7655-8D89-00F5-2D57C2406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FE736-3961-C30A-C13D-577A4400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E0CD8-E2BD-E3F8-4DEA-FF96AF53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2B22E-148E-0C56-ECE0-1B80CA30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6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124B-04C7-6CCB-A714-0C090EFD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72D59-1C3B-DAF7-5FCB-6D760784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EE0E9-469F-F73B-778F-6C105D9C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C05AA-54C3-594B-BFB3-5884BC554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FB1ED-33DB-09DE-076E-3AD9D05AC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DB296-DBC9-41E7-EE39-5F333609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B9944-3433-49F3-D9A2-56525D14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5EE0E-9B88-A4E6-1024-25042862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403D-4F67-C8A7-C1E2-109F5A39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AE270-5371-57F6-ACC5-8F24EE31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80C9F-FCDC-5CFB-98CA-48F48FF5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97804-828D-F2BC-EBC0-01B2999E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CB78-4678-6686-DFCA-65424E4D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0FD1E-C6B5-FF81-B129-81BB2112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23F2-E2F1-DA7D-BB17-46F242B7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B68E-9D32-C7CC-82B3-62F8DBBF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D06E-7082-39AF-4987-19E6F7EE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5701-14A5-2BDE-9133-23CDCD270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F1087-02BA-E53F-488F-4E781326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FAF6A-9875-1A14-45F4-4A1A88F6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0EEEA-4409-80C7-EC0A-C6011026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CEFA-A08D-BA4D-8FA4-4C1D57C6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83FC-31FE-2A47-A834-5565CE6C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C6690-A089-794D-8A13-1EA322C2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1BA01-60FF-D245-B1CE-2391DEEC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1EE8-ADAD-BA47-A765-2CDAF16D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1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D312-E050-BCCC-35F1-7CAFB9FC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B9B85-4560-7508-5C1E-5C24F21E7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F533B-110A-E26E-3B57-695ED1C75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299B2-FE35-2C72-E174-2071351D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10EA8-8A5A-D727-8A89-46E14B1F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749E7-6C04-205B-57B9-718EF750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8CD6-2BCC-5A79-23C4-995C20B9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84D8B-CCB7-CA13-6D05-ACFDDE8A5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1241-AC88-F548-5E8D-EA813E22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32F6-6CAA-10BA-43AB-71F2CE56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E861B-5C2E-4F0F-08C7-7235D9B8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4356E-B5D1-A0B6-D573-72622A601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0316E-8542-0311-BCD6-A0762AC8A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6DA5D-DFE1-C279-3249-466DBAD1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B1CB-D566-0580-8E93-32B91C8F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8D22-464A-BB24-14B4-666E5367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030E-8D7C-234F-9549-E7DF2E61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DE77-4CEA-6142-8D56-6FA9DA983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C473-CCFE-A243-BF17-92ED9BD1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0E13-6377-A54B-9E4F-AB344F62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F388-33EC-7049-A7C6-8661ED32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B43B-A3BE-FF4D-B099-F0EDE468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109A1-A0A1-A04B-9B1F-839BA49B6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C8C48-7D8D-E44C-AE07-8179FF742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54338-84F3-0D40-9B7D-7F6E0CEF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797-08EA-8B4B-96E6-E0D46397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4612B-3A05-3E40-B140-1D17CEDD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0DBA-AAE2-B248-BAE8-00F2E735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C0B6-7232-2A4C-B890-D5E8D3F1E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03440-4F16-EB4F-BDF0-51B919EFA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3179-677F-B24E-B35D-9FDD8E98B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DFE20-82B5-2949-BB7D-E8F1ADD45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108E1-C2C8-A641-87FE-4F7F9D4A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7BA52-39A2-7D45-9877-382F0845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B2D89-BE4D-214E-BB44-B589E744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6841-85D5-BB4E-98E9-B10E347F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CC614-FF15-0E47-9C1C-BC8F04AC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ADD0F-D579-2E44-BF26-9F2DD99F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0C4E6-32C6-5742-A686-1861CE4C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9D341-AF6A-2747-BB4C-B4A3B797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3122-F2CC-F24A-B328-83CF14AE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8975F-F0F2-9440-96C9-1947318C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6B1C-FF85-9E4B-9113-8B400881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0AEE-FFCF-404B-BAA2-0622F720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EC77A-60CB-6F4A-9353-9817CEAA8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5B3E2-C201-134B-979A-097BE461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48CD7-1F27-FC4A-AE66-A3D05D93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095DB-2E4D-9D43-B1A1-C386E4E6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C47E-E6CE-CB44-96E8-DAA95DF5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E725C-EA4D-9143-9324-570CB3C4E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143E9-FDDE-2B4B-9ECE-1B7BC92F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AA35F-6E75-2C4A-9565-43EDBC97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EDC-D636-474D-AF48-8C40BD57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B5959-35A9-584C-978C-EA10FF7A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ED942-D446-7348-99F8-F7A5943C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0AB6B-3355-9542-9F8F-48DBD02A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45068-BF12-3749-8E5A-72D034B2B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35C2-D024-6B44-ADE6-9EF352A2912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55BF5-FE64-5C41-9F9A-32269FC59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83987-9FD8-1244-9FD6-9895F588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C7F8-7EC4-A54D-BE1B-394FA5E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1510C-2DCB-D5DB-4DF2-245D4150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95E3C-1366-F0F9-63FA-15F514128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3D53-8E8B-6D0F-2384-C9ED181DF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FF69-6BCB-4A4C-919F-1A74F387574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E6E0-F524-6292-0F46-E4116192C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D06B-3AC4-89B1-C8B2-DADC96DF1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FD12-1F46-EB4C-BEA8-6B6E17C8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resources.finalsite.net/images/v1588173198/stisdnet/dfevvpkrfhctrxyhm3al/SEODefaultOpenGraphImage_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iatexas.org/teacher-incentive-allotment-funding-m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9BF17A-C88A-D24B-9A88-6B3E2DE260DD}"/>
              </a:ext>
            </a:extLst>
          </p:cNvPr>
          <p:cNvSpPr txBox="1"/>
          <p:nvPr/>
        </p:nvSpPr>
        <p:spPr>
          <a:xfrm>
            <a:off x="1800671" y="427801"/>
            <a:ext cx="808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Elevating and Promoting Teacher Effectiveness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5D9F8-646C-B750-C81F-25A7364FC70E}"/>
              </a:ext>
            </a:extLst>
          </p:cNvPr>
          <p:cNvSpPr/>
          <p:nvPr/>
        </p:nvSpPr>
        <p:spPr>
          <a:xfrm>
            <a:off x="0" y="-25929"/>
            <a:ext cx="12192000" cy="120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E8E7A-6902-B462-2547-C36C7C623953}"/>
              </a:ext>
            </a:extLst>
          </p:cNvPr>
          <p:cNvSpPr txBox="1"/>
          <p:nvPr/>
        </p:nvSpPr>
        <p:spPr>
          <a:xfrm>
            <a:off x="1000462" y="235521"/>
            <a:ext cx="1066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Congratulations !!!!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D99EF-A395-B4EA-AD2A-D7AF76D364E0}"/>
              </a:ext>
            </a:extLst>
          </p:cNvPr>
          <p:cNvSpPr txBox="1"/>
          <p:nvPr/>
        </p:nvSpPr>
        <p:spPr>
          <a:xfrm>
            <a:off x="2194830" y="1949660"/>
            <a:ext cx="8450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South Texas ISD Local Designation</a:t>
            </a:r>
          </a:p>
          <a:p>
            <a:pPr algn="ctr"/>
            <a:r>
              <a:rPr lang="en-US" sz="2800" dirty="0"/>
              <a:t>System for Determining Teacher Incentive Allotment (TIA) Teacher Designations 2023-2024 School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C5EAB-1673-0514-5B62-334D549B1519}"/>
              </a:ext>
            </a:extLst>
          </p:cNvPr>
          <p:cNvSpPr txBox="1"/>
          <p:nvPr/>
        </p:nvSpPr>
        <p:spPr>
          <a:xfrm>
            <a:off x="4047448" y="3858023"/>
            <a:ext cx="4320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Texas Education Agency has approved the South Texas  ISD Teacher Incentive Allotment (TIA) Local Designation System Application</a:t>
            </a:r>
          </a:p>
        </p:txBody>
      </p:sp>
    </p:spTree>
    <p:extLst>
      <p:ext uri="{BB962C8B-B14F-4D97-AF65-F5344CB8AC3E}">
        <p14:creationId xmlns:p14="http://schemas.microsoft.com/office/powerpoint/2010/main" val="396221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EFDC838-14AC-2CD4-4956-4F657054A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50038"/>
              </p:ext>
            </p:extLst>
          </p:nvPr>
        </p:nvGraphicFramePr>
        <p:xfrm>
          <a:off x="4334492" y="1607764"/>
          <a:ext cx="6749820" cy="153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715">
                  <a:extLst>
                    <a:ext uri="{9D8B030D-6E8A-4147-A177-3AD203B41FA5}">
                      <a16:colId xmlns:a16="http://schemas.microsoft.com/office/drawing/2014/main" val="2404017116"/>
                    </a:ext>
                  </a:extLst>
                </a:gridCol>
                <a:gridCol w="4675105">
                  <a:extLst>
                    <a:ext uri="{9D8B030D-6E8A-4147-A177-3AD203B41FA5}">
                      <a16:colId xmlns:a16="http://schemas.microsoft.com/office/drawing/2014/main" val="369972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Average Score across Domains 2 &amp; 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31082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3.7  (At least 3 Proficient in all dimensions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6636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3.9  (At least 3 Proficient in all dimensions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03885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4.5  (At least 3 Proficient in all dimensions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25327"/>
                  </a:ext>
                </a:extLst>
              </a:tr>
            </a:tbl>
          </a:graphicData>
        </a:graphic>
      </p:graphicFrame>
      <p:sp>
        <p:nvSpPr>
          <p:cNvPr id="3" name="Title 38">
            <a:extLst>
              <a:ext uri="{FF2B5EF4-FFF2-40B4-BE49-F238E27FC236}">
                <a16:creationId xmlns:a16="http://schemas.microsoft.com/office/drawing/2014/main" id="{7C271FEC-D67A-1CB3-9403-69818E51EE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41DC46-E6E2-7CA5-DA65-605C9643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0" y="94624"/>
            <a:ext cx="11037849" cy="8853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 Statewide Performance Standards for TIA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BC57C-596F-32E0-2EB6-836F9E9D4D6F}"/>
              </a:ext>
            </a:extLst>
          </p:cNvPr>
          <p:cNvGrpSpPr/>
          <p:nvPr/>
        </p:nvGrpSpPr>
        <p:grpSpPr>
          <a:xfrm>
            <a:off x="356839" y="2007862"/>
            <a:ext cx="3434576" cy="1421138"/>
            <a:chOff x="8720193" y="4510151"/>
            <a:chExt cx="2609858" cy="720764"/>
          </a:xfrm>
        </p:grpSpPr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5322485E-2002-4FF1-4F31-E981BDA43F51}"/>
                </a:ext>
              </a:extLst>
            </p:cNvPr>
            <p:cNvSpPr txBox="1"/>
            <p:nvPr/>
          </p:nvSpPr>
          <p:spPr>
            <a:xfrm>
              <a:off x="9663176" y="4510151"/>
              <a:ext cx="1666875" cy="488960"/>
            </a:xfrm>
            <a:prstGeom prst="rect">
              <a:avLst/>
            </a:prstGeom>
            <a:solidFill>
              <a:srgbClr val="92D050"/>
            </a:solidFill>
            <a:ln w="9534">
              <a:solidFill>
                <a:srgbClr val="E1E1E1"/>
              </a:solidFill>
            </a:ln>
          </p:spPr>
          <p:txBody>
            <a:bodyPr vert="horz" wrap="square" lIns="0" tIns="107950" rIns="0" bIns="0" rtlCol="0">
              <a:spAutoFit/>
            </a:bodyPr>
            <a:lstStyle/>
            <a:p>
              <a:pPr marL="334645" marR="321310" lvl="0" indent="180975" algn="l" defTabSz="914400" rtl="0" eaLnBrk="1" fontAlgn="auto" latinLnBrk="0" hangingPunct="1">
                <a:lnSpc>
                  <a:spcPct val="104900"/>
                </a:lnSpc>
                <a:spcBef>
                  <a:spcPts val="8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Teacher  </a:t>
              </a:r>
              <a:r>
                <a:rPr kumimoji="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</a:t>
              </a:r>
              <a:r>
                <a:rPr kumimoji="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r>
                <a:rPr kumimoji="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b="1" i="0" u="none" strike="noStrike" kern="1200" cap="none" spc="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b="1" i="0" u="none" strike="noStrike" kern="1200" cap="none" spc="-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</a:t>
              </a:r>
              <a:r>
                <a:rPr kumimoji="0" b="1" i="0" u="none" strike="noStrike" kern="1200" cap="none" spc="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at</a:t>
              </a:r>
              <a:r>
                <a:rPr kumimoji="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</a:t>
              </a:r>
              <a:r>
                <a:rPr kumimoji="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</a:t>
              </a:r>
              <a:r>
                <a:rPr kumimoji="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</a:t>
              </a: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9B39CAF3-49BA-875C-D54E-DAFBC8B04AD1}"/>
                </a:ext>
              </a:extLst>
            </p:cNvPr>
            <p:cNvSpPr/>
            <p:nvPr/>
          </p:nvSpPr>
          <p:spPr>
            <a:xfrm>
              <a:off x="8943953" y="5035346"/>
              <a:ext cx="483355" cy="1616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6CEE8308-21B9-D097-83C1-9D6C2247ECA5}"/>
                </a:ext>
              </a:extLst>
            </p:cNvPr>
            <p:cNvSpPr/>
            <p:nvPr/>
          </p:nvSpPr>
          <p:spPr>
            <a:xfrm>
              <a:off x="8806781" y="4673829"/>
              <a:ext cx="99004" cy="99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id="{BE31DE11-65B9-EB02-EDA5-C7718A333AA9}"/>
                </a:ext>
              </a:extLst>
            </p:cNvPr>
            <p:cNvSpPr/>
            <p:nvPr/>
          </p:nvSpPr>
          <p:spPr>
            <a:xfrm>
              <a:off x="8720193" y="4699420"/>
              <a:ext cx="433070" cy="531495"/>
            </a:xfrm>
            <a:custGeom>
              <a:avLst/>
              <a:gdLst/>
              <a:ahLst/>
              <a:cxnLst/>
              <a:rect l="l" t="t" r="r" b="b"/>
              <a:pathLst>
                <a:path w="433070" h="531495">
                  <a:moveTo>
                    <a:pt x="197925" y="185008"/>
                  </a:moveTo>
                  <a:lnTo>
                    <a:pt x="74497" y="185008"/>
                  </a:lnTo>
                  <a:lnTo>
                    <a:pt x="74497" y="530934"/>
                  </a:lnTo>
                  <a:lnTo>
                    <a:pt x="123755" y="530934"/>
                  </a:lnTo>
                  <a:lnTo>
                    <a:pt x="123755" y="308347"/>
                  </a:lnTo>
                  <a:lnTo>
                    <a:pt x="197925" y="308347"/>
                  </a:lnTo>
                  <a:lnTo>
                    <a:pt x="197925" y="185008"/>
                  </a:lnTo>
                  <a:close/>
                </a:path>
                <a:path w="433070" h="531495">
                  <a:moveTo>
                    <a:pt x="197925" y="308347"/>
                  </a:moveTo>
                  <a:lnTo>
                    <a:pt x="148756" y="308347"/>
                  </a:lnTo>
                  <a:lnTo>
                    <a:pt x="148756" y="530934"/>
                  </a:lnTo>
                  <a:lnTo>
                    <a:pt x="197925" y="530934"/>
                  </a:lnTo>
                  <a:lnTo>
                    <a:pt x="197925" y="308347"/>
                  </a:lnTo>
                  <a:close/>
                </a:path>
                <a:path w="433070" h="531495">
                  <a:moveTo>
                    <a:pt x="136089" y="85748"/>
                  </a:moveTo>
                  <a:lnTo>
                    <a:pt x="95254" y="91915"/>
                  </a:lnTo>
                  <a:lnTo>
                    <a:pt x="55098" y="110115"/>
                  </a:lnTo>
                  <a:lnTo>
                    <a:pt x="35918" y="132750"/>
                  </a:lnTo>
                  <a:lnTo>
                    <a:pt x="30306" y="156358"/>
                  </a:lnTo>
                  <a:lnTo>
                    <a:pt x="17959" y="208482"/>
                  </a:lnTo>
                  <a:lnTo>
                    <a:pt x="5612" y="261076"/>
                  </a:lnTo>
                  <a:lnTo>
                    <a:pt x="0" y="286090"/>
                  </a:lnTo>
                  <a:lnTo>
                    <a:pt x="1964" y="295823"/>
                  </a:lnTo>
                  <a:lnTo>
                    <a:pt x="7322" y="303770"/>
                  </a:lnTo>
                  <a:lnTo>
                    <a:pt x="15269" y="309127"/>
                  </a:lnTo>
                  <a:lnTo>
                    <a:pt x="25001" y="311091"/>
                  </a:lnTo>
                  <a:lnTo>
                    <a:pt x="32936" y="309582"/>
                  </a:lnTo>
                  <a:lnTo>
                    <a:pt x="39823" y="305741"/>
                  </a:lnTo>
                  <a:lnTo>
                    <a:pt x="45173" y="299950"/>
                  </a:lnTo>
                  <a:lnTo>
                    <a:pt x="48502" y="292590"/>
                  </a:lnTo>
                  <a:lnTo>
                    <a:pt x="74497" y="185008"/>
                  </a:lnTo>
                  <a:lnTo>
                    <a:pt x="197925" y="185008"/>
                  </a:lnTo>
                  <a:lnTo>
                    <a:pt x="197925" y="183419"/>
                  </a:lnTo>
                  <a:lnTo>
                    <a:pt x="294675" y="183419"/>
                  </a:lnTo>
                  <a:lnTo>
                    <a:pt x="302097" y="171252"/>
                  </a:lnTo>
                  <a:lnTo>
                    <a:pt x="245594" y="171252"/>
                  </a:lnTo>
                  <a:lnTo>
                    <a:pt x="236260" y="131505"/>
                  </a:lnTo>
                  <a:lnTo>
                    <a:pt x="235027" y="126372"/>
                  </a:lnTo>
                  <a:lnTo>
                    <a:pt x="204191" y="101662"/>
                  </a:lnTo>
                  <a:lnTo>
                    <a:pt x="166742" y="88743"/>
                  </a:lnTo>
                  <a:lnTo>
                    <a:pt x="146351" y="86281"/>
                  </a:lnTo>
                  <a:lnTo>
                    <a:pt x="136089" y="85748"/>
                  </a:lnTo>
                  <a:close/>
                </a:path>
                <a:path w="433070" h="531495">
                  <a:moveTo>
                    <a:pt x="294675" y="183419"/>
                  </a:moveTo>
                  <a:lnTo>
                    <a:pt x="197925" y="183419"/>
                  </a:lnTo>
                  <a:lnTo>
                    <a:pt x="207726" y="225298"/>
                  </a:lnTo>
                  <a:lnTo>
                    <a:pt x="209526" y="227587"/>
                  </a:lnTo>
                  <a:lnTo>
                    <a:pt x="212003" y="228843"/>
                  </a:lnTo>
                  <a:lnTo>
                    <a:pt x="219561" y="233738"/>
                  </a:lnTo>
                  <a:lnTo>
                    <a:pt x="227742" y="237366"/>
                  </a:lnTo>
                  <a:lnTo>
                    <a:pt x="236387" y="239669"/>
                  </a:lnTo>
                  <a:lnTo>
                    <a:pt x="245338" y="240588"/>
                  </a:lnTo>
                  <a:lnTo>
                    <a:pt x="253205" y="241688"/>
                  </a:lnTo>
                  <a:lnTo>
                    <a:pt x="260995" y="238155"/>
                  </a:lnTo>
                  <a:lnTo>
                    <a:pt x="265339" y="231510"/>
                  </a:lnTo>
                  <a:lnTo>
                    <a:pt x="294675" y="183419"/>
                  </a:lnTo>
                  <a:close/>
                </a:path>
                <a:path w="433070" h="531495">
                  <a:moveTo>
                    <a:pt x="296158" y="111563"/>
                  </a:moveTo>
                  <a:lnTo>
                    <a:pt x="261353" y="145616"/>
                  </a:lnTo>
                  <a:lnTo>
                    <a:pt x="245594" y="171252"/>
                  </a:lnTo>
                  <a:lnTo>
                    <a:pt x="302097" y="171252"/>
                  </a:lnTo>
                  <a:lnTo>
                    <a:pt x="316175" y="148173"/>
                  </a:lnTo>
                  <a:lnTo>
                    <a:pt x="319431" y="143039"/>
                  </a:lnTo>
                  <a:lnTo>
                    <a:pt x="320653" y="136895"/>
                  </a:lnTo>
                  <a:lnTo>
                    <a:pt x="319597" y="130916"/>
                  </a:lnTo>
                  <a:lnTo>
                    <a:pt x="338009" y="112505"/>
                  </a:lnTo>
                  <a:lnTo>
                    <a:pt x="302674" y="112505"/>
                  </a:lnTo>
                  <a:lnTo>
                    <a:pt x="296158" y="111563"/>
                  </a:lnTo>
                  <a:close/>
                </a:path>
                <a:path w="433070" h="531495">
                  <a:moveTo>
                    <a:pt x="423124" y="0"/>
                  </a:moveTo>
                  <a:lnTo>
                    <a:pt x="415246" y="0"/>
                  </a:lnTo>
                  <a:lnTo>
                    <a:pt x="410346" y="4833"/>
                  </a:lnTo>
                  <a:lnTo>
                    <a:pt x="302674" y="112505"/>
                  </a:lnTo>
                  <a:lnTo>
                    <a:pt x="338009" y="112505"/>
                  </a:lnTo>
                  <a:lnTo>
                    <a:pt x="432847" y="17689"/>
                  </a:lnTo>
                  <a:lnTo>
                    <a:pt x="432880" y="9755"/>
                  </a:lnTo>
                  <a:lnTo>
                    <a:pt x="428013" y="4833"/>
                  </a:lnTo>
                  <a:lnTo>
                    <a:pt x="4231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28">
              <a:extLst>
                <a:ext uri="{FF2B5EF4-FFF2-40B4-BE49-F238E27FC236}">
                  <a16:creationId xmlns:a16="http://schemas.microsoft.com/office/drawing/2014/main" id="{BFB47CAB-C58A-7FD8-0616-ADC5A45CD5D5}"/>
                </a:ext>
              </a:extLst>
            </p:cNvPr>
            <p:cNvSpPr/>
            <p:nvPr/>
          </p:nvSpPr>
          <p:spPr>
            <a:xfrm>
              <a:off x="8877283" y="4588659"/>
              <a:ext cx="475615" cy="342265"/>
            </a:xfrm>
            <a:custGeom>
              <a:avLst/>
              <a:gdLst/>
              <a:ahLst/>
              <a:cxnLst/>
              <a:rect l="l" t="t" r="r" b="b"/>
              <a:pathLst>
                <a:path w="475615" h="342264">
                  <a:moveTo>
                    <a:pt x="475021" y="33334"/>
                  </a:moveTo>
                  <a:lnTo>
                    <a:pt x="441686" y="33334"/>
                  </a:lnTo>
                  <a:lnTo>
                    <a:pt x="441686" y="308347"/>
                  </a:lnTo>
                  <a:lnTo>
                    <a:pt x="157251" y="308347"/>
                  </a:lnTo>
                  <a:lnTo>
                    <a:pt x="136917" y="341682"/>
                  </a:lnTo>
                  <a:lnTo>
                    <a:pt x="441686" y="341682"/>
                  </a:lnTo>
                  <a:lnTo>
                    <a:pt x="454662" y="339062"/>
                  </a:lnTo>
                  <a:lnTo>
                    <a:pt x="465258" y="331919"/>
                  </a:lnTo>
                  <a:lnTo>
                    <a:pt x="472401" y="321323"/>
                  </a:lnTo>
                  <a:lnTo>
                    <a:pt x="475021" y="308347"/>
                  </a:lnTo>
                  <a:lnTo>
                    <a:pt x="475021" y="33334"/>
                  </a:lnTo>
                  <a:close/>
                </a:path>
                <a:path w="475615" h="342264">
                  <a:moveTo>
                    <a:pt x="441686" y="0"/>
                  </a:moveTo>
                  <a:lnTo>
                    <a:pt x="33334" y="0"/>
                  </a:lnTo>
                  <a:lnTo>
                    <a:pt x="0" y="33334"/>
                  </a:lnTo>
                  <a:lnTo>
                    <a:pt x="0" y="63336"/>
                  </a:lnTo>
                  <a:lnTo>
                    <a:pt x="9311" y="66572"/>
                  </a:lnTo>
                  <a:lnTo>
                    <a:pt x="18050" y="71032"/>
                  </a:lnTo>
                  <a:lnTo>
                    <a:pt x="26098" y="76644"/>
                  </a:lnTo>
                  <a:lnTo>
                    <a:pt x="33334" y="83337"/>
                  </a:lnTo>
                  <a:lnTo>
                    <a:pt x="33334" y="33334"/>
                  </a:lnTo>
                  <a:lnTo>
                    <a:pt x="475021" y="33334"/>
                  </a:lnTo>
                  <a:lnTo>
                    <a:pt x="472401" y="20358"/>
                  </a:lnTo>
                  <a:lnTo>
                    <a:pt x="465258" y="9763"/>
                  </a:lnTo>
                  <a:lnTo>
                    <a:pt x="454662" y="2619"/>
                  </a:lnTo>
                  <a:lnTo>
                    <a:pt x="4416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81AC9-096C-5A20-EF9D-FC3EEF685AD8}"/>
              </a:ext>
            </a:extLst>
          </p:cNvPr>
          <p:cNvGrpSpPr/>
          <p:nvPr/>
        </p:nvGrpSpPr>
        <p:grpSpPr>
          <a:xfrm>
            <a:off x="356839" y="4294355"/>
            <a:ext cx="3434577" cy="1198052"/>
            <a:chOff x="8553450" y="5505450"/>
            <a:chExt cx="2776600" cy="666750"/>
          </a:xfrm>
        </p:grpSpPr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457F707B-220F-58B8-236F-0880E69811AD}"/>
                </a:ext>
              </a:extLst>
            </p:cNvPr>
            <p:cNvSpPr txBox="1"/>
            <p:nvPr/>
          </p:nvSpPr>
          <p:spPr>
            <a:xfrm>
              <a:off x="9663176" y="5510212"/>
              <a:ext cx="1666874" cy="517391"/>
            </a:xfrm>
            <a:prstGeom prst="rect">
              <a:avLst/>
            </a:prstGeom>
            <a:solidFill>
              <a:srgbClr val="92D050"/>
            </a:solidFill>
            <a:ln w="9534">
              <a:solidFill>
                <a:srgbClr val="E1E1E1"/>
              </a:solidFill>
            </a:ln>
          </p:spPr>
          <p:txBody>
            <a:bodyPr vert="horz" wrap="square" lIns="0" tIns="132080" rIns="0" bIns="0" rtlCol="0">
              <a:spAutoFit/>
            </a:bodyPr>
            <a:lstStyle/>
            <a:p>
              <a:pPr marL="1524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Student</a:t>
              </a: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825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Performance</a:t>
              </a: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6D37FEBB-429D-8966-165C-DCF3EE58FB4A}"/>
                </a:ext>
              </a:extLst>
            </p:cNvPr>
            <p:cNvSpPr/>
            <p:nvPr/>
          </p:nvSpPr>
          <p:spPr>
            <a:xfrm>
              <a:off x="8553450" y="5505450"/>
              <a:ext cx="904875" cy="6667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22C4AAF8-B68C-E639-8265-2677DFDAB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03899"/>
              </p:ext>
            </p:extLst>
          </p:nvPr>
        </p:nvGraphicFramePr>
        <p:xfrm>
          <a:off x="4334492" y="3769157"/>
          <a:ext cx="686133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716">
                  <a:extLst>
                    <a:ext uri="{9D8B030D-6E8A-4147-A177-3AD203B41FA5}">
                      <a16:colId xmlns:a16="http://schemas.microsoft.com/office/drawing/2014/main" val="2404017116"/>
                    </a:ext>
                  </a:extLst>
                </a:gridCol>
                <a:gridCol w="4786617">
                  <a:extLst>
                    <a:ext uri="{9D8B030D-6E8A-4147-A177-3AD203B41FA5}">
                      <a16:colId xmlns:a16="http://schemas.microsoft.com/office/drawing/2014/main" val="369972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Average Score across Domains 2 &amp; 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31082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55% of students meet or exceeded  expected growth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6636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55% of students meet or exceeded  expected growth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03885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55% of students meet or exceeded  expected growth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2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8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descr="clipart hand with money">
            <a:extLst>
              <a:ext uri="{FF2B5EF4-FFF2-40B4-BE49-F238E27FC236}">
                <a16:creationId xmlns:a16="http://schemas.microsoft.com/office/drawing/2014/main" id="{14AC3A71-0718-42B7-B310-72133393B3F4}"/>
              </a:ext>
            </a:extLst>
          </p:cNvPr>
          <p:cNvSpPr/>
          <p:nvPr/>
        </p:nvSpPr>
        <p:spPr>
          <a:xfrm>
            <a:off x="420350" y="1106073"/>
            <a:ext cx="11427691" cy="75105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19EF2-1921-4822-B621-FCF83F36B208}"/>
              </a:ext>
            </a:extLst>
          </p:cNvPr>
          <p:cNvSpPr txBox="1"/>
          <p:nvPr/>
        </p:nvSpPr>
        <p:spPr>
          <a:xfrm>
            <a:off x="2381359" y="1214052"/>
            <a:ext cx="948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dependent upon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two-step approval process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8BC6B2-1B30-43BC-BC03-48A88428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" y="1195649"/>
            <a:ext cx="650339" cy="4946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82455D-3F8F-48BC-89A8-8CE92636E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95118" y="1193157"/>
            <a:ext cx="0" cy="5261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EC687-40EC-49AC-886F-0DADA576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4195" y="2655187"/>
            <a:ext cx="5219603" cy="2263707"/>
            <a:chOff x="8426514" y="3299659"/>
            <a:chExt cx="5219603" cy="22637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49DDF2-C249-441A-95F6-11D021AD064C}"/>
                </a:ext>
              </a:extLst>
            </p:cNvPr>
            <p:cNvSpPr txBox="1"/>
            <p:nvPr/>
          </p:nvSpPr>
          <p:spPr>
            <a:xfrm>
              <a:off x="8816067" y="3299659"/>
              <a:ext cx="4548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Data Review (TTU)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B5412A-EB2C-4333-BB86-28B97D7D22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6514" y="3897241"/>
              <a:ext cx="5219603" cy="981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25FCF6-C11B-4706-96E9-CD25FFA5DD1D}"/>
                </a:ext>
              </a:extLst>
            </p:cNvPr>
            <p:cNvSpPr txBox="1"/>
            <p:nvPr/>
          </p:nvSpPr>
          <p:spPr>
            <a:xfrm>
              <a:off x="8705818" y="3993706"/>
              <a:ext cx="494029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486E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Districts submit evidence of teacher effectiveness to TTU to ensure the relative accuracy and reliability for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eligible teaching assignments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B686F0-024E-444C-826F-EBA1189AE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1954" y="2617029"/>
            <a:ext cx="4626547" cy="2691627"/>
            <a:chOff x="7037554" y="3313345"/>
            <a:chExt cx="4626547" cy="24537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3B07CF-ED58-4B45-9D3F-382AEA9AB84E}"/>
                </a:ext>
              </a:extLst>
            </p:cNvPr>
            <p:cNvSpPr txBox="1"/>
            <p:nvPr/>
          </p:nvSpPr>
          <p:spPr>
            <a:xfrm>
              <a:off x="7037554" y="3313345"/>
              <a:ext cx="4169345" cy="47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System Review (TEA)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20EB2B-5E97-4EB0-83CD-E05B04284D54}"/>
                </a:ext>
              </a:extLst>
            </p:cNvPr>
            <p:cNvCxnSpPr>
              <a:cxnSpLocks/>
            </p:cNvCxnSpPr>
            <p:nvPr/>
          </p:nvCxnSpPr>
          <p:spPr>
            <a:xfrm>
              <a:off x="7037555" y="3858123"/>
              <a:ext cx="441282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818DF0-B531-442B-8284-6C0218F13686}"/>
                </a:ext>
              </a:extLst>
            </p:cNvPr>
            <p:cNvSpPr txBox="1"/>
            <p:nvPr/>
          </p:nvSpPr>
          <p:spPr>
            <a:xfrm>
              <a:off x="7037555" y="3999474"/>
              <a:ext cx="4626546" cy="1767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486E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Districts submit application, which could include narrative components and artifacts, to TEA to demonstrate high-quality, valid, and reliable for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eligible teaching assignments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56173C-A989-47C2-9A14-1F23B7A0484D}"/>
              </a:ext>
            </a:extLst>
          </p:cNvPr>
          <p:cNvSpPr/>
          <p:nvPr/>
        </p:nvSpPr>
        <p:spPr>
          <a:xfrm>
            <a:off x="6073945" y="2452006"/>
            <a:ext cx="5340102" cy="289882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74BC1AD-6591-ED99-07DA-32DE3C9F0E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33535"/>
          <a:stretch/>
        </p:blipFill>
        <p:spPr>
          <a:xfrm>
            <a:off x="10430398" y="5945710"/>
            <a:ext cx="1283650" cy="667266"/>
          </a:xfrm>
          <a:prstGeom prst="rect">
            <a:avLst/>
          </a:prstGeom>
        </p:spPr>
      </p:pic>
      <p:sp>
        <p:nvSpPr>
          <p:cNvPr id="4" name="Title 38">
            <a:extLst>
              <a:ext uri="{FF2B5EF4-FFF2-40B4-BE49-F238E27FC236}">
                <a16:creationId xmlns:a16="http://schemas.microsoft.com/office/drawing/2014/main" id="{A3BD3CF5-AF01-584C-5D67-1095ED7557F3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District Approval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6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8991B2-E2CC-36A8-838B-9E5FE9817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7051"/>
          <a:stretch/>
        </p:blipFill>
        <p:spPr bwMode="auto">
          <a:xfrm>
            <a:off x="1261946" y="1955221"/>
            <a:ext cx="9668107" cy="4088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8540C7-D037-A479-B4F4-E33AABA6D2AD}"/>
              </a:ext>
            </a:extLst>
          </p:cNvPr>
          <p:cNvSpPr/>
          <p:nvPr/>
        </p:nvSpPr>
        <p:spPr>
          <a:xfrm>
            <a:off x="3558081" y="4505092"/>
            <a:ext cx="1370758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2022- 2023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941D00-3BB2-DD8C-9A00-1F62141D10F2}"/>
              </a:ext>
            </a:extLst>
          </p:cNvPr>
          <p:cNvSpPr/>
          <p:nvPr/>
        </p:nvSpPr>
        <p:spPr>
          <a:xfrm>
            <a:off x="5587181" y="4505092"/>
            <a:ext cx="1370758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2023- 2024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97106-FFB0-1930-7FC6-C49E7C578175}"/>
              </a:ext>
            </a:extLst>
          </p:cNvPr>
          <p:cNvSpPr/>
          <p:nvPr/>
        </p:nvSpPr>
        <p:spPr>
          <a:xfrm>
            <a:off x="7405969" y="4505092"/>
            <a:ext cx="1370758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2024- 2025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38">
            <a:extLst>
              <a:ext uri="{FF2B5EF4-FFF2-40B4-BE49-F238E27FC236}">
                <a16:creationId xmlns:a16="http://schemas.microsoft.com/office/drawing/2014/main" id="{DE045727-73ED-69FF-85F4-57478370C0A3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8FD1C-EA95-7B0F-2A06-42182BE3A5AF}"/>
              </a:ext>
            </a:extLst>
          </p:cNvPr>
          <p:cNvSpPr txBox="1"/>
          <p:nvPr/>
        </p:nvSpPr>
        <p:spPr>
          <a:xfrm>
            <a:off x="769434" y="177418"/>
            <a:ext cx="1037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South Texas ISD Application and approval Timeline</a:t>
            </a:r>
          </a:p>
        </p:txBody>
      </p:sp>
    </p:spTree>
    <p:extLst>
      <p:ext uri="{BB962C8B-B14F-4D97-AF65-F5344CB8AC3E}">
        <p14:creationId xmlns:p14="http://schemas.microsoft.com/office/powerpoint/2010/main" val="22621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E5E2-E63C-7C3A-DEF9-8CBA8673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27" y="1350818"/>
            <a:ext cx="10873946" cy="5496592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Employed by the districts in a teacher role (087 role ID in PEIMS)</a:t>
            </a:r>
          </a:p>
          <a:p>
            <a:pPr lvl="0"/>
            <a:r>
              <a:rPr lang="en-US" sz="2400" dirty="0"/>
              <a:t>Employed and compensated by the district in a teacher role (087 role ID in PEIMS) for a minimum of 90 days at 100% of the day or 180 days at 50-99% of the day. </a:t>
            </a:r>
          </a:p>
          <a:p>
            <a:r>
              <a:rPr lang="en-US" sz="2400" dirty="0"/>
              <a:t>Not currently designated unless being recommended for a higher designation or in the last year of a teacher designation </a:t>
            </a:r>
          </a:p>
          <a:p>
            <a:r>
              <a:rPr lang="en-US" sz="2400" dirty="0"/>
              <a:t>Designated teachers who moved to a different position with a PEIMS code </a:t>
            </a:r>
            <a:r>
              <a:rPr lang="en-US" sz="2400" b="1" dirty="0"/>
              <a:t>other than</a:t>
            </a:r>
            <a:r>
              <a:rPr lang="en-US" sz="2400" dirty="0"/>
              <a:t> 087 will not generate annual allotment for that specific year of service.</a:t>
            </a:r>
          </a:p>
          <a:p>
            <a:pPr lvl="0"/>
            <a:r>
              <a:rPr lang="en-US" sz="2400" dirty="0"/>
              <a:t>Designated Teachers generate an allotment for the Texas school system reporting the designated teacher in a teaching role (087 role ID in PEIMS) during that year’s Class Roster Winter Submission in February.  </a:t>
            </a:r>
          </a:p>
          <a:p>
            <a:pPr lvl="0"/>
            <a:r>
              <a:rPr lang="en-US" sz="2400" dirty="0"/>
              <a:t>National Board-Certified Teachers (NBCT) are automatically eligible for a </a:t>
            </a:r>
            <a:r>
              <a:rPr lang="en-US" sz="2400" i="1" dirty="0"/>
              <a:t>Recognized</a:t>
            </a:r>
            <a:r>
              <a:rPr lang="en-US" sz="2400" dirty="0"/>
              <a:t> Teacher Designation if they hold an active National Board certification and NBCT directory listing reflects Texas residency in a teacher role (087 role ID in PEIMS).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38">
            <a:extLst>
              <a:ext uri="{FF2B5EF4-FFF2-40B4-BE49-F238E27FC236}">
                <a16:creationId xmlns:a16="http://schemas.microsoft.com/office/drawing/2014/main" id="{41B17B69-708D-2D7B-1CB2-360B7BF21D1A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1E47D-DD29-7044-B542-5B9A116CE098}"/>
              </a:ext>
            </a:extLst>
          </p:cNvPr>
          <p:cNvSpPr txBox="1"/>
          <p:nvPr/>
        </p:nvSpPr>
        <p:spPr>
          <a:xfrm>
            <a:off x="978876" y="146641"/>
            <a:ext cx="982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Eligibility Requirements</a:t>
            </a:r>
          </a:p>
        </p:txBody>
      </p:sp>
      <p:pic>
        <p:nvPicPr>
          <p:cNvPr id="10" name="Graphic 9" descr="Bullseye">
            <a:extLst>
              <a:ext uri="{FF2B5EF4-FFF2-40B4-BE49-F238E27FC236}">
                <a16:creationId xmlns:a16="http://schemas.microsoft.com/office/drawing/2014/main" id="{E52A20A8-90D8-175D-2200-EFE46834C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699" y="10590"/>
            <a:ext cx="983598" cy="9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1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BF78271-9867-0B2B-AB5E-941E78A43E29}"/>
              </a:ext>
            </a:extLst>
          </p:cNvPr>
          <p:cNvSpPr txBox="1"/>
          <p:nvPr/>
        </p:nvSpPr>
        <p:spPr>
          <a:xfrm>
            <a:off x="361756" y="6175749"/>
            <a:ext cx="11548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South Texas ISD will explore applying for additional teaching assignments to be eligible during the following school year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45C88-F1B8-D7E9-EB0F-238EC6842480}"/>
              </a:ext>
            </a:extLst>
          </p:cNvPr>
          <p:cNvSpPr txBox="1"/>
          <p:nvPr/>
        </p:nvSpPr>
        <p:spPr>
          <a:xfrm>
            <a:off x="210685" y="1128345"/>
            <a:ext cx="11851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South Texas will be implementing TIA in multiple phases </a:t>
            </a:r>
            <a:r>
              <a:rPr lang="en-US" sz="2000" dirty="0">
                <a:latin typeface="Times New Roman" panose="02020603050405020304" pitchFamily="18" charset="0"/>
              </a:rPr>
              <a:t>Phase 1, referred as Cohort F will include the following teaching assignments:</a:t>
            </a:r>
            <a:endParaRPr lang="en-US" sz="2000" dirty="0"/>
          </a:p>
        </p:txBody>
      </p:sp>
      <p:sp>
        <p:nvSpPr>
          <p:cNvPr id="3" name="Title 38">
            <a:extLst>
              <a:ext uri="{FF2B5EF4-FFF2-40B4-BE49-F238E27FC236}">
                <a16:creationId xmlns:a16="http://schemas.microsoft.com/office/drawing/2014/main" id="{8F0A0478-FA34-5CB0-BED4-B02B881C832D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B6368-A539-1F17-AC2A-3F570CD4D198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South Texas ISD Eligible Teaching Assignments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425F4E-6F00-CB86-7417-DEB6F77B6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13709"/>
              </p:ext>
            </p:extLst>
          </p:nvPr>
        </p:nvGraphicFramePr>
        <p:xfrm>
          <a:off x="2870271" y="1836231"/>
          <a:ext cx="5894173" cy="339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173">
                  <a:extLst>
                    <a:ext uri="{9D8B030D-6E8A-4147-A177-3AD203B41FA5}">
                      <a16:colId xmlns:a16="http://schemas.microsoft.com/office/drawing/2014/main" val="1082394517"/>
                    </a:ext>
                  </a:extLst>
                </a:gridCol>
              </a:tblGrid>
              <a:tr h="482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Eligible Teaching Group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03034"/>
                  </a:ext>
                </a:extLst>
              </a:tr>
              <a:tr h="391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-8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ELAR and Math Teachers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60220"/>
                  </a:ext>
                </a:extLst>
              </a:tr>
              <a:tr h="501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I and II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62609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Algebra I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20676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Science &amp; 8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Social Studies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13863"/>
                  </a:ext>
                </a:extLst>
              </a:tr>
              <a:tr h="448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96729"/>
                  </a:ext>
                </a:extLst>
              </a:tr>
              <a:tr h="64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 History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355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1FBCA4-452A-94A5-C89E-D4EAC6DD86E8}"/>
              </a:ext>
            </a:extLst>
          </p:cNvPr>
          <p:cNvSpPr txBox="1"/>
          <p:nvPr/>
        </p:nvSpPr>
        <p:spPr>
          <a:xfrm>
            <a:off x="913624" y="5388646"/>
            <a:ext cx="9807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teacher must have at least 10 unique student growth records across assigned students and content areas in order for a student growth component score to be calculated.  Teachers without at least 10 student growth score will not be eligible for a TIA designation.</a:t>
            </a:r>
          </a:p>
        </p:txBody>
      </p:sp>
    </p:spTree>
    <p:extLst>
      <p:ext uri="{BB962C8B-B14F-4D97-AF65-F5344CB8AC3E}">
        <p14:creationId xmlns:p14="http://schemas.microsoft.com/office/powerpoint/2010/main" val="400687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D9984A-2C39-7C48-F6A7-1B12A78C2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04476"/>
              </p:ext>
            </p:extLst>
          </p:nvPr>
        </p:nvGraphicFramePr>
        <p:xfrm>
          <a:off x="1136823" y="2834965"/>
          <a:ext cx="9882868" cy="147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20">
                  <a:extLst>
                    <a:ext uri="{9D8B030D-6E8A-4147-A177-3AD203B41FA5}">
                      <a16:colId xmlns:a16="http://schemas.microsoft.com/office/drawing/2014/main" val="1082394517"/>
                    </a:ext>
                  </a:extLst>
                </a:gridCol>
                <a:gridCol w="2455267">
                  <a:extLst>
                    <a:ext uri="{9D8B030D-6E8A-4147-A177-3AD203B41FA5}">
                      <a16:colId xmlns:a16="http://schemas.microsoft.com/office/drawing/2014/main" val="4231228568"/>
                    </a:ext>
                  </a:extLst>
                </a:gridCol>
                <a:gridCol w="2503333">
                  <a:extLst>
                    <a:ext uri="{9D8B030D-6E8A-4147-A177-3AD203B41FA5}">
                      <a16:colId xmlns:a16="http://schemas.microsoft.com/office/drawing/2014/main" val="2335014572"/>
                    </a:ext>
                  </a:extLst>
                </a:gridCol>
                <a:gridCol w="2456248">
                  <a:extLst>
                    <a:ext uri="{9D8B030D-6E8A-4147-A177-3AD203B41FA5}">
                      <a16:colId xmlns:a16="http://schemas.microsoft.com/office/drawing/2014/main" val="1819874924"/>
                    </a:ext>
                  </a:extLst>
                </a:gridCol>
              </a:tblGrid>
              <a:tr h="829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Teacher Observation Rubric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Rubric Weight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Student Growth Assessment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SGM Weight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03034"/>
                  </a:ext>
                </a:extLst>
              </a:tr>
              <a:tr h="64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T-TESS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STAAR/EOC 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602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F78271-9867-0B2B-AB5E-941E78A43E29}"/>
              </a:ext>
            </a:extLst>
          </p:cNvPr>
          <p:cNvSpPr txBox="1"/>
          <p:nvPr/>
        </p:nvSpPr>
        <p:spPr>
          <a:xfrm>
            <a:off x="1136823" y="4443896"/>
            <a:ext cx="968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Teacher Observation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 Growth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scores will be used to apply the weight using the percentages above to determine a final score based on a cut-off point system.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45C88-F1B8-D7E9-EB0F-238EC6842480}"/>
              </a:ext>
            </a:extLst>
          </p:cNvPr>
          <p:cNvSpPr txBox="1"/>
          <p:nvPr/>
        </p:nvSpPr>
        <p:spPr>
          <a:xfrm>
            <a:off x="473741" y="997736"/>
            <a:ext cx="114052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a minimum, a TIA local designation system must include both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teacher observation and a student growth measure determined by the district.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South Texas ISD engaged stakeholders including teachers, campus and district administrators as a planning committee to provide input and feedback in the development of the TIA local designation system, including metrics and weights.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0297E-72BA-58FA-C48B-F66BDC02D60D}"/>
              </a:ext>
            </a:extLst>
          </p:cNvPr>
          <p:cNvSpPr txBox="1"/>
          <p:nvPr/>
        </p:nvSpPr>
        <p:spPr>
          <a:xfrm>
            <a:off x="1136824" y="5397238"/>
            <a:ext cx="8415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Note</a:t>
            </a:r>
            <a:r>
              <a:rPr lang="en-US" sz="1200" dirty="0"/>
              <a:t>: </a:t>
            </a:r>
          </a:p>
          <a:p>
            <a:r>
              <a:rPr lang="en-US" sz="1200" dirty="0"/>
              <a:t>No Teacher Observation waivers are allowed for the teachers in the teacher category being considered for designation</a:t>
            </a:r>
          </a:p>
        </p:txBody>
      </p:sp>
      <p:sp>
        <p:nvSpPr>
          <p:cNvPr id="3" name="Title 38">
            <a:extLst>
              <a:ext uri="{FF2B5EF4-FFF2-40B4-BE49-F238E27FC236}">
                <a16:creationId xmlns:a16="http://schemas.microsoft.com/office/drawing/2014/main" id="{8F0A0478-FA34-5CB0-BED4-B02B881C832D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B6368-A539-1F17-AC2A-3F570CD4D198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South Texas ISD Weights and Measures</a:t>
            </a:r>
          </a:p>
        </p:txBody>
      </p:sp>
    </p:spTree>
    <p:extLst>
      <p:ext uri="{BB962C8B-B14F-4D97-AF65-F5344CB8AC3E}">
        <p14:creationId xmlns:p14="http://schemas.microsoft.com/office/powerpoint/2010/main" val="24644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8">
            <a:extLst>
              <a:ext uri="{FF2B5EF4-FFF2-40B4-BE49-F238E27FC236}">
                <a16:creationId xmlns:a16="http://schemas.microsoft.com/office/drawing/2014/main" id="{2B6A847C-9714-DF66-548B-50BFC187B369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438A3-8143-9FCC-100F-E46F7E9A99CE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Designation Determination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0ACF39-1330-80A4-8460-8D9B176F4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85087"/>
              </p:ext>
            </p:extLst>
          </p:nvPr>
        </p:nvGraphicFramePr>
        <p:xfrm>
          <a:off x="1154566" y="1297994"/>
          <a:ext cx="9882868" cy="13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20">
                  <a:extLst>
                    <a:ext uri="{9D8B030D-6E8A-4147-A177-3AD203B41FA5}">
                      <a16:colId xmlns:a16="http://schemas.microsoft.com/office/drawing/2014/main" val="1082394517"/>
                    </a:ext>
                  </a:extLst>
                </a:gridCol>
                <a:gridCol w="2455267">
                  <a:extLst>
                    <a:ext uri="{9D8B030D-6E8A-4147-A177-3AD203B41FA5}">
                      <a16:colId xmlns:a16="http://schemas.microsoft.com/office/drawing/2014/main" val="4231228568"/>
                    </a:ext>
                  </a:extLst>
                </a:gridCol>
                <a:gridCol w="2503333">
                  <a:extLst>
                    <a:ext uri="{9D8B030D-6E8A-4147-A177-3AD203B41FA5}">
                      <a16:colId xmlns:a16="http://schemas.microsoft.com/office/drawing/2014/main" val="2335014572"/>
                    </a:ext>
                  </a:extLst>
                </a:gridCol>
                <a:gridCol w="2456248">
                  <a:extLst>
                    <a:ext uri="{9D8B030D-6E8A-4147-A177-3AD203B41FA5}">
                      <a16:colId xmlns:a16="http://schemas.microsoft.com/office/drawing/2014/main" val="1819874924"/>
                    </a:ext>
                  </a:extLst>
                </a:gridCol>
              </a:tblGrid>
              <a:tr h="696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Teacher Observation Rubric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Rubric Weight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Student Growth Assessment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SGM Weight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03034"/>
                  </a:ext>
                </a:extLst>
              </a:tr>
              <a:tr h="64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T-TESS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STAAR/EOC 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6022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3E849D0-5322-0664-0AC7-1144F99DDF75}"/>
              </a:ext>
            </a:extLst>
          </p:cNvPr>
          <p:cNvGrpSpPr/>
          <p:nvPr/>
        </p:nvGrpSpPr>
        <p:grpSpPr>
          <a:xfrm>
            <a:off x="1591244" y="3978079"/>
            <a:ext cx="8452229" cy="1181208"/>
            <a:chOff x="1795356" y="1933903"/>
            <a:chExt cx="8452229" cy="11812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56BB8-B660-2CFA-1012-CD08D1913309}"/>
                </a:ext>
              </a:extLst>
            </p:cNvPr>
            <p:cNvSpPr txBox="1"/>
            <p:nvPr/>
          </p:nvSpPr>
          <p:spPr>
            <a:xfrm>
              <a:off x="2112579" y="1933903"/>
              <a:ext cx="227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Teacher Observation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75FA17D4-6FAB-0CE5-2BE1-91593CDF2C5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5356" y="2303235"/>
                  <a:ext cx="3353610" cy="81187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𝑇𝐸𝑆𝑆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𝑆𝑐𝑜𝑟𝑒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???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F3436A49-E204-0E4F-972F-F08D63DF3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356" y="2303235"/>
                  <a:ext cx="3353610" cy="81187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5101754C-0DF1-36EB-6CE8-918F5EF182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0130" y="2326269"/>
                  <a:ext cx="5597455" cy="78884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%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𝑜𝑓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𝑠𝑡𝑑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𝑚𝑒𝑒𝑡𝑖𝑛𝑔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𝑒𝑥𝑝𝑒𝑐𝑡𝑒𝑑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𝑔𝑟𝑜𝑤𝑡h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???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65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5101754C-0DF1-36EB-6CE8-918F5EF182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130" y="2326269"/>
                  <a:ext cx="5597455" cy="7888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5C525D-A3A1-BF48-7132-2A47A834F609}"/>
              </a:ext>
            </a:extLst>
          </p:cNvPr>
          <p:cNvSpPr txBox="1"/>
          <p:nvPr/>
        </p:nvSpPr>
        <p:spPr>
          <a:xfrm>
            <a:off x="1908467" y="3433864"/>
            <a:ext cx="395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calculate points for designations: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C0938-0EE7-CC82-05BE-A2D900630706}"/>
              </a:ext>
            </a:extLst>
          </p:cNvPr>
          <p:cNvSpPr txBox="1"/>
          <p:nvPr/>
        </p:nvSpPr>
        <p:spPr>
          <a:xfrm>
            <a:off x="1908467" y="5449537"/>
            <a:ext cx="575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*To be designated, a teacher must meet TEA’s Statewide Performance Standards for TIA.</a:t>
            </a:r>
          </a:p>
        </p:txBody>
      </p:sp>
    </p:spTree>
    <p:extLst>
      <p:ext uri="{BB962C8B-B14F-4D97-AF65-F5344CB8AC3E}">
        <p14:creationId xmlns:p14="http://schemas.microsoft.com/office/powerpoint/2010/main" val="20684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CC84-7FC6-6999-CA80-7B294C6B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796"/>
            <a:ext cx="10515600" cy="46496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calculate the Teacher’s final TIA score, the district will utilize a weighted combination of teacher ‘s Domain 2 &amp; 3 summative T-TESS score and the Student Growth scale score for each eligible teacher utilizing the weights and measures included in the system (35% T-TESS composite score and 65% Student Growth).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TIA scores are compared across teachers, content areas, and campuses to identify three tiers of teachers for TIA designation aligned to the state distribution:</a:t>
            </a:r>
          </a:p>
          <a:p>
            <a:pPr lvl="1" fontAlgn="base"/>
            <a:r>
              <a:rPr lang="en-US" dirty="0"/>
              <a:t>Masters - top 5% of teachers across the district</a:t>
            </a:r>
          </a:p>
          <a:p>
            <a:pPr lvl="1" fontAlgn="base"/>
            <a:r>
              <a:rPr lang="en-US" dirty="0"/>
              <a:t>Exemplary – next top 15% of teachers across the district </a:t>
            </a:r>
          </a:p>
          <a:p>
            <a:pPr lvl="1" fontAlgn="base"/>
            <a:r>
              <a:rPr lang="en-US" dirty="0"/>
              <a:t>Recognized – next top 13% of teachers across the district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38">
            <a:extLst>
              <a:ext uri="{FF2B5EF4-FFF2-40B4-BE49-F238E27FC236}">
                <a16:creationId xmlns:a16="http://schemas.microsoft.com/office/drawing/2014/main" id="{ACBE67D5-3054-2133-63BC-8D2FDEB832A6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AE4C0-D1C3-2189-6C3D-7812F205F08C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Teacher Final Score</a:t>
            </a:r>
          </a:p>
        </p:txBody>
      </p:sp>
    </p:spTree>
    <p:extLst>
      <p:ext uri="{BB962C8B-B14F-4D97-AF65-F5344CB8AC3E}">
        <p14:creationId xmlns:p14="http://schemas.microsoft.com/office/powerpoint/2010/main" val="141227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D521-E2BC-3831-2776-C0AEE8E0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5821"/>
            <a:ext cx="10515600" cy="8773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teacher must meet or exceed the following TIA cut score to be considered for designation.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D6784F-4C29-F3FB-B650-2A5F2EADD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81618"/>
              </p:ext>
            </p:extLst>
          </p:nvPr>
        </p:nvGraphicFramePr>
        <p:xfrm>
          <a:off x="2774931" y="3466681"/>
          <a:ext cx="6368980" cy="1703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3721">
                  <a:extLst>
                    <a:ext uri="{9D8B030D-6E8A-4147-A177-3AD203B41FA5}">
                      <a16:colId xmlns:a16="http://schemas.microsoft.com/office/drawing/2014/main" val="3915709877"/>
                    </a:ext>
                  </a:extLst>
                </a:gridCol>
                <a:gridCol w="2955259">
                  <a:extLst>
                    <a:ext uri="{9D8B030D-6E8A-4147-A177-3AD203B41FA5}">
                      <a16:colId xmlns:a16="http://schemas.microsoft.com/office/drawing/2014/main" val="45980085"/>
                    </a:ext>
                  </a:extLst>
                </a:gridCol>
              </a:tblGrid>
              <a:tr h="43040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Designation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Points Needed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685983"/>
                  </a:ext>
                </a:extLst>
              </a:tr>
              <a:tr h="42426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Recognized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61.65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861278"/>
                  </a:ext>
                </a:extLst>
              </a:tr>
              <a:tr h="42426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Exemplary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66.3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423555"/>
                  </a:ext>
                </a:extLst>
              </a:tr>
              <a:tr h="42426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Master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18093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90D4809-F55D-7A2A-E796-E71303EE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65" y="3009481"/>
            <a:ext cx="234791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38">
            <a:extLst>
              <a:ext uri="{FF2B5EF4-FFF2-40B4-BE49-F238E27FC236}">
                <a16:creationId xmlns:a16="http://schemas.microsoft.com/office/drawing/2014/main" id="{3D3A6A34-508D-B5D5-5778-19AD51A7481F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itle 38">
            <a:extLst>
              <a:ext uri="{FF2B5EF4-FFF2-40B4-BE49-F238E27FC236}">
                <a16:creationId xmlns:a16="http://schemas.microsoft.com/office/drawing/2014/main" id="{00EA5465-31BC-9FB7-6C47-EF543062D9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0D014-01BC-7F5B-77E6-6B78E131AFE9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Calculation Cut Scores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62268-12D3-2E53-51A5-5DD70A43C1B7}"/>
              </a:ext>
            </a:extLst>
          </p:cNvPr>
          <p:cNvSpPr txBox="1"/>
          <p:nvPr/>
        </p:nvSpPr>
        <p:spPr>
          <a:xfrm>
            <a:off x="838200" y="1375399"/>
            <a:ext cx="10715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performance standards along the district’s weights and measures, the district calculated the cut scores for each of the TIA Designation levels.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33F45-A023-042C-D49B-F75D1D92B30A}"/>
              </a:ext>
            </a:extLst>
          </p:cNvPr>
          <p:cNvSpPr txBox="1"/>
          <p:nvPr/>
        </p:nvSpPr>
        <p:spPr>
          <a:xfrm>
            <a:off x="1011677" y="5714135"/>
            <a:ext cx="902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Weights, performance standards, and cut scores may be adjusted in the event that the data does not accurately identify the top tiers aligned to the state TIA designation distribution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F4E8-12BC-F4F6-7949-0FD0EEBB2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8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u="sng" dirty="0"/>
              <a:t>Example of a Final TIA Score calculation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 teacher has the following data: </a:t>
            </a:r>
          </a:p>
          <a:p>
            <a:pPr marL="0" indent="0">
              <a:buNone/>
            </a:pPr>
            <a:r>
              <a:rPr lang="en-US" dirty="0"/>
              <a:t>T-TESS score of 3.7 and 63% of the students meeting expected growth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T-TESS score = 3.7 x 35% divided by 5 = 25.90 points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Student growth = 63% of students meeting expected growth x 65% of total weight for student growth /100 = 40.95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25.90 + 40.95 = 68.85 Final TIA Score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8">
            <a:extLst>
              <a:ext uri="{FF2B5EF4-FFF2-40B4-BE49-F238E27FC236}">
                <a16:creationId xmlns:a16="http://schemas.microsoft.com/office/drawing/2014/main" id="{DB4F0A12-95EF-5185-D10A-C2B15B40B2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64C3A-16D1-195D-3874-65C0BD0E39B5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Example of a Final TIA Score Calculation</a:t>
            </a:r>
          </a:p>
        </p:txBody>
      </p:sp>
    </p:spTree>
    <p:extLst>
      <p:ext uri="{BB962C8B-B14F-4D97-AF65-F5344CB8AC3E}">
        <p14:creationId xmlns:p14="http://schemas.microsoft.com/office/powerpoint/2010/main" val="337355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1D4A43-1D1A-9E93-9D8E-5DE8263E7600}"/>
              </a:ext>
            </a:extLst>
          </p:cNvPr>
          <p:cNvSpPr/>
          <p:nvPr/>
        </p:nvSpPr>
        <p:spPr>
          <a:xfrm>
            <a:off x="0" y="-25929"/>
            <a:ext cx="12192000" cy="120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South Texas ISD Teacher Incentive Allotment (TIA) </a:t>
            </a:r>
          </a:p>
          <a:p>
            <a:pPr algn="ctr"/>
            <a:r>
              <a:rPr lang="en-US" sz="3200" dirty="0"/>
              <a:t>Local Designation System</a:t>
            </a:r>
          </a:p>
        </p:txBody>
      </p:sp>
      <p:pic>
        <p:nvPicPr>
          <p:cNvPr id="3" name="Picture 2" descr="Resources &amp; Logins - South Texas Independent School District">
            <a:extLst>
              <a:ext uri="{FF2B5EF4-FFF2-40B4-BE49-F238E27FC236}">
                <a16:creationId xmlns:a16="http://schemas.microsoft.com/office/drawing/2014/main" id="{FC505CD5-9B64-2553-3930-2402A2EC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35" y="1951463"/>
            <a:ext cx="4976972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2380B-79C5-BDC4-5CF3-F19C066C8D3D}"/>
              </a:ext>
            </a:extLst>
          </p:cNvPr>
          <p:cNvSpPr txBox="1"/>
          <p:nvPr/>
        </p:nvSpPr>
        <p:spPr>
          <a:xfrm>
            <a:off x="3046142" y="5293684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2023-2024 School Year</a:t>
            </a:r>
          </a:p>
        </p:txBody>
      </p:sp>
    </p:spTree>
    <p:extLst>
      <p:ext uri="{BB962C8B-B14F-4D97-AF65-F5344CB8AC3E}">
        <p14:creationId xmlns:p14="http://schemas.microsoft.com/office/powerpoint/2010/main" val="399803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2E0B-3B77-DFF4-E7AE-6EE3852F6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73" y="1165960"/>
            <a:ext cx="10727453" cy="5240216"/>
          </a:xfrm>
        </p:spPr>
        <p:txBody>
          <a:bodyPr>
            <a:noAutofit/>
          </a:bodyPr>
          <a:lstStyle/>
          <a:p>
            <a:r>
              <a:rPr lang="en-US" sz="2500" dirty="0"/>
              <a:t>The district is committed to ensure validity and reliability of teacher observation and student growth scores. </a:t>
            </a:r>
          </a:p>
          <a:p>
            <a:r>
              <a:rPr lang="en-US" sz="2500" dirty="0"/>
              <a:t>Teacher appraisers are required to recalibrate annually by conducting multiple in-person observations or video scoring to ensure everyone norms on scoring using the T-TESS rubric. </a:t>
            </a:r>
          </a:p>
          <a:p>
            <a:r>
              <a:rPr lang="en-US" sz="2500" dirty="0"/>
              <a:t>The district employs campus and district testing staff members who are trained in testing procedures and protocols.</a:t>
            </a:r>
          </a:p>
          <a:p>
            <a:r>
              <a:rPr lang="en-US" sz="2500" dirty="0"/>
              <a:t>Testing staff members train campus and district personnel on all testing procedures and protocols delineated by TEA guidelines. Training sessions are conducted yearly and before any state or local assessment.</a:t>
            </a:r>
          </a:p>
          <a:p>
            <a:r>
              <a:rPr lang="en-US" sz="2500" dirty="0"/>
              <a:t>District and campus administration attend mandatory training sessions and are required to sign a Test Security and Confidentiality Oath before every testing session. This process is followed with every local or state testing cycle. </a:t>
            </a:r>
          </a:p>
        </p:txBody>
      </p:sp>
      <p:sp>
        <p:nvSpPr>
          <p:cNvPr id="6" name="Title 38">
            <a:extLst>
              <a:ext uri="{FF2B5EF4-FFF2-40B4-BE49-F238E27FC236}">
                <a16:creationId xmlns:a16="http://schemas.microsoft.com/office/drawing/2014/main" id="{4C4BE6A7-7606-764B-4C1E-98D666BF9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4B2C6-C09A-E417-F933-1466C16AA232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Ensuring Validity and Reliability of TIA Metrics</a:t>
            </a:r>
          </a:p>
        </p:txBody>
      </p:sp>
    </p:spTree>
    <p:extLst>
      <p:ext uri="{BB962C8B-B14F-4D97-AF65-F5344CB8AC3E}">
        <p14:creationId xmlns:p14="http://schemas.microsoft.com/office/powerpoint/2010/main" val="316559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6B59-B4DB-693D-F98B-FCD49EA0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8" y="1126630"/>
            <a:ext cx="10119714" cy="5599378"/>
          </a:xfrm>
        </p:spPr>
        <p:txBody>
          <a:bodyPr>
            <a:noAutofit/>
          </a:bodyPr>
          <a:lstStyle/>
          <a:p>
            <a:r>
              <a:rPr lang="en-US" sz="2400" dirty="0"/>
              <a:t>From the total allotment generated by a teacher, the district will provide 90% of TIA funds to the teachers who earned the designation and will retain 10% of the TIA dollars to use to support district oversight of TIA implementation. 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2400" dirty="0"/>
              <a:t>The district will provide the TIA compensation through a lump sum in August of each year to the teacher who generates an allotment based on the Winter PEIMS Submission. 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2400" dirty="0"/>
              <a:t>The District plans to payout a lump sum in May for teachers retiring with appropriate notice and teachers promoted to a different position. 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2400" dirty="0"/>
              <a:t>Expenditure of TIA funds will be submitted as part of the district’s compensation plan in June 2024 for School Board approval .  </a:t>
            </a:r>
          </a:p>
          <a:p>
            <a:pPr marL="0" indent="0">
              <a:buNone/>
            </a:pPr>
            <a:r>
              <a:rPr lang="en-US" sz="1200" dirty="0"/>
              <a:t>*</a:t>
            </a:r>
            <a:r>
              <a:rPr lang="en-US" sz="1200" i="1" dirty="0"/>
              <a:t>Note</a:t>
            </a:r>
            <a:r>
              <a:rPr lang="en-US" sz="1200" dirty="0"/>
              <a:t>: Designated teacher allotments provided to each campus by the Teacher Incentive Allotment can be found at </a:t>
            </a:r>
            <a:r>
              <a:rPr lang="en-US" sz="1200" u="sng" dirty="0">
                <a:hlinkClick r:id="rId2"/>
              </a:rPr>
              <a:t>https://tiatexas.org/teacher-incentive-allotment-funding-map/</a:t>
            </a:r>
            <a:endParaRPr lang="en-US" sz="12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8">
            <a:extLst>
              <a:ext uri="{FF2B5EF4-FFF2-40B4-BE49-F238E27FC236}">
                <a16:creationId xmlns:a16="http://schemas.microsoft.com/office/drawing/2014/main" id="{8CFCC15F-2472-A05D-16A0-F304991D5F56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12809-342D-0125-2B73-BF1893216B32}"/>
              </a:ext>
            </a:extLst>
          </p:cNvPr>
          <p:cNvSpPr txBox="1"/>
          <p:nvPr/>
        </p:nvSpPr>
        <p:spPr>
          <a:xfrm>
            <a:off x="1307756" y="146641"/>
            <a:ext cx="8379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Spending Plan</a:t>
            </a: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ECCA3DDE-61BC-E065-2D18-2225E1DE6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22" y="2360141"/>
            <a:ext cx="1488624" cy="14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7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8">
            <a:extLst>
              <a:ext uri="{FF2B5EF4-FFF2-40B4-BE49-F238E27FC236}">
                <a16:creationId xmlns:a16="http://schemas.microsoft.com/office/drawing/2014/main" id="{8F0A0478-FA34-5CB0-BED4-B02B881C832D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B6368-A539-1F17-AC2A-3F570CD4D198}"/>
              </a:ext>
            </a:extLst>
          </p:cNvPr>
          <p:cNvSpPr txBox="1"/>
          <p:nvPr/>
        </p:nvSpPr>
        <p:spPr>
          <a:xfrm>
            <a:off x="775802" y="174466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South Texas ISD Implementation 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2FDCD-6EAE-FE62-081F-EE30175426C1}"/>
              </a:ext>
            </a:extLst>
          </p:cNvPr>
          <p:cNvSpPr txBox="1"/>
          <p:nvPr/>
        </p:nvSpPr>
        <p:spPr>
          <a:xfrm>
            <a:off x="793531" y="1319985"/>
            <a:ext cx="106049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Fidelity of implementation including T-TESS Calibration sessions throughout the year. 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Testing security, administration, and scoring protocols aligned to the TIA Local Designation System timelines and fidelity of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Monitoring of student growth data throughout the year.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Transparent and timely communication to all stakeholders.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Communication and transparency on how the district will calculate student growth for teaching assignments without STAAR/EOC progress measure. 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40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5;p39">
            <a:extLst>
              <a:ext uri="{FF2B5EF4-FFF2-40B4-BE49-F238E27FC236}">
                <a16:creationId xmlns:a16="http://schemas.microsoft.com/office/drawing/2014/main" id="{1513A2BD-2C62-0E6F-9314-A0D3E863B21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5013" y="1253330"/>
            <a:ext cx="5100521" cy="445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27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9BF17A-C88A-D24B-9A88-6B3E2DE260DD}"/>
              </a:ext>
            </a:extLst>
          </p:cNvPr>
          <p:cNvSpPr txBox="1"/>
          <p:nvPr/>
        </p:nvSpPr>
        <p:spPr>
          <a:xfrm>
            <a:off x="1800671" y="427801"/>
            <a:ext cx="808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Elevating and Promoting Teacher Effectiveness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5D9F8-646C-B750-C81F-25A7364FC70E}"/>
              </a:ext>
            </a:extLst>
          </p:cNvPr>
          <p:cNvSpPr/>
          <p:nvPr/>
        </p:nvSpPr>
        <p:spPr>
          <a:xfrm>
            <a:off x="0" y="-25929"/>
            <a:ext cx="12192000" cy="120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96186E6-72CC-AC73-5E12-A067CABB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50" y="1256715"/>
            <a:ext cx="9297100" cy="5167815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0168B5-0492-D8FA-88D4-E1A9308E3919}"/>
              </a:ext>
            </a:extLst>
          </p:cNvPr>
          <p:cNvSpPr/>
          <p:nvPr/>
        </p:nvSpPr>
        <p:spPr>
          <a:xfrm>
            <a:off x="2387106" y="2182332"/>
            <a:ext cx="1935126" cy="2020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830E613-D5BA-D5E7-0B79-2A5263B0A10C}"/>
              </a:ext>
            </a:extLst>
          </p:cNvPr>
          <p:cNvSpPr/>
          <p:nvPr/>
        </p:nvSpPr>
        <p:spPr>
          <a:xfrm>
            <a:off x="373687" y="2955851"/>
            <a:ext cx="1350335" cy="4731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F791DA-0BD9-AF0B-556A-6BB154D39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8"/>
          <a:stretch/>
        </p:blipFill>
        <p:spPr>
          <a:xfrm>
            <a:off x="10877106" y="6071190"/>
            <a:ext cx="1314893" cy="786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7C5AC-D7B2-48BC-D690-D256B0029916}"/>
              </a:ext>
            </a:extLst>
          </p:cNvPr>
          <p:cNvSpPr txBox="1"/>
          <p:nvPr/>
        </p:nvSpPr>
        <p:spPr>
          <a:xfrm>
            <a:off x="1724022" y="138339"/>
            <a:ext cx="822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Alignment to the Commissioner of Education Strategic Priorities </a:t>
            </a:r>
          </a:p>
        </p:txBody>
      </p:sp>
    </p:spTree>
    <p:extLst>
      <p:ext uri="{BB962C8B-B14F-4D97-AF65-F5344CB8AC3E}">
        <p14:creationId xmlns:p14="http://schemas.microsoft.com/office/powerpoint/2010/main" val="179219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9BF17A-C88A-D24B-9A88-6B3E2DE260DD}"/>
              </a:ext>
            </a:extLst>
          </p:cNvPr>
          <p:cNvSpPr txBox="1"/>
          <p:nvPr/>
        </p:nvSpPr>
        <p:spPr>
          <a:xfrm>
            <a:off x="1800671" y="427801"/>
            <a:ext cx="808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Elevating and Promoting Teacher Effectiveness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5D9F8-646C-B750-C81F-25A7364FC70E}"/>
              </a:ext>
            </a:extLst>
          </p:cNvPr>
          <p:cNvSpPr/>
          <p:nvPr/>
        </p:nvSpPr>
        <p:spPr>
          <a:xfrm>
            <a:off x="0" y="0"/>
            <a:ext cx="12192000" cy="120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E8E7A-6902-B462-2547-C36C7C623953}"/>
              </a:ext>
            </a:extLst>
          </p:cNvPr>
          <p:cNvSpPr txBox="1"/>
          <p:nvPr/>
        </p:nvSpPr>
        <p:spPr>
          <a:xfrm>
            <a:off x="409246" y="288390"/>
            <a:ext cx="1066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Define and Reward Teacher Effectiveness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F12848-852F-EB3B-E6E0-414A42D7DEC6}"/>
              </a:ext>
            </a:extLst>
          </p:cNvPr>
          <p:cNvSpPr txBox="1">
            <a:spLocks/>
          </p:cNvSpPr>
          <p:nvPr/>
        </p:nvSpPr>
        <p:spPr>
          <a:xfrm>
            <a:off x="409246" y="1456566"/>
            <a:ext cx="11232627" cy="2083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HB3- Teacher Incentive Allotment Theory of Action: To support districts in independently </a:t>
            </a:r>
            <a:r>
              <a:rPr lang="en-US" sz="2400" b="1" dirty="0"/>
              <a:t>building and sustaining strategic compensation systems </a:t>
            </a:r>
            <a:r>
              <a:rPr lang="en-US" sz="2400" dirty="0"/>
              <a:t>that differentiate teacher effectiveness.  These systems will </a:t>
            </a:r>
            <a:r>
              <a:rPr lang="en-US" sz="2400" b="1" dirty="0"/>
              <a:t>incentivize teachers to stay</a:t>
            </a:r>
            <a:r>
              <a:rPr lang="en-US" sz="2400" dirty="0"/>
              <a:t>, </a:t>
            </a:r>
            <a:r>
              <a:rPr lang="en-US" sz="2400" b="1" dirty="0"/>
              <a:t>support more robust recruitment</a:t>
            </a:r>
            <a:r>
              <a:rPr lang="en-US" sz="2400" dirty="0"/>
              <a:t>, and </a:t>
            </a:r>
            <a:r>
              <a:rPr lang="en-US" sz="2400" b="1" dirty="0"/>
              <a:t>make the profession more desirable</a:t>
            </a:r>
            <a:r>
              <a:rPr lang="en-US" sz="2400" dirty="0"/>
              <a:t>. 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553117-7BC3-5B61-A4C4-5FC87BF5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975" y="3791998"/>
            <a:ext cx="1375083" cy="137508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5F0F5-796E-1B17-5E49-93CB22F4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2254" y="3901866"/>
            <a:ext cx="1375083" cy="13750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AA45FA-44B6-A133-5381-0E7CF6576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0944" y="3901866"/>
            <a:ext cx="1375083" cy="1375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383A32-6306-197F-9CE3-933FC080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1780" y="5276949"/>
            <a:ext cx="1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Calibri Light" panose="020F0302020204030204" pitchFamily="34" charset="0"/>
              </a:rPr>
              <a:t>Recruit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602B0-ECFA-FE45-9730-2E0D87CE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8059" y="5276949"/>
            <a:ext cx="1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Calibri Light" panose="020F0302020204030204" pitchFamily="34" charset="0"/>
              </a:rPr>
              <a:t>Retain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4872B-8E7B-7279-FEBB-E5955690E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06749" y="5276949"/>
            <a:ext cx="1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Calibri Light" panose="020F0302020204030204" pitchFamily="34" charset="0"/>
              </a:rPr>
              <a:t>Reward</a:t>
            </a:r>
          </a:p>
        </p:txBody>
      </p:sp>
    </p:spTree>
    <p:extLst>
      <p:ext uri="{BB962C8B-B14F-4D97-AF65-F5344CB8AC3E}">
        <p14:creationId xmlns:p14="http://schemas.microsoft.com/office/powerpoint/2010/main" val="112087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1D4A43-1D1A-9E93-9D8E-5DE8263E7600}"/>
              </a:ext>
            </a:extLst>
          </p:cNvPr>
          <p:cNvSpPr/>
          <p:nvPr/>
        </p:nvSpPr>
        <p:spPr>
          <a:xfrm>
            <a:off x="0" y="-25929"/>
            <a:ext cx="12192000" cy="120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District Rationale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A126C5-DDCE-E46B-CDDA-42F173E9A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945457"/>
              </p:ext>
            </p:extLst>
          </p:nvPr>
        </p:nvGraphicFramePr>
        <p:xfrm>
          <a:off x="2243873" y="11789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98B346-A861-9CA7-56DA-4EE7E43ECCD5}"/>
              </a:ext>
            </a:extLst>
          </p:cNvPr>
          <p:cNvSpPr txBox="1"/>
          <p:nvPr/>
        </p:nvSpPr>
        <p:spPr>
          <a:xfrm>
            <a:off x="2687444" y="1751297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45E25-B0A0-CDC1-23C6-FE2BB846F6EA}"/>
              </a:ext>
            </a:extLst>
          </p:cNvPr>
          <p:cNvSpPr txBox="1"/>
          <p:nvPr/>
        </p:nvSpPr>
        <p:spPr>
          <a:xfrm>
            <a:off x="3152078" y="3007706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E5BAA-561C-D9A1-A5BD-7FF79B7BBAFA}"/>
              </a:ext>
            </a:extLst>
          </p:cNvPr>
          <p:cNvSpPr txBox="1"/>
          <p:nvPr/>
        </p:nvSpPr>
        <p:spPr>
          <a:xfrm>
            <a:off x="3152077" y="4323032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6730D-F20B-4608-9BF8-42F95D9E3745}"/>
              </a:ext>
            </a:extLst>
          </p:cNvPr>
          <p:cNvSpPr txBox="1"/>
          <p:nvPr/>
        </p:nvSpPr>
        <p:spPr>
          <a:xfrm>
            <a:off x="2687444" y="5527888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362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3" y="482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534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07801" y="6558677"/>
            <a:ext cx="1778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Title 38">
            <a:extLst>
              <a:ext uri="{FF2B5EF4-FFF2-40B4-BE49-F238E27FC236}">
                <a16:creationId xmlns:a16="http://schemas.microsoft.com/office/drawing/2014/main" id="{8C30A825-147D-695D-46AD-C565EDD5F459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D13A165-C2B6-B746-CE1F-A7F11BFB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7" y="-58611"/>
            <a:ext cx="10515600" cy="1325563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chemeClr val="bg1"/>
                </a:solidFill>
                <a:latin typeface="+mj-lt"/>
              </a:rPr>
              <a:t>Key Points: Teacher Incentive Allotment (TIA)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FBE7BC-AAB8-9FFE-F123-D830D12ECFF9}"/>
              </a:ext>
            </a:extLst>
          </p:cNvPr>
          <p:cNvGrpSpPr/>
          <p:nvPr/>
        </p:nvGrpSpPr>
        <p:grpSpPr>
          <a:xfrm>
            <a:off x="265278" y="1106446"/>
            <a:ext cx="11472538" cy="5187055"/>
            <a:chOff x="332078" y="828655"/>
            <a:chExt cx="11472538" cy="5187055"/>
          </a:xfrm>
        </p:grpSpPr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29DB956B-2D08-F15C-05F8-54DDDE35D76A}"/>
                </a:ext>
              </a:extLst>
            </p:cNvPr>
            <p:cNvSpPr/>
            <p:nvPr/>
          </p:nvSpPr>
          <p:spPr>
            <a:xfrm>
              <a:off x="364295" y="3003391"/>
              <a:ext cx="11434439" cy="83777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38CD2705-6EC0-DAC2-F432-F37F6BD72856}"/>
                </a:ext>
              </a:extLst>
            </p:cNvPr>
            <p:cNvSpPr/>
            <p:nvPr/>
          </p:nvSpPr>
          <p:spPr>
            <a:xfrm>
              <a:off x="364294" y="4051727"/>
              <a:ext cx="11434439" cy="837779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63C6D9D2-C2ED-F7A1-E2AE-391C5AEE6DC0}"/>
                </a:ext>
              </a:extLst>
            </p:cNvPr>
            <p:cNvSpPr/>
            <p:nvPr/>
          </p:nvSpPr>
          <p:spPr>
            <a:xfrm>
              <a:off x="370177" y="5141776"/>
              <a:ext cx="11434439" cy="837779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27831C1A-BFD1-8B3E-F092-5A433EEB48FE}"/>
                </a:ext>
              </a:extLst>
            </p:cNvPr>
            <p:cNvSpPr/>
            <p:nvPr/>
          </p:nvSpPr>
          <p:spPr>
            <a:xfrm>
              <a:off x="364294" y="904529"/>
              <a:ext cx="11434439" cy="837779"/>
            </a:xfrm>
            <a:prstGeom prst="roundRect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30FA54D3-4993-C5E5-810B-B1CF1115DE7F}"/>
                </a:ext>
              </a:extLst>
            </p:cNvPr>
            <p:cNvSpPr/>
            <p:nvPr/>
          </p:nvSpPr>
          <p:spPr>
            <a:xfrm>
              <a:off x="364295" y="1955725"/>
              <a:ext cx="11434439" cy="803247"/>
            </a:xfrm>
            <a:prstGeom prst="roundRect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8">
              <a:extLst>
                <a:ext uri="{FF2B5EF4-FFF2-40B4-BE49-F238E27FC236}">
                  <a16:creationId xmlns:a16="http://schemas.microsoft.com/office/drawing/2014/main" id="{3178E969-E745-ECC1-1198-7712480C6B3D}"/>
                </a:ext>
              </a:extLst>
            </p:cNvPr>
            <p:cNvSpPr/>
            <p:nvPr/>
          </p:nvSpPr>
          <p:spPr>
            <a:xfrm>
              <a:off x="354278" y="1882098"/>
              <a:ext cx="1359157" cy="9678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9">
              <a:extLst>
                <a:ext uri="{FF2B5EF4-FFF2-40B4-BE49-F238E27FC236}">
                  <a16:creationId xmlns:a16="http://schemas.microsoft.com/office/drawing/2014/main" id="{66644512-2012-ADF8-3C83-49831FE05228}"/>
                </a:ext>
              </a:extLst>
            </p:cNvPr>
            <p:cNvSpPr/>
            <p:nvPr/>
          </p:nvSpPr>
          <p:spPr>
            <a:xfrm>
              <a:off x="354278" y="2943309"/>
              <a:ext cx="1359157" cy="9678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10">
              <a:extLst>
                <a:ext uri="{FF2B5EF4-FFF2-40B4-BE49-F238E27FC236}">
                  <a16:creationId xmlns:a16="http://schemas.microsoft.com/office/drawing/2014/main" id="{FE9FB0E9-438B-5C03-1058-B87290ED6791}"/>
                </a:ext>
              </a:extLst>
            </p:cNvPr>
            <p:cNvSpPr/>
            <p:nvPr/>
          </p:nvSpPr>
          <p:spPr>
            <a:xfrm>
              <a:off x="332078" y="3985857"/>
              <a:ext cx="1359157" cy="9678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11">
              <a:extLst>
                <a:ext uri="{FF2B5EF4-FFF2-40B4-BE49-F238E27FC236}">
                  <a16:creationId xmlns:a16="http://schemas.microsoft.com/office/drawing/2014/main" id="{2AA48086-3F40-7A9E-C3A4-136F3B0106C1}"/>
                </a:ext>
              </a:extLst>
            </p:cNvPr>
            <p:cNvSpPr/>
            <p:nvPr/>
          </p:nvSpPr>
          <p:spPr>
            <a:xfrm>
              <a:off x="332078" y="5035467"/>
              <a:ext cx="1359157" cy="96674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ontent Placeholder 6">
              <a:extLst>
                <a:ext uri="{FF2B5EF4-FFF2-40B4-BE49-F238E27FC236}">
                  <a16:creationId xmlns:a16="http://schemas.microsoft.com/office/drawing/2014/main" id="{A0DEDDB7-856D-B41E-817D-E5FDA521C791}"/>
                </a:ext>
              </a:extLst>
            </p:cNvPr>
            <p:cNvSpPr txBox="1">
              <a:spLocks/>
            </p:cNvSpPr>
            <p:nvPr/>
          </p:nvSpPr>
          <p:spPr>
            <a:xfrm>
              <a:off x="1815677" y="2195858"/>
              <a:ext cx="9838729" cy="4391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D8D8D8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LEAs will receive $3-32K annually per designated teacher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4D0A99C-0D74-2592-89CC-A89A8086F4F3}"/>
                </a:ext>
              </a:extLst>
            </p:cNvPr>
            <p:cNvSpPr/>
            <p:nvPr/>
          </p:nvSpPr>
          <p:spPr>
            <a:xfrm>
              <a:off x="1691235" y="4051727"/>
              <a:ext cx="10107497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LEAs must use at least 90% of funds on teacher compensation on designated teacher’s campus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477104-351A-F4CF-0B83-0401BD657A5E}"/>
                </a:ext>
              </a:extLst>
            </p:cNvPr>
            <p:cNvSpPr/>
            <p:nvPr/>
          </p:nvSpPr>
          <p:spPr>
            <a:xfrm>
              <a:off x="1726667" y="5184713"/>
              <a:ext cx="10072066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5-year designation validity, regardless of teacher placement (subject, school, LEA)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29C1B2-4965-BA62-29DE-7D120CF99369}"/>
                </a:ext>
              </a:extLst>
            </p:cNvPr>
            <p:cNvSpPr/>
            <p:nvPr/>
          </p:nvSpPr>
          <p:spPr>
            <a:xfrm>
              <a:off x="1836122" y="920968"/>
              <a:ext cx="92701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3 new designations (Master, Exemplary, Recognized) based on teacher effectiveness, added to teacher’s SBEC certificate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2146FA-8361-8895-1190-2D670CD228F7}"/>
                </a:ext>
              </a:extLst>
            </p:cNvPr>
            <p:cNvSpPr/>
            <p:nvPr/>
          </p:nvSpPr>
          <p:spPr>
            <a:xfrm>
              <a:off x="1815677" y="3216955"/>
              <a:ext cx="9838521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Greater funding for designated teachers in high-needs and/or rural campuses</a:t>
              </a:r>
            </a:p>
          </p:txBody>
        </p:sp>
        <p:sp>
          <p:nvSpPr>
            <p:cNvPr id="49" name="Rectangle: Rounded Corners 17">
              <a:extLst>
                <a:ext uri="{FF2B5EF4-FFF2-40B4-BE49-F238E27FC236}">
                  <a16:creationId xmlns:a16="http://schemas.microsoft.com/office/drawing/2014/main" id="{3498E49C-F927-5E54-48F8-BDA8FB29E41F}"/>
                </a:ext>
              </a:extLst>
            </p:cNvPr>
            <p:cNvSpPr/>
            <p:nvPr/>
          </p:nvSpPr>
          <p:spPr>
            <a:xfrm>
              <a:off x="358015" y="828655"/>
              <a:ext cx="1359157" cy="9678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9FD3791-DB0D-D451-989D-CE8F473D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07" y="3070831"/>
              <a:ext cx="797648" cy="753144"/>
            </a:xfrm>
            <a:prstGeom prst="rect">
              <a:avLst/>
            </a:prstGeom>
          </p:spPr>
        </p:pic>
        <p:pic>
          <p:nvPicPr>
            <p:cNvPr id="51" name="Graphic 50" descr="Diploma">
              <a:extLst>
                <a:ext uri="{FF2B5EF4-FFF2-40B4-BE49-F238E27FC236}">
                  <a16:creationId xmlns:a16="http://schemas.microsoft.com/office/drawing/2014/main" id="{577DBD00-DD34-D625-887E-E6FAC04AE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3687" y="891520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Money">
              <a:extLst>
                <a:ext uri="{FF2B5EF4-FFF2-40B4-BE49-F238E27FC236}">
                  <a16:creationId xmlns:a16="http://schemas.microsoft.com/office/drawing/2014/main" id="{3B964862-0E59-3E3D-08C1-3367E924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456" y="1880055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Chevron arrows">
              <a:extLst>
                <a:ext uri="{FF2B5EF4-FFF2-40B4-BE49-F238E27FC236}">
                  <a16:creationId xmlns:a16="http://schemas.microsoft.com/office/drawing/2014/main" id="{1C12B1C2-2A68-82D4-2D70-CC36ADDCE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1222" y="5080528"/>
              <a:ext cx="914400" cy="914400"/>
            </a:xfrm>
            <a:prstGeom prst="rect">
              <a:avLst/>
            </a:prstGeom>
          </p:spPr>
        </p:pic>
        <p:pic>
          <p:nvPicPr>
            <p:cNvPr id="54" name="Graphic 53" descr="Gauge">
              <a:extLst>
                <a:ext uri="{FF2B5EF4-FFF2-40B4-BE49-F238E27FC236}">
                  <a16:creationId xmlns:a16="http://schemas.microsoft.com/office/drawing/2014/main" id="{045BBF33-2640-398B-9D09-D32D50F80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6656" y="399493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43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A1DF9F-92C6-D47F-8A1C-B3D326D8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632"/>
            <a:ext cx="10515600" cy="108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These teacher designations generate additional teacher-focused allotment funding for districts to reward and retain their most effective teachers.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F5A82-13C0-D2D4-CFE4-946C48A15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0" y="2401853"/>
            <a:ext cx="6423101" cy="2057400"/>
          </a:xfrm>
          <a:prstGeom prst="rect">
            <a:avLst/>
          </a:prstGeom>
        </p:spPr>
      </p:pic>
      <p:sp>
        <p:nvSpPr>
          <p:cNvPr id="3" name="Title 38">
            <a:extLst>
              <a:ext uri="{FF2B5EF4-FFF2-40B4-BE49-F238E27FC236}">
                <a16:creationId xmlns:a16="http://schemas.microsoft.com/office/drawing/2014/main" id="{7C271FEC-D67A-1CB3-9403-69818E51EE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41DC46-E6E2-7CA5-DA65-605C9643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94624"/>
            <a:ext cx="10515600" cy="8853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TIA Teacher Designations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C9A2A-405B-7A26-5022-7884E1E67F22}"/>
              </a:ext>
            </a:extLst>
          </p:cNvPr>
          <p:cNvSpPr txBox="1"/>
          <p:nvPr/>
        </p:nvSpPr>
        <p:spPr>
          <a:xfrm>
            <a:off x="1585608" y="4630367"/>
            <a:ext cx="9542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Eligible National Board Certified Teachers (NBCT’s) will automatically earn a </a:t>
            </a:r>
            <a:r>
              <a:rPr lang="en-US" i="1" dirty="0"/>
              <a:t>Recognized</a:t>
            </a:r>
            <a:r>
              <a:rPr lang="en-US" dirty="0"/>
              <a:t> designation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teachers are encouraged to pursue a National Board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Board Certification is available in 25 certificate areas across 16 disciplines in Pre-K through 12th grade </a:t>
            </a:r>
          </a:p>
        </p:txBody>
      </p:sp>
    </p:spTree>
    <p:extLst>
      <p:ext uri="{BB962C8B-B14F-4D97-AF65-F5344CB8AC3E}">
        <p14:creationId xmlns:p14="http://schemas.microsoft.com/office/powerpoint/2010/main" val="13839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EFDC838-14AC-2CD4-4956-4F657054A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87019"/>
              </p:ext>
            </p:extLst>
          </p:nvPr>
        </p:nvGraphicFramePr>
        <p:xfrm>
          <a:off x="4354748" y="1290942"/>
          <a:ext cx="518808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043">
                  <a:extLst>
                    <a:ext uri="{9D8B030D-6E8A-4147-A177-3AD203B41FA5}">
                      <a16:colId xmlns:a16="http://schemas.microsoft.com/office/drawing/2014/main" val="2404017116"/>
                    </a:ext>
                  </a:extLst>
                </a:gridCol>
                <a:gridCol w="2594043">
                  <a:extLst>
                    <a:ext uri="{9D8B030D-6E8A-4147-A177-3AD203B41FA5}">
                      <a16:colId xmlns:a16="http://schemas.microsoft.com/office/drawing/2014/main" val="369972882"/>
                    </a:ext>
                  </a:extLst>
                </a:gridCol>
              </a:tblGrid>
              <a:tr h="3290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State-wide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31082"/>
                  </a:ext>
                </a:extLst>
              </a:tr>
              <a:tr h="3290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6636"/>
                  </a:ext>
                </a:extLst>
              </a:tr>
              <a:tr h="3290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03885"/>
                  </a:ext>
                </a:extLst>
              </a:tr>
              <a:tr h="3290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253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F5AB36-DC8D-7FC9-A74A-49243534C7C0}"/>
              </a:ext>
            </a:extLst>
          </p:cNvPr>
          <p:cNvSpPr txBox="1"/>
          <p:nvPr/>
        </p:nvSpPr>
        <p:spPr>
          <a:xfrm>
            <a:off x="481362" y="1683908"/>
            <a:ext cx="34388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State-Wide</a:t>
            </a:r>
            <a:r>
              <a:rPr lang="en-US" dirty="0"/>
              <a:t> Percent of  Designation Distributions</a:t>
            </a:r>
          </a:p>
        </p:txBody>
      </p:sp>
      <p:sp>
        <p:nvSpPr>
          <p:cNvPr id="3" name="Title 38">
            <a:extLst>
              <a:ext uri="{FF2B5EF4-FFF2-40B4-BE49-F238E27FC236}">
                <a16:creationId xmlns:a16="http://schemas.microsoft.com/office/drawing/2014/main" id="{7C271FEC-D67A-1CB3-9403-69818E51EE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41DC46-E6E2-7CA5-DA65-605C9643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94624"/>
            <a:ext cx="10515600" cy="8853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TIA Teacher Designations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8FF5E-1344-1633-631D-47467BA9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4" y="3540868"/>
            <a:ext cx="8835693" cy="2715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392AE-8AD8-8D9B-1526-FA19C73026A3}"/>
              </a:ext>
            </a:extLst>
          </p:cNvPr>
          <p:cNvSpPr txBox="1"/>
          <p:nvPr/>
        </p:nvSpPr>
        <p:spPr>
          <a:xfrm>
            <a:off x="8832715" y="5291847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684C2-CB84-2DE0-0335-4090EFDEEECD}"/>
              </a:ext>
            </a:extLst>
          </p:cNvPr>
          <p:cNvSpPr txBox="1"/>
          <p:nvPr/>
        </p:nvSpPr>
        <p:spPr>
          <a:xfrm>
            <a:off x="7613515" y="4267202"/>
            <a:ext cx="9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Exemplary/Recognized</a:t>
            </a:r>
          </a:p>
        </p:txBody>
      </p:sp>
    </p:spTree>
    <p:extLst>
      <p:ext uri="{BB962C8B-B14F-4D97-AF65-F5344CB8AC3E}">
        <p14:creationId xmlns:p14="http://schemas.microsoft.com/office/powerpoint/2010/main" val="177951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3" y="482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534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5275" y="4848225"/>
            <a:ext cx="7153275" cy="1076325"/>
          </a:xfrm>
          <a:prstGeom prst="rect">
            <a:avLst/>
          </a:prstGeom>
          <a:ln w="19050">
            <a:solidFill>
              <a:srgbClr val="AFAFAF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314960" marR="0" lvl="0" indent="-219710" algn="l" defTabSz="914400" rtl="0" eaLnBrk="1" fontAlgn="auto" latinLnBrk="0" hangingPunct="1">
              <a:lnSpc>
                <a:spcPct val="100000"/>
              </a:lnSpc>
              <a:spcBef>
                <a:spcPts val="17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4960" algn="l"/>
                <a:tab pos="31559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Districts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consider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factors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making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designations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496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(e.g.,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mentoring</a:t>
            </a:r>
            <a:r>
              <a:rPr kumimoji="0" sz="2000" b="1" i="0" u="none" strike="noStrike" kern="1200" cap="none" spc="-14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teachers,</a:t>
            </a:r>
            <a:r>
              <a:rPr kumimoji="0" sz="2000" b="1" i="0" u="none" strike="noStrike" kern="1200" cap="none" spc="-15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2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surveys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etc.).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5551" y="4814887"/>
            <a:ext cx="1924050" cy="1104900"/>
          </a:xfrm>
          <a:prstGeom prst="rect">
            <a:avLst/>
          </a:prstGeom>
          <a:solidFill>
            <a:srgbClr val="92D050"/>
          </a:solidFill>
          <a:ln w="9534">
            <a:solidFill>
              <a:srgbClr val="E1E1E1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49250" marR="356870" lvl="0" indent="14604" algn="ctr" defTabSz="914400" rtl="0" eaLnBrk="1" fontAlgn="auto" latinLnBrk="0" hangingPunct="1">
              <a:lnSpc>
                <a:spcPct val="1024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Optional:  </a:t>
            </a:r>
            <a:r>
              <a:rPr kumimoji="0" sz="215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1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1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15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15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1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  </a:t>
            </a:r>
            <a:r>
              <a:rPr kumimoji="0" sz="21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Factors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012" y="5676900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502" y="0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584" y="5000625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ln w="5714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2012" y="4972050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502" y="0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3942" y="5000611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648"/>
                </a:lnTo>
              </a:path>
            </a:pathLst>
          </a:custGeom>
          <a:ln w="5714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5827" y="505775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3"/>
                </a:moveTo>
                <a:lnTo>
                  <a:pt x="76193" y="76193"/>
                </a:lnTo>
                <a:lnTo>
                  <a:pt x="76193" y="0"/>
                </a:lnTo>
                <a:lnTo>
                  <a:pt x="0" y="0"/>
                </a:lnTo>
                <a:lnTo>
                  <a:pt x="0" y="7619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8214" y="509585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84" y="0"/>
                </a:lnTo>
              </a:path>
            </a:pathLst>
          </a:custGeom>
          <a:ln w="3809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5827" y="52101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3"/>
                </a:moveTo>
                <a:lnTo>
                  <a:pt x="76193" y="76193"/>
                </a:lnTo>
                <a:lnTo>
                  <a:pt x="76193" y="0"/>
                </a:lnTo>
                <a:lnTo>
                  <a:pt x="0" y="0"/>
                </a:lnTo>
                <a:lnTo>
                  <a:pt x="0" y="7619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38214" y="524824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84" y="0"/>
                </a:lnTo>
              </a:path>
            </a:pathLst>
          </a:custGeom>
          <a:ln w="3809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5827" y="536253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3"/>
                </a:moveTo>
                <a:lnTo>
                  <a:pt x="76193" y="76193"/>
                </a:lnTo>
                <a:lnTo>
                  <a:pt x="76193" y="0"/>
                </a:lnTo>
                <a:lnTo>
                  <a:pt x="0" y="0"/>
                </a:lnTo>
                <a:lnTo>
                  <a:pt x="0" y="7619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8214" y="540062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84" y="0"/>
                </a:lnTo>
              </a:path>
            </a:pathLst>
          </a:custGeom>
          <a:ln w="3809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85827" y="55149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3"/>
                </a:moveTo>
                <a:lnTo>
                  <a:pt x="76193" y="76193"/>
                </a:lnTo>
                <a:lnTo>
                  <a:pt x="76193" y="0"/>
                </a:lnTo>
                <a:lnTo>
                  <a:pt x="0" y="0"/>
                </a:lnTo>
                <a:lnTo>
                  <a:pt x="0" y="7619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38214" y="555301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84" y="0"/>
                </a:lnTo>
              </a:path>
            </a:pathLst>
          </a:custGeom>
          <a:ln w="3809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3651" y="1538350"/>
            <a:ext cx="1914525" cy="1057275"/>
          </a:xfrm>
          <a:prstGeom prst="rect">
            <a:avLst/>
          </a:prstGeom>
          <a:solidFill>
            <a:srgbClr val="4471C4"/>
          </a:solidFill>
          <a:ln w="9534">
            <a:solidFill>
              <a:srgbClr val="E1E1E1"/>
            </a:solidFill>
          </a:ln>
        </p:spPr>
        <p:txBody>
          <a:bodyPr vert="horz" wrap="square" lIns="0" tIns="172085" rIns="0" bIns="0" rtlCol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5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Teacher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381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5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Observation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3375" y="1543050"/>
            <a:ext cx="7143750" cy="1057275"/>
          </a:xfrm>
          <a:prstGeom prst="rect">
            <a:avLst/>
          </a:prstGeom>
          <a:ln w="19050">
            <a:solidFill>
              <a:srgbClr val="4471C4"/>
            </a:solidFill>
          </a:ln>
        </p:spPr>
        <p:txBody>
          <a:bodyPr vert="horz" wrap="square" lIns="0" tIns="205740" rIns="0" bIns="0" rtlCol="0">
            <a:spAutoFit/>
          </a:bodyPr>
          <a:lstStyle/>
          <a:p>
            <a:pPr marL="300355" marR="0" lvl="0" indent="-210185" algn="l" defTabSz="914400" rtl="0" eaLnBrk="1" fontAlgn="auto" latinLnBrk="0" hangingPunct="1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035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Observation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T-TESS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locally-developed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rubric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0355" marR="0" lvl="0" indent="-21018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035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application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show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evidence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validity </a:t>
            </a:r>
            <a:r>
              <a:rPr kumimoji="0" sz="2000" b="1" i="0" u="none" strike="noStrike" kern="1200" cap="none" spc="20" normalizeH="0" baseline="0" noProof="0" dirty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2000" b="1" i="0" u="none" strike="noStrike" kern="1200" cap="none" spc="-315" normalizeH="0" baseline="0" noProof="0" dirty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reliability.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3651" y="3138551"/>
            <a:ext cx="1914525" cy="1085850"/>
          </a:xfrm>
          <a:prstGeom prst="rect">
            <a:avLst/>
          </a:prstGeom>
          <a:solidFill>
            <a:srgbClr val="4471C4"/>
          </a:solidFill>
          <a:ln w="9534">
            <a:solidFill>
              <a:srgbClr val="E1E1E1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0" marR="8255" lvl="0" indent="0" algn="ctr" defTabSz="914400" rtl="0" eaLnBrk="1" fontAlgn="auto" latinLnBrk="0" hangingPunct="1">
              <a:lnSpc>
                <a:spcPct val="100000"/>
              </a:lnSpc>
              <a:spcBef>
                <a:spcPts val="1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50" b="1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3175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3375" y="3152775"/>
            <a:ext cx="7143750" cy="1076325"/>
          </a:xfrm>
          <a:prstGeom prst="rect">
            <a:avLst/>
          </a:prstGeom>
          <a:ln w="19050">
            <a:solidFill>
              <a:srgbClr val="AFAFAF"/>
            </a:solidFill>
          </a:ln>
        </p:spPr>
        <p:txBody>
          <a:bodyPr vert="horz" wrap="square" lIns="0" tIns="224154" rIns="0" bIns="0" rtlCol="0">
            <a:spAutoFit/>
          </a:bodyPr>
          <a:lstStyle/>
          <a:p>
            <a:pPr marL="309880" marR="0" lvl="0" indent="-219710" algn="l" defTabSz="914400" rtl="0" eaLnBrk="1" fontAlgn="auto" latinLnBrk="0" hangingPunct="1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245" algn="l"/>
                <a:tab pos="30988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measures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determined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district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9880" marR="0" lvl="0" indent="-21971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245" algn="l"/>
                <a:tab pos="30988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application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show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evidence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validity 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2000" b="1" i="0" u="none" strike="noStrike" kern="1200" cap="none" spc="-3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reliability.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0100" y="3228975"/>
            <a:ext cx="103822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5989" y="2145578"/>
            <a:ext cx="175002" cy="186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10436" y="2145578"/>
            <a:ext cx="175002" cy="186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4883" y="2145578"/>
            <a:ext cx="175002" cy="186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55960" y="1728120"/>
            <a:ext cx="115501" cy="114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4945" y="1757670"/>
            <a:ext cx="505459" cy="613410"/>
          </a:xfrm>
          <a:custGeom>
            <a:avLst/>
            <a:gdLst/>
            <a:ahLst/>
            <a:cxnLst/>
            <a:rect l="l" t="t" r="r" b="b"/>
            <a:pathLst>
              <a:path w="505459" h="613410">
                <a:moveTo>
                  <a:pt x="230905" y="213637"/>
                </a:moveTo>
                <a:lnTo>
                  <a:pt x="86911" y="213637"/>
                </a:lnTo>
                <a:lnTo>
                  <a:pt x="86911" y="613093"/>
                </a:lnTo>
                <a:lnTo>
                  <a:pt x="144376" y="613093"/>
                </a:lnTo>
                <a:lnTo>
                  <a:pt x="144376" y="356061"/>
                </a:lnTo>
                <a:lnTo>
                  <a:pt x="230905" y="356061"/>
                </a:lnTo>
                <a:lnTo>
                  <a:pt x="230905" y="213637"/>
                </a:lnTo>
                <a:close/>
              </a:path>
              <a:path w="505459" h="613410">
                <a:moveTo>
                  <a:pt x="230905" y="356061"/>
                </a:moveTo>
                <a:lnTo>
                  <a:pt x="173543" y="356061"/>
                </a:lnTo>
                <a:lnTo>
                  <a:pt x="173543" y="613093"/>
                </a:lnTo>
                <a:lnTo>
                  <a:pt x="230905" y="613093"/>
                </a:lnTo>
                <a:lnTo>
                  <a:pt x="230905" y="356061"/>
                </a:lnTo>
                <a:close/>
              </a:path>
              <a:path w="505459" h="613410">
                <a:moveTo>
                  <a:pt x="158765" y="99017"/>
                </a:moveTo>
                <a:lnTo>
                  <a:pt x="111126" y="106138"/>
                </a:lnTo>
                <a:lnTo>
                  <a:pt x="64279" y="127155"/>
                </a:lnTo>
                <a:lnTo>
                  <a:pt x="41903" y="153292"/>
                </a:lnTo>
                <a:lnTo>
                  <a:pt x="35355" y="180553"/>
                </a:lnTo>
                <a:lnTo>
                  <a:pt x="20951" y="240744"/>
                </a:lnTo>
                <a:lnTo>
                  <a:pt x="6547" y="301476"/>
                </a:lnTo>
                <a:lnTo>
                  <a:pt x="0" y="330361"/>
                </a:lnTo>
                <a:lnTo>
                  <a:pt x="2292" y="341600"/>
                </a:lnTo>
                <a:lnTo>
                  <a:pt x="8543" y="350776"/>
                </a:lnTo>
                <a:lnTo>
                  <a:pt x="17814" y="356962"/>
                </a:lnTo>
                <a:lnTo>
                  <a:pt x="29167" y="359231"/>
                </a:lnTo>
                <a:lnTo>
                  <a:pt x="38425" y="357488"/>
                </a:lnTo>
                <a:lnTo>
                  <a:pt x="46458" y="353052"/>
                </a:lnTo>
                <a:lnTo>
                  <a:pt x="52700" y="346365"/>
                </a:lnTo>
                <a:lnTo>
                  <a:pt x="56584" y="337867"/>
                </a:lnTo>
                <a:lnTo>
                  <a:pt x="86911" y="213637"/>
                </a:lnTo>
                <a:lnTo>
                  <a:pt x="230905" y="213637"/>
                </a:lnTo>
                <a:lnTo>
                  <a:pt x="230905" y="211802"/>
                </a:lnTo>
                <a:lnTo>
                  <a:pt x="343776" y="211802"/>
                </a:lnTo>
                <a:lnTo>
                  <a:pt x="352435" y="197752"/>
                </a:lnTo>
                <a:lnTo>
                  <a:pt x="286517" y="197752"/>
                </a:lnTo>
                <a:lnTo>
                  <a:pt x="275628" y="151855"/>
                </a:lnTo>
                <a:lnTo>
                  <a:pt x="274189" y="145927"/>
                </a:lnTo>
                <a:lnTo>
                  <a:pt x="238215" y="117394"/>
                </a:lnTo>
                <a:lnTo>
                  <a:pt x="194526" y="102476"/>
                </a:lnTo>
                <a:lnTo>
                  <a:pt x="170737" y="99632"/>
                </a:lnTo>
                <a:lnTo>
                  <a:pt x="158765" y="99017"/>
                </a:lnTo>
                <a:close/>
              </a:path>
              <a:path w="505459" h="613410">
                <a:moveTo>
                  <a:pt x="343776" y="211802"/>
                </a:moveTo>
                <a:lnTo>
                  <a:pt x="230905" y="211802"/>
                </a:lnTo>
                <a:lnTo>
                  <a:pt x="242339" y="260162"/>
                </a:lnTo>
                <a:lnTo>
                  <a:pt x="244439" y="262805"/>
                </a:lnTo>
                <a:lnTo>
                  <a:pt x="247329" y="264255"/>
                </a:lnTo>
                <a:lnTo>
                  <a:pt x="256146" y="269907"/>
                </a:lnTo>
                <a:lnTo>
                  <a:pt x="265690" y="274096"/>
                </a:lnTo>
                <a:lnTo>
                  <a:pt x="275776" y="276756"/>
                </a:lnTo>
                <a:lnTo>
                  <a:pt x="286219" y="277817"/>
                </a:lnTo>
                <a:lnTo>
                  <a:pt x="293024" y="277794"/>
                </a:lnTo>
                <a:lnTo>
                  <a:pt x="299427" y="275930"/>
                </a:lnTo>
                <a:lnTo>
                  <a:pt x="305059" y="272388"/>
                </a:lnTo>
                <a:lnTo>
                  <a:pt x="309552" y="267335"/>
                </a:lnTo>
                <a:lnTo>
                  <a:pt x="343776" y="211802"/>
                </a:lnTo>
                <a:close/>
              </a:path>
              <a:path w="505459" h="613410">
                <a:moveTo>
                  <a:pt x="345506" y="128827"/>
                </a:moveTo>
                <a:lnTo>
                  <a:pt x="304902" y="168149"/>
                </a:lnTo>
                <a:lnTo>
                  <a:pt x="286517" y="197752"/>
                </a:lnTo>
                <a:lnTo>
                  <a:pt x="352435" y="197752"/>
                </a:lnTo>
                <a:lnTo>
                  <a:pt x="368859" y="171102"/>
                </a:lnTo>
                <a:lnTo>
                  <a:pt x="372657" y="165174"/>
                </a:lnTo>
                <a:lnTo>
                  <a:pt x="374083" y="158078"/>
                </a:lnTo>
                <a:lnTo>
                  <a:pt x="372851" y="151175"/>
                </a:lnTo>
                <a:lnTo>
                  <a:pt x="394331" y="129914"/>
                </a:lnTo>
                <a:lnTo>
                  <a:pt x="353108" y="129914"/>
                </a:lnTo>
                <a:lnTo>
                  <a:pt x="345506" y="128827"/>
                </a:lnTo>
                <a:close/>
              </a:path>
              <a:path w="505459" h="613410">
                <a:moveTo>
                  <a:pt x="493629" y="0"/>
                </a:moveTo>
                <a:lnTo>
                  <a:pt x="484438" y="0"/>
                </a:lnTo>
                <a:lnTo>
                  <a:pt x="478721" y="5581"/>
                </a:lnTo>
                <a:lnTo>
                  <a:pt x="353108" y="129914"/>
                </a:lnTo>
                <a:lnTo>
                  <a:pt x="394331" y="129914"/>
                </a:lnTo>
                <a:lnTo>
                  <a:pt x="504971" y="20427"/>
                </a:lnTo>
                <a:lnTo>
                  <a:pt x="505010" y="11265"/>
                </a:lnTo>
                <a:lnTo>
                  <a:pt x="499332" y="5581"/>
                </a:lnTo>
                <a:lnTo>
                  <a:pt x="49362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8211" y="1629770"/>
            <a:ext cx="554355" cy="394970"/>
          </a:xfrm>
          <a:custGeom>
            <a:avLst/>
            <a:gdLst/>
            <a:ahLst/>
            <a:cxnLst/>
            <a:rect l="l" t="t" r="r" b="b"/>
            <a:pathLst>
              <a:path w="554355" h="394969">
                <a:moveTo>
                  <a:pt x="554173" y="38493"/>
                </a:moveTo>
                <a:lnTo>
                  <a:pt x="515284" y="38493"/>
                </a:lnTo>
                <a:lnTo>
                  <a:pt x="515284" y="356061"/>
                </a:lnTo>
                <a:lnTo>
                  <a:pt x="183454" y="356061"/>
                </a:lnTo>
                <a:lnTo>
                  <a:pt x="159731" y="394554"/>
                </a:lnTo>
                <a:lnTo>
                  <a:pt x="515284" y="394554"/>
                </a:lnTo>
                <a:lnTo>
                  <a:pt x="530422" y="391530"/>
                </a:lnTo>
                <a:lnTo>
                  <a:pt x="542783" y="383281"/>
                </a:lnTo>
                <a:lnTo>
                  <a:pt x="551117" y="371045"/>
                </a:lnTo>
                <a:lnTo>
                  <a:pt x="554173" y="356061"/>
                </a:lnTo>
                <a:lnTo>
                  <a:pt x="554173" y="38493"/>
                </a:lnTo>
                <a:close/>
              </a:path>
              <a:path w="554355" h="394969">
                <a:moveTo>
                  <a:pt x="515284" y="0"/>
                </a:moveTo>
                <a:lnTo>
                  <a:pt x="38889" y="0"/>
                </a:lnTo>
                <a:lnTo>
                  <a:pt x="23751" y="3024"/>
                </a:lnTo>
                <a:lnTo>
                  <a:pt x="11389" y="11273"/>
                </a:lnTo>
                <a:lnTo>
                  <a:pt x="3055" y="23509"/>
                </a:lnTo>
                <a:lnTo>
                  <a:pt x="0" y="38493"/>
                </a:lnTo>
                <a:lnTo>
                  <a:pt x="0" y="73137"/>
                </a:lnTo>
                <a:lnTo>
                  <a:pt x="10863" y="76873"/>
                </a:lnTo>
                <a:lnTo>
                  <a:pt x="21058" y="82024"/>
                </a:lnTo>
                <a:lnTo>
                  <a:pt x="30446" y="88504"/>
                </a:lnTo>
                <a:lnTo>
                  <a:pt x="38889" y="96232"/>
                </a:lnTo>
                <a:lnTo>
                  <a:pt x="38889" y="38493"/>
                </a:lnTo>
                <a:lnTo>
                  <a:pt x="554173" y="38493"/>
                </a:lnTo>
                <a:lnTo>
                  <a:pt x="551117" y="23509"/>
                </a:lnTo>
                <a:lnTo>
                  <a:pt x="542783" y="11273"/>
                </a:lnTo>
                <a:lnTo>
                  <a:pt x="530422" y="3024"/>
                </a:lnTo>
                <a:lnTo>
                  <a:pt x="515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07801" y="6558677"/>
            <a:ext cx="1778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A8E8825A-B5FF-7730-7A3A-69C877442B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33535"/>
          <a:stretch/>
        </p:blipFill>
        <p:spPr>
          <a:xfrm>
            <a:off x="10590377" y="6042454"/>
            <a:ext cx="1336345" cy="694658"/>
          </a:xfrm>
          <a:prstGeom prst="rect">
            <a:avLst/>
          </a:prstGeom>
        </p:spPr>
      </p:pic>
      <p:sp>
        <p:nvSpPr>
          <p:cNvPr id="31" name="Title 38">
            <a:extLst>
              <a:ext uri="{FF2B5EF4-FFF2-40B4-BE49-F238E27FC236}">
                <a16:creationId xmlns:a16="http://schemas.microsoft.com/office/drawing/2014/main" id="{8C30A825-147D-695D-46AD-C565EDD5F459}"/>
              </a:ext>
            </a:extLst>
          </p:cNvPr>
          <p:cNvSpPr txBox="1">
            <a:spLocks/>
          </p:cNvSpPr>
          <p:nvPr/>
        </p:nvSpPr>
        <p:spPr>
          <a:xfrm>
            <a:off x="0" y="10590"/>
            <a:ext cx="12192000" cy="97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D13A165-C2B6-B746-CE1F-A7F11BFB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7" y="-58611"/>
            <a:ext cx="10515600" cy="1325563"/>
          </a:xfrm>
        </p:spPr>
        <p:txBody>
          <a:bodyPr/>
          <a:lstStyle/>
          <a:p>
            <a:pPr algn="ctr"/>
            <a:r>
              <a:rPr lang="en-US" sz="4400" b="0" spc="-10" dirty="0">
                <a:solidFill>
                  <a:schemeClr val="bg1"/>
                </a:solidFill>
                <a:latin typeface="+mj-lt"/>
              </a:rPr>
              <a:t>TIA</a:t>
            </a:r>
            <a:r>
              <a:rPr lang="en-US" sz="4400" b="0" spc="-10" dirty="0">
                <a:solidFill>
                  <a:srgbClr val="3B6DBD"/>
                </a:solidFill>
                <a:latin typeface="+mj-lt"/>
              </a:rPr>
              <a:t> </a:t>
            </a:r>
            <a:r>
              <a:rPr lang="en-US" sz="4400" b="0" spc="5" dirty="0">
                <a:solidFill>
                  <a:schemeClr val="bg1"/>
                </a:solidFill>
                <a:latin typeface="+mj-lt"/>
              </a:rPr>
              <a:t>Designation </a:t>
            </a:r>
            <a:r>
              <a:rPr lang="en-US" sz="4400" b="0" spc="-30" dirty="0">
                <a:solidFill>
                  <a:schemeClr val="bg1"/>
                </a:solidFill>
                <a:latin typeface="+mj-lt"/>
              </a:rPr>
              <a:t>System</a:t>
            </a:r>
            <a:r>
              <a:rPr lang="en-US" sz="4400" b="0" spc="-17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0" spc="5" dirty="0">
                <a:solidFill>
                  <a:schemeClr val="bg1"/>
                </a:solidFill>
                <a:latin typeface="+mj-lt"/>
              </a:rPr>
              <a:t>Components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8983</TotalTime>
  <Words>1837</Words>
  <Application>Microsoft Office PowerPoint</Application>
  <PresentationFormat>Widescreen</PresentationFormat>
  <Paragraphs>204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Open Sans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Points: Teacher Incentive Allotment (TIA)</vt:lpstr>
      <vt:lpstr>TIA Teacher Designations</vt:lpstr>
      <vt:lpstr>TIA Teacher Designations</vt:lpstr>
      <vt:lpstr>TIA Designation System Components</vt:lpstr>
      <vt:lpstr>TEA Statewide Performance Standards for 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Socorro Espinoza</dc:creator>
  <cp:lastModifiedBy>Frausto, Lissa</cp:lastModifiedBy>
  <cp:revision>23</cp:revision>
  <dcterms:created xsi:type="dcterms:W3CDTF">2021-12-09T16:42:35Z</dcterms:created>
  <dcterms:modified xsi:type="dcterms:W3CDTF">2023-09-01T20:11:33Z</dcterms:modified>
</cp:coreProperties>
</file>