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Cherry Cream Soda" panose="020B0604020202020204" charset="0"/>
      <p:regular r:id="rId13"/>
    </p:embeddedFont>
    <p:embeddedFont>
      <p:font typeface="Montserrat" panose="020B0604020202020204" charset="0"/>
      <p:regular r:id="rId14"/>
      <p:bold r:id="rId15"/>
      <p:italic r:id="rId16"/>
      <p:boldItalic r:id="rId17"/>
    </p:embeddedFont>
    <p:embeddedFont>
      <p:font typeface="Oswald" panose="020B0604020202020204" charset="0"/>
      <p:regular r:id="rId18"/>
      <p:bold r:id="rId19"/>
    </p:embeddedFont>
    <p:embeddedFont>
      <p:font typeface="Pacifico" panose="020B0604020202020204" charset="0"/>
      <p:regular r:id="rId20"/>
    </p:embeddedFont>
    <p:embeddedFont>
      <p:font typeface="Playfair Display"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a686748c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a686748c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7a686748c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7a686748c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7a686748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7a686748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7ad75242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7ad75242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7a686748c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7a686748c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7a686748c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7a686748c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7ad752421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7ad752421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a686748c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7a686748c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a686748c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7a686748c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4.jpg"/><Relationship Id="rId12" Type="http://schemas.openxmlformats.org/officeDocument/2006/relationships/image" Target="../media/image9.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image" Target="../media/image2.jpg"/><Relationship Id="rId15" Type="http://schemas.openxmlformats.org/officeDocument/2006/relationships/image" Target="../media/image1.png"/><Relationship Id="rId10" Type="http://schemas.openxmlformats.org/officeDocument/2006/relationships/image" Target="../media/image7.jpg"/><Relationship Id="rId4" Type="http://schemas.openxmlformats.org/officeDocument/2006/relationships/notesSlide" Target="../notesSlides/notesSlide2.xml"/><Relationship Id="rId9" Type="http://schemas.openxmlformats.org/officeDocument/2006/relationships/image" Target="../media/image6.jp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Welcome to Project Before at Selover</a:t>
            </a:r>
            <a:endParaRPr/>
          </a:p>
        </p:txBody>
      </p:sp>
      <p:sp>
        <p:nvSpPr>
          <p:cNvPr id="59" name="Google Shape;59;p13"/>
          <p:cNvSpPr txBox="1">
            <a:spLocks noGrp="1"/>
          </p:cNvSpPr>
          <p:nvPr>
            <p:ph type="subTitle" idx="1"/>
          </p:nvPr>
        </p:nvSpPr>
        <p:spPr>
          <a:xfrm>
            <a:off x="3297850" y="3550650"/>
            <a:ext cx="4910100" cy="577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We’re So Glad You’re Here!</a:t>
            </a:r>
            <a:endParaRPr/>
          </a:p>
        </p:txBody>
      </p:sp>
      <p:pic>
        <p:nvPicPr>
          <p:cNvPr id="4" name="Audio 3">
            <a:hlinkClick r:id="" action="ppaction://media"/>
            <a:extLst>
              <a:ext uri="{FF2B5EF4-FFF2-40B4-BE49-F238E27FC236}">
                <a16:creationId xmlns:a16="http://schemas.microsoft.com/office/drawing/2014/main" id="{ED80115F-73FD-F16A-B1BF-C7D9978AD2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514"/>
    </mc:Choice>
    <mc:Fallback xmlns="">
      <p:transition spd="slow" advTm="1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acifico"/>
                <a:ea typeface="Pacifico"/>
                <a:cs typeface="Pacifico"/>
                <a:sym typeface="Pacifico"/>
              </a:rPr>
              <a:t>Thank You…</a:t>
            </a:r>
            <a:endParaRPr>
              <a:latin typeface="Pacifico"/>
              <a:ea typeface="Pacifico"/>
              <a:cs typeface="Pacifico"/>
              <a:sym typeface="Pacifico"/>
            </a:endParaRPr>
          </a:p>
        </p:txBody>
      </p:sp>
      <p:sp>
        <p:nvSpPr>
          <p:cNvPr id="137" name="Google Shape;137;p22"/>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lgn="l" rtl="0">
              <a:spcBef>
                <a:spcPts val="600"/>
              </a:spcBef>
              <a:spcAft>
                <a:spcPts val="0"/>
              </a:spcAft>
              <a:buClr>
                <a:schemeClr val="dk2"/>
              </a:buClr>
              <a:buSzPts val="1100"/>
              <a:buFont typeface="Arial"/>
              <a:buNone/>
            </a:pPr>
            <a:r>
              <a:rPr lang="en" sz="2400">
                <a:solidFill>
                  <a:srgbClr val="1F2C8F"/>
                </a:solidFill>
                <a:latin typeface="Arial"/>
                <a:ea typeface="Arial"/>
                <a:cs typeface="Arial"/>
                <a:sym typeface="Arial"/>
              </a:rPr>
              <a:t>For trusting us to care for those you hold most dear…it is an honor and a privilege to work with and for Sayreville’s youngest learners.</a:t>
            </a:r>
            <a:endParaRPr sz="2400">
              <a:solidFill>
                <a:srgbClr val="1F2C8F"/>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138" name="Google Shape;138;p22"/>
          <p:cNvPicPr preferRelativeResize="0"/>
          <p:nvPr/>
        </p:nvPicPr>
        <p:blipFill>
          <a:blip r:embed="rId5">
            <a:alphaModFix/>
          </a:blip>
          <a:stretch>
            <a:fillRect/>
          </a:stretch>
        </p:blipFill>
        <p:spPr>
          <a:xfrm>
            <a:off x="3232100" y="2430256"/>
            <a:ext cx="4436975" cy="2289600"/>
          </a:xfrm>
          <a:prstGeom prst="rect">
            <a:avLst/>
          </a:prstGeom>
          <a:noFill/>
          <a:ln>
            <a:noFill/>
          </a:ln>
        </p:spPr>
      </p:pic>
      <p:pic>
        <p:nvPicPr>
          <p:cNvPr id="4" name="Audio 3">
            <a:hlinkClick r:id="" action="ppaction://media"/>
            <a:extLst>
              <a:ext uri="{FF2B5EF4-FFF2-40B4-BE49-F238E27FC236}">
                <a16:creationId xmlns:a16="http://schemas.microsoft.com/office/drawing/2014/main" id="{EAF8E26E-8550-825F-066A-CE6516A9EE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8103"/>
    </mc:Choice>
    <mc:Fallback xmlns="">
      <p:transition spd="slow" advTm="3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920450" y="2165713"/>
            <a:ext cx="31251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Selover Team!</a:t>
            </a:r>
            <a:endParaRPr/>
          </a:p>
        </p:txBody>
      </p:sp>
      <p:sp>
        <p:nvSpPr>
          <p:cNvPr id="65" name="Google Shape;65;p14"/>
          <p:cNvSpPr txBox="1"/>
          <p:nvPr/>
        </p:nvSpPr>
        <p:spPr>
          <a:xfrm>
            <a:off x="170725" y="1565575"/>
            <a:ext cx="19989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Nina, Principal</a:t>
            </a:r>
            <a:endParaRPr>
              <a:latin typeface="Playfair Display"/>
              <a:ea typeface="Playfair Display"/>
              <a:cs typeface="Playfair Display"/>
              <a:sym typeface="Playfair Display"/>
            </a:endParaRPr>
          </a:p>
        </p:txBody>
      </p:sp>
      <p:sp>
        <p:nvSpPr>
          <p:cNvPr id="66" name="Google Shape;66;p14"/>
          <p:cNvSpPr txBox="1"/>
          <p:nvPr/>
        </p:nvSpPr>
        <p:spPr>
          <a:xfrm>
            <a:off x="6494975" y="1565575"/>
            <a:ext cx="19989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Mr. Frank, Security</a:t>
            </a:r>
            <a:endParaRPr>
              <a:latin typeface="Playfair Display"/>
              <a:ea typeface="Playfair Display"/>
              <a:cs typeface="Playfair Display"/>
              <a:sym typeface="Playfair Display"/>
            </a:endParaRPr>
          </a:p>
        </p:txBody>
      </p:sp>
      <p:sp>
        <p:nvSpPr>
          <p:cNvPr id="67" name="Google Shape;67;p14"/>
          <p:cNvSpPr txBox="1"/>
          <p:nvPr/>
        </p:nvSpPr>
        <p:spPr>
          <a:xfrm>
            <a:off x="4332288" y="1565575"/>
            <a:ext cx="19989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Caitlyn, Nurse</a:t>
            </a:r>
            <a:endParaRPr>
              <a:latin typeface="Playfair Display"/>
              <a:ea typeface="Playfair Display"/>
              <a:cs typeface="Playfair Display"/>
              <a:sym typeface="Playfair Display"/>
            </a:endParaRPr>
          </a:p>
        </p:txBody>
      </p:sp>
      <p:sp>
        <p:nvSpPr>
          <p:cNvPr id="68" name="Google Shape;68;p14"/>
          <p:cNvSpPr txBox="1"/>
          <p:nvPr/>
        </p:nvSpPr>
        <p:spPr>
          <a:xfrm>
            <a:off x="104800" y="4748350"/>
            <a:ext cx="23841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Kathleen, PIRS</a:t>
            </a:r>
            <a:endParaRPr>
              <a:latin typeface="Playfair Display"/>
              <a:ea typeface="Playfair Display"/>
              <a:cs typeface="Playfair Display"/>
              <a:sym typeface="Playfair Display"/>
            </a:endParaRPr>
          </a:p>
        </p:txBody>
      </p:sp>
      <p:sp>
        <p:nvSpPr>
          <p:cNvPr id="69" name="Google Shape;69;p14"/>
          <p:cNvSpPr txBox="1"/>
          <p:nvPr/>
        </p:nvSpPr>
        <p:spPr>
          <a:xfrm>
            <a:off x="661600" y="2938750"/>
            <a:ext cx="28605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Kim, Instructional Coach</a:t>
            </a:r>
            <a:endParaRPr>
              <a:latin typeface="Playfair Display"/>
              <a:ea typeface="Playfair Display"/>
              <a:cs typeface="Playfair Display"/>
              <a:sym typeface="Playfair Display"/>
            </a:endParaRPr>
          </a:p>
        </p:txBody>
      </p:sp>
      <p:sp>
        <p:nvSpPr>
          <p:cNvPr id="70" name="Google Shape;70;p14"/>
          <p:cNvSpPr txBox="1"/>
          <p:nvPr/>
        </p:nvSpPr>
        <p:spPr>
          <a:xfrm>
            <a:off x="2169625" y="1565575"/>
            <a:ext cx="19989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Lauren, Secretary</a:t>
            </a:r>
            <a:endParaRPr>
              <a:latin typeface="Playfair Display"/>
              <a:ea typeface="Playfair Display"/>
              <a:cs typeface="Playfair Display"/>
              <a:sym typeface="Playfair Display"/>
            </a:endParaRPr>
          </a:p>
        </p:txBody>
      </p:sp>
      <p:sp>
        <p:nvSpPr>
          <p:cNvPr id="71" name="Google Shape;71;p14"/>
          <p:cNvSpPr txBox="1"/>
          <p:nvPr/>
        </p:nvSpPr>
        <p:spPr>
          <a:xfrm>
            <a:off x="5956650" y="2938750"/>
            <a:ext cx="23841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Brittany, Social Worker</a:t>
            </a:r>
            <a:endParaRPr>
              <a:latin typeface="Playfair Display"/>
              <a:ea typeface="Playfair Display"/>
              <a:cs typeface="Playfair Display"/>
              <a:sym typeface="Playfair Display"/>
            </a:endParaRPr>
          </a:p>
        </p:txBody>
      </p:sp>
      <p:sp>
        <p:nvSpPr>
          <p:cNvPr id="72" name="Google Shape;72;p14"/>
          <p:cNvSpPr txBox="1"/>
          <p:nvPr/>
        </p:nvSpPr>
        <p:spPr>
          <a:xfrm>
            <a:off x="2227275" y="4693025"/>
            <a:ext cx="15000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Liana, CST</a:t>
            </a:r>
            <a:endParaRPr>
              <a:latin typeface="Playfair Display"/>
              <a:ea typeface="Playfair Display"/>
              <a:cs typeface="Playfair Display"/>
              <a:sym typeface="Playfair Display"/>
            </a:endParaRPr>
          </a:p>
        </p:txBody>
      </p:sp>
      <p:sp>
        <p:nvSpPr>
          <p:cNvPr id="73" name="Google Shape;73;p14"/>
          <p:cNvSpPr txBox="1"/>
          <p:nvPr/>
        </p:nvSpPr>
        <p:spPr>
          <a:xfrm>
            <a:off x="6134550" y="4693025"/>
            <a:ext cx="28605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Caitlin &amp; Ms. Tania, Speech</a:t>
            </a:r>
            <a:endParaRPr>
              <a:latin typeface="Playfair Display"/>
              <a:ea typeface="Playfair Display"/>
              <a:cs typeface="Playfair Display"/>
              <a:sym typeface="Playfair Display"/>
            </a:endParaRPr>
          </a:p>
        </p:txBody>
      </p:sp>
      <p:pic>
        <p:nvPicPr>
          <p:cNvPr id="74" name="Google Shape;74;p14"/>
          <p:cNvPicPr preferRelativeResize="0"/>
          <p:nvPr/>
        </p:nvPicPr>
        <p:blipFill>
          <a:blip r:embed="rId5">
            <a:alphaModFix/>
          </a:blip>
          <a:stretch>
            <a:fillRect/>
          </a:stretch>
        </p:blipFill>
        <p:spPr>
          <a:xfrm>
            <a:off x="2589973" y="215950"/>
            <a:ext cx="1047099" cy="1396132"/>
          </a:xfrm>
          <a:prstGeom prst="rect">
            <a:avLst/>
          </a:prstGeom>
          <a:noFill/>
          <a:ln>
            <a:noFill/>
          </a:ln>
        </p:spPr>
      </p:pic>
      <p:pic>
        <p:nvPicPr>
          <p:cNvPr id="75" name="Google Shape;75;p14"/>
          <p:cNvPicPr preferRelativeResize="0"/>
          <p:nvPr/>
        </p:nvPicPr>
        <p:blipFill>
          <a:blip r:embed="rId6">
            <a:alphaModFix/>
          </a:blip>
          <a:stretch>
            <a:fillRect/>
          </a:stretch>
        </p:blipFill>
        <p:spPr>
          <a:xfrm>
            <a:off x="6970872" y="3269475"/>
            <a:ext cx="1047099" cy="1396132"/>
          </a:xfrm>
          <a:prstGeom prst="rect">
            <a:avLst/>
          </a:prstGeom>
          <a:noFill/>
          <a:ln>
            <a:noFill/>
          </a:ln>
        </p:spPr>
      </p:pic>
      <p:sp>
        <p:nvSpPr>
          <p:cNvPr id="76" name="Google Shape;76;p14"/>
          <p:cNvSpPr txBox="1"/>
          <p:nvPr/>
        </p:nvSpPr>
        <p:spPr>
          <a:xfrm>
            <a:off x="3816262" y="4748350"/>
            <a:ext cx="22293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Ms. Michele, Custodian</a:t>
            </a:r>
            <a:endParaRPr>
              <a:latin typeface="Playfair Display"/>
              <a:ea typeface="Playfair Display"/>
              <a:cs typeface="Playfair Display"/>
              <a:sym typeface="Playfair Display"/>
            </a:endParaRPr>
          </a:p>
        </p:txBody>
      </p:sp>
      <p:pic>
        <p:nvPicPr>
          <p:cNvPr id="77" name="Google Shape;77;p14"/>
          <p:cNvPicPr preferRelativeResize="0"/>
          <p:nvPr/>
        </p:nvPicPr>
        <p:blipFill>
          <a:blip r:embed="rId7">
            <a:alphaModFix/>
          </a:blip>
          <a:stretch>
            <a:fillRect/>
          </a:stretch>
        </p:blipFill>
        <p:spPr>
          <a:xfrm>
            <a:off x="2382975" y="3342500"/>
            <a:ext cx="1054376" cy="1405850"/>
          </a:xfrm>
          <a:prstGeom prst="rect">
            <a:avLst/>
          </a:prstGeom>
          <a:noFill/>
          <a:ln>
            <a:noFill/>
          </a:ln>
        </p:spPr>
      </p:pic>
      <p:pic>
        <p:nvPicPr>
          <p:cNvPr id="78" name="Google Shape;78;p14"/>
          <p:cNvPicPr preferRelativeResize="0"/>
          <p:nvPr/>
        </p:nvPicPr>
        <p:blipFill>
          <a:blip r:embed="rId8">
            <a:alphaModFix/>
          </a:blip>
          <a:stretch>
            <a:fillRect/>
          </a:stretch>
        </p:blipFill>
        <p:spPr>
          <a:xfrm>
            <a:off x="4435800" y="3292050"/>
            <a:ext cx="1054376" cy="1405824"/>
          </a:xfrm>
          <a:prstGeom prst="rect">
            <a:avLst/>
          </a:prstGeom>
          <a:noFill/>
          <a:ln>
            <a:noFill/>
          </a:ln>
        </p:spPr>
      </p:pic>
      <p:pic>
        <p:nvPicPr>
          <p:cNvPr id="79" name="Google Shape;79;p14"/>
          <p:cNvPicPr preferRelativeResize="0"/>
          <p:nvPr/>
        </p:nvPicPr>
        <p:blipFill>
          <a:blip r:embed="rId9">
            <a:alphaModFix/>
          </a:blip>
          <a:stretch>
            <a:fillRect/>
          </a:stretch>
        </p:blipFill>
        <p:spPr>
          <a:xfrm>
            <a:off x="560425" y="144900"/>
            <a:ext cx="946751" cy="1467177"/>
          </a:xfrm>
          <a:prstGeom prst="rect">
            <a:avLst/>
          </a:prstGeom>
          <a:noFill/>
          <a:ln>
            <a:noFill/>
          </a:ln>
        </p:spPr>
      </p:pic>
      <p:pic>
        <p:nvPicPr>
          <p:cNvPr id="80" name="Google Shape;80;p14"/>
          <p:cNvPicPr preferRelativeResize="0"/>
          <p:nvPr/>
        </p:nvPicPr>
        <p:blipFill>
          <a:blip r:embed="rId10">
            <a:alphaModFix/>
          </a:blip>
          <a:stretch>
            <a:fillRect/>
          </a:stretch>
        </p:blipFill>
        <p:spPr>
          <a:xfrm>
            <a:off x="1436225" y="1874012"/>
            <a:ext cx="946748" cy="1147351"/>
          </a:xfrm>
          <a:prstGeom prst="rect">
            <a:avLst/>
          </a:prstGeom>
          <a:noFill/>
          <a:ln>
            <a:noFill/>
          </a:ln>
        </p:spPr>
      </p:pic>
      <p:pic>
        <p:nvPicPr>
          <p:cNvPr id="81" name="Google Shape;81;p14"/>
          <p:cNvPicPr preferRelativeResize="0"/>
          <p:nvPr/>
        </p:nvPicPr>
        <p:blipFill>
          <a:blip r:embed="rId11">
            <a:alphaModFix/>
          </a:blip>
          <a:stretch>
            <a:fillRect/>
          </a:stretch>
        </p:blipFill>
        <p:spPr>
          <a:xfrm>
            <a:off x="6583013" y="1878387"/>
            <a:ext cx="860536" cy="1147377"/>
          </a:xfrm>
          <a:prstGeom prst="rect">
            <a:avLst/>
          </a:prstGeom>
          <a:noFill/>
          <a:ln>
            <a:noFill/>
          </a:ln>
        </p:spPr>
      </p:pic>
      <p:pic>
        <p:nvPicPr>
          <p:cNvPr id="82" name="Google Shape;82;p14"/>
          <p:cNvPicPr preferRelativeResize="0"/>
          <p:nvPr/>
        </p:nvPicPr>
        <p:blipFill>
          <a:blip r:embed="rId12">
            <a:alphaModFix/>
          </a:blip>
          <a:stretch>
            <a:fillRect/>
          </a:stretch>
        </p:blipFill>
        <p:spPr>
          <a:xfrm>
            <a:off x="462204" y="3283305"/>
            <a:ext cx="1143176" cy="1524234"/>
          </a:xfrm>
          <a:prstGeom prst="rect">
            <a:avLst/>
          </a:prstGeom>
          <a:noFill/>
          <a:ln>
            <a:noFill/>
          </a:ln>
        </p:spPr>
      </p:pic>
      <p:pic>
        <p:nvPicPr>
          <p:cNvPr id="83" name="Google Shape;83;p14"/>
          <p:cNvPicPr preferRelativeResize="0"/>
          <p:nvPr/>
        </p:nvPicPr>
        <p:blipFill>
          <a:blip r:embed="rId13">
            <a:alphaModFix/>
          </a:blip>
          <a:stretch>
            <a:fillRect/>
          </a:stretch>
        </p:blipFill>
        <p:spPr>
          <a:xfrm>
            <a:off x="6744057" y="167500"/>
            <a:ext cx="1273918" cy="1467176"/>
          </a:xfrm>
          <a:prstGeom prst="rect">
            <a:avLst/>
          </a:prstGeom>
          <a:noFill/>
          <a:ln>
            <a:noFill/>
          </a:ln>
        </p:spPr>
      </p:pic>
      <p:pic>
        <p:nvPicPr>
          <p:cNvPr id="84" name="Google Shape;84;p14"/>
          <p:cNvPicPr preferRelativeResize="0"/>
          <p:nvPr/>
        </p:nvPicPr>
        <p:blipFill>
          <a:blip r:embed="rId14">
            <a:alphaModFix/>
          </a:blip>
          <a:stretch>
            <a:fillRect/>
          </a:stretch>
        </p:blipFill>
        <p:spPr>
          <a:xfrm>
            <a:off x="4572000" y="125725"/>
            <a:ext cx="1143175" cy="1524224"/>
          </a:xfrm>
          <a:prstGeom prst="rect">
            <a:avLst/>
          </a:prstGeom>
          <a:noFill/>
          <a:ln>
            <a:noFill/>
          </a:ln>
        </p:spPr>
      </p:pic>
      <p:pic>
        <p:nvPicPr>
          <p:cNvPr id="5" name="Audio 4">
            <a:hlinkClick r:id="" action="ppaction://media"/>
            <a:extLst>
              <a:ext uri="{FF2B5EF4-FFF2-40B4-BE49-F238E27FC236}">
                <a16:creationId xmlns:a16="http://schemas.microsoft.com/office/drawing/2014/main" id="{9722C7FF-4650-97BB-C5B3-ED06101D3D61}"/>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151"/>
    </mc:Choice>
    <mc:Fallback xmlns="">
      <p:transition spd="slow" advTm="5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You Need to Know…SCHOOL HOURS:</a:t>
            </a:r>
            <a:endParaRPr/>
          </a:p>
        </p:txBody>
      </p:sp>
      <p:sp>
        <p:nvSpPr>
          <p:cNvPr id="90" name="Google Shape;90;p15"/>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1200"/>
              </a:spcBef>
              <a:spcAft>
                <a:spcPts val="0"/>
              </a:spcAft>
              <a:buClr>
                <a:schemeClr val="dk2"/>
              </a:buClr>
              <a:buSzPts val="1100"/>
              <a:buFont typeface="Arial"/>
              <a:buNone/>
            </a:pPr>
            <a:endParaRPr sz="1000">
              <a:latin typeface="Arial"/>
              <a:ea typeface="Arial"/>
              <a:cs typeface="Arial"/>
              <a:sym typeface="Arial"/>
            </a:endParaRPr>
          </a:p>
          <a:p>
            <a:pPr marL="0" lvl="0" indent="0" algn="ctr" rtl="0">
              <a:spcBef>
                <a:spcPts val="1200"/>
              </a:spcBef>
              <a:spcAft>
                <a:spcPts val="0"/>
              </a:spcAft>
              <a:buClr>
                <a:schemeClr val="dk2"/>
              </a:buClr>
              <a:buSzPts val="1100"/>
              <a:buFont typeface="Arial"/>
              <a:buNone/>
            </a:pPr>
            <a:r>
              <a:rPr lang="en" sz="2400">
                <a:latin typeface="Cherry Cream Soda"/>
                <a:ea typeface="Cherry Cream Soda"/>
                <a:cs typeface="Cherry Cream Soda"/>
                <a:sym typeface="Cherry Cream Soda"/>
              </a:rPr>
              <a:t>Regular Day: 7:45am-1:45pm</a:t>
            </a:r>
            <a:endParaRPr sz="2400">
              <a:latin typeface="Cherry Cream Soda"/>
              <a:ea typeface="Cherry Cream Soda"/>
              <a:cs typeface="Cherry Cream Soda"/>
              <a:sym typeface="Cherry Cream Soda"/>
            </a:endParaRPr>
          </a:p>
          <a:p>
            <a:pPr marL="0" lvl="0" indent="0" algn="ctr" rtl="0">
              <a:spcBef>
                <a:spcPts val="1200"/>
              </a:spcBef>
              <a:spcAft>
                <a:spcPts val="0"/>
              </a:spcAft>
              <a:buClr>
                <a:schemeClr val="dk2"/>
              </a:buClr>
              <a:buSzPts val="1100"/>
              <a:buFont typeface="Arial"/>
              <a:buNone/>
            </a:pPr>
            <a:r>
              <a:rPr lang="en" sz="2400">
                <a:latin typeface="Cherry Cream Soda"/>
                <a:ea typeface="Cherry Cream Soda"/>
                <a:cs typeface="Cherry Cream Soda"/>
                <a:sym typeface="Cherry Cream Soda"/>
              </a:rPr>
              <a:t>Early Dismissal: 7:45am-11:45am</a:t>
            </a:r>
            <a:endParaRPr sz="2400">
              <a:latin typeface="Cherry Cream Soda"/>
              <a:ea typeface="Cherry Cream Soda"/>
              <a:cs typeface="Cherry Cream Soda"/>
              <a:sym typeface="Cherry Cream Soda"/>
            </a:endParaRPr>
          </a:p>
          <a:p>
            <a:pPr marL="0" lvl="0" indent="0" algn="ctr" rtl="0">
              <a:spcBef>
                <a:spcPts val="1200"/>
              </a:spcBef>
              <a:spcAft>
                <a:spcPts val="0"/>
              </a:spcAft>
              <a:buClr>
                <a:schemeClr val="dk2"/>
              </a:buClr>
              <a:buSzPts val="1100"/>
              <a:buFont typeface="Arial"/>
              <a:buNone/>
            </a:pPr>
            <a:r>
              <a:rPr lang="en" sz="2400">
                <a:latin typeface="Cherry Cream Soda"/>
                <a:ea typeface="Cherry Cream Soda"/>
                <a:cs typeface="Cherry Cream Soda"/>
                <a:sym typeface="Cherry Cream Soda"/>
              </a:rPr>
              <a:t>Delayed Opening: 9:15am-1:45pm</a:t>
            </a:r>
            <a:endParaRPr sz="2400">
              <a:latin typeface="Cherry Cream Soda"/>
              <a:ea typeface="Cherry Cream Soda"/>
              <a:cs typeface="Cherry Cream Soda"/>
              <a:sym typeface="Cherry Cream Soda"/>
            </a:endParaRPr>
          </a:p>
          <a:p>
            <a:pPr marL="0" lvl="0" indent="0" algn="l" rtl="0">
              <a:spcBef>
                <a:spcPts val="0"/>
              </a:spcBef>
              <a:spcAft>
                <a:spcPts val="0"/>
              </a:spcAft>
              <a:buNone/>
            </a:pPr>
            <a:endParaRPr/>
          </a:p>
          <a:p>
            <a:pPr marL="0" lvl="0" indent="0" algn="ctr" rtl="0">
              <a:spcBef>
                <a:spcPts val="1200"/>
              </a:spcBef>
              <a:spcAft>
                <a:spcPts val="0"/>
              </a:spcAft>
              <a:buNone/>
            </a:pPr>
            <a:r>
              <a:rPr lang="en"/>
              <a:t>Doors Open at 7:30am</a:t>
            </a:r>
            <a:endParaRPr/>
          </a:p>
          <a:p>
            <a:pPr marL="0" lvl="0" indent="0" algn="ctr" rtl="0">
              <a:spcBef>
                <a:spcPts val="1200"/>
              </a:spcBef>
              <a:spcAft>
                <a:spcPts val="1200"/>
              </a:spcAft>
              <a:buNone/>
            </a:pPr>
            <a:r>
              <a:rPr lang="en"/>
              <a:t>*Please Make Every Effort to be On Time*</a:t>
            </a:r>
            <a:endParaRPr/>
          </a:p>
        </p:txBody>
      </p:sp>
      <p:pic>
        <p:nvPicPr>
          <p:cNvPr id="4" name="Audio 3">
            <a:hlinkClick r:id="" action="ppaction://media"/>
            <a:extLst>
              <a:ext uri="{FF2B5EF4-FFF2-40B4-BE49-F238E27FC236}">
                <a16:creationId xmlns:a16="http://schemas.microsoft.com/office/drawing/2014/main" id="{9C616627-518E-3200-2AB7-1864BF86F4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4808"/>
    </mc:Choice>
    <mc:Fallback xmlns="">
      <p:transition spd="slow" advTm="8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311700" y="2230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What You Need to Know…ARRIVAL (Friday &amp; Monday Only):</a:t>
            </a:r>
            <a:endParaRPr/>
          </a:p>
          <a:p>
            <a:pPr marL="0" lvl="0" indent="0" algn="l" rtl="0">
              <a:spcBef>
                <a:spcPts val="0"/>
              </a:spcBef>
              <a:spcAft>
                <a:spcPts val="0"/>
              </a:spcAft>
              <a:buNone/>
            </a:pPr>
            <a:endParaRPr/>
          </a:p>
        </p:txBody>
      </p:sp>
      <p:sp>
        <p:nvSpPr>
          <p:cNvPr id="96" name="Google Shape;96;p16"/>
          <p:cNvSpPr txBox="1">
            <a:spLocks noGrp="1"/>
          </p:cNvSpPr>
          <p:nvPr>
            <p:ph type="body" idx="1"/>
          </p:nvPr>
        </p:nvSpPr>
        <p:spPr>
          <a:xfrm>
            <a:off x="311700" y="795706"/>
            <a:ext cx="8520600" cy="40608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0"/>
              </a:spcAft>
              <a:buNone/>
            </a:pPr>
            <a:r>
              <a:rPr lang="en" sz="2900" dirty="0"/>
              <a:t>Parents should park in the neighborhood &amp; walk students to their classroom teacher on the front lawn. </a:t>
            </a:r>
          </a:p>
          <a:p>
            <a:pPr marL="0" lvl="0" indent="0" algn="ctr" rtl="0">
              <a:spcBef>
                <a:spcPts val="0"/>
              </a:spcBef>
              <a:spcAft>
                <a:spcPts val="0"/>
              </a:spcAft>
              <a:buNone/>
            </a:pPr>
            <a:r>
              <a:rPr lang="en" sz="2900" dirty="0"/>
              <a:t>Please look for the sign with your child’s teacher’s name and avoid parking directly on Lincoln in front of the school; this is where our buses line up.</a:t>
            </a:r>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a:p>
            <a:pPr marL="0" lvl="0" indent="0" algn="ctr" rtl="0">
              <a:spcBef>
                <a:spcPts val="0"/>
              </a:spcBef>
              <a:spcAft>
                <a:spcPts val="0"/>
              </a:spcAft>
              <a:buNone/>
            </a:pPr>
            <a:endParaRPr lang="en-US" sz="1200" dirty="0"/>
          </a:p>
          <a:p>
            <a:pPr marL="0" lvl="0" indent="0" algn="ctr" rtl="0">
              <a:spcBef>
                <a:spcPts val="0"/>
              </a:spcBef>
              <a:spcAft>
                <a:spcPts val="0"/>
              </a:spcAft>
              <a:buNone/>
            </a:pPr>
            <a:endParaRPr lang="en-US" sz="1200" dirty="0"/>
          </a:p>
          <a:p>
            <a:pPr marL="0" lvl="0" indent="0" algn="ctr" rtl="0">
              <a:spcBef>
                <a:spcPts val="0"/>
              </a:spcBef>
              <a:spcAft>
                <a:spcPts val="0"/>
              </a:spcAft>
              <a:buNone/>
            </a:pPr>
            <a:endParaRPr lang="en-US" sz="1200" dirty="0"/>
          </a:p>
          <a:p>
            <a:pPr marL="0" lvl="0" indent="0" algn="ctr" rtl="0">
              <a:spcBef>
                <a:spcPts val="0"/>
              </a:spcBef>
              <a:spcAft>
                <a:spcPts val="0"/>
              </a:spcAft>
              <a:buNone/>
            </a:pPr>
            <a:endParaRPr sz="1200" dirty="0"/>
          </a:p>
          <a:p>
            <a:pPr marL="0" lvl="0" indent="0" algn="ctr" rtl="0">
              <a:spcBef>
                <a:spcPts val="1200"/>
              </a:spcBef>
              <a:spcAft>
                <a:spcPts val="0"/>
              </a:spcAft>
              <a:buNone/>
            </a:pPr>
            <a:endParaRPr sz="1200" dirty="0"/>
          </a:p>
          <a:p>
            <a:pPr marL="0" lvl="0" indent="0" algn="ctr" rtl="0">
              <a:spcBef>
                <a:spcPts val="1200"/>
              </a:spcBef>
              <a:spcAft>
                <a:spcPts val="0"/>
              </a:spcAft>
              <a:buNone/>
            </a:pPr>
            <a:endParaRPr lang="en-US" sz="1200" dirty="0"/>
          </a:p>
          <a:p>
            <a:pPr marL="0" lvl="0" indent="0" algn="ctr" rtl="0">
              <a:spcBef>
                <a:spcPts val="1200"/>
              </a:spcBef>
              <a:spcAft>
                <a:spcPts val="0"/>
              </a:spcAft>
              <a:buNone/>
            </a:pPr>
            <a:endParaRPr sz="1200" dirty="0"/>
          </a:p>
          <a:p>
            <a:pPr marL="0" lvl="0" indent="0" algn="ctr" rtl="0">
              <a:spcBef>
                <a:spcPts val="1200"/>
              </a:spcBef>
              <a:spcAft>
                <a:spcPts val="0"/>
              </a:spcAft>
              <a:buNone/>
            </a:pPr>
            <a:endParaRPr sz="1200" dirty="0"/>
          </a:p>
          <a:p>
            <a:pPr marL="0" lvl="0" indent="0" algn="ctr" rtl="0">
              <a:spcBef>
                <a:spcPts val="1200"/>
              </a:spcBef>
              <a:spcAft>
                <a:spcPts val="0"/>
              </a:spcAft>
              <a:buNone/>
            </a:pPr>
            <a:endParaRPr sz="1200" dirty="0"/>
          </a:p>
          <a:p>
            <a:pPr marL="0" lvl="0" indent="0" algn="ctr" rtl="0">
              <a:spcBef>
                <a:spcPts val="1200"/>
              </a:spcBef>
              <a:spcAft>
                <a:spcPts val="0"/>
              </a:spcAft>
              <a:buNone/>
            </a:pPr>
            <a:endParaRPr sz="1200"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ctr" rtl="0">
              <a:lnSpc>
                <a:spcPct val="100000"/>
              </a:lnSpc>
              <a:spcBef>
                <a:spcPts val="1200"/>
              </a:spcBef>
              <a:spcAft>
                <a:spcPts val="0"/>
              </a:spcAft>
              <a:buNone/>
            </a:pPr>
            <a:r>
              <a:rPr lang="en" sz="2000" dirty="0"/>
              <a:t>*Ms. Lisa’s and Ms. Jessica’s classes will follow regular arrive procedures.</a:t>
            </a:r>
            <a:endParaRPr sz="2000" dirty="0"/>
          </a:p>
          <a:p>
            <a:pPr marL="0" lvl="0" indent="0" algn="ctr" rtl="0">
              <a:lnSpc>
                <a:spcPct val="100000"/>
              </a:lnSpc>
              <a:spcBef>
                <a:spcPts val="1200"/>
              </a:spcBef>
              <a:spcAft>
                <a:spcPts val="1200"/>
              </a:spcAft>
              <a:buNone/>
            </a:pPr>
            <a:r>
              <a:rPr lang="en" sz="2000" dirty="0"/>
              <a:t>*Dismissal for all walkers will be staggered on these first two days.</a:t>
            </a:r>
            <a:endParaRPr sz="2000" dirty="0"/>
          </a:p>
        </p:txBody>
      </p:sp>
      <p:pic>
        <p:nvPicPr>
          <p:cNvPr id="2" name="Google Shape;97;p16">
            <a:extLst>
              <a:ext uri="{FF2B5EF4-FFF2-40B4-BE49-F238E27FC236}">
                <a16:creationId xmlns:a16="http://schemas.microsoft.com/office/drawing/2014/main" id="{572FB1BD-449A-FF4D-4E0E-25EA3706A252}"/>
              </a:ext>
            </a:extLst>
          </p:cNvPr>
          <p:cNvPicPr preferRelativeResize="0"/>
          <p:nvPr/>
        </p:nvPicPr>
        <p:blipFill>
          <a:blip r:embed="rId5">
            <a:alphaModFix/>
          </a:blip>
          <a:stretch>
            <a:fillRect/>
          </a:stretch>
        </p:blipFill>
        <p:spPr>
          <a:xfrm>
            <a:off x="1903750" y="1690695"/>
            <a:ext cx="5194092" cy="2454086"/>
          </a:xfrm>
          <a:prstGeom prst="rect">
            <a:avLst/>
          </a:prstGeom>
          <a:noFill/>
          <a:ln>
            <a:noFill/>
          </a:ln>
        </p:spPr>
      </p:pic>
      <p:pic>
        <p:nvPicPr>
          <p:cNvPr id="9" name="Audio 8">
            <a:hlinkClick r:id="" action="ppaction://media"/>
            <a:extLst>
              <a:ext uri="{FF2B5EF4-FFF2-40B4-BE49-F238E27FC236}">
                <a16:creationId xmlns:a16="http://schemas.microsoft.com/office/drawing/2014/main" id="{7E0EB886-9C9B-01DF-17A1-B05B3871A4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4673"/>
    </mc:Choice>
    <mc:Fallback xmlns="">
      <p:transition spd="slow" advTm="94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What You Need to Know…ARRIVAL (General):</a:t>
            </a:r>
            <a:endParaRPr/>
          </a:p>
        </p:txBody>
      </p:sp>
      <p:sp>
        <p:nvSpPr>
          <p:cNvPr id="103" name="Google Shape;103;p17"/>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lgn="ctr" rtl="0">
              <a:spcBef>
                <a:spcPts val="1200"/>
              </a:spcBef>
              <a:spcAft>
                <a:spcPts val="0"/>
              </a:spcAft>
              <a:buNone/>
            </a:pPr>
            <a:r>
              <a:rPr lang="en" sz="1400" u="sng">
                <a:latin typeface="Arial"/>
                <a:ea typeface="Arial"/>
                <a:cs typeface="Arial"/>
                <a:sym typeface="Arial"/>
              </a:rPr>
              <a:t>Bus Arrivals</a:t>
            </a:r>
            <a:endParaRPr sz="1400">
              <a:latin typeface="Arial"/>
              <a:ea typeface="Arial"/>
              <a:cs typeface="Arial"/>
              <a:sym typeface="Arial"/>
            </a:endParaRPr>
          </a:p>
          <a:p>
            <a:pPr marL="0" lvl="0" indent="0" algn="ctr" rtl="0">
              <a:spcBef>
                <a:spcPts val="1200"/>
              </a:spcBef>
              <a:spcAft>
                <a:spcPts val="0"/>
              </a:spcAft>
              <a:buClr>
                <a:schemeClr val="dk2"/>
              </a:buClr>
              <a:buSzPts val="1100"/>
              <a:buFont typeface="Arial"/>
              <a:buNone/>
            </a:pPr>
            <a:r>
              <a:rPr lang="en" sz="1400">
                <a:latin typeface="Arial"/>
                <a:ea typeface="Arial"/>
                <a:cs typeface="Arial"/>
                <a:sym typeface="Arial"/>
              </a:rPr>
              <a:t> Our staff will assist students from the buses and to their classrooms</a:t>
            </a:r>
            <a:endParaRPr sz="1400">
              <a:latin typeface="Arial"/>
              <a:ea typeface="Arial"/>
              <a:cs typeface="Arial"/>
              <a:sym typeface="Arial"/>
            </a:endParaRPr>
          </a:p>
          <a:p>
            <a:pPr marL="0" lvl="0" indent="0" algn="ctr" rtl="0">
              <a:spcBef>
                <a:spcPts val="1200"/>
              </a:spcBef>
              <a:spcAft>
                <a:spcPts val="0"/>
              </a:spcAft>
              <a:buClr>
                <a:schemeClr val="dk2"/>
              </a:buClr>
              <a:buSzPts val="1100"/>
              <a:buFont typeface="Arial"/>
              <a:buNone/>
            </a:pPr>
            <a:r>
              <a:rPr lang="en" sz="1400" u="sng">
                <a:latin typeface="Arial"/>
                <a:ea typeface="Arial"/>
                <a:cs typeface="Arial"/>
                <a:sym typeface="Arial"/>
              </a:rPr>
              <a:t>Drop Off</a:t>
            </a:r>
            <a:endParaRPr sz="1400">
              <a:latin typeface="Arial"/>
              <a:ea typeface="Arial"/>
              <a:cs typeface="Arial"/>
              <a:sym typeface="Arial"/>
            </a:endParaRPr>
          </a:p>
          <a:p>
            <a:pPr marL="0" lvl="0" indent="0" algn="ctr" rtl="0">
              <a:spcBef>
                <a:spcPts val="0"/>
              </a:spcBef>
              <a:spcAft>
                <a:spcPts val="0"/>
              </a:spcAft>
              <a:buNone/>
            </a:pPr>
            <a:r>
              <a:rPr lang="en" sz="1400">
                <a:latin typeface="Arial"/>
                <a:ea typeface="Arial"/>
                <a:cs typeface="Arial"/>
                <a:sym typeface="Arial"/>
              </a:rPr>
              <a:t>·</a:t>
            </a:r>
            <a:r>
              <a:rPr lang="en"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marL="0" lvl="0" indent="0" algn="ctr" rtl="0">
              <a:spcBef>
                <a:spcPts val="0"/>
              </a:spcBef>
              <a:spcAft>
                <a:spcPts val="0"/>
              </a:spcAft>
              <a:buClr>
                <a:schemeClr val="dk2"/>
              </a:buClr>
              <a:buSzPts val="1100"/>
              <a:buFont typeface="Arial"/>
              <a:buNone/>
            </a:pPr>
            <a:r>
              <a:rPr lang="en" sz="1400" b="1">
                <a:latin typeface="Arial"/>
                <a:ea typeface="Arial"/>
                <a:cs typeface="Arial"/>
                <a:sym typeface="Arial"/>
              </a:rPr>
              <a:t>Kiss &amp; Go </a:t>
            </a:r>
            <a:r>
              <a:rPr lang="en" sz="1400">
                <a:latin typeface="Arial"/>
                <a:ea typeface="Arial"/>
                <a:cs typeface="Arial"/>
                <a:sym typeface="Arial"/>
              </a:rPr>
              <a:t>– From South Pine Avenue, cars turn left into the first school lot and pull along the curb by Door 4. Staff will open car door and assist students to their classrooms. </a:t>
            </a:r>
            <a:r>
              <a:rPr lang="en" sz="1400" b="1">
                <a:solidFill>
                  <a:srgbClr val="FF0000"/>
                </a:solidFill>
                <a:latin typeface="Arial"/>
                <a:ea typeface="Arial"/>
                <a:cs typeface="Arial"/>
                <a:sym typeface="Arial"/>
              </a:rPr>
              <a:t>Please do not get out of the car.</a:t>
            </a:r>
            <a:endParaRPr sz="1400" b="1">
              <a:solidFill>
                <a:srgbClr val="FF0000"/>
              </a:solidFill>
              <a:latin typeface="Arial"/>
              <a:ea typeface="Arial"/>
              <a:cs typeface="Arial"/>
              <a:sym typeface="Arial"/>
            </a:endParaRPr>
          </a:p>
          <a:p>
            <a:pPr marL="0" lvl="0" indent="0" algn="ctr" rtl="0">
              <a:spcBef>
                <a:spcPts val="0"/>
              </a:spcBef>
              <a:spcAft>
                <a:spcPts val="0"/>
              </a:spcAft>
              <a:buNone/>
            </a:pPr>
            <a:r>
              <a:rPr lang="en" sz="1400">
                <a:latin typeface="Arial"/>
                <a:ea typeface="Arial"/>
                <a:cs typeface="Arial"/>
                <a:sym typeface="Arial"/>
              </a:rPr>
              <a:t>·</a:t>
            </a:r>
            <a:r>
              <a:rPr lang="en"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marL="0" lvl="0" indent="0" algn="ctr" rtl="0">
              <a:spcBef>
                <a:spcPts val="0"/>
              </a:spcBef>
              <a:spcAft>
                <a:spcPts val="0"/>
              </a:spcAft>
              <a:buNone/>
            </a:pPr>
            <a:r>
              <a:rPr lang="en" sz="1400" b="1">
                <a:latin typeface="Arial"/>
                <a:ea typeface="Arial"/>
                <a:cs typeface="Arial"/>
                <a:sym typeface="Arial"/>
              </a:rPr>
              <a:t>Park &amp; Walk </a:t>
            </a:r>
            <a:r>
              <a:rPr lang="en" sz="1400">
                <a:latin typeface="Arial"/>
                <a:ea typeface="Arial"/>
                <a:cs typeface="Arial"/>
                <a:sym typeface="Arial"/>
              </a:rPr>
              <a:t>– Parents park in the surrounding neighborhood and walk students to Door 4. </a:t>
            </a:r>
            <a:endParaRPr sz="1400">
              <a:latin typeface="Arial"/>
              <a:ea typeface="Arial"/>
              <a:cs typeface="Arial"/>
              <a:sym typeface="Arial"/>
            </a:endParaRPr>
          </a:p>
          <a:p>
            <a:pPr marL="0" lvl="0" indent="0" algn="ctr" rtl="0">
              <a:spcBef>
                <a:spcPts val="0"/>
              </a:spcBef>
              <a:spcAft>
                <a:spcPts val="0"/>
              </a:spcAft>
              <a:buNone/>
            </a:pPr>
            <a:endParaRPr sz="1400" b="1" i="1">
              <a:latin typeface="Arial"/>
              <a:ea typeface="Arial"/>
              <a:cs typeface="Arial"/>
              <a:sym typeface="Arial"/>
            </a:endParaRPr>
          </a:p>
          <a:p>
            <a:pPr marL="0" lvl="0" indent="0" algn="ctr" rtl="0">
              <a:spcBef>
                <a:spcPts val="0"/>
              </a:spcBef>
              <a:spcAft>
                <a:spcPts val="0"/>
              </a:spcAft>
              <a:buNone/>
            </a:pPr>
            <a:r>
              <a:rPr lang="en" sz="1400" b="1" i="1">
                <a:latin typeface="Arial"/>
                <a:ea typeface="Arial"/>
                <a:cs typeface="Arial"/>
                <a:sym typeface="Arial"/>
              </a:rPr>
              <a:t>IMPORTANT: Please DO NOT park on the side of Lincoln closest to the school – </a:t>
            </a:r>
            <a:endParaRPr sz="1400" b="1" i="1">
              <a:latin typeface="Arial"/>
              <a:ea typeface="Arial"/>
              <a:cs typeface="Arial"/>
              <a:sym typeface="Arial"/>
            </a:endParaRPr>
          </a:p>
          <a:p>
            <a:pPr marL="0" lvl="0" indent="0" algn="ctr" rtl="0">
              <a:spcBef>
                <a:spcPts val="0"/>
              </a:spcBef>
              <a:spcAft>
                <a:spcPts val="0"/>
              </a:spcAft>
              <a:buClr>
                <a:schemeClr val="dk2"/>
              </a:buClr>
              <a:buSzPts val="1100"/>
              <a:buFont typeface="Arial"/>
              <a:buNone/>
            </a:pPr>
            <a:r>
              <a:rPr lang="en" sz="1400" b="1" i="1">
                <a:latin typeface="Arial"/>
                <a:ea typeface="Arial"/>
                <a:cs typeface="Arial"/>
                <a:sym typeface="Arial"/>
              </a:rPr>
              <a:t>this is where our buses park. </a:t>
            </a:r>
            <a:endParaRPr sz="1400" b="1" i="1">
              <a:latin typeface="Arial"/>
              <a:ea typeface="Arial"/>
              <a:cs typeface="Arial"/>
              <a:sym typeface="Arial"/>
            </a:endParaRPr>
          </a:p>
          <a:p>
            <a:pPr marL="0" lvl="0" indent="0" algn="ctr" rtl="0">
              <a:spcBef>
                <a:spcPts val="0"/>
              </a:spcBef>
              <a:spcAft>
                <a:spcPts val="1200"/>
              </a:spcAft>
              <a:buNone/>
            </a:pPr>
            <a:endParaRPr sz="2200"/>
          </a:p>
        </p:txBody>
      </p:sp>
      <p:pic>
        <p:nvPicPr>
          <p:cNvPr id="8" name="Audio 7">
            <a:hlinkClick r:id="" action="ppaction://media"/>
            <a:extLst>
              <a:ext uri="{FF2B5EF4-FFF2-40B4-BE49-F238E27FC236}">
                <a16:creationId xmlns:a16="http://schemas.microsoft.com/office/drawing/2014/main" id="{E291B167-82DF-AC08-0EE4-0437CA1C2C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8520"/>
    </mc:Choice>
    <mc:Fallback xmlns="">
      <p:transition spd="slow" advTm="13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What You Need to Know…DISMISSAL:</a:t>
            </a:r>
            <a:endParaRPr/>
          </a:p>
        </p:txBody>
      </p:sp>
      <p:sp>
        <p:nvSpPr>
          <p:cNvPr id="109" name="Google Shape;109;p18"/>
          <p:cNvSpPr txBox="1">
            <a:spLocks noGrp="1"/>
          </p:cNvSpPr>
          <p:nvPr>
            <p:ph type="body" idx="1"/>
          </p:nvPr>
        </p:nvSpPr>
        <p:spPr>
          <a:xfrm>
            <a:off x="311700" y="1017725"/>
            <a:ext cx="8520600" cy="4193100"/>
          </a:xfrm>
          <a:prstGeom prst="rect">
            <a:avLst/>
          </a:prstGeom>
        </p:spPr>
        <p:txBody>
          <a:bodyPr spcFirstLastPara="1" wrap="square" lIns="91425" tIns="91425" rIns="91425" bIns="91425" anchor="t" anchorCtr="0">
            <a:normAutofit/>
          </a:bodyPr>
          <a:lstStyle/>
          <a:p>
            <a:pPr marL="0" lvl="0" indent="0" algn="ctr" rtl="0">
              <a:spcBef>
                <a:spcPts val="1200"/>
              </a:spcBef>
              <a:spcAft>
                <a:spcPts val="0"/>
              </a:spcAft>
              <a:buNone/>
            </a:pPr>
            <a:r>
              <a:rPr lang="en" sz="1000" b="1" dirty="0">
                <a:latin typeface="Arial"/>
                <a:ea typeface="Arial"/>
                <a:cs typeface="Arial"/>
                <a:sym typeface="Arial"/>
              </a:rPr>
              <a:t>Walkers will be dismissed after all buses leave the school.</a:t>
            </a:r>
            <a:endParaRPr sz="1000" b="1" dirty="0">
              <a:latin typeface="Arial"/>
              <a:ea typeface="Arial"/>
              <a:cs typeface="Arial"/>
              <a:sym typeface="Arial"/>
            </a:endParaRPr>
          </a:p>
          <a:p>
            <a:pPr marL="0" lvl="0" indent="0" algn="ctr" rtl="0">
              <a:spcBef>
                <a:spcPts val="1200"/>
              </a:spcBef>
              <a:spcAft>
                <a:spcPts val="0"/>
              </a:spcAft>
              <a:buNone/>
            </a:pPr>
            <a:endParaRPr sz="1000" b="1" u="sng" dirty="0">
              <a:latin typeface="Arial"/>
              <a:ea typeface="Arial"/>
              <a:cs typeface="Arial"/>
              <a:sym typeface="Arial"/>
            </a:endParaRPr>
          </a:p>
          <a:p>
            <a:pPr marL="0" lvl="0" indent="0" algn="ctr" rtl="0">
              <a:spcBef>
                <a:spcPts val="1200"/>
              </a:spcBef>
              <a:spcAft>
                <a:spcPts val="0"/>
              </a:spcAft>
              <a:buNone/>
            </a:pPr>
            <a:endParaRPr sz="1000" b="1" u="sng" dirty="0">
              <a:latin typeface="Arial"/>
              <a:ea typeface="Arial"/>
              <a:cs typeface="Arial"/>
              <a:sym typeface="Arial"/>
            </a:endParaRPr>
          </a:p>
          <a:p>
            <a:pPr marL="0" lvl="0" indent="0" algn="ctr" rtl="0">
              <a:spcBef>
                <a:spcPts val="1200"/>
              </a:spcBef>
              <a:spcAft>
                <a:spcPts val="0"/>
              </a:spcAft>
              <a:buNone/>
            </a:pPr>
            <a:endParaRPr sz="1000" b="1" u="sng" dirty="0">
              <a:latin typeface="Arial"/>
              <a:ea typeface="Arial"/>
              <a:cs typeface="Arial"/>
              <a:sym typeface="Arial"/>
            </a:endParaRPr>
          </a:p>
          <a:p>
            <a:pPr marL="0" lvl="0" indent="0" algn="ctr" rtl="0">
              <a:spcBef>
                <a:spcPts val="1200"/>
              </a:spcBef>
              <a:spcAft>
                <a:spcPts val="0"/>
              </a:spcAft>
              <a:buNone/>
            </a:pPr>
            <a:endParaRPr sz="1000" b="1" u="sng" dirty="0">
              <a:latin typeface="Arial"/>
              <a:ea typeface="Arial"/>
              <a:cs typeface="Arial"/>
              <a:sym typeface="Arial"/>
            </a:endParaRPr>
          </a:p>
          <a:p>
            <a:pPr marL="0" lvl="0" indent="0" algn="ctr" rtl="0">
              <a:spcBef>
                <a:spcPts val="1200"/>
              </a:spcBef>
              <a:spcAft>
                <a:spcPts val="0"/>
              </a:spcAft>
              <a:buNone/>
            </a:pPr>
            <a:endParaRPr sz="1100" u="sng" dirty="0">
              <a:latin typeface="Arial"/>
              <a:ea typeface="Arial"/>
              <a:cs typeface="Arial"/>
              <a:sym typeface="Arial"/>
            </a:endParaRPr>
          </a:p>
          <a:p>
            <a:pPr marL="0" lvl="0" indent="0" algn="ctr" rtl="0">
              <a:spcBef>
                <a:spcPts val="1200"/>
              </a:spcBef>
              <a:spcAft>
                <a:spcPts val="0"/>
              </a:spcAft>
              <a:buNone/>
            </a:pPr>
            <a:r>
              <a:rPr lang="en" sz="1100" u="sng" dirty="0">
                <a:latin typeface="Arial"/>
                <a:ea typeface="Arial"/>
                <a:cs typeface="Arial"/>
                <a:sym typeface="Arial"/>
              </a:rPr>
              <a:t>Door 3</a:t>
            </a:r>
            <a:r>
              <a:rPr lang="en" sz="1100" dirty="0">
                <a:latin typeface="Arial"/>
                <a:ea typeface="Arial"/>
                <a:cs typeface="Arial"/>
                <a:sym typeface="Arial"/>
              </a:rPr>
              <a:t> - </a:t>
            </a:r>
            <a:r>
              <a:rPr lang="en" sz="1000" dirty="0">
                <a:latin typeface="Arial"/>
                <a:ea typeface="Arial"/>
                <a:cs typeface="Arial"/>
                <a:sym typeface="Arial"/>
              </a:rPr>
              <a:t>Parents should park in the neighborhood and gather outside of fence </a:t>
            </a:r>
            <a:r>
              <a:rPr lang="en" sz="1000" b="1" dirty="0">
                <a:solidFill>
                  <a:srgbClr val="FF0000"/>
                </a:solidFill>
                <a:latin typeface="Arial"/>
                <a:ea typeface="Arial"/>
                <a:cs typeface="Arial"/>
                <a:sym typeface="Arial"/>
              </a:rPr>
              <a:t>after buses leave</a:t>
            </a:r>
            <a:r>
              <a:rPr lang="en" sz="1000" dirty="0">
                <a:latin typeface="Arial"/>
                <a:ea typeface="Arial"/>
                <a:cs typeface="Arial"/>
                <a:sym typeface="Arial"/>
              </a:rPr>
              <a:t>.</a:t>
            </a:r>
            <a:endParaRPr sz="1000" dirty="0">
              <a:latin typeface="Arial"/>
              <a:ea typeface="Arial"/>
              <a:cs typeface="Arial"/>
              <a:sym typeface="Arial"/>
            </a:endParaRPr>
          </a:p>
          <a:p>
            <a:pPr marL="0" lvl="0" indent="0" algn="ctr" rtl="0">
              <a:spcBef>
                <a:spcPts val="1200"/>
              </a:spcBef>
              <a:spcAft>
                <a:spcPts val="0"/>
              </a:spcAft>
              <a:buNone/>
            </a:pPr>
            <a:r>
              <a:rPr lang="en" sz="1000" u="sng" dirty="0">
                <a:latin typeface="Arial"/>
                <a:ea typeface="Arial"/>
                <a:cs typeface="Arial"/>
                <a:sym typeface="Arial"/>
              </a:rPr>
              <a:t>Door 4</a:t>
            </a:r>
            <a:r>
              <a:rPr lang="en" sz="1000" dirty="0">
                <a:latin typeface="Arial"/>
                <a:ea typeface="Arial"/>
                <a:cs typeface="Arial"/>
                <a:sym typeface="Arial"/>
              </a:rPr>
              <a:t> - Parents should park in the neighborhood and gather in lot </a:t>
            </a:r>
            <a:r>
              <a:rPr lang="en" sz="1000" b="1" dirty="0">
                <a:solidFill>
                  <a:srgbClr val="FF0000"/>
                </a:solidFill>
                <a:latin typeface="Arial"/>
                <a:ea typeface="Arial"/>
                <a:cs typeface="Arial"/>
                <a:sym typeface="Arial"/>
              </a:rPr>
              <a:t>after buses leave</a:t>
            </a:r>
            <a:r>
              <a:rPr lang="en" sz="1000" dirty="0">
                <a:latin typeface="Arial"/>
                <a:ea typeface="Arial"/>
                <a:cs typeface="Arial"/>
                <a:sym typeface="Arial"/>
              </a:rPr>
              <a:t>.</a:t>
            </a:r>
            <a:endParaRPr sz="1000" dirty="0">
              <a:latin typeface="Arial"/>
              <a:ea typeface="Arial"/>
              <a:cs typeface="Arial"/>
              <a:sym typeface="Arial"/>
            </a:endParaRPr>
          </a:p>
          <a:p>
            <a:pPr marL="0" lvl="0" indent="0" algn="ctr" rtl="0">
              <a:spcBef>
                <a:spcPts val="1200"/>
              </a:spcBef>
              <a:spcAft>
                <a:spcPts val="0"/>
              </a:spcAft>
              <a:buNone/>
            </a:pPr>
            <a:r>
              <a:rPr lang="en" sz="1000" b="1" i="1" u="sng" dirty="0">
                <a:latin typeface="Arial"/>
                <a:ea typeface="Arial"/>
                <a:cs typeface="Arial"/>
                <a:sym typeface="Arial"/>
              </a:rPr>
              <a:t>IMPORTANT</a:t>
            </a:r>
            <a:r>
              <a:rPr lang="en" sz="1000" b="1" i="1" dirty="0">
                <a:latin typeface="Arial"/>
                <a:ea typeface="Arial"/>
                <a:cs typeface="Arial"/>
                <a:sym typeface="Arial"/>
              </a:rPr>
              <a:t>: Please DO NOT park on the side of Lincoln closest to the school –</a:t>
            </a:r>
            <a:endParaRPr sz="1000" b="1" i="1" dirty="0">
              <a:latin typeface="Arial"/>
              <a:ea typeface="Arial"/>
              <a:cs typeface="Arial"/>
              <a:sym typeface="Arial"/>
            </a:endParaRPr>
          </a:p>
          <a:p>
            <a:pPr marL="0" lvl="0" indent="0" algn="ctr" rtl="0">
              <a:spcBef>
                <a:spcPts val="1200"/>
              </a:spcBef>
              <a:spcAft>
                <a:spcPts val="0"/>
              </a:spcAft>
              <a:buNone/>
            </a:pPr>
            <a:r>
              <a:rPr lang="en" sz="1000" b="1" i="1" dirty="0">
                <a:latin typeface="Arial"/>
                <a:ea typeface="Arial"/>
                <a:cs typeface="Arial"/>
                <a:sym typeface="Arial"/>
              </a:rPr>
              <a:t>this is where our buses park.</a:t>
            </a:r>
            <a:r>
              <a:rPr lang="en" sz="1000" dirty="0">
                <a:latin typeface="Arial"/>
                <a:ea typeface="Arial"/>
                <a:cs typeface="Arial"/>
                <a:sym typeface="Arial"/>
              </a:rPr>
              <a:t> </a:t>
            </a:r>
            <a:endParaRPr sz="1000" dirty="0">
              <a:latin typeface="Arial"/>
              <a:ea typeface="Arial"/>
              <a:cs typeface="Arial"/>
              <a:sym typeface="Arial"/>
            </a:endParaRPr>
          </a:p>
          <a:p>
            <a:pPr marL="0" lvl="0" indent="0" algn="ctr" rtl="0">
              <a:spcBef>
                <a:spcPts val="1200"/>
              </a:spcBef>
              <a:spcAft>
                <a:spcPts val="0"/>
              </a:spcAft>
              <a:buNone/>
            </a:pPr>
            <a:r>
              <a:rPr lang="en" sz="1000" u="sng" dirty="0">
                <a:latin typeface="Arial"/>
                <a:ea typeface="Arial"/>
                <a:cs typeface="Arial"/>
                <a:sym typeface="Arial"/>
              </a:rPr>
              <a:t>Classroom Doors</a:t>
            </a:r>
            <a:r>
              <a:rPr lang="en" sz="1000" dirty="0">
                <a:latin typeface="Arial"/>
                <a:ea typeface="Arial"/>
                <a:cs typeface="Arial"/>
                <a:sym typeface="Arial"/>
              </a:rPr>
              <a:t> - Parents should park in the designated spots in the back lot and wait by classroom doors.</a:t>
            </a:r>
            <a:endParaRPr sz="1000" dirty="0">
              <a:latin typeface="Arial"/>
              <a:ea typeface="Arial"/>
              <a:cs typeface="Arial"/>
              <a:sym typeface="Arial"/>
            </a:endParaRPr>
          </a:p>
          <a:p>
            <a:pPr marL="0" lvl="0" indent="0" algn="ctr" rtl="0">
              <a:spcBef>
                <a:spcPts val="1200"/>
              </a:spcBef>
              <a:spcAft>
                <a:spcPts val="0"/>
              </a:spcAft>
              <a:buNone/>
            </a:pPr>
            <a:endParaRPr sz="1000" b="1" u="sng" dirty="0">
              <a:latin typeface="Arial"/>
              <a:ea typeface="Arial"/>
              <a:cs typeface="Arial"/>
              <a:sym typeface="Arial"/>
            </a:endParaRPr>
          </a:p>
          <a:p>
            <a:pPr marL="0" lvl="0" indent="0" algn="l" rtl="0">
              <a:spcBef>
                <a:spcPts val="0"/>
              </a:spcBef>
              <a:spcAft>
                <a:spcPts val="1200"/>
              </a:spcAft>
              <a:buNone/>
            </a:pPr>
            <a:endParaRPr dirty="0"/>
          </a:p>
        </p:txBody>
      </p:sp>
      <p:pic>
        <p:nvPicPr>
          <p:cNvPr id="110" name="Google Shape;110;p18"/>
          <p:cNvPicPr preferRelativeResize="0"/>
          <p:nvPr/>
        </p:nvPicPr>
        <p:blipFill>
          <a:blip r:embed="rId5">
            <a:alphaModFix/>
          </a:blip>
          <a:stretch>
            <a:fillRect/>
          </a:stretch>
        </p:blipFill>
        <p:spPr>
          <a:xfrm>
            <a:off x="2858382" y="1485966"/>
            <a:ext cx="3292325" cy="1573325"/>
          </a:xfrm>
          <a:prstGeom prst="rect">
            <a:avLst/>
          </a:prstGeom>
          <a:noFill/>
          <a:ln>
            <a:noFill/>
          </a:ln>
        </p:spPr>
      </p:pic>
      <p:pic>
        <p:nvPicPr>
          <p:cNvPr id="8" name="Audio 7">
            <a:hlinkClick r:id="" action="ppaction://media"/>
            <a:extLst>
              <a:ext uri="{FF2B5EF4-FFF2-40B4-BE49-F238E27FC236}">
                <a16:creationId xmlns:a16="http://schemas.microsoft.com/office/drawing/2014/main" id="{7B78F9CE-4216-4A1E-A2E2-AC92BF568F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4935"/>
    </mc:Choice>
    <mc:Fallback xmlns="">
      <p:transition spd="slow" advTm="8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6" name="Google Shape;116;p19"/>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7" name="Google Shape;117;p19"/>
          <p:cNvPicPr preferRelativeResize="0"/>
          <p:nvPr/>
        </p:nvPicPr>
        <p:blipFill>
          <a:blip r:embed="rId5">
            <a:alphaModFix/>
          </a:blip>
          <a:stretch>
            <a:fillRect/>
          </a:stretch>
        </p:blipFill>
        <p:spPr>
          <a:xfrm>
            <a:off x="0" y="0"/>
            <a:ext cx="9143999" cy="5143499"/>
          </a:xfrm>
          <a:prstGeom prst="rect">
            <a:avLst/>
          </a:prstGeom>
          <a:noFill/>
          <a:ln>
            <a:noFill/>
          </a:ln>
        </p:spPr>
      </p:pic>
      <p:pic>
        <p:nvPicPr>
          <p:cNvPr id="4" name="Audio 3">
            <a:hlinkClick r:id="" action="ppaction://media"/>
            <a:extLst>
              <a:ext uri="{FF2B5EF4-FFF2-40B4-BE49-F238E27FC236}">
                <a16:creationId xmlns:a16="http://schemas.microsoft.com/office/drawing/2014/main" id="{2BC28FEB-006C-995D-BBF4-11D4FBB535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548"/>
    </mc:Choice>
    <mc:Fallback xmlns="">
      <p:transition spd="slow" advTm="1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Today’s Orientation:</a:t>
            </a:r>
            <a:endParaRPr/>
          </a:p>
        </p:txBody>
      </p:sp>
      <p:sp>
        <p:nvSpPr>
          <p:cNvPr id="123" name="Google Shape;123;p20"/>
          <p:cNvSpPr txBox="1">
            <a:spLocks noGrp="1"/>
          </p:cNvSpPr>
          <p:nvPr>
            <p:ph type="body" idx="1"/>
          </p:nvPr>
        </p:nvSpPr>
        <p:spPr>
          <a:xfrm>
            <a:off x="311700" y="1234075"/>
            <a:ext cx="8520600" cy="341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Meet your child’s teacher &amp; become familiar with the classroom</a:t>
            </a:r>
            <a:endParaRPr/>
          </a:p>
          <a:p>
            <a:pPr marL="0" lvl="0" indent="457200" algn="l" rtl="0">
              <a:spcBef>
                <a:spcPts val="1200"/>
              </a:spcBef>
              <a:spcAft>
                <a:spcPts val="0"/>
              </a:spcAft>
              <a:buNone/>
            </a:pPr>
            <a:r>
              <a:rPr lang="en"/>
              <a:t>*Identification Information</a:t>
            </a:r>
            <a:endParaRPr/>
          </a:p>
          <a:p>
            <a:pPr marL="0" lvl="0" indent="457200" algn="l" rtl="0">
              <a:spcBef>
                <a:spcPts val="1200"/>
              </a:spcBef>
              <a:spcAft>
                <a:spcPts val="0"/>
              </a:spcAft>
              <a:buNone/>
            </a:pPr>
            <a:r>
              <a:rPr lang="en"/>
              <a:t>*Classroom Specific Information</a:t>
            </a:r>
            <a:endParaRPr/>
          </a:p>
          <a:p>
            <a:pPr marL="0" lvl="0" indent="0" algn="l" rtl="0">
              <a:spcBef>
                <a:spcPts val="1200"/>
              </a:spcBef>
              <a:spcAft>
                <a:spcPts val="0"/>
              </a:spcAft>
              <a:buNone/>
            </a:pPr>
            <a:r>
              <a:rPr lang="en"/>
              <a:t>Bus Tours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24" name="Google Shape;124;p20"/>
          <p:cNvPicPr preferRelativeResize="0"/>
          <p:nvPr/>
        </p:nvPicPr>
        <p:blipFill>
          <a:blip r:embed="rId5">
            <a:alphaModFix/>
          </a:blip>
          <a:stretch>
            <a:fillRect/>
          </a:stretch>
        </p:blipFill>
        <p:spPr>
          <a:xfrm>
            <a:off x="4572000" y="1887926"/>
            <a:ext cx="3969325" cy="2691625"/>
          </a:xfrm>
          <a:prstGeom prst="rect">
            <a:avLst/>
          </a:prstGeom>
          <a:noFill/>
          <a:ln>
            <a:noFill/>
          </a:ln>
        </p:spPr>
      </p:pic>
      <p:pic>
        <p:nvPicPr>
          <p:cNvPr id="4" name="Audio 3">
            <a:hlinkClick r:id="" action="ppaction://media"/>
            <a:extLst>
              <a:ext uri="{FF2B5EF4-FFF2-40B4-BE49-F238E27FC236}">
                <a16:creationId xmlns:a16="http://schemas.microsoft.com/office/drawing/2014/main" id="{8AB5553C-FA1C-A550-0AA7-4B487B2E35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667"/>
    </mc:Choice>
    <mc:Fallback xmlns="">
      <p:transition spd="slow" advTm="3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Mark Your Calendars!</a:t>
            </a:r>
            <a:endParaRPr/>
          </a:p>
        </p:txBody>
      </p:sp>
      <p:sp>
        <p:nvSpPr>
          <p:cNvPr id="130" name="Google Shape;130;p21"/>
          <p:cNvSpPr txBox="1">
            <a:spLocks noGrp="1"/>
          </p:cNvSpPr>
          <p:nvPr>
            <p:ph type="body" idx="1"/>
          </p:nvPr>
        </p:nvSpPr>
        <p:spPr>
          <a:xfrm>
            <a:off x="311700" y="1234075"/>
            <a:ext cx="8520600" cy="3453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a:latin typeface="Cherry Cream Soda"/>
                <a:ea typeface="Cherry Cream Soda"/>
                <a:cs typeface="Cherry Cream Soda"/>
                <a:sym typeface="Cherry Cream Soda"/>
              </a:rPr>
              <a:t>Project Before Back to School Night:</a:t>
            </a:r>
            <a:endParaRPr sz="2800">
              <a:latin typeface="Cherry Cream Soda"/>
              <a:ea typeface="Cherry Cream Soda"/>
              <a:cs typeface="Cherry Cream Soda"/>
              <a:sym typeface="Cherry Cream Soda"/>
            </a:endParaRPr>
          </a:p>
          <a:p>
            <a:pPr marL="0" lvl="0" indent="0" algn="ctr" rtl="0">
              <a:spcBef>
                <a:spcPts val="1200"/>
              </a:spcBef>
              <a:spcAft>
                <a:spcPts val="0"/>
              </a:spcAft>
              <a:buNone/>
            </a:pPr>
            <a:r>
              <a:rPr lang="en" sz="2800">
                <a:latin typeface="Cherry Cream Soda"/>
                <a:ea typeface="Cherry Cream Soda"/>
                <a:cs typeface="Cherry Cream Soda"/>
                <a:sym typeface="Cherry Cream Soda"/>
              </a:rPr>
              <a:t>Wednesday, September 20th</a:t>
            </a:r>
            <a:endParaRPr sz="2800">
              <a:latin typeface="Cherry Cream Soda"/>
              <a:ea typeface="Cherry Cream Soda"/>
              <a:cs typeface="Cherry Cream Soda"/>
              <a:sym typeface="Cherry Cream Soda"/>
            </a:endParaRPr>
          </a:p>
          <a:p>
            <a:pPr marL="0" lvl="0" indent="0" algn="ctr" rtl="0">
              <a:spcBef>
                <a:spcPts val="1200"/>
              </a:spcBef>
              <a:spcAft>
                <a:spcPts val="0"/>
              </a:spcAft>
              <a:buNone/>
            </a:pPr>
            <a:endParaRPr sz="2800">
              <a:latin typeface="Cherry Cream Soda"/>
              <a:ea typeface="Cherry Cream Soda"/>
              <a:cs typeface="Cherry Cream Soda"/>
              <a:sym typeface="Cherry Cream Soda"/>
            </a:endParaRPr>
          </a:p>
          <a:p>
            <a:pPr marL="0" lvl="0" indent="0" algn="ctr" rtl="0">
              <a:spcBef>
                <a:spcPts val="1200"/>
              </a:spcBef>
              <a:spcAft>
                <a:spcPts val="0"/>
              </a:spcAft>
              <a:buNone/>
            </a:pPr>
            <a:endParaRPr sz="2800">
              <a:latin typeface="Cherry Cream Soda"/>
              <a:ea typeface="Cherry Cream Soda"/>
              <a:cs typeface="Cherry Cream Soda"/>
              <a:sym typeface="Cherry Cream Soda"/>
            </a:endParaRPr>
          </a:p>
          <a:p>
            <a:pPr marL="0" lvl="0" indent="0" algn="ctr" rtl="0">
              <a:spcBef>
                <a:spcPts val="1200"/>
              </a:spcBef>
              <a:spcAft>
                <a:spcPts val="0"/>
              </a:spcAft>
              <a:buNone/>
            </a:pPr>
            <a:endParaRPr sz="2800">
              <a:latin typeface="Cherry Cream Soda"/>
              <a:ea typeface="Cherry Cream Soda"/>
              <a:cs typeface="Cherry Cream Soda"/>
              <a:sym typeface="Cherry Cream Soda"/>
            </a:endParaRPr>
          </a:p>
          <a:p>
            <a:pPr marL="0" lvl="0" indent="0" algn="ctr" rtl="0">
              <a:spcBef>
                <a:spcPts val="1200"/>
              </a:spcBef>
              <a:spcAft>
                <a:spcPts val="1200"/>
              </a:spcAft>
              <a:buNone/>
            </a:pPr>
            <a:endParaRPr sz="2800">
              <a:latin typeface="Cherry Cream Soda"/>
              <a:ea typeface="Cherry Cream Soda"/>
              <a:cs typeface="Cherry Cream Soda"/>
              <a:sym typeface="Cherry Cream Soda"/>
            </a:endParaRPr>
          </a:p>
        </p:txBody>
      </p:sp>
      <p:pic>
        <p:nvPicPr>
          <p:cNvPr id="131" name="Google Shape;131;p21"/>
          <p:cNvPicPr preferRelativeResize="0"/>
          <p:nvPr/>
        </p:nvPicPr>
        <p:blipFill>
          <a:blip r:embed="rId5">
            <a:alphaModFix/>
          </a:blip>
          <a:stretch>
            <a:fillRect/>
          </a:stretch>
        </p:blipFill>
        <p:spPr>
          <a:xfrm>
            <a:off x="1601200" y="2571747"/>
            <a:ext cx="5829300" cy="1847375"/>
          </a:xfrm>
          <a:prstGeom prst="rect">
            <a:avLst/>
          </a:prstGeom>
          <a:noFill/>
          <a:ln>
            <a:noFill/>
          </a:ln>
        </p:spPr>
      </p:pic>
      <p:pic>
        <p:nvPicPr>
          <p:cNvPr id="4" name="Audio 3">
            <a:hlinkClick r:id="" action="ppaction://media"/>
            <a:extLst>
              <a:ext uri="{FF2B5EF4-FFF2-40B4-BE49-F238E27FC236}">
                <a16:creationId xmlns:a16="http://schemas.microsoft.com/office/drawing/2014/main" id="{E3207545-B770-CCD8-40BB-A1540993E1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874"/>
    </mc:Choice>
    <mc:Fallback xmlns="">
      <p:transition spd="slow" advTm="2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TotalTime>
  <Words>478</Words>
  <Application>Microsoft Office PowerPoint</Application>
  <PresentationFormat>On-screen Show (16:9)</PresentationFormat>
  <Paragraphs>78</Paragraphs>
  <Slides>10</Slides>
  <Notes>10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Playfair Display</vt:lpstr>
      <vt:lpstr>Times New Roman</vt:lpstr>
      <vt:lpstr>Cherry Cream Soda</vt:lpstr>
      <vt:lpstr>Arial</vt:lpstr>
      <vt:lpstr>Pacifico</vt:lpstr>
      <vt:lpstr>Montserrat</vt:lpstr>
      <vt:lpstr>Oswald</vt:lpstr>
      <vt:lpstr>Pop</vt:lpstr>
      <vt:lpstr>Welcome to Project Before at Selover</vt:lpstr>
      <vt:lpstr>The Selover Team!</vt:lpstr>
      <vt:lpstr>What You Need to Know…SCHOOL HOURS:</vt:lpstr>
      <vt:lpstr>What You Need to Know…ARRIVAL (Friday &amp; Monday Only): </vt:lpstr>
      <vt:lpstr>What You Need to Know…ARRIVAL (General):</vt:lpstr>
      <vt:lpstr>What You Need to Know…DISMISSAL:</vt:lpstr>
      <vt:lpstr>PowerPoint Presentation</vt:lpstr>
      <vt:lpstr>Today’s Orientation:</vt:lpstr>
      <vt:lpstr>Mark Your Calendars!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Project Before at Selover</dc:title>
  <dc:creator>Obryk, Nina</dc:creator>
  <cp:lastModifiedBy>McDade, Kathleen</cp:lastModifiedBy>
  <cp:revision>2</cp:revision>
  <dcterms:modified xsi:type="dcterms:W3CDTF">2023-09-08T14:24:47Z</dcterms:modified>
</cp:coreProperties>
</file>