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72">
          <p15:clr>
            <a:srgbClr val="F26B43"/>
          </p15:clr>
        </p15:guide>
        <p15:guide id="2" pos="5424">
          <p15:clr>
            <a:srgbClr val="F26B43"/>
          </p15:clr>
        </p15:guide>
        <p15:guide id="3" pos="336">
          <p15:clr>
            <a:srgbClr val="F26B43"/>
          </p15:clr>
        </p15:guide>
        <p15:guide id="4" orient="horz" pos="3936">
          <p15:clr>
            <a:srgbClr val="F26B43"/>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767A3D7-1B2C-44AA-AFDC-34D8442C55F2}">
  <a:tblStyle styleId="{0767A3D7-1B2C-44AA-AFDC-34D8442C55F2}"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72" orient="horz"/>
        <p:guide pos="5424"/>
        <p:guide pos="336"/>
        <p:guide pos="3936" orient="horz"/>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5" name="Google Shape;10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7" name="Google Shape;207;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 name="Google Shape;208;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ba56b048bb_1_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6" name="Google Shape;216;gba56b048bb_1_2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gba56b048bb_1_2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a9c4a313fe_0_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1" name="Google Shape;111;ga9c4a313fe_0_2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 name="Google Shape;112;ga9c4a313fe_0_2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ba56b048bb_1_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9" name="Google Shape;159;gba56b048bb_1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gba56b048bb_1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9" name="Google Shape;169;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ba56b048bb_1_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8" name="Google Shape;178;gba56b048bb_1_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gba56b048bb_1_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8" name="Google Shape;188;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ba56b048bb_1_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7" name="Google Shape;197;gba56b048bb_1_1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gba56b048bb_1_1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p:cSld name="Vertical Title and Text">
    <p:spTree>
      <p:nvGrpSpPr>
        <p:cNvPr id="13" name="Shape 13"/>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pirit - Behaviors">
  <p:cSld name="Spirit - Behaviors">
    <p:spTree>
      <p:nvGrpSpPr>
        <p:cNvPr id="62" name="Shape 62"/>
        <p:cNvGrpSpPr/>
        <p:nvPr/>
      </p:nvGrpSpPr>
      <p:grpSpPr>
        <a:xfrm>
          <a:off x="0" y="0"/>
          <a:ext cx="0" cy="0"/>
          <a:chOff x="0" y="0"/>
          <a:chExt cx="0" cy="0"/>
        </a:xfrm>
      </p:grpSpPr>
      <p:sp>
        <p:nvSpPr>
          <p:cNvPr id="63" name="Google Shape;63;p11"/>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grpSp>
        <p:nvGrpSpPr>
          <p:cNvPr id="64" name="Google Shape;64;p11"/>
          <p:cNvGrpSpPr/>
          <p:nvPr/>
        </p:nvGrpSpPr>
        <p:grpSpPr>
          <a:xfrm>
            <a:off x="251519" y="1700808"/>
            <a:ext cx="8784977" cy="6378019"/>
            <a:chOff x="-252537" y="1196752"/>
            <a:chExt cx="9679632" cy="6378019"/>
          </a:xfrm>
        </p:grpSpPr>
        <p:grpSp>
          <p:nvGrpSpPr>
            <p:cNvPr id="65" name="Google Shape;65;p11"/>
            <p:cNvGrpSpPr/>
            <p:nvPr/>
          </p:nvGrpSpPr>
          <p:grpSpPr>
            <a:xfrm>
              <a:off x="-252536" y="1243808"/>
              <a:ext cx="9593407" cy="298946"/>
              <a:chOff x="81536" y="204739"/>
              <a:chExt cx="9998860" cy="306538"/>
            </a:xfrm>
          </p:grpSpPr>
          <p:sp>
            <p:nvSpPr>
              <p:cNvPr id="66" name="Google Shape;66;p11"/>
              <p:cNvSpPr/>
              <p:nvPr/>
            </p:nvSpPr>
            <p:spPr>
              <a:xfrm>
                <a:off x="81536" y="204739"/>
                <a:ext cx="2451381" cy="306538"/>
              </a:xfrm>
              <a:prstGeom prst="rect">
                <a:avLst/>
              </a:prstGeom>
              <a:gradFill>
                <a:gsLst>
                  <a:gs pos="0">
                    <a:srgbClr val="FFFFFF"/>
                  </a:gs>
                  <a:gs pos="35000">
                    <a:srgbClr val="5F5E5F"/>
                  </a:gs>
                  <a:gs pos="100000">
                    <a:srgbClr val="232323"/>
                  </a:gs>
                </a:gsLst>
                <a:path path="circle">
                  <a:fillToRect b="50%" l="50%" r="50%" t="50%"/>
                </a:path>
                <a:tileRect/>
              </a:gradFill>
              <a:ln cap="flat" cmpd="sng" w="9525">
                <a:solidFill>
                  <a:srgbClr val="E2E2E2"/>
                </a:solidFill>
                <a:prstDash val="solid"/>
                <a:miter lim="800000"/>
                <a:headEnd len="sm" w="sm" type="none"/>
                <a:tailEnd len="sm" w="sm" type="none"/>
              </a:ln>
            </p:spPr>
            <p:txBody>
              <a:bodyPr anchorCtr="0" anchor="ctr" bIns="90000" lIns="91425" spcFirstLastPara="1" rIns="91425" wrap="square" tIns="90000">
                <a:noAutofit/>
              </a:bodyPr>
              <a:lstStyle/>
              <a:p>
                <a:pPr indent="0" lvl="0" marL="0" marR="0" rtl="0" algn="ctr">
                  <a:spcBef>
                    <a:spcPts val="0"/>
                  </a:spcBef>
                  <a:spcAft>
                    <a:spcPts val="0"/>
                  </a:spcAft>
                  <a:buNone/>
                </a:pPr>
                <a:r>
                  <a:t/>
                </a:r>
                <a:endParaRPr sz="1400">
                  <a:solidFill>
                    <a:srgbClr val="43525B"/>
                  </a:solidFill>
                  <a:latin typeface="Calibri"/>
                  <a:ea typeface="Calibri"/>
                  <a:cs typeface="Calibri"/>
                  <a:sym typeface="Calibri"/>
                </a:endParaRPr>
              </a:p>
            </p:txBody>
          </p:sp>
          <p:sp>
            <p:nvSpPr>
              <p:cNvPr id="67" name="Google Shape;67;p11"/>
              <p:cNvSpPr/>
              <p:nvPr/>
            </p:nvSpPr>
            <p:spPr>
              <a:xfrm>
                <a:off x="2597362" y="204739"/>
                <a:ext cx="2451381" cy="306538"/>
              </a:xfrm>
              <a:prstGeom prst="rect">
                <a:avLst/>
              </a:prstGeom>
              <a:gradFill>
                <a:gsLst>
                  <a:gs pos="0">
                    <a:srgbClr val="FFFFFF"/>
                  </a:gs>
                  <a:gs pos="35000">
                    <a:srgbClr val="7A1618"/>
                  </a:gs>
                  <a:gs pos="100000">
                    <a:srgbClr val="3C1515"/>
                  </a:gs>
                </a:gsLst>
                <a:path path="circle">
                  <a:fillToRect b="50%" l="50%" r="50%" t="50%"/>
                </a:path>
                <a:tileRect/>
              </a:gradFill>
              <a:ln cap="flat" cmpd="sng" w="9525">
                <a:solidFill>
                  <a:srgbClr val="E2E2E2"/>
                </a:solidFill>
                <a:prstDash val="solid"/>
                <a:miter lim="800000"/>
                <a:headEnd len="sm" w="sm" type="none"/>
                <a:tailEnd len="sm" w="sm" type="none"/>
              </a:ln>
            </p:spPr>
            <p:txBody>
              <a:bodyPr anchorCtr="0" anchor="ctr" bIns="90000" lIns="91425" spcFirstLastPara="1" rIns="91425" wrap="square" tIns="90000">
                <a:noAutofit/>
              </a:bodyPr>
              <a:lstStyle/>
              <a:p>
                <a:pPr indent="0" lvl="0" marL="0" marR="0" rtl="0" algn="ctr">
                  <a:spcBef>
                    <a:spcPts val="0"/>
                  </a:spcBef>
                  <a:spcAft>
                    <a:spcPts val="0"/>
                  </a:spcAft>
                  <a:buNone/>
                </a:pPr>
                <a:r>
                  <a:t/>
                </a:r>
                <a:endParaRPr sz="1400">
                  <a:solidFill>
                    <a:srgbClr val="43525B"/>
                  </a:solidFill>
                  <a:latin typeface="Calibri"/>
                  <a:ea typeface="Calibri"/>
                  <a:cs typeface="Calibri"/>
                  <a:sym typeface="Calibri"/>
                </a:endParaRPr>
              </a:p>
            </p:txBody>
          </p:sp>
          <p:sp>
            <p:nvSpPr>
              <p:cNvPr id="68" name="Google Shape;68;p11"/>
              <p:cNvSpPr/>
              <p:nvPr/>
            </p:nvSpPr>
            <p:spPr>
              <a:xfrm>
                <a:off x="5113188" y="204739"/>
                <a:ext cx="2451381" cy="306538"/>
              </a:xfrm>
              <a:prstGeom prst="rect">
                <a:avLst/>
              </a:prstGeom>
              <a:gradFill>
                <a:gsLst>
                  <a:gs pos="0">
                    <a:srgbClr val="FFFFFF"/>
                  </a:gs>
                  <a:gs pos="35000">
                    <a:srgbClr val="405499"/>
                  </a:gs>
                  <a:gs pos="100000">
                    <a:srgbClr val="1B2955"/>
                  </a:gs>
                </a:gsLst>
                <a:path path="circle">
                  <a:fillToRect b="50%" l="50%" r="50%" t="50%"/>
                </a:path>
                <a:tileRect/>
              </a:gradFill>
              <a:ln cap="flat" cmpd="sng" w="9525">
                <a:solidFill>
                  <a:srgbClr val="E2E2E2"/>
                </a:solidFill>
                <a:prstDash val="solid"/>
                <a:miter lim="800000"/>
                <a:headEnd len="sm" w="sm" type="none"/>
                <a:tailEnd len="sm" w="sm" type="none"/>
              </a:ln>
            </p:spPr>
            <p:txBody>
              <a:bodyPr anchorCtr="0" anchor="ctr" bIns="90000" lIns="91425" spcFirstLastPara="1" rIns="91425" wrap="square" tIns="90000">
                <a:noAutofit/>
              </a:bodyPr>
              <a:lstStyle/>
              <a:p>
                <a:pPr indent="0" lvl="0" marL="0" marR="0" rtl="0" algn="ctr">
                  <a:spcBef>
                    <a:spcPts val="0"/>
                  </a:spcBef>
                  <a:spcAft>
                    <a:spcPts val="0"/>
                  </a:spcAft>
                  <a:buNone/>
                </a:pPr>
                <a:r>
                  <a:t/>
                </a:r>
                <a:endParaRPr sz="1400">
                  <a:solidFill>
                    <a:srgbClr val="43525B"/>
                  </a:solidFill>
                  <a:latin typeface="Calibri"/>
                  <a:ea typeface="Calibri"/>
                  <a:cs typeface="Calibri"/>
                  <a:sym typeface="Calibri"/>
                </a:endParaRPr>
              </a:p>
            </p:txBody>
          </p:sp>
          <p:sp>
            <p:nvSpPr>
              <p:cNvPr id="69" name="Google Shape;69;p11"/>
              <p:cNvSpPr/>
              <p:nvPr/>
            </p:nvSpPr>
            <p:spPr>
              <a:xfrm>
                <a:off x="7629015" y="204739"/>
                <a:ext cx="2451381" cy="306538"/>
              </a:xfrm>
              <a:prstGeom prst="rect">
                <a:avLst/>
              </a:prstGeom>
              <a:gradFill>
                <a:gsLst>
                  <a:gs pos="0">
                    <a:srgbClr val="FFFFFF"/>
                  </a:gs>
                  <a:gs pos="35000">
                    <a:srgbClr val="2D8642"/>
                  </a:gs>
                  <a:gs pos="100000">
                    <a:srgbClr val="1E582A"/>
                  </a:gs>
                </a:gsLst>
                <a:path path="circle">
                  <a:fillToRect b="50%" l="50%" r="50%" t="50%"/>
                </a:path>
                <a:tileRect/>
              </a:gradFill>
              <a:ln cap="flat" cmpd="sng" w="9525">
                <a:solidFill>
                  <a:srgbClr val="E2E2E2"/>
                </a:solidFill>
                <a:prstDash val="solid"/>
                <a:miter lim="800000"/>
                <a:headEnd len="sm" w="sm" type="none"/>
                <a:tailEnd len="sm" w="sm" type="none"/>
              </a:ln>
            </p:spPr>
            <p:txBody>
              <a:bodyPr anchorCtr="0" anchor="ctr" bIns="90000" lIns="91425" spcFirstLastPara="1" rIns="91425" wrap="square" tIns="90000">
                <a:noAutofit/>
              </a:bodyPr>
              <a:lstStyle/>
              <a:p>
                <a:pPr indent="0" lvl="0" marL="0" marR="0" rtl="0" algn="ctr">
                  <a:spcBef>
                    <a:spcPts val="0"/>
                  </a:spcBef>
                  <a:spcAft>
                    <a:spcPts val="0"/>
                  </a:spcAft>
                  <a:buNone/>
                </a:pPr>
                <a:r>
                  <a:t/>
                </a:r>
                <a:endParaRPr sz="1400">
                  <a:solidFill>
                    <a:srgbClr val="43525B"/>
                  </a:solidFill>
                  <a:latin typeface="Calibri"/>
                  <a:ea typeface="Calibri"/>
                  <a:cs typeface="Calibri"/>
                  <a:sym typeface="Calibri"/>
                </a:endParaRPr>
              </a:p>
            </p:txBody>
          </p:sp>
        </p:grpSp>
        <p:sp>
          <p:nvSpPr>
            <p:cNvPr id="70" name="Google Shape;70;p11"/>
            <p:cNvSpPr txBox="1"/>
            <p:nvPr/>
          </p:nvSpPr>
          <p:spPr>
            <a:xfrm>
              <a:off x="34639" y="1196752"/>
              <a:ext cx="8992800" cy="831600"/>
            </a:xfrm>
            <a:prstGeom prst="rect">
              <a:avLst/>
            </a:prstGeom>
            <a:noFill/>
            <a:ln>
              <a:noFill/>
            </a:ln>
          </p:spPr>
          <p:txBody>
            <a:bodyPr anchorCtr="0" anchor="b" bIns="45700" lIns="0" spcFirstLastPara="1" rIns="0" wrap="square" tIns="45700">
              <a:noAutofit/>
            </a:bodyPr>
            <a:lstStyle/>
            <a:p>
              <a:pPr indent="0" lvl="0" marL="0" marR="0" rtl="0" algn="l">
                <a:spcBef>
                  <a:spcPts val="0"/>
                </a:spcBef>
                <a:spcAft>
                  <a:spcPts val="0"/>
                </a:spcAft>
                <a:buClr>
                  <a:schemeClr val="dk1"/>
                </a:buClr>
                <a:buSzPts val="2400"/>
                <a:buFont typeface="Calibri"/>
                <a:buNone/>
              </a:pPr>
              <a:r>
                <a:t/>
              </a:r>
              <a:endParaRPr b="1" sz="2400">
                <a:solidFill>
                  <a:schemeClr val="dk1"/>
                </a:solidFill>
                <a:latin typeface="Calibri"/>
                <a:ea typeface="Calibri"/>
                <a:cs typeface="Calibri"/>
                <a:sym typeface="Calibri"/>
              </a:endParaRPr>
            </a:p>
          </p:txBody>
        </p:sp>
        <p:sp>
          <p:nvSpPr>
            <p:cNvPr id="71" name="Google Shape;71;p11"/>
            <p:cNvSpPr/>
            <p:nvPr/>
          </p:nvSpPr>
          <p:spPr>
            <a:xfrm>
              <a:off x="6158587" y="2950183"/>
              <a:ext cx="1505324" cy="1505324"/>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None/>
              </a:pPr>
              <a:r>
                <a:t/>
              </a:r>
              <a:endParaRPr b="1" sz="1147">
                <a:solidFill>
                  <a:srgbClr val="231F20"/>
                </a:solidFill>
                <a:latin typeface="Calibri"/>
                <a:ea typeface="Calibri"/>
                <a:cs typeface="Calibri"/>
                <a:sym typeface="Calibri"/>
              </a:endParaRPr>
            </a:p>
            <a:p>
              <a:pPr indent="0" lvl="0" marL="0" marR="0" rtl="0" algn="ctr">
                <a:spcBef>
                  <a:spcPts val="0"/>
                </a:spcBef>
                <a:spcAft>
                  <a:spcPts val="0"/>
                </a:spcAft>
                <a:buNone/>
              </a:pPr>
              <a:r>
                <a:t/>
              </a:r>
              <a:endParaRPr sz="765">
                <a:solidFill>
                  <a:srgbClr val="231F20"/>
                </a:solidFill>
                <a:latin typeface="Calibri"/>
                <a:ea typeface="Calibri"/>
                <a:cs typeface="Calibri"/>
                <a:sym typeface="Calibri"/>
              </a:endParaRPr>
            </a:p>
          </p:txBody>
        </p:sp>
        <p:sp>
          <p:nvSpPr>
            <p:cNvPr id="72" name="Google Shape;72;p11"/>
            <p:cNvSpPr/>
            <p:nvPr/>
          </p:nvSpPr>
          <p:spPr>
            <a:xfrm>
              <a:off x="6158587" y="4455506"/>
              <a:ext cx="1505324" cy="150532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p:txBody>
        </p:sp>
        <p:sp>
          <p:nvSpPr>
            <p:cNvPr id="73" name="Google Shape;73;p11"/>
            <p:cNvSpPr/>
            <p:nvPr/>
          </p:nvSpPr>
          <p:spPr>
            <a:xfrm>
              <a:off x="7597004" y="4455506"/>
              <a:ext cx="1505324" cy="150532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p:txBody>
        </p:sp>
        <p:sp>
          <p:nvSpPr>
            <p:cNvPr id="74" name="Google Shape;74;p11"/>
            <p:cNvSpPr/>
            <p:nvPr/>
          </p:nvSpPr>
          <p:spPr>
            <a:xfrm>
              <a:off x="-252537" y="1583703"/>
              <a:ext cx="2398367" cy="599106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700">
                <a:solidFill>
                  <a:srgbClr val="3E3E3E"/>
                </a:solidFill>
                <a:latin typeface="Arial"/>
                <a:ea typeface="Arial"/>
                <a:cs typeface="Arial"/>
                <a:sym typeface="Arial"/>
              </a:endParaRPr>
            </a:p>
            <a:p>
              <a:pPr indent="0" lvl="0" marL="0" marR="0" rtl="0" algn="l">
                <a:spcBef>
                  <a:spcPts val="0"/>
                </a:spcBef>
                <a:spcAft>
                  <a:spcPts val="0"/>
                </a:spcAft>
                <a:buNone/>
              </a:pPr>
              <a:r>
                <a:rPr b="1" lang="en-US" sz="700">
                  <a:solidFill>
                    <a:srgbClr val="3E3E3E"/>
                  </a:solidFill>
                  <a:latin typeface="Arial"/>
                  <a:ea typeface="Arial"/>
                  <a:cs typeface="Arial"/>
                  <a:sym typeface="Arial"/>
                </a:rPr>
                <a:t>Builds relationships </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Demonstrates concern, respect, and understanding for the needs of others</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Fosters hospitality -- sense of belonging to the same team</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Builds relationships and rapport that nurture growth and invite stakeholders to collective action</a:t>
              </a:r>
              <a:endParaRPr sz="700" strike="sngStrike">
                <a:solidFill>
                  <a:srgbClr val="231F20"/>
                </a:solidFill>
                <a:latin typeface="Arial"/>
                <a:ea typeface="Arial"/>
                <a:cs typeface="Arial"/>
                <a:sym typeface="Arial"/>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Frequent availability, contact, and visibility with stakeholders</a:t>
              </a:r>
              <a:endParaRPr b="1" sz="700">
                <a:solidFill>
                  <a:srgbClr val="231F20"/>
                </a:solidFill>
                <a:latin typeface="Arial"/>
                <a:ea typeface="Arial"/>
                <a:cs typeface="Arial"/>
                <a:sym typeface="Arial"/>
              </a:endParaRPr>
            </a:p>
            <a:p>
              <a:pPr indent="0" lvl="0" marL="0" marR="0" rtl="0" algn="l">
                <a:spcBef>
                  <a:spcPts val="0"/>
                </a:spcBef>
                <a:spcAft>
                  <a:spcPts val="0"/>
                </a:spcAft>
                <a:buNone/>
              </a:pPr>
              <a:r>
                <a:t/>
              </a:r>
              <a:endParaRPr b="1" sz="700">
                <a:solidFill>
                  <a:srgbClr val="3E3E3E"/>
                </a:solidFill>
                <a:latin typeface="Arial"/>
                <a:ea typeface="Arial"/>
                <a:cs typeface="Arial"/>
                <a:sym typeface="Arial"/>
              </a:endParaRPr>
            </a:p>
            <a:p>
              <a:pPr indent="0" lvl="0" marL="0" marR="0" rtl="0" algn="l">
                <a:spcBef>
                  <a:spcPts val="0"/>
                </a:spcBef>
                <a:spcAft>
                  <a:spcPts val="0"/>
                </a:spcAft>
                <a:buNone/>
              </a:pPr>
              <a:r>
                <a:rPr b="1" lang="en-US" sz="700">
                  <a:solidFill>
                    <a:srgbClr val="3E3E3E"/>
                  </a:solidFill>
                  <a:latin typeface="Arial"/>
                  <a:ea typeface="Arial"/>
                  <a:cs typeface="Arial"/>
                  <a:sym typeface="Arial"/>
                </a:rPr>
                <a:t>Communicates effectively</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Maintains open lines of clear, effective, and engaging communication with and among stakeholders</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Effectively synthesizes  and presents information in a way that  advocates and connects the district and community</a:t>
              </a:r>
              <a:endParaRPr b="1" sz="700">
                <a:solidFill>
                  <a:srgbClr val="231F20"/>
                </a:solidFill>
                <a:latin typeface="Arial"/>
                <a:ea typeface="Arial"/>
                <a:cs typeface="Arial"/>
                <a:sym typeface="Arial"/>
              </a:endParaRPr>
            </a:p>
            <a:p>
              <a:pPr indent="0" lvl="0" marL="0" marR="0" rtl="0" algn="l">
                <a:spcBef>
                  <a:spcPts val="0"/>
                </a:spcBef>
                <a:spcAft>
                  <a:spcPts val="0"/>
                </a:spcAft>
                <a:buNone/>
              </a:pPr>
              <a:r>
                <a:t/>
              </a:r>
              <a:endParaRPr b="1" sz="700">
                <a:solidFill>
                  <a:srgbClr val="3E3E3E"/>
                </a:solidFill>
                <a:latin typeface="Arial"/>
                <a:ea typeface="Arial"/>
                <a:cs typeface="Arial"/>
                <a:sym typeface="Arial"/>
              </a:endParaRPr>
            </a:p>
            <a:p>
              <a:pPr indent="0" lvl="0" marL="0" marR="0" rtl="0" algn="l">
                <a:spcBef>
                  <a:spcPts val="0"/>
                </a:spcBef>
                <a:spcAft>
                  <a:spcPts val="0"/>
                </a:spcAft>
                <a:buNone/>
              </a:pPr>
              <a:r>
                <a:rPr b="1" lang="en-US" sz="700">
                  <a:solidFill>
                    <a:srgbClr val="3E3E3E"/>
                  </a:solidFill>
                  <a:latin typeface="Arial"/>
                  <a:ea typeface="Arial"/>
                  <a:cs typeface="Arial"/>
                  <a:sym typeface="Arial"/>
                </a:rPr>
                <a:t>Models ethics</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Establishes trust by acting in ways that consistently reflect high standards of honesty, fairness, and confidentiality</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Demonstrates service orientation</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Maintains orderly environments for the physical and emotional safety of all stakeholders</a:t>
              </a:r>
              <a:endParaRPr/>
            </a:p>
            <a:p>
              <a:pPr indent="0" lvl="0" marL="0" marR="0" rtl="0" algn="l">
                <a:spcBef>
                  <a:spcPts val="0"/>
                </a:spcBef>
                <a:spcAft>
                  <a:spcPts val="0"/>
                </a:spcAft>
                <a:buNone/>
              </a:pPr>
              <a:r>
                <a:t/>
              </a:r>
              <a:endParaRPr b="1" sz="700">
                <a:solidFill>
                  <a:srgbClr val="3E3E3E"/>
                </a:solidFill>
                <a:latin typeface="Arial"/>
                <a:ea typeface="Arial"/>
                <a:cs typeface="Arial"/>
                <a:sym typeface="Arial"/>
              </a:endParaRPr>
            </a:p>
            <a:p>
              <a:pPr indent="0" lvl="0" marL="0" marR="0" rtl="0" algn="l">
                <a:spcBef>
                  <a:spcPts val="0"/>
                </a:spcBef>
                <a:spcAft>
                  <a:spcPts val="0"/>
                </a:spcAft>
                <a:buNone/>
              </a:pPr>
              <a:r>
                <a:rPr b="1" lang="en-US" sz="700">
                  <a:solidFill>
                    <a:srgbClr val="3E3E3E"/>
                  </a:solidFill>
                  <a:latin typeface="Arial"/>
                  <a:ea typeface="Arial"/>
                  <a:cs typeface="Arial"/>
                  <a:sym typeface="Arial"/>
                </a:rPr>
                <a:t>Exhibits professionalism</a:t>
              </a:r>
              <a:endParaRPr b="1" sz="700" strike="sngStrike">
                <a:solidFill>
                  <a:srgbClr val="3E3E3E"/>
                </a:solidFill>
                <a:latin typeface="Arial"/>
                <a:ea typeface="Arial"/>
                <a:cs typeface="Arial"/>
                <a:sym typeface="Arial"/>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Reflects on actions/decisions and seeks development and feedback for growth</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Possesses self-awareness around emotions, behaviors, and mindset</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Transitions skillfully  between different leadership styles to respond to context, individuals, and challenges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Maintains work-life balance and promotes a sense of well-being to address professional responsibilities</a:t>
              </a:r>
              <a:endParaRPr/>
            </a:p>
            <a:p>
              <a:pPr indent="0" lvl="0" marL="0" marR="0" rtl="0" algn="l">
                <a:spcBef>
                  <a:spcPts val="0"/>
                </a:spcBef>
                <a:spcAft>
                  <a:spcPts val="0"/>
                </a:spcAft>
                <a:buNone/>
              </a:pPr>
              <a:r>
                <a:t/>
              </a:r>
              <a:endParaRPr sz="700">
                <a:solidFill>
                  <a:srgbClr val="231F20"/>
                </a:solidFill>
                <a:latin typeface="Arial"/>
                <a:ea typeface="Arial"/>
                <a:cs typeface="Arial"/>
                <a:sym typeface="Arial"/>
              </a:endParaRPr>
            </a:p>
          </p:txBody>
        </p:sp>
        <p:sp>
          <p:nvSpPr>
            <p:cNvPr id="75" name="Google Shape;75;p11"/>
            <p:cNvSpPr/>
            <p:nvPr/>
          </p:nvSpPr>
          <p:spPr>
            <a:xfrm>
              <a:off x="2161273" y="1583703"/>
              <a:ext cx="2369766" cy="547638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700">
                <a:solidFill>
                  <a:srgbClr val="771618"/>
                </a:solidFill>
                <a:latin typeface="Arial"/>
                <a:ea typeface="Arial"/>
                <a:cs typeface="Arial"/>
                <a:sym typeface="Arial"/>
              </a:endParaRPr>
            </a:p>
            <a:p>
              <a:pPr indent="0" lvl="0" marL="0" marR="0" rtl="0" algn="l">
                <a:spcBef>
                  <a:spcPts val="0"/>
                </a:spcBef>
                <a:spcAft>
                  <a:spcPts val="0"/>
                </a:spcAft>
                <a:buNone/>
              </a:pPr>
              <a:r>
                <a:rPr b="1" lang="en-US" sz="700">
                  <a:solidFill>
                    <a:srgbClr val="771618"/>
                  </a:solidFill>
                  <a:latin typeface="Arial"/>
                  <a:ea typeface="Arial"/>
                  <a:cs typeface="Arial"/>
                  <a:sym typeface="Arial"/>
                </a:rPr>
                <a:t>Demonstrates expertise</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Possesses expertise and continuous desire to learn and ask questions in order to better serve students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Encourages and partners with all stakeholders in pursuing excellence and success</a:t>
              </a:r>
              <a:endParaRPr/>
            </a:p>
            <a:p>
              <a:pPr indent="0" lvl="0" marL="0" marR="0" rtl="0" algn="l">
                <a:spcBef>
                  <a:spcPts val="0"/>
                </a:spcBef>
                <a:spcAft>
                  <a:spcPts val="0"/>
                </a:spcAft>
                <a:buNone/>
              </a:pPr>
              <a:r>
                <a:t/>
              </a:r>
              <a:endParaRPr b="1" sz="700">
                <a:solidFill>
                  <a:srgbClr val="771618"/>
                </a:solidFill>
                <a:latin typeface="Arial"/>
                <a:ea typeface="Arial"/>
                <a:cs typeface="Arial"/>
                <a:sym typeface="Arial"/>
              </a:endParaRPr>
            </a:p>
            <a:p>
              <a:pPr indent="0" lvl="0" marL="0" marR="0" rtl="0" algn="l">
                <a:spcBef>
                  <a:spcPts val="0"/>
                </a:spcBef>
                <a:spcAft>
                  <a:spcPts val="0"/>
                </a:spcAft>
                <a:buNone/>
              </a:pPr>
              <a:r>
                <a:rPr b="1" lang="en-US" sz="700">
                  <a:solidFill>
                    <a:srgbClr val="771618"/>
                  </a:solidFill>
                  <a:latin typeface="Arial"/>
                  <a:ea typeface="Arial"/>
                  <a:cs typeface="Arial"/>
                  <a:sym typeface="Arial"/>
                </a:rPr>
                <a:t>Establishes shared vision</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Engages staff, students, and community in creation of shared vision, which is clear, specific, and operational</a:t>
              </a:r>
              <a:endParaRPr/>
            </a:p>
            <a:p>
              <a:pPr indent="0" lvl="0" marL="0" marR="0" rtl="0" algn="l">
                <a:spcBef>
                  <a:spcPts val="0"/>
                </a:spcBef>
                <a:spcAft>
                  <a:spcPts val="0"/>
                </a:spcAft>
                <a:buNone/>
              </a:pPr>
              <a:r>
                <a:t/>
              </a:r>
              <a:endParaRPr b="1" sz="700">
                <a:solidFill>
                  <a:srgbClr val="771618"/>
                </a:solidFill>
                <a:latin typeface="Arial"/>
                <a:ea typeface="Arial"/>
                <a:cs typeface="Arial"/>
                <a:sym typeface="Arial"/>
              </a:endParaRPr>
            </a:p>
            <a:p>
              <a:pPr indent="0" lvl="0" marL="0" marR="0" rtl="0" algn="l">
                <a:spcBef>
                  <a:spcPts val="0"/>
                </a:spcBef>
                <a:spcAft>
                  <a:spcPts val="0"/>
                </a:spcAft>
                <a:buNone/>
              </a:pPr>
              <a:r>
                <a:rPr b="1" lang="en-US" sz="700">
                  <a:solidFill>
                    <a:srgbClr val="771618"/>
                  </a:solidFill>
                  <a:latin typeface="Arial"/>
                  <a:ea typeface="Arial"/>
                  <a:cs typeface="Arial"/>
                  <a:sym typeface="Arial"/>
                </a:rPr>
                <a:t>Implements plan</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Collaboratively establishes realistic and measurable short- and mid-term goals aligned to vision and mission</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Engages team in monitoring progress through use of data</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Follows through to achieve goals through organization, prioritization, and time management </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Anticipates challenges and plans for them, utilizing effective problem-solving models as appropriate</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Maintains focus on vision and goals when involved in decision making about  strategies and programs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Procures and manages resources necessary to accomplish plan</a:t>
              </a:r>
              <a:endParaRPr/>
            </a:p>
            <a:p>
              <a:pPr indent="0" lvl="0" marL="0" marR="0" rtl="0" algn="l">
                <a:spcBef>
                  <a:spcPts val="0"/>
                </a:spcBef>
                <a:spcAft>
                  <a:spcPts val="0"/>
                </a:spcAft>
                <a:buNone/>
              </a:pPr>
              <a:r>
                <a:t/>
              </a:r>
              <a:endParaRPr b="1" sz="700">
                <a:solidFill>
                  <a:srgbClr val="771618"/>
                </a:solidFill>
                <a:latin typeface="Arial"/>
                <a:ea typeface="Arial"/>
                <a:cs typeface="Arial"/>
                <a:sym typeface="Arial"/>
              </a:endParaRPr>
            </a:p>
            <a:p>
              <a:pPr indent="0" lvl="0" marL="0" marR="0" rtl="0" algn="l">
                <a:spcBef>
                  <a:spcPts val="0"/>
                </a:spcBef>
                <a:spcAft>
                  <a:spcPts val="0"/>
                </a:spcAft>
                <a:buNone/>
              </a:pPr>
              <a:r>
                <a:rPr b="1" lang="en-US" sz="700">
                  <a:solidFill>
                    <a:srgbClr val="771618"/>
                  </a:solidFill>
                  <a:latin typeface="Arial"/>
                  <a:ea typeface="Arial"/>
                  <a:cs typeface="Arial"/>
                  <a:sym typeface="Arial"/>
                </a:rPr>
                <a:t>Expects results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Establishes high, concrete goals and expectations for all stakeholders through words and actions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Designs systems and structures to support environment for  optimal results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Exhibits strong commitment to fairness and equitable access, opportunities,  and resources for success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Meets demands for external accountability</a:t>
              </a:r>
              <a:endParaRPr/>
            </a:p>
            <a:p>
              <a:pPr indent="0" lvl="0" marL="0" marR="0" rtl="0" algn="l">
                <a:spcBef>
                  <a:spcPts val="0"/>
                </a:spcBef>
                <a:spcAft>
                  <a:spcPts val="0"/>
                </a:spcAft>
                <a:buNone/>
              </a:pPr>
              <a:r>
                <a:t/>
              </a:r>
              <a:endParaRPr sz="700">
                <a:solidFill>
                  <a:srgbClr val="231F20"/>
                </a:solidFill>
                <a:latin typeface="Arial"/>
                <a:ea typeface="Arial"/>
                <a:cs typeface="Arial"/>
                <a:sym typeface="Arial"/>
              </a:endParaRPr>
            </a:p>
          </p:txBody>
        </p:sp>
        <p:sp>
          <p:nvSpPr>
            <p:cNvPr id="76" name="Google Shape;76;p11"/>
            <p:cNvSpPr/>
            <p:nvPr/>
          </p:nvSpPr>
          <p:spPr>
            <a:xfrm>
              <a:off x="4575083" y="1583703"/>
              <a:ext cx="2351978" cy="55935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700">
                <a:solidFill>
                  <a:srgbClr val="29396F"/>
                </a:solidFill>
                <a:latin typeface="Arial"/>
                <a:ea typeface="Arial"/>
                <a:cs typeface="Arial"/>
                <a:sym typeface="Arial"/>
              </a:endParaRPr>
            </a:p>
            <a:p>
              <a:pPr indent="0" lvl="0" marL="0" marR="0" rtl="0" algn="l">
                <a:spcBef>
                  <a:spcPts val="0"/>
                </a:spcBef>
                <a:spcAft>
                  <a:spcPts val="0"/>
                </a:spcAft>
                <a:buNone/>
              </a:pPr>
              <a:r>
                <a:rPr b="1" lang="en-US" sz="700">
                  <a:solidFill>
                    <a:srgbClr val="29396F"/>
                  </a:solidFill>
                  <a:latin typeface="Arial"/>
                  <a:ea typeface="Arial"/>
                  <a:cs typeface="Arial"/>
                  <a:sym typeface="Arial"/>
                </a:rPr>
                <a:t>Builds capacity</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Ensures opportunities to develop strengths, build capacity, and address identified needs of all individuals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Supports growth through mentoring and coaching by providing specific, constructive, and actionable feedback</a:t>
              </a:r>
              <a:endParaRPr b="1" sz="700">
                <a:solidFill>
                  <a:srgbClr val="000000"/>
                </a:solidFill>
                <a:latin typeface="Arial"/>
                <a:ea typeface="Arial"/>
                <a:cs typeface="Arial"/>
                <a:sym typeface="Arial"/>
              </a:endParaRPr>
            </a:p>
            <a:p>
              <a:pPr indent="0" lvl="0" marL="0" marR="0" rtl="0" algn="l">
                <a:spcBef>
                  <a:spcPts val="0"/>
                </a:spcBef>
                <a:spcAft>
                  <a:spcPts val="0"/>
                </a:spcAft>
                <a:buNone/>
              </a:pPr>
              <a:r>
                <a:t/>
              </a:r>
              <a:endParaRPr b="1" sz="700">
                <a:solidFill>
                  <a:srgbClr val="29396F"/>
                </a:solidFill>
                <a:latin typeface="Arial"/>
                <a:ea typeface="Arial"/>
                <a:cs typeface="Arial"/>
                <a:sym typeface="Arial"/>
              </a:endParaRPr>
            </a:p>
            <a:p>
              <a:pPr indent="0" lvl="0" marL="0" marR="0" rtl="0" algn="l">
                <a:spcBef>
                  <a:spcPts val="0"/>
                </a:spcBef>
                <a:spcAft>
                  <a:spcPts val="0"/>
                </a:spcAft>
                <a:buNone/>
              </a:pPr>
              <a:r>
                <a:rPr b="1" lang="en-US" sz="700">
                  <a:solidFill>
                    <a:srgbClr val="29396F"/>
                  </a:solidFill>
                  <a:latin typeface="Arial"/>
                  <a:ea typeface="Arial"/>
                  <a:cs typeface="Arial"/>
                  <a:sym typeface="Arial"/>
                </a:rPr>
                <a:t>Promotes collaboration</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Values the capacity of all to contribute and engage in decisions that impact their work</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Encourages development of collective, organizational norms and structures that promote community of  collaboration and distributed leadership</a:t>
              </a:r>
              <a:endParaRPr/>
            </a:p>
            <a:p>
              <a:pPr indent="0" lvl="0" marL="0" marR="0" rtl="0" algn="l">
                <a:spcBef>
                  <a:spcPts val="0"/>
                </a:spcBef>
                <a:spcAft>
                  <a:spcPts val="0"/>
                </a:spcAft>
                <a:buNone/>
              </a:pPr>
              <a:r>
                <a:t/>
              </a:r>
              <a:endParaRPr b="1" sz="700">
                <a:solidFill>
                  <a:srgbClr val="29396F"/>
                </a:solidFill>
                <a:latin typeface="Arial"/>
                <a:ea typeface="Arial"/>
                <a:cs typeface="Arial"/>
                <a:sym typeface="Arial"/>
              </a:endParaRPr>
            </a:p>
            <a:p>
              <a:pPr indent="0" lvl="0" marL="0" marR="0" rtl="0" algn="l">
                <a:spcBef>
                  <a:spcPts val="0"/>
                </a:spcBef>
                <a:spcAft>
                  <a:spcPts val="0"/>
                </a:spcAft>
                <a:buNone/>
              </a:pPr>
              <a:r>
                <a:rPr b="1" lang="en-US" sz="700">
                  <a:solidFill>
                    <a:srgbClr val="29396F"/>
                  </a:solidFill>
                  <a:latin typeface="Arial"/>
                  <a:ea typeface="Arial"/>
                  <a:cs typeface="Arial"/>
                  <a:sym typeface="Arial"/>
                </a:rPr>
                <a:t>Inspires action</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Inspires others to accomplish things that might seem beyond their grasp</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Motivates staff to assume responsibility for achieving campus/district vision for all students</a:t>
              </a:r>
              <a:endParaRPr/>
            </a:p>
            <a:p>
              <a:pPr indent="0" lvl="0" marL="0" marR="0" rtl="0" algn="l">
                <a:spcBef>
                  <a:spcPts val="0"/>
                </a:spcBef>
                <a:spcAft>
                  <a:spcPts val="0"/>
                </a:spcAft>
                <a:buNone/>
              </a:pPr>
              <a:r>
                <a:t/>
              </a:r>
              <a:endParaRPr b="1" sz="700">
                <a:solidFill>
                  <a:srgbClr val="29396F"/>
                </a:solidFill>
                <a:latin typeface="Arial"/>
                <a:ea typeface="Arial"/>
                <a:cs typeface="Arial"/>
                <a:sym typeface="Arial"/>
              </a:endParaRPr>
            </a:p>
            <a:p>
              <a:pPr indent="0" lvl="0" marL="0" marR="0" rtl="0" algn="l">
                <a:spcBef>
                  <a:spcPts val="0"/>
                </a:spcBef>
                <a:spcAft>
                  <a:spcPts val="0"/>
                </a:spcAft>
                <a:buNone/>
              </a:pPr>
              <a:r>
                <a:rPr b="1" lang="en-US" sz="700">
                  <a:solidFill>
                    <a:srgbClr val="29396F"/>
                  </a:solidFill>
                  <a:latin typeface="Arial"/>
                  <a:ea typeface="Arial"/>
                  <a:cs typeface="Arial"/>
                  <a:sym typeface="Arial"/>
                </a:rPr>
                <a:t>Develops leaders </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Utilizes rigorous processes to identify, hire, place, and retain skilled staff </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Focuses on identifying the strengths in all staff and matching  staff to roles that grow capacity</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Develops future leaders through fair allocation of strategic assignments and delegated leadership responsibilities</a:t>
              </a:r>
              <a:endParaRPr/>
            </a:p>
            <a:p>
              <a:pPr indent="0" lvl="0" marL="0" marR="0" rtl="0" algn="l">
                <a:spcBef>
                  <a:spcPts val="0"/>
                </a:spcBef>
                <a:spcAft>
                  <a:spcPts val="0"/>
                </a:spcAft>
                <a:buNone/>
              </a:pPr>
              <a:r>
                <a:t/>
              </a:r>
              <a:endParaRPr sz="700">
                <a:solidFill>
                  <a:srgbClr val="231F20"/>
                </a:solidFill>
                <a:latin typeface="Arial"/>
                <a:ea typeface="Arial"/>
                <a:cs typeface="Arial"/>
                <a:sym typeface="Arial"/>
              </a:endParaRPr>
            </a:p>
          </p:txBody>
        </p:sp>
        <p:sp>
          <p:nvSpPr>
            <p:cNvPr id="77" name="Google Shape;77;p11"/>
            <p:cNvSpPr/>
            <p:nvPr/>
          </p:nvSpPr>
          <p:spPr>
            <a:xfrm>
              <a:off x="6988894" y="1583703"/>
              <a:ext cx="2325720" cy="532261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700">
                <a:solidFill>
                  <a:srgbClr val="21602E"/>
                </a:solidFill>
                <a:latin typeface="Arial"/>
                <a:ea typeface="Arial"/>
                <a:cs typeface="Arial"/>
                <a:sym typeface="Arial"/>
              </a:endParaRPr>
            </a:p>
            <a:p>
              <a:pPr indent="0" lvl="0" marL="0" marR="0" rtl="0" algn="l">
                <a:spcBef>
                  <a:spcPts val="0"/>
                </a:spcBef>
                <a:spcAft>
                  <a:spcPts val="0"/>
                </a:spcAft>
                <a:buNone/>
              </a:pPr>
              <a:r>
                <a:rPr b="1" lang="en-US" sz="700">
                  <a:solidFill>
                    <a:srgbClr val="21602E"/>
                  </a:solidFill>
                  <a:latin typeface="Arial"/>
                  <a:ea typeface="Arial"/>
                  <a:cs typeface="Arial"/>
                  <a:sym typeface="Arial"/>
                </a:rPr>
                <a:t>Scans Environment</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Exhibits understanding of dense and complex connections between organizational elements and external environment</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Demonstrates foresight by engaging the organization in likely futures and scenario planning to identify concerns and opportunities for improvement</a:t>
              </a:r>
              <a:endParaRPr/>
            </a:p>
            <a:p>
              <a:pPr indent="0" lvl="0" marL="0" marR="0" rtl="0" algn="l">
                <a:spcBef>
                  <a:spcPts val="0"/>
                </a:spcBef>
                <a:spcAft>
                  <a:spcPts val="0"/>
                </a:spcAft>
                <a:buNone/>
              </a:pPr>
              <a:r>
                <a:t/>
              </a:r>
              <a:endParaRPr b="1" sz="700">
                <a:solidFill>
                  <a:srgbClr val="21602E"/>
                </a:solidFill>
                <a:latin typeface="Arial"/>
                <a:ea typeface="Arial"/>
                <a:cs typeface="Arial"/>
                <a:sym typeface="Arial"/>
              </a:endParaRPr>
            </a:p>
            <a:p>
              <a:pPr indent="0" lvl="0" marL="0" marR="0" rtl="0" algn="l">
                <a:spcBef>
                  <a:spcPts val="0"/>
                </a:spcBef>
                <a:spcAft>
                  <a:spcPts val="0"/>
                </a:spcAft>
                <a:buNone/>
              </a:pPr>
              <a:r>
                <a:rPr b="1" lang="en-US" sz="700">
                  <a:solidFill>
                    <a:srgbClr val="21602E"/>
                  </a:solidFill>
                  <a:latin typeface="Arial"/>
                  <a:ea typeface="Arial"/>
                  <a:cs typeface="Arial"/>
                  <a:sym typeface="Arial"/>
                </a:rPr>
                <a:t>Champions solutions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Demonstrates intellectual curiosity and actively challenges the status quo</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Receptive to new ideas/perspectives from diverse stakeholders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Supports staff to try new practices and engage in risk-taking, aligned to vision and goals </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Engages organization with current research</a:t>
              </a:r>
              <a:endParaRPr/>
            </a:p>
            <a:p>
              <a:pPr indent="0" lvl="0" marL="0" marR="0" rtl="0" algn="l">
                <a:spcBef>
                  <a:spcPts val="0"/>
                </a:spcBef>
                <a:spcAft>
                  <a:spcPts val="0"/>
                </a:spcAft>
                <a:buNone/>
              </a:pPr>
              <a:r>
                <a:t/>
              </a:r>
              <a:endParaRPr b="1" sz="700">
                <a:solidFill>
                  <a:srgbClr val="21602E"/>
                </a:solidFill>
                <a:latin typeface="Arial"/>
                <a:ea typeface="Arial"/>
                <a:cs typeface="Arial"/>
                <a:sym typeface="Arial"/>
              </a:endParaRPr>
            </a:p>
            <a:p>
              <a:pPr indent="0" lvl="0" marL="0" marR="0" rtl="0" algn="l">
                <a:spcBef>
                  <a:spcPts val="0"/>
                </a:spcBef>
                <a:spcAft>
                  <a:spcPts val="0"/>
                </a:spcAft>
                <a:buNone/>
              </a:pPr>
              <a:r>
                <a:rPr b="1" lang="en-US" sz="700">
                  <a:solidFill>
                    <a:srgbClr val="21602E"/>
                  </a:solidFill>
                  <a:latin typeface="Arial"/>
                  <a:ea typeface="Arial"/>
                  <a:cs typeface="Arial"/>
                  <a:sym typeface="Arial"/>
                </a:rPr>
                <a:t>Manages change</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Demonstrates courage, initiative, and perseverance in bringing about meaningful change</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Resilient amid challenging circumstances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Anticipates and manages conflict in a constructive manner </a:t>
              </a:r>
              <a:endParaRPr/>
            </a:p>
            <a:p>
              <a:pPr indent="0" lvl="0" marL="0" marR="0" rtl="0" algn="l">
                <a:spcBef>
                  <a:spcPts val="0"/>
                </a:spcBef>
                <a:spcAft>
                  <a:spcPts val="0"/>
                </a:spcAft>
                <a:buNone/>
              </a:pPr>
              <a:r>
                <a:t/>
              </a:r>
              <a:endParaRPr b="1" sz="700">
                <a:solidFill>
                  <a:srgbClr val="21602E"/>
                </a:solidFill>
                <a:latin typeface="Arial"/>
                <a:ea typeface="Arial"/>
                <a:cs typeface="Arial"/>
                <a:sym typeface="Arial"/>
              </a:endParaRPr>
            </a:p>
            <a:p>
              <a:pPr indent="0" lvl="0" marL="0" marR="0" rtl="0" algn="l">
                <a:spcBef>
                  <a:spcPts val="0"/>
                </a:spcBef>
                <a:spcAft>
                  <a:spcPts val="0"/>
                </a:spcAft>
                <a:buNone/>
              </a:pPr>
              <a:r>
                <a:rPr b="1" lang="en-US" sz="700">
                  <a:solidFill>
                    <a:srgbClr val="21602E"/>
                  </a:solidFill>
                  <a:latin typeface="Arial"/>
                  <a:ea typeface="Arial"/>
                  <a:cs typeface="Arial"/>
                  <a:sym typeface="Arial"/>
                </a:rPr>
                <a:t>Acknowledges outcomes</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Creates a positive environment by recognizing and celebrating individual and team effort and success</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Acknowledges failure as opportunity to learn and improve</a:t>
              </a:r>
              <a:endParaRPr/>
            </a:p>
            <a:p>
              <a:pPr indent="-137658" lvl="0" marL="182108" marR="0" rtl="0" algn="l">
                <a:spcBef>
                  <a:spcPts val="0"/>
                </a:spcBef>
                <a:spcAft>
                  <a:spcPts val="0"/>
                </a:spcAft>
                <a:buClr>
                  <a:schemeClr val="dk1"/>
                </a:buClr>
                <a:buSzPts val="700"/>
                <a:buFont typeface="Arial"/>
                <a:buNone/>
              </a:pPr>
              <a:r>
                <a:t/>
              </a:r>
              <a:endParaRPr sz="700">
                <a:solidFill>
                  <a:srgbClr val="231F20"/>
                </a:solidFill>
                <a:latin typeface="Arial"/>
                <a:ea typeface="Arial"/>
                <a:cs typeface="Arial"/>
                <a:sym typeface="Arial"/>
              </a:endParaRPr>
            </a:p>
          </p:txBody>
        </p:sp>
        <p:sp>
          <p:nvSpPr>
            <p:cNvPr id="78" name="Google Shape;78;p11"/>
            <p:cNvSpPr txBox="1"/>
            <p:nvPr/>
          </p:nvSpPr>
          <p:spPr>
            <a:xfrm>
              <a:off x="-252536" y="1196752"/>
              <a:ext cx="2451381" cy="397201"/>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400">
                  <a:solidFill>
                    <a:schemeClr val="lt1"/>
                  </a:solidFill>
                  <a:latin typeface="Calibri"/>
                  <a:ea typeface="Calibri"/>
                  <a:cs typeface="Calibri"/>
                  <a:sym typeface="Calibri"/>
                </a:rPr>
                <a:t>Positive Engagement</a:t>
              </a:r>
              <a:endParaRPr/>
            </a:p>
          </p:txBody>
        </p:sp>
        <p:sp>
          <p:nvSpPr>
            <p:cNvPr id="79" name="Google Shape;79;p11"/>
            <p:cNvSpPr txBox="1"/>
            <p:nvPr/>
          </p:nvSpPr>
          <p:spPr>
            <a:xfrm>
              <a:off x="2108260" y="1209488"/>
              <a:ext cx="2451381" cy="397201"/>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400">
                  <a:solidFill>
                    <a:schemeClr val="lt1"/>
                  </a:solidFill>
                  <a:latin typeface="Calibri"/>
                  <a:ea typeface="Calibri"/>
                  <a:cs typeface="Calibri"/>
                  <a:sym typeface="Calibri"/>
                </a:rPr>
                <a:t>Student-centered Excellence</a:t>
              </a:r>
              <a:endParaRPr/>
            </a:p>
          </p:txBody>
        </p:sp>
        <p:sp>
          <p:nvSpPr>
            <p:cNvPr id="80" name="Google Shape;80;p11"/>
            <p:cNvSpPr txBox="1"/>
            <p:nvPr/>
          </p:nvSpPr>
          <p:spPr>
            <a:xfrm>
              <a:off x="4531039" y="1209488"/>
              <a:ext cx="2451381" cy="397201"/>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400">
                  <a:solidFill>
                    <a:schemeClr val="lt1"/>
                  </a:solidFill>
                  <a:latin typeface="Calibri"/>
                  <a:ea typeface="Calibri"/>
                  <a:cs typeface="Calibri"/>
                  <a:sym typeface="Calibri"/>
                </a:rPr>
                <a:t>Joint Empowerment</a:t>
              </a:r>
              <a:endParaRPr/>
            </a:p>
          </p:txBody>
        </p:sp>
        <p:sp>
          <p:nvSpPr>
            <p:cNvPr id="81" name="Google Shape;81;p11"/>
            <p:cNvSpPr txBox="1"/>
            <p:nvPr/>
          </p:nvSpPr>
          <p:spPr>
            <a:xfrm>
              <a:off x="6975714" y="1214037"/>
              <a:ext cx="2451381" cy="397201"/>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400">
                  <a:solidFill>
                    <a:schemeClr val="lt1"/>
                  </a:solidFill>
                  <a:latin typeface="Calibri"/>
                  <a:ea typeface="Calibri"/>
                  <a:cs typeface="Calibri"/>
                  <a:sym typeface="Calibri"/>
                </a:rPr>
                <a:t>Adaptive Innovation</a:t>
              </a: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apid">
  <p:cSld name="Rapid">
    <p:spTree>
      <p:nvGrpSpPr>
        <p:cNvPr id="82" name="Shape 82"/>
        <p:cNvGrpSpPr/>
        <p:nvPr/>
      </p:nvGrpSpPr>
      <p:grpSpPr>
        <a:xfrm>
          <a:off x="0" y="0"/>
          <a:ext cx="0" cy="0"/>
          <a:chOff x="0" y="0"/>
          <a:chExt cx="0" cy="0"/>
        </a:xfrm>
      </p:grpSpPr>
      <p:sp>
        <p:nvSpPr>
          <p:cNvPr id="83" name="Google Shape;83;p12"/>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2"/>
          <p:cNvSpPr/>
          <p:nvPr/>
        </p:nvSpPr>
        <p:spPr>
          <a:xfrm>
            <a:off x="683568" y="1920282"/>
            <a:ext cx="681768" cy="973955"/>
          </a:xfrm>
          <a:custGeom>
            <a:rect b="b" l="l" r="r" t="t"/>
            <a:pathLst>
              <a:path extrusionOk="0" h="681768" w="973954">
                <a:moveTo>
                  <a:pt x="973953" y="0"/>
                </a:moveTo>
                <a:lnTo>
                  <a:pt x="973953" y="443149"/>
                </a:lnTo>
                <a:lnTo>
                  <a:pt x="486977" y="681768"/>
                </a:lnTo>
                <a:lnTo>
                  <a:pt x="1" y="443149"/>
                </a:lnTo>
                <a:lnTo>
                  <a:pt x="1" y="0"/>
                </a:lnTo>
                <a:lnTo>
                  <a:pt x="486977" y="238619"/>
                </a:lnTo>
                <a:lnTo>
                  <a:pt x="973953" y="0"/>
                </a:lnTo>
                <a:close/>
              </a:path>
            </a:pathLst>
          </a:custGeom>
          <a:solidFill>
            <a:srgbClr val="800000"/>
          </a:solidFill>
          <a:ln cap="flat" cmpd="sng" w="25400">
            <a:solidFill>
              <a:srgbClr val="800000"/>
            </a:solidFill>
            <a:prstDash val="solid"/>
            <a:round/>
            <a:headEnd len="sm" w="sm" type="none"/>
            <a:tailEnd len="sm" w="sm" type="none"/>
          </a:ln>
        </p:spPr>
        <p:txBody>
          <a:bodyPr anchorCtr="0" anchor="ctr" bIns="361200" lIns="20300" spcFirstLastPara="1" rIns="20300" wrap="square" tIns="361200">
            <a:noAutofit/>
          </a:bodyPr>
          <a:lstStyle/>
          <a:p>
            <a:pPr indent="0" lvl="0" marL="0" marR="0" rtl="0" algn="ctr">
              <a:lnSpc>
                <a:spcPct val="90000"/>
              </a:lnSpc>
              <a:spcBef>
                <a:spcPts val="0"/>
              </a:spcBef>
              <a:spcAft>
                <a:spcPts val="0"/>
              </a:spcAft>
              <a:buClr>
                <a:schemeClr val="lt1"/>
              </a:buClr>
              <a:buSzPts val="3200"/>
              <a:buFont typeface="Calibri"/>
              <a:buNone/>
            </a:pPr>
            <a:r>
              <a:rPr b="1" lang="en-US" sz="3200">
                <a:solidFill>
                  <a:schemeClr val="lt1"/>
                </a:solidFill>
                <a:latin typeface="Calibri"/>
                <a:ea typeface="Calibri"/>
                <a:cs typeface="Calibri"/>
                <a:sym typeface="Calibri"/>
              </a:rPr>
              <a:t>R</a:t>
            </a:r>
            <a:endParaRPr/>
          </a:p>
        </p:txBody>
      </p:sp>
      <p:sp>
        <p:nvSpPr>
          <p:cNvPr id="85" name="Google Shape;85;p12"/>
          <p:cNvSpPr/>
          <p:nvPr/>
        </p:nvSpPr>
        <p:spPr>
          <a:xfrm>
            <a:off x="1365336" y="1920284"/>
            <a:ext cx="6572837" cy="633403"/>
          </a:xfrm>
          <a:custGeom>
            <a:rect b="b" l="l" r="r" t="t"/>
            <a:pathLst>
              <a:path extrusionOk="0" h="6572837" w="633403">
                <a:moveTo>
                  <a:pt x="633403" y="1095495"/>
                </a:moveTo>
                <a:lnTo>
                  <a:pt x="633403" y="5477342"/>
                </a:lnTo>
                <a:cubicBezTo>
                  <a:pt x="633403" y="6082363"/>
                  <a:pt x="628848" y="6572832"/>
                  <a:pt x="623230" y="6572832"/>
                </a:cubicBezTo>
                <a:lnTo>
                  <a:pt x="0" y="6572832"/>
                </a:lnTo>
                <a:lnTo>
                  <a:pt x="0" y="6572832"/>
                </a:lnTo>
                <a:lnTo>
                  <a:pt x="0" y="5"/>
                </a:lnTo>
                <a:lnTo>
                  <a:pt x="0" y="5"/>
                </a:lnTo>
                <a:lnTo>
                  <a:pt x="623230" y="5"/>
                </a:lnTo>
                <a:cubicBezTo>
                  <a:pt x="628848" y="5"/>
                  <a:pt x="633403" y="490474"/>
                  <a:pt x="633403" y="1095495"/>
                </a:cubicBezTo>
                <a:close/>
              </a:path>
            </a:pathLst>
          </a:custGeom>
          <a:solidFill>
            <a:schemeClr val="lt1">
              <a:alpha val="89803"/>
            </a:schemeClr>
          </a:solidFill>
          <a:ln cap="flat" cmpd="sng" w="12700">
            <a:solidFill>
              <a:srgbClr val="7F7F7F"/>
            </a:solidFill>
            <a:prstDash val="solid"/>
            <a:miter lim="800000"/>
            <a:headEnd len="sm" w="sm" type="none"/>
            <a:tailEnd len="sm" w="sm" type="none"/>
          </a:ln>
        </p:spPr>
        <p:txBody>
          <a:bodyPr anchorCtr="0" anchor="ctr" bIns="46150" lIns="170675" spcFirstLastPara="1" rIns="46150" wrap="square" tIns="46150">
            <a:noAutofit/>
          </a:bodyPr>
          <a:lstStyle/>
          <a:p>
            <a:pPr indent="0" lvl="1" marL="0" marR="0" rtl="0" algn="l">
              <a:lnSpc>
                <a:spcPct val="90000"/>
              </a:lnSpc>
              <a:spcBef>
                <a:spcPts val="0"/>
              </a:spcBef>
              <a:spcAft>
                <a:spcPts val="0"/>
              </a:spcAft>
              <a:buClr>
                <a:schemeClr val="dk1"/>
              </a:buClr>
              <a:buSzPts val="2400"/>
              <a:buFont typeface="Calibri"/>
              <a:buNone/>
            </a:pPr>
            <a:r>
              <a:rPr b="0" i="0" lang="en-US" sz="2400" u="none" cap="none" strike="noStrike">
                <a:solidFill>
                  <a:schemeClr val="dk1"/>
                </a:solidFill>
                <a:latin typeface="Calibri"/>
                <a:ea typeface="Calibri"/>
                <a:cs typeface="Calibri"/>
                <a:sym typeface="Calibri"/>
              </a:rPr>
              <a:t>Recommend</a:t>
            </a:r>
            <a:r>
              <a:rPr b="0" i="0" lang="en-US" sz="3600" u="none" cap="none" strike="noStrike">
                <a:solidFill>
                  <a:schemeClr val="dk1"/>
                </a:solidFill>
                <a:latin typeface="Calibri"/>
                <a:ea typeface="Calibri"/>
                <a:cs typeface="Calibri"/>
                <a:sym typeface="Calibri"/>
              </a:rPr>
              <a:t> </a:t>
            </a:r>
            <a:endParaRPr b="1" i="0" sz="3600" u="none" cap="none" strike="noStrike">
              <a:solidFill>
                <a:schemeClr val="dk1"/>
              </a:solidFill>
              <a:latin typeface="Calibri"/>
              <a:ea typeface="Calibri"/>
              <a:cs typeface="Calibri"/>
              <a:sym typeface="Calibri"/>
            </a:endParaRPr>
          </a:p>
        </p:txBody>
      </p:sp>
      <p:sp>
        <p:nvSpPr>
          <p:cNvPr id="86" name="Google Shape;86;p12"/>
          <p:cNvSpPr/>
          <p:nvPr/>
        </p:nvSpPr>
        <p:spPr>
          <a:xfrm>
            <a:off x="683568" y="2775736"/>
            <a:ext cx="681768" cy="973954"/>
          </a:xfrm>
          <a:custGeom>
            <a:rect b="b" l="l" r="r" t="t"/>
            <a:pathLst>
              <a:path extrusionOk="0" h="681768" w="973954">
                <a:moveTo>
                  <a:pt x="973953" y="0"/>
                </a:moveTo>
                <a:lnTo>
                  <a:pt x="973953" y="443149"/>
                </a:lnTo>
                <a:lnTo>
                  <a:pt x="486977" y="681768"/>
                </a:lnTo>
                <a:lnTo>
                  <a:pt x="1" y="443149"/>
                </a:lnTo>
                <a:lnTo>
                  <a:pt x="1" y="0"/>
                </a:lnTo>
                <a:lnTo>
                  <a:pt x="486977" y="238619"/>
                </a:lnTo>
                <a:lnTo>
                  <a:pt x="973953" y="0"/>
                </a:lnTo>
                <a:close/>
              </a:path>
            </a:pathLst>
          </a:custGeom>
          <a:solidFill>
            <a:srgbClr val="800000"/>
          </a:solidFill>
          <a:ln cap="flat" cmpd="sng" w="25400">
            <a:solidFill>
              <a:srgbClr val="800000"/>
            </a:solidFill>
            <a:prstDash val="solid"/>
            <a:round/>
            <a:headEnd len="sm" w="sm" type="none"/>
            <a:tailEnd len="sm" w="sm" type="none"/>
          </a:ln>
        </p:spPr>
        <p:txBody>
          <a:bodyPr anchorCtr="0" anchor="ctr" bIns="361200" lIns="20300" spcFirstLastPara="1" rIns="20300" wrap="square" tIns="361200">
            <a:noAutofit/>
          </a:bodyPr>
          <a:lstStyle/>
          <a:p>
            <a:pPr indent="0" lvl="0" marL="0" marR="0" rtl="0" algn="ctr">
              <a:lnSpc>
                <a:spcPct val="90000"/>
              </a:lnSpc>
              <a:spcBef>
                <a:spcPts val="0"/>
              </a:spcBef>
              <a:spcAft>
                <a:spcPts val="0"/>
              </a:spcAft>
              <a:buClr>
                <a:schemeClr val="lt1"/>
              </a:buClr>
              <a:buSzPts val="3200"/>
              <a:buFont typeface="Calibri"/>
              <a:buNone/>
            </a:pPr>
            <a:r>
              <a:rPr b="1" lang="en-US" sz="3200">
                <a:solidFill>
                  <a:schemeClr val="lt1"/>
                </a:solidFill>
                <a:latin typeface="Calibri"/>
                <a:ea typeface="Calibri"/>
                <a:cs typeface="Calibri"/>
                <a:sym typeface="Calibri"/>
              </a:rPr>
              <a:t>A</a:t>
            </a:r>
            <a:endParaRPr/>
          </a:p>
        </p:txBody>
      </p:sp>
      <p:sp>
        <p:nvSpPr>
          <p:cNvPr id="87" name="Google Shape;87;p12"/>
          <p:cNvSpPr/>
          <p:nvPr/>
        </p:nvSpPr>
        <p:spPr>
          <a:xfrm>
            <a:off x="1365335" y="2775736"/>
            <a:ext cx="6572838" cy="633071"/>
          </a:xfrm>
          <a:custGeom>
            <a:rect b="b" l="l" r="r" t="t"/>
            <a:pathLst>
              <a:path extrusionOk="0" h="6572837" w="633070">
                <a:moveTo>
                  <a:pt x="633070" y="1095501"/>
                </a:moveTo>
                <a:lnTo>
                  <a:pt x="633070" y="5477336"/>
                </a:lnTo>
                <a:cubicBezTo>
                  <a:pt x="633070" y="6082364"/>
                  <a:pt x="628520" y="6572832"/>
                  <a:pt x="622907" y="6572832"/>
                </a:cubicBezTo>
                <a:lnTo>
                  <a:pt x="0" y="6572832"/>
                </a:lnTo>
                <a:lnTo>
                  <a:pt x="0" y="6572832"/>
                </a:lnTo>
                <a:lnTo>
                  <a:pt x="0" y="5"/>
                </a:lnTo>
                <a:lnTo>
                  <a:pt x="0" y="5"/>
                </a:lnTo>
                <a:lnTo>
                  <a:pt x="622907" y="5"/>
                </a:lnTo>
                <a:cubicBezTo>
                  <a:pt x="628520" y="5"/>
                  <a:pt x="633070" y="490473"/>
                  <a:pt x="633070" y="1095501"/>
                </a:cubicBezTo>
                <a:close/>
              </a:path>
            </a:pathLst>
          </a:custGeom>
          <a:solidFill>
            <a:schemeClr val="lt1">
              <a:alpha val="89803"/>
            </a:schemeClr>
          </a:solidFill>
          <a:ln cap="flat" cmpd="sng" w="12700">
            <a:solidFill>
              <a:srgbClr val="7F7F7F"/>
            </a:solidFill>
            <a:prstDash val="solid"/>
            <a:miter lim="800000"/>
            <a:headEnd len="sm" w="sm" type="none"/>
            <a:tailEnd len="sm" w="sm" type="none"/>
          </a:ln>
        </p:spPr>
        <p:txBody>
          <a:bodyPr anchorCtr="0" anchor="ctr" bIns="46125" lIns="170675" spcFirstLastPara="1" rIns="46125" wrap="square" tIns="46125">
            <a:noAutofit/>
          </a:bodyPr>
          <a:lstStyle/>
          <a:p>
            <a:pPr indent="0" lvl="1" marL="0" marR="0" rtl="0" algn="l">
              <a:lnSpc>
                <a:spcPct val="90000"/>
              </a:lnSpc>
              <a:spcBef>
                <a:spcPts val="0"/>
              </a:spcBef>
              <a:spcAft>
                <a:spcPts val="0"/>
              </a:spcAft>
              <a:buClr>
                <a:schemeClr val="dk1"/>
              </a:buClr>
              <a:buSzPts val="2400"/>
              <a:buFont typeface="Calibri"/>
              <a:buNone/>
            </a:pPr>
            <a:r>
              <a:rPr b="0" i="0" lang="en-US" sz="2400" u="none" cap="none" strike="noStrike">
                <a:solidFill>
                  <a:schemeClr val="dk1"/>
                </a:solidFill>
                <a:latin typeface="Calibri"/>
                <a:ea typeface="Calibri"/>
                <a:cs typeface="Calibri"/>
                <a:sym typeface="Calibri"/>
              </a:rPr>
              <a:t>Agree</a:t>
            </a:r>
            <a:endParaRPr b="1" i="0" sz="3600" u="none" cap="none" strike="noStrike">
              <a:solidFill>
                <a:schemeClr val="dk1"/>
              </a:solidFill>
              <a:latin typeface="Calibri"/>
              <a:ea typeface="Calibri"/>
              <a:cs typeface="Calibri"/>
              <a:sym typeface="Calibri"/>
            </a:endParaRPr>
          </a:p>
        </p:txBody>
      </p:sp>
      <p:sp>
        <p:nvSpPr>
          <p:cNvPr id="88" name="Google Shape;88;p12"/>
          <p:cNvSpPr/>
          <p:nvPr/>
        </p:nvSpPr>
        <p:spPr>
          <a:xfrm>
            <a:off x="683568" y="3631188"/>
            <a:ext cx="681768" cy="973954"/>
          </a:xfrm>
          <a:custGeom>
            <a:rect b="b" l="l" r="r" t="t"/>
            <a:pathLst>
              <a:path extrusionOk="0" h="681768" w="973954">
                <a:moveTo>
                  <a:pt x="973953" y="0"/>
                </a:moveTo>
                <a:lnTo>
                  <a:pt x="973953" y="443149"/>
                </a:lnTo>
                <a:lnTo>
                  <a:pt x="486977" y="681768"/>
                </a:lnTo>
                <a:lnTo>
                  <a:pt x="1" y="443149"/>
                </a:lnTo>
                <a:lnTo>
                  <a:pt x="1" y="0"/>
                </a:lnTo>
                <a:lnTo>
                  <a:pt x="486977" y="238619"/>
                </a:lnTo>
                <a:lnTo>
                  <a:pt x="973953" y="0"/>
                </a:lnTo>
                <a:close/>
              </a:path>
            </a:pathLst>
          </a:custGeom>
          <a:solidFill>
            <a:srgbClr val="800000"/>
          </a:solidFill>
          <a:ln cap="flat" cmpd="sng" w="25400">
            <a:solidFill>
              <a:srgbClr val="800000"/>
            </a:solidFill>
            <a:prstDash val="solid"/>
            <a:round/>
            <a:headEnd len="sm" w="sm" type="none"/>
            <a:tailEnd len="sm" w="sm" type="none"/>
          </a:ln>
        </p:spPr>
        <p:txBody>
          <a:bodyPr anchorCtr="0" anchor="ctr" bIns="361200" lIns="20300" spcFirstLastPara="1" rIns="20300" wrap="square" tIns="361200">
            <a:noAutofit/>
          </a:bodyPr>
          <a:lstStyle/>
          <a:p>
            <a:pPr indent="0" lvl="0" marL="0" marR="0" rtl="0" algn="ctr">
              <a:lnSpc>
                <a:spcPct val="90000"/>
              </a:lnSpc>
              <a:spcBef>
                <a:spcPts val="0"/>
              </a:spcBef>
              <a:spcAft>
                <a:spcPts val="0"/>
              </a:spcAft>
              <a:buClr>
                <a:schemeClr val="lt1"/>
              </a:buClr>
              <a:buSzPts val="3200"/>
              <a:buFont typeface="Calibri"/>
              <a:buNone/>
            </a:pPr>
            <a:r>
              <a:rPr b="1" lang="en-US" sz="3200">
                <a:solidFill>
                  <a:schemeClr val="lt1"/>
                </a:solidFill>
                <a:latin typeface="Calibri"/>
                <a:ea typeface="Calibri"/>
                <a:cs typeface="Calibri"/>
                <a:sym typeface="Calibri"/>
              </a:rPr>
              <a:t>P</a:t>
            </a:r>
            <a:endParaRPr/>
          </a:p>
        </p:txBody>
      </p:sp>
      <p:sp>
        <p:nvSpPr>
          <p:cNvPr id="89" name="Google Shape;89;p12"/>
          <p:cNvSpPr/>
          <p:nvPr/>
        </p:nvSpPr>
        <p:spPr>
          <a:xfrm>
            <a:off x="1365335" y="3631188"/>
            <a:ext cx="6572838" cy="633071"/>
          </a:xfrm>
          <a:custGeom>
            <a:rect b="b" l="l" r="r" t="t"/>
            <a:pathLst>
              <a:path extrusionOk="0" h="6572837" w="633070">
                <a:moveTo>
                  <a:pt x="633070" y="1095501"/>
                </a:moveTo>
                <a:lnTo>
                  <a:pt x="633070" y="5477336"/>
                </a:lnTo>
                <a:cubicBezTo>
                  <a:pt x="633070" y="6082364"/>
                  <a:pt x="628520" y="6572832"/>
                  <a:pt x="622907" y="6572832"/>
                </a:cubicBezTo>
                <a:lnTo>
                  <a:pt x="0" y="6572832"/>
                </a:lnTo>
                <a:lnTo>
                  <a:pt x="0" y="6572832"/>
                </a:lnTo>
                <a:lnTo>
                  <a:pt x="0" y="5"/>
                </a:lnTo>
                <a:lnTo>
                  <a:pt x="0" y="5"/>
                </a:lnTo>
                <a:lnTo>
                  <a:pt x="622907" y="5"/>
                </a:lnTo>
                <a:cubicBezTo>
                  <a:pt x="628520" y="5"/>
                  <a:pt x="633070" y="490473"/>
                  <a:pt x="633070" y="1095501"/>
                </a:cubicBezTo>
                <a:close/>
              </a:path>
            </a:pathLst>
          </a:custGeom>
          <a:solidFill>
            <a:schemeClr val="lt1">
              <a:alpha val="89803"/>
            </a:schemeClr>
          </a:solidFill>
          <a:ln cap="flat" cmpd="sng" w="12700">
            <a:solidFill>
              <a:srgbClr val="7F7F7F"/>
            </a:solidFill>
            <a:prstDash val="solid"/>
            <a:miter lim="800000"/>
            <a:headEnd len="sm" w="sm" type="none"/>
            <a:tailEnd len="sm" w="sm" type="none"/>
          </a:ln>
        </p:spPr>
        <p:txBody>
          <a:bodyPr anchorCtr="0" anchor="ctr" bIns="46125" lIns="170675" spcFirstLastPara="1" rIns="46125" wrap="square" tIns="46125">
            <a:noAutofit/>
          </a:bodyPr>
          <a:lstStyle/>
          <a:p>
            <a:pPr indent="0" lvl="1" marL="0" marR="0" rtl="0" algn="l">
              <a:lnSpc>
                <a:spcPct val="90000"/>
              </a:lnSpc>
              <a:spcBef>
                <a:spcPts val="0"/>
              </a:spcBef>
              <a:spcAft>
                <a:spcPts val="0"/>
              </a:spcAft>
              <a:buClr>
                <a:schemeClr val="dk1"/>
              </a:buClr>
              <a:buSzPts val="2400"/>
              <a:buFont typeface="Calibri"/>
              <a:buNone/>
            </a:pPr>
            <a:r>
              <a:rPr b="0" i="0" lang="en-US" sz="2400" u="none" cap="none" strike="noStrike">
                <a:solidFill>
                  <a:schemeClr val="dk1"/>
                </a:solidFill>
                <a:latin typeface="Calibri"/>
                <a:ea typeface="Calibri"/>
                <a:cs typeface="Calibri"/>
                <a:sym typeface="Calibri"/>
              </a:rPr>
              <a:t>Perform</a:t>
            </a:r>
            <a:endParaRPr b="0" i="0" sz="3600" u="none" cap="none" strike="noStrike">
              <a:solidFill>
                <a:schemeClr val="dk1"/>
              </a:solidFill>
              <a:latin typeface="Calibri"/>
              <a:ea typeface="Calibri"/>
              <a:cs typeface="Calibri"/>
              <a:sym typeface="Calibri"/>
            </a:endParaRPr>
          </a:p>
        </p:txBody>
      </p:sp>
      <p:sp>
        <p:nvSpPr>
          <p:cNvPr id="90" name="Google Shape;90;p12"/>
          <p:cNvSpPr/>
          <p:nvPr/>
        </p:nvSpPr>
        <p:spPr>
          <a:xfrm>
            <a:off x="683568" y="4486640"/>
            <a:ext cx="681768" cy="973954"/>
          </a:xfrm>
          <a:custGeom>
            <a:rect b="b" l="l" r="r" t="t"/>
            <a:pathLst>
              <a:path extrusionOk="0" h="681768" w="973954">
                <a:moveTo>
                  <a:pt x="973953" y="0"/>
                </a:moveTo>
                <a:lnTo>
                  <a:pt x="973953" y="443149"/>
                </a:lnTo>
                <a:lnTo>
                  <a:pt x="486977" y="681768"/>
                </a:lnTo>
                <a:lnTo>
                  <a:pt x="1" y="443149"/>
                </a:lnTo>
                <a:lnTo>
                  <a:pt x="1" y="0"/>
                </a:lnTo>
                <a:lnTo>
                  <a:pt x="486977" y="238619"/>
                </a:lnTo>
                <a:lnTo>
                  <a:pt x="973953" y="0"/>
                </a:lnTo>
                <a:close/>
              </a:path>
            </a:pathLst>
          </a:custGeom>
          <a:solidFill>
            <a:srgbClr val="800000"/>
          </a:solidFill>
          <a:ln cap="flat" cmpd="sng" w="25400">
            <a:solidFill>
              <a:srgbClr val="800000"/>
            </a:solidFill>
            <a:prstDash val="solid"/>
            <a:round/>
            <a:headEnd len="sm" w="sm" type="none"/>
            <a:tailEnd len="sm" w="sm" type="none"/>
          </a:ln>
        </p:spPr>
        <p:txBody>
          <a:bodyPr anchorCtr="0" anchor="ctr" bIns="361200" lIns="20300" spcFirstLastPara="1" rIns="20300" wrap="square" tIns="361200">
            <a:noAutofit/>
          </a:bodyPr>
          <a:lstStyle/>
          <a:p>
            <a:pPr indent="0" lvl="0" marL="0" marR="0" rtl="0" algn="ctr">
              <a:lnSpc>
                <a:spcPct val="90000"/>
              </a:lnSpc>
              <a:spcBef>
                <a:spcPts val="0"/>
              </a:spcBef>
              <a:spcAft>
                <a:spcPts val="0"/>
              </a:spcAft>
              <a:buClr>
                <a:schemeClr val="lt1"/>
              </a:buClr>
              <a:buSzPts val="3200"/>
              <a:buFont typeface="Calibri"/>
              <a:buNone/>
            </a:pPr>
            <a:r>
              <a:rPr b="1" lang="en-US" sz="3200">
                <a:solidFill>
                  <a:schemeClr val="lt1"/>
                </a:solidFill>
                <a:latin typeface="Calibri"/>
                <a:ea typeface="Calibri"/>
                <a:cs typeface="Calibri"/>
                <a:sym typeface="Calibri"/>
              </a:rPr>
              <a:t>I</a:t>
            </a:r>
            <a:endParaRPr/>
          </a:p>
        </p:txBody>
      </p:sp>
      <p:sp>
        <p:nvSpPr>
          <p:cNvPr id="91" name="Google Shape;91;p12"/>
          <p:cNvSpPr/>
          <p:nvPr/>
        </p:nvSpPr>
        <p:spPr>
          <a:xfrm>
            <a:off x="1365335" y="4486640"/>
            <a:ext cx="6572838" cy="633071"/>
          </a:xfrm>
          <a:custGeom>
            <a:rect b="b" l="l" r="r" t="t"/>
            <a:pathLst>
              <a:path extrusionOk="0" h="6572837" w="633070">
                <a:moveTo>
                  <a:pt x="633070" y="1095501"/>
                </a:moveTo>
                <a:lnTo>
                  <a:pt x="633070" y="5477336"/>
                </a:lnTo>
                <a:cubicBezTo>
                  <a:pt x="633070" y="6082364"/>
                  <a:pt x="628520" y="6572832"/>
                  <a:pt x="622907" y="6572832"/>
                </a:cubicBezTo>
                <a:lnTo>
                  <a:pt x="0" y="6572832"/>
                </a:lnTo>
                <a:lnTo>
                  <a:pt x="0" y="6572832"/>
                </a:lnTo>
                <a:lnTo>
                  <a:pt x="0" y="5"/>
                </a:lnTo>
                <a:lnTo>
                  <a:pt x="0" y="5"/>
                </a:lnTo>
                <a:lnTo>
                  <a:pt x="622907" y="5"/>
                </a:lnTo>
                <a:cubicBezTo>
                  <a:pt x="628520" y="5"/>
                  <a:pt x="633070" y="490473"/>
                  <a:pt x="633070" y="1095501"/>
                </a:cubicBezTo>
                <a:close/>
              </a:path>
            </a:pathLst>
          </a:custGeom>
          <a:solidFill>
            <a:schemeClr val="lt1">
              <a:alpha val="89803"/>
            </a:schemeClr>
          </a:solidFill>
          <a:ln cap="flat" cmpd="sng" w="12700">
            <a:solidFill>
              <a:srgbClr val="7F7F7F"/>
            </a:solidFill>
            <a:prstDash val="solid"/>
            <a:miter lim="800000"/>
            <a:headEnd len="sm" w="sm" type="none"/>
            <a:tailEnd len="sm" w="sm" type="none"/>
          </a:ln>
        </p:spPr>
        <p:txBody>
          <a:bodyPr anchorCtr="0" anchor="ctr" bIns="46125" lIns="170675" spcFirstLastPara="1" rIns="46125" wrap="square" tIns="46125">
            <a:noAutofit/>
          </a:bodyPr>
          <a:lstStyle/>
          <a:p>
            <a:pPr indent="0" lvl="1" marL="0" marR="0" rtl="0" algn="l">
              <a:lnSpc>
                <a:spcPct val="90000"/>
              </a:lnSpc>
              <a:spcBef>
                <a:spcPts val="0"/>
              </a:spcBef>
              <a:spcAft>
                <a:spcPts val="0"/>
              </a:spcAft>
              <a:buClr>
                <a:schemeClr val="dk1"/>
              </a:buClr>
              <a:buSzPts val="2400"/>
              <a:buFont typeface="Calibri"/>
              <a:buNone/>
            </a:pPr>
            <a:r>
              <a:rPr b="0" i="0" lang="en-US" sz="2400" u="none" cap="none" strike="noStrike">
                <a:solidFill>
                  <a:schemeClr val="dk1"/>
                </a:solidFill>
                <a:latin typeface="Calibri"/>
                <a:ea typeface="Calibri"/>
                <a:cs typeface="Calibri"/>
                <a:sym typeface="Calibri"/>
              </a:rPr>
              <a:t>Input</a:t>
            </a:r>
            <a:endParaRPr b="1" i="0" sz="2400" u="none" cap="none" strike="noStrike">
              <a:solidFill>
                <a:schemeClr val="dk1"/>
              </a:solidFill>
              <a:latin typeface="Calibri"/>
              <a:ea typeface="Calibri"/>
              <a:cs typeface="Calibri"/>
              <a:sym typeface="Calibri"/>
            </a:endParaRPr>
          </a:p>
        </p:txBody>
      </p:sp>
      <p:sp>
        <p:nvSpPr>
          <p:cNvPr id="92" name="Google Shape;92;p12"/>
          <p:cNvSpPr/>
          <p:nvPr/>
        </p:nvSpPr>
        <p:spPr>
          <a:xfrm>
            <a:off x="683568" y="5342092"/>
            <a:ext cx="681768" cy="973954"/>
          </a:xfrm>
          <a:custGeom>
            <a:rect b="b" l="l" r="r" t="t"/>
            <a:pathLst>
              <a:path extrusionOk="0" h="681768" w="973954">
                <a:moveTo>
                  <a:pt x="973953" y="0"/>
                </a:moveTo>
                <a:lnTo>
                  <a:pt x="973953" y="443149"/>
                </a:lnTo>
                <a:lnTo>
                  <a:pt x="486977" y="681768"/>
                </a:lnTo>
                <a:lnTo>
                  <a:pt x="1" y="443149"/>
                </a:lnTo>
                <a:lnTo>
                  <a:pt x="1" y="0"/>
                </a:lnTo>
                <a:lnTo>
                  <a:pt x="486977" y="238619"/>
                </a:lnTo>
                <a:lnTo>
                  <a:pt x="973953" y="0"/>
                </a:lnTo>
                <a:close/>
              </a:path>
            </a:pathLst>
          </a:custGeom>
          <a:solidFill>
            <a:srgbClr val="800000"/>
          </a:solidFill>
          <a:ln cap="flat" cmpd="sng" w="25400">
            <a:solidFill>
              <a:srgbClr val="800000"/>
            </a:solidFill>
            <a:prstDash val="solid"/>
            <a:round/>
            <a:headEnd len="sm" w="sm" type="none"/>
            <a:tailEnd len="sm" w="sm" type="none"/>
          </a:ln>
        </p:spPr>
        <p:txBody>
          <a:bodyPr anchorCtr="0" anchor="ctr" bIns="361200" lIns="20300" spcFirstLastPara="1" rIns="20300" wrap="square" tIns="361200">
            <a:noAutofit/>
          </a:bodyPr>
          <a:lstStyle/>
          <a:p>
            <a:pPr indent="0" lvl="0" marL="0" marR="0" rtl="0" algn="ctr">
              <a:lnSpc>
                <a:spcPct val="90000"/>
              </a:lnSpc>
              <a:spcBef>
                <a:spcPts val="0"/>
              </a:spcBef>
              <a:spcAft>
                <a:spcPts val="0"/>
              </a:spcAft>
              <a:buClr>
                <a:schemeClr val="lt1"/>
              </a:buClr>
              <a:buSzPts val="3200"/>
              <a:buFont typeface="Calibri"/>
              <a:buNone/>
            </a:pPr>
            <a:r>
              <a:rPr b="1" lang="en-US" sz="3200">
                <a:solidFill>
                  <a:schemeClr val="lt1"/>
                </a:solidFill>
                <a:latin typeface="Calibri"/>
                <a:ea typeface="Calibri"/>
                <a:cs typeface="Calibri"/>
                <a:sym typeface="Calibri"/>
              </a:rPr>
              <a:t>D</a:t>
            </a:r>
            <a:endParaRPr/>
          </a:p>
        </p:txBody>
      </p:sp>
      <p:sp>
        <p:nvSpPr>
          <p:cNvPr id="93" name="Google Shape;93;p12"/>
          <p:cNvSpPr/>
          <p:nvPr/>
        </p:nvSpPr>
        <p:spPr>
          <a:xfrm>
            <a:off x="1365335" y="5342091"/>
            <a:ext cx="6572838" cy="633071"/>
          </a:xfrm>
          <a:custGeom>
            <a:rect b="b" l="l" r="r" t="t"/>
            <a:pathLst>
              <a:path extrusionOk="0" h="6572837" w="633070">
                <a:moveTo>
                  <a:pt x="633070" y="1095501"/>
                </a:moveTo>
                <a:lnTo>
                  <a:pt x="633070" y="5477336"/>
                </a:lnTo>
                <a:cubicBezTo>
                  <a:pt x="633070" y="6082364"/>
                  <a:pt x="628520" y="6572832"/>
                  <a:pt x="622907" y="6572832"/>
                </a:cubicBezTo>
                <a:lnTo>
                  <a:pt x="0" y="6572832"/>
                </a:lnTo>
                <a:lnTo>
                  <a:pt x="0" y="6572832"/>
                </a:lnTo>
                <a:lnTo>
                  <a:pt x="0" y="5"/>
                </a:lnTo>
                <a:lnTo>
                  <a:pt x="0" y="5"/>
                </a:lnTo>
                <a:lnTo>
                  <a:pt x="622907" y="5"/>
                </a:lnTo>
                <a:cubicBezTo>
                  <a:pt x="628520" y="5"/>
                  <a:pt x="633070" y="490473"/>
                  <a:pt x="633070" y="1095501"/>
                </a:cubicBezTo>
                <a:close/>
              </a:path>
            </a:pathLst>
          </a:custGeom>
          <a:solidFill>
            <a:schemeClr val="lt1">
              <a:alpha val="89803"/>
            </a:schemeClr>
          </a:solidFill>
          <a:ln cap="flat" cmpd="sng" w="12700">
            <a:solidFill>
              <a:srgbClr val="7F7F7F"/>
            </a:solidFill>
            <a:prstDash val="solid"/>
            <a:miter lim="800000"/>
            <a:headEnd len="sm" w="sm" type="none"/>
            <a:tailEnd len="sm" w="sm" type="none"/>
          </a:ln>
        </p:spPr>
        <p:txBody>
          <a:bodyPr anchorCtr="0" anchor="ctr" bIns="46125" lIns="170675" spcFirstLastPara="1" rIns="46125" wrap="square" tIns="46125">
            <a:noAutofit/>
          </a:bodyPr>
          <a:lstStyle/>
          <a:p>
            <a:pPr indent="0" lvl="1" marL="0" marR="0" rtl="0" algn="l">
              <a:lnSpc>
                <a:spcPct val="90000"/>
              </a:lnSpc>
              <a:spcBef>
                <a:spcPts val="0"/>
              </a:spcBef>
              <a:spcAft>
                <a:spcPts val="0"/>
              </a:spcAft>
              <a:buClr>
                <a:schemeClr val="dk1"/>
              </a:buClr>
              <a:buSzPts val="2400"/>
              <a:buFont typeface="Calibri"/>
              <a:buNone/>
            </a:pPr>
            <a:r>
              <a:rPr b="0" i="0" lang="en-US" sz="2400" u="none" cap="none" strike="noStrike">
                <a:solidFill>
                  <a:schemeClr val="dk1"/>
                </a:solidFill>
                <a:latin typeface="Calibri"/>
                <a:ea typeface="Calibri"/>
                <a:cs typeface="Calibri"/>
                <a:sym typeface="Calibri"/>
              </a:rPr>
              <a:t>Decide</a:t>
            </a:r>
            <a:endParaRPr b="1" i="0" sz="2400" u="none" cap="none" strike="noStrike">
              <a:solidFill>
                <a:schemeClr val="dk1"/>
              </a:solidFill>
              <a:latin typeface="Calibri"/>
              <a:ea typeface="Calibri"/>
              <a:cs typeface="Calibri"/>
              <a:sym typeface="Calibri"/>
            </a:endParaRPr>
          </a:p>
        </p:txBody>
      </p:sp>
      <p:sp>
        <p:nvSpPr>
          <p:cNvPr id="94" name="Google Shape;94;p12"/>
          <p:cNvSpPr txBox="1"/>
          <p:nvPr/>
        </p:nvSpPr>
        <p:spPr>
          <a:xfrm>
            <a:off x="3417912" y="1916832"/>
            <a:ext cx="4593837" cy="612645"/>
          </a:xfrm>
          <a:prstGeom prst="rect">
            <a:avLst/>
          </a:prstGeom>
          <a:noFill/>
          <a:ln>
            <a:noFill/>
          </a:ln>
        </p:spPr>
        <p:txBody>
          <a:bodyPr anchorCtr="0" anchor="t" bIns="90000" lIns="91425" spcFirstLastPara="1" rIns="91425" wrap="square" tIns="90000">
            <a:noAutofit/>
          </a:bodyPr>
          <a:lstStyle/>
          <a:p>
            <a:pPr indent="0" lvl="0" marL="0" marR="0" rtl="0" algn="l">
              <a:spcBef>
                <a:spcPts val="0"/>
              </a:spcBef>
              <a:spcAft>
                <a:spcPts val="0"/>
              </a:spcAft>
              <a:buNone/>
            </a:pPr>
            <a:r>
              <a:rPr lang="en-US" sz="1400">
                <a:solidFill>
                  <a:srgbClr val="43525B"/>
                </a:solidFill>
                <a:latin typeface="Calibri"/>
                <a:ea typeface="Calibri"/>
                <a:cs typeface="Calibri"/>
                <a:sym typeface="Calibri"/>
              </a:rPr>
              <a:t>The people who gather input, provide data/analysis and secure buy-in to create a recommendation for a key decision</a:t>
            </a:r>
            <a:endParaRPr/>
          </a:p>
        </p:txBody>
      </p:sp>
      <p:sp>
        <p:nvSpPr>
          <p:cNvPr id="95" name="Google Shape;95;p12"/>
          <p:cNvSpPr txBox="1"/>
          <p:nvPr/>
        </p:nvSpPr>
        <p:spPr>
          <a:xfrm>
            <a:off x="3417912" y="2799501"/>
            <a:ext cx="4593837" cy="612645"/>
          </a:xfrm>
          <a:prstGeom prst="rect">
            <a:avLst/>
          </a:prstGeom>
          <a:noFill/>
          <a:ln>
            <a:noFill/>
          </a:ln>
        </p:spPr>
        <p:txBody>
          <a:bodyPr anchorCtr="0" anchor="t" bIns="90000" lIns="91425" spcFirstLastPara="1" rIns="91425" wrap="square" tIns="90000">
            <a:noAutofit/>
          </a:bodyPr>
          <a:lstStyle/>
          <a:p>
            <a:pPr indent="0" lvl="0" marL="0" marR="0" rtl="0" algn="l">
              <a:spcBef>
                <a:spcPts val="0"/>
              </a:spcBef>
              <a:spcAft>
                <a:spcPts val="0"/>
              </a:spcAft>
              <a:buNone/>
            </a:pPr>
            <a:r>
              <a:rPr lang="en-US" sz="1400">
                <a:solidFill>
                  <a:srgbClr val="43525B"/>
                </a:solidFill>
                <a:latin typeface="Calibri"/>
                <a:ea typeface="Calibri"/>
                <a:cs typeface="Calibri"/>
                <a:sym typeface="Calibri"/>
              </a:rPr>
              <a:t>The people who need to agree with or approve a recommendation – this is essentially an “I” with veto power</a:t>
            </a:r>
            <a:endParaRPr/>
          </a:p>
        </p:txBody>
      </p:sp>
      <p:sp>
        <p:nvSpPr>
          <p:cNvPr id="96" name="Google Shape;96;p12"/>
          <p:cNvSpPr txBox="1"/>
          <p:nvPr/>
        </p:nvSpPr>
        <p:spPr>
          <a:xfrm>
            <a:off x="3417912" y="3659075"/>
            <a:ext cx="4593837" cy="612645"/>
          </a:xfrm>
          <a:prstGeom prst="rect">
            <a:avLst/>
          </a:prstGeom>
          <a:noFill/>
          <a:ln>
            <a:noFill/>
          </a:ln>
        </p:spPr>
        <p:txBody>
          <a:bodyPr anchorCtr="0" anchor="t" bIns="90000" lIns="91425" spcFirstLastPara="1" rIns="91425" wrap="square" tIns="90000">
            <a:noAutofit/>
          </a:bodyPr>
          <a:lstStyle/>
          <a:p>
            <a:pPr indent="0" lvl="0" marL="0" marR="0" rtl="0" algn="l">
              <a:spcBef>
                <a:spcPts val="0"/>
              </a:spcBef>
              <a:spcAft>
                <a:spcPts val="0"/>
              </a:spcAft>
              <a:buNone/>
            </a:pPr>
            <a:r>
              <a:rPr lang="en-US" sz="1400">
                <a:solidFill>
                  <a:srgbClr val="43525B"/>
                </a:solidFill>
                <a:latin typeface="Calibri"/>
                <a:ea typeface="Calibri"/>
                <a:cs typeface="Calibri"/>
                <a:sym typeface="Calibri"/>
              </a:rPr>
              <a:t>The people who will carry out the decision once it has been made – often people who are “Ps” are also “Is”</a:t>
            </a:r>
            <a:endParaRPr/>
          </a:p>
        </p:txBody>
      </p:sp>
      <p:sp>
        <p:nvSpPr>
          <p:cNvPr id="97" name="Google Shape;97;p12"/>
          <p:cNvSpPr txBox="1"/>
          <p:nvPr/>
        </p:nvSpPr>
        <p:spPr>
          <a:xfrm>
            <a:off x="3417912" y="4500893"/>
            <a:ext cx="4593837" cy="612645"/>
          </a:xfrm>
          <a:prstGeom prst="rect">
            <a:avLst/>
          </a:prstGeom>
          <a:noFill/>
          <a:ln>
            <a:noFill/>
          </a:ln>
        </p:spPr>
        <p:txBody>
          <a:bodyPr anchorCtr="0" anchor="t" bIns="90000" lIns="91425" spcFirstLastPara="1" rIns="91425" wrap="square" tIns="90000">
            <a:noAutofit/>
          </a:bodyPr>
          <a:lstStyle/>
          <a:p>
            <a:pPr indent="0" lvl="0" marL="0" marR="0" rtl="0" algn="l">
              <a:spcBef>
                <a:spcPts val="0"/>
              </a:spcBef>
              <a:spcAft>
                <a:spcPts val="0"/>
              </a:spcAft>
              <a:buNone/>
            </a:pPr>
            <a:r>
              <a:rPr lang="en-US" sz="1400">
                <a:solidFill>
                  <a:srgbClr val="43525B"/>
                </a:solidFill>
                <a:latin typeface="Calibri"/>
                <a:ea typeface="Calibri"/>
                <a:cs typeface="Calibri"/>
                <a:sym typeface="Calibri"/>
              </a:rPr>
              <a:t>The people who must be consulted on a recommendation before a decision is made, but do not have a vote or veto</a:t>
            </a:r>
            <a:endParaRPr/>
          </a:p>
        </p:txBody>
      </p:sp>
      <p:sp>
        <p:nvSpPr>
          <p:cNvPr id="98" name="Google Shape;98;p12"/>
          <p:cNvSpPr txBox="1"/>
          <p:nvPr/>
        </p:nvSpPr>
        <p:spPr>
          <a:xfrm>
            <a:off x="3417912" y="5351589"/>
            <a:ext cx="4593837" cy="612645"/>
          </a:xfrm>
          <a:prstGeom prst="rect">
            <a:avLst/>
          </a:prstGeom>
          <a:noFill/>
          <a:ln>
            <a:noFill/>
          </a:ln>
        </p:spPr>
        <p:txBody>
          <a:bodyPr anchorCtr="0" anchor="t" bIns="90000" lIns="91425" spcFirstLastPara="1" rIns="91425" wrap="square" tIns="90000">
            <a:noAutofit/>
          </a:bodyPr>
          <a:lstStyle/>
          <a:p>
            <a:pPr indent="0" lvl="0" marL="0" marR="0" rtl="0" algn="l">
              <a:spcBef>
                <a:spcPts val="0"/>
              </a:spcBef>
              <a:spcAft>
                <a:spcPts val="0"/>
              </a:spcAft>
              <a:buNone/>
            </a:pPr>
            <a:r>
              <a:rPr lang="en-US" sz="1400">
                <a:solidFill>
                  <a:srgbClr val="43525B"/>
                </a:solidFill>
                <a:latin typeface="Calibri"/>
                <a:ea typeface="Calibri"/>
                <a:cs typeface="Calibri"/>
                <a:sym typeface="Calibri"/>
              </a:rPr>
              <a:t>The person with final authority – things get done only after the “D” gives the OK</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99" name="Shape 99"/>
        <p:cNvGrpSpPr/>
        <p:nvPr/>
      </p:nvGrpSpPr>
      <p:grpSpPr>
        <a:xfrm>
          <a:off x="0" y="0"/>
          <a:ext cx="0" cy="0"/>
          <a:chOff x="0" y="0"/>
          <a:chExt cx="0" cy="0"/>
        </a:xfrm>
      </p:grpSpPr>
      <p:sp>
        <p:nvSpPr>
          <p:cNvPr id="100" name="Google Shape;100;p13"/>
          <p:cNvSpPr txBox="1"/>
          <p:nvPr>
            <p:ph type="title"/>
          </p:nvPr>
        </p:nvSpPr>
        <p:spPr>
          <a:xfrm>
            <a:off x="87337" y="938422"/>
            <a:ext cx="8804544"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1" name="Google Shape;101;p13"/>
          <p:cNvSpPr txBox="1"/>
          <p:nvPr>
            <p:ph idx="1" type="body"/>
          </p:nvPr>
        </p:nvSpPr>
        <p:spPr>
          <a:xfrm>
            <a:off x="87337" y="2294492"/>
            <a:ext cx="8567737" cy="1325562"/>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02" name="Google Shape;102;p13"/>
          <p:cNvSpPr txBox="1"/>
          <p:nvPr>
            <p:ph idx="2" type="body"/>
          </p:nvPr>
        </p:nvSpPr>
        <p:spPr>
          <a:xfrm>
            <a:off x="2483768" y="6021288"/>
            <a:ext cx="3816423" cy="522804"/>
          </a:xfrm>
          <a:prstGeom prst="rect">
            <a:avLst/>
          </a:prstGeom>
          <a:noFill/>
          <a:ln>
            <a:noFill/>
          </a:ln>
        </p:spPr>
        <p:txBody>
          <a:bodyPr anchorCtr="0" anchor="t" bIns="45700" lIns="91425" spcFirstLastPara="1" rIns="91425" wrap="square" tIns="45700">
            <a:noAutofit/>
          </a:bodyPr>
          <a:lstStyle>
            <a:lvl1pPr indent="-355600" lvl="0" marL="457200" marR="0" rtl="0" algn="ctr">
              <a:lnSpc>
                <a:spcPct val="90000"/>
              </a:lnSpc>
              <a:spcBef>
                <a:spcPts val="10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p:cSld name="Title and Text">
    <p:spTree>
      <p:nvGrpSpPr>
        <p:cNvPr id="14" name="Shape 14"/>
        <p:cNvGrpSpPr/>
        <p:nvPr/>
      </p:nvGrpSpPr>
      <p:grpSpPr>
        <a:xfrm>
          <a:off x="0" y="0"/>
          <a:ext cx="0" cy="0"/>
          <a:chOff x="0" y="0"/>
          <a:chExt cx="0" cy="0"/>
        </a:xfrm>
      </p:grpSpPr>
      <p:sp>
        <p:nvSpPr>
          <p:cNvPr id="15" name="Google Shape;15;p3"/>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3"/>
          <p:cNvSpPr txBox="1"/>
          <p:nvPr>
            <p:ph idx="1" type="body"/>
          </p:nvPr>
        </p:nvSpPr>
        <p:spPr>
          <a:xfrm>
            <a:off x="611188" y="1844675"/>
            <a:ext cx="7921625" cy="446405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rgbClr val="800000"/>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rgbClr val="800000"/>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rgbClr val="800000"/>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rgbClr val="800000"/>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rgbClr val="800000"/>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eeting checklist">
  <p:cSld name="Meeting checklist">
    <p:spTree>
      <p:nvGrpSpPr>
        <p:cNvPr id="17" name="Shape 17"/>
        <p:cNvGrpSpPr/>
        <p:nvPr/>
      </p:nvGrpSpPr>
      <p:grpSpPr>
        <a:xfrm>
          <a:off x="0" y="0"/>
          <a:ext cx="0" cy="0"/>
          <a:chOff x="0" y="0"/>
          <a:chExt cx="0" cy="0"/>
        </a:xfrm>
      </p:grpSpPr>
      <p:sp>
        <p:nvSpPr>
          <p:cNvPr id="18" name="Google Shape;18;p4"/>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
          <p:cNvSpPr/>
          <p:nvPr/>
        </p:nvSpPr>
        <p:spPr>
          <a:xfrm>
            <a:off x="6972314" y="234703"/>
            <a:ext cx="1992174" cy="1884856"/>
          </a:xfrm>
          <a:prstGeom prst="foldedCorner">
            <a:avLst>
              <a:gd fmla="val 16667" name="adj"/>
            </a:avLst>
          </a:prstGeom>
          <a:solidFill>
            <a:srgbClr val="FFFF00"/>
          </a:solidFill>
          <a:ln cap="flat" cmpd="sng" w="12700">
            <a:solidFill>
              <a:srgbClr val="31538F"/>
            </a:solidFill>
            <a:prstDash val="solid"/>
            <a:miter lim="800000"/>
            <a:headEnd len="sm" w="sm" type="none"/>
            <a:tailEnd len="sm" w="sm" type="none"/>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dk1"/>
                </a:solidFill>
                <a:latin typeface="Calibri"/>
                <a:ea typeface="Calibri"/>
                <a:cs typeface="Calibri"/>
                <a:sym typeface="Calibri"/>
              </a:rPr>
              <a:t>Be sure to delete this slide before presenting or printing this deck.</a:t>
            </a:r>
            <a:endParaRPr/>
          </a:p>
        </p:txBody>
      </p:sp>
      <p:sp>
        <p:nvSpPr>
          <p:cNvPr id="20" name="Google Shape;20;p4"/>
          <p:cNvSpPr txBox="1"/>
          <p:nvPr/>
        </p:nvSpPr>
        <p:spPr>
          <a:xfrm>
            <a:off x="395536" y="1124744"/>
            <a:ext cx="7704856" cy="563231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800000"/>
              </a:buClr>
              <a:buSzPts val="1600"/>
              <a:buFont typeface="Arial"/>
              <a:buNone/>
            </a:pPr>
            <a:r>
              <a:rPr b="1" lang="en-US" sz="1600">
                <a:solidFill>
                  <a:srgbClr val="800000"/>
                </a:solidFill>
                <a:latin typeface="Arial"/>
                <a:ea typeface="Arial"/>
                <a:cs typeface="Arial"/>
                <a:sym typeface="Arial"/>
              </a:rPr>
              <a:t>Before</a:t>
            </a:r>
            <a:r>
              <a:rPr lang="en-US" sz="1600">
                <a:solidFill>
                  <a:schemeClr val="dk1"/>
                </a:solidFill>
                <a:latin typeface="Arial"/>
                <a:ea typeface="Arial"/>
                <a:cs typeface="Arial"/>
                <a:sym typeface="Arial"/>
              </a:rPr>
              <a:t> the meeting</a:t>
            </a:r>
            <a:endParaRPr/>
          </a:p>
          <a:p>
            <a:pPr indent="-285750" lvl="0" marL="285750" marR="0" rtl="0" algn="l">
              <a:spcBef>
                <a:spcPts val="0"/>
              </a:spcBef>
              <a:spcAft>
                <a:spcPts val="0"/>
              </a:spcAft>
              <a:buClr>
                <a:schemeClr val="dk1"/>
              </a:buClr>
              <a:buSzPts val="1400"/>
              <a:buFont typeface="Noto Sans Symbols"/>
              <a:buChar char="❑"/>
            </a:pPr>
            <a:r>
              <a:rPr b="0" lang="en-US" sz="1400">
                <a:solidFill>
                  <a:schemeClr val="dk1"/>
                </a:solidFill>
                <a:latin typeface="Arial"/>
                <a:ea typeface="Arial"/>
                <a:cs typeface="Arial"/>
                <a:sym typeface="Arial"/>
              </a:rPr>
              <a:t>Send</a:t>
            </a:r>
            <a:r>
              <a:rPr b="1" lang="en-US" sz="1400">
                <a:solidFill>
                  <a:schemeClr val="dk1"/>
                </a:solidFill>
                <a:latin typeface="Arial"/>
                <a:ea typeface="Arial"/>
                <a:cs typeface="Arial"/>
                <a:sym typeface="Arial"/>
              </a:rPr>
              <a:t> meeting invite</a:t>
            </a:r>
            <a:r>
              <a:rPr lang="en-US" sz="1400">
                <a:solidFill>
                  <a:schemeClr val="dk1"/>
                </a:solidFill>
                <a:latin typeface="Arial"/>
                <a:ea typeface="Arial"/>
                <a:cs typeface="Arial"/>
                <a:sym typeface="Arial"/>
              </a:rPr>
              <a:t> 2 weeks in advance </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Add </a:t>
            </a:r>
            <a:r>
              <a:rPr b="1" lang="en-US" sz="1400">
                <a:solidFill>
                  <a:schemeClr val="dk1"/>
                </a:solidFill>
                <a:latin typeface="Arial"/>
                <a:ea typeface="Arial"/>
                <a:cs typeface="Arial"/>
                <a:sym typeface="Arial"/>
              </a:rPr>
              <a:t>objectives</a:t>
            </a:r>
            <a:r>
              <a:rPr lang="en-US" sz="1400">
                <a:solidFill>
                  <a:schemeClr val="dk1"/>
                </a:solidFill>
                <a:latin typeface="Arial"/>
                <a:ea typeface="Arial"/>
                <a:cs typeface="Arial"/>
                <a:sym typeface="Arial"/>
              </a:rPr>
              <a:t> to meeting invite at least 48 hours in advance</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Send </a:t>
            </a:r>
            <a:r>
              <a:rPr b="1" lang="en-US" sz="1400">
                <a:solidFill>
                  <a:schemeClr val="dk1"/>
                </a:solidFill>
                <a:latin typeface="Arial"/>
                <a:ea typeface="Arial"/>
                <a:cs typeface="Arial"/>
                <a:sym typeface="Arial"/>
              </a:rPr>
              <a:t>updates as pre-reading</a:t>
            </a:r>
            <a:r>
              <a:rPr lang="en-US" sz="1400">
                <a:solidFill>
                  <a:schemeClr val="dk1"/>
                </a:solidFill>
                <a:latin typeface="Arial"/>
                <a:ea typeface="Arial"/>
                <a:cs typeface="Arial"/>
                <a:sym typeface="Arial"/>
              </a:rPr>
              <a:t> and save meeting time for collaborative work</a:t>
            </a:r>
            <a:endParaRPr/>
          </a:p>
          <a:p>
            <a:pPr indent="-196850" lvl="0" marL="285750" marR="0" rtl="0" algn="l">
              <a:spcBef>
                <a:spcPts val="0"/>
              </a:spcBef>
              <a:spcAft>
                <a:spcPts val="0"/>
              </a:spcAft>
              <a:buClr>
                <a:schemeClr val="dk1"/>
              </a:buClr>
              <a:buSzPts val="1400"/>
              <a:buFont typeface="Arial"/>
              <a:buNone/>
            </a:pPr>
            <a:r>
              <a:t/>
            </a:r>
            <a:endParaRPr sz="1400">
              <a:solidFill>
                <a:schemeClr val="dk1"/>
              </a:solidFill>
              <a:latin typeface="Arial"/>
              <a:ea typeface="Arial"/>
              <a:cs typeface="Arial"/>
              <a:sym typeface="Arial"/>
            </a:endParaRPr>
          </a:p>
          <a:p>
            <a:pPr indent="0" lvl="0" marL="0" marR="0" rtl="0" algn="l">
              <a:spcBef>
                <a:spcPts val="0"/>
              </a:spcBef>
              <a:spcAft>
                <a:spcPts val="0"/>
              </a:spcAft>
              <a:buClr>
                <a:srgbClr val="800000"/>
              </a:buClr>
              <a:buSzPts val="1600"/>
              <a:buFont typeface="Arial"/>
              <a:buNone/>
            </a:pPr>
            <a:r>
              <a:rPr b="1" lang="en-US" sz="1600">
                <a:solidFill>
                  <a:srgbClr val="800000"/>
                </a:solidFill>
                <a:latin typeface="Arial"/>
                <a:ea typeface="Arial"/>
                <a:cs typeface="Arial"/>
                <a:sym typeface="Arial"/>
              </a:rPr>
              <a:t>Beginning</a:t>
            </a:r>
            <a:r>
              <a:rPr lang="en-US" sz="1600">
                <a:solidFill>
                  <a:schemeClr val="dk1"/>
                </a:solidFill>
                <a:latin typeface="Arial"/>
                <a:ea typeface="Arial"/>
                <a:cs typeface="Arial"/>
                <a:sym typeface="Arial"/>
              </a:rPr>
              <a:t> of the meeting</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Honor </a:t>
            </a:r>
            <a:r>
              <a:rPr b="1" lang="en-US" sz="1400">
                <a:solidFill>
                  <a:schemeClr val="dk1"/>
                </a:solidFill>
                <a:latin typeface="Arial"/>
                <a:ea typeface="Arial"/>
                <a:cs typeface="Arial"/>
                <a:sym typeface="Arial"/>
              </a:rPr>
              <a:t>start time </a:t>
            </a:r>
            <a:r>
              <a:rPr b="0" lang="en-US" sz="1400">
                <a:solidFill>
                  <a:schemeClr val="dk1"/>
                </a:solidFill>
                <a:latin typeface="Arial"/>
                <a:ea typeface="Arial"/>
                <a:cs typeface="Arial"/>
                <a:sym typeface="Arial"/>
              </a:rPr>
              <a:t>and assign a </a:t>
            </a:r>
            <a:r>
              <a:rPr b="1" lang="en-US" sz="1400">
                <a:solidFill>
                  <a:schemeClr val="dk1"/>
                </a:solidFill>
                <a:latin typeface="Arial"/>
                <a:ea typeface="Arial"/>
                <a:cs typeface="Arial"/>
                <a:sym typeface="Arial"/>
              </a:rPr>
              <a:t>time keeper</a:t>
            </a:r>
            <a:endParaRPr sz="14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Anchor the meeting in </a:t>
            </a:r>
            <a:r>
              <a:rPr b="1" lang="en-US" sz="1400">
                <a:solidFill>
                  <a:schemeClr val="dk1"/>
                </a:solidFill>
                <a:latin typeface="Arial"/>
                <a:ea typeface="Arial"/>
                <a:cs typeface="Arial"/>
                <a:sym typeface="Arial"/>
              </a:rPr>
              <a:t>objectives</a:t>
            </a:r>
            <a:r>
              <a:rPr lang="en-US" sz="1400">
                <a:solidFill>
                  <a:schemeClr val="dk1"/>
                </a:solidFill>
                <a:latin typeface="Arial"/>
                <a:ea typeface="Arial"/>
                <a:cs typeface="Arial"/>
                <a:sym typeface="Arial"/>
              </a:rPr>
              <a:t> and the </a:t>
            </a:r>
            <a:r>
              <a:rPr b="1" lang="en-US" sz="1400">
                <a:solidFill>
                  <a:schemeClr val="dk1"/>
                </a:solidFill>
                <a:latin typeface="Arial"/>
                <a:ea typeface="Arial"/>
                <a:cs typeface="Arial"/>
                <a:sym typeface="Arial"/>
              </a:rPr>
              <a:t>vision</a:t>
            </a:r>
            <a:r>
              <a:rPr lang="en-US" sz="1400">
                <a:solidFill>
                  <a:schemeClr val="dk1"/>
                </a:solidFill>
                <a:latin typeface="Arial"/>
                <a:ea typeface="Arial"/>
                <a:cs typeface="Arial"/>
                <a:sym typeface="Arial"/>
              </a:rPr>
              <a:t> (use the Spirit of PSJA wherever possible)</a:t>
            </a:r>
            <a:endParaRPr b="1" sz="14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400"/>
              <a:buFont typeface="Noto Sans Symbols"/>
              <a:buChar char="❑"/>
            </a:pPr>
            <a:r>
              <a:rPr b="1" lang="en-US" sz="1400">
                <a:solidFill>
                  <a:schemeClr val="dk1"/>
                </a:solidFill>
                <a:latin typeface="Arial"/>
                <a:ea typeface="Arial"/>
                <a:cs typeface="Arial"/>
                <a:sym typeface="Arial"/>
              </a:rPr>
              <a:t>Build community </a:t>
            </a:r>
            <a:r>
              <a:rPr b="0" lang="en-US" sz="1400">
                <a:solidFill>
                  <a:schemeClr val="dk1"/>
                </a:solidFill>
                <a:latin typeface="Arial"/>
                <a:ea typeface="Arial"/>
                <a:cs typeface="Arial"/>
                <a:sym typeface="Arial"/>
              </a:rPr>
              <a:t>(e.g., recognitions, testimonials, reflection, ice breakers)</a:t>
            </a:r>
            <a:endParaRPr/>
          </a:p>
          <a:p>
            <a:pPr indent="-285750" lvl="0" marL="285750" marR="0" rtl="0" algn="l">
              <a:spcBef>
                <a:spcPts val="0"/>
              </a:spcBef>
              <a:spcAft>
                <a:spcPts val="0"/>
              </a:spcAft>
              <a:buClr>
                <a:schemeClr val="dk1"/>
              </a:buClr>
              <a:buSzPts val="1400"/>
              <a:buFont typeface="Noto Sans Symbols"/>
              <a:buChar char="❑"/>
            </a:pPr>
            <a:r>
              <a:rPr b="0" lang="en-US" sz="1400">
                <a:solidFill>
                  <a:schemeClr val="dk1"/>
                </a:solidFill>
                <a:latin typeface="Arial"/>
                <a:ea typeface="Arial"/>
                <a:cs typeface="Arial"/>
                <a:sym typeface="Arial"/>
              </a:rPr>
              <a:t>Assign an official </a:t>
            </a:r>
            <a:r>
              <a:rPr b="1" lang="en-US" sz="1400">
                <a:solidFill>
                  <a:schemeClr val="dk1"/>
                </a:solidFill>
                <a:latin typeface="Arial"/>
                <a:ea typeface="Arial"/>
                <a:cs typeface="Arial"/>
                <a:sym typeface="Arial"/>
              </a:rPr>
              <a:t>note taker </a:t>
            </a:r>
            <a:r>
              <a:rPr b="0" lang="en-US" sz="1400">
                <a:solidFill>
                  <a:schemeClr val="dk1"/>
                </a:solidFill>
                <a:latin typeface="Arial"/>
                <a:ea typeface="Arial"/>
                <a:cs typeface="Arial"/>
                <a:sym typeface="Arial"/>
              </a:rPr>
              <a:t>to take </a:t>
            </a:r>
            <a:r>
              <a:rPr b="1" lang="en-US" sz="1400">
                <a:solidFill>
                  <a:schemeClr val="dk1"/>
                </a:solidFill>
                <a:latin typeface="Arial"/>
                <a:ea typeface="Arial"/>
                <a:cs typeface="Arial"/>
                <a:sym typeface="Arial"/>
              </a:rPr>
              <a:t>detailed notes</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Ensure everyone involved has a meaningful role and </a:t>
            </a:r>
            <a:r>
              <a:rPr b="1" lang="en-US" sz="1400">
                <a:solidFill>
                  <a:schemeClr val="dk1"/>
                </a:solidFill>
                <a:latin typeface="Arial"/>
                <a:ea typeface="Arial"/>
                <a:cs typeface="Arial"/>
                <a:sym typeface="Arial"/>
              </a:rPr>
              <a:t>participates early and often</a:t>
            </a:r>
            <a:endParaRPr/>
          </a:p>
          <a:p>
            <a:pPr indent="-196850" lvl="0" marL="285750" marR="0" rtl="0" algn="l">
              <a:spcBef>
                <a:spcPts val="0"/>
              </a:spcBef>
              <a:spcAft>
                <a:spcPts val="0"/>
              </a:spcAft>
              <a:buClr>
                <a:schemeClr val="dk1"/>
              </a:buClr>
              <a:buSzPts val="1400"/>
              <a:buFont typeface="Arial"/>
              <a:buNone/>
            </a:pPr>
            <a:r>
              <a:t/>
            </a:r>
            <a:endParaRPr b="1" sz="1400">
              <a:solidFill>
                <a:schemeClr val="dk1"/>
              </a:solidFill>
              <a:latin typeface="Arial"/>
              <a:ea typeface="Arial"/>
              <a:cs typeface="Arial"/>
              <a:sym typeface="Arial"/>
            </a:endParaRPr>
          </a:p>
          <a:p>
            <a:pPr indent="0" lvl="0" marL="0" marR="0" rtl="0" algn="l">
              <a:spcBef>
                <a:spcPts val="0"/>
              </a:spcBef>
              <a:spcAft>
                <a:spcPts val="0"/>
              </a:spcAft>
              <a:buClr>
                <a:srgbClr val="800000"/>
              </a:buClr>
              <a:buSzPts val="1600"/>
              <a:buFont typeface="Arial"/>
              <a:buNone/>
            </a:pPr>
            <a:r>
              <a:rPr b="1" lang="en-US" sz="1600">
                <a:solidFill>
                  <a:srgbClr val="800000"/>
                </a:solidFill>
                <a:latin typeface="Arial"/>
                <a:ea typeface="Arial"/>
                <a:cs typeface="Arial"/>
                <a:sym typeface="Arial"/>
              </a:rPr>
              <a:t>During</a:t>
            </a:r>
            <a:r>
              <a:rPr lang="en-US" sz="1600">
                <a:solidFill>
                  <a:schemeClr val="dk1"/>
                </a:solidFill>
                <a:latin typeface="Arial"/>
                <a:ea typeface="Arial"/>
                <a:cs typeface="Arial"/>
                <a:sym typeface="Arial"/>
              </a:rPr>
              <a:t> the meeting</a:t>
            </a:r>
            <a:endParaRPr/>
          </a:p>
          <a:p>
            <a:pPr indent="-285750" lvl="0" marL="285750" marR="0" rtl="0" algn="l">
              <a:spcBef>
                <a:spcPts val="0"/>
              </a:spcBef>
              <a:spcAft>
                <a:spcPts val="0"/>
              </a:spcAft>
              <a:buClr>
                <a:schemeClr val="dk1"/>
              </a:buClr>
              <a:buSzPts val="1400"/>
              <a:buFont typeface="Noto Sans Symbols"/>
              <a:buChar char="❑"/>
            </a:pPr>
            <a:r>
              <a:rPr b="1" lang="en-US" sz="1400">
                <a:solidFill>
                  <a:schemeClr val="dk1"/>
                </a:solidFill>
                <a:latin typeface="Arial"/>
                <a:ea typeface="Arial"/>
                <a:cs typeface="Arial"/>
                <a:sym typeface="Arial"/>
              </a:rPr>
              <a:t>No devices</a:t>
            </a:r>
            <a:r>
              <a:rPr lang="en-US" sz="1400">
                <a:solidFill>
                  <a:schemeClr val="dk1"/>
                </a:solidFill>
                <a:latin typeface="Arial"/>
                <a:ea typeface="Arial"/>
                <a:cs typeface="Arial"/>
                <a:sym typeface="Arial"/>
              </a:rPr>
              <a:t>, whenever possible, unless needed for the work</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Use </a:t>
            </a:r>
            <a:r>
              <a:rPr b="1" lang="en-US" sz="1400">
                <a:solidFill>
                  <a:schemeClr val="dk1"/>
                </a:solidFill>
                <a:latin typeface="Arial"/>
                <a:ea typeface="Arial"/>
                <a:cs typeface="Arial"/>
                <a:sym typeface="Arial"/>
              </a:rPr>
              <a:t>data</a:t>
            </a:r>
            <a:r>
              <a:rPr lang="en-US" sz="1400">
                <a:solidFill>
                  <a:schemeClr val="dk1"/>
                </a:solidFill>
                <a:latin typeface="Arial"/>
                <a:ea typeface="Arial"/>
                <a:cs typeface="Arial"/>
                <a:sym typeface="Arial"/>
              </a:rPr>
              <a:t> to drive and anchor conversations</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Keep team focused on upcoming </a:t>
            </a:r>
            <a:r>
              <a:rPr b="1" lang="en-US" sz="1400">
                <a:solidFill>
                  <a:schemeClr val="dk1"/>
                </a:solidFill>
                <a:latin typeface="Arial"/>
                <a:ea typeface="Arial"/>
                <a:cs typeface="Arial"/>
                <a:sym typeface="Arial"/>
              </a:rPr>
              <a:t>benchmarks and deliverables</a:t>
            </a:r>
            <a:endParaRPr/>
          </a:p>
          <a:p>
            <a:pPr indent="-196850" lvl="0" marL="285750" marR="0" rtl="0" algn="l">
              <a:spcBef>
                <a:spcPts val="0"/>
              </a:spcBef>
              <a:spcAft>
                <a:spcPts val="0"/>
              </a:spcAft>
              <a:buClr>
                <a:schemeClr val="dk1"/>
              </a:buClr>
              <a:buSzPts val="1400"/>
              <a:buFont typeface="Arial"/>
              <a:buNone/>
            </a:pPr>
            <a:r>
              <a:t/>
            </a:r>
            <a:endParaRPr b="1" sz="1400">
              <a:solidFill>
                <a:schemeClr val="dk1"/>
              </a:solidFill>
              <a:latin typeface="Arial"/>
              <a:ea typeface="Arial"/>
              <a:cs typeface="Arial"/>
              <a:sym typeface="Arial"/>
            </a:endParaRPr>
          </a:p>
          <a:p>
            <a:pPr indent="0" lvl="0" marL="0" marR="0" rtl="0" algn="l">
              <a:spcBef>
                <a:spcPts val="0"/>
              </a:spcBef>
              <a:spcAft>
                <a:spcPts val="0"/>
              </a:spcAft>
              <a:buClr>
                <a:srgbClr val="800000"/>
              </a:buClr>
              <a:buSzPts val="1600"/>
              <a:buFont typeface="Arial"/>
              <a:buNone/>
            </a:pPr>
            <a:r>
              <a:rPr b="1" lang="en-US" sz="1600">
                <a:solidFill>
                  <a:srgbClr val="800000"/>
                </a:solidFill>
                <a:latin typeface="Arial"/>
                <a:ea typeface="Arial"/>
                <a:cs typeface="Arial"/>
                <a:sym typeface="Arial"/>
              </a:rPr>
              <a:t>End</a:t>
            </a:r>
            <a:r>
              <a:rPr lang="en-US" sz="1600">
                <a:solidFill>
                  <a:schemeClr val="dk1"/>
                </a:solidFill>
                <a:latin typeface="Arial"/>
                <a:ea typeface="Arial"/>
                <a:cs typeface="Arial"/>
                <a:sym typeface="Arial"/>
              </a:rPr>
              <a:t> of the meeting</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Ensure clarity re: </a:t>
            </a:r>
            <a:r>
              <a:rPr b="1" lang="en-US" sz="1400">
                <a:solidFill>
                  <a:schemeClr val="dk1"/>
                </a:solidFill>
                <a:latin typeface="Arial"/>
                <a:ea typeface="Arial"/>
                <a:cs typeface="Arial"/>
                <a:sym typeface="Arial"/>
              </a:rPr>
              <a:t>next steps, upcoming meetings, deadlines</a:t>
            </a:r>
            <a:r>
              <a:rPr lang="en-US" sz="1400">
                <a:solidFill>
                  <a:schemeClr val="dk1"/>
                </a:solidFill>
                <a:latin typeface="Arial"/>
                <a:ea typeface="Arial"/>
                <a:cs typeface="Arial"/>
                <a:sym typeface="Arial"/>
              </a:rPr>
              <a:t>, and </a:t>
            </a:r>
            <a:r>
              <a:rPr b="1" lang="en-US" sz="1400">
                <a:solidFill>
                  <a:schemeClr val="dk1"/>
                </a:solidFill>
                <a:latin typeface="Arial"/>
                <a:ea typeface="Arial"/>
                <a:cs typeface="Arial"/>
                <a:sym typeface="Arial"/>
              </a:rPr>
              <a:t>decisions</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Ask for </a:t>
            </a:r>
            <a:r>
              <a:rPr b="1" lang="en-US" sz="1400">
                <a:solidFill>
                  <a:schemeClr val="dk1"/>
                </a:solidFill>
                <a:latin typeface="Arial"/>
                <a:ea typeface="Arial"/>
                <a:cs typeface="Arial"/>
                <a:sym typeface="Arial"/>
              </a:rPr>
              <a:t>feedback</a:t>
            </a:r>
            <a:r>
              <a:rPr lang="en-US" sz="1400">
                <a:solidFill>
                  <a:schemeClr val="dk1"/>
                </a:solidFill>
                <a:latin typeface="Arial"/>
                <a:ea typeface="Arial"/>
                <a:cs typeface="Arial"/>
                <a:sym typeface="Arial"/>
              </a:rPr>
              <a:t> at the end of the meeting</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End </a:t>
            </a:r>
            <a:r>
              <a:rPr b="1" lang="en-US" sz="1400">
                <a:solidFill>
                  <a:schemeClr val="dk1"/>
                </a:solidFill>
                <a:latin typeface="Arial"/>
                <a:ea typeface="Arial"/>
                <a:cs typeface="Arial"/>
                <a:sym typeface="Arial"/>
              </a:rPr>
              <a:t>on time</a:t>
            </a:r>
            <a:endParaRPr/>
          </a:p>
          <a:p>
            <a:pPr indent="-196850" lvl="0" marL="285750" marR="0" rtl="0" algn="l">
              <a:spcBef>
                <a:spcPts val="0"/>
              </a:spcBef>
              <a:spcAft>
                <a:spcPts val="0"/>
              </a:spcAft>
              <a:buClr>
                <a:schemeClr val="dk1"/>
              </a:buClr>
              <a:buSzPts val="1400"/>
              <a:buFont typeface="Arial"/>
              <a:buNone/>
            </a:pPr>
            <a:r>
              <a:t/>
            </a:r>
            <a:endParaRPr sz="1400">
              <a:solidFill>
                <a:schemeClr val="dk1"/>
              </a:solidFill>
              <a:latin typeface="Arial"/>
              <a:ea typeface="Arial"/>
              <a:cs typeface="Arial"/>
              <a:sym typeface="Arial"/>
            </a:endParaRPr>
          </a:p>
          <a:p>
            <a:pPr indent="0" lvl="0" marL="0" marR="0" rtl="0" algn="l">
              <a:spcBef>
                <a:spcPts val="0"/>
              </a:spcBef>
              <a:spcAft>
                <a:spcPts val="0"/>
              </a:spcAft>
              <a:buClr>
                <a:srgbClr val="800000"/>
              </a:buClr>
              <a:buSzPts val="1600"/>
              <a:buFont typeface="Arial"/>
              <a:buNone/>
            </a:pPr>
            <a:r>
              <a:rPr b="1" lang="en-US" sz="1600">
                <a:solidFill>
                  <a:srgbClr val="800000"/>
                </a:solidFill>
                <a:latin typeface="Arial"/>
                <a:ea typeface="Arial"/>
                <a:cs typeface="Arial"/>
                <a:sym typeface="Arial"/>
              </a:rPr>
              <a:t>After</a:t>
            </a:r>
            <a:r>
              <a:rPr lang="en-US" sz="1600">
                <a:solidFill>
                  <a:schemeClr val="dk1"/>
                </a:solidFill>
                <a:latin typeface="Arial"/>
                <a:ea typeface="Arial"/>
                <a:cs typeface="Arial"/>
                <a:sym typeface="Arial"/>
              </a:rPr>
              <a:t> the meeting</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Send </a:t>
            </a:r>
            <a:r>
              <a:rPr b="1" lang="en-US" sz="1400">
                <a:solidFill>
                  <a:schemeClr val="dk1"/>
                </a:solidFill>
                <a:latin typeface="Arial"/>
                <a:ea typeface="Arial"/>
                <a:cs typeface="Arial"/>
                <a:sym typeface="Arial"/>
              </a:rPr>
              <a:t>notes and next steps </a:t>
            </a:r>
            <a:r>
              <a:rPr lang="en-US" sz="1400">
                <a:solidFill>
                  <a:schemeClr val="dk1"/>
                </a:solidFill>
                <a:latin typeface="Arial"/>
                <a:ea typeface="Arial"/>
                <a:cs typeface="Arial"/>
                <a:sym typeface="Arial"/>
              </a:rPr>
              <a:t>with 24-48 hours </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Upload all notes and materials to the Collaborative’s </a:t>
            </a:r>
            <a:r>
              <a:rPr b="1" lang="en-US" sz="1400">
                <a:solidFill>
                  <a:schemeClr val="dk1"/>
                </a:solidFill>
                <a:latin typeface="Arial"/>
                <a:ea typeface="Arial"/>
                <a:cs typeface="Arial"/>
                <a:sym typeface="Arial"/>
              </a:rPr>
              <a:t>SharePoint site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jectives">
  <p:cSld name="Objectives">
    <p:spTree>
      <p:nvGrpSpPr>
        <p:cNvPr id="21" name="Shape 21"/>
        <p:cNvGrpSpPr/>
        <p:nvPr/>
      </p:nvGrpSpPr>
      <p:grpSpPr>
        <a:xfrm>
          <a:off x="0" y="0"/>
          <a:ext cx="0" cy="0"/>
          <a:chOff x="0" y="0"/>
          <a:chExt cx="0" cy="0"/>
        </a:xfrm>
      </p:grpSpPr>
      <p:sp>
        <p:nvSpPr>
          <p:cNvPr id="22" name="Google Shape;22;p5"/>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rgbClr val="800000"/>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3" name="Google Shape;23;p5"/>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p:cSld name="Agenda">
    <p:spTree>
      <p:nvGrpSpPr>
        <p:cNvPr id="24" name="Shape 24"/>
        <p:cNvGrpSpPr/>
        <p:nvPr/>
      </p:nvGrpSpPr>
      <p:grpSpPr>
        <a:xfrm>
          <a:off x="0" y="0"/>
          <a:ext cx="0" cy="0"/>
          <a:chOff x="0" y="0"/>
          <a:chExt cx="0" cy="0"/>
        </a:xfrm>
      </p:grpSpPr>
      <p:sp>
        <p:nvSpPr>
          <p:cNvPr id="25" name="Google Shape;25;p6"/>
          <p:cNvSpPr txBox="1"/>
          <p:nvPr>
            <p:ph idx="1" type="body"/>
          </p:nvPr>
        </p:nvSpPr>
        <p:spPr>
          <a:xfrm>
            <a:off x="1691680" y="1825625"/>
            <a:ext cx="6823670" cy="4351338"/>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50000"/>
              </a:lnSpc>
              <a:spcBef>
                <a:spcPts val="1000"/>
              </a:spcBef>
              <a:spcAft>
                <a:spcPts val="0"/>
              </a:spcAft>
              <a:buClr>
                <a:srgbClr val="800000"/>
              </a:buClr>
              <a:buSzPts val="2000"/>
              <a:buFont typeface="Arial"/>
              <a:buNone/>
              <a:defRPr b="0" i="1" sz="20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6" name="Google Shape;26;p6"/>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m norms">
  <p:cSld name="Team norms">
    <p:spTree>
      <p:nvGrpSpPr>
        <p:cNvPr id="27" name="Shape 27"/>
        <p:cNvGrpSpPr/>
        <p:nvPr/>
      </p:nvGrpSpPr>
      <p:grpSpPr>
        <a:xfrm>
          <a:off x="0" y="0"/>
          <a:ext cx="0" cy="0"/>
          <a:chOff x="0" y="0"/>
          <a:chExt cx="0" cy="0"/>
        </a:xfrm>
      </p:grpSpPr>
      <p:sp>
        <p:nvSpPr>
          <p:cNvPr id="28" name="Google Shape;28;p7"/>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7"/>
          <p:cNvSpPr txBox="1"/>
          <p:nvPr>
            <p:ph idx="1" type="body"/>
          </p:nvPr>
        </p:nvSpPr>
        <p:spPr>
          <a:xfrm>
            <a:off x="611188" y="1340768"/>
            <a:ext cx="7921625" cy="4967957"/>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rgbClr val="45C3D3"/>
              </a:buClr>
              <a:buSzPts val="3500"/>
              <a:buFont typeface="Arial"/>
              <a:buNone/>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rgbClr val="800000"/>
              </a:buClr>
              <a:buSzPts val="2400"/>
              <a:buFont typeface="Calibri"/>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rgbClr val="800000"/>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rgbClr val="800000"/>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rgbClr val="800000"/>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eedback">
  <p:cSld name="Feedback">
    <p:spTree>
      <p:nvGrpSpPr>
        <p:cNvPr id="30" name="Shape 30"/>
        <p:cNvGrpSpPr/>
        <p:nvPr/>
      </p:nvGrpSpPr>
      <p:grpSpPr>
        <a:xfrm>
          <a:off x="0" y="0"/>
          <a:ext cx="0" cy="0"/>
          <a:chOff x="0" y="0"/>
          <a:chExt cx="0" cy="0"/>
        </a:xfrm>
      </p:grpSpPr>
      <p:sp>
        <p:nvSpPr>
          <p:cNvPr id="31" name="Google Shape;31;p8"/>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rgbClr val="800000"/>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2" name="Google Shape;32;p8"/>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pirit -Graphic">
  <p:cSld name="Spirit -Graphic">
    <p:spTree>
      <p:nvGrpSpPr>
        <p:cNvPr id="33" name="Shape 33"/>
        <p:cNvGrpSpPr/>
        <p:nvPr/>
      </p:nvGrpSpPr>
      <p:grpSpPr>
        <a:xfrm>
          <a:off x="0" y="0"/>
          <a:ext cx="0" cy="0"/>
          <a:chOff x="0" y="0"/>
          <a:chExt cx="0" cy="0"/>
        </a:xfrm>
      </p:grpSpPr>
      <p:sp>
        <p:nvSpPr>
          <p:cNvPr id="34" name="Google Shape;34;p9"/>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35" name="Google Shape;35;p9"/>
          <p:cNvPicPr preferRelativeResize="0"/>
          <p:nvPr/>
        </p:nvPicPr>
        <p:blipFill rotWithShape="1">
          <a:blip r:embed="rId2">
            <a:alphaModFix/>
          </a:blip>
          <a:srcRect b="9617" l="24138" r="24252" t="10167"/>
          <a:stretch/>
        </p:blipFill>
        <p:spPr>
          <a:xfrm>
            <a:off x="1667575" y="1124744"/>
            <a:ext cx="5712737" cy="574549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pirit - Catgories">
  <p:cSld name="Spirit - Catgories">
    <p:spTree>
      <p:nvGrpSpPr>
        <p:cNvPr id="36" name="Shape 36"/>
        <p:cNvGrpSpPr/>
        <p:nvPr/>
      </p:nvGrpSpPr>
      <p:grpSpPr>
        <a:xfrm>
          <a:off x="0" y="0"/>
          <a:ext cx="0" cy="0"/>
          <a:chOff x="0" y="0"/>
          <a:chExt cx="0" cy="0"/>
        </a:xfrm>
      </p:grpSpPr>
      <p:sp>
        <p:nvSpPr>
          <p:cNvPr id="37" name="Google Shape;37;p10"/>
          <p:cNvSpPr/>
          <p:nvPr/>
        </p:nvSpPr>
        <p:spPr>
          <a:xfrm>
            <a:off x="8460432" y="1052735"/>
            <a:ext cx="683568" cy="826179"/>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 name="Google Shape;38;p10"/>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10"/>
          <p:cNvSpPr/>
          <p:nvPr/>
        </p:nvSpPr>
        <p:spPr>
          <a:xfrm>
            <a:off x="6213396" y="2694388"/>
            <a:ext cx="1505324" cy="1505324"/>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None/>
            </a:pPr>
            <a:r>
              <a:t/>
            </a:r>
            <a:endParaRPr b="1" sz="1147">
              <a:solidFill>
                <a:srgbClr val="231F20"/>
              </a:solidFill>
              <a:latin typeface="Calibri"/>
              <a:ea typeface="Calibri"/>
              <a:cs typeface="Calibri"/>
              <a:sym typeface="Calibri"/>
            </a:endParaRPr>
          </a:p>
          <a:p>
            <a:pPr indent="0" lvl="0" marL="0" marR="0" rtl="0" algn="ctr">
              <a:spcBef>
                <a:spcPts val="0"/>
              </a:spcBef>
              <a:spcAft>
                <a:spcPts val="0"/>
              </a:spcAft>
              <a:buNone/>
            </a:pPr>
            <a:r>
              <a:t/>
            </a:r>
            <a:endParaRPr sz="765">
              <a:solidFill>
                <a:srgbClr val="231F20"/>
              </a:solidFill>
              <a:latin typeface="Calibri"/>
              <a:ea typeface="Calibri"/>
              <a:cs typeface="Calibri"/>
              <a:sym typeface="Calibri"/>
            </a:endParaRPr>
          </a:p>
        </p:txBody>
      </p:sp>
      <p:sp>
        <p:nvSpPr>
          <p:cNvPr id="40" name="Google Shape;40;p10"/>
          <p:cNvSpPr/>
          <p:nvPr/>
        </p:nvSpPr>
        <p:spPr>
          <a:xfrm>
            <a:off x="4708072" y="5705035"/>
            <a:ext cx="1505324" cy="1505324"/>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a:p>
            <a:pPr indent="0" lvl="0" marL="0" marR="0" rtl="0" algn="ctr">
              <a:spcBef>
                <a:spcPts val="0"/>
              </a:spcBef>
              <a:spcAft>
                <a:spcPts val="0"/>
              </a:spcAft>
              <a:buNone/>
            </a:pPr>
            <a:r>
              <a:t/>
            </a:r>
            <a:endParaRPr sz="765">
              <a:solidFill>
                <a:srgbClr val="000000"/>
              </a:solidFill>
              <a:latin typeface="Calibri"/>
              <a:ea typeface="Calibri"/>
              <a:cs typeface="Calibri"/>
              <a:sym typeface="Calibri"/>
            </a:endParaRPr>
          </a:p>
        </p:txBody>
      </p:sp>
      <p:sp>
        <p:nvSpPr>
          <p:cNvPr id="41" name="Google Shape;41;p10"/>
          <p:cNvSpPr/>
          <p:nvPr/>
        </p:nvSpPr>
        <p:spPr>
          <a:xfrm>
            <a:off x="6213396" y="4199711"/>
            <a:ext cx="1505324" cy="150532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p:txBody>
      </p:sp>
      <p:sp>
        <p:nvSpPr>
          <p:cNvPr id="42" name="Google Shape;42;p10"/>
          <p:cNvSpPr/>
          <p:nvPr/>
        </p:nvSpPr>
        <p:spPr>
          <a:xfrm>
            <a:off x="7651813" y="4199711"/>
            <a:ext cx="1505324" cy="150532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p:txBody>
      </p:sp>
      <p:sp>
        <p:nvSpPr>
          <p:cNvPr id="43" name="Google Shape;43;p10"/>
          <p:cNvSpPr/>
          <p:nvPr/>
        </p:nvSpPr>
        <p:spPr>
          <a:xfrm>
            <a:off x="6213396" y="5696206"/>
            <a:ext cx="1505324" cy="1505324"/>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a:p>
            <a:pPr indent="0" lvl="0" marL="0" marR="0" rtl="0" algn="ctr">
              <a:spcBef>
                <a:spcPts val="0"/>
              </a:spcBef>
              <a:spcAft>
                <a:spcPts val="0"/>
              </a:spcAft>
              <a:buNone/>
            </a:pPr>
            <a:r>
              <a:t/>
            </a:r>
            <a:endParaRPr sz="765">
              <a:solidFill>
                <a:srgbClr val="000000"/>
              </a:solidFill>
              <a:latin typeface="Calibri"/>
              <a:ea typeface="Calibri"/>
              <a:cs typeface="Calibri"/>
              <a:sym typeface="Calibri"/>
            </a:endParaRPr>
          </a:p>
        </p:txBody>
      </p:sp>
      <p:sp>
        <p:nvSpPr>
          <p:cNvPr id="44" name="Google Shape;44;p10"/>
          <p:cNvSpPr/>
          <p:nvPr/>
        </p:nvSpPr>
        <p:spPr>
          <a:xfrm>
            <a:off x="7651813" y="5705035"/>
            <a:ext cx="1505324" cy="1505324"/>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a:p>
            <a:pPr indent="0" lvl="0" marL="0" marR="0" rtl="0" algn="ctr">
              <a:spcBef>
                <a:spcPts val="0"/>
              </a:spcBef>
              <a:spcAft>
                <a:spcPts val="0"/>
              </a:spcAft>
              <a:buNone/>
            </a:pPr>
            <a:r>
              <a:t/>
            </a:r>
            <a:endParaRPr sz="765">
              <a:solidFill>
                <a:srgbClr val="000000"/>
              </a:solidFill>
              <a:latin typeface="Calibri"/>
              <a:ea typeface="Calibri"/>
              <a:cs typeface="Calibri"/>
              <a:sym typeface="Calibri"/>
            </a:endParaRPr>
          </a:p>
          <a:p>
            <a:pPr indent="0" lvl="0" marL="0" marR="0" rtl="0" algn="ctr">
              <a:spcBef>
                <a:spcPts val="0"/>
              </a:spcBef>
              <a:spcAft>
                <a:spcPts val="0"/>
              </a:spcAft>
              <a:buNone/>
            </a:pPr>
            <a:r>
              <a:t/>
            </a:r>
            <a:endParaRPr sz="765">
              <a:solidFill>
                <a:srgbClr val="000000"/>
              </a:solidFill>
              <a:latin typeface="Calibri"/>
              <a:ea typeface="Calibri"/>
              <a:cs typeface="Calibri"/>
              <a:sym typeface="Calibri"/>
            </a:endParaRPr>
          </a:p>
        </p:txBody>
      </p:sp>
      <p:sp>
        <p:nvSpPr>
          <p:cNvPr id="45" name="Google Shape;45;p10"/>
          <p:cNvSpPr/>
          <p:nvPr/>
        </p:nvSpPr>
        <p:spPr>
          <a:xfrm>
            <a:off x="199180" y="2792284"/>
            <a:ext cx="1950088" cy="452514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100">
                <a:solidFill>
                  <a:srgbClr val="3E3E3E"/>
                </a:solidFill>
                <a:latin typeface="Calibri"/>
                <a:ea typeface="Calibri"/>
                <a:cs typeface="Calibri"/>
                <a:sym typeface="Calibri"/>
              </a:rPr>
              <a:t>Welcomes staff, students, parents, and community as honored members at the district table </a:t>
            </a:r>
            <a:endParaRPr b="1" sz="900">
              <a:solidFill>
                <a:srgbClr val="231F20"/>
              </a:solidFill>
              <a:latin typeface="Calibri"/>
              <a:ea typeface="Calibri"/>
              <a:cs typeface="Calibri"/>
              <a:sym typeface="Calibri"/>
            </a:endParaRPr>
          </a:p>
          <a:p>
            <a:pPr indent="0" lvl="0" marL="0" marR="0" rtl="0" algn="l">
              <a:spcBef>
                <a:spcPts val="0"/>
              </a:spcBef>
              <a:spcAft>
                <a:spcPts val="0"/>
              </a:spcAft>
              <a:buNone/>
            </a:pPr>
            <a:r>
              <a:rPr b="1" lang="en-US" sz="1200">
                <a:solidFill>
                  <a:srgbClr val="3E3E3E"/>
                </a:solidFill>
                <a:latin typeface="Calibri"/>
                <a:ea typeface="Calibri"/>
                <a:cs typeface="Calibri"/>
                <a:sym typeface="Calibri"/>
              </a:rPr>
              <a:t>Builds relationships </a:t>
            </a:r>
            <a:endParaRPr/>
          </a:p>
          <a:p>
            <a:pPr indent="0" lvl="0" marL="0" marR="0" rtl="0" algn="l">
              <a:spcBef>
                <a:spcPts val="0"/>
              </a:spcBef>
              <a:spcAft>
                <a:spcPts val="0"/>
              </a:spcAft>
              <a:buNone/>
            </a:pPr>
            <a:r>
              <a:rPr lang="en-US" sz="900">
                <a:solidFill>
                  <a:srgbClr val="231F20"/>
                </a:solidFill>
                <a:latin typeface="Calibri"/>
                <a:ea typeface="Calibri"/>
                <a:cs typeface="Calibri"/>
                <a:sym typeface="Calibri"/>
              </a:rPr>
              <a:t>Builds positive, trusting relationships through frequent interactions which demonstrate care and interest in the well-being of all stakeholders</a:t>
            </a:r>
            <a:r>
              <a:rPr b="1" lang="en-US" sz="900">
                <a:solidFill>
                  <a:srgbClr val="231F20"/>
                </a:solidFill>
                <a:latin typeface="Calibri"/>
                <a:ea typeface="Calibri"/>
                <a:cs typeface="Calibri"/>
                <a:sym typeface="Calibri"/>
              </a:rPr>
              <a:t> </a:t>
            </a:r>
            <a:endParaRPr/>
          </a:p>
          <a:p>
            <a:pPr indent="0" lvl="0" marL="0" marR="0" rtl="0" algn="l">
              <a:spcBef>
                <a:spcPts val="0"/>
              </a:spcBef>
              <a:spcAft>
                <a:spcPts val="0"/>
              </a:spcAft>
              <a:buNone/>
            </a:pPr>
            <a:r>
              <a:t/>
            </a:r>
            <a:endParaRPr b="1" sz="900">
              <a:solidFill>
                <a:srgbClr val="231F20"/>
              </a:solidFill>
              <a:latin typeface="Calibri"/>
              <a:ea typeface="Calibri"/>
              <a:cs typeface="Calibri"/>
              <a:sym typeface="Calibri"/>
            </a:endParaRPr>
          </a:p>
          <a:p>
            <a:pPr indent="0" lvl="0" marL="0" marR="0" rtl="0" algn="l">
              <a:spcBef>
                <a:spcPts val="0"/>
              </a:spcBef>
              <a:spcAft>
                <a:spcPts val="0"/>
              </a:spcAft>
              <a:buNone/>
            </a:pPr>
            <a:r>
              <a:rPr b="1" lang="en-US" sz="1200">
                <a:solidFill>
                  <a:srgbClr val="3E3E3E"/>
                </a:solidFill>
                <a:latin typeface="Calibri"/>
                <a:ea typeface="Calibri"/>
                <a:cs typeface="Calibri"/>
                <a:sym typeface="Calibri"/>
              </a:rPr>
              <a:t>Communicates effectively</a:t>
            </a:r>
            <a:endParaRPr/>
          </a:p>
          <a:p>
            <a:pPr indent="0" lvl="0" marL="0" marR="0" rtl="0" algn="l">
              <a:spcBef>
                <a:spcPts val="0"/>
              </a:spcBef>
              <a:spcAft>
                <a:spcPts val="0"/>
              </a:spcAft>
              <a:buNone/>
            </a:pPr>
            <a:r>
              <a:rPr lang="en-US" sz="900">
                <a:solidFill>
                  <a:srgbClr val="231F20"/>
                </a:solidFill>
                <a:latin typeface="Calibri"/>
                <a:ea typeface="Calibri"/>
                <a:cs typeface="Calibri"/>
                <a:sym typeface="Calibri"/>
              </a:rPr>
              <a:t>Maintains open lines of two-way communication with staff, students, parents, and community to receive input and provide information for engagement with district vision </a:t>
            </a:r>
            <a:endParaRPr/>
          </a:p>
          <a:p>
            <a:pPr indent="0" lvl="0" marL="0" marR="0" rtl="0" algn="l">
              <a:spcBef>
                <a:spcPts val="0"/>
              </a:spcBef>
              <a:spcAft>
                <a:spcPts val="0"/>
              </a:spcAft>
              <a:buNone/>
            </a:pPr>
            <a:r>
              <a:t/>
            </a:r>
            <a:endParaRPr b="1" sz="900">
              <a:solidFill>
                <a:srgbClr val="231F20"/>
              </a:solidFill>
              <a:latin typeface="Calibri"/>
              <a:ea typeface="Calibri"/>
              <a:cs typeface="Calibri"/>
              <a:sym typeface="Calibri"/>
            </a:endParaRPr>
          </a:p>
          <a:p>
            <a:pPr indent="0" lvl="0" marL="0" marR="0" rtl="0" algn="l">
              <a:spcBef>
                <a:spcPts val="0"/>
              </a:spcBef>
              <a:spcAft>
                <a:spcPts val="0"/>
              </a:spcAft>
              <a:buNone/>
            </a:pPr>
            <a:r>
              <a:rPr b="1" lang="en-US" sz="1200">
                <a:solidFill>
                  <a:srgbClr val="3E3E3E"/>
                </a:solidFill>
                <a:latin typeface="Calibri"/>
                <a:ea typeface="Calibri"/>
                <a:cs typeface="Calibri"/>
                <a:sym typeface="Calibri"/>
              </a:rPr>
              <a:t>Models ethics</a:t>
            </a:r>
            <a:endParaRPr/>
          </a:p>
          <a:p>
            <a:pPr indent="0" lvl="0" marL="0" marR="0" rtl="0" algn="l">
              <a:spcBef>
                <a:spcPts val="0"/>
              </a:spcBef>
              <a:spcAft>
                <a:spcPts val="0"/>
              </a:spcAft>
              <a:buNone/>
            </a:pPr>
            <a:r>
              <a:rPr lang="en-US" sz="900">
                <a:solidFill>
                  <a:srgbClr val="231F20"/>
                </a:solidFill>
                <a:latin typeface="Calibri"/>
                <a:ea typeface="Calibri"/>
                <a:cs typeface="Calibri"/>
                <a:sym typeface="Calibri"/>
              </a:rPr>
              <a:t>Exemplifies the values and priorities of the district through consistent actions and service to stakeholders</a:t>
            </a:r>
            <a:endParaRPr/>
          </a:p>
          <a:p>
            <a:pPr indent="0" lvl="0" marL="0" marR="0" rtl="0" algn="l">
              <a:spcBef>
                <a:spcPts val="0"/>
              </a:spcBef>
              <a:spcAft>
                <a:spcPts val="0"/>
              </a:spcAft>
              <a:buNone/>
            </a:pPr>
            <a:r>
              <a:t/>
            </a:r>
            <a:endParaRPr sz="900">
              <a:solidFill>
                <a:srgbClr val="231F20"/>
              </a:solidFill>
              <a:latin typeface="Calibri"/>
              <a:ea typeface="Calibri"/>
              <a:cs typeface="Calibri"/>
              <a:sym typeface="Calibri"/>
            </a:endParaRPr>
          </a:p>
          <a:p>
            <a:pPr indent="0" lvl="0" marL="0" marR="0" rtl="0" algn="l">
              <a:spcBef>
                <a:spcPts val="0"/>
              </a:spcBef>
              <a:spcAft>
                <a:spcPts val="0"/>
              </a:spcAft>
              <a:buNone/>
            </a:pPr>
            <a:r>
              <a:rPr b="1" lang="en-US" sz="1200">
                <a:solidFill>
                  <a:srgbClr val="3E3E3E"/>
                </a:solidFill>
                <a:latin typeface="Calibri"/>
                <a:ea typeface="Calibri"/>
                <a:cs typeface="Calibri"/>
                <a:sym typeface="Calibri"/>
              </a:rPr>
              <a:t>Exhibits professionalism</a:t>
            </a:r>
            <a:endParaRPr/>
          </a:p>
          <a:p>
            <a:pPr indent="0" lvl="0" marL="0" marR="0" rtl="0" algn="l">
              <a:spcBef>
                <a:spcPts val="0"/>
              </a:spcBef>
              <a:spcAft>
                <a:spcPts val="0"/>
              </a:spcAft>
              <a:buNone/>
            </a:pPr>
            <a:r>
              <a:rPr lang="en-US" sz="900">
                <a:solidFill>
                  <a:srgbClr val="231F20"/>
                </a:solidFill>
                <a:latin typeface="Calibri"/>
                <a:ea typeface="Calibri"/>
                <a:cs typeface="Calibri"/>
                <a:sym typeface="Calibri"/>
              </a:rPr>
              <a:t>Exhibits awareness and reflection to manage emotions and engage in continuous personal growth</a:t>
            </a:r>
            <a:r>
              <a:rPr b="1" lang="en-US" sz="900">
                <a:solidFill>
                  <a:srgbClr val="231F20"/>
                </a:solidFill>
                <a:latin typeface="Calibri"/>
                <a:ea typeface="Calibri"/>
                <a:cs typeface="Calibri"/>
                <a:sym typeface="Calibri"/>
              </a:rPr>
              <a:t> </a:t>
            </a:r>
            <a:endParaRPr/>
          </a:p>
          <a:p>
            <a:pPr indent="0" lvl="0" marL="0" marR="0" rtl="0" algn="l">
              <a:spcBef>
                <a:spcPts val="0"/>
              </a:spcBef>
              <a:spcAft>
                <a:spcPts val="0"/>
              </a:spcAft>
              <a:buNone/>
            </a:pPr>
            <a:r>
              <a:t/>
            </a:r>
            <a:endParaRPr sz="900">
              <a:solidFill>
                <a:srgbClr val="231F20"/>
              </a:solidFill>
              <a:latin typeface="Calibri"/>
              <a:ea typeface="Calibri"/>
              <a:cs typeface="Calibri"/>
              <a:sym typeface="Calibri"/>
            </a:endParaRPr>
          </a:p>
          <a:p>
            <a:pPr indent="0" lvl="0" marL="0" marR="0" rtl="0" algn="l">
              <a:spcBef>
                <a:spcPts val="0"/>
              </a:spcBef>
              <a:spcAft>
                <a:spcPts val="0"/>
              </a:spcAft>
              <a:buNone/>
            </a:pPr>
            <a:r>
              <a:t/>
            </a:r>
            <a:endParaRPr sz="765">
              <a:solidFill>
                <a:srgbClr val="231F20"/>
              </a:solidFill>
              <a:latin typeface="Calibri"/>
              <a:ea typeface="Calibri"/>
              <a:cs typeface="Calibri"/>
              <a:sym typeface="Calibri"/>
            </a:endParaRPr>
          </a:p>
          <a:p>
            <a:pPr indent="0" lvl="0" marL="0" marR="0" rtl="0" algn="l">
              <a:spcBef>
                <a:spcPts val="0"/>
              </a:spcBef>
              <a:spcAft>
                <a:spcPts val="0"/>
              </a:spcAft>
              <a:buNone/>
            </a:pPr>
            <a:r>
              <a:t/>
            </a:r>
            <a:endParaRPr sz="765">
              <a:solidFill>
                <a:srgbClr val="231F20"/>
              </a:solidFill>
              <a:latin typeface="Calibri"/>
              <a:ea typeface="Calibri"/>
              <a:cs typeface="Calibri"/>
              <a:sym typeface="Calibri"/>
            </a:endParaRPr>
          </a:p>
          <a:p>
            <a:pPr indent="0" lvl="0" marL="0" marR="0" rtl="0" algn="l">
              <a:spcBef>
                <a:spcPts val="0"/>
              </a:spcBef>
              <a:spcAft>
                <a:spcPts val="0"/>
              </a:spcAft>
              <a:buNone/>
            </a:pPr>
            <a:r>
              <a:t/>
            </a:r>
            <a:endParaRPr sz="765">
              <a:solidFill>
                <a:srgbClr val="231F20"/>
              </a:solidFill>
              <a:latin typeface="Calibri"/>
              <a:ea typeface="Calibri"/>
              <a:cs typeface="Calibri"/>
              <a:sym typeface="Calibri"/>
            </a:endParaRPr>
          </a:p>
          <a:p>
            <a:pPr indent="0" lvl="0" marL="0" marR="0" rtl="0" algn="l">
              <a:spcBef>
                <a:spcPts val="0"/>
              </a:spcBef>
              <a:spcAft>
                <a:spcPts val="0"/>
              </a:spcAft>
              <a:buNone/>
            </a:pPr>
            <a:r>
              <a:t/>
            </a:r>
            <a:endParaRPr b="1" sz="765">
              <a:solidFill>
                <a:srgbClr val="231F20"/>
              </a:solidFill>
              <a:latin typeface="Calibri"/>
              <a:ea typeface="Calibri"/>
              <a:cs typeface="Calibri"/>
              <a:sym typeface="Calibri"/>
            </a:endParaRPr>
          </a:p>
          <a:p>
            <a:pPr indent="0" lvl="0" marL="0" marR="0" rtl="0" algn="l">
              <a:spcBef>
                <a:spcPts val="0"/>
              </a:spcBef>
              <a:spcAft>
                <a:spcPts val="0"/>
              </a:spcAft>
              <a:buNone/>
            </a:pPr>
            <a:r>
              <a:t/>
            </a:r>
            <a:endParaRPr b="1" sz="765">
              <a:solidFill>
                <a:srgbClr val="231F20"/>
              </a:solidFill>
              <a:latin typeface="Calibri"/>
              <a:ea typeface="Calibri"/>
              <a:cs typeface="Calibri"/>
              <a:sym typeface="Calibri"/>
            </a:endParaRPr>
          </a:p>
        </p:txBody>
      </p:sp>
      <p:sp>
        <p:nvSpPr>
          <p:cNvPr id="46" name="Google Shape;46;p10"/>
          <p:cNvSpPr/>
          <p:nvPr/>
        </p:nvSpPr>
        <p:spPr>
          <a:xfrm>
            <a:off x="2530380" y="2792283"/>
            <a:ext cx="1862014" cy="40349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100">
                <a:solidFill>
                  <a:srgbClr val="771618"/>
                </a:solidFill>
                <a:latin typeface="Calibri"/>
                <a:ea typeface="Calibri"/>
                <a:cs typeface="Calibri"/>
                <a:sym typeface="Calibri"/>
              </a:rPr>
              <a:t>Holds vision and expectations for success for all students and all staff</a:t>
            </a:r>
            <a:endParaRPr/>
          </a:p>
          <a:p>
            <a:pPr indent="0" lvl="0" marL="0" marR="0" rtl="0" algn="l">
              <a:spcBef>
                <a:spcPts val="0"/>
              </a:spcBef>
              <a:spcAft>
                <a:spcPts val="0"/>
              </a:spcAft>
              <a:buNone/>
            </a:pPr>
            <a:r>
              <a:t/>
            </a:r>
            <a:endParaRPr b="1" sz="900">
              <a:solidFill>
                <a:srgbClr val="231F20"/>
              </a:solidFill>
              <a:latin typeface="Calibri"/>
              <a:ea typeface="Calibri"/>
              <a:cs typeface="Calibri"/>
              <a:sym typeface="Calibri"/>
            </a:endParaRPr>
          </a:p>
          <a:p>
            <a:pPr indent="0" lvl="0" marL="0" marR="0" rtl="0" algn="l">
              <a:spcBef>
                <a:spcPts val="0"/>
              </a:spcBef>
              <a:spcAft>
                <a:spcPts val="0"/>
              </a:spcAft>
              <a:buNone/>
            </a:pPr>
            <a:r>
              <a:rPr b="1" lang="en-US" sz="1200">
                <a:solidFill>
                  <a:srgbClr val="771618"/>
                </a:solidFill>
                <a:latin typeface="Calibri"/>
                <a:ea typeface="Calibri"/>
                <a:cs typeface="Calibri"/>
                <a:sym typeface="Calibri"/>
              </a:rPr>
              <a:t>Demonstrates expertise</a:t>
            </a:r>
            <a:endParaRPr/>
          </a:p>
          <a:p>
            <a:pPr indent="0" lvl="0" marL="0" marR="0" rtl="0" algn="l">
              <a:spcBef>
                <a:spcPts val="0"/>
              </a:spcBef>
              <a:spcAft>
                <a:spcPts val="0"/>
              </a:spcAft>
              <a:buNone/>
            </a:pPr>
            <a:r>
              <a:rPr lang="en-US" sz="900">
                <a:solidFill>
                  <a:srgbClr val="231F20"/>
                </a:solidFill>
                <a:latin typeface="Calibri"/>
                <a:ea typeface="Calibri"/>
                <a:cs typeface="Calibri"/>
                <a:sym typeface="Calibri"/>
              </a:rPr>
              <a:t>Possesses up-to-date knowledge and skills to perform organizational role at a high level of competence</a:t>
            </a:r>
            <a:endParaRPr/>
          </a:p>
          <a:p>
            <a:pPr indent="0" lvl="0" marL="0" marR="0" rtl="0" algn="l">
              <a:spcBef>
                <a:spcPts val="0"/>
              </a:spcBef>
              <a:spcAft>
                <a:spcPts val="0"/>
              </a:spcAft>
              <a:buNone/>
            </a:pPr>
            <a:r>
              <a:t/>
            </a:r>
            <a:endParaRPr sz="900">
              <a:solidFill>
                <a:srgbClr val="231F20"/>
              </a:solidFill>
              <a:latin typeface="Calibri"/>
              <a:ea typeface="Calibri"/>
              <a:cs typeface="Calibri"/>
              <a:sym typeface="Calibri"/>
            </a:endParaRPr>
          </a:p>
          <a:p>
            <a:pPr indent="0" lvl="0" marL="0" marR="0" rtl="0" algn="l">
              <a:spcBef>
                <a:spcPts val="0"/>
              </a:spcBef>
              <a:spcAft>
                <a:spcPts val="0"/>
              </a:spcAft>
              <a:buNone/>
            </a:pPr>
            <a:r>
              <a:rPr b="1" lang="en-US" sz="1200">
                <a:solidFill>
                  <a:srgbClr val="771618"/>
                </a:solidFill>
                <a:latin typeface="Calibri"/>
                <a:ea typeface="Calibri"/>
                <a:cs typeface="Calibri"/>
                <a:sym typeface="Calibri"/>
              </a:rPr>
              <a:t>Establishes shared vision</a:t>
            </a:r>
            <a:endParaRPr/>
          </a:p>
          <a:p>
            <a:pPr indent="0" lvl="0" marL="0" marR="0" rtl="0" algn="l">
              <a:spcBef>
                <a:spcPts val="0"/>
              </a:spcBef>
              <a:spcAft>
                <a:spcPts val="0"/>
              </a:spcAft>
              <a:buNone/>
            </a:pPr>
            <a:r>
              <a:rPr lang="en-US" sz="900">
                <a:solidFill>
                  <a:srgbClr val="231F20"/>
                </a:solidFill>
                <a:latin typeface="Calibri"/>
                <a:ea typeface="Calibri"/>
                <a:cs typeface="Calibri"/>
                <a:sym typeface="Calibri"/>
              </a:rPr>
              <a:t>Develops and communicates a clear vision for the future with deep buy-in from all stakeholders  </a:t>
            </a:r>
            <a:endParaRPr/>
          </a:p>
          <a:p>
            <a:pPr indent="0" lvl="0" marL="0" marR="0" rtl="0" algn="l">
              <a:spcBef>
                <a:spcPts val="0"/>
              </a:spcBef>
              <a:spcAft>
                <a:spcPts val="0"/>
              </a:spcAft>
              <a:buNone/>
            </a:pPr>
            <a:r>
              <a:t/>
            </a:r>
            <a:endParaRPr sz="900">
              <a:solidFill>
                <a:srgbClr val="231F20"/>
              </a:solidFill>
              <a:latin typeface="Calibri"/>
              <a:ea typeface="Calibri"/>
              <a:cs typeface="Calibri"/>
              <a:sym typeface="Calibri"/>
            </a:endParaRPr>
          </a:p>
          <a:p>
            <a:pPr indent="0" lvl="0" marL="0" marR="0" rtl="0" algn="l">
              <a:spcBef>
                <a:spcPts val="0"/>
              </a:spcBef>
              <a:spcAft>
                <a:spcPts val="0"/>
              </a:spcAft>
              <a:buNone/>
            </a:pPr>
            <a:r>
              <a:rPr b="1" lang="en-US" sz="1200">
                <a:solidFill>
                  <a:srgbClr val="771618"/>
                </a:solidFill>
                <a:latin typeface="Calibri"/>
                <a:ea typeface="Calibri"/>
                <a:cs typeface="Calibri"/>
                <a:sym typeface="Calibri"/>
              </a:rPr>
              <a:t>Implements plan</a:t>
            </a:r>
            <a:endParaRPr/>
          </a:p>
          <a:p>
            <a:pPr indent="0" lvl="0" marL="0" marR="0" rtl="0" algn="l">
              <a:spcBef>
                <a:spcPts val="0"/>
              </a:spcBef>
              <a:spcAft>
                <a:spcPts val="0"/>
              </a:spcAft>
              <a:buNone/>
            </a:pPr>
            <a:r>
              <a:rPr lang="en-US" sz="900">
                <a:solidFill>
                  <a:srgbClr val="231F20"/>
                </a:solidFill>
                <a:latin typeface="Calibri"/>
                <a:ea typeface="Calibri"/>
                <a:cs typeface="Calibri"/>
                <a:sym typeface="Calibri"/>
              </a:rPr>
              <a:t>Works with all stakeholders to implement vision by establishing goals, monitoring progress, and providing resources</a:t>
            </a:r>
            <a:endParaRPr/>
          </a:p>
          <a:p>
            <a:pPr indent="0" lvl="0" marL="0" marR="0" rtl="0" algn="l">
              <a:spcBef>
                <a:spcPts val="0"/>
              </a:spcBef>
              <a:spcAft>
                <a:spcPts val="0"/>
              </a:spcAft>
              <a:buNone/>
            </a:pPr>
            <a:r>
              <a:t/>
            </a:r>
            <a:endParaRPr sz="900">
              <a:solidFill>
                <a:srgbClr val="231F20"/>
              </a:solidFill>
              <a:latin typeface="Calibri"/>
              <a:ea typeface="Calibri"/>
              <a:cs typeface="Calibri"/>
              <a:sym typeface="Calibri"/>
            </a:endParaRPr>
          </a:p>
          <a:p>
            <a:pPr indent="0" lvl="0" marL="0" marR="0" rtl="0" algn="l">
              <a:spcBef>
                <a:spcPts val="0"/>
              </a:spcBef>
              <a:spcAft>
                <a:spcPts val="0"/>
              </a:spcAft>
              <a:buNone/>
            </a:pPr>
            <a:r>
              <a:rPr b="1" lang="en-US" sz="1200">
                <a:solidFill>
                  <a:srgbClr val="771618"/>
                </a:solidFill>
                <a:latin typeface="Calibri"/>
                <a:ea typeface="Calibri"/>
                <a:cs typeface="Calibri"/>
                <a:sym typeface="Calibri"/>
              </a:rPr>
              <a:t>Expects results</a:t>
            </a:r>
            <a:endParaRPr/>
          </a:p>
          <a:p>
            <a:pPr indent="0" lvl="0" marL="0" marR="0" rtl="0" algn="l">
              <a:spcBef>
                <a:spcPts val="0"/>
              </a:spcBef>
              <a:spcAft>
                <a:spcPts val="0"/>
              </a:spcAft>
              <a:buNone/>
            </a:pPr>
            <a:r>
              <a:rPr lang="en-US" sz="900">
                <a:solidFill>
                  <a:srgbClr val="231F20"/>
                </a:solidFill>
                <a:latin typeface="Calibri"/>
                <a:ea typeface="Calibri"/>
                <a:cs typeface="Calibri"/>
                <a:sym typeface="Calibri"/>
              </a:rPr>
              <a:t>Pursues exceptional results for all students by holding self and others accountable and driving for continuous improvement</a:t>
            </a:r>
            <a:endParaRPr/>
          </a:p>
        </p:txBody>
      </p:sp>
      <p:sp>
        <p:nvSpPr>
          <p:cNvPr id="47" name="Google Shape;47;p10"/>
          <p:cNvSpPr/>
          <p:nvPr/>
        </p:nvSpPr>
        <p:spPr>
          <a:xfrm>
            <a:off x="4839278" y="2792283"/>
            <a:ext cx="1885788" cy="413920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100">
                <a:solidFill>
                  <a:srgbClr val="29396F"/>
                </a:solidFill>
                <a:latin typeface="Calibri"/>
                <a:ea typeface="Calibri"/>
                <a:cs typeface="Calibri"/>
                <a:sym typeface="Calibri"/>
              </a:rPr>
              <a:t>Develops and empowers individuals and teams for effective action</a:t>
            </a:r>
            <a:endParaRPr/>
          </a:p>
          <a:p>
            <a:pPr indent="0" lvl="0" marL="0" marR="0" rtl="0" algn="l">
              <a:spcBef>
                <a:spcPts val="0"/>
              </a:spcBef>
              <a:spcAft>
                <a:spcPts val="0"/>
              </a:spcAft>
              <a:buNone/>
            </a:pPr>
            <a:r>
              <a:t/>
            </a:r>
            <a:endParaRPr sz="900">
              <a:solidFill>
                <a:srgbClr val="000000"/>
              </a:solidFill>
              <a:latin typeface="Calibri"/>
              <a:ea typeface="Calibri"/>
              <a:cs typeface="Calibri"/>
              <a:sym typeface="Calibri"/>
            </a:endParaRPr>
          </a:p>
          <a:p>
            <a:pPr indent="0" lvl="0" marL="0" marR="0" rtl="0" algn="l">
              <a:spcBef>
                <a:spcPts val="0"/>
              </a:spcBef>
              <a:spcAft>
                <a:spcPts val="0"/>
              </a:spcAft>
              <a:buNone/>
            </a:pPr>
            <a:r>
              <a:rPr b="1" lang="en-US" sz="1200">
                <a:solidFill>
                  <a:srgbClr val="29396F"/>
                </a:solidFill>
                <a:latin typeface="Calibri"/>
                <a:ea typeface="Calibri"/>
                <a:cs typeface="Calibri"/>
                <a:sym typeface="Calibri"/>
              </a:rPr>
              <a:t>Builds capacity</a:t>
            </a:r>
            <a:endParaRPr/>
          </a:p>
          <a:p>
            <a:pPr indent="0" lvl="0" marL="0" marR="0" rtl="0" algn="l">
              <a:spcBef>
                <a:spcPts val="0"/>
              </a:spcBef>
              <a:spcAft>
                <a:spcPts val="0"/>
              </a:spcAft>
              <a:buNone/>
            </a:pPr>
            <a:r>
              <a:rPr lang="en-US" sz="900">
                <a:solidFill>
                  <a:srgbClr val="000000"/>
                </a:solidFill>
                <a:latin typeface="Calibri"/>
                <a:ea typeface="Calibri"/>
                <a:cs typeface="Calibri"/>
                <a:sym typeface="Calibri"/>
              </a:rPr>
              <a:t>Provides opportunities for growth to ensure all staff build capacity to support district goals</a:t>
            </a:r>
            <a:endParaRPr/>
          </a:p>
          <a:p>
            <a:pPr indent="0" lvl="0" marL="0" marR="0" rtl="0" algn="l">
              <a:spcBef>
                <a:spcPts val="0"/>
              </a:spcBef>
              <a:spcAft>
                <a:spcPts val="0"/>
              </a:spcAft>
              <a:buNone/>
            </a:pPr>
            <a:r>
              <a:t/>
            </a:r>
            <a:endParaRPr sz="900">
              <a:solidFill>
                <a:srgbClr val="000000"/>
              </a:solidFill>
              <a:latin typeface="Calibri"/>
              <a:ea typeface="Calibri"/>
              <a:cs typeface="Calibri"/>
              <a:sym typeface="Calibri"/>
            </a:endParaRPr>
          </a:p>
          <a:p>
            <a:pPr indent="0" lvl="0" marL="0" marR="0" rtl="0" algn="l">
              <a:spcBef>
                <a:spcPts val="0"/>
              </a:spcBef>
              <a:spcAft>
                <a:spcPts val="0"/>
              </a:spcAft>
              <a:buNone/>
            </a:pPr>
            <a:r>
              <a:rPr b="1" lang="en-US" sz="1200">
                <a:solidFill>
                  <a:srgbClr val="29396F"/>
                </a:solidFill>
                <a:latin typeface="Calibri"/>
                <a:ea typeface="Calibri"/>
                <a:cs typeface="Calibri"/>
                <a:sym typeface="Calibri"/>
              </a:rPr>
              <a:t>Promotes collaboration</a:t>
            </a:r>
            <a:endParaRPr/>
          </a:p>
          <a:p>
            <a:pPr indent="0" lvl="0" marL="0" marR="0" rtl="0" algn="l">
              <a:spcBef>
                <a:spcPts val="0"/>
              </a:spcBef>
              <a:spcAft>
                <a:spcPts val="0"/>
              </a:spcAft>
              <a:buNone/>
            </a:pPr>
            <a:r>
              <a:rPr lang="en-US" sz="900">
                <a:solidFill>
                  <a:srgbClr val="000000"/>
                </a:solidFill>
                <a:latin typeface="Calibri"/>
                <a:ea typeface="Calibri"/>
                <a:cs typeface="Calibri"/>
                <a:sym typeface="Calibri"/>
              </a:rPr>
              <a:t>Designs organizational structures to promote collaboration and teamwork for  distributed leadership throughout the district</a:t>
            </a:r>
            <a:endParaRPr/>
          </a:p>
          <a:p>
            <a:pPr indent="0" lvl="0" marL="0" marR="0" rtl="0" algn="l">
              <a:spcBef>
                <a:spcPts val="0"/>
              </a:spcBef>
              <a:spcAft>
                <a:spcPts val="0"/>
              </a:spcAft>
              <a:buNone/>
            </a:pPr>
            <a:r>
              <a:t/>
            </a:r>
            <a:endParaRPr sz="900">
              <a:solidFill>
                <a:srgbClr val="000000"/>
              </a:solidFill>
              <a:latin typeface="Calibri"/>
              <a:ea typeface="Calibri"/>
              <a:cs typeface="Calibri"/>
              <a:sym typeface="Calibri"/>
            </a:endParaRPr>
          </a:p>
          <a:p>
            <a:pPr indent="0" lvl="0" marL="0" marR="0" rtl="0" algn="l">
              <a:spcBef>
                <a:spcPts val="0"/>
              </a:spcBef>
              <a:spcAft>
                <a:spcPts val="0"/>
              </a:spcAft>
              <a:buNone/>
            </a:pPr>
            <a:r>
              <a:rPr b="1" lang="en-US" sz="1200">
                <a:solidFill>
                  <a:srgbClr val="29396F"/>
                </a:solidFill>
                <a:latin typeface="Calibri"/>
                <a:ea typeface="Calibri"/>
                <a:cs typeface="Calibri"/>
                <a:sym typeface="Calibri"/>
              </a:rPr>
              <a:t>Inspires action</a:t>
            </a:r>
            <a:endParaRPr/>
          </a:p>
          <a:p>
            <a:pPr indent="0" lvl="0" marL="0" marR="0" rtl="0" algn="l">
              <a:spcBef>
                <a:spcPts val="0"/>
              </a:spcBef>
              <a:spcAft>
                <a:spcPts val="0"/>
              </a:spcAft>
              <a:buNone/>
            </a:pPr>
            <a:r>
              <a:rPr lang="en-US" sz="900">
                <a:solidFill>
                  <a:srgbClr val="000000"/>
                </a:solidFill>
                <a:latin typeface="Calibri"/>
                <a:ea typeface="Calibri"/>
                <a:cs typeface="Calibri"/>
                <a:sym typeface="Calibri"/>
              </a:rPr>
              <a:t>Motivates others to take responsible risks and perform at their highest level to support district vision and goals</a:t>
            </a:r>
            <a:endParaRPr/>
          </a:p>
          <a:p>
            <a:pPr indent="0" lvl="0" marL="0" marR="0" rtl="0" algn="l">
              <a:spcBef>
                <a:spcPts val="0"/>
              </a:spcBef>
              <a:spcAft>
                <a:spcPts val="0"/>
              </a:spcAft>
              <a:buNone/>
            </a:pPr>
            <a:r>
              <a:t/>
            </a:r>
            <a:endParaRPr sz="900">
              <a:solidFill>
                <a:srgbClr val="000000"/>
              </a:solidFill>
              <a:latin typeface="Calibri"/>
              <a:ea typeface="Calibri"/>
              <a:cs typeface="Calibri"/>
              <a:sym typeface="Calibri"/>
            </a:endParaRPr>
          </a:p>
          <a:p>
            <a:pPr indent="0" lvl="0" marL="0" marR="0" rtl="0" algn="l">
              <a:spcBef>
                <a:spcPts val="0"/>
              </a:spcBef>
              <a:spcAft>
                <a:spcPts val="0"/>
              </a:spcAft>
              <a:buNone/>
            </a:pPr>
            <a:r>
              <a:rPr b="1" lang="en-US" sz="1200">
                <a:solidFill>
                  <a:srgbClr val="29396F"/>
                </a:solidFill>
                <a:latin typeface="Calibri"/>
                <a:ea typeface="Calibri"/>
                <a:cs typeface="Calibri"/>
                <a:sym typeface="Calibri"/>
              </a:rPr>
              <a:t>Develops leaders</a:t>
            </a:r>
            <a:r>
              <a:rPr b="1" lang="en-US" sz="1200" strike="sngStrike">
                <a:solidFill>
                  <a:srgbClr val="29396F"/>
                </a:solidFill>
                <a:latin typeface="Calibri"/>
                <a:ea typeface="Calibri"/>
                <a:cs typeface="Calibri"/>
                <a:sym typeface="Calibri"/>
              </a:rPr>
              <a:t> </a:t>
            </a:r>
            <a:endParaRPr/>
          </a:p>
          <a:p>
            <a:pPr indent="0" lvl="0" marL="0" marR="0" rtl="0" algn="l">
              <a:spcBef>
                <a:spcPts val="0"/>
              </a:spcBef>
              <a:spcAft>
                <a:spcPts val="0"/>
              </a:spcAft>
              <a:buNone/>
            </a:pPr>
            <a:r>
              <a:rPr lang="en-US" sz="900">
                <a:solidFill>
                  <a:srgbClr val="000000"/>
                </a:solidFill>
                <a:latin typeface="Calibri"/>
                <a:ea typeface="Calibri"/>
                <a:cs typeface="Calibri"/>
                <a:sym typeface="Calibri"/>
              </a:rPr>
              <a:t>Identifies, develops, and places future leaders through rigorous processes and strategic leadership assignments</a:t>
            </a:r>
            <a:endParaRPr/>
          </a:p>
        </p:txBody>
      </p:sp>
      <p:sp>
        <p:nvSpPr>
          <p:cNvPr id="48" name="Google Shape;48;p10"/>
          <p:cNvSpPr/>
          <p:nvPr/>
        </p:nvSpPr>
        <p:spPr>
          <a:xfrm>
            <a:off x="7170477" y="2792283"/>
            <a:ext cx="1922361" cy="382612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100">
                <a:solidFill>
                  <a:srgbClr val="21602E"/>
                </a:solidFill>
                <a:latin typeface="Calibri"/>
                <a:ea typeface="Calibri"/>
                <a:cs typeface="Calibri"/>
                <a:sym typeface="Calibri"/>
              </a:rPr>
              <a:t>Maintains district at the forefront of educational service providers</a:t>
            </a:r>
            <a:endParaRPr/>
          </a:p>
          <a:p>
            <a:pPr indent="0" lvl="0" marL="0" marR="0" rtl="0" algn="ctr">
              <a:spcBef>
                <a:spcPts val="0"/>
              </a:spcBef>
              <a:spcAft>
                <a:spcPts val="0"/>
              </a:spcAft>
              <a:buNone/>
            </a:pPr>
            <a:r>
              <a:t/>
            </a:r>
            <a:endParaRPr sz="765">
              <a:solidFill>
                <a:srgbClr val="000000"/>
              </a:solidFill>
              <a:latin typeface="Calibri"/>
              <a:ea typeface="Calibri"/>
              <a:cs typeface="Calibri"/>
              <a:sym typeface="Calibri"/>
            </a:endParaRPr>
          </a:p>
          <a:p>
            <a:pPr indent="0" lvl="0" marL="0" marR="0" rtl="0" algn="l">
              <a:spcBef>
                <a:spcPts val="0"/>
              </a:spcBef>
              <a:spcAft>
                <a:spcPts val="0"/>
              </a:spcAft>
              <a:buNone/>
            </a:pPr>
            <a:r>
              <a:rPr b="1" lang="en-US" sz="1200">
                <a:solidFill>
                  <a:srgbClr val="21602E"/>
                </a:solidFill>
                <a:latin typeface="Calibri"/>
                <a:ea typeface="Calibri"/>
                <a:cs typeface="Calibri"/>
                <a:sym typeface="Calibri"/>
              </a:rPr>
              <a:t>Scans Environment</a:t>
            </a:r>
            <a:endParaRPr/>
          </a:p>
          <a:p>
            <a:pPr indent="0" lvl="0" marL="0" marR="0" rtl="0" algn="l">
              <a:spcBef>
                <a:spcPts val="0"/>
              </a:spcBef>
              <a:spcAft>
                <a:spcPts val="0"/>
              </a:spcAft>
              <a:buNone/>
            </a:pPr>
            <a:r>
              <a:rPr lang="en-US" sz="900">
                <a:solidFill>
                  <a:srgbClr val="000000"/>
                </a:solidFill>
                <a:latin typeface="Calibri"/>
                <a:ea typeface="Calibri"/>
                <a:cs typeface="Calibri"/>
                <a:sym typeface="Calibri"/>
              </a:rPr>
              <a:t>Analyzes and applies understanding of internal organization and external environment to assess and respond to the district’s future advancement</a:t>
            </a:r>
            <a:endParaRPr/>
          </a:p>
          <a:p>
            <a:pPr indent="0" lvl="0" marL="0" marR="0" rtl="0" algn="l">
              <a:spcBef>
                <a:spcPts val="0"/>
              </a:spcBef>
              <a:spcAft>
                <a:spcPts val="0"/>
              </a:spcAft>
              <a:buNone/>
            </a:pPr>
            <a:r>
              <a:t/>
            </a:r>
            <a:endParaRPr sz="900">
              <a:solidFill>
                <a:srgbClr val="000000"/>
              </a:solidFill>
              <a:latin typeface="Calibri"/>
              <a:ea typeface="Calibri"/>
              <a:cs typeface="Calibri"/>
              <a:sym typeface="Calibri"/>
            </a:endParaRPr>
          </a:p>
          <a:p>
            <a:pPr indent="0" lvl="0" marL="0" marR="0" rtl="0" algn="l">
              <a:spcBef>
                <a:spcPts val="0"/>
              </a:spcBef>
              <a:spcAft>
                <a:spcPts val="0"/>
              </a:spcAft>
              <a:buNone/>
            </a:pPr>
            <a:r>
              <a:rPr b="1" lang="en-US" sz="1200">
                <a:solidFill>
                  <a:srgbClr val="21602E"/>
                </a:solidFill>
                <a:latin typeface="Calibri"/>
                <a:ea typeface="Calibri"/>
                <a:cs typeface="Calibri"/>
                <a:sym typeface="Calibri"/>
              </a:rPr>
              <a:t>Champions solutions</a:t>
            </a:r>
            <a:endParaRPr/>
          </a:p>
          <a:p>
            <a:pPr indent="0" lvl="0" marL="0" marR="0" rtl="0" algn="l">
              <a:spcBef>
                <a:spcPts val="0"/>
              </a:spcBef>
              <a:spcAft>
                <a:spcPts val="0"/>
              </a:spcAft>
              <a:buNone/>
            </a:pPr>
            <a:r>
              <a:rPr lang="en-US" sz="900">
                <a:solidFill>
                  <a:srgbClr val="000000"/>
                </a:solidFill>
                <a:latin typeface="Calibri"/>
                <a:ea typeface="Calibri"/>
                <a:cs typeface="Calibri"/>
                <a:sym typeface="Calibri"/>
              </a:rPr>
              <a:t>Challenges the status quo by collaboratively exploring new and better ways of doing things</a:t>
            </a:r>
            <a:endParaRPr/>
          </a:p>
          <a:p>
            <a:pPr indent="0" lvl="0" marL="0" marR="0" rtl="0" algn="l">
              <a:spcBef>
                <a:spcPts val="0"/>
              </a:spcBef>
              <a:spcAft>
                <a:spcPts val="0"/>
              </a:spcAft>
              <a:buNone/>
            </a:pPr>
            <a:r>
              <a:t/>
            </a:r>
            <a:endParaRPr sz="900">
              <a:solidFill>
                <a:srgbClr val="000000"/>
              </a:solidFill>
              <a:latin typeface="Calibri"/>
              <a:ea typeface="Calibri"/>
              <a:cs typeface="Calibri"/>
              <a:sym typeface="Calibri"/>
            </a:endParaRPr>
          </a:p>
          <a:p>
            <a:pPr indent="0" lvl="0" marL="0" marR="0" rtl="0" algn="l">
              <a:spcBef>
                <a:spcPts val="0"/>
              </a:spcBef>
              <a:spcAft>
                <a:spcPts val="0"/>
              </a:spcAft>
              <a:buNone/>
            </a:pPr>
            <a:r>
              <a:rPr b="1" lang="en-US" sz="1200">
                <a:solidFill>
                  <a:srgbClr val="21602E"/>
                </a:solidFill>
                <a:latin typeface="Calibri"/>
                <a:ea typeface="Calibri"/>
                <a:cs typeface="Calibri"/>
                <a:sym typeface="Calibri"/>
              </a:rPr>
              <a:t>Manages change</a:t>
            </a:r>
            <a:endParaRPr/>
          </a:p>
          <a:p>
            <a:pPr indent="0" lvl="0" marL="0" marR="0" rtl="0" algn="l">
              <a:spcBef>
                <a:spcPts val="0"/>
              </a:spcBef>
              <a:spcAft>
                <a:spcPts val="0"/>
              </a:spcAft>
              <a:buNone/>
            </a:pPr>
            <a:r>
              <a:rPr lang="en-US" sz="900">
                <a:solidFill>
                  <a:srgbClr val="000000"/>
                </a:solidFill>
                <a:latin typeface="Calibri"/>
                <a:ea typeface="Calibri"/>
                <a:cs typeface="Calibri"/>
                <a:sym typeface="Calibri"/>
              </a:rPr>
              <a:t>Demonstrates courage, initiative, and perseverance in bringing about meaningful change to support the shared vision</a:t>
            </a:r>
            <a:endParaRPr/>
          </a:p>
          <a:p>
            <a:pPr indent="0" lvl="0" marL="0" marR="0" rtl="0" algn="l">
              <a:spcBef>
                <a:spcPts val="0"/>
              </a:spcBef>
              <a:spcAft>
                <a:spcPts val="0"/>
              </a:spcAft>
              <a:buNone/>
            </a:pPr>
            <a:r>
              <a:t/>
            </a:r>
            <a:endParaRPr sz="900">
              <a:solidFill>
                <a:srgbClr val="000000"/>
              </a:solidFill>
              <a:latin typeface="Calibri"/>
              <a:ea typeface="Calibri"/>
              <a:cs typeface="Calibri"/>
              <a:sym typeface="Calibri"/>
            </a:endParaRPr>
          </a:p>
          <a:p>
            <a:pPr indent="0" lvl="0" marL="0" marR="0" rtl="0" algn="l">
              <a:spcBef>
                <a:spcPts val="0"/>
              </a:spcBef>
              <a:spcAft>
                <a:spcPts val="0"/>
              </a:spcAft>
              <a:buNone/>
            </a:pPr>
            <a:r>
              <a:rPr b="1" lang="en-US" sz="1200">
                <a:solidFill>
                  <a:srgbClr val="21602E"/>
                </a:solidFill>
                <a:latin typeface="Calibri"/>
                <a:ea typeface="Calibri"/>
                <a:cs typeface="Calibri"/>
                <a:sym typeface="Calibri"/>
              </a:rPr>
              <a:t>Acknowledges outcomes</a:t>
            </a:r>
            <a:endParaRPr/>
          </a:p>
          <a:p>
            <a:pPr indent="0" lvl="0" marL="0" marR="0" rtl="0" algn="l">
              <a:spcBef>
                <a:spcPts val="0"/>
              </a:spcBef>
              <a:spcAft>
                <a:spcPts val="0"/>
              </a:spcAft>
              <a:buNone/>
            </a:pPr>
            <a:r>
              <a:rPr lang="en-US" sz="900">
                <a:solidFill>
                  <a:srgbClr val="000000"/>
                </a:solidFill>
                <a:latin typeface="Calibri"/>
                <a:ea typeface="Calibri"/>
                <a:cs typeface="Calibri"/>
                <a:sym typeface="Calibri"/>
              </a:rPr>
              <a:t>Creates a positive environment for growth by celebrating success and learning from failure</a:t>
            </a:r>
            <a:endParaRPr/>
          </a:p>
        </p:txBody>
      </p:sp>
      <p:sp>
        <p:nvSpPr>
          <p:cNvPr id="49" name="Google Shape;49;p10"/>
          <p:cNvSpPr/>
          <p:nvPr/>
        </p:nvSpPr>
        <p:spPr>
          <a:xfrm>
            <a:off x="378455" y="1206701"/>
            <a:ext cx="1487714" cy="1487714"/>
          </a:xfrm>
          <a:prstGeom prst="rect">
            <a:avLst/>
          </a:prstGeom>
          <a:gradFill>
            <a:gsLst>
              <a:gs pos="0">
                <a:srgbClr val="FFFFFF"/>
              </a:gs>
              <a:gs pos="35000">
                <a:srgbClr val="5F5E5F"/>
              </a:gs>
              <a:gs pos="100000">
                <a:srgbClr val="232323"/>
              </a:gs>
            </a:gsLst>
            <a:path path="circle">
              <a:fillToRect b="50%" l="50%" r="50%" t="50%"/>
            </a:path>
            <a:tileRect/>
          </a:gradFill>
          <a:ln cap="flat" cmpd="sng" w="9525">
            <a:solidFill>
              <a:srgbClr val="E2E2E2"/>
            </a:solidFill>
            <a:prstDash val="solid"/>
            <a:miter lim="800000"/>
            <a:headEnd len="sm" w="sm" type="none"/>
            <a:tailEnd len="sm" w="sm" type="none"/>
          </a:ln>
        </p:spPr>
        <p:txBody>
          <a:bodyPr anchorCtr="0" anchor="ctr" bIns="90000" lIns="91425" spcFirstLastPara="1" rIns="91425" wrap="square" tIns="90000">
            <a:noAutofit/>
          </a:bodyPr>
          <a:lstStyle/>
          <a:p>
            <a:pPr indent="0" lvl="0" marL="0" marR="0" rtl="0" algn="ctr">
              <a:spcBef>
                <a:spcPts val="0"/>
              </a:spcBef>
              <a:spcAft>
                <a:spcPts val="0"/>
              </a:spcAft>
              <a:buNone/>
            </a:pPr>
            <a:r>
              <a:t/>
            </a:r>
            <a:endParaRPr sz="1400">
              <a:solidFill>
                <a:srgbClr val="43525B"/>
              </a:solidFill>
              <a:latin typeface="Calibri"/>
              <a:ea typeface="Calibri"/>
              <a:cs typeface="Calibri"/>
              <a:sym typeface="Calibri"/>
            </a:endParaRPr>
          </a:p>
        </p:txBody>
      </p:sp>
      <p:sp>
        <p:nvSpPr>
          <p:cNvPr id="50" name="Google Shape;50;p10"/>
          <p:cNvSpPr/>
          <p:nvPr/>
        </p:nvSpPr>
        <p:spPr>
          <a:xfrm>
            <a:off x="2709655" y="1206701"/>
            <a:ext cx="1487714" cy="1487714"/>
          </a:xfrm>
          <a:prstGeom prst="rect">
            <a:avLst/>
          </a:prstGeom>
          <a:gradFill>
            <a:gsLst>
              <a:gs pos="0">
                <a:srgbClr val="FFFFFF"/>
              </a:gs>
              <a:gs pos="35000">
                <a:srgbClr val="7A1618"/>
              </a:gs>
              <a:gs pos="100000">
                <a:srgbClr val="3C1515"/>
              </a:gs>
            </a:gsLst>
            <a:path path="circle">
              <a:fillToRect b="50%" l="50%" r="50%" t="50%"/>
            </a:path>
            <a:tileRect/>
          </a:gradFill>
          <a:ln cap="flat" cmpd="sng" w="9525">
            <a:solidFill>
              <a:srgbClr val="E2E2E2"/>
            </a:solidFill>
            <a:prstDash val="solid"/>
            <a:miter lim="800000"/>
            <a:headEnd len="sm" w="sm" type="none"/>
            <a:tailEnd len="sm" w="sm" type="none"/>
          </a:ln>
        </p:spPr>
        <p:txBody>
          <a:bodyPr anchorCtr="0" anchor="ctr" bIns="90000" lIns="91425" spcFirstLastPara="1" rIns="91425" wrap="square" tIns="90000">
            <a:noAutofit/>
          </a:bodyPr>
          <a:lstStyle/>
          <a:p>
            <a:pPr indent="0" lvl="0" marL="0" marR="0" rtl="0" algn="ctr">
              <a:spcBef>
                <a:spcPts val="0"/>
              </a:spcBef>
              <a:spcAft>
                <a:spcPts val="0"/>
              </a:spcAft>
              <a:buNone/>
            </a:pPr>
            <a:r>
              <a:t/>
            </a:r>
            <a:endParaRPr sz="1400">
              <a:solidFill>
                <a:srgbClr val="43525B"/>
              </a:solidFill>
              <a:latin typeface="Calibri"/>
              <a:ea typeface="Calibri"/>
              <a:cs typeface="Calibri"/>
              <a:sym typeface="Calibri"/>
            </a:endParaRPr>
          </a:p>
        </p:txBody>
      </p:sp>
      <p:sp>
        <p:nvSpPr>
          <p:cNvPr id="51" name="Google Shape;51;p10"/>
          <p:cNvSpPr/>
          <p:nvPr/>
        </p:nvSpPr>
        <p:spPr>
          <a:xfrm>
            <a:off x="5018553" y="1188327"/>
            <a:ext cx="1487714" cy="1487714"/>
          </a:xfrm>
          <a:prstGeom prst="rect">
            <a:avLst/>
          </a:prstGeom>
          <a:gradFill>
            <a:gsLst>
              <a:gs pos="0">
                <a:srgbClr val="FFFFFF"/>
              </a:gs>
              <a:gs pos="35000">
                <a:srgbClr val="405499"/>
              </a:gs>
              <a:gs pos="100000">
                <a:srgbClr val="1B2955"/>
              </a:gs>
            </a:gsLst>
            <a:path path="circle">
              <a:fillToRect b="50%" l="50%" r="50%" t="50%"/>
            </a:path>
            <a:tileRect/>
          </a:gradFill>
          <a:ln cap="flat" cmpd="sng" w="9525">
            <a:solidFill>
              <a:srgbClr val="E2E2E2"/>
            </a:solidFill>
            <a:prstDash val="solid"/>
            <a:miter lim="800000"/>
            <a:headEnd len="sm" w="sm" type="none"/>
            <a:tailEnd len="sm" w="sm" type="none"/>
          </a:ln>
        </p:spPr>
        <p:txBody>
          <a:bodyPr anchorCtr="0" anchor="ctr" bIns="90000" lIns="91425" spcFirstLastPara="1" rIns="91425" wrap="square" tIns="90000">
            <a:noAutofit/>
          </a:bodyPr>
          <a:lstStyle/>
          <a:p>
            <a:pPr indent="0" lvl="0" marL="0" marR="0" rtl="0" algn="ctr">
              <a:spcBef>
                <a:spcPts val="0"/>
              </a:spcBef>
              <a:spcAft>
                <a:spcPts val="0"/>
              </a:spcAft>
              <a:buNone/>
            </a:pPr>
            <a:r>
              <a:t/>
            </a:r>
            <a:endParaRPr sz="1400">
              <a:solidFill>
                <a:srgbClr val="43525B"/>
              </a:solidFill>
              <a:latin typeface="Calibri"/>
              <a:ea typeface="Calibri"/>
              <a:cs typeface="Calibri"/>
              <a:sym typeface="Calibri"/>
            </a:endParaRPr>
          </a:p>
        </p:txBody>
      </p:sp>
      <p:sp>
        <p:nvSpPr>
          <p:cNvPr id="52" name="Google Shape;52;p10"/>
          <p:cNvSpPr/>
          <p:nvPr/>
        </p:nvSpPr>
        <p:spPr>
          <a:xfrm>
            <a:off x="7349752" y="1193091"/>
            <a:ext cx="1487714" cy="1487714"/>
          </a:xfrm>
          <a:prstGeom prst="rect">
            <a:avLst/>
          </a:prstGeom>
          <a:gradFill>
            <a:gsLst>
              <a:gs pos="0">
                <a:srgbClr val="FFFFFF"/>
              </a:gs>
              <a:gs pos="35000">
                <a:srgbClr val="2D8642"/>
              </a:gs>
              <a:gs pos="100000">
                <a:srgbClr val="1E582A"/>
              </a:gs>
            </a:gsLst>
            <a:path path="circle">
              <a:fillToRect b="50%" l="50%" r="50%" t="50%"/>
            </a:path>
            <a:tileRect/>
          </a:gradFill>
          <a:ln cap="flat" cmpd="sng" w="9525">
            <a:solidFill>
              <a:srgbClr val="E2E2E2"/>
            </a:solidFill>
            <a:prstDash val="solid"/>
            <a:miter lim="800000"/>
            <a:headEnd len="sm" w="sm" type="none"/>
            <a:tailEnd len="sm" w="sm" type="none"/>
          </a:ln>
        </p:spPr>
        <p:txBody>
          <a:bodyPr anchorCtr="0" anchor="ctr" bIns="90000" lIns="91425" spcFirstLastPara="1" rIns="91425" wrap="square" tIns="90000">
            <a:noAutofit/>
          </a:bodyPr>
          <a:lstStyle/>
          <a:p>
            <a:pPr indent="0" lvl="0" marL="0" marR="0" rtl="0" algn="ctr">
              <a:spcBef>
                <a:spcPts val="0"/>
              </a:spcBef>
              <a:spcAft>
                <a:spcPts val="0"/>
              </a:spcAft>
              <a:buNone/>
            </a:pPr>
            <a:r>
              <a:t/>
            </a:r>
            <a:endParaRPr sz="1400">
              <a:solidFill>
                <a:srgbClr val="43525B"/>
              </a:solidFill>
              <a:latin typeface="Calibri"/>
              <a:ea typeface="Calibri"/>
              <a:cs typeface="Calibri"/>
              <a:sym typeface="Calibri"/>
            </a:endParaRPr>
          </a:p>
        </p:txBody>
      </p:sp>
      <p:sp>
        <p:nvSpPr>
          <p:cNvPr id="53" name="Google Shape;53;p10"/>
          <p:cNvSpPr txBox="1"/>
          <p:nvPr/>
        </p:nvSpPr>
        <p:spPr>
          <a:xfrm>
            <a:off x="531992" y="2346005"/>
            <a:ext cx="1367102" cy="1951473"/>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1500">
                <a:solidFill>
                  <a:schemeClr val="lt1"/>
                </a:solidFill>
                <a:latin typeface="Impact"/>
                <a:ea typeface="Impact"/>
                <a:cs typeface="Impact"/>
                <a:sym typeface="Impact"/>
              </a:rPr>
              <a:t>P</a:t>
            </a:r>
            <a:endParaRPr/>
          </a:p>
        </p:txBody>
      </p:sp>
      <p:sp>
        <p:nvSpPr>
          <p:cNvPr id="54" name="Google Shape;54;p10"/>
          <p:cNvSpPr txBox="1"/>
          <p:nvPr/>
        </p:nvSpPr>
        <p:spPr>
          <a:xfrm>
            <a:off x="470797" y="908720"/>
            <a:ext cx="1367102" cy="1951473"/>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1500">
                <a:solidFill>
                  <a:schemeClr val="lt1"/>
                </a:solidFill>
                <a:latin typeface="Impact"/>
                <a:ea typeface="Impact"/>
                <a:cs typeface="Impact"/>
                <a:sym typeface="Impact"/>
              </a:rPr>
              <a:t>P</a:t>
            </a:r>
            <a:endParaRPr/>
          </a:p>
        </p:txBody>
      </p:sp>
      <p:sp>
        <p:nvSpPr>
          <p:cNvPr id="55" name="Google Shape;55;p10"/>
          <p:cNvSpPr txBox="1"/>
          <p:nvPr/>
        </p:nvSpPr>
        <p:spPr>
          <a:xfrm>
            <a:off x="467300" y="1548973"/>
            <a:ext cx="1451168" cy="735756"/>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Positive Engagement</a:t>
            </a:r>
            <a:endParaRPr/>
          </a:p>
        </p:txBody>
      </p:sp>
      <p:sp>
        <p:nvSpPr>
          <p:cNvPr id="56" name="Google Shape;56;p10"/>
          <p:cNvSpPr txBox="1"/>
          <p:nvPr/>
        </p:nvSpPr>
        <p:spPr>
          <a:xfrm>
            <a:off x="2769961" y="908720"/>
            <a:ext cx="1367102" cy="1951473"/>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1500">
                <a:solidFill>
                  <a:schemeClr val="lt1"/>
                </a:solidFill>
                <a:latin typeface="Impact"/>
                <a:ea typeface="Impact"/>
                <a:cs typeface="Impact"/>
                <a:sym typeface="Impact"/>
              </a:rPr>
              <a:t>S</a:t>
            </a:r>
            <a:endParaRPr/>
          </a:p>
        </p:txBody>
      </p:sp>
      <p:sp>
        <p:nvSpPr>
          <p:cNvPr id="57" name="Google Shape;57;p10"/>
          <p:cNvSpPr txBox="1"/>
          <p:nvPr/>
        </p:nvSpPr>
        <p:spPr>
          <a:xfrm>
            <a:off x="2727927" y="1410473"/>
            <a:ext cx="1451168" cy="1012755"/>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Student-centered Excellence</a:t>
            </a:r>
            <a:endParaRPr/>
          </a:p>
        </p:txBody>
      </p:sp>
      <p:sp>
        <p:nvSpPr>
          <p:cNvPr id="58" name="Google Shape;58;p10"/>
          <p:cNvSpPr txBox="1"/>
          <p:nvPr/>
        </p:nvSpPr>
        <p:spPr>
          <a:xfrm>
            <a:off x="5078858" y="908720"/>
            <a:ext cx="1367102" cy="1951473"/>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1500">
                <a:solidFill>
                  <a:schemeClr val="lt1"/>
                </a:solidFill>
                <a:latin typeface="Impact"/>
                <a:ea typeface="Impact"/>
                <a:cs typeface="Impact"/>
                <a:sym typeface="Impact"/>
              </a:rPr>
              <a:t>J</a:t>
            </a:r>
            <a:endParaRPr/>
          </a:p>
        </p:txBody>
      </p:sp>
      <p:sp>
        <p:nvSpPr>
          <p:cNvPr id="59" name="Google Shape;59;p10"/>
          <p:cNvSpPr txBox="1"/>
          <p:nvPr/>
        </p:nvSpPr>
        <p:spPr>
          <a:xfrm>
            <a:off x="4947306" y="1548973"/>
            <a:ext cx="1644686" cy="735756"/>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Joint Empowerment</a:t>
            </a:r>
            <a:endParaRPr/>
          </a:p>
        </p:txBody>
      </p:sp>
      <p:sp>
        <p:nvSpPr>
          <p:cNvPr id="60" name="Google Shape;60;p10"/>
          <p:cNvSpPr txBox="1"/>
          <p:nvPr/>
        </p:nvSpPr>
        <p:spPr>
          <a:xfrm>
            <a:off x="7410058" y="908720"/>
            <a:ext cx="1367102" cy="1951473"/>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1500">
                <a:solidFill>
                  <a:schemeClr val="lt1"/>
                </a:solidFill>
                <a:latin typeface="Impact"/>
                <a:ea typeface="Impact"/>
                <a:cs typeface="Impact"/>
                <a:sym typeface="Impact"/>
              </a:rPr>
              <a:t>A</a:t>
            </a:r>
            <a:endParaRPr/>
          </a:p>
        </p:txBody>
      </p:sp>
      <p:sp>
        <p:nvSpPr>
          <p:cNvPr id="61" name="Google Shape;61;p10"/>
          <p:cNvSpPr txBox="1"/>
          <p:nvPr/>
        </p:nvSpPr>
        <p:spPr>
          <a:xfrm>
            <a:off x="7368025" y="1548973"/>
            <a:ext cx="1451168" cy="735756"/>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Adaptive Innovation</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5.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p:nvPr/>
        </p:nvSpPr>
        <p:spPr>
          <a:xfrm>
            <a:off x="0" y="234702"/>
            <a:ext cx="9144000" cy="818033"/>
          </a:xfrm>
          <a:prstGeom prst="rect">
            <a:avLst/>
          </a:prstGeom>
          <a:solidFill>
            <a:srgbClr val="80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trans_psja_logo_stack.png" id="11" name="Google Shape;11;p1"/>
          <p:cNvPicPr preferRelativeResize="0"/>
          <p:nvPr/>
        </p:nvPicPr>
        <p:blipFill rotWithShape="1">
          <a:blip r:embed="rId1">
            <a:alphaModFix/>
          </a:blip>
          <a:srcRect b="0" l="0" r="0" t="0"/>
          <a:stretch/>
        </p:blipFill>
        <p:spPr>
          <a:xfrm>
            <a:off x="7452320" y="188284"/>
            <a:ext cx="1589012" cy="1512524"/>
          </a:xfrm>
          <a:prstGeom prst="rect">
            <a:avLst/>
          </a:prstGeom>
          <a:noFill/>
          <a:ln>
            <a:noFill/>
          </a:ln>
        </p:spPr>
      </p:pic>
      <p:sp>
        <p:nvSpPr>
          <p:cNvPr id="12" name="Google Shape;12;p1"/>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lt1"/>
              </a:buClr>
              <a:buSzPts val="2800"/>
              <a:buFont typeface="Arial"/>
              <a:buNone/>
              <a:defRPr b="0" i="0" sz="2800" u="none" cap="none" strike="noStrik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www.transformingeducation.org/wp-content/uploads/2018/07/2018_Growth-Mindset-Strategies_website.pdf" TargetMode="External"/><Relationship Id="rId4" Type="http://schemas.openxmlformats.org/officeDocument/2006/relationships/hyperlink" Target="https://www.mindtools.com/pages/article/reflective-cycle.htm" TargetMode="External"/><Relationship Id="rId5"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hyperlink" Target="https://www.psjaisd.us/job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psjaisd.us/job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1" Type="http://schemas.openxmlformats.org/officeDocument/2006/relationships/image" Target="../media/image3.png"/><Relationship Id="rId10" Type="http://schemas.openxmlformats.org/officeDocument/2006/relationships/hyperlink" Target="https://www.nytimes.com/guides/smarterliving/be-a-better-listener" TargetMode="External"/><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hyperlink" Target="https://www.ernweb.com/educational-research-articles/8-lessons-building-collaborative-culture-improved-schools/" TargetMode="External"/><Relationship Id="rId4" Type="http://schemas.openxmlformats.org/officeDocument/2006/relationships/hyperlink" Target="https://theedge.solutions/wp-content/uploads/2018/11/Getting-Things-Done-book.pdf" TargetMode="External"/><Relationship Id="rId9" Type="http://schemas.openxmlformats.org/officeDocument/2006/relationships/hyperlink" Target="https://www.forbes.com/sites/karagoldin/2019/02/26/five-ways-to-demonstrate-your-integrity-at-work/#4b25bbd62808" TargetMode="External"/><Relationship Id="rId5" Type="http://schemas.openxmlformats.org/officeDocument/2006/relationships/hyperlink" Target="https://theedge.solutions/wp-content/uploads/2018/11/Getting-Things-Done-book.pdf" TargetMode="External"/><Relationship Id="rId6" Type="http://schemas.openxmlformats.org/officeDocument/2006/relationships/hyperlink" Target="https://sidsavara.com/coveys-time-management-matrix-illustrated/" TargetMode="External"/><Relationship Id="rId7" Type="http://schemas.openxmlformats.org/officeDocument/2006/relationships/hyperlink" Target="https://principalsdesk.org/2016/06/12/5-ways-for-principals-to-be-more-visible/" TargetMode="External"/><Relationship Id="rId8" Type="http://schemas.openxmlformats.org/officeDocument/2006/relationships/hyperlink" Target="https://www.educationworld.com/a_admin/columnists/young/young005.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s://books.google.com/books?id=2mcXBwAAQBAJ&amp;pg=PT49&amp;source=gbs_selected_pages&amp;cad=3#v=onepage&amp;q&amp;f=false" TargetMode="External"/><Relationship Id="rId4" Type="http://schemas.openxmlformats.org/officeDocument/2006/relationships/hyperlink" Target="https://books.google.com/books?id=2mcXBwAAQBAJ&amp;pg=PT49&amp;source=gbs_selected_pages&amp;cad=3#v=onepage&amp;q&amp;f=false" TargetMode="External"/><Relationship Id="rId9" Type="http://schemas.openxmlformats.org/officeDocument/2006/relationships/image" Target="../media/image4.png"/><Relationship Id="rId5" Type="http://schemas.openxmlformats.org/officeDocument/2006/relationships/hyperlink" Target="https://books.google.com/books?id=2mcXBwAAQBAJ&amp;pg=PT49&amp;source=gbs_selected_pages&amp;cad=3#v=onepage&amp;q&amp;f=false" TargetMode="External"/><Relationship Id="rId6" Type="http://schemas.openxmlformats.org/officeDocument/2006/relationships/hyperlink" Target="https://hbr.org/2016/03/decisions-are-more-effective-when-more-people-are-involved-from-the-start" TargetMode="External"/><Relationship Id="rId7" Type="http://schemas.openxmlformats.org/officeDocument/2006/relationships/hyperlink" Target="https://hbr.org/2006/01/who-has-the-d-how-clear-decision-roles-enhance-organizational-performance" TargetMode="External"/><Relationship Id="rId8" Type="http://schemas.openxmlformats.org/officeDocument/2006/relationships/hyperlink" Target="https://www.edutopia.org/blog/7-steps-becoming-data-driven-school-eric-crite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1" Type="http://schemas.openxmlformats.org/officeDocument/2006/relationships/image" Target="../media/image6.png"/><Relationship Id="rId10" Type="http://schemas.openxmlformats.org/officeDocument/2006/relationships/hyperlink" Target="https://tntp.org/assets/tools/Retaining_High_Performers_03.12_Final_4.pdf" TargetMode="External"/><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www.radicalcandor.com/" TargetMode="External"/><Relationship Id="rId4" Type="http://schemas.openxmlformats.org/officeDocument/2006/relationships/hyperlink" Target="http://www.esc4.net/Assets/07sixstepsforeffectivefeedback-003.pdf" TargetMode="External"/><Relationship Id="rId9" Type="http://schemas.openxmlformats.org/officeDocument/2006/relationships/hyperlink" Target="https://tntp.org/blog/post/helping-teachers-become-leaders" TargetMode="External"/><Relationship Id="rId5" Type="http://schemas.openxmlformats.org/officeDocument/2006/relationships/hyperlink" Target="http://www.managementcenter.org/resources/2x2-feedback-form/" TargetMode="External"/><Relationship Id="rId6" Type="http://schemas.openxmlformats.org/officeDocument/2006/relationships/hyperlink" Target="https://www.vital-talent.nl/wp-content/uploads/First-Chapter-of-Crucial-Conversations-version-4.pdf" TargetMode="External"/><Relationship Id="rId7" Type="http://schemas.openxmlformats.org/officeDocument/2006/relationships/hyperlink" Target="https://www.edutopia.org/blog/parent-teacher-conflicts-into-partnerships-mark-phillips" TargetMode="External"/><Relationship Id="rId8" Type="http://schemas.openxmlformats.org/officeDocument/2006/relationships/hyperlink" Target="https://www.amanet.org/articles/the-five-steps-to-conflict-resolutio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4"/>
          <p:cNvSpPr txBox="1"/>
          <p:nvPr/>
        </p:nvSpPr>
        <p:spPr>
          <a:xfrm>
            <a:off x="340197" y="1622875"/>
            <a:ext cx="8463600" cy="1446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4400">
                <a:solidFill>
                  <a:srgbClr val="800000"/>
                </a:solidFill>
                <a:latin typeface="Calibri"/>
                <a:ea typeface="Calibri"/>
                <a:cs typeface="Calibri"/>
                <a:sym typeface="Calibri"/>
              </a:rPr>
              <a:t>Guide 3</a:t>
            </a:r>
            <a:endParaRPr b="1" sz="4400">
              <a:solidFill>
                <a:srgbClr val="800000"/>
              </a:solidFill>
              <a:latin typeface="Calibri"/>
              <a:ea typeface="Calibri"/>
              <a:cs typeface="Calibri"/>
              <a:sym typeface="Calibri"/>
            </a:endParaRPr>
          </a:p>
          <a:p>
            <a:pPr indent="0" lvl="0" marL="0" marR="0" rtl="0" algn="ctr">
              <a:spcBef>
                <a:spcPts val="0"/>
              </a:spcBef>
              <a:spcAft>
                <a:spcPts val="0"/>
              </a:spcAft>
              <a:buNone/>
            </a:pPr>
            <a:r>
              <a:t/>
            </a:r>
            <a:endParaRPr b="1" sz="4400">
              <a:solidFill>
                <a:srgbClr val="800000"/>
              </a:solidFill>
              <a:latin typeface="Calibri"/>
              <a:ea typeface="Calibri"/>
              <a:cs typeface="Calibri"/>
              <a:sym typeface="Calibri"/>
            </a:endParaRPr>
          </a:p>
          <a:p>
            <a:pPr indent="0" lvl="0" marL="0" marR="0" rtl="0" algn="ctr">
              <a:spcBef>
                <a:spcPts val="0"/>
              </a:spcBef>
              <a:spcAft>
                <a:spcPts val="0"/>
              </a:spcAft>
              <a:buNone/>
            </a:pPr>
            <a:r>
              <a:rPr b="1" lang="en-US" sz="4400">
                <a:latin typeface="Calibri"/>
                <a:ea typeface="Calibri"/>
                <a:cs typeface="Calibri"/>
                <a:sym typeface="Calibri"/>
              </a:rPr>
              <a:t>Expanding Your Impact in PSJA:</a:t>
            </a:r>
            <a:endParaRPr b="1" sz="4400">
              <a:latin typeface="Calibri"/>
              <a:ea typeface="Calibri"/>
              <a:cs typeface="Calibri"/>
              <a:sym typeface="Calibri"/>
            </a:endParaRPr>
          </a:p>
          <a:p>
            <a:pPr indent="0" lvl="0" marL="0" marR="0" rtl="0" algn="ctr">
              <a:spcBef>
                <a:spcPts val="0"/>
              </a:spcBef>
              <a:spcAft>
                <a:spcPts val="0"/>
              </a:spcAft>
              <a:buNone/>
            </a:pPr>
            <a:r>
              <a:rPr b="1" i="0" lang="en-US" sz="4400" u="none" cap="none" strike="noStrike">
                <a:latin typeface="Calibri"/>
                <a:ea typeface="Calibri"/>
                <a:cs typeface="Calibri"/>
                <a:sym typeface="Calibri"/>
              </a:rPr>
              <a:t>From </a:t>
            </a:r>
            <a:r>
              <a:rPr b="1" i="1" lang="en-US" sz="4400" u="none" cap="none" strike="noStrike">
                <a:latin typeface="Calibri"/>
                <a:ea typeface="Calibri"/>
                <a:cs typeface="Calibri"/>
                <a:sym typeface="Calibri"/>
              </a:rPr>
              <a:t>Leader of Leaders </a:t>
            </a:r>
            <a:endParaRPr b="1" i="1" sz="4400" u="none" cap="none" strike="noStrike">
              <a:latin typeface="Calibri"/>
              <a:ea typeface="Calibri"/>
              <a:cs typeface="Calibri"/>
              <a:sym typeface="Calibri"/>
            </a:endParaRPr>
          </a:p>
          <a:p>
            <a:pPr indent="0" lvl="0" marL="0" marR="0" rtl="0" algn="ctr">
              <a:spcBef>
                <a:spcPts val="0"/>
              </a:spcBef>
              <a:spcAft>
                <a:spcPts val="0"/>
              </a:spcAft>
              <a:buNone/>
            </a:pPr>
            <a:r>
              <a:rPr b="1" i="0" lang="en-US" sz="4400" u="none" cap="none" strike="noStrike">
                <a:latin typeface="Calibri"/>
                <a:ea typeface="Calibri"/>
                <a:cs typeface="Calibri"/>
                <a:sym typeface="Calibri"/>
              </a:rPr>
              <a:t>to </a:t>
            </a:r>
            <a:endParaRPr b="1" i="0" sz="4400" u="none" cap="none" strike="noStrike">
              <a:latin typeface="Calibri"/>
              <a:ea typeface="Calibri"/>
              <a:cs typeface="Calibri"/>
              <a:sym typeface="Calibri"/>
            </a:endParaRPr>
          </a:p>
          <a:p>
            <a:pPr indent="0" lvl="0" marL="0" marR="0" rtl="0" algn="ctr">
              <a:spcBef>
                <a:spcPts val="0"/>
              </a:spcBef>
              <a:spcAft>
                <a:spcPts val="0"/>
              </a:spcAft>
              <a:buNone/>
            </a:pPr>
            <a:r>
              <a:rPr b="1" i="1" lang="en-US" sz="4400" u="none" cap="none" strike="noStrike">
                <a:latin typeface="Calibri"/>
                <a:ea typeface="Calibri"/>
                <a:cs typeface="Calibri"/>
                <a:sym typeface="Calibri"/>
              </a:rPr>
              <a:t>Leader of Campus </a:t>
            </a:r>
            <a:endParaRPr b="1" i="0" sz="4400" u="none" cap="none" strike="noStrike">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graphicFrame>
        <p:nvGraphicFramePr>
          <p:cNvPr id="210" name="Google Shape;210;p23"/>
          <p:cNvGraphicFramePr/>
          <p:nvPr/>
        </p:nvGraphicFramePr>
        <p:xfrm>
          <a:off x="95250" y="1508321"/>
          <a:ext cx="3000000" cy="3000000"/>
        </p:xfrm>
        <a:graphic>
          <a:graphicData uri="http://schemas.openxmlformats.org/drawingml/2006/table">
            <a:tbl>
              <a:tblPr bandRow="1" firstRow="1">
                <a:noFill/>
                <a:tableStyleId>{0767A3D7-1B2C-44AA-AFDC-34D8442C55F2}</a:tableStyleId>
              </a:tblPr>
              <a:tblGrid>
                <a:gridCol w="1485475"/>
                <a:gridCol w="3495200"/>
                <a:gridCol w="3972825"/>
              </a:tblGrid>
              <a:tr h="371350">
                <a:tc>
                  <a:txBody>
                    <a:bodyPr/>
                    <a:lstStyle/>
                    <a:p>
                      <a:pPr indent="0" lvl="0" marL="0" marR="0" rtl="0" algn="ctr">
                        <a:spcBef>
                          <a:spcPts val="0"/>
                        </a:spcBef>
                        <a:spcAft>
                          <a:spcPts val="0"/>
                        </a:spcAft>
                        <a:buNone/>
                      </a:pPr>
                      <a:r>
                        <a:rPr i="1" lang="en-US" sz="1000">
                          <a:solidFill>
                            <a:schemeClr val="dk1"/>
                          </a:solidFill>
                        </a:rPr>
                        <a:t>Spirit of PSJA Competencies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marR="0" rtl="0" algn="ctr">
                        <a:spcBef>
                          <a:spcPts val="0"/>
                        </a:spcBef>
                        <a:spcAft>
                          <a:spcPts val="0"/>
                        </a:spcAft>
                        <a:buNone/>
                      </a:pPr>
                      <a:r>
                        <a:rPr lang="en-US" sz="1000">
                          <a:solidFill>
                            <a:schemeClr val="dk1"/>
                          </a:solidFill>
                        </a:rPr>
                        <a:t>Leading Leaders (level-specific behaviors)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marR="0" rtl="0" algn="ctr">
                        <a:spcBef>
                          <a:spcPts val="0"/>
                        </a:spcBef>
                        <a:spcAft>
                          <a:spcPts val="0"/>
                        </a:spcAft>
                        <a:buNone/>
                      </a:pPr>
                      <a:r>
                        <a:rPr lang="en-US" sz="1000">
                          <a:solidFill>
                            <a:schemeClr val="dk1"/>
                          </a:solidFill>
                        </a:rPr>
                        <a:t>Leading Campus (level-specific behaviors)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r>
              <a:tr h="1065975">
                <a:tc>
                  <a:txBody>
                    <a:bodyPr/>
                    <a:lstStyle/>
                    <a:p>
                      <a:pPr indent="0" lvl="0" marL="0" marR="0" rtl="0" algn="l">
                        <a:spcBef>
                          <a:spcPts val="0"/>
                        </a:spcBef>
                        <a:spcAft>
                          <a:spcPts val="0"/>
                        </a:spcAft>
                        <a:buNone/>
                      </a:pPr>
                      <a:r>
                        <a:rPr b="1" lang="en-US" sz="1000">
                          <a:solidFill>
                            <a:schemeClr val="lt1"/>
                          </a:solidFill>
                        </a:rPr>
                        <a:t>Scans environment</a:t>
                      </a:r>
                      <a:endParaRPr sz="1000"/>
                    </a:p>
                    <a:p>
                      <a:pPr indent="0" lvl="0" marL="0" marR="0" rtl="0" algn="l">
                        <a:spcBef>
                          <a:spcPts val="0"/>
                        </a:spcBef>
                        <a:spcAft>
                          <a:spcPts val="0"/>
                        </a:spcAft>
                        <a:buNone/>
                      </a:pPr>
                      <a:r>
                        <a:t/>
                      </a:r>
                      <a:endParaRPr b="1" sz="1000">
                        <a:solidFill>
                          <a:schemeClr val="lt1"/>
                        </a:solidFill>
                      </a:endParaRPr>
                    </a:p>
                    <a:p>
                      <a:pPr indent="0" lvl="0" marL="0" marR="0" rtl="0" algn="l">
                        <a:spcBef>
                          <a:spcPts val="0"/>
                        </a:spcBef>
                        <a:spcAft>
                          <a:spcPts val="0"/>
                        </a:spcAft>
                        <a:buNone/>
                      </a:pPr>
                      <a:r>
                        <a:t/>
                      </a:r>
                      <a:endParaRPr b="1" sz="1000">
                        <a:solidFill>
                          <a:schemeClr val="lt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1F3311"/>
                        </a:gs>
                        <a:gs pos="50000">
                          <a:srgbClr val="2D4A19"/>
                        </a:gs>
                        <a:gs pos="100000">
                          <a:srgbClr val="37591F"/>
                        </a:gs>
                      </a:gsLst>
                      <a:lin ang="2700000" scaled="0"/>
                    </a:gradFill>
                  </a:tcPr>
                </a:tc>
                <a:tc>
                  <a:txBody>
                    <a:bodyPr/>
                    <a:lstStyle/>
                    <a:p>
                      <a:pPr indent="0" lvl="0" marL="0" marR="0" rtl="0" algn="l">
                        <a:lnSpc>
                          <a:spcPct val="100000"/>
                        </a:lnSpc>
                        <a:spcBef>
                          <a:spcPts val="0"/>
                        </a:spcBef>
                        <a:spcAft>
                          <a:spcPts val="0"/>
                        </a:spcAft>
                        <a:buNone/>
                      </a:pPr>
                      <a:r>
                        <a:rPr b="0" lang="en-US" sz="1000"/>
                        <a:t>Facilitates connections between team leaders to support function of campus systems</a:t>
                      </a:r>
                      <a:endParaRPr sz="1000"/>
                    </a:p>
                    <a:p>
                      <a:pPr indent="0" lvl="0" marL="0" marR="0" rtl="0" algn="l">
                        <a:lnSpc>
                          <a:spcPct val="100000"/>
                        </a:lnSpc>
                        <a:spcBef>
                          <a:spcPts val="0"/>
                        </a:spcBef>
                        <a:spcAft>
                          <a:spcPts val="0"/>
                        </a:spcAft>
                        <a:buNone/>
                      </a:pPr>
                      <a:r>
                        <a:t/>
                      </a:r>
                      <a:endParaRPr b="0" sz="1000"/>
                    </a:p>
                    <a:p>
                      <a:pPr indent="0" lvl="0" marL="0" marR="0" rtl="0" algn="l">
                        <a:lnSpc>
                          <a:spcPct val="100000"/>
                        </a:lnSpc>
                        <a:spcBef>
                          <a:spcPts val="0"/>
                        </a:spcBef>
                        <a:spcAft>
                          <a:spcPts val="0"/>
                        </a:spcAft>
                        <a:buNone/>
                      </a:pPr>
                      <a:r>
                        <a:rPr b="0" lang="en-US" sz="1000"/>
                        <a:t>Coordinates recommendations of leaders to plan future scenarios for campus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b="0" lang="en-US" sz="1000"/>
                        <a:t>Understands internal and external connections within the organization to maintain effectiveness of campus systems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657000">
                <a:tc>
                  <a:txBody>
                    <a:bodyPr/>
                    <a:lstStyle/>
                    <a:p>
                      <a:pPr indent="0" lvl="0" marL="0" rtl="0" algn="l">
                        <a:spcBef>
                          <a:spcPts val="0"/>
                        </a:spcBef>
                        <a:spcAft>
                          <a:spcPts val="0"/>
                        </a:spcAft>
                        <a:buClr>
                          <a:schemeClr val="dk1"/>
                        </a:buClr>
                        <a:buSzPts val="1100"/>
                        <a:buFont typeface="Arial"/>
                        <a:buNone/>
                      </a:pPr>
                      <a:r>
                        <a:rPr b="1" i="1" lang="en-US" sz="1000"/>
                        <a:t>Key Distinctions</a:t>
                      </a:r>
                      <a:endParaRPr b="1" sz="1000">
                        <a:solidFill>
                          <a:schemeClr val="lt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Leaders is responsible for ensuring that all work streams within their department are aligned and that deliverables are produced on time within communicated deadlines</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Campus s</a:t>
                      </a:r>
                      <a:r>
                        <a:rPr i="1" lang="en-US" sz="1000"/>
                        <a:t>trategically incorporates leaders' recommendations to plan future scenarios for campus</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431800">
                <a:tc>
                  <a:txBody>
                    <a:bodyPr/>
                    <a:lstStyle/>
                    <a:p>
                      <a:pPr indent="0" lvl="0" marL="0" marR="0" rtl="0" algn="l">
                        <a:spcBef>
                          <a:spcPts val="0"/>
                        </a:spcBef>
                        <a:spcAft>
                          <a:spcPts val="0"/>
                        </a:spcAft>
                        <a:buNone/>
                      </a:pPr>
                      <a:r>
                        <a:rPr b="1" lang="en-US" sz="1000">
                          <a:solidFill>
                            <a:schemeClr val="lt1"/>
                          </a:solidFill>
                        </a:rPr>
                        <a:t>Champions solutions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1F3311"/>
                        </a:gs>
                        <a:gs pos="50000">
                          <a:srgbClr val="2D4A19"/>
                        </a:gs>
                        <a:gs pos="100000">
                          <a:srgbClr val="37591F"/>
                        </a:gs>
                      </a:gsLst>
                      <a:lin ang="2700000" scaled="0"/>
                    </a:gradFill>
                  </a:tcPr>
                </a:tc>
                <a:tc>
                  <a:txBody>
                    <a:bodyPr/>
                    <a:lstStyle/>
                    <a:p>
                      <a:pPr indent="0" lvl="0" marL="0" marR="0" rtl="0" algn="l">
                        <a:lnSpc>
                          <a:spcPct val="100000"/>
                        </a:lnSpc>
                        <a:spcBef>
                          <a:spcPts val="0"/>
                        </a:spcBef>
                        <a:spcAft>
                          <a:spcPts val="0"/>
                        </a:spcAft>
                        <a:buNone/>
                      </a:pPr>
                      <a:r>
                        <a:rPr b="0" lang="en-US" sz="1000"/>
                        <a:t>Integrates ideas/perspectives from leaders to support campus innovations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b="0" lang="en-US" sz="1000"/>
                        <a:t>Encourages divergent thinking among stakeholders as a means to advance the organization</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501700">
                <a:tc>
                  <a:txBody>
                    <a:bodyPr/>
                    <a:lstStyle/>
                    <a:p>
                      <a:pPr indent="0" lvl="0" marL="0" rtl="0" algn="l">
                        <a:spcBef>
                          <a:spcPts val="0"/>
                        </a:spcBef>
                        <a:spcAft>
                          <a:spcPts val="0"/>
                        </a:spcAft>
                        <a:buClr>
                          <a:schemeClr val="dk1"/>
                        </a:buClr>
                        <a:buSzPts val="1100"/>
                        <a:buFont typeface="Arial"/>
                        <a:buNone/>
                      </a:pPr>
                      <a:r>
                        <a:rPr b="1" i="1" lang="en-US" sz="1000"/>
                        <a:t>Key Distinctions</a:t>
                      </a:r>
                      <a:endParaRPr b="1" sz="1000">
                        <a:solidFill>
                          <a:schemeClr val="lt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Leaders supports team leaders in solving conflict and implementing department wide solutions</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Campus </a:t>
                      </a:r>
                      <a:r>
                        <a:rPr i="1" lang="en-US" sz="1000"/>
                        <a:t>internalizes campus or district goals and strategy to find new, innovative approaches in solving team-wide problems </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610350">
                <a:tc>
                  <a:txBody>
                    <a:bodyPr/>
                    <a:lstStyle/>
                    <a:p>
                      <a:pPr indent="0" lvl="0" marL="0" marR="0" rtl="0" algn="l">
                        <a:spcBef>
                          <a:spcPts val="0"/>
                        </a:spcBef>
                        <a:spcAft>
                          <a:spcPts val="0"/>
                        </a:spcAft>
                        <a:buNone/>
                      </a:pPr>
                      <a:r>
                        <a:rPr b="1" lang="en-US" sz="1000">
                          <a:solidFill>
                            <a:schemeClr val="lt1"/>
                          </a:solidFill>
                        </a:rPr>
                        <a:t>Manages change</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1F3311"/>
                        </a:gs>
                        <a:gs pos="50000">
                          <a:srgbClr val="2D4A19"/>
                        </a:gs>
                        <a:gs pos="100000">
                          <a:srgbClr val="37591F"/>
                        </a:gs>
                      </a:gsLst>
                      <a:lin ang="2700000" scaled="0"/>
                    </a:gradFill>
                  </a:tcPr>
                </a:tc>
                <a:tc>
                  <a:txBody>
                    <a:bodyPr/>
                    <a:lstStyle/>
                    <a:p>
                      <a:pPr indent="0" lvl="0" marL="0" marR="0" rtl="0" algn="l">
                        <a:lnSpc>
                          <a:spcPct val="100000"/>
                        </a:lnSpc>
                        <a:spcBef>
                          <a:spcPts val="0"/>
                        </a:spcBef>
                        <a:spcAft>
                          <a:spcPts val="0"/>
                        </a:spcAft>
                        <a:buNone/>
                      </a:pPr>
                      <a:r>
                        <a:rPr b="0" lang="en-US" sz="1000"/>
                        <a:t>Coaches and supports leaders to respond with resilience in unexpected or challenging situations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b="0" lang="en-US" sz="1000"/>
                        <a:t>Models optimism and supports campus morale to thrive in challenging circumstances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637800">
                <a:tc>
                  <a:txBody>
                    <a:bodyPr/>
                    <a:lstStyle/>
                    <a:p>
                      <a:pPr indent="0" lvl="0" marL="0" rtl="0" algn="l">
                        <a:spcBef>
                          <a:spcPts val="0"/>
                        </a:spcBef>
                        <a:spcAft>
                          <a:spcPts val="0"/>
                        </a:spcAft>
                        <a:buClr>
                          <a:schemeClr val="dk1"/>
                        </a:buClr>
                        <a:buSzPts val="1100"/>
                        <a:buFont typeface="Arial"/>
                        <a:buNone/>
                      </a:pPr>
                      <a:r>
                        <a:rPr b="1" i="1" lang="en-US" sz="1000"/>
                        <a:t>Key Distinctions</a:t>
                      </a:r>
                      <a:endParaRPr b="1" sz="1000">
                        <a:solidFill>
                          <a:schemeClr val="lt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Leaders must create a departmental culture focused on continuous improvement and ensure that their teams can address challenges and create solutions for impact</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Campus c</a:t>
                      </a:r>
                      <a:r>
                        <a:rPr i="1" lang="en-US" sz="1000"/>
                        <a:t>oaches and supports Leaders of Leaders in times of change and challenge</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371350">
                <a:tc>
                  <a:txBody>
                    <a:bodyPr/>
                    <a:lstStyle/>
                    <a:p>
                      <a:pPr indent="0" lvl="0" marL="0" marR="0" rtl="0" algn="l">
                        <a:spcBef>
                          <a:spcPts val="0"/>
                        </a:spcBef>
                        <a:spcAft>
                          <a:spcPts val="0"/>
                        </a:spcAft>
                        <a:buNone/>
                      </a:pPr>
                      <a:r>
                        <a:rPr b="1" lang="en-US" sz="1000">
                          <a:solidFill>
                            <a:schemeClr val="lt1"/>
                          </a:solidFill>
                        </a:rPr>
                        <a:t>Acknowledges outcomes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1F3311"/>
                        </a:gs>
                        <a:gs pos="50000">
                          <a:srgbClr val="2D4A19"/>
                        </a:gs>
                        <a:gs pos="100000">
                          <a:srgbClr val="37591F"/>
                        </a:gs>
                      </a:gsLst>
                      <a:lin ang="2700000" scaled="0"/>
                    </a:gradFill>
                  </a:tcPr>
                </a:tc>
                <a:tc>
                  <a:txBody>
                    <a:bodyPr/>
                    <a:lstStyle/>
                    <a:p>
                      <a:pPr indent="0" lvl="0" marL="0" marR="0" rtl="0" algn="l">
                        <a:spcBef>
                          <a:spcPts val="0"/>
                        </a:spcBef>
                        <a:spcAft>
                          <a:spcPts val="0"/>
                        </a:spcAft>
                        <a:buNone/>
                      </a:pPr>
                      <a:r>
                        <a:rPr b="0" lang="en-US" sz="1000"/>
                        <a:t>Supports leaders in monitoring results and acknowledging successes and areas of concern</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spcBef>
                          <a:spcPts val="0"/>
                        </a:spcBef>
                        <a:spcAft>
                          <a:spcPts val="0"/>
                        </a:spcAft>
                        <a:buNone/>
                      </a:pPr>
                      <a:r>
                        <a:rPr b="0" lang="en-US" sz="1000"/>
                        <a:t>Creates a culture of accountability by acknowledging failure as an opportunity to learn and improve</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501700">
                <a:tc>
                  <a:txBody>
                    <a:bodyPr/>
                    <a:lstStyle/>
                    <a:p>
                      <a:pPr indent="0" lvl="0" marL="0" rtl="0" algn="l">
                        <a:spcBef>
                          <a:spcPts val="0"/>
                        </a:spcBef>
                        <a:spcAft>
                          <a:spcPts val="0"/>
                        </a:spcAft>
                        <a:buClr>
                          <a:schemeClr val="dk1"/>
                        </a:buClr>
                        <a:buSzPts val="1100"/>
                        <a:buFont typeface="Arial"/>
                        <a:buNone/>
                      </a:pPr>
                      <a:r>
                        <a:rPr b="1" i="1" lang="en-US" sz="1000"/>
                        <a:t>Key Distinctions</a:t>
                      </a:r>
                      <a:endParaRPr b="1" sz="1000">
                        <a:solidFill>
                          <a:schemeClr val="lt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Leaders drives for department-wide excellence </a:t>
                      </a:r>
                      <a:endParaRPr i="1" sz="1000"/>
                    </a:p>
                    <a:p>
                      <a:pPr indent="0" lvl="0" marL="0" marR="0" rtl="0" algn="l">
                        <a:spcBef>
                          <a:spcPts val="0"/>
                        </a:spcBef>
                        <a:spcAft>
                          <a:spcPts val="0"/>
                        </a:spcAft>
                        <a:buNone/>
                      </a:pPr>
                      <a:r>
                        <a:t/>
                      </a:r>
                      <a:endParaRPr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Leaders of Campus </a:t>
                      </a:r>
                      <a:r>
                        <a:rPr i="1" lang="en-US" sz="1000"/>
                        <a:t>builds</a:t>
                      </a:r>
                      <a:r>
                        <a:rPr i="1" lang="en-US" sz="1000"/>
                        <a:t> a campus wide culture of excellence</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bl>
          </a:graphicData>
        </a:graphic>
      </p:graphicFrame>
      <p:sp>
        <p:nvSpPr>
          <p:cNvPr id="211" name="Google Shape;211;p23"/>
          <p:cNvSpPr txBox="1"/>
          <p:nvPr/>
        </p:nvSpPr>
        <p:spPr>
          <a:xfrm>
            <a:off x="1024475" y="322470"/>
            <a:ext cx="8953500" cy="83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Key shifts </a:t>
            </a:r>
            <a:r>
              <a:rPr b="1" lang="en-US" sz="2400">
                <a:solidFill>
                  <a:srgbClr val="FFFFFF"/>
                </a:solidFill>
                <a:latin typeface="Calibri"/>
                <a:ea typeface="Calibri"/>
                <a:cs typeface="Calibri"/>
                <a:sym typeface="Calibri"/>
              </a:rPr>
              <a:t>in </a:t>
            </a:r>
            <a:r>
              <a:rPr b="1" i="1" lang="en-US" sz="2400">
                <a:solidFill>
                  <a:srgbClr val="FFFFFF"/>
                </a:solidFill>
                <a:latin typeface="Calibri"/>
                <a:ea typeface="Calibri"/>
                <a:cs typeface="Calibri"/>
                <a:sym typeface="Calibri"/>
              </a:rPr>
              <a:t>Adaptive Innovation </a:t>
            </a:r>
            <a:endParaRPr b="1" i="1" sz="2400">
              <a:solidFill>
                <a:srgbClr val="FFFFFF"/>
              </a:solidFill>
              <a:latin typeface="Calibri"/>
              <a:ea typeface="Calibri"/>
              <a:cs typeface="Calibri"/>
              <a:sym typeface="Calibri"/>
            </a:endParaRPr>
          </a:p>
          <a:p>
            <a:pPr indent="0" lvl="0" marL="0" rtl="0" algn="l">
              <a:spcBef>
                <a:spcPts val="0"/>
              </a:spcBef>
              <a:spcAft>
                <a:spcPts val="0"/>
              </a:spcAft>
              <a:buClr>
                <a:schemeClr val="dk1"/>
              </a:buClr>
              <a:buFont typeface="Arial"/>
              <a:buNone/>
            </a:pPr>
            <a:r>
              <a:rPr b="1" i="1" lang="en-US" sz="1500">
                <a:solidFill>
                  <a:schemeClr val="lt1"/>
                </a:solidFill>
                <a:latin typeface="Calibri"/>
                <a:ea typeface="Calibri"/>
                <a:cs typeface="Calibri"/>
                <a:sym typeface="Calibri"/>
              </a:rPr>
              <a:t>See next page for aligned learning opportunities </a:t>
            </a:r>
            <a:r>
              <a:rPr b="1" i="1" lang="en-US" sz="2400">
                <a:solidFill>
                  <a:schemeClr val="lt1"/>
                </a:solidFill>
                <a:latin typeface="Calibri"/>
                <a:ea typeface="Calibri"/>
                <a:cs typeface="Calibri"/>
                <a:sym typeface="Calibri"/>
              </a:rPr>
              <a:t> </a:t>
            </a:r>
            <a:endParaRPr b="1" i="1" sz="2400">
              <a:solidFill>
                <a:srgbClr val="FFFFFF"/>
              </a:solidFill>
              <a:latin typeface="Calibri"/>
              <a:ea typeface="Calibri"/>
              <a:cs typeface="Calibri"/>
              <a:sym typeface="Calibri"/>
            </a:endParaRPr>
          </a:p>
        </p:txBody>
      </p:sp>
      <p:pic>
        <p:nvPicPr>
          <p:cNvPr id="212" name="Google Shape;212;p23"/>
          <p:cNvPicPr preferRelativeResize="0"/>
          <p:nvPr/>
        </p:nvPicPr>
        <p:blipFill rotWithShape="1">
          <a:blip r:embed="rId3">
            <a:alphaModFix/>
          </a:blip>
          <a:srcRect b="0" l="0" r="0" t="0"/>
          <a:stretch/>
        </p:blipFill>
        <p:spPr>
          <a:xfrm>
            <a:off x="42324" y="157424"/>
            <a:ext cx="982150" cy="996050"/>
          </a:xfrm>
          <a:prstGeom prst="rect">
            <a:avLst/>
          </a:prstGeom>
          <a:noFill/>
          <a:ln>
            <a:noFill/>
          </a:ln>
        </p:spPr>
      </p:pic>
      <p:sp>
        <p:nvSpPr>
          <p:cNvPr id="213" name="Google Shape;213;p23"/>
          <p:cNvSpPr/>
          <p:nvPr/>
        </p:nvSpPr>
        <p:spPr>
          <a:xfrm>
            <a:off x="6031825" y="0"/>
            <a:ext cx="31122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Leaders to Leader of Campus</a:t>
            </a:r>
            <a:endParaRPr b="1" i="1" sz="12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graphicFrame>
        <p:nvGraphicFramePr>
          <p:cNvPr id="219" name="Google Shape;219;p24"/>
          <p:cNvGraphicFramePr/>
          <p:nvPr/>
        </p:nvGraphicFramePr>
        <p:xfrm>
          <a:off x="192188" y="2382996"/>
          <a:ext cx="3000000" cy="3000000"/>
        </p:xfrm>
        <a:graphic>
          <a:graphicData uri="http://schemas.openxmlformats.org/drawingml/2006/table">
            <a:tbl>
              <a:tblPr bandRow="1" firstRow="1">
                <a:noFill/>
                <a:tableStyleId>{0767A3D7-1B2C-44AA-AFDC-34D8442C55F2}</a:tableStyleId>
              </a:tblPr>
              <a:tblGrid>
                <a:gridCol w="1218275"/>
                <a:gridCol w="4594450"/>
                <a:gridCol w="3044000"/>
              </a:tblGrid>
              <a:tr h="344600">
                <a:tc>
                  <a:txBody>
                    <a:bodyPr/>
                    <a:lstStyle/>
                    <a:p>
                      <a:pPr indent="0" lvl="0" marL="0" marR="0" rtl="0" algn="ctr">
                        <a:spcBef>
                          <a:spcPts val="0"/>
                        </a:spcBef>
                        <a:spcAft>
                          <a:spcPts val="0"/>
                        </a:spcAft>
                        <a:buNone/>
                      </a:pPr>
                      <a:r>
                        <a:rPr i="1" lang="en-US" sz="1100">
                          <a:solidFill>
                            <a:schemeClr val="dk1"/>
                          </a:solidFill>
                        </a:rPr>
                        <a:t>Spirit of PSJA Competencies</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Clr>
                          <a:schemeClr val="dk1"/>
                        </a:buClr>
                        <a:buFont typeface="Arial"/>
                        <a:buNone/>
                      </a:pPr>
                      <a:r>
                        <a:rPr lang="en-US" sz="1100">
                          <a:solidFill>
                            <a:schemeClr val="dk1"/>
                          </a:solidFill>
                        </a:rPr>
                        <a:t>Job-embedded experiences &amp; resources for growth</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Clr>
                          <a:schemeClr val="dk1"/>
                        </a:buClr>
                        <a:buSzPts val="1100"/>
                        <a:buFont typeface="Arial"/>
                        <a:buNone/>
                      </a:pPr>
                      <a:r>
                        <a:rPr lang="en-US" sz="1100">
                          <a:solidFill>
                            <a:schemeClr val="dk1"/>
                          </a:solidFill>
                        </a:rPr>
                        <a:t>Look for opportunities to:</a:t>
                      </a:r>
                      <a:endParaRPr sz="1100">
                        <a:solidFill>
                          <a:schemeClr val="dk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r>
              <a:tr h="1044325">
                <a:tc>
                  <a:txBody>
                    <a:bodyPr/>
                    <a:lstStyle/>
                    <a:p>
                      <a:pPr indent="0" lvl="0" marL="0" marR="0" rtl="0" algn="l">
                        <a:spcBef>
                          <a:spcPts val="0"/>
                        </a:spcBef>
                        <a:spcAft>
                          <a:spcPts val="0"/>
                        </a:spcAft>
                        <a:buNone/>
                      </a:pPr>
                      <a:r>
                        <a:rPr b="1" lang="en-US" sz="1100">
                          <a:solidFill>
                            <a:schemeClr val="lt1"/>
                          </a:solidFill>
                        </a:rPr>
                        <a:t>Scans environment</a:t>
                      </a:r>
                      <a:endParaRPr sz="1100"/>
                    </a:p>
                    <a:p>
                      <a:pPr indent="0" lvl="0" marL="0" marR="0" rtl="0" algn="l">
                        <a:spcBef>
                          <a:spcPts val="0"/>
                        </a:spcBef>
                        <a:spcAft>
                          <a:spcPts val="0"/>
                        </a:spcAft>
                        <a:buNone/>
                      </a:pPr>
                      <a:r>
                        <a:t/>
                      </a:r>
                      <a:endParaRPr b="1" sz="1100">
                        <a:solidFill>
                          <a:schemeClr val="lt1"/>
                        </a:solidFill>
                      </a:endParaRPr>
                    </a:p>
                    <a:p>
                      <a:pPr indent="0" lvl="0" marL="0" marR="0" rtl="0" algn="l">
                        <a:spcBef>
                          <a:spcPts val="0"/>
                        </a:spcBef>
                        <a:spcAft>
                          <a:spcPts val="0"/>
                        </a:spcAft>
                        <a:buNone/>
                      </a:pPr>
                      <a:r>
                        <a:t/>
                      </a:r>
                      <a:endParaRPr b="1" sz="1100">
                        <a:solidFill>
                          <a:schemeClr val="lt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1F3311"/>
                        </a:gs>
                        <a:gs pos="50000">
                          <a:srgbClr val="2D4A19"/>
                        </a:gs>
                        <a:gs pos="100000">
                          <a:srgbClr val="37591F"/>
                        </a:gs>
                      </a:gsLst>
                      <a:lin ang="2700006" scaled="0"/>
                    </a:gradFill>
                  </a:tcPr>
                </a:tc>
                <a:tc>
                  <a:txBody>
                    <a:bodyPr/>
                    <a:lstStyle/>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Create a map aligning department team goals to campus goals to district goals and vision. Develop 2-3 key outcomes and a plan for attaining those goals</a:t>
                      </a:r>
                      <a:endParaRPr sz="1100">
                        <a:solidFill>
                          <a:srgbClr val="000000"/>
                        </a:solidFill>
                      </a:endParaRPr>
                    </a:p>
                    <a:p>
                      <a:pPr indent="0" lvl="0" marL="0" rtl="0" algn="l">
                        <a:spcBef>
                          <a:spcPts val="0"/>
                        </a:spcBef>
                        <a:spcAft>
                          <a:spcPts val="0"/>
                        </a:spcAft>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•Take calculated risks and have awareness of environment &amp; impact</a:t>
                      </a:r>
                      <a:endParaRPr sz="1100">
                        <a:solidFill>
                          <a:srgbClr val="000000"/>
                        </a:solidFill>
                      </a:endParaRPr>
                    </a:p>
                    <a:p>
                      <a:pPr indent="0" lvl="0" marL="0" rtl="0" algn="l">
                        <a:spcBef>
                          <a:spcPts val="0"/>
                        </a:spcBef>
                        <a:spcAft>
                          <a:spcPts val="0"/>
                        </a:spcAft>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423025">
                <a:tc>
                  <a:txBody>
                    <a:bodyPr/>
                    <a:lstStyle/>
                    <a:p>
                      <a:pPr indent="0" lvl="0" marL="0" marR="0" rtl="0" algn="l">
                        <a:spcBef>
                          <a:spcPts val="0"/>
                        </a:spcBef>
                        <a:spcAft>
                          <a:spcPts val="0"/>
                        </a:spcAft>
                        <a:buNone/>
                      </a:pPr>
                      <a:r>
                        <a:rPr b="1" lang="en-US" sz="1100">
                          <a:solidFill>
                            <a:schemeClr val="lt1"/>
                          </a:solidFill>
                        </a:rPr>
                        <a:t>Champions solutions </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1F3311"/>
                        </a:gs>
                        <a:gs pos="50000">
                          <a:srgbClr val="2D4A19"/>
                        </a:gs>
                        <a:gs pos="100000">
                          <a:srgbClr val="37591F"/>
                        </a:gs>
                      </a:gsLst>
                      <a:lin ang="2700006" scaled="0"/>
                    </a:gradFill>
                  </a:tcPr>
                </a:tc>
                <a:tc>
                  <a:txBody>
                    <a:bodyPr/>
                    <a:lstStyle/>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Solicit ideas from staff on pressing issues and ways to increase joy on your campus.  Design and implement at least 5 activities that address issues, recognize goals and celebrate success</a:t>
                      </a:r>
                      <a:endParaRPr sz="1100">
                        <a:solidFill>
                          <a:srgbClr val="000000"/>
                        </a:solidFill>
                      </a:endParaRPr>
                    </a:p>
                    <a:p>
                      <a:pPr indent="0" lvl="0" marL="0" marR="0" rtl="0" algn="l">
                        <a:spcBef>
                          <a:spcPts val="0"/>
                        </a:spcBef>
                        <a:spcAft>
                          <a:spcPts val="0"/>
                        </a:spcAft>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•Design systems to invest all staff in &amp; hold accountable for school wide goals</a:t>
                      </a:r>
                      <a:endParaRPr sz="1100">
                        <a:solidFill>
                          <a:srgbClr val="000000"/>
                        </a:solidFill>
                      </a:endParaRPr>
                    </a:p>
                    <a:p>
                      <a:pPr indent="0" lvl="0" marL="0" marR="0" rtl="0" algn="l">
                        <a:spcBef>
                          <a:spcPts val="0"/>
                        </a:spcBef>
                        <a:spcAft>
                          <a:spcPts val="0"/>
                        </a:spcAft>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597975">
                <a:tc>
                  <a:txBody>
                    <a:bodyPr/>
                    <a:lstStyle/>
                    <a:p>
                      <a:pPr indent="0" lvl="0" marL="0" marR="0" rtl="0" algn="l">
                        <a:spcBef>
                          <a:spcPts val="0"/>
                        </a:spcBef>
                        <a:spcAft>
                          <a:spcPts val="0"/>
                        </a:spcAft>
                        <a:buNone/>
                      </a:pPr>
                      <a:r>
                        <a:rPr b="1" lang="en-US" sz="1100">
                          <a:solidFill>
                            <a:schemeClr val="lt1"/>
                          </a:solidFill>
                        </a:rPr>
                        <a:t>Manages change</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1F3311"/>
                        </a:gs>
                        <a:gs pos="50000">
                          <a:srgbClr val="2D4A19"/>
                        </a:gs>
                        <a:gs pos="100000">
                          <a:srgbClr val="37591F"/>
                        </a:gs>
                      </a:gsLst>
                      <a:lin ang="2700006" scaled="0"/>
                    </a:gradFill>
                  </a:tcPr>
                </a:tc>
                <a:tc>
                  <a:txBody>
                    <a:bodyPr/>
                    <a:lstStyle/>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Identify a critical need or campus area of focus and develop a plan for creating positivity and optimism among staff around that issue </a:t>
                      </a:r>
                      <a:endParaRPr sz="1100">
                        <a:solidFill>
                          <a:srgbClr val="000000"/>
                        </a:solidFill>
                      </a:endParaRPr>
                    </a:p>
                    <a:p>
                      <a:pPr indent="0" lvl="0" marL="0" rtl="0" algn="l">
                        <a:spcBef>
                          <a:spcPts val="0"/>
                        </a:spcBef>
                        <a:spcAft>
                          <a:spcPts val="0"/>
                        </a:spcAft>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None/>
                      </a:pPr>
                      <a:r>
                        <a:rPr lang="en-US" sz="1100">
                          <a:solidFill>
                            <a:srgbClr val="000000"/>
                          </a:solidFill>
                        </a:rPr>
                        <a:t>•Prioritize change efforts and on-going strategic planning discussions</a:t>
                      </a:r>
                      <a:endParaRPr sz="1100">
                        <a:solidFill>
                          <a:srgbClr val="000000"/>
                        </a:solidFill>
                      </a:endParaRPr>
                    </a:p>
                    <a:p>
                      <a:pPr indent="0" lvl="0" marL="0" rtl="0" algn="l">
                        <a:lnSpc>
                          <a:spcPct val="115000"/>
                        </a:lnSpc>
                        <a:spcBef>
                          <a:spcPts val="0"/>
                        </a:spcBef>
                        <a:spcAft>
                          <a:spcPts val="0"/>
                        </a:spcAft>
                        <a:buNone/>
                      </a:pPr>
                      <a:r>
                        <a:rPr lang="en-US" sz="1100">
                          <a:solidFill>
                            <a:srgbClr val="000000"/>
                          </a:solidFill>
                        </a:rPr>
                        <a:t>•Engage all in change</a:t>
                      </a:r>
                      <a:endParaRPr sz="1100">
                        <a:solidFill>
                          <a:srgbClr val="000000"/>
                        </a:solidFill>
                      </a:endParaRPr>
                    </a:p>
                    <a:p>
                      <a:pPr indent="0" lvl="0" marL="0" rtl="0" algn="l">
                        <a:lnSpc>
                          <a:spcPct val="115000"/>
                        </a:lnSpc>
                        <a:spcBef>
                          <a:spcPts val="0"/>
                        </a:spcBef>
                        <a:spcAft>
                          <a:spcPts val="0"/>
                        </a:spcAft>
                        <a:buClr>
                          <a:schemeClr val="dk1"/>
                        </a:buClr>
                        <a:buSzPts val="1100"/>
                        <a:buFont typeface="Arial"/>
                        <a:buNone/>
                      </a:pPr>
                      <a:r>
                        <a:t/>
                      </a:r>
                      <a:endParaRPr sz="1100">
                        <a:solidFill>
                          <a:srgbClr val="000000"/>
                        </a:solidFill>
                      </a:endParaRPr>
                    </a:p>
                    <a:p>
                      <a:pPr indent="0" lvl="0" marL="0" rtl="0" algn="l">
                        <a:spcBef>
                          <a:spcPts val="0"/>
                        </a:spcBef>
                        <a:spcAft>
                          <a:spcPts val="0"/>
                        </a:spcAft>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249275">
                <a:tc>
                  <a:txBody>
                    <a:bodyPr/>
                    <a:lstStyle/>
                    <a:p>
                      <a:pPr indent="0" lvl="0" marL="0" marR="0" rtl="0" algn="l">
                        <a:spcBef>
                          <a:spcPts val="0"/>
                        </a:spcBef>
                        <a:spcAft>
                          <a:spcPts val="0"/>
                        </a:spcAft>
                        <a:buNone/>
                      </a:pPr>
                      <a:r>
                        <a:rPr b="1" lang="en-US" sz="1100">
                          <a:solidFill>
                            <a:schemeClr val="lt1"/>
                          </a:solidFill>
                        </a:rPr>
                        <a:t>Acknowledges outcomes  </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1F3311"/>
                        </a:gs>
                        <a:gs pos="50000">
                          <a:srgbClr val="2D4A19"/>
                        </a:gs>
                        <a:gs pos="100000">
                          <a:srgbClr val="37591F"/>
                        </a:gs>
                      </a:gsLst>
                      <a:lin ang="2700006" scaled="0"/>
                    </a:gradFill>
                  </a:tcPr>
                </a:tc>
                <a:tc>
                  <a:txBody>
                    <a:bodyPr/>
                    <a:lstStyle/>
                    <a:p>
                      <a:pPr indent="-177800" lvl="0" marL="171450" rtl="0" algn="l">
                        <a:spcBef>
                          <a:spcPts val="0"/>
                        </a:spcBef>
                        <a:spcAft>
                          <a:spcPts val="0"/>
                        </a:spcAft>
                        <a:buClr>
                          <a:srgbClr val="000000"/>
                        </a:buClr>
                        <a:buSzPts val="1100"/>
                        <a:buFont typeface="Calibri"/>
                        <a:buChar char="•"/>
                      </a:pPr>
                      <a:r>
                        <a:rPr lang="en-US" sz="1100" u="sng">
                          <a:solidFill>
                            <a:srgbClr val="000000"/>
                          </a:solidFill>
                          <a:hlinkClick r:id="rId3">
                            <a:extLst>
                              <a:ext uri="{A12FA001-AC4F-418D-AE19-62706E023703}">
                                <ahyp:hlinkClr val="tx"/>
                              </a:ext>
                            </a:extLst>
                          </a:hlinkClick>
                        </a:rPr>
                        <a:t>Toolkit/strategies for instilling a growth mindset in schools</a:t>
                      </a:r>
                      <a:endParaRPr sz="1100">
                        <a:solidFill>
                          <a:srgbClr val="000000"/>
                        </a:solidFill>
                      </a:endParaRPr>
                    </a:p>
                    <a:p>
                      <a:pPr indent="-177800" lvl="0" marL="171450" rtl="0" algn="l">
                        <a:spcBef>
                          <a:spcPts val="0"/>
                        </a:spcBef>
                        <a:spcAft>
                          <a:spcPts val="0"/>
                        </a:spcAft>
                        <a:buClr>
                          <a:srgbClr val="000000"/>
                        </a:buClr>
                        <a:buSzPts val="1100"/>
                        <a:buFont typeface="Calibri"/>
                        <a:buChar char="•"/>
                      </a:pPr>
                      <a:r>
                        <a:rPr lang="en-US" sz="1100" u="sng">
                          <a:solidFill>
                            <a:srgbClr val="000000"/>
                          </a:solidFill>
                          <a:hlinkClick r:id="rId4">
                            <a:extLst>
                              <a:ext uri="{A12FA001-AC4F-418D-AE19-62706E023703}">
                                <ahyp:hlinkClr val="tx"/>
                              </a:ext>
                            </a:extLst>
                          </a:hlinkClick>
                        </a:rPr>
                        <a:t>Reflective cycle</a:t>
                      </a:r>
                      <a:r>
                        <a:rPr lang="en-US" sz="1100">
                          <a:solidFill>
                            <a:srgbClr val="000000"/>
                          </a:solidFill>
                        </a:rPr>
                        <a:t> model</a:t>
                      </a:r>
                      <a:endParaRPr sz="1100">
                        <a:solidFill>
                          <a:srgbClr val="000000"/>
                        </a:solidFill>
                      </a:endParaRPr>
                    </a:p>
                    <a:p>
                      <a:pPr indent="0" lvl="0" marL="0" marR="0" rtl="0" algn="l">
                        <a:spcBef>
                          <a:spcPts val="0"/>
                        </a:spcBef>
                        <a:spcAft>
                          <a:spcPts val="0"/>
                        </a:spcAft>
                        <a:buClr>
                          <a:schemeClr val="dk1"/>
                        </a:buClr>
                        <a:buSzPts val="1000"/>
                        <a:buFont typeface="Arial"/>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•Create a school pride culture</a:t>
                      </a:r>
                      <a:endParaRPr sz="1100">
                        <a:solidFill>
                          <a:srgbClr val="000000"/>
                        </a:solidFill>
                      </a:endParaRPr>
                    </a:p>
                    <a:p>
                      <a:pPr indent="-107950" lvl="0" marL="171450" rtl="0" algn="l">
                        <a:spcBef>
                          <a:spcPts val="0"/>
                        </a:spcBef>
                        <a:spcAft>
                          <a:spcPts val="0"/>
                        </a:spcAft>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bl>
          </a:graphicData>
        </a:graphic>
      </p:graphicFrame>
      <p:sp>
        <p:nvSpPr>
          <p:cNvPr id="220" name="Google Shape;220;p24"/>
          <p:cNvSpPr txBox="1"/>
          <p:nvPr/>
        </p:nvSpPr>
        <p:spPr>
          <a:xfrm>
            <a:off x="1024475" y="322470"/>
            <a:ext cx="8953500" cy="83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FF"/>
                </a:solidFill>
                <a:latin typeface="Calibri"/>
                <a:ea typeface="Calibri"/>
                <a:cs typeface="Calibri"/>
                <a:sym typeface="Calibri"/>
              </a:rPr>
              <a:t>Expanding your impact in in </a:t>
            </a:r>
            <a:r>
              <a:rPr b="1" i="1" lang="en-US" sz="2400">
                <a:solidFill>
                  <a:srgbClr val="FFFFFF"/>
                </a:solidFill>
                <a:latin typeface="Calibri"/>
                <a:ea typeface="Calibri"/>
                <a:cs typeface="Calibri"/>
                <a:sym typeface="Calibri"/>
              </a:rPr>
              <a:t>Adaptive Innovation </a:t>
            </a:r>
            <a:endParaRPr/>
          </a:p>
        </p:txBody>
      </p:sp>
      <p:pic>
        <p:nvPicPr>
          <p:cNvPr id="221" name="Google Shape;221;p24"/>
          <p:cNvPicPr preferRelativeResize="0"/>
          <p:nvPr/>
        </p:nvPicPr>
        <p:blipFill rotWithShape="1">
          <a:blip r:embed="rId5">
            <a:alphaModFix/>
          </a:blip>
          <a:srcRect b="0" l="0" r="0" t="0"/>
          <a:stretch/>
        </p:blipFill>
        <p:spPr>
          <a:xfrm>
            <a:off x="42324" y="157424"/>
            <a:ext cx="982150" cy="996050"/>
          </a:xfrm>
          <a:prstGeom prst="rect">
            <a:avLst/>
          </a:prstGeom>
          <a:noFill/>
          <a:ln>
            <a:noFill/>
          </a:ln>
        </p:spPr>
      </p:pic>
      <p:sp>
        <p:nvSpPr>
          <p:cNvPr id="222" name="Google Shape;222;p24"/>
          <p:cNvSpPr txBox="1"/>
          <p:nvPr/>
        </p:nvSpPr>
        <p:spPr>
          <a:xfrm>
            <a:off x="192200" y="1291088"/>
            <a:ext cx="7356900" cy="954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US" sz="1600" u="sng">
                <a:latin typeface="Calibri"/>
                <a:ea typeface="Calibri"/>
                <a:cs typeface="Calibri"/>
                <a:sym typeface="Calibri"/>
              </a:rPr>
              <a:t>Overall Key Shift in Adaptive Innovation:</a:t>
            </a:r>
            <a:r>
              <a:rPr i="1" lang="en-US" sz="1600">
                <a:latin typeface="Calibri"/>
                <a:ea typeface="Calibri"/>
                <a:cs typeface="Calibri"/>
                <a:sym typeface="Calibri"/>
              </a:rPr>
              <a:t> From modeling expectations to creating a culture around recognition, growth, and </a:t>
            </a:r>
            <a:r>
              <a:rPr i="1" lang="en-US" sz="1600">
                <a:latin typeface="Calibri"/>
                <a:ea typeface="Calibri"/>
                <a:cs typeface="Calibri"/>
                <a:sym typeface="Calibri"/>
              </a:rPr>
              <a:t>resilience</a:t>
            </a:r>
            <a:r>
              <a:rPr i="1" lang="en-US" sz="1600">
                <a:latin typeface="Calibri"/>
                <a:ea typeface="Calibri"/>
                <a:cs typeface="Calibri"/>
                <a:sym typeface="Calibri"/>
              </a:rPr>
              <a:t> </a:t>
            </a:r>
            <a:endParaRPr i="1" sz="1600">
              <a:latin typeface="Calibri"/>
              <a:ea typeface="Calibri"/>
              <a:cs typeface="Calibri"/>
              <a:sym typeface="Calibri"/>
            </a:endParaRPr>
          </a:p>
          <a:p>
            <a:pPr indent="0" lvl="0" marL="0" rtl="0" algn="l">
              <a:spcBef>
                <a:spcPts val="0"/>
              </a:spcBef>
              <a:spcAft>
                <a:spcPts val="0"/>
              </a:spcAft>
              <a:buNone/>
            </a:pPr>
            <a:r>
              <a:t/>
            </a:r>
            <a:endParaRPr i="1" sz="1800">
              <a:solidFill>
                <a:schemeClr val="dk1"/>
              </a:solidFill>
              <a:latin typeface="Calibri"/>
              <a:ea typeface="Calibri"/>
              <a:cs typeface="Calibri"/>
              <a:sym typeface="Calibri"/>
            </a:endParaRPr>
          </a:p>
        </p:txBody>
      </p:sp>
      <p:sp>
        <p:nvSpPr>
          <p:cNvPr id="223" name="Google Shape;223;p24"/>
          <p:cNvSpPr/>
          <p:nvPr/>
        </p:nvSpPr>
        <p:spPr>
          <a:xfrm>
            <a:off x="6031825" y="0"/>
            <a:ext cx="31122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Leaders to Leader of Campus</a:t>
            </a:r>
            <a:endParaRPr b="1" i="1" sz="12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5"/>
          <p:cNvSpPr/>
          <p:nvPr/>
        </p:nvSpPr>
        <p:spPr>
          <a:xfrm>
            <a:off x="538527" y="2234370"/>
            <a:ext cx="4589400" cy="4589400"/>
          </a:xfrm>
          <a:prstGeom prst="ellipse">
            <a:avLst/>
          </a:prstGeom>
          <a:noFill/>
          <a:ln cap="flat" cmpd="sng" w="12700">
            <a:solidFill>
              <a:srgbClr val="77161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9900"/>
              </a:solidFill>
              <a:highlight>
                <a:srgbClr val="FFF2CC"/>
              </a:highlight>
              <a:latin typeface="Calibri"/>
              <a:ea typeface="Calibri"/>
              <a:cs typeface="Calibri"/>
              <a:sym typeface="Calibri"/>
            </a:endParaRPr>
          </a:p>
        </p:txBody>
      </p:sp>
      <p:sp>
        <p:nvSpPr>
          <p:cNvPr id="115" name="Google Shape;115;p15"/>
          <p:cNvSpPr/>
          <p:nvPr/>
        </p:nvSpPr>
        <p:spPr>
          <a:xfrm>
            <a:off x="100324" y="1357915"/>
            <a:ext cx="5466000" cy="5466000"/>
          </a:xfrm>
          <a:prstGeom prst="ellipse">
            <a:avLst/>
          </a:prstGeom>
          <a:solidFill>
            <a:srgbClr val="FFFF00">
              <a:alpha val="21960"/>
            </a:srgbClr>
          </a:solidFill>
          <a:ln cap="flat" cmpd="sng" w="12700">
            <a:solidFill>
              <a:srgbClr val="CC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6" name="Google Shape;116;p15"/>
          <p:cNvSpPr/>
          <p:nvPr/>
        </p:nvSpPr>
        <p:spPr>
          <a:xfrm>
            <a:off x="1035652" y="3228570"/>
            <a:ext cx="3595200" cy="3595200"/>
          </a:xfrm>
          <a:prstGeom prst="ellipse">
            <a:avLst/>
          </a:prstGeom>
          <a:solidFill>
            <a:srgbClr val="FFFFFF"/>
          </a:solidFill>
          <a:ln cap="flat" cmpd="sng" w="12700">
            <a:solidFill>
              <a:srgbClr val="AEABA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7" name="Google Shape;117;p15"/>
          <p:cNvSpPr/>
          <p:nvPr/>
        </p:nvSpPr>
        <p:spPr>
          <a:xfrm>
            <a:off x="1609686" y="4376638"/>
            <a:ext cx="2447100" cy="2447100"/>
          </a:xfrm>
          <a:prstGeom prst="ellipse">
            <a:avLst/>
          </a:prstGeom>
          <a:noFill/>
          <a:ln cap="flat" cmpd="sng" w="12700">
            <a:solidFill>
              <a:srgbClr val="AEABA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8" name="Google Shape;118;p15"/>
          <p:cNvSpPr txBox="1"/>
          <p:nvPr/>
        </p:nvSpPr>
        <p:spPr>
          <a:xfrm>
            <a:off x="6" y="299037"/>
            <a:ext cx="8953500" cy="8310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Font typeface="Arial"/>
              <a:buNone/>
            </a:pPr>
            <a:r>
              <a:rPr b="1" lang="en-US" sz="2400">
                <a:solidFill>
                  <a:schemeClr val="lt1"/>
                </a:solidFill>
                <a:latin typeface="Calibri"/>
                <a:ea typeface="Calibri"/>
                <a:cs typeface="Calibri"/>
                <a:sym typeface="Calibri"/>
              </a:rPr>
              <a:t>From </a:t>
            </a:r>
            <a:r>
              <a:rPr b="1" i="1" lang="en-US" sz="2400">
                <a:solidFill>
                  <a:schemeClr val="lt1"/>
                </a:solidFill>
                <a:latin typeface="Calibri"/>
                <a:ea typeface="Calibri"/>
                <a:cs typeface="Calibri"/>
                <a:sym typeface="Calibri"/>
              </a:rPr>
              <a:t>Leader of Leaders </a:t>
            </a:r>
            <a:r>
              <a:rPr b="1" lang="en-US" sz="2400">
                <a:solidFill>
                  <a:schemeClr val="lt1"/>
                </a:solidFill>
                <a:latin typeface="Calibri"/>
                <a:ea typeface="Calibri"/>
                <a:cs typeface="Calibri"/>
                <a:sym typeface="Calibri"/>
              </a:rPr>
              <a:t>to </a:t>
            </a:r>
            <a:r>
              <a:rPr b="1" i="1" lang="en-US" sz="2400">
                <a:solidFill>
                  <a:schemeClr val="lt1"/>
                </a:solidFill>
                <a:latin typeface="Calibri"/>
                <a:ea typeface="Calibri"/>
                <a:cs typeface="Calibri"/>
                <a:sym typeface="Calibri"/>
              </a:rPr>
              <a:t>Leader of Campus</a:t>
            </a:r>
            <a:endParaRPr b="1" sz="2400">
              <a:solidFill>
                <a:schemeClr val="lt1"/>
              </a:solidFill>
              <a:latin typeface="Calibri"/>
              <a:ea typeface="Calibri"/>
              <a:cs typeface="Calibri"/>
              <a:sym typeface="Calibri"/>
            </a:endParaRPr>
          </a:p>
          <a:p>
            <a:pPr indent="0" lvl="0" marL="0" marR="0" rtl="0" algn="l">
              <a:spcBef>
                <a:spcPts val="0"/>
              </a:spcBef>
              <a:spcAft>
                <a:spcPts val="0"/>
              </a:spcAft>
              <a:buNone/>
            </a:pPr>
            <a:r>
              <a:t/>
            </a:r>
            <a:endParaRPr b="1" sz="2400">
              <a:solidFill>
                <a:schemeClr val="lt1"/>
              </a:solidFill>
              <a:latin typeface="Calibri"/>
              <a:ea typeface="Calibri"/>
              <a:cs typeface="Calibri"/>
              <a:sym typeface="Calibri"/>
            </a:endParaRPr>
          </a:p>
        </p:txBody>
      </p:sp>
      <p:sp>
        <p:nvSpPr>
          <p:cNvPr id="119" name="Google Shape;119;p15"/>
          <p:cNvSpPr/>
          <p:nvPr/>
        </p:nvSpPr>
        <p:spPr>
          <a:xfrm>
            <a:off x="2111796" y="5380859"/>
            <a:ext cx="1443000" cy="1443000"/>
          </a:xfrm>
          <a:prstGeom prst="ellipse">
            <a:avLst/>
          </a:prstGeom>
          <a:solidFill>
            <a:srgbClr val="FFFFFF"/>
          </a:solidFill>
          <a:ln cap="flat" cmpd="sng" w="12700">
            <a:solidFill>
              <a:srgbClr val="2C33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120" name="Google Shape;120;p15"/>
          <p:cNvPicPr preferRelativeResize="0"/>
          <p:nvPr/>
        </p:nvPicPr>
        <p:blipFill rotWithShape="1">
          <a:blip r:embed="rId3">
            <a:alphaModFix/>
          </a:blip>
          <a:srcRect b="19354" l="0" r="0" t="0"/>
          <a:stretch/>
        </p:blipFill>
        <p:spPr>
          <a:xfrm>
            <a:off x="2400203" y="5803560"/>
            <a:ext cx="1047107" cy="844454"/>
          </a:xfrm>
          <a:prstGeom prst="rect">
            <a:avLst/>
          </a:prstGeom>
          <a:noFill/>
          <a:ln>
            <a:noFill/>
          </a:ln>
        </p:spPr>
      </p:pic>
      <p:sp>
        <p:nvSpPr>
          <p:cNvPr id="121" name="Google Shape;121;p15"/>
          <p:cNvSpPr txBox="1"/>
          <p:nvPr/>
        </p:nvSpPr>
        <p:spPr>
          <a:xfrm>
            <a:off x="2400203" y="5575543"/>
            <a:ext cx="1047000" cy="369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rgbClr val="2C338E"/>
                </a:solidFill>
                <a:latin typeface="Calibri"/>
                <a:ea typeface="Calibri"/>
                <a:cs typeface="Calibri"/>
                <a:sym typeface="Calibri"/>
              </a:rPr>
              <a:t>Students</a:t>
            </a:r>
            <a:endParaRPr/>
          </a:p>
        </p:txBody>
      </p:sp>
      <p:sp>
        <p:nvSpPr>
          <p:cNvPr id="122" name="Google Shape;122;p15"/>
          <p:cNvSpPr txBox="1"/>
          <p:nvPr/>
        </p:nvSpPr>
        <p:spPr>
          <a:xfrm>
            <a:off x="2074774" y="4738720"/>
            <a:ext cx="1698000" cy="369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Leader of Self</a:t>
            </a:r>
            <a:endParaRPr/>
          </a:p>
        </p:txBody>
      </p:sp>
      <p:sp>
        <p:nvSpPr>
          <p:cNvPr id="123" name="Google Shape;123;p15"/>
          <p:cNvSpPr txBox="1"/>
          <p:nvPr/>
        </p:nvSpPr>
        <p:spPr>
          <a:xfrm>
            <a:off x="1824534" y="3685961"/>
            <a:ext cx="2198400" cy="369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Leader of Others</a:t>
            </a:r>
            <a:endParaRPr/>
          </a:p>
        </p:txBody>
      </p:sp>
      <p:sp>
        <p:nvSpPr>
          <p:cNvPr id="124" name="Google Shape;124;p15"/>
          <p:cNvSpPr txBox="1"/>
          <p:nvPr/>
        </p:nvSpPr>
        <p:spPr>
          <a:xfrm>
            <a:off x="1824534" y="2691761"/>
            <a:ext cx="2198400" cy="369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Leader of Leaders</a:t>
            </a:r>
            <a:endParaRPr/>
          </a:p>
        </p:txBody>
      </p:sp>
      <p:cxnSp>
        <p:nvCxnSpPr>
          <p:cNvPr id="125" name="Google Shape;125;p15"/>
          <p:cNvCxnSpPr/>
          <p:nvPr/>
        </p:nvCxnSpPr>
        <p:spPr>
          <a:xfrm rot="10800000">
            <a:off x="6031831" y="1815438"/>
            <a:ext cx="0" cy="4453200"/>
          </a:xfrm>
          <a:prstGeom prst="straightConnector1">
            <a:avLst/>
          </a:prstGeom>
          <a:noFill/>
          <a:ln cap="flat" cmpd="sng" w="76200">
            <a:solidFill>
              <a:srgbClr val="2C338E"/>
            </a:solidFill>
            <a:prstDash val="solid"/>
            <a:miter lim="800000"/>
            <a:headEnd len="sm" w="sm" type="none"/>
            <a:tailEnd len="med" w="med" type="triangle"/>
          </a:ln>
        </p:spPr>
      </p:cxnSp>
      <p:sp>
        <p:nvSpPr>
          <p:cNvPr id="126" name="Google Shape;126;p15"/>
          <p:cNvSpPr txBox="1"/>
          <p:nvPr/>
        </p:nvSpPr>
        <p:spPr>
          <a:xfrm>
            <a:off x="6349743" y="2184638"/>
            <a:ext cx="2356500" cy="3693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chemeClr val="dk1"/>
                </a:solidFill>
                <a:latin typeface="Calibri"/>
                <a:ea typeface="Calibri"/>
                <a:cs typeface="Calibri"/>
                <a:sym typeface="Calibri"/>
              </a:rPr>
              <a:t>As you grow in your PSJA staff leadership level, you expand your impact on the campus. </a:t>
            </a:r>
            <a:endParaRPr b="1" i="1"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i="1" sz="1800">
              <a:solidFill>
                <a:schemeClr val="dk1"/>
              </a:solidFill>
              <a:latin typeface="Calibri"/>
              <a:ea typeface="Calibri"/>
              <a:cs typeface="Calibri"/>
              <a:sym typeface="Calibri"/>
            </a:endParaRPr>
          </a:p>
          <a:p>
            <a:pPr indent="0" lvl="0" marL="0" rtl="0" algn="l">
              <a:spcBef>
                <a:spcPts val="0"/>
              </a:spcBef>
              <a:spcAft>
                <a:spcPts val="0"/>
              </a:spcAft>
              <a:buClr>
                <a:schemeClr val="dk1"/>
              </a:buClr>
              <a:buFont typeface="Arial"/>
              <a:buNone/>
            </a:pPr>
            <a:r>
              <a:rPr i="1" lang="en-US" sz="1800">
                <a:solidFill>
                  <a:schemeClr val="dk1"/>
                </a:solidFill>
                <a:latin typeface="Calibri"/>
                <a:ea typeface="Calibri"/>
                <a:cs typeface="Calibri"/>
                <a:sym typeface="Calibri"/>
              </a:rPr>
              <a:t>At every level, Leaders receive </a:t>
            </a:r>
            <a:r>
              <a:rPr b="1" i="1" lang="en-US" sz="1800">
                <a:solidFill>
                  <a:schemeClr val="dk1"/>
                </a:solidFill>
                <a:latin typeface="Calibri"/>
                <a:ea typeface="Calibri"/>
                <a:cs typeface="Calibri"/>
                <a:sym typeface="Calibri"/>
              </a:rPr>
              <a:t>development and support. </a:t>
            </a:r>
            <a:r>
              <a:rPr i="1" lang="en-US" sz="1800">
                <a:solidFill>
                  <a:schemeClr val="dk1"/>
                </a:solidFill>
                <a:latin typeface="Calibri"/>
                <a:ea typeface="Calibri"/>
                <a:cs typeface="Calibri"/>
                <a:sym typeface="Calibri"/>
              </a:rPr>
              <a:t>All leaders must </a:t>
            </a:r>
            <a:r>
              <a:rPr b="1" i="1" lang="en-US" sz="1800">
                <a:solidFill>
                  <a:schemeClr val="dk1"/>
                </a:solidFill>
                <a:latin typeface="Calibri"/>
                <a:ea typeface="Calibri"/>
                <a:cs typeface="Calibri"/>
                <a:sym typeface="Calibri"/>
              </a:rPr>
              <a:t>apply </a:t>
            </a:r>
            <a:r>
              <a:rPr i="1" lang="en-US" sz="1800">
                <a:solidFill>
                  <a:schemeClr val="dk1"/>
                </a:solidFill>
                <a:latin typeface="Calibri"/>
                <a:ea typeface="Calibri"/>
                <a:cs typeface="Calibri"/>
                <a:sym typeface="Calibri"/>
              </a:rPr>
              <a:t>on the </a:t>
            </a:r>
            <a:r>
              <a:rPr i="1" lang="en-US" sz="1800" u="sng">
                <a:solidFill>
                  <a:schemeClr val="hlink"/>
                </a:solidFill>
                <a:latin typeface="Calibri"/>
                <a:ea typeface="Calibri"/>
                <a:cs typeface="Calibri"/>
                <a:sym typeface="Calibri"/>
                <a:hlinkClick r:id="rId4"/>
              </a:rPr>
              <a:t>PSJA jobs website</a:t>
            </a:r>
            <a:r>
              <a:rPr i="1" lang="en-US" sz="1800">
                <a:solidFill>
                  <a:schemeClr val="dk1"/>
                </a:solidFill>
                <a:latin typeface="Calibri"/>
                <a:ea typeface="Calibri"/>
                <a:cs typeface="Calibri"/>
                <a:sym typeface="Calibri"/>
              </a:rPr>
              <a:t> in order to be considered for a new role. </a:t>
            </a:r>
            <a:endParaRPr/>
          </a:p>
        </p:txBody>
      </p:sp>
      <p:sp>
        <p:nvSpPr>
          <p:cNvPr id="127" name="Google Shape;127;p15"/>
          <p:cNvSpPr/>
          <p:nvPr/>
        </p:nvSpPr>
        <p:spPr>
          <a:xfrm rot="-8100000">
            <a:off x="552327" y="2669096"/>
            <a:ext cx="623668" cy="311834"/>
          </a:xfrm>
          <a:prstGeom prst="rightArrow">
            <a:avLst>
              <a:gd fmla="val 50000" name="adj1"/>
              <a:gd fmla="val 82114" name="adj2"/>
            </a:avLst>
          </a:prstGeom>
          <a:solidFill>
            <a:srgbClr val="2C33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5"/>
          <p:cNvSpPr/>
          <p:nvPr/>
        </p:nvSpPr>
        <p:spPr>
          <a:xfrm rot="-2700000">
            <a:off x="4485365" y="2669115"/>
            <a:ext cx="623668" cy="311834"/>
          </a:xfrm>
          <a:prstGeom prst="rightArrow">
            <a:avLst>
              <a:gd fmla="val 50000" name="adj1"/>
              <a:gd fmla="val 82114" name="adj2"/>
            </a:avLst>
          </a:prstGeom>
          <a:solidFill>
            <a:srgbClr val="2C33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5"/>
          <p:cNvSpPr txBox="1"/>
          <p:nvPr/>
        </p:nvSpPr>
        <p:spPr>
          <a:xfrm>
            <a:off x="1824509" y="1497544"/>
            <a:ext cx="2198400" cy="369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Leader of Campus</a:t>
            </a:r>
            <a:endParaRPr/>
          </a:p>
        </p:txBody>
      </p:sp>
      <p:sp>
        <p:nvSpPr>
          <p:cNvPr id="130" name="Google Shape;130;p15"/>
          <p:cNvSpPr/>
          <p:nvPr/>
        </p:nvSpPr>
        <p:spPr>
          <a:xfrm rot="-3163329">
            <a:off x="3946076" y="2189314"/>
            <a:ext cx="623596" cy="311889"/>
          </a:xfrm>
          <a:prstGeom prst="rightArrow">
            <a:avLst>
              <a:gd fmla="val 50000" name="adj1"/>
              <a:gd fmla="val 82114" name="adj2"/>
            </a:avLst>
          </a:prstGeom>
          <a:solidFill>
            <a:srgbClr val="2C33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5"/>
          <p:cNvSpPr/>
          <p:nvPr/>
        </p:nvSpPr>
        <p:spPr>
          <a:xfrm rot="-7379214">
            <a:off x="1136275" y="2189308"/>
            <a:ext cx="623752" cy="311876"/>
          </a:xfrm>
          <a:prstGeom prst="rightArrow">
            <a:avLst>
              <a:gd fmla="val 50000" name="adj1"/>
              <a:gd fmla="val 82114" name="adj2"/>
            </a:avLst>
          </a:prstGeom>
          <a:solidFill>
            <a:srgbClr val="2C33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5"/>
          <p:cNvSpPr/>
          <p:nvPr/>
        </p:nvSpPr>
        <p:spPr>
          <a:xfrm rot="-5587222">
            <a:off x="2578838" y="1972751"/>
            <a:ext cx="352723" cy="176345"/>
          </a:xfrm>
          <a:prstGeom prst="rightArrow">
            <a:avLst>
              <a:gd fmla="val 50000" name="adj1"/>
              <a:gd fmla="val 82114" name="adj2"/>
            </a:avLst>
          </a:prstGeom>
          <a:solidFill>
            <a:srgbClr val="2C33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5"/>
          <p:cNvSpPr/>
          <p:nvPr/>
        </p:nvSpPr>
        <p:spPr>
          <a:xfrm>
            <a:off x="6031825" y="0"/>
            <a:ext cx="31122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Leaders to Leader of Campus</a:t>
            </a:r>
            <a:endParaRPr b="1" i="1" sz="12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6"/>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2400"/>
              <a:buFont typeface="Arial"/>
              <a:buNone/>
            </a:pPr>
            <a:r>
              <a:rPr lang="en-US" sz="2400"/>
              <a:t>This guide outlines key distinctions in shifting from a Leader of Leaders to a Leader of Campus</a:t>
            </a:r>
            <a:endParaRPr/>
          </a:p>
        </p:txBody>
      </p:sp>
      <p:sp>
        <p:nvSpPr>
          <p:cNvPr id="139" name="Google Shape;139;p16"/>
          <p:cNvSpPr txBox="1"/>
          <p:nvPr/>
        </p:nvSpPr>
        <p:spPr>
          <a:xfrm>
            <a:off x="5810089" y="2931748"/>
            <a:ext cx="2679000" cy="3167700"/>
          </a:xfrm>
          <a:prstGeom prst="rect">
            <a:avLst/>
          </a:prstGeom>
          <a:noFill/>
          <a:ln>
            <a:noFill/>
          </a:ln>
        </p:spPr>
        <p:txBody>
          <a:bodyPr anchorCtr="0" anchor="t" bIns="45700" lIns="91425" spcFirstLastPara="1" rIns="91425" wrap="square" tIns="45700">
            <a:noAutofit/>
          </a:bodyPr>
          <a:lstStyle/>
          <a:p>
            <a:pPr indent="0" lvl="0" marL="0" marR="0" rtl="0" algn="ctr">
              <a:lnSpc>
                <a:spcPct val="107000"/>
              </a:lnSpc>
              <a:spcBef>
                <a:spcPts val="0"/>
              </a:spcBef>
              <a:spcAft>
                <a:spcPts val="0"/>
              </a:spcAft>
              <a:buNone/>
            </a:pPr>
            <a:r>
              <a:rPr b="1" lang="en-US" sz="1600">
                <a:solidFill>
                  <a:schemeClr val="dk1"/>
                </a:solidFill>
                <a:latin typeface="Calibri"/>
                <a:ea typeface="Calibri"/>
                <a:cs typeface="Calibri"/>
                <a:sym typeface="Calibri"/>
              </a:rPr>
              <a:t>Prerequisites for Leader of Leaders Roles: </a:t>
            </a:r>
            <a:endParaRPr/>
          </a:p>
          <a:p>
            <a:pPr indent="0" lvl="0" marL="0" marR="0" rtl="0" algn="l">
              <a:lnSpc>
                <a:spcPct val="107000"/>
              </a:lnSpc>
              <a:spcBef>
                <a:spcPts val="0"/>
              </a:spcBef>
              <a:spcAft>
                <a:spcPts val="0"/>
              </a:spcAft>
              <a:buNone/>
            </a:pPr>
            <a:r>
              <a:t/>
            </a:r>
            <a:endParaRPr b="1" sz="1600">
              <a:solidFill>
                <a:schemeClr val="dk1"/>
              </a:solidFill>
              <a:latin typeface="Calibri"/>
              <a:ea typeface="Calibri"/>
              <a:cs typeface="Calibri"/>
              <a:sym typeface="Calibri"/>
            </a:endParaRPr>
          </a:p>
          <a:p>
            <a:pPr indent="0" lvl="0" marL="0" marR="0" rtl="0" algn="l">
              <a:lnSpc>
                <a:spcPct val="107000"/>
              </a:lnSpc>
              <a:spcBef>
                <a:spcPts val="0"/>
              </a:spcBef>
              <a:spcAft>
                <a:spcPts val="0"/>
              </a:spcAft>
              <a:buNone/>
            </a:pPr>
            <a:r>
              <a:t/>
            </a:r>
            <a:endParaRPr sz="1600">
              <a:solidFill>
                <a:schemeClr val="dk1"/>
              </a:solidFill>
              <a:latin typeface="Calibri"/>
              <a:ea typeface="Calibri"/>
              <a:cs typeface="Calibri"/>
              <a:sym typeface="Calibri"/>
            </a:endParaRPr>
          </a:p>
          <a:p>
            <a:pPr indent="-285750" lvl="0" marL="285750" marR="0" rtl="0" algn="l">
              <a:lnSpc>
                <a:spcPct val="107000"/>
              </a:lnSpc>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Master’s Degree</a:t>
            </a:r>
            <a:endParaRPr/>
          </a:p>
          <a:p>
            <a:pPr indent="-285750" lvl="0" marL="285750" marR="0" rtl="0" algn="l">
              <a:lnSpc>
                <a:spcPct val="107000"/>
              </a:lnSpc>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Valid Texas Teaching and Administrative Certificate</a:t>
            </a:r>
            <a:endParaRPr/>
          </a:p>
          <a:p>
            <a:pPr indent="-285750" lvl="0" marL="285750" marR="0" rtl="0" algn="l">
              <a:spcBef>
                <a:spcPts val="0"/>
              </a:spcBef>
              <a:spcAft>
                <a:spcPts val="0"/>
              </a:spcAft>
              <a:buClr>
                <a:srgbClr val="000000"/>
              </a:buClr>
              <a:buSzPts val="1600"/>
              <a:buFont typeface="Arial"/>
              <a:buChar char="•"/>
            </a:pPr>
            <a:r>
              <a:rPr lang="en-US" sz="1600">
                <a:solidFill>
                  <a:srgbClr val="000000"/>
                </a:solidFill>
                <a:latin typeface="Calibri"/>
                <a:ea typeface="Calibri"/>
                <a:cs typeface="Calibri"/>
                <a:sym typeface="Calibri"/>
              </a:rPr>
              <a:t>3 Years of successful teaching experience</a:t>
            </a:r>
            <a:endParaRPr/>
          </a:p>
          <a:p>
            <a:pPr indent="-285750" lvl="0" marL="285750" marR="0" rtl="0" algn="l">
              <a:spcBef>
                <a:spcPts val="0"/>
              </a:spcBef>
              <a:spcAft>
                <a:spcPts val="0"/>
              </a:spcAft>
              <a:buClr>
                <a:srgbClr val="000000"/>
              </a:buClr>
              <a:buSzPts val="1600"/>
              <a:buFont typeface="Arial"/>
              <a:buChar char="•"/>
            </a:pPr>
            <a:r>
              <a:rPr lang="en-US" sz="1600">
                <a:solidFill>
                  <a:srgbClr val="000000"/>
                </a:solidFill>
                <a:latin typeface="Calibri"/>
                <a:ea typeface="Calibri"/>
                <a:cs typeface="Calibri"/>
                <a:sym typeface="Calibri"/>
              </a:rPr>
              <a:t>5 years of experience in instructional leadership in a school or district level</a:t>
            </a:r>
            <a:endParaRPr/>
          </a:p>
        </p:txBody>
      </p:sp>
      <p:sp>
        <p:nvSpPr>
          <p:cNvPr id="140" name="Google Shape;140;p16"/>
          <p:cNvSpPr txBox="1"/>
          <p:nvPr/>
        </p:nvSpPr>
        <p:spPr>
          <a:xfrm>
            <a:off x="247799" y="1296525"/>
            <a:ext cx="7109700" cy="92340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500">
                <a:solidFill>
                  <a:schemeClr val="dk1"/>
                </a:solidFill>
                <a:latin typeface="Calibri"/>
                <a:ea typeface="Calibri"/>
                <a:cs typeface="Calibri"/>
                <a:sym typeface="Calibri"/>
              </a:rPr>
              <a:t>A </a:t>
            </a:r>
            <a:r>
              <a:rPr b="1" lang="en-US" sz="1500">
                <a:solidFill>
                  <a:schemeClr val="dk1"/>
                </a:solidFill>
                <a:latin typeface="Calibri"/>
                <a:ea typeface="Calibri"/>
                <a:cs typeface="Calibri"/>
                <a:sym typeface="Calibri"/>
              </a:rPr>
              <a:t>Leader of Leaders </a:t>
            </a:r>
            <a:r>
              <a:rPr lang="en-US" sz="1500">
                <a:solidFill>
                  <a:schemeClr val="dk1"/>
                </a:solidFill>
                <a:latin typeface="Calibri"/>
                <a:ea typeface="Calibri"/>
                <a:cs typeface="Calibri"/>
                <a:sym typeface="Calibri"/>
              </a:rPr>
              <a:t>delivers results through </a:t>
            </a:r>
            <a:r>
              <a:rPr i="1" lang="en-US" sz="1500">
                <a:solidFill>
                  <a:schemeClr val="dk1"/>
                </a:solidFill>
                <a:latin typeface="Calibri"/>
                <a:ea typeface="Calibri"/>
                <a:cs typeface="Calibri"/>
                <a:sym typeface="Calibri"/>
              </a:rPr>
              <a:t>other</a:t>
            </a:r>
            <a:r>
              <a:rPr lang="en-US" sz="1500">
                <a:solidFill>
                  <a:schemeClr val="dk1"/>
                </a:solidFill>
                <a:latin typeface="Calibri"/>
                <a:ea typeface="Calibri"/>
                <a:cs typeface="Calibri"/>
                <a:sym typeface="Calibri"/>
              </a:rPr>
              <a:t> leaders and creates conditions for leaders to succeed; a </a:t>
            </a:r>
            <a:r>
              <a:rPr b="1" lang="en-US" sz="1500">
                <a:solidFill>
                  <a:schemeClr val="dk1"/>
                </a:solidFill>
                <a:latin typeface="Calibri"/>
                <a:ea typeface="Calibri"/>
                <a:cs typeface="Calibri"/>
                <a:sym typeface="Calibri"/>
              </a:rPr>
              <a:t>Leader of Campus </a:t>
            </a:r>
            <a:r>
              <a:rPr lang="en-US" sz="1500">
                <a:solidFill>
                  <a:schemeClr val="dk1"/>
                </a:solidFill>
                <a:latin typeface="Calibri"/>
                <a:ea typeface="Calibri"/>
                <a:cs typeface="Calibri"/>
                <a:sym typeface="Calibri"/>
              </a:rPr>
              <a:t>is accountable for the culture and performance of the entire campus. </a:t>
            </a:r>
            <a:endParaRPr sz="15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500">
              <a:solidFill>
                <a:schemeClr val="dk1"/>
              </a:solidFill>
              <a:latin typeface="Calibri"/>
              <a:ea typeface="Calibri"/>
              <a:cs typeface="Calibri"/>
              <a:sym typeface="Calibri"/>
            </a:endParaRPr>
          </a:p>
          <a:p>
            <a:pPr indent="0" lvl="0" marL="0" marR="0" rtl="0" algn="l">
              <a:spcBef>
                <a:spcPts val="0"/>
              </a:spcBef>
              <a:spcAft>
                <a:spcPts val="0"/>
              </a:spcAft>
              <a:buNone/>
            </a:pPr>
            <a:r>
              <a:rPr lang="en-US" sz="1500">
                <a:solidFill>
                  <a:schemeClr val="dk1"/>
                </a:solidFill>
                <a:latin typeface="Calibri"/>
                <a:ea typeface="Calibri"/>
                <a:cs typeface="Calibri"/>
                <a:sym typeface="Calibri"/>
              </a:rPr>
              <a:t>While these roles will look different at the Elementary, Middle and High School levels, we have outlined the general key skills and abilities needed for success on any campus.</a:t>
            </a:r>
            <a:endParaRPr b="1" sz="1500">
              <a:solidFill>
                <a:schemeClr val="dk1"/>
              </a:solidFill>
              <a:latin typeface="Calibri"/>
              <a:ea typeface="Calibri"/>
              <a:cs typeface="Calibri"/>
              <a:sym typeface="Calibri"/>
            </a:endParaRPr>
          </a:p>
        </p:txBody>
      </p:sp>
      <p:graphicFrame>
        <p:nvGraphicFramePr>
          <p:cNvPr id="141" name="Google Shape;141;p16"/>
          <p:cNvGraphicFramePr/>
          <p:nvPr/>
        </p:nvGraphicFramePr>
        <p:xfrm>
          <a:off x="426071" y="3425142"/>
          <a:ext cx="3000000" cy="3000000"/>
        </p:xfrm>
        <a:graphic>
          <a:graphicData uri="http://schemas.openxmlformats.org/drawingml/2006/table">
            <a:tbl>
              <a:tblPr bandRow="1" firstRow="1">
                <a:noFill/>
                <a:tableStyleId>{0767A3D7-1B2C-44AA-AFDC-34D8442C55F2}</a:tableStyleId>
              </a:tblPr>
              <a:tblGrid>
                <a:gridCol w="2439425"/>
                <a:gridCol w="2439425"/>
              </a:tblGrid>
              <a:tr h="598050">
                <a:tc>
                  <a:txBody>
                    <a:bodyPr/>
                    <a:lstStyle/>
                    <a:p>
                      <a:pPr indent="0" lvl="0" marL="0" marR="0" rtl="0" algn="ctr">
                        <a:spcBef>
                          <a:spcPts val="0"/>
                        </a:spcBef>
                        <a:spcAft>
                          <a:spcPts val="0"/>
                        </a:spcAft>
                        <a:buNone/>
                      </a:pPr>
                      <a:r>
                        <a:rPr lang="en-US" sz="1600" u="none" cap="none" strike="noStrike">
                          <a:solidFill>
                            <a:schemeClr val="dk1"/>
                          </a:solidFill>
                        </a:rPr>
                        <a:t>Leader of Leaders </a:t>
                      </a:r>
                      <a:endParaRPr/>
                    </a:p>
                  </a:txBody>
                  <a:tcPr marT="37825" marB="37825" marR="75650" marL="75650">
                    <a:solidFill>
                      <a:schemeClr val="lt1"/>
                    </a:solidFill>
                  </a:tcPr>
                </a:tc>
                <a:tc>
                  <a:txBody>
                    <a:bodyPr/>
                    <a:lstStyle/>
                    <a:p>
                      <a:pPr indent="0" lvl="0" marL="0" marR="0" rtl="0" algn="ctr">
                        <a:spcBef>
                          <a:spcPts val="0"/>
                        </a:spcBef>
                        <a:spcAft>
                          <a:spcPts val="0"/>
                        </a:spcAft>
                        <a:buNone/>
                      </a:pPr>
                      <a:r>
                        <a:rPr lang="en-US" sz="1600" u="none" cap="none" strike="noStrike">
                          <a:solidFill>
                            <a:schemeClr val="dk1"/>
                          </a:solidFill>
                        </a:rPr>
                        <a:t>Leader of Campus </a:t>
                      </a:r>
                      <a:endParaRPr/>
                    </a:p>
                  </a:txBody>
                  <a:tcPr marT="37825" marB="37825" marR="75650" marL="75650">
                    <a:solidFill>
                      <a:schemeClr val="lt1"/>
                    </a:solidFill>
                  </a:tcPr>
                </a:tc>
              </a:tr>
              <a:tr h="2268775">
                <a:tc>
                  <a:txBody>
                    <a:bodyPr/>
                    <a:lstStyle/>
                    <a:p>
                      <a:pPr indent="-285750" lvl="0" marL="285750" marR="0" rtl="0" algn="ctr">
                        <a:spcBef>
                          <a:spcPts val="0"/>
                        </a:spcBef>
                        <a:spcAft>
                          <a:spcPts val="0"/>
                        </a:spcAft>
                        <a:buClr>
                          <a:schemeClr val="dk1"/>
                        </a:buClr>
                        <a:buSzPts val="1600"/>
                        <a:buFont typeface="Arial"/>
                        <a:buChar char="•"/>
                      </a:pPr>
                      <a:r>
                        <a:rPr lang="en-US" sz="1600" u="none" cap="none" strike="noStrike">
                          <a:solidFill>
                            <a:schemeClr val="dk1"/>
                          </a:solidFill>
                        </a:rPr>
                        <a:t>Assistant Principal</a:t>
                      </a:r>
                      <a:endParaRPr/>
                    </a:p>
                    <a:p>
                      <a:pPr indent="0" lvl="0" marL="0" marR="0" rtl="0" algn="ctr">
                        <a:spcBef>
                          <a:spcPts val="0"/>
                        </a:spcBef>
                        <a:spcAft>
                          <a:spcPts val="0"/>
                        </a:spcAft>
                        <a:buNone/>
                      </a:pPr>
                      <a:r>
                        <a:t/>
                      </a:r>
                      <a:endParaRPr sz="1600" u="none" cap="none" strike="noStrike">
                        <a:solidFill>
                          <a:schemeClr val="dk1"/>
                        </a:solidFill>
                      </a:endParaRPr>
                    </a:p>
                  </a:txBody>
                  <a:tcPr marT="37825" marB="37825" marR="75650" marL="75650">
                    <a:solidFill>
                      <a:schemeClr val="lt1"/>
                    </a:solidFill>
                  </a:tcPr>
                </a:tc>
                <a:tc>
                  <a:txBody>
                    <a:bodyPr/>
                    <a:lstStyle/>
                    <a:p>
                      <a:pPr indent="-285750" lvl="0" marL="285750" marR="0" rtl="0" algn="ctr">
                        <a:spcBef>
                          <a:spcPts val="0"/>
                        </a:spcBef>
                        <a:spcAft>
                          <a:spcPts val="0"/>
                        </a:spcAft>
                        <a:buClr>
                          <a:schemeClr val="dk1"/>
                        </a:buClr>
                        <a:buSzPts val="1600"/>
                        <a:buFont typeface="Arial"/>
                        <a:buChar char="•"/>
                      </a:pPr>
                      <a:r>
                        <a:rPr lang="en-US" sz="1600" u="none" cap="none" strike="noStrike">
                          <a:solidFill>
                            <a:schemeClr val="dk1"/>
                          </a:solidFill>
                        </a:rPr>
                        <a:t>Principal</a:t>
                      </a:r>
                      <a:endParaRPr/>
                    </a:p>
                    <a:p>
                      <a:pPr indent="0" lvl="0" marL="0" marR="0" rtl="0" algn="ctr">
                        <a:spcBef>
                          <a:spcPts val="0"/>
                        </a:spcBef>
                        <a:spcAft>
                          <a:spcPts val="0"/>
                        </a:spcAft>
                        <a:buNone/>
                      </a:pPr>
                      <a:r>
                        <a:t/>
                      </a:r>
                      <a:endParaRPr sz="1600" u="none" cap="none" strike="noStrike">
                        <a:solidFill>
                          <a:schemeClr val="dk1"/>
                        </a:solidFill>
                      </a:endParaRPr>
                    </a:p>
                  </a:txBody>
                  <a:tcPr marT="37825" marB="37825" marR="75650" marL="75650">
                    <a:solidFill>
                      <a:schemeClr val="lt1"/>
                    </a:solidFill>
                  </a:tcPr>
                </a:tc>
              </a:tr>
            </a:tbl>
          </a:graphicData>
        </a:graphic>
      </p:graphicFrame>
      <p:sp>
        <p:nvSpPr>
          <p:cNvPr id="142" name="Google Shape;142;p16"/>
          <p:cNvSpPr txBox="1"/>
          <p:nvPr/>
        </p:nvSpPr>
        <p:spPr>
          <a:xfrm>
            <a:off x="1133758" y="2998022"/>
            <a:ext cx="3463500" cy="3387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Calibri"/>
                <a:ea typeface="Calibri"/>
                <a:cs typeface="Calibri"/>
                <a:sym typeface="Calibri"/>
              </a:rPr>
              <a:t>Example Leader of Leaders Roles:</a:t>
            </a:r>
            <a:endParaRPr/>
          </a:p>
        </p:txBody>
      </p:sp>
      <p:sp>
        <p:nvSpPr>
          <p:cNvPr id="143" name="Google Shape;143;p16"/>
          <p:cNvSpPr/>
          <p:nvPr/>
        </p:nvSpPr>
        <p:spPr>
          <a:xfrm>
            <a:off x="426075" y="2931750"/>
            <a:ext cx="4878900" cy="3167700"/>
          </a:xfrm>
          <a:prstGeom prst="rect">
            <a:avLst/>
          </a:prstGeom>
          <a:noFill/>
          <a:ln cap="flat" cmpd="sng" w="28575">
            <a:solidFill>
              <a:srgbClr val="2C33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4" name="Google Shape;144;p16"/>
          <p:cNvSpPr/>
          <p:nvPr/>
        </p:nvSpPr>
        <p:spPr>
          <a:xfrm>
            <a:off x="5682225" y="2931800"/>
            <a:ext cx="3035700" cy="3167700"/>
          </a:xfrm>
          <a:prstGeom prst="rect">
            <a:avLst/>
          </a:prstGeom>
          <a:noFill/>
          <a:ln cap="flat" cmpd="sng" w="28575">
            <a:solidFill>
              <a:srgbClr val="38562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5" name="Google Shape;145;p16"/>
          <p:cNvSpPr txBox="1"/>
          <p:nvPr/>
        </p:nvSpPr>
        <p:spPr>
          <a:xfrm>
            <a:off x="357300" y="6141650"/>
            <a:ext cx="8429400" cy="585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i="1" lang="en-US" sz="1300">
                <a:solidFill>
                  <a:srgbClr val="333333"/>
                </a:solidFill>
                <a:latin typeface="Calibri"/>
                <a:ea typeface="Calibri"/>
                <a:cs typeface="Calibri"/>
                <a:sym typeface="Calibri"/>
              </a:rPr>
              <a:t>Please note: Reviewing these resources does not guarantee a new position: if you’d like to be considered for a new role, please visit the </a:t>
            </a:r>
            <a:r>
              <a:rPr i="1" lang="en-US" sz="1300" u="sng">
                <a:solidFill>
                  <a:srgbClr val="0563C1"/>
                </a:solidFill>
                <a:latin typeface="Calibri"/>
                <a:ea typeface="Calibri"/>
                <a:cs typeface="Calibri"/>
                <a:sym typeface="Calibri"/>
                <a:hlinkClick r:id="rId3">
                  <a:extLst>
                    <a:ext uri="{A12FA001-AC4F-418D-AE19-62706E023703}">
                      <ahyp:hlinkClr val="tx"/>
                    </a:ext>
                  </a:extLst>
                </a:hlinkClick>
              </a:rPr>
              <a:t>PSJA Jobs page </a:t>
            </a:r>
            <a:r>
              <a:rPr i="1" lang="en-US" sz="1300">
                <a:solidFill>
                  <a:srgbClr val="333333"/>
                </a:solidFill>
                <a:latin typeface="Calibri"/>
                <a:ea typeface="Calibri"/>
                <a:cs typeface="Calibri"/>
                <a:sym typeface="Calibri"/>
              </a:rPr>
              <a:t>to apply. </a:t>
            </a:r>
            <a:endParaRPr i="1" sz="1300">
              <a:solidFill>
                <a:srgbClr val="333333"/>
              </a:solidFill>
              <a:latin typeface="Calibri"/>
              <a:ea typeface="Calibri"/>
              <a:cs typeface="Calibri"/>
              <a:sym typeface="Calibri"/>
            </a:endParaRPr>
          </a:p>
        </p:txBody>
      </p:sp>
      <p:sp>
        <p:nvSpPr>
          <p:cNvPr id="146" name="Google Shape;146;p16"/>
          <p:cNvSpPr/>
          <p:nvPr/>
        </p:nvSpPr>
        <p:spPr>
          <a:xfrm>
            <a:off x="6031825" y="0"/>
            <a:ext cx="31122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Leaders to Leader of Campus</a:t>
            </a:r>
            <a:endParaRPr b="1" i="1" sz="120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p:nvPr/>
        </p:nvSpPr>
        <p:spPr>
          <a:xfrm>
            <a:off x="7265773" y="1122060"/>
            <a:ext cx="1878227" cy="682712"/>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aphicFrame>
        <p:nvGraphicFramePr>
          <p:cNvPr id="153" name="Google Shape;153;p17"/>
          <p:cNvGraphicFramePr/>
          <p:nvPr/>
        </p:nvGraphicFramePr>
        <p:xfrm>
          <a:off x="211100" y="1296092"/>
          <a:ext cx="3000000" cy="3000000"/>
        </p:xfrm>
        <a:graphic>
          <a:graphicData uri="http://schemas.openxmlformats.org/drawingml/2006/table">
            <a:tbl>
              <a:tblPr bandRow="1" firstRow="1">
                <a:noFill/>
                <a:tableStyleId>{0767A3D7-1B2C-44AA-AFDC-34D8442C55F2}</a:tableStyleId>
              </a:tblPr>
              <a:tblGrid>
                <a:gridCol w="1139000"/>
                <a:gridCol w="3716875"/>
                <a:gridCol w="3865900"/>
              </a:tblGrid>
              <a:tr h="345800">
                <a:tc>
                  <a:txBody>
                    <a:bodyPr/>
                    <a:lstStyle/>
                    <a:p>
                      <a:pPr indent="0" lvl="0" marL="0" marR="0" rtl="0" algn="ctr">
                        <a:spcBef>
                          <a:spcPts val="0"/>
                        </a:spcBef>
                        <a:spcAft>
                          <a:spcPts val="0"/>
                        </a:spcAft>
                        <a:buNone/>
                      </a:pPr>
                      <a:r>
                        <a:rPr i="1" lang="en-US" sz="1000" u="none" cap="none" strike="noStrike">
                          <a:solidFill>
                            <a:schemeClr val="dk1"/>
                          </a:solidFill>
                        </a:rPr>
                        <a:t>Spirit of PSJA Competencies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marR="0" rtl="0" algn="ctr">
                        <a:lnSpc>
                          <a:spcPct val="100000"/>
                        </a:lnSpc>
                        <a:spcBef>
                          <a:spcPts val="0"/>
                        </a:spcBef>
                        <a:spcAft>
                          <a:spcPts val="0"/>
                        </a:spcAft>
                        <a:buClr>
                          <a:schemeClr val="dk1"/>
                        </a:buClr>
                        <a:buSzPts val="1000"/>
                        <a:buFont typeface="Calibri"/>
                        <a:buNone/>
                      </a:pPr>
                      <a:r>
                        <a:rPr lang="en-US" sz="1000">
                          <a:solidFill>
                            <a:schemeClr val="dk1"/>
                          </a:solidFill>
                        </a:rPr>
                        <a:t>Leading Leaders (level-specific behaviors) </a:t>
                      </a:r>
                      <a:endParaRPr sz="1000"/>
                    </a:p>
                    <a:p>
                      <a:pPr indent="0" lvl="0" marL="0" marR="0" rtl="0" algn="ctr">
                        <a:spcBef>
                          <a:spcPts val="0"/>
                        </a:spcBef>
                        <a:spcAft>
                          <a:spcPts val="0"/>
                        </a:spcAft>
                        <a:buNone/>
                      </a:pPr>
                      <a:r>
                        <a:rPr lang="en-US" sz="1000">
                          <a:solidFill>
                            <a:schemeClr val="dk1"/>
                          </a:solidFill>
                        </a:rPr>
                        <a:t>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marR="0" rtl="0" algn="ctr">
                        <a:spcBef>
                          <a:spcPts val="0"/>
                        </a:spcBef>
                        <a:spcAft>
                          <a:spcPts val="0"/>
                        </a:spcAft>
                        <a:buNone/>
                      </a:pPr>
                      <a:r>
                        <a:rPr lang="en-US" sz="1000">
                          <a:solidFill>
                            <a:schemeClr val="dk1"/>
                          </a:solidFill>
                        </a:rPr>
                        <a:t>Leading Campus (level-specific behaviors)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r>
              <a:tr h="593275">
                <a:tc>
                  <a:txBody>
                    <a:bodyPr/>
                    <a:lstStyle/>
                    <a:p>
                      <a:pPr indent="0" lvl="0" marL="0" marR="0" rtl="0" algn="l">
                        <a:spcBef>
                          <a:spcPts val="0"/>
                        </a:spcBef>
                        <a:spcAft>
                          <a:spcPts val="0"/>
                        </a:spcAft>
                        <a:buNone/>
                      </a:pPr>
                      <a:r>
                        <a:rPr b="1" lang="en-US" sz="1000">
                          <a:solidFill>
                            <a:schemeClr val="lt1"/>
                          </a:solidFill>
                        </a:rPr>
                        <a:t>Builds Relationships </a:t>
                      </a:r>
                      <a:endParaRPr sz="1000"/>
                    </a:p>
                    <a:p>
                      <a:pPr indent="0" lvl="0" marL="0" marR="0" rtl="0" algn="l">
                        <a:spcBef>
                          <a:spcPts val="0"/>
                        </a:spcBef>
                        <a:spcAft>
                          <a:spcPts val="0"/>
                        </a:spcAft>
                        <a:buNone/>
                      </a:pPr>
                      <a:r>
                        <a:t/>
                      </a:r>
                      <a:endParaRPr b="1" sz="1000">
                        <a:solidFill>
                          <a:schemeClr val="lt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9C9C9C"/>
                        </a:gs>
                        <a:gs pos="50000">
                          <a:srgbClr val="C3C3C3"/>
                        </a:gs>
                        <a:gs pos="100000">
                          <a:srgbClr val="E2E2E2"/>
                        </a:gs>
                      </a:gsLst>
                      <a:lin ang="2700000" scaled="0"/>
                    </a:gra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Reinforces common understanding of collective goals among staff through words and actions (including recognition) and coaches team leaders to foster sense of belonging among team members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Demonstrates awareness of diverse stakeholder groups and articulates tailored messages regarding common goals; Implements systems to recognize and reinforce connectivity and inclusion</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439600">
                <a:tc>
                  <a:txBody>
                    <a:bodyPr/>
                    <a:lstStyle/>
                    <a:p>
                      <a:pPr indent="0" lvl="0" marL="0" marR="0" rtl="0" algn="l">
                        <a:spcBef>
                          <a:spcPts val="0"/>
                        </a:spcBef>
                        <a:spcAft>
                          <a:spcPts val="0"/>
                        </a:spcAft>
                        <a:buNone/>
                      </a:pPr>
                      <a:r>
                        <a:rPr b="1" i="1" lang="en-US" sz="1000">
                          <a:solidFill>
                            <a:srgbClr val="000000"/>
                          </a:solidFill>
                        </a:rPr>
                        <a:t>Key Distinctions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a:t>
                      </a:r>
                      <a:r>
                        <a:rPr i="1" lang="en-US" sz="1000">
                          <a:solidFill>
                            <a:srgbClr val="000000"/>
                          </a:solidFill>
                        </a:rPr>
                        <a:t>Leader of Leaders mentors team leaders to become better mentors to their team members and to become future organizational leaders</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a:t>
                      </a:r>
                      <a:r>
                        <a:rPr i="1" lang="en-US" sz="1000">
                          <a:solidFill>
                            <a:srgbClr val="000000"/>
                          </a:solidFill>
                        </a:rPr>
                        <a:t>Leader of Campus influences all school staff, providing consistent coaching, delivering evaluations, and identifying leadership opportunities for employees </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820375">
                <a:tc>
                  <a:txBody>
                    <a:bodyPr/>
                    <a:lstStyle/>
                    <a:p>
                      <a:pPr indent="0" lvl="0" marL="0" marR="0" rtl="0" algn="l">
                        <a:spcBef>
                          <a:spcPts val="0"/>
                        </a:spcBef>
                        <a:spcAft>
                          <a:spcPts val="0"/>
                        </a:spcAft>
                        <a:buNone/>
                      </a:pPr>
                      <a:r>
                        <a:rPr b="1" lang="en-US" sz="1000">
                          <a:solidFill>
                            <a:schemeClr val="lt1"/>
                          </a:solidFill>
                        </a:rPr>
                        <a:t>Communicates Effectively</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9C9C9C"/>
                        </a:gs>
                        <a:gs pos="50000">
                          <a:srgbClr val="C3C3C3"/>
                        </a:gs>
                        <a:gs pos="100000">
                          <a:srgbClr val="E2E2E2"/>
                        </a:gs>
                      </a:gsLst>
                      <a:lin ang="2700000" scaled="0"/>
                    </a:gra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Effectively communicates information both orally and in writing to staff, students, and parents/caregivers in a manner that reflects the best interests of the district, school, and students, providing leaders with guidance and clarity on expectations for the dissemination of information</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Advocates for the school with all stakeholder groups through tailored written and verbal communication by acquiring, organizing, and analyzing information needed to communicate campus </a:t>
                      </a:r>
                      <a:r>
                        <a:rPr lang="en-US" sz="1000"/>
                        <a:t>vision</a:t>
                      </a:r>
                      <a:r>
                        <a:rPr b="0" lang="en-US" sz="1000"/>
                        <a:t> and goals; Sets clear expectations for the dissemination of information at each level</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561625">
                <a:tc>
                  <a:txBody>
                    <a:bodyPr/>
                    <a:lstStyle/>
                    <a:p>
                      <a:pPr indent="0" lvl="0" marL="0" marR="0" rtl="0" algn="l">
                        <a:spcBef>
                          <a:spcPts val="0"/>
                        </a:spcBef>
                        <a:spcAft>
                          <a:spcPts val="0"/>
                        </a:spcAft>
                        <a:buNone/>
                      </a:pPr>
                      <a:r>
                        <a:rPr b="1" i="1" lang="en-US" sz="1000">
                          <a:solidFill>
                            <a:srgbClr val="000000"/>
                          </a:solidFill>
                        </a:rPr>
                        <a:t>Key Distinctions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a:t>
                      </a:r>
                      <a:r>
                        <a:rPr i="1" lang="en-US" sz="1000">
                          <a:solidFill>
                            <a:srgbClr val="000000"/>
                          </a:solidFill>
                        </a:rPr>
                        <a:t>Leader of Leaders communicates with a department-wide view; APs often serve as a conduit between school administration and school employees </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L</a:t>
                      </a:r>
                      <a:r>
                        <a:rPr i="1" lang="en-US" sz="1000">
                          <a:solidFill>
                            <a:srgbClr val="000000"/>
                          </a:solidFill>
                        </a:rPr>
                        <a:t>eader of Campus communicates with broader campus-wide view; Principals are responsible for facilitating a strong culture and productive working relationships within the school </a:t>
                      </a:r>
                      <a:endParaRPr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782625">
                <a:tc>
                  <a:txBody>
                    <a:bodyPr/>
                    <a:lstStyle/>
                    <a:p>
                      <a:pPr indent="0" lvl="0" marL="0" marR="0" rtl="0" algn="l">
                        <a:spcBef>
                          <a:spcPts val="0"/>
                        </a:spcBef>
                        <a:spcAft>
                          <a:spcPts val="0"/>
                        </a:spcAft>
                        <a:buNone/>
                      </a:pPr>
                      <a:r>
                        <a:rPr b="1" lang="en-US" sz="1000">
                          <a:solidFill>
                            <a:schemeClr val="lt1"/>
                          </a:solidFill>
                        </a:rPr>
                        <a:t>Models Ethics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9C9C9C"/>
                        </a:gs>
                        <a:gs pos="50000">
                          <a:srgbClr val="C3C3C3"/>
                        </a:gs>
                        <a:gs pos="100000">
                          <a:srgbClr val="E2E2E2"/>
                        </a:gs>
                      </a:gsLst>
                      <a:lin ang="2700000" scaled="0"/>
                    </a:gra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Establishes trust with students, parents, and staff by modeling high standards of honesty, fairness, and confidentiality; Provides coaching and feedback on practices of team leaders and creates consistent practices of recognizing and appreciating specific behaviors in line with values at all levels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Holds self and campus accountable for acting in ways that consistently reflect high standards of honesty, fairness, and confidentiality through regular articulation of values and encouraging the creation of consistent practices to recognize behaviors that reflect campus values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393450">
                <a:tc>
                  <a:txBody>
                    <a:bodyPr/>
                    <a:lstStyle/>
                    <a:p>
                      <a:pPr indent="0" lvl="0" marL="0" marR="0" rtl="0" algn="l">
                        <a:spcBef>
                          <a:spcPts val="0"/>
                        </a:spcBef>
                        <a:spcAft>
                          <a:spcPts val="0"/>
                        </a:spcAft>
                        <a:buNone/>
                      </a:pPr>
                      <a:r>
                        <a:rPr b="1" i="1" lang="en-US" sz="1000">
                          <a:solidFill>
                            <a:srgbClr val="000000"/>
                          </a:solidFill>
                        </a:rPr>
                        <a:t>Key Distinctions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a:t>
                      </a:r>
                      <a:r>
                        <a:rPr i="1" lang="en-US" sz="1000">
                          <a:solidFill>
                            <a:srgbClr val="000000"/>
                          </a:solidFill>
                        </a:rPr>
                        <a:t>Leader of Leaders focuses on the implementation and implementation strategy for systems that ensure campus-wide safety</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a:t>
                      </a:r>
                      <a:r>
                        <a:rPr i="1" lang="en-US" sz="1000">
                          <a:solidFill>
                            <a:srgbClr val="000000"/>
                          </a:solidFill>
                        </a:rPr>
                        <a:t>Leader of Campus spends time creating campus structures and systems to support student learning</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549900">
                <a:tc>
                  <a:txBody>
                    <a:bodyPr/>
                    <a:lstStyle/>
                    <a:p>
                      <a:pPr indent="0" lvl="0" marL="0" marR="0" rtl="0" algn="l">
                        <a:spcBef>
                          <a:spcPts val="0"/>
                        </a:spcBef>
                        <a:spcAft>
                          <a:spcPts val="0"/>
                        </a:spcAft>
                        <a:buNone/>
                      </a:pPr>
                      <a:r>
                        <a:rPr b="1" lang="en-US" sz="1000">
                          <a:solidFill>
                            <a:schemeClr val="lt1"/>
                          </a:solidFill>
                        </a:rPr>
                        <a:t>Exhibits Professionalism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9C9C9C"/>
                        </a:gs>
                        <a:gs pos="50000">
                          <a:srgbClr val="C3C3C3"/>
                        </a:gs>
                        <a:gs pos="100000">
                          <a:srgbClr val="E2E2E2"/>
                        </a:gs>
                      </a:gsLst>
                      <a:lin ang="2700000" scaled="0"/>
                    </a:gradFill>
                  </a:tcPr>
                </a:tc>
                <a:tc>
                  <a:txBody>
                    <a:bodyPr/>
                    <a:lstStyle/>
                    <a:p>
                      <a:pPr indent="0" lvl="0" marL="0" marR="0" rtl="0" algn="l">
                        <a:spcBef>
                          <a:spcPts val="0"/>
                        </a:spcBef>
                        <a:spcAft>
                          <a:spcPts val="0"/>
                        </a:spcAft>
                        <a:buNone/>
                      </a:pPr>
                      <a:r>
                        <a:rPr b="0" lang="en-US" sz="1000"/>
                        <a:t>Models self-awareness  and self-management around emotions, behaviors, and mindset; Provides resources and coaching for leaders to leverage to support team members for increased emotional intelligence</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spcBef>
                          <a:spcPts val="0"/>
                        </a:spcBef>
                        <a:spcAft>
                          <a:spcPts val="0"/>
                        </a:spcAft>
                        <a:buNone/>
                      </a:pPr>
                      <a:r>
                        <a:rPr b="0" lang="en-US" sz="1000"/>
                        <a:t>Empowers campus to build strong, transparent, trusting relationships with all stakeholders through social awareness and self-management; Fosters culture of achievement through growth mindset and trust</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327000">
                <a:tc>
                  <a:txBody>
                    <a:bodyPr/>
                    <a:lstStyle/>
                    <a:p>
                      <a:pPr indent="0" lvl="0" marL="0" rtl="0" algn="l">
                        <a:spcBef>
                          <a:spcPts val="0"/>
                        </a:spcBef>
                        <a:spcAft>
                          <a:spcPts val="0"/>
                        </a:spcAft>
                        <a:buClr>
                          <a:schemeClr val="dk1"/>
                        </a:buClr>
                        <a:buSzPts val="1100"/>
                        <a:buFont typeface="Arial"/>
                        <a:buNone/>
                      </a:pPr>
                      <a:r>
                        <a:rPr b="1" i="1" lang="en-US" sz="1000"/>
                        <a:t>Key Distinctions </a:t>
                      </a:r>
                      <a:endParaRPr b="1" i="1" sz="1000"/>
                    </a:p>
                    <a:p>
                      <a:pPr indent="0" lvl="0" marL="0" marR="0" rtl="0" algn="l">
                        <a:spcBef>
                          <a:spcPts val="0"/>
                        </a:spcBef>
                        <a:spcAft>
                          <a:spcPts val="0"/>
                        </a:spcAft>
                        <a:buNone/>
                      </a:pPr>
                      <a:r>
                        <a:t/>
                      </a:r>
                      <a:endParaRPr b="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a:t>
                      </a:r>
                      <a:r>
                        <a:rPr i="1" lang="en-US" sz="1000"/>
                        <a:t>Leader of Leaders coaches and mentors Leaders of Others </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Leader of Campus is focused on creating a strong campus culture aligned with student-centered values and goals </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bl>
          </a:graphicData>
        </a:graphic>
      </p:graphicFrame>
      <p:sp>
        <p:nvSpPr>
          <p:cNvPr id="154" name="Google Shape;154;p17"/>
          <p:cNvSpPr txBox="1"/>
          <p:nvPr/>
        </p:nvSpPr>
        <p:spPr>
          <a:xfrm>
            <a:off x="1022600" y="354745"/>
            <a:ext cx="8953500" cy="83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FF"/>
                </a:solidFill>
                <a:latin typeface="Calibri"/>
                <a:ea typeface="Calibri"/>
                <a:cs typeface="Calibri"/>
                <a:sym typeface="Calibri"/>
              </a:rPr>
              <a:t>Key shifts in</a:t>
            </a:r>
            <a:r>
              <a:rPr b="1" lang="en-US" sz="2400">
                <a:solidFill>
                  <a:srgbClr val="FFFFFF"/>
                </a:solidFill>
                <a:latin typeface="Calibri"/>
                <a:ea typeface="Calibri"/>
                <a:cs typeface="Calibri"/>
                <a:sym typeface="Calibri"/>
              </a:rPr>
              <a:t> </a:t>
            </a:r>
            <a:r>
              <a:rPr b="1" i="1" lang="en-US" sz="2400">
                <a:solidFill>
                  <a:srgbClr val="FFFFFF"/>
                </a:solidFill>
                <a:latin typeface="Calibri"/>
                <a:ea typeface="Calibri"/>
                <a:cs typeface="Calibri"/>
                <a:sym typeface="Calibri"/>
              </a:rPr>
              <a:t>Positive Engagement</a:t>
            </a:r>
            <a:endParaRPr b="1" i="1" sz="2400">
              <a:solidFill>
                <a:srgbClr val="FFFFFF"/>
              </a:solidFill>
              <a:latin typeface="Calibri"/>
              <a:ea typeface="Calibri"/>
              <a:cs typeface="Calibri"/>
              <a:sym typeface="Calibri"/>
            </a:endParaRPr>
          </a:p>
          <a:p>
            <a:pPr indent="0" lvl="0" marL="0" marR="0" rtl="0" algn="l">
              <a:spcBef>
                <a:spcPts val="0"/>
              </a:spcBef>
              <a:spcAft>
                <a:spcPts val="0"/>
              </a:spcAft>
              <a:buNone/>
            </a:pPr>
            <a:r>
              <a:rPr b="1" i="1" lang="en-US" sz="1500">
                <a:solidFill>
                  <a:srgbClr val="FFFFFF"/>
                </a:solidFill>
                <a:latin typeface="Calibri"/>
                <a:ea typeface="Calibri"/>
                <a:cs typeface="Calibri"/>
                <a:sym typeface="Calibri"/>
              </a:rPr>
              <a:t>See next page for aligned learning opportunities </a:t>
            </a:r>
            <a:endParaRPr b="1" i="1" sz="1500">
              <a:solidFill>
                <a:srgbClr val="FFFFFF"/>
              </a:solidFill>
              <a:latin typeface="Calibri"/>
              <a:ea typeface="Calibri"/>
              <a:cs typeface="Calibri"/>
              <a:sym typeface="Calibri"/>
            </a:endParaRPr>
          </a:p>
        </p:txBody>
      </p:sp>
      <p:pic>
        <p:nvPicPr>
          <p:cNvPr id="155" name="Google Shape;155;p17"/>
          <p:cNvPicPr preferRelativeResize="0"/>
          <p:nvPr/>
        </p:nvPicPr>
        <p:blipFill>
          <a:blip r:embed="rId3">
            <a:alphaModFix/>
          </a:blip>
          <a:stretch>
            <a:fillRect/>
          </a:stretch>
        </p:blipFill>
        <p:spPr>
          <a:xfrm>
            <a:off x="44189" y="70102"/>
            <a:ext cx="978408" cy="996696"/>
          </a:xfrm>
          <a:prstGeom prst="rect">
            <a:avLst/>
          </a:prstGeom>
          <a:noFill/>
          <a:ln>
            <a:noFill/>
          </a:ln>
        </p:spPr>
      </p:pic>
      <p:sp>
        <p:nvSpPr>
          <p:cNvPr id="156" name="Google Shape;156;p17"/>
          <p:cNvSpPr/>
          <p:nvPr/>
        </p:nvSpPr>
        <p:spPr>
          <a:xfrm>
            <a:off x="6031825" y="0"/>
            <a:ext cx="31122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Leaders to Leader of Campus</a:t>
            </a:r>
            <a:endParaRPr b="1" i="1" sz="12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graphicFrame>
        <p:nvGraphicFramePr>
          <p:cNvPr id="162" name="Google Shape;162;p18"/>
          <p:cNvGraphicFramePr/>
          <p:nvPr/>
        </p:nvGraphicFramePr>
        <p:xfrm>
          <a:off x="304000" y="1999867"/>
          <a:ext cx="3000000" cy="3000000"/>
        </p:xfrm>
        <a:graphic>
          <a:graphicData uri="http://schemas.openxmlformats.org/drawingml/2006/table">
            <a:tbl>
              <a:tblPr bandRow="1" firstRow="1">
                <a:noFill/>
                <a:tableStyleId>{0767A3D7-1B2C-44AA-AFDC-34D8442C55F2}</a:tableStyleId>
              </a:tblPr>
              <a:tblGrid>
                <a:gridCol w="1238475"/>
                <a:gridCol w="5188075"/>
                <a:gridCol w="2109450"/>
              </a:tblGrid>
              <a:tr h="381975">
                <a:tc>
                  <a:txBody>
                    <a:bodyPr/>
                    <a:lstStyle/>
                    <a:p>
                      <a:pPr indent="0" lvl="0" marL="0" marR="0" rtl="0" algn="ctr">
                        <a:spcBef>
                          <a:spcPts val="0"/>
                        </a:spcBef>
                        <a:spcAft>
                          <a:spcPts val="0"/>
                        </a:spcAft>
                        <a:buNone/>
                      </a:pPr>
                      <a:r>
                        <a:rPr i="1" lang="en-US" sz="1100" u="none" cap="none" strike="noStrike">
                          <a:solidFill>
                            <a:schemeClr val="dk1"/>
                          </a:solidFill>
                        </a:rPr>
                        <a:t>Spirit of PSJA Competencies</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Clr>
                          <a:schemeClr val="dk1"/>
                        </a:buClr>
                        <a:buFont typeface="Arial"/>
                        <a:buNone/>
                      </a:pPr>
                      <a:r>
                        <a:rPr lang="en-US" sz="1100">
                          <a:solidFill>
                            <a:schemeClr val="dk1"/>
                          </a:solidFill>
                        </a:rPr>
                        <a:t>Job-embedded experiences &amp; resources for growth</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US" sz="1100">
                          <a:solidFill>
                            <a:srgbClr val="000000"/>
                          </a:solidFill>
                        </a:rPr>
                        <a:t>Look for opportunities to:</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r>
              <a:tr h="985100">
                <a:tc>
                  <a:txBody>
                    <a:bodyPr/>
                    <a:lstStyle/>
                    <a:p>
                      <a:pPr indent="0" lvl="0" marL="0" marR="0" rtl="0" algn="l">
                        <a:spcBef>
                          <a:spcPts val="0"/>
                        </a:spcBef>
                        <a:spcAft>
                          <a:spcPts val="0"/>
                        </a:spcAft>
                        <a:buNone/>
                      </a:pPr>
                      <a:r>
                        <a:rPr b="1" lang="en-US" sz="1100">
                          <a:solidFill>
                            <a:schemeClr val="lt1"/>
                          </a:solidFill>
                        </a:rPr>
                        <a:t>Builds Relationships </a:t>
                      </a:r>
                      <a:endParaRPr sz="1100"/>
                    </a:p>
                    <a:p>
                      <a:pPr indent="0" lvl="0" marL="0" marR="0" rtl="0" algn="l">
                        <a:spcBef>
                          <a:spcPts val="0"/>
                        </a:spcBef>
                        <a:spcAft>
                          <a:spcPts val="0"/>
                        </a:spcAft>
                        <a:buNone/>
                      </a:pPr>
                      <a:r>
                        <a:t/>
                      </a:r>
                      <a:endParaRPr b="1" sz="1100">
                        <a:solidFill>
                          <a:schemeClr val="lt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9C9C9C"/>
                        </a:gs>
                        <a:gs pos="50000">
                          <a:srgbClr val="C3C3C3"/>
                        </a:gs>
                        <a:gs pos="100000">
                          <a:srgbClr val="E2E2E2"/>
                        </a:gs>
                      </a:gsLst>
                      <a:lin ang="2700006" scaled="0"/>
                    </a:gradFill>
                  </a:tcPr>
                </a:tc>
                <a:tc>
                  <a:txBody>
                    <a:bodyPr/>
                    <a:lstStyle/>
                    <a:p>
                      <a:pPr indent="0" lvl="0" marL="0" rtl="0" algn="l">
                        <a:spcBef>
                          <a:spcPts val="0"/>
                        </a:spcBef>
                        <a:spcAft>
                          <a:spcPts val="0"/>
                        </a:spcAft>
                        <a:buNone/>
                      </a:pPr>
                      <a:r>
                        <a:rPr lang="en-US" sz="1100"/>
                        <a:t>• Article: </a:t>
                      </a:r>
                      <a:r>
                        <a:rPr lang="en-US" sz="1100" u="sng">
                          <a:hlinkClick r:id="rId3"/>
                        </a:rPr>
                        <a:t>8 lessons from most improved schools on building collaborative cultures</a:t>
                      </a:r>
                      <a:endParaRPr sz="1100" u="sng"/>
                    </a:p>
                    <a:p>
                      <a:pPr indent="-177800" lvl="0" marL="171450" rtl="0" algn="l">
                        <a:spcBef>
                          <a:spcPts val="0"/>
                        </a:spcBef>
                        <a:spcAft>
                          <a:spcPts val="0"/>
                        </a:spcAft>
                        <a:buClr>
                          <a:schemeClr val="dk1"/>
                        </a:buClr>
                        <a:buSzPts val="1100"/>
                        <a:buFont typeface="Calibri"/>
                        <a:buChar char="•"/>
                      </a:pPr>
                      <a:r>
                        <a:rPr lang="en-US" sz="1100"/>
                        <a:t>Conduct focus groups within campus to create an asset map/needs assessment; form working teams to address needs assessment</a:t>
                      </a:r>
                      <a:endParaRPr sz="1100"/>
                    </a:p>
                    <a:p>
                      <a:pPr indent="-177800" lvl="0" marL="171450" rtl="0" algn="l">
                        <a:spcBef>
                          <a:spcPts val="0"/>
                        </a:spcBef>
                        <a:spcAft>
                          <a:spcPts val="0"/>
                        </a:spcAft>
                        <a:buClr>
                          <a:schemeClr val="dk1"/>
                        </a:buClr>
                        <a:buSzPts val="1100"/>
                        <a:buFont typeface="Calibri"/>
                        <a:buChar char="•"/>
                      </a:pPr>
                      <a:r>
                        <a:rPr lang="en-US" sz="1100"/>
                        <a:t>Create a plan and purpose to engage stakeholders with the campus around a specific goal from your Campus Improvement Plan</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None/>
                      </a:pPr>
                      <a:r>
                        <a:rPr lang="en-US" sz="1100">
                          <a:solidFill>
                            <a:srgbClr val="000000"/>
                          </a:solidFill>
                        </a:rPr>
                        <a:t>•Invite feedback and ideas from staff</a:t>
                      </a:r>
                      <a:endParaRPr sz="1100">
                        <a:solidFill>
                          <a:srgbClr val="000000"/>
                        </a:solidFill>
                      </a:endParaRPr>
                    </a:p>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•Establish a customer/student-centered culture of service</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1286675">
                <a:tc>
                  <a:txBody>
                    <a:bodyPr/>
                    <a:lstStyle/>
                    <a:p>
                      <a:pPr indent="0" lvl="0" marL="0" marR="0" rtl="0" algn="l">
                        <a:spcBef>
                          <a:spcPts val="0"/>
                        </a:spcBef>
                        <a:spcAft>
                          <a:spcPts val="0"/>
                        </a:spcAft>
                        <a:buNone/>
                      </a:pPr>
                      <a:r>
                        <a:rPr b="1" lang="en-US" sz="1100">
                          <a:solidFill>
                            <a:schemeClr val="lt1"/>
                          </a:solidFill>
                        </a:rPr>
                        <a:t>Communicates Effectively</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9C9C9C"/>
                        </a:gs>
                        <a:gs pos="50000">
                          <a:srgbClr val="C3C3C3"/>
                        </a:gs>
                        <a:gs pos="100000">
                          <a:srgbClr val="E2E2E2"/>
                        </a:gs>
                      </a:gsLst>
                      <a:lin ang="2700006" scaled="0"/>
                    </a:gradFill>
                  </a:tcPr>
                </a:tc>
                <a:tc>
                  <a:txBody>
                    <a:bodyPr/>
                    <a:lstStyle/>
                    <a:p>
                      <a:pPr indent="-177800" lvl="0" marL="171450" rtl="0" algn="l">
                        <a:spcBef>
                          <a:spcPts val="0"/>
                        </a:spcBef>
                        <a:spcAft>
                          <a:spcPts val="0"/>
                        </a:spcAft>
                        <a:buClr>
                          <a:schemeClr val="dk1"/>
                        </a:buClr>
                        <a:buSzPts val="1100"/>
                        <a:buFont typeface="Calibri"/>
                        <a:buChar char="•"/>
                      </a:pPr>
                      <a:r>
                        <a:rPr lang="en-US" sz="1100"/>
                        <a:t>Book: </a:t>
                      </a:r>
                      <a:r>
                        <a:rPr i="1" lang="en-US" sz="1100" u="sng">
                          <a:solidFill>
                            <a:schemeClr val="hlink"/>
                          </a:solidFill>
                          <a:hlinkClick r:id="rId4"/>
                        </a:rPr>
                        <a:t>Getting Things Do</a:t>
                      </a:r>
                      <a:r>
                        <a:rPr i="1" lang="en-US" sz="1100" u="sng">
                          <a:solidFill>
                            <a:schemeClr val="hlink"/>
                          </a:solidFill>
                          <a:hlinkClick r:id="rId5"/>
                        </a:rPr>
                        <a:t>ne</a:t>
                      </a:r>
                      <a:endParaRPr sz="1100"/>
                    </a:p>
                    <a:p>
                      <a:pPr indent="-177800" lvl="0" marL="171450" rtl="0" algn="l">
                        <a:spcBef>
                          <a:spcPts val="0"/>
                        </a:spcBef>
                        <a:spcAft>
                          <a:spcPts val="0"/>
                        </a:spcAft>
                        <a:buClr>
                          <a:schemeClr val="dk1"/>
                        </a:buClr>
                        <a:buSzPts val="1100"/>
                        <a:buFont typeface="Calibri"/>
                        <a:buChar char="•"/>
                      </a:pPr>
                      <a:r>
                        <a:rPr lang="en-US" sz="1100"/>
                        <a:t>Resource: </a:t>
                      </a:r>
                      <a:r>
                        <a:rPr lang="en-US" sz="1100" u="sng">
                          <a:hlinkClick r:id="rId6"/>
                        </a:rPr>
                        <a:t>Stephen Covey time management framework</a:t>
                      </a:r>
                      <a:r>
                        <a:rPr lang="en-US" sz="1100"/>
                        <a:t> </a:t>
                      </a:r>
                      <a:endParaRPr sz="1100"/>
                    </a:p>
                    <a:p>
                      <a:pPr indent="-177800" lvl="0" marL="171450" rtl="0" algn="l">
                        <a:spcBef>
                          <a:spcPts val="0"/>
                        </a:spcBef>
                        <a:spcAft>
                          <a:spcPts val="0"/>
                        </a:spcAft>
                        <a:buClr>
                          <a:schemeClr val="dk1"/>
                        </a:buClr>
                        <a:buSzPts val="1100"/>
                        <a:buFont typeface="Calibri"/>
                        <a:buChar char="•"/>
                      </a:pPr>
                      <a:r>
                        <a:rPr lang="en-US" sz="1100"/>
                        <a:t>Article: </a:t>
                      </a:r>
                      <a:r>
                        <a:rPr lang="en-US" sz="1100" u="sng">
                          <a:hlinkClick r:id="rId7"/>
                        </a:rPr>
                        <a:t>Five ways for school leaders to be more visible</a:t>
                      </a:r>
                      <a:endParaRPr sz="1100"/>
                    </a:p>
                    <a:p>
                      <a:pPr indent="-177800" lvl="0" marL="171450" rtl="0" algn="l">
                        <a:spcBef>
                          <a:spcPts val="0"/>
                        </a:spcBef>
                        <a:spcAft>
                          <a:spcPts val="0"/>
                        </a:spcAft>
                        <a:buClr>
                          <a:schemeClr val="dk1"/>
                        </a:buClr>
                        <a:buSzPts val="1100"/>
                        <a:buFont typeface="Calibri"/>
                        <a:buChar char="•"/>
                      </a:pPr>
                      <a:r>
                        <a:rPr lang="en-US" sz="1100"/>
                        <a:t>Article: “</a:t>
                      </a:r>
                      <a:r>
                        <a:rPr lang="en-US" sz="1100" u="sng">
                          <a:hlinkClick r:id="rId8"/>
                        </a:rPr>
                        <a:t>The Omniscient Principal</a:t>
                      </a:r>
                      <a:r>
                        <a:rPr lang="en-US" sz="1100"/>
                        <a:t>”</a:t>
                      </a:r>
                      <a:endParaRPr sz="1100"/>
                    </a:p>
                    <a:p>
                      <a:pPr indent="-177800" lvl="0" marL="171450" rtl="0" algn="l">
                        <a:spcBef>
                          <a:spcPts val="0"/>
                        </a:spcBef>
                        <a:spcAft>
                          <a:spcPts val="0"/>
                        </a:spcAft>
                        <a:buClr>
                          <a:schemeClr val="dk1"/>
                        </a:buClr>
                        <a:buSzPts val="1100"/>
                        <a:buFont typeface="Calibri"/>
                        <a:buChar char="•"/>
                      </a:pPr>
                      <a:r>
                        <a:rPr lang="en-US" sz="1100"/>
                        <a:t>Design structures to increase input from staff around 2 campus specific issues and visibly apply the staff recommendations to address the problem</a:t>
                      </a:r>
                      <a:endParaRPr sz="1100"/>
                    </a:p>
                    <a:p>
                      <a:pPr indent="0" lvl="0" marL="457200" rtl="0" algn="l">
                        <a:spcBef>
                          <a:spcPts val="0"/>
                        </a:spcBef>
                        <a:spcAft>
                          <a:spcPts val="0"/>
                        </a:spcAft>
                        <a:buNone/>
                      </a:pPr>
                      <a:r>
                        <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•Create systems for efficient communication</a:t>
                      </a:r>
                      <a:endParaRPr sz="1100">
                        <a:solidFill>
                          <a:srgbClr val="000000"/>
                        </a:solidFill>
                      </a:endParaRPr>
                    </a:p>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systems</a:t>
                      </a:r>
                      <a:endParaRPr sz="1100">
                        <a:solidFill>
                          <a:srgbClr val="000000"/>
                        </a:solidFill>
                      </a:endParaRPr>
                    </a:p>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•Adapt communication to address stakeholder needs</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787775">
                <a:tc>
                  <a:txBody>
                    <a:bodyPr/>
                    <a:lstStyle/>
                    <a:p>
                      <a:pPr indent="0" lvl="0" marL="0" marR="0" rtl="0" algn="l">
                        <a:spcBef>
                          <a:spcPts val="0"/>
                        </a:spcBef>
                        <a:spcAft>
                          <a:spcPts val="0"/>
                        </a:spcAft>
                        <a:buNone/>
                      </a:pPr>
                      <a:r>
                        <a:rPr b="1" lang="en-US" sz="1100">
                          <a:solidFill>
                            <a:schemeClr val="lt1"/>
                          </a:solidFill>
                        </a:rPr>
                        <a:t>Models Ethics</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9C9C9C"/>
                        </a:gs>
                        <a:gs pos="50000">
                          <a:srgbClr val="C3C3C3"/>
                        </a:gs>
                        <a:gs pos="100000">
                          <a:srgbClr val="E2E2E2"/>
                        </a:gs>
                      </a:gsLst>
                      <a:lin ang="2700006" scaled="0"/>
                    </a:gradFill>
                  </a:tcPr>
                </a:tc>
                <a:tc>
                  <a:txBody>
                    <a:bodyPr/>
                    <a:lstStyle/>
                    <a:p>
                      <a:pPr indent="-177800" lvl="0" marL="171450" rtl="0" algn="l">
                        <a:spcBef>
                          <a:spcPts val="0"/>
                        </a:spcBef>
                        <a:spcAft>
                          <a:spcPts val="0"/>
                        </a:spcAft>
                        <a:buClr>
                          <a:schemeClr val="dk1"/>
                        </a:buClr>
                        <a:buSzPts val="1100"/>
                        <a:buFont typeface="Calibri"/>
                        <a:buChar char="•"/>
                      </a:pPr>
                      <a:r>
                        <a:rPr lang="en-US" sz="1100"/>
                        <a:t>Article: </a:t>
                      </a:r>
                      <a:r>
                        <a:rPr lang="en-US" sz="1100" u="sng">
                          <a:hlinkClick r:id="rId9"/>
                        </a:rPr>
                        <a:t>5 ways to Demonstrate your Integrity at Work</a:t>
                      </a:r>
                      <a:endParaRPr sz="1100"/>
                    </a:p>
                    <a:p>
                      <a:pPr indent="-177800" lvl="0" marL="171450" rtl="0" algn="l">
                        <a:spcBef>
                          <a:spcPts val="0"/>
                        </a:spcBef>
                        <a:spcAft>
                          <a:spcPts val="0"/>
                        </a:spcAft>
                        <a:buClr>
                          <a:schemeClr val="dk1"/>
                        </a:buClr>
                        <a:buSzPts val="1100"/>
                        <a:buFont typeface="Calibri"/>
                        <a:buChar char="•"/>
                      </a:pPr>
                      <a:r>
                        <a:rPr lang="en-US" sz="1100"/>
                        <a:t>Design structures to engage parents and community members in the school- preferably in collaboration to solve a significant problem on campus. Execute the plan</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•Allocate time to modeling and enforcing systems</a:t>
                      </a:r>
                      <a:endParaRPr sz="1100">
                        <a:solidFill>
                          <a:srgbClr val="000000"/>
                        </a:solidFill>
                      </a:endParaRPr>
                    </a:p>
                    <a:p>
                      <a:pPr indent="-107950" lvl="0" marL="171450" rtl="0" algn="l">
                        <a:spcBef>
                          <a:spcPts val="0"/>
                        </a:spcBef>
                        <a:spcAft>
                          <a:spcPts val="0"/>
                        </a:spcAft>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553525">
                <a:tc>
                  <a:txBody>
                    <a:bodyPr/>
                    <a:lstStyle/>
                    <a:p>
                      <a:pPr indent="0" lvl="0" marL="0" marR="0" rtl="0" algn="l">
                        <a:spcBef>
                          <a:spcPts val="0"/>
                        </a:spcBef>
                        <a:spcAft>
                          <a:spcPts val="0"/>
                        </a:spcAft>
                        <a:buNone/>
                      </a:pPr>
                      <a:r>
                        <a:rPr b="1" lang="en-US" sz="1100">
                          <a:solidFill>
                            <a:schemeClr val="lt1"/>
                          </a:solidFill>
                        </a:rPr>
                        <a:t>Exhibits Professionalism </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9C9C9C"/>
                        </a:gs>
                        <a:gs pos="50000">
                          <a:srgbClr val="C3C3C3"/>
                        </a:gs>
                        <a:gs pos="100000">
                          <a:srgbClr val="E2E2E2"/>
                        </a:gs>
                      </a:gsLst>
                      <a:lin ang="2700006" scaled="0"/>
                    </a:gradFill>
                  </a:tcPr>
                </a:tc>
                <a:tc>
                  <a:txBody>
                    <a:bodyPr/>
                    <a:lstStyle/>
                    <a:p>
                      <a:pPr indent="-177800" lvl="0" marL="171450" rtl="0" algn="l">
                        <a:spcBef>
                          <a:spcPts val="0"/>
                        </a:spcBef>
                        <a:spcAft>
                          <a:spcPts val="0"/>
                        </a:spcAft>
                        <a:buClr>
                          <a:schemeClr val="dk1"/>
                        </a:buClr>
                        <a:buSzPts val="1100"/>
                        <a:buFont typeface="Calibri"/>
                        <a:buChar char="•"/>
                      </a:pPr>
                      <a:r>
                        <a:rPr lang="en-US" sz="1100"/>
                        <a:t>Article: </a:t>
                      </a:r>
                      <a:r>
                        <a:rPr lang="en-US" sz="1100" u="sng">
                          <a:hlinkClick r:id="rId10"/>
                        </a:rPr>
                        <a:t>How to be a better listener</a:t>
                      </a:r>
                      <a:endParaRPr sz="1100"/>
                    </a:p>
                    <a:p>
                      <a:pPr indent="0" lvl="0" marL="457200" rtl="0" algn="l">
                        <a:spcBef>
                          <a:spcPts val="0"/>
                        </a:spcBef>
                        <a:spcAft>
                          <a:spcPts val="0"/>
                        </a:spcAft>
                        <a:buNone/>
                      </a:pPr>
                      <a:r>
                        <a:t/>
                      </a:r>
                      <a:endParaRPr sz="1100"/>
                    </a:p>
                    <a:p>
                      <a:pPr indent="0" lvl="0" marL="0" marR="0" rtl="0" algn="l">
                        <a:lnSpc>
                          <a:spcPct val="100000"/>
                        </a:lnSpc>
                        <a:spcBef>
                          <a:spcPts val="0"/>
                        </a:spcBef>
                        <a:spcAft>
                          <a:spcPts val="0"/>
                        </a:spcAft>
                        <a:buNone/>
                      </a:pPr>
                      <a:r>
                        <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•Model communications expectations</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bl>
          </a:graphicData>
        </a:graphic>
      </p:graphicFrame>
      <p:sp>
        <p:nvSpPr>
          <p:cNvPr id="163" name="Google Shape;163;p18"/>
          <p:cNvSpPr txBox="1"/>
          <p:nvPr/>
        </p:nvSpPr>
        <p:spPr>
          <a:xfrm>
            <a:off x="1022600" y="354745"/>
            <a:ext cx="8953500" cy="83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FF"/>
                </a:solidFill>
                <a:latin typeface="Calibri"/>
                <a:ea typeface="Calibri"/>
                <a:cs typeface="Calibri"/>
                <a:sym typeface="Calibri"/>
              </a:rPr>
              <a:t>Expanding your impact in </a:t>
            </a:r>
            <a:r>
              <a:rPr b="1" i="1" lang="en-US" sz="2400">
                <a:solidFill>
                  <a:srgbClr val="FFFFFF"/>
                </a:solidFill>
                <a:latin typeface="Calibri"/>
                <a:ea typeface="Calibri"/>
                <a:cs typeface="Calibri"/>
                <a:sym typeface="Calibri"/>
              </a:rPr>
              <a:t>Positive Engagement</a:t>
            </a:r>
            <a:endParaRPr/>
          </a:p>
        </p:txBody>
      </p:sp>
      <p:pic>
        <p:nvPicPr>
          <p:cNvPr id="164" name="Google Shape;164;p18"/>
          <p:cNvPicPr preferRelativeResize="0"/>
          <p:nvPr/>
        </p:nvPicPr>
        <p:blipFill>
          <a:blip r:embed="rId11">
            <a:alphaModFix/>
          </a:blip>
          <a:stretch>
            <a:fillRect/>
          </a:stretch>
        </p:blipFill>
        <p:spPr>
          <a:xfrm>
            <a:off x="44189" y="70102"/>
            <a:ext cx="978408" cy="996696"/>
          </a:xfrm>
          <a:prstGeom prst="rect">
            <a:avLst/>
          </a:prstGeom>
          <a:noFill/>
          <a:ln>
            <a:noFill/>
          </a:ln>
        </p:spPr>
      </p:pic>
      <p:sp>
        <p:nvSpPr>
          <p:cNvPr id="165" name="Google Shape;165;p18"/>
          <p:cNvSpPr txBox="1"/>
          <p:nvPr/>
        </p:nvSpPr>
        <p:spPr>
          <a:xfrm>
            <a:off x="238200" y="1122050"/>
            <a:ext cx="75915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US" sz="1600" u="sng">
                <a:latin typeface="Calibri"/>
                <a:ea typeface="Calibri"/>
                <a:cs typeface="Calibri"/>
                <a:sym typeface="Calibri"/>
              </a:rPr>
              <a:t>Overall Key Shift in Positive Engagement:</a:t>
            </a:r>
            <a:r>
              <a:rPr i="1" lang="en-US" sz="1600">
                <a:latin typeface="Calibri"/>
                <a:ea typeface="Calibri"/>
                <a:cs typeface="Calibri"/>
                <a:sym typeface="Calibri"/>
              </a:rPr>
              <a:t> </a:t>
            </a:r>
            <a:r>
              <a:rPr i="1" lang="en-US" sz="1600">
                <a:latin typeface="Calibri"/>
                <a:ea typeface="Calibri"/>
                <a:cs typeface="Calibri"/>
                <a:sym typeface="Calibri"/>
              </a:rPr>
              <a:t>From </a:t>
            </a:r>
            <a:r>
              <a:rPr i="1" lang="en-US" sz="1600">
                <a:latin typeface="Calibri"/>
                <a:ea typeface="Calibri"/>
                <a:cs typeface="Calibri"/>
                <a:sym typeface="Calibri"/>
              </a:rPr>
              <a:t>modeling expectations to creating a culture around building relationships and communicating effectively</a:t>
            </a:r>
            <a:endParaRPr sz="1600">
              <a:latin typeface="Calibri"/>
              <a:ea typeface="Calibri"/>
              <a:cs typeface="Calibri"/>
              <a:sym typeface="Calibri"/>
            </a:endParaRPr>
          </a:p>
        </p:txBody>
      </p:sp>
      <p:sp>
        <p:nvSpPr>
          <p:cNvPr id="166" name="Google Shape;166;p18"/>
          <p:cNvSpPr/>
          <p:nvPr/>
        </p:nvSpPr>
        <p:spPr>
          <a:xfrm>
            <a:off x="6031825" y="0"/>
            <a:ext cx="31122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Leaders to Leader of Campus</a:t>
            </a:r>
            <a:endParaRPr b="1" i="1" sz="1200">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graphicFrame>
        <p:nvGraphicFramePr>
          <p:cNvPr id="172" name="Google Shape;172;p19"/>
          <p:cNvGraphicFramePr/>
          <p:nvPr/>
        </p:nvGraphicFramePr>
        <p:xfrm>
          <a:off x="152362" y="1221969"/>
          <a:ext cx="3000000" cy="3000000"/>
        </p:xfrm>
        <a:graphic>
          <a:graphicData uri="http://schemas.openxmlformats.org/drawingml/2006/table">
            <a:tbl>
              <a:tblPr bandRow="1" firstRow="1">
                <a:noFill/>
                <a:tableStyleId>{0767A3D7-1B2C-44AA-AFDC-34D8442C55F2}</a:tableStyleId>
              </a:tblPr>
              <a:tblGrid>
                <a:gridCol w="1162575"/>
                <a:gridCol w="3619925"/>
                <a:gridCol w="4056775"/>
              </a:tblGrid>
              <a:tr h="554675">
                <a:tc>
                  <a:txBody>
                    <a:bodyPr/>
                    <a:lstStyle/>
                    <a:p>
                      <a:pPr indent="0" lvl="0" marL="0" marR="0" rtl="0" algn="ctr">
                        <a:spcBef>
                          <a:spcPts val="0"/>
                        </a:spcBef>
                        <a:spcAft>
                          <a:spcPts val="0"/>
                        </a:spcAft>
                        <a:buNone/>
                      </a:pPr>
                      <a:r>
                        <a:rPr i="1" lang="en-US" sz="1000">
                          <a:solidFill>
                            <a:schemeClr val="dk1"/>
                          </a:solidFill>
                        </a:rPr>
                        <a:t>Spirit of PSJA Competencies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marR="0" rtl="0" algn="ctr">
                        <a:spcBef>
                          <a:spcPts val="0"/>
                        </a:spcBef>
                        <a:spcAft>
                          <a:spcPts val="0"/>
                        </a:spcAft>
                        <a:buNone/>
                      </a:pPr>
                      <a:r>
                        <a:rPr lang="en-US" sz="1000">
                          <a:solidFill>
                            <a:schemeClr val="dk1"/>
                          </a:solidFill>
                        </a:rPr>
                        <a:t>Leading Leaders (level-specific behaviors)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marR="0" rtl="0" algn="ctr">
                        <a:spcBef>
                          <a:spcPts val="0"/>
                        </a:spcBef>
                        <a:spcAft>
                          <a:spcPts val="0"/>
                        </a:spcAft>
                        <a:buNone/>
                      </a:pPr>
                      <a:r>
                        <a:rPr lang="en-US" sz="1000">
                          <a:solidFill>
                            <a:schemeClr val="dk1"/>
                          </a:solidFill>
                        </a:rPr>
                        <a:t>Leading Campus (level-specific behaviors)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r>
              <a:tr h="956800">
                <a:tc>
                  <a:txBody>
                    <a:bodyPr/>
                    <a:lstStyle/>
                    <a:p>
                      <a:pPr indent="0" lvl="0" marL="0" marR="0" rtl="0" algn="l">
                        <a:spcBef>
                          <a:spcPts val="0"/>
                        </a:spcBef>
                        <a:spcAft>
                          <a:spcPts val="0"/>
                        </a:spcAft>
                        <a:buNone/>
                      </a:pPr>
                      <a:r>
                        <a:rPr b="1" lang="en-US" sz="1000">
                          <a:solidFill>
                            <a:schemeClr val="lt1"/>
                          </a:solidFill>
                        </a:rPr>
                        <a:t>Demonstrates Expertise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4F0000"/>
                        </a:gs>
                        <a:gs pos="50000">
                          <a:srgbClr val="730000"/>
                        </a:gs>
                        <a:gs pos="100000">
                          <a:srgbClr val="890000"/>
                        </a:gs>
                      </a:gsLst>
                      <a:lin ang="2700000" scaled="0"/>
                    </a:gradFill>
                  </a:tcPr>
                </a:tc>
                <a:tc>
                  <a:txBody>
                    <a:bodyPr/>
                    <a:lstStyle/>
                    <a:p>
                      <a:pPr indent="0" lvl="0" marL="0" marR="0" rtl="0" algn="l">
                        <a:lnSpc>
                          <a:spcPct val="100000"/>
                        </a:lnSpc>
                        <a:spcBef>
                          <a:spcPts val="0"/>
                        </a:spcBef>
                        <a:spcAft>
                          <a:spcPts val="0"/>
                        </a:spcAft>
                        <a:buClr>
                          <a:schemeClr val="dk1"/>
                        </a:buClr>
                        <a:buSzPts val="1000"/>
                        <a:buFont typeface="Calibri"/>
                        <a:buNone/>
                      </a:pPr>
                      <a:r>
                        <a:rPr lang="en-US" sz="1000"/>
                        <a:t>Demonstrates expertise and models continuous desire to learn; Provides opportunities for team leaders to engage in continuous learning</a:t>
                      </a:r>
                      <a:endParaRPr sz="1000"/>
                    </a:p>
                    <a:p>
                      <a:pPr indent="0" lvl="0" marL="0" marR="0" rtl="0" algn="l">
                        <a:lnSpc>
                          <a:spcPct val="100000"/>
                        </a:lnSpc>
                        <a:spcBef>
                          <a:spcPts val="0"/>
                        </a:spcBef>
                        <a:spcAft>
                          <a:spcPts val="0"/>
                        </a:spcAft>
                        <a:buClr>
                          <a:schemeClr val="dk1"/>
                        </a:buClr>
                        <a:buSzPts val="1000"/>
                        <a:buFont typeface="Calibri"/>
                        <a:buNone/>
                      </a:pPr>
                      <a:r>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lang="en-US" sz="1000"/>
                        <a:t>Possesses knowledge about current curriculum, instruction, and assessment practices as well as conditions that impact student learning and regularly engages stakeholders in conversations to explore issues and challenges surrounding student learning and school performance</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368700">
                <a:tc>
                  <a:txBody>
                    <a:bodyPr/>
                    <a:lstStyle/>
                    <a:p>
                      <a:pPr indent="0" lvl="0" marL="0" rtl="0" algn="l">
                        <a:spcBef>
                          <a:spcPts val="0"/>
                        </a:spcBef>
                        <a:spcAft>
                          <a:spcPts val="0"/>
                        </a:spcAft>
                        <a:buClr>
                          <a:schemeClr val="dk1"/>
                        </a:buClr>
                        <a:buSzPts val="1100"/>
                        <a:buFont typeface="Arial"/>
                        <a:buNone/>
                      </a:pPr>
                      <a:r>
                        <a:rPr b="1" i="1" lang="en-US" sz="1000"/>
                        <a:t>Key Distinctions </a:t>
                      </a:r>
                      <a:endParaRPr b="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Leader of Leaders supports team leaders in developing their teams and brings specific expertise to their work</a:t>
                      </a:r>
                      <a:endParaRPr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Leader of Campus brings highly specific and deep expertise in all areas of instructional leadership and campus operations; their knowledge and insight drive continuous improvement to ensure student success </a:t>
                      </a:r>
                      <a:endParaRPr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668400">
                <a:tc>
                  <a:txBody>
                    <a:bodyPr/>
                    <a:lstStyle/>
                    <a:p>
                      <a:pPr indent="0" lvl="0" marL="0" marR="0" rtl="0" algn="l">
                        <a:spcBef>
                          <a:spcPts val="0"/>
                        </a:spcBef>
                        <a:spcAft>
                          <a:spcPts val="0"/>
                        </a:spcAft>
                        <a:buNone/>
                      </a:pPr>
                      <a:r>
                        <a:rPr b="1" lang="en-US" sz="1000">
                          <a:solidFill>
                            <a:schemeClr val="lt1"/>
                          </a:solidFill>
                        </a:rPr>
                        <a:t>Establishes a Shared Vision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4F0000"/>
                        </a:gs>
                        <a:gs pos="50000">
                          <a:srgbClr val="730000"/>
                        </a:gs>
                        <a:gs pos="100000">
                          <a:srgbClr val="890000"/>
                        </a:gs>
                      </a:gsLst>
                      <a:lin ang="2700000" scaled="0"/>
                    </a:gra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Engages/coordinates team leaders in creation and support of campus vision; Actively aligns own work and demonstrates commitment to common vision in word and action</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Engages all stakeholders in creating a shared vision which provides clear, specific, and operational direction for the work of the school and all of its employees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362975">
                <a:tc>
                  <a:txBody>
                    <a:bodyPr/>
                    <a:lstStyle/>
                    <a:p>
                      <a:pPr indent="0" lvl="0" marL="0" rtl="0" algn="l">
                        <a:spcBef>
                          <a:spcPts val="0"/>
                        </a:spcBef>
                        <a:spcAft>
                          <a:spcPts val="0"/>
                        </a:spcAft>
                        <a:buClr>
                          <a:schemeClr val="dk1"/>
                        </a:buClr>
                        <a:buSzPts val="1100"/>
                        <a:buFont typeface="Arial"/>
                        <a:buNone/>
                      </a:pPr>
                      <a:r>
                        <a:rPr b="1" i="1" lang="en-US" sz="1000"/>
                        <a:t>Key Distinctions </a:t>
                      </a:r>
                      <a:endParaRPr b="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marR="0" rtl="0" algn="l">
                        <a:lnSpc>
                          <a:spcPct val="100000"/>
                        </a:lnSpc>
                        <a:spcBef>
                          <a:spcPts val="0"/>
                        </a:spcBef>
                        <a:spcAft>
                          <a:spcPts val="0"/>
                        </a:spcAft>
                        <a:buNone/>
                      </a:pPr>
                      <a:r>
                        <a:rPr i="1" lang="en-US" sz="1000">
                          <a:solidFill>
                            <a:srgbClr val="000000"/>
                          </a:solidFill>
                        </a:rPr>
                        <a:t>A Leader of Leaders supports the campus-wide implementation of campus vision</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marR="0" rtl="0" algn="l">
                        <a:lnSpc>
                          <a:spcPct val="100000"/>
                        </a:lnSpc>
                        <a:spcBef>
                          <a:spcPts val="0"/>
                        </a:spcBef>
                        <a:spcAft>
                          <a:spcPts val="0"/>
                        </a:spcAft>
                        <a:buNone/>
                      </a:pPr>
                      <a:r>
                        <a:rPr i="1" lang="en-US" sz="1000">
                          <a:solidFill>
                            <a:srgbClr val="000000"/>
                          </a:solidFill>
                        </a:rPr>
                        <a:t>A Leader of Campus is responsible for setting a collective vision </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597975">
                <a:tc>
                  <a:txBody>
                    <a:bodyPr/>
                    <a:lstStyle/>
                    <a:p>
                      <a:pPr indent="0" lvl="0" marL="0" marR="0" rtl="0" algn="l">
                        <a:spcBef>
                          <a:spcPts val="0"/>
                        </a:spcBef>
                        <a:spcAft>
                          <a:spcPts val="0"/>
                        </a:spcAft>
                        <a:buNone/>
                      </a:pPr>
                      <a:r>
                        <a:rPr b="1" lang="en-US" sz="1000">
                          <a:solidFill>
                            <a:schemeClr val="lt1"/>
                          </a:solidFill>
                        </a:rPr>
                        <a:t>Implements Plan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4F0000"/>
                        </a:gs>
                        <a:gs pos="50000">
                          <a:srgbClr val="730000"/>
                        </a:gs>
                        <a:gs pos="100000">
                          <a:srgbClr val="890000"/>
                        </a:gs>
                      </a:gsLst>
                      <a:lin ang="2700000" scaled="0"/>
                    </a:gra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Coaches leaders on project management to accomplish goals; Models effective time management, organization, prioritization, and follow through to optimize focus on learning and minimize distractions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Designs systems and structures to achieve campus goals by effectively allocating time, prioritizing activities, and assigning responsibility for follow through; protects time for instruction and shelters campus from distraction</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301800">
                <a:tc>
                  <a:txBody>
                    <a:bodyPr/>
                    <a:lstStyle/>
                    <a:p>
                      <a:pPr indent="0" lvl="0" marL="0" marR="0" rtl="0" algn="l">
                        <a:spcBef>
                          <a:spcPts val="0"/>
                        </a:spcBef>
                        <a:spcAft>
                          <a:spcPts val="0"/>
                        </a:spcAft>
                        <a:buNone/>
                      </a:pPr>
                      <a:r>
                        <a:rPr b="1" i="1" lang="en-US" sz="1000">
                          <a:solidFill>
                            <a:srgbClr val="000000"/>
                          </a:solidFill>
                        </a:rPr>
                        <a:t>Key Distinctions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Leaders spends time coaching leaders on project management </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marR="0" rtl="0" algn="l">
                        <a:lnSpc>
                          <a:spcPct val="100000"/>
                        </a:lnSpc>
                        <a:spcBef>
                          <a:spcPts val="0"/>
                        </a:spcBef>
                        <a:spcAft>
                          <a:spcPts val="0"/>
                        </a:spcAft>
                        <a:buNone/>
                      </a:pPr>
                      <a:r>
                        <a:rPr i="1" lang="en-US" sz="1000">
                          <a:solidFill>
                            <a:srgbClr val="000000"/>
                          </a:solidFill>
                        </a:rPr>
                        <a:t>A Leader of Campus leads strategic vision setting for projects across the campus </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561800">
                <a:tc>
                  <a:txBody>
                    <a:bodyPr/>
                    <a:lstStyle/>
                    <a:p>
                      <a:pPr indent="0" lvl="0" marL="0" marR="0" rtl="0" algn="l">
                        <a:spcBef>
                          <a:spcPts val="0"/>
                        </a:spcBef>
                        <a:spcAft>
                          <a:spcPts val="0"/>
                        </a:spcAft>
                        <a:buNone/>
                      </a:pPr>
                      <a:r>
                        <a:rPr b="1" lang="en-US" sz="1000">
                          <a:solidFill>
                            <a:schemeClr val="lt1"/>
                          </a:solidFill>
                        </a:rPr>
                        <a:t>Expects Results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4F0000"/>
                        </a:gs>
                        <a:gs pos="50000">
                          <a:srgbClr val="730000"/>
                        </a:gs>
                        <a:gs pos="100000">
                          <a:srgbClr val="890000"/>
                        </a:gs>
                      </a:gsLst>
                      <a:lin ang="2700000" scaled="0"/>
                    </a:gradFill>
                  </a:tcPr>
                </a:tc>
                <a:tc>
                  <a:txBody>
                    <a:bodyPr/>
                    <a:lstStyle/>
                    <a:p>
                      <a:pPr indent="0" lvl="0" marL="0" marR="0" rtl="0" algn="l">
                        <a:spcBef>
                          <a:spcPts val="0"/>
                        </a:spcBef>
                        <a:spcAft>
                          <a:spcPts val="0"/>
                        </a:spcAft>
                        <a:buNone/>
                      </a:pPr>
                      <a:r>
                        <a:rPr lang="en-US" sz="1000"/>
                        <a:t>Coordinates and supports leaders across teams with structures to meet and exceed external standards of accountability</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spcBef>
                          <a:spcPts val="0"/>
                        </a:spcBef>
                        <a:spcAft>
                          <a:spcPts val="0"/>
                        </a:spcAft>
                        <a:buNone/>
                      </a:pPr>
                      <a:r>
                        <a:rPr lang="en-US" sz="1000"/>
                        <a:t>Designs and implements systems and structures to meet and exceed external standards of accountability</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469275">
                <a:tc>
                  <a:txBody>
                    <a:bodyPr/>
                    <a:lstStyle/>
                    <a:p>
                      <a:pPr indent="0" lvl="0" marL="0" marR="0" rtl="0" algn="l">
                        <a:spcBef>
                          <a:spcPts val="0"/>
                        </a:spcBef>
                        <a:spcAft>
                          <a:spcPts val="0"/>
                        </a:spcAft>
                        <a:buNone/>
                      </a:pPr>
                      <a:r>
                        <a:rPr b="1" i="1" lang="en-US" sz="1000">
                          <a:solidFill>
                            <a:srgbClr val="000000"/>
                          </a:solidFill>
                        </a:rPr>
                        <a:t>Key Distinctions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Leaders values department-wide progress </a:t>
                      </a:r>
                      <a:endParaRPr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marR="0" rtl="0" algn="l">
                        <a:spcBef>
                          <a:spcPts val="0"/>
                        </a:spcBef>
                        <a:spcAft>
                          <a:spcPts val="0"/>
                        </a:spcAft>
                        <a:buNone/>
                      </a:pPr>
                      <a:r>
                        <a:rPr i="1" lang="en-US" sz="1000">
                          <a:solidFill>
                            <a:srgbClr val="000000"/>
                          </a:solidFill>
                        </a:rPr>
                        <a:t>A Leader of Campus supports Leaders of Leaders to ensure campus-wide results; a Leader of Campus is also responsible for driving results through the effective </a:t>
                      </a:r>
                      <a:r>
                        <a:rPr i="1" lang="en-US" sz="1000">
                          <a:solidFill>
                            <a:srgbClr val="000000"/>
                          </a:solidFill>
                        </a:rPr>
                        <a:t>management</a:t>
                      </a:r>
                      <a:r>
                        <a:rPr i="1" lang="en-US" sz="1000">
                          <a:solidFill>
                            <a:srgbClr val="000000"/>
                          </a:solidFill>
                        </a:rPr>
                        <a:t> of resources through campus-wide budgeting </a:t>
                      </a:r>
                      <a:endParaRPr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bl>
          </a:graphicData>
        </a:graphic>
      </p:graphicFrame>
      <p:sp>
        <p:nvSpPr>
          <p:cNvPr id="173" name="Google Shape;173;p19"/>
          <p:cNvSpPr txBox="1"/>
          <p:nvPr/>
        </p:nvSpPr>
        <p:spPr>
          <a:xfrm>
            <a:off x="1022600" y="230295"/>
            <a:ext cx="8953500" cy="8310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en-US" sz="2400">
                <a:solidFill>
                  <a:srgbClr val="FFFFFF"/>
                </a:solidFill>
                <a:latin typeface="Calibri"/>
                <a:ea typeface="Calibri"/>
                <a:cs typeface="Calibri"/>
                <a:sym typeface="Calibri"/>
              </a:rPr>
              <a:t>Key shifts in </a:t>
            </a:r>
            <a:r>
              <a:rPr b="1" i="1" lang="en-US" sz="2400">
                <a:solidFill>
                  <a:srgbClr val="FFFFFF"/>
                </a:solidFill>
                <a:latin typeface="Calibri"/>
                <a:ea typeface="Calibri"/>
                <a:cs typeface="Calibri"/>
                <a:sym typeface="Calibri"/>
              </a:rPr>
              <a:t>Student-Centered Excellence</a:t>
            </a:r>
            <a:r>
              <a:rPr b="1" lang="en-US" sz="2400">
                <a:solidFill>
                  <a:srgbClr val="FFFFFF"/>
                </a:solidFill>
                <a:latin typeface="Calibri"/>
                <a:ea typeface="Calibri"/>
                <a:cs typeface="Calibri"/>
                <a:sym typeface="Calibri"/>
              </a:rPr>
              <a:t> </a:t>
            </a:r>
            <a:endParaRPr b="1" sz="2400">
              <a:solidFill>
                <a:srgbClr val="FFFFFF"/>
              </a:solidFill>
              <a:latin typeface="Calibri"/>
              <a:ea typeface="Calibri"/>
              <a:cs typeface="Calibri"/>
              <a:sym typeface="Calibri"/>
            </a:endParaRPr>
          </a:p>
          <a:p>
            <a:pPr indent="0" lvl="0" marL="0" rtl="0" algn="l">
              <a:spcBef>
                <a:spcPts val="0"/>
              </a:spcBef>
              <a:spcAft>
                <a:spcPts val="0"/>
              </a:spcAft>
              <a:buClr>
                <a:schemeClr val="dk1"/>
              </a:buClr>
              <a:buFont typeface="Arial"/>
              <a:buNone/>
            </a:pPr>
            <a:r>
              <a:rPr b="1" i="1" lang="en-US" sz="1500">
                <a:solidFill>
                  <a:schemeClr val="lt1"/>
                </a:solidFill>
                <a:latin typeface="Calibri"/>
                <a:ea typeface="Calibri"/>
                <a:cs typeface="Calibri"/>
                <a:sym typeface="Calibri"/>
              </a:rPr>
              <a:t>See next page for aligned learning opportunities </a:t>
            </a:r>
            <a:endParaRPr b="1" sz="2400">
              <a:solidFill>
                <a:srgbClr val="FFFFFF"/>
              </a:solidFill>
              <a:latin typeface="Calibri"/>
              <a:ea typeface="Calibri"/>
              <a:cs typeface="Calibri"/>
              <a:sym typeface="Calibri"/>
            </a:endParaRPr>
          </a:p>
        </p:txBody>
      </p:sp>
      <p:pic>
        <p:nvPicPr>
          <p:cNvPr id="174" name="Google Shape;174;p19"/>
          <p:cNvPicPr preferRelativeResize="0"/>
          <p:nvPr/>
        </p:nvPicPr>
        <p:blipFill>
          <a:blip r:embed="rId3">
            <a:alphaModFix/>
          </a:blip>
          <a:stretch>
            <a:fillRect/>
          </a:stretch>
        </p:blipFill>
        <p:spPr>
          <a:xfrm>
            <a:off x="44200" y="147457"/>
            <a:ext cx="978408" cy="996696"/>
          </a:xfrm>
          <a:prstGeom prst="rect">
            <a:avLst/>
          </a:prstGeom>
          <a:noFill/>
          <a:ln>
            <a:noFill/>
          </a:ln>
        </p:spPr>
      </p:pic>
      <p:sp>
        <p:nvSpPr>
          <p:cNvPr id="175" name="Google Shape;175;p19"/>
          <p:cNvSpPr/>
          <p:nvPr/>
        </p:nvSpPr>
        <p:spPr>
          <a:xfrm>
            <a:off x="6031825" y="0"/>
            <a:ext cx="31122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Leaders to Leader of Campus</a:t>
            </a:r>
            <a:endParaRPr b="1" i="1" sz="12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graphicFrame>
        <p:nvGraphicFramePr>
          <p:cNvPr id="181" name="Google Shape;181;p20"/>
          <p:cNvGraphicFramePr/>
          <p:nvPr/>
        </p:nvGraphicFramePr>
        <p:xfrm>
          <a:off x="193562" y="1970944"/>
          <a:ext cx="3000000" cy="3000000"/>
        </p:xfrm>
        <a:graphic>
          <a:graphicData uri="http://schemas.openxmlformats.org/drawingml/2006/table">
            <a:tbl>
              <a:tblPr bandRow="1" firstRow="1">
                <a:noFill/>
                <a:tableStyleId>{0767A3D7-1B2C-44AA-AFDC-34D8442C55F2}</a:tableStyleId>
              </a:tblPr>
              <a:tblGrid>
                <a:gridCol w="1379975"/>
                <a:gridCol w="4933300"/>
                <a:gridCol w="2443600"/>
              </a:tblGrid>
              <a:tr h="344600">
                <a:tc>
                  <a:txBody>
                    <a:bodyPr/>
                    <a:lstStyle/>
                    <a:p>
                      <a:pPr indent="0" lvl="0" marL="0" marR="0" rtl="0" algn="ctr">
                        <a:spcBef>
                          <a:spcPts val="0"/>
                        </a:spcBef>
                        <a:spcAft>
                          <a:spcPts val="0"/>
                        </a:spcAft>
                        <a:buNone/>
                      </a:pPr>
                      <a:r>
                        <a:rPr i="1" lang="en-US" sz="1100" u="none" cap="none" strike="noStrike">
                          <a:solidFill>
                            <a:schemeClr val="dk1"/>
                          </a:solidFill>
                        </a:rPr>
                        <a:t>Spirit of PSJA Competencies</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Clr>
                          <a:schemeClr val="dk1"/>
                        </a:buClr>
                        <a:buFont typeface="Arial"/>
                        <a:buNone/>
                      </a:pPr>
                      <a:r>
                        <a:rPr lang="en-US" sz="1100">
                          <a:solidFill>
                            <a:schemeClr val="dk1"/>
                          </a:solidFill>
                        </a:rPr>
                        <a:t>Job-embedded experiences &amp; resources for growth</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US" sz="1100">
                          <a:solidFill>
                            <a:srgbClr val="000000"/>
                          </a:solidFill>
                        </a:rPr>
                        <a:t>Look for opportunities to:</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r>
              <a:tr h="956800">
                <a:tc>
                  <a:txBody>
                    <a:bodyPr/>
                    <a:lstStyle/>
                    <a:p>
                      <a:pPr indent="0" lvl="0" marL="0" marR="0" rtl="0" algn="l">
                        <a:spcBef>
                          <a:spcPts val="0"/>
                        </a:spcBef>
                        <a:spcAft>
                          <a:spcPts val="0"/>
                        </a:spcAft>
                        <a:buNone/>
                      </a:pPr>
                      <a:r>
                        <a:rPr b="1" lang="en-US" sz="1100">
                          <a:solidFill>
                            <a:schemeClr val="lt1"/>
                          </a:solidFill>
                        </a:rPr>
                        <a:t>Demonstrates Expertise </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4F0000"/>
                        </a:gs>
                        <a:gs pos="50000">
                          <a:srgbClr val="730000"/>
                        </a:gs>
                        <a:gs pos="100000">
                          <a:srgbClr val="890000"/>
                        </a:gs>
                      </a:gsLst>
                      <a:lin ang="2700006" scaled="0"/>
                    </a:gradFill>
                  </a:tcPr>
                </a:tc>
                <a:tc>
                  <a:txBody>
                    <a:bodyPr/>
                    <a:lstStyle/>
                    <a:p>
                      <a:pPr indent="0" lvl="0" marL="457200" rtl="0" algn="l">
                        <a:spcBef>
                          <a:spcPts val="0"/>
                        </a:spcBef>
                        <a:spcAft>
                          <a:spcPts val="0"/>
                        </a:spcAft>
                        <a:buNone/>
                      </a:pPr>
                      <a:r>
                        <a:t/>
                      </a:r>
                      <a:endParaRPr b="1" sz="1100"/>
                    </a:p>
                    <a:p>
                      <a:pPr indent="-292100" lvl="0" marL="285750" rtl="0" algn="l">
                        <a:spcBef>
                          <a:spcPts val="0"/>
                        </a:spcBef>
                        <a:spcAft>
                          <a:spcPts val="0"/>
                        </a:spcAft>
                        <a:buClr>
                          <a:schemeClr val="dk1"/>
                        </a:buClr>
                        <a:buSzPts val="1100"/>
                        <a:buChar char="•"/>
                      </a:pPr>
                      <a:r>
                        <a:rPr lang="en-US" sz="1100"/>
                        <a:t>Book: </a:t>
                      </a:r>
                      <a:r>
                        <a:rPr i="1" lang="en-US" sz="1100" u="sng">
                          <a:solidFill>
                            <a:schemeClr val="hlink"/>
                          </a:solidFill>
                          <a:hlinkClick r:id="rId3"/>
                        </a:rPr>
                        <a:t>Leaders of Learning</a:t>
                      </a:r>
                      <a:r>
                        <a:rPr b="1" lang="en-US" sz="1100" u="sng">
                          <a:solidFill>
                            <a:schemeClr val="hlink"/>
                          </a:solidFill>
                          <a:hlinkClick r:id="rId4"/>
                        </a:rPr>
                        <a:t> </a:t>
                      </a:r>
                      <a:r>
                        <a:rPr i="1" lang="en-US" sz="1100" u="sng">
                          <a:solidFill>
                            <a:schemeClr val="hlink"/>
                          </a:solidFill>
                          <a:highlight>
                            <a:schemeClr val="lt1"/>
                          </a:highlight>
                          <a:hlinkClick r:id="rId5"/>
                        </a:rPr>
                        <a:t>How District, School, and Classroom Leaders Improve Student Achievement</a:t>
                      </a:r>
                      <a:endParaRPr sz="1100"/>
                    </a:p>
                    <a:p>
                      <a:pPr indent="-292100" lvl="0" marL="285750" rtl="0" algn="l">
                        <a:spcBef>
                          <a:spcPts val="0"/>
                        </a:spcBef>
                        <a:spcAft>
                          <a:spcPts val="0"/>
                        </a:spcAft>
                        <a:buClr>
                          <a:schemeClr val="dk1"/>
                        </a:buClr>
                        <a:buSzPts val="1100"/>
                        <a:buFont typeface="Calibri"/>
                        <a:buChar char="•"/>
                      </a:pPr>
                      <a:r>
                        <a:rPr lang="en-US" sz="1100"/>
                        <a:t>Research strategies to coach team leads on how to establish a growth mindset classroom and develop a plan to create school wide implementation of practices</a:t>
                      </a:r>
                      <a:endParaRPr sz="1100"/>
                    </a:p>
                    <a:p>
                      <a:pPr indent="-292100" lvl="0" marL="285750" rtl="0" algn="l">
                        <a:spcBef>
                          <a:spcPts val="0"/>
                        </a:spcBef>
                        <a:spcAft>
                          <a:spcPts val="0"/>
                        </a:spcAft>
                        <a:buClr>
                          <a:schemeClr val="dk1"/>
                        </a:buClr>
                        <a:buSzPts val="1100"/>
                        <a:buFont typeface="Calibri"/>
                        <a:buChar char="•"/>
                      </a:pPr>
                      <a:r>
                        <a:rPr lang="en-US" sz="1100"/>
                        <a:t>Outline a series of professional learning through various sources – podcasts, books, articles – and share your plan and reflections with teams</a:t>
                      </a:r>
                      <a:endParaRPr sz="1100"/>
                    </a:p>
                    <a:p>
                      <a:pPr indent="0" lvl="0" marL="0" rtl="0" algn="l">
                        <a:spcBef>
                          <a:spcPts val="0"/>
                        </a:spcBef>
                        <a:spcAft>
                          <a:spcPts val="0"/>
                        </a:spcAft>
                        <a:buNone/>
                      </a:pPr>
                      <a:r>
                        <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•Increase time spent modeling a commitment to continuous learning</a:t>
                      </a:r>
                      <a:endParaRPr sz="1100">
                        <a:solidFill>
                          <a:srgbClr val="000000"/>
                        </a:solidFill>
                      </a:endParaRPr>
                    </a:p>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•Create a schoolwide culture that embraces learning, sharing knowledge and growth</a:t>
                      </a:r>
                      <a:endParaRPr sz="1100">
                        <a:solidFill>
                          <a:srgbClr val="000000"/>
                        </a:solidFill>
                      </a:endParaRPr>
                    </a:p>
                    <a:p>
                      <a:pPr indent="0" lvl="0" marL="457200" rtl="0" algn="l">
                        <a:spcBef>
                          <a:spcPts val="0"/>
                        </a:spcBef>
                        <a:spcAft>
                          <a:spcPts val="0"/>
                        </a:spcAft>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668400">
                <a:tc>
                  <a:txBody>
                    <a:bodyPr/>
                    <a:lstStyle/>
                    <a:p>
                      <a:pPr indent="0" lvl="0" marL="0" marR="0" rtl="0" algn="l">
                        <a:spcBef>
                          <a:spcPts val="0"/>
                        </a:spcBef>
                        <a:spcAft>
                          <a:spcPts val="0"/>
                        </a:spcAft>
                        <a:buNone/>
                      </a:pPr>
                      <a:r>
                        <a:rPr b="1" lang="en-US" sz="1100">
                          <a:solidFill>
                            <a:schemeClr val="lt1"/>
                          </a:solidFill>
                        </a:rPr>
                        <a:t>Establishes a Shared Vision </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4F0000"/>
                        </a:gs>
                        <a:gs pos="50000">
                          <a:srgbClr val="730000"/>
                        </a:gs>
                        <a:gs pos="100000">
                          <a:srgbClr val="890000"/>
                        </a:gs>
                      </a:gsLst>
                      <a:lin ang="2700006" scaled="0"/>
                    </a:gradFill>
                  </a:tcPr>
                </a:tc>
                <a:tc>
                  <a:txBody>
                    <a:bodyPr/>
                    <a:lstStyle/>
                    <a:p>
                      <a:pPr indent="-177800" lvl="0" marL="171450" rtl="0" algn="l">
                        <a:spcBef>
                          <a:spcPts val="0"/>
                        </a:spcBef>
                        <a:spcAft>
                          <a:spcPts val="0"/>
                        </a:spcAft>
                        <a:buClr>
                          <a:schemeClr val="dk1"/>
                        </a:buClr>
                        <a:buSzPts val="1100"/>
                        <a:buFont typeface="Calibri"/>
                        <a:buChar char="•"/>
                      </a:pPr>
                      <a:r>
                        <a:rPr lang="en-US" sz="1100"/>
                        <a:t>HBR Article: </a:t>
                      </a:r>
                      <a:r>
                        <a:rPr lang="en-US" sz="1100" u="sng">
                          <a:hlinkClick r:id="rId6"/>
                        </a:rPr>
                        <a:t>Decisions are more effective when more people are involved from the start</a:t>
                      </a:r>
                      <a:endParaRPr sz="1100"/>
                    </a:p>
                    <a:p>
                      <a:pPr indent="-177800" lvl="0" marL="171450" rtl="0" algn="l">
                        <a:spcBef>
                          <a:spcPts val="0"/>
                        </a:spcBef>
                        <a:spcAft>
                          <a:spcPts val="0"/>
                        </a:spcAft>
                        <a:buClr>
                          <a:schemeClr val="dk1"/>
                        </a:buClr>
                        <a:buSzPts val="1100"/>
                        <a:buFont typeface="Calibri"/>
                        <a:buChar char="•"/>
                      </a:pPr>
                      <a:r>
                        <a:rPr lang="en-US" sz="1100"/>
                        <a:t>Design an innovation challenge to elicit ideas from team members about new ways of working or to solve a pressing problem</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None/>
                      </a:pPr>
                      <a:r>
                        <a:rPr lang="en-US" sz="1100">
                          <a:solidFill>
                            <a:srgbClr val="000000"/>
                          </a:solidFill>
                        </a:rPr>
                        <a:t>•Ensure that the school’s vision and goals are cohesive</a:t>
                      </a:r>
                      <a:endParaRPr sz="1100">
                        <a:solidFill>
                          <a:srgbClr val="000000"/>
                        </a:solidFill>
                      </a:endParaRPr>
                    </a:p>
                    <a:p>
                      <a:pPr indent="0" lvl="0" marL="0" rtl="0" algn="l">
                        <a:lnSpc>
                          <a:spcPct val="115000"/>
                        </a:lnSpc>
                        <a:spcBef>
                          <a:spcPts val="0"/>
                        </a:spcBef>
                        <a:spcAft>
                          <a:spcPts val="0"/>
                        </a:spcAft>
                        <a:buClr>
                          <a:schemeClr val="dk1"/>
                        </a:buClr>
                        <a:buSzPts val="1100"/>
                        <a:buFont typeface="Arial"/>
                        <a:buNone/>
                      </a:pPr>
                      <a:r>
                        <a:t/>
                      </a:r>
                      <a:endParaRPr sz="1100">
                        <a:solidFill>
                          <a:srgbClr val="000000"/>
                        </a:solidFill>
                      </a:endParaRPr>
                    </a:p>
                    <a:p>
                      <a:pPr indent="-107950" lvl="0" marL="171450" rtl="0" algn="l">
                        <a:spcBef>
                          <a:spcPts val="0"/>
                        </a:spcBef>
                        <a:spcAft>
                          <a:spcPts val="0"/>
                        </a:spcAft>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597975">
                <a:tc>
                  <a:txBody>
                    <a:bodyPr/>
                    <a:lstStyle/>
                    <a:p>
                      <a:pPr indent="0" lvl="0" marL="0" marR="0" rtl="0" algn="l">
                        <a:spcBef>
                          <a:spcPts val="0"/>
                        </a:spcBef>
                        <a:spcAft>
                          <a:spcPts val="0"/>
                        </a:spcAft>
                        <a:buNone/>
                      </a:pPr>
                      <a:r>
                        <a:rPr b="1" lang="en-US" sz="1100">
                          <a:solidFill>
                            <a:schemeClr val="lt1"/>
                          </a:solidFill>
                        </a:rPr>
                        <a:t>Implements Plan </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4F0000"/>
                        </a:gs>
                        <a:gs pos="50000">
                          <a:srgbClr val="730000"/>
                        </a:gs>
                        <a:gs pos="100000">
                          <a:srgbClr val="890000"/>
                        </a:gs>
                      </a:gsLst>
                      <a:lin ang="2700006" scaled="0"/>
                    </a:gradFill>
                  </a:tcPr>
                </a:tc>
                <a:tc>
                  <a:txBody>
                    <a:bodyPr/>
                    <a:lstStyle/>
                    <a:p>
                      <a:pPr indent="-292100" lvl="0" marL="285750" rtl="0" algn="l">
                        <a:spcBef>
                          <a:spcPts val="0"/>
                        </a:spcBef>
                        <a:spcAft>
                          <a:spcPts val="0"/>
                        </a:spcAft>
                        <a:buClr>
                          <a:schemeClr val="dk1"/>
                        </a:buClr>
                        <a:buSzPts val="1100"/>
                        <a:buFont typeface="Calibri"/>
                        <a:buChar char="•"/>
                      </a:pPr>
                      <a:r>
                        <a:rPr lang="en-US" sz="1100"/>
                        <a:t>Article: </a:t>
                      </a:r>
                      <a:r>
                        <a:rPr lang="en-US" sz="1100" u="sng">
                          <a:hlinkClick r:id="rId7"/>
                        </a:rPr>
                        <a:t>“Who has the D? How Clear Decision Roles Enhance Organizational Performance”</a:t>
                      </a:r>
                      <a:endParaRPr sz="1100">
                        <a:solidFill>
                          <a:schemeClr val="dk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•Increase time spent modeling high quality outputs</a:t>
                      </a:r>
                      <a:endParaRPr sz="1100">
                        <a:solidFill>
                          <a:srgbClr val="000000"/>
                        </a:solidFill>
                      </a:endParaRPr>
                    </a:p>
                    <a:p>
                      <a:pPr indent="-222250" lvl="0" marL="285750" rtl="0" algn="l">
                        <a:spcBef>
                          <a:spcPts val="0"/>
                        </a:spcBef>
                        <a:spcAft>
                          <a:spcPts val="0"/>
                        </a:spcAft>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561800">
                <a:tc>
                  <a:txBody>
                    <a:bodyPr/>
                    <a:lstStyle/>
                    <a:p>
                      <a:pPr indent="0" lvl="0" marL="0" marR="0" rtl="0" algn="l">
                        <a:spcBef>
                          <a:spcPts val="0"/>
                        </a:spcBef>
                        <a:spcAft>
                          <a:spcPts val="0"/>
                        </a:spcAft>
                        <a:buNone/>
                      </a:pPr>
                      <a:r>
                        <a:rPr b="1" lang="en-US" sz="1100">
                          <a:solidFill>
                            <a:schemeClr val="lt1"/>
                          </a:solidFill>
                        </a:rPr>
                        <a:t>Expects Results </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4F0000"/>
                        </a:gs>
                        <a:gs pos="50000">
                          <a:srgbClr val="730000"/>
                        </a:gs>
                        <a:gs pos="100000">
                          <a:srgbClr val="890000"/>
                        </a:gs>
                      </a:gsLst>
                      <a:lin ang="2700006" scaled="0"/>
                    </a:gradFill>
                  </a:tcPr>
                </a:tc>
                <a:tc>
                  <a:txBody>
                    <a:bodyPr/>
                    <a:lstStyle/>
                    <a:p>
                      <a:pPr indent="0" lvl="0" marL="457200" rtl="0" algn="l">
                        <a:spcBef>
                          <a:spcPts val="0"/>
                        </a:spcBef>
                        <a:spcAft>
                          <a:spcPts val="0"/>
                        </a:spcAft>
                        <a:buNone/>
                      </a:pPr>
                      <a:r>
                        <a:t/>
                      </a:r>
                      <a:endParaRPr sz="1100"/>
                    </a:p>
                    <a:p>
                      <a:pPr indent="-292100" lvl="0" marL="285750" rtl="0" algn="l">
                        <a:spcBef>
                          <a:spcPts val="0"/>
                        </a:spcBef>
                        <a:spcAft>
                          <a:spcPts val="0"/>
                        </a:spcAft>
                        <a:buClr>
                          <a:schemeClr val="dk1"/>
                        </a:buClr>
                        <a:buSzPts val="1100"/>
                        <a:buFont typeface="Calibri"/>
                        <a:buChar char="•"/>
                      </a:pPr>
                      <a:r>
                        <a:rPr lang="en-US" sz="1100"/>
                        <a:t>Article:</a:t>
                      </a:r>
                      <a:r>
                        <a:rPr lang="en-US" sz="1100" u="sng">
                          <a:hlinkClick r:id="rId8"/>
                        </a:rPr>
                        <a:t> 7 Steps to Becoming a Data-Driven School</a:t>
                      </a:r>
                      <a:endParaRPr sz="1100" u="sng"/>
                    </a:p>
                    <a:p>
                      <a:pPr indent="-292100" lvl="0" marL="285750" rtl="0" algn="l">
                        <a:spcBef>
                          <a:spcPts val="0"/>
                        </a:spcBef>
                        <a:spcAft>
                          <a:spcPts val="0"/>
                        </a:spcAft>
                        <a:buClr>
                          <a:schemeClr val="dk1"/>
                        </a:buClr>
                        <a:buSzPts val="1100"/>
                        <a:buFont typeface="Calibri"/>
                        <a:buChar char="•"/>
                      </a:pPr>
                      <a:r>
                        <a:rPr lang="en-US" sz="1100"/>
                        <a:t>Conduct after action review of a new or stagnating initiative with your team. Gather stakeholder feedback along with quantitative data to ensure the assessment is robust</a:t>
                      </a:r>
                      <a:endParaRPr b="1"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•Effectively analyze data to define the problem</a:t>
                      </a:r>
                      <a:endParaRPr sz="1100">
                        <a:solidFill>
                          <a:srgbClr val="000000"/>
                        </a:solidFill>
                      </a:endParaRPr>
                    </a:p>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•Create department-wide structures to regularly assess progress on goals and priorities </a:t>
                      </a:r>
                      <a:endParaRPr sz="1100">
                        <a:solidFill>
                          <a:srgbClr val="000000"/>
                        </a:solidFill>
                      </a:endParaRPr>
                    </a:p>
                    <a:p>
                      <a:pPr indent="0" lvl="0" marL="457200" rtl="0" algn="l">
                        <a:spcBef>
                          <a:spcPts val="0"/>
                        </a:spcBef>
                        <a:spcAft>
                          <a:spcPts val="0"/>
                        </a:spcAft>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bl>
          </a:graphicData>
        </a:graphic>
      </p:graphicFrame>
      <p:sp>
        <p:nvSpPr>
          <p:cNvPr id="182" name="Google Shape;182;p20"/>
          <p:cNvSpPr txBox="1"/>
          <p:nvPr/>
        </p:nvSpPr>
        <p:spPr>
          <a:xfrm>
            <a:off x="1022600" y="230295"/>
            <a:ext cx="8953500" cy="83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FF"/>
                </a:solidFill>
                <a:latin typeface="Calibri"/>
                <a:ea typeface="Calibri"/>
                <a:cs typeface="Calibri"/>
                <a:sym typeface="Calibri"/>
              </a:rPr>
              <a:t>Expanding your impact in </a:t>
            </a:r>
            <a:r>
              <a:rPr b="1" i="1" lang="en-US" sz="2400">
                <a:solidFill>
                  <a:srgbClr val="FFFFFF"/>
                </a:solidFill>
                <a:latin typeface="Calibri"/>
                <a:ea typeface="Calibri"/>
                <a:cs typeface="Calibri"/>
                <a:sym typeface="Calibri"/>
              </a:rPr>
              <a:t>Student-Centered </a:t>
            </a:r>
            <a:endParaRPr b="1" i="1" sz="2400">
              <a:solidFill>
                <a:srgbClr val="FFFFFF"/>
              </a:solidFill>
              <a:latin typeface="Calibri"/>
              <a:ea typeface="Calibri"/>
              <a:cs typeface="Calibri"/>
              <a:sym typeface="Calibri"/>
            </a:endParaRPr>
          </a:p>
          <a:p>
            <a:pPr indent="0" lvl="0" marL="0" marR="0" rtl="0" algn="l">
              <a:spcBef>
                <a:spcPts val="0"/>
              </a:spcBef>
              <a:spcAft>
                <a:spcPts val="0"/>
              </a:spcAft>
              <a:buNone/>
            </a:pPr>
            <a:r>
              <a:rPr b="1" i="1" lang="en-US" sz="2400">
                <a:solidFill>
                  <a:srgbClr val="FFFFFF"/>
                </a:solidFill>
                <a:latin typeface="Calibri"/>
                <a:ea typeface="Calibri"/>
                <a:cs typeface="Calibri"/>
                <a:sym typeface="Calibri"/>
              </a:rPr>
              <a:t>Excellence </a:t>
            </a:r>
            <a:endParaRPr/>
          </a:p>
        </p:txBody>
      </p:sp>
      <p:pic>
        <p:nvPicPr>
          <p:cNvPr id="183" name="Google Shape;183;p20"/>
          <p:cNvPicPr preferRelativeResize="0"/>
          <p:nvPr/>
        </p:nvPicPr>
        <p:blipFill>
          <a:blip r:embed="rId9">
            <a:alphaModFix/>
          </a:blip>
          <a:stretch>
            <a:fillRect/>
          </a:stretch>
        </p:blipFill>
        <p:spPr>
          <a:xfrm>
            <a:off x="44200" y="147457"/>
            <a:ext cx="978408" cy="996696"/>
          </a:xfrm>
          <a:prstGeom prst="rect">
            <a:avLst/>
          </a:prstGeom>
          <a:noFill/>
          <a:ln>
            <a:noFill/>
          </a:ln>
        </p:spPr>
      </p:pic>
      <p:sp>
        <p:nvSpPr>
          <p:cNvPr id="184" name="Google Shape;184;p20"/>
          <p:cNvSpPr txBox="1"/>
          <p:nvPr/>
        </p:nvSpPr>
        <p:spPr>
          <a:xfrm>
            <a:off x="146025" y="1170175"/>
            <a:ext cx="7356900" cy="954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US" sz="1600" u="sng">
                <a:latin typeface="Calibri"/>
                <a:ea typeface="Calibri"/>
                <a:cs typeface="Calibri"/>
                <a:sym typeface="Calibri"/>
              </a:rPr>
              <a:t>Overall Key Shift in Student-Centered Excellence:</a:t>
            </a:r>
            <a:r>
              <a:rPr i="1" lang="en-US" sz="1600">
                <a:latin typeface="Calibri"/>
                <a:ea typeface="Calibri"/>
                <a:cs typeface="Calibri"/>
                <a:sym typeface="Calibri"/>
              </a:rPr>
              <a:t> </a:t>
            </a:r>
            <a:r>
              <a:rPr i="1" lang="en-US" sz="1600">
                <a:latin typeface="Calibri"/>
                <a:ea typeface="Calibri"/>
                <a:cs typeface="Calibri"/>
                <a:sym typeface="Calibri"/>
              </a:rPr>
              <a:t>From modeling expectations to creating a culture around the idea of a shared vision and goals</a:t>
            </a:r>
            <a:endParaRPr i="1" sz="1600">
              <a:latin typeface="Calibri"/>
              <a:ea typeface="Calibri"/>
              <a:cs typeface="Calibri"/>
              <a:sym typeface="Calibri"/>
            </a:endParaRPr>
          </a:p>
          <a:p>
            <a:pPr indent="0" lvl="0" marL="0" rtl="0" algn="l">
              <a:spcBef>
                <a:spcPts val="0"/>
              </a:spcBef>
              <a:spcAft>
                <a:spcPts val="0"/>
              </a:spcAft>
              <a:buNone/>
            </a:pPr>
            <a:r>
              <a:t/>
            </a:r>
            <a:endParaRPr i="1" sz="1800">
              <a:solidFill>
                <a:schemeClr val="dk1"/>
              </a:solidFill>
              <a:latin typeface="Calibri"/>
              <a:ea typeface="Calibri"/>
              <a:cs typeface="Calibri"/>
              <a:sym typeface="Calibri"/>
            </a:endParaRPr>
          </a:p>
        </p:txBody>
      </p:sp>
      <p:sp>
        <p:nvSpPr>
          <p:cNvPr id="185" name="Google Shape;185;p20"/>
          <p:cNvSpPr/>
          <p:nvPr/>
        </p:nvSpPr>
        <p:spPr>
          <a:xfrm>
            <a:off x="6031825" y="0"/>
            <a:ext cx="31122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Leaders to Leader of Campus</a:t>
            </a:r>
            <a:endParaRPr b="1" i="1" sz="12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graphicFrame>
        <p:nvGraphicFramePr>
          <p:cNvPr id="191" name="Google Shape;191;p21"/>
          <p:cNvGraphicFramePr/>
          <p:nvPr/>
        </p:nvGraphicFramePr>
        <p:xfrm>
          <a:off x="212975" y="1734671"/>
          <a:ext cx="3000000" cy="3000000"/>
        </p:xfrm>
        <a:graphic>
          <a:graphicData uri="http://schemas.openxmlformats.org/drawingml/2006/table">
            <a:tbl>
              <a:tblPr bandRow="1" firstRow="1">
                <a:noFill/>
                <a:tableStyleId>{0767A3D7-1B2C-44AA-AFDC-34D8442C55F2}</a:tableStyleId>
              </a:tblPr>
              <a:tblGrid>
                <a:gridCol w="1326100"/>
                <a:gridCol w="3582075"/>
                <a:gridCol w="3809875"/>
              </a:tblGrid>
              <a:tr h="402950">
                <a:tc>
                  <a:txBody>
                    <a:bodyPr/>
                    <a:lstStyle/>
                    <a:p>
                      <a:pPr indent="0" lvl="0" marL="0" marR="0" rtl="0" algn="ctr">
                        <a:spcBef>
                          <a:spcPts val="0"/>
                        </a:spcBef>
                        <a:spcAft>
                          <a:spcPts val="0"/>
                        </a:spcAft>
                        <a:buNone/>
                      </a:pPr>
                      <a:r>
                        <a:rPr i="1" lang="en-US" sz="1000">
                          <a:solidFill>
                            <a:schemeClr val="dk1"/>
                          </a:solidFill>
                        </a:rPr>
                        <a:t>Spirit of PSJA Competencies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marR="0" rtl="0" algn="ctr">
                        <a:spcBef>
                          <a:spcPts val="0"/>
                        </a:spcBef>
                        <a:spcAft>
                          <a:spcPts val="0"/>
                        </a:spcAft>
                        <a:buNone/>
                      </a:pPr>
                      <a:r>
                        <a:rPr lang="en-US" sz="1000">
                          <a:solidFill>
                            <a:schemeClr val="dk1"/>
                          </a:solidFill>
                        </a:rPr>
                        <a:t>Leading Leaders (level-specific behaviors)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marR="0" rtl="0" algn="ctr">
                        <a:spcBef>
                          <a:spcPts val="0"/>
                        </a:spcBef>
                        <a:spcAft>
                          <a:spcPts val="0"/>
                        </a:spcAft>
                        <a:buNone/>
                      </a:pPr>
                      <a:r>
                        <a:rPr lang="en-US" sz="1000">
                          <a:solidFill>
                            <a:schemeClr val="dk1"/>
                          </a:solidFill>
                        </a:rPr>
                        <a:t>Leading Campus (level-specific behaviors)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r>
              <a:tr h="499525">
                <a:tc>
                  <a:txBody>
                    <a:bodyPr/>
                    <a:lstStyle/>
                    <a:p>
                      <a:pPr indent="0" lvl="0" marL="0" marR="0" rtl="0" algn="l">
                        <a:spcBef>
                          <a:spcPts val="0"/>
                        </a:spcBef>
                        <a:spcAft>
                          <a:spcPts val="0"/>
                        </a:spcAft>
                        <a:buNone/>
                      </a:pPr>
                      <a:r>
                        <a:rPr b="1" lang="en-US" sz="1000">
                          <a:solidFill>
                            <a:schemeClr val="lt1"/>
                          </a:solidFill>
                        </a:rPr>
                        <a:t>Builds Capacity</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213F76"/>
                        </a:gs>
                        <a:gs pos="50000">
                          <a:srgbClr val="2F5CAB"/>
                        </a:gs>
                        <a:gs pos="100000">
                          <a:srgbClr val="3A6FCD"/>
                        </a:gs>
                      </a:gsLst>
                      <a:lin ang="2700000" scaled="0"/>
                    </a:gra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Provides opportunities for coaching and development for campus leaders to support their roles in developing departments/teams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Uses evidence of student learning to plan and implement multiple types of professional development to ensure growth for all staff</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510825">
                <a:tc>
                  <a:txBody>
                    <a:bodyPr/>
                    <a:lstStyle/>
                    <a:p>
                      <a:pPr indent="0" lvl="0" marL="0" marR="0" rtl="0" algn="l">
                        <a:spcBef>
                          <a:spcPts val="0"/>
                        </a:spcBef>
                        <a:spcAft>
                          <a:spcPts val="0"/>
                        </a:spcAft>
                        <a:buNone/>
                      </a:pPr>
                      <a:r>
                        <a:rPr b="1" i="1" lang="en-US" sz="1000">
                          <a:solidFill>
                            <a:srgbClr val="000000"/>
                          </a:solidFill>
                        </a:rPr>
                        <a:t>Key Distinctions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Leader focuses on coaching campus leaders to support their skills to develop team capacity </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marR="0" rtl="0" algn="l">
                        <a:lnSpc>
                          <a:spcPct val="100000"/>
                        </a:lnSpc>
                        <a:spcBef>
                          <a:spcPts val="0"/>
                        </a:spcBef>
                        <a:spcAft>
                          <a:spcPts val="0"/>
                        </a:spcAft>
                        <a:buNone/>
                      </a:pPr>
                      <a:r>
                        <a:rPr i="1" lang="en-US" sz="1000">
                          <a:solidFill>
                            <a:srgbClr val="000000"/>
                          </a:solidFill>
                        </a:rPr>
                        <a:t>A Leader of Campus coaches Leaders of Leaders and sets vision for campus-wide development </a:t>
                      </a:r>
                      <a:r>
                        <a:rPr i="1" lang="en-US" sz="1000">
                          <a:solidFill>
                            <a:srgbClr val="000000"/>
                          </a:solidFill>
                        </a:rPr>
                        <a:t>opportunities</a:t>
                      </a:r>
                      <a:r>
                        <a:rPr i="1" lang="en-US" sz="1000">
                          <a:solidFill>
                            <a:srgbClr val="000000"/>
                          </a:solidFill>
                        </a:rPr>
                        <a:t> for both staff and students </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544625">
                <a:tc>
                  <a:txBody>
                    <a:bodyPr/>
                    <a:lstStyle/>
                    <a:p>
                      <a:pPr indent="0" lvl="0" marL="0" marR="0" rtl="0" algn="l">
                        <a:spcBef>
                          <a:spcPts val="0"/>
                        </a:spcBef>
                        <a:spcAft>
                          <a:spcPts val="0"/>
                        </a:spcAft>
                        <a:buNone/>
                      </a:pPr>
                      <a:r>
                        <a:rPr b="1" lang="en-US" sz="1000">
                          <a:solidFill>
                            <a:schemeClr val="lt1"/>
                          </a:solidFill>
                        </a:rPr>
                        <a:t>Promotes collaboration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213F76"/>
                        </a:gs>
                        <a:gs pos="50000">
                          <a:srgbClr val="2F5CAB"/>
                        </a:gs>
                        <a:gs pos="100000">
                          <a:srgbClr val="3A6FCD"/>
                        </a:gs>
                      </a:gsLst>
                      <a:lin ang="2700000" scaled="0"/>
                    </a:gra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Provides resource/tools to leaders to support collaboration of teams; Provides support and structures for distributed leadership and assigned tasks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Develops collective, organizational norms and structures that promote community of collaboration and distributed leadership</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369575">
                <a:tc>
                  <a:txBody>
                    <a:bodyPr/>
                    <a:lstStyle/>
                    <a:p>
                      <a:pPr indent="0" lvl="0" marL="0" rtl="0" algn="l">
                        <a:spcBef>
                          <a:spcPts val="0"/>
                        </a:spcBef>
                        <a:spcAft>
                          <a:spcPts val="0"/>
                        </a:spcAft>
                        <a:buClr>
                          <a:schemeClr val="dk1"/>
                        </a:buClr>
                        <a:buSzPts val="1100"/>
                        <a:buFont typeface="Arial"/>
                        <a:buNone/>
                      </a:pPr>
                      <a:r>
                        <a:rPr b="1" i="1" lang="en-US" sz="1000"/>
                        <a:t>Key Distinctions </a:t>
                      </a:r>
                      <a:endParaRPr b="1" sz="1000">
                        <a:solidFill>
                          <a:schemeClr val="lt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Leaders facilitates effective collaboration across teams</a:t>
                      </a:r>
                      <a:endParaRPr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marR="0" rtl="0" algn="l">
                        <a:lnSpc>
                          <a:spcPct val="100000"/>
                        </a:lnSpc>
                        <a:spcBef>
                          <a:spcPts val="0"/>
                        </a:spcBef>
                        <a:spcAft>
                          <a:spcPts val="0"/>
                        </a:spcAft>
                        <a:buNone/>
                      </a:pPr>
                      <a:r>
                        <a:rPr i="1" lang="en-US" sz="1000"/>
                        <a:t>A Leader of Campus facilitates campus-wide collaborations among staff and students </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672800">
                <a:tc>
                  <a:txBody>
                    <a:bodyPr/>
                    <a:lstStyle/>
                    <a:p>
                      <a:pPr indent="0" lvl="0" marL="0" marR="0" rtl="0" algn="l">
                        <a:spcBef>
                          <a:spcPts val="0"/>
                        </a:spcBef>
                        <a:spcAft>
                          <a:spcPts val="0"/>
                        </a:spcAft>
                        <a:buNone/>
                      </a:pPr>
                      <a:r>
                        <a:rPr b="1" lang="en-US" sz="1000">
                          <a:solidFill>
                            <a:schemeClr val="lt1"/>
                          </a:solidFill>
                        </a:rPr>
                        <a:t>Inspires action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213F76"/>
                        </a:gs>
                        <a:gs pos="50000">
                          <a:srgbClr val="2F5CAB"/>
                        </a:gs>
                        <a:gs pos="100000">
                          <a:srgbClr val="3A6FCD"/>
                        </a:gs>
                      </a:gsLst>
                      <a:lin ang="2700000" scaled="0"/>
                    </a:gra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Works with leaders to actively monitor campus initiatives to fairly and equitably addresses the needs of all students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Motivates staff to accept responsibility for achieving campus/district goals with all students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423825">
                <a:tc>
                  <a:txBody>
                    <a:bodyPr/>
                    <a:lstStyle/>
                    <a:p>
                      <a:pPr indent="0" lvl="0" marL="0" rtl="0" algn="l">
                        <a:spcBef>
                          <a:spcPts val="0"/>
                        </a:spcBef>
                        <a:spcAft>
                          <a:spcPts val="0"/>
                        </a:spcAft>
                        <a:buClr>
                          <a:schemeClr val="dk1"/>
                        </a:buClr>
                        <a:buSzPts val="1100"/>
                        <a:buFont typeface="Arial"/>
                        <a:buNone/>
                      </a:pPr>
                      <a:r>
                        <a:rPr b="1" i="1" lang="en-US" sz="1000"/>
                        <a:t>Key Distinctions </a:t>
                      </a:r>
                      <a:endParaRPr b="1" sz="1000">
                        <a:solidFill>
                          <a:schemeClr val="lt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a:t>
                      </a:r>
                      <a:r>
                        <a:rPr i="1" lang="en-US" sz="1000"/>
                        <a:t> Leader of Leaders serves as both a role model and an expert within the department they manage </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marR="0" rtl="0" algn="l">
                        <a:lnSpc>
                          <a:spcPct val="100000"/>
                        </a:lnSpc>
                        <a:spcBef>
                          <a:spcPts val="0"/>
                        </a:spcBef>
                        <a:spcAft>
                          <a:spcPts val="0"/>
                        </a:spcAft>
                        <a:buNone/>
                      </a:pPr>
                      <a:r>
                        <a:rPr i="1" lang="en-US" sz="1000"/>
                        <a:t>A Leader of Campus creates an action-oriented campus culture </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553000">
                <a:tc>
                  <a:txBody>
                    <a:bodyPr/>
                    <a:lstStyle/>
                    <a:p>
                      <a:pPr indent="0" lvl="0" marL="0" marR="0" rtl="0" algn="l">
                        <a:spcBef>
                          <a:spcPts val="0"/>
                        </a:spcBef>
                        <a:spcAft>
                          <a:spcPts val="0"/>
                        </a:spcAft>
                        <a:buNone/>
                      </a:pPr>
                      <a:r>
                        <a:rPr b="1" lang="en-US" sz="1000">
                          <a:solidFill>
                            <a:schemeClr val="lt1"/>
                          </a:solidFill>
                        </a:rPr>
                        <a:t>Develops leaders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213F76"/>
                        </a:gs>
                        <a:gs pos="50000">
                          <a:srgbClr val="2F5CAB"/>
                        </a:gs>
                        <a:gs pos="100000">
                          <a:srgbClr val="3A6FCD"/>
                        </a:gs>
                      </a:gsLst>
                      <a:lin ang="2700000" scaled="0"/>
                    </a:gradFill>
                  </a:tcPr>
                </a:tc>
                <a:tc>
                  <a:txBody>
                    <a:bodyPr/>
                    <a:lstStyle/>
                    <a:p>
                      <a:pPr indent="0" lvl="0" marL="0" marR="0" rtl="0" algn="l">
                        <a:spcBef>
                          <a:spcPts val="0"/>
                        </a:spcBef>
                        <a:spcAft>
                          <a:spcPts val="0"/>
                        </a:spcAft>
                        <a:buNone/>
                      </a:pPr>
                      <a:r>
                        <a:rPr b="0" lang="en-US" sz="1000"/>
                        <a:t>Effectively assigns tasks to leaders in ways that provide learning experiences  and ensures the efficient operation of the campus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spcBef>
                          <a:spcPts val="0"/>
                        </a:spcBef>
                        <a:spcAft>
                          <a:spcPts val="0"/>
                        </a:spcAft>
                        <a:buNone/>
                      </a:pPr>
                      <a:r>
                        <a:rPr b="0" lang="en-US" sz="1000"/>
                        <a:t>Focuses on identifying the strengths in all staff and builds capacity of future leaders through strategic assignments and leadership responsibilities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573800">
                <a:tc>
                  <a:txBody>
                    <a:bodyPr/>
                    <a:lstStyle/>
                    <a:p>
                      <a:pPr indent="0" lvl="0" marL="0" rtl="0" algn="l">
                        <a:spcBef>
                          <a:spcPts val="0"/>
                        </a:spcBef>
                        <a:spcAft>
                          <a:spcPts val="0"/>
                        </a:spcAft>
                        <a:buClr>
                          <a:schemeClr val="dk1"/>
                        </a:buClr>
                        <a:buSzPts val="1100"/>
                        <a:buFont typeface="Arial"/>
                        <a:buNone/>
                      </a:pPr>
                      <a:r>
                        <a:rPr b="1" i="1" lang="en-US" sz="1000"/>
                        <a:t>Key Distinctions </a:t>
                      </a:r>
                      <a:endParaRPr b="1" sz="1000">
                        <a:solidFill>
                          <a:schemeClr val="lt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Leaders is responsible for creating department-wide goals that align to the campus and district vision and coaching leaders  </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marR="0" rtl="0" algn="l">
                        <a:spcBef>
                          <a:spcPts val="0"/>
                        </a:spcBef>
                        <a:spcAft>
                          <a:spcPts val="0"/>
                        </a:spcAft>
                        <a:buNone/>
                      </a:pPr>
                      <a:r>
                        <a:rPr i="1" lang="en-US" sz="1000"/>
                        <a:t>A Leader of Campus sets campus wide goals aligned to district goals and creates a culture of strong leadership throughout every level of the campus </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bl>
          </a:graphicData>
        </a:graphic>
      </p:graphicFrame>
      <p:sp>
        <p:nvSpPr>
          <p:cNvPr id="192" name="Google Shape;192;p21"/>
          <p:cNvSpPr txBox="1"/>
          <p:nvPr/>
        </p:nvSpPr>
        <p:spPr>
          <a:xfrm>
            <a:off x="1022600" y="311845"/>
            <a:ext cx="8953500" cy="83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FF"/>
                </a:solidFill>
                <a:latin typeface="Calibri"/>
                <a:ea typeface="Calibri"/>
                <a:cs typeface="Calibri"/>
                <a:sym typeface="Calibri"/>
              </a:rPr>
              <a:t>Key shifts</a:t>
            </a:r>
            <a:r>
              <a:rPr b="1" lang="en-US" sz="2400">
                <a:solidFill>
                  <a:srgbClr val="FFFFFF"/>
                </a:solidFill>
                <a:latin typeface="Calibri"/>
                <a:ea typeface="Calibri"/>
                <a:cs typeface="Calibri"/>
                <a:sym typeface="Calibri"/>
              </a:rPr>
              <a:t> in </a:t>
            </a:r>
            <a:r>
              <a:rPr b="1" i="1" lang="en-US" sz="2400">
                <a:solidFill>
                  <a:srgbClr val="FFFFFF"/>
                </a:solidFill>
                <a:latin typeface="Calibri"/>
                <a:ea typeface="Calibri"/>
                <a:cs typeface="Calibri"/>
                <a:sym typeface="Calibri"/>
              </a:rPr>
              <a:t>Joint Empowerment</a:t>
            </a:r>
            <a:endParaRPr b="1" i="1" sz="2400">
              <a:solidFill>
                <a:srgbClr val="FFFFFF"/>
              </a:solidFill>
              <a:latin typeface="Calibri"/>
              <a:ea typeface="Calibri"/>
              <a:cs typeface="Calibri"/>
              <a:sym typeface="Calibri"/>
            </a:endParaRPr>
          </a:p>
          <a:p>
            <a:pPr indent="0" lvl="0" marL="0" marR="0" rtl="0" algn="l">
              <a:spcBef>
                <a:spcPts val="0"/>
              </a:spcBef>
              <a:spcAft>
                <a:spcPts val="0"/>
              </a:spcAft>
              <a:buNone/>
            </a:pPr>
            <a:r>
              <a:rPr b="1" i="1" lang="en-US" sz="1500">
                <a:solidFill>
                  <a:schemeClr val="lt1"/>
                </a:solidFill>
                <a:latin typeface="Calibri"/>
                <a:ea typeface="Calibri"/>
                <a:cs typeface="Calibri"/>
                <a:sym typeface="Calibri"/>
              </a:rPr>
              <a:t>See next page for aligned learning opportunities </a:t>
            </a:r>
            <a:r>
              <a:rPr b="1" i="1" lang="en-US" sz="2400">
                <a:solidFill>
                  <a:srgbClr val="FFFFFF"/>
                </a:solidFill>
                <a:latin typeface="Calibri"/>
                <a:ea typeface="Calibri"/>
                <a:cs typeface="Calibri"/>
                <a:sym typeface="Calibri"/>
              </a:rPr>
              <a:t> </a:t>
            </a:r>
            <a:endParaRPr/>
          </a:p>
        </p:txBody>
      </p:sp>
      <p:pic>
        <p:nvPicPr>
          <p:cNvPr id="193" name="Google Shape;193;p21"/>
          <p:cNvPicPr preferRelativeResize="0"/>
          <p:nvPr/>
        </p:nvPicPr>
        <p:blipFill rotWithShape="1">
          <a:blip r:embed="rId3">
            <a:alphaModFix/>
          </a:blip>
          <a:srcRect b="0" l="0" r="0" t="0"/>
          <a:stretch/>
        </p:blipFill>
        <p:spPr>
          <a:xfrm>
            <a:off x="44200" y="146150"/>
            <a:ext cx="978408" cy="996696"/>
          </a:xfrm>
          <a:prstGeom prst="rect">
            <a:avLst/>
          </a:prstGeom>
          <a:noFill/>
          <a:ln>
            <a:noFill/>
          </a:ln>
        </p:spPr>
      </p:pic>
      <p:sp>
        <p:nvSpPr>
          <p:cNvPr id="194" name="Google Shape;194;p21"/>
          <p:cNvSpPr/>
          <p:nvPr/>
        </p:nvSpPr>
        <p:spPr>
          <a:xfrm>
            <a:off x="6031825" y="0"/>
            <a:ext cx="31122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Leaders to Leader of Campus</a:t>
            </a:r>
            <a:endParaRPr b="1" i="1" sz="12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graphicFrame>
        <p:nvGraphicFramePr>
          <p:cNvPr id="200" name="Google Shape;200;p22"/>
          <p:cNvGraphicFramePr/>
          <p:nvPr/>
        </p:nvGraphicFramePr>
        <p:xfrm>
          <a:off x="205513" y="2501671"/>
          <a:ext cx="3000000" cy="3000000"/>
        </p:xfrm>
        <a:graphic>
          <a:graphicData uri="http://schemas.openxmlformats.org/drawingml/2006/table">
            <a:tbl>
              <a:tblPr bandRow="1" firstRow="1">
                <a:noFill/>
                <a:tableStyleId>{0767A3D7-1B2C-44AA-AFDC-34D8442C55F2}</a:tableStyleId>
              </a:tblPr>
              <a:tblGrid>
                <a:gridCol w="1296025"/>
                <a:gridCol w="5042550"/>
                <a:gridCol w="2394400"/>
              </a:tblGrid>
              <a:tr h="344600">
                <a:tc>
                  <a:txBody>
                    <a:bodyPr/>
                    <a:lstStyle/>
                    <a:p>
                      <a:pPr indent="0" lvl="0" marL="0" marR="0" rtl="0" algn="ctr">
                        <a:spcBef>
                          <a:spcPts val="0"/>
                        </a:spcBef>
                        <a:spcAft>
                          <a:spcPts val="0"/>
                        </a:spcAft>
                        <a:buNone/>
                      </a:pPr>
                      <a:r>
                        <a:rPr i="1" lang="en-US" sz="1100" u="none" cap="none" strike="noStrike">
                          <a:solidFill>
                            <a:schemeClr val="dk1"/>
                          </a:solidFill>
                        </a:rPr>
                        <a:t>Spirit of PSJA Competencies</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Clr>
                          <a:schemeClr val="dk1"/>
                        </a:buClr>
                        <a:buFont typeface="Arial"/>
                        <a:buNone/>
                      </a:pPr>
                      <a:r>
                        <a:rPr lang="en-US" sz="1100">
                          <a:solidFill>
                            <a:schemeClr val="dk1"/>
                          </a:solidFill>
                        </a:rPr>
                        <a:t>Job-embedded experiences &amp; resources for growth</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US" sz="1100">
                          <a:solidFill>
                            <a:srgbClr val="000000"/>
                          </a:solidFill>
                        </a:rPr>
                        <a:t>Look for opportunities to:</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r>
              <a:tr h="1369475">
                <a:tc>
                  <a:txBody>
                    <a:bodyPr/>
                    <a:lstStyle/>
                    <a:p>
                      <a:pPr indent="0" lvl="0" marL="0" marR="0" rtl="0" algn="l">
                        <a:spcBef>
                          <a:spcPts val="0"/>
                        </a:spcBef>
                        <a:spcAft>
                          <a:spcPts val="0"/>
                        </a:spcAft>
                        <a:buNone/>
                      </a:pPr>
                      <a:r>
                        <a:rPr b="1" lang="en-US" sz="1100">
                          <a:solidFill>
                            <a:schemeClr val="lt1"/>
                          </a:solidFill>
                        </a:rPr>
                        <a:t>Builds Capacity</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213F76"/>
                        </a:gs>
                        <a:gs pos="50000">
                          <a:srgbClr val="2F5CAB"/>
                        </a:gs>
                        <a:gs pos="100000">
                          <a:srgbClr val="3A6FCD"/>
                        </a:gs>
                      </a:gsLst>
                      <a:lin ang="2700006" scaled="0"/>
                    </a:gradFill>
                  </a:tcPr>
                </a:tc>
                <a:tc>
                  <a:txBody>
                    <a:bodyPr/>
                    <a:lstStyle/>
                    <a:p>
                      <a:pPr indent="-292100" lvl="0" marL="285750" rtl="0" algn="l">
                        <a:spcBef>
                          <a:spcPts val="0"/>
                        </a:spcBef>
                        <a:spcAft>
                          <a:spcPts val="0"/>
                        </a:spcAft>
                        <a:buClr>
                          <a:schemeClr val="dk1"/>
                        </a:buClr>
                        <a:buSzPts val="1100"/>
                        <a:buChar char="•"/>
                      </a:pPr>
                      <a:r>
                        <a:rPr lang="en-US" sz="1100" u="sng">
                          <a:hlinkClick r:id="rId3"/>
                        </a:rPr>
                        <a:t>Radical Candor framework</a:t>
                      </a:r>
                      <a:endParaRPr sz="1100"/>
                    </a:p>
                    <a:p>
                      <a:pPr indent="-292100" lvl="0" marL="285750" rtl="0" algn="l">
                        <a:spcBef>
                          <a:spcPts val="0"/>
                        </a:spcBef>
                        <a:spcAft>
                          <a:spcPts val="0"/>
                        </a:spcAft>
                        <a:buClr>
                          <a:schemeClr val="dk1"/>
                        </a:buClr>
                        <a:buSzPts val="1100"/>
                        <a:buChar char="•"/>
                      </a:pPr>
                      <a:r>
                        <a:rPr lang="en-US" sz="1100" u="sng">
                          <a:hlinkClick r:id="rId4"/>
                        </a:rPr>
                        <a:t>Six Steps for Effective Instructional Feedback</a:t>
                      </a:r>
                      <a:endParaRPr sz="1100"/>
                    </a:p>
                    <a:p>
                      <a:pPr indent="-292100" lvl="0" marL="285750" rtl="0" algn="l">
                        <a:spcBef>
                          <a:spcPts val="0"/>
                        </a:spcBef>
                        <a:spcAft>
                          <a:spcPts val="0"/>
                        </a:spcAft>
                        <a:buClr>
                          <a:schemeClr val="dk1"/>
                        </a:buClr>
                        <a:buSzPts val="1100"/>
                        <a:buChar char="•"/>
                      </a:pPr>
                      <a:r>
                        <a:rPr lang="en-US" sz="1100" u="sng">
                          <a:hlinkClick r:id="rId5"/>
                        </a:rPr>
                        <a:t>2x2 Feedback form</a:t>
                      </a:r>
                      <a:endParaRPr sz="1100"/>
                    </a:p>
                    <a:p>
                      <a:pPr indent="-177800" lvl="0" marL="171450" rtl="0" algn="l">
                        <a:spcBef>
                          <a:spcPts val="0"/>
                        </a:spcBef>
                        <a:spcAft>
                          <a:spcPts val="0"/>
                        </a:spcAft>
                        <a:buClr>
                          <a:schemeClr val="dk1"/>
                        </a:buClr>
                        <a:buSzPts val="1100"/>
                        <a:buChar char="•"/>
                      </a:pPr>
                      <a:r>
                        <a:rPr lang="en-US" sz="1100"/>
                        <a:t>Design and implement an ongoing process through which feedback from multiple stakeholders is gathered  and implemented on a school-wide challenge/problem of practice</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•Coach leaders to build capacity on their teams</a:t>
                      </a:r>
                      <a:endParaRPr sz="1100">
                        <a:solidFill>
                          <a:srgbClr val="000000"/>
                        </a:solidFill>
                      </a:endParaRPr>
                    </a:p>
                    <a:p>
                      <a:pPr indent="-222250" lvl="0" marL="285750" rtl="0" algn="l">
                        <a:spcBef>
                          <a:spcPts val="0"/>
                        </a:spcBef>
                        <a:spcAft>
                          <a:spcPts val="0"/>
                        </a:spcAft>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562650">
                <a:tc>
                  <a:txBody>
                    <a:bodyPr/>
                    <a:lstStyle/>
                    <a:p>
                      <a:pPr indent="0" lvl="0" marL="0" marR="0" rtl="0" algn="l">
                        <a:spcBef>
                          <a:spcPts val="0"/>
                        </a:spcBef>
                        <a:spcAft>
                          <a:spcPts val="0"/>
                        </a:spcAft>
                        <a:buNone/>
                      </a:pPr>
                      <a:r>
                        <a:rPr b="1" lang="en-US" sz="1100">
                          <a:solidFill>
                            <a:schemeClr val="lt1"/>
                          </a:solidFill>
                        </a:rPr>
                        <a:t>Promotes collaboration </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213F76"/>
                        </a:gs>
                        <a:gs pos="50000">
                          <a:srgbClr val="2F5CAB"/>
                        </a:gs>
                        <a:gs pos="100000">
                          <a:srgbClr val="3A6FCD"/>
                        </a:gs>
                      </a:gsLst>
                      <a:lin ang="2700006" scaled="0"/>
                    </a:gradFill>
                  </a:tcPr>
                </a:tc>
                <a:tc>
                  <a:txBody>
                    <a:bodyPr/>
                    <a:lstStyle/>
                    <a:p>
                      <a:pPr indent="-292100" lvl="0" marL="285750" rtl="0" algn="l">
                        <a:spcBef>
                          <a:spcPts val="0"/>
                        </a:spcBef>
                        <a:spcAft>
                          <a:spcPts val="0"/>
                        </a:spcAft>
                        <a:buClr>
                          <a:schemeClr val="dk1"/>
                        </a:buClr>
                        <a:buSzPts val="1100"/>
                        <a:buChar char="•"/>
                      </a:pPr>
                      <a:r>
                        <a:rPr lang="en-US" sz="1100"/>
                        <a:t>Book: </a:t>
                      </a:r>
                      <a:r>
                        <a:rPr i="1" lang="en-US" sz="1100" u="sng">
                          <a:hlinkClick r:id="rId6"/>
                        </a:rPr>
                        <a:t>Crucial Conversations: Tools for Talking when the Stakes are High</a:t>
                      </a:r>
                      <a:r>
                        <a:rPr lang="en-US" sz="1100"/>
                        <a:t> (excerpt) </a:t>
                      </a:r>
                      <a:endParaRPr sz="1100"/>
                    </a:p>
                    <a:p>
                      <a:pPr indent="-292100" lvl="0" marL="285750" rtl="0" algn="l">
                        <a:spcBef>
                          <a:spcPts val="0"/>
                        </a:spcBef>
                        <a:spcAft>
                          <a:spcPts val="0"/>
                        </a:spcAft>
                        <a:buClr>
                          <a:schemeClr val="dk1"/>
                        </a:buClr>
                        <a:buSzPts val="1100"/>
                        <a:buChar char="•"/>
                      </a:pPr>
                      <a:r>
                        <a:rPr lang="en-US" sz="1100"/>
                        <a:t>Article: </a:t>
                      </a:r>
                      <a:r>
                        <a:rPr lang="en-US" sz="1100" u="sng">
                          <a:hlinkClick r:id="rId7"/>
                        </a:rPr>
                        <a:t>Turning Conflict into Partnerships</a:t>
                      </a:r>
                      <a:endParaRPr sz="1100"/>
                    </a:p>
                    <a:p>
                      <a:pPr indent="-292100" lvl="0" marL="285750" rtl="0" algn="l">
                        <a:spcBef>
                          <a:spcPts val="0"/>
                        </a:spcBef>
                        <a:spcAft>
                          <a:spcPts val="0"/>
                        </a:spcAft>
                        <a:buClr>
                          <a:schemeClr val="dk1"/>
                        </a:buClr>
                        <a:buSzPts val="1100"/>
                        <a:buChar char="•"/>
                      </a:pPr>
                      <a:r>
                        <a:rPr lang="en-US" sz="1100"/>
                        <a:t>Article: </a:t>
                      </a:r>
                      <a:r>
                        <a:rPr lang="en-US" sz="1100" u="sng">
                          <a:hlinkClick r:id="rId8"/>
                        </a:rPr>
                        <a:t>The Five Steps to Conflict Resolution</a:t>
                      </a:r>
                      <a:endParaRPr b="1"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•Build a schoolwide culture of sharing and collaboration</a:t>
                      </a:r>
                      <a:endParaRPr sz="1100">
                        <a:solidFill>
                          <a:srgbClr val="000000"/>
                        </a:solidFill>
                      </a:endParaRPr>
                    </a:p>
                    <a:p>
                      <a:pPr indent="-222250" lvl="0" marL="285750" rtl="0" algn="l">
                        <a:spcBef>
                          <a:spcPts val="0"/>
                        </a:spcBef>
                        <a:spcAft>
                          <a:spcPts val="0"/>
                        </a:spcAft>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597975">
                <a:tc>
                  <a:txBody>
                    <a:bodyPr/>
                    <a:lstStyle/>
                    <a:p>
                      <a:pPr indent="0" lvl="0" marL="0" marR="0" rtl="0" algn="l">
                        <a:spcBef>
                          <a:spcPts val="0"/>
                        </a:spcBef>
                        <a:spcAft>
                          <a:spcPts val="0"/>
                        </a:spcAft>
                        <a:buNone/>
                      </a:pPr>
                      <a:r>
                        <a:rPr b="1" lang="en-US" sz="1100">
                          <a:solidFill>
                            <a:schemeClr val="lt1"/>
                          </a:solidFill>
                        </a:rPr>
                        <a:t>Inspires action </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213F76"/>
                        </a:gs>
                        <a:gs pos="50000">
                          <a:srgbClr val="2F5CAB"/>
                        </a:gs>
                        <a:gs pos="100000">
                          <a:srgbClr val="3A6FCD"/>
                        </a:gs>
                      </a:gsLst>
                      <a:lin ang="2700006" scaled="0"/>
                    </a:gradFill>
                  </a:tcPr>
                </a:tc>
                <a:tc>
                  <a:txBody>
                    <a:bodyPr/>
                    <a:lstStyle/>
                    <a:p>
                      <a:pPr indent="0" lvl="0" marL="0" rtl="0" algn="l">
                        <a:spcBef>
                          <a:spcPts val="0"/>
                        </a:spcBef>
                        <a:spcAft>
                          <a:spcPts val="0"/>
                        </a:spcAft>
                        <a:buNone/>
                      </a:pPr>
                      <a:r>
                        <a:t/>
                      </a:r>
                      <a:endParaRPr sz="1100"/>
                    </a:p>
                    <a:p>
                      <a:pPr indent="-292100" lvl="0" marL="285750" rtl="0" algn="l">
                        <a:spcBef>
                          <a:spcPts val="0"/>
                        </a:spcBef>
                        <a:spcAft>
                          <a:spcPts val="0"/>
                        </a:spcAft>
                        <a:buClr>
                          <a:schemeClr val="dk1"/>
                        </a:buClr>
                        <a:buSzPts val="1100"/>
                        <a:buChar char="•"/>
                      </a:pPr>
                      <a:r>
                        <a:rPr lang="en-US" sz="1100"/>
                        <a:t>Create clear measurable personal goals and publicize your plan and progress to staff throughout the year</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•Prioritize change efforts and on-going strategic planning discussions</a:t>
                      </a:r>
                      <a:endParaRPr sz="1100">
                        <a:solidFill>
                          <a:srgbClr val="000000"/>
                        </a:solidFill>
                      </a:endParaRPr>
                    </a:p>
                    <a:p>
                      <a:pPr indent="0" lvl="0" marL="0" rtl="0" algn="l">
                        <a:spcBef>
                          <a:spcPts val="0"/>
                        </a:spcBef>
                        <a:spcAft>
                          <a:spcPts val="0"/>
                        </a:spcAft>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249275">
                <a:tc>
                  <a:txBody>
                    <a:bodyPr/>
                    <a:lstStyle/>
                    <a:p>
                      <a:pPr indent="0" lvl="0" marL="0" marR="0" rtl="0" algn="l">
                        <a:spcBef>
                          <a:spcPts val="0"/>
                        </a:spcBef>
                        <a:spcAft>
                          <a:spcPts val="0"/>
                        </a:spcAft>
                        <a:buNone/>
                      </a:pPr>
                      <a:r>
                        <a:rPr b="1" lang="en-US" sz="1100">
                          <a:solidFill>
                            <a:schemeClr val="lt1"/>
                          </a:solidFill>
                        </a:rPr>
                        <a:t>Develops leaders </a:t>
                      </a:r>
                      <a:endParaRPr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213F76"/>
                        </a:gs>
                        <a:gs pos="50000">
                          <a:srgbClr val="2F5CAB"/>
                        </a:gs>
                        <a:gs pos="100000">
                          <a:srgbClr val="3A6FCD"/>
                        </a:gs>
                      </a:gsLst>
                      <a:lin ang="2700006" scaled="0"/>
                    </a:gradFill>
                  </a:tcPr>
                </a:tc>
                <a:tc>
                  <a:txBody>
                    <a:bodyPr/>
                    <a:lstStyle/>
                    <a:p>
                      <a:pPr indent="0" lvl="0" marL="0" rtl="0" algn="l">
                        <a:spcBef>
                          <a:spcPts val="0"/>
                        </a:spcBef>
                        <a:spcAft>
                          <a:spcPts val="0"/>
                        </a:spcAft>
                        <a:buNone/>
                      </a:pPr>
                      <a:r>
                        <a:t/>
                      </a:r>
                      <a:endParaRPr sz="1100">
                        <a:solidFill>
                          <a:schemeClr val="dk1"/>
                        </a:solidFill>
                        <a:latin typeface="Calibri"/>
                        <a:ea typeface="Calibri"/>
                        <a:cs typeface="Calibri"/>
                        <a:sym typeface="Calibri"/>
                      </a:endParaRPr>
                    </a:p>
                    <a:p>
                      <a:pPr indent="-177800" lvl="0" marL="171450" rtl="0" algn="l">
                        <a:spcBef>
                          <a:spcPts val="0"/>
                        </a:spcBef>
                        <a:spcAft>
                          <a:spcPts val="0"/>
                        </a:spcAft>
                        <a:buClr>
                          <a:schemeClr val="dk1"/>
                        </a:buClr>
                        <a:buSzPts val="1100"/>
                        <a:buChar char="•"/>
                      </a:pPr>
                      <a:r>
                        <a:rPr lang="en-US" sz="1100"/>
                        <a:t>Blog: </a:t>
                      </a:r>
                      <a:r>
                        <a:rPr lang="en-US" sz="1100" u="sng">
                          <a:hlinkClick r:id="rId9"/>
                        </a:rPr>
                        <a:t>Helping teachers become leaders</a:t>
                      </a:r>
                      <a:endParaRPr sz="1100"/>
                    </a:p>
                    <a:p>
                      <a:pPr indent="-177800" lvl="0" marL="171450" rtl="0" algn="l">
                        <a:spcBef>
                          <a:spcPts val="0"/>
                        </a:spcBef>
                        <a:spcAft>
                          <a:spcPts val="0"/>
                        </a:spcAft>
                        <a:buClr>
                          <a:schemeClr val="dk1"/>
                        </a:buClr>
                        <a:buSzPts val="1100"/>
                        <a:buChar char="•"/>
                      </a:pPr>
                      <a:r>
                        <a:rPr lang="en-US" sz="1100"/>
                        <a:t>Resource: </a:t>
                      </a:r>
                      <a:r>
                        <a:rPr lang="en-US" sz="1100" u="sng">
                          <a:hlinkClick r:id="rId10"/>
                        </a:rPr>
                        <a:t>Retaining high-performing teachers</a:t>
                      </a:r>
                      <a:r>
                        <a:rPr lang="en-US" sz="1100"/>
                        <a:t> </a:t>
                      </a:r>
                      <a:endParaRPr sz="1100"/>
                    </a:p>
                    <a:p>
                      <a:pPr indent="-177800" lvl="0" marL="171450" rtl="0" algn="l">
                        <a:spcBef>
                          <a:spcPts val="0"/>
                        </a:spcBef>
                        <a:spcAft>
                          <a:spcPts val="0"/>
                        </a:spcAft>
                        <a:buClr>
                          <a:schemeClr val="dk1"/>
                        </a:buClr>
                        <a:buSzPts val="1100"/>
                        <a:buChar char="•"/>
                      </a:pPr>
                      <a:r>
                        <a:rPr lang="en-US" sz="1100"/>
                        <a:t>Design a professional development cadence for the staff, execute it, and evaluate its effectiveness. PD should form a coherent sequence around a critical issue that the campus has identified</a:t>
                      </a:r>
                      <a:endParaRPr b="1" sz="11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100"/>
                        <a:buFont typeface="Arial"/>
                        <a:buNone/>
                      </a:pPr>
                      <a:r>
                        <a:rPr lang="en-US" sz="1100">
                          <a:solidFill>
                            <a:srgbClr val="000000"/>
                          </a:solidFill>
                        </a:rPr>
                        <a:t>•Get input, delegate and oversee professional learning</a:t>
                      </a:r>
                      <a:endParaRPr sz="1100">
                        <a:solidFill>
                          <a:srgbClr val="000000"/>
                        </a:solidFill>
                      </a:endParaRPr>
                    </a:p>
                    <a:p>
                      <a:pPr indent="0" lvl="0" marL="0" rtl="0" algn="l">
                        <a:spcBef>
                          <a:spcPts val="0"/>
                        </a:spcBef>
                        <a:spcAft>
                          <a:spcPts val="0"/>
                        </a:spcAft>
                        <a:buNone/>
                      </a:pPr>
                      <a:r>
                        <a:t/>
                      </a:r>
                      <a:endParaRPr sz="11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bl>
          </a:graphicData>
        </a:graphic>
      </p:graphicFrame>
      <p:sp>
        <p:nvSpPr>
          <p:cNvPr id="201" name="Google Shape;201;p22"/>
          <p:cNvSpPr txBox="1"/>
          <p:nvPr/>
        </p:nvSpPr>
        <p:spPr>
          <a:xfrm>
            <a:off x="1022600" y="311845"/>
            <a:ext cx="8953500" cy="83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FF"/>
                </a:solidFill>
                <a:latin typeface="Calibri"/>
                <a:ea typeface="Calibri"/>
                <a:cs typeface="Calibri"/>
                <a:sym typeface="Calibri"/>
              </a:rPr>
              <a:t>Expanding your impact in </a:t>
            </a:r>
            <a:r>
              <a:rPr b="1" i="1" lang="en-US" sz="2400">
                <a:solidFill>
                  <a:srgbClr val="FFFFFF"/>
                </a:solidFill>
                <a:latin typeface="Calibri"/>
                <a:ea typeface="Calibri"/>
                <a:cs typeface="Calibri"/>
                <a:sym typeface="Calibri"/>
              </a:rPr>
              <a:t>Joint Empowerment </a:t>
            </a:r>
            <a:endParaRPr/>
          </a:p>
        </p:txBody>
      </p:sp>
      <p:pic>
        <p:nvPicPr>
          <p:cNvPr id="202" name="Google Shape;202;p22"/>
          <p:cNvPicPr preferRelativeResize="0"/>
          <p:nvPr/>
        </p:nvPicPr>
        <p:blipFill rotWithShape="1">
          <a:blip r:embed="rId11">
            <a:alphaModFix/>
          </a:blip>
          <a:srcRect b="0" l="0" r="0" t="0"/>
          <a:stretch/>
        </p:blipFill>
        <p:spPr>
          <a:xfrm>
            <a:off x="44200" y="146150"/>
            <a:ext cx="978408" cy="996696"/>
          </a:xfrm>
          <a:prstGeom prst="rect">
            <a:avLst/>
          </a:prstGeom>
          <a:noFill/>
          <a:ln>
            <a:noFill/>
          </a:ln>
        </p:spPr>
      </p:pic>
      <p:sp>
        <p:nvSpPr>
          <p:cNvPr id="203" name="Google Shape;203;p22"/>
          <p:cNvSpPr txBox="1"/>
          <p:nvPr/>
        </p:nvSpPr>
        <p:spPr>
          <a:xfrm>
            <a:off x="205525" y="1494025"/>
            <a:ext cx="7356900" cy="923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US" sz="1600" u="sng">
                <a:latin typeface="Calibri"/>
                <a:ea typeface="Calibri"/>
                <a:cs typeface="Calibri"/>
                <a:sym typeface="Calibri"/>
              </a:rPr>
              <a:t>Overall Key Shift in Joint Empowerment</a:t>
            </a:r>
            <a:r>
              <a:rPr i="1" lang="en-US" sz="1600">
                <a:latin typeface="Calibri"/>
                <a:ea typeface="Calibri"/>
                <a:cs typeface="Calibri"/>
                <a:sym typeface="Calibri"/>
              </a:rPr>
              <a:t> From modeling expectations to creating a culture that values </a:t>
            </a:r>
            <a:r>
              <a:rPr i="1" lang="en-US" sz="1600">
                <a:latin typeface="Calibri"/>
                <a:ea typeface="Calibri"/>
                <a:cs typeface="Calibri"/>
                <a:sym typeface="Calibri"/>
              </a:rPr>
              <a:t>collaboration</a:t>
            </a:r>
            <a:r>
              <a:rPr i="1" lang="en-US" sz="1600">
                <a:latin typeface="Calibri"/>
                <a:ea typeface="Calibri"/>
                <a:cs typeface="Calibri"/>
                <a:sym typeface="Calibri"/>
              </a:rPr>
              <a:t> and developing leaders </a:t>
            </a:r>
            <a:endParaRPr i="1" sz="1600">
              <a:latin typeface="Calibri"/>
              <a:ea typeface="Calibri"/>
              <a:cs typeface="Calibri"/>
              <a:sym typeface="Calibri"/>
            </a:endParaRPr>
          </a:p>
          <a:p>
            <a:pPr indent="0" lvl="0" marL="0" rtl="0" algn="l">
              <a:spcBef>
                <a:spcPts val="0"/>
              </a:spcBef>
              <a:spcAft>
                <a:spcPts val="0"/>
              </a:spcAft>
              <a:buNone/>
            </a:pPr>
            <a:r>
              <a:t/>
            </a:r>
            <a:endParaRPr i="1" sz="1600">
              <a:solidFill>
                <a:schemeClr val="dk1"/>
              </a:solidFill>
              <a:latin typeface="Calibri"/>
              <a:ea typeface="Calibri"/>
              <a:cs typeface="Calibri"/>
              <a:sym typeface="Calibri"/>
            </a:endParaRPr>
          </a:p>
        </p:txBody>
      </p:sp>
      <p:sp>
        <p:nvSpPr>
          <p:cNvPr id="204" name="Google Shape;204;p22"/>
          <p:cNvSpPr/>
          <p:nvPr/>
        </p:nvSpPr>
        <p:spPr>
          <a:xfrm>
            <a:off x="6031825" y="0"/>
            <a:ext cx="31122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Leaders to Leader of Campus</a:t>
            </a:r>
            <a:endParaRPr b="1" i="1" sz="1200">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ody master">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