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6858000" cx="9144000"/>
  <p:notesSz cx="6858000" cy="9144000"/>
  <p:embeddedFontLst>
    <p:embeddedFont>
      <p:font typeface="Robo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72">
          <p15:clr>
            <a:srgbClr val="F26B43"/>
          </p15:clr>
        </p15:guide>
        <p15:guide id="2" pos="5424">
          <p15:clr>
            <a:srgbClr val="F26B43"/>
          </p15:clr>
        </p15:guide>
        <p15:guide id="3" pos="336">
          <p15:clr>
            <a:srgbClr val="F26B43"/>
          </p15:clr>
        </p15:guide>
        <p15:guide id="4" orient="horz" pos="3936">
          <p15:clr>
            <a:srgbClr val="F26B43"/>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0DBC35D-54C8-4DEC-B677-93555BC74128}">
  <a:tblStyle styleId="{C0DBC35D-54C8-4DEC-B677-93555BC74128}"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72" orient="horz"/>
        <p:guide pos="5424"/>
        <p:guide pos="336"/>
        <p:guide pos="3936"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11" Type="http://schemas.openxmlformats.org/officeDocument/2006/relationships/slide" Target="slides/slide5.xml"/><Relationship Id="rId10" Type="http://schemas.openxmlformats.org/officeDocument/2006/relationships/slide" Target="slides/slide4.xml"/><Relationship Id="rId21" Type="http://schemas.openxmlformats.org/officeDocument/2006/relationships/font" Target="fonts/Roboto-boldItalic.fnt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font" Target="fonts/Roboto-bold.fntdata"/><Relationship Id="rId6" Type="http://schemas.openxmlformats.org/officeDocument/2006/relationships/notesMaster" Target="notesMasters/notesMaster1.xml"/><Relationship Id="rId18" Type="http://schemas.openxmlformats.org/officeDocument/2006/relationships/font" Target="fonts/Roboto-regular.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5" name="Google Shape;10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6" name="Google Shape;206;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bcc3983afd_0_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5" name="Google Shape;215;gbcc3983afd_0_1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6" name="Google Shape;216;gbcc3983afd_0_1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a9b155f3ce_0_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1" name="Google Shape;111;ga9b155f3ce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ga9b155f3ce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45000"/>
              </a:lnSpc>
              <a:spcBef>
                <a:spcPts val="0"/>
              </a:spcBef>
              <a:spcAft>
                <a:spcPts val="0"/>
              </a:spcAft>
              <a:buClr>
                <a:schemeClr val="dk1"/>
              </a:buClr>
              <a:buSzPts val="1100"/>
              <a:buFont typeface="Arial"/>
              <a:buNone/>
            </a:pPr>
            <a:r>
              <a:t/>
            </a:r>
            <a:endParaRPr b="1" sz="1500">
              <a:highlight>
                <a:srgbClr val="FFFFFF"/>
              </a:highlight>
              <a:latin typeface="Arial"/>
              <a:ea typeface="Arial"/>
              <a:cs typeface="Arial"/>
              <a:sym typeface="Arial"/>
            </a:endParaRPr>
          </a:p>
          <a:p>
            <a:pPr indent="0" lvl="0" marL="0" rtl="0" algn="l">
              <a:spcBef>
                <a:spcPts val="1500"/>
              </a:spcBef>
              <a:spcAft>
                <a:spcPts val="0"/>
              </a:spcAft>
              <a:buNone/>
            </a:pPr>
            <a:r>
              <a:t/>
            </a:r>
            <a:endParaRPr/>
          </a:p>
        </p:txBody>
      </p:sp>
      <p:sp>
        <p:nvSpPr>
          <p:cNvPr id="150" name="Google Shape;150;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bcc3983af2_0_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gbcc3983af2_0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45000"/>
              </a:lnSpc>
              <a:spcBef>
                <a:spcPts val="0"/>
              </a:spcBef>
              <a:spcAft>
                <a:spcPts val="0"/>
              </a:spcAft>
              <a:buClr>
                <a:schemeClr val="dk1"/>
              </a:buClr>
              <a:buSzPts val="1100"/>
              <a:buFont typeface="Arial"/>
              <a:buNone/>
            </a:pPr>
            <a:r>
              <a:t/>
            </a:r>
            <a:endParaRPr b="1" sz="1500">
              <a:highlight>
                <a:srgbClr val="FFFFFF"/>
              </a:highlight>
              <a:latin typeface="Arial"/>
              <a:ea typeface="Arial"/>
              <a:cs typeface="Arial"/>
              <a:sym typeface="Arial"/>
            </a:endParaRPr>
          </a:p>
          <a:p>
            <a:pPr indent="0" lvl="0" marL="0" rtl="0" algn="l">
              <a:spcBef>
                <a:spcPts val="1500"/>
              </a:spcBef>
              <a:spcAft>
                <a:spcPts val="0"/>
              </a:spcAft>
              <a:buNone/>
            </a:pPr>
            <a:r>
              <a:t/>
            </a:r>
            <a:endParaRPr/>
          </a:p>
        </p:txBody>
      </p:sp>
      <p:sp>
        <p:nvSpPr>
          <p:cNvPr id="159" name="Google Shape;159;gbcc3983af2_0_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8" name="Google Shape;168;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Here we can see the Characteristics, Key distinctions, and behaviors.</a:t>
            </a:r>
            <a:endParaRPr/>
          </a:p>
        </p:txBody>
      </p:sp>
      <p:sp>
        <p:nvSpPr>
          <p:cNvPr id="169" name="Google Shape;169;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bcc3983afd_0_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gbcc3983afd_0_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gbcc3983afd_0_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7" name="Google Shape;187;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20000"/>
              </a:lnSpc>
              <a:spcBef>
                <a:spcPts val="0"/>
              </a:spcBef>
              <a:spcAft>
                <a:spcPts val="0"/>
              </a:spcAft>
              <a:buClr>
                <a:schemeClr val="dk1"/>
              </a:buClr>
              <a:buSzPts val="1100"/>
              <a:buFont typeface="Arial"/>
              <a:buNone/>
            </a:pPr>
            <a:r>
              <a:t/>
            </a:r>
            <a:endParaRPr sz="2300" u="sng">
              <a:solidFill>
                <a:srgbClr val="00527D"/>
              </a:solidFill>
              <a:highlight>
                <a:srgbClr val="FFFFFF"/>
              </a:highlight>
              <a:latin typeface="Roboto"/>
              <a:ea typeface="Roboto"/>
              <a:cs typeface="Roboto"/>
              <a:sym typeface="Roboto"/>
            </a:endParaRPr>
          </a:p>
          <a:p>
            <a:pPr indent="0" lvl="0" marL="0" rtl="0" algn="l">
              <a:spcBef>
                <a:spcPts val="600"/>
              </a:spcBef>
              <a:spcAft>
                <a:spcPts val="0"/>
              </a:spcAft>
              <a:buNone/>
            </a:pPr>
            <a:r>
              <a:t/>
            </a:r>
            <a:endParaRPr/>
          </a:p>
        </p:txBody>
      </p:sp>
      <p:sp>
        <p:nvSpPr>
          <p:cNvPr id="188" name="Google Shape;188;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bcc3983afd_0_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6" name="Google Shape;196;gbcc3983afd_0_1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20000"/>
              </a:lnSpc>
              <a:spcBef>
                <a:spcPts val="0"/>
              </a:spcBef>
              <a:spcAft>
                <a:spcPts val="0"/>
              </a:spcAft>
              <a:buClr>
                <a:schemeClr val="dk1"/>
              </a:buClr>
              <a:buSzPts val="1100"/>
              <a:buFont typeface="Arial"/>
              <a:buNone/>
            </a:pPr>
            <a:r>
              <a:t/>
            </a:r>
            <a:endParaRPr sz="2300" u="sng">
              <a:solidFill>
                <a:srgbClr val="00527D"/>
              </a:solidFill>
              <a:highlight>
                <a:srgbClr val="FFFFFF"/>
              </a:highlight>
              <a:latin typeface="Roboto"/>
              <a:ea typeface="Roboto"/>
              <a:cs typeface="Roboto"/>
              <a:sym typeface="Roboto"/>
            </a:endParaRPr>
          </a:p>
          <a:p>
            <a:pPr indent="0" lvl="0" marL="0" rtl="0" algn="l">
              <a:spcBef>
                <a:spcPts val="600"/>
              </a:spcBef>
              <a:spcAft>
                <a:spcPts val="0"/>
              </a:spcAft>
              <a:buNone/>
            </a:pPr>
            <a:r>
              <a:t/>
            </a:r>
            <a:endParaRPr/>
          </a:p>
        </p:txBody>
      </p:sp>
      <p:sp>
        <p:nvSpPr>
          <p:cNvPr id="197" name="Google Shape;197;gbcc3983afd_0_1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p:cSld name="Vertical Title and Text">
    <p:spTree>
      <p:nvGrpSpPr>
        <p:cNvPr id="13" name="Shape 13"/>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pirit - Behaviors">
  <p:cSld name="Spirit - Behaviors">
    <p:spTree>
      <p:nvGrpSpPr>
        <p:cNvPr id="62" name="Shape 62"/>
        <p:cNvGrpSpPr/>
        <p:nvPr/>
      </p:nvGrpSpPr>
      <p:grpSpPr>
        <a:xfrm>
          <a:off x="0" y="0"/>
          <a:ext cx="0" cy="0"/>
          <a:chOff x="0" y="0"/>
          <a:chExt cx="0" cy="0"/>
        </a:xfrm>
      </p:grpSpPr>
      <p:sp>
        <p:nvSpPr>
          <p:cNvPr id="63" name="Google Shape;63;p11"/>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grpSp>
        <p:nvGrpSpPr>
          <p:cNvPr id="64" name="Google Shape;64;p11"/>
          <p:cNvGrpSpPr/>
          <p:nvPr/>
        </p:nvGrpSpPr>
        <p:grpSpPr>
          <a:xfrm>
            <a:off x="251519" y="1700808"/>
            <a:ext cx="8784977" cy="6378019"/>
            <a:chOff x="-252537" y="1196752"/>
            <a:chExt cx="9679632" cy="6378019"/>
          </a:xfrm>
        </p:grpSpPr>
        <p:grpSp>
          <p:nvGrpSpPr>
            <p:cNvPr id="65" name="Google Shape;65;p11"/>
            <p:cNvGrpSpPr/>
            <p:nvPr/>
          </p:nvGrpSpPr>
          <p:grpSpPr>
            <a:xfrm>
              <a:off x="-252536" y="1243808"/>
              <a:ext cx="9593407" cy="298946"/>
              <a:chOff x="81536" y="204739"/>
              <a:chExt cx="9998860" cy="306538"/>
            </a:xfrm>
          </p:grpSpPr>
          <p:sp>
            <p:nvSpPr>
              <p:cNvPr id="66" name="Google Shape;66;p11"/>
              <p:cNvSpPr/>
              <p:nvPr/>
            </p:nvSpPr>
            <p:spPr>
              <a:xfrm>
                <a:off x="81536" y="204739"/>
                <a:ext cx="2451381" cy="306538"/>
              </a:xfrm>
              <a:prstGeom prst="rect">
                <a:avLst/>
              </a:prstGeom>
              <a:gradFill>
                <a:gsLst>
                  <a:gs pos="0">
                    <a:srgbClr val="FFFFFF"/>
                  </a:gs>
                  <a:gs pos="35000">
                    <a:srgbClr val="5F5E5F"/>
                  </a:gs>
                  <a:gs pos="100000">
                    <a:srgbClr val="232323"/>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67" name="Google Shape;67;p11"/>
              <p:cNvSpPr/>
              <p:nvPr/>
            </p:nvSpPr>
            <p:spPr>
              <a:xfrm>
                <a:off x="2597362" y="204739"/>
                <a:ext cx="2451381" cy="306538"/>
              </a:xfrm>
              <a:prstGeom prst="rect">
                <a:avLst/>
              </a:prstGeom>
              <a:gradFill>
                <a:gsLst>
                  <a:gs pos="0">
                    <a:srgbClr val="FFFFFF"/>
                  </a:gs>
                  <a:gs pos="35000">
                    <a:srgbClr val="7A1618"/>
                  </a:gs>
                  <a:gs pos="100000">
                    <a:srgbClr val="3C1515"/>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68" name="Google Shape;68;p11"/>
              <p:cNvSpPr/>
              <p:nvPr/>
            </p:nvSpPr>
            <p:spPr>
              <a:xfrm>
                <a:off x="5113188" y="204739"/>
                <a:ext cx="2451381" cy="306538"/>
              </a:xfrm>
              <a:prstGeom prst="rect">
                <a:avLst/>
              </a:prstGeom>
              <a:gradFill>
                <a:gsLst>
                  <a:gs pos="0">
                    <a:srgbClr val="FFFFFF"/>
                  </a:gs>
                  <a:gs pos="35000">
                    <a:srgbClr val="405499"/>
                  </a:gs>
                  <a:gs pos="100000">
                    <a:srgbClr val="1B2955"/>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69" name="Google Shape;69;p11"/>
              <p:cNvSpPr/>
              <p:nvPr/>
            </p:nvSpPr>
            <p:spPr>
              <a:xfrm>
                <a:off x="7629015" y="204739"/>
                <a:ext cx="2451381" cy="306538"/>
              </a:xfrm>
              <a:prstGeom prst="rect">
                <a:avLst/>
              </a:prstGeom>
              <a:gradFill>
                <a:gsLst>
                  <a:gs pos="0">
                    <a:srgbClr val="FFFFFF"/>
                  </a:gs>
                  <a:gs pos="35000">
                    <a:srgbClr val="2D8642"/>
                  </a:gs>
                  <a:gs pos="100000">
                    <a:srgbClr val="1E582A"/>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grpSp>
        <p:sp>
          <p:nvSpPr>
            <p:cNvPr id="70" name="Google Shape;70;p11"/>
            <p:cNvSpPr txBox="1"/>
            <p:nvPr/>
          </p:nvSpPr>
          <p:spPr>
            <a:xfrm>
              <a:off x="34639" y="1196752"/>
              <a:ext cx="8992800" cy="831600"/>
            </a:xfrm>
            <a:prstGeom prst="rect">
              <a:avLst/>
            </a:prstGeom>
            <a:noFill/>
            <a:ln>
              <a:noFill/>
            </a:ln>
          </p:spPr>
          <p:txBody>
            <a:bodyPr anchorCtr="0" anchor="b" bIns="45700" lIns="0" spcFirstLastPara="1" rIns="0" wrap="square" tIns="45700">
              <a:noAutofit/>
            </a:bodyPr>
            <a:lstStyle/>
            <a:p>
              <a:pPr indent="0" lvl="0" marL="0" marR="0" rtl="0" algn="l">
                <a:spcBef>
                  <a:spcPts val="0"/>
                </a:spcBef>
                <a:spcAft>
                  <a:spcPts val="0"/>
                </a:spcAft>
                <a:buClr>
                  <a:schemeClr val="dk1"/>
                </a:buClr>
                <a:buSzPts val="2400"/>
                <a:buFont typeface="Calibri"/>
                <a:buNone/>
              </a:pPr>
              <a:r>
                <a:t/>
              </a:r>
              <a:endParaRPr b="1" sz="2400">
                <a:solidFill>
                  <a:schemeClr val="dk1"/>
                </a:solidFill>
                <a:latin typeface="Calibri"/>
                <a:ea typeface="Calibri"/>
                <a:cs typeface="Calibri"/>
                <a:sym typeface="Calibri"/>
              </a:endParaRPr>
            </a:p>
          </p:txBody>
        </p:sp>
        <p:sp>
          <p:nvSpPr>
            <p:cNvPr id="71" name="Google Shape;71;p11"/>
            <p:cNvSpPr/>
            <p:nvPr/>
          </p:nvSpPr>
          <p:spPr>
            <a:xfrm>
              <a:off x="6158587" y="2950183"/>
              <a:ext cx="1505324" cy="1505324"/>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1" sz="1147">
                <a:solidFill>
                  <a:srgbClr val="231F20"/>
                </a:solidFill>
                <a:latin typeface="Calibri"/>
                <a:ea typeface="Calibri"/>
                <a:cs typeface="Calibri"/>
                <a:sym typeface="Calibri"/>
              </a:endParaRPr>
            </a:p>
            <a:p>
              <a:pPr indent="0" lvl="0" marL="0" marR="0" rtl="0" algn="ctr">
                <a:spcBef>
                  <a:spcPts val="0"/>
                </a:spcBef>
                <a:spcAft>
                  <a:spcPts val="0"/>
                </a:spcAft>
                <a:buNone/>
              </a:pPr>
              <a:r>
                <a:t/>
              </a:r>
              <a:endParaRPr sz="765">
                <a:solidFill>
                  <a:srgbClr val="231F20"/>
                </a:solidFill>
                <a:latin typeface="Calibri"/>
                <a:ea typeface="Calibri"/>
                <a:cs typeface="Calibri"/>
                <a:sym typeface="Calibri"/>
              </a:endParaRPr>
            </a:p>
          </p:txBody>
        </p:sp>
        <p:sp>
          <p:nvSpPr>
            <p:cNvPr id="72" name="Google Shape;72;p11"/>
            <p:cNvSpPr/>
            <p:nvPr/>
          </p:nvSpPr>
          <p:spPr>
            <a:xfrm>
              <a:off x="6158587" y="4455506"/>
              <a:ext cx="1505324" cy="150532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p:txBody>
        </p:sp>
        <p:sp>
          <p:nvSpPr>
            <p:cNvPr id="73" name="Google Shape;73;p11"/>
            <p:cNvSpPr/>
            <p:nvPr/>
          </p:nvSpPr>
          <p:spPr>
            <a:xfrm>
              <a:off x="7597004" y="4455506"/>
              <a:ext cx="1505324" cy="150532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p:txBody>
        </p:sp>
        <p:sp>
          <p:nvSpPr>
            <p:cNvPr id="74" name="Google Shape;74;p11"/>
            <p:cNvSpPr/>
            <p:nvPr/>
          </p:nvSpPr>
          <p:spPr>
            <a:xfrm>
              <a:off x="-252537" y="1583703"/>
              <a:ext cx="2398367" cy="599106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700">
                <a:solidFill>
                  <a:srgbClr val="3E3E3E"/>
                </a:solidFill>
                <a:latin typeface="Arial"/>
                <a:ea typeface="Arial"/>
                <a:cs typeface="Arial"/>
                <a:sym typeface="Arial"/>
              </a:endParaRPr>
            </a:p>
            <a:p>
              <a:pPr indent="0" lvl="0" marL="0" marR="0" rtl="0" algn="l">
                <a:spcBef>
                  <a:spcPts val="0"/>
                </a:spcBef>
                <a:spcAft>
                  <a:spcPts val="0"/>
                </a:spcAft>
                <a:buNone/>
              </a:pPr>
              <a:r>
                <a:rPr b="1" lang="en-US" sz="700">
                  <a:solidFill>
                    <a:srgbClr val="3E3E3E"/>
                  </a:solidFill>
                  <a:latin typeface="Arial"/>
                  <a:ea typeface="Arial"/>
                  <a:cs typeface="Arial"/>
                  <a:sym typeface="Arial"/>
                </a:rPr>
                <a:t>Builds relationships </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Demonstrates concern, respect, and understanding for the needs of others</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Fosters hospitality -- sense of belonging to the same team</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Builds relationships and rapport that nurture growth and invite stakeholders to collective action</a:t>
              </a:r>
              <a:endParaRPr sz="700" strike="sngStrike">
                <a:solidFill>
                  <a:srgbClr val="231F20"/>
                </a:solidFill>
                <a:latin typeface="Arial"/>
                <a:ea typeface="Arial"/>
                <a:cs typeface="Arial"/>
                <a:sym typeface="Arial"/>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Frequent availability, contact, and visibility with stakeholders</a:t>
              </a:r>
              <a:endParaRPr b="1" sz="700">
                <a:solidFill>
                  <a:srgbClr val="231F20"/>
                </a:solidFill>
                <a:latin typeface="Arial"/>
                <a:ea typeface="Arial"/>
                <a:cs typeface="Arial"/>
                <a:sym typeface="Arial"/>
              </a:endParaRPr>
            </a:p>
            <a:p>
              <a:pPr indent="0" lvl="0" marL="0" marR="0" rtl="0" algn="l">
                <a:spcBef>
                  <a:spcPts val="0"/>
                </a:spcBef>
                <a:spcAft>
                  <a:spcPts val="0"/>
                </a:spcAft>
                <a:buNone/>
              </a:pPr>
              <a:r>
                <a:t/>
              </a:r>
              <a:endParaRPr b="1" sz="700">
                <a:solidFill>
                  <a:srgbClr val="3E3E3E"/>
                </a:solidFill>
                <a:latin typeface="Arial"/>
                <a:ea typeface="Arial"/>
                <a:cs typeface="Arial"/>
                <a:sym typeface="Arial"/>
              </a:endParaRPr>
            </a:p>
            <a:p>
              <a:pPr indent="0" lvl="0" marL="0" marR="0" rtl="0" algn="l">
                <a:spcBef>
                  <a:spcPts val="0"/>
                </a:spcBef>
                <a:spcAft>
                  <a:spcPts val="0"/>
                </a:spcAft>
                <a:buNone/>
              </a:pPr>
              <a:r>
                <a:rPr b="1" lang="en-US" sz="700">
                  <a:solidFill>
                    <a:srgbClr val="3E3E3E"/>
                  </a:solidFill>
                  <a:latin typeface="Arial"/>
                  <a:ea typeface="Arial"/>
                  <a:cs typeface="Arial"/>
                  <a:sym typeface="Arial"/>
                </a:rPr>
                <a:t>Communicates effectively</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Maintains open lines of clear, effective, and engaging communication with and among stakeholders</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Effectively synthesizes  and presents information in a way that  advocates and connects the district and community</a:t>
              </a:r>
              <a:endParaRPr b="1" sz="700">
                <a:solidFill>
                  <a:srgbClr val="231F20"/>
                </a:solidFill>
                <a:latin typeface="Arial"/>
                <a:ea typeface="Arial"/>
                <a:cs typeface="Arial"/>
                <a:sym typeface="Arial"/>
              </a:endParaRPr>
            </a:p>
            <a:p>
              <a:pPr indent="0" lvl="0" marL="0" marR="0" rtl="0" algn="l">
                <a:spcBef>
                  <a:spcPts val="0"/>
                </a:spcBef>
                <a:spcAft>
                  <a:spcPts val="0"/>
                </a:spcAft>
                <a:buNone/>
              </a:pPr>
              <a:r>
                <a:t/>
              </a:r>
              <a:endParaRPr b="1" sz="700">
                <a:solidFill>
                  <a:srgbClr val="3E3E3E"/>
                </a:solidFill>
                <a:latin typeface="Arial"/>
                <a:ea typeface="Arial"/>
                <a:cs typeface="Arial"/>
                <a:sym typeface="Arial"/>
              </a:endParaRPr>
            </a:p>
            <a:p>
              <a:pPr indent="0" lvl="0" marL="0" marR="0" rtl="0" algn="l">
                <a:spcBef>
                  <a:spcPts val="0"/>
                </a:spcBef>
                <a:spcAft>
                  <a:spcPts val="0"/>
                </a:spcAft>
                <a:buNone/>
              </a:pPr>
              <a:r>
                <a:rPr b="1" lang="en-US" sz="700">
                  <a:solidFill>
                    <a:srgbClr val="3E3E3E"/>
                  </a:solidFill>
                  <a:latin typeface="Arial"/>
                  <a:ea typeface="Arial"/>
                  <a:cs typeface="Arial"/>
                  <a:sym typeface="Arial"/>
                </a:rPr>
                <a:t>Models ethics</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Establishes trust by acting in ways that consistently reflect high standards of honesty, fairness, and confidentiality</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Demonstrates service orientation</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Maintains orderly environments for the physical and emotional safety of all stakeholders</a:t>
              </a:r>
              <a:endParaRPr/>
            </a:p>
            <a:p>
              <a:pPr indent="0" lvl="0" marL="0" marR="0" rtl="0" algn="l">
                <a:spcBef>
                  <a:spcPts val="0"/>
                </a:spcBef>
                <a:spcAft>
                  <a:spcPts val="0"/>
                </a:spcAft>
                <a:buNone/>
              </a:pPr>
              <a:r>
                <a:t/>
              </a:r>
              <a:endParaRPr b="1" sz="700">
                <a:solidFill>
                  <a:srgbClr val="3E3E3E"/>
                </a:solidFill>
                <a:latin typeface="Arial"/>
                <a:ea typeface="Arial"/>
                <a:cs typeface="Arial"/>
                <a:sym typeface="Arial"/>
              </a:endParaRPr>
            </a:p>
            <a:p>
              <a:pPr indent="0" lvl="0" marL="0" marR="0" rtl="0" algn="l">
                <a:spcBef>
                  <a:spcPts val="0"/>
                </a:spcBef>
                <a:spcAft>
                  <a:spcPts val="0"/>
                </a:spcAft>
                <a:buNone/>
              </a:pPr>
              <a:r>
                <a:rPr b="1" lang="en-US" sz="700">
                  <a:solidFill>
                    <a:srgbClr val="3E3E3E"/>
                  </a:solidFill>
                  <a:latin typeface="Arial"/>
                  <a:ea typeface="Arial"/>
                  <a:cs typeface="Arial"/>
                  <a:sym typeface="Arial"/>
                </a:rPr>
                <a:t>Exhibits professionalism</a:t>
              </a:r>
              <a:endParaRPr b="1" sz="700" strike="sngStrike">
                <a:solidFill>
                  <a:srgbClr val="3E3E3E"/>
                </a:solidFill>
                <a:latin typeface="Arial"/>
                <a:ea typeface="Arial"/>
                <a:cs typeface="Arial"/>
                <a:sym typeface="Arial"/>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Reflects on actions/decisions and seeks development and feedback for growth</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Possesses self-awareness around emotions, behaviors, and mindset</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Transitions skillfully  between different leadership styles to respond to context, individuals, and challenges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Maintains work-life balance and promotes a sense of well-being to address professional responsibilities</a:t>
              </a:r>
              <a:endParaRPr/>
            </a:p>
            <a:p>
              <a:pPr indent="0" lvl="0" marL="0" marR="0" rtl="0" algn="l">
                <a:spcBef>
                  <a:spcPts val="0"/>
                </a:spcBef>
                <a:spcAft>
                  <a:spcPts val="0"/>
                </a:spcAft>
                <a:buNone/>
              </a:pPr>
              <a:r>
                <a:t/>
              </a:r>
              <a:endParaRPr sz="700">
                <a:solidFill>
                  <a:srgbClr val="231F20"/>
                </a:solidFill>
                <a:latin typeface="Arial"/>
                <a:ea typeface="Arial"/>
                <a:cs typeface="Arial"/>
                <a:sym typeface="Arial"/>
              </a:endParaRPr>
            </a:p>
          </p:txBody>
        </p:sp>
        <p:sp>
          <p:nvSpPr>
            <p:cNvPr id="75" name="Google Shape;75;p11"/>
            <p:cNvSpPr/>
            <p:nvPr/>
          </p:nvSpPr>
          <p:spPr>
            <a:xfrm>
              <a:off x="2161273" y="1583703"/>
              <a:ext cx="2369766" cy="547638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700">
                <a:solidFill>
                  <a:srgbClr val="771618"/>
                </a:solidFill>
                <a:latin typeface="Arial"/>
                <a:ea typeface="Arial"/>
                <a:cs typeface="Arial"/>
                <a:sym typeface="Arial"/>
              </a:endParaRPr>
            </a:p>
            <a:p>
              <a:pPr indent="0" lvl="0" marL="0" marR="0" rtl="0" algn="l">
                <a:spcBef>
                  <a:spcPts val="0"/>
                </a:spcBef>
                <a:spcAft>
                  <a:spcPts val="0"/>
                </a:spcAft>
                <a:buNone/>
              </a:pPr>
              <a:r>
                <a:rPr b="1" lang="en-US" sz="700">
                  <a:solidFill>
                    <a:srgbClr val="771618"/>
                  </a:solidFill>
                  <a:latin typeface="Arial"/>
                  <a:ea typeface="Arial"/>
                  <a:cs typeface="Arial"/>
                  <a:sym typeface="Arial"/>
                </a:rPr>
                <a:t>Demonstrates expertise</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Possesses expertise and continuous desire to learn and ask questions in order to better serve students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Encourages and partners with all stakeholders in pursuing excellence and success</a:t>
              </a:r>
              <a:endParaRPr/>
            </a:p>
            <a:p>
              <a:pPr indent="0" lvl="0" marL="0" marR="0" rtl="0" algn="l">
                <a:spcBef>
                  <a:spcPts val="0"/>
                </a:spcBef>
                <a:spcAft>
                  <a:spcPts val="0"/>
                </a:spcAft>
                <a:buNone/>
              </a:pPr>
              <a:r>
                <a:t/>
              </a:r>
              <a:endParaRPr b="1" sz="700">
                <a:solidFill>
                  <a:srgbClr val="771618"/>
                </a:solidFill>
                <a:latin typeface="Arial"/>
                <a:ea typeface="Arial"/>
                <a:cs typeface="Arial"/>
                <a:sym typeface="Arial"/>
              </a:endParaRPr>
            </a:p>
            <a:p>
              <a:pPr indent="0" lvl="0" marL="0" marR="0" rtl="0" algn="l">
                <a:spcBef>
                  <a:spcPts val="0"/>
                </a:spcBef>
                <a:spcAft>
                  <a:spcPts val="0"/>
                </a:spcAft>
                <a:buNone/>
              </a:pPr>
              <a:r>
                <a:rPr b="1" lang="en-US" sz="700">
                  <a:solidFill>
                    <a:srgbClr val="771618"/>
                  </a:solidFill>
                  <a:latin typeface="Arial"/>
                  <a:ea typeface="Arial"/>
                  <a:cs typeface="Arial"/>
                  <a:sym typeface="Arial"/>
                </a:rPr>
                <a:t>Establishes shared vision</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Engages staff, students, and community in creation of shared vision, which is clear, specific, and operational</a:t>
              </a:r>
              <a:endParaRPr/>
            </a:p>
            <a:p>
              <a:pPr indent="0" lvl="0" marL="0" marR="0" rtl="0" algn="l">
                <a:spcBef>
                  <a:spcPts val="0"/>
                </a:spcBef>
                <a:spcAft>
                  <a:spcPts val="0"/>
                </a:spcAft>
                <a:buNone/>
              </a:pPr>
              <a:r>
                <a:t/>
              </a:r>
              <a:endParaRPr b="1" sz="700">
                <a:solidFill>
                  <a:srgbClr val="771618"/>
                </a:solidFill>
                <a:latin typeface="Arial"/>
                <a:ea typeface="Arial"/>
                <a:cs typeface="Arial"/>
                <a:sym typeface="Arial"/>
              </a:endParaRPr>
            </a:p>
            <a:p>
              <a:pPr indent="0" lvl="0" marL="0" marR="0" rtl="0" algn="l">
                <a:spcBef>
                  <a:spcPts val="0"/>
                </a:spcBef>
                <a:spcAft>
                  <a:spcPts val="0"/>
                </a:spcAft>
                <a:buNone/>
              </a:pPr>
              <a:r>
                <a:rPr b="1" lang="en-US" sz="700">
                  <a:solidFill>
                    <a:srgbClr val="771618"/>
                  </a:solidFill>
                  <a:latin typeface="Arial"/>
                  <a:ea typeface="Arial"/>
                  <a:cs typeface="Arial"/>
                  <a:sym typeface="Arial"/>
                </a:rPr>
                <a:t>Implements plan</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Collaboratively establishes realistic and measurable short- and mid-term goals aligned to vision and mission</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Engages team in monitoring progress through use of data</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Follows through to achieve goals through organization, prioritization, and time management </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Anticipates challenges and plans for them, utilizing effective problem-solving models as appropriate</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Maintains focus on vision and goals when involved in decision making about  strategies and programs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Procures and manages resources necessary to accomplish plan</a:t>
              </a:r>
              <a:endParaRPr/>
            </a:p>
            <a:p>
              <a:pPr indent="0" lvl="0" marL="0" marR="0" rtl="0" algn="l">
                <a:spcBef>
                  <a:spcPts val="0"/>
                </a:spcBef>
                <a:spcAft>
                  <a:spcPts val="0"/>
                </a:spcAft>
                <a:buNone/>
              </a:pPr>
              <a:r>
                <a:t/>
              </a:r>
              <a:endParaRPr b="1" sz="700">
                <a:solidFill>
                  <a:srgbClr val="771618"/>
                </a:solidFill>
                <a:latin typeface="Arial"/>
                <a:ea typeface="Arial"/>
                <a:cs typeface="Arial"/>
                <a:sym typeface="Arial"/>
              </a:endParaRPr>
            </a:p>
            <a:p>
              <a:pPr indent="0" lvl="0" marL="0" marR="0" rtl="0" algn="l">
                <a:spcBef>
                  <a:spcPts val="0"/>
                </a:spcBef>
                <a:spcAft>
                  <a:spcPts val="0"/>
                </a:spcAft>
                <a:buNone/>
              </a:pPr>
              <a:r>
                <a:rPr b="1" lang="en-US" sz="700">
                  <a:solidFill>
                    <a:srgbClr val="771618"/>
                  </a:solidFill>
                  <a:latin typeface="Arial"/>
                  <a:ea typeface="Arial"/>
                  <a:cs typeface="Arial"/>
                  <a:sym typeface="Arial"/>
                </a:rPr>
                <a:t>Expects results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Establishes high, concrete goals and expectations for all stakeholders through words and actions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Designs systems and structures to support environment for  optimal results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Exhibits strong commitment to fairness and equitable access, opportunities,  and resources for success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Meets demands for external accountability</a:t>
              </a:r>
              <a:endParaRPr/>
            </a:p>
            <a:p>
              <a:pPr indent="0" lvl="0" marL="0" marR="0" rtl="0" algn="l">
                <a:spcBef>
                  <a:spcPts val="0"/>
                </a:spcBef>
                <a:spcAft>
                  <a:spcPts val="0"/>
                </a:spcAft>
                <a:buNone/>
              </a:pPr>
              <a:r>
                <a:t/>
              </a:r>
              <a:endParaRPr sz="700">
                <a:solidFill>
                  <a:srgbClr val="231F20"/>
                </a:solidFill>
                <a:latin typeface="Arial"/>
                <a:ea typeface="Arial"/>
                <a:cs typeface="Arial"/>
                <a:sym typeface="Arial"/>
              </a:endParaRPr>
            </a:p>
          </p:txBody>
        </p:sp>
        <p:sp>
          <p:nvSpPr>
            <p:cNvPr id="76" name="Google Shape;76;p11"/>
            <p:cNvSpPr/>
            <p:nvPr/>
          </p:nvSpPr>
          <p:spPr>
            <a:xfrm>
              <a:off x="4575083" y="1583703"/>
              <a:ext cx="2351978" cy="55935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700">
                <a:solidFill>
                  <a:srgbClr val="29396F"/>
                </a:solidFill>
                <a:latin typeface="Arial"/>
                <a:ea typeface="Arial"/>
                <a:cs typeface="Arial"/>
                <a:sym typeface="Arial"/>
              </a:endParaRPr>
            </a:p>
            <a:p>
              <a:pPr indent="0" lvl="0" marL="0" marR="0" rtl="0" algn="l">
                <a:spcBef>
                  <a:spcPts val="0"/>
                </a:spcBef>
                <a:spcAft>
                  <a:spcPts val="0"/>
                </a:spcAft>
                <a:buNone/>
              </a:pPr>
              <a:r>
                <a:rPr b="1" lang="en-US" sz="700">
                  <a:solidFill>
                    <a:srgbClr val="29396F"/>
                  </a:solidFill>
                  <a:latin typeface="Arial"/>
                  <a:ea typeface="Arial"/>
                  <a:cs typeface="Arial"/>
                  <a:sym typeface="Arial"/>
                </a:rPr>
                <a:t>Builds capacity</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Ensures opportunities to develop strengths, build capacity, and address identified needs of all individuals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Supports growth through mentoring and coaching by providing specific, constructive, and actionable feedback</a:t>
              </a:r>
              <a:endParaRPr b="1" sz="700">
                <a:solidFill>
                  <a:srgbClr val="000000"/>
                </a:solidFill>
                <a:latin typeface="Arial"/>
                <a:ea typeface="Arial"/>
                <a:cs typeface="Arial"/>
                <a:sym typeface="Arial"/>
              </a:endParaRPr>
            </a:p>
            <a:p>
              <a:pPr indent="0" lvl="0" marL="0" marR="0" rtl="0" algn="l">
                <a:spcBef>
                  <a:spcPts val="0"/>
                </a:spcBef>
                <a:spcAft>
                  <a:spcPts val="0"/>
                </a:spcAft>
                <a:buNone/>
              </a:pPr>
              <a:r>
                <a:t/>
              </a:r>
              <a:endParaRPr b="1" sz="700">
                <a:solidFill>
                  <a:srgbClr val="29396F"/>
                </a:solidFill>
                <a:latin typeface="Arial"/>
                <a:ea typeface="Arial"/>
                <a:cs typeface="Arial"/>
                <a:sym typeface="Arial"/>
              </a:endParaRPr>
            </a:p>
            <a:p>
              <a:pPr indent="0" lvl="0" marL="0" marR="0" rtl="0" algn="l">
                <a:spcBef>
                  <a:spcPts val="0"/>
                </a:spcBef>
                <a:spcAft>
                  <a:spcPts val="0"/>
                </a:spcAft>
                <a:buNone/>
              </a:pPr>
              <a:r>
                <a:rPr b="1" lang="en-US" sz="700">
                  <a:solidFill>
                    <a:srgbClr val="29396F"/>
                  </a:solidFill>
                  <a:latin typeface="Arial"/>
                  <a:ea typeface="Arial"/>
                  <a:cs typeface="Arial"/>
                  <a:sym typeface="Arial"/>
                </a:rPr>
                <a:t>Promotes collaboration</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Values the capacity of all to contribute and engage in decisions that impact their work</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Encourages development of collective, organizational norms and structures that promote community of  collaboration and distributed leadership</a:t>
              </a:r>
              <a:endParaRPr/>
            </a:p>
            <a:p>
              <a:pPr indent="0" lvl="0" marL="0" marR="0" rtl="0" algn="l">
                <a:spcBef>
                  <a:spcPts val="0"/>
                </a:spcBef>
                <a:spcAft>
                  <a:spcPts val="0"/>
                </a:spcAft>
                <a:buNone/>
              </a:pPr>
              <a:r>
                <a:t/>
              </a:r>
              <a:endParaRPr b="1" sz="700">
                <a:solidFill>
                  <a:srgbClr val="29396F"/>
                </a:solidFill>
                <a:latin typeface="Arial"/>
                <a:ea typeface="Arial"/>
                <a:cs typeface="Arial"/>
                <a:sym typeface="Arial"/>
              </a:endParaRPr>
            </a:p>
            <a:p>
              <a:pPr indent="0" lvl="0" marL="0" marR="0" rtl="0" algn="l">
                <a:spcBef>
                  <a:spcPts val="0"/>
                </a:spcBef>
                <a:spcAft>
                  <a:spcPts val="0"/>
                </a:spcAft>
                <a:buNone/>
              </a:pPr>
              <a:r>
                <a:rPr b="1" lang="en-US" sz="700">
                  <a:solidFill>
                    <a:srgbClr val="29396F"/>
                  </a:solidFill>
                  <a:latin typeface="Arial"/>
                  <a:ea typeface="Arial"/>
                  <a:cs typeface="Arial"/>
                  <a:sym typeface="Arial"/>
                </a:rPr>
                <a:t>Inspires action</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Inspires others to accomplish things that might seem beyond their grasp</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Motivates staff to assume responsibility for achieving campus/district vision for all students</a:t>
              </a:r>
              <a:endParaRPr/>
            </a:p>
            <a:p>
              <a:pPr indent="0" lvl="0" marL="0" marR="0" rtl="0" algn="l">
                <a:spcBef>
                  <a:spcPts val="0"/>
                </a:spcBef>
                <a:spcAft>
                  <a:spcPts val="0"/>
                </a:spcAft>
                <a:buNone/>
              </a:pPr>
              <a:r>
                <a:t/>
              </a:r>
              <a:endParaRPr b="1" sz="700">
                <a:solidFill>
                  <a:srgbClr val="29396F"/>
                </a:solidFill>
                <a:latin typeface="Arial"/>
                <a:ea typeface="Arial"/>
                <a:cs typeface="Arial"/>
                <a:sym typeface="Arial"/>
              </a:endParaRPr>
            </a:p>
            <a:p>
              <a:pPr indent="0" lvl="0" marL="0" marR="0" rtl="0" algn="l">
                <a:spcBef>
                  <a:spcPts val="0"/>
                </a:spcBef>
                <a:spcAft>
                  <a:spcPts val="0"/>
                </a:spcAft>
                <a:buNone/>
              </a:pPr>
              <a:r>
                <a:rPr b="1" lang="en-US" sz="700">
                  <a:solidFill>
                    <a:srgbClr val="29396F"/>
                  </a:solidFill>
                  <a:latin typeface="Arial"/>
                  <a:ea typeface="Arial"/>
                  <a:cs typeface="Arial"/>
                  <a:sym typeface="Arial"/>
                </a:rPr>
                <a:t>Develops leaders </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Utilizes rigorous processes to identify, hire, place, and retain skilled staff </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Focuses on identifying the strengths in all staff and matching  staff to roles that grow capacity</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Develops future leaders through fair allocation of strategic assignments and delegated leadership responsibilities</a:t>
              </a:r>
              <a:endParaRPr/>
            </a:p>
            <a:p>
              <a:pPr indent="0" lvl="0" marL="0" marR="0" rtl="0" algn="l">
                <a:spcBef>
                  <a:spcPts val="0"/>
                </a:spcBef>
                <a:spcAft>
                  <a:spcPts val="0"/>
                </a:spcAft>
                <a:buNone/>
              </a:pPr>
              <a:r>
                <a:t/>
              </a:r>
              <a:endParaRPr sz="700">
                <a:solidFill>
                  <a:srgbClr val="231F20"/>
                </a:solidFill>
                <a:latin typeface="Arial"/>
                <a:ea typeface="Arial"/>
                <a:cs typeface="Arial"/>
                <a:sym typeface="Arial"/>
              </a:endParaRPr>
            </a:p>
          </p:txBody>
        </p:sp>
        <p:sp>
          <p:nvSpPr>
            <p:cNvPr id="77" name="Google Shape;77;p11"/>
            <p:cNvSpPr/>
            <p:nvPr/>
          </p:nvSpPr>
          <p:spPr>
            <a:xfrm>
              <a:off x="6988894" y="1583703"/>
              <a:ext cx="2325720" cy="532261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700">
                <a:solidFill>
                  <a:srgbClr val="21602E"/>
                </a:solidFill>
                <a:latin typeface="Arial"/>
                <a:ea typeface="Arial"/>
                <a:cs typeface="Arial"/>
                <a:sym typeface="Arial"/>
              </a:endParaRPr>
            </a:p>
            <a:p>
              <a:pPr indent="0" lvl="0" marL="0" marR="0" rtl="0" algn="l">
                <a:spcBef>
                  <a:spcPts val="0"/>
                </a:spcBef>
                <a:spcAft>
                  <a:spcPts val="0"/>
                </a:spcAft>
                <a:buNone/>
              </a:pPr>
              <a:r>
                <a:rPr b="1" lang="en-US" sz="700">
                  <a:solidFill>
                    <a:srgbClr val="21602E"/>
                  </a:solidFill>
                  <a:latin typeface="Arial"/>
                  <a:ea typeface="Arial"/>
                  <a:cs typeface="Arial"/>
                  <a:sym typeface="Arial"/>
                </a:rPr>
                <a:t>Scans Environment</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Exhibits understanding of dense and complex connections between organizational elements and external environment</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Demonstrates foresight by engaging the organization in likely futures and scenario planning to identify concerns and opportunities for improvement</a:t>
              </a:r>
              <a:endParaRPr/>
            </a:p>
            <a:p>
              <a:pPr indent="0" lvl="0" marL="0" marR="0" rtl="0" algn="l">
                <a:spcBef>
                  <a:spcPts val="0"/>
                </a:spcBef>
                <a:spcAft>
                  <a:spcPts val="0"/>
                </a:spcAft>
                <a:buNone/>
              </a:pPr>
              <a:r>
                <a:t/>
              </a:r>
              <a:endParaRPr b="1" sz="700">
                <a:solidFill>
                  <a:srgbClr val="21602E"/>
                </a:solidFill>
                <a:latin typeface="Arial"/>
                <a:ea typeface="Arial"/>
                <a:cs typeface="Arial"/>
                <a:sym typeface="Arial"/>
              </a:endParaRPr>
            </a:p>
            <a:p>
              <a:pPr indent="0" lvl="0" marL="0" marR="0" rtl="0" algn="l">
                <a:spcBef>
                  <a:spcPts val="0"/>
                </a:spcBef>
                <a:spcAft>
                  <a:spcPts val="0"/>
                </a:spcAft>
                <a:buNone/>
              </a:pPr>
              <a:r>
                <a:rPr b="1" lang="en-US" sz="700">
                  <a:solidFill>
                    <a:srgbClr val="21602E"/>
                  </a:solidFill>
                  <a:latin typeface="Arial"/>
                  <a:ea typeface="Arial"/>
                  <a:cs typeface="Arial"/>
                  <a:sym typeface="Arial"/>
                </a:rPr>
                <a:t>Champions solutions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Demonstrates intellectual curiosity and actively challenges the status quo</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Receptive to new ideas/perspectives from diverse stakeholders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Supports staff to try new practices and engage in risk-taking, aligned to vision and goals </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Engages organization with current research</a:t>
              </a:r>
              <a:endParaRPr/>
            </a:p>
            <a:p>
              <a:pPr indent="0" lvl="0" marL="0" marR="0" rtl="0" algn="l">
                <a:spcBef>
                  <a:spcPts val="0"/>
                </a:spcBef>
                <a:spcAft>
                  <a:spcPts val="0"/>
                </a:spcAft>
                <a:buNone/>
              </a:pPr>
              <a:r>
                <a:t/>
              </a:r>
              <a:endParaRPr b="1" sz="700">
                <a:solidFill>
                  <a:srgbClr val="21602E"/>
                </a:solidFill>
                <a:latin typeface="Arial"/>
                <a:ea typeface="Arial"/>
                <a:cs typeface="Arial"/>
                <a:sym typeface="Arial"/>
              </a:endParaRPr>
            </a:p>
            <a:p>
              <a:pPr indent="0" lvl="0" marL="0" marR="0" rtl="0" algn="l">
                <a:spcBef>
                  <a:spcPts val="0"/>
                </a:spcBef>
                <a:spcAft>
                  <a:spcPts val="0"/>
                </a:spcAft>
                <a:buNone/>
              </a:pPr>
              <a:r>
                <a:rPr b="1" lang="en-US" sz="700">
                  <a:solidFill>
                    <a:srgbClr val="21602E"/>
                  </a:solidFill>
                  <a:latin typeface="Arial"/>
                  <a:ea typeface="Arial"/>
                  <a:cs typeface="Arial"/>
                  <a:sym typeface="Arial"/>
                </a:rPr>
                <a:t>Manages change</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Demonstrates courage, initiative, and perseverance in bringing about meaningful change</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Resilient amid challenging circumstances</a:t>
              </a:r>
              <a:endParaRPr/>
            </a:p>
            <a:p>
              <a:pPr indent="-109265" lvl="0" marL="109265"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Anticipates and manages conflict in a constructive manner </a:t>
              </a:r>
              <a:endParaRPr/>
            </a:p>
            <a:p>
              <a:pPr indent="0" lvl="0" marL="0" marR="0" rtl="0" algn="l">
                <a:spcBef>
                  <a:spcPts val="0"/>
                </a:spcBef>
                <a:spcAft>
                  <a:spcPts val="0"/>
                </a:spcAft>
                <a:buNone/>
              </a:pPr>
              <a:r>
                <a:t/>
              </a:r>
              <a:endParaRPr b="1" sz="700">
                <a:solidFill>
                  <a:srgbClr val="21602E"/>
                </a:solidFill>
                <a:latin typeface="Arial"/>
                <a:ea typeface="Arial"/>
                <a:cs typeface="Arial"/>
                <a:sym typeface="Arial"/>
              </a:endParaRPr>
            </a:p>
            <a:p>
              <a:pPr indent="0" lvl="0" marL="0" marR="0" rtl="0" algn="l">
                <a:spcBef>
                  <a:spcPts val="0"/>
                </a:spcBef>
                <a:spcAft>
                  <a:spcPts val="0"/>
                </a:spcAft>
                <a:buNone/>
              </a:pPr>
              <a:r>
                <a:rPr b="1" lang="en-US" sz="700">
                  <a:solidFill>
                    <a:srgbClr val="21602E"/>
                  </a:solidFill>
                  <a:latin typeface="Arial"/>
                  <a:ea typeface="Arial"/>
                  <a:cs typeface="Arial"/>
                  <a:sym typeface="Arial"/>
                </a:rPr>
                <a:t>Acknowledges outcomes</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Creates a positive environment by recognizing and celebrating individual and team effort and success</a:t>
              </a:r>
              <a:endParaRPr/>
            </a:p>
            <a:p>
              <a:pPr indent="-182108" lvl="0" marL="182108" marR="0" rtl="0" algn="l">
                <a:spcBef>
                  <a:spcPts val="0"/>
                </a:spcBef>
                <a:spcAft>
                  <a:spcPts val="0"/>
                </a:spcAft>
                <a:buClr>
                  <a:srgbClr val="231F20"/>
                </a:buClr>
                <a:buSzPts val="700"/>
                <a:buFont typeface="Arial"/>
                <a:buChar char="•"/>
              </a:pPr>
              <a:r>
                <a:rPr lang="en-US" sz="700">
                  <a:solidFill>
                    <a:srgbClr val="231F20"/>
                  </a:solidFill>
                  <a:latin typeface="Arial"/>
                  <a:ea typeface="Arial"/>
                  <a:cs typeface="Arial"/>
                  <a:sym typeface="Arial"/>
                </a:rPr>
                <a:t>Acknowledges failure as opportunity to learn and improve</a:t>
              </a:r>
              <a:endParaRPr/>
            </a:p>
            <a:p>
              <a:pPr indent="-137658" lvl="0" marL="182108" marR="0" rtl="0" algn="l">
                <a:spcBef>
                  <a:spcPts val="0"/>
                </a:spcBef>
                <a:spcAft>
                  <a:spcPts val="0"/>
                </a:spcAft>
                <a:buClr>
                  <a:schemeClr val="dk1"/>
                </a:buClr>
                <a:buSzPts val="700"/>
                <a:buFont typeface="Arial"/>
                <a:buNone/>
              </a:pPr>
              <a:r>
                <a:t/>
              </a:r>
              <a:endParaRPr sz="700">
                <a:solidFill>
                  <a:srgbClr val="231F20"/>
                </a:solidFill>
                <a:latin typeface="Arial"/>
                <a:ea typeface="Arial"/>
                <a:cs typeface="Arial"/>
                <a:sym typeface="Arial"/>
              </a:endParaRPr>
            </a:p>
          </p:txBody>
        </p:sp>
        <p:sp>
          <p:nvSpPr>
            <p:cNvPr id="78" name="Google Shape;78;p11"/>
            <p:cNvSpPr txBox="1"/>
            <p:nvPr/>
          </p:nvSpPr>
          <p:spPr>
            <a:xfrm>
              <a:off x="-252536" y="1196752"/>
              <a:ext cx="2451381" cy="397201"/>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400">
                  <a:solidFill>
                    <a:schemeClr val="lt1"/>
                  </a:solidFill>
                  <a:latin typeface="Calibri"/>
                  <a:ea typeface="Calibri"/>
                  <a:cs typeface="Calibri"/>
                  <a:sym typeface="Calibri"/>
                </a:rPr>
                <a:t>Positive Engagement</a:t>
              </a:r>
              <a:endParaRPr/>
            </a:p>
          </p:txBody>
        </p:sp>
        <p:sp>
          <p:nvSpPr>
            <p:cNvPr id="79" name="Google Shape;79;p11"/>
            <p:cNvSpPr txBox="1"/>
            <p:nvPr/>
          </p:nvSpPr>
          <p:spPr>
            <a:xfrm>
              <a:off x="2108260" y="1209488"/>
              <a:ext cx="2451381" cy="397201"/>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400">
                  <a:solidFill>
                    <a:schemeClr val="lt1"/>
                  </a:solidFill>
                  <a:latin typeface="Calibri"/>
                  <a:ea typeface="Calibri"/>
                  <a:cs typeface="Calibri"/>
                  <a:sym typeface="Calibri"/>
                </a:rPr>
                <a:t>Student-centered Excellence</a:t>
              </a:r>
              <a:endParaRPr/>
            </a:p>
          </p:txBody>
        </p:sp>
        <p:sp>
          <p:nvSpPr>
            <p:cNvPr id="80" name="Google Shape;80;p11"/>
            <p:cNvSpPr txBox="1"/>
            <p:nvPr/>
          </p:nvSpPr>
          <p:spPr>
            <a:xfrm>
              <a:off x="4531039" y="1209488"/>
              <a:ext cx="2451381" cy="397201"/>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400">
                  <a:solidFill>
                    <a:schemeClr val="lt1"/>
                  </a:solidFill>
                  <a:latin typeface="Calibri"/>
                  <a:ea typeface="Calibri"/>
                  <a:cs typeface="Calibri"/>
                  <a:sym typeface="Calibri"/>
                </a:rPr>
                <a:t>Joint Empowerment</a:t>
              </a:r>
              <a:endParaRPr/>
            </a:p>
          </p:txBody>
        </p:sp>
        <p:sp>
          <p:nvSpPr>
            <p:cNvPr id="81" name="Google Shape;81;p11"/>
            <p:cNvSpPr txBox="1"/>
            <p:nvPr/>
          </p:nvSpPr>
          <p:spPr>
            <a:xfrm>
              <a:off x="6975714" y="1214037"/>
              <a:ext cx="2451381" cy="397201"/>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400">
                  <a:solidFill>
                    <a:schemeClr val="lt1"/>
                  </a:solidFill>
                  <a:latin typeface="Calibri"/>
                  <a:ea typeface="Calibri"/>
                  <a:cs typeface="Calibri"/>
                  <a:sym typeface="Calibri"/>
                </a:rPr>
                <a:t>Adaptive Innovation</a:t>
              </a: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apid">
  <p:cSld name="Rapid">
    <p:spTree>
      <p:nvGrpSpPr>
        <p:cNvPr id="82" name="Shape 82"/>
        <p:cNvGrpSpPr/>
        <p:nvPr/>
      </p:nvGrpSpPr>
      <p:grpSpPr>
        <a:xfrm>
          <a:off x="0" y="0"/>
          <a:ext cx="0" cy="0"/>
          <a:chOff x="0" y="0"/>
          <a:chExt cx="0" cy="0"/>
        </a:xfrm>
      </p:grpSpPr>
      <p:sp>
        <p:nvSpPr>
          <p:cNvPr id="83" name="Google Shape;83;p12"/>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2"/>
          <p:cNvSpPr/>
          <p:nvPr/>
        </p:nvSpPr>
        <p:spPr>
          <a:xfrm>
            <a:off x="683568" y="1920282"/>
            <a:ext cx="681768" cy="973955"/>
          </a:xfrm>
          <a:custGeom>
            <a:rect b="b" l="l" r="r" t="t"/>
            <a:pathLst>
              <a:path extrusionOk="0" h="681768" w="973954">
                <a:moveTo>
                  <a:pt x="973953" y="0"/>
                </a:moveTo>
                <a:lnTo>
                  <a:pt x="973953" y="443149"/>
                </a:lnTo>
                <a:lnTo>
                  <a:pt x="486977" y="681768"/>
                </a:lnTo>
                <a:lnTo>
                  <a:pt x="1" y="443149"/>
                </a:lnTo>
                <a:lnTo>
                  <a:pt x="1" y="0"/>
                </a:lnTo>
                <a:lnTo>
                  <a:pt x="486977" y="238619"/>
                </a:lnTo>
                <a:lnTo>
                  <a:pt x="973953" y="0"/>
                </a:lnTo>
                <a:close/>
              </a:path>
            </a:pathLst>
          </a:custGeom>
          <a:solidFill>
            <a:srgbClr val="800000"/>
          </a:solidFill>
          <a:ln cap="flat" cmpd="sng" w="25400">
            <a:solidFill>
              <a:srgbClr val="800000"/>
            </a:solidFill>
            <a:prstDash val="solid"/>
            <a:round/>
            <a:headEnd len="sm" w="sm" type="none"/>
            <a:tailEnd len="sm" w="sm" type="none"/>
          </a:ln>
        </p:spPr>
        <p:txBody>
          <a:bodyPr anchorCtr="0" anchor="ctr" bIns="361200" lIns="20300" spcFirstLastPara="1" rIns="20300" wrap="square" tIns="361200">
            <a:noAutofit/>
          </a:bodyPr>
          <a:lstStyle/>
          <a:p>
            <a:pPr indent="0" lvl="0" marL="0" marR="0" rtl="0" algn="ctr">
              <a:lnSpc>
                <a:spcPct val="90000"/>
              </a:lnSpc>
              <a:spcBef>
                <a:spcPts val="0"/>
              </a:spcBef>
              <a:spcAft>
                <a:spcPts val="0"/>
              </a:spcAft>
              <a:buClr>
                <a:schemeClr val="lt1"/>
              </a:buClr>
              <a:buSzPts val="3200"/>
              <a:buFont typeface="Calibri"/>
              <a:buNone/>
            </a:pPr>
            <a:r>
              <a:rPr b="1" lang="en-US" sz="3200">
                <a:solidFill>
                  <a:schemeClr val="lt1"/>
                </a:solidFill>
                <a:latin typeface="Calibri"/>
                <a:ea typeface="Calibri"/>
                <a:cs typeface="Calibri"/>
                <a:sym typeface="Calibri"/>
              </a:rPr>
              <a:t>R</a:t>
            </a:r>
            <a:endParaRPr/>
          </a:p>
        </p:txBody>
      </p:sp>
      <p:sp>
        <p:nvSpPr>
          <p:cNvPr id="85" name="Google Shape;85;p12"/>
          <p:cNvSpPr/>
          <p:nvPr/>
        </p:nvSpPr>
        <p:spPr>
          <a:xfrm>
            <a:off x="1365336" y="1920284"/>
            <a:ext cx="6572837" cy="633403"/>
          </a:xfrm>
          <a:custGeom>
            <a:rect b="b" l="l" r="r" t="t"/>
            <a:pathLst>
              <a:path extrusionOk="0" h="6572837" w="633403">
                <a:moveTo>
                  <a:pt x="633403" y="1095495"/>
                </a:moveTo>
                <a:lnTo>
                  <a:pt x="633403" y="5477342"/>
                </a:lnTo>
                <a:cubicBezTo>
                  <a:pt x="633403" y="6082363"/>
                  <a:pt x="628848" y="6572832"/>
                  <a:pt x="623230" y="6572832"/>
                </a:cubicBezTo>
                <a:lnTo>
                  <a:pt x="0" y="6572832"/>
                </a:lnTo>
                <a:lnTo>
                  <a:pt x="0" y="6572832"/>
                </a:lnTo>
                <a:lnTo>
                  <a:pt x="0" y="5"/>
                </a:lnTo>
                <a:lnTo>
                  <a:pt x="0" y="5"/>
                </a:lnTo>
                <a:lnTo>
                  <a:pt x="623230" y="5"/>
                </a:lnTo>
                <a:cubicBezTo>
                  <a:pt x="628848" y="5"/>
                  <a:pt x="633403" y="490474"/>
                  <a:pt x="633403" y="1095495"/>
                </a:cubicBezTo>
                <a:close/>
              </a:path>
            </a:pathLst>
          </a:custGeom>
          <a:solidFill>
            <a:schemeClr val="lt1">
              <a:alpha val="89803"/>
            </a:schemeClr>
          </a:solidFill>
          <a:ln cap="flat" cmpd="sng" w="12700">
            <a:solidFill>
              <a:srgbClr val="7F7F7F"/>
            </a:solidFill>
            <a:prstDash val="solid"/>
            <a:miter lim="800000"/>
            <a:headEnd len="sm" w="sm" type="none"/>
            <a:tailEnd len="sm" w="sm" type="none"/>
          </a:ln>
        </p:spPr>
        <p:txBody>
          <a:bodyPr anchorCtr="0" anchor="ctr" bIns="46150" lIns="170675" spcFirstLastPara="1" rIns="46150" wrap="square" tIns="46150">
            <a:noAutofit/>
          </a:bodyPr>
          <a:lstStyle/>
          <a:p>
            <a:pPr indent="0" lvl="1" marL="0" marR="0" rtl="0" algn="l">
              <a:lnSpc>
                <a:spcPct val="90000"/>
              </a:lnSpc>
              <a:spcBef>
                <a:spcPts val="0"/>
              </a:spcBef>
              <a:spcAft>
                <a:spcPts val="0"/>
              </a:spcAft>
              <a:buClr>
                <a:schemeClr val="dk1"/>
              </a:buClr>
              <a:buSzPts val="2400"/>
              <a:buFont typeface="Calibri"/>
              <a:buNone/>
            </a:pPr>
            <a:r>
              <a:rPr b="0" i="0" lang="en-US" sz="2400" u="none" cap="none" strike="noStrike">
                <a:solidFill>
                  <a:schemeClr val="dk1"/>
                </a:solidFill>
                <a:latin typeface="Calibri"/>
                <a:ea typeface="Calibri"/>
                <a:cs typeface="Calibri"/>
                <a:sym typeface="Calibri"/>
              </a:rPr>
              <a:t>Recommend</a:t>
            </a:r>
            <a:r>
              <a:rPr b="0" i="0" lang="en-US" sz="3600" u="none" cap="none" strike="noStrike">
                <a:solidFill>
                  <a:schemeClr val="dk1"/>
                </a:solidFill>
                <a:latin typeface="Calibri"/>
                <a:ea typeface="Calibri"/>
                <a:cs typeface="Calibri"/>
                <a:sym typeface="Calibri"/>
              </a:rPr>
              <a:t> </a:t>
            </a:r>
            <a:endParaRPr b="1" i="0" sz="3600" u="none" cap="none" strike="noStrike">
              <a:solidFill>
                <a:schemeClr val="dk1"/>
              </a:solidFill>
              <a:latin typeface="Calibri"/>
              <a:ea typeface="Calibri"/>
              <a:cs typeface="Calibri"/>
              <a:sym typeface="Calibri"/>
            </a:endParaRPr>
          </a:p>
        </p:txBody>
      </p:sp>
      <p:sp>
        <p:nvSpPr>
          <p:cNvPr id="86" name="Google Shape;86;p12"/>
          <p:cNvSpPr/>
          <p:nvPr/>
        </p:nvSpPr>
        <p:spPr>
          <a:xfrm>
            <a:off x="683568" y="2775736"/>
            <a:ext cx="681768" cy="973954"/>
          </a:xfrm>
          <a:custGeom>
            <a:rect b="b" l="l" r="r" t="t"/>
            <a:pathLst>
              <a:path extrusionOk="0" h="681768" w="973954">
                <a:moveTo>
                  <a:pt x="973953" y="0"/>
                </a:moveTo>
                <a:lnTo>
                  <a:pt x="973953" y="443149"/>
                </a:lnTo>
                <a:lnTo>
                  <a:pt x="486977" y="681768"/>
                </a:lnTo>
                <a:lnTo>
                  <a:pt x="1" y="443149"/>
                </a:lnTo>
                <a:lnTo>
                  <a:pt x="1" y="0"/>
                </a:lnTo>
                <a:lnTo>
                  <a:pt x="486977" y="238619"/>
                </a:lnTo>
                <a:lnTo>
                  <a:pt x="973953" y="0"/>
                </a:lnTo>
                <a:close/>
              </a:path>
            </a:pathLst>
          </a:custGeom>
          <a:solidFill>
            <a:srgbClr val="800000"/>
          </a:solidFill>
          <a:ln cap="flat" cmpd="sng" w="25400">
            <a:solidFill>
              <a:srgbClr val="800000"/>
            </a:solidFill>
            <a:prstDash val="solid"/>
            <a:round/>
            <a:headEnd len="sm" w="sm" type="none"/>
            <a:tailEnd len="sm" w="sm" type="none"/>
          </a:ln>
        </p:spPr>
        <p:txBody>
          <a:bodyPr anchorCtr="0" anchor="ctr" bIns="361200" lIns="20300" spcFirstLastPara="1" rIns="20300" wrap="square" tIns="361200">
            <a:noAutofit/>
          </a:bodyPr>
          <a:lstStyle/>
          <a:p>
            <a:pPr indent="0" lvl="0" marL="0" marR="0" rtl="0" algn="ctr">
              <a:lnSpc>
                <a:spcPct val="90000"/>
              </a:lnSpc>
              <a:spcBef>
                <a:spcPts val="0"/>
              </a:spcBef>
              <a:spcAft>
                <a:spcPts val="0"/>
              </a:spcAft>
              <a:buClr>
                <a:schemeClr val="lt1"/>
              </a:buClr>
              <a:buSzPts val="3200"/>
              <a:buFont typeface="Calibri"/>
              <a:buNone/>
            </a:pPr>
            <a:r>
              <a:rPr b="1" lang="en-US" sz="3200">
                <a:solidFill>
                  <a:schemeClr val="lt1"/>
                </a:solidFill>
                <a:latin typeface="Calibri"/>
                <a:ea typeface="Calibri"/>
                <a:cs typeface="Calibri"/>
                <a:sym typeface="Calibri"/>
              </a:rPr>
              <a:t>A</a:t>
            </a:r>
            <a:endParaRPr/>
          </a:p>
        </p:txBody>
      </p:sp>
      <p:sp>
        <p:nvSpPr>
          <p:cNvPr id="87" name="Google Shape;87;p12"/>
          <p:cNvSpPr/>
          <p:nvPr/>
        </p:nvSpPr>
        <p:spPr>
          <a:xfrm>
            <a:off x="1365335" y="2775736"/>
            <a:ext cx="6572838" cy="633071"/>
          </a:xfrm>
          <a:custGeom>
            <a:rect b="b" l="l" r="r" t="t"/>
            <a:pathLst>
              <a:path extrusionOk="0" h="6572837" w="633070">
                <a:moveTo>
                  <a:pt x="633070" y="1095501"/>
                </a:moveTo>
                <a:lnTo>
                  <a:pt x="633070" y="5477336"/>
                </a:lnTo>
                <a:cubicBezTo>
                  <a:pt x="633070" y="6082364"/>
                  <a:pt x="628520" y="6572832"/>
                  <a:pt x="622907" y="6572832"/>
                </a:cubicBezTo>
                <a:lnTo>
                  <a:pt x="0" y="6572832"/>
                </a:lnTo>
                <a:lnTo>
                  <a:pt x="0" y="6572832"/>
                </a:lnTo>
                <a:lnTo>
                  <a:pt x="0" y="5"/>
                </a:lnTo>
                <a:lnTo>
                  <a:pt x="0" y="5"/>
                </a:lnTo>
                <a:lnTo>
                  <a:pt x="622907" y="5"/>
                </a:lnTo>
                <a:cubicBezTo>
                  <a:pt x="628520" y="5"/>
                  <a:pt x="633070" y="490473"/>
                  <a:pt x="633070" y="1095501"/>
                </a:cubicBezTo>
                <a:close/>
              </a:path>
            </a:pathLst>
          </a:custGeom>
          <a:solidFill>
            <a:schemeClr val="lt1">
              <a:alpha val="89803"/>
            </a:schemeClr>
          </a:solidFill>
          <a:ln cap="flat" cmpd="sng" w="12700">
            <a:solidFill>
              <a:srgbClr val="7F7F7F"/>
            </a:solidFill>
            <a:prstDash val="solid"/>
            <a:miter lim="800000"/>
            <a:headEnd len="sm" w="sm" type="none"/>
            <a:tailEnd len="sm" w="sm" type="none"/>
          </a:ln>
        </p:spPr>
        <p:txBody>
          <a:bodyPr anchorCtr="0" anchor="ctr" bIns="46125" lIns="170675" spcFirstLastPara="1" rIns="46125" wrap="square" tIns="46125">
            <a:noAutofit/>
          </a:bodyPr>
          <a:lstStyle/>
          <a:p>
            <a:pPr indent="0" lvl="1" marL="0" marR="0" rtl="0" algn="l">
              <a:lnSpc>
                <a:spcPct val="90000"/>
              </a:lnSpc>
              <a:spcBef>
                <a:spcPts val="0"/>
              </a:spcBef>
              <a:spcAft>
                <a:spcPts val="0"/>
              </a:spcAft>
              <a:buClr>
                <a:schemeClr val="dk1"/>
              </a:buClr>
              <a:buSzPts val="2400"/>
              <a:buFont typeface="Calibri"/>
              <a:buNone/>
            </a:pPr>
            <a:r>
              <a:rPr b="0" i="0" lang="en-US" sz="2400" u="none" cap="none" strike="noStrike">
                <a:solidFill>
                  <a:schemeClr val="dk1"/>
                </a:solidFill>
                <a:latin typeface="Calibri"/>
                <a:ea typeface="Calibri"/>
                <a:cs typeface="Calibri"/>
                <a:sym typeface="Calibri"/>
              </a:rPr>
              <a:t>Agree</a:t>
            </a:r>
            <a:endParaRPr b="1" i="0" sz="3600" u="none" cap="none" strike="noStrike">
              <a:solidFill>
                <a:schemeClr val="dk1"/>
              </a:solidFill>
              <a:latin typeface="Calibri"/>
              <a:ea typeface="Calibri"/>
              <a:cs typeface="Calibri"/>
              <a:sym typeface="Calibri"/>
            </a:endParaRPr>
          </a:p>
        </p:txBody>
      </p:sp>
      <p:sp>
        <p:nvSpPr>
          <p:cNvPr id="88" name="Google Shape;88;p12"/>
          <p:cNvSpPr/>
          <p:nvPr/>
        </p:nvSpPr>
        <p:spPr>
          <a:xfrm>
            <a:off x="683568" y="3631188"/>
            <a:ext cx="681768" cy="973954"/>
          </a:xfrm>
          <a:custGeom>
            <a:rect b="b" l="l" r="r" t="t"/>
            <a:pathLst>
              <a:path extrusionOk="0" h="681768" w="973954">
                <a:moveTo>
                  <a:pt x="973953" y="0"/>
                </a:moveTo>
                <a:lnTo>
                  <a:pt x="973953" y="443149"/>
                </a:lnTo>
                <a:lnTo>
                  <a:pt x="486977" y="681768"/>
                </a:lnTo>
                <a:lnTo>
                  <a:pt x="1" y="443149"/>
                </a:lnTo>
                <a:lnTo>
                  <a:pt x="1" y="0"/>
                </a:lnTo>
                <a:lnTo>
                  <a:pt x="486977" y="238619"/>
                </a:lnTo>
                <a:lnTo>
                  <a:pt x="973953" y="0"/>
                </a:lnTo>
                <a:close/>
              </a:path>
            </a:pathLst>
          </a:custGeom>
          <a:solidFill>
            <a:srgbClr val="800000"/>
          </a:solidFill>
          <a:ln cap="flat" cmpd="sng" w="25400">
            <a:solidFill>
              <a:srgbClr val="800000"/>
            </a:solidFill>
            <a:prstDash val="solid"/>
            <a:round/>
            <a:headEnd len="sm" w="sm" type="none"/>
            <a:tailEnd len="sm" w="sm" type="none"/>
          </a:ln>
        </p:spPr>
        <p:txBody>
          <a:bodyPr anchorCtr="0" anchor="ctr" bIns="361200" lIns="20300" spcFirstLastPara="1" rIns="20300" wrap="square" tIns="361200">
            <a:noAutofit/>
          </a:bodyPr>
          <a:lstStyle/>
          <a:p>
            <a:pPr indent="0" lvl="0" marL="0" marR="0" rtl="0" algn="ctr">
              <a:lnSpc>
                <a:spcPct val="90000"/>
              </a:lnSpc>
              <a:spcBef>
                <a:spcPts val="0"/>
              </a:spcBef>
              <a:spcAft>
                <a:spcPts val="0"/>
              </a:spcAft>
              <a:buClr>
                <a:schemeClr val="lt1"/>
              </a:buClr>
              <a:buSzPts val="3200"/>
              <a:buFont typeface="Calibri"/>
              <a:buNone/>
            </a:pPr>
            <a:r>
              <a:rPr b="1" lang="en-US" sz="3200">
                <a:solidFill>
                  <a:schemeClr val="lt1"/>
                </a:solidFill>
                <a:latin typeface="Calibri"/>
                <a:ea typeface="Calibri"/>
                <a:cs typeface="Calibri"/>
                <a:sym typeface="Calibri"/>
              </a:rPr>
              <a:t>P</a:t>
            </a:r>
            <a:endParaRPr/>
          </a:p>
        </p:txBody>
      </p:sp>
      <p:sp>
        <p:nvSpPr>
          <p:cNvPr id="89" name="Google Shape;89;p12"/>
          <p:cNvSpPr/>
          <p:nvPr/>
        </p:nvSpPr>
        <p:spPr>
          <a:xfrm>
            <a:off x="1365335" y="3631188"/>
            <a:ext cx="6572838" cy="633071"/>
          </a:xfrm>
          <a:custGeom>
            <a:rect b="b" l="l" r="r" t="t"/>
            <a:pathLst>
              <a:path extrusionOk="0" h="6572837" w="633070">
                <a:moveTo>
                  <a:pt x="633070" y="1095501"/>
                </a:moveTo>
                <a:lnTo>
                  <a:pt x="633070" y="5477336"/>
                </a:lnTo>
                <a:cubicBezTo>
                  <a:pt x="633070" y="6082364"/>
                  <a:pt x="628520" y="6572832"/>
                  <a:pt x="622907" y="6572832"/>
                </a:cubicBezTo>
                <a:lnTo>
                  <a:pt x="0" y="6572832"/>
                </a:lnTo>
                <a:lnTo>
                  <a:pt x="0" y="6572832"/>
                </a:lnTo>
                <a:lnTo>
                  <a:pt x="0" y="5"/>
                </a:lnTo>
                <a:lnTo>
                  <a:pt x="0" y="5"/>
                </a:lnTo>
                <a:lnTo>
                  <a:pt x="622907" y="5"/>
                </a:lnTo>
                <a:cubicBezTo>
                  <a:pt x="628520" y="5"/>
                  <a:pt x="633070" y="490473"/>
                  <a:pt x="633070" y="1095501"/>
                </a:cubicBezTo>
                <a:close/>
              </a:path>
            </a:pathLst>
          </a:custGeom>
          <a:solidFill>
            <a:schemeClr val="lt1">
              <a:alpha val="89803"/>
            </a:schemeClr>
          </a:solidFill>
          <a:ln cap="flat" cmpd="sng" w="12700">
            <a:solidFill>
              <a:srgbClr val="7F7F7F"/>
            </a:solidFill>
            <a:prstDash val="solid"/>
            <a:miter lim="800000"/>
            <a:headEnd len="sm" w="sm" type="none"/>
            <a:tailEnd len="sm" w="sm" type="none"/>
          </a:ln>
        </p:spPr>
        <p:txBody>
          <a:bodyPr anchorCtr="0" anchor="ctr" bIns="46125" lIns="170675" spcFirstLastPara="1" rIns="46125" wrap="square" tIns="46125">
            <a:noAutofit/>
          </a:bodyPr>
          <a:lstStyle/>
          <a:p>
            <a:pPr indent="0" lvl="1" marL="0" marR="0" rtl="0" algn="l">
              <a:lnSpc>
                <a:spcPct val="90000"/>
              </a:lnSpc>
              <a:spcBef>
                <a:spcPts val="0"/>
              </a:spcBef>
              <a:spcAft>
                <a:spcPts val="0"/>
              </a:spcAft>
              <a:buClr>
                <a:schemeClr val="dk1"/>
              </a:buClr>
              <a:buSzPts val="2400"/>
              <a:buFont typeface="Calibri"/>
              <a:buNone/>
            </a:pPr>
            <a:r>
              <a:rPr b="0" i="0" lang="en-US" sz="2400" u="none" cap="none" strike="noStrike">
                <a:solidFill>
                  <a:schemeClr val="dk1"/>
                </a:solidFill>
                <a:latin typeface="Calibri"/>
                <a:ea typeface="Calibri"/>
                <a:cs typeface="Calibri"/>
                <a:sym typeface="Calibri"/>
              </a:rPr>
              <a:t>Perform</a:t>
            </a:r>
            <a:endParaRPr b="0" i="0" sz="3600" u="none" cap="none" strike="noStrike">
              <a:solidFill>
                <a:schemeClr val="dk1"/>
              </a:solidFill>
              <a:latin typeface="Calibri"/>
              <a:ea typeface="Calibri"/>
              <a:cs typeface="Calibri"/>
              <a:sym typeface="Calibri"/>
            </a:endParaRPr>
          </a:p>
        </p:txBody>
      </p:sp>
      <p:sp>
        <p:nvSpPr>
          <p:cNvPr id="90" name="Google Shape;90;p12"/>
          <p:cNvSpPr/>
          <p:nvPr/>
        </p:nvSpPr>
        <p:spPr>
          <a:xfrm>
            <a:off x="683568" y="4486640"/>
            <a:ext cx="681768" cy="973954"/>
          </a:xfrm>
          <a:custGeom>
            <a:rect b="b" l="l" r="r" t="t"/>
            <a:pathLst>
              <a:path extrusionOk="0" h="681768" w="973954">
                <a:moveTo>
                  <a:pt x="973953" y="0"/>
                </a:moveTo>
                <a:lnTo>
                  <a:pt x="973953" y="443149"/>
                </a:lnTo>
                <a:lnTo>
                  <a:pt x="486977" y="681768"/>
                </a:lnTo>
                <a:lnTo>
                  <a:pt x="1" y="443149"/>
                </a:lnTo>
                <a:lnTo>
                  <a:pt x="1" y="0"/>
                </a:lnTo>
                <a:lnTo>
                  <a:pt x="486977" y="238619"/>
                </a:lnTo>
                <a:lnTo>
                  <a:pt x="973953" y="0"/>
                </a:lnTo>
                <a:close/>
              </a:path>
            </a:pathLst>
          </a:custGeom>
          <a:solidFill>
            <a:srgbClr val="800000"/>
          </a:solidFill>
          <a:ln cap="flat" cmpd="sng" w="25400">
            <a:solidFill>
              <a:srgbClr val="800000"/>
            </a:solidFill>
            <a:prstDash val="solid"/>
            <a:round/>
            <a:headEnd len="sm" w="sm" type="none"/>
            <a:tailEnd len="sm" w="sm" type="none"/>
          </a:ln>
        </p:spPr>
        <p:txBody>
          <a:bodyPr anchorCtr="0" anchor="ctr" bIns="361200" lIns="20300" spcFirstLastPara="1" rIns="20300" wrap="square" tIns="361200">
            <a:noAutofit/>
          </a:bodyPr>
          <a:lstStyle/>
          <a:p>
            <a:pPr indent="0" lvl="0" marL="0" marR="0" rtl="0" algn="ctr">
              <a:lnSpc>
                <a:spcPct val="90000"/>
              </a:lnSpc>
              <a:spcBef>
                <a:spcPts val="0"/>
              </a:spcBef>
              <a:spcAft>
                <a:spcPts val="0"/>
              </a:spcAft>
              <a:buClr>
                <a:schemeClr val="lt1"/>
              </a:buClr>
              <a:buSzPts val="3200"/>
              <a:buFont typeface="Calibri"/>
              <a:buNone/>
            </a:pPr>
            <a:r>
              <a:rPr b="1" lang="en-US" sz="3200">
                <a:solidFill>
                  <a:schemeClr val="lt1"/>
                </a:solidFill>
                <a:latin typeface="Calibri"/>
                <a:ea typeface="Calibri"/>
                <a:cs typeface="Calibri"/>
                <a:sym typeface="Calibri"/>
              </a:rPr>
              <a:t>I</a:t>
            </a:r>
            <a:endParaRPr/>
          </a:p>
        </p:txBody>
      </p:sp>
      <p:sp>
        <p:nvSpPr>
          <p:cNvPr id="91" name="Google Shape;91;p12"/>
          <p:cNvSpPr/>
          <p:nvPr/>
        </p:nvSpPr>
        <p:spPr>
          <a:xfrm>
            <a:off x="1365335" y="4486640"/>
            <a:ext cx="6572838" cy="633071"/>
          </a:xfrm>
          <a:custGeom>
            <a:rect b="b" l="l" r="r" t="t"/>
            <a:pathLst>
              <a:path extrusionOk="0" h="6572837" w="633070">
                <a:moveTo>
                  <a:pt x="633070" y="1095501"/>
                </a:moveTo>
                <a:lnTo>
                  <a:pt x="633070" y="5477336"/>
                </a:lnTo>
                <a:cubicBezTo>
                  <a:pt x="633070" y="6082364"/>
                  <a:pt x="628520" y="6572832"/>
                  <a:pt x="622907" y="6572832"/>
                </a:cubicBezTo>
                <a:lnTo>
                  <a:pt x="0" y="6572832"/>
                </a:lnTo>
                <a:lnTo>
                  <a:pt x="0" y="6572832"/>
                </a:lnTo>
                <a:lnTo>
                  <a:pt x="0" y="5"/>
                </a:lnTo>
                <a:lnTo>
                  <a:pt x="0" y="5"/>
                </a:lnTo>
                <a:lnTo>
                  <a:pt x="622907" y="5"/>
                </a:lnTo>
                <a:cubicBezTo>
                  <a:pt x="628520" y="5"/>
                  <a:pt x="633070" y="490473"/>
                  <a:pt x="633070" y="1095501"/>
                </a:cubicBezTo>
                <a:close/>
              </a:path>
            </a:pathLst>
          </a:custGeom>
          <a:solidFill>
            <a:schemeClr val="lt1">
              <a:alpha val="89803"/>
            </a:schemeClr>
          </a:solidFill>
          <a:ln cap="flat" cmpd="sng" w="12700">
            <a:solidFill>
              <a:srgbClr val="7F7F7F"/>
            </a:solidFill>
            <a:prstDash val="solid"/>
            <a:miter lim="800000"/>
            <a:headEnd len="sm" w="sm" type="none"/>
            <a:tailEnd len="sm" w="sm" type="none"/>
          </a:ln>
        </p:spPr>
        <p:txBody>
          <a:bodyPr anchorCtr="0" anchor="ctr" bIns="46125" lIns="170675" spcFirstLastPara="1" rIns="46125" wrap="square" tIns="46125">
            <a:noAutofit/>
          </a:bodyPr>
          <a:lstStyle/>
          <a:p>
            <a:pPr indent="0" lvl="1" marL="0" marR="0" rtl="0" algn="l">
              <a:lnSpc>
                <a:spcPct val="90000"/>
              </a:lnSpc>
              <a:spcBef>
                <a:spcPts val="0"/>
              </a:spcBef>
              <a:spcAft>
                <a:spcPts val="0"/>
              </a:spcAft>
              <a:buClr>
                <a:schemeClr val="dk1"/>
              </a:buClr>
              <a:buSzPts val="2400"/>
              <a:buFont typeface="Calibri"/>
              <a:buNone/>
            </a:pPr>
            <a:r>
              <a:rPr b="0" i="0" lang="en-US" sz="2400" u="none" cap="none" strike="noStrike">
                <a:solidFill>
                  <a:schemeClr val="dk1"/>
                </a:solidFill>
                <a:latin typeface="Calibri"/>
                <a:ea typeface="Calibri"/>
                <a:cs typeface="Calibri"/>
                <a:sym typeface="Calibri"/>
              </a:rPr>
              <a:t>Input</a:t>
            </a:r>
            <a:endParaRPr b="1" i="0" sz="2400" u="none" cap="none" strike="noStrike">
              <a:solidFill>
                <a:schemeClr val="dk1"/>
              </a:solidFill>
              <a:latin typeface="Calibri"/>
              <a:ea typeface="Calibri"/>
              <a:cs typeface="Calibri"/>
              <a:sym typeface="Calibri"/>
            </a:endParaRPr>
          </a:p>
        </p:txBody>
      </p:sp>
      <p:sp>
        <p:nvSpPr>
          <p:cNvPr id="92" name="Google Shape;92;p12"/>
          <p:cNvSpPr/>
          <p:nvPr/>
        </p:nvSpPr>
        <p:spPr>
          <a:xfrm>
            <a:off x="683568" y="5342092"/>
            <a:ext cx="681768" cy="973954"/>
          </a:xfrm>
          <a:custGeom>
            <a:rect b="b" l="l" r="r" t="t"/>
            <a:pathLst>
              <a:path extrusionOk="0" h="681768" w="973954">
                <a:moveTo>
                  <a:pt x="973953" y="0"/>
                </a:moveTo>
                <a:lnTo>
                  <a:pt x="973953" y="443149"/>
                </a:lnTo>
                <a:lnTo>
                  <a:pt x="486977" y="681768"/>
                </a:lnTo>
                <a:lnTo>
                  <a:pt x="1" y="443149"/>
                </a:lnTo>
                <a:lnTo>
                  <a:pt x="1" y="0"/>
                </a:lnTo>
                <a:lnTo>
                  <a:pt x="486977" y="238619"/>
                </a:lnTo>
                <a:lnTo>
                  <a:pt x="973953" y="0"/>
                </a:lnTo>
                <a:close/>
              </a:path>
            </a:pathLst>
          </a:custGeom>
          <a:solidFill>
            <a:srgbClr val="800000"/>
          </a:solidFill>
          <a:ln cap="flat" cmpd="sng" w="25400">
            <a:solidFill>
              <a:srgbClr val="800000"/>
            </a:solidFill>
            <a:prstDash val="solid"/>
            <a:round/>
            <a:headEnd len="sm" w="sm" type="none"/>
            <a:tailEnd len="sm" w="sm" type="none"/>
          </a:ln>
        </p:spPr>
        <p:txBody>
          <a:bodyPr anchorCtr="0" anchor="ctr" bIns="361200" lIns="20300" spcFirstLastPara="1" rIns="20300" wrap="square" tIns="361200">
            <a:noAutofit/>
          </a:bodyPr>
          <a:lstStyle/>
          <a:p>
            <a:pPr indent="0" lvl="0" marL="0" marR="0" rtl="0" algn="ctr">
              <a:lnSpc>
                <a:spcPct val="90000"/>
              </a:lnSpc>
              <a:spcBef>
                <a:spcPts val="0"/>
              </a:spcBef>
              <a:spcAft>
                <a:spcPts val="0"/>
              </a:spcAft>
              <a:buClr>
                <a:schemeClr val="lt1"/>
              </a:buClr>
              <a:buSzPts val="3200"/>
              <a:buFont typeface="Calibri"/>
              <a:buNone/>
            </a:pPr>
            <a:r>
              <a:rPr b="1" lang="en-US" sz="3200">
                <a:solidFill>
                  <a:schemeClr val="lt1"/>
                </a:solidFill>
                <a:latin typeface="Calibri"/>
                <a:ea typeface="Calibri"/>
                <a:cs typeface="Calibri"/>
                <a:sym typeface="Calibri"/>
              </a:rPr>
              <a:t>D</a:t>
            </a:r>
            <a:endParaRPr/>
          </a:p>
        </p:txBody>
      </p:sp>
      <p:sp>
        <p:nvSpPr>
          <p:cNvPr id="93" name="Google Shape;93;p12"/>
          <p:cNvSpPr/>
          <p:nvPr/>
        </p:nvSpPr>
        <p:spPr>
          <a:xfrm>
            <a:off x="1365335" y="5342091"/>
            <a:ext cx="6572838" cy="633071"/>
          </a:xfrm>
          <a:custGeom>
            <a:rect b="b" l="l" r="r" t="t"/>
            <a:pathLst>
              <a:path extrusionOk="0" h="6572837" w="633070">
                <a:moveTo>
                  <a:pt x="633070" y="1095501"/>
                </a:moveTo>
                <a:lnTo>
                  <a:pt x="633070" y="5477336"/>
                </a:lnTo>
                <a:cubicBezTo>
                  <a:pt x="633070" y="6082364"/>
                  <a:pt x="628520" y="6572832"/>
                  <a:pt x="622907" y="6572832"/>
                </a:cubicBezTo>
                <a:lnTo>
                  <a:pt x="0" y="6572832"/>
                </a:lnTo>
                <a:lnTo>
                  <a:pt x="0" y="6572832"/>
                </a:lnTo>
                <a:lnTo>
                  <a:pt x="0" y="5"/>
                </a:lnTo>
                <a:lnTo>
                  <a:pt x="0" y="5"/>
                </a:lnTo>
                <a:lnTo>
                  <a:pt x="622907" y="5"/>
                </a:lnTo>
                <a:cubicBezTo>
                  <a:pt x="628520" y="5"/>
                  <a:pt x="633070" y="490473"/>
                  <a:pt x="633070" y="1095501"/>
                </a:cubicBezTo>
                <a:close/>
              </a:path>
            </a:pathLst>
          </a:custGeom>
          <a:solidFill>
            <a:schemeClr val="lt1">
              <a:alpha val="89803"/>
            </a:schemeClr>
          </a:solidFill>
          <a:ln cap="flat" cmpd="sng" w="12700">
            <a:solidFill>
              <a:srgbClr val="7F7F7F"/>
            </a:solidFill>
            <a:prstDash val="solid"/>
            <a:miter lim="800000"/>
            <a:headEnd len="sm" w="sm" type="none"/>
            <a:tailEnd len="sm" w="sm" type="none"/>
          </a:ln>
        </p:spPr>
        <p:txBody>
          <a:bodyPr anchorCtr="0" anchor="ctr" bIns="46125" lIns="170675" spcFirstLastPara="1" rIns="46125" wrap="square" tIns="46125">
            <a:noAutofit/>
          </a:bodyPr>
          <a:lstStyle/>
          <a:p>
            <a:pPr indent="0" lvl="1" marL="0" marR="0" rtl="0" algn="l">
              <a:lnSpc>
                <a:spcPct val="90000"/>
              </a:lnSpc>
              <a:spcBef>
                <a:spcPts val="0"/>
              </a:spcBef>
              <a:spcAft>
                <a:spcPts val="0"/>
              </a:spcAft>
              <a:buClr>
                <a:schemeClr val="dk1"/>
              </a:buClr>
              <a:buSzPts val="2400"/>
              <a:buFont typeface="Calibri"/>
              <a:buNone/>
            </a:pPr>
            <a:r>
              <a:rPr b="0" i="0" lang="en-US" sz="2400" u="none" cap="none" strike="noStrike">
                <a:solidFill>
                  <a:schemeClr val="dk1"/>
                </a:solidFill>
                <a:latin typeface="Calibri"/>
                <a:ea typeface="Calibri"/>
                <a:cs typeface="Calibri"/>
                <a:sym typeface="Calibri"/>
              </a:rPr>
              <a:t>Decide</a:t>
            </a:r>
            <a:endParaRPr b="1" i="0" sz="2400" u="none" cap="none" strike="noStrike">
              <a:solidFill>
                <a:schemeClr val="dk1"/>
              </a:solidFill>
              <a:latin typeface="Calibri"/>
              <a:ea typeface="Calibri"/>
              <a:cs typeface="Calibri"/>
              <a:sym typeface="Calibri"/>
            </a:endParaRPr>
          </a:p>
        </p:txBody>
      </p:sp>
      <p:sp>
        <p:nvSpPr>
          <p:cNvPr id="94" name="Google Shape;94;p12"/>
          <p:cNvSpPr txBox="1"/>
          <p:nvPr/>
        </p:nvSpPr>
        <p:spPr>
          <a:xfrm>
            <a:off x="3417912" y="1916832"/>
            <a:ext cx="4593837" cy="612645"/>
          </a:xfrm>
          <a:prstGeom prst="rect">
            <a:avLst/>
          </a:prstGeom>
          <a:noFill/>
          <a:ln>
            <a:noFill/>
          </a:ln>
        </p:spPr>
        <p:txBody>
          <a:bodyPr anchorCtr="0" anchor="t" bIns="90000" lIns="91425" spcFirstLastPara="1" rIns="91425" wrap="square" tIns="90000">
            <a:noAutofit/>
          </a:bodyPr>
          <a:lstStyle/>
          <a:p>
            <a:pPr indent="0" lvl="0" marL="0" marR="0" rtl="0" algn="l">
              <a:spcBef>
                <a:spcPts val="0"/>
              </a:spcBef>
              <a:spcAft>
                <a:spcPts val="0"/>
              </a:spcAft>
              <a:buNone/>
            </a:pPr>
            <a:r>
              <a:rPr lang="en-US" sz="1400">
                <a:solidFill>
                  <a:srgbClr val="43525B"/>
                </a:solidFill>
                <a:latin typeface="Calibri"/>
                <a:ea typeface="Calibri"/>
                <a:cs typeface="Calibri"/>
                <a:sym typeface="Calibri"/>
              </a:rPr>
              <a:t>The people who gather input, provide data/analysis and secure buy-in to create a recommendation for a key decision</a:t>
            </a:r>
            <a:endParaRPr/>
          </a:p>
        </p:txBody>
      </p:sp>
      <p:sp>
        <p:nvSpPr>
          <p:cNvPr id="95" name="Google Shape;95;p12"/>
          <p:cNvSpPr txBox="1"/>
          <p:nvPr/>
        </p:nvSpPr>
        <p:spPr>
          <a:xfrm>
            <a:off x="3417912" y="2799501"/>
            <a:ext cx="4593837" cy="612645"/>
          </a:xfrm>
          <a:prstGeom prst="rect">
            <a:avLst/>
          </a:prstGeom>
          <a:noFill/>
          <a:ln>
            <a:noFill/>
          </a:ln>
        </p:spPr>
        <p:txBody>
          <a:bodyPr anchorCtr="0" anchor="t" bIns="90000" lIns="91425" spcFirstLastPara="1" rIns="91425" wrap="square" tIns="90000">
            <a:noAutofit/>
          </a:bodyPr>
          <a:lstStyle/>
          <a:p>
            <a:pPr indent="0" lvl="0" marL="0" marR="0" rtl="0" algn="l">
              <a:spcBef>
                <a:spcPts val="0"/>
              </a:spcBef>
              <a:spcAft>
                <a:spcPts val="0"/>
              </a:spcAft>
              <a:buNone/>
            </a:pPr>
            <a:r>
              <a:rPr lang="en-US" sz="1400">
                <a:solidFill>
                  <a:srgbClr val="43525B"/>
                </a:solidFill>
                <a:latin typeface="Calibri"/>
                <a:ea typeface="Calibri"/>
                <a:cs typeface="Calibri"/>
                <a:sym typeface="Calibri"/>
              </a:rPr>
              <a:t>The people who need to agree with or approve a recommendation – this is essentially an “I” with veto power</a:t>
            </a:r>
            <a:endParaRPr/>
          </a:p>
        </p:txBody>
      </p:sp>
      <p:sp>
        <p:nvSpPr>
          <p:cNvPr id="96" name="Google Shape;96;p12"/>
          <p:cNvSpPr txBox="1"/>
          <p:nvPr/>
        </p:nvSpPr>
        <p:spPr>
          <a:xfrm>
            <a:off x="3417912" y="3659075"/>
            <a:ext cx="4593837" cy="612645"/>
          </a:xfrm>
          <a:prstGeom prst="rect">
            <a:avLst/>
          </a:prstGeom>
          <a:noFill/>
          <a:ln>
            <a:noFill/>
          </a:ln>
        </p:spPr>
        <p:txBody>
          <a:bodyPr anchorCtr="0" anchor="t" bIns="90000" lIns="91425" spcFirstLastPara="1" rIns="91425" wrap="square" tIns="90000">
            <a:noAutofit/>
          </a:bodyPr>
          <a:lstStyle/>
          <a:p>
            <a:pPr indent="0" lvl="0" marL="0" marR="0" rtl="0" algn="l">
              <a:spcBef>
                <a:spcPts val="0"/>
              </a:spcBef>
              <a:spcAft>
                <a:spcPts val="0"/>
              </a:spcAft>
              <a:buNone/>
            </a:pPr>
            <a:r>
              <a:rPr lang="en-US" sz="1400">
                <a:solidFill>
                  <a:srgbClr val="43525B"/>
                </a:solidFill>
                <a:latin typeface="Calibri"/>
                <a:ea typeface="Calibri"/>
                <a:cs typeface="Calibri"/>
                <a:sym typeface="Calibri"/>
              </a:rPr>
              <a:t>The people who will carry out the decision once it has been made – often people who are “Ps” are also “Is”</a:t>
            </a:r>
            <a:endParaRPr/>
          </a:p>
        </p:txBody>
      </p:sp>
      <p:sp>
        <p:nvSpPr>
          <p:cNvPr id="97" name="Google Shape;97;p12"/>
          <p:cNvSpPr txBox="1"/>
          <p:nvPr/>
        </p:nvSpPr>
        <p:spPr>
          <a:xfrm>
            <a:off x="3417912" y="4500893"/>
            <a:ext cx="4593837" cy="612645"/>
          </a:xfrm>
          <a:prstGeom prst="rect">
            <a:avLst/>
          </a:prstGeom>
          <a:noFill/>
          <a:ln>
            <a:noFill/>
          </a:ln>
        </p:spPr>
        <p:txBody>
          <a:bodyPr anchorCtr="0" anchor="t" bIns="90000" lIns="91425" spcFirstLastPara="1" rIns="91425" wrap="square" tIns="90000">
            <a:noAutofit/>
          </a:bodyPr>
          <a:lstStyle/>
          <a:p>
            <a:pPr indent="0" lvl="0" marL="0" marR="0" rtl="0" algn="l">
              <a:spcBef>
                <a:spcPts val="0"/>
              </a:spcBef>
              <a:spcAft>
                <a:spcPts val="0"/>
              </a:spcAft>
              <a:buNone/>
            </a:pPr>
            <a:r>
              <a:rPr lang="en-US" sz="1400">
                <a:solidFill>
                  <a:srgbClr val="43525B"/>
                </a:solidFill>
                <a:latin typeface="Calibri"/>
                <a:ea typeface="Calibri"/>
                <a:cs typeface="Calibri"/>
                <a:sym typeface="Calibri"/>
              </a:rPr>
              <a:t>The people who must be consulted on a recommendation before a decision is made, but do not have a vote or veto</a:t>
            </a:r>
            <a:endParaRPr/>
          </a:p>
        </p:txBody>
      </p:sp>
      <p:sp>
        <p:nvSpPr>
          <p:cNvPr id="98" name="Google Shape;98;p12"/>
          <p:cNvSpPr txBox="1"/>
          <p:nvPr/>
        </p:nvSpPr>
        <p:spPr>
          <a:xfrm>
            <a:off x="3417912" y="5351589"/>
            <a:ext cx="4593837" cy="612645"/>
          </a:xfrm>
          <a:prstGeom prst="rect">
            <a:avLst/>
          </a:prstGeom>
          <a:noFill/>
          <a:ln>
            <a:noFill/>
          </a:ln>
        </p:spPr>
        <p:txBody>
          <a:bodyPr anchorCtr="0" anchor="t" bIns="90000" lIns="91425" spcFirstLastPara="1" rIns="91425" wrap="square" tIns="90000">
            <a:noAutofit/>
          </a:bodyPr>
          <a:lstStyle/>
          <a:p>
            <a:pPr indent="0" lvl="0" marL="0" marR="0" rtl="0" algn="l">
              <a:spcBef>
                <a:spcPts val="0"/>
              </a:spcBef>
              <a:spcAft>
                <a:spcPts val="0"/>
              </a:spcAft>
              <a:buNone/>
            </a:pPr>
            <a:r>
              <a:rPr lang="en-US" sz="1400">
                <a:solidFill>
                  <a:srgbClr val="43525B"/>
                </a:solidFill>
                <a:latin typeface="Calibri"/>
                <a:ea typeface="Calibri"/>
                <a:cs typeface="Calibri"/>
                <a:sym typeface="Calibri"/>
              </a:rPr>
              <a:t>The person with final authority – things get done only after the “D” gives the OK</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99" name="Shape 99"/>
        <p:cNvGrpSpPr/>
        <p:nvPr/>
      </p:nvGrpSpPr>
      <p:grpSpPr>
        <a:xfrm>
          <a:off x="0" y="0"/>
          <a:ext cx="0" cy="0"/>
          <a:chOff x="0" y="0"/>
          <a:chExt cx="0" cy="0"/>
        </a:xfrm>
      </p:grpSpPr>
      <p:sp>
        <p:nvSpPr>
          <p:cNvPr id="100" name="Google Shape;100;p13"/>
          <p:cNvSpPr txBox="1"/>
          <p:nvPr>
            <p:ph type="title"/>
          </p:nvPr>
        </p:nvSpPr>
        <p:spPr>
          <a:xfrm>
            <a:off x="87337" y="938422"/>
            <a:ext cx="8804544"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1" name="Google Shape;101;p13"/>
          <p:cNvSpPr txBox="1"/>
          <p:nvPr>
            <p:ph idx="1" type="body"/>
          </p:nvPr>
        </p:nvSpPr>
        <p:spPr>
          <a:xfrm>
            <a:off x="87337" y="2294492"/>
            <a:ext cx="8567737" cy="1325562"/>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02" name="Google Shape;102;p13"/>
          <p:cNvSpPr txBox="1"/>
          <p:nvPr>
            <p:ph idx="2" type="body"/>
          </p:nvPr>
        </p:nvSpPr>
        <p:spPr>
          <a:xfrm>
            <a:off x="2483768" y="6021288"/>
            <a:ext cx="3816423" cy="522804"/>
          </a:xfrm>
          <a:prstGeom prst="rect">
            <a:avLst/>
          </a:prstGeom>
          <a:noFill/>
          <a:ln>
            <a:noFill/>
          </a:ln>
        </p:spPr>
        <p:txBody>
          <a:bodyPr anchorCtr="0" anchor="t" bIns="45700" lIns="91425" spcFirstLastPara="1" rIns="91425" wrap="square" tIns="45700">
            <a:noAutofit/>
          </a:bodyPr>
          <a:lstStyle>
            <a:lvl1pPr indent="-355600" lvl="0" marL="457200" marR="0" rtl="0" algn="ctr">
              <a:lnSpc>
                <a:spcPct val="90000"/>
              </a:lnSpc>
              <a:spcBef>
                <a:spcPts val="10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Title and Text">
    <p:spTree>
      <p:nvGrpSpPr>
        <p:cNvPr id="14" name="Shape 14"/>
        <p:cNvGrpSpPr/>
        <p:nvPr/>
      </p:nvGrpSpPr>
      <p:grpSpPr>
        <a:xfrm>
          <a:off x="0" y="0"/>
          <a:ext cx="0" cy="0"/>
          <a:chOff x="0" y="0"/>
          <a:chExt cx="0" cy="0"/>
        </a:xfrm>
      </p:grpSpPr>
      <p:sp>
        <p:nvSpPr>
          <p:cNvPr id="15" name="Google Shape;15;p3"/>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3"/>
          <p:cNvSpPr txBox="1"/>
          <p:nvPr>
            <p:ph idx="1" type="body"/>
          </p:nvPr>
        </p:nvSpPr>
        <p:spPr>
          <a:xfrm>
            <a:off x="611188" y="1844675"/>
            <a:ext cx="7921625" cy="446405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rgbClr val="800000"/>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rgbClr val="800000"/>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rgbClr val="800000"/>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rgbClr val="800000"/>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rgbClr val="800000"/>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eeting checklist">
  <p:cSld name="Meeting checklist">
    <p:spTree>
      <p:nvGrpSpPr>
        <p:cNvPr id="17" name="Shape 17"/>
        <p:cNvGrpSpPr/>
        <p:nvPr/>
      </p:nvGrpSpPr>
      <p:grpSpPr>
        <a:xfrm>
          <a:off x="0" y="0"/>
          <a:ext cx="0" cy="0"/>
          <a:chOff x="0" y="0"/>
          <a:chExt cx="0" cy="0"/>
        </a:xfrm>
      </p:grpSpPr>
      <p:sp>
        <p:nvSpPr>
          <p:cNvPr id="18" name="Google Shape;18;p4"/>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p:nvPr/>
        </p:nvSpPr>
        <p:spPr>
          <a:xfrm>
            <a:off x="6972314" y="234703"/>
            <a:ext cx="1992174" cy="1884856"/>
          </a:xfrm>
          <a:prstGeom prst="foldedCorner">
            <a:avLst>
              <a:gd fmla="val 16667" name="adj"/>
            </a:avLst>
          </a:prstGeom>
          <a:solidFill>
            <a:srgbClr val="FFFF00"/>
          </a:solidFill>
          <a:ln cap="flat" cmpd="sng" w="12700">
            <a:solidFill>
              <a:srgbClr val="31538F"/>
            </a:solidFill>
            <a:prstDash val="solid"/>
            <a:miter lim="800000"/>
            <a:headEnd len="sm" w="sm" type="none"/>
            <a:tailEnd len="sm" w="sm" type="none"/>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dk1"/>
                </a:solidFill>
                <a:latin typeface="Calibri"/>
                <a:ea typeface="Calibri"/>
                <a:cs typeface="Calibri"/>
                <a:sym typeface="Calibri"/>
              </a:rPr>
              <a:t>Be sure to delete this slide before presenting or printing this deck.</a:t>
            </a:r>
            <a:endParaRPr/>
          </a:p>
        </p:txBody>
      </p:sp>
      <p:sp>
        <p:nvSpPr>
          <p:cNvPr id="20" name="Google Shape;20;p4"/>
          <p:cNvSpPr txBox="1"/>
          <p:nvPr/>
        </p:nvSpPr>
        <p:spPr>
          <a:xfrm>
            <a:off x="395536" y="1124744"/>
            <a:ext cx="7704856" cy="563231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800000"/>
              </a:buClr>
              <a:buSzPts val="1600"/>
              <a:buFont typeface="Arial"/>
              <a:buNone/>
            </a:pPr>
            <a:r>
              <a:rPr b="1" lang="en-US" sz="1600">
                <a:solidFill>
                  <a:srgbClr val="800000"/>
                </a:solidFill>
                <a:latin typeface="Arial"/>
                <a:ea typeface="Arial"/>
                <a:cs typeface="Arial"/>
                <a:sym typeface="Arial"/>
              </a:rPr>
              <a:t>Before</a:t>
            </a:r>
            <a:r>
              <a:rPr lang="en-US" sz="1600">
                <a:solidFill>
                  <a:schemeClr val="dk1"/>
                </a:solidFill>
                <a:latin typeface="Arial"/>
                <a:ea typeface="Arial"/>
                <a:cs typeface="Arial"/>
                <a:sym typeface="Arial"/>
              </a:rPr>
              <a:t> the meeting</a:t>
            </a:r>
            <a:endParaRPr/>
          </a:p>
          <a:p>
            <a:pPr indent="-285750" lvl="0" marL="285750" marR="0" rtl="0" algn="l">
              <a:spcBef>
                <a:spcPts val="0"/>
              </a:spcBef>
              <a:spcAft>
                <a:spcPts val="0"/>
              </a:spcAft>
              <a:buClr>
                <a:schemeClr val="dk1"/>
              </a:buClr>
              <a:buSzPts val="1400"/>
              <a:buFont typeface="Noto Sans Symbols"/>
              <a:buChar char="❑"/>
            </a:pPr>
            <a:r>
              <a:rPr b="0" lang="en-US" sz="1400">
                <a:solidFill>
                  <a:schemeClr val="dk1"/>
                </a:solidFill>
                <a:latin typeface="Arial"/>
                <a:ea typeface="Arial"/>
                <a:cs typeface="Arial"/>
                <a:sym typeface="Arial"/>
              </a:rPr>
              <a:t>Send</a:t>
            </a:r>
            <a:r>
              <a:rPr b="1" lang="en-US" sz="1400">
                <a:solidFill>
                  <a:schemeClr val="dk1"/>
                </a:solidFill>
                <a:latin typeface="Arial"/>
                <a:ea typeface="Arial"/>
                <a:cs typeface="Arial"/>
                <a:sym typeface="Arial"/>
              </a:rPr>
              <a:t> meeting invite</a:t>
            </a:r>
            <a:r>
              <a:rPr lang="en-US" sz="1400">
                <a:solidFill>
                  <a:schemeClr val="dk1"/>
                </a:solidFill>
                <a:latin typeface="Arial"/>
                <a:ea typeface="Arial"/>
                <a:cs typeface="Arial"/>
                <a:sym typeface="Arial"/>
              </a:rPr>
              <a:t> 2 weeks in advance </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Add </a:t>
            </a:r>
            <a:r>
              <a:rPr b="1" lang="en-US" sz="1400">
                <a:solidFill>
                  <a:schemeClr val="dk1"/>
                </a:solidFill>
                <a:latin typeface="Arial"/>
                <a:ea typeface="Arial"/>
                <a:cs typeface="Arial"/>
                <a:sym typeface="Arial"/>
              </a:rPr>
              <a:t>objectives</a:t>
            </a:r>
            <a:r>
              <a:rPr lang="en-US" sz="1400">
                <a:solidFill>
                  <a:schemeClr val="dk1"/>
                </a:solidFill>
                <a:latin typeface="Arial"/>
                <a:ea typeface="Arial"/>
                <a:cs typeface="Arial"/>
                <a:sym typeface="Arial"/>
              </a:rPr>
              <a:t> to meeting invite at least 48 hours in advance</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Send </a:t>
            </a:r>
            <a:r>
              <a:rPr b="1" lang="en-US" sz="1400">
                <a:solidFill>
                  <a:schemeClr val="dk1"/>
                </a:solidFill>
                <a:latin typeface="Arial"/>
                <a:ea typeface="Arial"/>
                <a:cs typeface="Arial"/>
                <a:sym typeface="Arial"/>
              </a:rPr>
              <a:t>updates as pre-reading</a:t>
            </a:r>
            <a:r>
              <a:rPr lang="en-US" sz="1400">
                <a:solidFill>
                  <a:schemeClr val="dk1"/>
                </a:solidFill>
                <a:latin typeface="Arial"/>
                <a:ea typeface="Arial"/>
                <a:cs typeface="Arial"/>
                <a:sym typeface="Arial"/>
              </a:rPr>
              <a:t> and save meeting time for collaborative work</a:t>
            </a:r>
            <a:endParaRPr/>
          </a:p>
          <a:p>
            <a:pPr indent="-196850" lvl="0" marL="285750" marR="0" rtl="0" algn="l">
              <a:spcBef>
                <a:spcPts val="0"/>
              </a:spcBef>
              <a:spcAft>
                <a:spcPts val="0"/>
              </a:spcAft>
              <a:buClr>
                <a:schemeClr val="dk1"/>
              </a:buClr>
              <a:buSzPts val="1400"/>
              <a:buFont typeface="Arial"/>
              <a:buNone/>
            </a:pPr>
            <a:r>
              <a:t/>
            </a:r>
            <a:endParaRPr sz="1400">
              <a:solidFill>
                <a:schemeClr val="dk1"/>
              </a:solidFill>
              <a:latin typeface="Arial"/>
              <a:ea typeface="Arial"/>
              <a:cs typeface="Arial"/>
              <a:sym typeface="Arial"/>
            </a:endParaRPr>
          </a:p>
          <a:p>
            <a:pPr indent="0" lvl="0" marL="0" marR="0" rtl="0" algn="l">
              <a:spcBef>
                <a:spcPts val="0"/>
              </a:spcBef>
              <a:spcAft>
                <a:spcPts val="0"/>
              </a:spcAft>
              <a:buClr>
                <a:srgbClr val="800000"/>
              </a:buClr>
              <a:buSzPts val="1600"/>
              <a:buFont typeface="Arial"/>
              <a:buNone/>
            </a:pPr>
            <a:r>
              <a:rPr b="1" lang="en-US" sz="1600">
                <a:solidFill>
                  <a:srgbClr val="800000"/>
                </a:solidFill>
                <a:latin typeface="Arial"/>
                <a:ea typeface="Arial"/>
                <a:cs typeface="Arial"/>
                <a:sym typeface="Arial"/>
              </a:rPr>
              <a:t>Beginning</a:t>
            </a:r>
            <a:r>
              <a:rPr lang="en-US" sz="1600">
                <a:solidFill>
                  <a:schemeClr val="dk1"/>
                </a:solidFill>
                <a:latin typeface="Arial"/>
                <a:ea typeface="Arial"/>
                <a:cs typeface="Arial"/>
                <a:sym typeface="Arial"/>
              </a:rPr>
              <a:t> of the meeting</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Honor </a:t>
            </a:r>
            <a:r>
              <a:rPr b="1" lang="en-US" sz="1400">
                <a:solidFill>
                  <a:schemeClr val="dk1"/>
                </a:solidFill>
                <a:latin typeface="Arial"/>
                <a:ea typeface="Arial"/>
                <a:cs typeface="Arial"/>
                <a:sym typeface="Arial"/>
              </a:rPr>
              <a:t>start time </a:t>
            </a:r>
            <a:r>
              <a:rPr b="0" lang="en-US" sz="1400">
                <a:solidFill>
                  <a:schemeClr val="dk1"/>
                </a:solidFill>
                <a:latin typeface="Arial"/>
                <a:ea typeface="Arial"/>
                <a:cs typeface="Arial"/>
                <a:sym typeface="Arial"/>
              </a:rPr>
              <a:t>and assign a </a:t>
            </a:r>
            <a:r>
              <a:rPr b="1" lang="en-US" sz="1400">
                <a:solidFill>
                  <a:schemeClr val="dk1"/>
                </a:solidFill>
                <a:latin typeface="Arial"/>
                <a:ea typeface="Arial"/>
                <a:cs typeface="Arial"/>
                <a:sym typeface="Arial"/>
              </a:rPr>
              <a:t>time keeper</a:t>
            </a:r>
            <a:endParaRPr sz="14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Anchor the meeting in </a:t>
            </a:r>
            <a:r>
              <a:rPr b="1" lang="en-US" sz="1400">
                <a:solidFill>
                  <a:schemeClr val="dk1"/>
                </a:solidFill>
                <a:latin typeface="Arial"/>
                <a:ea typeface="Arial"/>
                <a:cs typeface="Arial"/>
                <a:sym typeface="Arial"/>
              </a:rPr>
              <a:t>objectives</a:t>
            </a:r>
            <a:r>
              <a:rPr lang="en-US" sz="1400">
                <a:solidFill>
                  <a:schemeClr val="dk1"/>
                </a:solidFill>
                <a:latin typeface="Arial"/>
                <a:ea typeface="Arial"/>
                <a:cs typeface="Arial"/>
                <a:sym typeface="Arial"/>
              </a:rPr>
              <a:t> and the </a:t>
            </a:r>
            <a:r>
              <a:rPr b="1" lang="en-US" sz="1400">
                <a:solidFill>
                  <a:schemeClr val="dk1"/>
                </a:solidFill>
                <a:latin typeface="Arial"/>
                <a:ea typeface="Arial"/>
                <a:cs typeface="Arial"/>
                <a:sym typeface="Arial"/>
              </a:rPr>
              <a:t>vision</a:t>
            </a:r>
            <a:r>
              <a:rPr lang="en-US" sz="1400">
                <a:solidFill>
                  <a:schemeClr val="dk1"/>
                </a:solidFill>
                <a:latin typeface="Arial"/>
                <a:ea typeface="Arial"/>
                <a:cs typeface="Arial"/>
                <a:sym typeface="Arial"/>
              </a:rPr>
              <a:t> (use the Spirit of PSJA wherever possible)</a:t>
            </a:r>
            <a:endParaRPr b="1" sz="14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400"/>
              <a:buFont typeface="Noto Sans Symbols"/>
              <a:buChar char="❑"/>
            </a:pPr>
            <a:r>
              <a:rPr b="1" lang="en-US" sz="1400">
                <a:solidFill>
                  <a:schemeClr val="dk1"/>
                </a:solidFill>
                <a:latin typeface="Arial"/>
                <a:ea typeface="Arial"/>
                <a:cs typeface="Arial"/>
                <a:sym typeface="Arial"/>
              </a:rPr>
              <a:t>Build community </a:t>
            </a:r>
            <a:r>
              <a:rPr b="0" lang="en-US" sz="1400">
                <a:solidFill>
                  <a:schemeClr val="dk1"/>
                </a:solidFill>
                <a:latin typeface="Arial"/>
                <a:ea typeface="Arial"/>
                <a:cs typeface="Arial"/>
                <a:sym typeface="Arial"/>
              </a:rPr>
              <a:t>(e.g., recognitions, testimonials, reflection, ice breakers)</a:t>
            </a:r>
            <a:endParaRPr/>
          </a:p>
          <a:p>
            <a:pPr indent="-285750" lvl="0" marL="285750" marR="0" rtl="0" algn="l">
              <a:spcBef>
                <a:spcPts val="0"/>
              </a:spcBef>
              <a:spcAft>
                <a:spcPts val="0"/>
              </a:spcAft>
              <a:buClr>
                <a:schemeClr val="dk1"/>
              </a:buClr>
              <a:buSzPts val="1400"/>
              <a:buFont typeface="Noto Sans Symbols"/>
              <a:buChar char="❑"/>
            </a:pPr>
            <a:r>
              <a:rPr b="0" lang="en-US" sz="1400">
                <a:solidFill>
                  <a:schemeClr val="dk1"/>
                </a:solidFill>
                <a:latin typeface="Arial"/>
                <a:ea typeface="Arial"/>
                <a:cs typeface="Arial"/>
                <a:sym typeface="Arial"/>
              </a:rPr>
              <a:t>Assign an official </a:t>
            </a:r>
            <a:r>
              <a:rPr b="1" lang="en-US" sz="1400">
                <a:solidFill>
                  <a:schemeClr val="dk1"/>
                </a:solidFill>
                <a:latin typeface="Arial"/>
                <a:ea typeface="Arial"/>
                <a:cs typeface="Arial"/>
                <a:sym typeface="Arial"/>
              </a:rPr>
              <a:t>note taker </a:t>
            </a:r>
            <a:r>
              <a:rPr b="0" lang="en-US" sz="1400">
                <a:solidFill>
                  <a:schemeClr val="dk1"/>
                </a:solidFill>
                <a:latin typeface="Arial"/>
                <a:ea typeface="Arial"/>
                <a:cs typeface="Arial"/>
                <a:sym typeface="Arial"/>
              </a:rPr>
              <a:t>to take </a:t>
            </a:r>
            <a:r>
              <a:rPr b="1" lang="en-US" sz="1400">
                <a:solidFill>
                  <a:schemeClr val="dk1"/>
                </a:solidFill>
                <a:latin typeface="Arial"/>
                <a:ea typeface="Arial"/>
                <a:cs typeface="Arial"/>
                <a:sym typeface="Arial"/>
              </a:rPr>
              <a:t>detailed notes</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Ensure everyone involved has a meaningful role and </a:t>
            </a:r>
            <a:r>
              <a:rPr b="1" lang="en-US" sz="1400">
                <a:solidFill>
                  <a:schemeClr val="dk1"/>
                </a:solidFill>
                <a:latin typeface="Arial"/>
                <a:ea typeface="Arial"/>
                <a:cs typeface="Arial"/>
                <a:sym typeface="Arial"/>
              </a:rPr>
              <a:t>participates early and often</a:t>
            </a:r>
            <a:endParaRPr/>
          </a:p>
          <a:p>
            <a:pPr indent="-196850" lvl="0" marL="285750" marR="0" rtl="0" algn="l">
              <a:spcBef>
                <a:spcPts val="0"/>
              </a:spcBef>
              <a:spcAft>
                <a:spcPts val="0"/>
              </a:spcAft>
              <a:buClr>
                <a:schemeClr val="dk1"/>
              </a:buClr>
              <a:buSzPts val="1400"/>
              <a:buFont typeface="Arial"/>
              <a:buNone/>
            </a:pPr>
            <a:r>
              <a:t/>
            </a:r>
            <a:endParaRPr b="1" sz="1400">
              <a:solidFill>
                <a:schemeClr val="dk1"/>
              </a:solidFill>
              <a:latin typeface="Arial"/>
              <a:ea typeface="Arial"/>
              <a:cs typeface="Arial"/>
              <a:sym typeface="Arial"/>
            </a:endParaRPr>
          </a:p>
          <a:p>
            <a:pPr indent="0" lvl="0" marL="0" marR="0" rtl="0" algn="l">
              <a:spcBef>
                <a:spcPts val="0"/>
              </a:spcBef>
              <a:spcAft>
                <a:spcPts val="0"/>
              </a:spcAft>
              <a:buClr>
                <a:srgbClr val="800000"/>
              </a:buClr>
              <a:buSzPts val="1600"/>
              <a:buFont typeface="Arial"/>
              <a:buNone/>
            </a:pPr>
            <a:r>
              <a:rPr b="1" lang="en-US" sz="1600">
                <a:solidFill>
                  <a:srgbClr val="800000"/>
                </a:solidFill>
                <a:latin typeface="Arial"/>
                <a:ea typeface="Arial"/>
                <a:cs typeface="Arial"/>
                <a:sym typeface="Arial"/>
              </a:rPr>
              <a:t>During</a:t>
            </a:r>
            <a:r>
              <a:rPr lang="en-US" sz="1600">
                <a:solidFill>
                  <a:schemeClr val="dk1"/>
                </a:solidFill>
                <a:latin typeface="Arial"/>
                <a:ea typeface="Arial"/>
                <a:cs typeface="Arial"/>
                <a:sym typeface="Arial"/>
              </a:rPr>
              <a:t> the meeting</a:t>
            </a:r>
            <a:endParaRPr/>
          </a:p>
          <a:p>
            <a:pPr indent="-285750" lvl="0" marL="285750" marR="0" rtl="0" algn="l">
              <a:spcBef>
                <a:spcPts val="0"/>
              </a:spcBef>
              <a:spcAft>
                <a:spcPts val="0"/>
              </a:spcAft>
              <a:buClr>
                <a:schemeClr val="dk1"/>
              </a:buClr>
              <a:buSzPts val="1400"/>
              <a:buFont typeface="Noto Sans Symbols"/>
              <a:buChar char="❑"/>
            </a:pPr>
            <a:r>
              <a:rPr b="1" lang="en-US" sz="1400">
                <a:solidFill>
                  <a:schemeClr val="dk1"/>
                </a:solidFill>
                <a:latin typeface="Arial"/>
                <a:ea typeface="Arial"/>
                <a:cs typeface="Arial"/>
                <a:sym typeface="Arial"/>
              </a:rPr>
              <a:t>No devices</a:t>
            </a:r>
            <a:r>
              <a:rPr lang="en-US" sz="1400">
                <a:solidFill>
                  <a:schemeClr val="dk1"/>
                </a:solidFill>
                <a:latin typeface="Arial"/>
                <a:ea typeface="Arial"/>
                <a:cs typeface="Arial"/>
                <a:sym typeface="Arial"/>
              </a:rPr>
              <a:t>, whenever possible, unless needed for the work</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Use </a:t>
            </a:r>
            <a:r>
              <a:rPr b="1" lang="en-US" sz="1400">
                <a:solidFill>
                  <a:schemeClr val="dk1"/>
                </a:solidFill>
                <a:latin typeface="Arial"/>
                <a:ea typeface="Arial"/>
                <a:cs typeface="Arial"/>
                <a:sym typeface="Arial"/>
              </a:rPr>
              <a:t>data</a:t>
            </a:r>
            <a:r>
              <a:rPr lang="en-US" sz="1400">
                <a:solidFill>
                  <a:schemeClr val="dk1"/>
                </a:solidFill>
                <a:latin typeface="Arial"/>
                <a:ea typeface="Arial"/>
                <a:cs typeface="Arial"/>
                <a:sym typeface="Arial"/>
              </a:rPr>
              <a:t> to drive and anchor conversations</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Keep team focused on upcoming </a:t>
            </a:r>
            <a:r>
              <a:rPr b="1" lang="en-US" sz="1400">
                <a:solidFill>
                  <a:schemeClr val="dk1"/>
                </a:solidFill>
                <a:latin typeface="Arial"/>
                <a:ea typeface="Arial"/>
                <a:cs typeface="Arial"/>
                <a:sym typeface="Arial"/>
              </a:rPr>
              <a:t>benchmarks and deliverables</a:t>
            </a:r>
            <a:endParaRPr/>
          </a:p>
          <a:p>
            <a:pPr indent="-196850" lvl="0" marL="285750" marR="0" rtl="0" algn="l">
              <a:spcBef>
                <a:spcPts val="0"/>
              </a:spcBef>
              <a:spcAft>
                <a:spcPts val="0"/>
              </a:spcAft>
              <a:buClr>
                <a:schemeClr val="dk1"/>
              </a:buClr>
              <a:buSzPts val="1400"/>
              <a:buFont typeface="Arial"/>
              <a:buNone/>
            </a:pPr>
            <a:r>
              <a:t/>
            </a:r>
            <a:endParaRPr b="1" sz="1400">
              <a:solidFill>
                <a:schemeClr val="dk1"/>
              </a:solidFill>
              <a:latin typeface="Arial"/>
              <a:ea typeface="Arial"/>
              <a:cs typeface="Arial"/>
              <a:sym typeface="Arial"/>
            </a:endParaRPr>
          </a:p>
          <a:p>
            <a:pPr indent="0" lvl="0" marL="0" marR="0" rtl="0" algn="l">
              <a:spcBef>
                <a:spcPts val="0"/>
              </a:spcBef>
              <a:spcAft>
                <a:spcPts val="0"/>
              </a:spcAft>
              <a:buClr>
                <a:srgbClr val="800000"/>
              </a:buClr>
              <a:buSzPts val="1600"/>
              <a:buFont typeface="Arial"/>
              <a:buNone/>
            </a:pPr>
            <a:r>
              <a:rPr b="1" lang="en-US" sz="1600">
                <a:solidFill>
                  <a:srgbClr val="800000"/>
                </a:solidFill>
                <a:latin typeface="Arial"/>
                <a:ea typeface="Arial"/>
                <a:cs typeface="Arial"/>
                <a:sym typeface="Arial"/>
              </a:rPr>
              <a:t>End</a:t>
            </a:r>
            <a:r>
              <a:rPr lang="en-US" sz="1600">
                <a:solidFill>
                  <a:schemeClr val="dk1"/>
                </a:solidFill>
                <a:latin typeface="Arial"/>
                <a:ea typeface="Arial"/>
                <a:cs typeface="Arial"/>
                <a:sym typeface="Arial"/>
              </a:rPr>
              <a:t> of the meeting</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Ensure clarity re: </a:t>
            </a:r>
            <a:r>
              <a:rPr b="1" lang="en-US" sz="1400">
                <a:solidFill>
                  <a:schemeClr val="dk1"/>
                </a:solidFill>
                <a:latin typeface="Arial"/>
                <a:ea typeface="Arial"/>
                <a:cs typeface="Arial"/>
                <a:sym typeface="Arial"/>
              </a:rPr>
              <a:t>next steps, upcoming meetings, deadlines</a:t>
            </a:r>
            <a:r>
              <a:rPr lang="en-US" sz="1400">
                <a:solidFill>
                  <a:schemeClr val="dk1"/>
                </a:solidFill>
                <a:latin typeface="Arial"/>
                <a:ea typeface="Arial"/>
                <a:cs typeface="Arial"/>
                <a:sym typeface="Arial"/>
              </a:rPr>
              <a:t>, and </a:t>
            </a:r>
            <a:r>
              <a:rPr b="1" lang="en-US" sz="1400">
                <a:solidFill>
                  <a:schemeClr val="dk1"/>
                </a:solidFill>
                <a:latin typeface="Arial"/>
                <a:ea typeface="Arial"/>
                <a:cs typeface="Arial"/>
                <a:sym typeface="Arial"/>
              </a:rPr>
              <a:t>decisions</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Ask for </a:t>
            </a:r>
            <a:r>
              <a:rPr b="1" lang="en-US" sz="1400">
                <a:solidFill>
                  <a:schemeClr val="dk1"/>
                </a:solidFill>
                <a:latin typeface="Arial"/>
                <a:ea typeface="Arial"/>
                <a:cs typeface="Arial"/>
                <a:sym typeface="Arial"/>
              </a:rPr>
              <a:t>feedback</a:t>
            </a:r>
            <a:r>
              <a:rPr lang="en-US" sz="1400">
                <a:solidFill>
                  <a:schemeClr val="dk1"/>
                </a:solidFill>
                <a:latin typeface="Arial"/>
                <a:ea typeface="Arial"/>
                <a:cs typeface="Arial"/>
                <a:sym typeface="Arial"/>
              </a:rPr>
              <a:t> at the end of the meeting</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End </a:t>
            </a:r>
            <a:r>
              <a:rPr b="1" lang="en-US" sz="1400">
                <a:solidFill>
                  <a:schemeClr val="dk1"/>
                </a:solidFill>
                <a:latin typeface="Arial"/>
                <a:ea typeface="Arial"/>
                <a:cs typeface="Arial"/>
                <a:sym typeface="Arial"/>
              </a:rPr>
              <a:t>on time</a:t>
            </a:r>
            <a:endParaRPr/>
          </a:p>
          <a:p>
            <a:pPr indent="-196850" lvl="0" marL="285750" marR="0" rtl="0" algn="l">
              <a:spcBef>
                <a:spcPts val="0"/>
              </a:spcBef>
              <a:spcAft>
                <a:spcPts val="0"/>
              </a:spcAft>
              <a:buClr>
                <a:schemeClr val="dk1"/>
              </a:buClr>
              <a:buSzPts val="1400"/>
              <a:buFont typeface="Arial"/>
              <a:buNone/>
            </a:pPr>
            <a:r>
              <a:t/>
            </a:r>
            <a:endParaRPr sz="1400">
              <a:solidFill>
                <a:schemeClr val="dk1"/>
              </a:solidFill>
              <a:latin typeface="Arial"/>
              <a:ea typeface="Arial"/>
              <a:cs typeface="Arial"/>
              <a:sym typeface="Arial"/>
            </a:endParaRPr>
          </a:p>
          <a:p>
            <a:pPr indent="0" lvl="0" marL="0" marR="0" rtl="0" algn="l">
              <a:spcBef>
                <a:spcPts val="0"/>
              </a:spcBef>
              <a:spcAft>
                <a:spcPts val="0"/>
              </a:spcAft>
              <a:buClr>
                <a:srgbClr val="800000"/>
              </a:buClr>
              <a:buSzPts val="1600"/>
              <a:buFont typeface="Arial"/>
              <a:buNone/>
            </a:pPr>
            <a:r>
              <a:rPr b="1" lang="en-US" sz="1600">
                <a:solidFill>
                  <a:srgbClr val="800000"/>
                </a:solidFill>
                <a:latin typeface="Arial"/>
                <a:ea typeface="Arial"/>
                <a:cs typeface="Arial"/>
                <a:sym typeface="Arial"/>
              </a:rPr>
              <a:t>After</a:t>
            </a:r>
            <a:r>
              <a:rPr lang="en-US" sz="1600">
                <a:solidFill>
                  <a:schemeClr val="dk1"/>
                </a:solidFill>
                <a:latin typeface="Arial"/>
                <a:ea typeface="Arial"/>
                <a:cs typeface="Arial"/>
                <a:sym typeface="Arial"/>
              </a:rPr>
              <a:t> the meeting</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Send </a:t>
            </a:r>
            <a:r>
              <a:rPr b="1" lang="en-US" sz="1400">
                <a:solidFill>
                  <a:schemeClr val="dk1"/>
                </a:solidFill>
                <a:latin typeface="Arial"/>
                <a:ea typeface="Arial"/>
                <a:cs typeface="Arial"/>
                <a:sym typeface="Arial"/>
              </a:rPr>
              <a:t>notes and next steps </a:t>
            </a:r>
            <a:r>
              <a:rPr lang="en-US" sz="1400">
                <a:solidFill>
                  <a:schemeClr val="dk1"/>
                </a:solidFill>
                <a:latin typeface="Arial"/>
                <a:ea typeface="Arial"/>
                <a:cs typeface="Arial"/>
                <a:sym typeface="Arial"/>
              </a:rPr>
              <a:t>with 24-48 hours </a:t>
            </a:r>
            <a:endParaRPr/>
          </a:p>
          <a:p>
            <a:pPr indent="-285750" lvl="0" marL="285750" marR="0" rtl="0" algn="l">
              <a:spcBef>
                <a:spcPts val="0"/>
              </a:spcBef>
              <a:spcAft>
                <a:spcPts val="0"/>
              </a:spcAft>
              <a:buClr>
                <a:schemeClr val="dk1"/>
              </a:buClr>
              <a:buSzPts val="1400"/>
              <a:buFont typeface="Noto Sans Symbols"/>
              <a:buChar char="❑"/>
            </a:pPr>
            <a:r>
              <a:rPr lang="en-US" sz="1400">
                <a:solidFill>
                  <a:schemeClr val="dk1"/>
                </a:solidFill>
                <a:latin typeface="Arial"/>
                <a:ea typeface="Arial"/>
                <a:cs typeface="Arial"/>
                <a:sym typeface="Arial"/>
              </a:rPr>
              <a:t>Upload all notes and materials to the Collaborative’s </a:t>
            </a:r>
            <a:r>
              <a:rPr b="1" lang="en-US" sz="1400">
                <a:solidFill>
                  <a:schemeClr val="dk1"/>
                </a:solidFill>
                <a:latin typeface="Arial"/>
                <a:ea typeface="Arial"/>
                <a:cs typeface="Arial"/>
                <a:sym typeface="Arial"/>
              </a:rPr>
              <a:t>SharePoint site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jectives">
  <p:cSld name="Objectives">
    <p:spTree>
      <p:nvGrpSpPr>
        <p:cNvPr id="21" name="Shape 21"/>
        <p:cNvGrpSpPr/>
        <p:nvPr/>
      </p:nvGrpSpPr>
      <p:grpSpPr>
        <a:xfrm>
          <a:off x="0" y="0"/>
          <a:ext cx="0" cy="0"/>
          <a:chOff x="0" y="0"/>
          <a:chExt cx="0" cy="0"/>
        </a:xfrm>
      </p:grpSpPr>
      <p:sp>
        <p:nvSpPr>
          <p:cNvPr id="22" name="Google Shape;22;p5"/>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rgbClr val="800000"/>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3" name="Google Shape;23;p5"/>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p:cSld name="Agenda">
    <p:spTree>
      <p:nvGrpSpPr>
        <p:cNvPr id="24" name="Shape 24"/>
        <p:cNvGrpSpPr/>
        <p:nvPr/>
      </p:nvGrpSpPr>
      <p:grpSpPr>
        <a:xfrm>
          <a:off x="0" y="0"/>
          <a:ext cx="0" cy="0"/>
          <a:chOff x="0" y="0"/>
          <a:chExt cx="0" cy="0"/>
        </a:xfrm>
      </p:grpSpPr>
      <p:sp>
        <p:nvSpPr>
          <p:cNvPr id="25" name="Google Shape;25;p6"/>
          <p:cNvSpPr txBox="1"/>
          <p:nvPr>
            <p:ph idx="1" type="body"/>
          </p:nvPr>
        </p:nvSpPr>
        <p:spPr>
          <a:xfrm>
            <a:off x="1691680" y="1825625"/>
            <a:ext cx="6823670" cy="4351338"/>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50000"/>
              </a:lnSpc>
              <a:spcBef>
                <a:spcPts val="1000"/>
              </a:spcBef>
              <a:spcAft>
                <a:spcPts val="0"/>
              </a:spcAft>
              <a:buClr>
                <a:srgbClr val="800000"/>
              </a:buClr>
              <a:buSzPts val="2000"/>
              <a:buFont typeface="Arial"/>
              <a:buNone/>
              <a:defRPr b="0" i="1" sz="20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6" name="Google Shape;26;p6"/>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m norms">
  <p:cSld name="Team norms">
    <p:spTree>
      <p:nvGrpSpPr>
        <p:cNvPr id="27" name="Shape 27"/>
        <p:cNvGrpSpPr/>
        <p:nvPr/>
      </p:nvGrpSpPr>
      <p:grpSpPr>
        <a:xfrm>
          <a:off x="0" y="0"/>
          <a:ext cx="0" cy="0"/>
          <a:chOff x="0" y="0"/>
          <a:chExt cx="0" cy="0"/>
        </a:xfrm>
      </p:grpSpPr>
      <p:sp>
        <p:nvSpPr>
          <p:cNvPr id="28" name="Google Shape;28;p7"/>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7"/>
          <p:cNvSpPr txBox="1"/>
          <p:nvPr>
            <p:ph idx="1" type="body"/>
          </p:nvPr>
        </p:nvSpPr>
        <p:spPr>
          <a:xfrm>
            <a:off x="611188" y="1340768"/>
            <a:ext cx="7921625" cy="4967957"/>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rgbClr val="45C3D3"/>
              </a:buClr>
              <a:buSzPts val="3500"/>
              <a:buFont typeface="Arial"/>
              <a:buNone/>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rgbClr val="800000"/>
              </a:buClr>
              <a:buSzPts val="2400"/>
              <a:buFont typeface="Calibri"/>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rgbClr val="800000"/>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rgbClr val="800000"/>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rgbClr val="800000"/>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eedback">
  <p:cSld name="Feedback">
    <p:spTree>
      <p:nvGrpSpPr>
        <p:cNvPr id="30" name="Shape 30"/>
        <p:cNvGrpSpPr/>
        <p:nvPr/>
      </p:nvGrpSpPr>
      <p:grpSpPr>
        <a:xfrm>
          <a:off x="0" y="0"/>
          <a:ext cx="0" cy="0"/>
          <a:chOff x="0" y="0"/>
          <a:chExt cx="0" cy="0"/>
        </a:xfrm>
      </p:grpSpPr>
      <p:sp>
        <p:nvSpPr>
          <p:cNvPr id="31" name="Google Shape;31;p8"/>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rgbClr val="800000"/>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2" name="Google Shape;32;p8"/>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pirit -Graphic">
  <p:cSld name="Spirit -Graphic">
    <p:spTree>
      <p:nvGrpSpPr>
        <p:cNvPr id="33" name="Shape 33"/>
        <p:cNvGrpSpPr/>
        <p:nvPr/>
      </p:nvGrpSpPr>
      <p:grpSpPr>
        <a:xfrm>
          <a:off x="0" y="0"/>
          <a:ext cx="0" cy="0"/>
          <a:chOff x="0" y="0"/>
          <a:chExt cx="0" cy="0"/>
        </a:xfrm>
      </p:grpSpPr>
      <p:sp>
        <p:nvSpPr>
          <p:cNvPr id="34" name="Google Shape;34;p9"/>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35" name="Google Shape;35;p9"/>
          <p:cNvPicPr preferRelativeResize="0"/>
          <p:nvPr/>
        </p:nvPicPr>
        <p:blipFill rotWithShape="1">
          <a:blip r:embed="rId2">
            <a:alphaModFix/>
          </a:blip>
          <a:srcRect b="9617" l="24138" r="24252" t="10167"/>
          <a:stretch/>
        </p:blipFill>
        <p:spPr>
          <a:xfrm>
            <a:off x="1667575" y="1124744"/>
            <a:ext cx="5712737" cy="574549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pirit - Catgories">
  <p:cSld name="Spirit - Catgories">
    <p:spTree>
      <p:nvGrpSpPr>
        <p:cNvPr id="36" name="Shape 36"/>
        <p:cNvGrpSpPr/>
        <p:nvPr/>
      </p:nvGrpSpPr>
      <p:grpSpPr>
        <a:xfrm>
          <a:off x="0" y="0"/>
          <a:ext cx="0" cy="0"/>
          <a:chOff x="0" y="0"/>
          <a:chExt cx="0" cy="0"/>
        </a:xfrm>
      </p:grpSpPr>
      <p:sp>
        <p:nvSpPr>
          <p:cNvPr id="37" name="Google Shape;37;p10"/>
          <p:cNvSpPr/>
          <p:nvPr/>
        </p:nvSpPr>
        <p:spPr>
          <a:xfrm>
            <a:off x="8460432" y="1052735"/>
            <a:ext cx="683568" cy="82617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 name="Google Shape;38;p10"/>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28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10"/>
          <p:cNvSpPr/>
          <p:nvPr/>
        </p:nvSpPr>
        <p:spPr>
          <a:xfrm>
            <a:off x="6213396" y="2694388"/>
            <a:ext cx="1505324" cy="1505324"/>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1" sz="1147">
              <a:solidFill>
                <a:srgbClr val="231F20"/>
              </a:solidFill>
              <a:latin typeface="Calibri"/>
              <a:ea typeface="Calibri"/>
              <a:cs typeface="Calibri"/>
              <a:sym typeface="Calibri"/>
            </a:endParaRPr>
          </a:p>
          <a:p>
            <a:pPr indent="0" lvl="0" marL="0" marR="0" rtl="0" algn="ctr">
              <a:spcBef>
                <a:spcPts val="0"/>
              </a:spcBef>
              <a:spcAft>
                <a:spcPts val="0"/>
              </a:spcAft>
              <a:buNone/>
            </a:pPr>
            <a:r>
              <a:t/>
            </a:r>
            <a:endParaRPr sz="765">
              <a:solidFill>
                <a:srgbClr val="231F20"/>
              </a:solidFill>
              <a:latin typeface="Calibri"/>
              <a:ea typeface="Calibri"/>
              <a:cs typeface="Calibri"/>
              <a:sym typeface="Calibri"/>
            </a:endParaRPr>
          </a:p>
        </p:txBody>
      </p:sp>
      <p:sp>
        <p:nvSpPr>
          <p:cNvPr id="40" name="Google Shape;40;p10"/>
          <p:cNvSpPr/>
          <p:nvPr/>
        </p:nvSpPr>
        <p:spPr>
          <a:xfrm>
            <a:off x="4708072" y="5705035"/>
            <a:ext cx="1505324" cy="1505324"/>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a:p>
            <a:pPr indent="0" lvl="0" marL="0" marR="0" rtl="0" algn="ctr">
              <a:spcBef>
                <a:spcPts val="0"/>
              </a:spcBef>
              <a:spcAft>
                <a:spcPts val="0"/>
              </a:spcAft>
              <a:buNone/>
            </a:pPr>
            <a:r>
              <a:t/>
            </a:r>
            <a:endParaRPr sz="765">
              <a:solidFill>
                <a:srgbClr val="000000"/>
              </a:solidFill>
              <a:latin typeface="Calibri"/>
              <a:ea typeface="Calibri"/>
              <a:cs typeface="Calibri"/>
              <a:sym typeface="Calibri"/>
            </a:endParaRPr>
          </a:p>
        </p:txBody>
      </p:sp>
      <p:sp>
        <p:nvSpPr>
          <p:cNvPr id="41" name="Google Shape;41;p10"/>
          <p:cNvSpPr/>
          <p:nvPr/>
        </p:nvSpPr>
        <p:spPr>
          <a:xfrm>
            <a:off x="6213396" y="4199711"/>
            <a:ext cx="1505324" cy="150532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p:txBody>
      </p:sp>
      <p:sp>
        <p:nvSpPr>
          <p:cNvPr id="42" name="Google Shape;42;p10"/>
          <p:cNvSpPr/>
          <p:nvPr/>
        </p:nvSpPr>
        <p:spPr>
          <a:xfrm>
            <a:off x="7651813" y="4199711"/>
            <a:ext cx="1505324" cy="150532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p:txBody>
      </p:sp>
      <p:sp>
        <p:nvSpPr>
          <p:cNvPr id="43" name="Google Shape;43;p10"/>
          <p:cNvSpPr/>
          <p:nvPr/>
        </p:nvSpPr>
        <p:spPr>
          <a:xfrm>
            <a:off x="6213396" y="5696206"/>
            <a:ext cx="1505324" cy="1505324"/>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a:p>
            <a:pPr indent="0" lvl="0" marL="0" marR="0" rtl="0" algn="ctr">
              <a:spcBef>
                <a:spcPts val="0"/>
              </a:spcBef>
              <a:spcAft>
                <a:spcPts val="0"/>
              </a:spcAft>
              <a:buNone/>
            </a:pPr>
            <a:r>
              <a:t/>
            </a:r>
            <a:endParaRPr sz="765">
              <a:solidFill>
                <a:srgbClr val="000000"/>
              </a:solidFill>
              <a:latin typeface="Calibri"/>
              <a:ea typeface="Calibri"/>
              <a:cs typeface="Calibri"/>
              <a:sym typeface="Calibri"/>
            </a:endParaRPr>
          </a:p>
        </p:txBody>
      </p:sp>
      <p:sp>
        <p:nvSpPr>
          <p:cNvPr id="44" name="Google Shape;44;p10"/>
          <p:cNvSpPr/>
          <p:nvPr/>
        </p:nvSpPr>
        <p:spPr>
          <a:xfrm>
            <a:off x="7651813" y="5705035"/>
            <a:ext cx="1505324" cy="1505324"/>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None/>
            </a:pPr>
            <a:r>
              <a:t/>
            </a:r>
            <a:endParaRPr b="1" sz="1147">
              <a:solidFill>
                <a:srgbClr val="000000"/>
              </a:solidFill>
              <a:latin typeface="Calibri"/>
              <a:ea typeface="Calibri"/>
              <a:cs typeface="Calibri"/>
              <a:sym typeface="Calibri"/>
            </a:endParaRPr>
          </a:p>
          <a:p>
            <a:pPr indent="0" lvl="0" marL="0" marR="0" rtl="0" algn="ctr">
              <a:spcBef>
                <a:spcPts val="0"/>
              </a:spcBef>
              <a:spcAft>
                <a:spcPts val="0"/>
              </a:spcAft>
              <a:buNone/>
            </a:pPr>
            <a:r>
              <a:t/>
            </a:r>
            <a:endParaRPr sz="765">
              <a:solidFill>
                <a:srgbClr val="000000"/>
              </a:solidFill>
              <a:latin typeface="Calibri"/>
              <a:ea typeface="Calibri"/>
              <a:cs typeface="Calibri"/>
              <a:sym typeface="Calibri"/>
            </a:endParaRPr>
          </a:p>
          <a:p>
            <a:pPr indent="0" lvl="0" marL="0" marR="0" rtl="0" algn="ctr">
              <a:spcBef>
                <a:spcPts val="0"/>
              </a:spcBef>
              <a:spcAft>
                <a:spcPts val="0"/>
              </a:spcAft>
              <a:buNone/>
            </a:pPr>
            <a:r>
              <a:t/>
            </a:r>
            <a:endParaRPr sz="765">
              <a:solidFill>
                <a:srgbClr val="000000"/>
              </a:solidFill>
              <a:latin typeface="Calibri"/>
              <a:ea typeface="Calibri"/>
              <a:cs typeface="Calibri"/>
              <a:sym typeface="Calibri"/>
            </a:endParaRPr>
          </a:p>
        </p:txBody>
      </p:sp>
      <p:sp>
        <p:nvSpPr>
          <p:cNvPr id="45" name="Google Shape;45;p10"/>
          <p:cNvSpPr/>
          <p:nvPr/>
        </p:nvSpPr>
        <p:spPr>
          <a:xfrm>
            <a:off x="199180" y="2792284"/>
            <a:ext cx="1950088" cy="452514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100">
                <a:solidFill>
                  <a:srgbClr val="3E3E3E"/>
                </a:solidFill>
                <a:latin typeface="Calibri"/>
                <a:ea typeface="Calibri"/>
                <a:cs typeface="Calibri"/>
                <a:sym typeface="Calibri"/>
              </a:rPr>
              <a:t>Welcomes staff, students, parents, and community as honored members at the district table </a:t>
            </a:r>
            <a:endParaRPr b="1"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3E3E3E"/>
                </a:solidFill>
                <a:latin typeface="Calibri"/>
                <a:ea typeface="Calibri"/>
                <a:cs typeface="Calibri"/>
                <a:sym typeface="Calibri"/>
              </a:rPr>
              <a:t>Builds relationships </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Builds positive, trusting relationships through frequent interactions which demonstrate care and interest in the well-being of all stakeholders</a:t>
            </a:r>
            <a:r>
              <a:rPr b="1" lang="en-US" sz="900">
                <a:solidFill>
                  <a:srgbClr val="231F20"/>
                </a:solidFill>
                <a:latin typeface="Calibri"/>
                <a:ea typeface="Calibri"/>
                <a:cs typeface="Calibri"/>
                <a:sym typeface="Calibri"/>
              </a:rPr>
              <a:t> </a:t>
            </a:r>
            <a:endParaRPr/>
          </a:p>
          <a:p>
            <a:pPr indent="0" lvl="0" marL="0" marR="0" rtl="0" algn="l">
              <a:spcBef>
                <a:spcPts val="0"/>
              </a:spcBef>
              <a:spcAft>
                <a:spcPts val="0"/>
              </a:spcAft>
              <a:buNone/>
            </a:pPr>
            <a:r>
              <a:t/>
            </a:r>
            <a:endParaRPr b="1"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3E3E3E"/>
                </a:solidFill>
                <a:latin typeface="Calibri"/>
                <a:ea typeface="Calibri"/>
                <a:cs typeface="Calibri"/>
                <a:sym typeface="Calibri"/>
              </a:rPr>
              <a:t>Communicates effectively</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Maintains open lines of two-way communication with staff, students, parents, and community to receive input and provide information for engagement with district vision </a:t>
            </a:r>
            <a:endParaRPr/>
          </a:p>
          <a:p>
            <a:pPr indent="0" lvl="0" marL="0" marR="0" rtl="0" algn="l">
              <a:spcBef>
                <a:spcPts val="0"/>
              </a:spcBef>
              <a:spcAft>
                <a:spcPts val="0"/>
              </a:spcAft>
              <a:buNone/>
            </a:pPr>
            <a:r>
              <a:t/>
            </a:r>
            <a:endParaRPr b="1"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3E3E3E"/>
                </a:solidFill>
                <a:latin typeface="Calibri"/>
                <a:ea typeface="Calibri"/>
                <a:cs typeface="Calibri"/>
                <a:sym typeface="Calibri"/>
              </a:rPr>
              <a:t>Models ethics</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Exemplifies the values and priorities of the district through consistent actions and service to stakeholders</a:t>
            </a:r>
            <a:endParaRPr/>
          </a:p>
          <a:p>
            <a:pPr indent="0" lvl="0" marL="0" marR="0" rtl="0" algn="l">
              <a:spcBef>
                <a:spcPts val="0"/>
              </a:spcBef>
              <a:spcAft>
                <a:spcPts val="0"/>
              </a:spcAft>
              <a:buNone/>
            </a:pPr>
            <a:r>
              <a:t/>
            </a:r>
            <a:endParaRPr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3E3E3E"/>
                </a:solidFill>
                <a:latin typeface="Calibri"/>
                <a:ea typeface="Calibri"/>
                <a:cs typeface="Calibri"/>
                <a:sym typeface="Calibri"/>
              </a:rPr>
              <a:t>Exhibits professionalism</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Exhibits awareness and reflection to manage emotions and engage in continuous personal growth</a:t>
            </a:r>
            <a:r>
              <a:rPr b="1" lang="en-US" sz="900">
                <a:solidFill>
                  <a:srgbClr val="231F20"/>
                </a:solidFill>
                <a:latin typeface="Calibri"/>
                <a:ea typeface="Calibri"/>
                <a:cs typeface="Calibri"/>
                <a:sym typeface="Calibri"/>
              </a:rPr>
              <a:t> </a:t>
            </a:r>
            <a:endParaRPr/>
          </a:p>
          <a:p>
            <a:pPr indent="0" lvl="0" marL="0" marR="0" rtl="0" algn="l">
              <a:spcBef>
                <a:spcPts val="0"/>
              </a:spcBef>
              <a:spcAft>
                <a:spcPts val="0"/>
              </a:spcAft>
              <a:buNone/>
            </a:pPr>
            <a:r>
              <a:t/>
            </a:r>
            <a:endParaRPr sz="900">
              <a:solidFill>
                <a:srgbClr val="231F20"/>
              </a:solidFill>
              <a:latin typeface="Calibri"/>
              <a:ea typeface="Calibri"/>
              <a:cs typeface="Calibri"/>
              <a:sym typeface="Calibri"/>
            </a:endParaRPr>
          </a:p>
          <a:p>
            <a:pPr indent="0" lvl="0" marL="0" marR="0" rtl="0" algn="l">
              <a:spcBef>
                <a:spcPts val="0"/>
              </a:spcBef>
              <a:spcAft>
                <a:spcPts val="0"/>
              </a:spcAft>
              <a:buNone/>
            </a:pPr>
            <a:r>
              <a:t/>
            </a:r>
            <a:endParaRPr sz="765">
              <a:solidFill>
                <a:srgbClr val="231F20"/>
              </a:solidFill>
              <a:latin typeface="Calibri"/>
              <a:ea typeface="Calibri"/>
              <a:cs typeface="Calibri"/>
              <a:sym typeface="Calibri"/>
            </a:endParaRPr>
          </a:p>
          <a:p>
            <a:pPr indent="0" lvl="0" marL="0" marR="0" rtl="0" algn="l">
              <a:spcBef>
                <a:spcPts val="0"/>
              </a:spcBef>
              <a:spcAft>
                <a:spcPts val="0"/>
              </a:spcAft>
              <a:buNone/>
            </a:pPr>
            <a:r>
              <a:t/>
            </a:r>
            <a:endParaRPr sz="765">
              <a:solidFill>
                <a:srgbClr val="231F20"/>
              </a:solidFill>
              <a:latin typeface="Calibri"/>
              <a:ea typeface="Calibri"/>
              <a:cs typeface="Calibri"/>
              <a:sym typeface="Calibri"/>
            </a:endParaRPr>
          </a:p>
          <a:p>
            <a:pPr indent="0" lvl="0" marL="0" marR="0" rtl="0" algn="l">
              <a:spcBef>
                <a:spcPts val="0"/>
              </a:spcBef>
              <a:spcAft>
                <a:spcPts val="0"/>
              </a:spcAft>
              <a:buNone/>
            </a:pPr>
            <a:r>
              <a:t/>
            </a:r>
            <a:endParaRPr sz="765">
              <a:solidFill>
                <a:srgbClr val="231F20"/>
              </a:solidFill>
              <a:latin typeface="Calibri"/>
              <a:ea typeface="Calibri"/>
              <a:cs typeface="Calibri"/>
              <a:sym typeface="Calibri"/>
            </a:endParaRPr>
          </a:p>
          <a:p>
            <a:pPr indent="0" lvl="0" marL="0" marR="0" rtl="0" algn="l">
              <a:spcBef>
                <a:spcPts val="0"/>
              </a:spcBef>
              <a:spcAft>
                <a:spcPts val="0"/>
              </a:spcAft>
              <a:buNone/>
            </a:pPr>
            <a:r>
              <a:t/>
            </a:r>
            <a:endParaRPr b="1" sz="765">
              <a:solidFill>
                <a:srgbClr val="231F20"/>
              </a:solidFill>
              <a:latin typeface="Calibri"/>
              <a:ea typeface="Calibri"/>
              <a:cs typeface="Calibri"/>
              <a:sym typeface="Calibri"/>
            </a:endParaRPr>
          </a:p>
          <a:p>
            <a:pPr indent="0" lvl="0" marL="0" marR="0" rtl="0" algn="l">
              <a:spcBef>
                <a:spcPts val="0"/>
              </a:spcBef>
              <a:spcAft>
                <a:spcPts val="0"/>
              </a:spcAft>
              <a:buNone/>
            </a:pPr>
            <a:r>
              <a:t/>
            </a:r>
            <a:endParaRPr b="1" sz="765">
              <a:solidFill>
                <a:srgbClr val="231F20"/>
              </a:solidFill>
              <a:latin typeface="Calibri"/>
              <a:ea typeface="Calibri"/>
              <a:cs typeface="Calibri"/>
              <a:sym typeface="Calibri"/>
            </a:endParaRPr>
          </a:p>
        </p:txBody>
      </p:sp>
      <p:sp>
        <p:nvSpPr>
          <p:cNvPr id="46" name="Google Shape;46;p10"/>
          <p:cNvSpPr/>
          <p:nvPr/>
        </p:nvSpPr>
        <p:spPr>
          <a:xfrm>
            <a:off x="2530380" y="2792283"/>
            <a:ext cx="1862014" cy="40349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100">
                <a:solidFill>
                  <a:srgbClr val="771618"/>
                </a:solidFill>
                <a:latin typeface="Calibri"/>
                <a:ea typeface="Calibri"/>
                <a:cs typeface="Calibri"/>
                <a:sym typeface="Calibri"/>
              </a:rPr>
              <a:t>Holds vision and expectations for success for all students and all staff</a:t>
            </a:r>
            <a:endParaRPr/>
          </a:p>
          <a:p>
            <a:pPr indent="0" lvl="0" marL="0" marR="0" rtl="0" algn="l">
              <a:spcBef>
                <a:spcPts val="0"/>
              </a:spcBef>
              <a:spcAft>
                <a:spcPts val="0"/>
              </a:spcAft>
              <a:buNone/>
            </a:pPr>
            <a:r>
              <a:t/>
            </a:r>
            <a:endParaRPr b="1"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771618"/>
                </a:solidFill>
                <a:latin typeface="Calibri"/>
                <a:ea typeface="Calibri"/>
                <a:cs typeface="Calibri"/>
                <a:sym typeface="Calibri"/>
              </a:rPr>
              <a:t>Demonstrates expertise</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Possesses up-to-date knowledge and skills to perform organizational role at a high level of competence</a:t>
            </a:r>
            <a:endParaRPr/>
          </a:p>
          <a:p>
            <a:pPr indent="0" lvl="0" marL="0" marR="0" rtl="0" algn="l">
              <a:spcBef>
                <a:spcPts val="0"/>
              </a:spcBef>
              <a:spcAft>
                <a:spcPts val="0"/>
              </a:spcAft>
              <a:buNone/>
            </a:pPr>
            <a:r>
              <a:t/>
            </a:r>
            <a:endParaRPr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771618"/>
                </a:solidFill>
                <a:latin typeface="Calibri"/>
                <a:ea typeface="Calibri"/>
                <a:cs typeface="Calibri"/>
                <a:sym typeface="Calibri"/>
              </a:rPr>
              <a:t>Establishes shared vision</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Develops and communicates a clear vision for the future with deep buy-in from all stakeholders  </a:t>
            </a:r>
            <a:endParaRPr/>
          </a:p>
          <a:p>
            <a:pPr indent="0" lvl="0" marL="0" marR="0" rtl="0" algn="l">
              <a:spcBef>
                <a:spcPts val="0"/>
              </a:spcBef>
              <a:spcAft>
                <a:spcPts val="0"/>
              </a:spcAft>
              <a:buNone/>
            </a:pPr>
            <a:r>
              <a:t/>
            </a:r>
            <a:endParaRPr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771618"/>
                </a:solidFill>
                <a:latin typeface="Calibri"/>
                <a:ea typeface="Calibri"/>
                <a:cs typeface="Calibri"/>
                <a:sym typeface="Calibri"/>
              </a:rPr>
              <a:t>Implements plan</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Works with all stakeholders to implement vision by establishing goals, monitoring progress, and providing resources</a:t>
            </a:r>
            <a:endParaRPr/>
          </a:p>
          <a:p>
            <a:pPr indent="0" lvl="0" marL="0" marR="0" rtl="0" algn="l">
              <a:spcBef>
                <a:spcPts val="0"/>
              </a:spcBef>
              <a:spcAft>
                <a:spcPts val="0"/>
              </a:spcAft>
              <a:buNone/>
            </a:pPr>
            <a:r>
              <a:t/>
            </a:r>
            <a:endParaRPr sz="900">
              <a:solidFill>
                <a:srgbClr val="231F20"/>
              </a:solidFill>
              <a:latin typeface="Calibri"/>
              <a:ea typeface="Calibri"/>
              <a:cs typeface="Calibri"/>
              <a:sym typeface="Calibri"/>
            </a:endParaRPr>
          </a:p>
          <a:p>
            <a:pPr indent="0" lvl="0" marL="0" marR="0" rtl="0" algn="l">
              <a:spcBef>
                <a:spcPts val="0"/>
              </a:spcBef>
              <a:spcAft>
                <a:spcPts val="0"/>
              </a:spcAft>
              <a:buNone/>
            </a:pPr>
            <a:r>
              <a:rPr b="1" lang="en-US" sz="1200">
                <a:solidFill>
                  <a:srgbClr val="771618"/>
                </a:solidFill>
                <a:latin typeface="Calibri"/>
                <a:ea typeface="Calibri"/>
                <a:cs typeface="Calibri"/>
                <a:sym typeface="Calibri"/>
              </a:rPr>
              <a:t>Expects results</a:t>
            </a:r>
            <a:endParaRPr/>
          </a:p>
          <a:p>
            <a:pPr indent="0" lvl="0" marL="0" marR="0" rtl="0" algn="l">
              <a:spcBef>
                <a:spcPts val="0"/>
              </a:spcBef>
              <a:spcAft>
                <a:spcPts val="0"/>
              </a:spcAft>
              <a:buNone/>
            </a:pPr>
            <a:r>
              <a:rPr lang="en-US" sz="900">
                <a:solidFill>
                  <a:srgbClr val="231F20"/>
                </a:solidFill>
                <a:latin typeface="Calibri"/>
                <a:ea typeface="Calibri"/>
                <a:cs typeface="Calibri"/>
                <a:sym typeface="Calibri"/>
              </a:rPr>
              <a:t>Pursues exceptional results for all students by holding self and others accountable and driving for continuous improvement</a:t>
            </a:r>
            <a:endParaRPr/>
          </a:p>
        </p:txBody>
      </p:sp>
      <p:sp>
        <p:nvSpPr>
          <p:cNvPr id="47" name="Google Shape;47;p10"/>
          <p:cNvSpPr/>
          <p:nvPr/>
        </p:nvSpPr>
        <p:spPr>
          <a:xfrm>
            <a:off x="4839278" y="2792283"/>
            <a:ext cx="1885788" cy="413920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100">
                <a:solidFill>
                  <a:srgbClr val="29396F"/>
                </a:solidFill>
                <a:latin typeface="Calibri"/>
                <a:ea typeface="Calibri"/>
                <a:cs typeface="Calibri"/>
                <a:sym typeface="Calibri"/>
              </a:rPr>
              <a:t>Develops and empowers individuals and teams for effective action</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9396F"/>
                </a:solidFill>
                <a:latin typeface="Calibri"/>
                <a:ea typeface="Calibri"/>
                <a:cs typeface="Calibri"/>
                <a:sym typeface="Calibri"/>
              </a:rPr>
              <a:t>Builds capacity</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Provides opportunities for growth to ensure all staff build capacity to support district goals</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9396F"/>
                </a:solidFill>
                <a:latin typeface="Calibri"/>
                <a:ea typeface="Calibri"/>
                <a:cs typeface="Calibri"/>
                <a:sym typeface="Calibri"/>
              </a:rPr>
              <a:t>Promotes collaboration</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Designs organizational structures to promote collaboration and teamwork for  distributed leadership throughout the district</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9396F"/>
                </a:solidFill>
                <a:latin typeface="Calibri"/>
                <a:ea typeface="Calibri"/>
                <a:cs typeface="Calibri"/>
                <a:sym typeface="Calibri"/>
              </a:rPr>
              <a:t>Inspires action</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Motivates others to take responsible risks and perform at their highest level to support district vision and goals</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9396F"/>
                </a:solidFill>
                <a:latin typeface="Calibri"/>
                <a:ea typeface="Calibri"/>
                <a:cs typeface="Calibri"/>
                <a:sym typeface="Calibri"/>
              </a:rPr>
              <a:t>Develops leaders</a:t>
            </a:r>
            <a:r>
              <a:rPr b="1" lang="en-US" sz="1200" strike="sngStrike">
                <a:solidFill>
                  <a:srgbClr val="29396F"/>
                </a:solidFill>
                <a:latin typeface="Calibri"/>
                <a:ea typeface="Calibri"/>
                <a:cs typeface="Calibri"/>
                <a:sym typeface="Calibri"/>
              </a:rPr>
              <a:t> </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Identifies, develops, and places future leaders through rigorous processes and strategic leadership assignments</a:t>
            </a:r>
            <a:endParaRPr/>
          </a:p>
        </p:txBody>
      </p:sp>
      <p:sp>
        <p:nvSpPr>
          <p:cNvPr id="48" name="Google Shape;48;p10"/>
          <p:cNvSpPr/>
          <p:nvPr/>
        </p:nvSpPr>
        <p:spPr>
          <a:xfrm>
            <a:off x="7170477" y="2792283"/>
            <a:ext cx="1922361" cy="382612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100">
                <a:solidFill>
                  <a:srgbClr val="21602E"/>
                </a:solidFill>
                <a:latin typeface="Calibri"/>
                <a:ea typeface="Calibri"/>
                <a:cs typeface="Calibri"/>
                <a:sym typeface="Calibri"/>
              </a:rPr>
              <a:t>Maintains district at the forefront of educational service providers</a:t>
            </a:r>
            <a:endParaRPr/>
          </a:p>
          <a:p>
            <a:pPr indent="0" lvl="0" marL="0" marR="0" rtl="0" algn="ctr">
              <a:spcBef>
                <a:spcPts val="0"/>
              </a:spcBef>
              <a:spcAft>
                <a:spcPts val="0"/>
              </a:spcAft>
              <a:buNone/>
            </a:pPr>
            <a:r>
              <a:t/>
            </a:r>
            <a:endParaRPr sz="765">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1602E"/>
                </a:solidFill>
                <a:latin typeface="Calibri"/>
                <a:ea typeface="Calibri"/>
                <a:cs typeface="Calibri"/>
                <a:sym typeface="Calibri"/>
              </a:rPr>
              <a:t>Scans Environment</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Analyzes and applies understanding of internal organization and external environment to assess and respond to the district’s future advancement</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1602E"/>
                </a:solidFill>
                <a:latin typeface="Calibri"/>
                <a:ea typeface="Calibri"/>
                <a:cs typeface="Calibri"/>
                <a:sym typeface="Calibri"/>
              </a:rPr>
              <a:t>Champions solutions</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Challenges the status quo by collaboratively exploring new and better ways of doing things</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1602E"/>
                </a:solidFill>
                <a:latin typeface="Calibri"/>
                <a:ea typeface="Calibri"/>
                <a:cs typeface="Calibri"/>
                <a:sym typeface="Calibri"/>
              </a:rPr>
              <a:t>Manages change</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Demonstrates courage, initiative, and perseverance in bringing about meaningful change to support the shared vision</a:t>
            </a:r>
            <a:endParaRPr/>
          </a:p>
          <a:p>
            <a:pPr indent="0" lvl="0" marL="0" marR="0" rtl="0" algn="l">
              <a:spcBef>
                <a:spcPts val="0"/>
              </a:spcBef>
              <a:spcAft>
                <a:spcPts val="0"/>
              </a:spcAft>
              <a:buNone/>
            </a:pPr>
            <a:r>
              <a:t/>
            </a:r>
            <a:endParaRPr sz="900">
              <a:solidFill>
                <a:srgbClr val="000000"/>
              </a:solidFill>
              <a:latin typeface="Calibri"/>
              <a:ea typeface="Calibri"/>
              <a:cs typeface="Calibri"/>
              <a:sym typeface="Calibri"/>
            </a:endParaRPr>
          </a:p>
          <a:p>
            <a:pPr indent="0" lvl="0" marL="0" marR="0" rtl="0" algn="l">
              <a:spcBef>
                <a:spcPts val="0"/>
              </a:spcBef>
              <a:spcAft>
                <a:spcPts val="0"/>
              </a:spcAft>
              <a:buNone/>
            </a:pPr>
            <a:r>
              <a:rPr b="1" lang="en-US" sz="1200">
                <a:solidFill>
                  <a:srgbClr val="21602E"/>
                </a:solidFill>
                <a:latin typeface="Calibri"/>
                <a:ea typeface="Calibri"/>
                <a:cs typeface="Calibri"/>
                <a:sym typeface="Calibri"/>
              </a:rPr>
              <a:t>Acknowledges outcomes</a:t>
            </a:r>
            <a:endParaRPr/>
          </a:p>
          <a:p>
            <a:pPr indent="0" lvl="0" marL="0" marR="0" rtl="0" algn="l">
              <a:spcBef>
                <a:spcPts val="0"/>
              </a:spcBef>
              <a:spcAft>
                <a:spcPts val="0"/>
              </a:spcAft>
              <a:buNone/>
            </a:pPr>
            <a:r>
              <a:rPr lang="en-US" sz="900">
                <a:solidFill>
                  <a:srgbClr val="000000"/>
                </a:solidFill>
                <a:latin typeface="Calibri"/>
                <a:ea typeface="Calibri"/>
                <a:cs typeface="Calibri"/>
                <a:sym typeface="Calibri"/>
              </a:rPr>
              <a:t>Creates a positive environment for growth by celebrating success and learning from failure</a:t>
            </a:r>
            <a:endParaRPr/>
          </a:p>
        </p:txBody>
      </p:sp>
      <p:sp>
        <p:nvSpPr>
          <p:cNvPr id="49" name="Google Shape;49;p10"/>
          <p:cNvSpPr/>
          <p:nvPr/>
        </p:nvSpPr>
        <p:spPr>
          <a:xfrm>
            <a:off x="378455" y="1206701"/>
            <a:ext cx="1487714" cy="1487714"/>
          </a:xfrm>
          <a:prstGeom prst="rect">
            <a:avLst/>
          </a:prstGeom>
          <a:gradFill>
            <a:gsLst>
              <a:gs pos="0">
                <a:srgbClr val="FFFFFF"/>
              </a:gs>
              <a:gs pos="35000">
                <a:srgbClr val="5F5E5F"/>
              </a:gs>
              <a:gs pos="100000">
                <a:srgbClr val="232323"/>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50" name="Google Shape;50;p10"/>
          <p:cNvSpPr/>
          <p:nvPr/>
        </p:nvSpPr>
        <p:spPr>
          <a:xfrm>
            <a:off x="2709655" y="1206701"/>
            <a:ext cx="1487714" cy="1487714"/>
          </a:xfrm>
          <a:prstGeom prst="rect">
            <a:avLst/>
          </a:prstGeom>
          <a:gradFill>
            <a:gsLst>
              <a:gs pos="0">
                <a:srgbClr val="FFFFFF"/>
              </a:gs>
              <a:gs pos="35000">
                <a:srgbClr val="7A1618"/>
              </a:gs>
              <a:gs pos="100000">
                <a:srgbClr val="3C1515"/>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51" name="Google Shape;51;p10"/>
          <p:cNvSpPr/>
          <p:nvPr/>
        </p:nvSpPr>
        <p:spPr>
          <a:xfrm>
            <a:off x="5018553" y="1188327"/>
            <a:ext cx="1487714" cy="1487714"/>
          </a:xfrm>
          <a:prstGeom prst="rect">
            <a:avLst/>
          </a:prstGeom>
          <a:gradFill>
            <a:gsLst>
              <a:gs pos="0">
                <a:srgbClr val="FFFFFF"/>
              </a:gs>
              <a:gs pos="35000">
                <a:srgbClr val="405499"/>
              </a:gs>
              <a:gs pos="100000">
                <a:srgbClr val="1B2955"/>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52" name="Google Shape;52;p10"/>
          <p:cNvSpPr/>
          <p:nvPr/>
        </p:nvSpPr>
        <p:spPr>
          <a:xfrm>
            <a:off x="7349752" y="1193091"/>
            <a:ext cx="1487714" cy="1487714"/>
          </a:xfrm>
          <a:prstGeom prst="rect">
            <a:avLst/>
          </a:prstGeom>
          <a:gradFill>
            <a:gsLst>
              <a:gs pos="0">
                <a:srgbClr val="FFFFFF"/>
              </a:gs>
              <a:gs pos="35000">
                <a:srgbClr val="2D8642"/>
              </a:gs>
              <a:gs pos="100000">
                <a:srgbClr val="1E582A"/>
              </a:gs>
            </a:gsLst>
            <a:path path="circle">
              <a:fillToRect b="50%" l="50%" r="50%" t="50%"/>
            </a:path>
            <a:tileRect/>
          </a:gradFill>
          <a:ln cap="flat" cmpd="sng" w="9525">
            <a:solidFill>
              <a:srgbClr val="E2E2E2"/>
            </a:solidFill>
            <a:prstDash val="solid"/>
            <a:miter lim="800000"/>
            <a:headEnd len="sm" w="sm" type="none"/>
            <a:tailEnd len="sm" w="sm" type="none"/>
          </a:ln>
        </p:spPr>
        <p:txBody>
          <a:bodyPr anchorCtr="0" anchor="ctr" bIns="90000" lIns="91425" spcFirstLastPara="1" rIns="91425" wrap="square" tIns="90000">
            <a:noAutofit/>
          </a:bodyPr>
          <a:lstStyle/>
          <a:p>
            <a:pPr indent="0" lvl="0" marL="0" marR="0" rtl="0" algn="ctr">
              <a:spcBef>
                <a:spcPts val="0"/>
              </a:spcBef>
              <a:spcAft>
                <a:spcPts val="0"/>
              </a:spcAft>
              <a:buNone/>
            </a:pPr>
            <a:r>
              <a:t/>
            </a:r>
            <a:endParaRPr sz="1400">
              <a:solidFill>
                <a:srgbClr val="43525B"/>
              </a:solidFill>
              <a:latin typeface="Calibri"/>
              <a:ea typeface="Calibri"/>
              <a:cs typeface="Calibri"/>
              <a:sym typeface="Calibri"/>
            </a:endParaRPr>
          </a:p>
        </p:txBody>
      </p:sp>
      <p:sp>
        <p:nvSpPr>
          <p:cNvPr id="53" name="Google Shape;53;p10"/>
          <p:cNvSpPr txBox="1"/>
          <p:nvPr/>
        </p:nvSpPr>
        <p:spPr>
          <a:xfrm>
            <a:off x="531992" y="2346005"/>
            <a:ext cx="1367102" cy="1951473"/>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1500">
                <a:solidFill>
                  <a:schemeClr val="lt1"/>
                </a:solidFill>
                <a:latin typeface="Impact"/>
                <a:ea typeface="Impact"/>
                <a:cs typeface="Impact"/>
                <a:sym typeface="Impact"/>
              </a:rPr>
              <a:t>P</a:t>
            </a:r>
            <a:endParaRPr/>
          </a:p>
        </p:txBody>
      </p:sp>
      <p:sp>
        <p:nvSpPr>
          <p:cNvPr id="54" name="Google Shape;54;p10"/>
          <p:cNvSpPr txBox="1"/>
          <p:nvPr/>
        </p:nvSpPr>
        <p:spPr>
          <a:xfrm>
            <a:off x="470797" y="908720"/>
            <a:ext cx="1367102" cy="1951473"/>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1500">
                <a:solidFill>
                  <a:schemeClr val="lt1"/>
                </a:solidFill>
                <a:latin typeface="Impact"/>
                <a:ea typeface="Impact"/>
                <a:cs typeface="Impact"/>
                <a:sym typeface="Impact"/>
              </a:rPr>
              <a:t>P</a:t>
            </a:r>
            <a:endParaRPr/>
          </a:p>
        </p:txBody>
      </p:sp>
      <p:sp>
        <p:nvSpPr>
          <p:cNvPr id="55" name="Google Shape;55;p10"/>
          <p:cNvSpPr txBox="1"/>
          <p:nvPr/>
        </p:nvSpPr>
        <p:spPr>
          <a:xfrm>
            <a:off x="467300" y="1548973"/>
            <a:ext cx="1451168" cy="735756"/>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Positive Engagement</a:t>
            </a:r>
            <a:endParaRPr/>
          </a:p>
        </p:txBody>
      </p:sp>
      <p:sp>
        <p:nvSpPr>
          <p:cNvPr id="56" name="Google Shape;56;p10"/>
          <p:cNvSpPr txBox="1"/>
          <p:nvPr/>
        </p:nvSpPr>
        <p:spPr>
          <a:xfrm>
            <a:off x="2769961" y="908720"/>
            <a:ext cx="1367102" cy="1951473"/>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1500">
                <a:solidFill>
                  <a:schemeClr val="lt1"/>
                </a:solidFill>
                <a:latin typeface="Impact"/>
                <a:ea typeface="Impact"/>
                <a:cs typeface="Impact"/>
                <a:sym typeface="Impact"/>
              </a:rPr>
              <a:t>S</a:t>
            </a:r>
            <a:endParaRPr/>
          </a:p>
        </p:txBody>
      </p:sp>
      <p:sp>
        <p:nvSpPr>
          <p:cNvPr id="57" name="Google Shape;57;p10"/>
          <p:cNvSpPr txBox="1"/>
          <p:nvPr/>
        </p:nvSpPr>
        <p:spPr>
          <a:xfrm>
            <a:off x="2727927" y="1410473"/>
            <a:ext cx="1451168" cy="1012755"/>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Student-centered Excellence</a:t>
            </a:r>
            <a:endParaRPr/>
          </a:p>
        </p:txBody>
      </p:sp>
      <p:sp>
        <p:nvSpPr>
          <p:cNvPr id="58" name="Google Shape;58;p10"/>
          <p:cNvSpPr txBox="1"/>
          <p:nvPr/>
        </p:nvSpPr>
        <p:spPr>
          <a:xfrm>
            <a:off x="5078858" y="908720"/>
            <a:ext cx="1367102" cy="1951473"/>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1500">
                <a:solidFill>
                  <a:schemeClr val="lt1"/>
                </a:solidFill>
                <a:latin typeface="Impact"/>
                <a:ea typeface="Impact"/>
                <a:cs typeface="Impact"/>
                <a:sym typeface="Impact"/>
              </a:rPr>
              <a:t>J</a:t>
            </a:r>
            <a:endParaRPr/>
          </a:p>
        </p:txBody>
      </p:sp>
      <p:sp>
        <p:nvSpPr>
          <p:cNvPr id="59" name="Google Shape;59;p10"/>
          <p:cNvSpPr txBox="1"/>
          <p:nvPr/>
        </p:nvSpPr>
        <p:spPr>
          <a:xfrm>
            <a:off x="4947306" y="1548973"/>
            <a:ext cx="1644686" cy="735756"/>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Joint Empowerment</a:t>
            </a:r>
            <a:endParaRPr/>
          </a:p>
        </p:txBody>
      </p:sp>
      <p:sp>
        <p:nvSpPr>
          <p:cNvPr id="60" name="Google Shape;60;p10"/>
          <p:cNvSpPr txBox="1"/>
          <p:nvPr/>
        </p:nvSpPr>
        <p:spPr>
          <a:xfrm>
            <a:off x="7410058" y="908720"/>
            <a:ext cx="1367102" cy="1951473"/>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1500">
                <a:solidFill>
                  <a:schemeClr val="lt1"/>
                </a:solidFill>
                <a:latin typeface="Impact"/>
                <a:ea typeface="Impact"/>
                <a:cs typeface="Impact"/>
                <a:sym typeface="Impact"/>
              </a:rPr>
              <a:t>A</a:t>
            </a:r>
            <a:endParaRPr/>
          </a:p>
        </p:txBody>
      </p:sp>
      <p:sp>
        <p:nvSpPr>
          <p:cNvPr id="61" name="Google Shape;61;p10"/>
          <p:cNvSpPr txBox="1"/>
          <p:nvPr/>
        </p:nvSpPr>
        <p:spPr>
          <a:xfrm>
            <a:off x="7368025" y="1548973"/>
            <a:ext cx="1451168" cy="735756"/>
          </a:xfrm>
          <a:prstGeom prst="rect">
            <a:avLst/>
          </a:prstGeom>
          <a:noFill/>
          <a:ln>
            <a:noFill/>
          </a:ln>
        </p:spPr>
        <p:txBody>
          <a:bodyPr anchorCtr="0" anchor="t" bIns="90000" lIns="91425" spcFirstLastPara="1" rIns="91425" wrap="square" tIns="900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Adaptive Innovation</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a:off x="0" y="234702"/>
            <a:ext cx="9144000" cy="818033"/>
          </a:xfrm>
          <a:prstGeom prst="rect">
            <a:avLst/>
          </a:prstGeom>
          <a:solidFill>
            <a:srgbClr val="80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trans_psja_logo_stack.png" id="11" name="Google Shape;11;p1"/>
          <p:cNvPicPr preferRelativeResize="0"/>
          <p:nvPr/>
        </p:nvPicPr>
        <p:blipFill rotWithShape="1">
          <a:blip r:embed="rId1">
            <a:alphaModFix/>
          </a:blip>
          <a:srcRect b="0" l="0" r="0" t="0"/>
          <a:stretch/>
        </p:blipFill>
        <p:spPr>
          <a:xfrm>
            <a:off x="7452320" y="188284"/>
            <a:ext cx="1589012" cy="1512524"/>
          </a:xfrm>
          <a:prstGeom prst="rect">
            <a:avLst/>
          </a:prstGeom>
          <a:noFill/>
          <a:ln>
            <a:noFill/>
          </a:ln>
        </p:spPr>
      </p:pic>
      <p:sp>
        <p:nvSpPr>
          <p:cNvPr id="12" name="Google Shape;12;p1"/>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lt1"/>
              </a:buClr>
              <a:buSzPts val="2800"/>
              <a:buFont typeface="Arial"/>
              <a:buNone/>
              <a:defRPr b="0" i="0" sz="28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0" Type="http://schemas.openxmlformats.org/officeDocument/2006/relationships/hyperlink" Target="http://teachlikeachampion.com/plugandplay/precisepraise" TargetMode="External"/><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png"/><Relationship Id="rId4" Type="http://schemas.openxmlformats.org/officeDocument/2006/relationships/hyperlink" Target="https://blog.12min.com/developing-the-leader-within-you-summary/" TargetMode="External"/><Relationship Id="rId9" Type="http://schemas.openxmlformats.org/officeDocument/2006/relationships/hyperlink" Target="https://books.google.com/books?id=z-pRCgAAQBAJ&amp;pg=PA7&amp;source=gbs_toc_r&amp;cad=4#v=onepage&amp;q&amp;f=false" TargetMode="External"/><Relationship Id="rId5" Type="http://schemas.openxmlformats.org/officeDocument/2006/relationships/hyperlink" Target="https://www.pbs.org/teacherline/" TargetMode="External"/><Relationship Id="rId6" Type="http://schemas.openxmlformats.org/officeDocument/2006/relationships/hyperlink" Target="https://daretolead.brenebrown.com/wp-content/uploads/2018/10/DTL-Read-Along-Workbook-v1.pdf" TargetMode="External"/><Relationship Id="rId7" Type="http://schemas.openxmlformats.org/officeDocument/2006/relationships/hyperlink" Target="https://blog.schoolrunner.org/administrators-questions-to-ask-of-your-data/" TargetMode="External"/><Relationship Id="rId8" Type="http://schemas.openxmlformats.org/officeDocument/2006/relationships/hyperlink" Target="https://www.edutopia.org/article/6-steps-equitable-data-analysi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www.psjaisd.us/jobs"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psjaisd.us/job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s://weatherhead.case.edu/news/2012/04/03/inclusive-leadership-effectively-leading-diverse-teams" TargetMode="External"/><Relationship Id="rId4" Type="http://schemas.openxmlformats.org/officeDocument/2006/relationships/hyperlink" Target="http://www.ascd.org/professional-development/webinars/from-behaving-to-belonging-webinar.aspx" TargetMode="External"/><Relationship Id="rId9" Type="http://schemas.openxmlformats.org/officeDocument/2006/relationships/image" Target="../media/image5.png"/><Relationship Id="rId5" Type="http://schemas.openxmlformats.org/officeDocument/2006/relationships/hyperlink" Target="https://www.gettingsmart.com/2018/04/creating-a-culture-of-collaborative-family-engagement/" TargetMode="External"/><Relationship Id="rId6" Type="http://schemas.openxmlformats.org/officeDocument/2006/relationships/hyperlink" Target="https://www.tolerance.org/professional-development/differentiated-instruction" TargetMode="External"/><Relationship Id="rId7" Type="http://schemas.openxmlformats.org/officeDocument/2006/relationships/hyperlink" Target="http://www.ascd.org/publications/books/118028.aspx" TargetMode="External"/><Relationship Id="rId8" Type="http://schemas.openxmlformats.org/officeDocument/2006/relationships/hyperlink" Target="https://www.amazon.com/Personalized-Professional-Learning-Job-Embedded-Elevating-ebook/dp/B07RQVNL9S/ref=sr_1_1?dchild=1&amp;keywords=personalized+professional+learning&amp;qid=1589489682&amp;s=audible&amp;sr=8-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1" Type="http://schemas.openxmlformats.org/officeDocument/2006/relationships/hyperlink" Target="https://www.naesp.org/sites/default/files/Student%20Achievement_blue.pdf" TargetMode="External"/><Relationship Id="rId10" Type="http://schemas.openxmlformats.org/officeDocument/2006/relationships/hyperlink" Target="https://tntp.org/assets/tools/Teacher_Goal_Setting_Guide_Ach_First_17JAN2013.docx" TargetMode="External"/><Relationship Id="rId13" Type="http://schemas.openxmlformats.org/officeDocument/2006/relationships/hyperlink" Target="https://www.npr.org/sections/health-shots/2012/09/18/161159263/teachers-expectations-can-influence-how-students-perform" TargetMode="External"/><Relationship Id="rId12" Type="http://schemas.openxmlformats.org/officeDocument/2006/relationships/hyperlink" Target="https://media.wiley.com/product_data/excerpt/75/11195922/1119592275-6.pdf" TargetMode="External"/><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brightmorningteam.com/wp-content/uploads/2019/08/Principles-of-Adult-Learning.pdf" TargetMode="External"/><Relationship Id="rId4" Type="http://schemas.openxmlformats.org/officeDocument/2006/relationships/hyperlink" Target="https://www.naesp.org/sites/default/files/Student%20Achievement_blue.pdf" TargetMode="External"/><Relationship Id="rId9" Type="http://schemas.openxmlformats.org/officeDocument/2006/relationships/hyperlink" Target="https://blog.learningsciences.com/2018/09/10/lesson-planning-6-steps-for-aligning-student-tasks-with-learning-targets/" TargetMode="External"/><Relationship Id="rId15" Type="http://schemas.openxmlformats.org/officeDocument/2006/relationships/image" Target="../media/image4.png"/><Relationship Id="rId14" Type="http://schemas.openxmlformats.org/officeDocument/2006/relationships/hyperlink" Target="https://www.npr.org/sections/health-shots/2012/09/18/161159263/teachers-expectations-can-influence-how-students-perform" TargetMode="External"/><Relationship Id="rId5" Type="http://schemas.openxmlformats.org/officeDocument/2006/relationships/hyperlink" Target="https://www.naesp.org/sites/default/files/Student%20Achievement_blue.pdf" TargetMode="External"/><Relationship Id="rId6" Type="http://schemas.openxmlformats.org/officeDocument/2006/relationships/hyperlink" Target="https://blog.12min.com/developing-the-leader-within-you-summary/" TargetMode="External"/><Relationship Id="rId7" Type="http://schemas.openxmlformats.org/officeDocument/2006/relationships/hyperlink" Target="https://www.anesecavanaugh.com/free-chapter/" TargetMode="External"/><Relationship Id="rId8" Type="http://schemas.openxmlformats.org/officeDocument/2006/relationships/hyperlink" Target="https://blog.learningsciences.com/2018/09/10/lesson-planning-6-steps-for-aligning-student-tasks-with-learning-target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1" Type="http://schemas.openxmlformats.org/officeDocument/2006/relationships/image" Target="../media/image6.png"/><Relationship Id="rId10" Type="http://schemas.openxmlformats.org/officeDocument/2006/relationships/hyperlink" Target="http://www.shawnachor.com/wp-content/uploads/2018/01/BigPotentialChapterDownload.pdf" TargetMode="External"/><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brightmorning.wpengine.com/coaching-tools/" TargetMode="External"/><Relationship Id="rId4" Type="http://schemas.openxmlformats.org/officeDocument/2006/relationships/hyperlink" Target="https://learningforward.org/webinar/a-collaborative-individualized-coaching-approach-my-teaching-partner/" TargetMode="External"/><Relationship Id="rId9" Type="http://schemas.openxmlformats.org/officeDocument/2006/relationships/hyperlink" Target="https://daretolead.brenebrown.com/wp-content/uploads/2018/10/DTL-Read-Along-Workbook-v1.pdf" TargetMode="External"/><Relationship Id="rId5" Type="http://schemas.openxmlformats.org/officeDocument/2006/relationships/hyperlink" Target="http://www.ascd.org/publications/educational-leadership/apr15/vol72/num07/Making-Team-Differences-Work.aspx" TargetMode="External"/><Relationship Id="rId6" Type="http://schemas.openxmlformats.org/officeDocument/2006/relationships/hyperlink" Target="https://www.amazon.com/Facilitating-Teacher-Teams-Authentic-PLCs/dp/1416625216/ref=sr_1_2?crid=8S7I2KWFQ91V&amp;dchild=1&amp;keywords=facilitating+teacher+teams+and+authentic+plc%27s&amp;qid=1590089431&amp;sprefix=facilitating+teacher+te%2Caps%2C168&amp;sr=8-2" TargetMode="External"/><Relationship Id="rId7" Type="http://schemas.openxmlformats.org/officeDocument/2006/relationships/hyperlink" Target="http://www.ascd.org/ASCD/pdf/siteASCD/publications/books/FacilitatingTeacherTeamsandAuthenticPLCs-Venables.pdf" TargetMode="External"/><Relationship Id="rId8" Type="http://schemas.openxmlformats.org/officeDocument/2006/relationships/hyperlink" Target="https://www.gettingsmart.com/2018/02/3-ways-to-model-collaboration-and-partnership-in-schools-and-classroom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4"/>
          <p:cNvSpPr txBox="1"/>
          <p:nvPr/>
        </p:nvSpPr>
        <p:spPr>
          <a:xfrm>
            <a:off x="340247" y="1994450"/>
            <a:ext cx="8463600" cy="1446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4400">
                <a:solidFill>
                  <a:srgbClr val="800000"/>
                </a:solidFill>
                <a:latin typeface="Calibri"/>
                <a:ea typeface="Calibri"/>
                <a:cs typeface="Calibri"/>
                <a:sym typeface="Calibri"/>
              </a:rPr>
              <a:t>Guide 1</a:t>
            </a:r>
            <a:endParaRPr b="1" sz="4400">
              <a:solidFill>
                <a:srgbClr val="800000"/>
              </a:solidFill>
              <a:latin typeface="Calibri"/>
              <a:ea typeface="Calibri"/>
              <a:cs typeface="Calibri"/>
              <a:sym typeface="Calibri"/>
            </a:endParaRPr>
          </a:p>
          <a:p>
            <a:pPr indent="0" lvl="0" marL="0" marR="0" rtl="0" algn="ctr">
              <a:spcBef>
                <a:spcPts val="0"/>
              </a:spcBef>
              <a:spcAft>
                <a:spcPts val="0"/>
              </a:spcAft>
              <a:buNone/>
            </a:pPr>
            <a:r>
              <a:t/>
            </a:r>
            <a:endParaRPr b="1" sz="4400">
              <a:solidFill>
                <a:srgbClr val="800000"/>
              </a:solidFill>
              <a:latin typeface="Calibri"/>
              <a:ea typeface="Calibri"/>
              <a:cs typeface="Calibri"/>
              <a:sym typeface="Calibri"/>
            </a:endParaRPr>
          </a:p>
          <a:p>
            <a:pPr indent="0" lvl="0" marL="0" marR="0" rtl="0" algn="ctr">
              <a:spcBef>
                <a:spcPts val="0"/>
              </a:spcBef>
              <a:spcAft>
                <a:spcPts val="0"/>
              </a:spcAft>
              <a:buNone/>
            </a:pPr>
            <a:r>
              <a:rPr b="1" lang="en-US" sz="4400">
                <a:latin typeface="Calibri"/>
                <a:ea typeface="Calibri"/>
                <a:cs typeface="Calibri"/>
                <a:sym typeface="Calibri"/>
              </a:rPr>
              <a:t>Expanding Your Impact in PSJA:</a:t>
            </a:r>
            <a:endParaRPr b="1" sz="4400">
              <a:latin typeface="Calibri"/>
              <a:ea typeface="Calibri"/>
              <a:cs typeface="Calibri"/>
              <a:sym typeface="Calibri"/>
            </a:endParaRPr>
          </a:p>
          <a:p>
            <a:pPr indent="0" lvl="0" marL="0" marR="0" rtl="0" algn="ctr">
              <a:spcBef>
                <a:spcPts val="0"/>
              </a:spcBef>
              <a:spcAft>
                <a:spcPts val="0"/>
              </a:spcAft>
              <a:buNone/>
            </a:pPr>
            <a:r>
              <a:rPr b="1" lang="en-US" sz="4400">
                <a:latin typeface="Calibri"/>
                <a:ea typeface="Calibri"/>
                <a:cs typeface="Calibri"/>
                <a:sym typeface="Calibri"/>
              </a:rPr>
              <a:t>Shifting f</a:t>
            </a:r>
            <a:r>
              <a:rPr b="1" i="0" lang="en-US" sz="4400" u="none" cap="none" strike="noStrike">
                <a:latin typeface="Calibri"/>
                <a:ea typeface="Calibri"/>
                <a:cs typeface="Calibri"/>
                <a:sym typeface="Calibri"/>
              </a:rPr>
              <a:t>rom a </a:t>
            </a:r>
            <a:endParaRPr b="1" i="0" sz="4400" u="none" cap="none" strike="noStrike">
              <a:latin typeface="Calibri"/>
              <a:ea typeface="Calibri"/>
              <a:cs typeface="Calibri"/>
              <a:sym typeface="Calibri"/>
            </a:endParaRPr>
          </a:p>
          <a:p>
            <a:pPr indent="0" lvl="0" marL="0" marR="0" rtl="0" algn="ctr">
              <a:spcBef>
                <a:spcPts val="0"/>
              </a:spcBef>
              <a:spcAft>
                <a:spcPts val="0"/>
              </a:spcAft>
              <a:buNone/>
            </a:pPr>
            <a:r>
              <a:rPr b="1" i="1" lang="en-US" sz="4400" u="none" cap="none" strike="noStrike">
                <a:latin typeface="Calibri"/>
                <a:ea typeface="Calibri"/>
                <a:cs typeface="Calibri"/>
                <a:sym typeface="Calibri"/>
              </a:rPr>
              <a:t>Leader of Self</a:t>
            </a:r>
            <a:r>
              <a:rPr b="1" lang="en-US" sz="4400" u="none" cap="none" strike="noStrike">
                <a:latin typeface="Calibri"/>
                <a:ea typeface="Calibri"/>
                <a:cs typeface="Calibri"/>
                <a:sym typeface="Calibri"/>
              </a:rPr>
              <a:t> to a </a:t>
            </a:r>
            <a:r>
              <a:rPr b="1" i="1" lang="en-US" sz="4400" u="none" cap="none" strike="noStrike">
                <a:latin typeface="Calibri"/>
                <a:ea typeface="Calibri"/>
                <a:cs typeface="Calibri"/>
                <a:sym typeface="Calibri"/>
              </a:rPr>
              <a:t>Leader of Others</a:t>
            </a:r>
            <a:r>
              <a:rPr b="1" i="1" lang="en-US" sz="4400" u="none" cap="none" strike="noStrike">
                <a:solidFill>
                  <a:srgbClr val="800000"/>
                </a:solidFill>
                <a:latin typeface="Calibri"/>
                <a:ea typeface="Calibri"/>
                <a:cs typeface="Calibri"/>
                <a:sym typeface="Calibri"/>
              </a:rPr>
              <a:t> </a:t>
            </a:r>
            <a:endParaRPr b="1" i="1" sz="4400" u="none" cap="none" strike="noStrike">
              <a:solidFill>
                <a:srgbClr val="80000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23"/>
          <p:cNvSpPr txBox="1"/>
          <p:nvPr/>
        </p:nvSpPr>
        <p:spPr>
          <a:xfrm>
            <a:off x="1024475" y="322470"/>
            <a:ext cx="89535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Key Shifts</a:t>
            </a:r>
            <a:r>
              <a:rPr b="1" lang="en-US" sz="2400">
                <a:solidFill>
                  <a:schemeClr val="lt1"/>
                </a:solidFill>
                <a:latin typeface="Calibri"/>
                <a:ea typeface="Calibri"/>
                <a:cs typeface="Calibri"/>
                <a:sym typeface="Calibri"/>
              </a:rPr>
              <a:t> in </a:t>
            </a:r>
            <a:r>
              <a:rPr b="1" i="1" lang="en-US" sz="2400">
                <a:solidFill>
                  <a:schemeClr val="lt1"/>
                </a:solidFill>
                <a:latin typeface="Calibri"/>
                <a:ea typeface="Calibri"/>
                <a:cs typeface="Calibri"/>
                <a:sym typeface="Calibri"/>
              </a:rPr>
              <a:t>Adaptive Innovation</a:t>
            </a:r>
            <a:endParaRPr b="1" i="1" sz="2400">
              <a:solidFill>
                <a:schemeClr val="lt1"/>
              </a:solidFill>
              <a:latin typeface="Calibri"/>
              <a:ea typeface="Calibri"/>
              <a:cs typeface="Calibri"/>
              <a:sym typeface="Calibri"/>
            </a:endParaRPr>
          </a:p>
          <a:p>
            <a:pPr indent="0" lvl="0" marL="0" rtl="0" algn="l">
              <a:spcBef>
                <a:spcPts val="0"/>
              </a:spcBef>
              <a:spcAft>
                <a:spcPts val="0"/>
              </a:spcAft>
              <a:buClr>
                <a:schemeClr val="dk1"/>
              </a:buClr>
              <a:buFont typeface="Arial"/>
              <a:buNone/>
            </a:pPr>
            <a:r>
              <a:rPr b="1" i="1" lang="en-US" sz="1500">
                <a:solidFill>
                  <a:schemeClr val="lt1"/>
                </a:solidFill>
                <a:latin typeface="Calibri"/>
                <a:ea typeface="Calibri"/>
                <a:cs typeface="Calibri"/>
                <a:sym typeface="Calibri"/>
              </a:rPr>
              <a:t>See next page for aligned learning opportunities</a:t>
            </a:r>
            <a:r>
              <a:rPr b="1" i="1" lang="en-US" sz="2400">
                <a:solidFill>
                  <a:schemeClr val="lt1"/>
                </a:solidFill>
                <a:latin typeface="Calibri"/>
                <a:ea typeface="Calibri"/>
                <a:cs typeface="Calibri"/>
                <a:sym typeface="Calibri"/>
              </a:rPr>
              <a:t> </a:t>
            </a:r>
            <a:endParaRPr b="1" i="1" sz="2400">
              <a:solidFill>
                <a:schemeClr val="lt1"/>
              </a:solidFill>
              <a:latin typeface="Calibri"/>
              <a:ea typeface="Calibri"/>
              <a:cs typeface="Calibri"/>
              <a:sym typeface="Calibri"/>
            </a:endParaRPr>
          </a:p>
        </p:txBody>
      </p:sp>
      <p:pic>
        <p:nvPicPr>
          <p:cNvPr id="210" name="Google Shape;210;p23"/>
          <p:cNvPicPr preferRelativeResize="0"/>
          <p:nvPr/>
        </p:nvPicPr>
        <p:blipFill rotWithShape="1">
          <a:blip r:embed="rId3">
            <a:alphaModFix/>
          </a:blip>
          <a:srcRect b="0" l="0" r="0" t="0"/>
          <a:stretch/>
        </p:blipFill>
        <p:spPr>
          <a:xfrm>
            <a:off x="42324" y="157424"/>
            <a:ext cx="982150" cy="996050"/>
          </a:xfrm>
          <a:prstGeom prst="rect">
            <a:avLst/>
          </a:prstGeom>
          <a:noFill/>
          <a:ln>
            <a:noFill/>
          </a:ln>
        </p:spPr>
      </p:pic>
      <p:graphicFrame>
        <p:nvGraphicFramePr>
          <p:cNvPr id="211" name="Google Shape;211;p23"/>
          <p:cNvGraphicFramePr/>
          <p:nvPr/>
        </p:nvGraphicFramePr>
        <p:xfrm>
          <a:off x="235388" y="2044346"/>
          <a:ext cx="3000000" cy="3000000"/>
        </p:xfrm>
        <a:graphic>
          <a:graphicData uri="http://schemas.openxmlformats.org/drawingml/2006/table">
            <a:tbl>
              <a:tblPr bandRow="1" firstRow="1">
                <a:noFill/>
                <a:tableStyleId>{C0DBC35D-54C8-4DEC-B677-93555BC74128}</a:tableStyleId>
              </a:tblPr>
              <a:tblGrid>
                <a:gridCol w="1502750"/>
                <a:gridCol w="3535875"/>
                <a:gridCol w="3734875"/>
              </a:tblGrid>
              <a:tr h="326400">
                <a:tc>
                  <a:txBody>
                    <a:bodyPr/>
                    <a:lstStyle/>
                    <a:p>
                      <a:pPr indent="0" lvl="0" marL="0" marR="0" rtl="0" algn="l">
                        <a:spcBef>
                          <a:spcPts val="0"/>
                        </a:spcBef>
                        <a:spcAft>
                          <a:spcPts val="0"/>
                        </a:spcAft>
                        <a:buNone/>
                      </a:pPr>
                      <a:r>
                        <a:rPr i="1" lang="en-US" sz="1000">
                          <a:solidFill>
                            <a:schemeClr val="dk1"/>
                          </a:solidFill>
                        </a:rPr>
                        <a:t>Spirit of PSJA Competencies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l">
                        <a:spcBef>
                          <a:spcPts val="0"/>
                        </a:spcBef>
                        <a:spcAft>
                          <a:spcPts val="0"/>
                        </a:spcAft>
                        <a:buNone/>
                      </a:pPr>
                      <a:r>
                        <a:rPr lang="en-US" sz="1000">
                          <a:solidFill>
                            <a:schemeClr val="dk1"/>
                          </a:solidFill>
                        </a:rPr>
                        <a:t>Leading Self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l">
                        <a:spcBef>
                          <a:spcPts val="0"/>
                        </a:spcBef>
                        <a:spcAft>
                          <a:spcPts val="0"/>
                        </a:spcAft>
                        <a:buNone/>
                      </a:pPr>
                      <a:r>
                        <a:rPr lang="en-US" sz="1000">
                          <a:solidFill>
                            <a:schemeClr val="dk1"/>
                          </a:solidFill>
                        </a:rPr>
                        <a:t>Leading Others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r>
              <a:tr h="573675">
                <a:tc>
                  <a:txBody>
                    <a:bodyPr/>
                    <a:lstStyle/>
                    <a:p>
                      <a:pPr indent="0" lvl="0" marL="0" marR="0" rtl="0" algn="l">
                        <a:spcBef>
                          <a:spcPts val="0"/>
                        </a:spcBef>
                        <a:spcAft>
                          <a:spcPts val="0"/>
                        </a:spcAft>
                        <a:buNone/>
                      </a:pPr>
                      <a:r>
                        <a:rPr b="1" lang="en-US" sz="1000">
                          <a:solidFill>
                            <a:schemeClr val="lt1"/>
                          </a:solidFill>
                        </a:rPr>
                        <a:t>Scans environment</a:t>
                      </a:r>
                      <a:endParaRPr sz="1000"/>
                    </a:p>
                    <a:p>
                      <a:pPr indent="0" lvl="0" marL="0" marR="0" rtl="0" algn="l">
                        <a:spcBef>
                          <a:spcPts val="0"/>
                        </a:spcBef>
                        <a:spcAft>
                          <a:spcPts val="0"/>
                        </a:spcAft>
                        <a:buNone/>
                      </a:pPr>
                      <a:r>
                        <a:t/>
                      </a:r>
                      <a:endParaRPr b="1" sz="1000">
                        <a:solidFill>
                          <a:schemeClr val="lt1"/>
                        </a:solidFill>
                      </a:endParaRPr>
                    </a:p>
                    <a:p>
                      <a:pPr indent="0" lvl="0" marL="0" marR="0" rtl="0" algn="l">
                        <a:spcBef>
                          <a:spcPts val="0"/>
                        </a:spcBef>
                        <a:spcAft>
                          <a:spcPts val="0"/>
                        </a:spcAft>
                        <a:buNone/>
                      </a:pPr>
                      <a:r>
                        <a:t/>
                      </a:r>
                      <a:endParaRPr b="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Demonstrates understanding of own role in campus system and aligns efforts to campus goals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Helps team understand campus role and accountability to larger educational system</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519275">
                <a:tc>
                  <a:txBody>
                    <a:bodyPr/>
                    <a:lstStyle/>
                    <a:p>
                      <a:pPr indent="0" lvl="0" marL="0" marR="0" rtl="0" algn="l">
                        <a:spcBef>
                          <a:spcPts val="0"/>
                        </a:spcBef>
                        <a:spcAft>
                          <a:spcPts val="0"/>
                        </a:spcAft>
                        <a:buNone/>
                      </a:pPr>
                      <a:r>
                        <a:rPr b="1" i="1" lang="en-US" sz="1000">
                          <a:solidFill>
                            <a:srgbClr val="000000"/>
                          </a:solidFill>
                        </a:rPr>
                        <a:t>Key Distinctions in Scans Environment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Self is accountable for results within their role-assigned area of impact</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a:t>
                      </a:r>
                      <a:r>
                        <a:rPr i="1" lang="en-US" sz="1000"/>
                        <a:t> Leader of Others holds themselves and their team accountable for collective impact in line with campus and district goals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446150">
                <a:tc>
                  <a:txBody>
                    <a:bodyPr/>
                    <a:lstStyle/>
                    <a:p>
                      <a:pPr indent="0" lvl="0" marL="0" marR="0" rtl="0" algn="l">
                        <a:spcBef>
                          <a:spcPts val="0"/>
                        </a:spcBef>
                        <a:spcAft>
                          <a:spcPts val="0"/>
                        </a:spcAft>
                        <a:buNone/>
                      </a:pPr>
                      <a:r>
                        <a:rPr b="1" lang="en-US" sz="1000">
                          <a:solidFill>
                            <a:schemeClr val="lt1"/>
                          </a:solidFill>
                        </a:rPr>
                        <a:t>Champions solutions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Open to new ideas/perspectives from colleagues, students, and parents/caregivers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Receptive to new ideas/perspectives from team members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462150">
                <a:tc>
                  <a:txBody>
                    <a:bodyPr/>
                    <a:lstStyle/>
                    <a:p>
                      <a:pPr indent="0" lvl="0" marL="0" rtl="0" algn="l">
                        <a:spcBef>
                          <a:spcPts val="0"/>
                        </a:spcBef>
                        <a:spcAft>
                          <a:spcPts val="0"/>
                        </a:spcAft>
                        <a:buClr>
                          <a:schemeClr val="dk1"/>
                        </a:buClr>
                        <a:buSzPts val="1100"/>
                        <a:buFont typeface="Arial"/>
                        <a:buNone/>
                      </a:pPr>
                      <a:r>
                        <a:rPr b="1" i="1" lang="en-US" sz="1000"/>
                        <a:t>Key Distinctions in Champions Solutions </a:t>
                      </a:r>
                      <a:endParaRPr b="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Self effectively solves problems pertaining to their role-assigned work</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Others supports others in solving problems and encourages the team to think and act in innovative ways to achieve goals</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357275">
                <a:tc>
                  <a:txBody>
                    <a:bodyPr/>
                    <a:lstStyle/>
                    <a:p>
                      <a:pPr indent="0" lvl="0" marL="0" marR="0" rtl="0" algn="l">
                        <a:spcBef>
                          <a:spcPts val="0"/>
                        </a:spcBef>
                        <a:spcAft>
                          <a:spcPts val="0"/>
                        </a:spcAft>
                        <a:buNone/>
                      </a:pPr>
                      <a:r>
                        <a:rPr b="1" lang="en-US" sz="1000">
                          <a:solidFill>
                            <a:schemeClr val="lt1"/>
                          </a:solidFill>
                        </a:rPr>
                        <a:t>Manages change</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0" scaled="0"/>
                    </a:gradFill>
                  </a:tcPr>
                </a:tc>
                <a:tc>
                  <a:txBody>
                    <a:bodyPr/>
                    <a:lstStyle/>
                    <a:p>
                      <a:pPr indent="0" lvl="0" marL="0" marR="0" rtl="0" algn="l">
                        <a:spcBef>
                          <a:spcPts val="0"/>
                        </a:spcBef>
                        <a:spcAft>
                          <a:spcPts val="0"/>
                        </a:spcAft>
                        <a:buNone/>
                      </a:pPr>
                      <a:r>
                        <a:rPr b="0" lang="en-US" sz="1000">
                          <a:solidFill>
                            <a:schemeClr val="dk1"/>
                          </a:solidFill>
                        </a:rPr>
                        <a:t>Believes in own ability to adapt and respond to challenges</a:t>
                      </a:r>
                      <a:endParaRPr b="0"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Supports team persistence and  resilience in face of challenges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517450">
                <a:tc>
                  <a:txBody>
                    <a:bodyPr/>
                    <a:lstStyle/>
                    <a:p>
                      <a:pPr indent="0" lvl="0" marL="0" marR="0" rtl="0" algn="l">
                        <a:spcBef>
                          <a:spcPts val="0"/>
                        </a:spcBef>
                        <a:spcAft>
                          <a:spcPts val="0"/>
                        </a:spcAft>
                        <a:buNone/>
                      </a:pPr>
                      <a:r>
                        <a:rPr b="1" i="1" lang="en-US" sz="1000">
                          <a:solidFill>
                            <a:srgbClr val="000000"/>
                          </a:solidFill>
                        </a:rPr>
                        <a:t>Key Distinctions in Manages Change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Self must be adaptive and solutions-oriented with faced with challenges in their own work</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Others must consider and respond to short and long-term challenges while creating goals and delegating tasks</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326400">
                <a:tc>
                  <a:txBody>
                    <a:bodyPr/>
                    <a:lstStyle/>
                    <a:p>
                      <a:pPr indent="0" lvl="0" marL="0" marR="0" rtl="0" algn="l">
                        <a:spcBef>
                          <a:spcPts val="0"/>
                        </a:spcBef>
                        <a:spcAft>
                          <a:spcPts val="0"/>
                        </a:spcAft>
                        <a:buNone/>
                      </a:pPr>
                      <a:r>
                        <a:rPr b="1" lang="en-US" sz="1000">
                          <a:solidFill>
                            <a:schemeClr val="lt1"/>
                          </a:solidFill>
                        </a:rPr>
                        <a:t>Acknowledges outcomes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0" scaled="0"/>
                    </a:gradFill>
                  </a:tcPr>
                </a:tc>
                <a:tc>
                  <a:txBody>
                    <a:bodyPr/>
                    <a:lstStyle/>
                    <a:p>
                      <a:pPr indent="0" lvl="0" marL="0" marR="0" rtl="0" algn="l">
                        <a:spcBef>
                          <a:spcPts val="0"/>
                        </a:spcBef>
                        <a:spcAft>
                          <a:spcPts val="0"/>
                        </a:spcAft>
                        <a:buNone/>
                      </a:pPr>
                      <a:r>
                        <a:rPr b="0" lang="en-US" sz="1000"/>
                        <a:t>Persists in the face of initial failure and learns for continuous improvement</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spcBef>
                          <a:spcPts val="0"/>
                        </a:spcBef>
                        <a:spcAft>
                          <a:spcPts val="0"/>
                        </a:spcAft>
                        <a:buNone/>
                      </a:pPr>
                      <a:r>
                        <a:rPr b="0" lang="en-US" sz="1000"/>
                        <a:t>Consistently leads team to evaluate areas of need and examine results in order to improve</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573675">
                <a:tc>
                  <a:txBody>
                    <a:bodyPr/>
                    <a:lstStyle/>
                    <a:p>
                      <a:pPr indent="0" lvl="0" marL="0" marR="0" rtl="0" algn="l">
                        <a:spcBef>
                          <a:spcPts val="0"/>
                        </a:spcBef>
                        <a:spcAft>
                          <a:spcPts val="0"/>
                        </a:spcAft>
                        <a:buNone/>
                      </a:pPr>
                      <a:r>
                        <a:rPr b="1" i="1" lang="en-US" sz="1000">
                          <a:solidFill>
                            <a:srgbClr val="000000"/>
                          </a:solidFill>
                        </a:rPr>
                        <a:t>Key Distinctions in Acknowledges Outcomes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Leader of Self monitors their own progress and reflects on their achievements and growth areas</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a:t>
                      </a:r>
                      <a:r>
                        <a:rPr i="1" lang="en-US" sz="1000">
                          <a:solidFill>
                            <a:srgbClr val="000000"/>
                          </a:solidFill>
                        </a:rPr>
                        <a:t> Leader of Others coaches others to recognize their areas of need and examine results in order to improve </a:t>
                      </a:r>
                      <a:endParaRPr i="1" sz="1000">
                        <a:solidFill>
                          <a:srgbClr val="000000"/>
                        </a:solidFill>
                      </a:endParaRPr>
                    </a:p>
                    <a:p>
                      <a:pPr indent="0" lvl="0" marL="0" marR="0" rtl="0" algn="l">
                        <a:spcBef>
                          <a:spcPts val="0"/>
                        </a:spcBef>
                        <a:spcAft>
                          <a:spcPts val="0"/>
                        </a:spcAft>
                        <a:buNone/>
                      </a:pPr>
                      <a:r>
                        <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bl>
          </a:graphicData>
        </a:graphic>
      </p:graphicFrame>
      <p:sp>
        <p:nvSpPr>
          <p:cNvPr id="212" name="Google Shape;212;p23"/>
          <p:cNvSpPr/>
          <p:nvPr/>
        </p:nvSpPr>
        <p:spPr>
          <a:xfrm>
            <a:off x="6316575" y="0"/>
            <a:ext cx="28275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Self to Leader of Others</a:t>
            </a:r>
            <a:endParaRPr b="1" i="1" sz="12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4"/>
          <p:cNvSpPr txBox="1"/>
          <p:nvPr/>
        </p:nvSpPr>
        <p:spPr>
          <a:xfrm>
            <a:off x="1024475" y="322470"/>
            <a:ext cx="89535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Expanding your impact in </a:t>
            </a:r>
            <a:r>
              <a:rPr b="1" i="1" lang="en-US" sz="2400">
                <a:solidFill>
                  <a:schemeClr val="lt1"/>
                </a:solidFill>
                <a:latin typeface="Calibri"/>
                <a:ea typeface="Calibri"/>
                <a:cs typeface="Calibri"/>
                <a:sym typeface="Calibri"/>
              </a:rPr>
              <a:t>Adaptive Innovation </a:t>
            </a:r>
            <a:endParaRPr/>
          </a:p>
        </p:txBody>
      </p:sp>
      <p:pic>
        <p:nvPicPr>
          <p:cNvPr id="219" name="Google Shape;219;p24"/>
          <p:cNvPicPr preferRelativeResize="0"/>
          <p:nvPr/>
        </p:nvPicPr>
        <p:blipFill rotWithShape="1">
          <a:blip r:embed="rId3">
            <a:alphaModFix/>
          </a:blip>
          <a:srcRect b="0" l="0" r="0" t="0"/>
          <a:stretch/>
        </p:blipFill>
        <p:spPr>
          <a:xfrm>
            <a:off x="42324" y="157424"/>
            <a:ext cx="982150" cy="996050"/>
          </a:xfrm>
          <a:prstGeom prst="rect">
            <a:avLst/>
          </a:prstGeom>
          <a:noFill/>
          <a:ln>
            <a:noFill/>
          </a:ln>
        </p:spPr>
      </p:pic>
      <p:graphicFrame>
        <p:nvGraphicFramePr>
          <p:cNvPr id="220" name="Google Shape;220;p24"/>
          <p:cNvGraphicFramePr/>
          <p:nvPr/>
        </p:nvGraphicFramePr>
        <p:xfrm>
          <a:off x="255588" y="1874871"/>
          <a:ext cx="3000000" cy="3000000"/>
        </p:xfrm>
        <a:graphic>
          <a:graphicData uri="http://schemas.openxmlformats.org/drawingml/2006/table">
            <a:tbl>
              <a:tblPr bandRow="1" firstRow="1">
                <a:noFill/>
                <a:tableStyleId>{C0DBC35D-54C8-4DEC-B677-93555BC74128}</a:tableStyleId>
              </a:tblPr>
              <a:tblGrid>
                <a:gridCol w="1324550"/>
                <a:gridCol w="4733725"/>
                <a:gridCol w="2296725"/>
              </a:tblGrid>
              <a:tr h="385550">
                <a:tc>
                  <a:txBody>
                    <a:bodyPr/>
                    <a:lstStyle/>
                    <a:p>
                      <a:pPr indent="0" lvl="0" marL="0" marR="0" rtl="0" algn="ctr">
                        <a:spcBef>
                          <a:spcPts val="0"/>
                        </a:spcBef>
                        <a:spcAft>
                          <a:spcPts val="0"/>
                        </a:spcAft>
                        <a:buNone/>
                      </a:pPr>
                      <a:r>
                        <a:rPr i="1" lang="en-US" sz="1000" u="none" cap="none" strike="noStrike">
                          <a:solidFill>
                            <a:schemeClr val="dk1"/>
                          </a:solidFill>
                        </a:rPr>
                        <a:t>Spirit of PSJA Competencies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US" sz="1000">
                          <a:solidFill>
                            <a:schemeClr val="dk1"/>
                          </a:solidFill>
                        </a:rPr>
                        <a:t>Job-embedded experiences &amp; resources for growth</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US" sz="1000">
                          <a:solidFill>
                            <a:schemeClr val="dk1"/>
                          </a:solidFill>
                        </a:rPr>
                        <a:t>Look for opportunities to:</a:t>
                      </a:r>
                      <a:endParaRPr sz="1000">
                        <a:solidFill>
                          <a:schemeClr val="dk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solidFill>
                      <a:prstDash val="solid"/>
                      <a:round/>
                      <a:headEnd len="sm" w="sm" type="none"/>
                      <a:tailEnd len="sm" w="sm" type="none"/>
                    </a:lnB>
                    <a:solidFill>
                      <a:srgbClr val="F3F3F3"/>
                    </a:solidFill>
                  </a:tcPr>
                </a:tc>
              </a:tr>
              <a:tr h="1012975">
                <a:tc>
                  <a:txBody>
                    <a:bodyPr/>
                    <a:lstStyle/>
                    <a:p>
                      <a:pPr indent="0" lvl="0" marL="0" marR="0" rtl="0" algn="l">
                        <a:spcBef>
                          <a:spcPts val="0"/>
                        </a:spcBef>
                        <a:spcAft>
                          <a:spcPts val="0"/>
                        </a:spcAft>
                        <a:buNone/>
                      </a:pPr>
                      <a:r>
                        <a:rPr b="1" lang="en-US" sz="1000">
                          <a:solidFill>
                            <a:schemeClr val="lt1"/>
                          </a:solidFill>
                        </a:rPr>
                        <a:t>Scans environment</a:t>
                      </a:r>
                      <a:endParaRPr sz="1000"/>
                    </a:p>
                    <a:p>
                      <a:pPr indent="0" lvl="0" marL="0" marR="0" rtl="0" algn="l">
                        <a:spcBef>
                          <a:spcPts val="0"/>
                        </a:spcBef>
                        <a:spcAft>
                          <a:spcPts val="0"/>
                        </a:spcAft>
                        <a:buNone/>
                      </a:pPr>
                      <a:r>
                        <a:t/>
                      </a:r>
                      <a:endParaRPr b="1" sz="1000">
                        <a:solidFill>
                          <a:schemeClr val="lt1"/>
                        </a:solidFill>
                      </a:endParaRPr>
                    </a:p>
                    <a:p>
                      <a:pPr indent="0" lvl="0" marL="0" marR="0" rtl="0" algn="l">
                        <a:spcBef>
                          <a:spcPts val="0"/>
                        </a:spcBef>
                        <a:spcAft>
                          <a:spcPts val="0"/>
                        </a:spcAft>
                        <a:buNone/>
                      </a:pPr>
                      <a:r>
                        <a:t/>
                      </a:r>
                      <a:endParaRPr b="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6" scaled="0"/>
                    </a:gradFill>
                  </a:tcPr>
                </a:tc>
                <a:tc>
                  <a:txBody>
                    <a:bodyPr/>
                    <a:lstStyle/>
                    <a:p>
                      <a:pPr indent="0" lvl="0" marL="0" rtl="0" algn="l">
                        <a:spcBef>
                          <a:spcPts val="0"/>
                        </a:spcBef>
                        <a:spcAft>
                          <a:spcPts val="0"/>
                        </a:spcAft>
                        <a:buNone/>
                      </a:pPr>
                      <a:r>
                        <a:t/>
                      </a:r>
                      <a:endParaRPr sz="1000"/>
                    </a:p>
                    <a:p>
                      <a:pPr indent="-171450" lvl="0" marL="171450" rtl="0" algn="l">
                        <a:spcBef>
                          <a:spcPts val="0"/>
                        </a:spcBef>
                        <a:spcAft>
                          <a:spcPts val="0"/>
                        </a:spcAft>
                        <a:buClr>
                          <a:schemeClr val="dk1"/>
                        </a:buClr>
                        <a:buSzPts val="1000"/>
                        <a:buFont typeface="Calibri"/>
                        <a:buChar char="•"/>
                      </a:pPr>
                      <a:r>
                        <a:rPr lang="en-US" sz="1000" u="sng">
                          <a:solidFill>
                            <a:schemeClr val="hlink"/>
                          </a:solidFill>
                          <a:hlinkClick r:id="rId4"/>
                        </a:rPr>
                        <a:t>Developing the Leader Within You</a:t>
                      </a:r>
                      <a:r>
                        <a:rPr lang="en-US" sz="1000"/>
                        <a:t>, chapter 8 (book)</a:t>
                      </a:r>
                      <a:endParaRPr sz="1000"/>
                    </a:p>
                    <a:p>
                      <a:pPr indent="-171450" lvl="0" marL="171450" rtl="0" algn="l">
                        <a:spcBef>
                          <a:spcPts val="0"/>
                        </a:spcBef>
                        <a:spcAft>
                          <a:spcPts val="0"/>
                        </a:spcAft>
                        <a:buClr>
                          <a:schemeClr val="dk1"/>
                        </a:buClr>
                        <a:buSzPts val="1000"/>
                        <a:buFont typeface="Calibri"/>
                        <a:buChar char="•"/>
                      </a:pPr>
                      <a:r>
                        <a:rPr lang="en-US" sz="1000"/>
                        <a:t>Find a colleague seeking support in staying accountable to their goals. Identify a coaching strategy and try it; evaluate effectiveness by asking for feedback.</a:t>
                      </a:r>
                      <a:endParaRPr sz="1000"/>
                    </a:p>
                    <a:p>
                      <a:pPr indent="-171450" lvl="0" marL="171450" rtl="0" algn="l">
                        <a:spcBef>
                          <a:spcPts val="0"/>
                        </a:spcBef>
                        <a:spcAft>
                          <a:spcPts val="0"/>
                        </a:spcAft>
                        <a:buClr>
                          <a:schemeClr val="dk1"/>
                        </a:buClr>
                        <a:buSzPts val="1000"/>
                        <a:buFont typeface="Calibri"/>
                        <a:buChar char="•"/>
                      </a:pPr>
                      <a:r>
                        <a:rPr lang="en-US" sz="1000"/>
                        <a:t>Teach students the campus vision and highlight the vision's values and attributes during instruction</a:t>
                      </a:r>
                      <a:endParaRPr sz="1000"/>
                    </a:p>
                    <a:p>
                      <a:pPr indent="0" lvl="0" marL="457200" rtl="0" algn="l">
                        <a:spcBef>
                          <a:spcPts val="0"/>
                        </a:spcBef>
                        <a:spcAft>
                          <a:spcPts val="0"/>
                        </a:spcAft>
                        <a:buNone/>
                      </a:pPr>
                      <a:r>
                        <a:t/>
                      </a:r>
                      <a:endParaRPr sz="1000"/>
                    </a:p>
                  </a:txBody>
                  <a:tcPr marT="45725" marB="45725" marR="91450" marL="91450">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rgbClr val="000000"/>
                        </a:buClr>
                        <a:buSzPts val="1100"/>
                        <a:buFont typeface="Arial"/>
                        <a:buNone/>
                      </a:pPr>
                      <a:r>
                        <a:rPr lang="en-US" sz="1000">
                          <a:solidFill>
                            <a:srgbClr val="000000"/>
                          </a:solidFill>
                        </a:rPr>
                        <a:t>•</a:t>
                      </a:r>
                      <a:r>
                        <a:rPr lang="en-US" sz="1000"/>
                        <a:t>Align your practice to the campus vision </a:t>
                      </a:r>
                      <a:endParaRPr sz="1000"/>
                    </a:p>
                    <a:p>
                      <a:pPr indent="0" lvl="0" marL="0" rtl="0" algn="l">
                        <a:lnSpc>
                          <a:spcPct val="115000"/>
                        </a:lnSpc>
                        <a:spcBef>
                          <a:spcPts val="0"/>
                        </a:spcBef>
                        <a:spcAft>
                          <a:spcPts val="0"/>
                        </a:spcAft>
                        <a:buClr>
                          <a:srgbClr val="000000"/>
                        </a:buClr>
                        <a:buSzPts val="1100"/>
                        <a:buFont typeface="Arial"/>
                        <a:buNone/>
                      </a:pPr>
                      <a:r>
                        <a:t/>
                      </a:r>
                      <a:endParaRPr sz="1000">
                        <a:solidFill>
                          <a:srgbClr val="000000"/>
                        </a:solidFill>
                      </a:endParaRPr>
                    </a:p>
                    <a:p>
                      <a:pPr indent="0" lvl="0" marL="0" rtl="0" algn="l">
                        <a:spcBef>
                          <a:spcPts val="0"/>
                        </a:spcBef>
                        <a:spcAft>
                          <a:spcPts val="0"/>
                        </a:spcAft>
                        <a:buNone/>
                      </a:pPr>
                      <a:r>
                        <a:t/>
                      </a:r>
                      <a:endParaRPr sz="1000">
                        <a:solidFill>
                          <a:srgbClr val="000000"/>
                        </a:solidFil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2CC"/>
                    </a:solidFill>
                  </a:tcPr>
                </a:tc>
              </a:tr>
              <a:tr h="906300">
                <a:tc>
                  <a:txBody>
                    <a:bodyPr/>
                    <a:lstStyle/>
                    <a:p>
                      <a:pPr indent="0" lvl="0" marL="0" marR="0" rtl="0" algn="l">
                        <a:spcBef>
                          <a:spcPts val="0"/>
                        </a:spcBef>
                        <a:spcAft>
                          <a:spcPts val="0"/>
                        </a:spcAft>
                        <a:buNone/>
                      </a:pPr>
                      <a:r>
                        <a:rPr b="1" lang="en-US" sz="1000">
                          <a:solidFill>
                            <a:schemeClr val="lt1"/>
                          </a:solidFill>
                        </a:rPr>
                        <a:t>Champions solutions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6" scaled="0"/>
                    </a:gradFill>
                  </a:tcPr>
                </a:tc>
                <a:tc>
                  <a:txBody>
                    <a:bodyPr/>
                    <a:lstStyle/>
                    <a:p>
                      <a:pPr indent="0" lvl="0" marL="0" rtl="0" algn="l">
                        <a:spcBef>
                          <a:spcPts val="0"/>
                        </a:spcBef>
                        <a:spcAft>
                          <a:spcPts val="0"/>
                        </a:spcAft>
                        <a:buNone/>
                      </a:pPr>
                      <a:r>
                        <a:t/>
                      </a:r>
                      <a:endParaRPr sz="1000"/>
                    </a:p>
                    <a:p>
                      <a:pPr indent="-171450" lvl="0" marL="171450" rtl="0" algn="l">
                        <a:spcBef>
                          <a:spcPts val="0"/>
                        </a:spcBef>
                        <a:spcAft>
                          <a:spcPts val="0"/>
                        </a:spcAft>
                        <a:buClr>
                          <a:schemeClr val="dk1"/>
                        </a:buClr>
                        <a:buSzPts val="1000"/>
                        <a:buFont typeface="Calibri"/>
                        <a:buChar char="•"/>
                      </a:pPr>
                      <a:r>
                        <a:rPr lang="en-US" sz="1000"/>
                        <a:t>Explore free, self-paced courses on </a:t>
                      </a:r>
                      <a:r>
                        <a:rPr lang="en-US" sz="1000" u="sng">
                          <a:solidFill>
                            <a:schemeClr val="hlink"/>
                          </a:solidFill>
                          <a:hlinkClick r:id="rId5"/>
                        </a:rPr>
                        <a:t>PBS TeacherLine</a:t>
                      </a:r>
                      <a:r>
                        <a:rPr lang="en-US" sz="1000"/>
                        <a:t> to inspire and reinvigorate your teaching strategies </a:t>
                      </a:r>
                      <a:endParaRPr sz="1000"/>
                    </a:p>
                    <a:p>
                      <a:pPr indent="0" lvl="0" marL="457200" marR="0" rtl="0" algn="l">
                        <a:spcBef>
                          <a:spcPts val="0"/>
                        </a:spcBef>
                        <a:spcAft>
                          <a:spcPts val="0"/>
                        </a:spcAft>
                        <a:buNone/>
                      </a:pPr>
                      <a:r>
                        <a:t/>
                      </a:r>
                      <a:endParaRPr b="1" sz="1000"/>
                    </a:p>
                  </a:txBody>
                  <a:tcPr marT="45725" marB="45725" marR="91450" marL="91450">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rgbClr val="000000"/>
                        </a:buClr>
                        <a:buSzPts val="1100"/>
                        <a:buFont typeface="Arial"/>
                        <a:buNone/>
                      </a:pPr>
                      <a:r>
                        <a:rPr lang="en-US" sz="1000">
                          <a:solidFill>
                            <a:srgbClr val="000000"/>
                          </a:solidFill>
                        </a:rPr>
                        <a:t>•Support colleagues in solving problems</a:t>
                      </a:r>
                      <a:endParaRPr sz="1000">
                        <a:solidFill>
                          <a:srgbClr val="000000"/>
                        </a:solidFill>
                      </a:endParaRPr>
                    </a:p>
                    <a:p>
                      <a:pPr indent="0" lvl="0" marL="0" rtl="0" algn="l">
                        <a:lnSpc>
                          <a:spcPct val="115000"/>
                        </a:lnSpc>
                        <a:spcBef>
                          <a:spcPts val="0"/>
                        </a:spcBef>
                        <a:spcAft>
                          <a:spcPts val="0"/>
                        </a:spcAft>
                        <a:buClr>
                          <a:srgbClr val="000000"/>
                        </a:buClr>
                        <a:buSzPts val="1100"/>
                        <a:buFont typeface="Arial"/>
                        <a:buNone/>
                      </a:pPr>
                      <a:r>
                        <a:rPr lang="en-US" sz="1000"/>
                        <a:t>• Engage others in developing innovative solutions and creates opportunities to test</a:t>
                      </a:r>
                      <a:r>
                        <a:rPr lang="en-US" sz="1000">
                          <a:solidFill>
                            <a:srgbClr val="000000"/>
                          </a:solidFill>
                        </a:rPr>
                        <a:t> </a:t>
                      </a:r>
                      <a:endParaRPr sz="1000">
                        <a:solidFill>
                          <a:srgbClr val="000000"/>
                        </a:solidFill>
                      </a:endParaRPr>
                    </a:p>
                    <a:p>
                      <a:pPr indent="0" lvl="0" marL="0" marR="0" rtl="0" algn="l">
                        <a:spcBef>
                          <a:spcPts val="0"/>
                        </a:spcBef>
                        <a:spcAft>
                          <a:spcPts val="0"/>
                        </a:spcAft>
                        <a:buNone/>
                      </a:pPr>
                      <a:r>
                        <a:t/>
                      </a:r>
                      <a:endParaRPr sz="1000">
                        <a:solidFill>
                          <a:srgbClr val="000000"/>
                        </a:solidFil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2CC"/>
                    </a:solidFill>
                  </a:tcPr>
                </a:tc>
              </a:tr>
              <a:tr h="550425">
                <a:tc>
                  <a:txBody>
                    <a:bodyPr/>
                    <a:lstStyle/>
                    <a:p>
                      <a:pPr indent="0" lvl="0" marL="0" marR="0" rtl="0" algn="l">
                        <a:spcBef>
                          <a:spcPts val="0"/>
                        </a:spcBef>
                        <a:spcAft>
                          <a:spcPts val="0"/>
                        </a:spcAft>
                        <a:buNone/>
                      </a:pPr>
                      <a:r>
                        <a:rPr b="1" lang="en-US" sz="1000">
                          <a:solidFill>
                            <a:schemeClr val="lt1"/>
                          </a:solidFill>
                        </a:rPr>
                        <a:t>Manages change</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6" scaled="0"/>
                    </a:gradFill>
                  </a:tcPr>
                </a:tc>
                <a:tc>
                  <a:txBody>
                    <a:bodyPr/>
                    <a:lstStyle/>
                    <a:p>
                      <a:pPr indent="0" lvl="0" marL="0" rtl="0" algn="l">
                        <a:spcBef>
                          <a:spcPts val="0"/>
                        </a:spcBef>
                        <a:spcAft>
                          <a:spcPts val="0"/>
                        </a:spcAft>
                        <a:buNone/>
                      </a:pPr>
                      <a:r>
                        <a:t/>
                      </a:r>
                      <a:endParaRPr sz="1000">
                        <a:solidFill>
                          <a:schemeClr val="dk1"/>
                        </a:solidFill>
                      </a:endParaRPr>
                    </a:p>
                    <a:p>
                      <a:pPr indent="-171450" lvl="0" marL="171450" rtl="0" algn="l">
                        <a:spcBef>
                          <a:spcPts val="0"/>
                        </a:spcBef>
                        <a:spcAft>
                          <a:spcPts val="0"/>
                        </a:spcAft>
                        <a:buClr>
                          <a:schemeClr val="dk1"/>
                        </a:buClr>
                        <a:buSzPts val="1000"/>
                        <a:buFont typeface="Calibri"/>
                        <a:buChar char="•"/>
                      </a:pPr>
                      <a:r>
                        <a:rPr lang="en-US" sz="1000" u="sng">
                          <a:solidFill>
                            <a:schemeClr val="hlink"/>
                          </a:solidFill>
                          <a:hlinkClick r:id="rId6"/>
                        </a:rPr>
                        <a:t>Dare to Lead book study</a:t>
                      </a:r>
                      <a:r>
                        <a:rPr lang="en-US" sz="1000"/>
                        <a:t> (book and guiding workbook)</a:t>
                      </a:r>
                      <a:endParaRPr sz="1000">
                        <a:solidFill>
                          <a:schemeClr val="dk1"/>
                        </a:solidFill>
                      </a:endParaRPr>
                    </a:p>
                  </a:txBody>
                  <a:tcPr marT="45725" marB="45725" marR="91450" marL="91450">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None/>
                      </a:pPr>
                      <a:r>
                        <a:rPr lang="en-US" sz="1000">
                          <a:solidFill>
                            <a:srgbClr val="000000"/>
                          </a:solidFill>
                        </a:rPr>
                        <a:t>•</a:t>
                      </a:r>
                      <a:r>
                        <a:rPr lang="en-US" sz="1000"/>
                        <a:t>Model a growth mindset and support colleagues in times of change</a:t>
                      </a:r>
                      <a:endParaRPr sz="1000">
                        <a:solidFill>
                          <a:srgbClr val="000000"/>
                        </a:solidFill>
                      </a:endParaRPr>
                    </a:p>
                    <a:p>
                      <a:pPr indent="0" lvl="0" marL="0" rtl="0" algn="l">
                        <a:lnSpc>
                          <a:spcPct val="115000"/>
                        </a:lnSpc>
                        <a:spcBef>
                          <a:spcPts val="0"/>
                        </a:spcBef>
                        <a:spcAft>
                          <a:spcPts val="0"/>
                        </a:spcAft>
                        <a:buClr>
                          <a:srgbClr val="000000"/>
                        </a:buClr>
                        <a:buSzPts val="1100"/>
                        <a:buFont typeface="Arial"/>
                        <a:buNone/>
                      </a:pPr>
                      <a:r>
                        <a:t/>
                      </a:r>
                      <a:endParaRPr sz="1000">
                        <a:solidFill>
                          <a:srgbClr val="000000"/>
                        </a:solidFill>
                      </a:endParaRPr>
                    </a:p>
                    <a:p>
                      <a:pPr indent="0" lvl="0" marL="0" rtl="0" algn="l">
                        <a:spcBef>
                          <a:spcPts val="0"/>
                        </a:spcBef>
                        <a:spcAft>
                          <a:spcPts val="0"/>
                        </a:spcAft>
                        <a:buNone/>
                      </a:pPr>
                      <a:r>
                        <a:t/>
                      </a:r>
                      <a:endParaRPr sz="1000">
                        <a:solidFill>
                          <a:srgbClr val="000000"/>
                        </a:solidFil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2CC"/>
                    </a:solidFill>
                  </a:tcPr>
                </a:tc>
              </a:tr>
              <a:tr h="1143550">
                <a:tc>
                  <a:txBody>
                    <a:bodyPr/>
                    <a:lstStyle/>
                    <a:p>
                      <a:pPr indent="0" lvl="0" marL="0" marR="0" rtl="0" algn="l">
                        <a:spcBef>
                          <a:spcPts val="0"/>
                        </a:spcBef>
                        <a:spcAft>
                          <a:spcPts val="0"/>
                        </a:spcAft>
                        <a:buNone/>
                      </a:pPr>
                      <a:r>
                        <a:rPr b="1" lang="en-US" sz="1000">
                          <a:solidFill>
                            <a:schemeClr val="lt1"/>
                          </a:solidFill>
                        </a:rPr>
                        <a:t>Acknowledges outcomes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1F3311"/>
                        </a:gs>
                        <a:gs pos="50000">
                          <a:srgbClr val="2D4A19"/>
                        </a:gs>
                        <a:gs pos="100000">
                          <a:srgbClr val="37591F"/>
                        </a:gs>
                      </a:gsLst>
                      <a:lin ang="2700006" scaled="0"/>
                    </a:gradFill>
                  </a:tcPr>
                </a:tc>
                <a:tc>
                  <a:txBody>
                    <a:bodyPr/>
                    <a:lstStyle/>
                    <a:p>
                      <a:pPr indent="-171450" lvl="0" marL="171450" rtl="0" algn="l">
                        <a:spcBef>
                          <a:spcPts val="0"/>
                        </a:spcBef>
                        <a:spcAft>
                          <a:spcPts val="0"/>
                        </a:spcAft>
                        <a:buClr>
                          <a:schemeClr val="dk1"/>
                        </a:buClr>
                        <a:buSzPts val="1000"/>
                        <a:buFont typeface="Calibri"/>
                        <a:buChar char="•"/>
                      </a:pPr>
                      <a:r>
                        <a:rPr lang="en-US" sz="1000" u="sng">
                          <a:solidFill>
                            <a:schemeClr val="hlink"/>
                          </a:solidFill>
                          <a:hlinkClick r:id="rId7"/>
                        </a:rPr>
                        <a:t>Administrators: What to ask of your data </a:t>
                      </a:r>
                      <a:r>
                        <a:rPr lang="en-US" sz="1000"/>
                        <a:t>(article) </a:t>
                      </a:r>
                      <a:endParaRPr sz="1000"/>
                    </a:p>
                    <a:p>
                      <a:pPr indent="-171450" lvl="0" marL="171450" rtl="0" algn="l">
                        <a:spcBef>
                          <a:spcPts val="0"/>
                        </a:spcBef>
                        <a:spcAft>
                          <a:spcPts val="0"/>
                        </a:spcAft>
                        <a:buClr>
                          <a:schemeClr val="dk1"/>
                        </a:buClr>
                        <a:buSzPts val="1000"/>
                        <a:buFont typeface="Calibri"/>
                        <a:buChar char="•"/>
                      </a:pPr>
                      <a:r>
                        <a:rPr lang="en-US" sz="1000" u="sng">
                          <a:solidFill>
                            <a:schemeClr val="hlink"/>
                          </a:solidFill>
                          <a:hlinkClick r:id="rId8"/>
                        </a:rPr>
                        <a:t>Six Steps to Equitable Data Analysis </a:t>
                      </a:r>
                      <a:r>
                        <a:rPr lang="en-US" sz="1000"/>
                        <a:t>(article)</a:t>
                      </a:r>
                      <a:endParaRPr sz="1000"/>
                    </a:p>
                    <a:p>
                      <a:pPr indent="-171450" lvl="0" marL="171450" rtl="0" algn="l">
                        <a:spcBef>
                          <a:spcPts val="0"/>
                        </a:spcBef>
                        <a:spcAft>
                          <a:spcPts val="0"/>
                        </a:spcAft>
                        <a:buClr>
                          <a:schemeClr val="dk1"/>
                        </a:buClr>
                        <a:buSzPts val="1000"/>
                        <a:buFont typeface="Calibri"/>
                        <a:buChar char="•"/>
                      </a:pPr>
                      <a:r>
                        <a:rPr lang="en-US" sz="1000" u="sng">
                          <a:solidFill>
                            <a:schemeClr val="hlink"/>
                          </a:solidFill>
                          <a:hlinkClick r:id="rId9"/>
                        </a:rPr>
                        <a:t>The Art of Coaching Teams</a:t>
                      </a:r>
                      <a:r>
                        <a:rPr lang="en-US" sz="1000"/>
                        <a:t> (book) – chapters 2 and 6  </a:t>
                      </a:r>
                      <a:endParaRPr sz="1000"/>
                    </a:p>
                    <a:p>
                      <a:pPr indent="-171450" lvl="0" marL="171450" rtl="0" algn="l">
                        <a:spcBef>
                          <a:spcPts val="0"/>
                        </a:spcBef>
                        <a:spcAft>
                          <a:spcPts val="0"/>
                        </a:spcAft>
                        <a:buClr>
                          <a:schemeClr val="dk1"/>
                        </a:buClr>
                        <a:buSzPts val="1000"/>
                        <a:buFont typeface="Calibri"/>
                        <a:buChar char="•"/>
                      </a:pPr>
                      <a:r>
                        <a:rPr lang="en-US" sz="1000" u="sng">
                          <a:solidFill>
                            <a:srgbClr val="1155CC"/>
                          </a:solidFill>
                          <a:hlinkClick r:id="rId10">
                            <a:extLst>
                              <a:ext uri="{A12FA001-AC4F-418D-AE19-62706E023703}">
                                <ahyp:hlinkClr val="tx"/>
                              </a:ext>
                            </a:extLst>
                          </a:hlinkClick>
                        </a:rPr>
                        <a:t>Resource: Giving students precise praise</a:t>
                      </a:r>
                      <a:endParaRPr sz="1000"/>
                    </a:p>
                    <a:p>
                      <a:pPr indent="-171450" lvl="0" marL="171450" rtl="0" algn="l">
                        <a:spcBef>
                          <a:spcPts val="0"/>
                        </a:spcBef>
                        <a:spcAft>
                          <a:spcPts val="0"/>
                        </a:spcAft>
                        <a:buClr>
                          <a:schemeClr val="dk1"/>
                        </a:buClr>
                        <a:buSzPts val="1000"/>
                        <a:buFont typeface="Calibri"/>
                        <a:buChar char="•"/>
                      </a:pPr>
                      <a:r>
                        <a:rPr lang="en-US" sz="1000"/>
                        <a:t>Evaluate your own systems for recognizing students in your classroom</a:t>
                      </a:r>
                      <a:endParaRPr sz="1000"/>
                    </a:p>
                    <a:p>
                      <a:pPr indent="-171450" lvl="0" marL="171450" rtl="0" algn="l">
                        <a:spcBef>
                          <a:spcPts val="0"/>
                        </a:spcBef>
                        <a:spcAft>
                          <a:spcPts val="0"/>
                        </a:spcAft>
                        <a:buClr>
                          <a:schemeClr val="dk1"/>
                        </a:buClr>
                        <a:buSzPts val="1000"/>
                        <a:buFont typeface="Calibri"/>
                        <a:buChar char="•"/>
                      </a:pPr>
                      <a:r>
                        <a:rPr lang="en-US" sz="1000"/>
                        <a:t>Spend time with other teachers (campus or district) learning how they recognize the growth of their students</a:t>
                      </a:r>
                      <a:endParaRPr sz="1000"/>
                    </a:p>
                  </a:txBody>
                  <a:tcPr marT="45725" marB="45725" marR="91450" marL="91450">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rgbClr val="000000"/>
                        </a:buClr>
                        <a:buSzPts val="1100"/>
                        <a:buFont typeface="Arial"/>
                        <a:buNone/>
                      </a:pPr>
                      <a:r>
                        <a:rPr lang="en-US" sz="1000">
                          <a:solidFill>
                            <a:srgbClr val="000000"/>
                          </a:solidFill>
                        </a:rPr>
                        <a:t>•Find meaningful ways to recognize students and </a:t>
                      </a:r>
                      <a:r>
                        <a:rPr lang="en-US" sz="1000">
                          <a:solidFill>
                            <a:srgbClr val="000000"/>
                          </a:solidFill>
                        </a:rPr>
                        <a:t>colleagues</a:t>
                      </a:r>
                      <a:r>
                        <a:rPr lang="en-US" sz="1000">
                          <a:solidFill>
                            <a:srgbClr val="000000"/>
                          </a:solidFill>
                        </a:rPr>
                        <a:t> </a:t>
                      </a:r>
                      <a:endParaRPr sz="1000">
                        <a:solidFill>
                          <a:srgbClr val="000000"/>
                        </a:solidFill>
                      </a:endParaRPr>
                    </a:p>
                    <a:p>
                      <a:pPr indent="0" lvl="0" marL="0" rtl="0" algn="l">
                        <a:lnSpc>
                          <a:spcPct val="115000"/>
                        </a:lnSpc>
                        <a:spcBef>
                          <a:spcPts val="0"/>
                        </a:spcBef>
                        <a:spcAft>
                          <a:spcPts val="0"/>
                        </a:spcAft>
                        <a:buClr>
                          <a:srgbClr val="000000"/>
                        </a:buClr>
                        <a:buSzPts val="1100"/>
                        <a:buFont typeface="Arial"/>
                        <a:buNone/>
                      </a:pPr>
                      <a:r>
                        <a:rPr lang="en-US" sz="1000"/>
                        <a:t>•</a:t>
                      </a:r>
                      <a:r>
                        <a:rPr lang="en-US" sz="1000">
                          <a:solidFill>
                            <a:srgbClr val="000000"/>
                          </a:solidFill>
                        </a:rPr>
                        <a:t>Encourage</a:t>
                      </a:r>
                      <a:r>
                        <a:rPr lang="en-US" sz="1000">
                          <a:solidFill>
                            <a:srgbClr val="000000"/>
                          </a:solidFill>
                        </a:rPr>
                        <a:t> students to see mistakes as learning opportunities </a:t>
                      </a:r>
                      <a:endParaRPr sz="1000">
                        <a:solidFill>
                          <a:srgbClr val="000000"/>
                        </a:solidFill>
                      </a:endParaRPr>
                    </a:p>
                    <a:p>
                      <a:pPr indent="0" lvl="0" marL="0" rtl="0" algn="l">
                        <a:lnSpc>
                          <a:spcPct val="115000"/>
                        </a:lnSpc>
                        <a:spcBef>
                          <a:spcPts val="0"/>
                        </a:spcBef>
                        <a:spcAft>
                          <a:spcPts val="0"/>
                        </a:spcAft>
                        <a:buClr>
                          <a:srgbClr val="000000"/>
                        </a:buClr>
                        <a:buSzPts val="1100"/>
                        <a:buFont typeface="Arial"/>
                        <a:buNone/>
                      </a:pPr>
                      <a:r>
                        <a:t/>
                      </a:r>
                      <a:endParaRPr sz="1000">
                        <a:solidFill>
                          <a:srgbClr val="000000"/>
                        </a:solidFill>
                      </a:endParaRPr>
                    </a:p>
                    <a:p>
                      <a:pPr indent="-107950" lvl="0" marL="171450" rtl="0" algn="l">
                        <a:spcBef>
                          <a:spcPts val="0"/>
                        </a:spcBef>
                        <a:spcAft>
                          <a:spcPts val="0"/>
                        </a:spcAft>
                        <a:buNone/>
                      </a:pPr>
                      <a:r>
                        <a:t/>
                      </a:r>
                      <a:endParaRPr sz="1000">
                        <a:solidFill>
                          <a:srgbClr val="000000"/>
                        </a:solidFil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2CC"/>
                    </a:solidFill>
                  </a:tcPr>
                </a:tc>
              </a:tr>
            </a:tbl>
          </a:graphicData>
        </a:graphic>
      </p:graphicFrame>
      <p:sp>
        <p:nvSpPr>
          <p:cNvPr id="221" name="Google Shape;221;p24"/>
          <p:cNvSpPr txBox="1"/>
          <p:nvPr/>
        </p:nvSpPr>
        <p:spPr>
          <a:xfrm>
            <a:off x="44200" y="1122050"/>
            <a:ext cx="71304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US" sz="1500" u="sng">
                <a:solidFill>
                  <a:schemeClr val="dk1"/>
                </a:solidFill>
                <a:latin typeface="Calibri"/>
                <a:ea typeface="Calibri"/>
                <a:cs typeface="Calibri"/>
                <a:sym typeface="Calibri"/>
              </a:rPr>
              <a:t>Overall Key Shift in Adaptive Innovation: </a:t>
            </a:r>
            <a:r>
              <a:rPr i="1" lang="en-US" sz="1500">
                <a:solidFill>
                  <a:schemeClr val="dk1"/>
                </a:solidFill>
                <a:latin typeface="Calibri"/>
                <a:ea typeface="Calibri"/>
                <a:cs typeface="Calibri"/>
                <a:sym typeface="Calibri"/>
              </a:rPr>
              <a:t>From executing results to delivering results through others by effectively managing change and championing solutions </a:t>
            </a:r>
            <a:endParaRPr sz="1300"/>
          </a:p>
        </p:txBody>
      </p:sp>
      <p:sp>
        <p:nvSpPr>
          <p:cNvPr id="222" name="Google Shape;222;p24"/>
          <p:cNvSpPr/>
          <p:nvPr/>
        </p:nvSpPr>
        <p:spPr>
          <a:xfrm>
            <a:off x="6316575" y="0"/>
            <a:ext cx="28275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Self to Leader of Others</a:t>
            </a:r>
            <a:endParaRPr b="1" i="1" sz="12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5"/>
          <p:cNvSpPr/>
          <p:nvPr/>
        </p:nvSpPr>
        <p:spPr>
          <a:xfrm>
            <a:off x="538552" y="2234370"/>
            <a:ext cx="4589400" cy="4589400"/>
          </a:xfrm>
          <a:prstGeom prst="ellipse">
            <a:avLst/>
          </a:prstGeom>
          <a:noFill/>
          <a:ln cap="flat" cmpd="sng" w="12700">
            <a:solidFill>
              <a:srgbClr val="CC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9900"/>
              </a:solidFill>
              <a:highlight>
                <a:srgbClr val="FFF2CC"/>
              </a:highlight>
              <a:latin typeface="Calibri"/>
              <a:ea typeface="Calibri"/>
              <a:cs typeface="Calibri"/>
              <a:sym typeface="Calibri"/>
            </a:endParaRPr>
          </a:p>
        </p:txBody>
      </p:sp>
      <p:sp>
        <p:nvSpPr>
          <p:cNvPr id="115" name="Google Shape;115;p15"/>
          <p:cNvSpPr/>
          <p:nvPr/>
        </p:nvSpPr>
        <p:spPr>
          <a:xfrm>
            <a:off x="100324" y="1357765"/>
            <a:ext cx="5466000" cy="5466000"/>
          </a:xfrm>
          <a:prstGeom prst="ellipse">
            <a:avLst/>
          </a:prstGeom>
          <a:noFill/>
          <a:ln cap="flat" cmpd="sng" w="12700">
            <a:solidFill>
              <a:srgbClr val="CC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6" name="Google Shape;116;p15"/>
          <p:cNvSpPr/>
          <p:nvPr/>
        </p:nvSpPr>
        <p:spPr>
          <a:xfrm>
            <a:off x="1609686" y="4376638"/>
            <a:ext cx="2447100" cy="2447100"/>
          </a:xfrm>
          <a:prstGeom prst="ellipse">
            <a:avLst/>
          </a:prstGeom>
          <a:noFill/>
          <a:ln cap="flat" cmpd="sng" w="12700">
            <a:solidFill>
              <a:srgbClr val="2C33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7" name="Google Shape;117;p15"/>
          <p:cNvSpPr/>
          <p:nvPr/>
        </p:nvSpPr>
        <p:spPr>
          <a:xfrm>
            <a:off x="1035652" y="3228570"/>
            <a:ext cx="3595200" cy="3595200"/>
          </a:xfrm>
          <a:prstGeom prst="ellipse">
            <a:avLst/>
          </a:prstGeom>
          <a:solidFill>
            <a:srgbClr val="FFFF00">
              <a:alpha val="22350"/>
            </a:srgbClr>
          </a:solidFill>
          <a:ln cap="flat" cmpd="sng" w="12700">
            <a:solidFill>
              <a:srgbClr val="CC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8" name="Google Shape;118;p15"/>
          <p:cNvSpPr txBox="1"/>
          <p:nvPr/>
        </p:nvSpPr>
        <p:spPr>
          <a:xfrm>
            <a:off x="6" y="299037"/>
            <a:ext cx="8953500" cy="8310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r>
              <a:rPr b="1" lang="en-US" sz="2400">
                <a:solidFill>
                  <a:schemeClr val="lt1"/>
                </a:solidFill>
                <a:latin typeface="Calibri"/>
                <a:ea typeface="Calibri"/>
                <a:cs typeface="Calibri"/>
                <a:sym typeface="Calibri"/>
              </a:rPr>
              <a:t>From </a:t>
            </a:r>
            <a:r>
              <a:rPr b="1" i="1" lang="en-US" sz="2400">
                <a:solidFill>
                  <a:schemeClr val="lt1"/>
                </a:solidFill>
                <a:latin typeface="Calibri"/>
                <a:ea typeface="Calibri"/>
                <a:cs typeface="Calibri"/>
                <a:sym typeface="Calibri"/>
              </a:rPr>
              <a:t>Leader of Self </a:t>
            </a:r>
            <a:r>
              <a:rPr b="1" lang="en-US" sz="2400">
                <a:solidFill>
                  <a:schemeClr val="lt1"/>
                </a:solidFill>
                <a:latin typeface="Calibri"/>
                <a:ea typeface="Calibri"/>
                <a:cs typeface="Calibri"/>
                <a:sym typeface="Calibri"/>
              </a:rPr>
              <a:t>to </a:t>
            </a:r>
            <a:r>
              <a:rPr b="1" i="1" lang="en-US" sz="2400">
                <a:solidFill>
                  <a:schemeClr val="lt1"/>
                </a:solidFill>
                <a:latin typeface="Calibri"/>
                <a:ea typeface="Calibri"/>
                <a:cs typeface="Calibri"/>
                <a:sym typeface="Calibri"/>
              </a:rPr>
              <a:t>Leader of Others </a:t>
            </a:r>
            <a:endParaRPr b="1" sz="2400">
              <a:solidFill>
                <a:schemeClr val="lt1"/>
              </a:solidFill>
              <a:latin typeface="Calibri"/>
              <a:ea typeface="Calibri"/>
              <a:cs typeface="Calibri"/>
              <a:sym typeface="Calibri"/>
            </a:endParaRPr>
          </a:p>
        </p:txBody>
      </p:sp>
      <p:sp>
        <p:nvSpPr>
          <p:cNvPr id="119" name="Google Shape;119;p15"/>
          <p:cNvSpPr/>
          <p:nvPr/>
        </p:nvSpPr>
        <p:spPr>
          <a:xfrm>
            <a:off x="2111821" y="5380759"/>
            <a:ext cx="1443000" cy="1443000"/>
          </a:xfrm>
          <a:prstGeom prst="ellipse">
            <a:avLst/>
          </a:prstGeom>
          <a:solidFill>
            <a:srgbClr val="FFFFFF"/>
          </a:solidFill>
          <a:ln cap="flat" cmpd="sng" w="12700">
            <a:solidFill>
              <a:srgbClr val="2C33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0" name="Google Shape;120;p15"/>
          <p:cNvSpPr txBox="1"/>
          <p:nvPr/>
        </p:nvSpPr>
        <p:spPr>
          <a:xfrm>
            <a:off x="2400203" y="5575543"/>
            <a:ext cx="10470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rgbClr val="2C338E"/>
                </a:solidFill>
                <a:latin typeface="Calibri"/>
                <a:ea typeface="Calibri"/>
                <a:cs typeface="Calibri"/>
                <a:sym typeface="Calibri"/>
              </a:rPr>
              <a:t>Students</a:t>
            </a:r>
            <a:endParaRPr/>
          </a:p>
        </p:txBody>
      </p:sp>
      <p:sp>
        <p:nvSpPr>
          <p:cNvPr id="121" name="Google Shape;121;p15"/>
          <p:cNvSpPr txBox="1"/>
          <p:nvPr/>
        </p:nvSpPr>
        <p:spPr>
          <a:xfrm>
            <a:off x="2074774" y="4738720"/>
            <a:ext cx="16980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Leader of Self</a:t>
            </a:r>
            <a:endParaRPr/>
          </a:p>
        </p:txBody>
      </p:sp>
      <p:sp>
        <p:nvSpPr>
          <p:cNvPr id="122" name="Google Shape;122;p15"/>
          <p:cNvSpPr txBox="1"/>
          <p:nvPr/>
        </p:nvSpPr>
        <p:spPr>
          <a:xfrm>
            <a:off x="1824534" y="3685961"/>
            <a:ext cx="21984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Leader of Others</a:t>
            </a:r>
            <a:endParaRPr/>
          </a:p>
        </p:txBody>
      </p:sp>
      <p:sp>
        <p:nvSpPr>
          <p:cNvPr id="123" name="Google Shape;123;p15"/>
          <p:cNvSpPr txBox="1"/>
          <p:nvPr/>
        </p:nvSpPr>
        <p:spPr>
          <a:xfrm>
            <a:off x="1734134" y="2494286"/>
            <a:ext cx="21984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Leader of Leaders</a:t>
            </a:r>
            <a:endParaRPr/>
          </a:p>
        </p:txBody>
      </p:sp>
      <p:cxnSp>
        <p:nvCxnSpPr>
          <p:cNvPr id="124" name="Google Shape;124;p15"/>
          <p:cNvCxnSpPr/>
          <p:nvPr/>
        </p:nvCxnSpPr>
        <p:spPr>
          <a:xfrm rot="10800000">
            <a:off x="6031831" y="1815438"/>
            <a:ext cx="0" cy="4453200"/>
          </a:xfrm>
          <a:prstGeom prst="straightConnector1">
            <a:avLst/>
          </a:prstGeom>
          <a:noFill/>
          <a:ln cap="flat" cmpd="sng" w="76200">
            <a:solidFill>
              <a:srgbClr val="2C338E"/>
            </a:solidFill>
            <a:prstDash val="solid"/>
            <a:miter lim="800000"/>
            <a:headEnd len="sm" w="sm" type="none"/>
            <a:tailEnd len="med" w="med" type="triangle"/>
          </a:ln>
        </p:spPr>
      </p:cxnSp>
      <p:sp>
        <p:nvSpPr>
          <p:cNvPr id="125" name="Google Shape;125;p15"/>
          <p:cNvSpPr txBox="1"/>
          <p:nvPr/>
        </p:nvSpPr>
        <p:spPr>
          <a:xfrm>
            <a:off x="6349743" y="2184638"/>
            <a:ext cx="2356500" cy="3693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chemeClr val="dk1"/>
                </a:solidFill>
                <a:latin typeface="Calibri"/>
                <a:ea typeface="Calibri"/>
                <a:cs typeface="Calibri"/>
                <a:sym typeface="Calibri"/>
              </a:rPr>
              <a:t>As you grow in your PSJA staff leadership level, you expand your impact on the campus. </a:t>
            </a:r>
            <a:endParaRPr b="1" i="1"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i="1" sz="1800">
              <a:solidFill>
                <a:schemeClr val="dk1"/>
              </a:solidFill>
              <a:latin typeface="Calibri"/>
              <a:ea typeface="Calibri"/>
              <a:cs typeface="Calibri"/>
              <a:sym typeface="Calibri"/>
            </a:endParaRPr>
          </a:p>
          <a:p>
            <a:pPr indent="0" lvl="0" marL="0" marR="0" rtl="0" algn="l">
              <a:spcBef>
                <a:spcPts val="0"/>
              </a:spcBef>
              <a:spcAft>
                <a:spcPts val="0"/>
              </a:spcAft>
              <a:buNone/>
            </a:pPr>
            <a:r>
              <a:rPr i="1" lang="en-US" sz="1800">
                <a:solidFill>
                  <a:schemeClr val="dk1"/>
                </a:solidFill>
                <a:latin typeface="Calibri"/>
                <a:ea typeface="Calibri"/>
                <a:cs typeface="Calibri"/>
                <a:sym typeface="Calibri"/>
              </a:rPr>
              <a:t>At every level, Leaders receive </a:t>
            </a:r>
            <a:r>
              <a:rPr b="1" i="1" lang="en-US" sz="1800">
                <a:solidFill>
                  <a:schemeClr val="dk1"/>
                </a:solidFill>
                <a:latin typeface="Calibri"/>
                <a:ea typeface="Calibri"/>
                <a:cs typeface="Calibri"/>
                <a:sym typeface="Calibri"/>
              </a:rPr>
              <a:t>development and support. </a:t>
            </a:r>
            <a:r>
              <a:rPr i="1" lang="en-US" sz="1800">
                <a:solidFill>
                  <a:schemeClr val="dk1"/>
                </a:solidFill>
                <a:latin typeface="Calibri"/>
                <a:ea typeface="Calibri"/>
                <a:cs typeface="Calibri"/>
                <a:sym typeface="Calibri"/>
              </a:rPr>
              <a:t>All leaders must </a:t>
            </a:r>
            <a:r>
              <a:rPr b="1" i="1" lang="en-US" sz="1800">
                <a:solidFill>
                  <a:schemeClr val="dk1"/>
                </a:solidFill>
                <a:latin typeface="Calibri"/>
                <a:ea typeface="Calibri"/>
                <a:cs typeface="Calibri"/>
                <a:sym typeface="Calibri"/>
              </a:rPr>
              <a:t>apply </a:t>
            </a:r>
            <a:r>
              <a:rPr i="1" lang="en-US" sz="1800">
                <a:solidFill>
                  <a:schemeClr val="dk1"/>
                </a:solidFill>
                <a:latin typeface="Calibri"/>
                <a:ea typeface="Calibri"/>
                <a:cs typeface="Calibri"/>
                <a:sym typeface="Calibri"/>
              </a:rPr>
              <a:t>on the </a:t>
            </a:r>
            <a:r>
              <a:rPr i="1" lang="en-US" sz="1800" u="sng">
                <a:solidFill>
                  <a:schemeClr val="hlink"/>
                </a:solidFill>
                <a:latin typeface="Calibri"/>
                <a:ea typeface="Calibri"/>
                <a:cs typeface="Calibri"/>
                <a:sym typeface="Calibri"/>
                <a:hlinkClick r:id="rId3"/>
              </a:rPr>
              <a:t>PSJA jobs website</a:t>
            </a:r>
            <a:r>
              <a:rPr i="1" lang="en-US" sz="1800">
                <a:solidFill>
                  <a:schemeClr val="dk1"/>
                </a:solidFill>
                <a:latin typeface="Calibri"/>
                <a:ea typeface="Calibri"/>
                <a:cs typeface="Calibri"/>
                <a:sym typeface="Calibri"/>
              </a:rPr>
              <a:t> in order to be considered for a new role. </a:t>
            </a:r>
            <a:endParaRPr/>
          </a:p>
        </p:txBody>
      </p:sp>
      <p:sp>
        <p:nvSpPr>
          <p:cNvPr id="126" name="Google Shape;126;p15"/>
          <p:cNvSpPr/>
          <p:nvPr/>
        </p:nvSpPr>
        <p:spPr>
          <a:xfrm rot="-8972235">
            <a:off x="1142316" y="4767533"/>
            <a:ext cx="623696" cy="311848"/>
          </a:xfrm>
          <a:prstGeom prst="rightArrow">
            <a:avLst>
              <a:gd fmla="val 50000" name="adj1"/>
              <a:gd fmla="val 82114" name="adj2"/>
            </a:avLst>
          </a:prstGeom>
          <a:solidFill>
            <a:srgbClr val="2C33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5"/>
          <p:cNvSpPr/>
          <p:nvPr/>
        </p:nvSpPr>
        <p:spPr>
          <a:xfrm rot="-2453114">
            <a:off x="3763977" y="4551469"/>
            <a:ext cx="623791" cy="311797"/>
          </a:xfrm>
          <a:prstGeom prst="rightArrow">
            <a:avLst>
              <a:gd fmla="val 50000" name="adj1"/>
              <a:gd fmla="val 82114" name="adj2"/>
            </a:avLst>
          </a:prstGeom>
          <a:solidFill>
            <a:srgbClr val="2C33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5"/>
          <p:cNvSpPr txBox="1"/>
          <p:nvPr/>
        </p:nvSpPr>
        <p:spPr>
          <a:xfrm>
            <a:off x="1824509" y="1497544"/>
            <a:ext cx="21984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Leader of Campus</a:t>
            </a:r>
            <a:endParaRPr/>
          </a:p>
        </p:txBody>
      </p:sp>
      <p:sp>
        <p:nvSpPr>
          <p:cNvPr id="129" name="Google Shape;129;p15"/>
          <p:cNvSpPr/>
          <p:nvPr/>
        </p:nvSpPr>
        <p:spPr>
          <a:xfrm rot="-3625563">
            <a:off x="3272589" y="4132393"/>
            <a:ext cx="623649" cy="311973"/>
          </a:xfrm>
          <a:prstGeom prst="rightArrow">
            <a:avLst>
              <a:gd fmla="val 50000" name="adj1"/>
              <a:gd fmla="val 82114" name="adj2"/>
            </a:avLst>
          </a:prstGeom>
          <a:solidFill>
            <a:srgbClr val="2C33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5"/>
          <p:cNvSpPr/>
          <p:nvPr/>
        </p:nvSpPr>
        <p:spPr>
          <a:xfrm rot="-7379214">
            <a:off x="1598400" y="4224095"/>
            <a:ext cx="623752" cy="311876"/>
          </a:xfrm>
          <a:prstGeom prst="rightArrow">
            <a:avLst>
              <a:gd fmla="val 50000" name="adj1"/>
              <a:gd fmla="val 82114" name="adj2"/>
            </a:avLst>
          </a:prstGeom>
          <a:solidFill>
            <a:srgbClr val="2C33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5"/>
          <p:cNvSpPr/>
          <p:nvPr/>
        </p:nvSpPr>
        <p:spPr>
          <a:xfrm rot="-5587222">
            <a:off x="2564838" y="4107726"/>
            <a:ext cx="352723" cy="176345"/>
          </a:xfrm>
          <a:prstGeom prst="rightArrow">
            <a:avLst>
              <a:gd fmla="val 50000" name="adj1"/>
              <a:gd fmla="val 82114" name="adj2"/>
            </a:avLst>
          </a:prstGeom>
          <a:solidFill>
            <a:srgbClr val="2C33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2" name="Google Shape;132;p15"/>
          <p:cNvPicPr preferRelativeResize="0"/>
          <p:nvPr/>
        </p:nvPicPr>
        <p:blipFill rotWithShape="1">
          <a:blip r:embed="rId4">
            <a:alphaModFix/>
          </a:blip>
          <a:srcRect b="19354" l="0" r="0" t="0"/>
          <a:stretch/>
        </p:blipFill>
        <p:spPr>
          <a:xfrm>
            <a:off x="2400203" y="5803560"/>
            <a:ext cx="1047107" cy="844454"/>
          </a:xfrm>
          <a:prstGeom prst="rect">
            <a:avLst/>
          </a:prstGeom>
          <a:noFill/>
          <a:ln>
            <a:noFill/>
          </a:ln>
        </p:spPr>
      </p:pic>
      <p:sp>
        <p:nvSpPr>
          <p:cNvPr id="133" name="Google Shape;133;p15"/>
          <p:cNvSpPr/>
          <p:nvPr/>
        </p:nvSpPr>
        <p:spPr>
          <a:xfrm>
            <a:off x="6316575" y="0"/>
            <a:ext cx="28275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Self to Leader of Others</a:t>
            </a:r>
            <a:endParaRPr b="1" i="1" sz="12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6"/>
          <p:cNvSpPr/>
          <p:nvPr/>
        </p:nvSpPr>
        <p:spPr>
          <a:xfrm>
            <a:off x="466008" y="2321861"/>
            <a:ext cx="4878900" cy="3687600"/>
          </a:xfrm>
          <a:prstGeom prst="rect">
            <a:avLst/>
          </a:prstGeom>
          <a:noFill/>
          <a:ln cap="flat" cmpd="sng" w="28575">
            <a:solidFill>
              <a:srgbClr val="2C338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9" name="Google Shape;139;p16"/>
          <p:cNvSpPr txBox="1"/>
          <p:nvPr>
            <p:ph type="title"/>
          </p:nvPr>
        </p:nvSpPr>
        <p:spPr>
          <a:xfrm>
            <a:off x="5139" y="234703"/>
            <a:ext cx="7015133" cy="81803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2400"/>
              <a:buFont typeface="Arial"/>
              <a:buNone/>
            </a:pPr>
            <a:r>
              <a:rPr lang="en-US" sz="2400"/>
              <a:t>This guide outlines key distinctions in shifting from a Leader of Self to a Leader of Others</a:t>
            </a:r>
            <a:endParaRPr/>
          </a:p>
        </p:txBody>
      </p:sp>
      <p:sp>
        <p:nvSpPr>
          <p:cNvPr id="140" name="Google Shape;140;p16"/>
          <p:cNvSpPr txBox="1"/>
          <p:nvPr/>
        </p:nvSpPr>
        <p:spPr>
          <a:xfrm>
            <a:off x="5773827" y="2372048"/>
            <a:ext cx="2679000" cy="3505800"/>
          </a:xfrm>
          <a:prstGeom prst="rect">
            <a:avLst/>
          </a:prstGeom>
          <a:noFill/>
          <a:ln>
            <a:noFill/>
          </a:ln>
        </p:spPr>
        <p:txBody>
          <a:bodyPr anchorCtr="0" anchor="t" bIns="45700" lIns="91425" spcFirstLastPara="1" rIns="91425" wrap="square" tIns="45700">
            <a:noAutofit/>
          </a:bodyPr>
          <a:lstStyle/>
          <a:p>
            <a:pPr indent="0" lvl="0" marL="0" marR="0" rtl="0" algn="ctr">
              <a:lnSpc>
                <a:spcPct val="107000"/>
              </a:lnSpc>
              <a:spcBef>
                <a:spcPts val="0"/>
              </a:spcBef>
              <a:spcAft>
                <a:spcPts val="0"/>
              </a:spcAft>
              <a:buNone/>
            </a:pPr>
            <a:r>
              <a:rPr b="1" lang="en-US" sz="1600">
                <a:solidFill>
                  <a:schemeClr val="dk1"/>
                </a:solidFill>
                <a:latin typeface="Calibri"/>
                <a:ea typeface="Calibri"/>
                <a:cs typeface="Calibri"/>
                <a:sym typeface="Calibri"/>
              </a:rPr>
              <a:t>Prerequisites</a:t>
            </a:r>
            <a:r>
              <a:rPr b="1" lang="en-US" sz="1600">
                <a:solidFill>
                  <a:schemeClr val="dk1"/>
                </a:solidFill>
                <a:latin typeface="Calibri"/>
                <a:ea typeface="Calibri"/>
                <a:cs typeface="Calibri"/>
                <a:sym typeface="Calibri"/>
              </a:rPr>
              <a:t> for Leader of Others Roles: </a:t>
            </a:r>
            <a:endParaRPr/>
          </a:p>
          <a:p>
            <a:pPr indent="0" lvl="0" marL="0" marR="0" rtl="0" algn="l">
              <a:lnSpc>
                <a:spcPct val="107000"/>
              </a:lnSpc>
              <a:spcBef>
                <a:spcPts val="0"/>
              </a:spcBef>
              <a:spcAft>
                <a:spcPts val="0"/>
              </a:spcAft>
              <a:buNone/>
            </a:pPr>
            <a:r>
              <a:t/>
            </a:r>
            <a:endParaRPr b="1" sz="1600">
              <a:solidFill>
                <a:schemeClr val="dk1"/>
              </a:solidFill>
              <a:latin typeface="Calibri"/>
              <a:ea typeface="Calibri"/>
              <a:cs typeface="Calibri"/>
              <a:sym typeface="Calibri"/>
            </a:endParaRPr>
          </a:p>
          <a:p>
            <a:pPr indent="0" lvl="0" marL="0" marR="0" rtl="0" algn="l">
              <a:lnSpc>
                <a:spcPct val="107000"/>
              </a:lnSpc>
              <a:spcBef>
                <a:spcPts val="0"/>
              </a:spcBef>
              <a:spcAft>
                <a:spcPts val="0"/>
              </a:spcAft>
              <a:buNone/>
            </a:pPr>
            <a:r>
              <a:rPr lang="en-US" sz="1600">
                <a:solidFill>
                  <a:schemeClr val="dk1"/>
                </a:solidFill>
                <a:latin typeface="Calibri"/>
                <a:ea typeface="Calibri"/>
                <a:cs typeface="Calibri"/>
                <a:sym typeface="Calibri"/>
              </a:rPr>
              <a:t>While </a:t>
            </a:r>
            <a:r>
              <a:rPr lang="en-US" sz="1600">
                <a:solidFill>
                  <a:schemeClr val="dk1"/>
                </a:solidFill>
                <a:latin typeface="Calibri"/>
                <a:ea typeface="Calibri"/>
                <a:cs typeface="Calibri"/>
                <a:sym typeface="Calibri"/>
              </a:rPr>
              <a:t>prerequisites</a:t>
            </a:r>
            <a:r>
              <a:rPr lang="en-US" sz="1600">
                <a:solidFill>
                  <a:schemeClr val="dk1"/>
                </a:solidFill>
                <a:latin typeface="Calibri"/>
                <a:ea typeface="Calibri"/>
                <a:cs typeface="Calibri"/>
                <a:sym typeface="Calibri"/>
              </a:rPr>
              <a:t> vary by role, requirements for a Leader of Others role generally include: </a:t>
            </a:r>
            <a:endParaRPr/>
          </a:p>
          <a:p>
            <a:pPr indent="0" lvl="0" marL="0" marR="0" rtl="0" algn="l">
              <a:lnSpc>
                <a:spcPct val="107000"/>
              </a:lnSpc>
              <a:spcBef>
                <a:spcPts val="0"/>
              </a:spcBef>
              <a:spcAft>
                <a:spcPts val="0"/>
              </a:spcAft>
              <a:buNone/>
            </a:pPr>
            <a:r>
              <a:t/>
            </a:r>
            <a:endParaRPr sz="1600">
              <a:solidFill>
                <a:schemeClr val="dk1"/>
              </a:solidFill>
              <a:latin typeface="Calibri"/>
              <a:ea typeface="Calibri"/>
              <a:cs typeface="Calibri"/>
              <a:sym typeface="Calibri"/>
            </a:endParaRPr>
          </a:p>
          <a:p>
            <a:pPr indent="-285750" lvl="0" marL="285750" marR="0" rtl="0" algn="l">
              <a:lnSpc>
                <a:spcPct val="107000"/>
              </a:lnSpc>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Bachelor’s degree, </a:t>
            </a:r>
            <a:endParaRPr/>
          </a:p>
          <a:p>
            <a:pPr indent="-285750" lvl="0" marL="285750" marR="0" rtl="0" algn="l">
              <a:lnSpc>
                <a:spcPct val="107000"/>
              </a:lnSpc>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Valid Texas teaching certificate </a:t>
            </a:r>
            <a:endParaRPr sz="1600">
              <a:solidFill>
                <a:schemeClr val="dk1"/>
              </a:solidFill>
              <a:latin typeface="Calibri"/>
              <a:ea typeface="Calibri"/>
              <a:cs typeface="Calibri"/>
              <a:sym typeface="Calibri"/>
            </a:endParaRPr>
          </a:p>
          <a:p>
            <a:pPr indent="-285750" lvl="0" marL="285750" marR="0" rtl="0" algn="l">
              <a:lnSpc>
                <a:spcPct val="107000"/>
              </a:lnSpc>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3+ years of successful teaching</a:t>
            </a:r>
            <a:endParaRPr sz="1600">
              <a:solidFill>
                <a:schemeClr val="dk1"/>
              </a:solidFill>
              <a:latin typeface="Calibri"/>
              <a:ea typeface="Calibri"/>
              <a:cs typeface="Calibri"/>
              <a:sym typeface="Calibri"/>
            </a:endParaRPr>
          </a:p>
        </p:txBody>
      </p:sp>
      <p:sp>
        <p:nvSpPr>
          <p:cNvPr id="141" name="Google Shape;141;p16"/>
          <p:cNvSpPr txBox="1"/>
          <p:nvPr/>
        </p:nvSpPr>
        <p:spPr>
          <a:xfrm>
            <a:off x="416550" y="1121600"/>
            <a:ext cx="7111500" cy="92340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300">
                <a:solidFill>
                  <a:schemeClr val="dk1"/>
                </a:solidFill>
                <a:latin typeface="Calibri"/>
                <a:ea typeface="Calibri"/>
                <a:cs typeface="Calibri"/>
                <a:sym typeface="Calibri"/>
              </a:rPr>
              <a:t>A </a:t>
            </a:r>
            <a:r>
              <a:rPr b="1" lang="en-US" sz="1300">
                <a:solidFill>
                  <a:schemeClr val="dk1"/>
                </a:solidFill>
                <a:latin typeface="Calibri"/>
                <a:ea typeface="Calibri"/>
                <a:cs typeface="Calibri"/>
                <a:sym typeface="Calibri"/>
              </a:rPr>
              <a:t>Leader of Self </a:t>
            </a:r>
            <a:r>
              <a:rPr lang="en-US" sz="1300">
                <a:solidFill>
                  <a:schemeClr val="dk1"/>
                </a:solidFill>
                <a:latin typeface="Calibri"/>
                <a:ea typeface="Calibri"/>
                <a:cs typeface="Calibri"/>
                <a:sym typeface="Calibri"/>
              </a:rPr>
              <a:t>is an Individual contributor, team player, and role model for junior/new team members; a</a:t>
            </a:r>
            <a:r>
              <a:rPr b="1" lang="en-US" sz="1300">
                <a:solidFill>
                  <a:schemeClr val="dk1"/>
                </a:solidFill>
                <a:latin typeface="Calibri"/>
                <a:ea typeface="Calibri"/>
                <a:cs typeface="Calibri"/>
                <a:sym typeface="Calibri"/>
              </a:rPr>
              <a:t> Leader of Others </a:t>
            </a:r>
            <a:r>
              <a:rPr lang="en-US" sz="1300">
                <a:solidFill>
                  <a:schemeClr val="dk1"/>
                </a:solidFill>
                <a:latin typeface="Calibri"/>
                <a:ea typeface="Calibri"/>
                <a:cs typeface="Calibri"/>
                <a:sym typeface="Calibri"/>
              </a:rPr>
              <a:t>leads a team and is responsible for delivering results through others. </a:t>
            </a:r>
            <a:endParaRPr sz="13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300">
              <a:solidFill>
                <a:schemeClr val="dk1"/>
              </a:solidFill>
              <a:latin typeface="Calibri"/>
              <a:ea typeface="Calibri"/>
              <a:cs typeface="Calibri"/>
              <a:sym typeface="Calibri"/>
            </a:endParaRPr>
          </a:p>
          <a:p>
            <a:pPr indent="0" lvl="0" marL="0" marR="0" rtl="0" algn="l">
              <a:spcBef>
                <a:spcPts val="0"/>
              </a:spcBef>
              <a:spcAft>
                <a:spcPts val="0"/>
              </a:spcAft>
              <a:buNone/>
            </a:pPr>
            <a:r>
              <a:rPr lang="en-US" sz="1300">
                <a:solidFill>
                  <a:schemeClr val="dk1"/>
                </a:solidFill>
                <a:latin typeface="Calibri"/>
                <a:ea typeface="Calibri"/>
                <a:cs typeface="Calibri"/>
                <a:sym typeface="Calibri"/>
              </a:rPr>
              <a:t>While these roles will look different at the Elementary, Middle and High School levels, we have outlined</a:t>
            </a:r>
            <a:r>
              <a:rPr lang="en-US" sz="1300">
                <a:solidFill>
                  <a:schemeClr val="dk1"/>
                </a:solidFill>
                <a:latin typeface="Calibri"/>
                <a:ea typeface="Calibri"/>
                <a:cs typeface="Calibri"/>
                <a:sym typeface="Calibri"/>
              </a:rPr>
              <a:t> the general key skills and abilities needed for success on any campus.</a:t>
            </a:r>
            <a:endParaRPr sz="1300">
              <a:solidFill>
                <a:schemeClr val="dk1"/>
              </a:solidFill>
              <a:latin typeface="Calibri"/>
              <a:ea typeface="Calibri"/>
              <a:cs typeface="Calibri"/>
              <a:sym typeface="Calibri"/>
            </a:endParaRPr>
          </a:p>
        </p:txBody>
      </p:sp>
      <p:graphicFrame>
        <p:nvGraphicFramePr>
          <p:cNvPr id="142" name="Google Shape;142;p16"/>
          <p:cNvGraphicFramePr/>
          <p:nvPr/>
        </p:nvGraphicFramePr>
        <p:xfrm>
          <a:off x="678508" y="2865442"/>
          <a:ext cx="3000000" cy="3000000"/>
        </p:xfrm>
        <a:graphic>
          <a:graphicData uri="http://schemas.openxmlformats.org/drawingml/2006/table">
            <a:tbl>
              <a:tblPr bandRow="1" firstRow="1">
                <a:noFill/>
                <a:tableStyleId>{C0DBC35D-54C8-4DEC-B677-93555BC74128}</a:tableStyleId>
              </a:tblPr>
              <a:tblGrid>
                <a:gridCol w="2255650"/>
                <a:gridCol w="2255650"/>
              </a:tblGrid>
              <a:tr h="598050">
                <a:tc>
                  <a:txBody>
                    <a:bodyPr/>
                    <a:lstStyle/>
                    <a:p>
                      <a:pPr indent="0" lvl="0" marL="0" marR="0" rtl="0" algn="ctr">
                        <a:spcBef>
                          <a:spcPts val="0"/>
                        </a:spcBef>
                        <a:spcAft>
                          <a:spcPts val="0"/>
                        </a:spcAft>
                        <a:buNone/>
                      </a:pPr>
                      <a:r>
                        <a:rPr lang="en-US" sz="1600" u="none" cap="none" strike="noStrike">
                          <a:solidFill>
                            <a:schemeClr val="dk1"/>
                          </a:solidFill>
                        </a:rPr>
                        <a:t>Leader of Self </a:t>
                      </a:r>
                      <a:endParaRPr/>
                    </a:p>
                  </a:txBody>
                  <a:tcPr marT="37825" marB="37825" marR="75650" marL="75650">
                    <a:solidFill>
                      <a:schemeClr val="lt1"/>
                    </a:solidFill>
                  </a:tcPr>
                </a:tc>
                <a:tc>
                  <a:txBody>
                    <a:bodyPr/>
                    <a:lstStyle/>
                    <a:p>
                      <a:pPr indent="0" lvl="0" marL="0" marR="0" rtl="0" algn="ctr">
                        <a:spcBef>
                          <a:spcPts val="0"/>
                        </a:spcBef>
                        <a:spcAft>
                          <a:spcPts val="0"/>
                        </a:spcAft>
                        <a:buNone/>
                      </a:pPr>
                      <a:r>
                        <a:rPr lang="en-US" sz="1600" u="none" cap="none" strike="noStrike">
                          <a:solidFill>
                            <a:schemeClr val="dk1"/>
                          </a:solidFill>
                        </a:rPr>
                        <a:t>Leader of Others </a:t>
                      </a:r>
                      <a:endParaRPr/>
                    </a:p>
                  </a:txBody>
                  <a:tcPr marT="37825" marB="37825" marR="75650" marL="75650">
                    <a:solidFill>
                      <a:schemeClr val="lt1"/>
                    </a:solidFill>
                  </a:tcPr>
                </a:tc>
              </a:tr>
              <a:tr h="2268775">
                <a:tc>
                  <a:txBody>
                    <a:bodyPr/>
                    <a:lstStyle/>
                    <a:p>
                      <a:pPr indent="-285750" lvl="0" marL="285750" marR="0" rtl="0" algn="ctr">
                        <a:spcBef>
                          <a:spcPts val="0"/>
                        </a:spcBef>
                        <a:spcAft>
                          <a:spcPts val="0"/>
                        </a:spcAft>
                        <a:buClr>
                          <a:schemeClr val="dk1"/>
                        </a:buClr>
                        <a:buSzPts val="1600"/>
                        <a:buFont typeface="Arial"/>
                        <a:buChar char="•"/>
                      </a:pPr>
                      <a:r>
                        <a:rPr lang="en-US" sz="1600" u="none" cap="none" strike="noStrike">
                          <a:solidFill>
                            <a:schemeClr val="dk1"/>
                          </a:solidFill>
                        </a:rPr>
                        <a:t>Teachers</a:t>
                      </a:r>
                      <a:endParaRPr/>
                    </a:p>
                    <a:p>
                      <a:pPr indent="-285750" lvl="0" marL="285750" marR="0" rtl="0" algn="ctr">
                        <a:spcBef>
                          <a:spcPts val="0"/>
                        </a:spcBef>
                        <a:spcAft>
                          <a:spcPts val="0"/>
                        </a:spcAft>
                        <a:buClr>
                          <a:schemeClr val="dk1"/>
                        </a:buClr>
                        <a:buSzPts val="1600"/>
                        <a:buFont typeface="Arial"/>
                        <a:buChar char="•"/>
                      </a:pPr>
                      <a:r>
                        <a:rPr lang="en-US" sz="1600" u="none" cap="none" strike="noStrike">
                          <a:solidFill>
                            <a:schemeClr val="dk1"/>
                          </a:solidFill>
                        </a:rPr>
                        <a:t>Librarians</a:t>
                      </a:r>
                      <a:endParaRPr/>
                    </a:p>
                    <a:p>
                      <a:pPr indent="-285750" lvl="0" marL="285750" marR="0" rtl="0" algn="ctr">
                        <a:spcBef>
                          <a:spcPts val="0"/>
                        </a:spcBef>
                        <a:spcAft>
                          <a:spcPts val="0"/>
                        </a:spcAft>
                        <a:buClr>
                          <a:schemeClr val="dk1"/>
                        </a:buClr>
                        <a:buSzPts val="1600"/>
                        <a:buFont typeface="Arial"/>
                        <a:buChar char="•"/>
                      </a:pPr>
                      <a:r>
                        <a:rPr lang="en-US" sz="1600" u="none" cap="none" strike="noStrike">
                          <a:solidFill>
                            <a:schemeClr val="dk1"/>
                          </a:solidFill>
                        </a:rPr>
                        <a:t>Counselors</a:t>
                      </a:r>
                      <a:endParaRPr/>
                    </a:p>
                    <a:p>
                      <a:pPr indent="-285750" lvl="0" marL="285750" marR="0" rtl="0" algn="ctr">
                        <a:spcBef>
                          <a:spcPts val="0"/>
                        </a:spcBef>
                        <a:spcAft>
                          <a:spcPts val="0"/>
                        </a:spcAft>
                        <a:buClr>
                          <a:schemeClr val="dk1"/>
                        </a:buClr>
                        <a:buSzPts val="1600"/>
                        <a:buFont typeface="Arial"/>
                        <a:buChar char="•"/>
                      </a:pPr>
                      <a:r>
                        <a:rPr lang="en-US" sz="1600" u="none" cap="none" strike="noStrike">
                          <a:solidFill>
                            <a:schemeClr val="dk1"/>
                          </a:solidFill>
                        </a:rPr>
                        <a:t>Nurses</a:t>
                      </a:r>
                      <a:endParaRPr/>
                    </a:p>
                    <a:p>
                      <a:pPr indent="-285750" lvl="0" marL="285750" marR="0" rtl="0" algn="ctr">
                        <a:spcBef>
                          <a:spcPts val="0"/>
                        </a:spcBef>
                        <a:spcAft>
                          <a:spcPts val="0"/>
                        </a:spcAft>
                        <a:buClr>
                          <a:schemeClr val="dk1"/>
                        </a:buClr>
                        <a:buSzPts val="1600"/>
                        <a:buFont typeface="Arial"/>
                        <a:buChar char="•"/>
                      </a:pPr>
                      <a:r>
                        <a:rPr lang="en-US" sz="1600" u="none" cap="none" strike="noStrike">
                          <a:solidFill>
                            <a:schemeClr val="dk1"/>
                          </a:solidFill>
                        </a:rPr>
                        <a:t>Teacher Aides</a:t>
                      </a:r>
                      <a:endParaRPr/>
                    </a:p>
                    <a:p>
                      <a:pPr indent="-285750" lvl="0" marL="285750" marR="0" rtl="0" algn="ctr">
                        <a:spcBef>
                          <a:spcPts val="0"/>
                        </a:spcBef>
                        <a:spcAft>
                          <a:spcPts val="0"/>
                        </a:spcAft>
                        <a:buClr>
                          <a:schemeClr val="dk1"/>
                        </a:buClr>
                        <a:buSzPts val="1600"/>
                        <a:buFont typeface="Arial"/>
                        <a:buChar char="•"/>
                      </a:pPr>
                      <a:r>
                        <a:rPr lang="en-US" sz="1600" u="none" cap="none" strike="noStrike">
                          <a:solidFill>
                            <a:schemeClr val="dk1"/>
                          </a:solidFill>
                        </a:rPr>
                        <a:t>Social Workers</a:t>
                      </a:r>
                      <a:endParaRPr/>
                    </a:p>
                    <a:p>
                      <a:pPr indent="-285750" lvl="0" marL="285750" marR="0" rtl="0" algn="ctr">
                        <a:spcBef>
                          <a:spcPts val="0"/>
                        </a:spcBef>
                        <a:spcAft>
                          <a:spcPts val="0"/>
                        </a:spcAft>
                        <a:buClr>
                          <a:schemeClr val="dk1"/>
                        </a:buClr>
                        <a:buSzPts val="1600"/>
                        <a:buFont typeface="Arial"/>
                        <a:buChar char="•"/>
                      </a:pPr>
                      <a:r>
                        <a:rPr lang="en-US" sz="1600" u="none" cap="none" strike="noStrike">
                          <a:solidFill>
                            <a:schemeClr val="dk1"/>
                          </a:solidFill>
                        </a:rPr>
                        <a:t>+ More</a:t>
                      </a:r>
                      <a:endParaRPr/>
                    </a:p>
                    <a:p>
                      <a:pPr indent="0" lvl="0" marL="0" marR="0" rtl="0" algn="ctr">
                        <a:spcBef>
                          <a:spcPts val="0"/>
                        </a:spcBef>
                        <a:spcAft>
                          <a:spcPts val="0"/>
                        </a:spcAft>
                        <a:buNone/>
                      </a:pPr>
                      <a:r>
                        <a:t/>
                      </a:r>
                      <a:endParaRPr sz="1600" u="none" cap="none" strike="noStrike">
                        <a:solidFill>
                          <a:schemeClr val="dk1"/>
                        </a:solidFill>
                      </a:endParaRPr>
                    </a:p>
                  </a:txBody>
                  <a:tcPr marT="37825" marB="37825" marR="75650" marL="75650">
                    <a:solidFill>
                      <a:schemeClr val="lt1"/>
                    </a:solidFill>
                  </a:tcPr>
                </a:tc>
                <a:tc>
                  <a:txBody>
                    <a:bodyPr/>
                    <a:lstStyle/>
                    <a:p>
                      <a:pPr indent="-285750" lvl="0" marL="285750" marR="0" rtl="0" algn="ctr">
                        <a:spcBef>
                          <a:spcPts val="0"/>
                        </a:spcBef>
                        <a:spcAft>
                          <a:spcPts val="0"/>
                        </a:spcAft>
                        <a:buClr>
                          <a:schemeClr val="dk1"/>
                        </a:buClr>
                        <a:buSzPts val="1600"/>
                        <a:buFont typeface="Arial"/>
                        <a:buChar char="•"/>
                      </a:pPr>
                      <a:r>
                        <a:rPr lang="en-US" sz="1600" u="none" cap="none" strike="noStrike">
                          <a:solidFill>
                            <a:schemeClr val="dk1"/>
                          </a:solidFill>
                        </a:rPr>
                        <a:t>Collaborative Learning </a:t>
                      </a:r>
                      <a:r>
                        <a:rPr lang="en-US" sz="1600"/>
                        <a:t>Leader</a:t>
                      </a:r>
                      <a:endParaRPr/>
                    </a:p>
                    <a:p>
                      <a:pPr indent="-285750" lvl="0" marL="285750" marR="0" rtl="0" algn="ctr">
                        <a:spcBef>
                          <a:spcPts val="0"/>
                        </a:spcBef>
                        <a:spcAft>
                          <a:spcPts val="0"/>
                        </a:spcAft>
                        <a:buClr>
                          <a:schemeClr val="dk1"/>
                        </a:buClr>
                        <a:buSzPts val="1600"/>
                        <a:buFont typeface="Arial"/>
                        <a:buChar char="•"/>
                      </a:pPr>
                      <a:r>
                        <a:rPr lang="en-US" sz="1600" u="none" cap="none" strike="noStrike">
                          <a:solidFill>
                            <a:schemeClr val="dk1"/>
                          </a:solidFill>
                        </a:rPr>
                        <a:t>Content Department Heads</a:t>
                      </a:r>
                      <a:endParaRPr/>
                    </a:p>
                    <a:p>
                      <a:pPr indent="-285750" lvl="0" marL="285750" marR="0" rtl="0" algn="ctr">
                        <a:spcBef>
                          <a:spcPts val="0"/>
                        </a:spcBef>
                        <a:spcAft>
                          <a:spcPts val="0"/>
                        </a:spcAft>
                        <a:buClr>
                          <a:schemeClr val="dk1"/>
                        </a:buClr>
                        <a:buSzPts val="1600"/>
                        <a:buFont typeface="Arial"/>
                        <a:buChar char="•"/>
                      </a:pPr>
                      <a:r>
                        <a:rPr lang="en-US" sz="1600" u="none" cap="none" strike="noStrike">
                          <a:solidFill>
                            <a:schemeClr val="dk1"/>
                          </a:solidFill>
                        </a:rPr>
                        <a:t>Grade Level Chair</a:t>
                      </a:r>
                      <a:endParaRPr/>
                    </a:p>
                    <a:p>
                      <a:pPr indent="-285750" lvl="0" marL="285750" marR="0" rtl="0" algn="ctr">
                        <a:spcBef>
                          <a:spcPts val="0"/>
                        </a:spcBef>
                        <a:spcAft>
                          <a:spcPts val="0"/>
                        </a:spcAft>
                        <a:buClr>
                          <a:schemeClr val="dk1"/>
                        </a:buClr>
                        <a:buSzPts val="1600"/>
                        <a:buFont typeface="Arial"/>
                        <a:buChar char="•"/>
                      </a:pPr>
                      <a:r>
                        <a:rPr lang="en-US" sz="1600" u="none" cap="none" strike="noStrike">
                          <a:solidFill>
                            <a:schemeClr val="dk1"/>
                          </a:solidFill>
                        </a:rPr>
                        <a:t>Instructional Coach</a:t>
                      </a:r>
                      <a:endParaRPr/>
                    </a:p>
                    <a:p>
                      <a:pPr indent="0" lvl="0" marL="0" marR="0" rtl="0" algn="ctr">
                        <a:spcBef>
                          <a:spcPts val="0"/>
                        </a:spcBef>
                        <a:spcAft>
                          <a:spcPts val="0"/>
                        </a:spcAft>
                        <a:buNone/>
                      </a:pPr>
                      <a:r>
                        <a:t/>
                      </a:r>
                      <a:endParaRPr sz="1600" u="none" cap="none" strike="noStrike">
                        <a:solidFill>
                          <a:schemeClr val="dk1"/>
                        </a:solidFill>
                      </a:endParaRPr>
                    </a:p>
                  </a:txBody>
                  <a:tcPr marT="37825" marB="37825" marR="75650" marL="75650">
                    <a:solidFill>
                      <a:schemeClr val="lt1"/>
                    </a:solidFill>
                  </a:tcPr>
                </a:tc>
              </a:tr>
            </a:tbl>
          </a:graphicData>
        </a:graphic>
      </p:graphicFrame>
      <p:sp>
        <p:nvSpPr>
          <p:cNvPr id="143" name="Google Shape;143;p16"/>
          <p:cNvSpPr txBox="1"/>
          <p:nvPr/>
        </p:nvSpPr>
        <p:spPr>
          <a:xfrm>
            <a:off x="1173696" y="2438322"/>
            <a:ext cx="3463500" cy="3387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Calibri"/>
                <a:ea typeface="Calibri"/>
                <a:cs typeface="Calibri"/>
                <a:sym typeface="Calibri"/>
              </a:rPr>
              <a:t>Example Leader of Others Roles:</a:t>
            </a:r>
            <a:endParaRPr/>
          </a:p>
        </p:txBody>
      </p:sp>
      <p:sp>
        <p:nvSpPr>
          <p:cNvPr id="144" name="Google Shape;144;p16"/>
          <p:cNvSpPr/>
          <p:nvPr/>
        </p:nvSpPr>
        <p:spPr>
          <a:xfrm>
            <a:off x="5574907" y="2321861"/>
            <a:ext cx="3035700" cy="3687600"/>
          </a:xfrm>
          <a:prstGeom prst="rect">
            <a:avLst/>
          </a:prstGeom>
          <a:noFill/>
          <a:ln cap="flat" cmpd="sng" w="28575">
            <a:solidFill>
              <a:srgbClr val="38562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45" name="Google Shape;145;p16"/>
          <p:cNvSpPr txBox="1"/>
          <p:nvPr/>
        </p:nvSpPr>
        <p:spPr>
          <a:xfrm>
            <a:off x="357300" y="6141650"/>
            <a:ext cx="8429400" cy="585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i="1" lang="en-US" sz="1300">
                <a:solidFill>
                  <a:srgbClr val="333333"/>
                </a:solidFill>
                <a:latin typeface="Calibri"/>
                <a:ea typeface="Calibri"/>
                <a:cs typeface="Calibri"/>
                <a:sym typeface="Calibri"/>
              </a:rPr>
              <a:t>Please note: Reviewing these resources does not guarantee a new position: if you’d like to be considered for a new role, please visit the </a:t>
            </a:r>
            <a:r>
              <a:rPr i="1" lang="en-US" sz="1300" u="sng">
                <a:solidFill>
                  <a:srgbClr val="0563C1"/>
                </a:solidFill>
                <a:latin typeface="Calibri"/>
                <a:ea typeface="Calibri"/>
                <a:cs typeface="Calibri"/>
                <a:sym typeface="Calibri"/>
                <a:hlinkClick r:id="rId3">
                  <a:extLst>
                    <a:ext uri="{A12FA001-AC4F-418D-AE19-62706E023703}">
                      <ahyp:hlinkClr val="tx"/>
                    </a:ext>
                  </a:extLst>
                </a:hlinkClick>
              </a:rPr>
              <a:t>PSJA Jobs page </a:t>
            </a:r>
            <a:r>
              <a:rPr i="1" lang="en-US" sz="1300">
                <a:solidFill>
                  <a:srgbClr val="333333"/>
                </a:solidFill>
                <a:latin typeface="Calibri"/>
                <a:ea typeface="Calibri"/>
                <a:cs typeface="Calibri"/>
                <a:sym typeface="Calibri"/>
              </a:rPr>
              <a:t>to apply. </a:t>
            </a:r>
            <a:endParaRPr i="1" sz="1300">
              <a:solidFill>
                <a:srgbClr val="333333"/>
              </a:solidFill>
              <a:latin typeface="Calibri"/>
              <a:ea typeface="Calibri"/>
              <a:cs typeface="Calibri"/>
              <a:sym typeface="Calibri"/>
            </a:endParaRPr>
          </a:p>
        </p:txBody>
      </p:sp>
      <p:sp>
        <p:nvSpPr>
          <p:cNvPr id="146" name="Google Shape;146;p16"/>
          <p:cNvSpPr/>
          <p:nvPr/>
        </p:nvSpPr>
        <p:spPr>
          <a:xfrm>
            <a:off x="6316575" y="0"/>
            <a:ext cx="28275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Self to Leader of Others</a:t>
            </a:r>
            <a:endParaRPr b="1" i="1" sz="12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nvSpPr>
        <p:spPr>
          <a:xfrm>
            <a:off x="1022600" y="202345"/>
            <a:ext cx="8953500" cy="831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b="1" lang="en-US" sz="2400">
                <a:solidFill>
                  <a:schemeClr val="lt1"/>
                </a:solidFill>
                <a:latin typeface="Calibri"/>
                <a:ea typeface="Calibri"/>
                <a:cs typeface="Calibri"/>
                <a:sym typeface="Calibri"/>
              </a:rPr>
              <a:t>Key shifts in </a:t>
            </a:r>
            <a:r>
              <a:rPr b="1" i="1" lang="en-US" sz="2400">
                <a:solidFill>
                  <a:schemeClr val="lt1"/>
                </a:solidFill>
                <a:latin typeface="Calibri"/>
                <a:ea typeface="Calibri"/>
                <a:cs typeface="Calibri"/>
                <a:sym typeface="Calibri"/>
              </a:rPr>
              <a:t>Positive Engagement</a:t>
            </a:r>
            <a:endParaRPr b="1" i="1" sz="2400">
              <a:solidFill>
                <a:schemeClr val="lt1"/>
              </a:solidFill>
              <a:latin typeface="Calibri"/>
              <a:ea typeface="Calibri"/>
              <a:cs typeface="Calibri"/>
              <a:sym typeface="Calibri"/>
            </a:endParaRPr>
          </a:p>
          <a:p>
            <a:pPr indent="0" lvl="0" marL="0" rtl="0" algn="l">
              <a:spcBef>
                <a:spcPts val="0"/>
              </a:spcBef>
              <a:spcAft>
                <a:spcPts val="0"/>
              </a:spcAft>
              <a:buNone/>
            </a:pPr>
            <a:r>
              <a:rPr b="1" i="1" lang="en-US" sz="1500">
                <a:solidFill>
                  <a:schemeClr val="lt1"/>
                </a:solidFill>
                <a:latin typeface="Calibri"/>
                <a:ea typeface="Calibri"/>
                <a:cs typeface="Calibri"/>
                <a:sym typeface="Calibri"/>
              </a:rPr>
              <a:t>See next page for aligned learning opportunities </a:t>
            </a:r>
            <a:endParaRPr b="1" sz="2400">
              <a:solidFill>
                <a:schemeClr val="lt1"/>
              </a:solidFill>
              <a:latin typeface="Calibri"/>
              <a:ea typeface="Calibri"/>
              <a:cs typeface="Calibri"/>
              <a:sym typeface="Calibri"/>
            </a:endParaRPr>
          </a:p>
        </p:txBody>
      </p:sp>
      <p:graphicFrame>
        <p:nvGraphicFramePr>
          <p:cNvPr id="153" name="Google Shape;153;p17"/>
          <p:cNvGraphicFramePr/>
          <p:nvPr/>
        </p:nvGraphicFramePr>
        <p:xfrm>
          <a:off x="238738" y="1511126"/>
          <a:ext cx="3000000" cy="3000000"/>
        </p:xfrm>
        <a:graphic>
          <a:graphicData uri="http://schemas.openxmlformats.org/drawingml/2006/table">
            <a:tbl>
              <a:tblPr bandRow="1" firstRow="1">
                <a:noFill/>
                <a:tableStyleId>{C0DBC35D-54C8-4DEC-B677-93555BC74128}</a:tableStyleId>
              </a:tblPr>
              <a:tblGrid>
                <a:gridCol w="1172475"/>
                <a:gridCol w="3362675"/>
                <a:gridCol w="4131375"/>
              </a:tblGrid>
              <a:tr h="331450">
                <a:tc>
                  <a:txBody>
                    <a:bodyPr/>
                    <a:lstStyle/>
                    <a:p>
                      <a:pPr indent="0" lvl="0" marL="0" marR="0" rtl="0" algn="ctr">
                        <a:spcBef>
                          <a:spcPts val="0"/>
                        </a:spcBef>
                        <a:spcAft>
                          <a:spcPts val="0"/>
                        </a:spcAft>
                        <a:buNone/>
                      </a:pPr>
                      <a:r>
                        <a:rPr i="1" lang="en-US" sz="1000" u="none" cap="none" strike="noStrike">
                          <a:solidFill>
                            <a:schemeClr val="dk1"/>
                          </a:solidFill>
                        </a:rPr>
                        <a:t>Spirit of PSJA Competencies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ctr">
                        <a:spcBef>
                          <a:spcPts val="0"/>
                        </a:spcBef>
                        <a:spcAft>
                          <a:spcPts val="0"/>
                        </a:spcAft>
                        <a:buNone/>
                      </a:pPr>
                      <a:r>
                        <a:rPr lang="en-US" sz="1000">
                          <a:solidFill>
                            <a:schemeClr val="dk1"/>
                          </a:solidFill>
                        </a:rPr>
                        <a:t>Leading Self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ctr">
                        <a:spcBef>
                          <a:spcPts val="0"/>
                        </a:spcBef>
                        <a:spcAft>
                          <a:spcPts val="0"/>
                        </a:spcAft>
                        <a:buNone/>
                      </a:pPr>
                      <a:r>
                        <a:rPr lang="en-US" sz="1000">
                          <a:solidFill>
                            <a:schemeClr val="dk1"/>
                          </a:solidFill>
                        </a:rPr>
                        <a:t>Leading Others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r>
              <a:tr h="586400">
                <a:tc>
                  <a:txBody>
                    <a:bodyPr/>
                    <a:lstStyle/>
                    <a:p>
                      <a:pPr indent="0" lvl="0" marL="0" marR="0" rtl="0" algn="l">
                        <a:spcBef>
                          <a:spcPts val="0"/>
                        </a:spcBef>
                        <a:spcAft>
                          <a:spcPts val="0"/>
                        </a:spcAft>
                        <a:buNone/>
                      </a:pPr>
                      <a:r>
                        <a:rPr b="1" lang="en-US" sz="1000">
                          <a:solidFill>
                            <a:schemeClr val="lt1"/>
                          </a:solidFill>
                        </a:rPr>
                        <a:t>Builds Relationships </a:t>
                      </a:r>
                      <a:endParaRPr sz="1000"/>
                    </a:p>
                    <a:p>
                      <a:pPr indent="0" lvl="0" marL="0" marR="0" rtl="0" algn="l">
                        <a:spcBef>
                          <a:spcPts val="0"/>
                        </a:spcBef>
                        <a:spcAft>
                          <a:spcPts val="0"/>
                        </a:spcAft>
                        <a:buNone/>
                      </a:pPr>
                      <a:r>
                        <a:t/>
                      </a:r>
                      <a:endParaRPr b="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0" scaled="0"/>
                    </a:gradFill>
                  </a:tcPr>
                </a:tc>
                <a:tc>
                  <a:txBody>
                    <a:bodyPr/>
                    <a:lstStyle/>
                    <a:p>
                      <a:pPr indent="0" lvl="0" marL="0" marR="0" rtl="0" algn="l">
                        <a:lnSpc>
                          <a:spcPct val="100000"/>
                        </a:lnSpc>
                        <a:spcBef>
                          <a:spcPts val="0"/>
                        </a:spcBef>
                        <a:spcAft>
                          <a:spcPts val="0"/>
                        </a:spcAft>
                        <a:buNone/>
                      </a:pPr>
                      <a:r>
                        <a:rPr b="0" lang="en-US" sz="1000"/>
                        <a:t>Actively welcomes others and cultivates sense of belonging among colleagues, students, and parents/caregivers that empowers participation and collaboration in the learning process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b="0" lang="en-US" sz="1000"/>
                        <a:t>Cultivates team members’ feeling of belonging through words and actions, including reinforcing team, school, and district goals and articulating importance of individual work to these goals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458925">
                <a:tc>
                  <a:txBody>
                    <a:bodyPr/>
                    <a:lstStyle/>
                    <a:p>
                      <a:pPr indent="0" lvl="0" marL="0" marR="0" rtl="0" algn="l">
                        <a:spcBef>
                          <a:spcPts val="0"/>
                        </a:spcBef>
                        <a:spcAft>
                          <a:spcPts val="0"/>
                        </a:spcAft>
                        <a:buNone/>
                      </a:pPr>
                      <a:r>
                        <a:rPr b="1" i="1" lang="en-US" sz="1000">
                          <a:solidFill>
                            <a:srgbClr val="000000"/>
                          </a:solidFill>
                        </a:rPr>
                        <a:t>Key Distinctions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a:t>
                      </a:r>
                      <a:r>
                        <a:rPr i="1" lang="en-US" sz="1000"/>
                        <a:t>Leader of Self develops trusting relationships with students and parents/caregivers, as well as peers for collaboration </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a:t>
                      </a:r>
                      <a:r>
                        <a:rPr i="1" lang="en-US" sz="1000"/>
                        <a:t>Leader of Others participates in cultivating an environment of team productivity, and builds trusting relationships with a wider range of stakeholders </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607375">
                <a:tc>
                  <a:txBody>
                    <a:bodyPr/>
                    <a:lstStyle/>
                    <a:p>
                      <a:pPr indent="0" lvl="0" marL="0" marR="0" rtl="0" algn="l">
                        <a:spcBef>
                          <a:spcPts val="0"/>
                        </a:spcBef>
                        <a:spcAft>
                          <a:spcPts val="0"/>
                        </a:spcAft>
                        <a:buNone/>
                      </a:pPr>
                      <a:r>
                        <a:rPr b="1" lang="en-US" sz="1000">
                          <a:solidFill>
                            <a:schemeClr val="lt1"/>
                          </a:solidFill>
                        </a:rPr>
                        <a:t>Communicates Effectively</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0" scaled="0"/>
                    </a:gradFill>
                  </a:tcPr>
                </a:tc>
                <a:tc>
                  <a:txBody>
                    <a:bodyPr/>
                    <a:lstStyle/>
                    <a:p>
                      <a:pPr indent="0" lvl="0" marL="0" marR="0" rtl="0" algn="l">
                        <a:lnSpc>
                          <a:spcPct val="100000"/>
                        </a:lnSpc>
                        <a:spcBef>
                          <a:spcPts val="0"/>
                        </a:spcBef>
                        <a:spcAft>
                          <a:spcPts val="0"/>
                        </a:spcAft>
                        <a:buNone/>
                      </a:pPr>
                      <a:r>
                        <a:rPr b="0" lang="en-US" sz="1000"/>
                        <a:t>Effectively communicates information both orally and in writing to students and parents/caregivers in a manner that instills confidence  in the school and builds a common sense of purpose regarding the educational success of the students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b="0" lang="en-US" sz="1000"/>
                        <a:t>Models and coaches effective verbal and written communication for team members, facilitating the dissemination of information from campus and district leadership with fidelity, clarity, speed, and careful consideration of importance, relevance, and volume</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607375">
                <a:tc>
                  <a:txBody>
                    <a:bodyPr/>
                    <a:lstStyle/>
                    <a:p>
                      <a:pPr indent="0" lvl="0" marL="0" rtl="0" algn="l">
                        <a:spcBef>
                          <a:spcPts val="0"/>
                        </a:spcBef>
                        <a:spcAft>
                          <a:spcPts val="0"/>
                        </a:spcAft>
                        <a:buNone/>
                      </a:pPr>
                      <a:r>
                        <a:rPr b="1" i="1" lang="en-US" sz="1000"/>
                        <a:t>Key Distinctions </a:t>
                      </a:r>
                      <a:endParaRPr b="1" i="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marR="0" rtl="0" algn="l">
                        <a:lnSpc>
                          <a:spcPct val="100000"/>
                        </a:lnSpc>
                        <a:spcBef>
                          <a:spcPts val="0"/>
                        </a:spcBef>
                        <a:spcAft>
                          <a:spcPts val="0"/>
                        </a:spcAft>
                        <a:buNone/>
                      </a:pPr>
                      <a:r>
                        <a:rPr i="1" lang="en-US" sz="1000"/>
                        <a:t>A Leader of Self focuses on maintaining strong lines of communication with students, parents/caregivers, and colleagues </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marR="0" rtl="0" algn="l">
                        <a:lnSpc>
                          <a:spcPct val="100000"/>
                        </a:lnSpc>
                        <a:spcBef>
                          <a:spcPts val="0"/>
                        </a:spcBef>
                        <a:spcAft>
                          <a:spcPts val="0"/>
                        </a:spcAft>
                        <a:buNone/>
                      </a:pPr>
                      <a:r>
                        <a:rPr i="1" lang="en-US" sz="1000"/>
                        <a:t>A Leader of Others focuses on disseminating information effectively to team members, coaching team members to improve their communication skills, and </a:t>
                      </a:r>
                      <a:r>
                        <a:rPr i="1" lang="en-US" sz="1000"/>
                        <a:t>maintaining</a:t>
                      </a:r>
                      <a:r>
                        <a:rPr i="1" lang="en-US" sz="1000"/>
                        <a:t> strong lines of communication with students, parents/caregivers, and team members </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607375">
                <a:tc>
                  <a:txBody>
                    <a:bodyPr/>
                    <a:lstStyle/>
                    <a:p>
                      <a:pPr indent="0" lvl="0" marL="0" marR="0" rtl="0" algn="l">
                        <a:spcBef>
                          <a:spcPts val="0"/>
                        </a:spcBef>
                        <a:spcAft>
                          <a:spcPts val="0"/>
                        </a:spcAft>
                        <a:buNone/>
                      </a:pPr>
                      <a:r>
                        <a:rPr b="1" lang="en-US" sz="1000">
                          <a:solidFill>
                            <a:schemeClr val="lt1"/>
                          </a:solidFill>
                        </a:rPr>
                        <a:t>Models Ethics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0" scaled="0"/>
                    </a:gradFill>
                  </a:tcPr>
                </a:tc>
                <a:tc>
                  <a:txBody>
                    <a:bodyPr/>
                    <a:lstStyle/>
                    <a:p>
                      <a:pPr indent="0" lvl="0" marL="0" marR="0" rtl="0" algn="l">
                        <a:spcBef>
                          <a:spcPts val="0"/>
                        </a:spcBef>
                        <a:spcAft>
                          <a:spcPts val="0"/>
                        </a:spcAft>
                        <a:buNone/>
                      </a:pPr>
                      <a:r>
                        <a:rPr b="0" lang="en-US" sz="1000">
                          <a:solidFill>
                            <a:schemeClr val="dk1"/>
                          </a:solidFill>
                        </a:rPr>
                        <a:t>Establishes trust with students and parents by acting in ways that consistently reflect high standards of honesty, fairness, and confidentiality and reinforcing these behaviors in students and colleagues</a:t>
                      </a:r>
                      <a:endParaRPr b="0"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None/>
                      </a:pPr>
                      <a:r>
                        <a:rPr b="0" lang="en-US" sz="1000"/>
                        <a:t>Establishes trust with team members by modeling high standards of honesty, fairness, and confidentiality, setting clear and consistent expectations for team members, and recognizing and appreciating specific behaviors in line with district values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390450">
                <a:tc>
                  <a:txBody>
                    <a:bodyPr/>
                    <a:lstStyle/>
                    <a:p>
                      <a:pPr indent="0" lvl="0" marL="0" marR="0" rtl="0" algn="l">
                        <a:spcBef>
                          <a:spcPts val="0"/>
                        </a:spcBef>
                        <a:spcAft>
                          <a:spcPts val="0"/>
                        </a:spcAft>
                        <a:buNone/>
                      </a:pPr>
                      <a:r>
                        <a:rPr b="1" i="1" lang="en-US" sz="1000">
                          <a:solidFill>
                            <a:srgbClr val="000000"/>
                          </a:solidFill>
                        </a:rPr>
                        <a:t>Key </a:t>
                      </a:r>
                      <a:r>
                        <a:rPr b="1" i="1" lang="en-US" sz="1000">
                          <a:solidFill>
                            <a:srgbClr val="000000"/>
                          </a:solidFill>
                        </a:rPr>
                        <a:t>Distinctions</a:t>
                      </a:r>
                      <a:r>
                        <a:rPr b="1" i="1" lang="en-US" sz="1000">
                          <a:solidFill>
                            <a:srgbClr val="000000"/>
                          </a:solidFill>
                        </a:rPr>
                        <a:t>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marR="0" rtl="0" algn="l">
                        <a:spcBef>
                          <a:spcPts val="0"/>
                        </a:spcBef>
                        <a:spcAft>
                          <a:spcPts val="0"/>
                        </a:spcAft>
                        <a:buNone/>
                      </a:pPr>
                      <a:r>
                        <a:rPr i="1" lang="en-US" sz="1000"/>
                        <a:t>A Leader of Self focuses on modeling ethics as a classroom leader and team member </a:t>
                      </a:r>
                      <a:endParaRPr b="0" i="1" sz="1000">
                        <a:solidFill>
                          <a:schemeClr val="dk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A Leader of Others broadens their leadership focus as a team leader to supporting systems and holds team members accountable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86400">
                <a:tc>
                  <a:txBody>
                    <a:bodyPr/>
                    <a:lstStyle/>
                    <a:p>
                      <a:pPr indent="0" lvl="0" marL="0" marR="0" rtl="0" algn="l">
                        <a:spcBef>
                          <a:spcPts val="0"/>
                        </a:spcBef>
                        <a:spcAft>
                          <a:spcPts val="0"/>
                        </a:spcAft>
                        <a:buNone/>
                      </a:pPr>
                      <a:r>
                        <a:rPr b="1" lang="en-US" sz="1000">
                          <a:solidFill>
                            <a:schemeClr val="lt1"/>
                          </a:solidFill>
                        </a:rPr>
                        <a:t>Exhibits Professionalism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0" scaled="0"/>
                    </a:gradFill>
                  </a:tcPr>
                </a:tc>
                <a:tc>
                  <a:txBody>
                    <a:bodyPr/>
                    <a:lstStyle/>
                    <a:p>
                      <a:pPr indent="0" lvl="0" marL="0" marR="0" rtl="0" algn="l">
                        <a:spcBef>
                          <a:spcPts val="0"/>
                        </a:spcBef>
                        <a:spcAft>
                          <a:spcPts val="0"/>
                        </a:spcAft>
                        <a:buNone/>
                      </a:pPr>
                      <a:r>
                        <a:rPr b="0" lang="en-US" sz="1000"/>
                        <a:t>Recognizes own emotional responses and actively works to exercise control over how emotions inform actions to support campus goals and student learning</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spcBef>
                          <a:spcPts val="0"/>
                        </a:spcBef>
                        <a:spcAft>
                          <a:spcPts val="0"/>
                        </a:spcAft>
                        <a:buNone/>
                      </a:pPr>
                      <a:r>
                        <a:rPr b="0" lang="en-US" sz="1000"/>
                        <a:t>Supports team function by encouraging self-awareness around emotions, behaviors, and mindset in team members and providing appropriate resources and support for cultivating emotional intelligence</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458925">
                <a:tc>
                  <a:txBody>
                    <a:bodyPr/>
                    <a:lstStyle/>
                    <a:p>
                      <a:pPr indent="0" lvl="0" marL="0" marR="0" rtl="0" algn="l">
                        <a:spcBef>
                          <a:spcPts val="0"/>
                        </a:spcBef>
                        <a:spcAft>
                          <a:spcPts val="0"/>
                        </a:spcAft>
                        <a:buNone/>
                      </a:pPr>
                      <a:r>
                        <a:rPr b="1" i="1" lang="en-US" sz="1000">
                          <a:solidFill>
                            <a:srgbClr val="000000"/>
                          </a:solidFill>
                        </a:rPr>
                        <a:t>Key Distinctions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marR="0" rtl="0" algn="l">
                        <a:spcBef>
                          <a:spcPts val="0"/>
                        </a:spcBef>
                        <a:spcAft>
                          <a:spcPts val="0"/>
                        </a:spcAft>
                        <a:buNone/>
                      </a:pPr>
                      <a:r>
                        <a:rPr i="1" lang="en-US" sz="1000"/>
                        <a:t>A Leader of self focuses on how personal actions align with campus goals </a:t>
                      </a:r>
                      <a:endParaRPr b="0"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t>In addition to focusing on their own work, A Leader of Others leverages coaching and feedback</a:t>
                      </a:r>
                      <a:r>
                        <a:rPr i="1" lang="en-US" sz="1000"/>
                        <a:t> to support team members in aligning their actions to campus goals </a:t>
                      </a:r>
                      <a:endParaRPr i="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bl>
          </a:graphicData>
        </a:graphic>
      </p:graphicFrame>
      <p:pic>
        <p:nvPicPr>
          <p:cNvPr id="154" name="Google Shape;154;p17"/>
          <p:cNvPicPr preferRelativeResize="0"/>
          <p:nvPr/>
        </p:nvPicPr>
        <p:blipFill>
          <a:blip r:embed="rId3">
            <a:alphaModFix/>
          </a:blip>
          <a:stretch>
            <a:fillRect/>
          </a:stretch>
        </p:blipFill>
        <p:spPr>
          <a:xfrm>
            <a:off x="44189" y="70102"/>
            <a:ext cx="978408" cy="996696"/>
          </a:xfrm>
          <a:prstGeom prst="rect">
            <a:avLst/>
          </a:prstGeom>
          <a:noFill/>
          <a:ln>
            <a:noFill/>
          </a:ln>
        </p:spPr>
      </p:pic>
      <p:sp>
        <p:nvSpPr>
          <p:cNvPr id="155" name="Google Shape;155;p17"/>
          <p:cNvSpPr/>
          <p:nvPr/>
        </p:nvSpPr>
        <p:spPr>
          <a:xfrm>
            <a:off x="6316575" y="0"/>
            <a:ext cx="28275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Self to Leader of Others</a:t>
            </a:r>
            <a:endParaRPr b="1" i="1" sz="12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8"/>
          <p:cNvSpPr txBox="1"/>
          <p:nvPr/>
        </p:nvSpPr>
        <p:spPr>
          <a:xfrm>
            <a:off x="1022600" y="354745"/>
            <a:ext cx="89535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Expanding your impact in </a:t>
            </a:r>
            <a:r>
              <a:rPr b="1" i="1" lang="en-US" sz="2400">
                <a:solidFill>
                  <a:schemeClr val="lt1"/>
                </a:solidFill>
                <a:latin typeface="Calibri"/>
                <a:ea typeface="Calibri"/>
                <a:cs typeface="Calibri"/>
                <a:sym typeface="Calibri"/>
              </a:rPr>
              <a:t>Positive Engagement</a:t>
            </a:r>
            <a:endParaRPr/>
          </a:p>
        </p:txBody>
      </p:sp>
      <p:graphicFrame>
        <p:nvGraphicFramePr>
          <p:cNvPr id="162" name="Google Shape;162;p18"/>
          <p:cNvGraphicFramePr/>
          <p:nvPr/>
        </p:nvGraphicFramePr>
        <p:xfrm>
          <a:off x="142450" y="1860101"/>
          <a:ext cx="3000000" cy="3000000"/>
        </p:xfrm>
        <a:graphic>
          <a:graphicData uri="http://schemas.openxmlformats.org/drawingml/2006/table">
            <a:tbl>
              <a:tblPr bandRow="1" firstRow="1">
                <a:noFill/>
                <a:tableStyleId>{C0DBC35D-54C8-4DEC-B677-93555BC74128}</a:tableStyleId>
              </a:tblPr>
              <a:tblGrid>
                <a:gridCol w="1642950"/>
                <a:gridCol w="4426775"/>
                <a:gridCol w="2789375"/>
              </a:tblGrid>
              <a:tr h="500350">
                <a:tc>
                  <a:txBody>
                    <a:bodyPr/>
                    <a:lstStyle/>
                    <a:p>
                      <a:pPr indent="0" lvl="0" marL="0" marR="0" rtl="0" algn="ctr">
                        <a:spcBef>
                          <a:spcPts val="0"/>
                        </a:spcBef>
                        <a:spcAft>
                          <a:spcPts val="0"/>
                        </a:spcAft>
                        <a:buNone/>
                      </a:pPr>
                      <a:r>
                        <a:rPr i="1" lang="en-US" sz="1000" u="none" cap="none" strike="noStrike">
                          <a:solidFill>
                            <a:schemeClr val="dk1"/>
                          </a:solidFill>
                        </a:rPr>
                        <a:t>Spirit of PSJA Competencies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US" sz="1000">
                          <a:solidFill>
                            <a:schemeClr val="dk1"/>
                          </a:solidFill>
                        </a:rPr>
                        <a:t>Job-embedded experiences &amp; resources for growth</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Clr>
                          <a:schemeClr val="dk1"/>
                        </a:buClr>
                        <a:buSzPts val="1100"/>
                        <a:buFont typeface="Arial"/>
                        <a:buNone/>
                      </a:pPr>
                      <a:r>
                        <a:rPr lang="en-US" sz="1000">
                          <a:solidFill>
                            <a:schemeClr val="dk1"/>
                          </a:solidFill>
                        </a:rPr>
                        <a:t>Look for opportunities to:</a:t>
                      </a:r>
                      <a:endParaRPr sz="1000">
                        <a:solidFill>
                          <a:schemeClr val="dk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r>
              <a:tr h="1197625">
                <a:tc>
                  <a:txBody>
                    <a:bodyPr/>
                    <a:lstStyle/>
                    <a:p>
                      <a:pPr indent="0" lvl="0" marL="0" marR="0" rtl="0" algn="l">
                        <a:spcBef>
                          <a:spcPts val="0"/>
                        </a:spcBef>
                        <a:spcAft>
                          <a:spcPts val="0"/>
                        </a:spcAft>
                        <a:buNone/>
                      </a:pPr>
                      <a:r>
                        <a:rPr b="1" lang="en-US" sz="1000">
                          <a:solidFill>
                            <a:schemeClr val="lt1"/>
                          </a:solidFill>
                        </a:rPr>
                        <a:t>Builds Relationships </a:t>
                      </a:r>
                      <a:endParaRPr sz="1000"/>
                    </a:p>
                    <a:p>
                      <a:pPr indent="0" lvl="0" marL="0" marR="0" rtl="0" algn="l">
                        <a:spcBef>
                          <a:spcPts val="0"/>
                        </a:spcBef>
                        <a:spcAft>
                          <a:spcPts val="0"/>
                        </a:spcAft>
                        <a:buNone/>
                      </a:pPr>
                      <a:r>
                        <a:t/>
                      </a:r>
                      <a:endParaRPr b="1" sz="1000">
                        <a:solidFill>
                          <a:schemeClr val="lt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6" scaled="0"/>
                    </a:gradFill>
                  </a:tcPr>
                </a:tc>
                <a:tc>
                  <a:txBody>
                    <a:bodyPr/>
                    <a:lstStyle/>
                    <a:p>
                      <a:pPr indent="0" lvl="0" marL="0" rtl="0" algn="l">
                        <a:spcBef>
                          <a:spcPts val="0"/>
                        </a:spcBef>
                        <a:spcAft>
                          <a:spcPts val="0"/>
                        </a:spcAft>
                        <a:buNone/>
                      </a:pPr>
                      <a:r>
                        <a:rPr lang="en-US" sz="1000"/>
                        <a:t>-</a:t>
                      </a:r>
                      <a:r>
                        <a:rPr lang="en-US" sz="1000" u="sng">
                          <a:solidFill>
                            <a:schemeClr val="hlink"/>
                          </a:solidFill>
                          <a:hlinkClick r:id="rId3"/>
                        </a:rPr>
                        <a:t>Inclusive Leadership: Effectively Leading Diverse Teams </a:t>
                      </a:r>
                      <a:r>
                        <a:rPr lang="en-US" sz="1000"/>
                        <a:t>(article) </a:t>
                      </a:r>
                      <a:endParaRPr sz="1000"/>
                    </a:p>
                    <a:p>
                      <a:pPr indent="0" lvl="0" marL="0" rtl="0" algn="l">
                        <a:spcBef>
                          <a:spcPts val="0"/>
                        </a:spcBef>
                        <a:spcAft>
                          <a:spcPts val="0"/>
                        </a:spcAft>
                        <a:buNone/>
                      </a:pPr>
                      <a:r>
                        <a:rPr lang="en-US" sz="1000"/>
                        <a:t>-ASCD Webinar: </a:t>
                      </a:r>
                      <a:r>
                        <a:rPr lang="en-US" sz="1000" u="sng">
                          <a:solidFill>
                            <a:schemeClr val="hlink"/>
                          </a:solidFill>
                          <a:hlinkClick r:id="rId4"/>
                        </a:rPr>
                        <a:t>From Behaving to Belonging: The Inclusive Art of Supporting Students Who Challenge Us</a:t>
                      </a:r>
                      <a:endParaRPr sz="1000"/>
                    </a:p>
                    <a:p>
                      <a:pPr indent="0" lvl="0" marL="0" rtl="0" algn="l">
                        <a:spcBef>
                          <a:spcPts val="0"/>
                        </a:spcBef>
                        <a:spcAft>
                          <a:spcPts val="0"/>
                        </a:spcAft>
                        <a:buNone/>
                      </a:pPr>
                      <a:r>
                        <a:t/>
                      </a:r>
                      <a:endParaRPr sz="1000"/>
                    </a:p>
                    <a:p>
                      <a:pPr indent="0" lvl="0" marL="0" rtl="0" algn="l">
                        <a:lnSpc>
                          <a:spcPct val="115000"/>
                        </a:lnSpc>
                        <a:spcBef>
                          <a:spcPts val="0"/>
                        </a:spcBef>
                        <a:spcAft>
                          <a:spcPts val="0"/>
                        </a:spcAft>
                        <a:buClr>
                          <a:schemeClr val="dk1"/>
                        </a:buClr>
                        <a:buSzPts val="1100"/>
                        <a:buFont typeface="Arial"/>
                        <a:buNone/>
                      </a:pPr>
                      <a:r>
                        <a:rPr lang="en-US" sz="1000"/>
                        <a:t>•Implement strategies to maximize student voice in your classroom and ensure all students are included</a:t>
                      </a:r>
                      <a:endParaRPr sz="1000"/>
                    </a:p>
                    <a:p>
                      <a:pPr indent="0" lvl="0" marL="0" rtl="0" algn="l">
                        <a:spcBef>
                          <a:spcPts val="0"/>
                        </a:spcBef>
                        <a:spcAft>
                          <a:spcPts val="0"/>
                        </a:spcAft>
                        <a:buNone/>
                      </a:pPr>
                      <a:r>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None/>
                      </a:pPr>
                      <a:r>
                        <a:rPr lang="en-US" sz="1000"/>
                        <a:t>•Invite feedback and ideas from students and colleagues </a:t>
                      </a:r>
                      <a:endParaRPr sz="1000"/>
                    </a:p>
                    <a:p>
                      <a:pPr indent="0" lvl="0" marL="0" rtl="0" algn="l">
                        <a:spcBef>
                          <a:spcPts val="0"/>
                        </a:spcBef>
                        <a:spcAft>
                          <a:spcPts val="0"/>
                        </a:spcAft>
                        <a:buClr>
                          <a:schemeClr val="dk1"/>
                        </a:buClr>
                        <a:buFont typeface="Arial"/>
                        <a:buNone/>
                      </a:pPr>
                      <a:r>
                        <a:rPr lang="en-US" sz="1000"/>
                        <a:t>•Create learning opportunities that build trust among students and/or staff</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931650">
                <a:tc>
                  <a:txBody>
                    <a:bodyPr/>
                    <a:lstStyle/>
                    <a:p>
                      <a:pPr indent="0" lvl="0" marL="0" marR="0" rtl="0" algn="l">
                        <a:spcBef>
                          <a:spcPts val="0"/>
                        </a:spcBef>
                        <a:spcAft>
                          <a:spcPts val="0"/>
                        </a:spcAft>
                        <a:buNone/>
                      </a:pPr>
                      <a:r>
                        <a:rPr b="1" lang="en-US" sz="1000">
                          <a:solidFill>
                            <a:schemeClr val="lt1"/>
                          </a:solidFill>
                        </a:rPr>
                        <a:t>Communicates Effectively</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6" scaled="0"/>
                    </a:gradFill>
                  </a:tcPr>
                </a:tc>
                <a:tc>
                  <a:txBody>
                    <a:bodyPr/>
                    <a:lstStyle/>
                    <a:p>
                      <a:pPr indent="0" lvl="0" marL="0" rtl="0" algn="l">
                        <a:spcBef>
                          <a:spcPts val="0"/>
                        </a:spcBef>
                        <a:spcAft>
                          <a:spcPts val="0"/>
                        </a:spcAft>
                        <a:buNone/>
                      </a:pPr>
                      <a:r>
                        <a:rPr lang="en-US" sz="1000" u="sng">
                          <a:solidFill>
                            <a:schemeClr val="hlink"/>
                          </a:solidFill>
                          <a:hlinkClick r:id="rId5"/>
                        </a:rPr>
                        <a:t>Creating a culture on collaborative family engagement </a:t>
                      </a:r>
                      <a:r>
                        <a:rPr lang="en-US" sz="1000"/>
                        <a:t>(article) </a:t>
                      </a:r>
                      <a:endParaRPr sz="1000"/>
                    </a:p>
                    <a:p>
                      <a:pPr indent="0" lvl="0" marL="0" rtl="0" algn="l">
                        <a:spcBef>
                          <a:spcPts val="0"/>
                        </a:spcBef>
                        <a:spcAft>
                          <a:spcPts val="0"/>
                        </a:spcAft>
                        <a:buNone/>
                      </a:pPr>
                      <a:r>
                        <a:rPr lang="en-US" sz="1000"/>
                        <a:t>-Teaching Tolerance: </a:t>
                      </a:r>
                      <a:r>
                        <a:rPr lang="en-US" sz="1000" u="sng">
                          <a:solidFill>
                            <a:schemeClr val="hlink"/>
                          </a:solidFill>
                          <a:hlinkClick r:id="rId6"/>
                        </a:rPr>
                        <a:t>Guide to Differentiated Instruction </a:t>
                      </a:r>
                      <a:endParaRPr sz="1000"/>
                    </a:p>
                    <a:p>
                      <a:pPr indent="0" lvl="0" marL="0" rtl="0" algn="l">
                        <a:lnSpc>
                          <a:spcPct val="115000"/>
                        </a:lnSpc>
                        <a:spcBef>
                          <a:spcPts val="0"/>
                        </a:spcBef>
                        <a:spcAft>
                          <a:spcPts val="0"/>
                        </a:spcAft>
                        <a:buClr>
                          <a:schemeClr val="dk1"/>
                        </a:buClr>
                        <a:buSzPts val="1100"/>
                        <a:buFont typeface="Arial"/>
                        <a:buNone/>
                      </a:pPr>
                      <a:r>
                        <a:rPr lang="en-US" sz="1000"/>
                        <a:t>•Evaluate your own systems for communicating with parents and colleagues, and reading and responding to emails/phone messages</a:t>
                      </a:r>
                      <a:endParaRPr sz="1000"/>
                    </a:p>
                    <a:p>
                      <a:pPr indent="0" lvl="0" marL="457200" rtl="0" algn="l">
                        <a:spcBef>
                          <a:spcPts val="0"/>
                        </a:spcBef>
                        <a:spcAft>
                          <a:spcPts val="0"/>
                        </a:spcAft>
                        <a:buNone/>
                      </a:pPr>
                      <a:r>
                        <a:t/>
                      </a:r>
                      <a:endParaRPr b="1"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000"/>
                        <a:t>•Adapt communication to address stakeholder needs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716000">
                <a:tc>
                  <a:txBody>
                    <a:bodyPr/>
                    <a:lstStyle/>
                    <a:p>
                      <a:pPr indent="0" lvl="0" marL="0" marR="0" rtl="0" algn="l">
                        <a:spcBef>
                          <a:spcPts val="0"/>
                        </a:spcBef>
                        <a:spcAft>
                          <a:spcPts val="0"/>
                        </a:spcAft>
                        <a:buNone/>
                      </a:pPr>
                      <a:r>
                        <a:rPr b="1" lang="en-US" sz="1000">
                          <a:solidFill>
                            <a:schemeClr val="lt1"/>
                          </a:solidFill>
                        </a:rPr>
                        <a:t>Models Ethics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6" scaled="0"/>
                    </a:gradFill>
                  </a:tcPr>
                </a:tc>
                <a:tc>
                  <a:txBody>
                    <a:bodyPr/>
                    <a:lstStyle/>
                    <a:p>
                      <a:pPr indent="0" lvl="0" marL="0" rtl="0" algn="l">
                        <a:lnSpc>
                          <a:spcPct val="115000"/>
                        </a:lnSpc>
                        <a:spcBef>
                          <a:spcPts val="0"/>
                        </a:spcBef>
                        <a:spcAft>
                          <a:spcPts val="0"/>
                        </a:spcAft>
                        <a:buClr>
                          <a:schemeClr val="dk1"/>
                        </a:buClr>
                        <a:buSzPts val="1100"/>
                        <a:buFont typeface="Arial"/>
                        <a:buNone/>
                      </a:pPr>
                      <a:r>
                        <a:rPr lang="en-US" sz="1000"/>
                        <a:t>•Develop a personal vision statement aligned with campus core values </a:t>
                      </a:r>
                      <a:endParaRPr sz="1000"/>
                    </a:p>
                    <a:p>
                      <a:pPr indent="0" lvl="0" marL="0" rtl="0" algn="l">
                        <a:spcBef>
                          <a:spcPts val="0"/>
                        </a:spcBef>
                        <a:spcAft>
                          <a:spcPts val="0"/>
                        </a:spcAft>
                        <a:buNone/>
                      </a:pPr>
                      <a:r>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US" sz="1000"/>
                        <a:t>•Engage students and colleagues in discussions about campus core values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1039475">
                <a:tc>
                  <a:txBody>
                    <a:bodyPr/>
                    <a:lstStyle/>
                    <a:p>
                      <a:pPr indent="0" lvl="0" marL="0" marR="0" rtl="0" algn="l">
                        <a:spcBef>
                          <a:spcPts val="0"/>
                        </a:spcBef>
                        <a:spcAft>
                          <a:spcPts val="0"/>
                        </a:spcAft>
                        <a:buNone/>
                      </a:pPr>
                      <a:r>
                        <a:rPr b="1" lang="en-US" sz="1000">
                          <a:solidFill>
                            <a:schemeClr val="lt1"/>
                          </a:solidFill>
                        </a:rPr>
                        <a:t>Exhibits Professionalism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9C9C9C"/>
                        </a:gs>
                        <a:gs pos="50000">
                          <a:srgbClr val="C3C3C3"/>
                        </a:gs>
                        <a:gs pos="100000">
                          <a:srgbClr val="E2E2E2"/>
                        </a:gs>
                      </a:gsLst>
                      <a:lin ang="2700006" scaled="0"/>
                    </a:gradFill>
                  </a:tcPr>
                </a:tc>
                <a:tc>
                  <a:txBody>
                    <a:bodyPr/>
                    <a:lstStyle/>
                    <a:p>
                      <a:pPr indent="0" lvl="0" marL="0" rtl="0" algn="l">
                        <a:spcBef>
                          <a:spcPts val="0"/>
                        </a:spcBef>
                        <a:spcAft>
                          <a:spcPts val="0"/>
                        </a:spcAft>
                        <a:buNone/>
                      </a:pPr>
                      <a:r>
                        <a:rPr lang="en-US" sz="1000"/>
                        <a:t>-</a:t>
                      </a:r>
                      <a:r>
                        <a:rPr lang="en-US" sz="1000" u="sng">
                          <a:solidFill>
                            <a:schemeClr val="hlink"/>
                          </a:solidFill>
                          <a:hlinkClick r:id="rId7"/>
                        </a:rPr>
                        <a:t>Personalized Professional Learning: A Job-Embedded Pathway for Elevating Teacher Voice</a:t>
                      </a:r>
                      <a:r>
                        <a:rPr lang="en-US" sz="1000" u="sng">
                          <a:solidFill>
                            <a:schemeClr val="hlink"/>
                          </a:solidFill>
                          <a:hlinkClick r:id="rId8"/>
                        </a:rPr>
                        <a:t> </a:t>
                      </a:r>
                      <a:r>
                        <a:rPr lang="en-US" sz="1000"/>
                        <a:t>(book)</a:t>
                      </a:r>
                      <a:endParaRPr sz="1000"/>
                    </a:p>
                    <a:p>
                      <a:pPr indent="0" lvl="0" marL="457200" rtl="0" algn="l">
                        <a:spcBef>
                          <a:spcPts val="0"/>
                        </a:spcBef>
                        <a:spcAft>
                          <a:spcPts val="0"/>
                        </a:spcAft>
                        <a:buNone/>
                      </a:pPr>
                      <a:r>
                        <a:t/>
                      </a:r>
                      <a:endParaRPr sz="1000"/>
                    </a:p>
                    <a:p>
                      <a:pPr indent="0" lvl="0" marL="0" rtl="0" algn="l">
                        <a:spcBef>
                          <a:spcPts val="0"/>
                        </a:spcBef>
                        <a:spcAft>
                          <a:spcPts val="0"/>
                        </a:spcAft>
                        <a:buNone/>
                      </a:pPr>
                      <a:r>
                        <a:rPr lang="en-US" sz="1000"/>
                        <a:t>Find a colleague who wants help with feedback. </a:t>
                      </a:r>
                      <a:r>
                        <a:rPr lang="en-US" sz="1000"/>
                        <a:t>Coach your colleague over a series of engagements to include conferencing and observation to improve their feedback practice (both giving and receiving)</a:t>
                      </a:r>
                      <a:endParaRPr sz="1000"/>
                    </a:p>
                    <a:p>
                      <a:pPr indent="0" lvl="0" marL="0" rtl="0" algn="l">
                        <a:spcBef>
                          <a:spcPts val="0"/>
                        </a:spcBef>
                        <a:spcAft>
                          <a:spcPts val="0"/>
                        </a:spcAft>
                        <a:buNone/>
                      </a:pPr>
                      <a:r>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US" sz="1000"/>
                        <a:t>•Practice and model effective listening </a:t>
                      </a:r>
                      <a:endParaRPr sz="1000"/>
                    </a:p>
                    <a:p>
                      <a:pPr indent="0" lvl="0" marL="0" rtl="0" algn="l">
                        <a:lnSpc>
                          <a:spcPct val="115000"/>
                        </a:lnSpc>
                        <a:spcBef>
                          <a:spcPts val="0"/>
                        </a:spcBef>
                        <a:spcAft>
                          <a:spcPts val="0"/>
                        </a:spcAft>
                        <a:buClr>
                          <a:schemeClr val="dk1"/>
                        </a:buClr>
                        <a:buSzPts val="1100"/>
                        <a:buFont typeface="Arial"/>
                        <a:buNone/>
                      </a:pPr>
                      <a:r>
                        <a:rPr lang="en-US" sz="1000"/>
                        <a:t>•Provide feedback to colleagues in a growth-oriented manner</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bl>
          </a:graphicData>
        </a:graphic>
      </p:graphicFrame>
      <p:pic>
        <p:nvPicPr>
          <p:cNvPr id="163" name="Google Shape;163;p18"/>
          <p:cNvPicPr preferRelativeResize="0"/>
          <p:nvPr/>
        </p:nvPicPr>
        <p:blipFill>
          <a:blip r:embed="rId9">
            <a:alphaModFix/>
          </a:blip>
          <a:stretch>
            <a:fillRect/>
          </a:stretch>
        </p:blipFill>
        <p:spPr>
          <a:xfrm>
            <a:off x="44189" y="70102"/>
            <a:ext cx="978408" cy="996696"/>
          </a:xfrm>
          <a:prstGeom prst="rect">
            <a:avLst/>
          </a:prstGeom>
          <a:noFill/>
          <a:ln>
            <a:noFill/>
          </a:ln>
        </p:spPr>
      </p:pic>
      <p:sp>
        <p:nvSpPr>
          <p:cNvPr id="164" name="Google Shape;164;p18"/>
          <p:cNvSpPr txBox="1"/>
          <p:nvPr/>
        </p:nvSpPr>
        <p:spPr>
          <a:xfrm>
            <a:off x="94275" y="1124900"/>
            <a:ext cx="72342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US" sz="1600" u="sng">
                <a:solidFill>
                  <a:schemeClr val="dk1"/>
                </a:solidFill>
                <a:latin typeface="Calibri"/>
                <a:ea typeface="Calibri"/>
                <a:cs typeface="Calibri"/>
                <a:sym typeface="Calibri"/>
              </a:rPr>
              <a:t>Overall Key Shift in Positive Engagement:</a:t>
            </a:r>
            <a:r>
              <a:rPr i="1" lang="en-US" sz="1600">
                <a:solidFill>
                  <a:schemeClr val="dk1"/>
                </a:solidFill>
                <a:latin typeface="Calibri"/>
                <a:ea typeface="Calibri"/>
                <a:cs typeface="Calibri"/>
                <a:sym typeface="Calibri"/>
              </a:rPr>
              <a:t> From executing results to delivering results through others by building relationships and effective communication  </a:t>
            </a:r>
            <a:endParaRPr/>
          </a:p>
        </p:txBody>
      </p:sp>
      <p:sp>
        <p:nvSpPr>
          <p:cNvPr id="165" name="Google Shape;165;p18"/>
          <p:cNvSpPr/>
          <p:nvPr/>
        </p:nvSpPr>
        <p:spPr>
          <a:xfrm>
            <a:off x="6316575" y="0"/>
            <a:ext cx="28275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Self to Leader of Others</a:t>
            </a:r>
            <a:endParaRPr b="1" i="1" sz="12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9"/>
          <p:cNvSpPr txBox="1"/>
          <p:nvPr/>
        </p:nvSpPr>
        <p:spPr>
          <a:xfrm>
            <a:off x="1022600" y="230295"/>
            <a:ext cx="8953500" cy="8310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Key shifts </a:t>
            </a:r>
            <a:r>
              <a:rPr b="1" lang="en-US" sz="2400">
                <a:solidFill>
                  <a:schemeClr val="lt1"/>
                </a:solidFill>
                <a:latin typeface="Calibri"/>
                <a:ea typeface="Calibri"/>
                <a:cs typeface="Calibri"/>
                <a:sym typeface="Calibri"/>
              </a:rPr>
              <a:t>in </a:t>
            </a:r>
            <a:r>
              <a:rPr b="1" i="1" lang="en-US" sz="2400">
                <a:solidFill>
                  <a:schemeClr val="lt1"/>
                </a:solidFill>
                <a:latin typeface="Calibri"/>
                <a:ea typeface="Calibri"/>
                <a:cs typeface="Calibri"/>
                <a:sym typeface="Calibri"/>
              </a:rPr>
              <a:t>Student-Centered Excellence </a:t>
            </a:r>
            <a:endParaRPr b="1" i="1" sz="2400">
              <a:solidFill>
                <a:schemeClr val="lt1"/>
              </a:solidFill>
              <a:latin typeface="Calibri"/>
              <a:ea typeface="Calibri"/>
              <a:cs typeface="Calibri"/>
              <a:sym typeface="Calibri"/>
            </a:endParaRPr>
          </a:p>
          <a:p>
            <a:pPr indent="0" lvl="0" marL="0" rtl="0" algn="l">
              <a:spcBef>
                <a:spcPts val="0"/>
              </a:spcBef>
              <a:spcAft>
                <a:spcPts val="0"/>
              </a:spcAft>
              <a:buClr>
                <a:schemeClr val="dk1"/>
              </a:buClr>
              <a:buFont typeface="Arial"/>
              <a:buNone/>
            </a:pPr>
            <a:r>
              <a:rPr b="1" i="1" lang="en-US" sz="1500">
                <a:solidFill>
                  <a:schemeClr val="lt1"/>
                </a:solidFill>
                <a:latin typeface="Calibri"/>
                <a:ea typeface="Calibri"/>
                <a:cs typeface="Calibri"/>
                <a:sym typeface="Calibri"/>
              </a:rPr>
              <a:t>See next page for aligned learning opportunities </a:t>
            </a:r>
            <a:endParaRPr b="1" i="1" sz="2400">
              <a:solidFill>
                <a:schemeClr val="lt1"/>
              </a:solidFill>
              <a:latin typeface="Calibri"/>
              <a:ea typeface="Calibri"/>
              <a:cs typeface="Calibri"/>
              <a:sym typeface="Calibri"/>
            </a:endParaRPr>
          </a:p>
        </p:txBody>
      </p:sp>
      <p:graphicFrame>
        <p:nvGraphicFramePr>
          <p:cNvPr id="172" name="Google Shape;172;p19"/>
          <p:cNvGraphicFramePr/>
          <p:nvPr/>
        </p:nvGraphicFramePr>
        <p:xfrm>
          <a:off x="498236" y="1828494"/>
          <a:ext cx="3000000" cy="3000000"/>
        </p:xfrm>
        <a:graphic>
          <a:graphicData uri="http://schemas.openxmlformats.org/drawingml/2006/table">
            <a:tbl>
              <a:tblPr bandRow="1" firstRow="1">
                <a:noFill/>
                <a:tableStyleId>{C0DBC35D-54C8-4DEC-B677-93555BC74128}</a:tableStyleId>
              </a:tblPr>
              <a:tblGrid>
                <a:gridCol w="1395525"/>
                <a:gridCol w="3283600"/>
                <a:gridCol w="3468400"/>
              </a:tblGrid>
              <a:tr h="359550">
                <a:tc>
                  <a:txBody>
                    <a:bodyPr/>
                    <a:lstStyle/>
                    <a:p>
                      <a:pPr indent="0" lvl="0" marL="0" marR="0" rtl="0" algn="ctr">
                        <a:spcBef>
                          <a:spcPts val="0"/>
                        </a:spcBef>
                        <a:spcAft>
                          <a:spcPts val="0"/>
                        </a:spcAft>
                        <a:buNone/>
                      </a:pPr>
                      <a:r>
                        <a:rPr i="1" lang="en-US" sz="1000">
                          <a:solidFill>
                            <a:schemeClr val="dk1"/>
                          </a:solidFill>
                        </a:rPr>
                        <a:t>Spirit of PSJA Competencies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ctr">
                        <a:spcBef>
                          <a:spcPts val="0"/>
                        </a:spcBef>
                        <a:spcAft>
                          <a:spcPts val="0"/>
                        </a:spcAft>
                        <a:buNone/>
                      </a:pPr>
                      <a:r>
                        <a:rPr lang="en-US" sz="1000">
                          <a:solidFill>
                            <a:schemeClr val="dk1"/>
                          </a:solidFill>
                        </a:rPr>
                        <a:t>Leading Self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ctr">
                        <a:spcBef>
                          <a:spcPts val="0"/>
                        </a:spcBef>
                        <a:spcAft>
                          <a:spcPts val="0"/>
                        </a:spcAft>
                        <a:buNone/>
                      </a:pPr>
                      <a:r>
                        <a:rPr lang="en-US" sz="1000">
                          <a:solidFill>
                            <a:schemeClr val="dk1"/>
                          </a:solidFill>
                        </a:rPr>
                        <a:t>Leading Others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r>
              <a:tr h="616375">
                <a:tc>
                  <a:txBody>
                    <a:bodyPr/>
                    <a:lstStyle/>
                    <a:p>
                      <a:pPr indent="0" lvl="0" marL="0" marR="0" rtl="0" algn="l">
                        <a:spcBef>
                          <a:spcPts val="0"/>
                        </a:spcBef>
                        <a:spcAft>
                          <a:spcPts val="0"/>
                        </a:spcAft>
                        <a:buNone/>
                      </a:pPr>
                      <a:r>
                        <a:rPr b="1" lang="en-US" sz="1000">
                          <a:solidFill>
                            <a:schemeClr val="lt1"/>
                          </a:solidFill>
                        </a:rPr>
                        <a:t>Demonstrates Expertise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lang="en-US" sz="1000"/>
                        <a:t>Demonstrates expertise for role and commitment to continuous learning to maximize impact on students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lang="en-US" sz="1000"/>
                        <a:t>Demonstrates expertise and models continuous desire to learn; Engages team in building and implementing expertise and continuously exploring better ways to meet team goals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567225">
                <a:tc>
                  <a:txBody>
                    <a:bodyPr/>
                    <a:lstStyle/>
                    <a:p>
                      <a:pPr indent="0" lvl="0" marL="0" marR="0" rtl="0" algn="l">
                        <a:spcBef>
                          <a:spcPts val="0"/>
                        </a:spcBef>
                        <a:spcAft>
                          <a:spcPts val="0"/>
                        </a:spcAft>
                        <a:buNone/>
                      </a:pPr>
                      <a:r>
                        <a:rPr b="1" i="1" lang="en-US" sz="1000">
                          <a:solidFill>
                            <a:srgbClr val="000000"/>
                          </a:solidFill>
                        </a:rPr>
                        <a:t>Key Distinctions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Leader of Self is responsible for the completion of their own assigned tasks and goals</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Leader of Others is responsible for continuously finding a way to improve team outcomes, and develops increasingly specific expertise in instructional leadership </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359550">
                <a:tc>
                  <a:txBody>
                    <a:bodyPr/>
                    <a:lstStyle/>
                    <a:p>
                      <a:pPr indent="0" lvl="0" marL="0" marR="0" rtl="0" algn="l">
                        <a:spcBef>
                          <a:spcPts val="0"/>
                        </a:spcBef>
                        <a:spcAft>
                          <a:spcPts val="0"/>
                        </a:spcAft>
                        <a:buNone/>
                      </a:pPr>
                      <a:r>
                        <a:rPr b="1" lang="en-US" sz="1000">
                          <a:solidFill>
                            <a:schemeClr val="lt1"/>
                          </a:solidFill>
                        </a:rPr>
                        <a:t>Establishes a Shared Vision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lang="en-US" sz="1000"/>
                        <a:t>Engages campus vision by providing feedback and actively seeking to align individual efforts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lang="en-US" sz="1000"/>
                        <a:t>Engages team in interpreting and incorporating campus vision into their work</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571875">
                <a:tc>
                  <a:txBody>
                    <a:bodyPr/>
                    <a:lstStyle/>
                    <a:p>
                      <a:pPr indent="0" lvl="0" marL="0" rtl="0" algn="l">
                        <a:spcBef>
                          <a:spcPts val="0"/>
                        </a:spcBef>
                        <a:spcAft>
                          <a:spcPts val="0"/>
                        </a:spcAft>
                        <a:buClr>
                          <a:schemeClr val="dk1"/>
                        </a:buClr>
                        <a:buSzPts val="1100"/>
                        <a:buFont typeface="Arial"/>
                        <a:buNone/>
                      </a:pPr>
                      <a:r>
                        <a:rPr b="1" i="1" lang="en-US" sz="1000">
                          <a:solidFill>
                            <a:srgbClr val="000000"/>
                          </a:solidFill>
                        </a:rPr>
                        <a:t>Key Distinctions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Leader of Self focuses on his/her own impact and alignment to campus vision</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a:t>
                      </a:r>
                      <a:r>
                        <a:rPr i="1" lang="en-US" sz="1000">
                          <a:solidFill>
                            <a:srgbClr val="000000"/>
                          </a:solidFill>
                        </a:rPr>
                        <a:t> Leader of Others spends significant time cultivating a shared vision among the team and supporting team members to incorporate the campus vision into their individual work </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67225">
                <a:tc>
                  <a:txBody>
                    <a:bodyPr/>
                    <a:lstStyle/>
                    <a:p>
                      <a:pPr indent="0" lvl="0" marL="0" marR="0" rtl="0" algn="l">
                        <a:spcBef>
                          <a:spcPts val="0"/>
                        </a:spcBef>
                        <a:spcAft>
                          <a:spcPts val="0"/>
                        </a:spcAft>
                        <a:buNone/>
                      </a:pPr>
                      <a:r>
                        <a:rPr b="1" lang="en-US" sz="1000">
                          <a:solidFill>
                            <a:schemeClr val="lt1"/>
                          </a:solidFill>
                        </a:rPr>
                        <a:t>Implements Plan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0" scaled="0"/>
                    </a:gradFill>
                  </a:tcPr>
                </a:tc>
                <a:tc>
                  <a:txBody>
                    <a:bodyPr/>
                    <a:lstStyle/>
                    <a:p>
                      <a:pPr indent="0" lvl="0" marL="0" marR="0" rtl="0" algn="l">
                        <a:spcBef>
                          <a:spcPts val="0"/>
                        </a:spcBef>
                        <a:spcAft>
                          <a:spcPts val="0"/>
                        </a:spcAft>
                        <a:buNone/>
                      </a:pPr>
                      <a:r>
                        <a:rPr lang="en-US" sz="1000">
                          <a:solidFill>
                            <a:schemeClr val="dk1"/>
                          </a:solidFill>
                        </a:rPr>
                        <a:t>Effectively utilizes time to accomplish goals through effective organization and prioritization</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lang="en-US" sz="1000"/>
                        <a:t>Supports team members to maximize use of time for activities related to campus vision and goals, prioritizing time and space for highest leverage activities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511625">
                <a:tc>
                  <a:txBody>
                    <a:bodyPr/>
                    <a:lstStyle/>
                    <a:p>
                      <a:pPr indent="0" lvl="0" marL="0" rtl="0" algn="l">
                        <a:spcBef>
                          <a:spcPts val="0"/>
                        </a:spcBef>
                        <a:spcAft>
                          <a:spcPts val="0"/>
                        </a:spcAft>
                        <a:buClr>
                          <a:schemeClr val="dk1"/>
                        </a:buClr>
                        <a:buSzPts val="1100"/>
                        <a:buFont typeface="Arial"/>
                        <a:buNone/>
                      </a:pPr>
                      <a:r>
                        <a:rPr b="1" i="1" lang="en-US" sz="1000">
                          <a:solidFill>
                            <a:srgbClr val="000000"/>
                          </a:solidFill>
                        </a:rPr>
                        <a:t>Key Distinctions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Leader of Self completes individually assigned tasks</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a:t>
                      </a:r>
                      <a:r>
                        <a:rPr i="1" lang="en-US" sz="1000">
                          <a:solidFill>
                            <a:srgbClr val="000000"/>
                          </a:solidFill>
                        </a:rPr>
                        <a:t> Leader of Others is responsible for delegating work and creating project plans for the team to accomplish goals </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449000">
                <a:tc>
                  <a:txBody>
                    <a:bodyPr/>
                    <a:lstStyle/>
                    <a:p>
                      <a:pPr indent="0" lvl="0" marL="0" marR="0" rtl="0" algn="l">
                        <a:spcBef>
                          <a:spcPts val="0"/>
                        </a:spcBef>
                        <a:spcAft>
                          <a:spcPts val="0"/>
                        </a:spcAft>
                        <a:buNone/>
                      </a:pPr>
                      <a:r>
                        <a:rPr b="1" lang="en-US" sz="1000">
                          <a:solidFill>
                            <a:schemeClr val="lt1"/>
                          </a:solidFill>
                        </a:rPr>
                        <a:t>Expects Results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0" scaled="0"/>
                    </a:gradFill>
                  </a:tcPr>
                </a:tc>
                <a:tc>
                  <a:txBody>
                    <a:bodyPr/>
                    <a:lstStyle/>
                    <a:p>
                      <a:pPr indent="0" lvl="0" marL="0" marR="0" rtl="0" algn="l">
                        <a:spcBef>
                          <a:spcPts val="0"/>
                        </a:spcBef>
                        <a:spcAft>
                          <a:spcPts val="0"/>
                        </a:spcAft>
                        <a:buNone/>
                      </a:pPr>
                      <a:r>
                        <a:rPr lang="en-US" sz="1000"/>
                        <a:t>Contributes individual effort to meet and exceed external standards of accountability</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spcBef>
                          <a:spcPts val="0"/>
                        </a:spcBef>
                        <a:spcAft>
                          <a:spcPts val="0"/>
                        </a:spcAft>
                        <a:buNone/>
                      </a:pPr>
                      <a:r>
                        <a:rPr lang="en-US" sz="1000"/>
                        <a:t>Engages team members in implementing aligned practices to meet and exceed external standards of accountability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654900">
                <a:tc>
                  <a:txBody>
                    <a:bodyPr/>
                    <a:lstStyle/>
                    <a:p>
                      <a:pPr indent="0" lvl="0" marL="0" rtl="0" algn="l">
                        <a:spcBef>
                          <a:spcPts val="0"/>
                        </a:spcBef>
                        <a:spcAft>
                          <a:spcPts val="0"/>
                        </a:spcAft>
                        <a:buClr>
                          <a:schemeClr val="dk1"/>
                        </a:buClr>
                        <a:buSzPts val="1100"/>
                        <a:buFont typeface="Arial"/>
                        <a:buNone/>
                      </a:pPr>
                      <a:r>
                        <a:rPr b="1" i="1" lang="en-US" sz="1000">
                          <a:solidFill>
                            <a:srgbClr val="000000"/>
                          </a:solidFill>
                        </a:rPr>
                        <a:t>Key Distinctions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marR="0" rtl="0" algn="l">
                        <a:spcBef>
                          <a:spcPts val="0"/>
                        </a:spcBef>
                        <a:spcAft>
                          <a:spcPts val="0"/>
                        </a:spcAft>
                        <a:buNone/>
                      </a:pPr>
                      <a:r>
                        <a:rPr i="1" lang="en-US" sz="1000">
                          <a:solidFill>
                            <a:srgbClr val="000000"/>
                          </a:solidFill>
                        </a:rPr>
                        <a:t>A Leader of Self monitors their own progress aligned to campus and district goals </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Leader of Others spends time monitoring not only the results of their own work, but also monitoring team progress and ensuring the greatest impact team-wide </a:t>
                      </a:r>
                      <a:endParaRPr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bl>
          </a:graphicData>
        </a:graphic>
      </p:graphicFrame>
      <p:pic>
        <p:nvPicPr>
          <p:cNvPr id="173" name="Google Shape;173;p19"/>
          <p:cNvPicPr preferRelativeResize="0"/>
          <p:nvPr/>
        </p:nvPicPr>
        <p:blipFill>
          <a:blip r:embed="rId3">
            <a:alphaModFix/>
          </a:blip>
          <a:stretch>
            <a:fillRect/>
          </a:stretch>
        </p:blipFill>
        <p:spPr>
          <a:xfrm>
            <a:off x="44200" y="147457"/>
            <a:ext cx="978408" cy="996696"/>
          </a:xfrm>
          <a:prstGeom prst="rect">
            <a:avLst/>
          </a:prstGeom>
          <a:noFill/>
          <a:ln>
            <a:noFill/>
          </a:ln>
        </p:spPr>
      </p:pic>
      <p:sp>
        <p:nvSpPr>
          <p:cNvPr id="174" name="Google Shape;174;p19"/>
          <p:cNvSpPr/>
          <p:nvPr/>
        </p:nvSpPr>
        <p:spPr>
          <a:xfrm>
            <a:off x="6316575" y="0"/>
            <a:ext cx="28275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Self to Leader of Others</a:t>
            </a:r>
            <a:endParaRPr b="1" i="1" sz="12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0"/>
          <p:cNvSpPr txBox="1"/>
          <p:nvPr/>
        </p:nvSpPr>
        <p:spPr>
          <a:xfrm>
            <a:off x="1022600" y="230295"/>
            <a:ext cx="89535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Expanding your impact in </a:t>
            </a:r>
            <a:r>
              <a:rPr b="1" i="1" lang="en-US" sz="2400">
                <a:solidFill>
                  <a:schemeClr val="lt1"/>
                </a:solidFill>
                <a:latin typeface="Calibri"/>
                <a:ea typeface="Calibri"/>
                <a:cs typeface="Calibri"/>
                <a:sym typeface="Calibri"/>
              </a:rPr>
              <a:t>Student-Centered </a:t>
            </a:r>
            <a:endParaRPr b="1" i="1" sz="2400">
              <a:solidFill>
                <a:schemeClr val="lt1"/>
              </a:solidFill>
              <a:latin typeface="Calibri"/>
              <a:ea typeface="Calibri"/>
              <a:cs typeface="Calibri"/>
              <a:sym typeface="Calibri"/>
            </a:endParaRPr>
          </a:p>
          <a:p>
            <a:pPr indent="0" lvl="0" marL="0" marR="0" rtl="0" algn="l">
              <a:spcBef>
                <a:spcPts val="0"/>
              </a:spcBef>
              <a:spcAft>
                <a:spcPts val="0"/>
              </a:spcAft>
              <a:buNone/>
            </a:pPr>
            <a:r>
              <a:rPr b="1" i="1" lang="en-US" sz="2400">
                <a:solidFill>
                  <a:schemeClr val="lt1"/>
                </a:solidFill>
                <a:latin typeface="Calibri"/>
                <a:ea typeface="Calibri"/>
                <a:cs typeface="Calibri"/>
                <a:sym typeface="Calibri"/>
              </a:rPr>
              <a:t>Excellence </a:t>
            </a:r>
            <a:endParaRPr/>
          </a:p>
        </p:txBody>
      </p:sp>
      <p:graphicFrame>
        <p:nvGraphicFramePr>
          <p:cNvPr id="181" name="Google Shape;181;p20"/>
          <p:cNvGraphicFramePr/>
          <p:nvPr/>
        </p:nvGraphicFramePr>
        <p:xfrm>
          <a:off x="161024" y="1917669"/>
          <a:ext cx="3000000" cy="3000000"/>
        </p:xfrm>
        <a:graphic>
          <a:graphicData uri="http://schemas.openxmlformats.org/drawingml/2006/table">
            <a:tbl>
              <a:tblPr bandRow="1" firstRow="1">
                <a:noFill/>
                <a:tableStyleId>{C0DBC35D-54C8-4DEC-B677-93555BC74128}</a:tableStyleId>
              </a:tblPr>
              <a:tblGrid>
                <a:gridCol w="1179300"/>
                <a:gridCol w="4987875"/>
                <a:gridCol w="2654800"/>
              </a:tblGrid>
              <a:tr h="351400">
                <a:tc>
                  <a:txBody>
                    <a:bodyPr/>
                    <a:lstStyle/>
                    <a:p>
                      <a:pPr indent="0" lvl="0" marL="0" marR="0" rtl="0" algn="ctr">
                        <a:spcBef>
                          <a:spcPts val="0"/>
                        </a:spcBef>
                        <a:spcAft>
                          <a:spcPts val="0"/>
                        </a:spcAft>
                        <a:buNone/>
                      </a:pPr>
                      <a:r>
                        <a:rPr i="1" lang="en-US" sz="1000" u="none" cap="none" strike="noStrike">
                          <a:solidFill>
                            <a:schemeClr val="dk1"/>
                          </a:solidFill>
                        </a:rPr>
                        <a:t>Spirit of PSJA Competencies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US" sz="1000">
                          <a:solidFill>
                            <a:schemeClr val="dk1"/>
                          </a:solidFill>
                        </a:rPr>
                        <a:t>Job-embedded experiences &amp; resources for growth</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US" sz="1000">
                          <a:solidFill>
                            <a:schemeClr val="dk1"/>
                          </a:solidFill>
                        </a:rPr>
                        <a:t>Look for opportunities to:</a:t>
                      </a:r>
                      <a:endParaRPr sz="1000">
                        <a:solidFill>
                          <a:schemeClr val="dk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solidFill>
                      <a:prstDash val="solid"/>
                      <a:round/>
                      <a:headEnd len="sm" w="sm" type="none"/>
                      <a:tailEnd len="sm" w="sm" type="none"/>
                    </a:lnB>
                    <a:solidFill>
                      <a:srgbClr val="F3F3F3"/>
                    </a:solidFill>
                  </a:tcPr>
                </a:tc>
              </a:tr>
              <a:tr h="1020100">
                <a:tc>
                  <a:txBody>
                    <a:bodyPr/>
                    <a:lstStyle/>
                    <a:p>
                      <a:pPr indent="0" lvl="0" marL="0" marR="0" rtl="0" algn="l">
                        <a:spcBef>
                          <a:spcPts val="0"/>
                        </a:spcBef>
                        <a:spcAft>
                          <a:spcPts val="0"/>
                        </a:spcAft>
                        <a:buNone/>
                      </a:pPr>
                      <a:r>
                        <a:rPr b="1" lang="en-US" sz="1000">
                          <a:solidFill>
                            <a:schemeClr val="lt1"/>
                          </a:solidFill>
                        </a:rPr>
                        <a:t>Demonstrates Expertise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6" scaled="0"/>
                    </a:gradFill>
                  </a:tcPr>
                </a:tc>
                <a:tc>
                  <a:txBody>
                    <a:bodyPr/>
                    <a:lstStyle/>
                    <a:p>
                      <a:pPr indent="-171450" lvl="0" marL="171450" rtl="0" algn="l">
                        <a:spcBef>
                          <a:spcPts val="0"/>
                        </a:spcBef>
                        <a:spcAft>
                          <a:spcPts val="0"/>
                        </a:spcAft>
                        <a:buClr>
                          <a:schemeClr val="dk1"/>
                        </a:buClr>
                        <a:buSzPts val="1000"/>
                        <a:buChar char="•"/>
                      </a:pPr>
                      <a:r>
                        <a:rPr lang="en-US" sz="1000" u="sng">
                          <a:solidFill>
                            <a:schemeClr val="hlink"/>
                          </a:solidFill>
                          <a:latin typeface="Calibri"/>
                          <a:ea typeface="Calibri"/>
                          <a:cs typeface="Calibri"/>
                          <a:sym typeface="Calibri"/>
                          <a:hlinkClick r:id="rId3"/>
                        </a:rPr>
                        <a:t>The Principles of Adult Learning </a:t>
                      </a:r>
                      <a:r>
                        <a:rPr lang="en-US" sz="1000">
                          <a:solidFill>
                            <a:schemeClr val="dk1"/>
                          </a:solidFill>
                          <a:latin typeface="Calibri"/>
                          <a:ea typeface="Calibri"/>
                          <a:cs typeface="Calibri"/>
                          <a:sym typeface="Calibri"/>
                        </a:rPr>
                        <a:t>(article) </a:t>
                      </a:r>
                      <a:endParaRPr sz="1000">
                        <a:solidFill>
                          <a:schemeClr val="dk1"/>
                        </a:solidFill>
                        <a:latin typeface="Calibri"/>
                        <a:ea typeface="Calibri"/>
                        <a:cs typeface="Calibri"/>
                        <a:sym typeface="Calibri"/>
                      </a:endParaRPr>
                    </a:p>
                    <a:p>
                      <a:pPr indent="-171450" lvl="0" marL="171450" rtl="0" algn="l">
                        <a:spcBef>
                          <a:spcPts val="0"/>
                        </a:spcBef>
                        <a:spcAft>
                          <a:spcPts val="0"/>
                        </a:spcAft>
                        <a:buClr>
                          <a:schemeClr val="dk1"/>
                        </a:buClr>
                        <a:buSzPts val="1000"/>
                        <a:buChar char="•"/>
                      </a:pPr>
                      <a:r>
                        <a:rPr lang="en-US" sz="1000">
                          <a:solidFill>
                            <a:schemeClr val="dk1"/>
                          </a:solidFill>
                          <a:latin typeface="Calibri"/>
                          <a:ea typeface="Calibri"/>
                          <a:cs typeface="Calibri"/>
                          <a:sym typeface="Calibri"/>
                        </a:rPr>
                        <a:t>Conduct research about emerging practices related to an issue your team is currently facing; share research and propose a strategy to incorporate the findings into your team’s work</a:t>
                      </a:r>
                      <a:endParaRPr sz="1000"/>
                    </a:p>
                    <a:p>
                      <a:pPr indent="-171450" lvl="0" marL="171450" rtl="0" algn="l">
                        <a:spcBef>
                          <a:spcPts val="0"/>
                        </a:spcBef>
                        <a:spcAft>
                          <a:spcPts val="0"/>
                        </a:spcAft>
                        <a:buClr>
                          <a:schemeClr val="dk1"/>
                        </a:buClr>
                        <a:buSzPts val="1000"/>
                        <a:buFont typeface="Calibri"/>
                        <a:buChar char="•"/>
                      </a:pPr>
                      <a:r>
                        <a:rPr lang="en-US" sz="1000"/>
                        <a:t>Article:</a:t>
                      </a:r>
                      <a:r>
                        <a:rPr lang="en-US" sz="1000">
                          <a:uFill>
                            <a:noFill/>
                          </a:uFill>
                          <a:hlinkClick r:id="rId4"/>
                        </a:rPr>
                        <a:t> </a:t>
                      </a:r>
                      <a:r>
                        <a:rPr lang="en-US" sz="1000" u="sng">
                          <a:solidFill>
                            <a:srgbClr val="1155CC"/>
                          </a:solidFill>
                          <a:hlinkClick r:id="rId5">
                            <a:extLst>
                              <a:ext uri="{A12FA001-AC4F-418D-AE19-62706E023703}">
                                <ahyp:hlinkClr val="tx"/>
                              </a:ext>
                            </a:extLst>
                          </a:hlinkClick>
                        </a:rPr>
                        <a:t>Using Student Achievement Data to Support Instructional Decision-making</a:t>
                      </a:r>
                      <a:endParaRPr sz="1000" u="sng">
                        <a:solidFill>
                          <a:srgbClr val="1155CC"/>
                        </a:solidFill>
                      </a:endParaRPr>
                    </a:p>
                    <a:p>
                      <a:pPr indent="0" lvl="0" marL="457200" rtl="0" algn="l">
                        <a:spcBef>
                          <a:spcPts val="0"/>
                        </a:spcBef>
                        <a:spcAft>
                          <a:spcPts val="0"/>
                        </a:spcAft>
                        <a:buNone/>
                      </a:pPr>
                      <a:r>
                        <a:t/>
                      </a:r>
                      <a:endParaRPr sz="1000"/>
                    </a:p>
                  </a:txBody>
                  <a:tcPr marT="45725" marB="45725" marR="91450" marL="91450">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lnSpc>
                          <a:spcPct val="115000"/>
                        </a:lnSpc>
                        <a:spcBef>
                          <a:spcPts val="0"/>
                        </a:spcBef>
                        <a:spcAft>
                          <a:spcPts val="0"/>
                        </a:spcAft>
                        <a:buClr>
                          <a:srgbClr val="000000"/>
                        </a:buClr>
                        <a:buSzPts val="1100"/>
                        <a:buFont typeface="Arial"/>
                        <a:buNone/>
                      </a:pPr>
                      <a:r>
                        <a:rPr lang="en-US" sz="1000">
                          <a:solidFill>
                            <a:srgbClr val="000000"/>
                          </a:solidFill>
                        </a:rPr>
                        <a:t>•Share insights from professional development with </a:t>
                      </a:r>
                      <a:r>
                        <a:rPr lang="en-US" sz="1000">
                          <a:solidFill>
                            <a:srgbClr val="000000"/>
                          </a:solidFill>
                        </a:rPr>
                        <a:t>colleagues</a:t>
                      </a:r>
                      <a:r>
                        <a:rPr lang="en-US" sz="1000">
                          <a:solidFill>
                            <a:srgbClr val="000000"/>
                          </a:solidFill>
                        </a:rPr>
                        <a:t> </a:t>
                      </a:r>
                      <a:endParaRPr sz="1000">
                        <a:solidFill>
                          <a:srgbClr val="000000"/>
                        </a:solidFill>
                      </a:endParaRPr>
                    </a:p>
                    <a:p>
                      <a:pPr indent="0" lvl="0" marL="0" rtl="0" algn="l">
                        <a:lnSpc>
                          <a:spcPct val="115000"/>
                        </a:lnSpc>
                        <a:spcBef>
                          <a:spcPts val="0"/>
                        </a:spcBef>
                        <a:spcAft>
                          <a:spcPts val="0"/>
                        </a:spcAft>
                        <a:buClr>
                          <a:srgbClr val="000000"/>
                        </a:buClr>
                        <a:buSzPts val="1100"/>
                        <a:buFont typeface="Arial"/>
                        <a:buNone/>
                      </a:pPr>
                      <a:r>
                        <a:t/>
                      </a:r>
                      <a:endParaRPr sz="1000">
                        <a:solidFill>
                          <a:srgbClr val="000000"/>
                        </a:solidFill>
                      </a:endParaRPr>
                    </a:p>
                    <a:p>
                      <a:pPr indent="0" lvl="0" marL="457200" rtl="0" algn="l">
                        <a:spcBef>
                          <a:spcPts val="0"/>
                        </a:spcBef>
                        <a:spcAft>
                          <a:spcPts val="0"/>
                        </a:spcAft>
                        <a:buNone/>
                      </a:pPr>
                      <a:r>
                        <a:t/>
                      </a:r>
                      <a:endParaRPr sz="1000">
                        <a:solidFill>
                          <a:srgbClr val="000000"/>
                        </a:solidFill>
                        <a:latin typeface="Calibri"/>
                        <a:ea typeface="Calibri"/>
                        <a:cs typeface="Calibri"/>
                        <a:sym typeface="Calibri"/>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2CC"/>
                    </a:solidFill>
                  </a:tcPr>
                </a:tc>
              </a:tr>
              <a:tr h="957325">
                <a:tc>
                  <a:txBody>
                    <a:bodyPr/>
                    <a:lstStyle/>
                    <a:p>
                      <a:pPr indent="0" lvl="0" marL="0" marR="0" rtl="0" algn="l">
                        <a:spcBef>
                          <a:spcPts val="0"/>
                        </a:spcBef>
                        <a:spcAft>
                          <a:spcPts val="0"/>
                        </a:spcAft>
                        <a:buNone/>
                      </a:pPr>
                      <a:r>
                        <a:rPr b="1" lang="en-US" sz="1000">
                          <a:solidFill>
                            <a:schemeClr val="lt1"/>
                          </a:solidFill>
                        </a:rPr>
                        <a:t>Establishes a Shared Vision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6" scaled="0"/>
                    </a:gradFill>
                  </a:tcPr>
                </a:tc>
                <a:tc>
                  <a:txBody>
                    <a:bodyPr/>
                    <a:lstStyle/>
                    <a:p>
                      <a:pPr indent="-171450" lvl="0" marL="171450" rtl="0" algn="l">
                        <a:spcBef>
                          <a:spcPts val="0"/>
                        </a:spcBef>
                        <a:spcAft>
                          <a:spcPts val="0"/>
                        </a:spcAft>
                        <a:buClr>
                          <a:schemeClr val="dk1"/>
                        </a:buClr>
                        <a:buSzPts val="1000"/>
                        <a:buChar char="•"/>
                      </a:pPr>
                      <a:r>
                        <a:rPr lang="en-US" sz="1000" u="sng">
                          <a:solidFill>
                            <a:schemeClr val="hlink"/>
                          </a:solidFill>
                          <a:hlinkClick r:id="rId6"/>
                        </a:rPr>
                        <a:t>Developing the Leader Within You</a:t>
                      </a:r>
                      <a:r>
                        <a:rPr lang="en-US" sz="1000"/>
                        <a:t> (book) </a:t>
                      </a:r>
                      <a:endParaRPr sz="1000"/>
                    </a:p>
                    <a:p>
                      <a:pPr indent="-171450" lvl="0" marL="171450" rtl="0" algn="l">
                        <a:spcBef>
                          <a:spcPts val="0"/>
                        </a:spcBef>
                        <a:spcAft>
                          <a:spcPts val="0"/>
                        </a:spcAft>
                        <a:buClr>
                          <a:schemeClr val="dk1"/>
                        </a:buClr>
                        <a:buSzPts val="1000"/>
                        <a:buChar char="•"/>
                      </a:pPr>
                      <a:r>
                        <a:rPr lang="en-US" sz="1000" u="sng">
                          <a:solidFill>
                            <a:schemeClr val="hlink"/>
                          </a:solidFill>
                          <a:hlinkClick r:id="rId7"/>
                        </a:rPr>
                        <a:t>Contagious Culture: Show Up, Set the Tone, and Intentionally Create an Organization that Thrives </a:t>
                      </a:r>
                      <a:r>
                        <a:rPr lang="en-US" sz="1000"/>
                        <a:t>(book)</a:t>
                      </a:r>
                      <a:endParaRPr sz="1000"/>
                    </a:p>
                    <a:p>
                      <a:pPr indent="-171450" lvl="0" marL="171450" rtl="0" algn="l">
                        <a:spcBef>
                          <a:spcPts val="0"/>
                        </a:spcBef>
                        <a:spcAft>
                          <a:spcPts val="0"/>
                        </a:spcAft>
                        <a:buClr>
                          <a:schemeClr val="dk1"/>
                        </a:buClr>
                        <a:buSzPts val="1000"/>
                        <a:buChar char="•"/>
                      </a:pPr>
                      <a:r>
                        <a:rPr lang="en-US" sz="1000"/>
                        <a:t>Design an innovation challenge to elicit ideas from colleagues about new ways of working or to solve a pressing problem</a:t>
                      </a:r>
                      <a:endParaRPr sz="1000"/>
                    </a:p>
                  </a:txBody>
                  <a:tcPr marT="45725" marB="45725" marR="91450" marL="91450">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lnSpc>
                          <a:spcPct val="115000"/>
                        </a:lnSpc>
                        <a:spcBef>
                          <a:spcPts val="0"/>
                        </a:spcBef>
                        <a:spcAft>
                          <a:spcPts val="0"/>
                        </a:spcAft>
                        <a:buNone/>
                      </a:pPr>
                      <a:r>
                        <a:rPr lang="en-US" sz="1000">
                          <a:solidFill>
                            <a:srgbClr val="000000"/>
                          </a:solidFill>
                        </a:rPr>
                        <a:t>•Set and monitor goals with colleagues </a:t>
                      </a:r>
                      <a:endParaRPr sz="1000">
                        <a:solidFill>
                          <a:srgbClr val="000000"/>
                        </a:solidFill>
                      </a:endParaRPr>
                    </a:p>
                    <a:p>
                      <a:pPr indent="0" lvl="0" marL="0" rtl="0" algn="l">
                        <a:lnSpc>
                          <a:spcPct val="115000"/>
                        </a:lnSpc>
                        <a:spcBef>
                          <a:spcPts val="0"/>
                        </a:spcBef>
                        <a:spcAft>
                          <a:spcPts val="0"/>
                        </a:spcAft>
                        <a:buClr>
                          <a:srgbClr val="000000"/>
                        </a:buClr>
                        <a:buSzPts val="1100"/>
                        <a:buFont typeface="Arial"/>
                        <a:buNone/>
                      </a:pPr>
                      <a:r>
                        <a:t/>
                      </a:r>
                      <a:endParaRPr sz="1000">
                        <a:solidFill>
                          <a:srgbClr val="000000"/>
                        </a:solidFill>
                      </a:endParaRPr>
                    </a:p>
                    <a:p>
                      <a:pPr indent="-107950" lvl="0" marL="171450" rtl="0" algn="l">
                        <a:spcBef>
                          <a:spcPts val="0"/>
                        </a:spcBef>
                        <a:spcAft>
                          <a:spcPts val="0"/>
                        </a:spcAft>
                        <a:buNone/>
                      </a:pPr>
                      <a:r>
                        <a:t/>
                      </a:r>
                      <a:endParaRPr sz="1000">
                        <a:solidFill>
                          <a:srgbClr val="000000"/>
                        </a:solidFil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2CC"/>
                    </a:solidFill>
                  </a:tcPr>
                </a:tc>
              </a:tr>
              <a:tr h="1059300">
                <a:tc>
                  <a:txBody>
                    <a:bodyPr/>
                    <a:lstStyle/>
                    <a:p>
                      <a:pPr indent="0" lvl="0" marL="0" marR="0" rtl="0" algn="l">
                        <a:spcBef>
                          <a:spcPts val="0"/>
                        </a:spcBef>
                        <a:spcAft>
                          <a:spcPts val="0"/>
                        </a:spcAft>
                        <a:buNone/>
                      </a:pPr>
                      <a:r>
                        <a:rPr b="1" lang="en-US" sz="1000">
                          <a:solidFill>
                            <a:schemeClr val="lt1"/>
                          </a:solidFill>
                        </a:rPr>
                        <a:t>Implements Plan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6" scaled="0"/>
                    </a:gradFill>
                  </a:tcPr>
                </a:tc>
                <a:tc>
                  <a:txBody>
                    <a:bodyPr/>
                    <a:lstStyle/>
                    <a:p>
                      <a:pPr indent="0" lvl="0" marL="0" rtl="0" algn="l">
                        <a:spcBef>
                          <a:spcPts val="0"/>
                        </a:spcBef>
                        <a:spcAft>
                          <a:spcPts val="0"/>
                        </a:spcAft>
                        <a:buNone/>
                      </a:pPr>
                      <a:r>
                        <a:t/>
                      </a:r>
                      <a:endParaRPr sz="1000"/>
                    </a:p>
                    <a:p>
                      <a:pPr indent="-171450" lvl="0" marL="171450" rtl="0" algn="l">
                        <a:spcBef>
                          <a:spcPts val="0"/>
                        </a:spcBef>
                        <a:spcAft>
                          <a:spcPts val="0"/>
                        </a:spcAft>
                        <a:buClr>
                          <a:schemeClr val="dk1"/>
                        </a:buClr>
                        <a:buSzPts val="1000"/>
                        <a:buChar char="•"/>
                      </a:pPr>
                      <a:r>
                        <a:rPr lang="en-US" sz="1000"/>
                        <a:t>Article:</a:t>
                      </a:r>
                      <a:r>
                        <a:rPr lang="en-US" sz="1000">
                          <a:uFill>
                            <a:noFill/>
                          </a:uFill>
                          <a:hlinkClick r:id="rId8"/>
                        </a:rPr>
                        <a:t> </a:t>
                      </a:r>
                      <a:r>
                        <a:rPr lang="en-US" sz="1000" u="sng">
                          <a:solidFill>
                            <a:srgbClr val="1155CC"/>
                          </a:solidFill>
                          <a:hlinkClick r:id="rId9">
                            <a:extLst>
                              <a:ext uri="{A12FA001-AC4F-418D-AE19-62706E023703}">
                                <ahyp:hlinkClr val="tx"/>
                              </a:ext>
                            </a:extLst>
                          </a:hlinkClick>
                        </a:rPr>
                        <a:t>6 steps for aligning student tasks with learning targets</a:t>
                      </a:r>
                      <a:endParaRPr sz="1000"/>
                    </a:p>
                    <a:p>
                      <a:pPr indent="-171450" lvl="0" marL="171450" rtl="0" algn="l">
                        <a:spcBef>
                          <a:spcPts val="0"/>
                        </a:spcBef>
                        <a:spcAft>
                          <a:spcPts val="0"/>
                        </a:spcAft>
                        <a:buClr>
                          <a:schemeClr val="dk1"/>
                        </a:buClr>
                        <a:buSzPts val="1000"/>
                        <a:buChar char="•"/>
                      </a:pPr>
                      <a:r>
                        <a:rPr lang="en-US" sz="1000"/>
                        <a:t>Use data to analyze, pinpoint, and propose a solution to a problem you’re facing in your classroom. Implement the solution and evaluate its effectiveness.</a:t>
                      </a:r>
                      <a:endParaRPr sz="1000"/>
                    </a:p>
                    <a:p>
                      <a:pPr indent="-171450" lvl="0" marL="171450" rtl="0" algn="l">
                        <a:spcBef>
                          <a:spcPts val="0"/>
                        </a:spcBef>
                        <a:spcAft>
                          <a:spcPts val="0"/>
                        </a:spcAft>
                        <a:buClr>
                          <a:schemeClr val="dk1"/>
                        </a:buClr>
                        <a:buSzPts val="1000"/>
                        <a:buChar char="•"/>
                      </a:pPr>
                      <a:r>
                        <a:rPr lang="en-US" sz="1000"/>
                        <a:t>Achievement First’s p</a:t>
                      </a:r>
                      <a:r>
                        <a:rPr lang="en-US" sz="1000" u="sng">
                          <a:solidFill>
                            <a:srgbClr val="1155CC"/>
                          </a:solidFill>
                          <a:hlinkClick r:id="rId10">
                            <a:extLst>
                              <a:ext uri="{A12FA001-AC4F-418D-AE19-62706E023703}">
                                <ahyp:hlinkClr val="tx"/>
                              </a:ext>
                            </a:extLst>
                          </a:hlinkClick>
                        </a:rPr>
                        <a:t>rocess for helping teachers set goals</a:t>
                      </a:r>
                      <a:endParaRPr sz="1000"/>
                    </a:p>
                  </a:txBody>
                  <a:tcPr marT="45725" marB="45725" marR="91450" marL="91450">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lnSpc>
                          <a:spcPct val="115000"/>
                        </a:lnSpc>
                        <a:spcBef>
                          <a:spcPts val="0"/>
                        </a:spcBef>
                        <a:spcAft>
                          <a:spcPts val="0"/>
                        </a:spcAft>
                        <a:buClr>
                          <a:srgbClr val="000000"/>
                        </a:buClr>
                        <a:buSzPts val="1100"/>
                        <a:buFont typeface="Arial"/>
                        <a:buNone/>
                      </a:pPr>
                      <a:r>
                        <a:rPr lang="en-US" sz="1000">
                          <a:solidFill>
                            <a:srgbClr val="000000"/>
                          </a:solidFill>
                        </a:rPr>
                        <a:t>•Increase time spent setting data-driven classroom goals </a:t>
                      </a:r>
                      <a:endParaRPr sz="1000">
                        <a:solidFill>
                          <a:srgbClr val="000000"/>
                        </a:solidFill>
                      </a:endParaRPr>
                    </a:p>
                    <a:p>
                      <a:pPr indent="-222250" lvl="0" marL="285750" rtl="0" algn="l">
                        <a:spcBef>
                          <a:spcPts val="0"/>
                        </a:spcBef>
                        <a:spcAft>
                          <a:spcPts val="0"/>
                        </a:spcAft>
                        <a:buNone/>
                      </a:pPr>
                      <a:r>
                        <a:t/>
                      </a:r>
                      <a:endParaRPr sz="1000">
                        <a:solidFill>
                          <a:srgbClr val="000000"/>
                        </a:solidFil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2CC"/>
                    </a:solidFill>
                  </a:tcPr>
                </a:tc>
              </a:tr>
              <a:tr h="1287150">
                <a:tc>
                  <a:txBody>
                    <a:bodyPr/>
                    <a:lstStyle/>
                    <a:p>
                      <a:pPr indent="0" lvl="0" marL="0" marR="0" rtl="0" algn="l">
                        <a:spcBef>
                          <a:spcPts val="0"/>
                        </a:spcBef>
                        <a:spcAft>
                          <a:spcPts val="0"/>
                        </a:spcAft>
                        <a:buNone/>
                      </a:pPr>
                      <a:r>
                        <a:rPr b="1" lang="en-US" sz="1000">
                          <a:solidFill>
                            <a:schemeClr val="lt1"/>
                          </a:solidFill>
                        </a:rPr>
                        <a:t>Expects Results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4F0000"/>
                        </a:gs>
                        <a:gs pos="50000">
                          <a:srgbClr val="730000"/>
                        </a:gs>
                        <a:gs pos="100000">
                          <a:srgbClr val="890000"/>
                        </a:gs>
                      </a:gsLst>
                      <a:lin ang="2700006" scaled="0"/>
                    </a:gradFill>
                  </a:tcPr>
                </a:tc>
                <a:tc>
                  <a:txBody>
                    <a:bodyPr/>
                    <a:lstStyle/>
                    <a:p>
                      <a:pPr indent="0" lvl="0" marL="0" rtl="0" algn="l">
                        <a:spcBef>
                          <a:spcPts val="0"/>
                        </a:spcBef>
                        <a:spcAft>
                          <a:spcPts val="0"/>
                        </a:spcAft>
                        <a:buNone/>
                      </a:pPr>
                      <a:r>
                        <a:t/>
                      </a:r>
                      <a:endParaRPr sz="1000"/>
                    </a:p>
                    <a:p>
                      <a:pPr indent="-171450" lvl="0" marL="171450" rtl="0" algn="l">
                        <a:spcBef>
                          <a:spcPts val="0"/>
                        </a:spcBef>
                        <a:spcAft>
                          <a:spcPts val="0"/>
                        </a:spcAft>
                        <a:buClr>
                          <a:schemeClr val="dk1"/>
                        </a:buClr>
                        <a:buSzPts val="1000"/>
                        <a:buChar char="•"/>
                      </a:pPr>
                      <a:r>
                        <a:rPr lang="en-US" sz="1000"/>
                        <a:t>Article: </a:t>
                      </a:r>
                      <a:r>
                        <a:rPr lang="en-US" sz="1000" u="sng">
                          <a:solidFill>
                            <a:schemeClr val="hlink"/>
                          </a:solidFill>
                          <a:hlinkClick r:id="rId11"/>
                        </a:rPr>
                        <a:t>Using Student Achievement Data to Support Instructional Decision-making </a:t>
                      </a:r>
                      <a:endParaRPr sz="1000"/>
                    </a:p>
                    <a:p>
                      <a:pPr indent="-171450" lvl="0" marL="171450" rtl="0" algn="l">
                        <a:spcBef>
                          <a:spcPts val="0"/>
                        </a:spcBef>
                        <a:spcAft>
                          <a:spcPts val="0"/>
                        </a:spcAft>
                        <a:buClr>
                          <a:schemeClr val="dk1"/>
                        </a:buClr>
                        <a:buSzPts val="1000"/>
                        <a:buChar char="•"/>
                      </a:pPr>
                      <a:r>
                        <a:rPr lang="en-US" sz="1000" u="sng">
                          <a:solidFill>
                            <a:schemeClr val="hlink"/>
                          </a:solidFill>
                          <a:hlinkClick r:id="rId12"/>
                        </a:rPr>
                        <a:t>Coaching for Equity </a:t>
                      </a:r>
                      <a:r>
                        <a:rPr lang="en-US" sz="1000"/>
                        <a:t>(book)</a:t>
                      </a:r>
                      <a:endParaRPr sz="1000"/>
                    </a:p>
                    <a:p>
                      <a:pPr indent="-171450" lvl="0" marL="171450" rtl="0" algn="l">
                        <a:spcBef>
                          <a:spcPts val="0"/>
                        </a:spcBef>
                        <a:spcAft>
                          <a:spcPts val="0"/>
                        </a:spcAft>
                        <a:buClr>
                          <a:schemeClr val="dk1"/>
                        </a:buClr>
                        <a:buSzPts val="1000"/>
                        <a:buFont typeface="Calibri"/>
                        <a:buChar char="•"/>
                      </a:pPr>
                      <a:r>
                        <a:rPr lang="en-US" sz="1000">
                          <a:uFill>
                            <a:noFill/>
                          </a:uFill>
                          <a:hlinkClick r:id="rId13"/>
                        </a:rPr>
                        <a:t> </a:t>
                      </a:r>
                      <a:r>
                        <a:rPr lang="en-US" sz="1000" u="sng">
                          <a:solidFill>
                            <a:srgbClr val="1155CC"/>
                          </a:solidFill>
                          <a:hlinkClick r:id="rId14">
                            <a:extLst>
                              <a:ext uri="{A12FA001-AC4F-418D-AE19-62706E023703}">
                                <ahyp:hlinkClr val="tx"/>
                              </a:ext>
                            </a:extLst>
                          </a:hlinkClick>
                        </a:rPr>
                        <a:t>Teachers’ Expectations Can Influence How Students Perform</a:t>
                      </a:r>
                      <a:r>
                        <a:rPr lang="en-US" sz="1000"/>
                        <a:t> (Article) </a:t>
                      </a:r>
                      <a:endParaRPr sz="1000"/>
                    </a:p>
                    <a:p>
                      <a:pPr indent="-171450" lvl="0" marL="171450" rtl="0" algn="l">
                        <a:spcBef>
                          <a:spcPts val="0"/>
                        </a:spcBef>
                        <a:spcAft>
                          <a:spcPts val="0"/>
                        </a:spcAft>
                        <a:buClr>
                          <a:schemeClr val="dk1"/>
                        </a:buClr>
                        <a:buSzPts val="1000"/>
                        <a:buChar char="•"/>
                      </a:pPr>
                      <a:r>
                        <a:rPr lang="en-US" sz="1000"/>
                        <a:t>Create a progress monitoring structure for yourself. Implement it. Evaluate its success and share with your team members for feedback.</a:t>
                      </a:r>
                      <a:endParaRPr b="1" sz="1000"/>
                    </a:p>
                  </a:txBody>
                  <a:tcPr marT="45725" marB="45725" marR="91450" marL="91450">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lnSpc>
                          <a:spcPct val="115000"/>
                        </a:lnSpc>
                        <a:spcBef>
                          <a:spcPts val="0"/>
                        </a:spcBef>
                        <a:spcAft>
                          <a:spcPts val="0"/>
                        </a:spcAft>
                        <a:buClr>
                          <a:srgbClr val="000000"/>
                        </a:buClr>
                        <a:buSzPts val="1100"/>
                        <a:buFont typeface="Arial"/>
                        <a:buNone/>
                      </a:pPr>
                      <a:r>
                        <a:rPr lang="en-US" sz="1000">
                          <a:solidFill>
                            <a:srgbClr val="000000"/>
                          </a:solidFill>
                        </a:rPr>
                        <a:t>•Set high expectations and measurable goals for students </a:t>
                      </a:r>
                      <a:endParaRPr sz="1000">
                        <a:solidFill>
                          <a:srgbClr val="000000"/>
                        </a:solidFill>
                      </a:endParaRPr>
                    </a:p>
                    <a:p>
                      <a:pPr indent="0" lvl="0" marL="0" rtl="0" algn="l">
                        <a:spcBef>
                          <a:spcPts val="0"/>
                        </a:spcBef>
                        <a:spcAft>
                          <a:spcPts val="0"/>
                        </a:spcAft>
                        <a:buClr>
                          <a:schemeClr val="dk1"/>
                        </a:buClr>
                        <a:buFont typeface="Arial"/>
                        <a:buNone/>
                      </a:pPr>
                      <a:r>
                        <a:rPr lang="en-US" sz="1000"/>
                        <a:t>•Use concrete data to set achievable and meaningful goals for students aligned to campus goals</a:t>
                      </a:r>
                      <a:endParaRPr sz="1000">
                        <a:solidFill>
                          <a:srgbClr val="000000"/>
                        </a:solidFill>
                      </a:endParaRPr>
                    </a:p>
                    <a:p>
                      <a:pPr indent="0" lvl="0" marL="0" rtl="0" algn="l">
                        <a:spcBef>
                          <a:spcPts val="0"/>
                        </a:spcBef>
                        <a:spcAft>
                          <a:spcPts val="0"/>
                        </a:spcAft>
                        <a:buClr>
                          <a:schemeClr val="dk1"/>
                        </a:buClr>
                        <a:buFont typeface="Arial"/>
                        <a:buNone/>
                      </a:pPr>
                      <a:r>
                        <a:rPr lang="en-US" sz="1000"/>
                        <a:t>•Encourage others’ to be creative and aspirational in goal setting</a:t>
                      </a:r>
                      <a:endParaRPr sz="1000">
                        <a:solidFill>
                          <a:srgbClr val="000000"/>
                        </a:solidFil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2CC"/>
                    </a:solidFill>
                  </a:tcPr>
                </a:tc>
              </a:tr>
            </a:tbl>
          </a:graphicData>
        </a:graphic>
      </p:graphicFrame>
      <p:pic>
        <p:nvPicPr>
          <p:cNvPr id="182" name="Google Shape;182;p20"/>
          <p:cNvPicPr preferRelativeResize="0"/>
          <p:nvPr/>
        </p:nvPicPr>
        <p:blipFill>
          <a:blip r:embed="rId15">
            <a:alphaModFix/>
          </a:blip>
          <a:stretch>
            <a:fillRect/>
          </a:stretch>
        </p:blipFill>
        <p:spPr>
          <a:xfrm>
            <a:off x="44200" y="147457"/>
            <a:ext cx="978408" cy="996696"/>
          </a:xfrm>
          <a:prstGeom prst="rect">
            <a:avLst/>
          </a:prstGeom>
          <a:noFill/>
          <a:ln>
            <a:noFill/>
          </a:ln>
        </p:spPr>
      </p:pic>
      <p:sp>
        <p:nvSpPr>
          <p:cNvPr id="183" name="Google Shape;183;p20"/>
          <p:cNvSpPr txBox="1"/>
          <p:nvPr/>
        </p:nvSpPr>
        <p:spPr>
          <a:xfrm>
            <a:off x="44200" y="1122050"/>
            <a:ext cx="71304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US" sz="1500" u="sng">
                <a:solidFill>
                  <a:schemeClr val="dk1"/>
                </a:solidFill>
                <a:latin typeface="Calibri"/>
                <a:ea typeface="Calibri"/>
                <a:cs typeface="Calibri"/>
                <a:sym typeface="Calibri"/>
              </a:rPr>
              <a:t>Overall Key Shift in Student-Centered Excellence:</a:t>
            </a:r>
            <a:r>
              <a:rPr i="1" lang="en-US" sz="1500">
                <a:solidFill>
                  <a:schemeClr val="dk1"/>
                </a:solidFill>
                <a:latin typeface="Calibri"/>
                <a:ea typeface="Calibri"/>
                <a:cs typeface="Calibri"/>
                <a:sym typeface="Calibri"/>
              </a:rPr>
              <a:t> From executing results to delivering results through others using skills in planning and student-centered expertise </a:t>
            </a:r>
            <a:endParaRPr sz="1300"/>
          </a:p>
        </p:txBody>
      </p:sp>
      <p:sp>
        <p:nvSpPr>
          <p:cNvPr id="184" name="Google Shape;184;p20"/>
          <p:cNvSpPr/>
          <p:nvPr/>
        </p:nvSpPr>
        <p:spPr>
          <a:xfrm>
            <a:off x="6316575" y="0"/>
            <a:ext cx="28275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Self to Leader of Others</a:t>
            </a:r>
            <a:endParaRPr b="1" i="1" sz="12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1"/>
          <p:cNvSpPr txBox="1"/>
          <p:nvPr/>
        </p:nvSpPr>
        <p:spPr>
          <a:xfrm>
            <a:off x="1022600" y="311845"/>
            <a:ext cx="89535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Key Shifts in</a:t>
            </a:r>
            <a:r>
              <a:rPr b="1" lang="en-US" sz="2400">
                <a:solidFill>
                  <a:schemeClr val="lt1"/>
                </a:solidFill>
                <a:latin typeface="Calibri"/>
                <a:ea typeface="Calibri"/>
                <a:cs typeface="Calibri"/>
                <a:sym typeface="Calibri"/>
              </a:rPr>
              <a:t> </a:t>
            </a:r>
            <a:r>
              <a:rPr b="1" i="1" lang="en-US" sz="2400">
                <a:solidFill>
                  <a:schemeClr val="lt1"/>
                </a:solidFill>
                <a:latin typeface="Calibri"/>
                <a:ea typeface="Calibri"/>
                <a:cs typeface="Calibri"/>
                <a:sym typeface="Calibri"/>
              </a:rPr>
              <a:t>Joint Empowerment</a:t>
            </a:r>
            <a:endParaRPr b="1" i="1" sz="2400">
              <a:solidFill>
                <a:schemeClr val="lt1"/>
              </a:solidFill>
              <a:latin typeface="Calibri"/>
              <a:ea typeface="Calibri"/>
              <a:cs typeface="Calibri"/>
              <a:sym typeface="Calibri"/>
            </a:endParaRPr>
          </a:p>
          <a:p>
            <a:pPr indent="0" lvl="0" marL="0" marR="0" rtl="0" algn="l">
              <a:spcBef>
                <a:spcPts val="0"/>
              </a:spcBef>
              <a:spcAft>
                <a:spcPts val="0"/>
              </a:spcAft>
              <a:buNone/>
            </a:pPr>
            <a:r>
              <a:rPr b="1" i="1" lang="en-US" sz="1500">
                <a:solidFill>
                  <a:schemeClr val="lt1"/>
                </a:solidFill>
                <a:latin typeface="Calibri"/>
                <a:ea typeface="Calibri"/>
                <a:cs typeface="Calibri"/>
                <a:sym typeface="Calibri"/>
              </a:rPr>
              <a:t>See next page for aligned learning opportunities</a:t>
            </a:r>
            <a:r>
              <a:rPr b="1" i="1" lang="en-US" sz="2400">
                <a:solidFill>
                  <a:schemeClr val="lt1"/>
                </a:solidFill>
                <a:latin typeface="Calibri"/>
                <a:ea typeface="Calibri"/>
                <a:cs typeface="Calibri"/>
                <a:sym typeface="Calibri"/>
              </a:rPr>
              <a:t> </a:t>
            </a:r>
            <a:endParaRPr/>
          </a:p>
        </p:txBody>
      </p:sp>
      <p:graphicFrame>
        <p:nvGraphicFramePr>
          <p:cNvPr id="191" name="Google Shape;191;p21"/>
          <p:cNvGraphicFramePr/>
          <p:nvPr/>
        </p:nvGraphicFramePr>
        <p:xfrm>
          <a:off x="355213" y="1773571"/>
          <a:ext cx="3000000" cy="3000000"/>
        </p:xfrm>
        <a:graphic>
          <a:graphicData uri="http://schemas.openxmlformats.org/drawingml/2006/table">
            <a:tbl>
              <a:tblPr bandRow="1" firstRow="1">
                <a:noFill/>
                <a:tableStyleId>{C0DBC35D-54C8-4DEC-B677-93555BC74128}</a:tableStyleId>
              </a:tblPr>
              <a:tblGrid>
                <a:gridCol w="1428200"/>
                <a:gridCol w="3360500"/>
                <a:gridCol w="3549625"/>
              </a:tblGrid>
              <a:tr h="207000">
                <a:tc>
                  <a:txBody>
                    <a:bodyPr/>
                    <a:lstStyle/>
                    <a:p>
                      <a:pPr indent="0" lvl="0" marL="0" marR="0" rtl="0" algn="l">
                        <a:spcBef>
                          <a:spcPts val="0"/>
                        </a:spcBef>
                        <a:spcAft>
                          <a:spcPts val="0"/>
                        </a:spcAft>
                        <a:buNone/>
                      </a:pPr>
                      <a:r>
                        <a:rPr i="1" lang="en-US" sz="1000">
                          <a:solidFill>
                            <a:schemeClr val="dk1"/>
                          </a:solidFill>
                        </a:rPr>
                        <a:t>Spirit of PSJA Competencies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l">
                        <a:spcBef>
                          <a:spcPts val="0"/>
                        </a:spcBef>
                        <a:spcAft>
                          <a:spcPts val="0"/>
                        </a:spcAft>
                        <a:buNone/>
                      </a:pPr>
                      <a:r>
                        <a:rPr lang="en-US" sz="1000">
                          <a:solidFill>
                            <a:schemeClr val="dk1"/>
                          </a:solidFill>
                        </a:rPr>
                        <a:t>Leading Self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marR="0" rtl="0" algn="l">
                        <a:spcBef>
                          <a:spcPts val="0"/>
                        </a:spcBef>
                        <a:spcAft>
                          <a:spcPts val="0"/>
                        </a:spcAft>
                        <a:buNone/>
                      </a:pPr>
                      <a:r>
                        <a:rPr lang="en-US" sz="1000">
                          <a:solidFill>
                            <a:schemeClr val="dk1"/>
                          </a:solidFill>
                        </a:rPr>
                        <a:t>Leading Others (level-specific behaviors)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r>
              <a:tr h="696050">
                <a:tc>
                  <a:txBody>
                    <a:bodyPr/>
                    <a:lstStyle/>
                    <a:p>
                      <a:pPr indent="0" lvl="0" marL="0" marR="0" rtl="0" algn="l">
                        <a:spcBef>
                          <a:spcPts val="0"/>
                        </a:spcBef>
                        <a:spcAft>
                          <a:spcPts val="0"/>
                        </a:spcAft>
                        <a:buNone/>
                      </a:pPr>
                      <a:r>
                        <a:rPr b="1" lang="en-US" sz="1000">
                          <a:solidFill>
                            <a:schemeClr val="lt1"/>
                          </a:solidFill>
                        </a:rPr>
                        <a:t>Builds Capacity</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Engages in opportunities to build capacity, by building on strengths and addressing needs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Leads team in developing individual and team goals for development in alignment with campus goals and facilitates conversations to allow team members to learn from one another</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740500">
                <a:tc>
                  <a:txBody>
                    <a:bodyPr/>
                    <a:lstStyle/>
                    <a:p>
                      <a:pPr indent="0" lvl="0" marL="0" marR="0" rtl="0" algn="l">
                        <a:spcBef>
                          <a:spcPts val="0"/>
                        </a:spcBef>
                        <a:spcAft>
                          <a:spcPts val="0"/>
                        </a:spcAft>
                        <a:buNone/>
                      </a:pPr>
                      <a:r>
                        <a:rPr b="1" i="1" lang="en-US" sz="1000">
                          <a:solidFill>
                            <a:srgbClr val="000000"/>
                          </a:solidFill>
                        </a:rPr>
                        <a:t>Key Distinctions in Builds </a:t>
                      </a:r>
                      <a:r>
                        <a:rPr b="1" i="1" lang="en-US" sz="1000">
                          <a:solidFill>
                            <a:srgbClr val="000000"/>
                          </a:solidFill>
                        </a:rPr>
                        <a:t>Capacity</a:t>
                      </a:r>
                      <a:r>
                        <a:rPr b="1" i="1" lang="en-US" sz="1000">
                          <a:solidFill>
                            <a:srgbClr val="000000"/>
                          </a:solidFill>
                        </a:rPr>
                        <a:t>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Leader of Self focuses on their own individual growth and development to maximize their own impact</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a:t>
                      </a:r>
                      <a:r>
                        <a:rPr i="1" lang="en-US" sz="1000">
                          <a:solidFill>
                            <a:srgbClr val="000000"/>
                          </a:solidFill>
                        </a:rPr>
                        <a:t> Leader of Others uses coaching and leadership skills to maximize the work of individual contributors and team as a whole. A Leader of Others may also be involved in some hiring decisions.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466025">
                <a:tc>
                  <a:txBody>
                    <a:bodyPr/>
                    <a:lstStyle/>
                    <a:p>
                      <a:pPr indent="0" lvl="0" marL="0" marR="0" rtl="0" algn="l">
                        <a:spcBef>
                          <a:spcPts val="0"/>
                        </a:spcBef>
                        <a:spcAft>
                          <a:spcPts val="0"/>
                        </a:spcAft>
                        <a:buNone/>
                      </a:pPr>
                      <a:r>
                        <a:rPr b="1" lang="en-US" sz="1000">
                          <a:solidFill>
                            <a:schemeClr val="lt1"/>
                          </a:solidFill>
                        </a:rPr>
                        <a:t>Promotes collaboration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0" scaled="0"/>
                    </a:gra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Participates as a member of collaborative communities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Fosters mutual respect and trust among team members to maximize collaborative work</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534050">
                <a:tc>
                  <a:txBody>
                    <a:bodyPr/>
                    <a:lstStyle/>
                    <a:p>
                      <a:pPr indent="0" lvl="0" marL="0" rtl="0" algn="l">
                        <a:spcBef>
                          <a:spcPts val="0"/>
                        </a:spcBef>
                        <a:spcAft>
                          <a:spcPts val="0"/>
                        </a:spcAft>
                        <a:buClr>
                          <a:schemeClr val="dk1"/>
                        </a:buClr>
                        <a:buSzPts val="1100"/>
                        <a:buFont typeface="Arial"/>
                        <a:buNone/>
                      </a:pPr>
                      <a:r>
                        <a:rPr b="1" i="1" lang="en-US" sz="1000">
                          <a:solidFill>
                            <a:srgbClr val="000000"/>
                          </a:solidFill>
                        </a:rPr>
                        <a:t>Key Distinctions in Promotes Collaboration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Leader of Self develops relationships with peers for collaboration and looks to managers for development and support</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a:t>
                      </a:r>
                      <a:r>
                        <a:rPr i="1" lang="en-US" sz="1000">
                          <a:solidFill>
                            <a:srgbClr val="000000"/>
                          </a:solidFill>
                        </a:rPr>
                        <a:t> Leader of Others cultivates a collaborative environment and needs skills to facilitate effective team decision-making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549525">
                <a:tc>
                  <a:txBody>
                    <a:bodyPr/>
                    <a:lstStyle/>
                    <a:p>
                      <a:pPr indent="0" lvl="0" marL="0" marR="0" rtl="0" algn="l">
                        <a:spcBef>
                          <a:spcPts val="0"/>
                        </a:spcBef>
                        <a:spcAft>
                          <a:spcPts val="0"/>
                        </a:spcAft>
                        <a:buNone/>
                      </a:pPr>
                      <a:r>
                        <a:rPr b="1" lang="en-US" sz="1000">
                          <a:solidFill>
                            <a:schemeClr val="lt1"/>
                          </a:solidFill>
                        </a:rPr>
                        <a:t>Inspires action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0" scaled="0"/>
                    </a:gradFill>
                  </a:tcPr>
                </a:tc>
                <a:tc>
                  <a:txBody>
                    <a:bodyPr/>
                    <a:lstStyle/>
                    <a:p>
                      <a:pPr indent="0" lvl="0" marL="0" marR="0" rtl="0" algn="l">
                        <a:spcBef>
                          <a:spcPts val="0"/>
                        </a:spcBef>
                        <a:spcAft>
                          <a:spcPts val="0"/>
                        </a:spcAft>
                        <a:buNone/>
                      </a:pPr>
                      <a:r>
                        <a:rPr b="0" lang="en-US" sz="1000">
                          <a:solidFill>
                            <a:schemeClr val="dk1"/>
                          </a:solidFill>
                        </a:rPr>
                        <a:t>Assumes personal responsibility for upholding campus/district vision for all students</a:t>
                      </a:r>
                      <a:endParaRPr b="0"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chemeClr val="dk1"/>
                        </a:buClr>
                        <a:buSzPts val="1000"/>
                        <a:buFont typeface="Calibri"/>
                        <a:buNone/>
                      </a:pPr>
                      <a:r>
                        <a:rPr b="0" lang="en-US" sz="1000"/>
                        <a:t>Cultivates team commitment to achieve campus/district vision for all students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413450">
                <a:tc>
                  <a:txBody>
                    <a:bodyPr/>
                    <a:lstStyle/>
                    <a:p>
                      <a:pPr indent="0" lvl="0" marL="0" rtl="0" algn="l">
                        <a:spcBef>
                          <a:spcPts val="0"/>
                        </a:spcBef>
                        <a:spcAft>
                          <a:spcPts val="0"/>
                        </a:spcAft>
                        <a:buClr>
                          <a:schemeClr val="dk1"/>
                        </a:buClr>
                        <a:buSzPts val="1100"/>
                        <a:buFont typeface="Arial"/>
                        <a:buNone/>
                      </a:pPr>
                      <a:r>
                        <a:rPr b="1" i="1" lang="en-US" sz="1000">
                          <a:solidFill>
                            <a:srgbClr val="000000"/>
                          </a:solidFill>
                        </a:rPr>
                        <a:t>Key Distinctions in Inspires Action</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Leader of Self focuses on self-driven action to achieve individual goals</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a:t>
                      </a:r>
                      <a:r>
                        <a:rPr i="1" lang="en-US" sz="1000">
                          <a:solidFill>
                            <a:srgbClr val="000000"/>
                          </a:solidFill>
                        </a:rPr>
                        <a:t>Leader of Self uses both direct and indirect influence on others to achieve goals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r h="477925">
                <a:tc>
                  <a:txBody>
                    <a:bodyPr/>
                    <a:lstStyle/>
                    <a:p>
                      <a:pPr indent="0" lvl="0" marL="0" marR="0" rtl="0" algn="l">
                        <a:spcBef>
                          <a:spcPts val="0"/>
                        </a:spcBef>
                        <a:spcAft>
                          <a:spcPts val="0"/>
                        </a:spcAft>
                        <a:buNone/>
                      </a:pPr>
                      <a:r>
                        <a:rPr b="1" lang="en-US" sz="1000">
                          <a:solidFill>
                            <a:schemeClr val="lt1"/>
                          </a:solidFill>
                        </a:rPr>
                        <a:t>Develops leaders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0" scaled="0"/>
                    </a:gradFill>
                  </a:tcPr>
                </a:tc>
                <a:tc>
                  <a:txBody>
                    <a:bodyPr/>
                    <a:lstStyle/>
                    <a:p>
                      <a:pPr indent="0" lvl="0" marL="0" marR="0" rtl="0" algn="l">
                        <a:spcBef>
                          <a:spcPts val="0"/>
                        </a:spcBef>
                        <a:spcAft>
                          <a:spcPts val="0"/>
                        </a:spcAft>
                        <a:buNone/>
                      </a:pPr>
                      <a:r>
                        <a:rPr b="0" lang="en-US" sz="1000"/>
                        <a:t>Aware of own strengths and seeks assignments for development, according to career goals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spcBef>
                          <a:spcPts val="0"/>
                        </a:spcBef>
                        <a:spcAft>
                          <a:spcPts val="0"/>
                        </a:spcAft>
                        <a:buNone/>
                      </a:pPr>
                      <a:r>
                        <a:rPr b="0" lang="en-US" sz="1000"/>
                        <a:t>Identifies and promotes strengths in team members to support their development within the campus and district</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609225">
                <a:tc>
                  <a:txBody>
                    <a:bodyPr/>
                    <a:lstStyle/>
                    <a:p>
                      <a:pPr indent="0" lvl="0" marL="0" rtl="0" algn="l">
                        <a:spcBef>
                          <a:spcPts val="0"/>
                        </a:spcBef>
                        <a:spcAft>
                          <a:spcPts val="0"/>
                        </a:spcAft>
                        <a:buClr>
                          <a:schemeClr val="dk1"/>
                        </a:buClr>
                        <a:buSzPts val="1100"/>
                        <a:buFont typeface="Arial"/>
                        <a:buNone/>
                      </a:pPr>
                      <a:r>
                        <a:rPr b="1" i="1" lang="en-US" sz="1000">
                          <a:solidFill>
                            <a:srgbClr val="000000"/>
                          </a:solidFill>
                        </a:rPr>
                        <a:t>Key Distinctions in Develops Leaders </a:t>
                      </a:r>
                      <a:endParaRPr b="1"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 Leader of Self looks to others for feedback about individual contributions</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c>
                  <a:txBody>
                    <a:bodyPr/>
                    <a:lstStyle/>
                    <a:p>
                      <a:pPr indent="0" lvl="0" marL="0" rtl="0" algn="l">
                        <a:spcBef>
                          <a:spcPts val="0"/>
                        </a:spcBef>
                        <a:spcAft>
                          <a:spcPts val="0"/>
                        </a:spcAft>
                        <a:buNone/>
                      </a:pPr>
                      <a:r>
                        <a:rPr i="1" lang="en-US" sz="1000">
                          <a:solidFill>
                            <a:srgbClr val="000000"/>
                          </a:solidFill>
                        </a:rPr>
                        <a:t>A</a:t>
                      </a:r>
                      <a:r>
                        <a:rPr i="1" lang="en-US" sz="1000">
                          <a:solidFill>
                            <a:srgbClr val="000000"/>
                          </a:solidFill>
                        </a:rPr>
                        <a:t> Leader of Others receives feedback from their managers, but also spends time coaching and providing specific, constructive feedback to grow team and team members </a:t>
                      </a:r>
                      <a:endParaRPr b="0" i="1" sz="1000">
                        <a:solidFill>
                          <a:srgbClr val="000000"/>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2CC"/>
                    </a:solidFill>
                  </a:tcPr>
                </a:tc>
              </a:tr>
            </a:tbl>
          </a:graphicData>
        </a:graphic>
      </p:graphicFrame>
      <p:pic>
        <p:nvPicPr>
          <p:cNvPr id="192" name="Google Shape;192;p21"/>
          <p:cNvPicPr preferRelativeResize="0"/>
          <p:nvPr/>
        </p:nvPicPr>
        <p:blipFill rotWithShape="1">
          <a:blip r:embed="rId3">
            <a:alphaModFix/>
          </a:blip>
          <a:srcRect b="0" l="0" r="0" t="0"/>
          <a:stretch/>
        </p:blipFill>
        <p:spPr>
          <a:xfrm>
            <a:off x="44200" y="146150"/>
            <a:ext cx="978408" cy="996696"/>
          </a:xfrm>
          <a:prstGeom prst="rect">
            <a:avLst/>
          </a:prstGeom>
          <a:noFill/>
          <a:ln>
            <a:noFill/>
          </a:ln>
        </p:spPr>
      </p:pic>
      <p:sp>
        <p:nvSpPr>
          <p:cNvPr id="193" name="Google Shape;193;p21"/>
          <p:cNvSpPr/>
          <p:nvPr/>
        </p:nvSpPr>
        <p:spPr>
          <a:xfrm>
            <a:off x="6316575" y="0"/>
            <a:ext cx="28275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Self to Leader of Others</a:t>
            </a:r>
            <a:endParaRPr b="1" i="1" sz="12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2"/>
          <p:cNvSpPr txBox="1"/>
          <p:nvPr/>
        </p:nvSpPr>
        <p:spPr>
          <a:xfrm>
            <a:off x="1022600" y="311845"/>
            <a:ext cx="89535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Expanding your impact in </a:t>
            </a:r>
            <a:r>
              <a:rPr b="1" i="1" lang="en-US" sz="2400">
                <a:solidFill>
                  <a:schemeClr val="lt1"/>
                </a:solidFill>
                <a:latin typeface="Calibri"/>
                <a:ea typeface="Calibri"/>
                <a:cs typeface="Calibri"/>
                <a:sym typeface="Calibri"/>
              </a:rPr>
              <a:t>Joint Empowerment</a:t>
            </a:r>
            <a:endParaRPr b="1" i="1" sz="2400">
              <a:solidFill>
                <a:schemeClr val="lt1"/>
              </a:solidFill>
              <a:latin typeface="Calibri"/>
              <a:ea typeface="Calibri"/>
              <a:cs typeface="Calibri"/>
              <a:sym typeface="Calibri"/>
            </a:endParaRPr>
          </a:p>
          <a:p>
            <a:pPr indent="0" lvl="0" marL="0" marR="0" rtl="0" algn="l">
              <a:spcBef>
                <a:spcPts val="0"/>
              </a:spcBef>
              <a:spcAft>
                <a:spcPts val="0"/>
              </a:spcAft>
              <a:buNone/>
            </a:pPr>
            <a:r>
              <a:rPr b="1" i="1" lang="en-US" sz="2400">
                <a:solidFill>
                  <a:schemeClr val="lt1"/>
                </a:solidFill>
                <a:latin typeface="Calibri"/>
                <a:ea typeface="Calibri"/>
                <a:cs typeface="Calibri"/>
                <a:sym typeface="Calibri"/>
              </a:rPr>
              <a:t> </a:t>
            </a:r>
            <a:endParaRPr/>
          </a:p>
        </p:txBody>
      </p:sp>
      <p:graphicFrame>
        <p:nvGraphicFramePr>
          <p:cNvPr id="200" name="Google Shape;200;p22"/>
          <p:cNvGraphicFramePr/>
          <p:nvPr/>
        </p:nvGraphicFramePr>
        <p:xfrm>
          <a:off x="127500" y="2554471"/>
          <a:ext cx="3000000" cy="3000000"/>
        </p:xfrm>
        <a:graphic>
          <a:graphicData uri="http://schemas.openxmlformats.org/drawingml/2006/table">
            <a:tbl>
              <a:tblPr bandRow="1" firstRow="1">
                <a:noFill/>
                <a:tableStyleId>{C0DBC35D-54C8-4DEC-B677-93555BC74128}</a:tableStyleId>
              </a:tblPr>
              <a:tblGrid>
                <a:gridCol w="1450275"/>
                <a:gridCol w="4539125"/>
                <a:gridCol w="2899575"/>
              </a:tblGrid>
              <a:tr h="387875">
                <a:tc>
                  <a:txBody>
                    <a:bodyPr/>
                    <a:lstStyle/>
                    <a:p>
                      <a:pPr indent="0" lvl="0" marL="0" marR="0" rtl="0" algn="ctr">
                        <a:spcBef>
                          <a:spcPts val="0"/>
                        </a:spcBef>
                        <a:spcAft>
                          <a:spcPts val="0"/>
                        </a:spcAft>
                        <a:buNone/>
                      </a:pPr>
                      <a:r>
                        <a:rPr i="1" lang="en-US" sz="1000" u="none" cap="none" strike="noStrike">
                          <a:solidFill>
                            <a:schemeClr val="dk1"/>
                          </a:solidFill>
                        </a:rPr>
                        <a:t>Spirit of PSJA Competencies</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US" sz="1000">
                          <a:solidFill>
                            <a:schemeClr val="dk1"/>
                          </a:solidFill>
                        </a:rPr>
                        <a:t>Job-embedded experiences &amp; resources for growth</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3F3"/>
                    </a:solidFill>
                  </a:tcPr>
                </a:tc>
                <a:tc>
                  <a:txBody>
                    <a:bodyPr/>
                    <a:lstStyle/>
                    <a:p>
                      <a:pPr indent="0" lvl="0" marL="0" rtl="0" algn="ctr">
                        <a:spcBef>
                          <a:spcPts val="0"/>
                        </a:spcBef>
                        <a:spcAft>
                          <a:spcPts val="0"/>
                        </a:spcAft>
                        <a:buNone/>
                      </a:pPr>
                      <a:r>
                        <a:rPr lang="en-US" sz="1000">
                          <a:solidFill>
                            <a:schemeClr val="dk1"/>
                          </a:solidFill>
                        </a:rPr>
                        <a:t>Look for opportunities to:</a:t>
                      </a:r>
                      <a:endParaRPr sz="1000">
                        <a:solidFill>
                          <a:schemeClr val="dk1"/>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solidFill>
                      <a:prstDash val="solid"/>
                      <a:round/>
                      <a:headEnd len="sm" w="sm" type="none"/>
                      <a:tailEnd len="sm" w="sm" type="none"/>
                    </a:lnB>
                    <a:solidFill>
                      <a:srgbClr val="F3F3F3"/>
                    </a:solidFill>
                  </a:tcPr>
                </a:tc>
              </a:tr>
              <a:tr h="778875">
                <a:tc>
                  <a:txBody>
                    <a:bodyPr/>
                    <a:lstStyle/>
                    <a:p>
                      <a:pPr indent="0" lvl="0" marL="0" marR="0" rtl="0" algn="l">
                        <a:spcBef>
                          <a:spcPts val="0"/>
                        </a:spcBef>
                        <a:spcAft>
                          <a:spcPts val="0"/>
                        </a:spcAft>
                        <a:buNone/>
                      </a:pPr>
                      <a:r>
                        <a:rPr b="1" lang="en-US" sz="1000">
                          <a:solidFill>
                            <a:schemeClr val="lt1"/>
                          </a:solidFill>
                        </a:rPr>
                        <a:t>Builds Capacity</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6" scaled="0"/>
                    </a:gradFill>
                  </a:tcPr>
                </a:tc>
                <a:tc>
                  <a:txBody>
                    <a:bodyPr/>
                    <a:lstStyle/>
                    <a:p>
                      <a:pPr indent="-171450" lvl="0" marL="171450" rtl="0" algn="l">
                        <a:spcBef>
                          <a:spcPts val="0"/>
                        </a:spcBef>
                        <a:spcAft>
                          <a:spcPts val="0"/>
                        </a:spcAft>
                        <a:buClr>
                          <a:schemeClr val="dk1"/>
                        </a:buClr>
                        <a:buSzPts val="1000"/>
                        <a:buChar char="•"/>
                      </a:pPr>
                      <a:r>
                        <a:rPr lang="en-US" sz="1000" u="sng">
                          <a:solidFill>
                            <a:schemeClr val="hlink"/>
                          </a:solidFill>
                          <a:hlinkClick r:id="rId3"/>
                        </a:rPr>
                        <a:t>The Art of Coaching </a:t>
                      </a:r>
                      <a:r>
                        <a:rPr lang="en-US" sz="1000"/>
                        <a:t>(book + tools)</a:t>
                      </a:r>
                      <a:endParaRPr sz="1000"/>
                    </a:p>
                    <a:p>
                      <a:pPr indent="-171450" lvl="0" marL="171450" rtl="0" algn="l">
                        <a:spcBef>
                          <a:spcPts val="0"/>
                        </a:spcBef>
                        <a:spcAft>
                          <a:spcPts val="0"/>
                        </a:spcAft>
                        <a:buClr>
                          <a:schemeClr val="dk1"/>
                        </a:buClr>
                        <a:buSzPts val="1000"/>
                        <a:buChar char="•"/>
                      </a:pPr>
                      <a:r>
                        <a:rPr lang="en-US" sz="1000"/>
                        <a:t>Offer to mentor a colleague with less experience than you. Identify mentorship skills to practice. Evaluate success using mentee feedback</a:t>
                      </a:r>
                      <a:endParaRPr sz="1000"/>
                    </a:p>
                    <a:p>
                      <a:pPr indent="-171450" lvl="0" marL="171450" rtl="0" algn="l">
                        <a:spcBef>
                          <a:spcPts val="0"/>
                        </a:spcBef>
                        <a:spcAft>
                          <a:spcPts val="0"/>
                        </a:spcAft>
                        <a:buClr>
                          <a:schemeClr val="dk1"/>
                        </a:buClr>
                        <a:buSzPts val="1000"/>
                        <a:buChar char="•"/>
                      </a:pPr>
                      <a:r>
                        <a:rPr lang="en-US" sz="1000" u="sng">
                          <a:solidFill>
                            <a:schemeClr val="hlink"/>
                          </a:solidFill>
                          <a:hlinkClick r:id="rId4"/>
                        </a:rPr>
                        <a:t>Learning Forward Webinar: My Teaching Partner; Proven strengths-based coaching model that raises student achievement and engagement</a:t>
                      </a:r>
                      <a:r>
                        <a:rPr lang="en-US" sz="1000"/>
                        <a:t> </a:t>
                      </a:r>
                      <a:endParaRPr sz="1000"/>
                    </a:p>
                  </a:txBody>
                  <a:tcPr marT="45725" marB="45725" marR="91450" marL="91450">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rgbClr val="000000"/>
                        </a:buClr>
                        <a:buSzPts val="1100"/>
                        <a:buFont typeface="Arial"/>
                        <a:buNone/>
                      </a:pPr>
                      <a:r>
                        <a:rPr lang="en-US" sz="1000">
                          <a:solidFill>
                            <a:srgbClr val="000000"/>
                          </a:solidFill>
                        </a:rPr>
                        <a:t>•Practice skills as a mentor with colleagues who have less teaching experience </a:t>
                      </a:r>
                      <a:endParaRPr sz="1000">
                        <a:solidFill>
                          <a:srgbClr val="000000"/>
                        </a:solidFill>
                      </a:endParaRPr>
                    </a:p>
                    <a:p>
                      <a:pPr indent="0" lvl="0" marL="0" rtl="0" algn="l">
                        <a:spcBef>
                          <a:spcPts val="0"/>
                        </a:spcBef>
                        <a:spcAft>
                          <a:spcPts val="0"/>
                        </a:spcAft>
                        <a:buClr>
                          <a:schemeClr val="dk1"/>
                        </a:buClr>
                        <a:buFont typeface="Arial"/>
                        <a:buNone/>
                      </a:pPr>
                      <a:r>
                        <a:rPr lang="en-US" sz="1000"/>
                        <a:t>•Practice providing differentiated support to address individual student needs</a:t>
                      </a:r>
                      <a:endParaRPr sz="1000">
                        <a:solidFill>
                          <a:srgbClr val="000000"/>
                        </a:solidFill>
                      </a:endParaRPr>
                    </a:p>
                    <a:p>
                      <a:pPr indent="-222250" lvl="0" marL="285750" rtl="0" algn="l">
                        <a:spcBef>
                          <a:spcPts val="0"/>
                        </a:spcBef>
                        <a:spcAft>
                          <a:spcPts val="0"/>
                        </a:spcAft>
                        <a:buNone/>
                      </a:pPr>
                      <a:r>
                        <a:t/>
                      </a:r>
                      <a:endParaRPr sz="1000">
                        <a:solidFill>
                          <a:srgbClr val="000000"/>
                        </a:solidFil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2CC"/>
                    </a:solidFill>
                  </a:tcPr>
                </a:tc>
              </a:tr>
              <a:tr h="521475">
                <a:tc>
                  <a:txBody>
                    <a:bodyPr/>
                    <a:lstStyle/>
                    <a:p>
                      <a:pPr indent="0" lvl="0" marL="0" marR="0" rtl="0" algn="l">
                        <a:spcBef>
                          <a:spcPts val="0"/>
                        </a:spcBef>
                        <a:spcAft>
                          <a:spcPts val="0"/>
                        </a:spcAft>
                        <a:buNone/>
                      </a:pPr>
                      <a:r>
                        <a:rPr b="1" lang="en-US" sz="1000">
                          <a:solidFill>
                            <a:schemeClr val="lt1"/>
                          </a:solidFill>
                        </a:rPr>
                        <a:t>Promotes collaboration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6" scaled="0"/>
                    </a:gradFill>
                  </a:tcPr>
                </a:tc>
                <a:tc>
                  <a:txBody>
                    <a:bodyPr/>
                    <a:lstStyle/>
                    <a:p>
                      <a:pPr indent="-171450" lvl="0" marL="171450" rtl="0" algn="l">
                        <a:spcBef>
                          <a:spcPts val="0"/>
                        </a:spcBef>
                        <a:spcAft>
                          <a:spcPts val="0"/>
                        </a:spcAft>
                        <a:buClr>
                          <a:schemeClr val="dk1"/>
                        </a:buClr>
                        <a:buSzPts val="1000"/>
                        <a:buChar char="•"/>
                      </a:pPr>
                      <a:r>
                        <a:rPr lang="en-US" sz="1000" u="sng">
                          <a:solidFill>
                            <a:schemeClr val="hlink"/>
                          </a:solidFill>
                          <a:hlinkClick r:id="rId5"/>
                        </a:rPr>
                        <a:t>Making Team Differences Work </a:t>
                      </a:r>
                      <a:r>
                        <a:rPr lang="en-US" sz="1000"/>
                        <a:t>(article) </a:t>
                      </a:r>
                      <a:endParaRPr sz="1000"/>
                    </a:p>
                    <a:p>
                      <a:pPr indent="-171450" lvl="0" marL="171450" rtl="0" algn="l">
                        <a:spcBef>
                          <a:spcPts val="0"/>
                        </a:spcBef>
                        <a:spcAft>
                          <a:spcPts val="0"/>
                        </a:spcAft>
                        <a:buClr>
                          <a:schemeClr val="dk1"/>
                        </a:buClr>
                        <a:buSzPts val="1000"/>
                        <a:buChar char="•"/>
                      </a:pPr>
                      <a:r>
                        <a:rPr lang="en-US" sz="1000" u="sng">
                          <a:solidFill>
                            <a:schemeClr val="hlink"/>
                          </a:solidFill>
                          <a:hlinkClick r:id="rId6"/>
                        </a:rPr>
                        <a:t>Facilitating Teacher Teams and Authentic PLCs: </a:t>
                      </a:r>
                      <a:r>
                        <a:rPr lang="en-US" sz="1000" u="sng">
                          <a:solidFill>
                            <a:schemeClr val="hlink"/>
                          </a:solidFill>
                          <a:hlinkClick r:id="rId7"/>
                        </a:rPr>
                        <a:t>The Human Side of Leading People, Protocols, and Practices </a:t>
                      </a:r>
                      <a:r>
                        <a:rPr lang="en-US" sz="1000"/>
                        <a:t>(book)</a:t>
                      </a:r>
                      <a:endParaRPr sz="1000"/>
                    </a:p>
                    <a:p>
                      <a:pPr indent="-171450" lvl="0" marL="171450" rtl="0" algn="l">
                        <a:spcBef>
                          <a:spcPts val="0"/>
                        </a:spcBef>
                        <a:spcAft>
                          <a:spcPts val="0"/>
                        </a:spcAft>
                        <a:buClr>
                          <a:schemeClr val="dk1"/>
                        </a:buClr>
                        <a:buSzPts val="1000"/>
                        <a:buChar char="•"/>
                      </a:pPr>
                      <a:r>
                        <a:rPr lang="en-US" sz="1000"/>
                        <a:t>Article: </a:t>
                      </a:r>
                      <a:r>
                        <a:rPr lang="en-US" sz="1000" u="sng">
                          <a:solidFill>
                            <a:schemeClr val="hlink"/>
                          </a:solidFill>
                          <a:hlinkClick r:id="rId8"/>
                        </a:rPr>
                        <a:t>3 Ways to Model Collaboration and Partnership in Schools and Classrooms </a:t>
                      </a:r>
                      <a:endParaRPr sz="1000"/>
                    </a:p>
                    <a:p>
                      <a:pPr indent="-171450" lvl="0" marL="171450" rtl="0" algn="l">
                        <a:spcBef>
                          <a:spcPts val="0"/>
                        </a:spcBef>
                        <a:spcAft>
                          <a:spcPts val="0"/>
                        </a:spcAft>
                        <a:buClr>
                          <a:schemeClr val="dk1"/>
                        </a:buClr>
                        <a:buSzPts val="1000"/>
                        <a:buChar char="•"/>
                      </a:pPr>
                      <a:r>
                        <a:rPr lang="en-US" sz="1000"/>
                        <a:t>Collaborate with team members to build strong systems for parent/community communication</a:t>
                      </a:r>
                      <a:endParaRPr b="1" sz="1000"/>
                    </a:p>
                  </a:txBody>
                  <a:tcPr marT="45725" marB="45725" marR="91450" marL="91450">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rgbClr val="000000"/>
                        </a:buClr>
                        <a:buSzPts val="1100"/>
                        <a:buFont typeface="Arial"/>
                        <a:buNone/>
                      </a:pPr>
                      <a:r>
                        <a:rPr lang="en-US" sz="1000">
                          <a:solidFill>
                            <a:srgbClr val="000000"/>
                          </a:solidFill>
                        </a:rPr>
                        <a:t>•Actively contribute to team learning experiences and encourage participation of other team members</a:t>
                      </a:r>
                      <a:endParaRPr sz="1000">
                        <a:solidFill>
                          <a:srgbClr val="000000"/>
                        </a:solidFill>
                      </a:endParaRPr>
                    </a:p>
                    <a:p>
                      <a:pPr indent="0" lvl="0" marL="0" rtl="0" algn="l">
                        <a:lnSpc>
                          <a:spcPct val="115000"/>
                        </a:lnSpc>
                        <a:spcBef>
                          <a:spcPts val="0"/>
                        </a:spcBef>
                        <a:spcAft>
                          <a:spcPts val="0"/>
                        </a:spcAft>
                        <a:buClr>
                          <a:schemeClr val="dk1"/>
                        </a:buClr>
                        <a:buSzPts val="1100"/>
                        <a:buFont typeface="Arial"/>
                        <a:buNone/>
                      </a:pPr>
                      <a:r>
                        <a:t/>
                      </a:r>
                      <a:endParaRPr sz="1000">
                        <a:solidFill>
                          <a:srgbClr val="000000"/>
                        </a:solidFill>
                      </a:endParaRPr>
                    </a:p>
                    <a:p>
                      <a:pPr indent="-222250" lvl="0" marL="285750" rtl="0" algn="l">
                        <a:spcBef>
                          <a:spcPts val="0"/>
                        </a:spcBef>
                        <a:spcAft>
                          <a:spcPts val="0"/>
                        </a:spcAft>
                        <a:buNone/>
                      </a:pPr>
                      <a:r>
                        <a:t/>
                      </a:r>
                      <a:endParaRPr sz="1000">
                        <a:solidFill>
                          <a:srgbClr val="000000"/>
                        </a:solidFil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2CC"/>
                    </a:solidFill>
                  </a:tcPr>
                </a:tc>
              </a:tr>
              <a:tr h="614900">
                <a:tc>
                  <a:txBody>
                    <a:bodyPr/>
                    <a:lstStyle/>
                    <a:p>
                      <a:pPr indent="0" lvl="0" marL="0" marR="0" rtl="0" algn="l">
                        <a:spcBef>
                          <a:spcPts val="0"/>
                        </a:spcBef>
                        <a:spcAft>
                          <a:spcPts val="0"/>
                        </a:spcAft>
                        <a:buNone/>
                      </a:pPr>
                      <a:r>
                        <a:rPr b="1" lang="en-US" sz="1000">
                          <a:solidFill>
                            <a:schemeClr val="lt1"/>
                          </a:solidFill>
                        </a:rPr>
                        <a:t>Inspires action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6" scaled="0"/>
                    </a:gradFill>
                  </a:tcPr>
                </a:tc>
                <a:tc>
                  <a:txBody>
                    <a:bodyPr/>
                    <a:lstStyle/>
                    <a:p>
                      <a:pPr indent="0" lvl="0" marL="63500" rtl="0" algn="l">
                        <a:spcBef>
                          <a:spcPts val="0"/>
                        </a:spcBef>
                        <a:spcAft>
                          <a:spcPts val="0"/>
                        </a:spcAft>
                        <a:buNone/>
                      </a:pPr>
                      <a:r>
                        <a:t/>
                      </a:r>
                      <a:endParaRPr b="1" sz="1000">
                        <a:solidFill>
                          <a:schemeClr val="dk1"/>
                        </a:solidFill>
                        <a:latin typeface="Calibri"/>
                        <a:ea typeface="Calibri"/>
                        <a:cs typeface="Calibri"/>
                        <a:sym typeface="Calibri"/>
                      </a:endParaRPr>
                    </a:p>
                    <a:p>
                      <a:pPr indent="-171450" lvl="0" marL="171450" rtl="0" algn="l">
                        <a:spcBef>
                          <a:spcPts val="0"/>
                        </a:spcBef>
                        <a:spcAft>
                          <a:spcPts val="0"/>
                        </a:spcAft>
                        <a:buClr>
                          <a:schemeClr val="dk1"/>
                        </a:buClr>
                        <a:buSzPts val="1000"/>
                        <a:buChar char="•"/>
                      </a:pPr>
                      <a:r>
                        <a:rPr lang="en-US" sz="1000" u="sng">
                          <a:solidFill>
                            <a:schemeClr val="hlink"/>
                          </a:solidFill>
                          <a:hlinkClick r:id="rId9"/>
                        </a:rPr>
                        <a:t>Dare to Lead book study</a:t>
                      </a:r>
                      <a:r>
                        <a:rPr lang="en-US" sz="1000"/>
                        <a:t> (book and guiding workbook)</a:t>
                      </a:r>
                      <a:endParaRPr sz="1000">
                        <a:solidFill>
                          <a:schemeClr val="dk1"/>
                        </a:solidFill>
                        <a:latin typeface="Calibri"/>
                        <a:ea typeface="Calibri"/>
                        <a:cs typeface="Calibri"/>
                        <a:sym typeface="Calibri"/>
                      </a:endParaRPr>
                    </a:p>
                  </a:txBody>
                  <a:tcPr marT="45725" marB="45725" marR="91450" marL="91450">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rgbClr val="000000"/>
                        </a:buClr>
                        <a:buSzPts val="1100"/>
                        <a:buFont typeface="Arial"/>
                        <a:buNone/>
                      </a:pPr>
                      <a:r>
                        <a:rPr lang="en-US" sz="1000">
                          <a:solidFill>
                            <a:srgbClr val="000000"/>
                          </a:solidFill>
                        </a:rPr>
                        <a:t>•Facilitate portions of team meetings </a:t>
                      </a:r>
                      <a:endParaRPr sz="1000">
                        <a:solidFill>
                          <a:srgbClr val="000000"/>
                        </a:solidFill>
                      </a:endParaRPr>
                    </a:p>
                    <a:p>
                      <a:pPr indent="0" lvl="0" marL="0" rtl="0" algn="l">
                        <a:spcBef>
                          <a:spcPts val="0"/>
                        </a:spcBef>
                        <a:spcAft>
                          <a:spcPts val="0"/>
                        </a:spcAft>
                        <a:buClr>
                          <a:schemeClr val="dk1"/>
                        </a:buClr>
                        <a:buFont typeface="Arial"/>
                        <a:buNone/>
                      </a:pPr>
                      <a:r>
                        <a:t/>
                      </a:r>
                      <a:endParaRPr sz="1000">
                        <a:solidFill>
                          <a:srgbClr val="000000"/>
                        </a:solidFill>
                      </a:endParaRPr>
                    </a:p>
                    <a:p>
                      <a:pPr indent="0" lvl="0" marL="0" rtl="0" algn="l">
                        <a:spcBef>
                          <a:spcPts val="0"/>
                        </a:spcBef>
                        <a:spcAft>
                          <a:spcPts val="0"/>
                        </a:spcAft>
                        <a:buNone/>
                      </a:pPr>
                      <a:r>
                        <a:t/>
                      </a:r>
                      <a:endParaRPr b="1" sz="1000">
                        <a:solidFill>
                          <a:srgbClr val="000000"/>
                        </a:solidFill>
                        <a:latin typeface="Calibri"/>
                        <a:ea typeface="Calibri"/>
                        <a:cs typeface="Calibri"/>
                        <a:sym typeface="Calibri"/>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2CC"/>
                    </a:solidFill>
                  </a:tcPr>
                </a:tc>
              </a:tr>
              <a:tr h="534800">
                <a:tc>
                  <a:txBody>
                    <a:bodyPr/>
                    <a:lstStyle/>
                    <a:p>
                      <a:pPr indent="0" lvl="0" marL="0" marR="0" rtl="0" algn="l">
                        <a:spcBef>
                          <a:spcPts val="0"/>
                        </a:spcBef>
                        <a:spcAft>
                          <a:spcPts val="0"/>
                        </a:spcAft>
                        <a:buNone/>
                      </a:pPr>
                      <a:r>
                        <a:rPr b="1" lang="en-US" sz="1000">
                          <a:solidFill>
                            <a:schemeClr val="lt1"/>
                          </a:solidFill>
                        </a:rPr>
                        <a:t>Develops leaders </a:t>
                      </a:r>
                      <a:endParaRPr sz="10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gradFill>
                      <a:gsLst>
                        <a:gs pos="0">
                          <a:srgbClr val="213F76"/>
                        </a:gs>
                        <a:gs pos="50000">
                          <a:srgbClr val="2F5CAB"/>
                        </a:gs>
                        <a:gs pos="100000">
                          <a:srgbClr val="3A6FCD"/>
                        </a:gs>
                      </a:gsLst>
                      <a:lin ang="2700006" scaled="0"/>
                    </a:gradFill>
                  </a:tcPr>
                </a:tc>
                <a:tc>
                  <a:txBody>
                    <a:bodyPr/>
                    <a:lstStyle/>
                    <a:p>
                      <a:pPr indent="0" lvl="0" marL="457200" rtl="0" algn="l">
                        <a:spcBef>
                          <a:spcPts val="0"/>
                        </a:spcBef>
                        <a:spcAft>
                          <a:spcPts val="0"/>
                        </a:spcAft>
                        <a:buNone/>
                      </a:pPr>
                      <a:r>
                        <a:t/>
                      </a:r>
                      <a:endParaRPr sz="1000">
                        <a:solidFill>
                          <a:schemeClr val="dk1"/>
                        </a:solidFill>
                        <a:latin typeface="Calibri"/>
                        <a:ea typeface="Calibri"/>
                        <a:cs typeface="Calibri"/>
                        <a:sym typeface="Calibri"/>
                      </a:endParaRPr>
                    </a:p>
                    <a:p>
                      <a:pPr indent="-171450" lvl="0" marL="171450" rtl="0" algn="l">
                        <a:spcBef>
                          <a:spcPts val="0"/>
                        </a:spcBef>
                        <a:spcAft>
                          <a:spcPts val="0"/>
                        </a:spcAft>
                        <a:buClr>
                          <a:schemeClr val="dk1"/>
                        </a:buClr>
                        <a:buSzPts val="1000"/>
                        <a:buChar char="•"/>
                      </a:pPr>
                      <a:r>
                        <a:rPr lang="en-US" sz="1000" u="sng">
                          <a:solidFill>
                            <a:schemeClr val="hlink"/>
                          </a:solidFill>
                          <a:hlinkClick r:id="rId10"/>
                        </a:rPr>
                        <a:t>Big Potential </a:t>
                      </a:r>
                      <a:r>
                        <a:rPr lang="en-US" sz="1000"/>
                        <a:t>(book)</a:t>
                      </a:r>
                      <a:endParaRPr sz="1000"/>
                    </a:p>
                    <a:p>
                      <a:pPr indent="-107950" lvl="0" marL="171450" rtl="0" algn="l">
                        <a:spcBef>
                          <a:spcPts val="0"/>
                        </a:spcBef>
                        <a:spcAft>
                          <a:spcPts val="0"/>
                        </a:spcAft>
                        <a:buNone/>
                      </a:pPr>
                      <a:r>
                        <a:t/>
                      </a:r>
                      <a:endParaRPr b="1" sz="1000"/>
                    </a:p>
                  </a:txBody>
                  <a:tcPr marT="45725" marB="45725" marR="91450" marL="91450">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000"/>
                        <a:t>•Provide feedback to colleagues in a growth-oriented manner</a:t>
                      </a:r>
                      <a:endParaRPr sz="1000">
                        <a:solidFill>
                          <a:srgbClr val="000000"/>
                        </a:solidFill>
                      </a:endParaRPr>
                    </a:p>
                    <a:p>
                      <a:pPr indent="0" lvl="0" marL="0" rtl="0" algn="l">
                        <a:spcBef>
                          <a:spcPts val="0"/>
                        </a:spcBef>
                        <a:spcAft>
                          <a:spcPts val="0"/>
                        </a:spcAft>
                        <a:buNone/>
                      </a:pPr>
                      <a:r>
                        <a:t/>
                      </a:r>
                      <a:endParaRPr sz="1000">
                        <a:solidFill>
                          <a:srgbClr val="000000"/>
                        </a:solidFill>
                        <a:latin typeface="Calibri"/>
                        <a:ea typeface="Calibri"/>
                        <a:cs typeface="Calibri"/>
                        <a:sym typeface="Calibri"/>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2CC"/>
                    </a:solidFill>
                  </a:tcPr>
                </a:tc>
              </a:tr>
            </a:tbl>
          </a:graphicData>
        </a:graphic>
      </p:graphicFrame>
      <p:pic>
        <p:nvPicPr>
          <p:cNvPr id="201" name="Google Shape;201;p22"/>
          <p:cNvPicPr preferRelativeResize="0"/>
          <p:nvPr/>
        </p:nvPicPr>
        <p:blipFill rotWithShape="1">
          <a:blip r:embed="rId11">
            <a:alphaModFix/>
          </a:blip>
          <a:srcRect b="0" l="0" r="0" t="0"/>
          <a:stretch/>
        </p:blipFill>
        <p:spPr>
          <a:xfrm>
            <a:off x="44200" y="146150"/>
            <a:ext cx="978408" cy="996696"/>
          </a:xfrm>
          <a:prstGeom prst="rect">
            <a:avLst/>
          </a:prstGeom>
          <a:noFill/>
          <a:ln>
            <a:noFill/>
          </a:ln>
        </p:spPr>
      </p:pic>
      <p:sp>
        <p:nvSpPr>
          <p:cNvPr id="202" name="Google Shape;202;p22"/>
          <p:cNvSpPr txBox="1"/>
          <p:nvPr/>
        </p:nvSpPr>
        <p:spPr>
          <a:xfrm>
            <a:off x="44200" y="1122050"/>
            <a:ext cx="71304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US" sz="1500" u="sng">
                <a:solidFill>
                  <a:schemeClr val="dk1"/>
                </a:solidFill>
                <a:latin typeface="Calibri"/>
                <a:ea typeface="Calibri"/>
                <a:cs typeface="Calibri"/>
                <a:sym typeface="Calibri"/>
              </a:rPr>
              <a:t>Overall Key Shift in Joint Empowerment:</a:t>
            </a:r>
            <a:r>
              <a:rPr i="1" lang="en-US" sz="1500">
                <a:solidFill>
                  <a:schemeClr val="dk1"/>
                </a:solidFill>
                <a:latin typeface="Calibri"/>
                <a:ea typeface="Calibri"/>
                <a:cs typeface="Calibri"/>
                <a:sym typeface="Calibri"/>
              </a:rPr>
              <a:t> From executing results to delivering results through others by building the capacity of others and developing leaders </a:t>
            </a:r>
            <a:endParaRPr sz="1300"/>
          </a:p>
        </p:txBody>
      </p:sp>
      <p:sp>
        <p:nvSpPr>
          <p:cNvPr id="203" name="Google Shape;203;p22"/>
          <p:cNvSpPr/>
          <p:nvPr/>
        </p:nvSpPr>
        <p:spPr>
          <a:xfrm>
            <a:off x="6316575" y="0"/>
            <a:ext cx="2827500" cy="202500"/>
          </a:xfrm>
          <a:prstGeom prst="rect">
            <a:avLst/>
          </a:prstGeom>
          <a:solidFill>
            <a:srgbClr val="800000"/>
          </a:soli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i="1" lang="en-US" sz="1200">
                <a:solidFill>
                  <a:srgbClr val="FFFFFF"/>
                </a:solidFill>
              </a:rPr>
              <a:t>Leader of Self to Leader of Others</a:t>
            </a:r>
            <a:endParaRPr b="1" i="1" sz="12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ody master">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