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notesMasterIdLst>
    <p:notesMasterId r:id="rId32"/>
  </p:notesMasterIdLst>
  <p:sldIdLst>
    <p:sldId id="256" r:id="rId5"/>
    <p:sldId id="260" r:id="rId6"/>
    <p:sldId id="259" r:id="rId7"/>
    <p:sldId id="257" r:id="rId8"/>
    <p:sldId id="258" r:id="rId9"/>
    <p:sldId id="262" r:id="rId10"/>
    <p:sldId id="261" r:id="rId11"/>
    <p:sldId id="263" r:id="rId12"/>
    <p:sldId id="279" r:id="rId13"/>
    <p:sldId id="318" r:id="rId14"/>
    <p:sldId id="281" r:id="rId15"/>
    <p:sldId id="265" r:id="rId16"/>
    <p:sldId id="264" r:id="rId17"/>
    <p:sldId id="311" r:id="rId18"/>
    <p:sldId id="267" r:id="rId19"/>
    <p:sldId id="268" r:id="rId20"/>
    <p:sldId id="271" r:id="rId21"/>
    <p:sldId id="273" r:id="rId22"/>
    <p:sldId id="274" r:id="rId23"/>
    <p:sldId id="315" r:id="rId24"/>
    <p:sldId id="316" r:id="rId25"/>
    <p:sldId id="317" r:id="rId26"/>
    <p:sldId id="277" r:id="rId27"/>
    <p:sldId id="312" r:id="rId28"/>
    <p:sldId id="276" r:id="rId29"/>
    <p:sldId id="314" r:id="rId30"/>
    <p:sldId id="303"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40" autoAdjust="0"/>
    <p:restoredTop sz="76935" autoAdjust="0"/>
  </p:normalViewPr>
  <p:slideViewPr>
    <p:cSldViewPr>
      <p:cViewPr varScale="1">
        <p:scale>
          <a:sx n="84" d="100"/>
          <a:sy n="84" d="100"/>
        </p:scale>
        <p:origin x="2448" y="1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Of</a:t>
            </a:r>
            <a:r>
              <a:rPr lang="en-US" baseline="0" dirty="0"/>
              <a:t> the </a:t>
            </a:r>
            <a:r>
              <a:rPr lang="en-US" dirty="0"/>
              <a:t>50% MSL:</a:t>
            </a:r>
          </a:p>
        </c:rich>
      </c:tx>
      <c:overlay val="0"/>
    </c:title>
    <c:autoTitleDeleted val="0"/>
    <c:plotArea>
      <c:layout/>
      <c:pieChart>
        <c:varyColors val="1"/>
        <c:ser>
          <c:idx val="0"/>
          <c:order val="0"/>
          <c:tx>
            <c:strRef>
              <c:f>Sheet1!$B$1</c:f>
              <c:strCache>
                <c:ptCount val="1"/>
                <c:pt idx="0">
                  <c:v>SLO Factors</c:v>
                </c:pt>
              </c:strCache>
            </c:strRef>
          </c:tx>
          <c:dLbls>
            <c:dLbl>
              <c:idx val="0"/>
              <c:layout>
                <c:manualLayout>
                  <c:x val="-6.4912753961310396E-2"/>
                  <c:y val="0.20444997009476215"/>
                </c:manualLayout>
              </c:layout>
              <c:tx>
                <c:rich>
                  <a:bodyPr/>
                  <a:lstStyle/>
                  <a:p>
                    <a:r>
                      <a:rPr lang="en-US" dirty="0"/>
                      <a:t>District</a:t>
                    </a:r>
                  </a:p>
                  <a:p>
                    <a:r>
                      <a:rPr lang="en-US" dirty="0"/>
                      <a:t>DPF
10%</a:t>
                    </a:r>
                  </a:p>
                </c:rich>
              </c:tx>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0-B3F7-114F-ABC8-345244ECD8F6}"/>
                </c:ext>
              </c:extLst>
            </c:dLbl>
            <c:dLbl>
              <c:idx val="2"/>
              <c:delete val="1"/>
              <c:extLst>
                <c:ext xmlns:c15="http://schemas.microsoft.com/office/drawing/2012/chart" uri="{CE6537A1-D6FC-4f65-9D91-7224C49458BB}"/>
                <c:ext xmlns:c16="http://schemas.microsoft.com/office/drawing/2014/chart" uri="{C3380CC4-5D6E-409C-BE32-E72D297353CC}">
                  <c16:uniqueId val="{00000001-B3F7-114F-ABC8-345244ECD8F6}"/>
                </c:ext>
              </c:extLst>
            </c:dLbl>
            <c:dLbl>
              <c:idx val="3"/>
              <c:layout>
                <c:manualLayout>
                  <c:x val="0.15193071352192086"/>
                  <c:y val="0.15431876044943368"/>
                </c:manualLayout>
              </c:layout>
              <c:tx>
                <c:rich>
                  <a:bodyPr/>
                  <a:lstStyle/>
                  <a:p>
                    <a:r>
                      <a:rPr lang="en-US" dirty="0"/>
                      <a:t>Individual Growth
35%</a:t>
                    </a:r>
                  </a:p>
                </c:rich>
              </c:tx>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B3F7-114F-ABC8-345244ECD8F6}"/>
                </c:ext>
              </c:extLst>
            </c:dLbl>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extLst>
          </c:dLbls>
          <c:cat>
            <c:strRef>
              <c:f>Sheet1!$A$2:$A$5</c:f>
              <c:strCache>
                <c:ptCount val="3"/>
                <c:pt idx="0">
                  <c:v>District DPF</c:v>
                </c:pt>
                <c:pt idx="1">
                  <c:v>School SPF</c:v>
                </c:pt>
                <c:pt idx="2">
                  <c:v>Student Data70</c:v>
                </c:pt>
              </c:strCache>
            </c:strRef>
          </c:cat>
          <c:val>
            <c:numRef>
              <c:f>Sheet1!$B$2:$B$5</c:f>
              <c:numCache>
                <c:formatCode>General</c:formatCode>
                <c:ptCount val="4"/>
                <c:pt idx="0">
                  <c:v>10</c:v>
                </c:pt>
                <c:pt idx="1">
                  <c:v>20</c:v>
                </c:pt>
                <c:pt idx="2">
                  <c:v>70</c:v>
                </c:pt>
              </c:numCache>
            </c:numRef>
          </c:val>
          <c:extLst>
            <c:ext xmlns:c16="http://schemas.microsoft.com/office/drawing/2014/chart" uri="{C3380CC4-5D6E-409C-BE32-E72D297353CC}">
              <c16:uniqueId val="{00000003-B3F7-114F-ABC8-345244ECD8F6}"/>
            </c:ext>
          </c:extLst>
        </c:ser>
        <c:dLbls>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253D6B-5567-2143-B784-034825101C1F}" type="doc">
      <dgm:prSet loTypeId="urn:microsoft.com/office/officeart/2005/8/layout/cycle1" loCatId="cycle" qsTypeId="urn:microsoft.com/office/officeart/2005/8/quickstyle/simple4" qsCatId="simple" csTypeId="urn:microsoft.com/office/officeart/2005/8/colors/accent4_2" csCatId="accent4" phldr="1"/>
      <dgm:spPr/>
      <dgm:t>
        <a:bodyPr/>
        <a:lstStyle/>
        <a:p>
          <a:endParaRPr lang="en-US"/>
        </a:p>
      </dgm:t>
    </dgm:pt>
    <dgm:pt modelId="{594571D4-8BFF-5446-998D-544E41E2DF84}">
      <dgm:prSet phldrT="[Text]" custT="1"/>
      <dgm:spPr/>
      <dgm:t>
        <a:bodyPr/>
        <a:lstStyle/>
        <a:p>
          <a:r>
            <a:rPr lang="en-US" sz="2000" dirty="0">
              <a:solidFill>
                <a:schemeClr val="accent2">
                  <a:lumMod val="75000"/>
                </a:schemeClr>
              </a:solidFill>
              <a:latin typeface="Arial Narrow"/>
              <a:cs typeface="Arial Narrow"/>
            </a:rPr>
            <a:t>Planning conversation</a:t>
          </a:r>
        </a:p>
      </dgm:t>
    </dgm:pt>
    <dgm:pt modelId="{2F111C96-CFC4-724A-91D6-A940D8723E63}" type="parTrans" cxnId="{02C09517-37B7-9A4E-8104-5EA258F4E50A}">
      <dgm:prSet/>
      <dgm:spPr/>
      <dgm:t>
        <a:bodyPr/>
        <a:lstStyle/>
        <a:p>
          <a:endParaRPr lang="en-US"/>
        </a:p>
      </dgm:t>
    </dgm:pt>
    <dgm:pt modelId="{A566FE29-3333-9548-8FB6-5EE12B47A127}" type="sibTrans" cxnId="{02C09517-37B7-9A4E-8104-5EA258F4E50A}">
      <dgm:prSet/>
      <dgm:spPr/>
      <dgm:t>
        <a:bodyPr/>
        <a:lstStyle/>
        <a:p>
          <a:endParaRPr lang="en-US" dirty="0"/>
        </a:p>
      </dgm:t>
    </dgm:pt>
    <dgm:pt modelId="{5C234298-1C89-5040-8ECA-403E967E6326}">
      <dgm:prSet phldrT="[Text]" custT="1"/>
      <dgm:spPr/>
      <dgm:t>
        <a:bodyPr/>
        <a:lstStyle/>
        <a:p>
          <a:r>
            <a:rPr lang="en-US" sz="2000" dirty="0">
              <a:solidFill>
                <a:schemeClr val="tx2">
                  <a:lumMod val="75000"/>
                </a:schemeClr>
              </a:solidFill>
              <a:latin typeface="Arial Narrow"/>
              <a:cs typeface="Arial Narrow"/>
            </a:rPr>
            <a:t>Observation </a:t>
          </a:r>
          <a:br>
            <a:rPr lang="en-US" sz="2000" dirty="0">
              <a:solidFill>
                <a:schemeClr val="tx2">
                  <a:lumMod val="75000"/>
                </a:schemeClr>
              </a:solidFill>
              <a:latin typeface="Arial Narrow"/>
              <a:cs typeface="Arial Narrow"/>
            </a:rPr>
          </a:br>
          <a:r>
            <a:rPr lang="en-US" sz="2000" dirty="0">
              <a:solidFill>
                <a:schemeClr val="tx2">
                  <a:lumMod val="75000"/>
                </a:schemeClr>
              </a:solidFill>
              <a:latin typeface="Arial Narrow"/>
              <a:cs typeface="Arial Narrow"/>
            </a:rPr>
            <a:t>(evidence collection)</a:t>
          </a:r>
        </a:p>
      </dgm:t>
    </dgm:pt>
    <dgm:pt modelId="{04766B42-9DEE-D148-85EB-EB073EF40DF8}" type="parTrans" cxnId="{BC3ABA36-50EC-D94C-9269-BF58575AD293}">
      <dgm:prSet/>
      <dgm:spPr/>
      <dgm:t>
        <a:bodyPr/>
        <a:lstStyle/>
        <a:p>
          <a:endParaRPr lang="en-US"/>
        </a:p>
      </dgm:t>
    </dgm:pt>
    <dgm:pt modelId="{934368FC-A03F-6943-955D-C5262D909227}" type="sibTrans" cxnId="{BC3ABA36-50EC-D94C-9269-BF58575AD293}">
      <dgm:prSet/>
      <dgm:spPr/>
      <dgm:t>
        <a:bodyPr/>
        <a:lstStyle/>
        <a:p>
          <a:endParaRPr lang="en-US" dirty="0"/>
        </a:p>
      </dgm:t>
    </dgm:pt>
    <dgm:pt modelId="{CDE1E885-F348-B246-A3F9-FE38F1B2F4E7}">
      <dgm:prSet phldrT="[Text]" custT="1"/>
      <dgm:spPr/>
      <dgm:t>
        <a:bodyPr/>
        <a:lstStyle/>
        <a:p>
          <a:r>
            <a:rPr lang="en-US" sz="2000" dirty="0">
              <a:solidFill>
                <a:srgbClr val="000000"/>
              </a:solidFill>
              <a:latin typeface="Arial Narrow"/>
              <a:cs typeface="Arial Narrow"/>
            </a:rPr>
            <a:t>Evidence organization /sharing; teacher and observer analysis</a:t>
          </a:r>
        </a:p>
      </dgm:t>
    </dgm:pt>
    <dgm:pt modelId="{4B52400B-08B0-C14C-980A-0F2B97D6DE01}" type="parTrans" cxnId="{BF17760A-24D4-AA4F-9F26-6FE5657D566B}">
      <dgm:prSet/>
      <dgm:spPr/>
      <dgm:t>
        <a:bodyPr/>
        <a:lstStyle/>
        <a:p>
          <a:endParaRPr lang="en-US"/>
        </a:p>
      </dgm:t>
    </dgm:pt>
    <dgm:pt modelId="{85ECB766-0CFA-A545-B2E6-A158638F5D3A}" type="sibTrans" cxnId="{BF17760A-24D4-AA4F-9F26-6FE5657D566B}">
      <dgm:prSet/>
      <dgm:spPr/>
      <dgm:t>
        <a:bodyPr/>
        <a:lstStyle/>
        <a:p>
          <a:endParaRPr lang="en-US" dirty="0"/>
        </a:p>
      </dgm:t>
    </dgm:pt>
    <dgm:pt modelId="{76BC8AF4-BBAA-704B-AE54-14CEEEAAB76E}">
      <dgm:prSet phldrT="[Text]" custT="1"/>
      <dgm:spPr/>
      <dgm:t>
        <a:bodyPr/>
        <a:lstStyle/>
        <a:p>
          <a:r>
            <a:rPr lang="en-US" sz="2000" dirty="0">
              <a:solidFill>
                <a:schemeClr val="accent2">
                  <a:lumMod val="75000"/>
                </a:schemeClr>
              </a:solidFill>
              <a:latin typeface="Arial Narrow"/>
              <a:cs typeface="Arial Narrow"/>
            </a:rPr>
            <a:t>Reflection</a:t>
          </a:r>
          <a:br>
            <a:rPr lang="en-US" sz="2000" dirty="0">
              <a:solidFill>
                <a:schemeClr val="accent2">
                  <a:lumMod val="75000"/>
                </a:schemeClr>
              </a:solidFill>
              <a:latin typeface="Arial Narrow"/>
              <a:cs typeface="Arial Narrow"/>
            </a:rPr>
          </a:br>
          <a:r>
            <a:rPr lang="en-US" sz="2000" dirty="0">
              <a:solidFill>
                <a:schemeClr val="accent2">
                  <a:lumMod val="75000"/>
                </a:schemeClr>
              </a:solidFill>
              <a:latin typeface="Arial Narrow"/>
              <a:cs typeface="Arial Narrow"/>
            </a:rPr>
            <a:t>conversation</a:t>
          </a:r>
        </a:p>
      </dgm:t>
    </dgm:pt>
    <dgm:pt modelId="{DD173F9B-1301-2148-A628-5DC9E747FEAE}" type="parTrans" cxnId="{C3805F87-E167-2E4C-A36E-59453A884F2B}">
      <dgm:prSet/>
      <dgm:spPr/>
      <dgm:t>
        <a:bodyPr/>
        <a:lstStyle/>
        <a:p>
          <a:endParaRPr lang="en-US"/>
        </a:p>
      </dgm:t>
    </dgm:pt>
    <dgm:pt modelId="{B4FE63EF-E075-D549-A4F1-C0839225EF91}" type="sibTrans" cxnId="{C3805F87-E167-2E4C-A36E-59453A884F2B}">
      <dgm:prSet/>
      <dgm:spPr/>
      <dgm:t>
        <a:bodyPr/>
        <a:lstStyle/>
        <a:p>
          <a:endParaRPr lang="en-US" dirty="0"/>
        </a:p>
      </dgm:t>
    </dgm:pt>
    <dgm:pt modelId="{599601F9-C637-F148-9C05-B486B353D829}">
      <dgm:prSet phldrT="[Text]" custT="1"/>
      <dgm:spPr/>
      <dgm:t>
        <a:bodyPr/>
        <a:lstStyle/>
        <a:p>
          <a:r>
            <a:rPr lang="en-US" sz="2000" dirty="0">
              <a:solidFill>
                <a:srgbClr val="000000"/>
              </a:solidFill>
              <a:latin typeface="Arial Narrow"/>
              <a:cs typeface="Arial Narrow"/>
            </a:rPr>
            <a:t>Apply new learning</a:t>
          </a:r>
          <a:endParaRPr lang="en-US" sz="2200" dirty="0">
            <a:solidFill>
              <a:srgbClr val="000000"/>
            </a:solidFill>
            <a:latin typeface="Arial Narrow"/>
            <a:cs typeface="Arial Narrow"/>
          </a:endParaRPr>
        </a:p>
      </dgm:t>
    </dgm:pt>
    <dgm:pt modelId="{E64B3DC5-F56C-8D4A-8292-1F2128D023B8}" type="parTrans" cxnId="{008A047A-D561-D541-A51A-710C9094E932}">
      <dgm:prSet/>
      <dgm:spPr/>
      <dgm:t>
        <a:bodyPr/>
        <a:lstStyle/>
        <a:p>
          <a:endParaRPr lang="en-US"/>
        </a:p>
      </dgm:t>
    </dgm:pt>
    <dgm:pt modelId="{D6837B69-B412-3241-9095-00DD6AC90366}" type="sibTrans" cxnId="{008A047A-D561-D541-A51A-710C9094E932}">
      <dgm:prSet/>
      <dgm:spPr/>
      <dgm:t>
        <a:bodyPr/>
        <a:lstStyle/>
        <a:p>
          <a:endParaRPr lang="en-US" dirty="0"/>
        </a:p>
      </dgm:t>
    </dgm:pt>
    <dgm:pt modelId="{7DB75418-A5ED-7A42-84DA-15AC1A0472D2}" type="pres">
      <dgm:prSet presAssocID="{51253D6B-5567-2143-B784-034825101C1F}" presName="cycle" presStyleCnt="0">
        <dgm:presLayoutVars>
          <dgm:dir/>
          <dgm:resizeHandles val="exact"/>
        </dgm:presLayoutVars>
      </dgm:prSet>
      <dgm:spPr/>
    </dgm:pt>
    <dgm:pt modelId="{9D2B54BB-CE33-C34C-813D-175EA28C41D9}" type="pres">
      <dgm:prSet presAssocID="{594571D4-8BFF-5446-998D-544E41E2DF84}" presName="dummy" presStyleCnt="0"/>
      <dgm:spPr/>
    </dgm:pt>
    <dgm:pt modelId="{8A3FEBC5-DD38-D844-AEEE-BD03925A9140}" type="pres">
      <dgm:prSet presAssocID="{594571D4-8BFF-5446-998D-544E41E2DF84}" presName="node" presStyleLbl="revTx" presStyleIdx="0" presStyleCnt="5">
        <dgm:presLayoutVars>
          <dgm:bulletEnabled val="1"/>
        </dgm:presLayoutVars>
      </dgm:prSet>
      <dgm:spPr/>
    </dgm:pt>
    <dgm:pt modelId="{3AFEA5CE-2425-1142-92C6-94E090301A5B}" type="pres">
      <dgm:prSet presAssocID="{A566FE29-3333-9548-8FB6-5EE12B47A127}" presName="sibTrans" presStyleLbl="node1" presStyleIdx="0" presStyleCnt="5"/>
      <dgm:spPr/>
    </dgm:pt>
    <dgm:pt modelId="{BE9C8C4E-F9CD-D548-93C4-B8844225B262}" type="pres">
      <dgm:prSet presAssocID="{5C234298-1C89-5040-8ECA-403E967E6326}" presName="dummy" presStyleCnt="0"/>
      <dgm:spPr/>
    </dgm:pt>
    <dgm:pt modelId="{9301F014-87C3-854C-A320-6B3A9D6A0E04}" type="pres">
      <dgm:prSet presAssocID="{5C234298-1C89-5040-8ECA-403E967E6326}" presName="node" presStyleLbl="revTx" presStyleIdx="1" presStyleCnt="5">
        <dgm:presLayoutVars>
          <dgm:bulletEnabled val="1"/>
        </dgm:presLayoutVars>
      </dgm:prSet>
      <dgm:spPr/>
    </dgm:pt>
    <dgm:pt modelId="{A1D8BA33-182A-8840-857D-D58222BB7774}" type="pres">
      <dgm:prSet presAssocID="{934368FC-A03F-6943-955D-C5262D909227}" presName="sibTrans" presStyleLbl="node1" presStyleIdx="1" presStyleCnt="5"/>
      <dgm:spPr/>
    </dgm:pt>
    <dgm:pt modelId="{57B5D36A-F5C7-FA45-B705-292AEC93C1F7}" type="pres">
      <dgm:prSet presAssocID="{CDE1E885-F348-B246-A3F9-FE38F1B2F4E7}" presName="dummy" presStyleCnt="0"/>
      <dgm:spPr/>
    </dgm:pt>
    <dgm:pt modelId="{F9F35E89-AE6C-F146-8DE0-2A702612CFBE}" type="pres">
      <dgm:prSet presAssocID="{CDE1E885-F348-B246-A3F9-FE38F1B2F4E7}" presName="node" presStyleLbl="revTx" presStyleIdx="2" presStyleCnt="5">
        <dgm:presLayoutVars>
          <dgm:bulletEnabled val="1"/>
        </dgm:presLayoutVars>
      </dgm:prSet>
      <dgm:spPr/>
    </dgm:pt>
    <dgm:pt modelId="{C00A9EA6-C721-C844-A03D-38143954D499}" type="pres">
      <dgm:prSet presAssocID="{85ECB766-0CFA-A545-B2E6-A158638F5D3A}" presName="sibTrans" presStyleLbl="node1" presStyleIdx="2" presStyleCnt="5"/>
      <dgm:spPr/>
    </dgm:pt>
    <dgm:pt modelId="{584A2A34-5CE9-1940-881D-4FBB1DC16406}" type="pres">
      <dgm:prSet presAssocID="{76BC8AF4-BBAA-704B-AE54-14CEEEAAB76E}" presName="dummy" presStyleCnt="0"/>
      <dgm:spPr/>
    </dgm:pt>
    <dgm:pt modelId="{4F0AD254-1D8B-7340-ACD4-C4B2049823D3}" type="pres">
      <dgm:prSet presAssocID="{76BC8AF4-BBAA-704B-AE54-14CEEEAAB76E}" presName="node" presStyleLbl="revTx" presStyleIdx="3" presStyleCnt="5">
        <dgm:presLayoutVars>
          <dgm:bulletEnabled val="1"/>
        </dgm:presLayoutVars>
      </dgm:prSet>
      <dgm:spPr/>
    </dgm:pt>
    <dgm:pt modelId="{3A3B6FA4-1D41-7A41-B7E7-B6388DD9B53A}" type="pres">
      <dgm:prSet presAssocID="{B4FE63EF-E075-D549-A4F1-C0839225EF91}" presName="sibTrans" presStyleLbl="node1" presStyleIdx="3" presStyleCnt="5"/>
      <dgm:spPr/>
    </dgm:pt>
    <dgm:pt modelId="{20FF7768-8D59-AF41-B8B2-10153E879A92}" type="pres">
      <dgm:prSet presAssocID="{599601F9-C637-F148-9C05-B486B353D829}" presName="dummy" presStyleCnt="0"/>
      <dgm:spPr/>
    </dgm:pt>
    <dgm:pt modelId="{16B359AA-D5A6-754E-BD3E-EA2B420EE4EE}" type="pres">
      <dgm:prSet presAssocID="{599601F9-C637-F148-9C05-B486B353D829}" presName="node" presStyleLbl="revTx" presStyleIdx="4" presStyleCnt="5">
        <dgm:presLayoutVars>
          <dgm:bulletEnabled val="1"/>
        </dgm:presLayoutVars>
      </dgm:prSet>
      <dgm:spPr/>
    </dgm:pt>
    <dgm:pt modelId="{6B8EB98A-F031-6641-BE05-80F9106B853B}" type="pres">
      <dgm:prSet presAssocID="{D6837B69-B412-3241-9095-00DD6AC90366}" presName="sibTrans" presStyleLbl="node1" presStyleIdx="4" presStyleCnt="5"/>
      <dgm:spPr/>
    </dgm:pt>
  </dgm:ptLst>
  <dgm:cxnLst>
    <dgm:cxn modelId="{BF17760A-24D4-AA4F-9F26-6FE5657D566B}" srcId="{51253D6B-5567-2143-B784-034825101C1F}" destId="{CDE1E885-F348-B246-A3F9-FE38F1B2F4E7}" srcOrd="2" destOrd="0" parTransId="{4B52400B-08B0-C14C-980A-0F2B97D6DE01}" sibTransId="{85ECB766-0CFA-A545-B2E6-A158638F5D3A}"/>
    <dgm:cxn modelId="{1121660F-9558-4510-B909-C64F4017D19C}" type="presOf" srcId="{5C234298-1C89-5040-8ECA-403E967E6326}" destId="{9301F014-87C3-854C-A320-6B3A9D6A0E04}" srcOrd="0" destOrd="0" presId="urn:microsoft.com/office/officeart/2005/8/layout/cycle1"/>
    <dgm:cxn modelId="{E0451F11-80DE-4B7F-BF81-BC55DDBA8E29}" type="presOf" srcId="{594571D4-8BFF-5446-998D-544E41E2DF84}" destId="{8A3FEBC5-DD38-D844-AEEE-BD03925A9140}" srcOrd="0" destOrd="0" presId="urn:microsoft.com/office/officeart/2005/8/layout/cycle1"/>
    <dgm:cxn modelId="{02C09517-37B7-9A4E-8104-5EA258F4E50A}" srcId="{51253D6B-5567-2143-B784-034825101C1F}" destId="{594571D4-8BFF-5446-998D-544E41E2DF84}" srcOrd="0" destOrd="0" parTransId="{2F111C96-CFC4-724A-91D6-A940D8723E63}" sibTransId="{A566FE29-3333-9548-8FB6-5EE12B47A127}"/>
    <dgm:cxn modelId="{BC3ABA36-50EC-D94C-9269-BF58575AD293}" srcId="{51253D6B-5567-2143-B784-034825101C1F}" destId="{5C234298-1C89-5040-8ECA-403E967E6326}" srcOrd="1" destOrd="0" parTransId="{04766B42-9DEE-D148-85EB-EB073EF40DF8}" sibTransId="{934368FC-A03F-6943-955D-C5262D909227}"/>
    <dgm:cxn modelId="{DADF5B5C-F63C-4FEE-860F-56F0489F66AF}" type="presOf" srcId="{B4FE63EF-E075-D549-A4F1-C0839225EF91}" destId="{3A3B6FA4-1D41-7A41-B7E7-B6388DD9B53A}" srcOrd="0" destOrd="0" presId="urn:microsoft.com/office/officeart/2005/8/layout/cycle1"/>
    <dgm:cxn modelId="{F094AA79-F68D-492A-9DCF-D0B528F6D03E}" type="presOf" srcId="{599601F9-C637-F148-9C05-B486B353D829}" destId="{16B359AA-D5A6-754E-BD3E-EA2B420EE4EE}" srcOrd="0" destOrd="0" presId="urn:microsoft.com/office/officeart/2005/8/layout/cycle1"/>
    <dgm:cxn modelId="{008A047A-D561-D541-A51A-710C9094E932}" srcId="{51253D6B-5567-2143-B784-034825101C1F}" destId="{599601F9-C637-F148-9C05-B486B353D829}" srcOrd="4" destOrd="0" parTransId="{E64B3DC5-F56C-8D4A-8292-1F2128D023B8}" sibTransId="{D6837B69-B412-3241-9095-00DD6AC90366}"/>
    <dgm:cxn modelId="{C3805F87-E167-2E4C-A36E-59453A884F2B}" srcId="{51253D6B-5567-2143-B784-034825101C1F}" destId="{76BC8AF4-BBAA-704B-AE54-14CEEEAAB76E}" srcOrd="3" destOrd="0" parTransId="{DD173F9B-1301-2148-A628-5DC9E747FEAE}" sibTransId="{B4FE63EF-E075-D549-A4F1-C0839225EF91}"/>
    <dgm:cxn modelId="{AB25B594-A626-481E-85A2-7DB383D2F15E}" type="presOf" srcId="{51253D6B-5567-2143-B784-034825101C1F}" destId="{7DB75418-A5ED-7A42-84DA-15AC1A0472D2}" srcOrd="0" destOrd="0" presId="urn:microsoft.com/office/officeart/2005/8/layout/cycle1"/>
    <dgm:cxn modelId="{FA063697-B0DA-4826-B179-F5A41FB9822C}" type="presOf" srcId="{85ECB766-0CFA-A545-B2E6-A158638F5D3A}" destId="{C00A9EA6-C721-C844-A03D-38143954D499}" srcOrd="0" destOrd="0" presId="urn:microsoft.com/office/officeart/2005/8/layout/cycle1"/>
    <dgm:cxn modelId="{07938EC8-C863-400B-9A19-CB12A68D54C4}" type="presOf" srcId="{A566FE29-3333-9548-8FB6-5EE12B47A127}" destId="{3AFEA5CE-2425-1142-92C6-94E090301A5B}" srcOrd="0" destOrd="0" presId="urn:microsoft.com/office/officeart/2005/8/layout/cycle1"/>
    <dgm:cxn modelId="{BAD8B8D5-40B8-4A3A-AF86-3002A0DD19C5}" type="presOf" srcId="{76BC8AF4-BBAA-704B-AE54-14CEEEAAB76E}" destId="{4F0AD254-1D8B-7340-ACD4-C4B2049823D3}" srcOrd="0" destOrd="0" presId="urn:microsoft.com/office/officeart/2005/8/layout/cycle1"/>
    <dgm:cxn modelId="{141275D6-C950-4469-A1A2-4999073E8439}" type="presOf" srcId="{D6837B69-B412-3241-9095-00DD6AC90366}" destId="{6B8EB98A-F031-6641-BE05-80F9106B853B}" srcOrd="0" destOrd="0" presId="urn:microsoft.com/office/officeart/2005/8/layout/cycle1"/>
    <dgm:cxn modelId="{8EB180E0-609C-490C-8228-F2932DC5A3D4}" type="presOf" srcId="{934368FC-A03F-6943-955D-C5262D909227}" destId="{A1D8BA33-182A-8840-857D-D58222BB7774}" srcOrd="0" destOrd="0" presId="urn:microsoft.com/office/officeart/2005/8/layout/cycle1"/>
    <dgm:cxn modelId="{881410F5-7200-4027-B982-0373F3F3ACB7}" type="presOf" srcId="{CDE1E885-F348-B246-A3F9-FE38F1B2F4E7}" destId="{F9F35E89-AE6C-F146-8DE0-2A702612CFBE}" srcOrd="0" destOrd="0" presId="urn:microsoft.com/office/officeart/2005/8/layout/cycle1"/>
    <dgm:cxn modelId="{724C3E5C-735A-4B57-ABCA-FA63BEF13A65}" type="presParOf" srcId="{7DB75418-A5ED-7A42-84DA-15AC1A0472D2}" destId="{9D2B54BB-CE33-C34C-813D-175EA28C41D9}" srcOrd="0" destOrd="0" presId="urn:microsoft.com/office/officeart/2005/8/layout/cycle1"/>
    <dgm:cxn modelId="{B1E49D13-E503-43FD-B680-5EFA8C6534C4}" type="presParOf" srcId="{7DB75418-A5ED-7A42-84DA-15AC1A0472D2}" destId="{8A3FEBC5-DD38-D844-AEEE-BD03925A9140}" srcOrd="1" destOrd="0" presId="urn:microsoft.com/office/officeart/2005/8/layout/cycle1"/>
    <dgm:cxn modelId="{08343CF6-E035-46D4-B066-B8218D17E3EF}" type="presParOf" srcId="{7DB75418-A5ED-7A42-84DA-15AC1A0472D2}" destId="{3AFEA5CE-2425-1142-92C6-94E090301A5B}" srcOrd="2" destOrd="0" presId="urn:microsoft.com/office/officeart/2005/8/layout/cycle1"/>
    <dgm:cxn modelId="{2162BFF2-F176-4809-9134-4336BD6335CE}" type="presParOf" srcId="{7DB75418-A5ED-7A42-84DA-15AC1A0472D2}" destId="{BE9C8C4E-F9CD-D548-93C4-B8844225B262}" srcOrd="3" destOrd="0" presId="urn:microsoft.com/office/officeart/2005/8/layout/cycle1"/>
    <dgm:cxn modelId="{9A46666C-2846-4678-B34C-B180C900661A}" type="presParOf" srcId="{7DB75418-A5ED-7A42-84DA-15AC1A0472D2}" destId="{9301F014-87C3-854C-A320-6B3A9D6A0E04}" srcOrd="4" destOrd="0" presId="urn:microsoft.com/office/officeart/2005/8/layout/cycle1"/>
    <dgm:cxn modelId="{F1A05563-D931-4BC0-9B11-06043B7236A7}" type="presParOf" srcId="{7DB75418-A5ED-7A42-84DA-15AC1A0472D2}" destId="{A1D8BA33-182A-8840-857D-D58222BB7774}" srcOrd="5" destOrd="0" presId="urn:microsoft.com/office/officeart/2005/8/layout/cycle1"/>
    <dgm:cxn modelId="{4605316A-F92D-40C1-A427-CEC2FDCC8FD6}" type="presParOf" srcId="{7DB75418-A5ED-7A42-84DA-15AC1A0472D2}" destId="{57B5D36A-F5C7-FA45-B705-292AEC93C1F7}" srcOrd="6" destOrd="0" presId="urn:microsoft.com/office/officeart/2005/8/layout/cycle1"/>
    <dgm:cxn modelId="{1660724E-EC26-4965-B953-07E10E89DF0B}" type="presParOf" srcId="{7DB75418-A5ED-7A42-84DA-15AC1A0472D2}" destId="{F9F35E89-AE6C-F146-8DE0-2A702612CFBE}" srcOrd="7" destOrd="0" presId="urn:microsoft.com/office/officeart/2005/8/layout/cycle1"/>
    <dgm:cxn modelId="{AE609D8D-C36F-4CE5-8B96-CC95466DB461}" type="presParOf" srcId="{7DB75418-A5ED-7A42-84DA-15AC1A0472D2}" destId="{C00A9EA6-C721-C844-A03D-38143954D499}" srcOrd="8" destOrd="0" presId="urn:microsoft.com/office/officeart/2005/8/layout/cycle1"/>
    <dgm:cxn modelId="{69644B2D-8001-4310-819E-E07A293E2D22}" type="presParOf" srcId="{7DB75418-A5ED-7A42-84DA-15AC1A0472D2}" destId="{584A2A34-5CE9-1940-881D-4FBB1DC16406}" srcOrd="9" destOrd="0" presId="urn:microsoft.com/office/officeart/2005/8/layout/cycle1"/>
    <dgm:cxn modelId="{B1136935-70C7-44B5-92E0-BBB4BD9EE6D4}" type="presParOf" srcId="{7DB75418-A5ED-7A42-84DA-15AC1A0472D2}" destId="{4F0AD254-1D8B-7340-ACD4-C4B2049823D3}" srcOrd="10" destOrd="0" presId="urn:microsoft.com/office/officeart/2005/8/layout/cycle1"/>
    <dgm:cxn modelId="{7FFE0EBF-EB57-4F09-B8F2-DCBCC7463E44}" type="presParOf" srcId="{7DB75418-A5ED-7A42-84DA-15AC1A0472D2}" destId="{3A3B6FA4-1D41-7A41-B7E7-B6388DD9B53A}" srcOrd="11" destOrd="0" presId="urn:microsoft.com/office/officeart/2005/8/layout/cycle1"/>
    <dgm:cxn modelId="{0FC873E4-A0C9-4535-9BB4-C19CB8F0A872}" type="presParOf" srcId="{7DB75418-A5ED-7A42-84DA-15AC1A0472D2}" destId="{20FF7768-8D59-AF41-B8B2-10153E879A92}" srcOrd="12" destOrd="0" presId="urn:microsoft.com/office/officeart/2005/8/layout/cycle1"/>
    <dgm:cxn modelId="{7BF16D3F-4AAF-4521-A231-3BE75299CB4A}" type="presParOf" srcId="{7DB75418-A5ED-7A42-84DA-15AC1A0472D2}" destId="{16B359AA-D5A6-754E-BD3E-EA2B420EE4EE}" srcOrd="13" destOrd="0" presId="urn:microsoft.com/office/officeart/2005/8/layout/cycle1"/>
    <dgm:cxn modelId="{335BE846-ACA4-4F7A-8BBA-7AC3827A47B6}" type="presParOf" srcId="{7DB75418-A5ED-7A42-84DA-15AC1A0472D2}" destId="{6B8EB98A-F031-6641-BE05-80F9106B853B}" srcOrd="14"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3FEBC5-DD38-D844-AEEE-BD03925A9140}">
      <dsp:nvSpPr>
        <dsp:cNvPr id="0" name=""/>
        <dsp:cNvSpPr/>
      </dsp:nvSpPr>
      <dsp:spPr>
        <a:xfrm>
          <a:off x="5383717" y="49820"/>
          <a:ext cx="1696640" cy="1696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accent2">
                  <a:lumMod val="75000"/>
                </a:schemeClr>
              </a:solidFill>
              <a:latin typeface="Arial Narrow"/>
              <a:cs typeface="Arial Narrow"/>
            </a:rPr>
            <a:t>Planning conversation</a:t>
          </a:r>
        </a:p>
      </dsp:txBody>
      <dsp:txXfrm>
        <a:off x="5383717" y="49820"/>
        <a:ext cx="1696640" cy="1696640"/>
      </dsp:txXfrm>
    </dsp:sp>
    <dsp:sp modelId="{3AFEA5CE-2425-1142-92C6-94E090301A5B}">
      <dsp:nvSpPr>
        <dsp:cNvPr id="0" name=""/>
        <dsp:cNvSpPr/>
      </dsp:nvSpPr>
      <dsp:spPr>
        <a:xfrm>
          <a:off x="1389358" y="345"/>
          <a:ext cx="6365282" cy="6365282"/>
        </a:xfrm>
        <a:prstGeom prst="circularArrow">
          <a:avLst>
            <a:gd name="adj1" fmla="val 5198"/>
            <a:gd name="adj2" fmla="val 335730"/>
            <a:gd name="adj3" fmla="val 21293987"/>
            <a:gd name="adj4" fmla="val 19765586"/>
            <a:gd name="adj5" fmla="val 6064"/>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301F014-87C3-854C-A320-6B3A9D6A0E04}">
      <dsp:nvSpPr>
        <dsp:cNvPr id="0" name=""/>
        <dsp:cNvSpPr/>
      </dsp:nvSpPr>
      <dsp:spPr>
        <a:xfrm>
          <a:off x="6409678" y="3207400"/>
          <a:ext cx="1696640" cy="1696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2">
                  <a:lumMod val="75000"/>
                </a:schemeClr>
              </a:solidFill>
              <a:latin typeface="Arial Narrow"/>
              <a:cs typeface="Arial Narrow"/>
            </a:rPr>
            <a:t>Observation </a:t>
          </a:r>
          <a:br>
            <a:rPr lang="en-US" sz="2000" kern="1200" dirty="0">
              <a:solidFill>
                <a:schemeClr val="tx2">
                  <a:lumMod val="75000"/>
                </a:schemeClr>
              </a:solidFill>
              <a:latin typeface="Arial Narrow"/>
              <a:cs typeface="Arial Narrow"/>
            </a:rPr>
          </a:br>
          <a:r>
            <a:rPr lang="en-US" sz="2000" kern="1200" dirty="0">
              <a:solidFill>
                <a:schemeClr val="tx2">
                  <a:lumMod val="75000"/>
                </a:schemeClr>
              </a:solidFill>
              <a:latin typeface="Arial Narrow"/>
              <a:cs typeface="Arial Narrow"/>
            </a:rPr>
            <a:t>(evidence collection)</a:t>
          </a:r>
        </a:p>
      </dsp:txBody>
      <dsp:txXfrm>
        <a:off x="6409678" y="3207400"/>
        <a:ext cx="1696640" cy="1696640"/>
      </dsp:txXfrm>
    </dsp:sp>
    <dsp:sp modelId="{A1D8BA33-182A-8840-857D-D58222BB7774}">
      <dsp:nvSpPr>
        <dsp:cNvPr id="0" name=""/>
        <dsp:cNvSpPr/>
      </dsp:nvSpPr>
      <dsp:spPr>
        <a:xfrm>
          <a:off x="1389358" y="345"/>
          <a:ext cx="6365282" cy="6365282"/>
        </a:xfrm>
        <a:prstGeom prst="circularArrow">
          <a:avLst>
            <a:gd name="adj1" fmla="val 5198"/>
            <a:gd name="adj2" fmla="val 335730"/>
            <a:gd name="adj3" fmla="val 4015471"/>
            <a:gd name="adj4" fmla="val 2252723"/>
            <a:gd name="adj5" fmla="val 6064"/>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9F35E89-AE6C-F146-8DE0-2A702612CFBE}">
      <dsp:nvSpPr>
        <dsp:cNvPr id="0" name=""/>
        <dsp:cNvSpPr/>
      </dsp:nvSpPr>
      <dsp:spPr>
        <a:xfrm>
          <a:off x="3723679" y="5158892"/>
          <a:ext cx="1696640" cy="1696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rgbClr val="000000"/>
              </a:solidFill>
              <a:latin typeface="Arial Narrow"/>
              <a:cs typeface="Arial Narrow"/>
            </a:rPr>
            <a:t>Evidence organization /sharing; teacher and observer analysis</a:t>
          </a:r>
        </a:p>
      </dsp:txBody>
      <dsp:txXfrm>
        <a:off x="3723679" y="5158892"/>
        <a:ext cx="1696640" cy="1696640"/>
      </dsp:txXfrm>
    </dsp:sp>
    <dsp:sp modelId="{C00A9EA6-C721-C844-A03D-38143954D499}">
      <dsp:nvSpPr>
        <dsp:cNvPr id="0" name=""/>
        <dsp:cNvSpPr/>
      </dsp:nvSpPr>
      <dsp:spPr>
        <a:xfrm>
          <a:off x="1389358" y="345"/>
          <a:ext cx="6365282" cy="6365282"/>
        </a:xfrm>
        <a:prstGeom prst="circularArrow">
          <a:avLst>
            <a:gd name="adj1" fmla="val 5198"/>
            <a:gd name="adj2" fmla="val 335730"/>
            <a:gd name="adj3" fmla="val 8211547"/>
            <a:gd name="adj4" fmla="val 6448799"/>
            <a:gd name="adj5" fmla="val 6064"/>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F0AD254-1D8B-7340-ACD4-C4B2049823D3}">
      <dsp:nvSpPr>
        <dsp:cNvPr id="0" name=""/>
        <dsp:cNvSpPr/>
      </dsp:nvSpPr>
      <dsp:spPr>
        <a:xfrm>
          <a:off x="1037681" y="3207400"/>
          <a:ext cx="1696640" cy="1696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accent2">
                  <a:lumMod val="75000"/>
                </a:schemeClr>
              </a:solidFill>
              <a:latin typeface="Arial Narrow"/>
              <a:cs typeface="Arial Narrow"/>
            </a:rPr>
            <a:t>Reflection</a:t>
          </a:r>
          <a:br>
            <a:rPr lang="en-US" sz="2000" kern="1200" dirty="0">
              <a:solidFill>
                <a:schemeClr val="accent2">
                  <a:lumMod val="75000"/>
                </a:schemeClr>
              </a:solidFill>
              <a:latin typeface="Arial Narrow"/>
              <a:cs typeface="Arial Narrow"/>
            </a:rPr>
          </a:br>
          <a:r>
            <a:rPr lang="en-US" sz="2000" kern="1200" dirty="0">
              <a:solidFill>
                <a:schemeClr val="accent2">
                  <a:lumMod val="75000"/>
                </a:schemeClr>
              </a:solidFill>
              <a:latin typeface="Arial Narrow"/>
              <a:cs typeface="Arial Narrow"/>
            </a:rPr>
            <a:t>conversation</a:t>
          </a:r>
        </a:p>
      </dsp:txBody>
      <dsp:txXfrm>
        <a:off x="1037681" y="3207400"/>
        <a:ext cx="1696640" cy="1696640"/>
      </dsp:txXfrm>
    </dsp:sp>
    <dsp:sp modelId="{3A3B6FA4-1D41-7A41-B7E7-B6388DD9B53A}">
      <dsp:nvSpPr>
        <dsp:cNvPr id="0" name=""/>
        <dsp:cNvSpPr/>
      </dsp:nvSpPr>
      <dsp:spPr>
        <a:xfrm>
          <a:off x="1389358" y="345"/>
          <a:ext cx="6365282" cy="6365282"/>
        </a:xfrm>
        <a:prstGeom prst="circularArrow">
          <a:avLst>
            <a:gd name="adj1" fmla="val 5198"/>
            <a:gd name="adj2" fmla="val 335730"/>
            <a:gd name="adj3" fmla="val 12298684"/>
            <a:gd name="adj4" fmla="val 10770283"/>
            <a:gd name="adj5" fmla="val 6064"/>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6B359AA-D5A6-754E-BD3E-EA2B420EE4EE}">
      <dsp:nvSpPr>
        <dsp:cNvPr id="0" name=""/>
        <dsp:cNvSpPr/>
      </dsp:nvSpPr>
      <dsp:spPr>
        <a:xfrm>
          <a:off x="2063641" y="49820"/>
          <a:ext cx="1696640" cy="1696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rgbClr val="000000"/>
              </a:solidFill>
              <a:latin typeface="Arial Narrow"/>
              <a:cs typeface="Arial Narrow"/>
            </a:rPr>
            <a:t>Apply new learning</a:t>
          </a:r>
          <a:endParaRPr lang="en-US" sz="2200" kern="1200" dirty="0">
            <a:solidFill>
              <a:srgbClr val="000000"/>
            </a:solidFill>
            <a:latin typeface="Arial Narrow"/>
            <a:cs typeface="Arial Narrow"/>
          </a:endParaRPr>
        </a:p>
      </dsp:txBody>
      <dsp:txXfrm>
        <a:off x="2063641" y="49820"/>
        <a:ext cx="1696640" cy="1696640"/>
      </dsp:txXfrm>
    </dsp:sp>
    <dsp:sp modelId="{6B8EB98A-F031-6641-BE05-80F9106B853B}">
      <dsp:nvSpPr>
        <dsp:cNvPr id="0" name=""/>
        <dsp:cNvSpPr/>
      </dsp:nvSpPr>
      <dsp:spPr>
        <a:xfrm>
          <a:off x="1389358" y="345"/>
          <a:ext cx="6365282" cy="6365282"/>
        </a:xfrm>
        <a:prstGeom prst="circularArrow">
          <a:avLst>
            <a:gd name="adj1" fmla="val 5198"/>
            <a:gd name="adj2" fmla="val 335730"/>
            <a:gd name="adj3" fmla="val 16866457"/>
            <a:gd name="adj4" fmla="val 15197813"/>
            <a:gd name="adj5" fmla="val 6064"/>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0.34259</cdr:x>
      <cdr:y>0.50509</cdr:y>
    </cdr:from>
    <cdr:to>
      <cdr:x>0.5</cdr:x>
      <cdr:y>0.80814</cdr:y>
    </cdr:to>
    <cdr:sp macro="" textlink="">
      <cdr:nvSpPr>
        <cdr:cNvPr id="2" name="TextBox 1"/>
        <cdr:cNvSpPr txBox="1"/>
      </cdr:nvSpPr>
      <cdr:spPr>
        <a:xfrm xmlns:a="http://schemas.openxmlformats.org/drawingml/2006/main">
          <a:off x="2819400" y="2286000"/>
          <a:ext cx="1295400" cy="1371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dirty="0"/>
            <a:t>   Student</a:t>
          </a:r>
        </a:p>
        <a:p xmlns:a="http://schemas.openxmlformats.org/drawingml/2006/main">
          <a:r>
            <a:rPr lang="en-US" sz="1800" dirty="0"/>
            <a:t>Assessment</a:t>
          </a:r>
        </a:p>
        <a:p xmlns:a="http://schemas.openxmlformats.org/drawingml/2006/main">
          <a:r>
            <a:rPr lang="en-US" sz="1800" dirty="0"/>
            <a:t>      Data</a:t>
          </a:r>
        </a:p>
        <a:p xmlns:a="http://schemas.openxmlformats.org/drawingml/2006/main">
          <a:r>
            <a:rPr lang="en-US" sz="1800" dirty="0"/>
            <a:t>       70%</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393BD0C-D5DA-41B6-9F33-CE84BE8D8D81}" type="datetimeFigureOut">
              <a:rPr lang="en-US" smtClean="0"/>
              <a:t>10/16/18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D4F322-4710-4D7D-838D-F7BC0027A764}" type="slidenum">
              <a:rPr lang="en-US" smtClean="0"/>
              <a:t>‹#›</a:t>
            </a:fld>
            <a:endParaRPr lang="en-US"/>
          </a:p>
        </p:txBody>
      </p:sp>
    </p:spTree>
    <p:extLst>
      <p:ext uri="{BB962C8B-B14F-4D97-AF65-F5344CB8AC3E}">
        <p14:creationId xmlns:p14="http://schemas.microsoft.com/office/powerpoint/2010/main" val="28683844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Certified</a:t>
            </a:r>
            <a:r>
              <a:rPr lang="en-US" baseline="0" dirty="0"/>
              <a:t> staff are educators working under a Colorado school license.  </a:t>
            </a:r>
            <a:endParaRPr lang="en-US" dirty="0"/>
          </a:p>
        </p:txBody>
      </p:sp>
      <p:sp>
        <p:nvSpPr>
          <p:cNvPr id="4" name="Slide Number Placeholder 3"/>
          <p:cNvSpPr>
            <a:spLocks noGrp="1"/>
          </p:cNvSpPr>
          <p:nvPr>
            <p:ph type="sldNum" sz="quarter" idx="10"/>
          </p:nvPr>
        </p:nvSpPr>
        <p:spPr/>
        <p:txBody>
          <a:bodyPr/>
          <a:lstStyle/>
          <a:p>
            <a:fld id="{3CD4F322-4710-4D7D-838D-F7BC0027A764}" type="slidenum">
              <a:rPr lang="en-US" smtClean="0"/>
              <a:t>1</a:t>
            </a:fld>
            <a:endParaRPr lang="en-US"/>
          </a:p>
        </p:txBody>
      </p:sp>
    </p:spTree>
    <p:extLst>
      <p:ext uri="{BB962C8B-B14F-4D97-AF65-F5344CB8AC3E}">
        <p14:creationId xmlns:p14="http://schemas.microsoft.com/office/powerpoint/2010/main" val="9923200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latin typeface="Helvetica"/>
                <a:cs typeface="Helvetica"/>
              </a:rPr>
              <a:t>Wisdom of Practice</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2A1EC47-FA29-1C41-A46D-05026F81A80A}"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17291597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Framework structure</a:t>
            </a:r>
          </a:p>
        </p:txBody>
      </p:sp>
      <p:sp>
        <p:nvSpPr>
          <p:cNvPr id="4" name="Slide Number Placeholder 3"/>
          <p:cNvSpPr>
            <a:spLocks noGrp="1"/>
          </p:cNvSpPr>
          <p:nvPr>
            <p:ph type="sldNum" sz="quarter" idx="10"/>
          </p:nvPr>
        </p:nvSpPr>
        <p:spPr/>
        <p:txBody>
          <a:bodyPr/>
          <a:lstStyle/>
          <a:p>
            <a:fld id="{B5E03F10-DCB4-CA49-8AEC-4DB04A49BCCA}"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4910075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Teachers</a:t>
            </a:r>
            <a:r>
              <a:rPr lang="en-US" baseline="0" dirty="0"/>
              <a:t>’ self assessments are a critical part of the process.  They provide a starting point for setting goals, and can help teachers understand the </a:t>
            </a:r>
            <a:r>
              <a:rPr lang="en-US" i="1" baseline="0" dirty="0"/>
              <a:t>Framework</a:t>
            </a:r>
            <a:r>
              <a:rPr lang="en-US" baseline="0" dirty="0"/>
              <a:t> as a whole.  Especially in domains 1 and 4, the self-assessment can inform summative ratings, too.</a:t>
            </a:r>
            <a:endParaRPr lang="en-US" dirty="0"/>
          </a:p>
        </p:txBody>
      </p:sp>
      <p:sp>
        <p:nvSpPr>
          <p:cNvPr id="4" name="Slide Number Placeholder 3"/>
          <p:cNvSpPr>
            <a:spLocks noGrp="1"/>
          </p:cNvSpPr>
          <p:nvPr>
            <p:ph type="sldNum" sz="quarter" idx="10"/>
          </p:nvPr>
        </p:nvSpPr>
        <p:spPr/>
        <p:txBody>
          <a:bodyPr/>
          <a:lstStyle/>
          <a:p>
            <a:fld id="{3CD4F322-4710-4D7D-838D-F7BC0027A764}" type="slidenum">
              <a:rPr lang="en-US" smtClean="0"/>
              <a:t>12</a:t>
            </a:fld>
            <a:endParaRPr lang="en-US"/>
          </a:p>
        </p:txBody>
      </p:sp>
    </p:spTree>
    <p:extLst>
      <p:ext uri="{BB962C8B-B14F-4D97-AF65-F5344CB8AC3E}">
        <p14:creationId xmlns:p14="http://schemas.microsoft.com/office/powerpoint/2010/main" val="4377321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Teachers</a:t>
            </a:r>
            <a:r>
              <a:rPr lang="en-US" baseline="0" dirty="0"/>
              <a:t> can highlight or circle levels of performance as they self assess in preparation for their goal setting conference.  Encourage self ratings such as “high proficient” and “low basic” in order to talk about growth WITHIN levels of performance.</a:t>
            </a:r>
          </a:p>
          <a:p>
            <a:endParaRPr lang="en-US" baseline="0" dirty="0"/>
          </a:p>
          <a:p>
            <a:r>
              <a:rPr lang="en-US" baseline="0" dirty="0"/>
              <a:t>When we train larger groups, we spend reading down these columns “Unsatisfactory” “Basic” “Proficient” and “Distinguished to get feel for what performance looks and sounds like at each level of performance.</a:t>
            </a:r>
          </a:p>
        </p:txBody>
      </p:sp>
      <p:sp>
        <p:nvSpPr>
          <p:cNvPr id="4" name="Slide Number Placeholder 3"/>
          <p:cNvSpPr>
            <a:spLocks noGrp="1"/>
          </p:cNvSpPr>
          <p:nvPr>
            <p:ph type="sldNum" sz="quarter" idx="10"/>
          </p:nvPr>
        </p:nvSpPr>
        <p:spPr/>
        <p:txBody>
          <a:bodyPr/>
          <a:lstStyle/>
          <a:p>
            <a:fld id="{3CD4F322-4710-4D7D-838D-F7BC0027A764}" type="slidenum">
              <a:rPr lang="en-US" smtClean="0"/>
              <a:t>13</a:t>
            </a:fld>
            <a:endParaRPr lang="en-US"/>
          </a:p>
        </p:txBody>
      </p:sp>
    </p:spTree>
    <p:extLst>
      <p:ext uri="{BB962C8B-B14F-4D97-AF65-F5344CB8AC3E}">
        <p14:creationId xmlns:p14="http://schemas.microsoft.com/office/powerpoint/2010/main" val="31568850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Levels of Performance</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2A1EC47-FA29-1C41-A46D-05026F81A80A}"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10522024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goal</a:t>
            </a:r>
            <a:r>
              <a:rPr lang="en-US" baseline="0" dirty="0"/>
              <a:t> setting template is a word document which will expand as a teacher types in it.  Every effort has been made to keep forms and templates simple.  Again, this can be downloaded from the Effectiveness section of the website.</a:t>
            </a:r>
            <a:endParaRPr lang="en-US" dirty="0"/>
          </a:p>
        </p:txBody>
      </p:sp>
      <p:sp>
        <p:nvSpPr>
          <p:cNvPr id="4" name="Slide Number Placeholder 3"/>
          <p:cNvSpPr>
            <a:spLocks noGrp="1"/>
          </p:cNvSpPr>
          <p:nvPr>
            <p:ph type="sldNum" sz="quarter" idx="10"/>
          </p:nvPr>
        </p:nvSpPr>
        <p:spPr/>
        <p:txBody>
          <a:bodyPr/>
          <a:lstStyle/>
          <a:p>
            <a:fld id="{3CD4F322-4710-4D7D-838D-F7BC0027A764}" type="slidenum">
              <a:rPr lang="en-US" smtClean="0"/>
              <a:t>15</a:t>
            </a:fld>
            <a:endParaRPr lang="en-US"/>
          </a:p>
        </p:txBody>
      </p:sp>
    </p:spTree>
    <p:extLst>
      <p:ext uri="{BB962C8B-B14F-4D97-AF65-F5344CB8AC3E}">
        <p14:creationId xmlns:p14="http://schemas.microsoft.com/office/powerpoint/2010/main" val="26156799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Methods of evidence collection.  Evidence collection looks different for observable and “behind the scenes” domains.  </a:t>
            </a:r>
            <a:r>
              <a:rPr lang="en-US" baseline="0" dirty="0" err="1"/>
              <a:t>Teachscape</a:t>
            </a:r>
            <a:r>
              <a:rPr lang="en-US" baseline="0" dirty="0"/>
              <a:t> is our data collection system.</a:t>
            </a:r>
            <a:endParaRPr lang="en-US" dirty="0"/>
          </a:p>
        </p:txBody>
      </p:sp>
      <p:sp>
        <p:nvSpPr>
          <p:cNvPr id="4" name="Slide Number Placeholder 3"/>
          <p:cNvSpPr>
            <a:spLocks noGrp="1"/>
          </p:cNvSpPr>
          <p:nvPr>
            <p:ph type="sldNum" sz="quarter" idx="10"/>
          </p:nvPr>
        </p:nvSpPr>
        <p:spPr/>
        <p:txBody>
          <a:bodyPr/>
          <a:lstStyle/>
          <a:p>
            <a:fld id="{3CD4F322-4710-4D7D-838D-F7BC0027A764}" type="slidenum">
              <a:rPr lang="en-US" smtClean="0"/>
              <a:t>16</a:t>
            </a:fld>
            <a:endParaRPr lang="en-US"/>
          </a:p>
        </p:txBody>
      </p:sp>
    </p:spTree>
    <p:extLst>
      <p:ext uri="{BB962C8B-B14F-4D97-AF65-F5344CB8AC3E}">
        <p14:creationId xmlns:p14="http://schemas.microsoft.com/office/powerpoint/2010/main" val="4377321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None/>
            </a:pPr>
            <a:r>
              <a:rPr lang="en-US" baseline="0" dirty="0"/>
              <a:t>Collaborative Observation Process – Again, notice the terminology (Planning Conversation, Reflection Conversation, etc.).  The sharing and organization of evidence is important so that teachers are fully involved in the evaluation process.</a:t>
            </a:r>
          </a:p>
          <a:p>
            <a:pPr marL="228600" indent="-228600">
              <a:buNone/>
            </a:pPr>
            <a:endParaRPr lang="en-US" baseline="0" dirty="0"/>
          </a:p>
        </p:txBody>
      </p:sp>
      <p:sp>
        <p:nvSpPr>
          <p:cNvPr id="4" name="Slide Number Placeholder 3"/>
          <p:cNvSpPr>
            <a:spLocks noGrp="1"/>
          </p:cNvSpPr>
          <p:nvPr>
            <p:ph type="sldNum" sz="quarter" idx="10"/>
          </p:nvPr>
        </p:nvSpPr>
        <p:spPr/>
        <p:txBody>
          <a:bodyPr/>
          <a:lstStyle/>
          <a:p>
            <a:fld id="{B2A1EC47-FA29-1C41-A46D-05026F81A80A}" type="slidenum">
              <a:rPr lang="en-US" smtClean="0"/>
              <a:pPr/>
              <a:t>17</a:t>
            </a:fld>
            <a:endParaRPr lang="en-US" dirty="0"/>
          </a:p>
        </p:txBody>
      </p:sp>
    </p:spTree>
    <p:extLst>
      <p:ext uri="{BB962C8B-B14F-4D97-AF65-F5344CB8AC3E}">
        <p14:creationId xmlns:p14="http://schemas.microsoft.com/office/powerpoint/2010/main" val="40438793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Questions 1 through 3 refer</a:t>
            </a:r>
            <a:r>
              <a:rPr lang="en-US" baseline="0" dirty="0"/>
              <a:t> to Domain 1.  Question 4 is a reminder to collect evidence related to the teacher’s professional goals.  Answers to the questions should be co-constructed DURING the conversation; teachers do not need to come with written answers.</a:t>
            </a:r>
            <a:endParaRPr lang="en-US" dirty="0"/>
          </a:p>
        </p:txBody>
      </p:sp>
      <p:sp>
        <p:nvSpPr>
          <p:cNvPr id="4" name="Slide Number Placeholder 3"/>
          <p:cNvSpPr>
            <a:spLocks noGrp="1"/>
          </p:cNvSpPr>
          <p:nvPr>
            <p:ph type="sldNum" sz="quarter" idx="10"/>
          </p:nvPr>
        </p:nvSpPr>
        <p:spPr/>
        <p:txBody>
          <a:bodyPr/>
          <a:lstStyle/>
          <a:p>
            <a:fld id="{3CD4F322-4710-4D7D-838D-F7BC0027A764}" type="slidenum">
              <a:rPr lang="en-US" smtClean="0"/>
              <a:t>18</a:t>
            </a:fld>
            <a:endParaRPr lang="en-US"/>
          </a:p>
        </p:txBody>
      </p:sp>
    </p:spTree>
    <p:extLst>
      <p:ext uri="{BB962C8B-B14F-4D97-AF65-F5344CB8AC3E}">
        <p14:creationId xmlns:p14="http://schemas.microsoft.com/office/powerpoint/2010/main" val="16240034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Question</a:t>
            </a:r>
            <a:r>
              <a:rPr lang="en-US" baseline="0" dirty="0"/>
              <a:t> 1 reinforces the expectation that the teacher has analyzed the recorded evidence prior to the reflective conversation.  Question 2 might also sound like “Where would you like to begin?”  “Other notes” can be used for commendations, etc.  The actual form has signature and date lines.  Again, answers to the questions should </a:t>
            </a:r>
            <a:r>
              <a:rPr lang="en-US" baseline="0"/>
              <a:t>be co-constructed </a:t>
            </a:r>
            <a:r>
              <a:rPr lang="en-US" baseline="0" dirty="0"/>
              <a:t>DURING the conversation; teachers do not need to come with written answers.</a:t>
            </a:r>
            <a:endParaRPr lang="en-US" dirty="0"/>
          </a:p>
        </p:txBody>
      </p:sp>
      <p:sp>
        <p:nvSpPr>
          <p:cNvPr id="4" name="Slide Number Placeholder 3"/>
          <p:cNvSpPr>
            <a:spLocks noGrp="1"/>
          </p:cNvSpPr>
          <p:nvPr>
            <p:ph type="sldNum" sz="quarter" idx="10"/>
          </p:nvPr>
        </p:nvSpPr>
        <p:spPr/>
        <p:txBody>
          <a:bodyPr/>
          <a:lstStyle/>
          <a:p>
            <a:fld id="{3CD4F322-4710-4D7D-838D-F7BC0027A764}" type="slidenum">
              <a:rPr lang="en-US" smtClean="0"/>
              <a:t>19</a:t>
            </a:fld>
            <a:endParaRPr lang="en-US"/>
          </a:p>
        </p:txBody>
      </p:sp>
    </p:spTree>
    <p:extLst>
      <p:ext uri="{BB962C8B-B14F-4D97-AF65-F5344CB8AC3E}">
        <p14:creationId xmlns:p14="http://schemas.microsoft.com/office/powerpoint/2010/main" val="25643685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Colorado’s Educator Effectiveness Law was passed in 2010.  It contains many new rules and procedures, but for our purposes today, there are four main points.</a:t>
            </a:r>
          </a:p>
        </p:txBody>
      </p:sp>
      <p:sp>
        <p:nvSpPr>
          <p:cNvPr id="4" name="Slide Number Placeholder 3"/>
          <p:cNvSpPr>
            <a:spLocks noGrp="1"/>
          </p:cNvSpPr>
          <p:nvPr>
            <p:ph type="sldNum" sz="quarter" idx="10"/>
          </p:nvPr>
        </p:nvSpPr>
        <p:spPr/>
        <p:txBody>
          <a:bodyPr/>
          <a:lstStyle/>
          <a:p>
            <a:fld id="{3CD4F322-4710-4D7D-838D-F7BC0027A764}" type="slidenum">
              <a:rPr lang="en-US" smtClean="0"/>
              <a:t>2</a:t>
            </a:fld>
            <a:endParaRPr lang="en-US"/>
          </a:p>
        </p:txBody>
      </p:sp>
    </p:spTree>
    <p:extLst>
      <p:ext uri="{BB962C8B-B14F-4D97-AF65-F5344CB8AC3E}">
        <p14:creationId xmlns:p14="http://schemas.microsoft.com/office/powerpoint/2010/main" val="16660127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457175">
              <a:defRPr/>
            </a:pPr>
            <a:r>
              <a:rPr lang="en-US" dirty="0"/>
              <a:t>In</a:t>
            </a:r>
            <a:r>
              <a:rPr lang="en-US" baseline="0" dirty="0"/>
              <a:t> Mapleton’s adaptation of the Danielson Framework, we are using a point system.  Basic can be low or high (1 or 2 points); Proficient can be low or high (3 or 4 points).</a:t>
            </a:r>
            <a:endParaRPr lang="en-US" dirty="0"/>
          </a:p>
          <a:p>
            <a:endParaRPr lang="en-US" dirty="0"/>
          </a:p>
        </p:txBody>
      </p:sp>
      <p:sp>
        <p:nvSpPr>
          <p:cNvPr id="4" name="Slide Number Placeholder 3"/>
          <p:cNvSpPr>
            <a:spLocks noGrp="1"/>
          </p:cNvSpPr>
          <p:nvPr>
            <p:ph type="sldNum" sz="quarter" idx="10"/>
          </p:nvPr>
        </p:nvSpPr>
        <p:spPr/>
        <p:txBody>
          <a:bodyPr/>
          <a:lstStyle/>
          <a:p>
            <a:fld id="{B2A1EC47-FA29-1C41-A46D-05026F81A80A}"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20875124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Framework structure</a:t>
            </a:r>
          </a:p>
        </p:txBody>
      </p:sp>
      <p:sp>
        <p:nvSpPr>
          <p:cNvPr id="4" name="Slide Number Placeholder 3"/>
          <p:cNvSpPr>
            <a:spLocks noGrp="1"/>
          </p:cNvSpPr>
          <p:nvPr>
            <p:ph type="sldNum" sz="quarter" idx="10"/>
          </p:nvPr>
        </p:nvSpPr>
        <p:spPr/>
        <p:txBody>
          <a:bodyPr/>
          <a:lstStyle/>
          <a:p>
            <a:fld id="{B5E03F10-DCB4-CA49-8AEC-4DB04A49BCCA}"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29119460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0-21 =</a:t>
            </a:r>
            <a:r>
              <a:rPr lang="en-US" baseline="0" dirty="0"/>
              <a:t> Unsatisfactory	22-55 = Basic	56-98 Proficient	99-110 Distinguished</a:t>
            </a:r>
            <a:endParaRPr lang="en-US" dirty="0"/>
          </a:p>
        </p:txBody>
      </p:sp>
      <p:sp>
        <p:nvSpPr>
          <p:cNvPr id="4" name="Slide Number Placeholder 3"/>
          <p:cNvSpPr>
            <a:spLocks noGrp="1"/>
          </p:cNvSpPr>
          <p:nvPr>
            <p:ph type="sldNum" sz="quarter" idx="10"/>
          </p:nvPr>
        </p:nvSpPr>
        <p:spPr/>
        <p:txBody>
          <a:bodyPr/>
          <a:lstStyle/>
          <a:p>
            <a:fld id="{3CD4F322-4710-4D7D-838D-F7BC0027A764}" type="slidenum">
              <a:rPr lang="en-US" smtClean="0"/>
              <a:t>22</a:t>
            </a:fld>
            <a:endParaRPr lang="en-US"/>
          </a:p>
        </p:txBody>
      </p:sp>
    </p:spTree>
    <p:extLst>
      <p:ext uri="{BB962C8B-B14F-4D97-AF65-F5344CB8AC3E}">
        <p14:creationId xmlns:p14="http://schemas.microsoft.com/office/powerpoint/2010/main" val="7131207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legislature’s intent to make student learning outcomes half of every teacher’s evaluation has not truly come to fruition, yet.  There may be additional legislation, this year, to address the fact that growth data from state assessments won’t be available this year.  If that doesn’t happen, we will work with the MEA to arrive at a formula that allows us to report teacher effectiveness in a way that complies with the law but that is also consistent with our values.</a:t>
            </a:r>
            <a:endParaRPr lang="en-US" dirty="0"/>
          </a:p>
        </p:txBody>
      </p:sp>
      <p:sp>
        <p:nvSpPr>
          <p:cNvPr id="4" name="Slide Number Placeholder 3"/>
          <p:cNvSpPr>
            <a:spLocks noGrp="1"/>
          </p:cNvSpPr>
          <p:nvPr>
            <p:ph type="sldNum" sz="quarter" idx="10"/>
          </p:nvPr>
        </p:nvSpPr>
        <p:spPr/>
        <p:txBody>
          <a:bodyPr/>
          <a:lstStyle/>
          <a:p>
            <a:fld id="{3CD4F322-4710-4D7D-838D-F7BC0027A764}" type="slidenum">
              <a:rPr lang="en-US" smtClean="0"/>
              <a:t>23</a:t>
            </a:fld>
            <a:endParaRPr lang="en-US"/>
          </a:p>
        </p:txBody>
      </p:sp>
    </p:spTree>
    <p:extLst>
      <p:ext uri="{BB962C8B-B14F-4D97-AF65-F5344CB8AC3E}">
        <p14:creationId xmlns:p14="http://schemas.microsoft.com/office/powerpoint/2010/main" val="4377321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is how we determined the measures of student learning portion of teacher evaluations in 2013-2014.  We may use something very similar again this year.</a:t>
            </a:r>
            <a:endParaRPr lang="en-US" dirty="0"/>
          </a:p>
        </p:txBody>
      </p:sp>
      <p:sp>
        <p:nvSpPr>
          <p:cNvPr id="4" name="Slide Number Placeholder 3"/>
          <p:cNvSpPr>
            <a:spLocks noGrp="1"/>
          </p:cNvSpPr>
          <p:nvPr>
            <p:ph type="sldNum" sz="quarter" idx="10"/>
          </p:nvPr>
        </p:nvSpPr>
        <p:spPr/>
        <p:txBody>
          <a:bodyPr/>
          <a:lstStyle/>
          <a:p>
            <a:fld id="{3CD4F322-4710-4D7D-838D-F7BC0027A764}" type="slidenum">
              <a:rPr lang="en-US" smtClean="0"/>
              <a:t>24</a:t>
            </a:fld>
            <a:endParaRPr lang="en-US"/>
          </a:p>
        </p:txBody>
      </p:sp>
    </p:spTree>
    <p:extLst>
      <p:ext uri="{BB962C8B-B14F-4D97-AF65-F5344CB8AC3E}">
        <p14:creationId xmlns:p14="http://schemas.microsoft.com/office/powerpoint/2010/main" val="37204458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D4F322-4710-4D7D-838D-F7BC0027A764}" type="slidenum">
              <a:rPr lang="en-US" smtClean="0"/>
              <a:t>25</a:t>
            </a:fld>
            <a:endParaRPr lang="en-US"/>
          </a:p>
        </p:txBody>
      </p:sp>
    </p:spTree>
    <p:extLst>
      <p:ext uri="{BB962C8B-B14F-4D97-AF65-F5344CB8AC3E}">
        <p14:creationId xmlns:p14="http://schemas.microsoft.com/office/powerpoint/2010/main" val="4377321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a:t>
            </a:r>
          </a:p>
        </p:txBody>
      </p:sp>
      <p:sp>
        <p:nvSpPr>
          <p:cNvPr id="4" name="Slide Number Placeholder 3"/>
          <p:cNvSpPr>
            <a:spLocks noGrp="1"/>
          </p:cNvSpPr>
          <p:nvPr>
            <p:ph type="sldNum" sz="quarter" idx="10"/>
          </p:nvPr>
        </p:nvSpPr>
        <p:spPr/>
        <p:txBody>
          <a:bodyPr/>
          <a:lstStyle/>
          <a:p>
            <a:fld id="{3CD4F322-4710-4D7D-838D-F7BC0027A764}"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9923200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-Supporting</a:t>
            </a:r>
            <a:r>
              <a:rPr lang="en-US" baseline="0" dirty="0"/>
              <a:t> the growth of teachers is a key value. This is a strength based model. No gotchas.</a:t>
            </a:r>
            <a:endParaRPr lang="en-US" dirty="0"/>
          </a:p>
          <a:p>
            <a:r>
              <a:rPr lang="en-US" dirty="0"/>
              <a:t>-MEA</a:t>
            </a:r>
            <a:r>
              <a:rPr lang="en-US" baseline="0" dirty="0"/>
              <a:t> and the District have partnered throughout the adoption and implementation processes.</a:t>
            </a:r>
          </a:p>
          <a:p>
            <a:endParaRPr lang="en-US" dirty="0"/>
          </a:p>
        </p:txBody>
      </p:sp>
      <p:sp>
        <p:nvSpPr>
          <p:cNvPr id="4" name="Slide Number Placeholder 3"/>
          <p:cNvSpPr>
            <a:spLocks noGrp="1"/>
          </p:cNvSpPr>
          <p:nvPr>
            <p:ph type="sldNum" sz="quarter" idx="10"/>
          </p:nvPr>
        </p:nvSpPr>
        <p:spPr/>
        <p:txBody>
          <a:bodyPr/>
          <a:lstStyle/>
          <a:p>
            <a:fld id="{3CD4F322-4710-4D7D-838D-F7BC0027A764}" type="slidenum">
              <a:rPr lang="en-US" smtClean="0"/>
              <a:t>3</a:t>
            </a:fld>
            <a:endParaRPr lang="en-US"/>
          </a:p>
        </p:txBody>
      </p:sp>
    </p:spTree>
    <p:extLst>
      <p:ext uri="{BB962C8B-B14F-4D97-AF65-F5344CB8AC3E}">
        <p14:creationId xmlns:p14="http://schemas.microsoft.com/office/powerpoint/2010/main" val="714280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Professional</a:t>
            </a:r>
            <a:r>
              <a:rPr lang="en-US" baseline="0" dirty="0"/>
              <a:t> Practices is the emphasis of our work in Mapleton.  </a:t>
            </a:r>
            <a:r>
              <a:rPr lang="en-US" dirty="0"/>
              <a:t>A new handbook</a:t>
            </a:r>
            <a:r>
              <a:rPr lang="en-US" baseline="0" dirty="0"/>
              <a:t> for evaluation of licensed staff will be piloted this year.  It can be found on the website under the HR Department tab.  </a:t>
            </a:r>
            <a:endParaRPr lang="en-US" dirty="0"/>
          </a:p>
        </p:txBody>
      </p:sp>
      <p:sp>
        <p:nvSpPr>
          <p:cNvPr id="4" name="Slide Number Placeholder 3"/>
          <p:cNvSpPr>
            <a:spLocks noGrp="1"/>
          </p:cNvSpPr>
          <p:nvPr>
            <p:ph type="sldNum" sz="quarter" idx="10"/>
          </p:nvPr>
        </p:nvSpPr>
        <p:spPr/>
        <p:txBody>
          <a:bodyPr/>
          <a:lstStyle/>
          <a:p>
            <a:fld id="{3CD4F322-4710-4D7D-838D-F7BC0027A764}" type="slidenum">
              <a:rPr lang="en-US" smtClean="0"/>
              <a:t>4</a:t>
            </a:fld>
            <a:endParaRPr lang="en-US"/>
          </a:p>
        </p:txBody>
      </p:sp>
    </p:spTree>
    <p:extLst>
      <p:ext uri="{BB962C8B-B14F-4D97-AF65-F5344CB8AC3E}">
        <p14:creationId xmlns:p14="http://schemas.microsoft.com/office/powerpoint/2010/main" val="1568379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Danielson’s framework has</a:t>
            </a:r>
            <a:r>
              <a:rPr lang="en-US" baseline="0" dirty="0"/>
              <a:t> been extensively validated by research and is aligned to Colorado’s model standards for teaching.  The newest version is copyrighted 2013.  Links to the Framework are on Mapleton’s website under “Departments – Human Resources – Educator Effectiveness.  </a:t>
            </a:r>
            <a:endParaRPr lang="en-US" dirty="0"/>
          </a:p>
        </p:txBody>
      </p:sp>
      <p:sp>
        <p:nvSpPr>
          <p:cNvPr id="4" name="Slide Number Placeholder 3"/>
          <p:cNvSpPr>
            <a:spLocks noGrp="1"/>
          </p:cNvSpPr>
          <p:nvPr>
            <p:ph type="sldNum" sz="quarter" idx="10"/>
          </p:nvPr>
        </p:nvSpPr>
        <p:spPr/>
        <p:txBody>
          <a:bodyPr/>
          <a:lstStyle/>
          <a:p>
            <a:fld id="{3CD4F322-4710-4D7D-838D-F7BC0027A764}" type="slidenum">
              <a:rPr lang="en-US" smtClean="0"/>
              <a:t>5</a:t>
            </a:fld>
            <a:endParaRPr lang="en-US"/>
          </a:p>
        </p:txBody>
      </p:sp>
    </p:spTree>
    <p:extLst>
      <p:ext uri="{BB962C8B-B14F-4D97-AF65-F5344CB8AC3E}">
        <p14:creationId xmlns:p14="http://schemas.microsoft.com/office/powerpoint/2010/main" val="4377321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The evaluation instrument can also be downloaded as an iBook.</a:t>
            </a:r>
            <a:endParaRPr lang="en-US" dirty="0"/>
          </a:p>
          <a:p>
            <a:endParaRPr lang="en-US" dirty="0"/>
          </a:p>
        </p:txBody>
      </p:sp>
      <p:sp>
        <p:nvSpPr>
          <p:cNvPr id="4" name="Slide Number Placeholder 3"/>
          <p:cNvSpPr>
            <a:spLocks noGrp="1"/>
          </p:cNvSpPr>
          <p:nvPr>
            <p:ph type="sldNum" sz="quarter" idx="10"/>
          </p:nvPr>
        </p:nvSpPr>
        <p:spPr/>
        <p:txBody>
          <a:bodyPr/>
          <a:lstStyle/>
          <a:p>
            <a:fld id="{3CD4F322-4710-4D7D-838D-F7BC0027A764}" type="slidenum">
              <a:rPr lang="en-US" smtClean="0"/>
              <a:t>6</a:t>
            </a:fld>
            <a:endParaRPr lang="en-US"/>
          </a:p>
        </p:txBody>
      </p:sp>
    </p:spTree>
    <p:extLst>
      <p:ext uri="{BB962C8B-B14F-4D97-AF65-F5344CB8AC3E}">
        <p14:creationId xmlns:p14="http://schemas.microsoft.com/office/powerpoint/2010/main" val="7160266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example</a:t>
            </a:r>
            <a:r>
              <a:rPr lang="en-US" baseline="0" dirty="0"/>
              <a:t> of an excerpt from the </a:t>
            </a:r>
            <a:r>
              <a:rPr lang="en-US" i="1" baseline="0" dirty="0"/>
              <a:t>Framework.</a:t>
            </a:r>
            <a:r>
              <a:rPr lang="en-US" baseline="0" dirty="0"/>
              <a:t>  </a:t>
            </a:r>
            <a:r>
              <a:rPr lang="en-US" dirty="0"/>
              <a:t>Vocabulary</a:t>
            </a:r>
            <a:r>
              <a:rPr lang="en-US" baseline="0" dirty="0"/>
              <a:t> is very important in the </a:t>
            </a:r>
            <a:r>
              <a:rPr lang="en-US" i="1" baseline="0" dirty="0"/>
              <a:t>Framework</a:t>
            </a:r>
            <a:r>
              <a:rPr lang="en-US" baseline="0" dirty="0"/>
              <a:t>, and in the evaluation system, in general.  There are four “Domains.”  Twenty-two “Components,” each with elements and critical attributes.  Please help others get used to the terminology of domains and components.  The descriptions of proficiency for each of the components, altogether, form the standards of practice for Mapleton’s teachers.</a:t>
            </a:r>
            <a:endParaRPr lang="en-US" dirty="0"/>
          </a:p>
        </p:txBody>
      </p:sp>
      <p:sp>
        <p:nvSpPr>
          <p:cNvPr id="4" name="Slide Number Placeholder 3"/>
          <p:cNvSpPr>
            <a:spLocks noGrp="1"/>
          </p:cNvSpPr>
          <p:nvPr>
            <p:ph type="sldNum" sz="quarter" idx="10"/>
          </p:nvPr>
        </p:nvSpPr>
        <p:spPr/>
        <p:txBody>
          <a:bodyPr/>
          <a:lstStyle/>
          <a:p>
            <a:fld id="{3CD4F322-4710-4D7D-838D-F7BC0027A764}" type="slidenum">
              <a:rPr lang="en-US" smtClean="0"/>
              <a:t>7</a:t>
            </a:fld>
            <a:endParaRPr lang="en-US"/>
          </a:p>
        </p:txBody>
      </p:sp>
    </p:spTree>
    <p:extLst>
      <p:ext uri="{BB962C8B-B14F-4D97-AF65-F5344CB8AC3E}">
        <p14:creationId xmlns:p14="http://schemas.microsoft.com/office/powerpoint/2010/main" val="31927972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second</a:t>
            </a:r>
            <a:r>
              <a:rPr lang="en-US" baseline="0" dirty="0"/>
              <a:t> link under our Effectiveness site is the “Smart Card.”  It offers a quick look at the whole </a:t>
            </a:r>
            <a:r>
              <a:rPr lang="en-US" i="1" baseline="0" dirty="0"/>
              <a:t>Framework</a:t>
            </a:r>
            <a:r>
              <a:rPr lang="en-US" baseline="0" dirty="0"/>
              <a:t>.  While it is very useful, remember that it does not describe proficiency on the components.   It is the descriptions of proficiency that comprise our standards.</a:t>
            </a:r>
            <a:endParaRPr lang="en-US" dirty="0"/>
          </a:p>
        </p:txBody>
      </p:sp>
      <p:sp>
        <p:nvSpPr>
          <p:cNvPr id="4" name="Slide Number Placeholder 3"/>
          <p:cNvSpPr>
            <a:spLocks noGrp="1"/>
          </p:cNvSpPr>
          <p:nvPr>
            <p:ph type="sldNum" sz="quarter" idx="10"/>
          </p:nvPr>
        </p:nvSpPr>
        <p:spPr/>
        <p:txBody>
          <a:bodyPr/>
          <a:lstStyle/>
          <a:p>
            <a:fld id="{3CD4F322-4710-4D7D-838D-F7BC0027A764}" type="slidenum">
              <a:rPr lang="en-US" smtClean="0"/>
              <a:t>8</a:t>
            </a:fld>
            <a:endParaRPr lang="en-US"/>
          </a:p>
        </p:txBody>
      </p:sp>
    </p:spTree>
    <p:extLst>
      <p:ext uri="{BB962C8B-B14F-4D97-AF65-F5344CB8AC3E}">
        <p14:creationId xmlns:p14="http://schemas.microsoft.com/office/powerpoint/2010/main" val="29630365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latin typeface="Helvetica"/>
                <a:cs typeface="Helvetica"/>
              </a:rPr>
              <a:t>Wisdom of Practice</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2A1EC47-FA29-1C41-A46D-05026F81A80A}"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23668906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CA7DB4C-DF51-4C9F-A3AA-7406976368EB}" type="datetimeFigureOut">
              <a:rPr lang="en-US" smtClean="0"/>
              <a:t>10/16/18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F031F2-CE9A-4916-A50E-A2233022229C}" type="slidenum">
              <a:rPr lang="en-US" smtClean="0"/>
              <a:t>‹#›</a:t>
            </a:fld>
            <a:endParaRPr lang="en-US"/>
          </a:p>
        </p:txBody>
      </p:sp>
    </p:spTree>
    <p:extLst>
      <p:ext uri="{BB962C8B-B14F-4D97-AF65-F5344CB8AC3E}">
        <p14:creationId xmlns:p14="http://schemas.microsoft.com/office/powerpoint/2010/main" val="9433859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A7DB4C-DF51-4C9F-A3AA-7406976368EB}" type="datetimeFigureOut">
              <a:rPr lang="en-US" smtClean="0"/>
              <a:t>10/16/18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F031F2-CE9A-4916-A50E-A2233022229C}" type="slidenum">
              <a:rPr lang="en-US" smtClean="0"/>
              <a:t>‹#›</a:t>
            </a:fld>
            <a:endParaRPr lang="en-US"/>
          </a:p>
        </p:txBody>
      </p:sp>
    </p:spTree>
    <p:extLst>
      <p:ext uri="{BB962C8B-B14F-4D97-AF65-F5344CB8AC3E}">
        <p14:creationId xmlns:p14="http://schemas.microsoft.com/office/powerpoint/2010/main" val="37469839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A7DB4C-DF51-4C9F-A3AA-7406976368EB}" type="datetimeFigureOut">
              <a:rPr lang="en-US" smtClean="0"/>
              <a:t>10/16/18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F031F2-CE9A-4916-A50E-A2233022229C}" type="slidenum">
              <a:rPr lang="en-US" smtClean="0"/>
              <a:t>‹#›</a:t>
            </a:fld>
            <a:endParaRPr lang="en-US"/>
          </a:p>
        </p:txBody>
      </p:sp>
    </p:spTree>
    <p:extLst>
      <p:ext uri="{BB962C8B-B14F-4D97-AF65-F5344CB8AC3E}">
        <p14:creationId xmlns:p14="http://schemas.microsoft.com/office/powerpoint/2010/main" val="70986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26011EA-FD3B-574F-8365-4A9FB77C1CAA}" type="datetimeFigureOut">
              <a:rPr lang="en-US" smtClean="0">
                <a:solidFill>
                  <a:prstClr val="black">
                    <a:tint val="75000"/>
                  </a:prstClr>
                </a:solidFill>
              </a:rPr>
              <a:pPr/>
              <a:t>10/16/18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50AACC0-8987-2F41-B37C-1BA9E6EA31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7222573"/>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6011EA-FD3B-574F-8365-4A9FB77C1CAA}" type="datetimeFigureOut">
              <a:rPr lang="en-US" smtClean="0">
                <a:solidFill>
                  <a:prstClr val="black">
                    <a:tint val="75000"/>
                  </a:prstClr>
                </a:solidFill>
              </a:rPr>
              <a:pPr/>
              <a:t>10/16/18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50AACC0-8987-2F41-B37C-1BA9E6EA31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6473712"/>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26011EA-FD3B-574F-8365-4A9FB77C1CAA}" type="datetimeFigureOut">
              <a:rPr lang="en-US" smtClean="0">
                <a:solidFill>
                  <a:prstClr val="black">
                    <a:tint val="75000"/>
                  </a:prstClr>
                </a:solidFill>
              </a:rPr>
              <a:pPr/>
              <a:t>10/16/18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50AACC0-8987-2F41-B37C-1BA9E6EA31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7167053"/>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26011EA-FD3B-574F-8365-4A9FB77C1CAA}" type="datetimeFigureOut">
              <a:rPr lang="en-US" smtClean="0">
                <a:solidFill>
                  <a:prstClr val="black">
                    <a:tint val="75000"/>
                  </a:prstClr>
                </a:solidFill>
              </a:rPr>
              <a:pPr/>
              <a:t>10/16/18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50AACC0-8987-2F41-B37C-1BA9E6EA31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2187534"/>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26011EA-FD3B-574F-8365-4A9FB77C1CAA}" type="datetimeFigureOut">
              <a:rPr lang="en-US" smtClean="0">
                <a:solidFill>
                  <a:prstClr val="black">
                    <a:tint val="75000"/>
                  </a:prstClr>
                </a:solidFill>
              </a:rPr>
              <a:pPr/>
              <a:t>10/16/18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50AACC0-8987-2F41-B37C-1BA9E6EA31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7734804"/>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26011EA-FD3B-574F-8365-4A9FB77C1CAA}" type="datetimeFigureOut">
              <a:rPr lang="en-US" smtClean="0">
                <a:solidFill>
                  <a:prstClr val="black">
                    <a:tint val="75000"/>
                  </a:prstClr>
                </a:solidFill>
              </a:rPr>
              <a:pPr/>
              <a:t>10/16/18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50AACC0-8987-2F41-B37C-1BA9E6EA31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3971277"/>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6011EA-FD3B-574F-8365-4A9FB77C1CAA}" type="datetimeFigureOut">
              <a:rPr lang="en-US" smtClean="0">
                <a:solidFill>
                  <a:prstClr val="black">
                    <a:tint val="75000"/>
                  </a:prstClr>
                </a:solidFill>
              </a:rPr>
              <a:pPr/>
              <a:t>10/16/18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50AACC0-8987-2F41-B37C-1BA9E6EA31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4831201"/>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26011EA-FD3B-574F-8365-4A9FB77C1CAA}" type="datetimeFigureOut">
              <a:rPr lang="en-US" smtClean="0">
                <a:solidFill>
                  <a:prstClr val="black">
                    <a:tint val="75000"/>
                  </a:prstClr>
                </a:solidFill>
              </a:rPr>
              <a:pPr/>
              <a:t>10/16/18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50AACC0-8987-2F41-B37C-1BA9E6EA31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8190713"/>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A7DB4C-DF51-4C9F-A3AA-7406976368EB}" type="datetimeFigureOut">
              <a:rPr lang="en-US" smtClean="0"/>
              <a:t>10/16/18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F031F2-CE9A-4916-A50E-A2233022229C}" type="slidenum">
              <a:rPr lang="en-US" smtClean="0"/>
              <a:t>‹#›</a:t>
            </a:fld>
            <a:endParaRPr lang="en-US"/>
          </a:p>
        </p:txBody>
      </p:sp>
    </p:spTree>
    <p:extLst>
      <p:ext uri="{BB962C8B-B14F-4D97-AF65-F5344CB8AC3E}">
        <p14:creationId xmlns:p14="http://schemas.microsoft.com/office/powerpoint/2010/main" val="16783830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26011EA-FD3B-574F-8365-4A9FB77C1CAA}" type="datetimeFigureOut">
              <a:rPr lang="en-US" smtClean="0">
                <a:solidFill>
                  <a:prstClr val="black">
                    <a:tint val="75000"/>
                  </a:prstClr>
                </a:solidFill>
              </a:rPr>
              <a:pPr/>
              <a:t>10/16/18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50AACC0-8987-2F41-B37C-1BA9E6EA31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736774"/>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6011EA-FD3B-574F-8365-4A9FB77C1CAA}" type="datetimeFigureOut">
              <a:rPr lang="en-US" smtClean="0">
                <a:solidFill>
                  <a:prstClr val="black">
                    <a:tint val="75000"/>
                  </a:prstClr>
                </a:solidFill>
              </a:rPr>
              <a:pPr/>
              <a:t>10/16/18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50AACC0-8987-2F41-B37C-1BA9E6EA31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3561339"/>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6011EA-FD3B-574F-8365-4A9FB77C1CAA}" type="datetimeFigureOut">
              <a:rPr lang="en-US" smtClean="0">
                <a:solidFill>
                  <a:prstClr val="black">
                    <a:tint val="75000"/>
                  </a:prstClr>
                </a:solidFill>
              </a:rPr>
              <a:pPr/>
              <a:t>10/16/18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50AACC0-8987-2F41-B37C-1BA9E6EA31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2877893"/>
      </p:ext>
    </p:extLst>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CA7DB4C-DF51-4C9F-A3AA-7406976368EB}" type="datetimeFigureOut">
              <a:rPr lang="en-US" smtClean="0">
                <a:solidFill>
                  <a:prstClr val="black">
                    <a:tint val="75000"/>
                  </a:prstClr>
                </a:solidFill>
              </a:rPr>
              <a:pPr/>
              <a:t>10/16/18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BF031F2-CE9A-4916-A50E-A2233022229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12980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A7DB4C-DF51-4C9F-A3AA-7406976368EB}" type="datetimeFigureOut">
              <a:rPr lang="en-US" smtClean="0">
                <a:solidFill>
                  <a:prstClr val="black">
                    <a:tint val="75000"/>
                  </a:prstClr>
                </a:solidFill>
              </a:rPr>
              <a:pPr/>
              <a:t>10/16/18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BF031F2-CE9A-4916-A50E-A2233022229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71872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A7DB4C-DF51-4C9F-A3AA-7406976368EB}" type="datetimeFigureOut">
              <a:rPr lang="en-US" smtClean="0">
                <a:solidFill>
                  <a:prstClr val="black">
                    <a:tint val="75000"/>
                  </a:prstClr>
                </a:solidFill>
              </a:rPr>
              <a:pPr/>
              <a:t>10/16/18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BF031F2-CE9A-4916-A50E-A2233022229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6699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CA7DB4C-DF51-4C9F-A3AA-7406976368EB}" type="datetimeFigureOut">
              <a:rPr lang="en-US" smtClean="0">
                <a:solidFill>
                  <a:prstClr val="black">
                    <a:tint val="75000"/>
                  </a:prstClr>
                </a:solidFill>
              </a:rPr>
              <a:pPr/>
              <a:t>10/16/18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BF031F2-CE9A-4916-A50E-A2233022229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59502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CA7DB4C-DF51-4C9F-A3AA-7406976368EB}" type="datetimeFigureOut">
              <a:rPr lang="en-US" smtClean="0">
                <a:solidFill>
                  <a:prstClr val="black">
                    <a:tint val="75000"/>
                  </a:prstClr>
                </a:solidFill>
              </a:rPr>
              <a:pPr/>
              <a:t>10/16/18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BF031F2-CE9A-4916-A50E-A2233022229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35842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CA7DB4C-DF51-4C9F-A3AA-7406976368EB}" type="datetimeFigureOut">
              <a:rPr lang="en-US" smtClean="0">
                <a:solidFill>
                  <a:prstClr val="black">
                    <a:tint val="75000"/>
                  </a:prstClr>
                </a:solidFill>
              </a:rPr>
              <a:pPr/>
              <a:t>10/16/18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BF031F2-CE9A-4916-A50E-A2233022229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77801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A7DB4C-DF51-4C9F-A3AA-7406976368EB}" type="datetimeFigureOut">
              <a:rPr lang="en-US" smtClean="0">
                <a:solidFill>
                  <a:prstClr val="black">
                    <a:tint val="75000"/>
                  </a:prstClr>
                </a:solidFill>
              </a:rPr>
              <a:pPr/>
              <a:t>10/16/18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BF031F2-CE9A-4916-A50E-A2233022229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2302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A7DB4C-DF51-4C9F-A3AA-7406976368EB}" type="datetimeFigureOut">
              <a:rPr lang="en-US" smtClean="0"/>
              <a:t>10/16/18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F031F2-CE9A-4916-A50E-A2233022229C}" type="slidenum">
              <a:rPr lang="en-US" smtClean="0"/>
              <a:t>‹#›</a:t>
            </a:fld>
            <a:endParaRPr lang="en-US"/>
          </a:p>
        </p:txBody>
      </p:sp>
    </p:spTree>
    <p:extLst>
      <p:ext uri="{BB962C8B-B14F-4D97-AF65-F5344CB8AC3E}">
        <p14:creationId xmlns:p14="http://schemas.microsoft.com/office/powerpoint/2010/main" val="27894668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A7DB4C-DF51-4C9F-A3AA-7406976368EB}" type="datetimeFigureOut">
              <a:rPr lang="en-US" smtClean="0">
                <a:solidFill>
                  <a:prstClr val="black">
                    <a:tint val="75000"/>
                  </a:prstClr>
                </a:solidFill>
              </a:rPr>
              <a:pPr/>
              <a:t>10/16/18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BF031F2-CE9A-4916-A50E-A2233022229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84830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A7DB4C-DF51-4C9F-A3AA-7406976368EB}" type="datetimeFigureOut">
              <a:rPr lang="en-US" smtClean="0">
                <a:solidFill>
                  <a:prstClr val="black">
                    <a:tint val="75000"/>
                  </a:prstClr>
                </a:solidFill>
              </a:rPr>
              <a:pPr/>
              <a:t>10/16/18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BF031F2-CE9A-4916-A50E-A2233022229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83984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A7DB4C-DF51-4C9F-A3AA-7406976368EB}" type="datetimeFigureOut">
              <a:rPr lang="en-US" smtClean="0">
                <a:solidFill>
                  <a:prstClr val="black">
                    <a:tint val="75000"/>
                  </a:prstClr>
                </a:solidFill>
              </a:rPr>
              <a:pPr/>
              <a:t>10/16/18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BF031F2-CE9A-4916-A50E-A2233022229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40806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A7DB4C-DF51-4C9F-A3AA-7406976368EB}" type="datetimeFigureOut">
              <a:rPr lang="en-US" smtClean="0">
                <a:solidFill>
                  <a:prstClr val="black">
                    <a:tint val="75000"/>
                  </a:prstClr>
                </a:solidFill>
              </a:rPr>
              <a:pPr/>
              <a:t>10/16/18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BF031F2-CE9A-4916-A50E-A2233022229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96990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26011EA-FD3B-574F-8365-4A9FB77C1CAA}" type="datetimeFigureOut">
              <a:rPr lang="en-US" smtClean="0">
                <a:solidFill>
                  <a:prstClr val="black">
                    <a:tint val="75000"/>
                  </a:prstClr>
                </a:solidFill>
              </a:rPr>
              <a:pPr/>
              <a:t>10/16/18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50AACC0-8987-2F41-B37C-1BA9E6EA31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683542"/>
      </p:ext>
    </p:extLst>
  </p:cSld>
  <p:clrMapOvr>
    <a:masterClrMapping/>
  </p:clrMapOvr>
  <p:transition spd="med">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6011EA-FD3B-574F-8365-4A9FB77C1CAA}" type="datetimeFigureOut">
              <a:rPr lang="en-US" smtClean="0">
                <a:solidFill>
                  <a:prstClr val="black">
                    <a:tint val="75000"/>
                  </a:prstClr>
                </a:solidFill>
              </a:rPr>
              <a:pPr/>
              <a:t>10/16/18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50AACC0-8987-2F41-B37C-1BA9E6EA31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6803455"/>
      </p:ext>
    </p:extLst>
  </p:cSld>
  <p:clrMapOvr>
    <a:masterClrMapping/>
  </p:clrMapOvr>
  <p:transition spd="med">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26011EA-FD3B-574F-8365-4A9FB77C1CAA}" type="datetimeFigureOut">
              <a:rPr lang="en-US" smtClean="0">
                <a:solidFill>
                  <a:prstClr val="black">
                    <a:tint val="75000"/>
                  </a:prstClr>
                </a:solidFill>
              </a:rPr>
              <a:pPr/>
              <a:t>10/16/18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50AACC0-8987-2F41-B37C-1BA9E6EA31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8841409"/>
      </p:ext>
    </p:extLst>
  </p:cSld>
  <p:clrMapOvr>
    <a:masterClrMapping/>
  </p:clrMapOvr>
  <p:transition spd="med">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26011EA-FD3B-574F-8365-4A9FB77C1CAA}" type="datetimeFigureOut">
              <a:rPr lang="en-US" smtClean="0">
                <a:solidFill>
                  <a:prstClr val="black">
                    <a:tint val="75000"/>
                  </a:prstClr>
                </a:solidFill>
              </a:rPr>
              <a:pPr/>
              <a:t>10/16/18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50AACC0-8987-2F41-B37C-1BA9E6EA31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0728912"/>
      </p:ext>
    </p:extLst>
  </p:cSld>
  <p:clrMapOvr>
    <a:masterClrMapping/>
  </p:clrMapOvr>
  <p:transition spd="med">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26011EA-FD3B-574F-8365-4A9FB77C1CAA}" type="datetimeFigureOut">
              <a:rPr lang="en-US" smtClean="0">
                <a:solidFill>
                  <a:prstClr val="black">
                    <a:tint val="75000"/>
                  </a:prstClr>
                </a:solidFill>
              </a:rPr>
              <a:pPr/>
              <a:t>10/16/18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50AACC0-8987-2F41-B37C-1BA9E6EA31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2035530"/>
      </p:ext>
    </p:extLst>
  </p:cSld>
  <p:clrMapOvr>
    <a:masterClrMapping/>
  </p:clrMapOvr>
  <p:transition spd="med">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26011EA-FD3B-574F-8365-4A9FB77C1CAA}" type="datetimeFigureOut">
              <a:rPr lang="en-US" smtClean="0">
                <a:solidFill>
                  <a:prstClr val="black">
                    <a:tint val="75000"/>
                  </a:prstClr>
                </a:solidFill>
              </a:rPr>
              <a:pPr/>
              <a:t>10/16/18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50AACC0-8987-2F41-B37C-1BA9E6EA31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4105789"/>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CA7DB4C-DF51-4C9F-A3AA-7406976368EB}" type="datetimeFigureOut">
              <a:rPr lang="en-US" smtClean="0"/>
              <a:t>10/16/18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F031F2-CE9A-4916-A50E-A2233022229C}" type="slidenum">
              <a:rPr lang="en-US" smtClean="0"/>
              <a:t>‹#›</a:t>
            </a:fld>
            <a:endParaRPr lang="en-US"/>
          </a:p>
        </p:txBody>
      </p:sp>
    </p:spTree>
    <p:extLst>
      <p:ext uri="{BB962C8B-B14F-4D97-AF65-F5344CB8AC3E}">
        <p14:creationId xmlns:p14="http://schemas.microsoft.com/office/powerpoint/2010/main" val="282929547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6011EA-FD3B-574F-8365-4A9FB77C1CAA}" type="datetimeFigureOut">
              <a:rPr lang="en-US" smtClean="0">
                <a:solidFill>
                  <a:prstClr val="black">
                    <a:tint val="75000"/>
                  </a:prstClr>
                </a:solidFill>
              </a:rPr>
              <a:pPr/>
              <a:t>10/16/18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50AACC0-8987-2F41-B37C-1BA9E6EA31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9607199"/>
      </p:ext>
    </p:extLst>
  </p:cSld>
  <p:clrMapOvr>
    <a:masterClrMapping/>
  </p:clrMapOvr>
  <p:transition spd="med">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26011EA-FD3B-574F-8365-4A9FB77C1CAA}" type="datetimeFigureOut">
              <a:rPr lang="en-US" smtClean="0">
                <a:solidFill>
                  <a:prstClr val="black">
                    <a:tint val="75000"/>
                  </a:prstClr>
                </a:solidFill>
              </a:rPr>
              <a:pPr/>
              <a:t>10/16/18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50AACC0-8987-2F41-B37C-1BA9E6EA31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0016638"/>
      </p:ext>
    </p:extLst>
  </p:cSld>
  <p:clrMapOvr>
    <a:masterClrMapping/>
  </p:clrMapOvr>
  <p:transition spd="med">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26011EA-FD3B-574F-8365-4A9FB77C1CAA}" type="datetimeFigureOut">
              <a:rPr lang="en-US" smtClean="0">
                <a:solidFill>
                  <a:prstClr val="black">
                    <a:tint val="75000"/>
                  </a:prstClr>
                </a:solidFill>
              </a:rPr>
              <a:pPr/>
              <a:t>10/16/18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50AACC0-8987-2F41-B37C-1BA9E6EA31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9889906"/>
      </p:ext>
    </p:extLst>
  </p:cSld>
  <p:clrMapOvr>
    <a:masterClrMapping/>
  </p:clrMapOvr>
  <p:transition spd="med">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6011EA-FD3B-574F-8365-4A9FB77C1CAA}" type="datetimeFigureOut">
              <a:rPr lang="en-US" smtClean="0">
                <a:solidFill>
                  <a:prstClr val="black">
                    <a:tint val="75000"/>
                  </a:prstClr>
                </a:solidFill>
              </a:rPr>
              <a:pPr/>
              <a:t>10/16/18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50AACC0-8987-2F41-B37C-1BA9E6EA31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5452488"/>
      </p:ext>
    </p:extLst>
  </p:cSld>
  <p:clrMapOvr>
    <a:masterClrMapping/>
  </p:clrMapOvr>
  <p:transition spd="med">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6011EA-FD3B-574F-8365-4A9FB77C1CAA}" type="datetimeFigureOut">
              <a:rPr lang="en-US" smtClean="0">
                <a:solidFill>
                  <a:prstClr val="black">
                    <a:tint val="75000"/>
                  </a:prstClr>
                </a:solidFill>
              </a:rPr>
              <a:pPr/>
              <a:t>10/16/18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50AACC0-8987-2F41-B37C-1BA9E6EA31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2919810"/>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CA7DB4C-DF51-4C9F-A3AA-7406976368EB}" type="datetimeFigureOut">
              <a:rPr lang="en-US" smtClean="0"/>
              <a:t>10/16/18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BF031F2-CE9A-4916-A50E-A2233022229C}" type="slidenum">
              <a:rPr lang="en-US" smtClean="0"/>
              <a:t>‹#›</a:t>
            </a:fld>
            <a:endParaRPr lang="en-US"/>
          </a:p>
        </p:txBody>
      </p:sp>
    </p:spTree>
    <p:extLst>
      <p:ext uri="{BB962C8B-B14F-4D97-AF65-F5344CB8AC3E}">
        <p14:creationId xmlns:p14="http://schemas.microsoft.com/office/powerpoint/2010/main" val="620074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CA7DB4C-DF51-4C9F-A3AA-7406976368EB}" type="datetimeFigureOut">
              <a:rPr lang="en-US" smtClean="0"/>
              <a:t>10/16/18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BF031F2-CE9A-4916-A50E-A2233022229C}" type="slidenum">
              <a:rPr lang="en-US" smtClean="0"/>
              <a:t>‹#›</a:t>
            </a:fld>
            <a:endParaRPr lang="en-US"/>
          </a:p>
        </p:txBody>
      </p:sp>
    </p:spTree>
    <p:extLst>
      <p:ext uri="{BB962C8B-B14F-4D97-AF65-F5344CB8AC3E}">
        <p14:creationId xmlns:p14="http://schemas.microsoft.com/office/powerpoint/2010/main" val="3888137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A7DB4C-DF51-4C9F-A3AA-7406976368EB}" type="datetimeFigureOut">
              <a:rPr lang="en-US" smtClean="0"/>
              <a:t>10/16/18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BF031F2-CE9A-4916-A50E-A2233022229C}" type="slidenum">
              <a:rPr lang="en-US" smtClean="0"/>
              <a:t>‹#›</a:t>
            </a:fld>
            <a:endParaRPr lang="en-US"/>
          </a:p>
        </p:txBody>
      </p:sp>
    </p:spTree>
    <p:extLst>
      <p:ext uri="{BB962C8B-B14F-4D97-AF65-F5344CB8AC3E}">
        <p14:creationId xmlns:p14="http://schemas.microsoft.com/office/powerpoint/2010/main" val="12447809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A7DB4C-DF51-4C9F-A3AA-7406976368EB}" type="datetimeFigureOut">
              <a:rPr lang="en-US" smtClean="0"/>
              <a:t>10/16/18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F031F2-CE9A-4916-A50E-A2233022229C}" type="slidenum">
              <a:rPr lang="en-US" smtClean="0"/>
              <a:t>‹#›</a:t>
            </a:fld>
            <a:endParaRPr lang="en-US"/>
          </a:p>
        </p:txBody>
      </p:sp>
    </p:spTree>
    <p:extLst>
      <p:ext uri="{BB962C8B-B14F-4D97-AF65-F5344CB8AC3E}">
        <p14:creationId xmlns:p14="http://schemas.microsoft.com/office/powerpoint/2010/main" val="4238532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A7DB4C-DF51-4C9F-A3AA-7406976368EB}" type="datetimeFigureOut">
              <a:rPr lang="en-US" smtClean="0"/>
              <a:t>10/16/18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F031F2-CE9A-4916-A50E-A2233022229C}" type="slidenum">
              <a:rPr lang="en-US" smtClean="0"/>
              <a:t>‹#›</a:t>
            </a:fld>
            <a:endParaRPr lang="en-US"/>
          </a:p>
        </p:txBody>
      </p:sp>
    </p:spTree>
    <p:extLst>
      <p:ext uri="{BB962C8B-B14F-4D97-AF65-F5344CB8AC3E}">
        <p14:creationId xmlns:p14="http://schemas.microsoft.com/office/powerpoint/2010/main" val="17573643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A7DB4C-DF51-4C9F-A3AA-7406976368EB}" type="datetimeFigureOut">
              <a:rPr lang="en-US" smtClean="0"/>
              <a:t>10/16/18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F031F2-CE9A-4916-A50E-A2233022229C}" type="slidenum">
              <a:rPr lang="en-US" smtClean="0"/>
              <a:t>‹#›</a:t>
            </a:fld>
            <a:endParaRPr lang="en-US"/>
          </a:p>
        </p:txBody>
      </p:sp>
    </p:spTree>
    <p:extLst>
      <p:ext uri="{BB962C8B-B14F-4D97-AF65-F5344CB8AC3E}">
        <p14:creationId xmlns:p14="http://schemas.microsoft.com/office/powerpoint/2010/main" val="13297493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E26011EA-FD3B-574F-8365-4A9FB77C1CAA}" type="datetimeFigureOut">
              <a:rPr lang="en-US" smtClean="0">
                <a:solidFill>
                  <a:prstClr val="black">
                    <a:tint val="75000"/>
                  </a:prstClr>
                </a:solidFill>
              </a:rPr>
              <a:pPr defTabSz="457200"/>
              <a:t>10/16/18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750AACC0-8987-2F41-B37C-1BA9E6EA31A2}"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10880033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fade/>
  </p:transition>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A7DB4C-DF51-4C9F-A3AA-7406976368EB}" type="datetimeFigureOut">
              <a:rPr lang="en-US" smtClean="0">
                <a:solidFill>
                  <a:prstClr val="black">
                    <a:tint val="75000"/>
                  </a:prstClr>
                </a:solidFill>
              </a:rPr>
              <a:pPr/>
              <a:t>10/16/18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F031F2-CE9A-4916-A50E-A2233022229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318263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E26011EA-FD3B-574F-8365-4A9FB77C1CAA}" type="datetimeFigureOut">
              <a:rPr lang="en-US" smtClean="0">
                <a:solidFill>
                  <a:prstClr val="black">
                    <a:tint val="75000"/>
                  </a:prstClr>
                </a:solidFill>
              </a:rPr>
              <a:pPr defTabSz="457200"/>
              <a:t>10/16/18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750AACC0-8987-2F41-B37C-1BA9E6EA31A2}"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85092280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med">
    <p:fade/>
  </p:transition>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www.mapleton.us/" TargetMode="External"/><Relationship Id="rId2" Type="http://schemas.openxmlformats.org/officeDocument/2006/relationships/notesSlide" Target="../notesSlides/notesSlide26.xml"/><Relationship Id="rId1" Type="http://schemas.openxmlformats.org/officeDocument/2006/relationships/slideLayout" Target="../slideLayouts/slideLayout23.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rgbClr val="7030A0"/>
                </a:solidFill>
              </a:rPr>
              <a:t>Mapleton Public Schools</a:t>
            </a:r>
            <a:br>
              <a:rPr lang="en-US" dirty="0">
                <a:solidFill>
                  <a:srgbClr val="7030A0"/>
                </a:solidFill>
              </a:rPr>
            </a:br>
            <a:r>
              <a:rPr lang="en-US" dirty="0">
                <a:solidFill>
                  <a:srgbClr val="7030A0"/>
                </a:solidFill>
              </a:rPr>
              <a:t>Educator Effectiveness</a:t>
            </a:r>
          </a:p>
        </p:txBody>
      </p:sp>
      <p:sp>
        <p:nvSpPr>
          <p:cNvPr id="3" name="Subtitle 2"/>
          <p:cNvSpPr>
            <a:spLocks noGrp="1"/>
          </p:cNvSpPr>
          <p:nvPr>
            <p:ph type="subTitle" idx="1"/>
          </p:nvPr>
        </p:nvSpPr>
        <p:spPr>
          <a:xfrm>
            <a:off x="1447800" y="3886200"/>
            <a:ext cx="6400800" cy="1752600"/>
          </a:xfrm>
        </p:spPr>
        <p:txBody>
          <a:bodyPr/>
          <a:lstStyle/>
          <a:p>
            <a:r>
              <a:rPr lang="en-US" dirty="0">
                <a:solidFill>
                  <a:schemeClr val="tx1"/>
                </a:solidFill>
              </a:rPr>
              <a:t>Certified Staff Evaluation</a:t>
            </a:r>
          </a:p>
          <a:p>
            <a:r>
              <a:rPr lang="en-US" dirty="0">
                <a:solidFill>
                  <a:schemeClr val="tx1"/>
                </a:solidFill>
              </a:rPr>
              <a:t>2015-2016</a:t>
            </a:r>
          </a:p>
          <a:p>
            <a:endParaRPr lang="en-US" dirty="0">
              <a:solidFill>
                <a:schemeClr val="tx1"/>
              </a:solidFill>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5439103"/>
            <a:ext cx="695458" cy="741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86875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0" y="0"/>
            <a:ext cx="9144000" cy="914400"/>
          </a:xfrm>
        </p:spPr>
        <p:txBody>
          <a:bodyPr>
            <a:normAutofit/>
          </a:bodyPr>
          <a:lstStyle/>
          <a:p>
            <a:r>
              <a:rPr lang="en-US" sz="4000" b="1" dirty="0">
                <a:latin typeface="Helvetica"/>
                <a:cs typeface="Helvetica"/>
              </a:rPr>
              <a:t>The Wisdom of Practice</a:t>
            </a:r>
          </a:p>
        </p:txBody>
      </p:sp>
      <p:pic>
        <p:nvPicPr>
          <p:cNvPr id="10" name="Picture 9" descr="apple.jpg"/>
          <p:cNvPicPr>
            <a:picLocks noChangeAspect="1"/>
          </p:cNvPicPr>
          <p:nvPr/>
        </p:nvPicPr>
        <p:blipFill>
          <a:blip r:embed="rId3"/>
          <a:stretch>
            <a:fillRect/>
          </a:stretch>
        </p:blipFill>
        <p:spPr>
          <a:xfrm>
            <a:off x="2917734" y="1397000"/>
            <a:ext cx="4082869" cy="3683000"/>
          </a:xfrm>
          <a:prstGeom prst="rect">
            <a:avLst/>
          </a:prstGeom>
        </p:spPr>
      </p:pic>
      <p:sp>
        <p:nvSpPr>
          <p:cNvPr id="12" name="TextBox 11"/>
          <p:cNvSpPr txBox="1"/>
          <p:nvPr/>
        </p:nvSpPr>
        <p:spPr>
          <a:xfrm>
            <a:off x="0" y="1515531"/>
            <a:ext cx="9144000" cy="3631763"/>
          </a:xfrm>
          <a:prstGeom prst="rect">
            <a:avLst/>
          </a:prstGeom>
          <a:solidFill>
            <a:schemeClr val="bg1">
              <a:alpha val="71000"/>
            </a:schemeClr>
          </a:solidFill>
        </p:spPr>
        <p:txBody>
          <a:bodyPr wrap="square" lIns="457200" tIns="91440" rIns="457200" bIns="91440" rtlCol="0">
            <a:spAutoFit/>
          </a:bodyPr>
          <a:lstStyle/>
          <a:p>
            <a:pPr algn="ctr" defTabSz="457200"/>
            <a:r>
              <a:rPr lang="en-US" sz="3200" dirty="0" err="1">
                <a:solidFill>
                  <a:prstClr val="black"/>
                </a:solidFill>
                <a:latin typeface="Helvetica"/>
                <a:cs typeface="Helvetica"/>
              </a:rPr>
              <a:t>﻿If</a:t>
            </a:r>
            <a:r>
              <a:rPr lang="en-US" sz="3200" dirty="0">
                <a:solidFill>
                  <a:prstClr val="black"/>
                </a:solidFill>
                <a:latin typeface="Helvetica"/>
                <a:cs typeface="Helvetica"/>
              </a:rPr>
              <a:t> you were to walk into a classroom, </a:t>
            </a:r>
            <a:br>
              <a:rPr lang="en-US" sz="3200" dirty="0">
                <a:solidFill>
                  <a:prstClr val="black"/>
                </a:solidFill>
                <a:latin typeface="Helvetica"/>
                <a:cs typeface="Helvetica"/>
              </a:rPr>
            </a:br>
            <a:r>
              <a:rPr lang="en-US" sz="3200" dirty="0">
                <a:solidFill>
                  <a:prstClr val="black"/>
                </a:solidFill>
                <a:latin typeface="Helvetica"/>
                <a:cs typeface="Helvetica"/>
              </a:rPr>
              <a:t>what might you see or hear </a:t>
            </a:r>
            <a:br>
              <a:rPr lang="en-US" sz="3200" dirty="0">
                <a:solidFill>
                  <a:prstClr val="black"/>
                </a:solidFill>
                <a:latin typeface="Helvetica"/>
                <a:cs typeface="Helvetica"/>
              </a:rPr>
            </a:br>
            <a:r>
              <a:rPr lang="en-US" sz="3200" dirty="0">
                <a:solidFill>
                  <a:prstClr val="black"/>
                </a:solidFill>
                <a:latin typeface="Helvetica"/>
                <a:cs typeface="Helvetica"/>
              </a:rPr>
              <a:t>that would cause you to think that </a:t>
            </a:r>
            <a:br>
              <a:rPr lang="en-US" sz="3200" dirty="0">
                <a:solidFill>
                  <a:prstClr val="black"/>
                </a:solidFill>
                <a:latin typeface="Helvetica"/>
                <a:cs typeface="Helvetica"/>
              </a:rPr>
            </a:br>
            <a:r>
              <a:rPr lang="en-US" sz="3200" dirty="0">
                <a:solidFill>
                  <a:prstClr val="black"/>
                </a:solidFill>
                <a:latin typeface="Helvetica"/>
                <a:cs typeface="Helvetica"/>
              </a:rPr>
              <a:t>you were in the presence of an expert?</a:t>
            </a:r>
          </a:p>
          <a:p>
            <a:pPr algn="ctr" defTabSz="457200"/>
            <a:endParaRPr lang="en-US" sz="3200" dirty="0">
              <a:solidFill>
                <a:prstClr val="black"/>
              </a:solidFill>
              <a:latin typeface="Helvetica"/>
              <a:cs typeface="Helvetica"/>
            </a:endParaRPr>
          </a:p>
          <a:p>
            <a:pPr algn="ctr" defTabSz="457200"/>
            <a:r>
              <a:rPr lang="en-US" sz="3200" dirty="0">
                <a:solidFill>
                  <a:prstClr val="black"/>
                </a:solidFill>
                <a:latin typeface="Helvetica"/>
                <a:cs typeface="Helvetica"/>
              </a:rPr>
              <a:t>Let’s see where your answers might be addressed in the Danielson Framework.</a:t>
            </a:r>
          </a:p>
        </p:txBody>
      </p:sp>
      <p:pic>
        <p:nvPicPr>
          <p:cNvPr id="6" name="Picture 5" descr="HiResDanielson_logo.png"/>
          <p:cNvPicPr>
            <a:picLocks noChangeAspect="1"/>
          </p:cNvPicPr>
          <p:nvPr/>
        </p:nvPicPr>
        <p:blipFill>
          <a:blip r:embed="rId4"/>
          <a:stretch>
            <a:fillRect/>
          </a:stretch>
        </p:blipFill>
        <p:spPr>
          <a:xfrm>
            <a:off x="0" y="5808133"/>
            <a:ext cx="1049867" cy="1049867"/>
          </a:xfrm>
          <a:prstGeom prst="rect">
            <a:avLst/>
          </a:prstGeom>
        </p:spPr>
      </p:pic>
    </p:spTree>
    <p:extLst>
      <p:ext uri="{BB962C8B-B14F-4D97-AF65-F5344CB8AC3E}">
        <p14:creationId xmlns:p14="http://schemas.microsoft.com/office/powerpoint/2010/main" val="37061879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bg/>
                                          </p:spTgt>
                                        </p:tgtEl>
                                        <p:attrNameLst>
                                          <p:attrName>style.visibility</p:attrName>
                                        </p:attrNameLst>
                                      </p:cBhvr>
                                      <p:to>
                                        <p:strVal val="visible"/>
                                      </p:to>
                                    </p:set>
                                    <p:animEffect transition="in" filter="fade">
                                      <p:cBhvr>
                                        <p:cTn id="7" dur="2000"/>
                                        <p:tgtEl>
                                          <p:spTgt spid="12">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xEl>
                                              <p:pRg st="0" end="0"/>
                                            </p:txEl>
                                          </p:spTgt>
                                        </p:tgtEl>
                                        <p:attrNameLst>
                                          <p:attrName>style.visibility</p:attrName>
                                        </p:attrNameLst>
                                      </p:cBhvr>
                                      <p:to>
                                        <p:strVal val="visible"/>
                                      </p:to>
                                    </p:set>
                                    <p:animEffect transition="in" filter="fade">
                                      <p:cBhvr>
                                        <p:cTn id="10" dur="2000"/>
                                        <p:tgtEl>
                                          <p:spTgt spid="1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animEffect transition="in" filter="fade">
                                      <p:cBhvr>
                                        <p:cTn id="15" dur="20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TextBox 60"/>
          <p:cNvSpPr txBox="1"/>
          <p:nvPr/>
        </p:nvSpPr>
        <p:spPr>
          <a:xfrm>
            <a:off x="4572000" y="3429006"/>
            <a:ext cx="4572000" cy="3428998"/>
          </a:xfrm>
          <a:prstGeom prst="rect">
            <a:avLst/>
          </a:prstGeom>
          <a:solidFill>
            <a:schemeClr val="tx2">
              <a:lumMod val="40000"/>
              <a:lumOff val="60000"/>
            </a:schemeClr>
          </a:solidFill>
          <a:effectLst>
            <a:glow rad="101600">
              <a:schemeClr val="tx2">
                <a:alpha val="75000"/>
              </a:schemeClr>
            </a:glow>
            <a:softEdge rad="63500"/>
          </a:effectLst>
        </p:spPr>
        <p:txBody>
          <a:bodyPr wrap="square" lIns="182880" tIns="548640" rIns="91440" bIns="182880" rtlCol="0" anchor="t" anchorCtr="0">
            <a:noAutofit/>
          </a:bodyPr>
          <a:lstStyle/>
          <a:p>
            <a:pPr defTabSz="457200">
              <a:tabLst>
                <a:tab pos="342900" algn="l"/>
              </a:tabLst>
            </a:pPr>
            <a:r>
              <a:rPr lang="en-US" sz="2000" b="1" u="sng" dirty="0">
                <a:solidFill>
                  <a:prstClr val="black"/>
                </a:solidFill>
              </a:rPr>
              <a:t>Domain 3</a:t>
            </a:r>
          </a:p>
          <a:p>
            <a:pPr defTabSz="457200">
              <a:tabLst>
                <a:tab pos="342900" algn="l"/>
              </a:tabLst>
            </a:pPr>
            <a:r>
              <a:rPr lang="en-US" sz="2000" b="1" dirty="0">
                <a:solidFill>
                  <a:prstClr val="black"/>
                </a:solidFill>
              </a:rPr>
              <a:t>Instruction</a:t>
            </a:r>
          </a:p>
        </p:txBody>
      </p:sp>
      <p:sp>
        <p:nvSpPr>
          <p:cNvPr id="59" name="TextBox 58"/>
          <p:cNvSpPr txBox="1"/>
          <p:nvPr/>
        </p:nvSpPr>
        <p:spPr>
          <a:xfrm>
            <a:off x="4572000" y="0"/>
            <a:ext cx="4572000" cy="3428998"/>
          </a:xfrm>
          <a:prstGeom prst="rect">
            <a:avLst/>
          </a:prstGeom>
          <a:solidFill>
            <a:schemeClr val="tx2">
              <a:lumMod val="40000"/>
              <a:lumOff val="60000"/>
            </a:schemeClr>
          </a:solidFill>
          <a:effectLst>
            <a:glow rad="101600">
              <a:schemeClr val="tx2">
                <a:alpha val="75000"/>
              </a:schemeClr>
            </a:glow>
            <a:softEdge rad="63500"/>
          </a:effectLst>
        </p:spPr>
        <p:txBody>
          <a:bodyPr wrap="square" lIns="182880" tIns="548640" rIns="91440" bIns="182880" rtlCol="0" anchor="t" anchorCtr="0">
            <a:noAutofit/>
          </a:bodyPr>
          <a:lstStyle/>
          <a:p>
            <a:pPr defTabSz="457200">
              <a:tabLst>
                <a:tab pos="342900" algn="l"/>
              </a:tabLst>
            </a:pPr>
            <a:r>
              <a:rPr lang="en-US" sz="2000" b="1" u="sng" dirty="0">
                <a:solidFill>
                  <a:prstClr val="black"/>
                </a:solidFill>
              </a:rPr>
              <a:t>Domain 2</a:t>
            </a:r>
          </a:p>
          <a:p>
            <a:pPr defTabSz="457200">
              <a:tabLst>
                <a:tab pos="342900" algn="l"/>
              </a:tabLst>
            </a:pPr>
            <a:r>
              <a:rPr lang="en-US" sz="2000" b="1" dirty="0">
                <a:solidFill>
                  <a:prstClr val="black"/>
                </a:solidFill>
              </a:rPr>
              <a:t>Classroom Environment</a:t>
            </a:r>
            <a:r>
              <a:rPr lang="en-US" sz="1500" dirty="0">
                <a:solidFill>
                  <a:prstClr val="black"/>
                </a:solidFill>
              </a:rPr>
              <a:t>	</a:t>
            </a:r>
          </a:p>
        </p:txBody>
      </p:sp>
      <p:sp>
        <p:nvSpPr>
          <p:cNvPr id="39" name="TextBox 38"/>
          <p:cNvSpPr txBox="1"/>
          <p:nvPr/>
        </p:nvSpPr>
        <p:spPr>
          <a:xfrm>
            <a:off x="4572000" y="3428998"/>
            <a:ext cx="4572000" cy="3428998"/>
          </a:xfrm>
          <a:prstGeom prst="rect">
            <a:avLst/>
          </a:prstGeom>
          <a:solidFill>
            <a:schemeClr val="tx2">
              <a:lumMod val="40000"/>
              <a:lumOff val="60000"/>
            </a:schemeClr>
          </a:solidFill>
          <a:effectLst>
            <a:glow rad="101600">
              <a:schemeClr val="tx2">
                <a:alpha val="75000"/>
              </a:schemeClr>
            </a:glow>
            <a:softEdge rad="63500"/>
          </a:effectLst>
        </p:spPr>
        <p:txBody>
          <a:bodyPr wrap="square" lIns="182880" tIns="548640" rIns="91440" bIns="182880" rtlCol="0" anchor="t" anchorCtr="0">
            <a:noAutofit/>
          </a:bodyPr>
          <a:lstStyle/>
          <a:p>
            <a:pPr defTabSz="457200">
              <a:tabLst>
                <a:tab pos="342900" algn="l"/>
              </a:tabLst>
            </a:pPr>
            <a:r>
              <a:rPr lang="en-US" sz="2000" b="1" u="sng" dirty="0">
                <a:solidFill>
                  <a:prstClr val="black"/>
                </a:solidFill>
              </a:rPr>
              <a:t>Domain 3</a:t>
            </a:r>
          </a:p>
          <a:p>
            <a:pPr defTabSz="457200">
              <a:tabLst>
                <a:tab pos="342900" algn="l"/>
              </a:tabLst>
            </a:pPr>
            <a:r>
              <a:rPr lang="en-US" sz="2000" b="1" dirty="0">
                <a:solidFill>
                  <a:prstClr val="black"/>
                </a:solidFill>
              </a:rPr>
              <a:t>Instruction</a:t>
            </a:r>
          </a:p>
          <a:p>
            <a:pPr defTabSz="457200">
              <a:tabLst>
                <a:tab pos="342900" algn="l"/>
              </a:tabLst>
            </a:pPr>
            <a:endParaRPr lang="en-US" sz="1500" dirty="0">
              <a:solidFill>
                <a:prstClr val="black"/>
              </a:solidFill>
            </a:endParaRPr>
          </a:p>
          <a:p>
            <a:pPr defTabSz="457200">
              <a:tabLst>
                <a:tab pos="342900" algn="l"/>
              </a:tabLst>
            </a:pPr>
            <a:r>
              <a:rPr lang="en-US" sz="1500" dirty="0">
                <a:solidFill>
                  <a:prstClr val="black"/>
                </a:solidFill>
              </a:rPr>
              <a:t>3a	Communicating with Students</a:t>
            </a:r>
          </a:p>
          <a:p>
            <a:pPr defTabSz="457200">
              <a:tabLst>
                <a:tab pos="342900" algn="l"/>
              </a:tabLst>
            </a:pPr>
            <a:r>
              <a:rPr lang="en-US" sz="1500" dirty="0">
                <a:solidFill>
                  <a:prstClr val="black"/>
                </a:solidFill>
              </a:rPr>
              <a:t>3b	Using Questioning and Discussion Techniques</a:t>
            </a:r>
          </a:p>
          <a:p>
            <a:pPr defTabSz="457200">
              <a:tabLst>
                <a:tab pos="342900" algn="l"/>
              </a:tabLst>
            </a:pPr>
            <a:r>
              <a:rPr lang="en-US" sz="1500" dirty="0">
                <a:solidFill>
                  <a:prstClr val="black"/>
                </a:solidFill>
              </a:rPr>
              <a:t>3c	Engaging Students in Learning</a:t>
            </a:r>
          </a:p>
          <a:p>
            <a:pPr defTabSz="457200">
              <a:tabLst>
                <a:tab pos="342900" algn="l"/>
              </a:tabLst>
            </a:pPr>
            <a:r>
              <a:rPr lang="en-US" sz="1500" dirty="0">
                <a:solidFill>
                  <a:prstClr val="black"/>
                </a:solidFill>
              </a:rPr>
              <a:t>3d	Using Assessment in Instruction</a:t>
            </a:r>
          </a:p>
          <a:p>
            <a:pPr defTabSz="457200">
              <a:tabLst>
                <a:tab pos="342900" algn="l"/>
              </a:tabLst>
            </a:pPr>
            <a:r>
              <a:rPr lang="en-US" sz="1500" dirty="0">
                <a:solidFill>
                  <a:prstClr val="black"/>
                </a:solidFill>
              </a:rPr>
              <a:t>3e	Demonstrating Flexibility &amp; Responsiveness</a:t>
            </a:r>
          </a:p>
        </p:txBody>
      </p:sp>
      <p:sp>
        <p:nvSpPr>
          <p:cNvPr id="64" name="TextBox 63"/>
          <p:cNvSpPr txBox="1"/>
          <p:nvPr/>
        </p:nvSpPr>
        <p:spPr>
          <a:xfrm>
            <a:off x="4572000" y="3429006"/>
            <a:ext cx="4572000" cy="3428998"/>
          </a:xfrm>
          <a:prstGeom prst="rect">
            <a:avLst/>
          </a:prstGeom>
          <a:solidFill>
            <a:schemeClr val="accent2">
              <a:lumMod val="60000"/>
              <a:lumOff val="40000"/>
            </a:schemeClr>
          </a:solidFill>
          <a:effectLst>
            <a:glow rad="101600">
              <a:schemeClr val="tx2">
                <a:alpha val="75000"/>
              </a:schemeClr>
            </a:glow>
            <a:softEdge rad="63500"/>
          </a:effectLst>
        </p:spPr>
        <p:txBody>
          <a:bodyPr wrap="square" lIns="182880" tIns="548640" rIns="91440" bIns="182880" rtlCol="0" anchor="t" anchorCtr="0">
            <a:noAutofit/>
          </a:bodyPr>
          <a:lstStyle/>
          <a:p>
            <a:pPr defTabSz="457200">
              <a:tabLst>
                <a:tab pos="342900" algn="l"/>
              </a:tabLst>
            </a:pPr>
            <a:r>
              <a:rPr lang="en-US" sz="2000" b="1" u="sng" dirty="0">
                <a:solidFill>
                  <a:prstClr val="black"/>
                </a:solidFill>
              </a:rPr>
              <a:t>Domain 3</a:t>
            </a:r>
          </a:p>
          <a:p>
            <a:pPr defTabSz="457200">
              <a:tabLst>
                <a:tab pos="342900" algn="l"/>
              </a:tabLst>
            </a:pPr>
            <a:r>
              <a:rPr lang="en-US" sz="2000" b="1" dirty="0">
                <a:solidFill>
                  <a:prstClr val="black"/>
                </a:solidFill>
              </a:rPr>
              <a:t>Instruction</a:t>
            </a:r>
          </a:p>
          <a:p>
            <a:pPr defTabSz="457200">
              <a:tabLst>
                <a:tab pos="342900" algn="l"/>
              </a:tabLst>
            </a:pPr>
            <a:endParaRPr lang="en-US" sz="1500" dirty="0">
              <a:solidFill>
                <a:prstClr val="black"/>
              </a:solidFill>
            </a:endParaRPr>
          </a:p>
          <a:p>
            <a:pPr defTabSz="457200">
              <a:tabLst>
                <a:tab pos="342900" algn="l"/>
              </a:tabLst>
            </a:pPr>
            <a:r>
              <a:rPr lang="en-US" sz="1500" dirty="0">
                <a:solidFill>
                  <a:prstClr val="black"/>
                </a:solidFill>
              </a:rPr>
              <a:t>3a	Communicating with Students</a:t>
            </a:r>
          </a:p>
          <a:p>
            <a:pPr defTabSz="457200">
              <a:tabLst>
                <a:tab pos="342900" algn="l"/>
              </a:tabLst>
            </a:pPr>
            <a:r>
              <a:rPr lang="en-US" sz="1500" dirty="0">
                <a:solidFill>
                  <a:prstClr val="black"/>
                </a:solidFill>
              </a:rPr>
              <a:t>3b	Using Questioning and Discussion Techniques</a:t>
            </a:r>
          </a:p>
          <a:p>
            <a:pPr defTabSz="457200">
              <a:tabLst>
                <a:tab pos="342900" algn="l"/>
              </a:tabLst>
            </a:pPr>
            <a:r>
              <a:rPr lang="en-US" sz="1500" dirty="0">
                <a:solidFill>
                  <a:prstClr val="black"/>
                </a:solidFill>
              </a:rPr>
              <a:t>3c	Engaging Students in Learning</a:t>
            </a:r>
          </a:p>
          <a:p>
            <a:pPr defTabSz="457200">
              <a:tabLst>
                <a:tab pos="342900" algn="l"/>
              </a:tabLst>
            </a:pPr>
            <a:r>
              <a:rPr lang="en-US" sz="1500" dirty="0">
                <a:solidFill>
                  <a:prstClr val="black"/>
                </a:solidFill>
              </a:rPr>
              <a:t>3d	Using Assessment in Instruction</a:t>
            </a:r>
          </a:p>
          <a:p>
            <a:pPr defTabSz="457200">
              <a:tabLst>
                <a:tab pos="342900" algn="l"/>
              </a:tabLst>
            </a:pPr>
            <a:r>
              <a:rPr lang="en-US" sz="1500" dirty="0">
                <a:solidFill>
                  <a:prstClr val="black"/>
                </a:solidFill>
              </a:rPr>
              <a:t>3e	Demonstrating Flexibility &amp; Responsiveness</a:t>
            </a:r>
          </a:p>
        </p:txBody>
      </p:sp>
      <p:sp>
        <p:nvSpPr>
          <p:cNvPr id="38" name="TextBox 37"/>
          <p:cNvSpPr txBox="1"/>
          <p:nvPr/>
        </p:nvSpPr>
        <p:spPr>
          <a:xfrm>
            <a:off x="4572000" y="0"/>
            <a:ext cx="4572000" cy="3428998"/>
          </a:xfrm>
          <a:prstGeom prst="rect">
            <a:avLst/>
          </a:prstGeom>
          <a:solidFill>
            <a:schemeClr val="tx2">
              <a:lumMod val="40000"/>
              <a:lumOff val="60000"/>
            </a:schemeClr>
          </a:solidFill>
          <a:effectLst>
            <a:glow rad="101600">
              <a:schemeClr val="tx2">
                <a:alpha val="75000"/>
              </a:schemeClr>
            </a:glow>
            <a:softEdge rad="63500"/>
          </a:effectLst>
        </p:spPr>
        <p:txBody>
          <a:bodyPr wrap="square" lIns="182880" tIns="548640" rIns="91440" bIns="182880" rtlCol="0" anchor="t" anchorCtr="0">
            <a:noAutofit/>
          </a:bodyPr>
          <a:lstStyle/>
          <a:p>
            <a:pPr defTabSz="457200">
              <a:tabLst>
                <a:tab pos="342900" algn="l"/>
              </a:tabLst>
            </a:pPr>
            <a:r>
              <a:rPr lang="en-US" sz="2000" b="1" u="sng" dirty="0">
                <a:solidFill>
                  <a:prstClr val="black"/>
                </a:solidFill>
              </a:rPr>
              <a:t>Domain 2</a:t>
            </a:r>
          </a:p>
          <a:p>
            <a:pPr defTabSz="457200">
              <a:tabLst>
                <a:tab pos="342900" algn="l"/>
              </a:tabLst>
            </a:pPr>
            <a:r>
              <a:rPr lang="en-US" sz="2000" b="1" dirty="0">
                <a:solidFill>
                  <a:prstClr val="black"/>
                </a:solidFill>
              </a:rPr>
              <a:t>Classroom Environment</a:t>
            </a:r>
          </a:p>
          <a:p>
            <a:pPr defTabSz="457200">
              <a:tabLst>
                <a:tab pos="342900" algn="l"/>
              </a:tabLst>
            </a:pPr>
            <a:endParaRPr lang="en-US" sz="1500" dirty="0">
              <a:solidFill>
                <a:prstClr val="black"/>
              </a:solidFill>
            </a:endParaRPr>
          </a:p>
          <a:p>
            <a:pPr defTabSz="457200">
              <a:tabLst>
                <a:tab pos="342900" algn="l"/>
              </a:tabLst>
            </a:pPr>
            <a:r>
              <a:rPr lang="en-US" sz="1500" dirty="0">
                <a:solidFill>
                  <a:prstClr val="black"/>
                </a:solidFill>
              </a:rPr>
              <a:t>2a	Creating an Environment of Respect &amp; Rapport</a:t>
            </a:r>
          </a:p>
          <a:p>
            <a:pPr defTabSz="457200">
              <a:tabLst>
                <a:tab pos="342900" algn="l"/>
              </a:tabLst>
            </a:pPr>
            <a:r>
              <a:rPr lang="en-US" sz="1500" dirty="0">
                <a:solidFill>
                  <a:prstClr val="black"/>
                </a:solidFill>
              </a:rPr>
              <a:t>2b	Establishing a Culture of Learning</a:t>
            </a:r>
          </a:p>
          <a:p>
            <a:pPr defTabSz="457200">
              <a:tabLst>
                <a:tab pos="342900" algn="l"/>
              </a:tabLst>
            </a:pPr>
            <a:r>
              <a:rPr lang="en-US" sz="1500" dirty="0">
                <a:solidFill>
                  <a:prstClr val="black"/>
                </a:solidFill>
              </a:rPr>
              <a:t>2c	Managing Classroom Procedures</a:t>
            </a:r>
          </a:p>
          <a:p>
            <a:pPr defTabSz="457200">
              <a:tabLst>
                <a:tab pos="342900" algn="l"/>
              </a:tabLst>
            </a:pPr>
            <a:r>
              <a:rPr lang="en-US" sz="1500" dirty="0">
                <a:solidFill>
                  <a:prstClr val="black"/>
                </a:solidFill>
              </a:rPr>
              <a:t>2d	Managing Student Behavior</a:t>
            </a:r>
          </a:p>
          <a:p>
            <a:pPr defTabSz="457200">
              <a:tabLst>
                <a:tab pos="342900" algn="l"/>
              </a:tabLst>
            </a:pPr>
            <a:r>
              <a:rPr lang="en-US" sz="1500" dirty="0">
                <a:solidFill>
                  <a:prstClr val="black"/>
                </a:solidFill>
              </a:rPr>
              <a:t>2e	Organizing Physical Space</a:t>
            </a:r>
          </a:p>
        </p:txBody>
      </p:sp>
      <p:sp>
        <p:nvSpPr>
          <p:cNvPr id="60" name="TextBox 59"/>
          <p:cNvSpPr txBox="1"/>
          <p:nvPr/>
        </p:nvSpPr>
        <p:spPr>
          <a:xfrm>
            <a:off x="0" y="3429006"/>
            <a:ext cx="4572000" cy="3428998"/>
          </a:xfrm>
          <a:prstGeom prst="rect">
            <a:avLst/>
          </a:prstGeom>
          <a:solidFill>
            <a:schemeClr val="tx2">
              <a:lumMod val="40000"/>
              <a:lumOff val="60000"/>
            </a:schemeClr>
          </a:solidFill>
          <a:effectLst>
            <a:glow rad="101600">
              <a:schemeClr val="tx2">
                <a:alpha val="75000"/>
              </a:schemeClr>
            </a:glow>
            <a:softEdge rad="63500"/>
          </a:effectLst>
        </p:spPr>
        <p:txBody>
          <a:bodyPr wrap="square" lIns="182880" tIns="548640" rIns="91440" bIns="182880" rtlCol="0" anchor="t" anchorCtr="0">
            <a:noAutofit/>
          </a:bodyPr>
          <a:lstStyle/>
          <a:p>
            <a:pPr defTabSz="457200">
              <a:tabLst>
                <a:tab pos="342900" algn="l"/>
              </a:tabLst>
            </a:pPr>
            <a:r>
              <a:rPr lang="en-US" sz="2000" b="1" u="sng" dirty="0">
                <a:solidFill>
                  <a:prstClr val="black"/>
                </a:solidFill>
              </a:rPr>
              <a:t>Domain 4</a:t>
            </a:r>
          </a:p>
          <a:p>
            <a:pPr defTabSz="457200">
              <a:tabLst>
                <a:tab pos="342900" algn="l"/>
              </a:tabLst>
            </a:pPr>
            <a:r>
              <a:rPr lang="en-US" sz="2000" b="1" dirty="0">
                <a:solidFill>
                  <a:prstClr val="black"/>
                </a:solidFill>
              </a:rPr>
              <a:t>Professional Responsibilities</a:t>
            </a:r>
          </a:p>
        </p:txBody>
      </p:sp>
      <p:sp>
        <p:nvSpPr>
          <p:cNvPr id="58" name="TextBox 57"/>
          <p:cNvSpPr txBox="1"/>
          <p:nvPr/>
        </p:nvSpPr>
        <p:spPr>
          <a:xfrm>
            <a:off x="0" y="0"/>
            <a:ext cx="4572000" cy="3428998"/>
          </a:xfrm>
          <a:prstGeom prst="rect">
            <a:avLst/>
          </a:prstGeom>
          <a:solidFill>
            <a:schemeClr val="tx2">
              <a:lumMod val="40000"/>
              <a:lumOff val="60000"/>
            </a:schemeClr>
          </a:solidFill>
          <a:effectLst>
            <a:glow rad="101600">
              <a:schemeClr val="tx2">
                <a:alpha val="75000"/>
              </a:schemeClr>
            </a:glow>
            <a:softEdge rad="63500"/>
          </a:effectLst>
        </p:spPr>
        <p:txBody>
          <a:bodyPr wrap="square" lIns="182880" tIns="548640" rIns="91440" bIns="182880" rtlCol="0" anchor="t" anchorCtr="0">
            <a:noAutofit/>
          </a:bodyPr>
          <a:lstStyle/>
          <a:p>
            <a:pPr defTabSz="457200">
              <a:tabLst>
                <a:tab pos="342900" algn="l"/>
              </a:tabLst>
            </a:pPr>
            <a:r>
              <a:rPr lang="en-US" sz="2000" b="1" u="sng" dirty="0">
                <a:solidFill>
                  <a:prstClr val="black"/>
                </a:solidFill>
              </a:rPr>
              <a:t>Domain 1</a:t>
            </a:r>
          </a:p>
          <a:p>
            <a:pPr defTabSz="457200">
              <a:tabLst>
                <a:tab pos="342900" algn="l"/>
              </a:tabLst>
            </a:pPr>
            <a:r>
              <a:rPr lang="en-US" sz="2000" b="1" dirty="0">
                <a:solidFill>
                  <a:prstClr val="black"/>
                </a:solidFill>
              </a:rPr>
              <a:t>Planning and Preparation</a:t>
            </a:r>
          </a:p>
        </p:txBody>
      </p:sp>
      <p:sp>
        <p:nvSpPr>
          <p:cNvPr id="32" name="TextBox 31"/>
          <p:cNvSpPr txBox="1"/>
          <p:nvPr/>
        </p:nvSpPr>
        <p:spPr>
          <a:xfrm>
            <a:off x="0" y="3429006"/>
            <a:ext cx="4572000" cy="3428998"/>
          </a:xfrm>
          <a:prstGeom prst="rect">
            <a:avLst/>
          </a:prstGeom>
          <a:solidFill>
            <a:schemeClr val="tx2">
              <a:lumMod val="40000"/>
              <a:lumOff val="60000"/>
            </a:schemeClr>
          </a:solidFill>
          <a:effectLst>
            <a:glow rad="101600">
              <a:schemeClr val="tx2">
                <a:alpha val="75000"/>
              </a:schemeClr>
            </a:glow>
            <a:softEdge rad="63500"/>
          </a:effectLst>
        </p:spPr>
        <p:txBody>
          <a:bodyPr wrap="square" lIns="182880" tIns="548640" rIns="91440" bIns="182880" rtlCol="0" anchor="t" anchorCtr="0">
            <a:noAutofit/>
          </a:bodyPr>
          <a:lstStyle/>
          <a:p>
            <a:pPr defTabSz="457200">
              <a:tabLst>
                <a:tab pos="342900" algn="l"/>
              </a:tabLst>
            </a:pPr>
            <a:r>
              <a:rPr lang="en-US" sz="2000" b="1" u="sng" dirty="0">
                <a:solidFill>
                  <a:prstClr val="black"/>
                </a:solidFill>
              </a:rPr>
              <a:t>Domain 4</a:t>
            </a:r>
          </a:p>
          <a:p>
            <a:pPr defTabSz="457200">
              <a:tabLst>
                <a:tab pos="342900" algn="l"/>
              </a:tabLst>
            </a:pPr>
            <a:r>
              <a:rPr lang="en-US" sz="2000" b="1" dirty="0">
                <a:solidFill>
                  <a:prstClr val="black"/>
                </a:solidFill>
              </a:rPr>
              <a:t>Professional Responsibilities</a:t>
            </a:r>
          </a:p>
          <a:p>
            <a:pPr defTabSz="457200">
              <a:tabLst>
                <a:tab pos="342900" algn="l"/>
              </a:tabLst>
            </a:pPr>
            <a:endParaRPr lang="en-US" sz="1500" dirty="0">
              <a:solidFill>
                <a:prstClr val="black"/>
              </a:solidFill>
            </a:endParaRPr>
          </a:p>
          <a:p>
            <a:pPr defTabSz="457200">
              <a:tabLst>
                <a:tab pos="342900" algn="l"/>
              </a:tabLst>
            </a:pPr>
            <a:r>
              <a:rPr lang="en-US" sz="1500" dirty="0">
                <a:solidFill>
                  <a:prstClr val="black"/>
                </a:solidFill>
              </a:rPr>
              <a:t>4a	Reflecting on Teaching</a:t>
            </a:r>
          </a:p>
          <a:p>
            <a:pPr defTabSz="457200">
              <a:tabLst>
                <a:tab pos="342900" algn="l"/>
              </a:tabLst>
            </a:pPr>
            <a:r>
              <a:rPr lang="en-US" sz="1500" dirty="0">
                <a:solidFill>
                  <a:prstClr val="black"/>
                </a:solidFill>
              </a:rPr>
              <a:t>4b	Maintaining Accurate Records</a:t>
            </a:r>
          </a:p>
          <a:p>
            <a:pPr defTabSz="457200">
              <a:tabLst>
                <a:tab pos="342900" algn="l"/>
              </a:tabLst>
            </a:pPr>
            <a:r>
              <a:rPr lang="en-US" sz="1500" dirty="0">
                <a:solidFill>
                  <a:prstClr val="black"/>
                </a:solidFill>
              </a:rPr>
              <a:t>4c	Communicating with Families</a:t>
            </a:r>
          </a:p>
          <a:p>
            <a:pPr defTabSz="457200">
              <a:tabLst>
                <a:tab pos="342900" algn="l"/>
              </a:tabLst>
            </a:pPr>
            <a:r>
              <a:rPr lang="en-US" sz="1500" dirty="0">
                <a:solidFill>
                  <a:prstClr val="black"/>
                </a:solidFill>
              </a:rPr>
              <a:t>4d	Participating in a Professional Community</a:t>
            </a:r>
          </a:p>
          <a:p>
            <a:pPr defTabSz="457200">
              <a:tabLst>
                <a:tab pos="342900" algn="l"/>
              </a:tabLst>
            </a:pPr>
            <a:r>
              <a:rPr lang="en-US" sz="1500" dirty="0">
                <a:solidFill>
                  <a:prstClr val="black"/>
                </a:solidFill>
              </a:rPr>
              <a:t>4e	Growing and Developing Professionally</a:t>
            </a:r>
          </a:p>
          <a:p>
            <a:pPr defTabSz="457200">
              <a:tabLst>
                <a:tab pos="342900" algn="l"/>
              </a:tabLst>
            </a:pPr>
            <a:r>
              <a:rPr lang="en-US" sz="1500" dirty="0">
                <a:solidFill>
                  <a:prstClr val="black"/>
                </a:solidFill>
              </a:rPr>
              <a:t>4f	Showing Professionalism</a:t>
            </a:r>
          </a:p>
        </p:txBody>
      </p:sp>
      <p:sp>
        <p:nvSpPr>
          <p:cNvPr id="11" name="TextBox 10"/>
          <p:cNvSpPr txBox="1"/>
          <p:nvPr/>
        </p:nvSpPr>
        <p:spPr>
          <a:xfrm>
            <a:off x="0" y="8"/>
            <a:ext cx="4572000" cy="3428998"/>
          </a:xfrm>
          <a:prstGeom prst="rect">
            <a:avLst/>
          </a:prstGeom>
          <a:solidFill>
            <a:schemeClr val="tx2">
              <a:lumMod val="40000"/>
              <a:lumOff val="60000"/>
            </a:schemeClr>
          </a:solidFill>
          <a:effectLst>
            <a:glow rad="101600">
              <a:schemeClr val="tx2">
                <a:alpha val="75000"/>
              </a:schemeClr>
            </a:glow>
            <a:softEdge rad="63500"/>
          </a:effectLst>
        </p:spPr>
        <p:txBody>
          <a:bodyPr wrap="square" lIns="182880" tIns="548640" rIns="91440" bIns="182880" rtlCol="0" anchor="t" anchorCtr="0">
            <a:noAutofit/>
          </a:bodyPr>
          <a:lstStyle/>
          <a:p>
            <a:pPr defTabSz="457200">
              <a:tabLst>
                <a:tab pos="342900" algn="l"/>
              </a:tabLst>
            </a:pPr>
            <a:r>
              <a:rPr lang="en-US" sz="2000" b="1" u="sng" dirty="0">
                <a:solidFill>
                  <a:prstClr val="black"/>
                </a:solidFill>
              </a:rPr>
              <a:t>Domain 1</a:t>
            </a:r>
          </a:p>
          <a:p>
            <a:pPr defTabSz="457200">
              <a:tabLst>
                <a:tab pos="342900" algn="l"/>
              </a:tabLst>
            </a:pPr>
            <a:r>
              <a:rPr lang="en-US" sz="2000" b="1" dirty="0">
                <a:solidFill>
                  <a:prstClr val="black"/>
                </a:solidFill>
              </a:rPr>
              <a:t>Planning and Preparation</a:t>
            </a:r>
          </a:p>
          <a:p>
            <a:pPr defTabSz="457200">
              <a:tabLst>
                <a:tab pos="342900" algn="l"/>
              </a:tabLst>
            </a:pPr>
            <a:endParaRPr lang="en-US" sz="1500" dirty="0">
              <a:solidFill>
                <a:prstClr val="black"/>
              </a:solidFill>
            </a:endParaRPr>
          </a:p>
          <a:p>
            <a:pPr defTabSz="457200">
              <a:tabLst>
                <a:tab pos="342900" algn="l"/>
              </a:tabLst>
            </a:pPr>
            <a:r>
              <a:rPr lang="en-US" sz="1500" dirty="0">
                <a:solidFill>
                  <a:prstClr val="black"/>
                </a:solidFill>
              </a:rPr>
              <a:t>1a	Demonstrating Knowledge of Content &amp; Pedagogy</a:t>
            </a:r>
          </a:p>
          <a:p>
            <a:pPr defTabSz="457200">
              <a:tabLst>
                <a:tab pos="342900" algn="l"/>
              </a:tabLst>
            </a:pPr>
            <a:r>
              <a:rPr lang="en-US" sz="1500" dirty="0">
                <a:solidFill>
                  <a:prstClr val="black"/>
                </a:solidFill>
              </a:rPr>
              <a:t>1b	Demonstrating Knowledge of Students</a:t>
            </a:r>
          </a:p>
          <a:p>
            <a:pPr defTabSz="457200">
              <a:tabLst>
                <a:tab pos="342900" algn="l"/>
              </a:tabLst>
            </a:pPr>
            <a:r>
              <a:rPr lang="en-US" sz="1500" dirty="0">
                <a:solidFill>
                  <a:prstClr val="black"/>
                </a:solidFill>
              </a:rPr>
              <a:t>1c	Setting Instructional Outcomes</a:t>
            </a:r>
          </a:p>
          <a:p>
            <a:pPr defTabSz="457200">
              <a:tabLst>
                <a:tab pos="342900" algn="l"/>
              </a:tabLst>
            </a:pPr>
            <a:r>
              <a:rPr lang="en-US" sz="1500" dirty="0">
                <a:solidFill>
                  <a:prstClr val="black"/>
                </a:solidFill>
              </a:rPr>
              <a:t>1d	Demonstrating Knowledge of Resources</a:t>
            </a:r>
          </a:p>
          <a:p>
            <a:pPr defTabSz="457200">
              <a:tabLst>
                <a:tab pos="342900" algn="l"/>
              </a:tabLst>
            </a:pPr>
            <a:r>
              <a:rPr lang="en-US" sz="1500" dirty="0">
                <a:solidFill>
                  <a:prstClr val="black"/>
                </a:solidFill>
              </a:rPr>
              <a:t>1e	Designing Coherent Instruction</a:t>
            </a:r>
          </a:p>
          <a:p>
            <a:pPr defTabSz="457200">
              <a:tabLst>
                <a:tab pos="342900" algn="l"/>
              </a:tabLst>
            </a:pPr>
            <a:r>
              <a:rPr lang="en-US" sz="1500" dirty="0">
                <a:solidFill>
                  <a:prstClr val="black"/>
                </a:solidFill>
              </a:rPr>
              <a:t>1f	Designing Student Assessment</a:t>
            </a:r>
          </a:p>
        </p:txBody>
      </p:sp>
      <p:sp>
        <p:nvSpPr>
          <p:cNvPr id="63" name="TextBox 62"/>
          <p:cNvSpPr txBox="1"/>
          <p:nvPr/>
        </p:nvSpPr>
        <p:spPr>
          <a:xfrm>
            <a:off x="4572000" y="8"/>
            <a:ext cx="4572000" cy="3428998"/>
          </a:xfrm>
          <a:prstGeom prst="rect">
            <a:avLst/>
          </a:prstGeom>
          <a:solidFill>
            <a:schemeClr val="accent2">
              <a:lumMod val="60000"/>
              <a:lumOff val="40000"/>
            </a:schemeClr>
          </a:solidFill>
          <a:effectLst>
            <a:glow rad="101600">
              <a:schemeClr val="tx2">
                <a:alpha val="75000"/>
              </a:schemeClr>
            </a:glow>
            <a:softEdge rad="63500"/>
          </a:effectLst>
        </p:spPr>
        <p:txBody>
          <a:bodyPr wrap="square" lIns="182880" tIns="548640" rIns="91440" bIns="182880" rtlCol="0" anchor="t" anchorCtr="0">
            <a:noAutofit/>
          </a:bodyPr>
          <a:lstStyle/>
          <a:p>
            <a:pPr defTabSz="457200">
              <a:tabLst>
                <a:tab pos="342900" algn="l"/>
              </a:tabLst>
            </a:pPr>
            <a:r>
              <a:rPr lang="en-US" sz="2000" b="1" u="sng" dirty="0">
                <a:solidFill>
                  <a:prstClr val="black"/>
                </a:solidFill>
              </a:rPr>
              <a:t>Domain 2</a:t>
            </a:r>
          </a:p>
          <a:p>
            <a:pPr defTabSz="457200">
              <a:tabLst>
                <a:tab pos="342900" algn="l"/>
              </a:tabLst>
            </a:pPr>
            <a:r>
              <a:rPr lang="en-US" sz="2000" b="1" dirty="0">
                <a:solidFill>
                  <a:prstClr val="black"/>
                </a:solidFill>
              </a:rPr>
              <a:t>Classroom Environment</a:t>
            </a:r>
          </a:p>
          <a:p>
            <a:pPr defTabSz="457200">
              <a:tabLst>
                <a:tab pos="342900" algn="l"/>
              </a:tabLst>
            </a:pPr>
            <a:endParaRPr lang="en-US" sz="1500" dirty="0">
              <a:solidFill>
                <a:prstClr val="black"/>
              </a:solidFill>
            </a:endParaRPr>
          </a:p>
          <a:p>
            <a:pPr defTabSz="457200">
              <a:tabLst>
                <a:tab pos="342900" algn="l"/>
              </a:tabLst>
            </a:pPr>
            <a:r>
              <a:rPr lang="en-US" sz="1500" dirty="0">
                <a:solidFill>
                  <a:prstClr val="black"/>
                </a:solidFill>
              </a:rPr>
              <a:t>2a	Creating an Environment of Respect &amp; Rapport</a:t>
            </a:r>
          </a:p>
          <a:p>
            <a:pPr defTabSz="457200">
              <a:tabLst>
                <a:tab pos="342900" algn="l"/>
              </a:tabLst>
            </a:pPr>
            <a:r>
              <a:rPr lang="en-US" sz="1500" dirty="0">
                <a:solidFill>
                  <a:prstClr val="black"/>
                </a:solidFill>
              </a:rPr>
              <a:t>2b	Establishing a Culture of Learning</a:t>
            </a:r>
          </a:p>
          <a:p>
            <a:pPr defTabSz="457200">
              <a:tabLst>
                <a:tab pos="342900" algn="l"/>
              </a:tabLst>
            </a:pPr>
            <a:r>
              <a:rPr lang="en-US" sz="1500" dirty="0">
                <a:solidFill>
                  <a:prstClr val="black"/>
                </a:solidFill>
              </a:rPr>
              <a:t>2c	Managing Classroom Procedures</a:t>
            </a:r>
          </a:p>
          <a:p>
            <a:pPr defTabSz="457200">
              <a:tabLst>
                <a:tab pos="342900" algn="l"/>
              </a:tabLst>
            </a:pPr>
            <a:r>
              <a:rPr lang="en-US" sz="1500" dirty="0">
                <a:solidFill>
                  <a:prstClr val="black"/>
                </a:solidFill>
              </a:rPr>
              <a:t>2d	Managing Student Behavior</a:t>
            </a:r>
          </a:p>
          <a:p>
            <a:pPr defTabSz="457200">
              <a:tabLst>
                <a:tab pos="342900" algn="l"/>
              </a:tabLst>
            </a:pPr>
            <a:r>
              <a:rPr lang="en-US" sz="1500" dirty="0">
                <a:solidFill>
                  <a:prstClr val="black"/>
                </a:solidFill>
              </a:rPr>
              <a:t>2e	Organizing Physical Space</a:t>
            </a:r>
          </a:p>
        </p:txBody>
      </p:sp>
      <p:sp>
        <p:nvSpPr>
          <p:cNvPr id="83" name="Rectangle 82"/>
          <p:cNvSpPr/>
          <p:nvPr/>
        </p:nvSpPr>
        <p:spPr>
          <a:xfrm>
            <a:off x="2057400" y="3124201"/>
            <a:ext cx="5054600" cy="609594"/>
          </a:xfrm>
          <a:prstGeom prst="rect">
            <a:avLst/>
          </a:prstGeom>
          <a:solidFill>
            <a:schemeClr val="accent6">
              <a:lumMod val="50000"/>
            </a:schemeClr>
          </a:solidFill>
          <a:effectLst>
            <a:glow>
              <a:schemeClr val="accent6">
                <a:lumMod val="60000"/>
                <a:lumOff val="40000"/>
              </a:schemeClr>
            </a:glow>
            <a:outerShdw blurRad="40000" dist="23000" dir="5400000" rotWithShape="0">
              <a:srgbClr val="000000">
                <a:alpha val="35000"/>
              </a:srgbClr>
            </a:outerShdw>
            <a:softEdge rad="50800"/>
          </a:effectLst>
        </p:spPr>
        <p:style>
          <a:lnRef idx="1">
            <a:schemeClr val="accent1"/>
          </a:lnRef>
          <a:fillRef idx="3">
            <a:schemeClr val="accent1"/>
          </a:fillRef>
          <a:effectRef idx="2">
            <a:schemeClr val="accent1"/>
          </a:effectRef>
          <a:fontRef idx="minor">
            <a:schemeClr val="lt1"/>
          </a:fontRef>
        </p:style>
        <p:txBody>
          <a:bodyPr lIns="91440" tIns="91440" rIns="91440" bIns="91440" rtlCol="0" anchor="ctr"/>
          <a:lstStyle/>
          <a:p>
            <a:pPr algn="ctr" defTabSz="457200"/>
            <a:r>
              <a:rPr lang="en-US" sz="2400" dirty="0">
                <a:solidFill>
                  <a:prstClr val="white"/>
                </a:solidFill>
              </a:rPr>
              <a:t>The Danielson Framework for Teaching</a:t>
            </a:r>
          </a:p>
        </p:txBody>
      </p:sp>
    </p:spTree>
    <p:extLst>
      <p:ext uri="{BB962C8B-B14F-4D97-AF65-F5344CB8AC3E}">
        <p14:creationId xmlns:p14="http://schemas.microsoft.com/office/powerpoint/2010/main" val="129172724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1000"/>
                                        <p:tgtEl>
                                          <p:spTgt spid="5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9"/>
                                        </p:tgtEl>
                                        <p:attrNameLst>
                                          <p:attrName>style.visibility</p:attrName>
                                        </p:attrNameLst>
                                      </p:cBhvr>
                                      <p:to>
                                        <p:strVal val="visible"/>
                                      </p:to>
                                    </p:set>
                                    <p:animEffect transition="in" filter="fade">
                                      <p:cBhvr>
                                        <p:cTn id="12" dur="1000"/>
                                        <p:tgtEl>
                                          <p:spTgt spid="5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fade">
                                      <p:cBhvr>
                                        <p:cTn id="17" dur="1000"/>
                                        <p:tgtEl>
                                          <p:spTgt spid="6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fade">
                                      <p:cBhvr>
                                        <p:cTn id="22" dur="1000"/>
                                        <p:tgtEl>
                                          <p:spTgt spid="6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fade">
                                      <p:cBhvr>
                                        <p:cTn id="32" dur="1000"/>
                                        <p:tgtEl>
                                          <p:spTgt spid="3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fade">
                                      <p:cBhvr>
                                        <p:cTn id="37" dur="1000"/>
                                        <p:tgtEl>
                                          <p:spTgt spid="3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fade">
                                      <p:cBhvr>
                                        <p:cTn id="42" dur="1000"/>
                                        <p:tgtEl>
                                          <p:spTgt spid="3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3"/>
                                        </p:tgtEl>
                                        <p:attrNameLst>
                                          <p:attrName>style.visibility</p:attrName>
                                        </p:attrNameLst>
                                      </p:cBhvr>
                                      <p:to>
                                        <p:strVal val="visible"/>
                                      </p:to>
                                    </p:set>
                                    <p:animEffect transition="in" filter="fade">
                                      <p:cBhvr>
                                        <p:cTn id="47" dur="2000"/>
                                        <p:tgtEl>
                                          <p:spTgt spid="63"/>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2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9" grpId="0" animBg="1"/>
      <p:bldP spid="39" grpId="0" animBg="1"/>
      <p:bldP spid="64" grpId="0" animBg="1"/>
      <p:bldP spid="38" grpId="0" animBg="1"/>
      <p:bldP spid="60" grpId="0" animBg="1"/>
      <p:bldP spid="58" grpId="0" animBg="1"/>
      <p:bldP spid="32"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7030A0"/>
                </a:solidFill>
              </a:rPr>
              <a:t>Section I – Professional Practices</a:t>
            </a:r>
          </a:p>
        </p:txBody>
      </p:sp>
      <p:sp>
        <p:nvSpPr>
          <p:cNvPr id="3" name="Content Placeholder 2"/>
          <p:cNvSpPr>
            <a:spLocks noGrp="1"/>
          </p:cNvSpPr>
          <p:nvPr>
            <p:ph idx="1"/>
          </p:nvPr>
        </p:nvSpPr>
        <p:spPr/>
        <p:txBody>
          <a:bodyPr>
            <a:normAutofit lnSpcReduction="10000"/>
          </a:bodyPr>
          <a:lstStyle/>
          <a:p>
            <a:pPr marL="0" indent="0">
              <a:buNone/>
            </a:pPr>
            <a:r>
              <a:rPr lang="en-US" dirty="0"/>
              <a:t>2.0  Goal Setting</a:t>
            </a:r>
          </a:p>
          <a:p>
            <a:pPr marL="0" indent="0">
              <a:buNone/>
            </a:pPr>
            <a:endParaRPr lang="en-US" dirty="0"/>
          </a:p>
          <a:p>
            <a:pPr lvl="0">
              <a:lnSpc>
                <a:spcPct val="115000"/>
              </a:lnSpc>
              <a:spcBef>
                <a:spcPts val="0"/>
              </a:spcBef>
              <a:buFont typeface="Symbol"/>
              <a:buChar char=""/>
            </a:pPr>
            <a:r>
              <a:rPr lang="en-US" dirty="0">
                <a:ea typeface="Times New Roman"/>
                <a:cs typeface="Calibri"/>
              </a:rPr>
              <a:t>The </a:t>
            </a:r>
            <a:r>
              <a:rPr lang="en-US" i="1" dirty="0">
                <a:ea typeface="Times New Roman"/>
                <a:cs typeface="Calibri"/>
              </a:rPr>
              <a:t>Mapleton Effectiveness Self-Assessment Tool </a:t>
            </a:r>
            <a:r>
              <a:rPr lang="en-US" dirty="0">
                <a:ea typeface="Times New Roman"/>
                <a:cs typeface="Calibri"/>
              </a:rPr>
              <a:t>is to be used to inform goal setting.  All teachers should complete the self-assessment as a baseline, in the fall.  It can be found on the Mapleton website in the Human Resources </a:t>
            </a:r>
            <a:r>
              <a:rPr lang="en-US" i="1" dirty="0">
                <a:ea typeface="Times New Roman"/>
                <a:cs typeface="Calibri"/>
              </a:rPr>
              <a:t>Educator Effectiveness</a:t>
            </a:r>
            <a:r>
              <a:rPr lang="en-US" dirty="0">
                <a:ea typeface="Times New Roman"/>
                <a:cs typeface="Calibri"/>
              </a:rPr>
              <a:t> Section.</a:t>
            </a:r>
            <a:endParaRPr lang="en-US" sz="2800" dirty="0">
              <a:ea typeface="Calibri"/>
              <a:cs typeface="Times New Roman"/>
            </a:endParaRPr>
          </a:p>
          <a:p>
            <a:pPr marL="400050" lvl="1" indent="0">
              <a:buNone/>
            </a:pPr>
            <a:endParaRPr lang="en-US" i="1" dirty="0"/>
          </a:p>
        </p:txBody>
      </p:sp>
    </p:spTree>
    <p:extLst>
      <p:ext uri="{BB962C8B-B14F-4D97-AF65-F5344CB8AC3E}">
        <p14:creationId xmlns:p14="http://schemas.microsoft.com/office/powerpoint/2010/main" val="19300168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950" y="1143000"/>
            <a:ext cx="86741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914400" y="228600"/>
            <a:ext cx="7162800" cy="369332"/>
          </a:xfrm>
          <a:prstGeom prst="rect">
            <a:avLst/>
          </a:prstGeom>
        </p:spPr>
        <p:txBody>
          <a:bodyPr wrap="square">
            <a:spAutoFit/>
          </a:bodyPr>
          <a:lstStyle/>
          <a:p>
            <a:r>
              <a:rPr lang="en-US" dirty="0"/>
              <a:t>http://www.mapleton.us/files/user/2/file/Self-Assessment%20Tool.docx</a:t>
            </a:r>
          </a:p>
        </p:txBody>
      </p:sp>
    </p:spTree>
    <p:extLst>
      <p:ext uri="{BB962C8B-B14F-4D97-AF65-F5344CB8AC3E}">
        <p14:creationId xmlns:p14="http://schemas.microsoft.com/office/powerpoint/2010/main" val="22535151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77800"/>
            <a:ext cx="9160933" cy="707886"/>
          </a:xfrm>
          <a:prstGeom prst="rect">
            <a:avLst/>
          </a:prstGeom>
          <a:solidFill>
            <a:schemeClr val="tx2"/>
          </a:solidFill>
        </p:spPr>
        <p:txBody>
          <a:bodyPr wrap="square" rtlCol="0">
            <a:spAutoFit/>
          </a:bodyPr>
          <a:lstStyle/>
          <a:p>
            <a:pPr algn="ctr" defTabSz="457200"/>
            <a:r>
              <a:rPr lang="en-US" sz="4000" b="1" dirty="0">
                <a:solidFill>
                  <a:prstClr val="white"/>
                </a:solidFill>
                <a:latin typeface="Helvetica"/>
                <a:cs typeface="Helvetica"/>
              </a:rPr>
              <a:t>Levels of Performance</a:t>
            </a:r>
          </a:p>
        </p:txBody>
      </p:sp>
      <p:sp>
        <p:nvSpPr>
          <p:cNvPr id="5" name="TextBox 4"/>
          <p:cNvSpPr txBox="1"/>
          <p:nvPr/>
        </p:nvSpPr>
        <p:spPr>
          <a:xfrm>
            <a:off x="287867" y="1422403"/>
            <a:ext cx="8636000" cy="369332"/>
          </a:xfrm>
          <a:prstGeom prst="rect">
            <a:avLst/>
          </a:prstGeom>
          <a:noFill/>
        </p:spPr>
        <p:txBody>
          <a:bodyPr wrap="square" numCol="4" rtlCol="0">
            <a:spAutoFit/>
          </a:bodyPr>
          <a:lstStyle/>
          <a:p>
            <a:pPr algn="ctr" defTabSz="457200"/>
            <a:r>
              <a:rPr lang="en-US" b="1" dirty="0">
                <a:solidFill>
                  <a:prstClr val="black"/>
                </a:solidFill>
                <a:latin typeface="Helvetica"/>
                <a:cs typeface="Helvetica"/>
              </a:rPr>
              <a:t>UNSATISFACTORY</a:t>
            </a:r>
          </a:p>
          <a:p>
            <a:pPr algn="ctr" defTabSz="457200"/>
            <a:r>
              <a:rPr lang="en-US" b="1" dirty="0">
                <a:solidFill>
                  <a:prstClr val="black"/>
                </a:solidFill>
                <a:latin typeface="Helvetica"/>
                <a:cs typeface="Helvetica"/>
              </a:rPr>
              <a:t>BASIC</a:t>
            </a:r>
          </a:p>
          <a:p>
            <a:pPr algn="ctr" defTabSz="457200"/>
            <a:r>
              <a:rPr lang="en-US" b="1" dirty="0">
                <a:solidFill>
                  <a:prstClr val="black"/>
                </a:solidFill>
                <a:latin typeface="Helvetica"/>
                <a:cs typeface="Helvetica"/>
              </a:rPr>
              <a:t>PROFICIENT</a:t>
            </a:r>
          </a:p>
          <a:p>
            <a:pPr algn="ctr" defTabSz="457200"/>
            <a:r>
              <a:rPr lang="en-US" b="1" dirty="0">
                <a:solidFill>
                  <a:prstClr val="black"/>
                </a:solidFill>
                <a:latin typeface="Helvetica"/>
                <a:cs typeface="Helvetica"/>
              </a:rPr>
              <a:t>DISTINGUISHED</a:t>
            </a:r>
          </a:p>
        </p:txBody>
      </p:sp>
      <p:sp>
        <p:nvSpPr>
          <p:cNvPr id="6" name="TextBox 5"/>
          <p:cNvSpPr txBox="1"/>
          <p:nvPr/>
        </p:nvSpPr>
        <p:spPr>
          <a:xfrm>
            <a:off x="287867" y="1856386"/>
            <a:ext cx="8636000" cy="3816429"/>
          </a:xfrm>
          <a:prstGeom prst="rect">
            <a:avLst/>
          </a:prstGeom>
          <a:solidFill>
            <a:schemeClr val="tx2">
              <a:lumMod val="20000"/>
              <a:lumOff val="80000"/>
            </a:schemeClr>
          </a:solidFill>
        </p:spPr>
        <p:txBody>
          <a:bodyPr wrap="square" numCol="4" rtlCol="0">
            <a:spAutoFit/>
          </a:bodyPr>
          <a:lstStyle/>
          <a:p>
            <a:pPr algn="ctr" defTabSz="457200"/>
            <a:r>
              <a:rPr lang="en-US" sz="2200" dirty="0">
                <a:solidFill>
                  <a:prstClr val="black"/>
                </a:solidFill>
                <a:latin typeface="Helvetica"/>
                <a:cs typeface="Helvetica"/>
              </a:rPr>
              <a:t>Lack of</a:t>
            </a:r>
            <a:br>
              <a:rPr lang="en-US" sz="2200" dirty="0">
                <a:solidFill>
                  <a:prstClr val="black"/>
                </a:solidFill>
                <a:latin typeface="Helvetica"/>
                <a:cs typeface="Helvetica"/>
              </a:rPr>
            </a:br>
            <a:r>
              <a:rPr lang="en-US" sz="2200" dirty="0">
                <a:solidFill>
                  <a:prstClr val="black"/>
                </a:solidFill>
                <a:latin typeface="Helvetica"/>
                <a:cs typeface="Helvetica"/>
              </a:rPr>
              <a:t>Unsafe</a:t>
            </a:r>
            <a:br>
              <a:rPr lang="en-US" sz="2200" dirty="0">
                <a:solidFill>
                  <a:prstClr val="black"/>
                </a:solidFill>
                <a:latin typeface="Helvetica"/>
                <a:cs typeface="Helvetica"/>
              </a:rPr>
            </a:br>
            <a:r>
              <a:rPr lang="en-US" sz="2200" dirty="0">
                <a:solidFill>
                  <a:prstClr val="black"/>
                </a:solidFill>
                <a:latin typeface="Helvetica"/>
                <a:cs typeface="Helvetica"/>
              </a:rPr>
              <a:t>Harmful</a:t>
            </a:r>
            <a:br>
              <a:rPr lang="en-US" sz="2200" dirty="0">
                <a:solidFill>
                  <a:prstClr val="black"/>
                </a:solidFill>
                <a:latin typeface="Helvetica"/>
                <a:cs typeface="Helvetica"/>
              </a:rPr>
            </a:br>
            <a:r>
              <a:rPr lang="en-US" sz="2200" dirty="0">
                <a:solidFill>
                  <a:prstClr val="black"/>
                </a:solidFill>
                <a:latin typeface="Helvetica"/>
                <a:cs typeface="Helvetica"/>
              </a:rPr>
              <a:t>Unclear</a:t>
            </a:r>
            <a:br>
              <a:rPr lang="en-US" sz="2200" dirty="0">
                <a:solidFill>
                  <a:prstClr val="black"/>
                </a:solidFill>
                <a:latin typeface="Helvetica"/>
                <a:cs typeface="Helvetica"/>
              </a:rPr>
            </a:br>
            <a:r>
              <a:rPr lang="en-US" sz="2200" dirty="0">
                <a:solidFill>
                  <a:prstClr val="black"/>
                </a:solidFill>
                <a:latin typeface="Helvetica"/>
                <a:cs typeface="Helvetica"/>
              </a:rPr>
              <a:t>Unaware</a:t>
            </a:r>
            <a:br>
              <a:rPr lang="en-US" sz="2200" dirty="0">
                <a:solidFill>
                  <a:prstClr val="black"/>
                </a:solidFill>
                <a:latin typeface="Helvetica"/>
                <a:cs typeface="Helvetica"/>
              </a:rPr>
            </a:br>
            <a:r>
              <a:rPr lang="en-US" sz="2200" dirty="0">
                <a:solidFill>
                  <a:prstClr val="black"/>
                </a:solidFill>
                <a:latin typeface="Helvetica"/>
                <a:cs typeface="Helvetica"/>
              </a:rPr>
              <a:t>Poor</a:t>
            </a:r>
            <a:br>
              <a:rPr lang="en-US" sz="2200" dirty="0">
                <a:solidFill>
                  <a:prstClr val="black"/>
                </a:solidFill>
                <a:latin typeface="Helvetica"/>
                <a:cs typeface="Helvetica"/>
              </a:rPr>
            </a:br>
            <a:r>
              <a:rPr lang="en-US" sz="2200" dirty="0">
                <a:solidFill>
                  <a:prstClr val="black"/>
                </a:solidFill>
                <a:latin typeface="Helvetica"/>
                <a:cs typeface="Helvetica"/>
              </a:rPr>
              <a:t>Unsuitable</a:t>
            </a:r>
            <a:br>
              <a:rPr lang="en-US" sz="2200" dirty="0">
                <a:solidFill>
                  <a:prstClr val="black"/>
                </a:solidFill>
                <a:latin typeface="Helvetica"/>
                <a:cs typeface="Helvetica"/>
              </a:rPr>
            </a:br>
            <a:endParaRPr lang="en-US" sz="2200" dirty="0">
              <a:solidFill>
                <a:prstClr val="black"/>
              </a:solidFill>
              <a:latin typeface="Helvetica"/>
              <a:cs typeface="Helvetica"/>
            </a:endParaRPr>
          </a:p>
          <a:p>
            <a:pPr algn="ctr" defTabSz="457200"/>
            <a:endParaRPr lang="en-US" sz="2200" dirty="0">
              <a:solidFill>
                <a:prstClr val="black"/>
              </a:solidFill>
              <a:latin typeface="Helvetica"/>
              <a:cs typeface="Helvetica"/>
            </a:endParaRPr>
          </a:p>
          <a:p>
            <a:pPr algn="ctr" defTabSz="457200"/>
            <a:endParaRPr lang="en-US" sz="2200" dirty="0">
              <a:solidFill>
                <a:prstClr val="black"/>
              </a:solidFill>
              <a:latin typeface="Helvetica"/>
              <a:cs typeface="Helvetica"/>
            </a:endParaRPr>
          </a:p>
          <a:p>
            <a:pPr algn="ctr" defTabSz="457200"/>
            <a:endParaRPr lang="en-US" sz="2200" dirty="0">
              <a:solidFill>
                <a:prstClr val="black"/>
              </a:solidFill>
              <a:latin typeface="Helvetica"/>
              <a:cs typeface="Helvetica"/>
            </a:endParaRPr>
          </a:p>
          <a:p>
            <a:pPr algn="ctr" defTabSz="457200"/>
            <a:r>
              <a:rPr lang="en-US" sz="2200" dirty="0">
                <a:solidFill>
                  <a:prstClr val="black"/>
                </a:solidFill>
                <a:latin typeface="Helvetica"/>
                <a:cs typeface="Helvetica"/>
              </a:rPr>
              <a:t>Inconsistent</a:t>
            </a:r>
            <a:br>
              <a:rPr lang="en-US" sz="2200" dirty="0">
                <a:solidFill>
                  <a:prstClr val="black"/>
                </a:solidFill>
                <a:latin typeface="Helvetica"/>
                <a:cs typeface="Helvetica"/>
              </a:rPr>
            </a:br>
            <a:r>
              <a:rPr lang="en-US" sz="2200" dirty="0">
                <a:solidFill>
                  <a:prstClr val="black"/>
                </a:solidFill>
                <a:latin typeface="Helvetica"/>
                <a:cs typeface="Helvetica"/>
              </a:rPr>
              <a:t>Partial</a:t>
            </a:r>
            <a:br>
              <a:rPr lang="en-US" sz="2200" dirty="0">
                <a:solidFill>
                  <a:prstClr val="black"/>
                </a:solidFill>
                <a:latin typeface="Helvetica"/>
                <a:cs typeface="Helvetica"/>
              </a:rPr>
            </a:br>
            <a:r>
              <a:rPr lang="en-US" sz="2200" dirty="0">
                <a:solidFill>
                  <a:prstClr val="black"/>
                </a:solidFill>
                <a:latin typeface="Helvetica"/>
                <a:cs typeface="Helvetica"/>
              </a:rPr>
              <a:t>General</a:t>
            </a:r>
            <a:br>
              <a:rPr lang="en-US" sz="2200" dirty="0">
                <a:solidFill>
                  <a:prstClr val="black"/>
                </a:solidFill>
                <a:latin typeface="Helvetica"/>
                <a:cs typeface="Helvetica"/>
              </a:rPr>
            </a:br>
            <a:r>
              <a:rPr lang="en-US" sz="2200" dirty="0">
                <a:solidFill>
                  <a:prstClr val="black"/>
                </a:solidFill>
                <a:latin typeface="Helvetica"/>
                <a:cs typeface="Helvetica"/>
              </a:rPr>
              <a:t>Attempts</a:t>
            </a:r>
            <a:br>
              <a:rPr lang="en-US" sz="2200" dirty="0">
                <a:solidFill>
                  <a:prstClr val="black"/>
                </a:solidFill>
                <a:latin typeface="Helvetica"/>
                <a:cs typeface="Helvetica"/>
              </a:rPr>
            </a:br>
            <a:r>
              <a:rPr lang="en-US" sz="2200" dirty="0">
                <a:solidFill>
                  <a:prstClr val="black"/>
                </a:solidFill>
                <a:latin typeface="Helvetica"/>
                <a:cs typeface="Helvetica"/>
              </a:rPr>
              <a:t>Awareness</a:t>
            </a:r>
            <a:br>
              <a:rPr lang="en-US" sz="2200" dirty="0">
                <a:solidFill>
                  <a:prstClr val="black"/>
                </a:solidFill>
                <a:latin typeface="Helvetica"/>
                <a:cs typeface="Helvetica"/>
              </a:rPr>
            </a:br>
            <a:r>
              <a:rPr lang="en-US" sz="2200" dirty="0">
                <a:solidFill>
                  <a:prstClr val="black"/>
                </a:solidFill>
                <a:latin typeface="Helvetica"/>
                <a:cs typeface="Helvetica"/>
              </a:rPr>
              <a:t>Moderate</a:t>
            </a:r>
            <a:br>
              <a:rPr lang="en-US" sz="2200" dirty="0">
                <a:solidFill>
                  <a:prstClr val="black"/>
                </a:solidFill>
                <a:latin typeface="Helvetica"/>
                <a:cs typeface="Helvetica"/>
              </a:rPr>
            </a:br>
            <a:r>
              <a:rPr lang="en-US" sz="2200" dirty="0">
                <a:solidFill>
                  <a:prstClr val="black"/>
                </a:solidFill>
                <a:latin typeface="Helvetica"/>
                <a:cs typeface="Helvetica"/>
              </a:rPr>
              <a:t>Minimal</a:t>
            </a:r>
            <a:br>
              <a:rPr lang="en-US" sz="2200" dirty="0">
                <a:solidFill>
                  <a:prstClr val="black"/>
                </a:solidFill>
                <a:latin typeface="Helvetica"/>
                <a:cs typeface="Helvetica"/>
              </a:rPr>
            </a:br>
            <a:endParaRPr lang="en-US" sz="2200" dirty="0">
              <a:solidFill>
                <a:prstClr val="black"/>
              </a:solidFill>
              <a:latin typeface="Helvetica"/>
              <a:cs typeface="Helvetica"/>
            </a:endParaRPr>
          </a:p>
          <a:p>
            <a:pPr algn="ctr" defTabSz="457200"/>
            <a:endParaRPr lang="en-US" sz="2200" dirty="0">
              <a:solidFill>
                <a:prstClr val="black"/>
              </a:solidFill>
              <a:latin typeface="Helvetica"/>
              <a:cs typeface="Helvetica"/>
            </a:endParaRPr>
          </a:p>
          <a:p>
            <a:pPr algn="ctr" defTabSz="457200"/>
            <a:endParaRPr lang="en-US" sz="2200" dirty="0">
              <a:solidFill>
                <a:prstClr val="black"/>
              </a:solidFill>
              <a:latin typeface="Helvetica"/>
              <a:cs typeface="Helvetica"/>
            </a:endParaRPr>
          </a:p>
          <a:p>
            <a:pPr algn="ctr" defTabSz="457200"/>
            <a:endParaRPr lang="en-US" sz="2200" dirty="0">
              <a:solidFill>
                <a:prstClr val="black"/>
              </a:solidFill>
              <a:latin typeface="Helvetica"/>
              <a:cs typeface="Helvetica"/>
            </a:endParaRPr>
          </a:p>
          <a:p>
            <a:pPr algn="ctr" defTabSz="457200"/>
            <a:r>
              <a:rPr lang="en-US" sz="2200" dirty="0">
                <a:solidFill>
                  <a:prstClr val="black"/>
                </a:solidFill>
                <a:latin typeface="Helvetica"/>
                <a:cs typeface="Helvetica"/>
              </a:rPr>
              <a:t>Consistent</a:t>
            </a:r>
            <a:br>
              <a:rPr lang="en-US" sz="2200" dirty="0">
                <a:solidFill>
                  <a:prstClr val="black"/>
                </a:solidFill>
                <a:latin typeface="Helvetica"/>
                <a:cs typeface="Helvetica"/>
              </a:rPr>
            </a:br>
            <a:r>
              <a:rPr lang="en-US" sz="2200" dirty="0">
                <a:solidFill>
                  <a:prstClr val="black"/>
                </a:solidFill>
                <a:latin typeface="Helvetica"/>
                <a:cs typeface="Helvetica"/>
              </a:rPr>
              <a:t>Frequent</a:t>
            </a:r>
            <a:br>
              <a:rPr lang="en-US" sz="2200" dirty="0">
                <a:solidFill>
                  <a:prstClr val="black"/>
                </a:solidFill>
                <a:latin typeface="Helvetica"/>
                <a:cs typeface="Helvetica"/>
              </a:rPr>
            </a:br>
            <a:r>
              <a:rPr lang="en-US" sz="2200" dirty="0">
                <a:solidFill>
                  <a:prstClr val="black"/>
                </a:solidFill>
                <a:latin typeface="Helvetica"/>
                <a:cs typeface="Helvetica"/>
              </a:rPr>
              <a:t>Successful</a:t>
            </a:r>
            <a:br>
              <a:rPr lang="en-US" sz="2200" dirty="0">
                <a:solidFill>
                  <a:prstClr val="black"/>
                </a:solidFill>
                <a:latin typeface="Helvetica"/>
                <a:cs typeface="Helvetica"/>
              </a:rPr>
            </a:br>
            <a:r>
              <a:rPr lang="en-US" sz="2200" dirty="0">
                <a:solidFill>
                  <a:prstClr val="black"/>
                </a:solidFill>
                <a:latin typeface="Helvetica"/>
                <a:cs typeface="Helvetica"/>
              </a:rPr>
              <a:t>Appropriate</a:t>
            </a:r>
            <a:br>
              <a:rPr lang="en-US" sz="2200" dirty="0">
                <a:solidFill>
                  <a:prstClr val="black"/>
                </a:solidFill>
                <a:latin typeface="Helvetica"/>
                <a:cs typeface="Helvetica"/>
              </a:rPr>
            </a:br>
            <a:r>
              <a:rPr lang="en-US" sz="2200" dirty="0">
                <a:solidFill>
                  <a:prstClr val="black"/>
                </a:solidFill>
                <a:latin typeface="Helvetica"/>
                <a:cs typeface="Helvetica"/>
              </a:rPr>
              <a:t>Clear</a:t>
            </a:r>
            <a:br>
              <a:rPr lang="en-US" sz="2200" dirty="0">
                <a:solidFill>
                  <a:prstClr val="black"/>
                </a:solidFill>
                <a:latin typeface="Helvetica"/>
                <a:cs typeface="Helvetica"/>
              </a:rPr>
            </a:br>
            <a:r>
              <a:rPr lang="en-US" sz="2200" dirty="0">
                <a:solidFill>
                  <a:prstClr val="black"/>
                </a:solidFill>
                <a:latin typeface="Helvetica"/>
                <a:cs typeface="Helvetica"/>
              </a:rPr>
              <a:t>Positive</a:t>
            </a:r>
            <a:br>
              <a:rPr lang="en-US" sz="2200" dirty="0">
                <a:solidFill>
                  <a:prstClr val="black"/>
                </a:solidFill>
                <a:latin typeface="Helvetica"/>
                <a:cs typeface="Helvetica"/>
              </a:rPr>
            </a:br>
            <a:r>
              <a:rPr lang="en-US" sz="2200" dirty="0">
                <a:solidFill>
                  <a:prstClr val="black"/>
                </a:solidFill>
                <a:latin typeface="Helvetica"/>
                <a:cs typeface="Helvetica"/>
              </a:rPr>
              <a:t>Smooth</a:t>
            </a:r>
            <a:br>
              <a:rPr lang="en-US" sz="2200" dirty="0">
                <a:solidFill>
                  <a:prstClr val="black"/>
                </a:solidFill>
                <a:latin typeface="Helvetica"/>
                <a:cs typeface="Helvetica"/>
              </a:rPr>
            </a:br>
            <a:endParaRPr lang="en-US" sz="2200" dirty="0">
              <a:solidFill>
                <a:prstClr val="black"/>
              </a:solidFill>
              <a:latin typeface="Helvetica"/>
              <a:cs typeface="Helvetica"/>
            </a:endParaRPr>
          </a:p>
          <a:p>
            <a:pPr algn="ctr" defTabSz="457200"/>
            <a:endParaRPr lang="en-US" sz="2200" dirty="0">
              <a:solidFill>
                <a:prstClr val="black"/>
              </a:solidFill>
              <a:latin typeface="Helvetica"/>
              <a:cs typeface="Helvetica"/>
            </a:endParaRPr>
          </a:p>
          <a:p>
            <a:pPr algn="ctr" defTabSz="457200"/>
            <a:endParaRPr lang="en-US" sz="2200" dirty="0">
              <a:solidFill>
                <a:prstClr val="black"/>
              </a:solidFill>
              <a:latin typeface="Helvetica"/>
              <a:cs typeface="Helvetica"/>
            </a:endParaRPr>
          </a:p>
          <a:p>
            <a:pPr algn="ctr" defTabSz="457200"/>
            <a:endParaRPr lang="en-US" sz="2200" dirty="0">
              <a:solidFill>
                <a:prstClr val="black"/>
              </a:solidFill>
              <a:latin typeface="Helvetica"/>
              <a:cs typeface="Helvetica"/>
            </a:endParaRPr>
          </a:p>
          <a:p>
            <a:pPr algn="ctr" defTabSz="457200"/>
            <a:r>
              <a:rPr lang="en-US" sz="2200" dirty="0">
                <a:solidFill>
                  <a:prstClr val="black"/>
                </a:solidFill>
                <a:latin typeface="Helvetica"/>
                <a:cs typeface="Helvetica"/>
              </a:rPr>
              <a:t>Solid</a:t>
            </a:r>
            <a:br>
              <a:rPr lang="en-US" sz="2200" dirty="0">
                <a:solidFill>
                  <a:prstClr val="black"/>
                </a:solidFill>
                <a:latin typeface="Helvetica"/>
                <a:cs typeface="Helvetica"/>
              </a:rPr>
            </a:br>
            <a:r>
              <a:rPr lang="en-US" sz="2200" dirty="0">
                <a:solidFill>
                  <a:prstClr val="black"/>
                </a:solidFill>
                <a:latin typeface="Helvetica"/>
                <a:cs typeface="Helvetica"/>
              </a:rPr>
              <a:t>Seamless</a:t>
            </a:r>
            <a:br>
              <a:rPr lang="en-US" sz="2200" dirty="0">
                <a:solidFill>
                  <a:prstClr val="black"/>
                </a:solidFill>
                <a:latin typeface="Helvetica"/>
                <a:cs typeface="Helvetica"/>
              </a:rPr>
            </a:br>
            <a:r>
              <a:rPr lang="en-US" sz="2200" dirty="0">
                <a:solidFill>
                  <a:prstClr val="black"/>
                </a:solidFill>
                <a:latin typeface="Helvetica"/>
                <a:cs typeface="Helvetica"/>
              </a:rPr>
              <a:t>Subtle</a:t>
            </a:r>
            <a:br>
              <a:rPr lang="en-US" sz="2200" dirty="0">
                <a:solidFill>
                  <a:prstClr val="black"/>
                </a:solidFill>
                <a:latin typeface="Helvetica"/>
                <a:cs typeface="Helvetica"/>
              </a:rPr>
            </a:br>
            <a:r>
              <a:rPr lang="en-US" sz="2200" dirty="0">
                <a:solidFill>
                  <a:prstClr val="black"/>
                </a:solidFill>
                <a:latin typeface="Helvetica"/>
                <a:cs typeface="Helvetica"/>
              </a:rPr>
              <a:t>Skillful</a:t>
            </a:r>
            <a:br>
              <a:rPr lang="en-US" sz="2200" dirty="0">
                <a:solidFill>
                  <a:prstClr val="black"/>
                </a:solidFill>
                <a:latin typeface="Helvetica"/>
                <a:cs typeface="Helvetica"/>
              </a:rPr>
            </a:br>
            <a:r>
              <a:rPr lang="en-US" sz="2200" dirty="0">
                <a:solidFill>
                  <a:prstClr val="black"/>
                </a:solidFill>
                <a:latin typeface="Helvetica"/>
                <a:cs typeface="Helvetica"/>
              </a:rPr>
              <a:t>Preventative</a:t>
            </a:r>
            <a:br>
              <a:rPr lang="en-US" sz="2200" dirty="0">
                <a:solidFill>
                  <a:prstClr val="black"/>
                </a:solidFill>
                <a:latin typeface="Helvetica"/>
                <a:cs typeface="Helvetica"/>
              </a:rPr>
            </a:br>
            <a:r>
              <a:rPr lang="en-US" sz="2200" dirty="0">
                <a:solidFill>
                  <a:prstClr val="black"/>
                </a:solidFill>
                <a:latin typeface="Helvetica"/>
                <a:cs typeface="Helvetica"/>
              </a:rPr>
              <a:t>Leadership</a:t>
            </a:r>
            <a:br>
              <a:rPr lang="en-US" sz="2200" dirty="0">
                <a:solidFill>
                  <a:prstClr val="black"/>
                </a:solidFill>
                <a:latin typeface="Helvetica"/>
                <a:cs typeface="Helvetica"/>
              </a:rPr>
            </a:br>
            <a:r>
              <a:rPr lang="en-US" sz="2200" spc="-100" dirty="0">
                <a:solidFill>
                  <a:prstClr val="black"/>
                </a:solidFill>
                <a:latin typeface="Helvetica"/>
                <a:cs typeface="Helvetica"/>
              </a:rPr>
              <a:t>Student-centered</a:t>
            </a:r>
            <a:br>
              <a:rPr lang="en-US" sz="2200" dirty="0">
                <a:solidFill>
                  <a:prstClr val="black"/>
                </a:solidFill>
                <a:latin typeface="Helvetica"/>
                <a:cs typeface="Helvetica"/>
              </a:rPr>
            </a:br>
            <a:br>
              <a:rPr lang="en-US" sz="2200" dirty="0">
                <a:solidFill>
                  <a:prstClr val="black"/>
                </a:solidFill>
                <a:latin typeface="Helvetica"/>
                <a:cs typeface="Helvetica"/>
              </a:rPr>
            </a:br>
            <a:endParaRPr lang="en-US" sz="2200" b="1" dirty="0">
              <a:solidFill>
                <a:prstClr val="black"/>
              </a:solidFill>
              <a:latin typeface="Helvetica"/>
              <a:cs typeface="Helvetica"/>
            </a:endParaRPr>
          </a:p>
        </p:txBody>
      </p:sp>
      <p:sp>
        <p:nvSpPr>
          <p:cNvPr id="9" name="Up Arrow Callout 8"/>
          <p:cNvSpPr/>
          <p:nvPr/>
        </p:nvSpPr>
        <p:spPr>
          <a:xfrm>
            <a:off x="4758269" y="4326479"/>
            <a:ext cx="1744133" cy="1744132"/>
          </a:xfrm>
          <a:prstGeom prst="upArrow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dirty="0">
                <a:solidFill>
                  <a:prstClr val="black"/>
                </a:solidFill>
                <a:latin typeface="Helvetica"/>
                <a:cs typeface="Helvetica"/>
              </a:rPr>
              <a:t>TEACHER DIRECTED SUCCESS</a:t>
            </a:r>
          </a:p>
        </p:txBody>
      </p:sp>
      <p:sp>
        <p:nvSpPr>
          <p:cNvPr id="11" name="Up Arrow Callout 10"/>
          <p:cNvSpPr/>
          <p:nvPr/>
        </p:nvSpPr>
        <p:spPr>
          <a:xfrm>
            <a:off x="6959600" y="4309547"/>
            <a:ext cx="1744133" cy="1744132"/>
          </a:xfrm>
          <a:prstGeom prst="upArrow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dirty="0">
                <a:solidFill>
                  <a:prstClr val="black"/>
                </a:solidFill>
                <a:latin typeface="Helvetica"/>
                <a:cs typeface="Helvetica"/>
              </a:rPr>
              <a:t>STUDENT DIRECTED SUCCESS</a:t>
            </a:r>
          </a:p>
        </p:txBody>
      </p:sp>
      <p:pic>
        <p:nvPicPr>
          <p:cNvPr id="8" name="Picture 7" descr="HiResDanielson_logo.png"/>
          <p:cNvPicPr>
            <a:picLocks noChangeAspect="1"/>
          </p:cNvPicPr>
          <p:nvPr/>
        </p:nvPicPr>
        <p:blipFill>
          <a:blip r:embed="rId3"/>
          <a:stretch>
            <a:fillRect/>
          </a:stretch>
        </p:blipFill>
        <p:spPr>
          <a:xfrm>
            <a:off x="0" y="5808133"/>
            <a:ext cx="1049867" cy="1049867"/>
          </a:xfrm>
          <a:prstGeom prst="rect">
            <a:avLst/>
          </a:prstGeom>
        </p:spPr>
      </p:pic>
    </p:spTree>
    <p:extLst>
      <p:ext uri="{BB962C8B-B14F-4D97-AF65-F5344CB8AC3E}">
        <p14:creationId xmlns:p14="http://schemas.microsoft.com/office/powerpoint/2010/main" val="44252520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bg/>
                                          </p:spTgt>
                                        </p:tgtEl>
                                        <p:attrNameLst>
                                          <p:attrName>style.visibility</p:attrName>
                                        </p:attrNameLst>
                                      </p:cBhvr>
                                      <p:to>
                                        <p:strVal val="visible"/>
                                      </p:to>
                                    </p:set>
                                    <p:animEffect transition="in" filter="fade">
                                      <p:cBhvr>
                                        <p:cTn id="16" dur="1000"/>
                                        <p:tgtEl>
                                          <p:spTgt spid="6">
                                            <p:bg/>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
                                            <p:txEl>
                                              <p:pRg st="8" end="8"/>
                                            </p:txEl>
                                          </p:spTgt>
                                        </p:tgtEl>
                                        <p:attrNameLst>
                                          <p:attrName>style.visibility</p:attrName>
                                        </p:attrNameLst>
                                      </p:cBhvr>
                                      <p:to>
                                        <p:strVal val="visible"/>
                                      </p:to>
                                    </p:set>
                                    <p:animEffect transition="in" filter="fade">
                                      <p:cBhvr>
                                        <p:cTn id="21" dur="1000"/>
                                        <p:tgtEl>
                                          <p:spTgt spid="6">
                                            <p:txEl>
                                              <p:pRg st="8" end="8"/>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6">
                                            <p:txEl>
                                              <p:pRg st="12" end="12"/>
                                            </p:txEl>
                                          </p:spTgt>
                                        </p:tgtEl>
                                        <p:attrNameLst>
                                          <p:attrName>style.visibility</p:attrName>
                                        </p:attrNameLst>
                                      </p:cBhvr>
                                      <p:to>
                                        <p:strVal val="visible"/>
                                      </p:to>
                                    </p:set>
                                    <p:animEffect transition="in" filter="fade">
                                      <p:cBhvr>
                                        <p:cTn id="26" dur="1000"/>
                                        <p:tgtEl>
                                          <p:spTgt spid="6">
                                            <p:txEl>
                                              <p:pRg st="12" end="1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6">
                                            <p:txEl>
                                              <p:pRg st="4" end="4"/>
                                            </p:txEl>
                                          </p:spTgt>
                                        </p:tgtEl>
                                        <p:attrNameLst>
                                          <p:attrName>style.visibility</p:attrName>
                                        </p:attrNameLst>
                                      </p:cBhvr>
                                      <p:to>
                                        <p:strVal val="visible"/>
                                      </p:to>
                                    </p:set>
                                    <p:animEffect transition="in" filter="fade">
                                      <p:cBhvr>
                                        <p:cTn id="41" dur="1000"/>
                                        <p:tgtEl>
                                          <p:spTgt spid="6">
                                            <p:txEl>
                                              <p:pRg st="4" end="4"/>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6">
                                            <p:txEl>
                                              <p:pRg st="0" end="0"/>
                                            </p:txEl>
                                          </p:spTgt>
                                        </p:tgtEl>
                                        <p:attrNameLst>
                                          <p:attrName>style.visibility</p:attrName>
                                        </p:attrNameLst>
                                      </p:cBhvr>
                                      <p:to>
                                        <p:strVal val="visible"/>
                                      </p:to>
                                    </p:set>
                                    <p:animEffect transition="in" filter="fade">
                                      <p:cBhvr>
                                        <p:cTn id="46"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6" grpId="0" build="p" animBg="1"/>
      <p:bldP spid="9"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460" y="1371600"/>
            <a:ext cx="86741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45460" y="271119"/>
            <a:ext cx="8674100" cy="369332"/>
          </a:xfrm>
          <a:prstGeom prst="rect">
            <a:avLst/>
          </a:prstGeom>
        </p:spPr>
        <p:txBody>
          <a:bodyPr wrap="square">
            <a:spAutoFit/>
          </a:bodyPr>
          <a:lstStyle/>
          <a:p>
            <a:r>
              <a:rPr lang="en-US" dirty="0"/>
              <a:t>http://www.mapleton.us/files/user/2/file/Template%20for%20Professional%20Goals.docx</a:t>
            </a:r>
          </a:p>
        </p:txBody>
      </p:sp>
    </p:spTree>
    <p:extLst>
      <p:ext uri="{BB962C8B-B14F-4D97-AF65-F5344CB8AC3E}">
        <p14:creationId xmlns:p14="http://schemas.microsoft.com/office/powerpoint/2010/main" val="21302254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7030A0"/>
                </a:solidFill>
              </a:rPr>
              <a:t>Section I – Professional Practices</a:t>
            </a:r>
          </a:p>
        </p:txBody>
      </p:sp>
      <p:sp>
        <p:nvSpPr>
          <p:cNvPr id="3" name="Content Placeholder 2"/>
          <p:cNvSpPr>
            <a:spLocks noGrp="1"/>
          </p:cNvSpPr>
          <p:nvPr>
            <p:ph idx="1"/>
          </p:nvPr>
        </p:nvSpPr>
        <p:spPr/>
        <p:txBody>
          <a:bodyPr>
            <a:normAutofit/>
          </a:bodyPr>
          <a:lstStyle/>
          <a:p>
            <a:pPr marL="0" indent="0">
              <a:buNone/>
            </a:pPr>
            <a:r>
              <a:rPr lang="en-US" dirty="0"/>
              <a:t>3.0  Evidence Collection</a:t>
            </a:r>
          </a:p>
          <a:p>
            <a:pPr marL="0" indent="0">
              <a:buNone/>
            </a:pPr>
            <a:endParaRPr lang="en-US" dirty="0"/>
          </a:p>
          <a:p>
            <a:pPr lvl="0">
              <a:lnSpc>
                <a:spcPct val="115000"/>
              </a:lnSpc>
              <a:spcBef>
                <a:spcPts val="0"/>
              </a:spcBef>
              <a:buFont typeface="Symbol"/>
              <a:buChar char=""/>
            </a:pPr>
            <a:r>
              <a:rPr lang="en-US" dirty="0">
                <a:ea typeface="Times New Roman"/>
                <a:cs typeface="Calibri"/>
              </a:rPr>
              <a:t>Announced Observations</a:t>
            </a:r>
          </a:p>
          <a:p>
            <a:pPr marL="0" lvl="0" indent="0">
              <a:lnSpc>
                <a:spcPct val="115000"/>
              </a:lnSpc>
              <a:spcBef>
                <a:spcPts val="0"/>
              </a:spcBef>
              <a:buNone/>
            </a:pPr>
            <a:endParaRPr lang="en-US" dirty="0">
              <a:ea typeface="Times New Roman"/>
              <a:cs typeface="Calibri"/>
            </a:endParaRPr>
          </a:p>
          <a:p>
            <a:pPr lvl="0">
              <a:lnSpc>
                <a:spcPct val="115000"/>
              </a:lnSpc>
              <a:spcBef>
                <a:spcPts val="0"/>
              </a:spcBef>
              <a:buFont typeface="Symbol"/>
              <a:buChar char=""/>
            </a:pPr>
            <a:r>
              <a:rPr lang="en-US" dirty="0">
                <a:ea typeface="Calibri"/>
                <a:cs typeface="Calibri"/>
              </a:rPr>
              <a:t>Unannounced Observations</a:t>
            </a:r>
          </a:p>
          <a:p>
            <a:pPr lvl="0">
              <a:lnSpc>
                <a:spcPct val="115000"/>
              </a:lnSpc>
              <a:spcBef>
                <a:spcPts val="0"/>
              </a:spcBef>
              <a:buFont typeface="Symbol"/>
              <a:buChar char=""/>
            </a:pPr>
            <a:endParaRPr lang="en-US" dirty="0">
              <a:ea typeface="Calibri"/>
              <a:cs typeface="Calibri"/>
            </a:endParaRPr>
          </a:p>
          <a:p>
            <a:pPr lvl="0">
              <a:lnSpc>
                <a:spcPct val="115000"/>
              </a:lnSpc>
              <a:spcBef>
                <a:spcPts val="0"/>
              </a:spcBef>
              <a:buFont typeface="Symbol"/>
              <a:buChar char=""/>
            </a:pPr>
            <a:r>
              <a:rPr lang="en-US" dirty="0">
                <a:ea typeface="Calibri"/>
                <a:cs typeface="Calibri"/>
              </a:rPr>
              <a:t>Artifacts and other Evidence</a:t>
            </a:r>
            <a:endParaRPr lang="en-US" dirty="0">
              <a:ea typeface="Calibri"/>
              <a:cs typeface="Times New Roman"/>
            </a:endParaRPr>
          </a:p>
          <a:p>
            <a:pPr marL="400050" lvl="1" indent="0">
              <a:buNone/>
            </a:pPr>
            <a:endParaRPr lang="en-US" i="1" dirty="0"/>
          </a:p>
        </p:txBody>
      </p:sp>
    </p:spTree>
    <p:extLst>
      <p:ext uri="{BB962C8B-B14F-4D97-AF65-F5344CB8AC3E}">
        <p14:creationId xmlns:p14="http://schemas.microsoft.com/office/powerpoint/2010/main" val="18983469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3400026" y="2644417"/>
            <a:ext cx="2459377" cy="1384995"/>
          </a:xfrm>
          <a:prstGeom prst="rect">
            <a:avLst/>
          </a:prstGeom>
          <a:noFill/>
        </p:spPr>
        <p:txBody>
          <a:bodyPr wrap="none" rtlCol="0">
            <a:spAutoFit/>
          </a:bodyPr>
          <a:lstStyle/>
          <a:p>
            <a:pPr algn="ctr"/>
            <a:r>
              <a:rPr lang="en-US" sz="2800" b="1" dirty="0">
                <a:latin typeface="Helvetica"/>
                <a:cs typeface="Helvetica"/>
              </a:rPr>
              <a:t>Collaborative</a:t>
            </a:r>
            <a:br>
              <a:rPr lang="en-US" sz="2800" b="1" dirty="0">
                <a:latin typeface="Helvetica"/>
                <a:cs typeface="Helvetica"/>
              </a:rPr>
            </a:br>
            <a:r>
              <a:rPr lang="en-US" sz="2800" b="1" dirty="0">
                <a:latin typeface="Helvetica"/>
                <a:cs typeface="Helvetica"/>
              </a:rPr>
              <a:t>Observation </a:t>
            </a:r>
            <a:br>
              <a:rPr lang="en-US" sz="2800" b="1" dirty="0">
                <a:latin typeface="Helvetica"/>
                <a:cs typeface="Helvetica"/>
              </a:rPr>
            </a:br>
            <a:r>
              <a:rPr lang="en-US" sz="2800" b="1" dirty="0">
                <a:latin typeface="Helvetica"/>
                <a:cs typeface="Helvetica"/>
              </a:rPr>
              <a:t>Process</a:t>
            </a:r>
          </a:p>
        </p:txBody>
      </p:sp>
      <p:pic>
        <p:nvPicPr>
          <p:cNvPr id="5" name="Picture 4" descr="HiResDanielson_logo.png"/>
          <p:cNvPicPr>
            <a:picLocks noChangeAspect="1"/>
          </p:cNvPicPr>
          <p:nvPr/>
        </p:nvPicPr>
        <p:blipFill>
          <a:blip r:embed="rId8"/>
          <a:stretch>
            <a:fillRect/>
          </a:stretch>
        </p:blipFill>
        <p:spPr>
          <a:xfrm>
            <a:off x="0" y="5791200"/>
            <a:ext cx="1066800" cy="1066800"/>
          </a:xfrm>
          <a:prstGeom prst="rect">
            <a:avLst/>
          </a:prstGeom>
        </p:spPr>
      </p:pic>
      <p:sp>
        <p:nvSpPr>
          <p:cNvPr id="6" name="TextBox 5"/>
          <p:cNvSpPr txBox="1"/>
          <p:nvPr/>
        </p:nvSpPr>
        <p:spPr>
          <a:xfrm>
            <a:off x="7734615" y="6488668"/>
            <a:ext cx="1409385" cy="369332"/>
          </a:xfrm>
          <a:prstGeom prst="rect">
            <a:avLst/>
          </a:prstGeom>
          <a:noFill/>
        </p:spPr>
        <p:txBody>
          <a:bodyPr wrap="none" rtlCol="0">
            <a:spAutoFit/>
          </a:bodyPr>
          <a:lstStyle/>
          <a:p>
            <a:r>
              <a:rPr lang="en-US" dirty="0"/>
              <a:t>Handout p17</a:t>
            </a:r>
          </a:p>
        </p:txBody>
      </p:sp>
    </p:spTree>
    <p:extLst>
      <p:ext uri="{BB962C8B-B14F-4D97-AF65-F5344CB8AC3E}">
        <p14:creationId xmlns:p14="http://schemas.microsoft.com/office/powerpoint/2010/main" val="2114616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
                                            <p:graphicEl>
                                              <a:dgm id="{8A3FEBC5-DD38-D844-AEEE-BD03925A9140}"/>
                                            </p:graphicEl>
                                          </p:spTgt>
                                        </p:tgtEl>
                                        <p:attrNameLst>
                                          <p:attrName>style.visibility</p:attrName>
                                        </p:attrNameLst>
                                      </p:cBhvr>
                                      <p:to>
                                        <p:strVal val="visible"/>
                                      </p:to>
                                    </p:set>
                                    <p:animEffect transition="in" filter="fade">
                                      <p:cBhvr>
                                        <p:cTn id="11" dur="1000"/>
                                        <p:tgtEl>
                                          <p:spTgt spid="4">
                                            <p:graphicEl>
                                              <a:dgm id="{8A3FEBC5-DD38-D844-AEEE-BD03925A9140}"/>
                                            </p:graphic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
                                            <p:graphicEl>
                                              <a:dgm id="{3AFEA5CE-2425-1142-92C6-94E090301A5B}"/>
                                            </p:graphicEl>
                                          </p:spTgt>
                                        </p:tgtEl>
                                        <p:attrNameLst>
                                          <p:attrName>style.visibility</p:attrName>
                                        </p:attrNameLst>
                                      </p:cBhvr>
                                      <p:to>
                                        <p:strVal val="visible"/>
                                      </p:to>
                                    </p:set>
                                    <p:animEffect transition="in" filter="fade">
                                      <p:cBhvr>
                                        <p:cTn id="16" dur="1000"/>
                                        <p:tgtEl>
                                          <p:spTgt spid="4">
                                            <p:graphicEl>
                                              <a:dgm id="{3AFEA5CE-2425-1142-92C6-94E090301A5B}"/>
                                            </p:graphic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graphicEl>
                                              <a:dgm id="{9301F014-87C3-854C-A320-6B3A9D6A0E04}"/>
                                            </p:graphicEl>
                                          </p:spTgt>
                                        </p:tgtEl>
                                        <p:attrNameLst>
                                          <p:attrName>style.visibility</p:attrName>
                                        </p:attrNameLst>
                                      </p:cBhvr>
                                      <p:to>
                                        <p:strVal val="visible"/>
                                      </p:to>
                                    </p:set>
                                    <p:animEffect transition="in" filter="fade">
                                      <p:cBhvr>
                                        <p:cTn id="19" dur="1000"/>
                                        <p:tgtEl>
                                          <p:spTgt spid="4">
                                            <p:graphicEl>
                                              <a:dgm id="{9301F014-87C3-854C-A320-6B3A9D6A0E04}"/>
                                            </p:graphic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
                                            <p:graphicEl>
                                              <a:dgm id="{A1D8BA33-182A-8840-857D-D58222BB7774}"/>
                                            </p:graphicEl>
                                          </p:spTgt>
                                        </p:tgtEl>
                                        <p:attrNameLst>
                                          <p:attrName>style.visibility</p:attrName>
                                        </p:attrNameLst>
                                      </p:cBhvr>
                                      <p:to>
                                        <p:strVal val="visible"/>
                                      </p:to>
                                    </p:set>
                                    <p:animEffect transition="in" filter="fade">
                                      <p:cBhvr>
                                        <p:cTn id="24" dur="1000"/>
                                        <p:tgtEl>
                                          <p:spTgt spid="4">
                                            <p:graphicEl>
                                              <a:dgm id="{A1D8BA33-182A-8840-857D-D58222BB7774}"/>
                                            </p:graphic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
                                            <p:graphicEl>
                                              <a:dgm id="{F9F35E89-AE6C-F146-8DE0-2A702612CFBE}"/>
                                            </p:graphicEl>
                                          </p:spTgt>
                                        </p:tgtEl>
                                        <p:attrNameLst>
                                          <p:attrName>style.visibility</p:attrName>
                                        </p:attrNameLst>
                                      </p:cBhvr>
                                      <p:to>
                                        <p:strVal val="visible"/>
                                      </p:to>
                                    </p:set>
                                    <p:animEffect transition="in" filter="fade">
                                      <p:cBhvr>
                                        <p:cTn id="27" dur="1000"/>
                                        <p:tgtEl>
                                          <p:spTgt spid="4">
                                            <p:graphicEl>
                                              <a:dgm id="{F9F35E89-AE6C-F146-8DE0-2A702612CFBE}"/>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graphicEl>
                                              <a:dgm id="{C00A9EA6-C721-C844-A03D-38143954D499}"/>
                                            </p:graphicEl>
                                          </p:spTgt>
                                        </p:tgtEl>
                                        <p:attrNameLst>
                                          <p:attrName>style.visibility</p:attrName>
                                        </p:attrNameLst>
                                      </p:cBhvr>
                                      <p:to>
                                        <p:strVal val="visible"/>
                                      </p:to>
                                    </p:set>
                                    <p:animEffect transition="in" filter="fade">
                                      <p:cBhvr>
                                        <p:cTn id="32" dur="1000"/>
                                        <p:tgtEl>
                                          <p:spTgt spid="4">
                                            <p:graphicEl>
                                              <a:dgm id="{C00A9EA6-C721-C844-A03D-38143954D499}"/>
                                            </p:graphic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
                                            <p:graphicEl>
                                              <a:dgm id="{4F0AD254-1D8B-7340-ACD4-C4B2049823D3}"/>
                                            </p:graphicEl>
                                          </p:spTgt>
                                        </p:tgtEl>
                                        <p:attrNameLst>
                                          <p:attrName>style.visibility</p:attrName>
                                        </p:attrNameLst>
                                      </p:cBhvr>
                                      <p:to>
                                        <p:strVal val="visible"/>
                                      </p:to>
                                    </p:set>
                                    <p:animEffect transition="in" filter="fade">
                                      <p:cBhvr>
                                        <p:cTn id="35" dur="1000"/>
                                        <p:tgtEl>
                                          <p:spTgt spid="4">
                                            <p:graphicEl>
                                              <a:dgm id="{4F0AD254-1D8B-7340-ACD4-C4B2049823D3}"/>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4">
                                            <p:graphicEl>
                                              <a:dgm id="{3A3B6FA4-1D41-7A41-B7E7-B6388DD9B53A}"/>
                                            </p:graphicEl>
                                          </p:spTgt>
                                        </p:tgtEl>
                                        <p:attrNameLst>
                                          <p:attrName>style.visibility</p:attrName>
                                        </p:attrNameLst>
                                      </p:cBhvr>
                                      <p:to>
                                        <p:strVal val="visible"/>
                                      </p:to>
                                    </p:set>
                                    <p:animEffect transition="in" filter="fade">
                                      <p:cBhvr>
                                        <p:cTn id="40" dur="1000"/>
                                        <p:tgtEl>
                                          <p:spTgt spid="4">
                                            <p:graphicEl>
                                              <a:dgm id="{3A3B6FA4-1D41-7A41-B7E7-B6388DD9B53A}"/>
                                            </p:graphic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
                                            <p:graphicEl>
                                              <a:dgm id="{16B359AA-D5A6-754E-BD3E-EA2B420EE4EE}"/>
                                            </p:graphicEl>
                                          </p:spTgt>
                                        </p:tgtEl>
                                        <p:attrNameLst>
                                          <p:attrName>style.visibility</p:attrName>
                                        </p:attrNameLst>
                                      </p:cBhvr>
                                      <p:to>
                                        <p:strVal val="visible"/>
                                      </p:to>
                                    </p:set>
                                    <p:animEffect transition="in" filter="fade">
                                      <p:cBhvr>
                                        <p:cTn id="43" dur="1000"/>
                                        <p:tgtEl>
                                          <p:spTgt spid="4">
                                            <p:graphicEl>
                                              <a:dgm id="{16B359AA-D5A6-754E-BD3E-EA2B420EE4EE}"/>
                                            </p:graphic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
                                            <p:graphicEl>
                                              <a:dgm id="{6B8EB98A-F031-6641-BE05-80F9106B853B}"/>
                                            </p:graphicEl>
                                          </p:spTgt>
                                        </p:tgtEl>
                                        <p:attrNameLst>
                                          <p:attrName>style.visibility</p:attrName>
                                        </p:attrNameLst>
                                      </p:cBhvr>
                                      <p:to>
                                        <p:strVal val="visible"/>
                                      </p:to>
                                    </p:set>
                                    <p:animEffect transition="in" filter="fade">
                                      <p:cBhvr>
                                        <p:cTn id="46" dur="1000"/>
                                        <p:tgtEl>
                                          <p:spTgt spid="4">
                                            <p:graphicEl>
                                              <a:dgm id="{6B8EB98A-F031-6641-BE05-80F9106B853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solidFill>
                  <a:srgbClr val="0070C0"/>
                </a:solidFill>
              </a:rPr>
              <a:t>Mapleton “Planning Conversation”</a:t>
            </a:r>
            <a:r>
              <a:rPr lang="en-US" dirty="0"/>
              <a:t> </a:t>
            </a:r>
          </a:p>
        </p:txBody>
      </p:sp>
      <p:sp>
        <p:nvSpPr>
          <p:cNvPr id="3" name="Content Placeholder 2"/>
          <p:cNvSpPr>
            <a:spLocks noGrp="1"/>
          </p:cNvSpPr>
          <p:nvPr>
            <p:ph idx="1"/>
          </p:nvPr>
        </p:nvSpPr>
        <p:spPr/>
        <p:txBody>
          <a:bodyPr>
            <a:normAutofit fontScale="85000" lnSpcReduction="10000"/>
          </a:bodyPr>
          <a:lstStyle/>
          <a:p>
            <a:pPr marL="0" indent="0">
              <a:buNone/>
            </a:pPr>
            <a:r>
              <a:rPr lang="en-US" dirty="0"/>
              <a:t>1.	What do you want your students to learn? (1c)</a:t>
            </a:r>
          </a:p>
          <a:p>
            <a:endParaRPr lang="en-US" dirty="0"/>
          </a:p>
          <a:p>
            <a:pPr marL="0" indent="0">
              <a:buNone/>
            </a:pPr>
            <a:r>
              <a:rPr lang="en-US" dirty="0"/>
              <a:t>2.	How will you know if they have learned it? (1f)</a:t>
            </a:r>
          </a:p>
          <a:p>
            <a:endParaRPr lang="en-US" dirty="0"/>
          </a:p>
          <a:p>
            <a:pPr marL="0" indent="0">
              <a:buNone/>
            </a:pPr>
            <a:r>
              <a:rPr lang="en-US" dirty="0"/>
              <a:t>3.	How have you designed instruction to ensure 	students will reach the learning outcome?  (1e)</a:t>
            </a:r>
          </a:p>
          <a:p>
            <a:endParaRPr lang="en-US" dirty="0"/>
          </a:p>
          <a:p>
            <a:pPr marL="0" indent="0">
              <a:buNone/>
            </a:pPr>
            <a:r>
              <a:rPr lang="en-US" dirty="0"/>
              <a:t>4.	Is there anything that you would like me to 	specifically observe during the lesson? (4e)</a:t>
            </a:r>
          </a:p>
          <a:p>
            <a:pPr marL="0" indent="0">
              <a:buNone/>
            </a:pPr>
            <a:endParaRPr lang="en-US" sz="1900" dirty="0"/>
          </a:p>
          <a:p>
            <a:pPr marL="0" indent="0">
              <a:buNone/>
            </a:pPr>
            <a:r>
              <a:rPr lang="en-US" sz="1900" dirty="0"/>
              <a:t>http://www.mapleton.us/files/user/2/file/Mapleton%20Planning%20Conversation%20Form.docx</a:t>
            </a:r>
          </a:p>
        </p:txBody>
      </p:sp>
    </p:spTree>
    <p:extLst>
      <p:ext uri="{BB962C8B-B14F-4D97-AF65-F5344CB8AC3E}">
        <p14:creationId xmlns:p14="http://schemas.microsoft.com/office/powerpoint/2010/main" val="6749775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a:solidFill>
                  <a:srgbClr val="0070C0"/>
                </a:solidFill>
              </a:rPr>
              <a:t>Mapleton “Reflective Conversation”</a:t>
            </a:r>
            <a:endParaRPr lang="en-US" dirty="0"/>
          </a:p>
        </p:txBody>
      </p:sp>
      <p:sp>
        <p:nvSpPr>
          <p:cNvPr id="3" name="Content Placeholder 2"/>
          <p:cNvSpPr>
            <a:spLocks noGrp="1"/>
          </p:cNvSpPr>
          <p:nvPr>
            <p:ph idx="1"/>
          </p:nvPr>
        </p:nvSpPr>
        <p:spPr>
          <a:xfrm>
            <a:off x="457200" y="1600200"/>
            <a:ext cx="8305800" cy="5029200"/>
          </a:xfrm>
        </p:spPr>
        <p:txBody>
          <a:bodyPr>
            <a:normAutofit fontScale="85000" lnSpcReduction="20000"/>
          </a:bodyPr>
          <a:lstStyle/>
          <a:p>
            <a:pPr marL="0" indent="0">
              <a:buNone/>
            </a:pPr>
            <a:r>
              <a:rPr lang="en-US" dirty="0"/>
              <a:t>1.	Is there additional evidence that could be added to 	the recorded observation notes?</a:t>
            </a:r>
          </a:p>
          <a:p>
            <a:endParaRPr lang="en-US" dirty="0"/>
          </a:p>
          <a:p>
            <a:pPr marL="0" indent="0">
              <a:buNone/>
            </a:pPr>
            <a:r>
              <a:rPr lang="en-US" dirty="0"/>
              <a:t>2.	What will be the topics of our reflective 	conversation?  (Pick one or two components.)</a:t>
            </a:r>
          </a:p>
          <a:p>
            <a:endParaRPr lang="en-US" dirty="0"/>
          </a:p>
          <a:p>
            <a:pPr marL="0" indent="0">
              <a:buNone/>
            </a:pPr>
            <a:r>
              <a:rPr lang="en-US" dirty="0"/>
              <a:t>3.	In what areas do you plan to shift your practice?  	Identify some key next steps that you are 	considering.</a:t>
            </a:r>
          </a:p>
          <a:p>
            <a:endParaRPr lang="en-US" dirty="0"/>
          </a:p>
          <a:p>
            <a:pPr marL="0" indent="0">
              <a:buNone/>
            </a:pPr>
            <a:r>
              <a:rPr lang="en-US" dirty="0"/>
              <a:t>4.	Other notes:</a:t>
            </a:r>
          </a:p>
          <a:p>
            <a:pPr marL="0" indent="0">
              <a:buNone/>
            </a:pPr>
            <a:endParaRPr lang="en-US" sz="1900" dirty="0"/>
          </a:p>
          <a:p>
            <a:pPr marL="0" indent="0">
              <a:buNone/>
            </a:pPr>
            <a:r>
              <a:rPr lang="en-US" sz="1900" dirty="0"/>
              <a:t>http://www.mapleton.us/files/user/2/file/Mapleton%20Reflective%20Conversation%20form.docx</a:t>
            </a:r>
          </a:p>
        </p:txBody>
      </p:sp>
    </p:spTree>
    <p:extLst>
      <p:ext uri="{BB962C8B-B14F-4D97-AF65-F5344CB8AC3E}">
        <p14:creationId xmlns:p14="http://schemas.microsoft.com/office/powerpoint/2010/main" val="19120850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7030A0"/>
                </a:solidFill>
              </a:rPr>
              <a:t>Senate Bill 10-191</a:t>
            </a:r>
          </a:p>
        </p:txBody>
      </p:sp>
      <p:sp>
        <p:nvSpPr>
          <p:cNvPr id="3" name="Content Placeholder 2"/>
          <p:cNvSpPr>
            <a:spLocks noGrp="1"/>
          </p:cNvSpPr>
          <p:nvPr>
            <p:ph idx="1"/>
          </p:nvPr>
        </p:nvSpPr>
        <p:spPr>
          <a:xfrm>
            <a:off x="474133" y="1752600"/>
            <a:ext cx="8229600" cy="4191000"/>
          </a:xfrm>
        </p:spPr>
        <p:txBody>
          <a:bodyPr>
            <a:normAutofit/>
          </a:bodyPr>
          <a:lstStyle/>
          <a:p>
            <a:pPr lvl="0" eaLnBrk="0" fontAlgn="base" hangingPunct="0">
              <a:spcAft>
                <a:spcPct val="0"/>
              </a:spcAft>
              <a:buFontTx/>
              <a:buChar char="•"/>
            </a:pPr>
            <a:r>
              <a:rPr lang="en-US" sz="2000" kern="0" dirty="0">
                <a:latin typeface="Arial"/>
                <a:ea typeface="ＭＳ Ｐゴシック"/>
              </a:rPr>
              <a:t>Requires statewide minimum standards for what it means to be an “effective” teacher or principal.</a:t>
            </a:r>
          </a:p>
          <a:p>
            <a:pPr lvl="0" eaLnBrk="0" fontAlgn="base" hangingPunct="0">
              <a:spcAft>
                <a:spcPct val="0"/>
              </a:spcAft>
              <a:buFontTx/>
              <a:buChar char="•"/>
            </a:pPr>
            <a:endParaRPr lang="en-US" sz="2000" kern="0" dirty="0">
              <a:latin typeface="Arial"/>
              <a:ea typeface="ＭＳ Ｐゴシック"/>
            </a:endParaRPr>
          </a:p>
          <a:p>
            <a:pPr lvl="0" eaLnBrk="0" fontAlgn="base" hangingPunct="0">
              <a:spcAft>
                <a:spcPct val="0"/>
              </a:spcAft>
              <a:buFontTx/>
              <a:buChar char="•"/>
            </a:pPr>
            <a:r>
              <a:rPr lang="en-US" sz="2000" kern="0" dirty="0">
                <a:latin typeface="Arial"/>
                <a:ea typeface="ＭＳ Ｐゴシック"/>
              </a:rPr>
              <a:t>Requires annual evaluation of all teachers and principals.</a:t>
            </a:r>
            <a:br>
              <a:rPr lang="en-US" sz="2000" kern="0" dirty="0">
                <a:latin typeface="Arial"/>
                <a:ea typeface="ＭＳ Ｐゴシック"/>
              </a:rPr>
            </a:br>
            <a:endParaRPr lang="en-US" sz="2000" kern="0" dirty="0">
              <a:latin typeface="Arial"/>
              <a:ea typeface="ＭＳ Ｐゴシック"/>
            </a:endParaRPr>
          </a:p>
          <a:p>
            <a:pPr lvl="0" eaLnBrk="0" fontAlgn="base" hangingPunct="0">
              <a:spcAft>
                <a:spcPct val="0"/>
              </a:spcAft>
              <a:buFontTx/>
              <a:buChar char="•"/>
            </a:pPr>
            <a:r>
              <a:rPr lang="en-US" sz="2000" kern="0" dirty="0">
                <a:latin typeface="Arial"/>
                <a:ea typeface="ＭＳ Ｐゴシック"/>
              </a:rPr>
              <a:t>Changes probationary status period to three or more years, and includes “effectiveness” as a criterion for earning non-probationary status.</a:t>
            </a:r>
          </a:p>
          <a:p>
            <a:pPr marL="0" lvl="0" indent="0" eaLnBrk="0" fontAlgn="base" hangingPunct="0">
              <a:spcAft>
                <a:spcPct val="0"/>
              </a:spcAft>
              <a:buNone/>
            </a:pPr>
            <a:endParaRPr lang="en-US" sz="2000" kern="0" dirty="0">
              <a:latin typeface="Arial"/>
              <a:ea typeface="ＭＳ Ｐゴシック"/>
            </a:endParaRPr>
          </a:p>
          <a:p>
            <a:pPr lvl="0" eaLnBrk="0" fontAlgn="base" hangingPunct="0">
              <a:spcAft>
                <a:spcPct val="0"/>
              </a:spcAft>
              <a:buFontTx/>
              <a:buChar char="•"/>
            </a:pPr>
            <a:r>
              <a:rPr lang="en-US" sz="2000" kern="0" dirty="0">
                <a:latin typeface="Arial"/>
                <a:ea typeface="ＭＳ Ｐゴシック"/>
              </a:rPr>
              <a:t>Requires that all teacher and principal evaluations include evidence of the academic growth of their students.</a:t>
            </a:r>
          </a:p>
          <a:p>
            <a:pPr marL="0" lvl="0" indent="0" eaLnBrk="0" fontAlgn="base" hangingPunct="0">
              <a:spcAft>
                <a:spcPct val="0"/>
              </a:spcAft>
              <a:buNone/>
            </a:pPr>
            <a:endParaRPr lang="en-US" sz="2000" kern="0" dirty="0">
              <a:latin typeface="Arial"/>
              <a:ea typeface="ＭＳ Ｐゴシック"/>
            </a:endParaRPr>
          </a:p>
          <a:p>
            <a:pPr lvl="0" eaLnBrk="0" fontAlgn="base" hangingPunct="0">
              <a:spcAft>
                <a:spcPct val="0"/>
              </a:spcAft>
              <a:buFontTx/>
              <a:buChar char="•"/>
            </a:pPr>
            <a:endParaRPr lang="en-US" sz="500" kern="0" dirty="0">
              <a:latin typeface="Arial"/>
              <a:ea typeface="ＭＳ Ｐゴシック"/>
            </a:endParaRPr>
          </a:p>
          <a:p>
            <a:pPr lvl="0" eaLnBrk="0" fontAlgn="base" hangingPunct="0">
              <a:spcAft>
                <a:spcPct val="0"/>
              </a:spcAft>
              <a:buFontTx/>
              <a:buChar char="•"/>
            </a:pPr>
            <a:endParaRPr lang="en-US" sz="500" kern="0" dirty="0">
              <a:latin typeface="Arial"/>
              <a:ea typeface="ＭＳ Ｐゴシック"/>
            </a:endParaRPr>
          </a:p>
        </p:txBody>
      </p:sp>
    </p:spTree>
    <p:extLst>
      <p:ext uri="{BB962C8B-B14F-4D97-AF65-F5344CB8AC3E}">
        <p14:creationId xmlns:p14="http://schemas.microsoft.com/office/powerpoint/2010/main" val="38243278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77800"/>
            <a:ext cx="9160933" cy="707886"/>
          </a:xfrm>
          <a:prstGeom prst="rect">
            <a:avLst/>
          </a:prstGeom>
          <a:solidFill>
            <a:schemeClr val="tx2"/>
          </a:solidFill>
        </p:spPr>
        <p:txBody>
          <a:bodyPr wrap="square" rtlCol="0">
            <a:spAutoFit/>
          </a:bodyPr>
          <a:lstStyle/>
          <a:p>
            <a:pPr algn="ctr" defTabSz="457200"/>
            <a:r>
              <a:rPr lang="en-US" sz="4000" b="1" dirty="0">
                <a:solidFill>
                  <a:prstClr val="white"/>
                </a:solidFill>
                <a:latin typeface="Helvetica"/>
                <a:cs typeface="Helvetica"/>
              </a:rPr>
              <a:t>Levels of Performance</a:t>
            </a:r>
          </a:p>
        </p:txBody>
      </p:sp>
      <p:sp>
        <p:nvSpPr>
          <p:cNvPr id="5" name="TextBox 4"/>
          <p:cNvSpPr txBox="1"/>
          <p:nvPr/>
        </p:nvSpPr>
        <p:spPr>
          <a:xfrm>
            <a:off x="221404" y="2286000"/>
            <a:ext cx="8636000" cy="369332"/>
          </a:xfrm>
          <a:prstGeom prst="rect">
            <a:avLst/>
          </a:prstGeom>
          <a:noFill/>
        </p:spPr>
        <p:txBody>
          <a:bodyPr wrap="square" numCol="4" rtlCol="0">
            <a:spAutoFit/>
          </a:bodyPr>
          <a:lstStyle/>
          <a:p>
            <a:pPr algn="ctr" defTabSz="457200"/>
            <a:r>
              <a:rPr lang="en-US" b="1" dirty="0">
                <a:solidFill>
                  <a:prstClr val="black"/>
                </a:solidFill>
                <a:latin typeface="Helvetica"/>
                <a:cs typeface="Helvetica"/>
              </a:rPr>
              <a:t>UNSATISFACTORY</a:t>
            </a:r>
          </a:p>
          <a:p>
            <a:pPr algn="ctr" defTabSz="457200"/>
            <a:r>
              <a:rPr lang="en-US" b="1" dirty="0">
                <a:solidFill>
                  <a:prstClr val="black"/>
                </a:solidFill>
                <a:latin typeface="Helvetica"/>
                <a:cs typeface="Helvetica"/>
              </a:rPr>
              <a:t>BASIC</a:t>
            </a:r>
          </a:p>
          <a:p>
            <a:pPr algn="ctr" defTabSz="457200"/>
            <a:r>
              <a:rPr lang="en-US" b="1" dirty="0">
                <a:solidFill>
                  <a:prstClr val="black"/>
                </a:solidFill>
                <a:latin typeface="Helvetica"/>
                <a:cs typeface="Helvetica"/>
              </a:rPr>
              <a:t> PROFICIENT</a:t>
            </a:r>
          </a:p>
          <a:p>
            <a:pPr algn="ctr" defTabSz="457200"/>
            <a:r>
              <a:rPr lang="en-US" b="1" dirty="0">
                <a:solidFill>
                  <a:prstClr val="black"/>
                </a:solidFill>
                <a:latin typeface="Helvetica"/>
                <a:cs typeface="Helvetica"/>
              </a:rPr>
              <a:t> DISTINGUISHED</a:t>
            </a:r>
          </a:p>
        </p:txBody>
      </p:sp>
      <p:sp>
        <p:nvSpPr>
          <p:cNvPr id="6" name="TextBox 5"/>
          <p:cNvSpPr txBox="1"/>
          <p:nvPr/>
        </p:nvSpPr>
        <p:spPr>
          <a:xfrm>
            <a:off x="152400" y="2743200"/>
            <a:ext cx="8636000" cy="523220"/>
          </a:xfrm>
          <a:prstGeom prst="rect">
            <a:avLst/>
          </a:prstGeom>
          <a:solidFill>
            <a:schemeClr val="tx2">
              <a:lumMod val="20000"/>
              <a:lumOff val="80000"/>
            </a:schemeClr>
          </a:solidFill>
        </p:spPr>
        <p:txBody>
          <a:bodyPr wrap="square" numCol="4" rtlCol="0">
            <a:spAutoFit/>
          </a:bodyPr>
          <a:lstStyle/>
          <a:p>
            <a:pPr algn="ctr" defTabSz="457200"/>
            <a:r>
              <a:rPr lang="en-US" sz="2200" dirty="0">
                <a:solidFill>
                  <a:prstClr val="black"/>
                </a:solidFill>
                <a:latin typeface="Helvetica"/>
                <a:cs typeface="Helvetica"/>
              </a:rPr>
              <a:t>		</a:t>
            </a:r>
            <a:r>
              <a:rPr lang="en-US" sz="2800" dirty="0">
                <a:solidFill>
                  <a:prstClr val="black"/>
                </a:solidFill>
                <a:latin typeface="Helvetica"/>
                <a:cs typeface="Helvetica"/>
              </a:rPr>
              <a:t>0 			1		2 		3    	4 	 5</a:t>
            </a:r>
            <a:endParaRPr lang="en-US" sz="2800" b="1" dirty="0">
              <a:solidFill>
                <a:prstClr val="black"/>
              </a:solidFill>
              <a:latin typeface="Helvetica"/>
              <a:cs typeface="Helvetica"/>
            </a:endParaRPr>
          </a:p>
        </p:txBody>
      </p:sp>
      <p:sp>
        <p:nvSpPr>
          <p:cNvPr id="9" name="Up Arrow Callout 8"/>
          <p:cNvSpPr/>
          <p:nvPr/>
        </p:nvSpPr>
        <p:spPr>
          <a:xfrm>
            <a:off x="2590800" y="3464151"/>
            <a:ext cx="1744133" cy="1744132"/>
          </a:xfrm>
          <a:prstGeom prst="upArrow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dirty="0">
                <a:solidFill>
                  <a:prstClr val="black"/>
                </a:solidFill>
                <a:latin typeface="Helvetica"/>
                <a:cs typeface="Helvetica"/>
              </a:rPr>
              <a:t>Low Basic</a:t>
            </a:r>
          </a:p>
          <a:p>
            <a:pPr algn="ctr" defTabSz="457200"/>
            <a:r>
              <a:rPr lang="en-US" dirty="0">
                <a:solidFill>
                  <a:prstClr val="black"/>
                </a:solidFill>
                <a:latin typeface="Helvetica"/>
                <a:cs typeface="Helvetica"/>
              </a:rPr>
              <a:t>versus</a:t>
            </a:r>
          </a:p>
          <a:p>
            <a:pPr algn="ctr" defTabSz="457200"/>
            <a:r>
              <a:rPr lang="en-US" dirty="0">
                <a:solidFill>
                  <a:prstClr val="black"/>
                </a:solidFill>
                <a:latin typeface="Helvetica"/>
                <a:cs typeface="Helvetica"/>
              </a:rPr>
              <a:t>High Basic</a:t>
            </a:r>
          </a:p>
        </p:txBody>
      </p:sp>
      <p:sp>
        <p:nvSpPr>
          <p:cNvPr id="11" name="Up Arrow Callout 10"/>
          <p:cNvSpPr/>
          <p:nvPr/>
        </p:nvSpPr>
        <p:spPr>
          <a:xfrm>
            <a:off x="4755288" y="3464151"/>
            <a:ext cx="1744133" cy="1744132"/>
          </a:xfrm>
          <a:prstGeom prst="upArrow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dirty="0">
                <a:solidFill>
                  <a:prstClr val="black"/>
                </a:solidFill>
                <a:latin typeface="Helvetica"/>
                <a:cs typeface="Helvetica"/>
              </a:rPr>
              <a:t>Low Proficient</a:t>
            </a:r>
          </a:p>
          <a:p>
            <a:pPr algn="ctr" defTabSz="457200"/>
            <a:r>
              <a:rPr lang="en-US" dirty="0">
                <a:solidFill>
                  <a:prstClr val="black"/>
                </a:solidFill>
                <a:latin typeface="Helvetica"/>
                <a:cs typeface="Helvetica"/>
              </a:rPr>
              <a:t>versus</a:t>
            </a:r>
          </a:p>
          <a:p>
            <a:pPr algn="ctr" defTabSz="457200"/>
            <a:r>
              <a:rPr lang="en-US" dirty="0">
                <a:solidFill>
                  <a:prstClr val="black"/>
                </a:solidFill>
                <a:latin typeface="Helvetica"/>
                <a:cs typeface="Helvetica"/>
              </a:rPr>
              <a:t>High Proficient</a:t>
            </a:r>
          </a:p>
        </p:txBody>
      </p:sp>
      <p:sp>
        <p:nvSpPr>
          <p:cNvPr id="4" name="TextBox 3"/>
          <p:cNvSpPr txBox="1"/>
          <p:nvPr/>
        </p:nvSpPr>
        <p:spPr>
          <a:xfrm>
            <a:off x="2836333" y="1295400"/>
            <a:ext cx="3837910" cy="400110"/>
          </a:xfrm>
          <a:prstGeom prst="rect">
            <a:avLst/>
          </a:prstGeom>
          <a:noFill/>
        </p:spPr>
        <p:txBody>
          <a:bodyPr wrap="none" rtlCol="0">
            <a:spAutoFit/>
          </a:bodyPr>
          <a:lstStyle/>
          <a:p>
            <a:r>
              <a:rPr lang="en-US" sz="2000" dirty="0">
                <a:solidFill>
                  <a:prstClr val="black"/>
                </a:solidFill>
                <a:latin typeface="Helvetica" pitchFamily="34" charset="0"/>
                <a:cs typeface="Helvetica" pitchFamily="34" charset="0"/>
              </a:rPr>
              <a:t>Points assigned per component</a:t>
            </a:r>
            <a:r>
              <a:rPr lang="en-US" dirty="0">
                <a:solidFill>
                  <a:prstClr val="black"/>
                </a:solidFill>
              </a:rPr>
              <a:t>:</a:t>
            </a:r>
          </a:p>
        </p:txBody>
      </p:sp>
    </p:spTree>
    <p:extLst>
      <p:ext uri="{BB962C8B-B14F-4D97-AF65-F5344CB8AC3E}">
        <p14:creationId xmlns:p14="http://schemas.microsoft.com/office/powerpoint/2010/main" val="51027043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bg/>
                                          </p:spTgt>
                                        </p:tgtEl>
                                        <p:attrNameLst>
                                          <p:attrName>style.visibility</p:attrName>
                                        </p:attrNameLst>
                                      </p:cBhvr>
                                      <p:to>
                                        <p:strVal val="visible"/>
                                      </p:to>
                                    </p:set>
                                    <p:animEffect transition="in" filter="fade">
                                      <p:cBhvr>
                                        <p:cTn id="16" dur="1000"/>
                                        <p:tgtEl>
                                          <p:spTgt spid="6">
                                            <p:bg/>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animEffect transition="in" filter="fade">
                                      <p:cBhvr>
                                        <p:cTn id="31"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6" grpId="0" build="p" animBg="1"/>
      <p:bldP spid="9" grpId="0" animBg="1"/>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TextBox 60"/>
          <p:cNvSpPr txBox="1"/>
          <p:nvPr/>
        </p:nvSpPr>
        <p:spPr>
          <a:xfrm>
            <a:off x="4572000" y="3429006"/>
            <a:ext cx="4572000" cy="3428998"/>
          </a:xfrm>
          <a:prstGeom prst="rect">
            <a:avLst/>
          </a:prstGeom>
          <a:solidFill>
            <a:schemeClr val="tx2">
              <a:lumMod val="40000"/>
              <a:lumOff val="60000"/>
            </a:schemeClr>
          </a:solidFill>
          <a:effectLst>
            <a:glow rad="101600">
              <a:schemeClr val="tx2">
                <a:alpha val="75000"/>
              </a:schemeClr>
            </a:glow>
            <a:softEdge rad="63500"/>
          </a:effectLst>
        </p:spPr>
        <p:txBody>
          <a:bodyPr wrap="square" lIns="182880" tIns="548640" rIns="91440" bIns="182880" rtlCol="0" anchor="t" anchorCtr="0">
            <a:noAutofit/>
          </a:bodyPr>
          <a:lstStyle/>
          <a:p>
            <a:pPr defTabSz="457200">
              <a:tabLst>
                <a:tab pos="342900" algn="l"/>
              </a:tabLst>
            </a:pPr>
            <a:r>
              <a:rPr lang="en-US" sz="2000" b="1" u="sng" dirty="0">
                <a:solidFill>
                  <a:prstClr val="black"/>
                </a:solidFill>
              </a:rPr>
              <a:t>Domain 3</a:t>
            </a:r>
          </a:p>
          <a:p>
            <a:pPr defTabSz="457200">
              <a:tabLst>
                <a:tab pos="342900" algn="l"/>
              </a:tabLst>
            </a:pPr>
            <a:r>
              <a:rPr lang="en-US" sz="2000" b="1" dirty="0">
                <a:solidFill>
                  <a:prstClr val="black"/>
                </a:solidFill>
              </a:rPr>
              <a:t>Instruction</a:t>
            </a:r>
          </a:p>
        </p:txBody>
      </p:sp>
      <p:sp>
        <p:nvSpPr>
          <p:cNvPr id="59" name="TextBox 58"/>
          <p:cNvSpPr txBox="1"/>
          <p:nvPr/>
        </p:nvSpPr>
        <p:spPr>
          <a:xfrm>
            <a:off x="4572000" y="0"/>
            <a:ext cx="4572000" cy="3428998"/>
          </a:xfrm>
          <a:prstGeom prst="rect">
            <a:avLst/>
          </a:prstGeom>
          <a:solidFill>
            <a:schemeClr val="tx2">
              <a:lumMod val="40000"/>
              <a:lumOff val="60000"/>
            </a:schemeClr>
          </a:solidFill>
          <a:effectLst>
            <a:glow rad="101600">
              <a:schemeClr val="tx2">
                <a:alpha val="75000"/>
              </a:schemeClr>
            </a:glow>
            <a:softEdge rad="63500"/>
          </a:effectLst>
        </p:spPr>
        <p:txBody>
          <a:bodyPr wrap="square" lIns="182880" tIns="548640" rIns="91440" bIns="182880" rtlCol="0" anchor="t" anchorCtr="0">
            <a:noAutofit/>
          </a:bodyPr>
          <a:lstStyle/>
          <a:p>
            <a:pPr defTabSz="457200">
              <a:tabLst>
                <a:tab pos="342900" algn="l"/>
              </a:tabLst>
            </a:pPr>
            <a:r>
              <a:rPr lang="en-US" sz="2000" b="1" u="sng" dirty="0">
                <a:solidFill>
                  <a:prstClr val="black"/>
                </a:solidFill>
              </a:rPr>
              <a:t>Domain 2</a:t>
            </a:r>
          </a:p>
          <a:p>
            <a:pPr defTabSz="457200">
              <a:tabLst>
                <a:tab pos="342900" algn="l"/>
              </a:tabLst>
            </a:pPr>
            <a:r>
              <a:rPr lang="en-US" sz="2000" b="1" dirty="0">
                <a:solidFill>
                  <a:prstClr val="black"/>
                </a:solidFill>
              </a:rPr>
              <a:t>Classroom Environment</a:t>
            </a:r>
            <a:r>
              <a:rPr lang="en-US" sz="1500" dirty="0">
                <a:solidFill>
                  <a:prstClr val="black"/>
                </a:solidFill>
              </a:rPr>
              <a:t>	</a:t>
            </a:r>
          </a:p>
        </p:txBody>
      </p:sp>
      <p:sp>
        <p:nvSpPr>
          <p:cNvPr id="39" name="TextBox 38"/>
          <p:cNvSpPr txBox="1"/>
          <p:nvPr/>
        </p:nvSpPr>
        <p:spPr>
          <a:xfrm>
            <a:off x="4572000" y="3428998"/>
            <a:ext cx="4572000" cy="3428998"/>
          </a:xfrm>
          <a:prstGeom prst="rect">
            <a:avLst/>
          </a:prstGeom>
          <a:solidFill>
            <a:schemeClr val="tx2">
              <a:lumMod val="40000"/>
              <a:lumOff val="60000"/>
            </a:schemeClr>
          </a:solidFill>
          <a:effectLst>
            <a:glow rad="101600">
              <a:schemeClr val="tx2">
                <a:alpha val="75000"/>
              </a:schemeClr>
            </a:glow>
            <a:softEdge rad="63500"/>
          </a:effectLst>
        </p:spPr>
        <p:txBody>
          <a:bodyPr wrap="square" lIns="182880" tIns="548640" rIns="91440" bIns="182880" rtlCol="0" anchor="t" anchorCtr="0">
            <a:noAutofit/>
          </a:bodyPr>
          <a:lstStyle/>
          <a:p>
            <a:pPr defTabSz="457200">
              <a:tabLst>
                <a:tab pos="342900" algn="l"/>
              </a:tabLst>
            </a:pPr>
            <a:r>
              <a:rPr lang="en-US" sz="2000" b="1" u="sng" dirty="0">
                <a:solidFill>
                  <a:prstClr val="black"/>
                </a:solidFill>
              </a:rPr>
              <a:t>Domain 3</a:t>
            </a:r>
          </a:p>
          <a:p>
            <a:pPr defTabSz="457200">
              <a:tabLst>
                <a:tab pos="342900" algn="l"/>
              </a:tabLst>
            </a:pPr>
            <a:r>
              <a:rPr lang="en-US" sz="2000" b="1" dirty="0">
                <a:solidFill>
                  <a:prstClr val="black"/>
                </a:solidFill>
              </a:rPr>
              <a:t>Instruction</a:t>
            </a:r>
          </a:p>
          <a:p>
            <a:pPr defTabSz="457200">
              <a:tabLst>
                <a:tab pos="342900" algn="l"/>
              </a:tabLst>
            </a:pPr>
            <a:endParaRPr lang="en-US" sz="1500" dirty="0">
              <a:solidFill>
                <a:prstClr val="black"/>
              </a:solidFill>
            </a:endParaRPr>
          </a:p>
          <a:p>
            <a:pPr defTabSz="457200">
              <a:tabLst>
                <a:tab pos="342900" algn="l"/>
              </a:tabLst>
            </a:pPr>
            <a:r>
              <a:rPr lang="en-US" sz="1500" dirty="0">
                <a:solidFill>
                  <a:prstClr val="black"/>
                </a:solidFill>
              </a:rPr>
              <a:t>3a	Communicating with Students</a:t>
            </a:r>
          </a:p>
          <a:p>
            <a:pPr defTabSz="457200">
              <a:tabLst>
                <a:tab pos="342900" algn="l"/>
              </a:tabLst>
            </a:pPr>
            <a:r>
              <a:rPr lang="en-US" sz="1500" dirty="0">
                <a:solidFill>
                  <a:prstClr val="black"/>
                </a:solidFill>
              </a:rPr>
              <a:t>3b	Using Questioning and Discussion Techniques</a:t>
            </a:r>
          </a:p>
          <a:p>
            <a:pPr defTabSz="457200">
              <a:tabLst>
                <a:tab pos="342900" algn="l"/>
              </a:tabLst>
            </a:pPr>
            <a:r>
              <a:rPr lang="en-US" sz="1500" dirty="0">
                <a:solidFill>
                  <a:prstClr val="black"/>
                </a:solidFill>
              </a:rPr>
              <a:t>3c	Engaging Students in Learning</a:t>
            </a:r>
          </a:p>
          <a:p>
            <a:pPr defTabSz="457200">
              <a:tabLst>
                <a:tab pos="342900" algn="l"/>
              </a:tabLst>
            </a:pPr>
            <a:r>
              <a:rPr lang="en-US" sz="1500" dirty="0">
                <a:solidFill>
                  <a:prstClr val="black"/>
                </a:solidFill>
              </a:rPr>
              <a:t>3d	Using Assessment in Instruction</a:t>
            </a:r>
          </a:p>
          <a:p>
            <a:pPr defTabSz="457200">
              <a:tabLst>
                <a:tab pos="342900" algn="l"/>
              </a:tabLst>
            </a:pPr>
            <a:r>
              <a:rPr lang="en-US" sz="1500" dirty="0">
                <a:solidFill>
                  <a:prstClr val="black"/>
                </a:solidFill>
              </a:rPr>
              <a:t>3e	Demonstrating Flexibility &amp; Responsiveness</a:t>
            </a:r>
          </a:p>
        </p:txBody>
      </p:sp>
      <p:sp>
        <p:nvSpPr>
          <p:cNvPr id="64" name="TextBox 63"/>
          <p:cNvSpPr txBox="1"/>
          <p:nvPr/>
        </p:nvSpPr>
        <p:spPr>
          <a:xfrm>
            <a:off x="4572000" y="3429006"/>
            <a:ext cx="4572000" cy="3428998"/>
          </a:xfrm>
          <a:prstGeom prst="rect">
            <a:avLst/>
          </a:prstGeom>
          <a:solidFill>
            <a:schemeClr val="accent2">
              <a:lumMod val="60000"/>
              <a:lumOff val="40000"/>
            </a:schemeClr>
          </a:solidFill>
          <a:effectLst>
            <a:glow rad="101600">
              <a:schemeClr val="tx2">
                <a:alpha val="75000"/>
              </a:schemeClr>
            </a:glow>
            <a:softEdge rad="63500"/>
          </a:effectLst>
        </p:spPr>
        <p:txBody>
          <a:bodyPr wrap="square" lIns="182880" tIns="548640" rIns="91440" bIns="182880" rtlCol="0" anchor="t" anchorCtr="0">
            <a:noAutofit/>
          </a:bodyPr>
          <a:lstStyle/>
          <a:p>
            <a:pPr defTabSz="457200">
              <a:tabLst>
                <a:tab pos="342900" algn="l"/>
              </a:tabLst>
            </a:pPr>
            <a:r>
              <a:rPr lang="en-US" sz="2000" b="1" u="sng" dirty="0">
                <a:solidFill>
                  <a:prstClr val="black"/>
                </a:solidFill>
              </a:rPr>
              <a:t>Domain 3</a:t>
            </a:r>
          </a:p>
          <a:p>
            <a:pPr defTabSz="457200">
              <a:tabLst>
                <a:tab pos="342900" algn="l"/>
              </a:tabLst>
            </a:pPr>
            <a:r>
              <a:rPr lang="en-US" sz="2000" b="1" dirty="0">
                <a:solidFill>
                  <a:prstClr val="black"/>
                </a:solidFill>
              </a:rPr>
              <a:t>Instruction</a:t>
            </a:r>
          </a:p>
          <a:p>
            <a:pPr defTabSz="457200">
              <a:tabLst>
                <a:tab pos="342900" algn="l"/>
              </a:tabLst>
            </a:pPr>
            <a:endParaRPr lang="en-US" sz="1500" dirty="0">
              <a:solidFill>
                <a:prstClr val="black"/>
              </a:solidFill>
            </a:endParaRPr>
          </a:p>
          <a:p>
            <a:pPr defTabSz="457200">
              <a:tabLst>
                <a:tab pos="342900" algn="l"/>
              </a:tabLst>
            </a:pPr>
            <a:r>
              <a:rPr lang="en-US" sz="1500" dirty="0">
                <a:solidFill>
                  <a:prstClr val="black"/>
                </a:solidFill>
              </a:rPr>
              <a:t>3a		0       1       2       3       4        5</a:t>
            </a:r>
          </a:p>
          <a:p>
            <a:pPr defTabSz="457200">
              <a:tabLst>
                <a:tab pos="342900" algn="l"/>
              </a:tabLst>
            </a:pPr>
            <a:r>
              <a:rPr lang="en-US" sz="1500" dirty="0">
                <a:solidFill>
                  <a:prstClr val="black"/>
                </a:solidFill>
              </a:rPr>
              <a:t>3b		0       1       2       3       4        5</a:t>
            </a:r>
          </a:p>
          <a:p>
            <a:pPr defTabSz="457200">
              <a:tabLst>
                <a:tab pos="342900" algn="l"/>
              </a:tabLst>
            </a:pPr>
            <a:r>
              <a:rPr lang="en-US" sz="1500" dirty="0">
                <a:solidFill>
                  <a:prstClr val="black"/>
                </a:solidFill>
              </a:rPr>
              <a:t>3c		0       1       2       3       4        5</a:t>
            </a:r>
          </a:p>
          <a:p>
            <a:pPr defTabSz="457200">
              <a:tabLst>
                <a:tab pos="342900" algn="l"/>
              </a:tabLst>
            </a:pPr>
            <a:r>
              <a:rPr lang="en-US" sz="1500" dirty="0">
                <a:solidFill>
                  <a:prstClr val="black"/>
                </a:solidFill>
              </a:rPr>
              <a:t>3d		0       1       2       3       4        5</a:t>
            </a:r>
          </a:p>
          <a:p>
            <a:pPr defTabSz="457200">
              <a:tabLst>
                <a:tab pos="342900" algn="l"/>
              </a:tabLst>
            </a:pPr>
            <a:r>
              <a:rPr lang="en-US" sz="1500" dirty="0">
                <a:solidFill>
                  <a:prstClr val="black"/>
                </a:solidFill>
              </a:rPr>
              <a:t>3e		0       1       2       3       4        5      Total:_____</a:t>
            </a:r>
          </a:p>
        </p:txBody>
      </p:sp>
      <p:sp>
        <p:nvSpPr>
          <p:cNvPr id="38" name="TextBox 37"/>
          <p:cNvSpPr txBox="1"/>
          <p:nvPr/>
        </p:nvSpPr>
        <p:spPr>
          <a:xfrm>
            <a:off x="4572000" y="0"/>
            <a:ext cx="4572000" cy="3428998"/>
          </a:xfrm>
          <a:prstGeom prst="rect">
            <a:avLst/>
          </a:prstGeom>
          <a:solidFill>
            <a:schemeClr val="tx2">
              <a:lumMod val="40000"/>
              <a:lumOff val="60000"/>
            </a:schemeClr>
          </a:solidFill>
          <a:effectLst>
            <a:glow rad="101600">
              <a:schemeClr val="tx2">
                <a:alpha val="75000"/>
              </a:schemeClr>
            </a:glow>
            <a:softEdge rad="63500"/>
          </a:effectLst>
        </p:spPr>
        <p:txBody>
          <a:bodyPr wrap="square" lIns="182880" tIns="548640" rIns="91440" bIns="182880" rtlCol="0" anchor="t" anchorCtr="0">
            <a:noAutofit/>
          </a:bodyPr>
          <a:lstStyle/>
          <a:p>
            <a:pPr defTabSz="457200">
              <a:tabLst>
                <a:tab pos="342900" algn="l"/>
              </a:tabLst>
            </a:pPr>
            <a:r>
              <a:rPr lang="en-US" sz="2000" b="1" u="sng" dirty="0">
                <a:solidFill>
                  <a:prstClr val="black"/>
                </a:solidFill>
              </a:rPr>
              <a:t>Domain 2</a:t>
            </a:r>
          </a:p>
          <a:p>
            <a:pPr defTabSz="457200">
              <a:tabLst>
                <a:tab pos="342900" algn="l"/>
              </a:tabLst>
            </a:pPr>
            <a:r>
              <a:rPr lang="en-US" sz="2000" b="1" dirty="0">
                <a:solidFill>
                  <a:prstClr val="black"/>
                </a:solidFill>
              </a:rPr>
              <a:t>Classroom Environment</a:t>
            </a:r>
          </a:p>
          <a:p>
            <a:pPr defTabSz="457200">
              <a:tabLst>
                <a:tab pos="342900" algn="l"/>
              </a:tabLst>
            </a:pPr>
            <a:endParaRPr lang="en-US" sz="1500" dirty="0">
              <a:solidFill>
                <a:prstClr val="black"/>
              </a:solidFill>
            </a:endParaRPr>
          </a:p>
          <a:p>
            <a:pPr defTabSz="457200">
              <a:tabLst>
                <a:tab pos="342900" algn="l"/>
              </a:tabLst>
            </a:pPr>
            <a:r>
              <a:rPr lang="en-US" sz="1500" dirty="0">
                <a:solidFill>
                  <a:prstClr val="black"/>
                </a:solidFill>
              </a:rPr>
              <a:t>2a	Creating an Environment of Respect &amp; Rapport</a:t>
            </a:r>
          </a:p>
          <a:p>
            <a:pPr defTabSz="457200">
              <a:tabLst>
                <a:tab pos="342900" algn="l"/>
              </a:tabLst>
            </a:pPr>
            <a:r>
              <a:rPr lang="en-US" sz="1500" dirty="0">
                <a:solidFill>
                  <a:prstClr val="black"/>
                </a:solidFill>
              </a:rPr>
              <a:t>2b	Establishing a Culture of Learning</a:t>
            </a:r>
          </a:p>
          <a:p>
            <a:pPr defTabSz="457200">
              <a:tabLst>
                <a:tab pos="342900" algn="l"/>
              </a:tabLst>
            </a:pPr>
            <a:r>
              <a:rPr lang="en-US" sz="1500" dirty="0">
                <a:solidFill>
                  <a:prstClr val="black"/>
                </a:solidFill>
              </a:rPr>
              <a:t>2c	Managing Classroom Procedures</a:t>
            </a:r>
          </a:p>
          <a:p>
            <a:pPr defTabSz="457200">
              <a:tabLst>
                <a:tab pos="342900" algn="l"/>
              </a:tabLst>
            </a:pPr>
            <a:r>
              <a:rPr lang="en-US" sz="1500" dirty="0">
                <a:solidFill>
                  <a:prstClr val="black"/>
                </a:solidFill>
              </a:rPr>
              <a:t>2d	Managing Student Behavior</a:t>
            </a:r>
          </a:p>
          <a:p>
            <a:pPr defTabSz="457200">
              <a:tabLst>
                <a:tab pos="342900" algn="l"/>
              </a:tabLst>
            </a:pPr>
            <a:r>
              <a:rPr lang="en-US" sz="1500" dirty="0">
                <a:solidFill>
                  <a:prstClr val="black"/>
                </a:solidFill>
              </a:rPr>
              <a:t>2e	Organizing Physical Space</a:t>
            </a:r>
          </a:p>
        </p:txBody>
      </p:sp>
      <p:sp>
        <p:nvSpPr>
          <p:cNvPr id="60" name="TextBox 59"/>
          <p:cNvSpPr txBox="1"/>
          <p:nvPr/>
        </p:nvSpPr>
        <p:spPr>
          <a:xfrm>
            <a:off x="0" y="3429006"/>
            <a:ext cx="4572000" cy="3428998"/>
          </a:xfrm>
          <a:prstGeom prst="rect">
            <a:avLst/>
          </a:prstGeom>
          <a:solidFill>
            <a:schemeClr val="tx2">
              <a:lumMod val="40000"/>
              <a:lumOff val="60000"/>
            </a:schemeClr>
          </a:solidFill>
          <a:effectLst>
            <a:glow rad="101600">
              <a:schemeClr val="tx2">
                <a:alpha val="75000"/>
              </a:schemeClr>
            </a:glow>
            <a:softEdge rad="63500"/>
          </a:effectLst>
        </p:spPr>
        <p:txBody>
          <a:bodyPr wrap="square" lIns="182880" tIns="548640" rIns="91440" bIns="182880" rtlCol="0" anchor="t" anchorCtr="0">
            <a:noAutofit/>
          </a:bodyPr>
          <a:lstStyle/>
          <a:p>
            <a:pPr defTabSz="457200">
              <a:tabLst>
                <a:tab pos="342900" algn="l"/>
              </a:tabLst>
            </a:pPr>
            <a:r>
              <a:rPr lang="en-US" sz="2000" b="1" u="sng" dirty="0">
                <a:solidFill>
                  <a:prstClr val="black"/>
                </a:solidFill>
              </a:rPr>
              <a:t>Domain 4</a:t>
            </a:r>
          </a:p>
          <a:p>
            <a:pPr defTabSz="457200">
              <a:tabLst>
                <a:tab pos="342900" algn="l"/>
              </a:tabLst>
            </a:pPr>
            <a:r>
              <a:rPr lang="en-US" sz="2000" b="1" dirty="0">
                <a:solidFill>
                  <a:prstClr val="black"/>
                </a:solidFill>
              </a:rPr>
              <a:t>Professional Responsibilities</a:t>
            </a:r>
          </a:p>
        </p:txBody>
      </p:sp>
      <p:sp>
        <p:nvSpPr>
          <p:cNvPr id="58" name="TextBox 57"/>
          <p:cNvSpPr txBox="1"/>
          <p:nvPr/>
        </p:nvSpPr>
        <p:spPr>
          <a:xfrm>
            <a:off x="0" y="0"/>
            <a:ext cx="4572000" cy="3428998"/>
          </a:xfrm>
          <a:prstGeom prst="rect">
            <a:avLst/>
          </a:prstGeom>
          <a:solidFill>
            <a:schemeClr val="tx2">
              <a:lumMod val="40000"/>
              <a:lumOff val="60000"/>
            </a:schemeClr>
          </a:solidFill>
          <a:effectLst>
            <a:glow rad="101600">
              <a:schemeClr val="tx2">
                <a:alpha val="75000"/>
              </a:schemeClr>
            </a:glow>
            <a:softEdge rad="63500"/>
          </a:effectLst>
        </p:spPr>
        <p:txBody>
          <a:bodyPr wrap="square" lIns="182880" tIns="548640" rIns="91440" bIns="182880" rtlCol="0" anchor="t" anchorCtr="0">
            <a:noAutofit/>
          </a:bodyPr>
          <a:lstStyle/>
          <a:p>
            <a:pPr defTabSz="457200">
              <a:tabLst>
                <a:tab pos="342900" algn="l"/>
              </a:tabLst>
            </a:pPr>
            <a:r>
              <a:rPr lang="en-US" sz="2000" b="1" u="sng" dirty="0">
                <a:solidFill>
                  <a:prstClr val="black"/>
                </a:solidFill>
              </a:rPr>
              <a:t>Domain 1</a:t>
            </a:r>
          </a:p>
          <a:p>
            <a:pPr defTabSz="457200">
              <a:tabLst>
                <a:tab pos="342900" algn="l"/>
              </a:tabLst>
            </a:pPr>
            <a:r>
              <a:rPr lang="en-US" sz="2000" b="1" dirty="0">
                <a:solidFill>
                  <a:prstClr val="black"/>
                </a:solidFill>
              </a:rPr>
              <a:t>Planning and Preparation</a:t>
            </a:r>
          </a:p>
        </p:txBody>
      </p:sp>
      <p:sp>
        <p:nvSpPr>
          <p:cNvPr id="32" name="TextBox 31"/>
          <p:cNvSpPr txBox="1"/>
          <p:nvPr/>
        </p:nvSpPr>
        <p:spPr>
          <a:xfrm>
            <a:off x="0" y="3429006"/>
            <a:ext cx="4572000" cy="3428998"/>
          </a:xfrm>
          <a:prstGeom prst="rect">
            <a:avLst/>
          </a:prstGeom>
          <a:solidFill>
            <a:schemeClr val="tx2">
              <a:lumMod val="40000"/>
              <a:lumOff val="60000"/>
            </a:schemeClr>
          </a:solidFill>
          <a:effectLst>
            <a:glow rad="101600">
              <a:schemeClr val="tx2">
                <a:alpha val="75000"/>
              </a:schemeClr>
            </a:glow>
            <a:softEdge rad="63500"/>
          </a:effectLst>
        </p:spPr>
        <p:txBody>
          <a:bodyPr wrap="square" lIns="182880" tIns="548640" rIns="91440" bIns="182880" rtlCol="0" anchor="t" anchorCtr="0">
            <a:noAutofit/>
          </a:bodyPr>
          <a:lstStyle/>
          <a:p>
            <a:pPr defTabSz="457200">
              <a:tabLst>
                <a:tab pos="342900" algn="l"/>
              </a:tabLst>
            </a:pPr>
            <a:r>
              <a:rPr lang="en-US" sz="2000" b="1" u="sng" dirty="0">
                <a:solidFill>
                  <a:prstClr val="black"/>
                </a:solidFill>
              </a:rPr>
              <a:t>Domain 4</a:t>
            </a:r>
          </a:p>
          <a:p>
            <a:pPr defTabSz="457200">
              <a:tabLst>
                <a:tab pos="342900" algn="l"/>
              </a:tabLst>
            </a:pPr>
            <a:r>
              <a:rPr lang="en-US" sz="2000" b="1" dirty="0">
                <a:solidFill>
                  <a:prstClr val="black"/>
                </a:solidFill>
              </a:rPr>
              <a:t>Professional Responsibilities</a:t>
            </a:r>
          </a:p>
          <a:p>
            <a:pPr defTabSz="457200">
              <a:tabLst>
                <a:tab pos="342900" algn="l"/>
              </a:tabLst>
            </a:pPr>
            <a:endParaRPr lang="en-US" sz="1500" dirty="0">
              <a:solidFill>
                <a:prstClr val="black"/>
              </a:solidFill>
            </a:endParaRPr>
          </a:p>
          <a:p>
            <a:pPr defTabSz="457200">
              <a:tabLst>
                <a:tab pos="342900" algn="l"/>
              </a:tabLst>
            </a:pPr>
            <a:r>
              <a:rPr lang="en-US" sz="1500" dirty="0">
                <a:solidFill>
                  <a:prstClr val="black"/>
                </a:solidFill>
              </a:rPr>
              <a:t>4a		0       1       2       3       4        5</a:t>
            </a:r>
          </a:p>
          <a:p>
            <a:pPr defTabSz="457200">
              <a:tabLst>
                <a:tab pos="342900" algn="l"/>
              </a:tabLst>
            </a:pPr>
            <a:r>
              <a:rPr lang="en-US" sz="1500" dirty="0">
                <a:solidFill>
                  <a:prstClr val="black"/>
                </a:solidFill>
              </a:rPr>
              <a:t>4b		0       1       2       3       4        5</a:t>
            </a:r>
          </a:p>
          <a:p>
            <a:pPr defTabSz="457200">
              <a:tabLst>
                <a:tab pos="342900" algn="l"/>
              </a:tabLst>
            </a:pPr>
            <a:r>
              <a:rPr lang="en-US" sz="1500" dirty="0">
                <a:solidFill>
                  <a:prstClr val="black"/>
                </a:solidFill>
              </a:rPr>
              <a:t>4c		0       1       2       3       4        5	</a:t>
            </a:r>
          </a:p>
          <a:p>
            <a:pPr defTabSz="457200">
              <a:tabLst>
                <a:tab pos="342900" algn="l"/>
              </a:tabLst>
            </a:pPr>
            <a:r>
              <a:rPr lang="en-US" sz="1500" dirty="0">
                <a:solidFill>
                  <a:prstClr val="black"/>
                </a:solidFill>
              </a:rPr>
              <a:t>4d		0       1       2       3       4        5</a:t>
            </a:r>
          </a:p>
          <a:p>
            <a:pPr defTabSz="457200">
              <a:tabLst>
                <a:tab pos="342900" algn="l"/>
              </a:tabLst>
            </a:pPr>
            <a:r>
              <a:rPr lang="en-US" sz="1500" dirty="0">
                <a:solidFill>
                  <a:prstClr val="black"/>
                </a:solidFill>
              </a:rPr>
              <a:t>4e		0       1       2       3       4        5</a:t>
            </a:r>
          </a:p>
          <a:p>
            <a:pPr defTabSz="457200">
              <a:tabLst>
                <a:tab pos="342900" algn="l"/>
              </a:tabLst>
            </a:pPr>
            <a:r>
              <a:rPr lang="en-US" sz="1500" dirty="0">
                <a:solidFill>
                  <a:prstClr val="black"/>
                </a:solidFill>
              </a:rPr>
              <a:t>4f		0       1       2       3       4        5 	 Total:_____</a:t>
            </a:r>
          </a:p>
        </p:txBody>
      </p:sp>
      <p:sp>
        <p:nvSpPr>
          <p:cNvPr id="11" name="TextBox 10"/>
          <p:cNvSpPr txBox="1"/>
          <p:nvPr/>
        </p:nvSpPr>
        <p:spPr>
          <a:xfrm>
            <a:off x="0" y="8"/>
            <a:ext cx="4572000" cy="3428998"/>
          </a:xfrm>
          <a:prstGeom prst="rect">
            <a:avLst/>
          </a:prstGeom>
          <a:solidFill>
            <a:schemeClr val="tx2">
              <a:lumMod val="40000"/>
              <a:lumOff val="60000"/>
            </a:schemeClr>
          </a:solidFill>
          <a:effectLst>
            <a:glow rad="101600">
              <a:schemeClr val="tx2">
                <a:alpha val="75000"/>
              </a:schemeClr>
            </a:glow>
            <a:softEdge rad="63500"/>
          </a:effectLst>
        </p:spPr>
        <p:txBody>
          <a:bodyPr wrap="square" lIns="182880" tIns="548640" rIns="91440" bIns="182880" rtlCol="0" anchor="t" anchorCtr="0">
            <a:noAutofit/>
          </a:bodyPr>
          <a:lstStyle/>
          <a:p>
            <a:pPr defTabSz="457200">
              <a:tabLst>
                <a:tab pos="342900" algn="l"/>
              </a:tabLst>
            </a:pPr>
            <a:r>
              <a:rPr lang="en-US" sz="2000" b="1" u="sng" dirty="0">
                <a:solidFill>
                  <a:prstClr val="black"/>
                </a:solidFill>
              </a:rPr>
              <a:t>Domain 1</a:t>
            </a:r>
          </a:p>
          <a:p>
            <a:pPr defTabSz="457200">
              <a:tabLst>
                <a:tab pos="342900" algn="l"/>
              </a:tabLst>
            </a:pPr>
            <a:r>
              <a:rPr lang="en-US" sz="2000" b="1" dirty="0">
                <a:solidFill>
                  <a:prstClr val="black"/>
                </a:solidFill>
              </a:rPr>
              <a:t>Planning and Preparation</a:t>
            </a:r>
          </a:p>
          <a:p>
            <a:pPr defTabSz="457200">
              <a:tabLst>
                <a:tab pos="342900" algn="l"/>
              </a:tabLst>
            </a:pPr>
            <a:endParaRPr lang="en-US" sz="1500" dirty="0">
              <a:solidFill>
                <a:prstClr val="black"/>
              </a:solidFill>
            </a:endParaRPr>
          </a:p>
          <a:p>
            <a:pPr defTabSz="457200">
              <a:tabLst>
                <a:tab pos="342900" algn="l"/>
              </a:tabLst>
            </a:pPr>
            <a:r>
              <a:rPr lang="en-US" sz="1500" dirty="0">
                <a:solidFill>
                  <a:prstClr val="black"/>
                </a:solidFill>
              </a:rPr>
              <a:t>1a		0       1       2       3       4        5</a:t>
            </a:r>
          </a:p>
          <a:p>
            <a:pPr defTabSz="457200">
              <a:tabLst>
                <a:tab pos="342900" algn="l"/>
              </a:tabLst>
            </a:pPr>
            <a:r>
              <a:rPr lang="en-US" sz="1500" dirty="0">
                <a:solidFill>
                  <a:prstClr val="black"/>
                </a:solidFill>
              </a:rPr>
              <a:t>1b		0       1       2       3       4        5</a:t>
            </a:r>
          </a:p>
          <a:p>
            <a:pPr defTabSz="457200">
              <a:tabLst>
                <a:tab pos="342900" algn="l"/>
              </a:tabLst>
            </a:pPr>
            <a:r>
              <a:rPr lang="en-US" sz="1500" dirty="0">
                <a:solidFill>
                  <a:prstClr val="black"/>
                </a:solidFill>
              </a:rPr>
              <a:t>1c		0       1       2       3       4        5	</a:t>
            </a:r>
          </a:p>
          <a:p>
            <a:pPr defTabSz="457200">
              <a:tabLst>
                <a:tab pos="342900" algn="l"/>
              </a:tabLst>
            </a:pPr>
            <a:r>
              <a:rPr lang="en-US" sz="1500" dirty="0">
                <a:solidFill>
                  <a:prstClr val="black"/>
                </a:solidFill>
              </a:rPr>
              <a:t>1d		0       1       2       3       4        5	</a:t>
            </a:r>
          </a:p>
          <a:p>
            <a:pPr defTabSz="457200">
              <a:tabLst>
                <a:tab pos="342900" algn="l"/>
              </a:tabLst>
            </a:pPr>
            <a:r>
              <a:rPr lang="en-US" sz="1500" dirty="0">
                <a:solidFill>
                  <a:prstClr val="black"/>
                </a:solidFill>
              </a:rPr>
              <a:t>1e		0       1       2       3       4        5	</a:t>
            </a:r>
          </a:p>
          <a:p>
            <a:pPr defTabSz="457200">
              <a:tabLst>
                <a:tab pos="342900" algn="l"/>
              </a:tabLst>
            </a:pPr>
            <a:r>
              <a:rPr lang="en-US" sz="1500" dirty="0">
                <a:solidFill>
                  <a:prstClr val="black"/>
                </a:solidFill>
              </a:rPr>
              <a:t>1f		0       1       2       3       4        5     Total:_____	</a:t>
            </a:r>
          </a:p>
        </p:txBody>
      </p:sp>
      <p:sp>
        <p:nvSpPr>
          <p:cNvPr id="63" name="TextBox 62"/>
          <p:cNvSpPr txBox="1"/>
          <p:nvPr/>
        </p:nvSpPr>
        <p:spPr>
          <a:xfrm>
            <a:off x="4572000" y="8"/>
            <a:ext cx="4572000" cy="3428998"/>
          </a:xfrm>
          <a:prstGeom prst="rect">
            <a:avLst/>
          </a:prstGeom>
          <a:solidFill>
            <a:schemeClr val="accent2">
              <a:lumMod val="60000"/>
              <a:lumOff val="40000"/>
            </a:schemeClr>
          </a:solidFill>
          <a:effectLst>
            <a:glow rad="101600">
              <a:schemeClr val="tx2">
                <a:alpha val="75000"/>
              </a:schemeClr>
            </a:glow>
            <a:softEdge rad="63500"/>
          </a:effectLst>
        </p:spPr>
        <p:txBody>
          <a:bodyPr wrap="square" lIns="182880" tIns="548640" rIns="91440" bIns="182880" rtlCol="0" anchor="t" anchorCtr="0">
            <a:noAutofit/>
          </a:bodyPr>
          <a:lstStyle/>
          <a:p>
            <a:pPr defTabSz="457200">
              <a:tabLst>
                <a:tab pos="342900" algn="l"/>
              </a:tabLst>
            </a:pPr>
            <a:r>
              <a:rPr lang="en-US" sz="2000" b="1" u="sng" dirty="0">
                <a:solidFill>
                  <a:prstClr val="black"/>
                </a:solidFill>
              </a:rPr>
              <a:t>Domain 2</a:t>
            </a:r>
          </a:p>
          <a:p>
            <a:pPr defTabSz="457200">
              <a:tabLst>
                <a:tab pos="342900" algn="l"/>
              </a:tabLst>
            </a:pPr>
            <a:r>
              <a:rPr lang="en-US" sz="2000" b="1" dirty="0">
                <a:solidFill>
                  <a:prstClr val="black"/>
                </a:solidFill>
              </a:rPr>
              <a:t>Classroom Environment</a:t>
            </a:r>
          </a:p>
          <a:p>
            <a:pPr defTabSz="457200">
              <a:tabLst>
                <a:tab pos="342900" algn="l"/>
              </a:tabLst>
            </a:pPr>
            <a:endParaRPr lang="en-US" sz="1500" dirty="0">
              <a:solidFill>
                <a:prstClr val="black"/>
              </a:solidFill>
            </a:endParaRPr>
          </a:p>
          <a:p>
            <a:pPr defTabSz="457200">
              <a:tabLst>
                <a:tab pos="342900" algn="l"/>
              </a:tabLst>
            </a:pPr>
            <a:r>
              <a:rPr lang="en-US" sz="1500" dirty="0">
                <a:solidFill>
                  <a:prstClr val="black"/>
                </a:solidFill>
              </a:rPr>
              <a:t>2a		0       1       2       3       4        5</a:t>
            </a:r>
          </a:p>
          <a:p>
            <a:pPr defTabSz="457200">
              <a:tabLst>
                <a:tab pos="342900" algn="l"/>
              </a:tabLst>
            </a:pPr>
            <a:r>
              <a:rPr lang="en-US" sz="1500" dirty="0">
                <a:solidFill>
                  <a:prstClr val="black"/>
                </a:solidFill>
              </a:rPr>
              <a:t>2b		0       1       2       3       4        5</a:t>
            </a:r>
          </a:p>
          <a:p>
            <a:pPr defTabSz="457200">
              <a:tabLst>
                <a:tab pos="342900" algn="l"/>
              </a:tabLst>
            </a:pPr>
            <a:r>
              <a:rPr lang="en-US" sz="1500" dirty="0">
                <a:solidFill>
                  <a:prstClr val="black"/>
                </a:solidFill>
              </a:rPr>
              <a:t>2c		0       1       2       3       4        5</a:t>
            </a:r>
          </a:p>
          <a:p>
            <a:pPr defTabSz="457200">
              <a:tabLst>
                <a:tab pos="342900" algn="l"/>
              </a:tabLst>
            </a:pPr>
            <a:r>
              <a:rPr lang="en-US" sz="1500" dirty="0">
                <a:solidFill>
                  <a:prstClr val="black"/>
                </a:solidFill>
              </a:rPr>
              <a:t>2d		0       1       2       3       4        5</a:t>
            </a:r>
          </a:p>
          <a:p>
            <a:pPr defTabSz="457200">
              <a:tabLst>
                <a:tab pos="342900" algn="l"/>
              </a:tabLst>
            </a:pPr>
            <a:r>
              <a:rPr lang="en-US" sz="1500" dirty="0">
                <a:solidFill>
                  <a:prstClr val="black"/>
                </a:solidFill>
              </a:rPr>
              <a:t>2e		0       1       2       3       4        5	  Total:_____</a:t>
            </a:r>
          </a:p>
        </p:txBody>
      </p:sp>
      <p:sp>
        <p:nvSpPr>
          <p:cNvPr id="83" name="Rectangle 82"/>
          <p:cNvSpPr/>
          <p:nvPr/>
        </p:nvSpPr>
        <p:spPr>
          <a:xfrm>
            <a:off x="2057400" y="3124201"/>
            <a:ext cx="5054600" cy="609594"/>
          </a:xfrm>
          <a:prstGeom prst="rect">
            <a:avLst/>
          </a:prstGeom>
          <a:solidFill>
            <a:schemeClr val="accent6">
              <a:lumMod val="50000"/>
            </a:schemeClr>
          </a:solidFill>
          <a:effectLst>
            <a:glow>
              <a:schemeClr val="accent6">
                <a:lumMod val="60000"/>
                <a:lumOff val="40000"/>
              </a:schemeClr>
            </a:glow>
            <a:outerShdw blurRad="40000" dist="23000" dir="5400000" rotWithShape="0">
              <a:srgbClr val="000000">
                <a:alpha val="35000"/>
              </a:srgbClr>
            </a:outerShdw>
            <a:softEdge rad="50800"/>
          </a:effectLst>
        </p:spPr>
        <p:style>
          <a:lnRef idx="1">
            <a:schemeClr val="accent1"/>
          </a:lnRef>
          <a:fillRef idx="3">
            <a:schemeClr val="accent1"/>
          </a:fillRef>
          <a:effectRef idx="2">
            <a:schemeClr val="accent1"/>
          </a:effectRef>
          <a:fontRef idx="minor">
            <a:schemeClr val="lt1"/>
          </a:fontRef>
        </p:style>
        <p:txBody>
          <a:bodyPr lIns="91440" tIns="91440" rIns="91440" bIns="91440" rtlCol="0" anchor="ctr"/>
          <a:lstStyle/>
          <a:p>
            <a:pPr algn="ctr" defTabSz="457200"/>
            <a:r>
              <a:rPr lang="en-US" sz="2400" dirty="0">
                <a:solidFill>
                  <a:prstClr val="white"/>
                </a:solidFill>
              </a:rPr>
              <a:t>The Danielson Framework for Teaching</a:t>
            </a:r>
          </a:p>
        </p:txBody>
      </p:sp>
    </p:spTree>
    <p:extLst>
      <p:ext uri="{BB962C8B-B14F-4D97-AF65-F5344CB8AC3E}">
        <p14:creationId xmlns:p14="http://schemas.microsoft.com/office/powerpoint/2010/main" val="202084521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1000"/>
                                        <p:tgtEl>
                                          <p:spTgt spid="5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9"/>
                                        </p:tgtEl>
                                        <p:attrNameLst>
                                          <p:attrName>style.visibility</p:attrName>
                                        </p:attrNameLst>
                                      </p:cBhvr>
                                      <p:to>
                                        <p:strVal val="visible"/>
                                      </p:to>
                                    </p:set>
                                    <p:animEffect transition="in" filter="fade">
                                      <p:cBhvr>
                                        <p:cTn id="12" dur="1000"/>
                                        <p:tgtEl>
                                          <p:spTgt spid="5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fade">
                                      <p:cBhvr>
                                        <p:cTn id="17" dur="1000"/>
                                        <p:tgtEl>
                                          <p:spTgt spid="6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fade">
                                      <p:cBhvr>
                                        <p:cTn id="22" dur="1000"/>
                                        <p:tgtEl>
                                          <p:spTgt spid="6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fade">
                                      <p:cBhvr>
                                        <p:cTn id="32" dur="1000"/>
                                        <p:tgtEl>
                                          <p:spTgt spid="3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fade">
                                      <p:cBhvr>
                                        <p:cTn id="37" dur="1000"/>
                                        <p:tgtEl>
                                          <p:spTgt spid="3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fade">
                                      <p:cBhvr>
                                        <p:cTn id="42" dur="1000"/>
                                        <p:tgtEl>
                                          <p:spTgt spid="3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3"/>
                                        </p:tgtEl>
                                        <p:attrNameLst>
                                          <p:attrName>style.visibility</p:attrName>
                                        </p:attrNameLst>
                                      </p:cBhvr>
                                      <p:to>
                                        <p:strVal val="visible"/>
                                      </p:to>
                                    </p:set>
                                    <p:animEffect transition="in" filter="fade">
                                      <p:cBhvr>
                                        <p:cTn id="47" dur="2000"/>
                                        <p:tgtEl>
                                          <p:spTgt spid="63"/>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2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9" grpId="0" animBg="1"/>
      <p:bldP spid="39" grpId="0" animBg="1"/>
      <p:bldP spid="64" grpId="0" animBg="1"/>
      <p:bldP spid="38" grpId="0" animBg="1"/>
      <p:bldP spid="60" grpId="0" animBg="1"/>
      <p:bldP spid="58" grpId="0" animBg="1"/>
      <p:bldP spid="32" grpId="0" animBg="1"/>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SAMPLE – Performance Practices Calculation</a:t>
            </a:r>
          </a:p>
        </p:txBody>
      </p:sp>
      <p:pic>
        <p:nvPicPr>
          <p:cNvPr id="1026"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1828800"/>
            <a:ext cx="7162800" cy="4244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990600" y="5904033"/>
            <a:ext cx="7010400" cy="338554"/>
          </a:xfrm>
          <a:prstGeom prst="rect">
            <a:avLst/>
          </a:prstGeom>
        </p:spPr>
        <p:txBody>
          <a:bodyPr wrap="square">
            <a:spAutoFit/>
          </a:bodyPr>
          <a:lstStyle/>
          <a:p>
            <a:r>
              <a:rPr lang="en-US" sz="1600" dirty="0"/>
              <a:t>0-21 = Unsatisfactory      22-55 = Basic      56-98 Proficient      99-110 Distinguished</a:t>
            </a:r>
          </a:p>
        </p:txBody>
      </p:sp>
    </p:spTree>
    <p:extLst>
      <p:ext uri="{BB962C8B-B14F-4D97-AF65-F5344CB8AC3E}">
        <p14:creationId xmlns:p14="http://schemas.microsoft.com/office/powerpoint/2010/main" val="3008850886"/>
      </p:ext>
    </p:extLst>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7030A0"/>
                </a:solidFill>
              </a:rPr>
              <a:t>Section II – Student Learning Outcomes</a:t>
            </a:r>
          </a:p>
        </p:txBody>
      </p:sp>
      <p:sp>
        <p:nvSpPr>
          <p:cNvPr id="3" name="Content Placeholder 2"/>
          <p:cNvSpPr>
            <a:spLocks noGrp="1"/>
          </p:cNvSpPr>
          <p:nvPr>
            <p:ph idx="1"/>
          </p:nvPr>
        </p:nvSpPr>
        <p:spPr/>
        <p:txBody>
          <a:bodyPr>
            <a:normAutofit/>
          </a:bodyPr>
          <a:lstStyle/>
          <a:p>
            <a:pPr marL="400050" lvl="1" indent="0">
              <a:buNone/>
            </a:pPr>
            <a:r>
              <a:rPr lang="en-US" b="1" i="1" dirty="0"/>
              <a:t>At least one of the measures of student learning, for each teacher, must be:</a:t>
            </a:r>
          </a:p>
          <a:p>
            <a:pPr marL="857250" lvl="1" indent="-457200">
              <a:buFont typeface="Wingdings" pitchFamily="2" charset="2"/>
              <a:buChar char="§"/>
            </a:pPr>
            <a:r>
              <a:rPr lang="en-US" i="1" dirty="0"/>
              <a:t>individually-attributed</a:t>
            </a:r>
          </a:p>
          <a:p>
            <a:pPr marL="857250" lvl="1" indent="-457200">
              <a:buFont typeface="Wingdings" pitchFamily="2" charset="2"/>
              <a:buChar char="§"/>
            </a:pPr>
            <a:r>
              <a:rPr lang="en-US" i="1" dirty="0"/>
              <a:t>collectively-attributed</a:t>
            </a:r>
          </a:p>
          <a:p>
            <a:pPr marL="857250" lvl="1" indent="-457200">
              <a:buFont typeface="Wingdings" pitchFamily="2" charset="2"/>
              <a:buChar char="§"/>
            </a:pPr>
            <a:r>
              <a:rPr lang="en-US" i="1" dirty="0"/>
              <a:t>based on statewide summative assessment results, when available</a:t>
            </a:r>
          </a:p>
          <a:p>
            <a:pPr marL="857250" lvl="1" indent="-457200">
              <a:buFont typeface="Wingdings" pitchFamily="2" charset="2"/>
              <a:buChar char="§"/>
            </a:pPr>
            <a:r>
              <a:rPr lang="en-US" i="1" dirty="0"/>
              <a:t>based on results from the Colorado Growth Model, when available</a:t>
            </a:r>
          </a:p>
        </p:txBody>
      </p:sp>
    </p:spTree>
    <p:extLst>
      <p:ext uri="{BB962C8B-B14F-4D97-AF65-F5344CB8AC3E}">
        <p14:creationId xmlns:p14="http://schemas.microsoft.com/office/powerpoint/2010/main" val="42493958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Measures of Student Learning Outcomes</a:t>
            </a:r>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79669669"/>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675016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7030A0"/>
                </a:solidFill>
              </a:rPr>
              <a:t>Section III – Summative Evaluations</a:t>
            </a:r>
          </a:p>
        </p:txBody>
      </p:sp>
      <p:sp>
        <p:nvSpPr>
          <p:cNvPr id="3" name="Content Placeholder 2"/>
          <p:cNvSpPr>
            <a:spLocks noGrp="1"/>
          </p:cNvSpPr>
          <p:nvPr>
            <p:ph idx="1"/>
          </p:nvPr>
        </p:nvSpPr>
        <p:spPr/>
        <p:txBody>
          <a:bodyPr>
            <a:normAutofit fontScale="77500" lnSpcReduction="20000"/>
          </a:bodyPr>
          <a:lstStyle/>
          <a:p>
            <a:pPr marL="0" indent="0">
              <a:buNone/>
            </a:pPr>
            <a:r>
              <a:rPr lang="en-US" dirty="0"/>
              <a:t>1.0  Timeline</a:t>
            </a:r>
          </a:p>
          <a:p>
            <a:pPr marL="0" indent="0">
              <a:buNone/>
            </a:pPr>
            <a:endParaRPr lang="en-US" dirty="0"/>
          </a:p>
          <a:p>
            <a:pPr lvl="0"/>
            <a:r>
              <a:rPr lang="en-US" dirty="0"/>
              <a:t>Each teacher will receive a summative evaluation at least 10 days prior to the last day of school.</a:t>
            </a:r>
          </a:p>
          <a:p>
            <a:pPr lvl="0"/>
            <a:endParaRPr lang="en-US" sz="2800" dirty="0"/>
          </a:p>
          <a:p>
            <a:pPr lvl="0"/>
            <a:r>
              <a:rPr lang="en-US" dirty="0"/>
              <a:t>Teacher evaluations will be sent to Human Resources, then routed to the evaluators of school directors for review.</a:t>
            </a:r>
          </a:p>
          <a:p>
            <a:pPr lvl="0"/>
            <a:endParaRPr lang="en-US" sz="2800" dirty="0"/>
          </a:p>
          <a:p>
            <a:pPr lvl="0"/>
            <a:r>
              <a:rPr lang="en-US" dirty="0"/>
              <a:t>Teachers wishing to appeal the application of evaluation procedures may submit a request for review to Human Resources within 30 days of receiving their evaluation.</a:t>
            </a:r>
            <a:endParaRPr lang="en-US" sz="2800" dirty="0"/>
          </a:p>
          <a:p>
            <a:endParaRPr lang="en-US" sz="2800" dirty="0"/>
          </a:p>
        </p:txBody>
      </p:sp>
    </p:spTree>
    <p:extLst>
      <p:ext uri="{BB962C8B-B14F-4D97-AF65-F5344CB8AC3E}">
        <p14:creationId xmlns:p14="http://schemas.microsoft.com/office/powerpoint/2010/main" val="42493958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750286239"/>
              </p:ext>
            </p:extLst>
          </p:nvPr>
        </p:nvGraphicFramePr>
        <p:xfrm>
          <a:off x="457200" y="1143000"/>
          <a:ext cx="8229599" cy="4387336"/>
        </p:xfrm>
        <a:graphic>
          <a:graphicData uri="http://schemas.openxmlformats.org/drawingml/2006/table">
            <a:tbl>
              <a:tblPr firstRow="1" firstCol="1" bandRow="1"/>
              <a:tblGrid>
                <a:gridCol w="863316">
                  <a:extLst>
                    <a:ext uri="{9D8B030D-6E8A-4147-A177-3AD203B41FA5}">
                      <a16:colId xmlns:a16="http://schemas.microsoft.com/office/drawing/2014/main" val="20000"/>
                    </a:ext>
                  </a:extLst>
                </a:gridCol>
                <a:gridCol w="863316">
                  <a:extLst>
                    <a:ext uri="{9D8B030D-6E8A-4147-A177-3AD203B41FA5}">
                      <a16:colId xmlns:a16="http://schemas.microsoft.com/office/drawing/2014/main" val="20001"/>
                    </a:ext>
                  </a:extLst>
                </a:gridCol>
                <a:gridCol w="481701">
                  <a:extLst>
                    <a:ext uri="{9D8B030D-6E8A-4147-A177-3AD203B41FA5}">
                      <a16:colId xmlns:a16="http://schemas.microsoft.com/office/drawing/2014/main" val="20002"/>
                    </a:ext>
                  </a:extLst>
                </a:gridCol>
                <a:gridCol w="2649357">
                  <a:extLst>
                    <a:ext uri="{9D8B030D-6E8A-4147-A177-3AD203B41FA5}">
                      <a16:colId xmlns:a16="http://schemas.microsoft.com/office/drawing/2014/main" val="20003"/>
                    </a:ext>
                  </a:extLst>
                </a:gridCol>
                <a:gridCol w="2649357">
                  <a:extLst>
                    <a:ext uri="{9D8B030D-6E8A-4147-A177-3AD203B41FA5}">
                      <a16:colId xmlns:a16="http://schemas.microsoft.com/office/drawing/2014/main" val="20004"/>
                    </a:ext>
                  </a:extLst>
                </a:gridCol>
                <a:gridCol w="722552">
                  <a:extLst>
                    <a:ext uri="{9D8B030D-6E8A-4147-A177-3AD203B41FA5}">
                      <a16:colId xmlns:a16="http://schemas.microsoft.com/office/drawing/2014/main" val="20005"/>
                    </a:ext>
                  </a:extLst>
                </a:gridCol>
              </a:tblGrid>
              <a:tr h="649976">
                <a:tc rowSpan="4">
                  <a:txBody>
                    <a:bodyPr/>
                    <a:lstStyle/>
                    <a:p>
                      <a:pPr marL="0" marR="0">
                        <a:lnSpc>
                          <a:spcPct val="115000"/>
                        </a:lnSpc>
                        <a:spcBef>
                          <a:spcPts val="0"/>
                        </a:spcBef>
                        <a:spcAft>
                          <a:spcPts val="0"/>
                        </a:spcAft>
                      </a:pPr>
                      <a:r>
                        <a:rPr lang="en-US" sz="900" dirty="0">
                          <a:effectLst/>
                          <a:latin typeface="Calibri"/>
                          <a:ea typeface="Calibri"/>
                          <a:cs typeface="Times New Roman"/>
                        </a:rPr>
                        <a:t> </a:t>
                      </a:r>
                    </a:p>
                    <a:p>
                      <a:pPr marL="0" marR="0">
                        <a:lnSpc>
                          <a:spcPct val="115000"/>
                        </a:lnSpc>
                        <a:spcBef>
                          <a:spcPts val="0"/>
                        </a:spcBef>
                        <a:spcAft>
                          <a:spcPts val="0"/>
                        </a:spcAft>
                      </a:pPr>
                      <a:r>
                        <a:rPr lang="en-US" sz="900" dirty="0">
                          <a:effectLst/>
                          <a:latin typeface="Calibri"/>
                          <a:ea typeface="Calibri"/>
                          <a:cs typeface="Times New Roman"/>
                        </a:rPr>
                        <a:t> </a:t>
                      </a:r>
                    </a:p>
                    <a:p>
                      <a:pPr marL="0" marR="0">
                        <a:lnSpc>
                          <a:spcPct val="115000"/>
                        </a:lnSpc>
                        <a:spcBef>
                          <a:spcPts val="0"/>
                        </a:spcBef>
                        <a:spcAft>
                          <a:spcPts val="0"/>
                        </a:spcAft>
                      </a:pPr>
                      <a:r>
                        <a:rPr lang="en-US" sz="900" dirty="0">
                          <a:effectLst/>
                          <a:latin typeface="Calibri"/>
                          <a:ea typeface="Calibri"/>
                          <a:cs typeface="Times New Roman"/>
                        </a:rPr>
                        <a:t> </a:t>
                      </a:r>
                    </a:p>
                    <a:p>
                      <a:pPr marL="0" marR="0">
                        <a:lnSpc>
                          <a:spcPct val="115000"/>
                        </a:lnSpc>
                        <a:spcBef>
                          <a:spcPts val="0"/>
                        </a:spcBef>
                        <a:spcAft>
                          <a:spcPts val="0"/>
                        </a:spcAft>
                      </a:pPr>
                      <a:r>
                        <a:rPr lang="en-US" sz="900" dirty="0">
                          <a:effectLst/>
                          <a:latin typeface="Calibri"/>
                          <a:ea typeface="Calibri"/>
                          <a:cs typeface="Times New Roman"/>
                        </a:rPr>
                        <a:t> </a:t>
                      </a:r>
                    </a:p>
                    <a:p>
                      <a:pPr marL="0" marR="0">
                        <a:lnSpc>
                          <a:spcPct val="115000"/>
                        </a:lnSpc>
                        <a:spcBef>
                          <a:spcPts val="0"/>
                        </a:spcBef>
                        <a:spcAft>
                          <a:spcPts val="0"/>
                        </a:spcAft>
                      </a:pPr>
                      <a:r>
                        <a:rPr lang="en-US" sz="900" dirty="0">
                          <a:effectLst/>
                          <a:latin typeface="Calibri"/>
                          <a:ea typeface="Calibri"/>
                          <a:cs typeface="Times New Roman"/>
                        </a:rPr>
                        <a:t> </a:t>
                      </a:r>
                    </a:p>
                    <a:p>
                      <a:pPr marL="0" marR="0">
                        <a:lnSpc>
                          <a:spcPct val="115000"/>
                        </a:lnSpc>
                        <a:spcBef>
                          <a:spcPts val="0"/>
                        </a:spcBef>
                        <a:spcAft>
                          <a:spcPts val="0"/>
                        </a:spcAft>
                      </a:pPr>
                      <a:r>
                        <a:rPr lang="en-US" sz="900" b="1" dirty="0">
                          <a:effectLst/>
                          <a:latin typeface="Calibri"/>
                          <a:ea typeface="Calibri"/>
                          <a:cs typeface="Times New Roman"/>
                        </a:rPr>
                        <a:t>Professional</a:t>
                      </a:r>
                      <a:endParaRPr lang="en-US" sz="900" dirty="0">
                        <a:effectLst/>
                        <a:latin typeface="Calibri"/>
                        <a:ea typeface="Calibri"/>
                        <a:cs typeface="Times New Roman"/>
                      </a:endParaRPr>
                    </a:p>
                    <a:p>
                      <a:pPr marL="0" marR="0" algn="ctr">
                        <a:lnSpc>
                          <a:spcPct val="115000"/>
                        </a:lnSpc>
                        <a:spcBef>
                          <a:spcPts val="0"/>
                        </a:spcBef>
                        <a:spcAft>
                          <a:spcPts val="0"/>
                        </a:spcAft>
                      </a:pPr>
                      <a:r>
                        <a:rPr lang="en-US" sz="900" b="1" dirty="0">
                          <a:effectLst/>
                          <a:latin typeface="Calibri"/>
                          <a:ea typeface="Calibri"/>
                          <a:cs typeface="Times New Roman"/>
                        </a:rPr>
                        <a:t>Practices</a:t>
                      </a:r>
                      <a:endParaRPr lang="en-US" sz="900" dirty="0">
                        <a:effectLst/>
                        <a:latin typeface="Calibri"/>
                        <a:ea typeface="Calibri"/>
                        <a:cs typeface="Times New Roman"/>
                      </a:endParaRPr>
                    </a:p>
                  </a:txBody>
                  <a:tcPr marL="57804" marR="578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Calibri"/>
                          <a:ea typeface="Calibri"/>
                          <a:cs typeface="Times New Roman"/>
                        </a:rPr>
                        <a:t> </a:t>
                      </a:r>
                    </a:p>
                    <a:p>
                      <a:pPr marL="0" marR="0">
                        <a:lnSpc>
                          <a:spcPct val="115000"/>
                        </a:lnSpc>
                        <a:spcBef>
                          <a:spcPts val="0"/>
                        </a:spcBef>
                        <a:spcAft>
                          <a:spcPts val="0"/>
                        </a:spcAft>
                      </a:pPr>
                      <a:r>
                        <a:rPr lang="en-US" sz="900">
                          <a:effectLst/>
                          <a:latin typeface="Calibri"/>
                          <a:ea typeface="Calibri"/>
                          <a:cs typeface="Times New Roman"/>
                        </a:rPr>
                        <a:t>Distinguished</a:t>
                      </a:r>
                    </a:p>
                    <a:p>
                      <a:pPr marL="0" marR="0">
                        <a:lnSpc>
                          <a:spcPct val="115000"/>
                        </a:lnSpc>
                        <a:spcBef>
                          <a:spcPts val="0"/>
                        </a:spcBef>
                        <a:spcAft>
                          <a:spcPts val="0"/>
                        </a:spcAft>
                      </a:pPr>
                      <a:r>
                        <a:rPr lang="en-US" sz="900">
                          <a:effectLst/>
                          <a:latin typeface="Calibri"/>
                          <a:ea typeface="Calibri"/>
                          <a:cs typeface="Times New Roman"/>
                        </a:rPr>
                        <a:t>89-110</a:t>
                      </a:r>
                    </a:p>
                    <a:p>
                      <a:pPr marL="0" marR="0">
                        <a:lnSpc>
                          <a:spcPct val="115000"/>
                        </a:lnSpc>
                        <a:spcBef>
                          <a:spcPts val="0"/>
                        </a:spcBef>
                        <a:spcAft>
                          <a:spcPts val="0"/>
                        </a:spcAft>
                      </a:pPr>
                      <a:r>
                        <a:rPr lang="en-US" sz="900">
                          <a:effectLst/>
                          <a:latin typeface="Calibri"/>
                          <a:ea typeface="Calibri"/>
                          <a:cs typeface="Times New Roman"/>
                        </a:rPr>
                        <a:t> </a:t>
                      </a:r>
                    </a:p>
                  </a:txBody>
                  <a:tcPr marL="57804" marR="578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nSpc>
                          <a:spcPct val="115000"/>
                        </a:lnSpc>
                        <a:spcBef>
                          <a:spcPts val="0"/>
                        </a:spcBef>
                        <a:spcAft>
                          <a:spcPts val="0"/>
                        </a:spcAft>
                      </a:pPr>
                      <a:r>
                        <a:rPr lang="en-US" sz="1400" dirty="0">
                          <a:effectLst/>
                          <a:latin typeface="Calibri"/>
                          <a:ea typeface="Calibri"/>
                          <a:cs typeface="Times New Roman"/>
                        </a:rPr>
                        <a:t> PE</a:t>
                      </a:r>
                    </a:p>
                  </a:txBody>
                  <a:tcPr marL="57804" marR="57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nSpc>
                          <a:spcPct val="115000"/>
                        </a:lnSpc>
                        <a:spcBef>
                          <a:spcPts val="0"/>
                        </a:spcBef>
                        <a:spcAft>
                          <a:spcPts val="0"/>
                        </a:spcAft>
                      </a:pPr>
                      <a:r>
                        <a:rPr lang="en-US" sz="1400" dirty="0">
                          <a:effectLst/>
                          <a:latin typeface="Calibri"/>
                          <a:ea typeface="Calibri"/>
                          <a:cs typeface="Times New Roman"/>
                        </a:rPr>
                        <a:t>                             E</a:t>
                      </a:r>
                    </a:p>
                  </a:txBody>
                  <a:tcPr marL="57804" marR="57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marL="0" marR="0">
                        <a:lnSpc>
                          <a:spcPct val="115000"/>
                        </a:lnSpc>
                        <a:spcBef>
                          <a:spcPts val="0"/>
                        </a:spcBef>
                        <a:spcAft>
                          <a:spcPts val="0"/>
                        </a:spcAft>
                        <a:tabLst>
                          <a:tab pos="769620" algn="l"/>
                        </a:tabLst>
                      </a:pPr>
                      <a:r>
                        <a:rPr lang="en-US" sz="1400" dirty="0">
                          <a:effectLst/>
                          <a:latin typeface="Calibri"/>
                          <a:ea typeface="Calibri"/>
                          <a:cs typeface="Times New Roman"/>
                        </a:rPr>
                        <a:t>                             HE</a:t>
                      </a:r>
                    </a:p>
                  </a:txBody>
                  <a:tcPr marL="57804" marR="57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76DA7"/>
                    </a:solidFill>
                  </a:tcPr>
                </a:tc>
                <a:tc>
                  <a:txBody>
                    <a:bodyPr/>
                    <a:lstStyle/>
                    <a:p>
                      <a:pPr marL="0" marR="0">
                        <a:lnSpc>
                          <a:spcPct val="115000"/>
                        </a:lnSpc>
                        <a:spcBef>
                          <a:spcPts val="0"/>
                        </a:spcBef>
                        <a:spcAft>
                          <a:spcPts val="0"/>
                        </a:spcAft>
                      </a:pPr>
                      <a:r>
                        <a:rPr lang="en-US" sz="1400" dirty="0">
                          <a:effectLst/>
                          <a:latin typeface="Calibri"/>
                          <a:ea typeface="Calibri"/>
                          <a:cs typeface="Times New Roman"/>
                        </a:rPr>
                        <a:t>    HE</a:t>
                      </a:r>
                    </a:p>
                  </a:txBody>
                  <a:tcPr marL="57804" marR="57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76DA7"/>
                    </a:solidFill>
                  </a:tcPr>
                </a:tc>
                <a:extLst>
                  <a:ext uri="{0D108BD9-81ED-4DB2-BD59-A6C34878D82A}">
                    <a16:rowId xmlns:a16="http://schemas.microsoft.com/office/drawing/2014/main" val="10000"/>
                  </a:ext>
                </a:extLst>
              </a:tr>
              <a:tr h="974963">
                <a:tc vMerge="1">
                  <a:txBody>
                    <a:bodyPr/>
                    <a:lstStyle/>
                    <a:p>
                      <a:endParaRPr lang="en-US"/>
                    </a:p>
                  </a:txBody>
                  <a:tcPr/>
                </a:tc>
                <a:tc>
                  <a:txBody>
                    <a:bodyPr/>
                    <a:lstStyle/>
                    <a:p>
                      <a:pPr marL="0" marR="0">
                        <a:lnSpc>
                          <a:spcPct val="115000"/>
                        </a:lnSpc>
                        <a:spcBef>
                          <a:spcPts val="0"/>
                        </a:spcBef>
                        <a:spcAft>
                          <a:spcPts val="0"/>
                        </a:spcAft>
                      </a:pPr>
                      <a:r>
                        <a:rPr lang="en-US" sz="900" dirty="0">
                          <a:effectLst/>
                          <a:latin typeface="Calibri"/>
                          <a:ea typeface="Calibri"/>
                          <a:cs typeface="Times New Roman"/>
                        </a:rPr>
                        <a:t> </a:t>
                      </a:r>
                    </a:p>
                    <a:p>
                      <a:pPr marL="0" marR="0">
                        <a:lnSpc>
                          <a:spcPct val="115000"/>
                        </a:lnSpc>
                        <a:spcBef>
                          <a:spcPts val="0"/>
                        </a:spcBef>
                        <a:spcAft>
                          <a:spcPts val="0"/>
                        </a:spcAft>
                      </a:pPr>
                      <a:r>
                        <a:rPr lang="en-US" sz="900" dirty="0">
                          <a:effectLst/>
                          <a:latin typeface="Calibri"/>
                          <a:ea typeface="Calibri"/>
                          <a:cs typeface="Times New Roman"/>
                        </a:rPr>
                        <a:t> </a:t>
                      </a:r>
                    </a:p>
                    <a:p>
                      <a:pPr marL="0" marR="0">
                        <a:lnSpc>
                          <a:spcPct val="115000"/>
                        </a:lnSpc>
                        <a:spcBef>
                          <a:spcPts val="0"/>
                        </a:spcBef>
                        <a:spcAft>
                          <a:spcPts val="0"/>
                        </a:spcAft>
                      </a:pPr>
                      <a:r>
                        <a:rPr lang="en-US" sz="900" dirty="0">
                          <a:effectLst/>
                          <a:latin typeface="Calibri"/>
                          <a:ea typeface="Calibri"/>
                          <a:cs typeface="Times New Roman"/>
                        </a:rPr>
                        <a:t>Proficient</a:t>
                      </a:r>
                    </a:p>
                    <a:p>
                      <a:pPr marL="0" marR="0">
                        <a:lnSpc>
                          <a:spcPct val="115000"/>
                        </a:lnSpc>
                        <a:spcBef>
                          <a:spcPts val="0"/>
                        </a:spcBef>
                        <a:spcAft>
                          <a:spcPts val="0"/>
                        </a:spcAft>
                      </a:pPr>
                      <a:r>
                        <a:rPr lang="en-US" sz="900" dirty="0">
                          <a:effectLst/>
                          <a:latin typeface="Calibri"/>
                          <a:ea typeface="Calibri"/>
                          <a:cs typeface="Times New Roman"/>
                        </a:rPr>
                        <a:t>56-88</a:t>
                      </a:r>
                    </a:p>
                    <a:p>
                      <a:pPr marL="0" marR="0">
                        <a:lnSpc>
                          <a:spcPct val="115000"/>
                        </a:lnSpc>
                        <a:spcBef>
                          <a:spcPts val="0"/>
                        </a:spcBef>
                        <a:spcAft>
                          <a:spcPts val="0"/>
                        </a:spcAft>
                      </a:pPr>
                      <a:r>
                        <a:rPr lang="en-US" sz="900" dirty="0">
                          <a:effectLst/>
                          <a:latin typeface="Calibri"/>
                          <a:ea typeface="Calibri"/>
                          <a:cs typeface="Times New Roman"/>
                        </a:rPr>
                        <a:t> </a:t>
                      </a:r>
                    </a:p>
                    <a:p>
                      <a:pPr marL="0" marR="0">
                        <a:lnSpc>
                          <a:spcPct val="115000"/>
                        </a:lnSpc>
                        <a:spcBef>
                          <a:spcPts val="0"/>
                        </a:spcBef>
                        <a:spcAft>
                          <a:spcPts val="0"/>
                        </a:spcAft>
                      </a:pPr>
                      <a:r>
                        <a:rPr lang="en-US" sz="900" dirty="0">
                          <a:effectLst/>
                          <a:latin typeface="Calibri"/>
                          <a:ea typeface="Calibri"/>
                          <a:cs typeface="Times New Roman"/>
                        </a:rPr>
                        <a:t> </a:t>
                      </a:r>
                    </a:p>
                  </a:txBody>
                  <a:tcPr marL="57804" marR="578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nSpc>
                          <a:spcPct val="115000"/>
                        </a:lnSpc>
                        <a:spcBef>
                          <a:spcPts val="0"/>
                        </a:spcBef>
                        <a:spcAft>
                          <a:spcPts val="0"/>
                        </a:spcAft>
                      </a:pPr>
                      <a:r>
                        <a:rPr lang="en-US" sz="1400" dirty="0">
                          <a:effectLst/>
                          <a:latin typeface="Calibri"/>
                          <a:ea typeface="Calibri"/>
                          <a:cs typeface="Times New Roman"/>
                        </a:rPr>
                        <a:t> PE</a:t>
                      </a:r>
                    </a:p>
                  </a:txBody>
                  <a:tcPr marL="57804" marR="57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nSpc>
                          <a:spcPct val="115000"/>
                        </a:lnSpc>
                        <a:spcBef>
                          <a:spcPts val="0"/>
                        </a:spcBef>
                        <a:spcAft>
                          <a:spcPts val="0"/>
                        </a:spcAft>
                      </a:pPr>
                      <a:r>
                        <a:rPr lang="en-US" sz="1400" dirty="0">
                          <a:effectLst/>
                          <a:latin typeface="Calibri"/>
                          <a:ea typeface="Calibri"/>
                          <a:cs typeface="Times New Roman"/>
                        </a:rPr>
                        <a:t>                             E</a:t>
                      </a:r>
                    </a:p>
                  </a:txBody>
                  <a:tcPr marL="57804" marR="57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marL="0" marR="0">
                        <a:lnSpc>
                          <a:spcPct val="115000"/>
                        </a:lnSpc>
                        <a:spcBef>
                          <a:spcPts val="0"/>
                        </a:spcBef>
                        <a:spcAft>
                          <a:spcPts val="0"/>
                        </a:spcAft>
                      </a:pPr>
                      <a:r>
                        <a:rPr lang="en-US" sz="1400" dirty="0">
                          <a:effectLst/>
                          <a:latin typeface="Calibri"/>
                          <a:ea typeface="Calibri"/>
                          <a:cs typeface="Times New Roman"/>
                        </a:rPr>
                        <a:t>                              E</a:t>
                      </a:r>
                    </a:p>
                  </a:txBody>
                  <a:tcPr marL="57804" marR="57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marL="0" marR="0">
                        <a:lnSpc>
                          <a:spcPct val="115000"/>
                        </a:lnSpc>
                        <a:spcBef>
                          <a:spcPts val="0"/>
                        </a:spcBef>
                        <a:spcAft>
                          <a:spcPts val="0"/>
                        </a:spcAft>
                      </a:pPr>
                      <a:r>
                        <a:rPr lang="en-US" sz="1400" dirty="0">
                          <a:effectLst/>
                          <a:latin typeface="Calibri"/>
                          <a:ea typeface="Calibri"/>
                          <a:cs typeface="Times New Roman"/>
                        </a:rPr>
                        <a:t>    HE</a:t>
                      </a:r>
                    </a:p>
                  </a:txBody>
                  <a:tcPr marL="57804" marR="57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76DA7"/>
                    </a:solidFill>
                  </a:tcPr>
                </a:tc>
                <a:extLst>
                  <a:ext uri="{0D108BD9-81ED-4DB2-BD59-A6C34878D82A}">
                    <a16:rowId xmlns:a16="http://schemas.microsoft.com/office/drawing/2014/main" val="10001"/>
                  </a:ext>
                </a:extLst>
              </a:tr>
              <a:tr h="974963">
                <a:tc vMerge="1">
                  <a:txBody>
                    <a:bodyPr/>
                    <a:lstStyle/>
                    <a:p>
                      <a:endParaRPr lang="en-US"/>
                    </a:p>
                  </a:txBody>
                  <a:tcPr/>
                </a:tc>
                <a:tc>
                  <a:txBody>
                    <a:bodyPr/>
                    <a:lstStyle/>
                    <a:p>
                      <a:pPr marL="0" marR="0">
                        <a:lnSpc>
                          <a:spcPct val="115000"/>
                        </a:lnSpc>
                        <a:spcBef>
                          <a:spcPts val="0"/>
                        </a:spcBef>
                        <a:spcAft>
                          <a:spcPts val="0"/>
                        </a:spcAft>
                      </a:pPr>
                      <a:r>
                        <a:rPr lang="en-US" sz="900" dirty="0">
                          <a:effectLst/>
                          <a:latin typeface="Calibri"/>
                          <a:ea typeface="Calibri"/>
                          <a:cs typeface="Times New Roman"/>
                        </a:rPr>
                        <a:t> </a:t>
                      </a:r>
                    </a:p>
                    <a:p>
                      <a:pPr marL="0" marR="0">
                        <a:lnSpc>
                          <a:spcPct val="115000"/>
                        </a:lnSpc>
                        <a:spcBef>
                          <a:spcPts val="0"/>
                        </a:spcBef>
                        <a:spcAft>
                          <a:spcPts val="0"/>
                        </a:spcAft>
                      </a:pPr>
                      <a:r>
                        <a:rPr lang="en-US" sz="900" dirty="0">
                          <a:effectLst/>
                          <a:latin typeface="Calibri"/>
                          <a:ea typeface="Calibri"/>
                          <a:cs typeface="Times New Roman"/>
                        </a:rPr>
                        <a:t> </a:t>
                      </a:r>
                    </a:p>
                    <a:p>
                      <a:pPr marL="0" marR="0">
                        <a:lnSpc>
                          <a:spcPct val="115000"/>
                        </a:lnSpc>
                        <a:spcBef>
                          <a:spcPts val="0"/>
                        </a:spcBef>
                        <a:spcAft>
                          <a:spcPts val="0"/>
                        </a:spcAft>
                      </a:pPr>
                      <a:r>
                        <a:rPr lang="en-US" sz="900" dirty="0">
                          <a:effectLst/>
                          <a:latin typeface="Calibri"/>
                          <a:ea typeface="Calibri"/>
                          <a:cs typeface="Times New Roman"/>
                        </a:rPr>
                        <a:t>Basic</a:t>
                      </a:r>
                    </a:p>
                    <a:p>
                      <a:pPr marL="0" marR="0">
                        <a:lnSpc>
                          <a:spcPct val="115000"/>
                        </a:lnSpc>
                        <a:spcBef>
                          <a:spcPts val="0"/>
                        </a:spcBef>
                        <a:spcAft>
                          <a:spcPts val="0"/>
                        </a:spcAft>
                      </a:pPr>
                      <a:r>
                        <a:rPr lang="en-US" sz="900" dirty="0">
                          <a:effectLst/>
                          <a:latin typeface="Calibri"/>
                          <a:ea typeface="Calibri"/>
                          <a:cs typeface="Times New Roman"/>
                        </a:rPr>
                        <a:t>22-55</a:t>
                      </a:r>
                    </a:p>
                    <a:p>
                      <a:pPr marL="0" marR="0">
                        <a:lnSpc>
                          <a:spcPct val="115000"/>
                        </a:lnSpc>
                        <a:spcBef>
                          <a:spcPts val="0"/>
                        </a:spcBef>
                        <a:spcAft>
                          <a:spcPts val="0"/>
                        </a:spcAft>
                      </a:pPr>
                      <a:r>
                        <a:rPr lang="en-US" sz="900" dirty="0">
                          <a:effectLst/>
                          <a:latin typeface="Calibri"/>
                          <a:ea typeface="Calibri"/>
                          <a:cs typeface="Times New Roman"/>
                        </a:rPr>
                        <a:t> </a:t>
                      </a:r>
                    </a:p>
                    <a:p>
                      <a:pPr marL="0" marR="0">
                        <a:lnSpc>
                          <a:spcPct val="115000"/>
                        </a:lnSpc>
                        <a:spcBef>
                          <a:spcPts val="0"/>
                        </a:spcBef>
                        <a:spcAft>
                          <a:spcPts val="0"/>
                        </a:spcAft>
                      </a:pPr>
                      <a:r>
                        <a:rPr lang="en-US" sz="900" dirty="0">
                          <a:effectLst/>
                          <a:latin typeface="Calibri"/>
                          <a:ea typeface="Calibri"/>
                          <a:cs typeface="Times New Roman"/>
                        </a:rPr>
                        <a:t> </a:t>
                      </a:r>
                    </a:p>
                  </a:txBody>
                  <a:tcPr marL="57804" marR="578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nSpc>
                          <a:spcPct val="115000"/>
                        </a:lnSpc>
                        <a:spcBef>
                          <a:spcPts val="0"/>
                        </a:spcBef>
                        <a:spcAft>
                          <a:spcPts val="0"/>
                        </a:spcAft>
                      </a:pPr>
                      <a:r>
                        <a:rPr lang="en-US" sz="1400" dirty="0">
                          <a:effectLst/>
                          <a:highlight>
                            <a:srgbClr val="FF0000"/>
                          </a:highlight>
                          <a:latin typeface="Calibri"/>
                          <a:ea typeface="Calibri"/>
                          <a:cs typeface="Times New Roman"/>
                        </a:rPr>
                        <a:t>  I</a:t>
                      </a:r>
                      <a:endParaRPr lang="en-US" sz="1400" dirty="0">
                        <a:effectLst/>
                        <a:latin typeface="Calibri"/>
                        <a:ea typeface="Calibri"/>
                        <a:cs typeface="Times New Roman"/>
                      </a:endParaRPr>
                    </a:p>
                  </a:txBody>
                  <a:tcPr marL="57804" marR="57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nSpc>
                          <a:spcPct val="115000"/>
                        </a:lnSpc>
                        <a:spcBef>
                          <a:spcPts val="0"/>
                        </a:spcBef>
                        <a:spcAft>
                          <a:spcPts val="0"/>
                        </a:spcAft>
                      </a:pPr>
                      <a:r>
                        <a:rPr lang="en-US" sz="1400" dirty="0">
                          <a:effectLst/>
                          <a:latin typeface="Calibri"/>
                          <a:ea typeface="Calibri"/>
                          <a:cs typeface="Times New Roman"/>
                        </a:rPr>
                        <a:t>                             PE</a:t>
                      </a:r>
                    </a:p>
                  </a:txBody>
                  <a:tcPr marL="57804" marR="57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nSpc>
                          <a:spcPct val="115000"/>
                        </a:lnSpc>
                        <a:spcBef>
                          <a:spcPts val="0"/>
                        </a:spcBef>
                        <a:spcAft>
                          <a:spcPts val="0"/>
                        </a:spcAft>
                      </a:pPr>
                      <a:r>
                        <a:rPr lang="en-US" sz="1400" dirty="0">
                          <a:effectLst/>
                          <a:latin typeface="Calibri"/>
                          <a:ea typeface="Calibri"/>
                          <a:cs typeface="Times New Roman"/>
                        </a:rPr>
                        <a:t>                              E</a:t>
                      </a:r>
                    </a:p>
                  </a:txBody>
                  <a:tcPr marL="57804" marR="57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marL="0" marR="0">
                        <a:lnSpc>
                          <a:spcPct val="115000"/>
                        </a:lnSpc>
                        <a:spcBef>
                          <a:spcPts val="0"/>
                        </a:spcBef>
                        <a:spcAft>
                          <a:spcPts val="0"/>
                        </a:spcAft>
                      </a:pPr>
                      <a:r>
                        <a:rPr lang="en-US" sz="1400" dirty="0">
                          <a:effectLst/>
                          <a:latin typeface="Calibri"/>
                          <a:ea typeface="Calibri"/>
                          <a:cs typeface="Times New Roman"/>
                        </a:rPr>
                        <a:t>      E</a:t>
                      </a:r>
                    </a:p>
                  </a:txBody>
                  <a:tcPr marL="57804" marR="57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extLst>
                  <a:ext uri="{0D108BD9-81ED-4DB2-BD59-A6C34878D82A}">
                    <a16:rowId xmlns:a16="http://schemas.microsoft.com/office/drawing/2014/main" val="10002"/>
                  </a:ext>
                </a:extLst>
              </a:tr>
              <a:tr h="649976">
                <a:tc vMerge="1">
                  <a:txBody>
                    <a:bodyPr/>
                    <a:lstStyle/>
                    <a:p>
                      <a:endParaRPr lang="en-US"/>
                    </a:p>
                  </a:txBody>
                  <a:tcPr/>
                </a:tc>
                <a:tc>
                  <a:txBody>
                    <a:bodyPr/>
                    <a:lstStyle/>
                    <a:p>
                      <a:pPr marL="0" marR="0">
                        <a:lnSpc>
                          <a:spcPct val="115000"/>
                        </a:lnSpc>
                        <a:spcBef>
                          <a:spcPts val="0"/>
                        </a:spcBef>
                        <a:spcAft>
                          <a:spcPts val="0"/>
                        </a:spcAft>
                      </a:pPr>
                      <a:r>
                        <a:rPr lang="en-US" sz="900">
                          <a:effectLst/>
                          <a:latin typeface="Calibri"/>
                          <a:ea typeface="Calibri"/>
                          <a:cs typeface="Times New Roman"/>
                        </a:rPr>
                        <a:t> </a:t>
                      </a:r>
                    </a:p>
                    <a:p>
                      <a:pPr marL="0" marR="0">
                        <a:lnSpc>
                          <a:spcPct val="115000"/>
                        </a:lnSpc>
                        <a:spcBef>
                          <a:spcPts val="0"/>
                        </a:spcBef>
                        <a:spcAft>
                          <a:spcPts val="0"/>
                        </a:spcAft>
                      </a:pPr>
                      <a:r>
                        <a:rPr lang="en-US" sz="900">
                          <a:effectLst/>
                          <a:latin typeface="Calibri"/>
                          <a:ea typeface="Calibri"/>
                          <a:cs typeface="Times New Roman"/>
                        </a:rPr>
                        <a:t>Unsatisfactory</a:t>
                      </a:r>
                    </a:p>
                    <a:p>
                      <a:pPr marL="0" marR="0">
                        <a:lnSpc>
                          <a:spcPct val="115000"/>
                        </a:lnSpc>
                        <a:spcBef>
                          <a:spcPts val="0"/>
                        </a:spcBef>
                        <a:spcAft>
                          <a:spcPts val="0"/>
                        </a:spcAft>
                      </a:pPr>
                      <a:r>
                        <a:rPr lang="en-US" sz="900">
                          <a:effectLst/>
                          <a:latin typeface="Calibri"/>
                          <a:ea typeface="Calibri"/>
                          <a:cs typeface="Times New Roman"/>
                        </a:rPr>
                        <a:t>0-21</a:t>
                      </a:r>
                    </a:p>
                    <a:p>
                      <a:pPr marL="0" marR="0">
                        <a:lnSpc>
                          <a:spcPct val="115000"/>
                        </a:lnSpc>
                        <a:spcBef>
                          <a:spcPts val="0"/>
                        </a:spcBef>
                        <a:spcAft>
                          <a:spcPts val="0"/>
                        </a:spcAft>
                      </a:pPr>
                      <a:r>
                        <a:rPr lang="en-US" sz="900">
                          <a:effectLst/>
                          <a:latin typeface="Calibri"/>
                          <a:ea typeface="Calibri"/>
                          <a:cs typeface="Times New Roman"/>
                        </a:rPr>
                        <a:t> </a:t>
                      </a:r>
                    </a:p>
                  </a:txBody>
                  <a:tcPr marL="57804" marR="578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nSpc>
                          <a:spcPct val="115000"/>
                        </a:lnSpc>
                        <a:spcBef>
                          <a:spcPts val="0"/>
                        </a:spcBef>
                        <a:spcAft>
                          <a:spcPts val="0"/>
                        </a:spcAft>
                      </a:pPr>
                      <a:r>
                        <a:rPr lang="en-US" sz="1400" dirty="0">
                          <a:effectLst/>
                          <a:highlight>
                            <a:srgbClr val="FF0000"/>
                          </a:highlight>
                          <a:latin typeface="Calibri"/>
                          <a:ea typeface="Calibri"/>
                          <a:cs typeface="Times New Roman"/>
                        </a:rPr>
                        <a:t>   I</a:t>
                      </a:r>
                      <a:endParaRPr lang="en-US" sz="1400" dirty="0">
                        <a:effectLst/>
                        <a:latin typeface="Calibri"/>
                        <a:ea typeface="Calibri"/>
                        <a:cs typeface="Times New Roman"/>
                      </a:endParaRPr>
                    </a:p>
                  </a:txBody>
                  <a:tcPr marL="57804" marR="57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nSpc>
                          <a:spcPct val="115000"/>
                        </a:lnSpc>
                        <a:spcBef>
                          <a:spcPts val="0"/>
                        </a:spcBef>
                        <a:spcAft>
                          <a:spcPts val="0"/>
                        </a:spcAft>
                      </a:pPr>
                      <a:r>
                        <a:rPr lang="en-US" sz="1400" dirty="0">
                          <a:effectLst/>
                          <a:latin typeface="Calibri"/>
                          <a:ea typeface="Calibri"/>
                          <a:cs typeface="Times New Roman"/>
                        </a:rPr>
                        <a:t>                              I</a:t>
                      </a:r>
                    </a:p>
                  </a:txBody>
                  <a:tcPr marL="57804" marR="57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nSpc>
                          <a:spcPct val="115000"/>
                        </a:lnSpc>
                        <a:spcBef>
                          <a:spcPts val="0"/>
                        </a:spcBef>
                        <a:spcAft>
                          <a:spcPts val="0"/>
                        </a:spcAft>
                      </a:pPr>
                      <a:r>
                        <a:rPr lang="en-US" sz="1400" dirty="0">
                          <a:effectLst/>
                          <a:latin typeface="Calibri"/>
                          <a:ea typeface="Calibri"/>
                          <a:cs typeface="Times New Roman"/>
                        </a:rPr>
                        <a:t>                            PE</a:t>
                      </a:r>
                    </a:p>
                  </a:txBody>
                  <a:tcPr marL="57804" marR="57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nSpc>
                          <a:spcPct val="115000"/>
                        </a:lnSpc>
                        <a:spcBef>
                          <a:spcPts val="0"/>
                        </a:spcBef>
                        <a:spcAft>
                          <a:spcPts val="0"/>
                        </a:spcAft>
                      </a:pPr>
                      <a:r>
                        <a:rPr lang="en-US" sz="1400" dirty="0">
                          <a:effectLst/>
                          <a:latin typeface="Calibri"/>
                          <a:ea typeface="Calibri"/>
                          <a:cs typeface="Times New Roman"/>
                        </a:rPr>
                        <a:t>    PE</a:t>
                      </a:r>
                    </a:p>
                  </a:txBody>
                  <a:tcPr marL="57804" marR="578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487482">
                <a:tc rowSpan="2" gridSpan="2">
                  <a:txBody>
                    <a:bodyPr/>
                    <a:lstStyle/>
                    <a:p>
                      <a:pPr marL="0" marR="0">
                        <a:lnSpc>
                          <a:spcPct val="115000"/>
                        </a:lnSpc>
                        <a:spcBef>
                          <a:spcPts val="0"/>
                        </a:spcBef>
                        <a:spcAft>
                          <a:spcPts val="0"/>
                        </a:spcAft>
                      </a:pPr>
                      <a:r>
                        <a:rPr lang="en-US" sz="900">
                          <a:effectLst/>
                          <a:latin typeface="Calibri"/>
                          <a:ea typeface="Calibri"/>
                          <a:cs typeface="Times New Roman"/>
                        </a:rPr>
                        <a:t> </a:t>
                      </a:r>
                    </a:p>
                  </a:txBody>
                  <a:tcPr marL="57804" marR="578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en-US"/>
                    </a:p>
                  </a:txBody>
                  <a:tcPr/>
                </a:tc>
                <a:tc>
                  <a:txBody>
                    <a:bodyPr/>
                    <a:lstStyle/>
                    <a:p>
                      <a:pPr marL="0" marR="0">
                        <a:lnSpc>
                          <a:spcPct val="115000"/>
                        </a:lnSpc>
                        <a:spcBef>
                          <a:spcPts val="0"/>
                        </a:spcBef>
                        <a:spcAft>
                          <a:spcPts val="0"/>
                        </a:spcAft>
                      </a:pPr>
                      <a:r>
                        <a:rPr lang="en-US" sz="400">
                          <a:effectLst/>
                          <a:latin typeface="Calibri"/>
                          <a:ea typeface="Calibri"/>
                          <a:cs typeface="Times New Roman"/>
                        </a:rPr>
                        <a:t>Much Lower than </a:t>
                      </a:r>
                      <a:endParaRPr lang="en-US" sz="900">
                        <a:effectLst/>
                        <a:latin typeface="Calibri"/>
                        <a:ea typeface="Calibri"/>
                        <a:cs typeface="Times New Roman"/>
                      </a:endParaRPr>
                    </a:p>
                    <a:p>
                      <a:pPr marL="0" marR="0">
                        <a:lnSpc>
                          <a:spcPct val="115000"/>
                        </a:lnSpc>
                        <a:spcBef>
                          <a:spcPts val="0"/>
                        </a:spcBef>
                        <a:spcAft>
                          <a:spcPts val="0"/>
                        </a:spcAft>
                      </a:pPr>
                      <a:r>
                        <a:rPr lang="en-US" sz="400">
                          <a:effectLst/>
                          <a:latin typeface="Calibri"/>
                          <a:ea typeface="Calibri"/>
                          <a:cs typeface="Times New Roman"/>
                        </a:rPr>
                        <a:t>Expected SLO</a:t>
                      </a:r>
                      <a:endParaRPr lang="en-US" sz="900">
                        <a:effectLst/>
                        <a:latin typeface="Calibri"/>
                        <a:ea typeface="Calibri"/>
                        <a:cs typeface="Times New Roman"/>
                      </a:endParaRPr>
                    </a:p>
                  </a:txBody>
                  <a:tcPr marL="57804" marR="578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nSpc>
                          <a:spcPct val="115000"/>
                        </a:lnSpc>
                        <a:spcBef>
                          <a:spcPts val="0"/>
                        </a:spcBef>
                        <a:spcAft>
                          <a:spcPts val="0"/>
                        </a:spcAft>
                      </a:pPr>
                      <a:r>
                        <a:rPr lang="en-US" sz="800">
                          <a:effectLst/>
                          <a:latin typeface="Calibri"/>
                          <a:ea typeface="Calibri"/>
                          <a:cs typeface="Times New Roman"/>
                        </a:rPr>
                        <a:t>Lower than </a:t>
                      </a:r>
                      <a:endParaRPr lang="en-US" sz="900">
                        <a:effectLst/>
                        <a:latin typeface="Calibri"/>
                        <a:ea typeface="Calibri"/>
                        <a:cs typeface="Times New Roman"/>
                      </a:endParaRPr>
                    </a:p>
                    <a:p>
                      <a:pPr marL="0" marR="0">
                        <a:lnSpc>
                          <a:spcPct val="115000"/>
                        </a:lnSpc>
                        <a:spcBef>
                          <a:spcPts val="0"/>
                        </a:spcBef>
                        <a:spcAft>
                          <a:spcPts val="0"/>
                        </a:spcAft>
                      </a:pPr>
                      <a:r>
                        <a:rPr lang="en-US" sz="800">
                          <a:effectLst/>
                          <a:latin typeface="Calibri"/>
                          <a:ea typeface="Calibri"/>
                          <a:cs typeface="Times New Roman"/>
                        </a:rPr>
                        <a:t>Expected SLO</a:t>
                      </a:r>
                      <a:endParaRPr lang="en-US" sz="900">
                        <a:effectLst/>
                        <a:latin typeface="Calibri"/>
                        <a:ea typeface="Calibri"/>
                        <a:cs typeface="Times New Roman"/>
                      </a:endParaRPr>
                    </a:p>
                  </a:txBody>
                  <a:tcPr marL="57804" marR="578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nSpc>
                          <a:spcPct val="115000"/>
                        </a:lnSpc>
                        <a:spcBef>
                          <a:spcPts val="0"/>
                        </a:spcBef>
                        <a:spcAft>
                          <a:spcPts val="0"/>
                        </a:spcAft>
                      </a:pPr>
                      <a:r>
                        <a:rPr lang="en-US" sz="900" dirty="0">
                          <a:effectLst/>
                          <a:latin typeface="Calibri"/>
                          <a:ea typeface="Calibri"/>
                          <a:cs typeface="Times New Roman"/>
                        </a:rPr>
                        <a:t>Expected SLO</a:t>
                      </a:r>
                    </a:p>
                  </a:txBody>
                  <a:tcPr marL="57804" marR="578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nSpc>
                          <a:spcPct val="115000"/>
                        </a:lnSpc>
                        <a:spcBef>
                          <a:spcPts val="0"/>
                        </a:spcBef>
                        <a:spcAft>
                          <a:spcPts val="0"/>
                        </a:spcAft>
                      </a:pPr>
                      <a:r>
                        <a:rPr lang="en-US" sz="900">
                          <a:effectLst/>
                          <a:latin typeface="Calibri"/>
                          <a:ea typeface="Calibri"/>
                          <a:cs typeface="Times New Roman"/>
                        </a:rPr>
                        <a:t>Higher than</a:t>
                      </a:r>
                    </a:p>
                    <a:p>
                      <a:pPr marL="0" marR="0">
                        <a:lnSpc>
                          <a:spcPct val="115000"/>
                        </a:lnSpc>
                        <a:spcBef>
                          <a:spcPts val="0"/>
                        </a:spcBef>
                        <a:spcAft>
                          <a:spcPts val="0"/>
                        </a:spcAft>
                      </a:pPr>
                      <a:r>
                        <a:rPr lang="en-US" sz="900">
                          <a:effectLst/>
                          <a:latin typeface="Calibri"/>
                          <a:ea typeface="Calibri"/>
                          <a:cs typeface="Times New Roman"/>
                        </a:rPr>
                        <a:t>Expected SLO</a:t>
                      </a:r>
                    </a:p>
                  </a:txBody>
                  <a:tcPr marL="57804" marR="578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4"/>
                  </a:ext>
                </a:extLst>
              </a:tr>
              <a:tr h="649976">
                <a:tc gridSpan="2" vMerge="1">
                  <a:txBody>
                    <a:bodyPr/>
                    <a:lstStyle/>
                    <a:p>
                      <a:endParaRPr lang="en-US"/>
                    </a:p>
                  </a:txBody>
                  <a:tcPr/>
                </a:tc>
                <a:tc hMerge="1" vMerge="1">
                  <a:txBody>
                    <a:bodyPr/>
                    <a:lstStyle/>
                    <a:p>
                      <a:endParaRPr lang="en-US"/>
                    </a:p>
                  </a:txBody>
                  <a:tcPr/>
                </a:tc>
                <a:tc gridSpan="4">
                  <a:txBody>
                    <a:bodyPr/>
                    <a:lstStyle/>
                    <a:p>
                      <a:pPr marL="0" marR="0" algn="ctr">
                        <a:lnSpc>
                          <a:spcPct val="115000"/>
                        </a:lnSpc>
                        <a:spcBef>
                          <a:spcPts val="0"/>
                        </a:spcBef>
                        <a:spcAft>
                          <a:spcPts val="0"/>
                        </a:spcAft>
                      </a:pPr>
                      <a:r>
                        <a:rPr lang="en-US" sz="900" b="1" dirty="0">
                          <a:effectLst/>
                          <a:latin typeface="Calibri"/>
                          <a:ea typeface="Calibri"/>
                          <a:cs typeface="Times New Roman"/>
                        </a:rPr>
                        <a:t> </a:t>
                      </a:r>
                      <a:endParaRPr lang="en-US" sz="900" dirty="0">
                        <a:effectLst/>
                        <a:latin typeface="Calibri"/>
                        <a:ea typeface="Calibri"/>
                        <a:cs typeface="Times New Roman"/>
                      </a:endParaRPr>
                    </a:p>
                    <a:p>
                      <a:pPr marL="0" marR="0" algn="ctr">
                        <a:lnSpc>
                          <a:spcPct val="115000"/>
                        </a:lnSpc>
                        <a:spcBef>
                          <a:spcPts val="0"/>
                        </a:spcBef>
                        <a:spcAft>
                          <a:spcPts val="0"/>
                        </a:spcAft>
                      </a:pPr>
                      <a:r>
                        <a:rPr lang="en-US" sz="900" b="1" dirty="0">
                          <a:effectLst/>
                          <a:latin typeface="Calibri"/>
                          <a:ea typeface="Calibri"/>
                          <a:cs typeface="Times New Roman"/>
                        </a:rPr>
                        <a:t>Student Learning Outcomes</a:t>
                      </a:r>
                      <a:endParaRPr lang="en-US" sz="900" dirty="0">
                        <a:effectLst/>
                        <a:latin typeface="Calibri"/>
                        <a:ea typeface="Calibri"/>
                        <a:cs typeface="Times New Roman"/>
                      </a:endParaRPr>
                    </a:p>
                    <a:p>
                      <a:pPr marL="0" marR="0" algn="ctr">
                        <a:lnSpc>
                          <a:spcPct val="115000"/>
                        </a:lnSpc>
                        <a:spcBef>
                          <a:spcPts val="0"/>
                        </a:spcBef>
                        <a:spcAft>
                          <a:spcPts val="0"/>
                        </a:spcAft>
                      </a:pPr>
                      <a:r>
                        <a:rPr lang="en-US" sz="900" b="1" dirty="0">
                          <a:effectLst/>
                          <a:latin typeface="Calibri"/>
                          <a:ea typeface="Calibri"/>
                          <a:cs typeface="Times New Roman"/>
                        </a:rPr>
                        <a:t> </a:t>
                      </a:r>
                      <a:endParaRPr lang="en-US" sz="900" dirty="0">
                        <a:effectLst/>
                        <a:latin typeface="Calibri"/>
                        <a:ea typeface="Calibri"/>
                        <a:cs typeface="Times New Roman"/>
                      </a:endParaRPr>
                    </a:p>
                    <a:p>
                      <a:pPr marL="0" marR="0" algn="ctr">
                        <a:lnSpc>
                          <a:spcPct val="115000"/>
                        </a:lnSpc>
                        <a:spcBef>
                          <a:spcPts val="0"/>
                        </a:spcBef>
                        <a:spcAft>
                          <a:spcPts val="0"/>
                        </a:spcAft>
                      </a:pPr>
                      <a:r>
                        <a:rPr lang="en-US" sz="900" b="1" dirty="0">
                          <a:effectLst/>
                          <a:latin typeface="Calibri"/>
                          <a:ea typeface="Calibri"/>
                          <a:cs typeface="Times New Roman"/>
                        </a:rPr>
                        <a:t> </a:t>
                      </a:r>
                      <a:endParaRPr lang="en-US" sz="900" dirty="0">
                        <a:effectLst/>
                        <a:latin typeface="Calibri"/>
                        <a:ea typeface="Calibri"/>
                        <a:cs typeface="Times New Roman"/>
                      </a:endParaRPr>
                    </a:p>
                  </a:txBody>
                  <a:tcPr marL="57804" marR="578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1107457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8729" y="1639723"/>
            <a:ext cx="7772400" cy="1470025"/>
          </a:xfrm>
        </p:spPr>
        <p:txBody>
          <a:bodyPr/>
          <a:lstStyle/>
          <a:p>
            <a:r>
              <a:rPr lang="en-US" dirty="0">
                <a:solidFill>
                  <a:srgbClr val="7030A0"/>
                </a:solidFill>
              </a:rPr>
              <a:t>Mapleton Public Schools</a:t>
            </a:r>
            <a:br>
              <a:rPr lang="en-US" dirty="0">
                <a:solidFill>
                  <a:srgbClr val="7030A0"/>
                </a:solidFill>
              </a:rPr>
            </a:br>
            <a:r>
              <a:rPr lang="en-US" dirty="0">
                <a:solidFill>
                  <a:srgbClr val="7030A0"/>
                </a:solidFill>
              </a:rPr>
              <a:t>Educator Effectiveness</a:t>
            </a:r>
          </a:p>
        </p:txBody>
      </p:sp>
      <p:sp>
        <p:nvSpPr>
          <p:cNvPr id="3" name="Subtitle 2"/>
          <p:cNvSpPr>
            <a:spLocks noGrp="1"/>
          </p:cNvSpPr>
          <p:nvPr>
            <p:ph type="subTitle" idx="1"/>
          </p:nvPr>
        </p:nvSpPr>
        <p:spPr>
          <a:xfrm>
            <a:off x="1414529" y="3398125"/>
            <a:ext cx="6400800" cy="1752600"/>
          </a:xfrm>
        </p:spPr>
        <p:txBody>
          <a:bodyPr>
            <a:normAutofit fontScale="85000" lnSpcReduction="20000"/>
          </a:bodyPr>
          <a:lstStyle/>
          <a:p>
            <a:r>
              <a:rPr lang="en-US" dirty="0">
                <a:solidFill>
                  <a:schemeClr val="tx1"/>
                </a:solidFill>
                <a:hlinkClick r:id="rId3"/>
              </a:rPr>
              <a:t>www.mapleton.us</a:t>
            </a:r>
            <a:r>
              <a:rPr lang="en-US" dirty="0">
                <a:solidFill>
                  <a:schemeClr val="tx1"/>
                </a:solidFill>
              </a:rPr>
              <a:t> </a:t>
            </a:r>
            <a:r>
              <a:rPr lang="en-US" dirty="0">
                <a:solidFill>
                  <a:schemeClr val="tx1"/>
                </a:solidFill>
                <a:sym typeface="Wingdings" panose="05000000000000000000" pitchFamily="2" charset="2"/>
              </a:rPr>
              <a:t></a:t>
            </a:r>
            <a:endParaRPr lang="en-US" dirty="0">
              <a:solidFill>
                <a:schemeClr val="tx1"/>
              </a:solidFill>
            </a:endParaRPr>
          </a:p>
          <a:p>
            <a:r>
              <a:rPr lang="en-US" dirty="0">
                <a:solidFill>
                  <a:schemeClr val="tx1"/>
                </a:solidFill>
              </a:rPr>
              <a:t>Departments  </a:t>
            </a:r>
            <a:r>
              <a:rPr lang="en-US" dirty="0">
                <a:solidFill>
                  <a:schemeClr val="tx1"/>
                </a:solidFill>
                <a:sym typeface="Wingdings" panose="05000000000000000000" pitchFamily="2" charset="2"/>
              </a:rPr>
              <a:t></a:t>
            </a:r>
            <a:endParaRPr lang="en-US" dirty="0">
              <a:solidFill>
                <a:schemeClr val="tx1"/>
              </a:solidFill>
            </a:endParaRPr>
          </a:p>
          <a:p>
            <a:r>
              <a:rPr lang="en-US" dirty="0">
                <a:solidFill>
                  <a:schemeClr val="tx1"/>
                </a:solidFill>
              </a:rPr>
              <a:t>Human Resources  </a:t>
            </a:r>
            <a:r>
              <a:rPr lang="en-US" dirty="0">
                <a:solidFill>
                  <a:schemeClr val="tx1"/>
                </a:solidFill>
                <a:sym typeface="Wingdings" panose="05000000000000000000" pitchFamily="2" charset="2"/>
              </a:rPr>
              <a:t></a:t>
            </a:r>
            <a:endParaRPr lang="en-US" dirty="0">
              <a:solidFill>
                <a:schemeClr val="tx1"/>
              </a:solidFill>
            </a:endParaRPr>
          </a:p>
          <a:p>
            <a:r>
              <a:rPr lang="en-US" dirty="0">
                <a:solidFill>
                  <a:schemeClr val="tx1"/>
                </a:solidFill>
              </a:rPr>
              <a:t>Educator Effectiveness</a:t>
            </a:r>
          </a:p>
          <a:p>
            <a:endParaRPr lang="en-US" dirty="0">
              <a:solidFill>
                <a:schemeClr val="tx1"/>
              </a:solidFill>
            </a:endParaRPr>
          </a:p>
        </p:txBody>
      </p:sp>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5439103"/>
            <a:ext cx="695458" cy="741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89769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676400"/>
          </a:xfrm>
        </p:spPr>
        <p:txBody>
          <a:bodyPr>
            <a:normAutofit fontScale="90000"/>
          </a:bodyPr>
          <a:lstStyle/>
          <a:p>
            <a:r>
              <a:rPr lang="en-US" dirty="0">
                <a:solidFill>
                  <a:srgbClr val="7030A0"/>
                </a:solidFill>
              </a:rPr>
              <a:t>Introduction</a:t>
            </a:r>
            <a:br>
              <a:rPr lang="en-US" sz="1600" dirty="0">
                <a:solidFill>
                  <a:srgbClr val="7030A0"/>
                </a:solidFill>
              </a:rPr>
            </a:br>
            <a:br>
              <a:rPr lang="en-US" sz="1600" dirty="0">
                <a:solidFill>
                  <a:srgbClr val="7030A0"/>
                </a:solidFill>
              </a:rPr>
            </a:br>
            <a:r>
              <a:rPr lang="en-US" dirty="0">
                <a:solidFill>
                  <a:srgbClr val="7030A0"/>
                </a:solidFill>
              </a:rPr>
              <a:t>Mapleton’s Approach to Effectiveness</a:t>
            </a:r>
            <a:endParaRPr lang="en-US" dirty="0"/>
          </a:p>
        </p:txBody>
      </p:sp>
      <p:sp>
        <p:nvSpPr>
          <p:cNvPr id="3" name="Content Placeholder 2"/>
          <p:cNvSpPr>
            <a:spLocks noGrp="1"/>
          </p:cNvSpPr>
          <p:nvPr>
            <p:ph idx="1"/>
          </p:nvPr>
        </p:nvSpPr>
        <p:spPr>
          <a:xfrm>
            <a:off x="457200" y="2133600"/>
            <a:ext cx="8229600" cy="3992563"/>
          </a:xfrm>
        </p:spPr>
        <p:txBody>
          <a:bodyPr>
            <a:normAutofit fontScale="70000" lnSpcReduction="20000"/>
          </a:bodyPr>
          <a:lstStyle/>
          <a:p>
            <a:pPr marL="0" marR="0" indent="0">
              <a:lnSpc>
                <a:spcPct val="115000"/>
              </a:lnSpc>
              <a:spcBef>
                <a:spcPts val="0"/>
              </a:spcBef>
              <a:spcAft>
                <a:spcPts val="0"/>
              </a:spcAft>
              <a:buNone/>
            </a:pPr>
            <a:r>
              <a:rPr lang="en-US" dirty="0">
                <a:ea typeface="Times New Roman"/>
                <a:cs typeface="Calibri"/>
              </a:rPr>
              <a:t>Mapleton’s Performance Evaluation system will be a key tool in advancing student learning for students.  Guiding principles were established at the beginning of our study of educator effectiveness.  Our system is designed to:</a:t>
            </a:r>
            <a:endParaRPr lang="en-US" sz="2800" dirty="0">
              <a:ea typeface="Calibri"/>
              <a:cs typeface="Times New Roman"/>
            </a:endParaRPr>
          </a:p>
          <a:p>
            <a:pPr marL="0" marR="0">
              <a:lnSpc>
                <a:spcPct val="115000"/>
              </a:lnSpc>
              <a:spcBef>
                <a:spcPts val="0"/>
              </a:spcBef>
              <a:spcAft>
                <a:spcPts val="0"/>
              </a:spcAft>
            </a:pPr>
            <a:endParaRPr lang="en-US" sz="2800" dirty="0">
              <a:ea typeface="Calibri"/>
              <a:cs typeface="Times New Roman"/>
            </a:endParaRPr>
          </a:p>
          <a:p>
            <a:pPr lvl="0">
              <a:lnSpc>
                <a:spcPct val="115000"/>
              </a:lnSpc>
              <a:spcBef>
                <a:spcPts val="0"/>
              </a:spcBef>
              <a:buFont typeface="Symbol"/>
              <a:buChar char=""/>
            </a:pPr>
            <a:r>
              <a:rPr lang="en-US" dirty="0">
                <a:ea typeface="Times New Roman"/>
                <a:cs typeface="Calibri"/>
              </a:rPr>
              <a:t>Support Growth Using a Developmental Continuum</a:t>
            </a:r>
            <a:endParaRPr lang="en-US" sz="2800" dirty="0">
              <a:ea typeface="Calibri"/>
              <a:cs typeface="Times New Roman"/>
            </a:endParaRPr>
          </a:p>
          <a:p>
            <a:pPr lvl="0">
              <a:lnSpc>
                <a:spcPct val="115000"/>
              </a:lnSpc>
              <a:spcBef>
                <a:spcPts val="0"/>
              </a:spcBef>
              <a:buFont typeface="Symbol"/>
              <a:buChar char=""/>
            </a:pPr>
            <a:r>
              <a:rPr lang="en-US" dirty="0">
                <a:ea typeface="Times New Roman"/>
                <a:cs typeface="Calibri"/>
              </a:rPr>
              <a:t>Hold High Expectations and Provide Requisite Support</a:t>
            </a:r>
            <a:endParaRPr lang="en-US" sz="2800" dirty="0">
              <a:ea typeface="Calibri"/>
              <a:cs typeface="Times New Roman"/>
            </a:endParaRPr>
          </a:p>
          <a:p>
            <a:pPr lvl="0">
              <a:lnSpc>
                <a:spcPct val="115000"/>
              </a:lnSpc>
              <a:spcBef>
                <a:spcPts val="0"/>
              </a:spcBef>
              <a:buFont typeface="Symbol"/>
              <a:buChar char=""/>
            </a:pPr>
            <a:r>
              <a:rPr lang="en-US" dirty="0">
                <a:ea typeface="Times New Roman"/>
                <a:cs typeface="Calibri"/>
              </a:rPr>
              <a:t>Utilize Multiple Measures of Success</a:t>
            </a:r>
            <a:endParaRPr lang="en-US" sz="2800" dirty="0">
              <a:ea typeface="Calibri"/>
              <a:cs typeface="Times New Roman"/>
            </a:endParaRPr>
          </a:p>
          <a:p>
            <a:pPr lvl="0">
              <a:lnSpc>
                <a:spcPct val="115000"/>
              </a:lnSpc>
              <a:spcBef>
                <a:spcPts val="0"/>
              </a:spcBef>
              <a:buFont typeface="Symbol"/>
              <a:buChar char=""/>
            </a:pPr>
            <a:r>
              <a:rPr lang="en-US" dirty="0">
                <a:ea typeface="Times New Roman"/>
                <a:cs typeface="Calibri"/>
              </a:rPr>
              <a:t>Balance Consistency, Accountability, and Differentiation</a:t>
            </a:r>
            <a:endParaRPr lang="en-US" sz="2800" dirty="0">
              <a:ea typeface="Calibri"/>
              <a:cs typeface="Times New Roman"/>
            </a:endParaRPr>
          </a:p>
          <a:p>
            <a:pPr lvl="0">
              <a:lnSpc>
                <a:spcPct val="115000"/>
              </a:lnSpc>
              <a:spcBef>
                <a:spcPts val="0"/>
              </a:spcBef>
              <a:buFont typeface="Symbol"/>
              <a:buChar char=""/>
            </a:pPr>
            <a:r>
              <a:rPr lang="en-US" dirty="0">
                <a:ea typeface="Times New Roman"/>
                <a:cs typeface="Calibri"/>
              </a:rPr>
              <a:t>Honor and Support the Art and Science of Teaching and Leadership</a:t>
            </a:r>
          </a:p>
          <a:p>
            <a:pPr lvl="0">
              <a:lnSpc>
                <a:spcPct val="115000"/>
              </a:lnSpc>
              <a:spcBef>
                <a:spcPts val="0"/>
              </a:spcBef>
              <a:buFont typeface="Symbol"/>
              <a:buChar char=""/>
            </a:pPr>
            <a:r>
              <a:rPr lang="en-US" dirty="0">
                <a:ea typeface="Times New Roman"/>
              </a:rPr>
              <a:t>Inspire a Spirit of Collaboration toward Student Achievement</a:t>
            </a:r>
            <a:endParaRPr lang="en-US" dirty="0"/>
          </a:p>
        </p:txBody>
      </p:sp>
    </p:spTree>
    <p:extLst>
      <p:ext uri="{BB962C8B-B14F-4D97-AF65-F5344CB8AC3E}">
        <p14:creationId xmlns:p14="http://schemas.microsoft.com/office/powerpoint/2010/main" val="32329560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7030A0"/>
                </a:solidFill>
              </a:rPr>
              <a:t>Educator Effectiveness</a:t>
            </a:r>
          </a:p>
        </p:txBody>
      </p:sp>
      <p:sp>
        <p:nvSpPr>
          <p:cNvPr id="3" name="Content Placeholder 2"/>
          <p:cNvSpPr>
            <a:spLocks noGrp="1"/>
          </p:cNvSpPr>
          <p:nvPr>
            <p:ph idx="1"/>
          </p:nvPr>
        </p:nvSpPr>
        <p:spPr/>
        <p:txBody>
          <a:bodyPr/>
          <a:lstStyle/>
          <a:p>
            <a:endParaRPr lang="en-US" dirty="0"/>
          </a:p>
          <a:p>
            <a:r>
              <a:rPr lang="en-US" dirty="0"/>
              <a:t>Teacher Effectiveness</a:t>
            </a:r>
          </a:p>
          <a:p>
            <a:pPr lvl="1"/>
            <a:r>
              <a:rPr lang="en-US" dirty="0">
                <a:solidFill>
                  <a:srgbClr val="7030A0"/>
                </a:solidFill>
              </a:rPr>
              <a:t>Section I - Professional Practices</a:t>
            </a:r>
          </a:p>
          <a:p>
            <a:pPr lvl="1"/>
            <a:r>
              <a:rPr lang="en-US" dirty="0"/>
              <a:t>Section II - Student Learning Outcomes</a:t>
            </a:r>
          </a:p>
          <a:p>
            <a:pPr lvl="1"/>
            <a:r>
              <a:rPr lang="en-US" dirty="0"/>
              <a:t>Section III - Summative Evaluations</a:t>
            </a:r>
          </a:p>
        </p:txBody>
      </p:sp>
    </p:spTree>
    <p:extLst>
      <p:ext uri="{BB962C8B-B14F-4D97-AF65-F5344CB8AC3E}">
        <p14:creationId xmlns:p14="http://schemas.microsoft.com/office/powerpoint/2010/main" val="20170979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7030A0"/>
                </a:solidFill>
              </a:rPr>
              <a:t>Section I – Professional Practices</a:t>
            </a:r>
          </a:p>
        </p:txBody>
      </p:sp>
      <p:sp>
        <p:nvSpPr>
          <p:cNvPr id="3" name="Content Placeholder 2"/>
          <p:cNvSpPr>
            <a:spLocks noGrp="1"/>
          </p:cNvSpPr>
          <p:nvPr>
            <p:ph idx="1"/>
          </p:nvPr>
        </p:nvSpPr>
        <p:spPr/>
        <p:txBody>
          <a:bodyPr/>
          <a:lstStyle/>
          <a:p>
            <a:pPr marL="0" indent="0">
              <a:buNone/>
            </a:pPr>
            <a:r>
              <a:rPr lang="en-US" dirty="0"/>
              <a:t>1.0  Standards of Practice</a:t>
            </a:r>
          </a:p>
          <a:p>
            <a:pPr marL="0" indent="0">
              <a:buNone/>
            </a:pPr>
            <a:endParaRPr lang="en-US" dirty="0"/>
          </a:p>
          <a:p>
            <a:pPr marL="400050" lvl="1" indent="0">
              <a:buNone/>
            </a:pPr>
            <a:r>
              <a:rPr lang="en-US" dirty="0"/>
              <a:t>Charlotte Danielson’s </a:t>
            </a:r>
            <a:r>
              <a:rPr lang="en-US" i="1" dirty="0"/>
              <a:t>Framework for Teaching</a:t>
            </a:r>
          </a:p>
          <a:p>
            <a:pPr marL="400050" lvl="1" indent="0">
              <a:buNone/>
            </a:pPr>
            <a:endParaRPr lang="en-US" i="1" dirty="0"/>
          </a:p>
          <a:p>
            <a:pPr marL="400050" lvl="1" indent="0">
              <a:buNone/>
            </a:pPr>
            <a:r>
              <a:rPr lang="en-US" dirty="0"/>
              <a:t>The “components” of the </a:t>
            </a:r>
            <a:r>
              <a:rPr lang="en-US" i="1" dirty="0"/>
              <a:t>Framework</a:t>
            </a:r>
            <a:r>
              <a:rPr lang="en-US" dirty="0"/>
              <a:t> serve as Mapleton’s standards of practice </a:t>
            </a:r>
          </a:p>
          <a:p>
            <a:pPr marL="400050" lvl="1" indent="0">
              <a:buNone/>
            </a:pPr>
            <a:endParaRPr lang="en-US" i="1" dirty="0"/>
          </a:p>
          <a:p>
            <a:pPr marL="400050" lvl="1" indent="0">
              <a:buNone/>
            </a:pPr>
            <a:r>
              <a:rPr lang="en-US" sz="1600" i="1" dirty="0"/>
              <a:t>http://www.danielsongroup.org/userfiles/files/downloads/2013EvaluationInstrument.pdf</a:t>
            </a:r>
          </a:p>
          <a:p>
            <a:pPr marL="400050" lvl="1" indent="0">
              <a:buNone/>
            </a:pPr>
            <a:endParaRPr lang="en-US" i="1" dirty="0"/>
          </a:p>
        </p:txBody>
      </p:sp>
    </p:spTree>
    <p:extLst>
      <p:ext uri="{BB962C8B-B14F-4D97-AF65-F5344CB8AC3E}">
        <p14:creationId xmlns:p14="http://schemas.microsoft.com/office/powerpoint/2010/main" val="20625541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950" y="990600"/>
            <a:ext cx="86741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34950" y="228600"/>
            <a:ext cx="8674100" cy="338554"/>
          </a:xfrm>
          <a:prstGeom prst="rect">
            <a:avLst/>
          </a:prstGeom>
        </p:spPr>
        <p:txBody>
          <a:bodyPr wrap="square">
            <a:spAutoFit/>
          </a:bodyPr>
          <a:lstStyle/>
          <a:p>
            <a:pPr marL="400050" lvl="1" indent="0">
              <a:buNone/>
            </a:pPr>
            <a:r>
              <a:rPr lang="en-US" sz="1600" i="1" dirty="0"/>
              <a:t>http://www.danielsongroup.org/userfiles/files/downloads/2013EvaluationInstrument.pdf</a:t>
            </a:r>
          </a:p>
        </p:txBody>
      </p:sp>
    </p:spTree>
    <p:extLst>
      <p:ext uri="{BB962C8B-B14F-4D97-AF65-F5344CB8AC3E}">
        <p14:creationId xmlns:p14="http://schemas.microsoft.com/office/powerpoint/2010/main" val="22759749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381000"/>
            <a:ext cx="4572000" cy="923330"/>
          </a:xfrm>
          <a:prstGeom prst="rect">
            <a:avLst/>
          </a:prstGeom>
        </p:spPr>
        <p:txBody>
          <a:bodyPr>
            <a:spAutoFit/>
          </a:bodyPr>
          <a:lstStyle/>
          <a:p>
            <a:pPr algn="ctr"/>
            <a:r>
              <a:rPr lang="en-US" b="1" dirty="0"/>
              <a:t>THE FRAMEWORK FOR TEACHING</a:t>
            </a:r>
          </a:p>
          <a:p>
            <a:pPr algn="ctr"/>
            <a:r>
              <a:rPr lang="en-US" b="1" dirty="0"/>
              <a:t>2013 EDITION</a:t>
            </a:r>
          </a:p>
          <a:p>
            <a:pPr algn="ctr"/>
            <a:r>
              <a:rPr lang="en-US" dirty="0"/>
              <a:t>EVALUATION INSTRUMENT</a:t>
            </a:r>
          </a:p>
        </p:txBody>
      </p:sp>
      <p:sp>
        <p:nvSpPr>
          <p:cNvPr id="4" name="Rectangle 3"/>
          <p:cNvSpPr/>
          <p:nvPr/>
        </p:nvSpPr>
        <p:spPr>
          <a:xfrm>
            <a:off x="2286000" y="3240547"/>
            <a:ext cx="4572000" cy="3170099"/>
          </a:xfrm>
          <a:prstGeom prst="rect">
            <a:avLst/>
          </a:prstGeom>
        </p:spPr>
        <p:txBody>
          <a:bodyPr>
            <a:spAutoFit/>
          </a:bodyPr>
          <a:lstStyle/>
          <a:p>
            <a:r>
              <a:rPr lang="en-US" sz="2000" b="1" dirty="0"/>
              <a:t>PROFICIENT</a:t>
            </a:r>
            <a:endParaRPr lang="en-US" sz="2000" dirty="0"/>
          </a:p>
          <a:p>
            <a:r>
              <a:rPr lang="en-US" sz="2000" dirty="0"/>
              <a:t>The teacher displays solid knowledge of the important concepts in the discipline and how these relate to one another. The teacher demonstrates accurate understanding of prerequisite relationships among topics.  The teacher’s plans and practice reflect familiarity with a wide range of effective pedagogical  approaches in the subject.</a:t>
            </a:r>
          </a:p>
        </p:txBody>
      </p:sp>
      <p:sp>
        <p:nvSpPr>
          <p:cNvPr id="5" name="Rectangle 4"/>
          <p:cNvSpPr/>
          <p:nvPr/>
        </p:nvSpPr>
        <p:spPr>
          <a:xfrm>
            <a:off x="1219200" y="1524000"/>
            <a:ext cx="6705600" cy="1415772"/>
          </a:xfrm>
          <a:prstGeom prst="rect">
            <a:avLst/>
          </a:prstGeom>
        </p:spPr>
        <p:txBody>
          <a:bodyPr wrap="square">
            <a:spAutoFit/>
          </a:bodyPr>
          <a:lstStyle/>
          <a:p>
            <a:r>
              <a:rPr lang="en-US" sz="2400" b="1" dirty="0"/>
              <a:t>Domain 1	  Planning  and Preparation</a:t>
            </a:r>
          </a:p>
          <a:p>
            <a:endParaRPr lang="en-US" dirty="0"/>
          </a:p>
          <a:p>
            <a:r>
              <a:rPr lang="en-US" sz="2200" b="1" dirty="0"/>
              <a:t>Component  1a   Demonstrating Knowledge of Content 			  and Pedagogy</a:t>
            </a:r>
          </a:p>
        </p:txBody>
      </p:sp>
    </p:spTree>
    <p:extLst>
      <p:ext uri="{BB962C8B-B14F-4D97-AF65-F5344CB8AC3E}">
        <p14:creationId xmlns:p14="http://schemas.microsoft.com/office/powerpoint/2010/main" val="30715510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950" y="990600"/>
            <a:ext cx="86741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143000" y="152400"/>
            <a:ext cx="6781800" cy="369332"/>
          </a:xfrm>
          <a:prstGeom prst="rect">
            <a:avLst/>
          </a:prstGeom>
        </p:spPr>
        <p:txBody>
          <a:bodyPr wrap="square">
            <a:spAutoFit/>
          </a:bodyPr>
          <a:lstStyle/>
          <a:p>
            <a:r>
              <a:rPr lang="en-US" dirty="0"/>
              <a:t>http://www.mapleton.us/files/user/2/file/DanielsonSmartcard.pdf</a:t>
            </a:r>
          </a:p>
        </p:txBody>
      </p:sp>
    </p:spTree>
    <p:extLst>
      <p:ext uri="{BB962C8B-B14F-4D97-AF65-F5344CB8AC3E}">
        <p14:creationId xmlns:p14="http://schemas.microsoft.com/office/powerpoint/2010/main" val="31227846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0" y="0"/>
            <a:ext cx="9144000" cy="914400"/>
          </a:xfrm>
        </p:spPr>
        <p:txBody>
          <a:bodyPr>
            <a:normAutofit/>
          </a:bodyPr>
          <a:lstStyle/>
          <a:p>
            <a:r>
              <a:rPr lang="en-US" sz="4000" b="1" dirty="0">
                <a:latin typeface="Helvetica"/>
                <a:cs typeface="Helvetica"/>
              </a:rPr>
              <a:t>The Wisdom of Practice</a:t>
            </a:r>
          </a:p>
        </p:txBody>
      </p:sp>
      <p:pic>
        <p:nvPicPr>
          <p:cNvPr id="10" name="Picture 9" descr="apple.jpg"/>
          <p:cNvPicPr>
            <a:picLocks noChangeAspect="1"/>
          </p:cNvPicPr>
          <p:nvPr/>
        </p:nvPicPr>
        <p:blipFill>
          <a:blip r:embed="rId3"/>
          <a:stretch>
            <a:fillRect/>
          </a:stretch>
        </p:blipFill>
        <p:spPr>
          <a:xfrm>
            <a:off x="2917734" y="1397000"/>
            <a:ext cx="4082869" cy="3683000"/>
          </a:xfrm>
          <a:prstGeom prst="rect">
            <a:avLst/>
          </a:prstGeom>
        </p:spPr>
      </p:pic>
      <p:sp>
        <p:nvSpPr>
          <p:cNvPr id="12" name="TextBox 11"/>
          <p:cNvSpPr txBox="1"/>
          <p:nvPr/>
        </p:nvSpPr>
        <p:spPr>
          <a:xfrm>
            <a:off x="0" y="1515531"/>
            <a:ext cx="9144000" cy="2646878"/>
          </a:xfrm>
          <a:prstGeom prst="rect">
            <a:avLst/>
          </a:prstGeom>
          <a:solidFill>
            <a:schemeClr val="bg1">
              <a:alpha val="71000"/>
            </a:schemeClr>
          </a:solidFill>
        </p:spPr>
        <p:txBody>
          <a:bodyPr wrap="square" lIns="457200" tIns="91440" rIns="457200" bIns="91440" rtlCol="0">
            <a:spAutoFit/>
          </a:bodyPr>
          <a:lstStyle/>
          <a:p>
            <a:pPr algn="ctr" defTabSz="457200"/>
            <a:r>
              <a:rPr lang="en-US" sz="3200" dirty="0" err="1">
                <a:solidFill>
                  <a:prstClr val="black"/>
                </a:solidFill>
                <a:latin typeface="Helvetica"/>
                <a:cs typeface="Helvetica"/>
              </a:rPr>
              <a:t>﻿If</a:t>
            </a:r>
            <a:r>
              <a:rPr lang="en-US" sz="3200" dirty="0">
                <a:solidFill>
                  <a:prstClr val="black"/>
                </a:solidFill>
                <a:latin typeface="Helvetica"/>
                <a:cs typeface="Helvetica"/>
              </a:rPr>
              <a:t> you were to walk into a classroom, </a:t>
            </a:r>
            <a:br>
              <a:rPr lang="en-US" sz="3200" dirty="0">
                <a:solidFill>
                  <a:prstClr val="black"/>
                </a:solidFill>
                <a:latin typeface="Helvetica"/>
                <a:cs typeface="Helvetica"/>
              </a:rPr>
            </a:br>
            <a:r>
              <a:rPr lang="en-US" sz="3200" dirty="0">
                <a:solidFill>
                  <a:prstClr val="black"/>
                </a:solidFill>
                <a:latin typeface="Helvetica"/>
                <a:cs typeface="Helvetica"/>
              </a:rPr>
              <a:t>what might you see or hear </a:t>
            </a:r>
            <a:br>
              <a:rPr lang="en-US" sz="3200" dirty="0">
                <a:solidFill>
                  <a:prstClr val="black"/>
                </a:solidFill>
                <a:latin typeface="Helvetica"/>
                <a:cs typeface="Helvetica"/>
              </a:rPr>
            </a:br>
            <a:r>
              <a:rPr lang="en-US" sz="3200" dirty="0">
                <a:solidFill>
                  <a:prstClr val="black"/>
                </a:solidFill>
                <a:latin typeface="Helvetica"/>
                <a:cs typeface="Helvetica"/>
              </a:rPr>
              <a:t>that would cause you to think that </a:t>
            </a:r>
            <a:br>
              <a:rPr lang="en-US" sz="3200" dirty="0">
                <a:solidFill>
                  <a:prstClr val="black"/>
                </a:solidFill>
                <a:latin typeface="Helvetica"/>
                <a:cs typeface="Helvetica"/>
              </a:rPr>
            </a:br>
            <a:r>
              <a:rPr lang="en-US" sz="3200" dirty="0">
                <a:solidFill>
                  <a:prstClr val="black"/>
                </a:solidFill>
                <a:latin typeface="Helvetica"/>
                <a:cs typeface="Helvetica"/>
              </a:rPr>
              <a:t>you were in the presence of an expert?</a:t>
            </a:r>
          </a:p>
          <a:p>
            <a:pPr algn="ctr" defTabSz="457200"/>
            <a:endParaRPr lang="en-US" sz="3200" dirty="0">
              <a:solidFill>
                <a:prstClr val="black"/>
              </a:solidFill>
              <a:latin typeface="Helvetica"/>
              <a:cs typeface="Helvetica"/>
            </a:endParaRPr>
          </a:p>
        </p:txBody>
      </p:sp>
      <p:pic>
        <p:nvPicPr>
          <p:cNvPr id="6" name="Picture 5" descr="HiResDanielson_logo.png"/>
          <p:cNvPicPr>
            <a:picLocks noChangeAspect="1"/>
          </p:cNvPicPr>
          <p:nvPr/>
        </p:nvPicPr>
        <p:blipFill>
          <a:blip r:embed="rId4"/>
          <a:stretch>
            <a:fillRect/>
          </a:stretch>
        </p:blipFill>
        <p:spPr>
          <a:xfrm>
            <a:off x="0" y="5808133"/>
            <a:ext cx="1049867" cy="1049867"/>
          </a:xfrm>
          <a:prstGeom prst="rect">
            <a:avLst/>
          </a:prstGeom>
        </p:spPr>
      </p:pic>
    </p:spTree>
    <p:extLst>
      <p:ext uri="{BB962C8B-B14F-4D97-AF65-F5344CB8AC3E}">
        <p14:creationId xmlns:p14="http://schemas.microsoft.com/office/powerpoint/2010/main" val="34408929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bg/>
                                          </p:spTgt>
                                        </p:tgtEl>
                                        <p:attrNameLst>
                                          <p:attrName>style.visibility</p:attrName>
                                        </p:attrNameLst>
                                      </p:cBhvr>
                                      <p:to>
                                        <p:strVal val="visible"/>
                                      </p:to>
                                    </p:set>
                                    <p:animEffect transition="in" filter="fade">
                                      <p:cBhvr>
                                        <p:cTn id="7" dur="2000"/>
                                        <p:tgtEl>
                                          <p:spTgt spid="12">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xEl>
                                              <p:pRg st="0" end="0"/>
                                            </p:txEl>
                                          </p:spTgt>
                                        </p:tgtEl>
                                        <p:attrNameLst>
                                          <p:attrName>style.visibility</p:attrName>
                                        </p:attrNameLst>
                                      </p:cBhvr>
                                      <p:to>
                                        <p:strVal val="visible"/>
                                      </p:to>
                                    </p:set>
                                    <p:animEffect transition="in" filter="fade">
                                      <p:cBhvr>
                                        <p:cTn id="10" dur="20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2325</TotalTime>
  <Words>1614</Words>
  <Application>Microsoft Macintosh PowerPoint</Application>
  <PresentationFormat>On-screen Show (4:3)</PresentationFormat>
  <Paragraphs>381</Paragraphs>
  <Slides>27</Slides>
  <Notes>26</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27</vt:i4>
      </vt:variant>
    </vt:vector>
  </HeadingPairs>
  <TitlesOfParts>
    <vt:vector size="39" baseType="lpstr">
      <vt:lpstr>ＭＳ Ｐゴシック</vt:lpstr>
      <vt:lpstr>Arial</vt:lpstr>
      <vt:lpstr>Arial Narrow</vt:lpstr>
      <vt:lpstr>Calibri</vt:lpstr>
      <vt:lpstr>Helvetica</vt:lpstr>
      <vt:lpstr>Symbol</vt:lpstr>
      <vt:lpstr>Times New Roman</vt:lpstr>
      <vt:lpstr>Wingdings</vt:lpstr>
      <vt:lpstr>Office Theme</vt:lpstr>
      <vt:lpstr>1_Office Theme</vt:lpstr>
      <vt:lpstr>2_Office Theme</vt:lpstr>
      <vt:lpstr>3_Office Theme</vt:lpstr>
      <vt:lpstr>Mapleton Public Schools Educator Effectiveness</vt:lpstr>
      <vt:lpstr>Senate Bill 10-191</vt:lpstr>
      <vt:lpstr>Introduction  Mapleton’s Approach to Effectiveness</vt:lpstr>
      <vt:lpstr>Educator Effectiveness</vt:lpstr>
      <vt:lpstr>Section I – Professional Practices</vt:lpstr>
      <vt:lpstr>PowerPoint Presentation</vt:lpstr>
      <vt:lpstr>PowerPoint Presentation</vt:lpstr>
      <vt:lpstr>PowerPoint Presentation</vt:lpstr>
      <vt:lpstr>The Wisdom of Practice</vt:lpstr>
      <vt:lpstr>The Wisdom of Practice</vt:lpstr>
      <vt:lpstr>PowerPoint Presentation</vt:lpstr>
      <vt:lpstr>Section I – Professional Practices</vt:lpstr>
      <vt:lpstr>PowerPoint Presentation</vt:lpstr>
      <vt:lpstr>PowerPoint Presentation</vt:lpstr>
      <vt:lpstr>PowerPoint Presentation</vt:lpstr>
      <vt:lpstr>Section I – Professional Practices</vt:lpstr>
      <vt:lpstr>PowerPoint Presentation</vt:lpstr>
      <vt:lpstr>Mapleton “Planning Conversation” </vt:lpstr>
      <vt:lpstr>Mapleton “Reflective Conversation”</vt:lpstr>
      <vt:lpstr>PowerPoint Presentation</vt:lpstr>
      <vt:lpstr>PowerPoint Presentation</vt:lpstr>
      <vt:lpstr>SAMPLE – Performance Practices Calculation</vt:lpstr>
      <vt:lpstr>Section II – Student Learning Outcomes</vt:lpstr>
      <vt:lpstr>Measures of Student Learning Outcomes</vt:lpstr>
      <vt:lpstr>Section III – Summative Evaluations</vt:lpstr>
      <vt:lpstr>PowerPoint Presentation</vt:lpstr>
      <vt:lpstr>Mapleton Public Schools Educator Effectiveness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Mapleton Public Schools Educator Effectiveness</dc:title>
  <dc:creator>Mike Crawford</dc:creator>
  <cp:lastModifiedBy>Bill Waggle</cp:lastModifiedBy>
  <cp:revision>52</cp:revision>
  <dcterms:created xsi:type="dcterms:W3CDTF">2013-09-17T19:44:04Z</dcterms:created>
  <dcterms:modified xsi:type="dcterms:W3CDTF">2018-10-17T03:40:38Z</dcterms:modified>
</cp:coreProperties>
</file>