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92" r:id="rId3"/>
    <p:sldId id="259" r:id="rId4"/>
    <p:sldId id="260" r:id="rId5"/>
    <p:sldId id="264" r:id="rId6"/>
    <p:sldId id="265" r:id="rId7"/>
    <p:sldId id="269" r:id="rId8"/>
    <p:sldId id="268" r:id="rId9"/>
    <p:sldId id="261" r:id="rId10"/>
    <p:sldId id="270" r:id="rId11"/>
    <p:sldId id="271" r:id="rId12"/>
    <p:sldId id="291" r:id="rId13"/>
    <p:sldId id="266" r:id="rId14"/>
    <p:sldId id="340" r:id="rId15"/>
    <p:sldId id="341" r:id="rId16"/>
    <p:sldId id="263" r:id="rId17"/>
    <p:sldId id="274" r:id="rId18"/>
    <p:sldId id="275" r:id="rId19"/>
    <p:sldId id="272" r:id="rId20"/>
    <p:sldId id="277" r:id="rId21"/>
    <p:sldId id="288" r:id="rId22"/>
    <p:sldId id="273" r:id="rId23"/>
    <p:sldId id="294" r:id="rId24"/>
    <p:sldId id="278" r:id="rId25"/>
    <p:sldId id="279" r:id="rId26"/>
    <p:sldId id="280" r:id="rId27"/>
    <p:sldId id="281" r:id="rId28"/>
    <p:sldId id="282" r:id="rId29"/>
    <p:sldId id="283" r:id="rId30"/>
    <p:sldId id="284" r:id="rId31"/>
    <p:sldId id="285" r:id="rId32"/>
    <p:sldId id="293" r:id="rId33"/>
    <p:sldId id="286" r:id="rId34"/>
    <p:sldId id="287" r:id="rId35"/>
    <p:sldId id="289" r:id="rId36"/>
    <p:sldId id="295" r:id="rId37"/>
  </p:sldIdLst>
  <p:sldSz cx="12188825"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48" tIns="46209" rIns="92448" bIns="46209"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6773" y="0"/>
            <a:ext cx="3011699" cy="461804"/>
          </a:xfrm>
          <a:prstGeom prst="rect">
            <a:avLst/>
          </a:prstGeom>
          <a:noFill/>
          <a:ln>
            <a:noFill/>
          </a:ln>
        </p:spPr>
        <p:txBody>
          <a:bodyPr spcFirstLastPara="1" wrap="square" lIns="92448" tIns="46209" rIns="92448" bIns="46209"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2669"/>
            <a:ext cx="3011699" cy="461804"/>
          </a:xfrm>
          <a:prstGeom prst="rect">
            <a:avLst/>
          </a:prstGeom>
          <a:noFill/>
          <a:ln>
            <a:noFill/>
          </a:ln>
        </p:spPr>
        <p:txBody>
          <a:bodyPr spcFirstLastPara="1" wrap="square" lIns="92448" tIns="46209" rIns="92448" bIns="46209"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6773" y="8772669"/>
            <a:ext cx="3011699" cy="461804"/>
          </a:xfrm>
          <a:prstGeom prst="rect">
            <a:avLst/>
          </a:prstGeom>
          <a:noFill/>
          <a:ln>
            <a:noFill/>
          </a:ln>
        </p:spPr>
        <p:txBody>
          <a:bodyPr spcFirstLastPara="1" wrap="square" lIns="92448" tIns="46209" rIns="92448" bIns="46209" anchor="b" anchorCtr="0">
            <a:noAutofit/>
          </a:bodyPr>
          <a:lstStyle/>
          <a:p>
            <a:pPr algn="r">
              <a:buSzPts val="1200"/>
            </a:pPr>
            <a:fld id="{00000000-1234-1234-1234-123412341234}" type="slidenum">
              <a:rPr lang="en-US" sz="1200" smtClean="0">
                <a:solidFill>
                  <a:schemeClr val="dk2"/>
                </a:solidFill>
              </a:rPr>
              <a:pPr algn="r">
                <a:buSzPts val="1200"/>
              </a:pPr>
              <a:t>‹#›</a:t>
            </a:fld>
            <a:endParaRPr lang="en-US" sz="1200">
              <a:solidFill>
                <a:schemeClr val="dk2"/>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83" name="Google Shape;83;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74" name="Google Shape;174;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80" name="Google Shape;180;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30" name="Google Shape;130;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62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95008" y="4387136"/>
            <a:ext cx="5560060" cy="4156234"/>
          </a:xfrm>
          <a:prstGeom prst="rect">
            <a:avLst/>
          </a:prstGeom>
        </p:spPr>
        <p:txBody>
          <a:bodyPr spcFirstLastPara="1" wrap="square" lIns="92448" tIns="46209" rIns="92448" bIns="46209" anchor="t" anchorCtr="0">
            <a:noAutofit/>
          </a:bodyPr>
          <a:lstStyle/>
          <a:p>
            <a:pPr marL="0" indent="0"/>
            <a:endParaRPr dirty="0"/>
          </a:p>
        </p:txBody>
      </p:sp>
      <p:sp>
        <p:nvSpPr>
          <p:cNvPr id="150" name="Google Shape;150;p1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30" name="Google Shape;130;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98" name="Google Shape;198;p1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205" name="Google Shape;205;p2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86" name="Google Shape;186;p1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19" name="Google Shape;219;p2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3: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88" name="Google Shape;288;p3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97" name="Google Shape;97;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650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192" name="Google Shape;192;p1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25" name="Google Shape;225;p2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32" name="Google Shape;232;p2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38" name="Google Shape;238;p2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45" name="Google Shape;245;p2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51" name="Google Shape;251;p2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57" name="Google Shape;257;p2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64" name="Google Shape;264;p2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0: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70" name="Google Shape;270;p3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19" name="Google Shape;219;p2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237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03" name="Google Shape;103;p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1: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76" name="Google Shape;276;p3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2: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82" name="Google Shape;282;p3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4: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a:p>
        </p:txBody>
      </p:sp>
      <p:sp>
        <p:nvSpPr>
          <p:cNvPr id="295" name="Google Shape;295;p3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09" name="Google Shape;109;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36" name="Google Shape;136;p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43" name="Google Shape;143;p1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68" name="Google Shape;168;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62" name="Google Shape;162;p1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95008" y="4387136"/>
            <a:ext cx="5560060" cy="4156234"/>
          </a:xfrm>
          <a:prstGeom prst="rect">
            <a:avLst/>
          </a:prstGeom>
          <a:noFill/>
          <a:ln>
            <a:noFill/>
          </a:ln>
        </p:spPr>
        <p:txBody>
          <a:bodyPr spcFirstLastPara="1" wrap="square" lIns="92448" tIns="46209" rIns="92448" bIns="46209" anchor="t" anchorCtr="0">
            <a:noAutofit/>
          </a:bodyPr>
          <a:lstStyle/>
          <a:p>
            <a:pPr marL="0" indent="0"/>
            <a:endParaRPr dirty="0"/>
          </a:p>
        </p:txBody>
      </p:sp>
      <p:sp>
        <p:nvSpPr>
          <p:cNvPr id="115" name="Google Shape;115;p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19" name="Google Shape;19;p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4672383"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1"/>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4672383"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Clr>
                <a:schemeClr val="dk1"/>
              </a:buClr>
              <a:buSzPts val="2800"/>
              <a:buNone/>
              <a:defRPr sz="2800" b="0">
                <a:solidFill>
                  <a:schemeClr val="dk1"/>
                </a:solidFill>
              </a:defRPr>
            </a:lvl1pPr>
            <a:lvl2pPr lvl="1" algn="ctr">
              <a:lnSpc>
                <a:spcPct val="95000"/>
              </a:lnSpc>
              <a:spcBef>
                <a:spcPts val="1066"/>
              </a:spcBef>
              <a:spcAft>
                <a:spcPts val="0"/>
              </a:spcAft>
              <a:buClr>
                <a:srgbClr val="8E94AB"/>
              </a:buClr>
              <a:buSzPts val="2000"/>
              <a:buNone/>
              <a:defRPr>
                <a:solidFill>
                  <a:srgbClr val="8E94AB"/>
                </a:solidFill>
              </a:defRPr>
            </a:lvl2pPr>
            <a:lvl3pPr lvl="2" algn="ctr">
              <a:lnSpc>
                <a:spcPct val="95000"/>
              </a:lnSpc>
              <a:spcBef>
                <a:spcPts val="1066"/>
              </a:spcBef>
              <a:spcAft>
                <a:spcPts val="0"/>
              </a:spcAft>
              <a:buClr>
                <a:srgbClr val="8E94AB"/>
              </a:buClr>
              <a:buSzPts val="1800"/>
              <a:buNone/>
              <a:defRPr>
                <a:solidFill>
                  <a:srgbClr val="8E94AB"/>
                </a:solidFill>
              </a:defRPr>
            </a:lvl3pPr>
            <a:lvl4pPr lvl="3" algn="ctr">
              <a:lnSpc>
                <a:spcPct val="95000"/>
              </a:lnSpc>
              <a:spcBef>
                <a:spcPts val="1066"/>
              </a:spcBef>
              <a:spcAft>
                <a:spcPts val="0"/>
              </a:spcAft>
              <a:buClr>
                <a:srgbClr val="8E94AB"/>
              </a:buClr>
              <a:buSzPts val="1800"/>
              <a:buNone/>
              <a:defRPr>
                <a:solidFill>
                  <a:srgbClr val="8E94AB"/>
                </a:solidFill>
              </a:defRPr>
            </a:lvl4pPr>
            <a:lvl5pPr lvl="4" algn="ctr">
              <a:lnSpc>
                <a:spcPct val="95000"/>
              </a:lnSpc>
              <a:spcBef>
                <a:spcPts val="1066"/>
              </a:spcBef>
              <a:spcAft>
                <a:spcPts val="0"/>
              </a:spcAft>
              <a:buClr>
                <a:srgbClr val="8E94AB"/>
              </a:buClr>
              <a:buSzPts val="1800"/>
              <a:buNone/>
              <a:defRPr>
                <a:solidFill>
                  <a:srgbClr val="8E94AB"/>
                </a:solidFill>
              </a:defRPr>
            </a:lvl5pPr>
            <a:lvl6pPr lvl="5" algn="ctr">
              <a:lnSpc>
                <a:spcPct val="95000"/>
              </a:lnSpc>
              <a:spcBef>
                <a:spcPts val="1066"/>
              </a:spcBef>
              <a:spcAft>
                <a:spcPts val="0"/>
              </a:spcAft>
              <a:buClr>
                <a:srgbClr val="8E94AB"/>
              </a:buClr>
              <a:buSzPts val="1620"/>
              <a:buNone/>
              <a:defRPr>
                <a:solidFill>
                  <a:srgbClr val="8E94AB"/>
                </a:solidFill>
              </a:defRPr>
            </a:lvl6pPr>
            <a:lvl7pPr lvl="6" algn="ctr">
              <a:lnSpc>
                <a:spcPct val="95000"/>
              </a:lnSpc>
              <a:spcBef>
                <a:spcPts val="1066"/>
              </a:spcBef>
              <a:spcAft>
                <a:spcPts val="0"/>
              </a:spcAft>
              <a:buClr>
                <a:srgbClr val="8E94AB"/>
              </a:buClr>
              <a:buSzPts val="1620"/>
              <a:buNone/>
              <a:defRPr>
                <a:solidFill>
                  <a:srgbClr val="8E94AB"/>
                </a:solidFill>
              </a:defRPr>
            </a:lvl7pPr>
            <a:lvl8pPr lvl="7" algn="ctr">
              <a:lnSpc>
                <a:spcPct val="95000"/>
              </a:lnSpc>
              <a:spcBef>
                <a:spcPts val="1066"/>
              </a:spcBef>
              <a:spcAft>
                <a:spcPts val="0"/>
              </a:spcAft>
              <a:buClr>
                <a:srgbClr val="8E94AB"/>
              </a:buClr>
              <a:buSzPts val="1620"/>
              <a:buNone/>
              <a:defRPr>
                <a:solidFill>
                  <a:srgbClr val="8E94AB"/>
                </a:solidFill>
              </a:defRPr>
            </a:lvl8pPr>
            <a:lvl9pPr lvl="8" algn="ctr">
              <a:lnSpc>
                <a:spcPct val="95000"/>
              </a:lnSpc>
              <a:spcBef>
                <a:spcPts val="1066"/>
              </a:spcBef>
              <a:spcAft>
                <a:spcPts val="0"/>
              </a:spcAft>
              <a:buClr>
                <a:srgbClr val="8E94AB"/>
              </a:buClr>
              <a:buSzPts val="1620"/>
              <a:buNone/>
              <a:defRPr>
                <a:solidFill>
                  <a:srgbClr val="8E94AB"/>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6"/>
              </a:spcBef>
              <a:spcAft>
                <a:spcPts val="0"/>
              </a:spcAft>
              <a:buClr>
                <a:schemeClr val="dk1"/>
              </a:buClr>
              <a:buSzPts val="2700"/>
              <a:buNone/>
              <a:defRPr sz="2700" b="1"/>
            </a:lvl2pPr>
            <a:lvl3pPr marL="1371600" lvl="2" indent="-228600" algn="l">
              <a:lnSpc>
                <a:spcPct val="95000"/>
              </a:lnSpc>
              <a:spcBef>
                <a:spcPts val="1066"/>
              </a:spcBef>
              <a:spcAft>
                <a:spcPts val="0"/>
              </a:spcAft>
              <a:buClr>
                <a:schemeClr val="dk1"/>
              </a:buClr>
              <a:buSzPts val="2400"/>
              <a:buNone/>
              <a:defRPr sz="2400" b="1"/>
            </a:lvl3pPr>
            <a:lvl4pPr marL="1828800" lvl="3" indent="-228600" algn="l">
              <a:lnSpc>
                <a:spcPct val="95000"/>
              </a:lnSpc>
              <a:spcBef>
                <a:spcPts val="1066"/>
              </a:spcBef>
              <a:spcAft>
                <a:spcPts val="0"/>
              </a:spcAft>
              <a:buClr>
                <a:schemeClr val="dk1"/>
              </a:buClr>
              <a:buSzPts val="2100"/>
              <a:buNone/>
              <a:defRPr sz="2100" b="1"/>
            </a:lvl4pPr>
            <a:lvl5pPr marL="2286000" lvl="4" indent="-228600" algn="l">
              <a:lnSpc>
                <a:spcPct val="95000"/>
              </a:lnSpc>
              <a:spcBef>
                <a:spcPts val="1066"/>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28" name="Google Shape;28;p4"/>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Clr>
                <a:schemeClr val="dk1"/>
              </a:buClr>
              <a:buSzPts val="2000"/>
              <a:buChar char="•"/>
              <a:defRPr sz="2000"/>
            </a:lvl1pPr>
            <a:lvl2pPr marL="914400" lvl="1" indent="-342900" algn="l">
              <a:lnSpc>
                <a:spcPct val="95000"/>
              </a:lnSpc>
              <a:spcBef>
                <a:spcPts val="1066"/>
              </a:spcBef>
              <a:spcAft>
                <a:spcPts val="0"/>
              </a:spcAft>
              <a:buClr>
                <a:schemeClr val="dk1"/>
              </a:buClr>
              <a:buSzPts val="1800"/>
              <a:buChar char="–"/>
              <a:defRPr sz="18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29" name="Google Shape;29;p4"/>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6"/>
              </a:spcBef>
              <a:spcAft>
                <a:spcPts val="0"/>
              </a:spcAft>
              <a:buClr>
                <a:schemeClr val="dk1"/>
              </a:buClr>
              <a:buSzPts val="2700"/>
              <a:buNone/>
              <a:defRPr sz="2700" b="1"/>
            </a:lvl2pPr>
            <a:lvl3pPr marL="1371600" lvl="2" indent="-228600" algn="l">
              <a:lnSpc>
                <a:spcPct val="95000"/>
              </a:lnSpc>
              <a:spcBef>
                <a:spcPts val="1066"/>
              </a:spcBef>
              <a:spcAft>
                <a:spcPts val="0"/>
              </a:spcAft>
              <a:buClr>
                <a:schemeClr val="dk1"/>
              </a:buClr>
              <a:buSzPts val="2400"/>
              <a:buNone/>
              <a:defRPr sz="2400" b="1"/>
            </a:lvl3pPr>
            <a:lvl4pPr marL="1828800" lvl="3" indent="-228600" algn="l">
              <a:lnSpc>
                <a:spcPct val="95000"/>
              </a:lnSpc>
              <a:spcBef>
                <a:spcPts val="1066"/>
              </a:spcBef>
              <a:spcAft>
                <a:spcPts val="0"/>
              </a:spcAft>
              <a:buClr>
                <a:schemeClr val="dk1"/>
              </a:buClr>
              <a:buSzPts val="2100"/>
              <a:buNone/>
              <a:defRPr sz="2100" b="1"/>
            </a:lvl4pPr>
            <a:lvl5pPr marL="2286000" lvl="4" indent="-228600" algn="l">
              <a:lnSpc>
                <a:spcPct val="95000"/>
              </a:lnSpc>
              <a:spcBef>
                <a:spcPts val="1066"/>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30" name="Google Shape;30;p4"/>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Clr>
                <a:schemeClr val="dk1"/>
              </a:buClr>
              <a:buSzPts val="2000"/>
              <a:buChar char="•"/>
              <a:defRPr sz="2000"/>
            </a:lvl1pPr>
            <a:lvl2pPr marL="914400" lvl="1" indent="-342900" algn="l">
              <a:lnSpc>
                <a:spcPct val="95000"/>
              </a:lnSpc>
              <a:spcBef>
                <a:spcPts val="1066"/>
              </a:spcBef>
              <a:spcAft>
                <a:spcPts val="0"/>
              </a:spcAft>
              <a:buClr>
                <a:schemeClr val="dk1"/>
              </a:buClr>
              <a:buSzPts val="1800"/>
              <a:buChar char="–"/>
              <a:defRPr sz="18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31" name="Google Shape;31;p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12589" y="4445000"/>
            <a:ext cx="7008574" cy="1930400"/>
          </a:xfrm>
          <a:prstGeom prst="rect">
            <a:avLst/>
          </a:prstGeom>
          <a:noFill/>
          <a:ln>
            <a:noFill/>
          </a:ln>
        </p:spPr>
        <p:txBody>
          <a:bodyPr spcFirstLastPara="1" wrap="square" lIns="121875" tIns="60925" rIns="121875" bIns="60925" anchor="t" anchorCtr="0">
            <a:normAutofit/>
          </a:bodyPr>
          <a:lstStyle>
            <a:lvl1pPr lvl="0" algn="l">
              <a:lnSpc>
                <a:spcPct val="85000"/>
              </a:lnSpc>
              <a:spcBef>
                <a:spcPts val="0"/>
              </a:spcBef>
              <a:spcAft>
                <a:spcPts val="0"/>
              </a:spcAft>
              <a:buClr>
                <a:schemeClr val="dk1"/>
              </a:buClr>
              <a:buSzPts val="5400"/>
              <a:buFont typeface="Arial"/>
              <a:buNone/>
              <a:defRPr sz="5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12589" y="3124200"/>
            <a:ext cx="7008574" cy="1296987"/>
          </a:xfrm>
          <a:prstGeom prst="rect">
            <a:avLst/>
          </a:prstGeom>
          <a:noFill/>
          <a:ln>
            <a:noFill/>
          </a:ln>
        </p:spPr>
        <p:txBody>
          <a:bodyPr spcFirstLastPara="1" wrap="square" lIns="121875" tIns="60925" rIns="121875" bIns="60925" anchor="b" anchorCtr="0">
            <a:normAutofit/>
          </a:bodyPr>
          <a:lstStyle>
            <a:lvl1pPr marL="457200" lvl="0" indent="-228600" algn="l">
              <a:lnSpc>
                <a:spcPct val="95000"/>
              </a:lnSpc>
              <a:spcBef>
                <a:spcPts val="0"/>
              </a:spcBef>
              <a:spcAft>
                <a:spcPts val="0"/>
              </a:spcAft>
              <a:buClr>
                <a:schemeClr val="dk1"/>
              </a:buClr>
              <a:buSzPts val="2800"/>
              <a:buNone/>
              <a:defRPr sz="2800">
                <a:solidFill>
                  <a:schemeClr val="dk1"/>
                </a:solidFill>
              </a:defRPr>
            </a:lvl1pPr>
            <a:lvl2pPr marL="914400" lvl="1" indent="-228600" algn="l">
              <a:lnSpc>
                <a:spcPct val="95000"/>
              </a:lnSpc>
              <a:spcBef>
                <a:spcPts val="1066"/>
              </a:spcBef>
              <a:spcAft>
                <a:spcPts val="0"/>
              </a:spcAft>
              <a:buClr>
                <a:srgbClr val="8E94AB"/>
              </a:buClr>
              <a:buSzPts val="2400"/>
              <a:buNone/>
              <a:defRPr sz="2400">
                <a:solidFill>
                  <a:srgbClr val="8E94AB"/>
                </a:solidFill>
              </a:defRPr>
            </a:lvl2pPr>
            <a:lvl3pPr marL="1371600" lvl="2" indent="-228600" algn="l">
              <a:lnSpc>
                <a:spcPct val="95000"/>
              </a:lnSpc>
              <a:spcBef>
                <a:spcPts val="1066"/>
              </a:spcBef>
              <a:spcAft>
                <a:spcPts val="0"/>
              </a:spcAft>
              <a:buClr>
                <a:srgbClr val="8E94AB"/>
              </a:buClr>
              <a:buSzPts val="2100"/>
              <a:buNone/>
              <a:defRPr sz="2100">
                <a:solidFill>
                  <a:srgbClr val="8E94AB"/>
                </a:solidFill>
              </a:defRPr>
            </a:lvl3pPr>
            <a:lvl4pPr marL="1828800" lvl="3" indent="-228600" algn="l">
              <a:lnSpc>
                <a:spcPct val="95000"/>
              </a:lnSpc>
              <a:spcBef>
                <a:spcPts val="1066"/>
              </a:spcBef>
              <a:spcAft>
                <a:spcPts val="0"/>
              </a:spcAft>
              <a:buClr>
                <a:srgbClr val="8E94AB"/>
              </a:buClr>
              <a:buSzPts val="1900"/>
              <a:buNone/>
              <a:defRPr sz="1900">
                <a:solidFill>
                  <a:srgbClr val="8E94AB"/>
                </a:solidFill>
              </a:defRPr>
            </a:lvl4pPr>
            <a:lvl5pPr marL="2286000" lvl="4" indent="-228600" algn="l">
              <a:lnSpc>
                <a:spcPct val="95000"/>
              </a:lnSpc>
              <a:spcBef>
                <a:spcPts val="1066"/>
              </a:spcBef>
              <a:spcAft>
                <a:spcPts val="0"/>
              </a:spcAft>
              <a:buClr>
                <a:srgbClr val="8E94AB"/>
              </a:buClr>
              <a:buSzPts val="1900"/>
              <a:buNone/>
              <a:defRPr sz="1900">
                <a:solidFill>
                  <a:srgbClr val="8E94AB"/>
                </a:solidFill>
              </a:defRPr>
            </a:lvl5pPr>
            <a:lvl6pPr marL="2743200" lvl="5" indent="-228600" algn="l">
              <a:lnSpc>
                <a:spcPct val="95000"/>
              </a:lnSpc>
              <a:spcBef>
                <a:spcPts val="1066"/>
              </a:spcBef>
              <a:spcAft>
                <a:spcPts val="0"/>
              </a:spcAft>
              <a:buClr>
                <a:srgbClr val="8E94AB"/>
              </a:buClr>
              <a:buSzPts val="1710"/>
              <a:buNone/>
              <a:defRPr sz="1900">
                <a:solidFill>
                  <a:srgbClr val="8E94AB"/>
                </a:solidFill>
              </a:defRPr>
            </a:lvl6pPr>
            <a:lvl7pPr marL="3200400" lvl="6" indent="-228600" algn="l">
              <a:lnSpc>
                <a:spcPct val="95000"/>
              </a:lnSpc>
              <a:spcBef>
                <a:spcPts val="1066"/>
              </a:spcBef>
              <a:spcAft>
                <a:spcPts val="0"/>
              </a:spcAft>
              <a:buClr>
                <a:srgbClr val="8E94AB"/>
              </a:buClr>
              <a:buSzPts val="1710"/>
              <a:buNone/>
              <a:defRPr sz="1900">
                <a:solidFill>
                  <a:srgbClr val="8E94AB"/>
                </a:solidFill>
              </a:defRPr>
            </a:lvl7pPr>
            <a:lvl8pPr marL="3657600" lvl="7" indent="-228600" algn="l">
              <a:lnSpc>
                <a:spcPct val="95000"/>
              </a:lnSpc>
              <a:spcBef>
                <a:spcPts val="1066"/>
              </a:spcBef>
              <a:spcAft>
                <a:spcPts val="0"/>
              </a:spcAft>
              <a:buClr>
                <a:srgbClr val="8E94AB"/>
              </a:buClr>
              <a:buSzPts val="1710"/>
              <a:buNone/>
              <a:defRPr sz="1900">
                <a:solidFill>
                  <a:srgbClr val="8E94AB"/>
                </a:solidFill>
              </a:defRPr>
            </a:lvl8pPr>
            <a:lvl9pPr marL="4114800" lvl="8" indent="-228600" algn="l">
              <a:lnSpc>
                <a:spcPct val="95000"/>
              </a:lnSpc>
              <a:spcBef>
                <a:spcPts val="1066"/>
              </a:spcBef>
              <a:spcAft>
                <a:spcPts val="0"/>
              </a:spcAft>
              <a:buClr>
                <a:srgbClr val="8E94AB"/>
              </a:buClr>
              <a:buSzPts val="1710"/>
              <a:buNone/>
              <a:defRPr sz="1900">
                <a:solidFill>
                  <a:srgbClr val="8E94AB"/>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228600" algn="l">
              <a:lnSpc>
                <a:spcPct val="95000"/>
              </a:lnSpc>
              <a:spcBef>
                <a:spcPts val="1066"/>
              </a:spcBef>
              <a:spcAft>
                <a:spcPts val="0"/>
              </a:spcAft>
              <a:buClr>
                <a:schemeClr val="dk1"/>
              </a:buClr>
              <a:buSzPts val="1620"/>
              <a:buNone/>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0" name="Google Shape;40;p6"/>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1" name="Google Shape;41;p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p:nvPr/>
        </p:nvSpPr>
        <p:spPr>
          <a:xfrm>
            <a:off x="3961368" y="0"/>
            <a:ext cx="7922736"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5" name="Google Shape;55;p9"/>
          <p:cNvSpPr txBox="1">
            <a:spLocks noGrp="1"/>
          </p:cNvSpPr>
          <p:nvPr>
            <p:ph type="title"/>
          </p:nvPr>
        </p:nvSpPr>
        <p:spPr>
          <a:xfrm>
            <a:off x="304721"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04721"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Clr>
                <a:schemeClr val="dk1"/>
              </a:buClr>
              <a:buSzPts val="1600"/>
              <a:buNone/>
              <a:defRPr sz="1600"/>
            </a:lvl1pPr>
            <a:lvl2pPr marL="914400" lvl="1" indent="-228600" algn="l">
              <a:lnSpc>
                <a:spcPct val="95000"/>
              </a:lnSpc>
              <a:spcBef>
                <a:spcPts val="1066"/>
              </a:spcBef>
              <a:spcAft>
                <a:spcPts val="0"/>
              </a:spcAft>
              <a:buClr>
                <a:schemeClr val="dk1"/>
              </a:buClr>
              <a:buSzPts val="1600"/>
              <a:buNone/>
              <a:defRPr sz="1600"/>
            </a:lvl2pPr>
            <a:lvl3pPr marL="1371600" lvl="2" indent="-228600" algn="l">
              <a:lnSpc>
                <a:spcPct val="95000"/>
              </a:lnSpc>
              <a:spcBef>
                <a:spcPts val="1066"/>
              </a:spcBef>
              <a:spcAft>
                <a:spcPts val="0"/>
              </a:spcAft>
              <a:buClr>
                <a:schemeClr val="dk1"/>
              </a:buClr>
              <a:buSzPts val="1300"/>
              <a:buNone/>
              <a:defRPr sz="1300"/>
            </a:lvl3pPr>
            <a:lvl4pPr marL="1828800" lvl="3" indent="-228600" algn="l">
              <a:lnSpc>
                <a:spcPct val="95000"/>
              </a:lnSpc>
              <a:spcBef>
                <a:spcPts val="1066"/>
              </a:spcBef>
              <a:spcAft>
                <a:spcPts val="0"/>
              </a:spcAft>
              <a:buClr>
                <a:schemeClr val="dk1"/>
              </a:buClr>
              <a:buSzPts val="1200"/>
              <a:buNone/>
              <a:defRPr sz="1200"/>
            </a:lvl4pPr>
            <a:lvl5pPr marL="2286000" lvl="4" indent="-228600" algn="l">
              <a:lnSpc>
                <a:spcPct val="95000"/>
              </a:lnSpc>
              <a:spcBef>
                <a:spcPts val="1066"/>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57" name="Google Shape;57;p9"/>
          <p:cNvSpPr txBox="1">
            <a:spLocks noGrp="1"/>
          </p:cNvSpPr>
          <p:nvPr>
            <p:ph type="body" idx="2"/>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58" name="Google Shape;58;p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p:nvPr/>
        </p:nvSpPr>
        <p:spPr>
          <a:xfrm>
            <a:off x="2082258" y="0"/>
            <a:ext cx="8024310"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3" name="Google Shape;63;p10"/>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txBody>
          <a:bodyPr spcFirstLastPara="1" wrap="square" lIns="121875" tIns="60925" rIns="121875" bIns="60925" anchor="t" anchorCtr="0">
            <a:noAutofit/>
          </a:bodyPr>
          <a:lstStyle>
            <a:lvl1pPr marR="0" lvl="0" algn="l" rtl="0">
              <a:lnSpc>
                <a:spcPct val="95000"/>
              </a:lnSpc>
              <a:spcBef>
                <a:spcPts val="1866"/>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5000"/>
              </a:lnSpc>
              <a:spcBef>
                <a:spcPts val="1066"/>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95000"/>
              </a:lnSpc>
              <a:spcBef>
                <a:spcPts val="1066"/>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95000"/>
              </a:lnSpc>
              <a:spcBef>
                <a:spcPts val="1066"/>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4pPr>
            <a:lvl5pPr marR="0" lvl="4" algn="l" rtl="0">
              <a:lnSpc>
                <a:spcPct val="95000"/>
              </a:lnSpc>
              <a:spcBef>
                <a:spcPts val="1066"/>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R="0" lvl="5"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6pPr>
            <a:lvl7pPr marR="0" lvl="6"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7pPr>
            <a:lvl8pPr marR="0" lvl="7"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8pPr>
            <a:lvl9pPr marR="0" lvl="8"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Clr>
                <a:schemeClr val="dk1"/>
              </a:buClr>
              <a:buSzPts val="1600"/>
              <a:buNone/>
              <a:defRPr sz="1600"/>
            </a:lvl1pPr>
            <a:lvl2pPr marL="914400" lvl="1" indent="-228600" algn="l">
              <a:lnSpc>
                <a:spcPct val="95000"/>
              </a:lnSpc>
              <a:spcBef>
                <a:spcPts val="1066"/>
              </a:spcBef>
              <a:spcAft>
                <a:spcPts val="0"/>
              </a:spcAft>
              <a:buClr>
                <a:schemeClr val="dk1"/>
              </a:buClr>
              <a:buSzPts val="1600"/>
              <a:buNone/>
              <a:defRPr sz="1600"/>
            </a:lvl2pPr>
            <a:lvl3pPr marL="1371600" lvl="2" indent="-228600" algn="l">
              <a:lnSpc>
                <a:spcPct val="95000"/>
              </a:lnSpc>
              <a:spcBef>
                <a:spcPts val="1066"/>
              </a:spcBef>
              <a:spcAft>
                <a:spcPts val="0"/>
              </a:spcAft>
              <a:buClr>
                <a:schemeClr val="dk1"/>
              </a:buClr>
              <a:buSzPts val="1300"/>
              <a:buNone/>
              <a:defRPr sz="1300"/>
            </a:lvl3pPr>
            <a:lvl4pPr marL="1828800" lvl="3" indent="-228600" algn="l">
              <a:lnSpc>
                <a:spcPct val="95000"/>
              </a:lnSpc>
              <a:spcBef>
                <a:spcPts val="1066"/>
              </a:spcBef>
              <a:spcAft>
                <a:spcPts val="0"/>
              </a:spcAft>
              <a:buClr>
                <a:schemeClr val="dk1"/>
              </a:buClr>
              <a:buSzPts val="1200"/>
              <a:buNone/>
              <a:defRPr sz="1200"/>
            </a:lvl4pPr>
            <a:lvl5pPr marL="2286000" lvl="4" indent="-228600" algn="l">
              <a:lnSpc>
                <a:spcPct val="95000"/>
              </a:lnSpc>
              <a:spcBef>
                <a:spcPts val="1066"/>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66" name="Google Shape;66;p1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2" name="Google Shape;72;p1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8" name="Google Shape;78;p1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35000"/>
            <a:lum/>
          </a:blip>
          <a:srcRect/>
          <a:stretch>
            <a:fillRect t="-17000" b="-17000"/>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304721" y="0"/>
            <a:ext cx="11579384"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5000"/>
              </a:lnSpc>
              <a:spcBef>
                <a:spcPts val="1066"/>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orgiastandards.org/Georgia-Standards/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eorgiainsights.gadoe.org/Pages/default.asp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pling.k12.ga.us/department/title-i-parent-and-family-engagemen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aes.appling.k12.ga.us/football12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es.appling.k12.ga.us/football123"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resources.finalsite.net/images/v1691006911/applingk12gaus/eyupormp3hzvxazmadfg/ParentsRighttoknowletter_AES_FY24.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es.appling.k12.ga.us/football123"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13233" y="685801"/>
            <a:ext cx="10561430" cy="3663950"/>
          </a:xfrm>
          <a:prstGeom prst="rect">
            <a:avLst/>
          </a:prstGeom>
          <a:noFill/>
          <a:ln>
            <a:noFill/>
          </a:ln>
        </p:spPr>
        <p:txBody>
          <a:bodyPr spcFirstLastPara="1" wrap="square" lIns="121875" tIns="60925" rIns="121875" bIns="60925" anchor="b" anchorCtr="0">
            <a:normAutofit fontScale="90000"/>
          </a:bodyPr>
          <a:lstStyle/>
          <a:p>
            <a:pPr algn="ctr">
              <a:buClr>
                <a:schemeClr val="dk2"/>
              </a:buClr>
              <a:buSzPct val="111111"/>
            </a:pPr>
            <a:r>
              <a:rPr lang="en-US" sz="6000" dirty="0">
                <a:solidFill>
                  <a:schemeClr val="dk2"/>
                </a:solidFill>
              </a:rPr>
              <a:t>Annual Title I Overview</a:t>
            </a:r>
            <a:br>
              <a:rPr lang="en-US" sz="6000" dirty="0">
                <a:solidFill>
                  <a:schemeClr val="dk2"/>
                </a:solidFill>
              </a:rPr>
            </a:br>
            <a:r>
              <a:rPr lang="en-US" sz="6000" dirty="0">
                <a:solidFill>
                  <a:schemeClr val="dk2"/>
                </a:solidFill>
              </a:rPr>
              <a:t>Informational Meeting</a:t>
            </a:r>
            <a:br>
              <a:rPr lang="en-US" sz="1400" dirty="0">
                <a:solidFill>
                  <a:srgbClr val="000000"/>
                </a:solidFill>
              </a:rPr>
            </a:br>
            <a:br>
              <a:rPr lang="en-US" sz="6000" dirty="0">
                <a:solidFill>
                  <a:schemeClr val="dk2"/>
                </a:solidFill>
              </a:rPr>
            </a:br>
            <a:r>
              <a:rPr lang="en-US" sz="6000" dirty="0">
                <a:solidFill>
                  <a:schemeClr val="dk2"/>
                </a:solidFill>
              </a:rPr>
              <a:t>Altamaha Elementary</a:t>
            </a:r>
            <a:br>
              <a:rPr lang="en-US" sz="6000" dirty="0">
                <a:solidFill>
                  <a:schemeClr val="dk2"/>
                </a:solidFill>
              </a:rPr>
            </a:br>
            <a:r>
              <a:rPr lang="en-US" sz="6000" dirty="0">
                <a:solidFill>
                  <a:schemeClr val="dk2"/>
                </a:solidFill>
              </a:rPr>
              <a:t>2023-2024 School Year</a:t>
            </a:r>
            <a:endParaRPr dirty="0"/>
          </a:p>
        </p:txBody>
      </p:sp>
      <p:sp>
        <p:nvSpPr>
          <p:cNvPr id="3" name="Text Placeholder 2">
            <a:extLst>
              <a:ext uri="{FF2B5EF4-FFF2-40B4-BE49-F238E27FC236}">
                <a16:creationId xmlns:a16="http://schemas.microsoft.com/office/drawing/2014/main" id="{8C8871E4-4068-4B2A-95B4-95B24DE6B199}"/>
              </a:ext>
            </a:extLst>
          </p:cNvPr>
          <p:cNvSpPr>
            <a:spLocks noGrp="1"/>
          </p:cNvSpPr>
          <p:nvPr>
            <p:ph type="body" idx="1"/>
          </p:nvPr>
        </p:nvSpPr>
        <p:spPr>
          <a:xfrm>
            <a:off x="1117309" y="4949824"/>
            <a:ext cx="10157354" cy="1222375"/>
          </a:xfrm>
        </p:spPr>
        <p:txBody>
          <a:bodyPr/>
          <a:lstStyle/>
          <a:p>
            <a:pPr marL="0" lvl="0" indent="0" algn="ctr">
              <a:lnSpc>
                <a:spcPct val="85000"/>
              </a:lnSpc>
              <a:spcBef>
                <a:spcPts val="0"/>
              </a:spcBef>
              <a:buClr>
                <a:schemeClr val="dk2"/>
              </a:buClr>
              <a:buSzPts val="3200"/>
              <a:buNone/>
            </a:pPr>
            <a:r>
              <a:rPr lang="en-US" dirty="0">
                <a:solidFill>
                  <a:schemeClr val="dk2"/>
                </a:solidFill>
              </a:rPr>
              <a:t>Date: Tuesday, September 5, 2023</a:t>
            </a:r>
            <a:endParaRPr lang="en-US" sz="1100" dirty="0">
              <a:solidFill>
                <a:srgbClr val="000000"/>
              </a:solidFill>
            </a:endParaRPr>
          </a:p>
          <a:p>
            <a:pPr marL="0" lvl="0" indent="0" algn="ctr">
              <a:lnSpc>
                <a:spcPct val="85000"/>
              </a:lnSpc>
              <a:spcBef>
                <a:spcPts val="0"/>
              </a:spcBef>
              <a:buClr>
                <a:schemeClr val="dk2"/>
              </a:buClr>
              <a:buSzPts val="3200"/>
              <a:buNone/>
            </a:pPr>
            <a:r>
              <a:rPr lang="en-US" dirty="0">
                <a:solidFill>
                  <a:schemeClr val="dk2"/>
                </a:solidFill>
              </a:rPr>
              <a:t>Time: 5:00 – 7:30 p.m.</a:t>
            </a:r>
          </a:p>
          <a:p>
            <a:pPr marL="0" lvl="0" indent="0" algn="ctr">
              <a:lnSpc>
                <a:spcPct val="85000"/>
              </a:lnSpc>
              <a:spcBef>
                <a:spcPts val="0"/>
              </a:spcBef>
              <a:buClr>
                <a:schemeClr val="dk2"/>
              </a:buClr>
              <a:buSzPts val="3200"/>
              <a:buNone/>
            </a:pPr>
            <a:r>
              <a:rPr lang="en-US" dirty="0">
                <a:solidFill>
                  <a:schemeClr val="dk2"/>
                </a:solidFill>
              </a:rPr>
              <a:t>Where: Altamaha Elementary Front Hall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160256" y="0"/>
            <a:ext cx="11924907" cy="1746504"/>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What are our school’s Title I requirements?</a:t>
            </a:r>
            <a:endParaRPr dirty="0"/>
          </a:p>
        </p:txBody>
      </p:sp>
      <p:sp>
        <p:nvSpPr>
          <p:cNvPr id="177" name="Google Shape;177;p27"/>
          <p:cNvSpPr txBox="1">
            <a:spLocks noGrp="1"/>
          </p:cNvSpPr>
          <p:nvPr>
            <p:ph type="body" idx="1"/>
          </p:nvPr>
        </p:nvSpPr>
        <p:spPr>
          <a:xfrm>
            <a:off x="292609" y="1828800"/>
            <a:ext cx="11792554" cy="5128181"/>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100000"/>
              </a:lnSpc>
              <a:spcBef>
                <a:spcPts val="0"/>
              </a:spcBef>
              <a:spcAft>
                <a:spcPts val="600"/>
              </a:spcAft>
              <a:buClr>
                <a:schemeClr val="dk1"/>
              </a:buClr>
              <a:buSzPts val="1920"/>
              <a:buChar char="•"/>
            </a:pPr>
            <a:r>
              <a:rPr lang="en-US" sz="3200" b="1" dirty="0">
                <a:solidFill>
                  <a:schemeClr val="dk2"/>
                </a:solidFill>
                <a:latin typeface="Arial"/>
                <a:ea typeface="Arial"/>
                <a:cs typeface="Arial"/>
                <a:sym typeface="Arial"/>
              </a:rPr>
              <a:t>Comprehensive Needs Assessment (CNA)</a:t>
            </a:r>
            <a:endParaRPr sz="3200" dirty="0"/>
          </a:p>
          <a:p>
            <a:pPr marL="304747" lvl="0" indent="-304747" algn="l" rtl="0">
              <a:lnSpc>
                <a:spcPct val="100000"/>
              </a:lnSpc>
              <a:spcBef>
                <a:spcPts val="1200"/>
              </a:spcBef>
              <a:spcAft>
                <a:spcPts val="600"/>
              </a:spcAft>
              <a:buClr>
                <a:schemeClr val="dk1"/>
              </a:buClr>
              <a:buSzPts val="1920"/>
              <a:buChar char="•"/>
            </a:pPr>
            <a:r>
              <a:rPr lang="en-US" sz="3200" b="1" dirty="0">
                <a:solidFill>
                  <a:schemeClr val="dk2"/>
                </a:solidFill>
                <a:latin typeface="Arial"/>
                <a:ea typeface="Arial"/>
                <a:cs typeface="Arial"/>
                <a:sym typeface="Arial"/>
              </a:rPr>
              <a:t>Research/Evidence-Based Reform Strategies </a:t>
            </a:r>
            <a:endParaRPr sz="3200" dirty="0"/>
          </a:p>
          <a:p>
            <a:pPr marL="304747" lvl="0" indent="-304747" algn="l" rtl="0">
              <a:lnSpc>
                <a:spcPct val="100000"/>
              </a:lnSpc>
              <a:spcBef>
                <a:spcPts val="1200"/>
              </a:spcBef>
              <a:spcAft>
                <a:spcPts val="600"/>
              </a:spcAft>
              <a:buClr>
                <a:schemeClr val="dk1"/>
              </a:buClr>
              <a:buSzPts val="1920"/>
              <a:buChar char="•"/>
            </a:pPr>
            <a:r>
              <a:rPr lang="en-US" sz="3200" b="1" dirty="0">
                <a:solidFill>
                  <a:schemeClr val="dk2"/>
                </a:solidFill>
                <a:latin typeface="Arial"/>
                <a:ea typeface="Arial"/>
                <a:cs typeface="Arial"/>
                <a:sym typeface="Arial"/>
              </a:rPr>
              <a:t>Instruction by “highly effective” teachers and paraprofessionals.</a:t>
            </a:r>
            <a:endParaRPr sz="3200" dirty="0"/>
          </a:p>
          <a:p>
            <a:pPr marL="304747" lvl="0" indent="-304747" algn="l" rtl="0">
              <a:lnSpc>
                <a:spcPct val="100000"/>
              </a:lnSpc>
              <a:spcBef>
                <a:spcPts val="1200"/>
              </a:spcBef>
              <a:spcAft>
                <a:spcPts val="600"/>
              </a:spcAft>
              <a:buClr>
                <a:schemeClr val="dk1"/>
              </a:buClr>
              <a:buSzPts val="1920"/>
              <a:buChar char="•"/>
            </a:pPr>
            <a:r>
              <a:rPr lang="en-US" sz="3200" b="1" dirty="0">
                <a:solidFill>
                  <a:schemeClr val="dk2"/>
                </a:solidFill>
                <a:latin typeface="Arial"/>
                <a:ea typeface="Arial"/>
                <a:cs typeface="Arial"/>
                <a:sym typeface="Arial"/>
              </a:rPr>
              <a:t>High-quality and ongoing professional development for teachers, principals, paraprofessionals, and other appropriate stakeholders. </a:t>
            </a:r>
            <a:endParaRPr sz="3200" dirty="0"/>
          </a:p>
          <a:p>
            <a:pPr marL="304747" lvl="0" indent="-304747" algn="l" rtl="0">
              <a:lnSpc>
                <a:spcPct val="100000"/>
              </a:lnSpc>
              <a:spcBef>
                <a:spcPts val="1200"/>
              </a:spcBef>
              <a:spcAft>
                <a:spcPts val="600"/>
              </a:spcAft>
              <a:buClr>
                <a:schemeClr val="dk1"/>
              </a:buClr>
              <a:buSzPts val="1920"/>
              <a:buChar char="•"/>
            </a:pPr>
            <a:r>
              <a:rPr lang="en-US" sz="3200" b="1" dirty="0">
                <a:solidFill>
                  <a:schemeClr val="dk2"/>
                </a:solidFill>
                <a:latin typeface="Arial"/>
                <a:ea typeface="Arial"/>
                <a:cs typeface="Arial"/>
                <a:sym typeface="Arial"/>
              </a:rPr>
              <a:t>Strategies to attract high quality, highly effective teachers to high-need schools.</a:t>
            </a:r>
            <a:endParaRP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0896" y="76200"/>
            <a:ext cx="11783693" cy="1743456"/>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What are our school’s Title I requirements?</a:t>
            </a:r>
            <a:endParaRPr dirty="0"/>
          </a:p>
        </p:txBody>
      </p:sp>
      <p:sp>
        <p:nvSpPr>
          <p:cNvPr id="183" name="Google Shape;183;p28"/>
          <p:cNvSpPr txBox="1">
            <a:spLocks noGrp="1"/>
          </p:cNvSpPr>
          <p:nvPr>
            <p:ph type="body" idx="1"/>
          </p:nvPr>
        </p:nvSpPr>
        <p:spPr>
          <a:xfrm>
            <a:off x="310896" y="2304288"/>
            <a:ext cx="11585731" cy="4553712"/>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ct val="100000"/>
              <a:buChar char="•"/>
            </a:pPr>
            <a:r>
              <a:rPr lang="en-US" b="1" dirty="0">
                <a:solidFill>
                  <a:schemeClr val="dk2"/>
                </a:solidFill>
              </a:rPr>
              <a:t>Strategies to increase parental involvement. </a:t>
            </a:r>
            <a:endParaRPr b="1" dirty="0"/>
          </a:p>
          <a:p>
            <a:pPr marL="304747" lvl="0" indent="-304747" algn="l" rtl="0">
              <a:lnSpc>
                <a:spcPct val="95000"/>
              </a:lnSpc>
              <a:spcBef>
                <a:spcPts val="1866"/>
              </a:spcBef>
              <a:spcAft>
                <a:spcPts val="0"/>
              </a:spcAft>
              <a:buClr>
                <a:schemeClr val="dk2"/>
              </a:buClr>
              <a:buSzPct val="100000"/>
              <a:buChar char="•"/>
            </a:pPr>
            <a:r>
              <a:rPr lang="en-US" b="1" dirty="0">
                <a:solidFill>
                  <a:schemeClr val="dk2"/>
                </a:solidFill>
              </a:rPr>
              <a:t>Plans for assisting transition from Pre-K to kindergarten and from fifth grade to sixth grade. </a:t>
            </a:r>
            <a:endParaRPr b="1" dirty="0"/>
          </a:p>
          <a:p>
            <a:pPr marL="304747" lvl="0" indent="-304747" algn="l" rtl="0">
              <a:lnSpc>
                <a:spcPct val="95000"/>
              </a:lnSpc>
              <a:spcBef>
                <a:spcPts val="1866"/>
              </a:spcBef>
              <a:spcAft>
                <a:spcPts val="0"/>
              </a:spcAft>
              <a:buClr>
                <a:schemeClr val="dk2"/>
              </a:buClr>
              <a:buSzPct val="100000"/>
              <a:buChar char="•"/>
            </a:pPr>
            <a:r>
              <a:rPr lang="en-US" b="1" dirty="0">
                <a:solidFill>
                  <a:schemeClr val="dk2"/>
                </a:solidFill>
              </a:rPr>
              <a:t>Measures to include teachers in decisions regarding the use of academic assessments. </a:t>
            </a:r>
            <a:endParaRPr b="1" dirty="0"/>
          </a:p>
          <a:p>
            <a:pPr marL="304747" lvl="0" indent="-304747" algn="l" rtl="0">
              <a:lnSpc>
                <a:spcPct val="95000"/>
              </a:lnSpc>
              <a:spcBef>
                <a:spcPts val="1866"/>
              </a:spcBef>
              <a:spcAft>
                <a:spcPts val="0"/>
              </a:spcAft>
              <a:buClr>
                <a:schemeClr val="dk2"/>
              </a:buClr>
              <a:buSzPct val="100000"/>
              <a:buChar char="•"/>
            </a:pPr>
            <a:r>
              <a:rPr lang="en-US" b="1" dirty="0">
                <a:solidFill>
                  <a:schemeClr val="dk2"/>
                </a:solidFill>
              </a:rPr>
              <a:t>Timely, effective assistance for students who are having difficulty meeting the proficient or advanced level of academic standards. </a:t>
            </a:r>
            <a:endParaRPr b="1" dirty="0"/>
          </a:p>
          <a:p>
            <a:pPr marL="304747" lvl="0" indent="-304747" algn="l" rtl="0">
              <a:lnSpc>
                <a:spcPct val="95000"/>
              </a:lnSpc>
              <a:spcBef>
                <a:spcPts val="1866"/>
              </a:spcBef>
              <a:spcAft>
                <a:spcPts val="0"/>
              </a:spcAft>
              <a:buClr>
                <a:schemeClr val="dk2"/>
              </a:buClr>
              <a:buSzPct val="100000"/>
              <a:buChar char="•"/>
            </a:pPr>
            <a:r>
              <a:rPr lang="en-US" b="1" dirty="0">
                <a:solidFill>
                  <a:schemeClr val="dk2"/>
                </a:solidFill>
              </a:rPr>
              <a:t>Federal, state, and local  programs are integrated to serve the students appropriately.</a:t>
            </a:r>
            <a:endParaRPr b="1" dirty="0"/>
          </a:p>
          <a:p>
            <a:pPr marL="304747" lvl="0" indent="-163777" algn="l" rtl="0">
              <a:lnSpc>
                <a:spcPct val="95000"/>
              </a:lnSpc>
              <a:spcBef>
                <a:spcPts val="1866"/>
              </a:spcBef>
              <a:spcAft>
                <a:spcPts val="0"/>
              </a:spcAft>
              <a:buClr>
                <a:schemeClr val="dk1"/>
              </a:buClr>
              <a:buSzPct val="100000"/>
              <a:buNone/>
            </a:pPr>
            <a:endParaRP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4325" y="76200"/>
            <a:ext cx="10960338" cy="2264664"/>
          </a:xfrm>
          <a:prstGeom prst="rect">
            <a:avLst/>
          </a:prstGeom>
          <a:noFill/>
          <a:ln>
            <a:noFill/>
          </a:ln>
        </p:spPr>
        <p:txBody>
          <a:bodyPr spcFirstLastPara="1" wrap="square" lIns="121875" tIns="60925" rIns="121875" bIns="60925" anchor="b" anchorCtr="0">
            <a:normAutofit/>
          </a:bodyPr>
          <a:lstStyle/>
          <a:p>
            <a:pPr lvl="0">
              <a:buClr>
                <a:srgbClr val="FF0000"/>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sz="1300" b="1" dirty="0">
                <a:ln>
                  <a:solidFill>
                    <a:sysClr val="windowText" lastClr="000000"/>
                  </a:solidFill>
                </a:ln>
                <a:solidFill>
                  <a:sysClr val="windowText" lastClr="000000"/>
                </a:solidFill>
              </a:rPr>
            </a:br>
            <a:r>
              <a:rPr lang="en-US" b="1" dirty="0">
                <a:ln>
                  <a:solidFill>
                    <a:sysClr val="windowText" lastClr="000000"/>
                  </a:solidFill>
                </a:ln>
                <a:solidFill>
                  <a:srgbClr val="FF9933"/>
                </a:solidFill>
              </a:rPr>
              <a:t>Altamaha Elementary </a:t>
            </a:r>
            <a:r>
              <a:rPr lang="en-US" b="1" dirty="0">
                <a:solidFill>
                  <a:schemeClr val="dk2"/>
                </a:solidFill>
              </a:rPr>
              <a:t>School-wide Program Past and Present</a:t>
            </a:r>
            <a:endParaRPr dirty="0"/>
          </a:p>
        </p:txBody>
      </p:sp>
      <p:sp>
        <p:nvSpPr>
          <p:cNvPr id="133" name="Google Shape;133;p20"/>
          <p:cNvSpPr txBox="1">
            <a:spLocks noGrp="1"/>
          </p:cNvSpPr>
          <p:nvPr>
            <p:ph type="body" idx="1"/>
          </p:nvPr>
        </p:nvSpPr>
        <p:spPr>
          <a:xfrm>
            <a:off x="0" y="2340864"/>
            <a:ext cx="12087224" cy="4517136"/>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bg2"/>
                </a:solidFill>
              </a:rPr>
              <a:t>What are our </a:t>
            </a:r>
            <a:r>
              <a:rPr lang="en-US" sz="2000" b="1" dirty="0">
                <a:solidFill>
                  <a:schemeClr val="bg2"/>
                </a:solidFill>
              </a:rPr>
              <a:t>school-wide goals?</a:t>
            </a:r>
            <a:endParaRPr sz="2000" b="1" dirty="0">
              <a:solidFill>
                <a:schemeClr val="bg2"/>
              </a:solidFill>
            </a:endParaRPr>
          </a:p>
          <a:p>
            <a:pPr marL="731392" lvl="1" indent="-304747">
              <a:buClr>
                <a:schemeClr val="dk2"/>
              </a:buClr>
              <a:buSzPts val="2000"/>
            </a:pPr>
            <a:r>
              <a:rPr lang="en-US" b="1" dirty="0">
                <a:solidFill>
                  <a:schemeClr val="bg2"/>
                </a:solidFill>
              </a:rPr>
              <a:t>Our school-wide goals are based on Title I School Improvement Plan. </a:t>
            </a:r>
          </a:p>
          <a:p>
            <a:pPr marL="883845" lvl="2" indent="0">
              <a:buClr>
                <a:schemeClr val="dk2"/>
              </a:buClr>
              <a:buSzPts val="2000"/>
              <a:buNone/>
            </a:pPr>
            <a:r>
              <a:rPr lang="en-US" sz="2000" dirty="0">
                <a:solidFill>
                  <a:schemeClr val="bg2"/>
                </a:solidFill>
              </a:rPr>
              <a:t>Altamaha Elementary uses the most current achievement data and formal / informal assessments. The data has been analyzed, and the school goals are: </a:t>
            </a:r>
          </a:p>
          <a:p>
            <a:pPr marL="1188592" lvl="2" indent="-304747">
              <a:buClr>
                <a:schemeClr val="dk2"/>
              </a:buClr>
              <a:buSzPts val="2000"/>
            </a:pPr>
            <a:r>
              <a:rPr lang="en-US" sz="2000" b="1" dirty="0">
                <a:solidFill>
                  <a:schemeClr val="bg2"/>
                </a:solidFill>
              </a:rPr>
              <a:t>Goal 1</a:t>
            </a:r>
            <a:r>
              <a:rPr lang="en-US" sz="2000" dirty="0">
                <a:solidFill>
                  <a:schemeClr val="bg2"/>
                </a:solidFill>
              </a:rPr>
              <a:t>: By June 2024, students will show measurable progress in ELA as evidenced by a 3% growth as measured by Georgia Milestones Assessment. </a:t>
            </a:r>
          </a:p>
          <a:p>
            <a:pPr marL="1188592" lvl="2" indent="-304747">
              <a:buClr>
                <a:schemeClr val="dk2"/>
              </a:buClr>
              <a:buSzPts val="2000"/>
            </a:pPr>
            <a:r>
              <a:rPr lang="en-US" sz="2000" b="1" dirty="0">
                <a:solidFill>
                  <a:schemeClr val="bg2"/>
                </a:solidFill>
              </a:rPr>
              <a:t>Goal 2: </a:t>
            </a:r>
            <a:r>
              <a:rPr lang="en-US" sz="2000" dirty="0">
                <a:solidFill>
                  <a:schemeClr val="bg2"/>
                </a:solidFill>
              </a:rPr>
              <a:t>By June 2024, students will show measurable progress in Mathematics as evidenced by a 3% growth as measured by Georgia Milestones Assessment.</a:t>
            </a:r>
            <a:endParaRPr lang="en-US" sz="2000" b="1" dirty="0">
              <a:solidFill>
                <a:schemeClr val="bg2"/>
              </a:solidFill>
            </a:endParaRPr>
          </a:p>
        </p:txBody>
      </p:sp>
    </p:spTree>
    <p:extLst>
      <p:ext uri="{BB962C8B-B14F-4D97-AF65-F5344CB8AC3E}">
        <p14:creationId xmlns:p14="http://schemas.microsoft.com/office/powerpoint/2010/main" val="77823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ctrTitle"/>
          </p:nvPr>
        </p:nvSpPr>
        <p:spPr>
          <a:xfrm>
            <a:off x="264736" y="95250"/>
            <a:ext cx="11492421" cy="2007870"/>
          </a:xfrm>
          <a:prstGeom prst="rect">
            <a:avLst/>
          </a:prstGeom>
          <a:noFill/>
          <a:ln>
            <a:noFill/>
          </a:ln>
        </p:spPr>
        <p:txBody>
          <a:bodyPr spcFirstLastPara="1" wrap="square" lIns="121875" tIns="60925" rIns="121875" bIns="60925" anchor="b" anchorCtr="0">
            <a:normAutofit fontScale="90000"/>
          </a:bodyPr>
          <a:lstStyle/>
          <a:p>
            <a:pPr lvl="0">
              <a:buSzPct val="111111"/>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bg2"/>
                </a:solidFill>
              </a:rPr>
              <a:t>Appling County School District Goals</a:t>
            </a:r>
            <a:endParaRPr b="1" dirty="0">
              <a:solidFill>
                <a:schemeClr val="bg2"/>
              </a:solidFill>
            </a:endParaRPr>
          </a:p>
        </p:txBody>
      </p:sp>
      <p:sp>
        <p:nvSpPr>
          <p:cNvPr id="153" name="Google Shape;153;p23"/>
          <p:cNvSpPr txBox="1">
            <a:spLocks noGrp="1"/>
          </p:cNvSpPr>
          <p:nvPr>
            <p:ph type="subTitle" idx="1"/>
          </p:nvPr>
        </p:nvSpPr>
        <p:spPr>
          <a:xfrm>
            <a:off x="584462" y="2209800"/>
            <a:ext cx="11096495" cy="3962400"/>
          </a:xfrm>
          <a:prstGeom prst="rect">
            <a:avLst/>
          </a:prstGeom>
          <a:noFill/>
          <a:ln>
            <a:noFill/>
          </a:ln>
        </p:spPr>
        <p:txBody>
          <a:bodyPr spcFirstLastPara="1" wrap="square" lIns="121875" tIns="60925" rIns="121875" bIns="60925" anchor="t" anchorCtr="0">
            <a:normAutofit/>
          </a:bodyPr>
          <a:lstStyle/>
          <a:p>
            <a:pPr marL="76200" lvl="0" indent="0">
              <a:buSzPct val="137592"/>
            </a:pPr>
            <a:r>
              <a:rPr lang="en-US" sz="3200" dirty="0">
                <a:solidFill>
                  <a:schemeClr val="bg2"/>
                </a:solidFill>
              </a:rPr>
              <a:t>DISTRICT GOAL – The Appling County School System is committed to providing a quality education that promotes maximum achievement and social responsibility. </a:t>
            </a:r>
          </a:p>
          <a:p>
            <a:pPr marL="76200" lvl="0" indent="0">
              <a:buSzPct val="137592"/>
            </a:pPr>
            <a:endParaRPr lang="en-US" sz="3200" dirty="0">
              <a:solidFill>
                <a:schemeClr val="bg2"/>
              </a:solidFill>
            </a:endParaRPr>
          </a:p>
          <a:p>
            <a:pPr marL="76200" lvl="0" indent="0">
              <a:buSzPct val="137592"/>
            </a:pPr>
            <a:r>
              <a:rPr lang="en-US" sz="3200" dirty="0">
                <a:solidFill>
                  <a:schemeClr val="bg2"/>
                </a:solidFill>
              </a:rPr>
              <a:t>Goal: During the 2023-2024 school year, Appling County Schools shall increase Content Mastery scores by 3% of the gap between the baseline year and 100.</a:t>
            </a:r>
            <a:endParaRPr sz="3200"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CC6B-2B59-4DC2-9C1E-0C51F82E3258}"/>
              </a:ext>
            </a:extLst>
          </p:cNvPr>
          <p:cNvSpPr>
            <a:spLocks noGrp="1"/>
          </p:cNvSpPr>
          <p:nvPr>
            <p:ph type="title"/>
          </p:nvPr>
        </p:nvSpPr>
        <p:spPr>
          <a:xfrm>
            <a:off x="394643" y="110621"/>
            <a:ext cx="11794182" cy="1417269"/>
          </a:xfrm>
          <a:prstGeom prst="rect">
            <a:avLst/>
          </a:prstGeom>
          <a:noFill/>
          <a:ln>
            <a:noFill/>
          </a:ln>
        </p:spPr>
        <p:txBody>
          <a:bodyPr>
            <a:normAutofit/>
          </a:bodyPr>
          <a:lstStyle/>
          <a:p>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sz="1200" b="1" dirty="0">
                <a:ln>
                  <a:solidFill>
                    <a:sysClr val="windowText" lastClr="000000"/>
                  </a:solidFill>
                </a:ln>
                <a:solidFill>
                  <a:sysClr val="windowText" lastClr="000000"/>
                </a:solidFill>
              </a:rPr>
            </a:br>
            <a:r>
              <a:rPr lang="en-US" b="1" dirty="0">
                <a:solidFill>
                  <a:schemeClr val="bg2"/>
                </a:solidFill>
              </a:rPr>
              <a:t>School STAR 360 Data</a:t>
            </a:r>
            <a:endParaRPr lang="en-US" b="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6DDC90DB-C333-403C-B93F-FA60853D3CE4}"/>
              </a:ext>
            </a:extLst>
          </p:cNvPr>
          <p:cNvSpPr>
            <a:spLocks noGrp="1"/>
          </p:cNvSpPr>
          <p:nvPr>
            <p:ph idx="1"/>
          </p:nvPr>
        </p:nvSpPr>
        <p:spPr>
          <a:xfrm>
            <a:off x="394644" y="1701800"/>
            <a:ext cx="11794181" cy="5156200"/>
          </a:xfrm>
        </p:spPr>
        <p:txBody>
          <a:bodyPr>
            <a:normAutofit/>
          </a:bodyPr>
          <a:lstStyle/>
          <a:p>
            <a:r>
              <a:rPr lang="en-US" sz="3200" b="1" u="sng" dirty="0">
                <a:solidFill>
                  <a:schemeClr val="bg2"/>
                </a:solidFill>
              </a:rPr>
              <a:t>STAR 360 Reading </a:t>
            </a:r>
            <a:r>
              <a:rPr lang="en-US" sz="3200" dirty="0">
                <a:solidFill>
                  <a:schemeClr val="bg2"/>
                </a:solidFill>
              </a:rPr>
              <a:t>- Spring 2023 State Benchmark </a:t>
            </a:r>
            <a:r>
              <a:rPr lang="en-US" sz="3200" dirty="0">
                <a:solidFill>
                  <a:schemeClr val="bg2"/>
                </a:solidFill>
                <a:highlight>
                  <a:srgbClr val="FFFF00"/>
                </a:highlight>
              </a:rPr>
              <a:t>proficient/distinguished learner </a:t>
            </a:r>
            <a:r>
              <a:rPr lang="en-US" sz="3200" dirty="0">
                <a:solidFill>
                  <a:schemeClr val="bg2"/>
                </a:solidFill>
              </a:rPr>
              <a:t>of 46% evidences a </a:t>
            </a:r>
            <a:r>
              <a:rPr lang="en-US" sz="3200" b="1" u="sng" dirty="0">
                <a:solidFill>
                  <a:schemeClr val="bg2"/>
                </a:solidFill>
                <a:highlight>
                  <a:srgbClr val="FFFF00"/>
                </a:highlight>
              </a:rPr>
              <a:t>7% increase </a:t>
            </a:r>
            <a:r>
              <a:rPr lang="en-US" sz="3200" dirty="0">
                <a:solidFill>
                  <a:schemeClr val="bg2"/>
                </a:solidFill>
              </a:rPr>
              <a:t>as compared to the Fall 2022 State Benchmark proficient/distinguished learner of 39%. </a:t>
            </a:r>
          </a:p>
          <a:p>
            <a:r>
              <a:rPr lang="en-US" sz="3200" b="1" u="sng" dirty="0">
                <a:solidFill>
                  <a:schemeClr val="bg2"/>
                </a:solidFill>
              </a:rPr>
              <a:t>STAR 360 Mathematics - </a:t>
            </a:r>
            <a:r>
              <a:rPr lang="en-US" sz="3200" dirty="0">
                <a:solidFill>
                  <a:schemeClr val="bg2"/>
                </a:solidFill>
              </a:rPr>
              <a:t>Spring 2023 State Benchmark </a:t>
            </a:r>
            <a:r>
              <a:rPr lang="en-US" sz="3200" dirty="0">
                <a:solidFill>
                  <a:schemeClr val="bg2"/>
                </a:solidFill>
                <a:highlight>
                  <a:srgbClr val="FFFF00"/>
                </a:highlight>
              </a:rPr>
              <a:t>proficient/distinguished learner </a:t>
            </a:r>
            <a:r>
              <a:rPr lang="en-US" sz="3200" dirty="0">
                <a:solidFill>
                  <a:schemeClr val="bg2"/>
                </a:solidFill>
              </a:rPr>
              <a:t>of 46% evidences a </a:t>
            </a:r>
            <a:r>
              <a:rPr lang="en-US" sz="3200" b="1" u="sng" dirty="0">
                <a:solidFill>
                  <a:schemeClr val="bg2"/>
                </a:solidFill>
                <a:highlight>
                  <a:srgbClr val="FFFF00"/>
                </a:highlight>
              </a:rPr>
              <a:t>1% increase </a:t>
            </a:r>
            <a:r>
              <a:rPr lang="en-US" sz="3200" dirty="0">
                <a:solidFill>
                  <a:schemeClr val="bg2"/>
                </a:solidFill>
              </a:rPr>
              <a:t>as compared to the Fall 2022 State Benchmark proficient/distinguished learner of 45%. </a:t>
            </a:r>
          </a:p>
          <a:p>
            <a:endParaRPr lang="en-US" sz="3200" dirty="0">
              <a:solidFill>
                <a:schemeClr val="bg2"/>
              </a:solidFill>
            </a:endParaRPr>
          </a:p>
        </p:txBody>
      </p:sp>
    </p:spTree>
    <p:extLst>
      <p:ext uri="{BB962C8B-B14F-4D97-AF65-F5344CB8AC3E}">
        <p14:creationId xmlns:p14="http://schemas.microsoft.com/office/powerpoint/2010/main" val="21670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CC6B-2B59-4DC2-9C1E-0C51F82E3258}"/>
              </a:ext>
            </a:extLst>
          </p:cNvPr>
          <p:cNvSpPr>
            <a:spLocks noGrp="1"/>
          </p:cNvSpPr>
          <p:nvPr>
            <p:ph type="title"/>
          </p:nvPr>
        </p:nvSpPr>
        <p:spPr>
          <a:xfrm>
            <a:off x="296562" y="0"/>
            <a:ext cx="11429999" cy="1599786"/>
          </a:xfrm>
          <a:prstGeom prst="rect">
            <a:avLst/>
          </a:prstGeom>
          <a:noFill/>
          <a:ln>
            <a:noFill/>
          </a:ln>
        </p:spPr>
        <p:txBody>
          <a:bodyPr>
            <a:normAutofit/>
          </a:bodyPr>
          <a:lstStyle/>
          <a:p>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sz="1200" b="1" dirty="0">
                <a:ln>
                  <a:solidFill>
                    <a:sysClr val="windowText" lastClr="000000"/>
                  </a:solidFill>
                </a:ln>
                <a:solidFill>
                  <a:sysClr val="windowText" lastClr="000000"/>
                </a:solidFill>
              </a:rPr>
            </a:br>
            <a:r>
              <a:rPr lang="en-US" b="1" dirty="0">
                <a:solidFill>
                  <a:schemeClr val="bg2"/>
                </a:solidFill>
              </a:rPr>
              <a:t>School Data – Georgia Milestones</a:t>
            </a:r>
            <a:endParaRPr lang="en-US" b="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6DDC90DB-C333-403C-B93F-FA60853D3CE4}"/>
              </a:ext>
            </a:extLst>
          </p:cNvPr>
          <p:cNvSpPr>
            <a:spLocks noGrp="1"/>
          </p:cNvSpPr>
          <p:nvPr>
            <p:ph idx="1"/>
          </p:nvPr>
        </p:nvSpPr>
        <p:spPr>
          <a:xfrm>
            <a:off x="161323" y="1600680"/>
            <a:ext cx="12027502" cy="5256428"/>
          </a:xfrm>
        </p:spPr>
        <p:txBody>
          <a:bodyPr>
            <a:normAutofit fontScale="92500" lnSpcReduction="20000"/>
          </a:bodyPr>
          <a:lstStyle/>
          <a:p>
            <a:r>
              <a:rPr lang="en-US" sz="3200" b="1" u="sng" dirty="0">
                <a:solidFill>
                  <a:schemeClr val="bg2"/>
                </a:solidFill>
                <a:latin typeface="Times New Roman" panose="02020603050405020304" pitchFamily="18" charset="0"/>
                <a:cs typeface="Times New Roman" panose="02020603050405020304" pitchFamily="18" charset="0"/>
              </a:rPr>
              <a:t>Reading </a:t>
            </a:r>
            <a:r>
              <a:rPr lang="en-US" sz="3200" dirty="0">
                <a:solidFill>
                  <a:schemeClr val="bg2"/>
                </a:solidFill>
                <a:latin typeface="Times New Roman" panose="02020603050405020304" pitchFamily="18" charset="0"/>
                <a:cs typeface="Times New Roman" panose="02020603050405020304" pitchFamily="18" charset="0"/>
              </a:rPr>
              <a:t>- Spring 2023 GMAS </a:t>
            </a:r>
            <a:r>
              <a:rPr lang="en-US" sz="3200" dirty="0">
                <a:solidFill>
                  <a:schemeClr val="bg2"/>
                </a:solidFill>
                <a:highlight>
                  <a:srgbClr val="FFFF00"/>
                </a:highlight>
                <a:latin typeface="Times New Roman" panose="02020603050405020304" pitchFamily="18" charset="0"/>
                <a:cs typeface="Times New Roman" panose="02020603050405020304" pitchFamily="18" charset="0"/>
              </a:rPr>
              <a:t>proficient/distinguished </a:t>
            </a:r>
            <a:r>
              <a:rPr lang="en-US" sz="3200" dirty="0">
                <a:solidFill>
                  <a:schemeClr val="bg2"/>
                </a:solidFill>
                <a:latin typeface="Times New Roman" panose="02020603050405020304" pitchFamily="18" charset="0"/>
                <a:cs typeface="Times New Roman" panose="02020603050405020304" pitchFamily="18" charset="0"/>
              </a:rPr>
              <a:t>learner of 45.9% evidences a </a:t>
            </a:r>
            <a:r>
              <a:rPr lang="en-US" sz="3200" b="1" u="sng" dirty="0">
                <a:solidFill>
                  <a:schemeClr val="bg2"/>
                </a:solidFill>
                <a:highlight>
                  <a:srgbClr val="FFFF00"/>
                </a:highlight>
                <a:latin typeface="Times New Roman" panose="02020603050405020304" pitchFamily="18" charset="0"/>
                <a:cs typeface="Times New Roman" panose="02020603050405020304" pitchFamily="18" charset="0"/>
              </a:rPr>
              <a:t>6.2% increase </a:t>
            </a:r>
            <a:r>
              <a:rPr lang="en-US" sz="3200" dirty="0">
                <a:solidFill>
                  <a:schemeClr val="bg2"/>
                </a:solidFill>
                <a:latin typeface="Times New Roman" panose="02020603050405020304" pitchFamily="18" charset="0"/>
                <a:cs typeface="Times New Roman" panose="02020603050405020304" pitchFamily="18" charset="0"/>
              </a:rPr>
              <a:t>as compared to the Spring 2022 GMAS proficient/distinguished learner of 39.7%. </a:t>
            </a:r>
          </a:p>
          <a:p>
            <a:endParaRPr lang="en-US" sz="3200" dirty="0">
              <a:solidFill>
                <a:schemeClr val="bg2"/>
              </a:solidFill>
              <a:latin typeface="Times New Roman" panose="02020603050405020304" pitchFamily="18" charset="0"/>
              <a:cs typeface="Times New Roman" panose="02020603050405020304" pitchFamily="18" charset="0"/>
            </a:endParaRPr>
          </a:p>
          <a:p>
            <a:r>
              <a:rPr lang="en-US" sz="3200" b="1" u="sng" dirty="0">
                <a:solidFill>
                  <a:schemeClr val="bg2"/>
                </a:solidFill>
                <a:latin typeface="Times New Roman" panose="02020603050405020304" pitchFamily="18" charset="0"/>
                <a:cs typeface="Times New Roman" panose="02020603050405020304" pitchFamily="18" charset="0"/>
              </a:rPr>
              <a:t>Math - </a:t>
            </a:r>
            <a:r>
              <a:rPr lang="en-US" sz="3200" dirty="0">
                <a:solidFill>
                  <a:schemeClr val="bg2"/>
                </a:solidFill>
                <a:latin typeface="Times New Roman" panose="02020603050405020304" pitchFamily="18" charset="0"/>
                <a:cs typeface="Times New Roman" panose="02020603050405020304" pitchFamily="18" charset="0"/>
              </a:rPr>
              <a:t>Spring 2023 GMAS </a:t>
            </a:r>
            <a:r>
              <a:rPr lang="en-US" sz="3200" dirty="0">
                <a:solidFill>
                  <a:schemeClr val="bg2"/>
                </a:solidFill>
                <a:highlight>
                  <a:srgbClr val="FFFF00"/>
                </a:highlight>
                <a:latin typeface="Times New Roman" panose="02020603050405020304" pitchFamily="18" charset="0"/>
                <a:cs typeface="Times New Roman" panose="02020603050405020304" pitchFamily="18" charset="0"/>
              </a:rPr>
              <a:t>proficient/distinguished </a:t>
            </a:r>
            <a:r>
              <a:rPr lang="en-US" sz="3200" dirty="0">
                <a:solidFill>
                  <a:schemeClr val="bg2"/>
                </a:solidFill>
                <a:latin typeface="Times New Roman" panose="02020603050405020304" pitchFamily="18" charset="0"/>
                <a:cs typeface="Times New Roman" panose="02020603050405020304" pitchFamily="18" charset="0"/>
              </a:rPr>
              <a:t>learner of 51.8% evidences a </a:t>
            </a:r>
            <a:r>
              <a:rPr lang="en-US" sz="3200" b="1" u="sng" dirty="0">
                <a:solidFill>
                  <a:schemeClr val="bg2"/>
                </a:solidFill>
                <a:highlight>
                  <a:srgbClr val="FFFF00"/>
                </a:highlight>
                <a:latin typeface="Times New Roman" panose="02020603050405020304" pitchFamily="18" charset="0"/>
                <a:cs typeface="Times New Roman" panose="02020603050405020304" pitchFamily="18" charset="0"/>
              </a:rPr>
              <a:t>0.5 decrease </a:t>
            </a:r>
            <a:r>
              <a:rPr lang="en-US" sz="3200" dirty="0">
                <a:solidFill>
                  <a:schemeClr val="bg2"/>
                </a:solidFill>
                <a:latin typeface="Times New Roman" panose="02020603050405020304" pitchFamily="18" charset="0"/>
                <a:cs typeface="Times New Roman" panose="02020603050405020304" pitchFamily="18" charset="0"/>
              </a:rPr>
              <a:t>as compared to the Spring 2022 GMAS proficient/distinguished learner of 52.3%. </a:t>
            </a:r>
          </a:p>
          <a:p>
            <a:endParaRPr lang="en-US" sz="3200" dirty="0">
              <a:solidFill>
                <a:schemeClr val="bg2"/>
              </a:solidFill>
              <a:latin typeface="Times New Roman" panose="02020603050405020304" pitchFamily="18" charset="0"/>
              <a:cs typeface="Times New Roman" panose="02020603050405020304" pitchFamily="18" charset="0"/>
            </a:endParaRPr>
          </a:p>
          <a:p>
            <a:r>
              <a:rPr lang="en-US" sz="3200" b="1" u="sng" dirty="0">
                <a:solidFill>
                  <a:schemeClr val="bg2"/>
                </a:solidFill>
                <a:latin typeface="Times New Roman" panose="02020603050405020304" pitchFamily="18" charset="0"/>
                <a:cs typeface="Times New Roman" panose="02020603050405020304" pitchFamily="18" charset="0"/>
              </a:rPr>
              <a:t>Science </a:t>
            </a:r>
            <a:r>
              <a:rPr lang="en-US" sz="3200" dirty="0">
                <a:solidFill>
                  <a:schemeClr val="bg2"/>
                </a:solidFill>
                <a:latin typeface="Times New Roman" panose="02020603050405020304" pitchFamily="18" charset="0"/>
                <a:cs typeface="Times New Roman" panose="02020603050405020304" pitchFamily="18" charset="0"/>
              </a:rPr>
              <a:t>- Spring 2023 GMAS </a:t>
            </a:r>
            <a:r>
              <a:rPr lang="en-US" sz="3200" dirty="0">
                <a:solidFill>
                  <a:schemeClr val="bg2"/>
                </a:solidFill>
                <a:highlight>
                  <a:srgbClr val="FFFF00"/>
                </a:highlight>
                <a:latin typeface="Times New Roman" panose="02020603050405020304" pitchFamily="18" charset="0"/>
                <a:cs typeface="Times New Roman" panose="02020603050405020304" pitchFamily="18" charset="0"/>
              </a:rPr>
              <a:t>proficient/distinguished</a:t>
            </a:r>
            <a:r>
              <a:rPr lang="en-US" sz="3200" dirty="0">
                <a:solidFill>
                  <a:schemeClr val="bg2"/>
                </a:solidFill>
                <a:latin typeface="Times New Roman" panose="02020603050405020304" pitchFamily="18" charset="0"/>
                <a:cs typeface="Times New Roman" panose="02020603050405020304" pitchFamily="18" charset="0"/>
              </a:rPr>
              <a:t> learner of 33.3% evidences a </a:t>
            </a:r>
            <a:r>
              <a:rPr lang="en-US" sz="3200" b="1" u="sng" dirty="0">
                <a:solidFill>
                  <a:schemeClr val="bg2"/>
                </a:solidFill>
                <a:highlight>
                  <a:srgbClr val="FFFF00"/>
                </a:highlight>
                <a:latin typeface="Times New Roman" panose="02020603050405020304" pitchFamily="18" charset="0"/>
                <a:cs typeface="Times New Roman" panose="02020603050405020304" pitchFamily="18" charset="0"/>
              </a:rPr>
              <a:t>1.3% increase </a:t>
            </a:r>
            <a:r>
              <a:rPr lang="en-US" sz="3200" dirty="0">
                <a:solidFill>
                  <a:schemeClr val="bg2"/>
                </a:solidFill>
                <a:latin typeface="Times New Roman" panose="02020603050405020304" pitchFamily="18" charset="0"/>
                <a:cs typeface="Times New Roman" panose="02020603050405020304" pitchFamily="18" charset="0"/>
              </a:rPr>
              <a:t>as compared to the Spring 2022 GMAS proficient/distinguished learner of 32%. </a:t>
            </a:r>
          </a:p>
          <a:p>
            <a:endParaRPr lang="en-US" sz="3200" dirty="0">
              <a:solidFill>
                <a:schemeClr val="bg2"/>
              </a:solidFill>
            </a:endParaRPr>
          </a:p>
        </p:txBody>
      </p:sp>
    </p:spTree>
    <p:extLst>
      <p:ext uri="{BB962C8B-B14F-4D97-AF65-F5344CB8AC3E}">
        <p14:creationId xmlns:p14="http://schemas.microsoft.com/office/powerpoint/2010/main" val="12891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55448" y="149352"/>
            <a:ext cx="12033377" cy="1569720"/>
          </a:xfrm>
          <a:prstGeom prst="rect">
            <a:avLst/>
          </a:prstGeom>
          <a:noFill/>
          <a:ln>
            <a:noFill/>
          </a:ln>
        </p:spPr>
        <p:txBody>
          <a:bodyPr spcFirstLastPara="1" wrap="square" lIns="121875" tIns="60925" rIns="121875" bIns="60925" anchor="b" anchorCtr="0">
            <a:normAutofit fontScale="90000"/>
          </a:bodyPr>
          <a:lstStyle/>
          <a:p>
            <a:pPr lvl="0">
              <a:buClr>
                <a:srgbClr val="FF0000"/>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ln>
                  <a:solidFill>
                    <a:sysClr val="windowText" lastClr="000000"/>
                  </a:solidFill>
                </a:ln>
                <a:solidFill>
                  <a:srgbClr val="FF9933"/>
                </a:solidFill>
              </a:rPr>
              <a:t>Altamaha Elementary </a:t>
            </a:r>
            <a:r>
              <a:rPr lang="en-US" b="1" dirty="0">
                <a:solidFill>
                  <a:schemeClr val="dk2"/>
                </a:solidFill>
              </a:rPr>
              <a:t>School-wide Program</a:t>
            </a:r>
            <a:endParaRPr dirty="0"/>
          </a:p>
        </p:txBody>
      </p:sp>
      <p:sp>
        <p:nvSpPr>
          <p:cNvPr id="133" name="Google Shape;133;p20"/>
          <p:cNvSpPr txBox="1">
            <a:spLocks noGrp="1"/>
          </p:cNvSpPr>
          <p:nvPr>
            <p:ph type="body" idx="1"/>
          </p:nvPr>
        </p:nvSpPr>
        <p:spPr>
          <a:xfrm>
            <a:off x="280543" y="1792224"/>
            <a:ext cx="11627738" cy="5166360"/>
          </a:xfrm>
          <a:prstGeom prst="rect">
            <a:avLst/>
          </a:prstGeom>
          <a:noFill/>
          <a:ln>
            <a:noFill/>
          </a:ln>
        </p:spPr>
        <p:txBody>
          <a:bodyPr spcFirstLastPara="1" wrap="square" lIns="121875" tIns="60925" rIns="121875" bIns="60925" anchor="t" anchorCtr="0">
            <a:normAutofit lnSpcReduction="10000"/>
          </a:bodyPr>
          <a:lstStyle/>
          <a:p>
            <a:pPr marL="304747" lvl="0" indent="-304747">
              <a:buClr>
                <a:schemeClr val="dk2"/>
              </a:buClr>
              <a:buSzPts val="2400"/>
            </a:pPr>
            <a:r>
              <a:rPr lang="en-US" b="1" dirty="0">
                <a:solidFill>
                  <a:schemeClr val="dk2"/>
                </a:solidFill>
              </a:rPr>
              <a:t>What Title I programs/supports are in place to help my child?</a:t>
            </a:r>
            <a:endParaRPr lang="en-US" b="1" dirty="0"/>
          </a:p>
          <a:p>
            <a:pPr marL="731392" lvl="1" indent="-304747">
              <a:buClr>
                <a:schemeClr val="dk2"/>
              </a:buClr>
              <a:buSzPts val="2000"/>
            </a:pPr>
            <a:r>
              <a:rPr lang="en-US" b="1" dirty="0">
                <a:solidFill>
                  <a:schemeClr val="dk2"/>
                </a:solidFill>
              </a:rPr>
              <a:t>Academic Coach to support academic improvement and assist personnel with instruction, data, and classroom management.</a:t>
            </a:r>
          </a:p>
          <a:p>
            <a:pPr marL="731392" lvl="1" indent="-304747">
              <a:buClr>
                <a:schemeClr val="dk2"/>
              </a:buClr>
              <a:buSzPts val="2000"/>
            </a:pPr>
            <a:r>
              <a:rPr lang="en-US" b="1" dirty="0">
                <a:solidFill>
                  <a:schemeClr val="dk2"/>
                </a:solidFill>
              </a:rPr>
              <a:t>Parent and Family Engagement Coordinator to help build Parent/Family Capacity and Training</a:t>
            </a:r>
          </a:p>
          <a:p>
            <a:pPr marL="731392" lvl="1" indent="-304747">
              <a:buClr>
                <a:schemeClr val="dk2"/>
              </a:buClr>
              <a:buSzPts val="2000"/>
            </a:pPr>
            <a:r>
              <a:rPr lang="en-US" b="1" dirty="0">
                <a:solidFill>
                  <a:schemeClr val="dk2"/>
                </a:solidFill>
              </a:rPr>
              <a:t>Two Title I paraprofessionals to assist with small instruction within classrooms</a:t>
            </a:r>
          </a:p>
          <a:p>
            <a:pPr marL="731392" lvl="1" indent="-304747">
              <a:buClr>
                <a:schemeClr val="dk2"/>
              </a:buClr>
              <a:buSzPts val="2000"/>
            </a:pPr>
            <a:r>
              <a:rPr lang="en-US" b="1" dirty="0">
                <a:solidFill>
                  <a:schemeClr val="dk2"/>
                </a:solidFill>
              </a:rPr>
              <a:t>One Title I paraprofessional to assist with technology and computer lab instruction</a:t>
            </a:r>
          </a:p>
          <a:p>
            <a:pPr marL="731392" lvl="1" indent="-304747">
              <a:buClr>
                <a:schemeClr val="dk2"/>
              </a:buClr>
              <a:buSzPts val="2000"/>
            </a:pPr>
            <a:r>
              <a:rPr lang="en-US" b="1" dirty="0">
                <a:solidFill>
                  <a:schemeClr val="dk2"/>
                </a:solidFill>
              </a:rPr>
              <a:t>Technology devices</a:t>
            </a:r>
          </a:p>
          <a:p>
            <a:pPr marL="731392" lvl="1" indent="-304747">
              <a:buClr>
                <a:schemeClr val="dk2"/>
              </a:buClr>
              <a:buSzPts val="2000"/>
            </a:pPr>
            <a:r>
              <a:rPr lang="en-US" b="1" dirty="0">
                <a:solidFill>
                  <a:schemeClr val="dk2"/>
                </a:solidFill>
              </a:rPr>
              <a:t>Supplemental resources and Parent/Family engagement resources</a:t>
            </a: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What other programs are in place to help my child?</a:t>
            </a:r>
          </a:p>
          <a:p>
            <a:pPr marL="761947" lvl="1" indent="-304747">
              <a:spcBef>
                <a:spcPts val="1866"/>
              </a:spcBef>
              <a:buClr>
                <a:schemeClr val="dk2"/>
              </a:buClr>
              <a:buSzPts val="2400"/>
              <a:buChar char="•"/>
            </a:pPr>
            <a:r>
              <a:rPr lang="en-US" b="1" dirty="0">
                <a:solidFill>
                  <a:schemeClr val="dk2"/>
                </a:solidFill>
              </a:rPr>
              <a:t>Early Intervention Program – address areas of weaknesses in reading or math</a:t>
            </a:r>
          </a:p>
          <a:p>
            <a:pPr marL="761947" lvl="1" indent="-304747">
              <a:spcBef>
                <a:spcPts val="1866"/>
              </a:spcBef>
              <a:buClr>
                <a:schemeClr val="dk2"/>
              </a:buClr>
              <a:buSzPts val="2400"/>
              <a:buChar char="•"/>
            </a:pPr>
            <a:r>
              <a:rPr lang="en-US" b="1" dirty="0">
                <a:solidFill>
                  <a:schemeClr val="dk2"/>
                </a:solidFill>
              </a:rPr>
              <a:t>Instructional Extension Program – Reader Leader Program</a:t>
            </a:r>
            <a:endParaRP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01752" y="76200"/>
            <a:ext cx="10972911" cy="2584704"/>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College and Career Ready Performance Index (CCRPI)</a:t>
            </a:r>
            <a:endParaRPr dirty="0"/>
          </a:p>
        </p:txBody>
      </p:sp>
      <p:sp>
        <p:nvSpPr>
          <p:cNvPr id="201" name="Google Shape;201;p31"/>
          <p:cNvSpPr txBox="1">
            <a:spLocks noGrp="1"/>
          </p:cNvSpPr>
          <p:nvPr>
            <p:ph type="body" idx="1"/>
          </p:nvPr>
        </p:nvSpPr>
        <p:spPr>
          <a:xfrm>
            <a:off x="420624" y="2743199"/>
            <a:ext cx="10972911" cy="4006881"/>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dirty="0">
                <a:solidFill>
                  <a:schemeClr val="dk2"/>
                </a:solidFill>
              </a:rPr>
              <a:t>Accountability measure that applies to </a:t>
            </a:r>
            <a:r>
              <a:rPr lang="en-US" u="sng" dirty="0">
                <a:solidFill>
                  <a:schemeClr val="dk2"/>
                </a:solidFill>
              </a:rPr>
              <a:t>all</a:t>
            </a:r>
            <a:r>
              <a:rPr lang="en-US" dirty="0">
                <a:solidFill>
                  <a:schemeClr val="dk2"/>
                </a:solidFill>
              </a:rPr>
              <a:t> schools – not just Title I schools.</a:t>
            </a:r>
            <a:endParaRPr dirty="0"/>
          </a:p>
          <a:p>
            <a:pPr marL="304747" lvl="0" indent="-152347" algn="l" rtl="0">
              <a:lnSpc>
                <a:spcPct val="95000"/>
              </a:lnSpc>
              <a:spcBef>
                <a:spcPts val="1866"/>
              </a:spcBef>
              <a:spcAft>
                <a:spcPts val="0"/>
              </a:spcAft>
              <a:buClr>
                <a:schemeClr val="dk1"/>
              </a:buClr>
              <a:buSzPts val="2400"/>
              <a:buNone/>
            </a:pPr>
            <a:endParaRPr dirty="0"/>
          </a:p>
        </p:txBody>
      </p:sp>
      <p:pic>
        <p:nvPicPr>
          <p:cNvPr id="202" name="Google Shape;202;p31"/>
          <p:cNvPicPr preferRelativeResize="0"/>
          <p:nvPr/>
        </p:nvPicPr>
        <p:blipFill rotWithShape="1">
          <a:blip r:embed="rId3">
            <a:alphaModFix/>
          </a:blip>
          <a:srcRect/>
          <a:stretch/>
        </p:blipFill>
        <p:spPr>
          <a:xfrm>
            <a:off x="2516179" y="3401630"/>
            <a:ext cx="6781800" cy="32526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32"/>
          <p:cNvSpPr txBox="1">
            <a:spLocks noGrp="1"/>
          </p:cNvSpPr>
          <p:nvPr>
            <p:ph type="title"/>
          </p:nvPr>
        </p:nvSpPr>
        <p:spPr>
          <a:xfrm>
            <a:off x="283464" y="76200"/>
            <a:ext cx="10991199" cy="1834896"/>
          </a:xfrm>
          <a:prstGeom prst="rect">
            <a:avLst/>
          </a:prstGeom>
          <a:noFill/>
          <a:ln>
            <a:noFill/>
          </a:ln>
        </p:spPr>
        <p:txBody>
          <a:bodyPr spcFirstLastPara="1" wrap="square" lIns="121875" tIns="60925" rIns="121875" bIns="60925" anchor="b" anchorCtr="0">
            <a:normAutofit fontScale="90000"/>
          </a:bodyPr>
          <a:lstStyle/>
          <a:p>
            <a:pPr lvl="0">
              <a:buClr>
                <a:schemeClr val="dk2"/>
              </a:buClr>
            </a:pPr>
            <a:br>
              <a:rPr lang="en-US" b="1" dirty="0">
                <a:solidFill>
                  <a:schemeClr val="dk2"/>
                </a:solidFill>
              </a:rPr>
            </a:br>
            <a:br>
              <a:rPr lang="en-US" b="1" dirty="0">
                <a:solidFill>
                  <a:schemeClr val="dk2"/>
                </a:solidFill>
              </a:rPr>
            </a:b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CCRPI Performance Indicators</a:t>
            </a:r>
            <a:endParaRPr dirty="0"/>
          </a:p>
        </p:txBody>
      </p:sp>
      <p:sp>
        <p:nvSpPr>
          <p:cNvPr id="207" name="Google Shape;207;p32"/>
          <p:cNvSpPr txBox="1">
            <a:spLocks noGrp="1"/>
          </p:cNvSpPr>
          <p:nvPr>
            <p:ph type="body" idx="2"/>
          </p:nvPr>
        </p:nvSpPr>
        <p:spPr>
          <a:xfrm>
            <a:off x="169227" y="2285998"/>
            <a:ext cx="5810949" cy="4572002"/>
          </a:xfrm>
          <a:prstGeom prst="rect">
            <a:avLst/>
          </a:prstGeom>
          <a:noFill/>
          <a:ln>
            <a:noFill/>
          </a:ln>
        </p:spPr>
        <p:txBody>
          <a:bodyPr spcFirstLastPara="1" wrap="square" lIns="121875" tIns="60925" rIns="121875" bIns="60925" anchor="t" anchorCtr="0">
            <a:normAutofit fontScale="62500" lnSpcReduction="20000"/>
          </a:bodyPr>
          <a:lstStyle/>
          <a:p>
            <a:pPr marL="304747" lvl="0" indent="-304747" algn="l" rtl="0">
              <a:lnSpc>
                <a:spcPct val="95000"/>
              </a:lnSpc>
              <a:spcBef>
                <a:spcPts val="0"/>
              </a:spcBef>
              <a:spcAft>
                <a:spcPts val="0"/>
              </a:spcAft>
              <a:buClr>
                <a:schemeClr val="dk2"/>
              </a:buClr>
              <a:buSzPct val="100000"/>
              <a:buChar char="•"/>
            </a:pPr>
            <a:r>
              <a:rPr lang="en-US" sz="3800" b="1" dirty="0">
                <a:solidFill>
                  <a:schemeClr val="dk2"/>
                </a:solidFill>
              </a:rPr>
              <a:t>Content Mastery</a:t>
            </a:r>
            <a:endParaRPr b="1" dirty="0"/>
          </a:p>
          <a:p>
            <a:pPr marL="731392" lvl="1" indent="-304747" algn="l" rtl="0">
              <a:lnSpc>
                <a:spcPct val="95000"/>
              </a:lnSpc>
              <a:spcBef>
                <a:spcPts val="1066"/>
              </a:spcBef>
              <a:spcAft>
                <a:spcPts val="0"/>
              </a:spcAft>
              <a:buClr>
                <a:schemeClr val="dk2"/>
              </a:buClr>
              <a:buSzPct val="100000"/>
              <a:buChar char="–"/>
            </a:pPr>
            <a:r>
              <a:rPr lang="en-US" sz="3300" b="1" dirty="0">
                <a:solidFill>
                  <a:schemeClr val="dk2"/>
                </a:solidFill>
              </a:rPr>
              <a:t>Achievement in ELA, Math, Science, and Social Studies on the Georgia Milestones EOG assessments</a:t>
            </a:r>
            <a:endParaRPr sz="3600" b="1" dirty="0">
              <a:solidFill>
                <a:schemeClr val="dk2"/>
              </a:solidFill>
            </a:endParaRPr>
          </a:p>
          <a:p>
            <a:pPr marL="304747" lvl="0" indent="-304747" algn="l" rtl="0">
              <a:lnSpc>
                <a:spcPct val="95000"/>
              </a:lnSpc>
              <a:spcBef>
                <a:spcPts val="1866"/>
              </a:spcBef>
              <a:spcAft>
                <a:spcPts val="0"/>
              </a:spcAft>
              <a:buClr>
                <a:schemeClr val="dk2"/>
              </a:buClr>
              <a:buSzPct val="100000"/>
              <a:buChar char="•"/>
            </a:pPr>
            <a:r>
              <a:rPr lang="en-US" sz="3800" b="1" dirty="0">
                <a:solidFill>
                  <a:schemeClr val="dk2"/>
                </a:solidFill>
              </a:rPr>
              <a:t>Progress</a:t>
            </a:r>
            <a:endParaRPr b="1" dirty="0"/>
          </a:p>
          <a:p>
            <a:pPr marL="731392" lvl="1" indent="-304747" algn="l" rtl="0">
              <a:lnSpc>
                <a:spcPct val="95000"/>
              </a:lnSpc>
              <a:spcBef>
                <a:spcPts val="1066"/>
              </a:spcBef>
              <a:spcAft>
                <a:spcPts val="0"/>
              </a:spcAft>
              <a:buClr>
                <a:schemeClr val="dk2"/>
              </a:buClr>
              <a:buSzPct val="100000"/>
              <a:buChar char="–"/>
            </a:pPr>
            <a:r>
              <a:rPr lang="en-US" sz="3300" b="1" dirty="0">
                <a:solidFill>
                  <a:schemeClr val="dk2"/>
                </a:solidFill>
              </a:rPr>
              <a:t>Growth in ELA and Math</a:t>
            </a:r>
            <a:endParaRPr b="1" dirty="0"/>
          </a:p>
          <a:p>
            <a:pPr marL="731392" lvl="1" indent="-304747" algn="l" rtl="0">
              <a:lnSpc>
                <a:spcPct val="95000"/>
              </a:lnSpc>
              <a:spcBef>
                <a:spcPts val="1066"/>
              </a:spcBef>
              <a:spcAft>
                <a:spcPts val="0"/>
              </a:spcAft>
              <a:buClr>
                <a:schemeClr val="dk2"/>
              </a:buClr>
              <a:buSzPct val="100000"/>
              <a:buChar char="–"/>
            </a:pPr>
            <a:r>
              <a:rPr lang="en-US" sz="3300" b="1" dirty="0">
                <a:solidFill>
                  <a:schemeClr val="dk2"/>
                </a:solidFill>
              </a:rPr>
              <a:t>Progress towards English language proficiency for EL students</a:t>
            </a:r>
            <a:endParaRPr sz="3200" b="1" dirty="0">
              <a:solidFill>
                <a:schemeClr val="dk2"/>
              </a:solidFill>
            </a:endParaRPr>
          </a:p>
          <a:p>
            <a:pPr marL="304747" lvl="0" indent="-304747" algn="l" rtl="0">
              <a:lnSpc>
                <a:spcPct val="95000"/>
              </a:lnSpc>
              <a:spcBef>
                <a:spcPts val="1866"/>
              </a:spcBef>
              <a:spcAft>
                <a:spcPts val="0"/>
              </a:spcAft>
              <a:buClr>
                <a:schemeClr val="dk2"/>
              </a:buClr>
              <a:buSzPct val="100000"/>
              <a:buChar char="•"/>
            </a:pPr>
            <a:r>
              <a:rPr lang="en-US" sz="3800" b="1" dirty="0">
                <a:solidFill>
                  <a:schemeClr val="dk2"/>
                </a:solidFill>
              </a:rPr>
              <a:t>Closing Gaps</a:t>
            </a:r>
            <a:endParaRPr b="1" dirty="0"/>
          </a:p>
          <a:p>
            <a:pPr marL="731392" lvl="1" indent="-304747" algn="l" rtl="0">
              <a:lnSpc>
                <a:spcPct val="95000"/>
              </a:lnSpc>
              <a:spcBef>
                <a:spcPts val="1066"/>
              </a:spcBef>
              <a:spcAft>
                <a:spcPts val="0"/>
              </a:spcAft>
              <a:buClr>
                <a:schemeClr val="dk2"/>
              </a:buClr>
              <a:buSzPct val="100000"/>
              <a:buChar char="–"/>
            </a:pPr>
            <a:r>
              <a:rPr lang="en-US" sz="3800" b="1" dirty="0">
                <a:solidFill>
                  <a:schemeClr val="dk2"/>
                </a:solidFill>
              </a:rPr>
              <a:t>Meeting achievement improvement targets for subgroups of students </a:t>
            </a:r>
            <a:endParaRPr b="1" dirty="0"/>
          </a:p>
        </p:txBody>
      </p:sp>
      <p:sp>
        <p:nvSpPr>
          <p:cNvPr id="208" name="Google Shape;208;p32"/>
          <p:cNvSpPr txBox="1">
            <a:spLocks noGrp="1"/>
          </p:cNvSpPr>
          <p:nvPr>
            <p:ph type="body" idx="4"/>
          </p:nvPr>
        </p:nvSpPr>
        <p:spPr>
          <a:xfrm>
            <a:off x="5980176" y="2285998"/>
            <a:ext cx="6053328" cy="5055207"/>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000"/>
              <a:buChar char="•"/>
            </a:pPr>
            <a:r>
              <a:rPr lang="en-US" sz="2100" b="1" dirty="0">
                <a:solidFill>
                  <a:schemeClr val="dk2"/>
                </a:solidFill>
              </a:rPr>
              <a:t>Readiness</a:t>
            </a:r>
            <a:endParaRPr sz="2100" b="1" dirty="0"/>
          </a:p>
          <a:p>
            <a:pPr marL="731392" lvl="1" indent="-304747" algn="l" rtl="0">
              <a:lnSpc>
                <a:spcPct val="95000"/>
              </a:lnSpc>
              <a:spcBef>
                <a:spcPts val="1066"/>
              </a:spcBef>
              <a:spcAft>
                <a:spcPts val="0"/>
              </a:spcAft>
              <a:buClr>
                <a:schemeClr val="dk2"/>
              </a:buClr>
              <a:buSzPts val="1800"/>
              <a:buChar char="–"/>
            </a:pPr>
            <a:r>
              <a:rPr lang="en-US" sz="2100" b="1" dirty="0">
                <a:solidFill>
                  <a:schemeClr val="dk2"/>
                </a:solidFill>
              </a:rPr>
              <a:t>Student literacy, student attendance, and “Beyond the Core” </a:t>
            </a:r>
            <a:endParaRPr sz="2100" b="1" dirty="0">
              <a:solidFill>
                <a:schemeClr val="dk2"/>
              </a:solidFill>
            </a:endParaRPr>
          </a:p>
          <a:p>
            <a:pPr marL="304747" lvl="0" indent="-304747" algn="l" rtl="0">
              <a:lnSpc>
                <a:spcPct val="95000"/>
              </a:lnSpc>
              <a:spcBef>
                <a:spcPts val="1866"/>
              </a:spcBef>
              <a:spcAft>
                <a:spcPts val="0"/>
              </a:spcAft>
              <a:buClr>
                <a:schemeClr val="dk2"/>
              </a:buClr>
              <a:buSzPts val="2000"/>
              <a:buChar char="•"/>
            </a:pPr>
            <a:r>
              <a:rPr lang="en-US" sz="2100" b="1" dirty="0">
                <a:solidFill>
                  <a:schemeClr val="dk2"/>
                </a:solidFill>
              </a:rPr>
              <a:t>School Climate Survey </a:t>
            </a:r>
            <a:endParaRPr sz="2100" b="1" dirty="0"/>
          </a:p>
          <a:p>
            <a:pPr marL="731392" lvl="1" indent="-304747" algn="l" rtl="0">
              <a:lnSpc>
                <a:spcPct val="95000"/>
              </a:lnSpc>
              <a:spcBef>
                <a:spcPts val="1066"/>
              </a:spcBef>
              <a:spcAft>
                <a:spcPts val="0"/>
              </a:spcAft>
              <a:buClr>
                <a:schemeClr val="dk2"/>
              </a:buClr>
              <a:buSzPts val="1800"/>
              <a:buChar char="–"/>
            </a:pPr>
            <a:r>
              <a:rPr lang="en-US" sz="2100" b="1" dirty="0">
                <a:solidFill>
                  <a:schemeClr val="dk2"/>
                </a:solidFill>
              </a:rPr>
              <a:t>Star Rating (out of 5 stars)</a:t>
            </a:r>
            <a:endParaRPr sz="2100" b="1" dirty="0"/>
          </a:p>
          <a:p>
            <a:pPr marL="304747" lvl="0" indent="-304747" algn="l" rtl="0">
              <a:lnSpc>
                <a:spcPct val="95000"/>
              </a:lnSpc>
              <a:spcBef>
                <a:spcPts val="1866"/>
              </a:spcBef>
              <a:spcAft>
                <a:spcPts val="0"/>
              </a:spcAft>
              <a:buClr>
                <a:schemeClr val="dk2"/>
              </a:buClr>
              <a:buSzPts val="2000"/>
              <a:buChar char="•"/>
            </a:pPr>
            <a:r>
              <a:rPr lang="en-US" sz="2100" b="1" dirty="0">
                <a:solidFill>
                  <a:schemeClr val="dk2"/>
                </a:solidFill>
              </a:rPr>
              <a:t>Financial Efficiency</a:t>
            </a:r>
            <a:endParaRPr sz="2100" b="1" dirty="0"/>
          </a:p>
          <a:p>
            <a:pPr marL="731392" lvl="1" indent="-304747" algn="l" rtl="0">
              <a:lnSpc>
                <a:spcPct val="95000"/>
              </a:lnSpc>
              <a:spcBef>
                <a:spcPts val="1066"/>
              </a:spcBef>
              <a:spcAft>
                <a:spcPts val="0"/>
              </a:spcAft>
              <a:buClr>
                <a:schemeClr val="dk2"/>
              </a:buClr>
              <a:buSzPts val="1800"/>
              <a:buChar char="–"/>
            </a:pPr>
            <a:r>
              <a:rPr lang="en-US" sz="2100" b="1" dirty="0">
                <a:solidFill>
                  <a:schemeClr val="dk2"/>
                </a:solidFill>
              </a:rPr>
              <a:t>Star Rating (out of 5 stars)</a:t>
            </a:r>
            <a:endParaRPr sz="2100" b="1" dirty="0"/>
          </a:p>
        </p:txBody>
      </p:sp>
      <p:pic>
        <p:nvPicPr>
          <p:cNvPr id="210" name="Google Shape;210;p32" descr="vector image of a &lt;strong&gt;checklist&lt;/strong&gt;"/>
          <p:cNvPicPr preferRelativeResize="0"/>
          <p:nvPr/>
        </p:nvPicPr>
        <p:blipFill rotWithShape="1">
          <a:blip r:embed="rId3">
            <a:alphaModFix/>
          </a:blip>
          <a:srcRect/>
          <a:stretch/>
        </p:blipFill>
        <p:spPr>
          <a:xfrm>
            <a:off x="9607169" y="5391912"/>
            <a:ext cx="2183956" cy="138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05352" y="76200"/>
            <a:ext cx="11683015" cy="1496568"/>
          </a:xfrm>
          <a:prstGeom prst="rect">
            <a:avLst/>
          </a:prstGeom>
          <a:noFill/>
          <a:ln>
            <a:noFill/>
          </a:ln>
        </p:spPr>
        <p:txBody>
          <a:bodyPr spcFirstLastPara="1" wrap="square" lIns="121875" tIns="60925" rIns="121875" bIns="60925" anchor="b" anchorCtr="0">
            <a:normAutofit fontScale="90000"/>
          </a:bodyPr>
          <a:lstStyle/>
          <a:p>
            <a:pPr marL="0" lvl="0" indent="0" algn="l" rtl="0">
              <a:lnSpc>
                <a:spcPct val="85000"/>
              </a:lnSpc>
              <a:spcBef>
                <a:spcPts val="0"/>
              </a:spcBef>
              <a:spcAft>
                <a:spcPts val="0"/>
              </a:spcAft>
              <a:buClr>
                <a:schemeClr val="dk2"/>
              </a:buClr>
              <a:buSzPts val="4400"/>
              <a:buFont typeface="Arial"/>
              <a:buNone/>
            </a:pPr>
            <a:r>
              <a:rPr lang="en-US" b="1" dirty="0">
                <a:solidFill>
                  <a:schemeClr val="dk2"/>
                </a:solidFill>
              </a:rPr>
              <a:t>Station 3: Grade Level Information - Teachers </a:t>
            </a:r>
            <a:br>
              <a:rPr lang="en-US" b="1" dirty="0">
                <a:solidFill>
                  <a:schemeClr val="dk2"/>
                </a:solidFill>
              </a:rPr>
            </a:br>
            <a:br>
              <a:rPr lang="en-US" sz="2200" b="1" dirty="0">
                <a:solidFill>
                  <a:schemeClr val="dk2"/>
                </a:solidFill>
              </a:rPr>
            </a:br>
            <a:r>
              <a:rPr lang="en-US" b="1" dirty="0">
                <a:solidFill>
                  <a:schemeClr val="dk2"/>
                </a:solidFill>
              </a:rPr>
              <a:t>What curriculum does our school use?</a:t>
            </a:r>
            <a:endParaRPr dirty="0"/>
          </a:p>
        </p:txBody>
      </p:sp>
      <p:sp>
        <p:nvSpPr>
          <p:cNvPr id="189" name="Google Shape;189;p29"/>
          <p:cNvSpPr txBox="1">
            <a:spLocks noGrp="1"/>
          </p:cNvSpPr>
          <p:nvPr>
            <p:ph type="body" idx="1"/>
          </p:nvPr>
        </p:nvSpPr>
        <p:spPr>
          <a:xfrm>
            <a:off x="405352" y="1572768"/>
            <a:ext cx="11500135" cy="5285232"/>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ts val="4400"/>
              <a:buChar char="•"/>
            </a:pPr>
            <a:r>
              <a:rPr lang="en-US" sz="2800" b="1" dirty="0">
                <a:solidFill>
                  <a:schemeClr val="dk2"/>
                </a:solidFill>
              </a:rPr>
              <a:t>Georgia Standards of Excellence (GSE)</a:t>
            </a:r>
            <a:br>
              <a:rPr lang="en-US" sz="2800" b="1" dirty="0"/>
            </a:br>
            <a:r>
              <a:rPr lang="en-US" sz="2800" b="1" u="sng" dirty="0">
                <a:solidFill>
                  <a:schemeClr val="hlink"/>
                </a:solidFill>
                <a:hlinkClick r:id="rId3"/>
              </a:rPr>
              <a:t>https://www.georgiastandards.org/Georgia-Standards/Pages/default.aspx</a:t>
            </a:r>
            <a:r>
              <a:rPr lang="en-US" sz="2800" b="1" dirty="0"/>
              <a:t> </a:t>
            </a:r>
            <a:endParaRPr sz="2800" b="1" dirty="0"/>
          </a:p>
          <a:p>
            <a:pPr marL="304747" lvl="0" indent="-304747" algn="l" rtl="0">
              <a:lnSpc>
                <a:spcPct val="95000"/>
              </a:lnSpc>
              <a:spcBef>
                <a:spcPts val="1866"/>
              </a:spcBef>
              <a:spcAft>
                <a:spcPts val="0"/>
              </a:spcAft>
              <a:buClr>
                <a:srgbClr val="FF0000"/>
              </a:buClr>
              <a:buSzPts val="2400"/>
              <a:buChar char="•"/>
            </a:pPr>
            <a:r>
              <a:rPr lang="en-US" sz="2800" b="1" u="sng" dirty="0">
                <a:ln>
                  <a:solidFill>
                    <a:schemeClr val="bg2"/>
                  </a:solidFill>
                </a:ln>
                <a:solidFill>
                  <a:srgbClr val="FF9933"/>
                </a:solidFill>
              </a:rPr>
              <a:t>Reading</a:t>
            </a:r>
            <a:r>
              <a:rPr lang="en-US" sz="2800" b="1" dirty="0">
                <a:ln>
                  <a:solidFill>
                    <a:schemeClr val="bg2"/>
                  </a:solidFill>
                </a:ln>
                <a:solidFill>
                  <a:srgbClr val="FF9933"/>
                </a:solidFill>
              </a:rPr>
              <a:t> </a:t>
            </a:r>
          </a:p>
          <a:p>
            <a:pPr marL="761947" lvl="1" indent="-304747">
              <a:spcBef>
                <a:spcPts val="1866"/>
              </a:spcBef>
              <a:buClr>
                <a:srgbClr val="FF0000"/>
              </a:buClr>
              <a:buSzPts val="2400"/>
              <a:buChar char="•"/>
            </a:pPr>
            <a:r>
              <a:rPr lang="en-US" sz="2800" b="1" dirty="0">
                <a:ln>
                  <a:solidFill>
                    <a:schemeClr val="bg2"/>
                  </a:solidFill>
                </a:ln>
                <a:solidFill>
                  <a:srgbClr val="FF9933"/>
                </a:solidFill>
              </a:rPr>
              <a:t>Grades Kindergarten, SAXON Phonics, Teacher-Created Reading Curriculum based on GSE. </a:t>
            </a:r>
          </a:p>
          <a:p>
            <a:pPr marL="761947" lvl="1" indent="-304747">
              <a:spcBef>
                <a:spcPts val="1866"/>
              </a:spcBef>
              <a:buClr>
                <a:srgbClr val="FF0000"/>
              </a:buClr>
              <a:buSzPts val="2400"/>
              <a:buChar char="•"/>
            </a:pPr>
            <a:r>
              <a:rPr lang="en-US" sz="2800" b="1" dirty="0">
                <a:ln>
                  <a:solidFill>
                    <a:schemeClr val="bg2"/>
                  </a:solidFill>
                </a:ln>
                <a:solidFill>
                  <a:srgbClr val="FF9933"/>
                </a:solidFill>
              </a:rPr>
              <a:t>Grades 1-2, Wonders by McGraw-Hill, SAXON Phonics</a:t>
            </a:r>
          </a:p>
          <a:p>
            <a:pPr marL="761947" lvl="1" indent="-304747">
              <a:spcBef>
                <a:spcPts val="1866"/>
              </a:spcBef>
              <a:buClr>
                <a:srgbClr val="FF0000"/>
              </a:buClr>
              <a:buSzPts val="2400"/>
              <a:buChar char="•"/>
            </a:pPr>
            <a:r>
              <a:rPr lang="en-US" sz="2800" b="1" dirty="0">
                <a:ln>
                  <a:solidFill>
                    <a:schemeClr val="bg2"/>
                  </a:solidFill>
                </a:ln>
                <a:solidFill>
                  <a:srgbClr val="FF9933"/>
                </a:solidFill>
              </a:rPr>
              <a:t>Grades 3-5, Into Reading by Houghton Mifflin Harcourt</a:t>
            </a:r>
          </a:p>
          <a:p>
            <a:pPr marL="304747" lvl="0" indent="-304747" algn="l" rtl="0">
              <a:lnSpc>
                <a:spcPct val="95000"/>
              </a:lnSpc>
              <a:spcBef>
                <a:spcPts val="1866"/>
              </a:spcBef>
              <a:spcAft>
                <a:spcPts val="0"/>
              </a:spcAft>
              <a:buClr>
                <a:srgbClr val="FF0000"/>
              </a:buClr>
              <a:buSzPts val="2400"/>
              <a:buChar char="•"/>
            </a:pPr>
            <a:r>
              <a:rPr lang="en-US" sz="2800" b="1" u="sng" dirty="0">
                <a:ln>
                  <a:solidFill>
                    <a:schemeClr val="bg2"/>
                  </a:solidFill>
                </a:ln>
                <a:solidFill>
                  <a:srgbClr val="FF9933"/>
                </a:solidFill>
              </a:rPr>
              <a:t>Math</a:t>
            </a:r>
            <a:r>
              <a:rPr lang="en-US" sz="2800" b="1" dirty="0">
                <a:ln>
                  <a:solidFill>
                    <a:schemeClr val="bg2"/>
                  </a:solidFill>
                </a:ln>
                <a:solidFill>
                  <a:srgbClr val="FF9933"/>
                </a:solidFill>
              </a:rPr>
              <a:t> – Standards based, pulling in Go Math, Eureka Math, and other teaching materials</a:t>
            </a:r>
            <a:br>
              <a:rPr lang="en-US" sz="2800" b="1" dirty="0"/>
            </a:br>
            <a:endParaRPr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23850" y="0"/>
            <a:ext cx="11864975" cy="876300"/>
          </a:xfrm>
          <a:prstGeom prst="rect">
            <a:avLst/>
          </a:prstGeom>
          <a:noFill/>
          <a:ln>
            <a:noFill/>
          </a:ln>
        </p:spPr>
        <p:txBody>
          <a:bodyPr spcFirstLastPara="1" wrap="square" lIns="121875" tIns="60925" rIns="121875" bIns="60925" anchor="b" anchorCtr="0">
            <a:noAutofit/>
          </a:bodyPr>
          <a:lstStyle/>
          <a:p>
            <a:pPr lvl="0">
              <a:buClr>
                <a:schemeClr val="dk2"/>
              </a:buClr>
              <a:buSzPts val="4400"/>
            </a:pPr>
            <a:r>
              <a:rPr lang="en-US" sz="4000" b="1" dirty="0">
                <a:solidFill>
                  <a:schemeClr val="bg2"/>
                </a:solidFill>
              </a:rPr>
              <a:t>Station 1 – Welcome &amp; Explanation of the Event </a:t>
            </a:r>
            <a:endParaRPr sz="4000" dirty="0">
              <a:solidFill>
                <a:schemeClr val="bg2"/>
              </a:solidFill>
            </a:endParaRPr>
          </a:p>
        </p:txBody>
      </p:sp>
      <p:sp>
        <p:nvSpPr>
          <p:cNvPr id="100" name="Google Shape;100;p15"/>
          <p:cNvSpPr txBox="1">
            <a:spLocks noGrp="1"/>
          </p:cNvSpPr>
          <p:nvPr>
            <p:ph type="body" idx="1"/>
          </p:nvPr>
        </p:nvSpPr>
        <p:spPr>
          <a:xfrm>
            <a:off x="256032" y="786385"/>
            <a:ext cx="11932793" cy="6071616"/>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ts val="2400"/>
              <a:buChar char="•"/>
            </a:pPr>
            <a:r>
              <a:rPr lang="en-US" sz="2000" b="1" dirty="0">
                <a:solidFill>
                  <a:schemeClr val="bg2"/>
                </a:solidFill>
              </a:rPr>
              <a:t>Station 1 – Welcome Committee greet parents and families at the school entrance and explains the different stations. </a:t>
            </a:r>
            <a:r>
              <a:rPr lang="en-US" sz="2000" i="1" dirty="0">
                <a:solidFill>
                  <a:schemeClr val="bg2"/>
                </a:solidFill>
              </a:rPr>
              <a:t>Parents sign in and get an agenda, which includes Title I questions to ask at each station and the school’s vision, mission, and beliefs.</a:t>
            </a:r>
          </a:p>
          <a:p>
            <a:pPr marL="303213" lvl="1" indent="-303213">
              <a:spcBef>
                <a:spcPts val="0"/>
              </a:spcBef>
              <a:buClr>
                <a:schemeClr val="dk2"/>
              </a:buClr>
              <a:buSzPts val="2400"/>
              <a:buChar char="•"/>
            </a:pPr>
            <a:r>
              <a:rPr lang="en-US" b="1" dirty="0">
                <a:solidFill>
                  <a:schemeClr val="bg2"/>
                </a:solidFill>
              </a:rPr>
              <a:t>Station 2 – All Aboard - Principal Rhonda Hollis will provide background information on Title I, school improvement plan, and current data.</a:t>
            </a:r>
          </a:p>
          <a:p>
            <a:pPr marL="303213" lvl="1" indent="-303213">
              <a:spcBef>
                <a:spcPts val="0"/>
              </a:spcBef>
              <a:buClr>
                <a:schemeClr val="dk2"/>
              </a:buClr>
              <a:buSzPts val="2400"/>
              <a:buChar char="•"/>
            </a:pPr>
            <a:r>
              <a:rPr lang="en-US" b="1" dirty="0">
                <a:solidFill>
                  <a:schemeClr val="bg2"/>
                </a:solidFill>
              </a:rPr>
              <a:t>Station 3 – Grade Level Information – Teachers will provide information about curriculum, student achievement information, and methods of communication between home and school. </a:t>
            </a:r>
          </a:p>
          <a:p>
            <a:pPr marL="303213" lvl="1" indent="-303213">
              <a:spcBef>
                <a:spcPts val="0"/>
              </a:spcBef>
              <a:buClr>
                <a:schemeClr val="dk2"/>
              </a:buClr>
              <a:buSzPts val="2400"/>
              <a:buChar char="•"/>
            </a:pPr>
            <a:r>
              <a:rPr lang="en-US" b="1" dirty="0">
                <a:solidFill>
                  <a:schemeClr val="bg2"/>
                </a:solidFill>
              </a:rPr>
              <a:t>Station 4 – Assessments / Data – Counselor / Testing Coordinator:  Mrs. Wright will provide information about your child’s assessments and expectations, as well as where you can access your child’s data. </a:t>
            </a:r>
          </a:p>
          <a:p>
            <a:pPr marL="303213" lvl="1" indent="-303213">
              <a:spcBef>
                <a:spcPts val="0"/>
              </a:spcBef>
              <a:buClr>
                <a:schemeClr val="dk2"/>
              </a:buClr>
              <a:buSzPts val="2400"/>
              <a:buChar char="•"/>
            </a:pPr>
            <a:r>
              <a:rPr lang="en-US" b="1" dirty="0">
                <a:solidFill>
                  <a:schemeClr val="bg2"/>
                </a:solidFill>
              </a:rPr>
              <a:t>Station 5 – School Family/Parent Engagement Coordinator:  Mrs. Miles will provide information about all our parent and family engagement resources, communication, and ways you can be involved to support your child to have a successful school year.</a:t>
            </a:r>
          </a:p>
          <a:p>
            <a:pPr marL="303213" lvl="1" indent="-303213">
              <a:spcBef>
                <a:spcPts val="0"/>
              </a:spcBef>
              <a:buClr>
                <a:schemeClr val="dk2"/>
              </a:buClr>
              <a:buSzPts val="2400"/>
              <a:buChar char="•"/>
            </a:pPr>
            <a:r>
              <a:rPr lang="en-US" b="1" dirty="0">
                <a:solidFill>
                  <a:schemeClr val="bg2"/>
                </a:solidFill>
              </a:rPr>
              <a:t>Station 6 – Survey (1-2 minutes) &amp; a treat</a:t>
            </a:r>
          </a:p>
          <a:p>
            <a:pPr marL="0" lvl="1" indent="0">
              <a:spcBef>
                <a:spcPts val="0"/>
              </a:spcBef>
              <a:buClr>
                <a:schemeClr val="dk2"/>
              </a:buClr>
              <a:buSzPts val="2400"/>
              <a:buNone/>
            </a:pPr>
            <a:endParaRPr lang="en-US" b="1" dirty="0">
              <a:solidFill>
                <a:schemeClr val="bg2"/>
              </a:solidFill>
            </a:endParaRPr>
          </a:p>
          <a:p>
            <a:pPr marL="0" lvl="1" indent="0">
              <a:spcBef>
                <a:spcPts val="0"/>
              </a:spcBef>
              <a:buClr>
                <a:schemeClr val="dk2"/>
              </a:buClr>
              <a:buSzPts val="2400"/>
              <a:buNone/>
            </a:pPr>
            <a:r>
              <a:rPr lang="en-US" b="1" dirty="0">
                <a:solidFill>
                  <a:schemeClr val="bg2"/>
                </a:solidFill>
              </a:rPr>
              <a:t>Please visit each of the stations to learn important information about our Annual Title I Overview.  We want to make sure you leave the meeting informed about the Annual Title I Program Overview, as well as, learn about the opportunities the school provides for parents and families to get involved. We are always available to answer questions, address concerns, and celebrate our school’s success.  </a:t>
            </a:r>
            <a:endParaRPr b="1" dirty="0">
              <a:solidFill>
                <a:schemeClr val="bg2"/>
              </a:solidFill>
            </a:endParaRPr>
          </a:p>
        </p:txBody>
      </p:sp>
    </p:spTree>
    <p:extLst>
      <p:ext uri="{BB962C8B-B14F-4D97-AF65-F5344CB8AC3E}">
        <p14:creationId xmlns:p14="http://schemas.microsoft.com/office/powerpoint/2010/main" val="11931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283464" y="76199"/>
            <a:ext cx="11905361" cy="1816609"/>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3: Grade Level Information - Teachers </a:t>
            </a:r>
            <a:br>
              <a:rPr lang="en-US" b="1" dirty="0">
                <a:solidFill>
                  <a:schemeClr val="dk2"/>
                </a:solidFill>
              </a:rPr>
            </a:br>
            <a:br>
              <a:rPr lang="en-US" b="1" dirty="0">
                <a:solidFill>
                  <a:schemeClr val="dk2"/>
                </a:solidFill>
              </a:rPr>
            </a:br>
            <a:endParaRPr dirty="0"/>
          </a:p>
        </p:txBody>
      </p:sp>
      <p:sp>
        <p:nvSpPr>
          <p:cNvPr id="222" name="Google Shape;222;p34"/>
          <p:cNvSpPr txBox="1">
            <a:spLocks noGrp="1"/>
          </p:cNvSpPr>
          <p:nvPr>
            <p:ph type="body" idx="1"/>
          </p:nvPr>
        </p:nvSpPr>
        <p:spPr>
          <a:xfrm>
            <a:off x="0" y="914401"/>
            <a:ext cx="12121007" cy="6793992"/>
          </a:xfrm>
          <a:prstGeom prst="rect">
            <a:avLst/>
          </a:prstGeom>
          <a:noFill/>
          <a:ln>
            <a:noFill/>
          </a:ln>
        </p:spPr>
        <p:txBody>
          <a:bodyPr spcFirstLastPara="1" wrap="square" lIns="121875" tIns="60925" rIns="121875" bIns="60925" anchor="t" anchorCtr="0">
            <a:noAutofit/>
          </a:bodyPr>
          <a:lstStyle/>
          <a:p>
            <a:pPr marL="0" lvl="0" indent="0">
              <a:spcBef>
                <a:spcPts val="0"/>
              </a:spcBef>
              <a:buClr>
                <a:schemeClr val="dk2"/>
              </a:buClr>
              <a:buSzPts val="2400"/>
              <a:buNone/>
            </a:pPr>
            <a:r>
              <a:rPr lang="en-US" sz="3200" b="1" dirty="0">
                <a:solidFill>
                  <a:schemeClr val="dk2"/>
                </a:solidFill>
              </a:rPr>
              <a:t>Curriculum Overview / Yearly Standards at a Glance</a:t>
            </a:r>
          </a:p>
          <a:p>
            <a:pPr indent="-457200">
              <a:spcBef>
                <a:spcPts val="0"/>
              </a:spcBef>
              <a:buClr>
                <a:schemeClr val="dk2"/>
              </a:buClr>
              <a:buSzPts val="2400"/>
            </a:pPr>
            <a:r>
              <a:rPr lang="en-US" sz="3200" b="1" dirty="0">
                <a:solidFill>
                  <a:schemeClr val="dk2"/>
                </a:solidFill>
              </a:rPr>
              <a:t>Information for each standard taught in the grade level</a:t>
            </a:r>
          </a:p>
          <a:p>
            <a:pPr marL="0" indent="0">
              <a:spcBef>
                <a:spcPts val="0"/>
              </a:spcBef>
              <a:buClr>
                <a:schemeClr val="dk2"/>
              </a:buClr>
              <a:buSzPts val="2400"/>
              <a:buNone/>
            </a:pPr>
            <a:endParaRPr lang="en-US" sz="3200" b="1" dirty="0">
              <a:solidFill>
                <a:schemeClr val="dk2"/>
              </a:solidFill>
            </a:endParaRPr>
          </a:p>
          <a:p>
            <a:pPr marL="0" lvl="0" indent="0">
              <a:spcBef>
                <a:spcPts val="0"/>
              </a:spcBef>
              <a:buClr>
                <a:schemeClr val="dk2"/>
              </a:buClr>
              <a:buSzPts val="2400"/>
              <a:buNone/>
            </a:pPr>
            <a:r>
              <a:rPr lang="en-US" sz="3200" b="1" dirty="0">
                <a:solidFill>
                  <a:schemeClr val="dk2"/>
                </a:solidFill>
              </a:rPr>
              <a:t>Student Achievement</a:t>
            </a:r>
          </a:p>
          <a:p>
            <a:pPr marL="304747" lvl="0" indent="-304747" algn="l" rtl="0">
              <a:lnSpc>
                <a:spcPct val="95000"/>
              </a:lnSpc>
              <a:spcBef>
                <a:spcPts val="0"/>
              </a:spcBef>
              <a:spcAft>
                <a:spcPts val="0"/>
              </a:spcAft>
              <a:buClr>
                <a:schemeClr val="dk2"/>
              </a:buClr>
              <a:buSzPts val="2400"/>
              <a:buChar char="•"/>
            </a:pPr>
            <a:r>
              <a:rPr lang="en-US" sz="3200" b="1" dirty="0">
                <a:solidFill>
                  <a:schemeClr val="dk2"/>
                </a:solidFill>
              </a:rPr>
              <a:t>How will parents receive student achievement information?</a:t>
            </a:r>
            <a:endParaRPr sz="3200" b="1" dirty="0"/>
          </a:p>
          <a:p>
            <a:pPr marL="731392" lvl="1" indent="-304747" algn="l" rtl="0">
              <a:lnSpc>
                <a:spcPct val="100000"/>
              </a:lnSpc>
              <a:spcBef>
                <a:spcPts val="1066"/>
              </a:spcBef>
              <a:spcAft>
                <a:spcPts val="0"/>
              </a:spcAft>
              <a:buClrTx/>
              <a:buSzPts val="2000"/>
              <a:buChar char="–"/>
            </a:pPr>
            <a:r>
              <a:rPr lang="en-US" sz="2800" b="1" dirty="0">
                <a:solidFill>
                  <a:schemeClr val="bg2"/>
                </a:solidFill>
              </a:rPr>
              <a:t>Progress Reports &amp; Report Cards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Parent Portal (share link/app and guide through login process)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Emails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Phone Calls</a:t>
            </a:r>
          </a:p>
          <a:p>
            <a:pPr marL="731392" lvl="1" indent="-304747" algn="l" rtl="0">
              <a:lnSpc>
                <a:spcPct val="100000"/>
              </a:lnSpc>
              <a:spcBef>
                <a:spcPts val="1066"/>
              </a:spcBef>
              <a:spcAft>
                <a:spcPts val="0"/>
              </a:spcAft>
              <a:buClrTx/>
              <a:buSzPts val="2000"/>
              <a:buChar char="–"/>
            </a:pPr>
            <a:r>
              <a:rPr lang="en-US" sz="2800" b="1" dirty="0">
                <a:solidFill>
                  <a:schemeClr val="bg2"/>
                </a:solidFill>
              </a:rPr>
              <a:t>Text messaging through Infinite Campus, Remind, or Class </a:t>
            </a:r>
            <a:r>
              <a:rPr lang="en-US" sz="2800" b="1" dirty="0" err="1">
                <a:solidFill>
                  <a:schemeClr val="bg2"/>
                </a:solidFill>
              </a:rPr>
              <a:t>DoJo</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Conferences</a:t>
            </a:r>
            <a:endParaRPr sz="2800"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01752" y="76200"/>
            <a:ext cx="11887073" cy="2420112"/>
          </a:xfrm>
          <a:prstGeom prst="rect">
            <a:avLst/>
          </a:prstGeom>
          <a:noFill/>
          <a:ln>
            <a:noFill/>
          </a:ln>
        </p:spPr>
        <p:txBody>
          <a:bodyPr spcFirstLastPara="1" wrap="square" lIns="121875" tIns="60925" rIns="121875" bIns="60925" anchor="b" anchorCtr="0">
            <a:normAutofit fontScale="90000"/>
          </a:bodyPr>
          <a:lstStyle/>
          <a:p>
            <a:pPr lvl="0">
              <a:buClr>
                <a:schemeClr val="dk2"/>
              </a:buClr>
              <a:buSzPct val="100000"/>
            </a:pPr>
            <a:r>
              <a:rPr lang="en-US" b="1" dirty="0">
                <a:solidFill>
                  <a:schemeClr val="dk2"/>
                </a:solidFill>
              </a:rPr>
              <a:t>Station 3: Grade Level Information - Teachers </a:t>
            </a:r>
            <a:br>
              <a:rPr lang="en-US" b="1" dirty="0">
                <a:solidFill>
                  <a:schemeClr val="dk2"/>
                </a:solidFill>
              </a:rPr>
            </a:br>
            <a:br>
              <a:rPr lang="en-US" b="1" dirty="0">
                <a:solidFill>
                  <a:schemeClr val="dk2"/>
                </a:solidFill>
              </a:rPr>
            </a:br>
            <a:r>
              <a:rPr lang="en-US" b="1" dirty="0">
                <a:solidFill>
                  <a:schemeClr val="dk2"/>
                </a:solidFill>
              </a:rPr>
              <a:t>How responsive will the school be to my questions when staff is contacted?</a:t>
            </a:r>
            <a:endParaRPr dirty="0"/>
          </a:p>
        </p:txBody>
      </p:sp>
      <p:sp>
        <p:nvSpPr>
          <p:cNvPr id="291" name="Google Shape;291;p45"/>
          <p:cNvSpPr txBox="1">
            <a:spLocks noGrp="1"/>
          </p:cNvSpPr>
          <p:nvPr>
            <p:ph type="body" idx="1"/>
          </p:nvPr>
        </p:nvSpPr>
        <p:spPr>
          <a:xfrm>
            <a:off x="301753" y="3429000"/>
            <a:ext cx="6757416" cy="3429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bg2"/>
              </a:buClr>
              <a:buSzPts val="2400"/>
              <a:buChar char="•"/>
            </a:pPr>
            <a:r>
              <a:rPr lang="en-US" b="1" dirty="0">
                <a:solidFill>
                  <a:schemeClr val="bg2"/>
                </a:solidFill>
              </a:rPr>
              <a:t>Please sign up on Parent Portal and class messaging system, such as Remind and/or Class Dojo. </a:t>
            </a:r>
          </a:p>
          <a:p>
            <a:pPr marL="0" lvl="0" indent="0" algn="l" rtl="0">
              <a:lnSpc>
                <a:spcPct val="95000"/>
              </a:lnSpc>
              <a:spcBef>
                <a:spcPts val="0"/>
              </a:spcBef>
              <a:spcAft>
                <a:spcPts val="0"/>
              </a:spcAft>
              <a:buClr>
                <a:schemeClr val="bg2"/>
              </a:buClr>
              <a:buSzPts val="2400"/>
              <a:buNone/>
            </a:pPr>
            <a:endParaRPr lang="en-US" b="1" dirty="0">
              <a:solidFill>
                <a:schemeClr val="bg2"/>
              </a:solidFill>
            </a:endParaRPr>
          </a:p>
          <a:p>
            <a:pPr marL="304747" lvl="0" indent="-304747" algn="l" rtl="0">
              <a:lnSpc>
                <a:spcPct val="95000"/>
              </a:lnSpc>
              <a:spcBef>
                <a:spcPts val="0"/>
              </a:spcBef>
              <a:spcAft>
                <a:spcPts val="0"/>
              </a:spcAft>
              <a:buClr>
                <a:schemeClr val="bg2"/>
              </a:buClr>
              <a:buSzPts val="2400"/>
              <a:buChar char="•"/>
            </a:pPr>
            <a:r>
              <a:rPr lang="en-US" b="1" dirty="0">
                <a:solidFill>
                  <a:schemeClr val="bg2"/>
                </a:solidFill>
              </a:rPr>
              <a:t>You can notify your child’s teacher, Parent/Engagement Coordinator, or Principal if you have any questions or concerns. </a:t>
            </a:r>
            <a:endParaRPr b="1" dirty="0">
              <a:solidFill>
                <a:schemeClr val="bg2"/>
              </a:solidFill>
            </a:endParaRPr>
          </a:p>
        </p:txBody>
      </p:sp>
      <p:pic>
        <p:nvPicPr>
          <p:cNvPr id="292" name="Google Shape;292;p45"/>
          <p:cNvPicPr preferRelativeResize="0"/>
          <p:nvPr/>
        </p:nvPicPr>
        <p:blipFill rotWithShape="1">
          <a:blip r:embed="rId3">
            <a:alphaModFix/>
          </a:blip>
          <a:srcRect/>
          <a:stretch/>
        </p:blipFill>
        <p:spPr>
          <a:xfrm>
            <a:off x="7059168" y="3965448"/>
            <a:ext cx="5129657" cy="28163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0"/>
          <p:cNvSpPr txBox="1">
            <a:spLocks noGrp="1"/>
          </p:cNvSpPr>
          <p:nvPr>
            <p:ph type="body" idx="1"/>
          </p:nvPr>
        </p:nvSpPr>
        <p:spPr>
          <a:xfrm>
            <a:off x="301687" y="1243584"/>
            <a:ext cx="11887137" cy="5916169"/>
          </a:xfrm>
          <a:prstGeom prst="rect">
            <a:avLst/>
          </a:prstGeom>
          <a:noFill/>
          <a:ln>
            <a:noFill/>
          </a:ln>
        </p:spPr>
        <p:txBody>
          <a:bodyPr spcFirstLastPara="1" wrap="square" lIns="121875" tIns="60925" rIns="121875" bIns="60925" anchor="t" anchorCtr="0">
            <a:normAutofit fontScale="92500" lnSpcReduction="20000"/>
          </a:bodyPr>
          <a:lstStyle/>
          <a:p>
            <a:pPr marL="0" lvl="0" indent="0">
              <a:spcBef>
                <a:spcPts val="0"/>
              </a:spcBef>
              <a:buClr>
                <a:schemeClr val="bg2"/>
              </a:buClr>
              <a:buSzPts val="2400"/>
              <a:buNone/>
            </a:pPr>
            <a:r>
              <a:rPr lang="en-US" sz="3600" b="1" dirty="0">
                <a:solidFill>
                  <a:schemeClr val="dk2"/>
                </a:solidFill>
              </a:rPr>
              <a:t>What tests will my child be taking?</a:t>
            </a:r>
          </a:p>
          <a:p>
            <a:pPr marL="800100" lvl="0">
              <a:lnSpc>
                <a:spcPct val="200000"/>
              </a:lnSpc>
              <a:spcBef>
                <a:spcPts val="0"/>
              </a:spcBef>
              <a:buClr>
                <a:schemeClr val="bg2"/>
              </a:buClr>
              <a:buSzPts val="2400"/>
              <a:buFont typeface="Arial" panose="020B0604020202020204" pitchFamily="34" charset="0"/>
              <a:buChar char="•"/>
            </a:pPr>
            <a:r>
              <a:rPr lang="en-US" sz="2000" b="1" dirty="0">
                <a:solidFill>
                  <a:schemeClr val="bg2"/>
                </a:solidFill>
              </a:rPr>
              <a:t>STAR 360: Early Literacy (kindergarten &amp; 1</a:t>
            </a:r>
            <a:r>
              <a:rPr lang="en-US" sz="2000" b="1" baseline="30000" dirty="0">
                <a:solidFill>
                  <a:schemeClr val="bg2"/>
                </a:solidFill>
              </a:rPr>
              <a:t>st</a:t>
            </a:r>
            <a:r>
              <a:rPr lang="en-US" sz="2000" b="1" dirty="0">
                <a:solidFill>
                  <a:schemeClr val="bg2"/>
                </a:solidFill>
              </a:rPr>
              <a:t>), Reading (GR 1-5), and Math (GR 1-5)</a:t>
            </a:r>
          </a:p>
          <a:p>
            <a:pPr marL="800100" lvl="0">
              <a:spcBef>
                <a:spcPts val="0"/>
              </a:spcBef>
              <a:buClr>
                <a:schemeClr val="bg2"/>
              </a:buClr>
              <a:buSzPts val="2400"/>
              <a:buFont typeface="Arial" panose="020B0604020202020204" pitchFamily="34" charset="0"/>
              <a:buChar char="•"/>
            </a:pPr>
            <a:r>
              <a:rPr lang="en-US" sz="2000" b="1" dirty="0">
                <a:solidFill>
                  <a:schemeClr val="bg2"/>
                </a:solidFill>
              </a:rPr>
              <a:t>Georgia Milestone (GR 3-5):  Reading, Mathematics, and Science</a:t>
            </a:r>
          </a:p>
          <a:p>
            <a:pPr marL="0" lvl="0" indent="0" algn="l" rtl="0">
              <a:lnSpc>
                <a:spcPct val="95000"/>
              </a:lnSpc>
              <a:spcBef>
                <a:spcPts val="1866"/>
              </a:spcBef>
              <a:spcAft>
                <a:spcPts val="0"/>
              </a:spcAft>
              <a:buClr>
                <a:schemeClr val="bg2"/>
              </a:buClr>
              <a:buSzPts val="2400"/>
              <a:buNone/>
            </a:pPr>
            <a:r>
              <a:rPr lang="en-US" sz="3600" b="1" dirty="0">
                <a:solidFill>
                  <a:schemeClr val="bg2"/>
                </a:solidFill>
              </a:rPr>
              <a:t>How do these tests measure my child’s progress?</a:t>
            </a:r>
            <a:endParaRPr sz="3600" b="1" dirty="0">
              <a:solidFill>
                <a:schemeClr val="bg2"/>
              </a:solidFill>
            </a:endParaRP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b="1" dirty="0">
                <a:solidFill>
                  <a:schemeClr val="bg2"/>
                </a:solidFill>
              </a:rPr>
              <a:t>STAR assessments measure students’ progress through assessing their knowledge at the beginning, middle and end of the school year.</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b="1" dirty="0">
                <a:solidFill>
                  <a:schemeClr val="bg2"/>
                </a:solidFill>
              </a:rPr>
              <a:t>Georgia Milestones measure the students’ proficiency on grade level standards.</a:t>
            </a:r>
          </a:p>
          <a:p>
            <a:pPr marL="0" lvl="0" indent="0" algn="l" rtl="0">
              <a:lnSpc>
                <a:spcPct val="95000"/>
              </a:lnSpc>
              <a:spcBef>
                <a:spcPts val="1866"/>
              </a:spcBef>
              <a:spcAft>
                <a:spcPts val="0"/>
              </a:spcAft>
              <a:buClr>
                <a:schemeClr val="bg2"/>
              </a:buClr>
              <a:buSzPts val="2400"/>
              <a:buNone/>
            </a:pPr>
            <a:r>
              <a:rPr lang="en-US" sz="3600" b="1" dirty="0">
                <a:solidFill>
                  <a:schemeClr val="bg2"/>
                </a:solidFill>
              </a:rPr>
              <a:t>What proficiency level is my child expected to meet?</a:t>
            </a:r>
          </a:p>
          <a:p>
            <a:pPr marL="0" lvl="0" indent="0">
              <a:buClr>
                <a:schemeClr val="bg2"/>
              </a:buClr>
              <a:buSzPts val="2400"/>
              <a:buNone/>
            </a:pPr>
            <a:r>
              <a:rPr lang="en-US" b="1" dirty="0">
                <a:solidFill>
                  <a:schemeClr val="bg2"/>
                </a:solidFill>
              </a:rPr>
              <a:t>Each grade has an identified level of proficiency. The reports from each of these assessments indicate areas of strengths and weaknesses. </a:t>
            </a:r>
          </a:p>
          <a:p>
            <a:pPr marL="0" lvl="0" indent="0">
              <a:buClr>
                <a:schemeClr val="bg2"/>
              </a:buClr>
              <a:buSzPts val="2400"/>
              <a:buNone/>
            </a:pPr>
            <a:r>
              <a:rPr lang="en-US" sz="3600" b="1" dirty="0">
                <a:solidFill>
                  <a:schemeClr val="bg2"/>
                </a:solidFill>
              </a:rPr>
              <a:t>How can I access previous test performances, standards, and attendance about my child?</a:t>
            </a:r>
          </a:p>
          <a:p>
            <a:pPr marL="769545" lvl="1">
              <a:buClr>
                <a:schemeClr val="bg2"/>
              </a:buClr>
              <a:buSzPts val="2000"/>
              <a:buFont typeface="Arial" panose="020B0604020202020204" pitchFamily="34" charset="0"/>
              <a:buChar char="•"/>
            </a:pPr>
            <a:r>
              <a:rPr lang="en-US" b="1" dirty="0">
                <a:solidFill>
                  <a:schemeClr val="bg2"/>
                </a:solidFill>
              </a:rPr>
              <a:t>Parents/Caregivers can access information through Parental Portal and clicking on Statewide Longitudinal Data Systems (SLDS). </a:t>
            </a:r>
          </a:p>
        </p:txBody>
      </p:sp>
      <p:sp>
        <p:nvSpPr>
          <p:cNvPr id="4" name="Google Shape;215;p33">
            <a:extLst>
              <a:ext uri="{FF2B5EF4-FFF2-40B4-BE49-F238E27FC236}">
                <a16:creationId xmlns:a16="http://schemas.microsoft.com/office/drawing/2014/main" id="{139498C2-CC8D-4791-B5AA-56AF27C65512}"/>
              </a:ext>
            </a:extLst>
          </p:cNvPr>
          <p:cNvSpPr txBox="1">
            <a:spLocks noGrp="1"/>
          </p:cNvSpPr>
          <p:nvPr>
            <p:ph type="title"/>
          </p:nvPr>
        </p:nvSpPr>
        <p:spPr>
          <a:xfrm>
            <a:off x="201167" y="0"/>
            <a:ext cx="11987657" cy="1143000"/>
          </a:xfrm>
          <a:prstGeom prst="rect">
            <a:avLst/>
          </a:prstGeom>
          <a:noFill/>
          <a:ln>
            <a:noFill/>
          </a:ln>
        </p:spPr>
        <p:txBody>
          <a:bodyPr spcFirstLastPara="1" wrap="square" lIns="121875" tIns="60925" rIns="121875" bIns="60925" anchor="b" anchorCtr="0">
            <a:normAutofit fontScale="90000"/>
          </a:bodyPr>
          <a:lstStyle/>
          <a:p>
            <a:pPr marL="7205663" indent="-7205663">
              <a:buClr>
                <a:schemeClr val="dk2"/>
              </a:buClr>
              <a:buSzPts val="4400"/>
            </a:pPr>
            <a:r>
              <a:rPr lang="en-US" sz="4000" b="1" dirty="0">
                <a:solidFill>
                  <a:schemeClr val="dk2"/>
                </a:solidFill>
              </a:rPr>
              <a:t>Station 4: </a:t>
            </a:r>
            <a:r>
              <a:rPr lang="en-US" sz="4000" b="1" dirty="0">
                <a:solidFill>
                  <a:schemeClr val="bg2"/>
                </a:solidFill>
              </a:rPr>
              <a:t>Assessments &amp; Data – Counselor &amp; Testing Coordinator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B4A6-D4C7-40C8-B72A-1D595D81C52A}"/>
              </a:ext>
            </a:extLst>
          </p:cNvPr>
          <p:cNvSpPr>
            <a:spLocks noGrp="1"/>
          </p:cNvSpPr>
          <p:nvPr>
            <p:ph type="title"/>
          </p:nvPr>
        </p:nvSpPr>
        <p:spPr>
          <a:xfrm>
            <a:off x="301752" y="76200"/>
            <a:ext cx="10972911" cy="1397000"/>
          </a:xfrm>
        </p:spPr>
        <p:txBody>
          <a:bodyPr/>
          <a:lstStyle/>
          <a:p>
            <a:r>
              <a:rPr lang="en-US" b="1" dirty="0">
                <a:solidFill>
                  <a:schemeClr val="dk2"/>
                </a:solidFill>
              </a:rPr>
              <a:t>Station 4: </a:t>
            </a:r>
            <a:r>
              <a:rPr lang="en-US" b="1" dirty="0">
                <a:solidFill>
                  <a:schemeClr val="bg2"/>
                </a:solidFill>
              </a:rPr>
              <a:t>Assessments / Data – Counselor &amp; Testing Coordinator</a:t>
            </a:r>
            <a:endParaRPr lang="en-US" dirty="0"/>
          </a:p>
        </p:txBody>
      </p:sp>
      <p:sp>
        <p:nvSpPr>
          <p:cNvPr id="3" name="Text Placeholder 2">
            <a:extLst>
              <a:ext uri="{FF2B5EF4-FFF2-40B4-BE49-F238E27FC236}">
                <a16:creationId xmlns:a16="http://schemas.microsoft.com/office/drawing/2014/main" id="{31D66E98-CBDD-47AF-B7F4-CBF873753B85}"/>
              </a:ext>
            </a:extLst>
          </p:cNvPr>
          <p:cNvSpPr>
            <a:spLocks noGrp="1"/>
          </p:cNvSpPr>
          <p:nvPr>
            <p:ph type="body" idx="1"/>
          </p:nvPr>
        </p:nvSpPr>
        <p:spPr>
          <a:xfrm>
            <a:off x="0" y="1701800"/>
            <a:ext cx="6153912" cy="5080000"/>
          </a:xfrm>
        </p:spPr>
        <p:txBody>
          <a:bodyPr>
            <a:normAutofit/>
          </a:bodyPr>
          <a:lstStyle/>
          <a:p>
            <a:r>
              <a:rPr lang="en-US" sz="3600" dirty="0">
                <a:solidFill>
                  <a:schemeClr val="bg2"/>
                </a:solidFill>
              </a:rPr>
              <a:t>Georgia Insights</a:t>
            </a:r>
            <a:r>
              <a:rPr lang="en-US" dirty="0">
                <a:solidFill>
                  <a:schemeClr val="bg2"/>
                </a:solidFill>
              </a:rPr>
              <a:t> is an initiative of the Georgia Department of Education, focused on improving the clarity and accessibility of district and school-level data through public-friendly and easy-to-use dashboards.</a:t>
            </a:r>
          </a:p>
          <a:p>
            <a:r>
              <a:rPr lang="en-US" sz="3600" dirty="0">
                <a:solidFill>
                  <a:schemeClr val="bg2"/>
                </a:solidFill>
              </a:rPr>
              <a:t>You can be access it through </a:t>
            </a:r>
            <a:r>
              <a:rPr lang="en-US" sz="3600" dirty="0">
                <a:hlinkClick r:id="rId2"/>
              </a:rPr>
              <a:t>https://georgiainsights.gadoe.org/Pages/default.aspx</a:t>
            </a:r>
            <a:r>
              <a:rPr lang="en-US" sz="3600" dirty="0"/>
              <a:t> </a:t>
            </a:r>
            <a:endParaRPr lang="en-US" dirty="0"/>
          </a:p>
        </p:txBody>
      </p:sp>
      <p:pic>
        <p:nvPicPr>
          <p:cNvPr id="5" name="Picture 4">
            <a:extLst>
              <a:ext uri="{FF2B5EF4-FFF2-40B4-BE49-F238E27FC236}">
                <a16:creationId xmlns:a16="http://schemas.microsoft.com/office/drawing/2014/main" id="{48507785-B8D7-4236-B14F-4BA033CC7581}"/>
              </a:ext>
            </a:extLst>
          </p:cNvPr>
          <p:cNvPicPr>
            <a:picLocks noChangeAspect="1"/>
          </p:cNvPicPr>
          <p:nvPr/>
        </p:nvPicPr>
        <p:blipFill>
          <a:blip r:embed="rId3"/>
          <a:stretch>
            <a:fillRect/>
          </a:stretch>
        </p:blipFill>
        <p:spPr>
          <a:xfrm>
            <a:off x="6153912" y="2075688"/>
            <a:ext cx="5775358" cy="4480560"/>
          </a:xfrm>
          <a:prstGeom prst="rect">
            <a:avLst/>
          </a:prstGeom>
        </p:spPr>
      </p:pic>
    </p:spTree>
    <p:extLst>
      <p:ext uri="{BB962C8B-B14F-4D97-AF65-F5344CB8AC3E}">
        <p14:creationId xmlns:p14="http://schemas.microsoft.com/office/powerpoint/2010/main" val="1526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0896" y="76201"/>
            <a:ext cx="10963767" cy="2246376"/>
          </a:xfrm>
          <a:prstGeom prst="rect">
            <a:avLst/>
          </a:prstGeom>
          <a:noFill/>
          <a:ln>
            <a:noFill/>
          </a:ln>
        </p:spPr>
        <p:txBody>
          <a:bodyPr spcFirstLastPara="1" wrap="square" lIns="121875" tIns="60925" rIns="121875" bIns="60925" anchor="b" anchorCtr="0">
            <a:normAutofit fontScale="90000"/>
          </a:bodyPr>
          <a:lstStyle/>
          <a:p>
            <a:pPr lvl="0">
              <a:buSzPct val="100000"/>
            </a:pPr>
            <a:r>
              <a:rPr lang="en-US" b="1" dirty="0">
                <a:solidFill>
                  <a:schemeClr val="dk2"/>
                </a:solidFill>
              </a:rPr>
              <a:t>Station 5: Parent and Family Engagement School Coordinator</a:t>
            </a:r>
            <a:br>
              <a:rPr lang="en-US" b="1" dirty="0">
                <a:solidFill>
                  <a:schemeClr val="dk2"/>
                </a:solidFill>
              </a:rPr>
            </a:br>
            <a:br>
              <a:rPr lang="en-US" b="1" dirty="0">
                <a:solidFill>
                  <a:schemeClr val="dk2"/>
                </a:solidFill>
              </a:rPr>
            </a:br>
            <a:r>
              <a:rPr lang="en-US" b="1" dirty="0">
                <a:solidFill>
                  <a:schemeClr val="dk2"/>
                </a:solidFill>
              </a:rPr>
              <a:t>Parent and Family Engagement</a:t>
            </a:r>
            <a:endParaRPr dirty="0"/>
          </a:p>
        </p:txBody>
      </p:sp>
      <p:sp>
        <p:nvSpPr>
          <p:cNvPr id="228" name="Google Shape;228;p35"/>
          <p:cNvSpPr txBox="1">
            <a:spLocks noGrp="1"/>
          </p:cNvSpPr>
          <p:nvPr>
            <p:ph type="body" idx="1"/>
          </p:nvPr>
        </p:nvSpPr>
        <p:spPr>
          <a:xfrm>
            <a:off x="310896" y="5806440"/>
            <a:ext cx="10963767" cy="105156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Title I requires schools to develop strategies which build the capacity of parents to be involved in the education of their children. </a:t>
            </a:r>
            <a:endParaRPr b="1" dirty="0"/>
          </a:p>
          <a:p>
            <a:pPr marL="304747" lvl="0" indent="-152347" algn="l" rtl="0">
              <a:lnSpc>
                <a:spcPct val="95000"/>
              </a:lnSpc>
              <a:spcBef>
                <a:spcPts val="1866"/>
              </a:spcBef>
              <a:spcAft>
                <a:spcPts val="0"/>
              </a:spcAft>
              <a:buClr>
                <a:schemeClr val="dk1"/>
              </a:buClr>
              <a:buSzPts val="2400"/>
              <a:buNone/>
            </a:pPr>
            <a:endParaRPr b="1" dirty="0"/>
          </a:p>
          <a:p>
            <a:pPr marL="304747" lvl="0" indent="-152347" algn="l" rtl="0">
              <a:lnSpc>
                <a:spcPct val="95000"/>
              </a:lnSpc>
              <a:spcBef>
                <a:spcPts val="1866"/>
              </a:spcBef>
              <a:spcAft>
                <a:spcPts val="0"/>
              </a:spcAft>
              <a:buClr>
                <a:schemeClr val="dk1"/>
              </a:buClr>
              <a:buSzPts val="2400"/>
              <a:buNone/>
            </a:pPr>
            <a:endParaRPr b="1" dirty="0"/>
          </a:p>
        </p:txBody>
      </p:sp>
      <p:pic>
        <p:nvPicPr>
          <p:cNvPr id="229" name="Google Shape;229;p35"/>
          <p:cNvPicPr preferRelativeResize="0"/>
          <p:nvPr/>
        </p:nvPicPr>
        <p:blipFill rotWithShape="1">
          <a:blip r:embed="rId3">
            <a:alphaModFix/>
          </a:blip>
          <a:srcRect/>
          <a:stretch/>
        </p:blipFill>
        <p:spPr>
          <a:xfrm>
            <a:off x="4344853" y="3142257"/>
            <a:ext cx="2895851" cy="26641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01752" y="76200"/>
            <a:ext cx="10972911" cy="2209800"/>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a:t>
            </a:r>
            <a:br>
              <a:rPr lang="en-US" b="1" dirty="0">
                <a:solidFill>
                  <a:schemeClr val="dk2"/>
                </a:solidFill>
              </a:rPr>
            </a:br>
            <a:br>
              <a:rPr lang="en-US" b="1" dirty="0">
                <a:solidFill>
                  <a:schemeClr val="dk2"/>
                </a:solidFill>
              </a:rPr>
            </a:br>
            <a:r>
              <a:rPr lang="en-US" b="1" dirty="0">
                <a:solidFill>
                  <a:schemeClr val="dk2"/>
                </a:solidFill>
              </a:rPr>
              <a:t>Parent and Family Engagement</a:t>
            </a:r>
            <a:endParaRPr dirty="0"/>
          </a:p>
        </p:txBody>
      </p:sp>
      <p:sp>
        <p:nvSpPr>
          <p:cNvPr id="235" name="Google Shape;235;p36"/>
          <p:cNvSpPr txBox="1">
            <a:spLocks noGrp="1"/>
          </p:cNvSpPr>
          <p:nvPr>
            <p:ph type="body" idx="1"/>
          </p:nvPr>
        </p:nvSpPr>
        <p:spPr>
          <a:xfrm>
            <a:off x="301752" y="2651760"/>
            <a:ext cx="10972911" cy="420624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Parents/Legal Guardians have the right to participate in the education of their children.</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Studies have shown that children do better in school when their parents or guardians are actively engaged in their child’s learning.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Teachers, administrators, and our Parent Involvement Coordinator (PIC) are available to help!</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It is important for parents to provide their input and evaluate the School- and District-Level Parent-Family Engagement Plans!</a:t>
            </a:r>
            <a:endParaRPr b="1" dirty="0"/>
          </a:p>
          <a:p>
            <a:pPr marL="304747" lvl="0" indent="-152347" algn="l" rtl="0">
              <a:lnSpc>
                <a:spcPct val="95000"/>
              </a:lnSpc>
              <a:spcBef>
                <a:spcPts val="1866"/>
              </a:spcBef>
              <a:spcAft>
                <a:spcPts val="0"/>
              </a:spcAft>
              <a:buClr>
                <a:schemeClr val="dk1"/>
              </a:buClr>
              <a:buSzPts val="2400"/>
              <a:buNone/>
            </a:pPr>
            <a:endParaRPr b="1"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292608" y="76200"/>
            <a:ext cx="10982055" cy="2304288"/>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Parent Family Engagement</a:t>
            </a:r>
            <a:endParaRPr dirty="0"/>
          </a:p>
        </p:txBody>
      </p:sp>
      <p:sp>
        <p:nvSpPr>
          <p:cNvPr id="241" name="Google Shape;241;p37"/>
          <p:cNvSpPr txBox="1">
            <a:spLocks noGrp="1"/>
          </p:cNvSpPr>
          <p:nvPr>
            <p:ph type="body" idx="1"/>
          </p:nvPr>
        </p:nvSpPr>
        <p:spPr>
          <a:xfrm>
            <a:off x="292608" y="3163824"/>
            <a:ext cx="10982055" cy="3694176"/>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Connecting home and school</a:t>
            </a:r>
            <a:endParaRPr b="1" u="sng" dirty="0">
              <a:solidFill>
                <a:schemeClr val="dk2"/>
              </a:solidFill>
            </a:endParaRP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School–Parent–Student Compacts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Parent resources to use at home</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School-based Parent Involvement Coordinator</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Considerations for language, cultural diversity, parent disabilities, and work schedules</a:t>
            </a:r>
            <a:endParaRPr b="1" dirty="0"/>
          </a:p>
          <a:p>
            <a:pPr marL="304747" lvl="0" indent="-152347" algn="l" rtl="0">
              <a:lnSpc>
                <a:spcPct val="95000"/>
              </a:lnSpc>
              <a:spcBef>
                <a:spcPts val="1866"/>
              </a:spcBef>
              <a:spcAft>
                <a:spcPts val="0"/>
              </a:spcAft>
              <a:buClr>
                <a:schemeClr val="dk1"/>
              </a:buClr>
              <a:buSzPts val="2400"/>
              <a:buNone/>
            </a:pPr>
            <a:endParaRPr b="1" dirty="0"/>
          </a:p>
        </p:txBody>
      </p:sp>
      <p:pic>
        <p:nvPicPr>
          <p:cNvPr id="1030" name="Picture 6" descr="Parent Involvement In Schools Quotes. QuotesGram">
            <a:extLst>
              <a:ext uri="{FF2B5EF4-FFF2-40B4-BE49-F238E27FC236}">
                <a16:creationId xmlns:a16="http://schemas.microsoft.com/office/drawing/2014/main" id="{1546965A-47EB-47FB-AB6A-6CA84B1F7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690" y="1682496"/>
            <a:ext cx="4224527" cy="3602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283464" y="76199"/>
            <a:ext cx="11905361" cy="1450471"/>
          </a:xfrm>
          <a:prstGeom prst="rect">
            <a:avLst/>
          </a:prstGeom>
          <a:noFill/>
          <a:ln>
            <a:noFill/>
          </a:ln>
        </p:spPr>
        <p:txBody>
          <a:bodyPr spcFirstLastPara="1" wrap="square" lIns="121875" tIns="60925" rIns="121875" bIns="60925" anchor="b" anchorCtr="0">
            <a:noAutofit/>
          </a:bodyPr>
          <a:lstStyle/>
          <a:p>
            <a:pPr lvl="0">
              <a:buClr>
                <a:schemeClr val="dk2"/>
              </a:buClr>
              <a:buSzPts val="4400"/>
            </a:pPr>
            <a:r>
              <a:rPr lang="en-US" sz="3200" b="1" dirty="0">
                <a:solidFill>
                  <a:schemeClr val="dk2"/>
                </a:solidFill>
              </a:rPr>
              <a:t>Station 5: Parent and Family Engagement School Coordinator </a:t>
            </a:r>
            <a:br>
              <a:rPr lang="en-US" sz="3200" b="1" dirty="0">
                <a:solidFill>
                  <a:schemeClr val="dk2"/>
                </a:solidFill>
              </a:rPr>
            </a:br>
            <a:br>
              <a:rPr lang="en-US" sz="1000" b="1" dirty="0">
                <a:solidFill>
                  <a:schemeClr val="dk2"/>
                </a:solidFill>
              </a:rPr>
            </a:br>
            <a:r>
              <a:rPr lang="en-US" sz="3200" b="1" dirty="0">
                <a:solidFill>
                  <a:schemeClr val="dk2"/>
                </a:solidFill>
              </a:rPr>
              <a:t>Parent and Family Engagement</a:t>
            </a:r>
            <a:endParaRPr sz="3200" dirty="0"/>
          </a:p>
        </p:txBody>
      </p:sp>
      <p:sp>
        <p:nvSpPr>
          <p:cNvPr id="248" name="Google Shape;248;p38"/>
          <p:cNvSpPr txBox="1">
            <a:spLocks noGrp="1"/>
          </p:cNvSpPr>
          <p:nvPr>
            <p:ph type="body" idx="1"/>
          </p:nvPr>
        </p:nvSpPr>
        <p:spPr>
          <a:xfrm>
            <a:off x="283117" y="1526671"/>
            <a:ext cx="11905708" cy="5575169"/>
          </a:xfrm>
          <a:prstGeom prst="rect">
            <a:avLst/>
          </a:prstGeom>
          <a:noFill/>
          <a:ln>
            <a:noFill/>
          </a:ln>
        </p:spPr>
        <p:txBody>
          <a:bodyPr spcFirstLastPara="1" wrap="square" lIns="121875" tIns="60925" rIns="121875" bIns="60925" anchor="t" anchorCtr="0">
            <a:normAutofit fontScale="92500" lnSpcReduction="10000"/>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What is the district’s Parent and Family Engagement (PFE) Plan?</a:t>
            </a:r>
            <a:endParaRPr b="1" dirty="0"/>
          </a:p>
          <a:p>
            <a:pPr marL="731392" lvl="1" indent="-304747" algn="l" rtl="0">
              <a:lnSpc>
                <a:spcPct val="95000"/>
              </a:lnSpc>
              <a:spcBef>
                <a:spcPts val="1066"/>
              </a:spcBef>
              <a:spcAft>
                <a:spcPts val="0"/>
              </a:spcAft>
              <a:buClr>
                <a:schemeClr val="bg2"/>
              </a:buClr>
              <a:buSzPts val="2000"/>
              <a:buChar char="–"/>
            </a:pPr>
            <a:r>
              <a:rPr lang="en-US" b="1" dirty="0">
                <a:solidFill>
                  <a:schemeClr val="bg2"/>
                </a:solidFill>
                <a:hlinkClick r:id="rId3"/>
              </a:rPr>
              <a:t>District Website Parent and Family Engagement Resources</a:t>
            </a:r>
            <a:endParaRPr b="1" dirty="0">
              <a:solidFill>
                <a:schemeClr val="bg2"/>
              </a:solidFill>
            </a:endParaRPr>
          </a:p>
          <a:p>
            <a:pPr marL="731392" lvl="1" indent="-304747" algn="l" rtl="0">
              <a:lnSpc>
                <a:spcPct val="95000"/>
              </a:lnSpc>
              <a:spcBef>
                <a:spcPts val="1066"/>
              </a:spcBef>
              <a:spcAft>
                <a:spcPts val="0"/>
              </a:spcAft>
              <a:buClr>
                <a:schemeClr val="bg2"/>
              </a:buClr>
              <a:buSzPts val="2000"/>
              <a:buChar char="–"/>
            </a:pPr>
            <a:r>
              <a:rPr lang="en-US" b="1" dirty="0">
                <a:solidFill>
                  <a:schemeClr val="bg2"/>
                </a:solidFill>
              </a:rPr>
              <a:t>The District’s PFE Plan developed by parents and school is to improve communication and participation of parents and family members in school activities at the district level.</a:t>
            </a:r>
            <a:endParaRPr b="1" dirty="0">
              <a:solidFill>
                <a:schemeClr val="bg2"/>
              </a:solidFill>
            </a:endParaRP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What is the school’s Parent and Family Engagement Plan?</a:t>
            </a:r>
            <a:endParaRPr b="1" dirty="0"/>
          </a:p>
          <a:p>
            <a:pPr marL="731392" lvl="1" indent="-304747" algn="l" rtl="0">
              <a:lnSpc>
                <a:spcPct val="95000"/>
              </a:lnSpc>
              <a:spcBef>
                <a:spcPts val="1066"/>
              </a:spcBef>
              <a:spcAft>
                <a:spcPts val="0"/>
              </a:spcAft>
              <a:buClr>
                <a:schemeClr val="bg2"/>
              </a:buClr>
              <a:buSzPts val="2000"/>
              <a:buChar char="–"/>
            </a:pPr>
            <a:r>
              <a:rPr lang="en-US" b="1" dirty="0">
                <a:solidFill>
                  <a:srgbClr val="7030A0"/>
                </a:solidFill>
                <a:hlinkClick r:id="rId4"/>
              </a:rPr>
              <a:t>Altamaha Website</a:t>
            </a:r>
            <a:endParaRPr b="1" dirty="0">
              <a:solidFill>
                <a:srgbClr val="7030A0"/>
              </a:solidFill>
            </a:endParaRPr>
          </a:p>
          <a:p>
            <a:pPr marL="731392" lvl="1" indent="-304747">
              <a:buClr>
                <a:schemeClr val="bg2"/>
              </a:buClr>
              <a:buSzPts val="2000"/>
            </a:pPr>
            <a:r>
              <a:rPr lang="en-US" b="1" dirty="0">
                <a:solidFill>
                  <a:schemeClr val="bg2"/>
                </a:solidFill>
              </a:rPr>
              <a:t>The School’s PFE Plan developed by parents and school is to improve communication and participation of parents and family members in school activities.</a:t>
            </a: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What is a School-Parent Compact? (Handout)</a:t>
            </a:r>
            <a:endParaRPr b="1" dirty="0"/>
          </a:p>
          <a:p>
            <a:pPr marL="731392" lvl="1" indent="-304747">
              <a:buClr>
                <a:schemeClr val="bg2"/>
              </a:buClr>
              <a:buSzPts val="2000"/>
            </a:pPr>
            <a:r>
              <a:rPr lang="en-US" b="1" dirty="0">
                <a:solidFill>
                  <a:schemeClr val="bg2"/>
                </a:solidFill>
              </a:rPr>
              <a:t>Altamaha School-Parent compact is an agreement with parents, teachers, and students. This agreement tells how parents and teachers will:</a:t>
            </a:r>
          </a:p>
          <a:p>
            <a:pPr marL="1188592" lvl="2" indent="-304747">
              <a:buClr>
                <a:schemeClr val="bg2"/>
              </a:buClr>
              <a:buSzPts val="2000"/>
            </a:pPr>
            <a:r>
              <a:rPr lang="en-US" b="1" dirty="0">
                <a:solidFill>
                  <a:schemeClr val="bg2"/>
                </a:solidFill>
              </a:rPr>
              <a:t>Support all students to obtain and exceed grade level standards. </a:t>
            </a:r>
          </a:p>
          <a:p>
            <a:pPr marL="1188592" lvl="2" indent="-304747">
              <a:buClr>
                <a:schemeClr val="bg2"/>
              </a:buClr>
              <a:buSzPts val="2000"/>
            </a:pPr>
            <a:r>
              <a:rPr lang="en-US" b="1" dirty="0">
                <a:solidFill>
                  <a:schemeClr val="bg2"/>
                </a:solidFill>
              </a:rPr>
              <a:t>Share strategies with parents that can be used at home. </a:t>
            </a:r>
          </a:p>
          <a:p>
            <a:pPr marL="1188592" lvl="2" indent="-304747">
              <a:buClr>
                <a:schemeClr val="bg2"/>
              </a:buClr>
              <a:buSzPts val="2000"/>
            </a:pPr>
            <a:r>
              <a:rPr lang="en-US" b="1" dirty="0">
                <a:solidFill>
                  <a:schemeClr val="bg2"/>
                </a:solidFill>
              </a:rPr>
              <a:t>Describe basic skills that need to be mastered as a firm foundation for developing higher level knowledge and skills</a:t>
            </a:r>
            <a:endParaRPr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310896" y="0"/>
            <a:ext cx="10963767" cy="2825495"/>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What opportunities does the school provide for parent engagement?</a:t>
            </a:r>
            <a:endParaRPr b="1" dirty="0"/>
          </a:p>
        </p:txBody>
      </p:sp>
      <p:sp>
        <p:nvSpPr>
          <p:cNvPr id="254" name="Google Shape;254;p39"/>
          <p:cNvSpPr txBox="1">
            <a:spLocks noGrp="1"/>
          </p:cNvSpPr>
          <p:nvPr>
            <p:ph type="body" idx="1"/>
          </p:nvPr>
        </p:nvSpPr>
        <p:spPr>
          <a:xfrm>
            <a:off x="310896" y="3465575"/>
            <a:ext cx="10963767" cy="3346704"/>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95000"/>
              </a:lnSpc>
              <a:spcBef>
                <a:spcPts val="0"/>
              </a:spcBef>
              <a:spcAft>
                <a:spcPts val="0"/>
              </a:spcAft>
              <a:buClrTx/>
              <a:buSzPts val="2400"/>
              <a:buChar char="•"/>
            </a:pPr>
            <a:r>
              <a:rPr lang="en-US" sz="3200" b="1" dirty="0">
                <a:solidFill>
                  <a:schemeClr val="bg2"/>
                </a:solidFill>
              </a:rPr>
              <a:t>Schoolwide Curriculum Events </a:t>
            </a:r>
            <a:endParaRPr sz="3200" b="1" dirty="0">
              <a:solidFill>
                <a:schemeClr val="bg2"/>
              </a:solidFill>
            </a:endParaRPr>
          </a:p>
          <a:p>
            <a:pPr marL="304747" lvl="0" indent="-304747" algn="l" rtl="0">
              <a:lnSpc>
                <a:spcPct val="95000"/>
              </a:lnSpc>
              <a:spcBef>
                <a:spcPts val="1866"/>
              </a:spcBef>
              <a:spcAft>
                <a:spcPts val="0"/>
              </a:spcAft>
              <a:buClrTx/>
              <a:buSzPts val="2400"/>
              <a:buChar char="•"/>
            </a:pPr>
            <a:r>
              <a:rPr lang="en-US" sz="3200" b="1" dirty="0">
                <a:solidFill>
                  <a:schemeClr val="bg2"/>
                </a:solidFill>
              </a:rPr>
              <a:t>Small-Group Parent Academic Workshops</a:t>
            </a:r>
            <a:endParaRPr sz="3200" b="1" dirty="0">
              <a:solidFill>
                <a:schemeClr val="bg2"/>
              </a:solidFill>
            </a:endParaRPr>
          </a:p>
          <a:p>
            <a:pPr marL="304747" lvl="0" indent="-304747" algn="l" rtl="0">
              <a:lnSpc>
                <a:spcPct val="95000"/>
              </a:lnSpc>
              <a:spcBef>
                <a:spcPts val="1866"/>
              </a:spcBef>
              <a:spcAft>
                <a:spcPts val="0"/>
              </a:spcAft>
              <a:buClrTx/>
              <a:buSzPts val="2400"/>
              <a:buChar char="•"/>
            </a:pPr>
            <a:r>
              <a:rPr lang="en-US" sz="3200" b="1" dirty="0">
                <a:solidFill>
                  <a:schemeClr val="bg2"/>
                </a:solidFill>
              </a:rPr>
              <a:t>Parent-Teacher Conferences </a:t>
            </a:r>
            <a:endParaRPr sz="3200" b="1" dirty="0">
              <a:solidFill>
                <a:schemeClr val="bg2"/>
              </a:solidFill>
            </a:endParaRPr>
          </a:p>
          <a:p>
            <a:pPr marL="304747" lvl="0" indent="-304747" algn="l" rtl="0">
              <a:lnSpc>
                <a:spcPct val="95000"/>
              </a:lnSpc>
              <a:spcBef>
                <a:spcPts val="1866"/>
              </a:spcBef>
              <a:spcAft>
                <a:spcPts val="0"/>
              </a:spcAft>
              <a:buClrTx/>
              <a:buSzPts val="2400"/>
              <a:buChar char="•"/>
            </a:pPr>
            <a:r>
              <a:rPr lang="en-US" sz="3200" b="1" dirty="0">
                <a:solidFill>
                  <a:schemeClr val="bg2"/>
                </a:solidFill>
              </a:rPr>
              <a:t>Parent decision making opportunities through Title I meetings, PTO meetings, and school council meetings</a:t>
            </a:r>
            <a:endParaRPr sz="3200"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301751" y="21653"/>
            <a:ext cx="11887073" cy="2465515"/>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Parent Notifications </a:t>
            </a:r>
            <a:endParaRPr dirty="0"/>
          </a:p>
        </p:txBody>
      </p:sp>
      <p:sp>
        <p:nvSpPr>
          <p:cNvPr id="260" name="Google Shape;260;p40"/>
          <p:cNvSpPr txBox="1">
            <a:spLocks noGrp="1"/>
          </p:cNvSpPr>
          <p:nvPr>
            <p:ph type="body" idx="1"/>
          </p:nvPr>
        </p:nvSpPr>
        <p:spPr>
          <a:xfrm>
            <a:off x="301751" y="3227832"/>
            <a:ext cx="10972911" cy="3429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Parents’ Right to Know – Teacher Qualifications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Notice to Parents of English Learners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Student Achievement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Out-of-Zone Request/</a:t>
            </a:r>
            <a:r>
              <a:rPr lang="en-US" b="1" dirty="0" err="1">
                <a:solidFill>
                  <a:schemeClr val="dk2"/>
                </a:solidFill>
              </a:rPr>
              <a:t>Intradistrict</a:t>
            </a:r>
            <a:r>
              <a:rPr lang="en-US" b="1" dirty="0">
                <a:solidFill>
                  <a:schemeClr val="dk2"/>
                </a:solidFill>
              </a:rPr>
              <a:t> Transfer </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Complaint Procedures </a:t>
            </a:r>
            <a:endParaRPr b="1" dirty="0"/>
          </a:p>
          <a:p>
            <a:pPr marL="304747" lvl="0" indent="-152347" algn="l" rtl="0">
              <a:lnSpc>
                <a:spcPct val="95000"/>
              </a:lnSpc>
              <a:spcBef>
                <a:spcPts val="1866"/>
              </a:spcBef>
              <a:spcAft>
                <a:spcPts val="0"/>
              </a:spcAft>
              <a:buClr>
                <a:schemeClr val="dk1"/>
              </a:buClr>
              <a:buSzPts val="2400"/>
              <a:buNone/>
            </a:pPr>
            <a:endParaRPr b="1" dirty="0"/>
          </a:p>
        </p:txBody>
      </p:sp>
      <p:pic>
        <p:nvPicPr>
          <p:cNvPr id="261" name="Google Shape;261;p40"/>
          <p:cNvPicPr preferRelativeResize="0"/>
          <p:nvPr/>
        </p:nvPicPr>
        <p:blipFill rotWithShape="1">
          <a:blip r:embed="rId3">
            <a:alphaModFix/>
          </a:blip>
          <a:srcRect/>
          <a:stretch/>
        </p:blipFill>
        <p:spPr>
          <a:xfrm>
            <a:off x="5559552" y="1374391"/>
            <a:ext cx="2054609" cy="20546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295275" y="0"/>
            <a:ext cx="11793093" cy="1505712"/>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solidFill>
                  <a:schemeClr val="dk2"/>
                </a:solidFill>
              </a:rPr>
              <a:t>Station 1 – Welcome Entrance </a:t>
            </a:r>
            <a:br>
              <a:rPr lang="en-US" b="1" dirty="0">
                <a:solidFill>
                  <a:schemeClr val="dk2"/>
                </a:solidFill>
              </a:rPr>
            </a:br>
            <a:br>
              <a:rPr lang="en-US" sz="1600" b="1" dirty="0">
                <a:solidFill>
                  <a:schemeClr val="dk2"/>
                </a:solidFill>
              </a:rPr>
            </a:br>
            <a:r>
              <a:rPr lang="en-US" b="1" dirty="0">
                <a:solidFill>
                  <a:schemeClr val="dk2"/>
                </a:solidFill>
              </a:rPr>
              <a:t>School’s Vision, Mission, and Beliefs</a:t>
            </a:r>
            <a:endParaRPr dirty="0"/>
          </a:p>
        </p:txBody>
      </p:sp>
      <p:sp>
        <p:nvSpPr>
          <p:cNvPr id="106" name="Google Shape;106;p16"/>
          <p:cNvSpPr txBox="1">
            <a:spLocks noGrp="1"/>
          </p:cNvSpPr>
          <p:nvPr>
            <p:ph type="body" idx="1"/>
          </p:nvPr>
        </p:nvSpPr>
        <p:spPr>
          <a:xfrm>
            <a:off x="295275" y="1755648"/>
            <a:ext cx="11715750" cy="5102352"/>
          </a:xfrm>
          <a:prstGeom prst="rect">
            <a:avLst/>
          </a:prstGeom>
          <a:noFill/>
          <a:ln>
            <a:noFill/>
          </a:ln>
        </p:spPr>
        <p:txBody>
          <a:bodyPr spcFirstLastPara="1" wrap="square" lIns="121875" tIns="60925" rIns="121875" bIns="60925" anchor="t" anchorCtr="0">
            <a:noAutofit/>
          </a:bodyPr>
          <a:lstStyle/>
          <a:p>
            <a:pPr marL="342900" eaLnBrk="0" fontAlgn="base" hangingPunct="0">
              <a:lnSpc>
                <a:spcPct val="100000"/>
              </a:lnSpc>
              <a:spcBef>
                <a:spcPts val="0"/>
              </a:spcBef>
              <a:buClrTx/>
              <a:buSzTx/>
            </a:pPr>
            <a:r>
              <a:rPr lang="en-US" sz="2000" b="1" dirty="0">
                <a:solidFill>
                  <a:schemeClr val="bg2"/>
                </a:solidFill>
                <a:latin typeface="Times New Roman" panose="02020603050405020304" pitchFamily="18" charset="0"/>
                <a:cs typeface="Times New Roman" panose="02020603050405020304" pitchFamily="18" charset="0"/>
              </a:rPr>
              <a:t>School Motto:  </a:t>
            </a:r>
          </a:p>
          <a:p>
            <a:pPr marL="800100" lvl="1" eaLnBrk="0" fontAlgn="base" hangingPunct="0">
              <a:lnSpc>
                <a:spcPct val="100000"/>
              </a:lnSpc>
              <a:spcBef>
                <a:spcPts val="0"/>
              </a:spcBef>
              <a:buClrTx/>
              <a:buSzTx/>
              <a:buFont typeface="Wingdings" panose="05000000000000000000" pitchFamily="2" charset="2"/>
              <a:buChar char="Ø"/>
            </a:pPr>
            <a:r>
              <a:rPr lang="en-US" altLang="en-US" b="1" dirty="0">
                <a:solidFill>
                  <a:schemeClr val="bg2"/>
                </a:solidFill>
                <a:latin typeface="Times New Roman" panose="02020603050405020304" pitchFamily="18" charset="0"/>
                <a:cs typeface="Times New Roman" panose="02020603050405020304" pitchFamily="18" charset="0"/>
              </a:rPr>
              <a:t>A Hornet's LIFE - Learning Is For Ever</a:t>
            </a:r>
          </a:p>
          <a:p>
            <a:pPr marL="342900">
              <a:lnSpc>
                <a:spcPct val="100000"/>
              </a:lnSpc>
              <a:spcBef>
                <a:spcPts val="0"/>
              </a:spcBef>
              <a:buClr>
                <a:schemeClr val="dk2"/>
              </a:buClr>
              <a:buSzPts val="2400"/>
              <a:buFont typeface="Arial" panose="020B0604020202020204" pitchFamily="34" charset="0"/>
              <a:buChar char="•"/>
            </a:pPr>
            <a:r>
              <a:rPr lang="en-US" sz="2000" b="1" dirty="0">
                <a:solidFill>
                  <a:schemeClr val="bg2"/>
                </a:solidFill>
                <a:latin typeface="Times New Roman" panose="02020603050405020304" pitchFamily="18" charset="0"/>
                <a:cs typeface="Times New Roman" panose="02020603050405020304" pitchFamily="18" charset="0"/>
              </a:rPr>
              <a:t>Vision:  </a:t>
            </a:r>
          </a:p>
          <a:p>
            <a:pPr marL="800100" lvl="1">
              <a:lnSpc>
                <a:spcPct val="100000"/>
              </a:lnSpc>
              <a:spcBef>
                <a:spcPts val="0"/>
              </a:spcBef>
              <a:buClr>
                <a:schemeClr val="dk2"/>
              </a:buClr>
              <a:buSzPts val="2400"/>
              <a:buFont typeface="Wingdings" panose="05000000000000000000" pitchFamily="2" charset="2"/>
              <a:buChar char="Ø"/>
            </a:pPr>
            <a:r>
              <a:rPr lang="en-US" b="1" dirty="0">
                <a:solidFill>
                  <a:schemeClr val="bg2"/>
                </a:solidFill>
                <a:latin typeface="Times New Roman" panose="02020603050405020304" pitchFamily="18" charset="0"/>
                <a:cs typeface="Times New Roman" panose="02020603050405020304" pitchFamily="18" charset="0"/>
              </a:rPr>
              <a:t>Altamaha Elementary School will be a school of excellence for all learners.</a:t>
            </a:r>
          </a:p>
          <a:p>
            <a:pPr marL="304747" indent="-304747">
              <a:lnSpc>
                <a:spcPct val="100000"/>
              </a:lnSpc>
              <a:spcBef>
                <a:spcPts val="0"/>
              </a:spcBef>
              <a:buClr>
                <a:schemeClr val="dk2"/>
              </a:buClr>
              <a:buSzPts val="2400"/>
            </a:pPr>
            <a:r>
              <a:rPr lang="en-US" sz="2000" b="1" dirty="0">
                <a:solidFill>
                  <a:schemeClr val="bg2"/>
                </a:solidFill>
                <a:latin typeface="Times New Roman" panose="02020603050405020304" pitchFamily="18" charset="0"/>
                <a:cs typeface="Times New Roman" panose="02020603050405020304" pitchFamily="18" charset="0"/>
              </a:rPr>
              <a:t>Mission:  </a:t>
            </a: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chemeClr val="bg2"/>
                </a:solidFill>
                <a:latin typeface="Times New Roman" panose="02020603050405020304" pitchFamily="18" charset="0"/>
                <a:cs typeface="Times New Roman" panose="02020603050405020304" pitchFamily="18" charset="0"/>
              </a:rPr>
              <a:t>We are committed to educate all students to their highest potential, encourage social responsibility, and promote life long learning!</a:t>
            </a:r>
          </a:p>
          <a:p>
            <a:pPr marL="304747" lvl="0" indent="-304747" algn="l" rtl="0">
              <a:lnSpc>
                <a:spcPct val="100000"/>
              </a:lnSpc>
              <a:spcBef>
                <a:spcPts val="0"/>
              </a:spcBef>
              <a:buClr>
                <a:schemeClr val="dk2"/>
              </a:buClr>
              <a:buSzPts val="2400"/>
              <a:buChar char="•"/>
            </a:pPr>
            <a:r>
              <a:rPr lang="en-US" sz="2000" b="1" dirty="0">
                <a:solidFill>
                  <a:schemeClr val="dk2"/>
                </a:solidFill>
                <a:latin typeface="Times New Roman" panose="02020603050405020304" pitchFamily="18" charset="0"/>
                <a:cs typeface="Times New Roman" panose="02020603050405020304" pitchFamily="18" charset="0"/>
              </a:rPr>
              <a:t>Beliefs:  </a:t>
            </a:r>
            <a:r>
              <a:rPr lang="en-US" altLang="en-US" sz="2000" b="1" dirty="0">
                <a:solidFill>
                  <a:srgbClr val="333333"/>
                </a:solidFill>
                <a:latin typeface="Times New Roman" panose="02020603050405020304" pitchFamily="18" charset="0"/>
                <a:cs typeface="Times New Roman" panose="02020603050405020304" pitchFamily="18" charset="0"/>
              </a:rPr>
              <a:t>As a school, we believe that</a:t>
            </a:r>
            <a:endParaRPr lang="en-US" altLang="en-US" sz="2000" b="1" dirty="0">
              <a:solidFill>
                <a:schemeClr val="tx1"/>
              </a:solidFill>
              <a:latin typeface="Times New Roman" panose="02020603050405020304" pitchFamily="18" charset="0"/>
              <a:cs typeface="Times New Roman" panose="02020603050405020304" pitchFamily="18" charset="0"/>
            </a:endParaRP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rgbClr val="333333"/>
                </a:solidFill>
                <a:latin typeface="Times New Roman" panose="02020603050405020304" pitchFamily="18" charset="0"/>
                <a:cs typeface="Times New Roman" panose="02020603050405020304" pitchFamily="18" charset="0"/>
              </a:rPr>
              <a:t>The school, home and community work together in a positive, supportive manner to enhance learning.</a:t>
            </a: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rgbClr val="333333"/>
                </a:solidFill>
                <a:latin typeface="Times New Roman" panose="02020603050405020304" pitchFamily="18" charset="0"/>
                <a:cs typeface="Times New Roman" panose="02020603050405020304" pitchFamily="18" charset="0"/>
              </a:rPr>
              <a:t>Teaching essential academics, social skills, and character values enables students to become productive citizens.</a:t>
            </a: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rgbClr val="333333"/>
                </a:solidFill>
                <a:latin typeface="Times New Roman" panose="02020603050405020304" pitchFamily="18" charset="0"/>
                <a:cs typeface="Times New Roman" panose="02020603050405020304" pitchFamily="18" charset="0"/>
              </a:rPr>
              <a:t>As unique individuals, students learn according to their varying abilities, styles and goals.</a:t>
            </a: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rgbClr val="333333"/>
                </a:solidFill>
                <a:latin typeface="Times New Roman" panose="02020603050405020304" pitchFamily="18" charset="0"/>
                <a:cs typeface="Times New Roman" panose="02020603050405020304" pitchFamily="18" charset="0"/>
              </a:rPr>
              <a:t>Well-maintained facilities, equipment, and current technological resources provide an environment conducive to learning.</a:t>
            </a:r>
          </a:p>
          <a:p>
            <a:pPr marL="800100" lvl="1">
              <a:lnSpc>
                <a:spcPct val="100000"/>
              </a:lnSpc>
              <a:spcBef>
                <a:spcPts val="0"/>
              </a:spcBef>
              <a:buClr>
                <a:schemeClr val="dk2"/>
              </a:buClr>
              <a:buSzPts val="2400"/>
              <a:buFont typeface="Wingdings" panose="05000000000000000000" pitchFamily="2" charset="2"/>
              <a:buChar char="Ø"/>
            </a:pPr>
            <a:r>
              <a:rPr lang="en-US" altLang="en-US" b="1" dirty="0">
                <a:solidFill>
                  <a:srgbClr val="333333"/>
                </a:solidFill>
                <a:latin typeface="Times New Roman" panose="02020603050405020304" pitchFamily="18" charset="0"/>
                <a:cs typeface="Times New Roman" panose="02020603050405020304" pitchFamily="18" charset="0"/>
              </a:rPr>
              <a:t>Students learn best in a safe, secure and orderly environment.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283464" y="76200"/>
            <a:ext cx="10991199" cy="2164080"/>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What is Parent’s Right to Know?</a:t>
            </a:r>
            <a:endParaRPr dirty="0"/>
          </a:p>
        </p:txBody>
      </p:sp>
      <p:sp>
        <p:nvSpPr>
          <p:cNvPr id="267" name="Google Shape;267;p41"/>
          <p:cNvSpPr txBox="1">
            <a:spLocks noGrp="1"/>
          </p:cNvSpPr>
          <p:nvPr>
            <p:ph type="body" idx="1"/>
          </p:nvPr>
        </p:nvSpPr>
        <p:spPr>
          <a:xfrm>
            <a:off x="283464" y="2487168"/>
            <a:ext cx="11622024" cy="4142232"/>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sz="2800" b="1" dirty="0">
                <a:solidFill>
                  <a:schemeClr val="dk2"/>
                </a:solidFill>
              </a:rPr>
              <a:t>All schools must provide notification to all parents regarding their right to request teacher and paraprofessional qualifications. This parent right-to-know notification must be shared at the start of the school </a:t>
            </a:r>
            <a:r>
              <a:rPr lang="en-US" sz="2800" b="1" dirty="0">
                <a:solidFill>
                  <a:schemeClr val="bg2"/>
                </a:solidFill>
              </a:rPr>
              <a:t>year.</a:t>
            </a:r>
            <a:endParaRPr sz="2800" b="1" dirty="0">
              <a:solidFill>
                <a:schemeClr val="bg2"/>
              </a:solidFill>
            </a:endParaRPr>
          </a:p>
          <a:p>
            <a:pPr marL="769545" lvl="1">
              <a:buClrTx/>
              <a:buSzPts val="2000"/>
              <a:buFont typeface="Wingdings" panose="05000000000000000000" pitchFamily="2" charset="2"/>
              <a:buChar char="§"/>
            </a:pPr>
            <a:r>
              <a:rPr lang="en-US" sz="2800" b="1" dirty="0">
                <a:solidFill>
                  <a:schemeClr val="bg2"/>
                </a:solidFill>
              </a:rPr>
              <a:t>Student Handbook p. 33 </a:t>
            </a:r>
            <a:endParaRPr sz="2800" b="1" dirty="0">
              <a:solidFill>
                <a:schemeClr val="bg2"/>
              </a:solidFill>
            </a:endParaRPr>
          </a:p>
          <a:p>
            <a:pPr marL="769545" lvl="1">
              <a:buClrTx/>
              <a:buSzPts val="2000"/>
              <a:buFont typeface="Wingdings" panose="05000000000000000000" pitchFamily="2" charset="2"/>
              <a:buChar char="§"/>
            </a:pPr>
            <a:r>
              <a:rPr lang="en-US" sz="2800" b="1" dirty="0">
                <a:solidFill>
                  <a:schemeClr val="bg2"/>
                </a:solidFill>
              </a:rPr>
              <a:t>Parent and Family Engagement Resources (</a:t>
            </a:r>
            <a:r>
              <a:rPr lang="en-US" sz="2800" b="1" dirty="0">
                <a:solidFill>
                  <a:srgbClr val="7030A0"/>
                </a:solidFill>
                <a:hlinkClick r:id="rId3"/>
              </a:rPr>
              <a:t>Altamaha Website</a:t>
            </a:r>
            <a:r>
              <a:rPr lang="en-US" sz="2800" b="1" dirty="0">
                <a:solidFill>
                  <a:schemeClr val="bg2"/>
                </a:solidFill>
                <a:hlinkClick r:id="rId3"/>
              </a:rPr>
              <a:t>)</a:t>
            </a:r>
            <a:endParaRPr lang="en-US" sz="2800" b="1" dirty="0">
              <a:solidFill>
                <a:schemeClr val="bg2"/>
              </a:solidFill>
            </a:endParaRPr>
          </a:p>
          <a:p>
            <a:pPr marL="1169595" lvl="2" indent="-285750">
              <a:buClrTx/>
              <a:buSzPts val="2000"/>
              <a:buFont typeface="Wingdings" panose="05000000000000000000" pitchFamily="2" charset="2"/>
              <a:buChar char="§"/>
            </a:pPr>
            <a:r>
              <a:rPr lang="en-US" sz="2800" b="1" dirty="0">
                <a:solidFill>
                  <a:schemeClr val="bg2"/>
                </a:solidFill>
                <a:hlinkClick r:id="rId4"/>
              </a:rPr>
              <a:t>Parent’s Right to Know</a:t>
            </a:r>
            <a:endParaRPr sz="2800"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274320" y="76200"/>
            <a:ext cx="11000343" cy="2639568"/>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Notice to Parents of English Language Learners</a:t>
            </a:r>
            <a:endParaRPr dirty="0"/>
          </a:p>
        </p:txBody>
      </p:sp>
      <p:sp>
        <p:nvSpPr>
          <p:cNvPr id="273" name="Google Shape;273;p42"/>
          <p:cNvSpPr txBox="1">
            <a:spLocks noGrp="1"/>
          </p:cNvSpPr>
          <p:nvPr>
            <p:ph type="body" idx="1"/>
          </p:nvPr>
        </p:nvSpPr>
        <p:spPr>
          <a:xfrm>
            <a:off x="274320" y="3014471"/>
            <a:ext cx="11717655" cy="4108705"/>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sz="3600" dirty="0">
                <a:solidFill>
                  <a:schemeClr val="dk2"/>
                </a:solidFill>
              </a:rPr>
              <a:t>Local educational agencies (LEAs) are required to send notification, in a language and format appropriate for the reader, to parents of ELs who have been selected to participate in the LEA’s Title III or Title I supplemental language program. This notice also permits the parent to waive participation in the Title-funded services. </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283464" y="0"/>
            <a:ext cx="10991199" cy="2231136"/>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solidFill>
                  <a:schemeClr val="dk2"/>
                </a:solidFill>
              </a:rPr>
              <a:t>Station 5: Parent and Family Engagement School Coordinator</a:t>
            </a:r>
            <a:br>
              <a:rPr lang="en-US" b="1" dirty="0">
                <a:solidFill>
                  <a:schemeClr val="dk2"/>
                </a:solidFill>
              </a:rPr>
            </a:br>
            <a:br>
              <a:rPr lang="en-US" sz="2000" b="1" dirty="0">
                <a:solidFill>
                  <a:schemeClr val="dk2"/>
                </a:solidFill>
              </a:rPr>
            </a:br>
            <a:r>
              <a:rPr lang="en-US" b="1" dirty="0">
                <a:solidFill>
                  <a:schemeClr val="dk2"/>
                </a:solidFill>
              </a:rPr>
              <a:t>Student Achievement</a:t>
            </a:r>
            <a:endParaRPr dirty="0"/>
          </a:p>
        </p:txBody>
      </p:sp>
      <p:sp>
        <p:nvSpPr>
          <p:cNvPr id="222" name="Google Shape;222;p34"/>
          <p:cNvSpPr txBox="1">
            <a:spLocks noGrp="1"/>
          </p:cNvSpPr>
          <p:nvPr>
            <p:ph type="body" idx="1"/>
          </p:nvPr>
        </p:nvSpPr>
        <p:spPr>
          <a:xfrm>
            <a:off x="0" y="2322576"/>
            <a:ext cx="12121007" cy="5605273"/>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ts val="2400"/>
              <a:buChar char="•"/>
            </a:pPr>
            <a:r>
              <a:rPr lang="en-US" sz="3200" b="1" dirty="0">
                <a:solidFill>
                  <a:schemeClr val="dk2"/>
                </a:solidFill>
              </a:rPr>
              <a:t>How will parents receive student achievement information?</a:t>
            </a:r>
            <a:endParaRPr sz="3200" b="1" dirty="0"/>
          </a:p>
          <a:p>
            <a:pPr marL="731392" lvl="1" indent="-304747" algn="l" rtl="0">
              <a:lnSpc>
                <a:spcPct val="100000"/>
              </a:lnSpc>
              <a:spcBef>
                <a:spcPts val="1066"/>
              </a:spcBef>
              <a:spcAft>
                <a:spcPts val="0"/>
              </a:spcAft>
              <a:buClrTx/>
              <a:buSzPts val="2000"/>
              <a:buChar char="–"/>
            </a:pPr>
            <a:r>
              <a:rPr lang="en-US" sz="2800" b="1" dirty="0">
                <a:solidFill>
                  <a:schemeClr val="bg2"/>
                </a:solidFill>
              </a:rPr>
              <a:t>Progress Reports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Report Cards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Parent Portal (share link/app and guide through login process)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Emails</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Phone Calls</a:t>
            </a:r>
          </a:p>
          <a:p>
            <a:pPr marL="731392" lvl="1" indent="-304747" algn="l" rtl="0">
              <a:lnSpc>
                <a:spcPct val="100000"/>
              </a:lnSpc>
              <a:spcBef>
                <a:spcPts val="1066"/>
              </a:spcBef>
              <a:spcAft>
                <a:spcPts val="0"/>
              </a:spcAft>
              <a:buClrTx/>
              <a:buSzPts val="2000"/>
              <a:buChar char="–"/>
            </a:pPr>
            <a:r>
              <a:rPr lang="en-US" sz="2800" b="1" dirty="0">
                <a:solidFill>
                  <a:schemeClr val="bg2"/>
                </a:solidFill>
              </a:rPr>
              <a:t>Text messaging through Infinite Campus, Remind, or Class </a:t>
            </a:r>
            <a:r>
              <a:rPr lang="en-US" sz="2800" b="1" dirty="0" err="1">
                <a:solidFill>
                  <a:schemeClr val="bg2"/>
                </a:solidFill>
              </a:rPr>
              <a:t>DoJo</a:t>
            </a:r>
            <a:endParaRPr sz="2800" b="1" dirty="0">
              <a:solidFill>
                <a:schemeClr val="bg2"/>
              </a:solidFill>
            </a:endParaRPr>
          </a:p>
          <a:p>
            <a:pPr marL="731392" lvl="1" indent="-304747" algn="l" rtl="0">
              <a:lnSpc>
                <a:spcPct val="100000"/>
              </a:lnSpc>
              <a:spcBef>
                <a:spcPts val="1066"/>
              </a:spcBef>
              <a:spcAft>
                <a:spcPts val="0"/>
              </a:spcAft>
              <a:buClrTx/>
              <a:buSzPts val="2000"/>
              <a:buChar char="–"/>
            </a:pPr>
            <a:r>
              <a:rPr lang="en-US" sz="2800" b="1" dirty="0">
                <a:solidFill>
                  <a:schemeClr val="bg2"/>
                </a:solidFill>
              </a:rPr>
              <a:t>Conferences</a:t>
            </a:r>
            <a:endParaRPr sz="2800" b="1" dirty="0">
              <a:solidFill>
                <a:schemeClr val="bg2"/>
              </a:solidFill>
            </a:endParaRPr>
          </a:p>
        </p:txBody>
      </p:sp>
    </p:spTree>
    <p:extLst>
      <p:ext uri="{BB962C8B-B14F-4D97-AF65-F5344CB8AC3E}">
        <p14:creationId xmlns:p14="http://schemas.microsoft.com/office/powerpoint/2010/main" val="2414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301752" y="0"/>
            <a:ext cx="10972911" cy="2237232"/>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b="1" dirty="0">
                <a:solidFill>
                  <a:schemeClr val="dk2"/>
                </a:solidFill>
              </a:rPr>
            </a:br>
            <a:r>
              <a:rPr lang="en-US" b="1" dirty="0">
                <a:solidFill>
                  <a:schemeClr val="dk2"/>
                </a:solidFill>
              </a:rPr>
              <a:t>Out of Zone/</a:t>
            </a:r>
            <a:r>
              <a:rPr lang="en-US" b="1" dirty="0" err="1">
                <a:solidFill>
                  <a:schemeClr val="dk2"/>
                </a:solidFill>
              </a:rPr>
              <a:t>Intradistrict</a:t>
            </a:r>
            <a:r>
              <a:rPr lang="en-US" b="1" dirty="0">
                <a:solidFill>
                  <a:schemeClr val="dk2"/>
                </a:solidFill>
              </a:rPr>
              <a:t> Transfer</a:t>
            </a:r>
            <a:endParaRPr dirty="0"/>
          </a:p>
        </p:txBody>
      </p:sp>
      <p:sp>
        <p:nvSpPr>
          <p:cNvPr id="279" name="Google Shape;279;p43"/>
          <p:cNvSpPr txBox="1">
            <a:spLocks noGrp="1"/>
          </p:cNvSpPr>
          <p:nvPr>
            <p:ph type="body" idx="1"/>
          </p:nvPr>
        </p:nvSpPr>
        <p:spPr>
          <a:xfrm>
            <a:off x="301752" y="2487168"/>
            <a:ext cx="11795760" cy="4809744"/>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sz="3200" dirty="0">
                <a:solidFill>
                  <a:schemeClr val="dk2"/>
                </a:solidFill>
              </a:rPr>
              <a:t>Beginning in school year 2009-2010, the parent of a student enrolled in a public elementary or secondary school in this state may elect to enroll such student in a public school that is located within the school system in which the student resides other than the one to which the student has been assigned by the local board of education </a:t>
            </a:r>
            <a:r>
              <a:rPr lang="en-US" sz="3200" b="1" dirty="0">
                <a:solidFill>
                  <a:schemeClr val="dk2"/>
                </a:solidFill>
              </a:rPr>
              <a:t>if such school has classroom space available after its assigned students have been enrolled</a:t>
            </a:r>
            <a:r>
              <a:rPr lang="en-US" sz="3200" dirty="0">
                <a:solidFill>
                  <a:schemeClr val="dk2"/>
                </a:solidFill>
              </a:rPr>
              <a:t>. The parent </a:t>
            </a:r>
            <a:r>
              <a:rPr lang="en-US" sz="3200" u="sng" dirty="0">
                <a:solidFill>
                  <a:schemeClr val="dk2"/>
                </a:solidFill>
              </a:rPr>
              <a:t>shall assume the responsibility and cost of transportation</a:t>
            </a:r>
            <a:r>
              <a:rPr lang="en-US" sz="3200" dirty="0">
                <a:solidFill>
                  <a:schemeClr val="dk2"/>
                </a:solidFill>
              </a:rPr>
              <a:t> of the student to and from the school.</a:t>
            </a:r>
            <a:endParaRPr sz="3200" dirty="0"/>
          </a:p>
          <a:p>
            <a:pPr marL="0" lvl="0" indent="0" algn="l" rtl="0">
              <a:lnSpc>
                <a:spcPct val="95000"/>
              </a:lnSpc>
              <a:spcBef>
                <a:spcPts val="1866"/>
              </a:spcBef>
              <a:spcAft>
                <a:spcPts val="0"/>
              </a:spcAft>
              <a:buClr>
                <a:schemeClr val="dk1"/>
              </a:buClr>
              <a:buSzPts val="2400"/>
              <a:buNone/>
            </a:pPr>
            <a:endParaRP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292608" y="76200"/>
            <a:ext cx="10982055" cy="2209800"/>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solidFill>
                  <a:schemeClr val="dk2"/>
                </a:solidFill>
              </a:rPr>
              <a:t>Station 5: Parent and Family Engagement School Coordinator </a:t>
            </a:r>
            <a:br>
              <a:rPr lang="en-US" b="1" dirty="0">
                <a:solidFill>
                  <a:schemeClr val="dk2"/>
                </a:solidFill>
              </a:rPr>
            </a:br>
            <a:br>
              <a:rPr lang="en-US" sz="2200" b="1" dirty="0">
                <a:solidFill>
                  <a:schemeClr val="dk2"/>
                </a:solidFill>
              </a:rPr>
            </a:br>
            <a:r>
              <a:rPr lang="en-US" b="1" dirty="0">
                <a:solidFill>
                  <a:schemeClr val="dk2"/>
                </a:solidFill>
              </a:rPr>
              <a:t>Complaint Procedures</a:t>
            </a:r>
            <a:endParaRPr b="1" dirty="0"/>
          </a:p>
        </p:txBody>
      </p:sp>
      <p:sp>
        <p:nvSpPr>
          <p:cNvPr id="285" name="Google Shape;285;p44"/>
          <p:cNvSpPr txBox="1">
            <a:spLocks noGrp="1"/>
          </p:cNvSpPr>
          <p:nvPr>
            <p:ph type="body" idx="1"/>
          </p:nvPr>
        </p:nvSpPr>
        <p:spPr>
          <a:xfrm>
            <a:off x="292608" y="2459736"/>
            <a:ext cx="11896217" cy="4828032"/>
          </a:xfrm>
          <a:prstGeom prst="rect">
            <a:avLst/>
          </a:prstGeom>
          <a:noFill/>
          <a:ln>
            <a:noFill/>
          </a:ln>
        </p:spPr>
        <p:txBody>
          <a:bodyPr spcFirstLastPara="1" wrap="square" lIns="121875" tIns="60925" rIns="121875" bIns="60925" anchor="t" anchorCtr="0">
            <a:normAutofit fontScale="77500" lnSpcReduction="20000"/>
          </a:bodyPr>
          <a:lstStyle/>
          <a:p>
            <a:pPr marL="304747" lvl="0" indent="-304747" algn="l" rtl="0">
              <a:lnSpc>
                <a:spcPct val="95000"/>
              </a:lnSpc>
              <a:spcBef>
                <a:spcPts val="0"/>
              </a:spcBef>
              <a:spcAft>
                <a:spcPts val="0"/>
              </a:spcAft>
              <a:buClr>
                <a:schemeClr val="dk2"/>
              </a:buClr>
              <a:buSzPct val="100000"/>
              <a:buChar char="•"/>
            </a:pPr>
            <a:r>
              <a:rPr lang="en-US" dirty="0">
                <a:solidFill>
                  <a:schemeClr val="dk2"/>
                </a:solidFill>
              </a:rPr>
              <a:t>Any individual, organization or agency (“complainant”) may file a complaint with the Appling County Board of Education if that individual, organization or agency believes and alleges that a violation of a Federal statute or regulation that applies to a program under the ESSA Act has occurred. The complaint must allege a violation that occurred not more than one (1) year prior to the date that the complaint is received, unless a longer period is reasonable because the violation is considered systemic or ongoing.</a:t>
            </a:r>
            <a:endParaRPr dirty="0"/>
          </a:p>
          <a:p>
            <a:pPr marL="731392" lvl="1" indent="-304747" algn="l" rtl="0">
              <a:lnSpc>
                <a:spcPct val="95000"/>
              </a:lnSpc>
              <a:spcBef>
                <a:spcPts val="1066"/>
              </a:spcBef>
              <a:spcAft>
                <a:spcPts val="0"/>
              </a:spcAft>
              <a:buClr>
                <a:schemeClr val="dk2"/>
              </a:buClr>
              <a:buSzPct val="100000"/>
              <a:buChar char="–"/>
            </a:pPr>
            <a:r>
              <a:rPr lang="en-US" sz="2200" dirty="0">
                <a:solidFill>
                  <a:schemeClr val="dk2"/>
                </a:solidFill>
              </a:rPr>
              <a:t>A formal complaint must be filed in writing to the Appling County School superintendent or his/her designee.  </a:t>
            </a:r>
            <a:endParaRPr sz="2200" dirty="0"/>
          </a:p>
          <a:p>
            <a:pPr marL="731392" lvl="1" indent="-304747" algn="l" rtl="0">
              <a:lnSpc>
                <a:spcPct val="95000"/>
              </a:lnSpc>
              <a:spcBef>
                <a:spcPts val="1066"/>
              </a:spcBef>
              <a:spcAft>
                <a:spcPts val="0"/>
              </a:spcAft>
              <a:buClr>
                <a:schemeClr val="dk2"/>
              </a:buClr>
              <a:buSzPct val="100000"/>
              <a:buChar char="–"/>
            </a:pPr>
            <a:r>
              <a:rPr lang="en-US" sz="2200" dirty="0">
                <a:solidFill>
                  <a:schemeClr val="dk2"/>
                </a:solidFill>
              </a:rPr>
              <a:t>The complaint must include the following:</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A statement that the LEA has violated a requirement of a Federal statute or regulation that applies to an applicable program</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date on which the violation occurred</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facts on which the statement is based and the specific requirement allegedly violated (include citation to the Federal statute or regulation)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A list of the names and telephone numbers of individuals who can provide additional information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Copies of all applicable documents supporting the complainant’s position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address of the complainant </a:t>
            </a:r>
            <a:endParaRPr sz="2200" dirty="0"/>
          </a:p>
          <a:p>
            <a:pPr marL="304747" lvl="0" indent="-198067" algn="l" rtl="0">
              <a:lnSpc>
                <a:spcPct val="95000"/>
              </a:lnSpc>
              <a:spcBef>
                <a:spcPts val="1866"/>
              </a:spcBef>
              <a:spcAft>
                <a:spcPts val="0"/>
              </a:spcAft>
              <a:buClr>
                <a:schemeClr val="dk1"/>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393192" y="0"/>
            <a:ext cx="10972911" cy="2249424"/>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solidFill>
                  <a:schemeClr val="dk2"/>
                </a:solidFill>
              </a:rPr>
              <a:t>Station 5: Parent and Family Engagement School Coordinator</a:t>
            </a:r>
            <a:br>
              <a:rPr lang="en-US" b="1" dirty="0">
                <a:solidFill>
                  <a:schemeClr val="dk2"/>
                </a:solidFill>
              </a:rPr>
            </a:br>
            <a:br>
              <a:rPr lang="en-US" b="1" dirty="0">
                <a:solidFill>
                  <a:schemeClr val="dk2"/>
                </a:solidFill>
              </a:rPr>
            </a:br>
            <a:r>
              <a:rPr lang="en-US" b="1" dirty="0">
                <a:solidFill>
                  <a:schemeClr val="dk2"/>
                </a:solidFill>
              </a:rPr>
              <a:t>District Contact</a:t>
            </a:r>
            <a:endParaRPr dirty="0"/>
          </a:p>
        </p:txBody>
      </p:sp>
      <p:sp>
        <p:nvSpPr>
          <p:cNvPr id="298" name="Google Shape;298;p46"/>
          <p:cNvSpPr txBox="1">
            <a:spLocks noGrp="1"/>
          </p:cNvSpPr>
          <p:nvPr>
            <p:ph type="body" idx="1"/>
          </p:nvPr>
        </p:nvSpPr>
        <p:spPr>
          <a:xfrm>
            <a:off x="1015735" y="2880360"/>
            <a:ext cx="10157354" cy="3977640"/>
          </a:xfrm>
          <a:prstGeom prst="rect">
            <a:avLst/>
          </a:prstGeom>
          <a:noFill/>
          <a:ln>
            <a:noFill/>
          </a:ln>
        </p:spPr>
        <p:txBody>
          <a:bodyPr spcFirstLastPara="1" wrap="square" lIns="121875" tIns="60925" rIns="121875" bIns="60925" anchor="t" anchorCtr="0">
            <a:normAutofit/>
          </a:bodyPr>
          <a:lstStyle/>
          <a:p>
            <a:pPr marL="731392" lvl="1" indent="-304747" algn="ctr" rtl="0">
              <a:lnSpc>
                <a:spcPct val="95000"/>
              </a:lnSpc>
              <a:spcBef>
                <a:spcPts val="0"/>
              </a:spcBef>
              <a:spcAft>
                <a:spcPts val="0"/>
              </a:spcAft>
              <a:buClr>
                <a:schemeClr val="dk2"/>
              </a:buClr>
              <a:buSzPts val="3000"/>
              <a:buNone/>
            </a:pPr>
            <a:r>
              <a:rPr lang="en-US" sz="3000" b="1" dirty="0">
                <a:solidFill>
                  <a:schemeClr val="dk2"/>
                </a:solidFill>
              </a:rPr>
              <a:t>David Williams</a:t>
            </a:r>
            <a:endParaRPr dirty="0"/>
          </a:p>
          <a:p>
            <a:pPr marL="731392" lvl="1" indent="-304747" algn="ctr" rtl="0">
              <a:lnSpc>
                <a:spcPct val="95000"/>
              </a:lnSpc>
              <a:spcBef>
                <a:spcPts val="1066"/>
              </a:spcBef>
              <a:spcAft>
                <a:spcPts val="0"/>
              </a:spcAft>
              <a:buClr>
                <a:schemeClr val="dk2"/>
              </a:buClr>
              <a:buSzPts val="2400"/>
              <a:buNone/>
            </a:pPr>
            <a:r>
              <a:rPr lang="en-US" sz="2400" dirty="0">
                <a:solidFill>
                  <a:schemeClr val="dk2"/>
                </a:solidFill>
              </a:rPr>
              <a:t>Parent &amp; Family Engagement Coordinator</a:t>
            </a:r>
            <a:endParaRPr dirty="0"/>
          </a:p>
          <a:p>
            <a:pPr marL="731392" lvl="1" indent="-304747" algn="ctr" rtl="0">
              <a:lnSpc>
                <a:spcPct val="95000"/>
              </a:lnSpc>
              <a:spcBef>
                <a:spcPts val="1066"/>
              </a:spcBef>
              <a:spcAft>
                <a:spcPts val="0"/>
              </a:spcAft>
              <a:buClr>
                <a:schemeClr val="dk2"/>
              </a:buClr>
              <a:buSzPts val="2400"/>
              <a:buNone/>
            </a:pPr>
            <a:r>
              <a:rPr lang="en-US" sz="2400" dirty="0">
                <a:solidFill>
                  <a:schemeClr val="dk2"/>
                </a:solidFill>
              </a:rPr>
              <a:t>249 Blackshear Highway</a:t>
            </a:r>
            <a:endParaRPr dirty="0"/>
          </a:p>
          <a:p>
            <a:pPr marL="731392" lvl="1" indent="-304747" algn="ctr" rtl="0">
              <a:lnSpc>
                <a:spcPct val="95000"/>
              </a:lnSpc>
              <a:spcBef>
                <a:spcPts val="1066"/>
              </a:spcBef>
              <a:spcAft>
                <a:spcPts val="0"/>
              </a:spcAft>
              <a:buClr>
                <a:schemeClr val="dk2"/>
              </a:buClr>
              <a:buSzPts val="2400"/>
              <a:buNone/>
            </a:pPr>
            <a:r>
              <a:rPr lang="en-US" sz="2400" dirty="0">
                <a:solidFill>
                  <a:schemeClr val="dk2"/>
                </a:solidFill>
              </a:rPr>
              <a:t>Baxley, GA 31513</a:t>
            </a:r>
            <a:endParaRPr dirty="0"/>
          </a:p>
          <a:p>
            <a:pPr marL="731392" lvl="1" indent="-304747" algn="ctr" rtl="0">
              <a:lnSpc>
                <a:spcPct val="95000"/>
              </a:lnSpc>
              <a:spcBef>
                <a:spcPts val="1066"/>
              </a:spcBef>
              <a:spcAft>
                <a:spcPts val="0"/>
              </a:spcAft>
              <a:buClr>
                <a:schemeClr val="dk2"/>
              </a:buClr>
              <a:buSzPts val="2400"/>
              <a:buNone/>
            </a:pPr>
            <a:r>
              <a:rPr lang="en-US" sz="2400" dirty="0">
                <a:solidFill>
                  <a:schemeClr val="dk2"/>
                </a:solidFill>
              </a:rPr>
              <a:t>(912) 367-8600 EXT #152</a:t>
            </a:r>
            <a:endParaRPr dirty="0"/>
          </a:p>
          <a:p>
            <a:pPr marL="731392" lvl="1" indent="-304747" algn="ctr" rtl="0">
              <a:lnSpc>
                <a:spcPct val="95000"/>
              </a:lnSpc>
              <a:spcBef>
                <a:spcPts val="1066"/>
              </a:spcBef>
              <a:spcAft>
                <a:spcPts val="0"/>
              </a:spcAft>
              <a:buClr>
                <a:schemeClr val="dk2"/>
              </a:buClr>
              <a:buSzPts val="2400"/>
              <a:buNone/>
            </a:pPr>
            <a:r>
              <a:rPr lang="en-US" sz="2400" dirty="0">
                <a:solidFill>
                  <a:schemeClr val="dk2"/>
                </a:solidFill>
              </a:rPr>
              <a:t>(912) 367-1101(Fax) </a:t>
            </a:r>
            <a:endParaRPr dirty="0"/>
          </a:p>
          <a:p>
            <a:pPr marL="731392" lvl="1" indent="-304747" algn="ctr" rtl="0">
              <a:lnSpc>
                <a:spcPct val="95000"/>
              </a:lnSpc>
              <a:spcBef>
                <a:spcPts val="1066"/>
              </a:spcBef>
              <a:spcAft>
                <a:spcPts val="0"/>
              </a:spcAft>
              <a:buClr>
                <a:schemeClr val="dk2"/>
              </a:buClr>
              <a:buSzPts val="2000"/>
              <a:buNone/>
            </a:pPr>
            <a:r>
              <a:rPr lang="en-US" b="1" dirty="0">
                <a:solidFill>
                  <a:schemeClr val="dk2"/>
                </a:solidFill>
              </a:rPr>
              <a:t>david.williams@appling.k12.ga.us</a:t>
            </a:r>
            <a:endParaRPr dirty="0"/>
          </a:p>
          <a:p>
            <a:pPr marL="731392" lvl="1" indent="-304747" algn="l" rtl="0">
              <a:lnSpc>
                <a:spcPct val="95000"/>
              </a:lnSpc>
              <a:spcBef>
                <a:spcPts val="1066"/>
              </a:spcBef>
              <a:spcAft>
                <a:spcPts val="0"/>
              </a:spcAft>
              <a:buClr>
                <a:schemeClr val="dk1"/>
              </a:buClr>
              <a:buSzPts val="2000"/>
              <a:buNone/>
            </a:pPr>
            <a:endParaRPr dirty="0">
              <a:solidFill>
                <a:srgbClr val="C3A995"/>
              </a:solidFill>
            </a:endParaRPr>
          </a:p>
          <a:p>
            <a:pPr marL="304747" lvl="0" indent="-152347" algn="l" rtl="0">
              <a:lnSpc>
                <a:spcPct val="95000"/>
              </a:lnSpc>
              <a:spcBef>
                <a:spcPts val="1866"/>
              </a:spcBef>
              <a:spcAft>
                <a:spcPts val="0"/>
              </a:spcAft>
              <a:buClr>
                <a:schemeClr val="dk1"/>
              </a:buClr>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ED50-0458-490E-B190-5DBFB706F3F5}"/>
              </a:ext>
            </a:extLst>
          </p:cNvPr>
          <p:cNvSpPr>
            <a:spLocks noGrp="1"/>
          </p:cNvSpPr>
          <p:nvPr>
            <p:ph type="title"/>
          </p:nvPr>
        </p:nvSpPr>
        <p:spPr>
          <a:xfrm>
            <a:off x="285205" y="0"/>
            <a:ext cx="10157354" cy="714248"/>
          </a:xfrm>
        </p:spPr>
        <p:txBody>
          <a:bodyPr/>
          <a:lstStyle/>
          <a:p>
            <a:r>
              <a:rPr lang="en-US" b="1" dirty="0">
                <a:solidFill>
                  <a:schemeClr val="dk2"/>
                </a:solidFill>
              </a:rPr>
              <a:t>Station 6: Survey </a:t>
            </a:r>
            <a:endParaRPr lang="en-US" dirty="0"/>
          </a:p>
        </p:txBody>
      </p:sp>
      <p:sp>
        <p:nvSpPr>
          <p:cNvPr id="3" name="Text Placeholder 2">
            <a:extLst>
              <a:ext uri="{FF2B5EF4-FFF2-40B4-BE49-F238E27FC236}">
                <a16:creationId xmlns:a16="http://schemas.microsoft.com/office/drawing/2014/main" id="{923D2519-3DC8-4A02-9EBC-A8A88762C4E5}"/>
              </a:ext>
            </a:extLst>
          </p:cNvPr>
          <p:cNvSpPr>
            <a:spLocks noGrp="1"/>
          </p:cNvSpPr>
          <p:nvPr>
            <p:ph type="body" idx="1"/>
          </p:nvPr>
        </p:nvSpPr>
        <p:spPr>
          <a:xfrm>
            <a:off x="285205" y="813816"/>
            <a:ext cx="6380771" cy="6044184"/>
          </a:xfrm>
        </p:spPr>
        <p:txBody>
          <a:bodyPr>
            <a:normAutofit/>
          </a:bodyPr>
          <a:lstStyle/>
          <a:p>
            <a:r>
              <a:rPr lang="en-US" b="1" dirty="0">
                <a:solidFill>
                  <a:schemeClr val="bg2"/>
                </a:solidFill>
              </a:rPr>
              <a:t>We hope you enjoyed the information stations presenting the Annual Title I Overview 2023-2024 at Altamaha Elementary.</a:t>
            </a:r>
          </a:p>
          <a:p>
            <a:r>
              <a:rPr lang="en-US" b="1" dirty="0">
                <a:solidFill>
                  <a:schemeClr val="bg2"/>
                </a:solidFill>
              </a:rPr>
              <a:t>Please take a moment to complete the survey  and provide feedback so we can better serve you in upcoming meetings.</a:t>
            </a:r>
            <a:endParaRPr lang="en-US" dirty="0">
              <a:solidFill>
                <a:schemeClr val="bg2"/>
              </a:solidFill>
            </a:endParaRPr>
          </a:p>
          <a:p>
            <a:r>
              <a:rPr lang="en-US" b="1" dirty="0">
                <a:solidFill>
                  <a:schemeClr val="bg2"/>
                </a:solidFill>
              </a:rPr>
              <a:t>Thank you for coming and supporting the school. We look forward to a great year teaching your child and working with you. </a:t>
            </a:r>
          </a:p>
        </p:txBody>
      </p:sp>
      <p:pic>
        <p:nvPicPr>
          <p:cNvPr id="4" name="Google Shape;304;p47">
            <a:extLst>
              <a:ext uri="{FF2B5EF4-FFF2-40B4-BE49-F238E27FC236}">
                <a16:creationId xmlns:a16="http://schemas.microsoft.com/office/drawing/2014/main" id="{AF127854-88AD-4E7F-9A54-BFFAA4387EB6}"/>
              </a:ext>
            </a:extLst>
          </p:cNvPr>
          <p:cNvPicPr preferRelativeResize="0">
            <a:picLocks/>
          </p:cNvPicPr>
          <p:nvPr/>
        </p:nvPicPr>
        <p:blipFill rotWithShape="1">
          <a:blip r:embed="rId2">
            <a:alphaModFix/>
          </a:blip>
          <a:srcRect/>
          <a:stretch/>
        </p:blipFill>
        <p:spPr>
          <a:xfrm>
            <a:off x="8110728" y="0"/>
            <a:ext cx="4078097" cy="3538728"/>
          </a:xfrm>
          <a:prstGeom prst="rect">
            <a:avLst/>
          </a:prstGeom>
          <a:noFill/>
          <a:ln>
            <a:noFill/>
          </a:ln>
        </p:spPr>
      </p:pic>
      <p:pic>
        <p:nvPicPr>
          <p:cNvPr id="2050" name="Picture 1">
            <a:extLst>
              <a:ext uri="{FF2B5EF4-FFF2-40B4-BE49-F238E27FC236}">
                <a16:creationId xmlns:a16="http://schemas.microsoft.com/office/drawing/2014/main" id="{C46F4517-98BE-4681-BCD1-3C8479330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737" y="3817811"/>
            <a:ext cx="3072009" cy="257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5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33375" y="76200"/>
            <a:ext cx="10941288" cy="1834896"/>
          </a:xfrm>
          <a:prstGeom prst="rect">
            <a:avLst/>
          </a:prstGeom>
          <a:noFill/>
          <a:ln>
            <a:noFill/>
          </a:ln>
        </p:spPr>
        <p:txBody>
          <a:bodyPr spcFirstLastPara="1" wrap="square" lIns="121875" tIns="60925" rIns="121875" bIns="60925" anchor="b" anchorCtr="0">
            <a:normAutofit/>
          </a:bodyPr>
          <a:lstStyle/>
          <a:p>
            <a:pPr lvl="0">
              <a:buClr>
                <a:schemeClr val="dk2"/>
              </a:buClr>
              <a:buSzPts val="4400"/>
            </a:pPr>
            <a:r>
              <a:rPr lang="en-US" b="1" dirty="0">
                <a:ln>
                  <a:solidFill>
                    <a:sysClr val="windowText" lastClr="000000"/>
                  </a:solidFill>
                </a:ln>
                <a:solidFill>
                  <a:sysClr val="windowText" lastClr="000000"/>
                </a:solidFill>
              </a:rPr>
              <a:t>Station 2: All Aboard</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What is Title I?</a:t>
            </a:r>
            <a:endParaRPr dirty="0"/>
          </a:p>
        </p:txBody>
      </p:sp>
      <p:sp>
        <p:nvSpPr>
          <p:cNvPr id="112" name="Google Shape;112;p17"/>
          <p:cNvSpPr txBox="1">
            <a:spLocks noGrp="1"/>
          </p:cNvSpPr>
          <p:nvPr>
            <p:ph type="body" idx="1"/>
          </p:nvPr>
        </p:nvSpPr>
        <p:spPr>
          <a:xfrm>
            <a:off x="333375" y="1984248"/>
            <a:ext cx="11487150" cy="4873752"/>
          </a:xfrm>
          <a:prstGeom prst="rect">
            <a:avLst/>
          </a:prstGeom>
          <a:noFill/>
          <a:ln>
            <a:noFill/>
          </a:ln>
        </p:spPr>
        <p:txBody>
          <a:bodyPr spcFirstLastPara="1" wrap="square" lIns="121875" tIns="60925" rIns="121875" bIns="60925" anchor="t" anchorCtr="0">
            <a:normAutofit fontScale="92500" lnSpcReduction="20000"/>
          </a:bodyPr>
          <a:lstStyle/>
          <a:p>
            <a:pPr marL="284163" indent="-284163"/>
            <a:r>
              <a:rPr lang="en-US" b="1" dirty="0">
                <a:ln>
                  <a:solidFill>
                    <a:sysClr val="windowText" lastClr="000000"/>
                  </a:solidFill>
                </a:ln>
                <a:solidFill>
                  <a:srgbClr val="FF9933"/>
                </a:solidFill>
              </a:rPr>
              <a:t>Altamaha Elementary </a:t>
            </a:r>
            <a:r>
              <a:rPr lang="en-US" b="1" dirty="0">
                <a:solidFill>
                  <a:schemeClr val="dk2"/>
                </a:solidFill>
              </a:rPr>
              <a:t>participates school-wide in Title I.</a:t>
            </a:r>
          </a:p>
          <a:p>
            <a:pPr marL="0" indent="0">
              <a:buNone/>
            </a:pPr>
            <a:endParaRPr lang="en-US" dirty="0"/>
          </a:p>
          <a:p>
            <a:pPr marL="304747" lvl="0" indent="-304747" algn="l" rtl="0">
              <a:lnSpc>
                <a:spcPct val="95000"/>
              </a:lnSpc>
              <a:spcBef>
                <a:spcPts val="0"/>
              </a:spcBef>
              <a:spcAft>
                <a:spcPts val="0"/>
              </a:spcAft>
              <a:buClr>
                <a:schemeClr val="dk2"/>
              </a:buClr>
              <a:buSzPct val="100000"/>
              <a:buChar char="•"/>
            </a:pPr>
            <a:r>
              <a:rPr lang="en-US" dirty="0">
                <a:solidFill>
                  <a:schemeClr val="dk2"/>
                </a:solidFill>
              </a:rPr>
              <a:t>Title I, Part A is a federally funded program under the Every Student Succeeds Act (ESSA). The purpose of Title I under the ESSA is to ensure that all children have a fair, equal, and significant opportunity to obtain a high-quality education and reach, at a minimum, proficiency on challenging state academic achievement standards and state academic assessments. While the ESSA has many requirements, there is a strong focus throughout the law on parent and family engagement notification and involvement, particularly as it relates to: </a:t>
            </a:r>
            <a:endParaRPr dirty="0"/>
          </a:p>
          <a:p>
            <a:pPr marL="731392" lvl="1" indent="-304747" algn="l" rtl="0">
              <a:lnSpc>
                <a:spcPct val="95000"/>
              </a:lnSpc>
              <a:spcBef>
                <a:spcPts val="1066"/>
              </a:spcBef>
              <a:spcAft>
                <a:spcPts val="0"/>
              </a:spcAft>
              <a:buClr>
                <a:schemeClr val="dk2"/>
              </a:buClr>
              <a:buSzPct val="100000"/>
              <a:buChar char="–"/>
            </a:pPr>
            <a:r>
              <a:rPr lang="en-US" dirty="0">
                <a:solidFill>
                  <a:schemeClr val="dk2"/>
                </a:solidFill>
              </a:rPr>
              <a:t>Ensuring that high-quality academic assessments, accountability systems, teacher preparation and training, curriculum, and instructional materials are aligned with challenging State academic standards so that students, teachers, parents, and administrators can measure progress against common expectations for student academic achievement.</a:t>
            </a:r>
            <a:endParaRPr dirty="0"/>
          </a:p>
          <a:p>
            <a:pPr marL="731392" lvl="1" indent="-304747" algn="l" rtl="0">
              <a:lnSpc>
                <a:spcPct val="95000"/>
              </a:lnSpc>
              <a:spcBef>
                <a:spcPts val="1066"/>
              </a:spcBef>
              <a:spcAft>
                <a:spcPts val="0"/>
              </a:spcAft>
              <a:buClr>
                <a:schemeClr val="dk2"/>
              </a:buClr>
              <a:buSzPct val="100000"/>
              <a:buChar char="–"/>
            </a:pPr>
            <a:r>
              <a:rPr lang="en-US" dirty="0">
                <a:solidFill>
                  <a:schemeClr val="dk2"/>
                </a:solidFill>
              </a:rPr>
              <a:t>Affording parents substantial and meaningful opportunities to participate in the education of their children.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285750" y="76200"/>
            <a:ext cx="10988913" cy="1780032"/>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The Criteria for Title I Funding</a:t>
            </a:r>
            <a:endParaRPr dirty="0"/>
          </a:p>
        </p:txBody>
      </p:sp>
      <p:sp>
        <p:nvSpPr>
          <p:cNvPr id="139" name="Google Shape;139;p21"/>
          <p:cNvSpPr txBox="1">
            <a:spLocks noGrp="1"/>
          </p:cNvSpPr>
          <p:nvPr>
            <p:ph type="body" idx="1"/>
          </p:nvPr>
        </p:nvSpPr>
        <p:spPr>
          <a:xfrm>
            <a:off x="285750" y="2212848"/>
            <a:ext cx="10988913" cy="3959352"/>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Based on most current census</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Data extrapolated (compiled) annually</a:t>
            </a:r>
            <a:endParaRPr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Based on the poverty level of Appling County residents  </a:t>
            </a:r>
            <a:endParaRPr b="1" dirty="0"/>
          </a:p>
          <a:p>
            <a:pPr marL="304747" lvl="0" indent="-152347" algn="l" rtl="0">
              <a:lnSpc>
                <a:spcPct val="95000"/>
              </a:lnSpc>
              <a:spcBef>
                <a:spcPts val="1866"/>
              </a:spcBef>
              <a:spcAft>
                <a:spcPts val="0"/>
              </a:spcAft>
              <a:buClr>
                <a:schemeClr val="dk1"/>
              </a:buClr>
              <a:buSzPts val="2400"/>
              <a:buNone/>
            </a:pPr>
            <a:endParaRPr dirty="0"/>
          </a:p>
        </p:txBody>
      </p:sp>
      <p:pic>
        <p:nvPicPr>
          <p:cNvPr id="140" name="Google Shape;140;p21" descr="&lt;strong&gt;population&lt;/strong&gt; lesson plans, teaching about &lt;strong&gt;population&lt;/strong&gt;, 7 billion people ..."/>
          <p:cNvPicPr preferRelativeResize="0"/>
          <p:nvPr/>
        </p:nvPicPr>
        <p:blipFill rotWithShape="1">
          <a:blip r:embed="rId3">
            <a:alphaModFix/>
          </a:blip>
          <a:srcRect/>
          <a:stretch/>
        </p:blipFill>
        <p:spPr>
          <a:xfrm>
            <a:off x="3433508" y="4038600"/>
            <a:ext cx="5321807"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01658" y="76200"/>
            <a:ext cx="10973005" cy="2621280"/>
          </a:xfrm>
          <a:prstGeom prst="rect">
            <a:avLst/>
          </a:prstGeom>
          <a:noFill/>
          <a:ln>
            <a:noFill/>
          </a:ln>
        </p:spPr>
        <p:txBody>
          <a:bodyPr spcFirstLastPara="1" wrap="square" lIns="121875" tIns="60925" rIns="121875" bIns="60925" anchor="b" anchorCtr="0">
            <a:normAutofit fontScale="90000"/>
          </a:bodyPr>
          <a:lstStyle/>
          <a:p>
            <a:pPr lvl="0">
              <a:buClr>
                <a:schemeClr val="dk2"/>
              </a:buClr>
              <a:buSzPct val="1000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The results of the Comprehensive Needs Assessment (CNA) in the School-wide Plan “drives” OUR SCHOOL budget.</a:t>
            </a:r>
            <a:endParaRPr dirty="0"/>
          </a:p>
        </p:txBody>
      </p:sp>
      <p:pic>
        <p:nvPicPr>
          <p:cNvPr id="146" name="Google Shape;146;p22"/>
          <p:cNvPicPr preferRelativeResize="0">
            <a:picLocks noGrp="1"/>
          </p:cNvPicPr>
          <p:nvPr>
            <p:ph type="body" idx="1"/>
          </p:nvPr>
        </p:nvPicPr>
        <p:blipFill rotWithShape="1">
          <a:blip r:embed="rId3">
            <a:alphaModFix/>
          </a:blip>
          <a:stretch/>
        </p:blipFill>
        <p:spPr>
          <a:xfrm>
            <a:off x="3125448" y="2798064"/>
            <a:ext cx="6108192" cy="4059936"/>
          </a:xfrm>
          <a:prstGeom prst="rect">
            <a:avLst/>
          </a:prstGeom>
          <a:noFill/>
          <a:ln>
            <a:noFill/>
          </a:ln>
        </p:spPr>
      </p:pic>
      <p:pic>
        <p:nvPicPr>
          <p:cNvPr id="147" name="Google Shape;147;p22"/>
          <p:cNvPicPr preferRelativeResize="0"/>
          <p:nvPr/>
        </p:nvPicPr>
        <p:blipFill rotWithShape="1">
          <a:blip r:embed="rId4">
            <a:alphaModFix/>
          </a:blip>
          <a:srcRect/>
          <a:stretch/>
        </p:blipFill>
        <p:spPr>
          <a:xfrm rot="-881584">
            <a:off x="3351212" y="2743200"/>
            <a:ext cx="1371600" cy="1308100"/>
          </a:xfrm>
          <a:prstGeom prst="rect">
            <a:avLst/>
          </a:prstGeom>
          <a:noFill/>
          <a:ln>
            <a:noFill/>
          </a:ln>
        </p:spPr>
      </p:pic>
      <p:sp>
        <p:nvSpPr>
          <p:cNvPr id="2" name="TextBox 1">
            <a:extLst>
              <a:ext uri="{FF2B5EF4-FFF2-40B4-BE49-F238E27FC236}">
                <a16:creationId xmlns:a16="http://schemas.microsoft.com/office/drawing/2014/main" id="{72E35AD8-1A8B-429C-8A8F-8CD9384848C8}"/>
              </a:ext>
            </a:extLst>
          </p:cNvPr>
          <p:cNvSpPr txBox="1"/>
          <p:nvPr/>
        </p:nvSpPr>
        <p:spPr>
          <a:xfrm>
            <a:off x="3125448" y="5806440"/>
            <a:ext cx="6108192" cy="400110"/>
          </a:xfrm>
          <a:prstGeom prst="rect">
            <a:avLst/>
          </a:prstGeom>
          <a:noFill/>
        </p:spPr>
        <p:txBody>
          <a:bodyPr wrap="square" rtlCol="0">
            <a:spAutoFit/>
          </a:bodyPr>
          <a:lstStyle/>
          <a:p>
            <a:pPr algn="ctr"/>
            <a:r>
              <a:rPr lang="en-US" sz="2000" b="1" dirty="0">
                <a:hlinkClick r:id="rId5"/>
              </a:rPr>
              <a:t>AES Title I School Improvement Plan 2023-2024</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207390" y="76200"/>
            <a:ext cx="11868346" cy="1716024"/>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ln>
                  <a:solidFill>
                    <a:sysClr val="windowText" lastClr="000000"/>
                  </a:solidFill>
                </a:ln>
                <a:solidFill>
                  <a:sysClr val="windowText" lastClr="000000"/>
                </a:solidFill>
              </a:rPr>
            </a:br>
            <a:br>
              <a:rPr lang="en-US" b="1" dirty="0">
                <a:ln>
                  <a:solidFill>
                    <a:sysClr val="windowText" lastClr="000000"/>
                  </a:solidFill>
                </a:ln>
                <a:solidFill>
                  <a:sysClr val="windowText" lastClr="000000"/>
                </a:solidFill>
              </a:rPr>
            </a:br>
            <a:r>
              <a:rPr lang="en-US" b="1" dirty="0">
                <a:solidFill>
                  <a:schemeClr val="dk2"/>
                </a:solidFill>
              </a:rPr>
              <a:t>How does our school spend Title I money?</a:t>
            </a:r>
            <a:endParaRPr dirty="0"/>
          </a:p>
        </p:txBody>
      </p:sp>
      <p:sp>
        <p:nvSpPr>
          <p:cNvPr id="171" name="Google Shape;171;p26"/>
          <p:cNvSpPr txBox="1">
            <a:spLocks noGrp="1"/>
          </p:cNvSpPr>
          <p:nvPr>
            <p:ph type="body" idx="1"/>
          </p:nvPr>
        </p:nvSpPr>
        <p:spPr>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rgbClr val="FF0000"/>
              </a:buClr>
              <a:buSzPts val="2400"/>
              <a:buChar char="•"/>
            </a:pPr>
            <a:r>
              <a:rPr lang="en-US" sz="4000" b="1" dirty="0">
                <a:ln>
                  <a:solidFill>
                    <a:sysClr val="windowText" lastClr="000000"/>
                  </a:solidFill>
                </a:ln>
                <a:solidFill>
                  <a:srgbClr val="FF9933"/>
                </a:solidFill>
              </a:rPr>
              <a:t>Salaries for three paraprofessionals and one academic coach</a:t>
            </a:r>
          </a:p>
          <a:p>
            <a:pPr marL="0" lvl="0" indent="0" algn="l" rtl="0">
              <a:lnSpc>
                <a:spcPct val="95000"/>
              </a:lnSpc>
              <a:spcBef>
                <a:spcPts val="0"/>
              </a:spcBef>
              <a:spcAft>
                <a:spcPts val="0"/>
              </a:spcAft>
              <a:buClr>
                <a:srgbClr val="FF0000"/>
              </a:buClr>
              <a:buSzPts val="2400"/>
              <a:buNone/>
            </a:pPr>
            <a:endParaRPr lang="en-US" sz="4000" b="1" dirty="0">
              <a:ln>
                <a:solidFill>
                  <a:sysClr val="windowText" lastClr="000000"/>
                </a:solidFill>
              </a:ln>
              <a:solidFill>
                <a:srgbClr val="FF9933"/>
              </a:solidFill>
            </a:endParaRPr>
          </a:p>
          <a:p>
            <a:pPr marL="304747" lvl="0" indent="-304747" algn="l" rtl="0">
              <a:lnSpc>
                <a:spcPct val="95000"/>
              </a:lnSpc>
              <a:spcBef>
                <a:spcPts val="0"/>
              </a:spcBef>
              <a:spcAft>
                <a:spcPts val="0"/>
              </a:spcAft>
              <a:buClr>
                <a:srgbClr val="FF0000"/>
              </a:buClr>
              <a:buSzPts val="2400"/>
              <a:buChar char="•"/>
            </a:pPr>
            <a:r>
              <a:rPr lang="en-US" sz="4000" b="1" dirty="0">
                <a:ln>
                  <a:solidFill>
                    <a:sysClr val="windowText" lastClr="000000"/>
                  </a:solidFill>
                </a:ln>
                <a:solidFill>
                  <a:srgbClr val="FF9933"/>
                </a:solidFill>
              </a:rPr>
              <a:t>Technology</a:t>
            </a:r>
          </a:p>
          <a:p>
            <a:pPr marL="0" lvl="0" indent="0" algn="l" rtl="0">
              <a:lnSpc>
                <a:spcPct val="95000"/>
              </a:lnSpc>
              <a:spcBef>
                <a:spcPts val="0"/>
              </a:spcBef>
              <a:spcAft>
                <a:spcPts val="0"/>
              </a:spcAft>
              <a:buClr>
                <a:srgbClr val="FF0000"/>
              </a:buClr>
              <a:buSzPts val="2400"/>
              <a:buNone/>
            </a:pPr>
            <a:endParaRPr lang="en-US" sz="4000" b="1" dirty="0">
              <a:ln>
                <a:solidFill>
                  <a:sysClr val="windowText" lastClr="000000"/>
                </a:solidFill>
              </a:ln>
              <a:solidFill>
                <a:srgbClr val="FF9933"/>
              </a:solidFill>
            </a:endParaRPr>
          </a:p>
          <a:p>
            <a:pPr marL="304747" lvl="0" indent="-304747" algn="l" rtl="0">
              <a:lnSpc>
                <a:spcPct val="95000"/>
              </a:lnSpc>
              <a:spcBef>
                <a:spcPts val="0"/>
              </a:spcBef>
              <a:spcAft>
                <a:spcPts val="0"/>
              </a:spcAft>
              <a:buClr>
                <a:srgbClr val="FF0000"/>
              </a:buClr>
              <a:buSzPts val="2400"/>
              <a:buChar char="•"/>
            </a:pPr>
            <a:r>
              <a:rPr lang="en-US" sz="4000" b="1" dirty="0">
                <a:ln>
                  <a:solidFill>
                    <a:sysClr val="windowText" lastClr="000000"/>
                  </a:solidFill>
                </a:ln>
                <a:solidFill>
                  <a:srgbClr val="FF9933"/>
                </a:solidFill>
              </a:rPr>
              <a:t>Supplemental Reading, Math, Science, and Social Studies material</a:t>
            </a:r>
            <a:endParaRPr sz="4000" b="1" dirty="0">
              <a:ln>
                <a:solidFill>
                  <a:sysClr val="windowText" lastClr="000000"/>
                </a:solidFill>
              </a:ln>
              <a:solidFill>
                <a:srgbClr val="FF993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0" y="76200"/>
            <a:ext cx="12094589" cy="1277112"/>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sz="4000" b="1" dirty="0">
                <a:ln>
                  <a:solidFill>
                    <a:sysClr val="windowText" lastClr="000000"/>
                  </a:solidFill>
                </a:ln>
                <a:solidFill>
                  <a:sysClr val="windowText" lastClr="000000"/>
                </a:solidFill>
              </a:rPr>
              <a:t>Station 2: All Aboard </a:t>
            </a:r>
            <a:br>
              <a:rPr lang="en-US" sz="4000" b="1" dirty="0">
                <a:ln>
                  <a:solidFill>
                    <a:sysClr val="windowText" lastClr="000000"/>
                  </a:solidFill>
                </a:ln>
                <a:solidFill>
                  <a:sysClr val="windowText" lastClr="000000"/>
                </a:solidFill>
              </a:rPr>
            </a:br>
            <a:br>
              <a:rPr lang="en-US" sz="1600" b="1" dirty="0">
                <a:ln>
                  <a:solidFill>
                    <a:sysClr val="windowText" lastClr="000000"/>
                  </a:solidFill>
                </a:ln>
                <a:solidFill>
                  <a:sysClr val="windowText" lastClr="000000"/>
                </a:solidFill>
              </a:rPr>
            </a:br>
            <a:r>
              <a:rPr lang="en-US" sz="4000" b="1" dirty="0">
                <a:solidFill>
                  <a:schemeClr val="dk2"/>
                </a:solidFill>
              </a:rPr>
              <a:t>Title I Parent and Family Engagement Funding</a:t>
            </a:r>
            <a:endParaRPr sz="4000" dirty="0"/>
          </a:p>
        </p:txBody>
      </p:sp>
      <p:sp>
        <p:nvSpPr>
          <p:cNvPr id="165" name="Google Shape;165;p25"/>
          <p:cNvSpPr txBox="1">
            <a:spLocks noGrp="1"/>
          </p:cNvSpPr>
          <p:nvPr>
            <p:ph type="body" idx="1"/>
          </p:nvPr>
        </p:nvSpPr>
        <p:spPr>
          <a:xfrm>
            <a:off x="173736" y="1435608"/>
            <a:ext cx="11920853" cy="5422392"/>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ct val="100000"/>
              <a:buChar char="•"/>
            </a:pPr>
            <a:r>
              <a:rPr lang="en-US" sz="1600" b="1" dirty="0">
                <a:solidFill>
                  <a:schemeClr val="dk2"/>
                </a:solidFill>
              </a:rPr>
              <a:t>Each local educational agency shall reserve at least 1 percent of Title I funds to assist schools to carry out parent and family engagement unless the agency’s allocation for the fiscal year for the determination is $5,000 or less. </a:t>
            </a:r>
            <a:endParaRPr sz="1600" b="1" dirty="0"/>
          </a:p>
          <a:p>
            <a:pPr marL="304747" lvl="0" indent="-304747" algn="l" rtl="0">
              <a:lnSpc>
                <a:spcPct val="95000"/>
              </a:lnSpc>
              <a:spcBef>
                <a:spcPts val="1866"/>
              </a:spcBef>
              <a:spcAft>
                <a:spcPts val="0"/>
              </a:spcAft>
              <a:buClr>
                <a:schemeClr val="dk2"/>
              </a:buClr>
              <a:buSzPct val="100000"/>
              <a:buChar char="•"/>
            </a:pPr>
            <a:r>
              <a:rPr lang="en-US" sz="1600" b="1" dirty="0">
                <a:solidFill>
                  <a:schemeClr val="dk2"/>
                </a:solidFill>
              </a:rPr>
              <a:t>Parents and family members of children receiving Title I services shall be involved in the decisions regarding how funds reserved for Title I parent and family engagement are allotted for parental involvement activities.</a:t>
            </a:r>
            <a:endParaRPr sz="1600" b="1" dirty="0"/>
          </a:p>
          <a:p>
            <a:pPr marL="304747" lvl="0" indent="-304747" algn="l" rtl="0">
              <a:lnSpc>
                <a:spcPct val="95000"/>
              </a:lnSpc>
              <a:spcBef>
                <a:spcPts val="1866"/>
              </a:spcBef>
              <a:spcAft>
                <a:spcPts val="0"/>
              </a:spcAft>
              <a:buClr>
                <a:schemeClr val="dk2"/>
              </a:buClr>
              <a:buSzPct val="100000"/>
              <a:buChar char="•"/>
            </a:pPr>
            <a:r>
              <a:rPr lang="en-US" sz="1600" b="1" dirty="0">
                <a:solidFill>
                  <a:schemeClr val="dk2"/>
                </a:solidFill>
              </a:rPr>
              <a:t>These funds shall be used to carry out activities and strategies consistent with the local education agency’s parent and family engagement policy, including not less that 1 of the following:</a:t>
            </a:r>
            <a:endParaRPr sz="1600" b="1" dirty="0"/>
          </a:p>
          <a:p>
            <a:pPr marL="731392" lvl="1" indent="-304747" algn="l" rtl="0">
              <a:lnSpc>
                <a:spcPct val="95000"/>
              </a:lnSpc>
              <a:spcBef>
                <a:spcPts val="1066"/>
              </a:spcBef>
              <a:spcAft>
                <a:spcPts val="0"/>
              </a:spcAft>
              <a:buClr>
                <a:schemeClr val="dk2"/>
              </a:buClr>
              <a:buSzPct val="100000"/>
              <a:buChar char="–"/>
            </a:pPr>
            <a:r>
              <a:rPr lang="en-US" sz="1600" b="1" dirty="0">
                <a:solidFill>
                  <a:schemeClr val="dk2"/>
                </a:solidFill>
              </a:rPr>
              <a:t> Supporting schools and nonprofit organizations in providing professional development for local educational agency and school personnel regarding parent and family engagement strategies, which may be provided jointly to teachers, principals, other school leaders, specialized instructional support personnel, paraprofessionals, early childhood educators, and parents and family members.</a:t>
            </a:r>
            <a:endParaRPr sz="1600" b="1" dirty="0"/>
          </a:p>
          <a:p>
            <a:pPr marL="731392" lvl="1" indent="-304747" algn="l" rtl="0">
              <a:lnSpc>
                <a:spcPct val="95000"/>
              </a:lnSpc>
              <a:spcBef>
                <a:spcPts val="1066"/>
              </a:spcBef>
              <a:spcAft>
                <a:spcPts val="0"/>
              </a:spcAft>
              <a:buClr>
                <a:schemeClr val="dk2"/>
              </a:buClr>
              <a:buSzPct val="100000"/>
              <a:buChar char="–"/>
            </a:pPr>
            <a:r>
              <a:rPr lang="en-US" sz="1600" b="1" dirty="0">
                <a:solidFill>
                  <a:schemeClr val="dk2"/>
                </a:solidFill>
              </a:rPr>
              <a:t>Supporting programs that reach parents and family members at home, in the community, and at school. </a:t>
            </a:r>
            <a:endParaRPr sz="1600" b="1" dirty="0"/>
          </a:p>
          <a:p>
            <a:pPr marL="731392" lvl="1" indent="-304747" algn="l" rtl="0">
              <a:lnSpc>
                <a:spcPct val="95000"/>
              </a:lnSpc>
              <a:spcBef>
                <a:spcPts val="1066"/>
              </a:spcBef>
              <a:spcAft>
                <a:spcPts val="0"/>
              </a:spcAft>
              <a:buClr>
                <a:schemeClr val="dk2"/>
              </a:buClr>
              <a:buSzPct val="100000"/>
              <a:buChar char="–"/>
            </a:pPr>
            <a:r>
              <a:rPr lang="en-US" sz="1600" b="1" dirty="0">
                <a:solidFill>
                  <a:schemeClr val="dk2"/>
                </a:solidFill>
              </a:rPr>
              <a:t>Disseminating information on best practices focused on parent and family engagement, especially best practices for increasing the engagement of economically disadvantaged parents and family members.</a:t>
            </a:r>
            <a:endParaRPr sz="1600" b="1" dirty="0"/>
          </a:p>
          <a:p>
            <a:pPr marL="731392" lvl="1" indent="-304747" algn="l" rtl="0">
              <a:lnSpc>
                <a:spcPct val="95000"/>
              </a:lnSpc>
              <a:spcBef>
                <a:spcPts val="1066"/>
              </a:spcBef>
              <a:spcAft>
                <a:spcPts val="0"/>
              </a:spcAft>
              <a:buClr>
                <a:schemeClr val="dk2"/>
              </a:buClr>
              <a:buSzPct val="100000"/>
              <a:buChar char="–"/>
            </a:pPr>
            <a:r>
              <a:rPr lang="en-US" sz="1600" b="1" dirty="0">
                <a:solidFill>
                  <a:schemeClr val="dk2"/>
                </a:solidFill>
              </a:rPr>
              <a:t>Collaborating, or providing sub-grants to schools to enable such schools to collaborate, with community-based or other organizations or employers with a record of success in improving and increasing parent and family engagement.</a:t>
            </a:r>
            <a:endParaRPr sz="1600" b="1" dirty="0"/>
          </a:p>
          <a:p>
            <a:pPr marL="731392" lvl="1" indent="-304747" algn="l" rtl="0">
              <a:lnSpc>
                <a:spcPct val="95000"/>
              </a:lnSpc>
              <a:spcBef>
                <a:spcPts val="1066"/>
              </a:spcBef>
              <a:spcAft>
                <a:spcPts val="0"/>
              </a:spcAft>
              <a:buClr>
                <a:schemeClr val="dk2"/>
              </a:buClr>
              <a:buSzPct val="100000"/>
              <a:buChar char="–"/>
            </a:pPr>
            <a:r>
              <a:rPr lang="en-US" sz="1600" b="1" dirty="0">
                <a:solidFill>
                  <a:schemeClr val="dk2"/>
                </a:solidFill>
              </a:rPr>
              <a:t>Engaging in any other activities and strategies that the local educational agency determines are appropriate and consistent with such agency’s parent and family engagement policy.</a:t>
            </a:r>
            <a:endParaRPr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285750" y="76200"/>
            <a:ext cx="10988913" cy="1725168"/>
          </a:xfrm>
          <a:prstGeom prst="rect">
            <a:avLst/>
          </a:prstGeom>
          <a:noFill/>
          <a:ln>
            <a:noFill/>
          </a:ln>
        </p:spPr>
        <p:txBody>
          <a:bodyPr spcFirstLastPara="1" wrap="square" lIns="121875" tIns="60925" rIns="121875" bIns="60925" anchor="b" anchorCtr="0">
            <a:normAutofit fontScale="90000"/>
          </a:bodyPr>
          <a:lstStyle/>
          <a:p>
            <a:pPr lvl="0">
              <a:buClr>
                <a:schemeClr val="dk2"/>
              </a:buClr>
              <a:buSzPts val="4400"/>
            </a:pPr>
            <a:r>
              <a:rPr lang="en-US" b="1" dirty="0">
                <a:ln>
                  <a:solidFill>
                    <a:sysClr val="windowText" lastClr="000000"/>
                  </a:solidFill>
                </a:ln>
                <a:solidFill>
                  <a:sysClr val="windowText" lastClr="000000"/>
                </a:solidFill>
              </a:rPr>
              <a:t>Station 2: All Aboard </a:t>
            </a:r>
            <a:br>
              <a:rPr lang="en-US" b="1" dirty="0">
                <a:solidFill>
                  <a:schemeClr val="dk2"/>
                </a:solidFill>
              </a:rPr>
            </a:br>
            <a:br>
              <a:rPr lang="en-US" b="1" dirty="0">
                <a:solidFill>
                  <a:schemeClr val="dk2"/>
                </a:solidFill>
              </a:rPr>
            </a:br>
            <a:r>
              <a:rPr lang="en-US" b="1" dirty="0">
                <a:solidFill>
                  <a:schemeClr val="dk2"/>
                </a:solidFill>
              </a:rPr>
              <a:t>Title I School-wide Programs </a:t>
            </a:r>
            <a:endParaRPr dirty="0">
              <a:solidFill>
                <a:schemeClr val="dk2"/>
              </a:solidFill>
            </a:endParaRPr>
          </a:p>
        </p:txBody>
      </p:sp>
      <p:pic>
        <p:nvPicPr>
          <p:cNvPr id="118" name="Google Shape;118;p18" descr="... to appreciate the &lt;strong&gt;diversity&lt;/strong&gt; of their classroom and of their world"/>
          <p:cNvPicPr preferRelativeResize="0">
            <a:picLocks noGrp="1"/>
          </p:cNvPicPr>
          <p:nvPr>
            <p:ph type="body" idx="1"/>
          </p:nvPr>
        </p:nvPicPr>
        <p:blipFill rotWithShape="1">
          <a:blip r:embed="rId3">
            <a:alphaModFix/>
          </a:blip>
          <a:srcRect/>
          <a:stretch/>
        </p:blipFill>
        <p:spPr>
          <a:xfrm>
            <a:off x="285750" y="3695700"/>
            <a:ext cx="3581400" cy="3088958"/>
          </a:xfrm>
          <a:prstGeom prst="rect">
            <a:avLst/>
          </a:prstGeom>
          <a:noFill/>
          <a:ln>
            <a:noFill/>
          </a:ln>
        </p:spPr>
      </p:pic>
      <p:sp>
        <p:nvSpPr>
          <p:cNvPr id="119" name="Google Shape;119;p18"/>
          <p:cNvSpPr txBox="1"/>
          <p:nvPr/>
        </p:nvSpPr>
        <p:spPr>
          <a:xfrm>
            <a:off x="4086224" y="4248149"/>
            <a:ext cx="7896225" cy="2187819"/>
          </a:xfrm>
          <a:prstGeom prst="rect">
            <a:avLst/>
          </a:prstGeom>
          <a:noFill/>
          <a:ln>
            <a:noFill/>
          </a:ln>
        </p:spPr>
        <p:txBody>
          <a:bodyPr spcFirstLastPara="1" wrap="square" lIns="121875" tIns="60925" rIns="121875" bIns="60925" anchor="t" anchorCtr="0">
            <a:normAutofit lnSpcReduction="10000"/>
          </a:bodyPr>
          <a:lstStyle/>
          <a:p>
            <a:pPr marL="0" marR="0" lvl="0" indent="0" algn="l" rtl="0">
              <a:lnSpc>
                <a:spcPct val="95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Schools with 40% or more of its students from low-income families develop a school-wide program to serve all students. </a:t>
            </a:r>
            <a:endParaRPr sz="1400" b="0" i="0" u="none" strike="noStrike" cap="none" dirty="0">
              <a:solidFill>
                <a:srgbClr val="000000"/>
              </a:solidFill>
              <a:latin typeface="Arial"/>
              <a:ea typeface="Arial"/>
              <a:cs typeface="Arial"/>
              <a:sym typeface="Arial"/>
            </a:endParaRPr>
          </a:p>
          <a:p>
            <a:pPr marL="304747" marR="0" lvl="0" indent="-304747" algn="l" rtl="0">
              <a:lnSpc>
                <a:spcPct val="95000"/>
              </a:lnSpc>
              <a:spcBef>
                <a:spcPts val="1866"/>
              </a:spcBef>
              <a:spcAft>
                <a:spcPts val="0"/>
              </a:spcAft>
              <a:buClr>
                <a:schemeClr val="dk1"/>
              </a:buClr>
              <a:buSzPts val="3600"/>
              <a:buFont typeface="Arial"/>
              <a:buNone/>
            </a:pPr>
            <a:endParaRPr sz="3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2256</TotalTime>
  <Words>3337</Words>
  <Application>Microsoft Office PowerPoint</Application>
  <PresentationFormat>Custom</PresentationFormat>
  <Paragraphs>226</Paragraphs>
  <Slides>36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Algerian</vt:lpstr>
      <vt:lpstr>Arial</vt:lpstr>
      <vt:lpstr>Times New Roman</vt:lpstr>
      <vt:lpstr>Wingdings</vt:lpstr>
      <vt:lpstr>Books 16x9</vt:lpstr>
      <vt:lpstr>Annual Title I Overview Informational Meeting  Altamaha Elementary 2023-2024 School Year</vt:lpstr>
      <vt:lpstr>Station 1 – Welcome &amp; Explanation of the Event </vt:lpstr>
      <vt:lpstr>Station 1 – Welcome Entrance   School’s Vision, Mission, and Beliefs</vt:lpstr>
      <vt:lpstr>Station 2: All Aboard  What is Title I?</vt:lpstr>
      <vt:lpstr>Station 2: All Aboard   The Criteria for Title I Funding</vt:lpstr>
      <vt:lpstr>Station 2: All Aboard   The results of the Comprehensive Needs Assessment (CNA) in the School-wide Plan “drives” OUR SCHOOL budget.</vt:lpstr>
      <vt:lpstr>Station 2: All Aboard   How does our school spend Title I money?</vt:lpstr>
      <vt:lpstr>Station 2: All Aboard   Title I Parent and Family Engagement Funding</vt:lpstr>
      <vt:lpstr>Station 2: All Aboard   Title I School-wide Programs </vt:lpstr>
      <vt:lpstr>Station 2: All Aboard   What are our school’s Title I requirements?</vt:lpstr>
      <vt:lpstr>Station 2: All Aboard   What are our school’s Title I requirements?</vt:lpstr>
      <vt:lpstr>Station 2: All Aboard   Altamaha Elementary School-wide Program Past and Present</vt:lpstr>
      <vt:lpstr>Station 2: All Aboard   Appling County School District Goals</vt:lpstr>
      <vt:lpstr>Station 2: All Aboard   School STAR 360 Data</vt:lpstr>
      <vt:lpstr>Station 2: All Aboard   School Data – Georgia Milestones</vt:lpstr>
      <vt:lpstr>Station 2: All Aboard   Altamaha Elementary School-wide Program</vt:lpstr>
      <vt:lpstr>Station 2: All Aboard   College and Career Ready Performance Index (CCRPI)</vt:lpstr>
      <vt:lpstr>  Station 2: All Aboard   CCRPI Performance Indicators</vt:lpstr>
      <vt:lpstr>Station 3: Grade Level Information - Teachers   What curriculum does our school use?</vt:lpstr>
      <vt:lpstr>Station 3: Grade Level Information - Teachers   </vt:lpstr>
      <vt:lpstr>Station 3: Grade Level Information - Teachers   How responsive will the school be to my questions when staff is contacted?</vt:lpstr>
      <vt:lpstr>Station 4: Assessments &amp; Data – Counselor &amp; Testing Coordinator</vt:lpstr>
      <vt:lpstr>Station 4: Assessments / Data – Counselor &amp; Testing Coordinator</vt:lpstr>
      <vt:lpstr>Station 5: Parent and Family Engagement School Coordinator  Parent and Family Engagement</vt:lpstr>
      <vt:lpstr>Station 5: Parent and Family Engagement School Coordinator  Parent and Family Engagement</vt:lpstr>
      <vt:lpstr>Station 5: Parent and Family Engagement School Coordinator   Parent Family Engagement</vt:lpstr>
      <vt:lpstr>Station 5: Parent and Family Engagement School Coordinator   Parent and Family Engagement</vt:lpstr>
      <vt:lpstr>Station 5: Parent and Family Engagement School Coordinator   What opportunities does the school provide for parent engagement?</vt:lpstr>
      <vt:lpstr>Station 5: Parent and Family Engagement School Coordinator   Parent Notifications </vt:lpstr>
      <vt:lpstr>Station 5: Parent and Family Engagement School Coordinator   What is Parent’s Right to Know?</vt:lpstr>
      <vt:lpstr>Station 5: Parent and Family Engagement School Coordinator   Notice to Parents of English Language Learners</vt:lpstr>
      <vt:lpstr>Station 5: Parent and Family Engagement School Coordinator  Student Achievement</vt:lpstr>
      <vt:lpstr>Station 5: Parent and Family Engagement School Coordinator   Out of Zone/Intradistrict Transfer</vt:lpstr>
      <vt:lpstr>Station 5: Parent and Family Engagement School Coordinator   Complaint Procedures</vt:lpstr>
      <vt:lpstr>Station 5: Parent and Family Engagement School Coordinator  District Contact</vt:lpstr>
      <vt:lpstr>Station 6: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Meeting 2021-2022 School Year</dc:title>
  <dc:creator>Gretchen Miles</dc:creator>
  <cp:lastModifiedBy>Rhonda Hollis</cp:lastModifiedBy>
  <cp:revision>115</cp:revision>
  <cp:lastPrinted>2023-09-04T16:23:15Z</cp:lastPrinted>
  <dcterms:modified xsi:type="dcterms:W3CDTF">2023-09-04T16:26:56Z</dcterms:modified>
</cp:coreProperties>
</file>