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19" r:id="rId2"/>
    <p:sldMasterId id="2147483725" r:id="rId3"/>
  </p:sldMasterIdLst>
  <p:notesMasterIdLst>
    <p:notesMasterId r:id="rId33"/>
  </p:notesMasterIdLst>
  <p:handoutMasterIdLst>
    <p:handoutMasterId r:id="rId34"/>
  </p:handoutMasterIdLst>
  <p:sldIdLst>
    <p:sldId id="501" r:id="rId4"/>
    <p:sldId id="407" r:id="rId5"/>
    <p:sldId id="480" r:id="rId6"/>
    <p:sldId id="522" r:id="rId7"/>
    <p:sldId id="505" r:id="rId8"/>
    <p:sldId id="515" r:id="rId9"/>
    <p:sldId id="521" r:id="rId10"/>
    <p:sldId id="523" r:id="rId11"/>
    <p:sldId id="517" r:id="rId12"/>
    <p:sldId id="424" r:id="rId13"/>
    <p:sldId id="525" r:id="rId14"/>
    <p:sldId id="473" r:id="rId15"/>
    <p:sldId id="520" r:id="rId16"/>
    <p:sldId id="499" r:id="rId17"/>
    <p:sldId id="506" r:id="rId18"/>
    <p:sldId id="507" r:id="rId19"/>
    <p:sldId id="516" r:id="rId20"/>
    <p:sldId id="508" r:id="rId21"/>
    <p:sldId id="510" r:id="rId22"/>
    <p:sldId id="459" r:id="rId23"/>
    <p:sldId id="512" r:id="rId24"/>
    <p:sldId id="519" r:id="rId25"/>
    <p:sldId id="469" r:id="rId26"/>
    <p:sldId id="527" r:id="rId27"/>
    <p:sldId id="528" r:id="rId28"/>
    <p:sldId id="474" r:id="rId29"/>
    <p:sldId id="518" r:id="rId30"/>
    <p:sldId id="529" r:id="rId31"/>
    <p:sldId id="514"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07">
          <p15:clr>
            <a:srgbClr val="A4A3A4"/>
          </p15:clr>
        </p15:guide>
        <p15:guide id="2" orient="horz" pos="1033">
          <p15:clr>
            <a:srgbClr val="A4A3A4"/>
          </p15:clr>
        </p15:guide>
        <p15:guide id="3" orient="horz" pos="2307">
          <p15:clr>
            <a:srgbClr val="A4A3A4"/>
          </p15:clr>
        </p15:guide>
        <p15:guide id="4" orient="horz" pos="574">
          <p15:clr>
            <a:srgbClr val="A4A3A4"/>
          </p15:clr>
        </p15:guide>
        <p15:guide id="5" orient="horz" pos="393">
          <p15:clr>
            <a:srgbClr val="A4A3A4"/>
          </p15:clr>
        </p15:guide>
        <p15:guide id="6" orient="horz" pos="3804">
          <p15:clr>
            <a:srgbClr val="A4A3A4"/>
          </p15:clr>
        </p15:guide>
        <p15:guide id="7" orient="horz" pos="3499">
          <p15:clr>
            <a:srgbClr val="A4A3A4"/>
          </p15:clr>
        </p15:guide>
        <p15:guide id="8" orient="horz" pos="3638">
          <p15:clr>
            <a:srgbClr val="A4A3A4"/>
          </p15:clr>
        </p15:guide>
        <p15:guide id="9" pos="5459">
          <p15:clr>
            <a:srgbClr val="A4A3A4"/>
          </p15:clr>
        </p15:guide>
        <p15:guide id="10" pos="661">
          <p15:clr>
            <a:srgbClr val="A4A3A4"/>
          </p15:clr>
        </p15:guide>
        <p15:guide id="11" pos="376">
          <p15:clr>
            <a:srgbClr val="A4A3A4"/>
          </p15:clr>
        </p15:guide>
        <p15:guide id="12" pos="1540">
          <p15:clr>
            <a:srgbClr val="A4A3A4"/>
          </p15:clr>
        </p15:guide>
        <p15:guide id="13" pos="5183">
          <p15:clr>
            <a:srgbClr val="A4A3A4"/>
          </p15:clr>
        </p15:guide>
        <p15:guide id="14" pos="3180">
          <p15:clr>
            <a:srgbClr val="A4A3A4"/>
          </p15:clr>
        </p15:guide>
        <p15:guide id="15" pos="1013">
          <p15:clr>
            <a:srgbClr val="A4A3A4"/>
          </p15:clr>
        </p15:guide>
        <p15:guide id="16" pos="303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initials="a" lastIdx="9" clrIdx="0"/>
  <p:cmAuthor id="1" name="Martha Morris" initials="MM" lastIdx="8" clrIdx="1"/>
  <p:cmAuthor id="2" name="bzellen" initials="bz" lastIdx="7" clrIdx="2"/>
  <p:cmAuthor id="3" name="Jaclyn Bergeron" initials="JB" lastIdx="4" clrIdx="3"/>
  <p:cmAuthor id="4" name="Timothy Burke"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00529B"/>
    <a:srgbClr val="F7931D"/>
    <a:srgbClr val="D5CCB3"/>
    <a:srgbClr val="595959"/>
    <a:srgbClr val="E6E1D2"/>
    <a:srgbClr val="5B6458"/>
    <a:srgbClr val="00134E"/>
    <a:srgbClr val="79DCFF"/>
    <a:srgbClr val="BDCF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9" autoAdjust="0"/>
    <p:restoredTop sz="88949" autoAdjust="0"/>
  </p:normalViewPr>
  <p:slideViewPr>
    <p:cSldViewPr snapToGrid="0">
      <p:cViewPr varScale="1">
        <p:scale>
          <a:sx n="103" d="100"/>
          <a:sy n="103" d="100"/>
        </p:scale>
        <p:origin x="1686" y="114"/>
      </p:cViewPr>
      <p:guideLst>
        <p:guide orient="horz" pos="4207"/>
        <p:guide orient="horz" pos="1033"/>
        <p:guide orient="horz" pos="2307"/>
        <p:guide orient="horz" pos="574"/>
        <p:guide orient="horz" pos="393"/>
        <p:guide orient="horz" pos="3804"/>
        <p:guide orient="horz" pos="3499"/>
        <p:guide orient="horz" pos="3638"/>
        <p:guide pos="5459"/>
        <p:guide pos="661"/>
        <p:guide pos="376"/>
        <p:guide pos="1540"/>
        <p:guide pos="5183"/>
        <p:guide pos="3180"/>
        <p:guide pos="1013"/>
        <p:guide pos="3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9" d="100"/>
        <a:sy n="29" d="100"/>
      </p:scale>
      <p:origin x="0" y="0"/>
    </p:cViewPr>
  </p:sorterViewPr>
  <p:notesViewPr>
    <p:cSldViewPr snapToGrid="0">
      <p:cViewPr varScale="1">
        <p:scale>
          <a:sx n="51" d="100"/>
          <a:sy n="51" d="100"/>
        </p:scale>
        <p:origin x="-272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wrap="square" lIns="93315" tIns="46657" rIns="93315" bIns="46657" numCol="1" anchor="t" anchorCtr="0" compatLnSpc="1">
            <a:prstTxWarp prst="textNoShape">
              <a:avLst/>
            </a:prstTxWarp>
          </a:bodyPr>
          <a:lstStyle>
            <a:lvl1pPr algn="r">
              <a:defRPr sz="1200">
                <a:latin typeface="Calibri" charset="0"/>
                <a:cs typeface="+mn-cs"/>
              </a:defRPr>
            </a:lvl1pPr>
          </a:lstStyle>
          <a:p>
            <a:pPr>
              <a:defRPr/>
            </a:pPr>
            <a:fld id="{BDDCA9AC-8B3E-EB47-983E-31E1F310EEFA}" type="datetimeFigureOut">
              <a:rPr lang="en-US"/>
              <a:pPr>
                <a:defRPr/>
              </a:pPr>
              <a:t>12/15/2016</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5" tIns="46657" rIns="93315" bIns="4665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wrap="square" lIns="93315" tIns="46657" rIns="93315" bIns="46657" numCol="1" anchor="b" anchorCtr="0" compatLnSpc="1">
            <a:prstTxWarp prst="textNoShape">
              <a:avLst/>
            </a:prstTxWarp>
          </a:bodyPr>
          <a:lstStyle>
            <a:lvl1pPr algn="r">
              <a:defRPr sz="1200">
                <a:latin typeface="Calibri" charset="0"/>
                <a:cs typeface="+mn-cs"/>
              </a:defRPr>
            </a:lvl1pPr>
          </a:lstStyle>
          <a:p>
            <a:pPr>
              <a:defRPr/>
            </a:pPr>
            <a:fld id="{0713B4FF-8E6A-564E-8075-9260C531D1FA}" type="slidenum">
              <a:rPr lang="en-US"/>
              <a:pPr>
                <a:defRPr/>
              </a:pPr>
              <a:t>‹#›</a:t>
            </a:fld>
            <a:endParaRPr lang="en-US"/>
          </a:p>
        </p:txBody>
      </p:sp>
    </p:spTree>
    <p:extLst>
      <p:ext uri="{BB962C8B-B14F-4D97-AF65-F5344CB8AC3E}">
        <p14:creationId xmlns:p14="http://schemas.microsoft.com/office/powerpoint/2010/main" val="220005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3" y="0"/>
            <a:ext cx="3043343" cy="465455"/>
          </a:xfrm>
          <a:prstGeom prst="rect">
            <a:avLst/>
          </a:prstGeom>
        </p:spPr>
        <p:txBody>
          <a:bodyPr vert="horz" wrap="square" lIns="93315" tIns="46657" rIns="93315" bIns="46657" numCol="1" anchor="t" anchorCtr="0" compatLnSpc="1">
            <a:prstTxWarp prst="textNoShape">
              <a:avLst/>
            </a:prstTxWarp>
          </a:bodyPr>
          <a:lstStyle>
            <a:lvl1pPr algn="r">
              <a:defRPr sz="1200">
                <a:latin typeface="Calibri" charset="0"/>
                <a:cs typeface="+mn-cs"/>
              </a:defRPr>
            </a:lvl1pPr>
          </a:lstStyle>
          <a:p>
            <a:pPr>
              <a:defRPr/>
            </a:pPr>
            <a:fld id="{E1366D95-0B9E-7E40-9A00-CA9A0488889D}" type="datetimeFigureOut">
              <a:rPr lang="en-US"/>
              <a:pPr>
                <a:defRPr/>
              </a:pPr>
              <a:t>12/15/2016</a:t>
            </a:fld>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wrap="square" lIns="93315" tIns="46657" rIns="93315" bIns="46657" numCol="1" anchor="b" anchorCtr="0" compatLnSpc="1">
            <a:prstTxWarp prst="textNoShape">
              <a:avLst/>
            </a:prstTxWarp>
          </a:bodyPr>
          <a:lstStyle>
            <a:lvl1pPr algn="r">
              <a:defRPr sz="1200">
                <a:latin typeface="Calibri" charset="0"/>
                <a:cs typeface="+mn-cs"/>
              </a:defRPr>
            </a:lvl1pPr>
          </a:lstStyle>
          <a:p>
            <a:pPr>
              <a:defRPr/>
            </a:pPr>
            <a:fld id="{A3CF1E9C-24E6-9647-8D43-96403AF0BB63}" type="slidenum">
              <a:rPr lang="en-US"/>
              <a:pPr>
                <a:defRPr/>
              </a:pPr>
              <a:t>‹#›</a:t>
            </a:fld>
            <a:endParaRPr lang="en-US"/>
          </a:p>
        </p:txBody>
      </p:sp>
    </p:spTree>
    <p:extLst>
      <p:ext uri="{BB962C8B-B14F-4D97-AF65-F5344CB8AC3E}">
        <p14:creationId xmlns:p14="http://schemas.microsoft.com/office/powerpoint/2010/main" val="287649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179388"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2pPr>
    <a:lvl3pPr marL="338138" indent="-15875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3pPr>
    <a:lvl4pPr marL="517525"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4pPr>
    <a:lvl5pPr marL="695325" indent="-1778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6BE1F-CC62-47B5-AA3C-CE9B456FAA58}"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72389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10</a:t>
            </a:fld>
            <a:endParaRPr lang="en-US"/>
          </a:p>
        </p:txBody>
      </p:sp>
    </p:spTree>
    <p:extLst>
      <p:ext uri="{BB962C8B-B14F-4D97-AF65-F5344CB8AC3E}">
        <p14:creationId xmlns:p14="http://schemas.microsoft.com/office/powerpoint/2010/main" val="32634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12</a:t>
            </a:fld>
            <a:endParaRPr lang="en-US"/>
          </a:p>
        </p:txBody>
      </p:sp>
    </p:spTree>
    <p:extLst>
      <p:ext uri="{BB962C8B-B14F-4D97-AF65-F5344CB8AC3E}">
        <p14:creationId xmlns:p14="http://schemas.microsoft.com/office/powerpoint/2010/main" val="424650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i="1" dirty="0">
              <a:solidFill>
                <a:srgbClr val="C00000"/>
              </a:solidFill>
            </a:endParaRPr>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13</a:t>
            </a:fld>
            <a:endParaRPr lang="en-US"/>
          </a:p>
        </p:txBody>
      </p:sp>
    </p:spTree>
    <p:extLst>
      <p:ext uri="{BB962C8B-B14F-4D97-AF65-F5344CB8AC3E}">
        <p14:creationId xmlns:p14="http://schemas.microsoft.com/office/powerpoint/2010/main" val="262233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14</a:t>
            </a:fld>
            <a:endParaRPr lang="en-US" dirty="0"/>
          </a:p>
        </p:txBody>
      </p:sp>
    </p:spTree>
    <p:extLst>
      <p:ext uri="{BB962C8B-B14F-4D97-AF65-F5344CB8AC3E}">
        <p14:creationId xmlns:p14="http://schemas.microsoft.com/office/powerpoint/2010/main" val="50444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15</a:t>
            </a:fld>
            <a:endParaRPr lang="en-US"/>
          </a:p>
        </p:txBody>
      </p:sp>
    </p:spTree>
    <p:extLst>
      <p:ext uri="{BB962C8B-B14F-4D97-AF65-F5344CB8AC3E}">
        <p14:creationId xmlns:p14="http://schemas.microsoft.com/office/powerpoint/2010/main" val="53526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16</a:t>
            </a:fld>
            <a:endParaRPr lang="en-US"/>
          </a:p>
        </p:txBody>
      </p:sp>
    </p:spTree>
    <p:extLst>
      <p:ext uri="{BB962C8B-B14F-4D97-AF65-F5344CB8AC3E}">
        <p14:creationId xmlns:p14="http://schemas.microsoft.com/office/powerpoint/2010/main" val="412489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17</a:t>
            </a:fld>
            <a:endParaRPr lang="en-US"/>
          </a:p>
        </p:txBody>
      </p:sp>
    </p:spTree>
    <p:extLst>
      <p:ext uri="{BB962C8B-B14F-4D97-AF65-F5344CB8AC3E}">
        <p14:creationId xmlns:p14="http://schemas.microsoft.com/office/powerpoint/2010/main" val="284663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18</a:t>
            </a:fld>
            <a:endParaRPr lang="en-US"/>
          </a:p>
        </p:txBody>
      </p:sp>
    </p:spTree>
    <p:extLst>
      <p:ext uri="{BB962C8B-B14F-4D97-AF65-F5344CB8AC3E}">
        <p14:creationId xmlns:p14="http://schemas.microsoft.com/office/powerpoint/2010/main" val="47568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19</a:t>
            </a:fld>
            <a:endParaRPr lang="en-US"/>
          </a:p>
        </p:txBody>
      </p:sp>
    </p:spTree>
    <p:extLst>
      <p:ext uri="{BB962C8B-B14F-4D97-AF65-F5344CB8AC3E}">
        <p14:creationId xmlns:p14="http://schemas.microsoft.com/office/powerpoint/2010/main" val="326027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20</a:t>
            </a:fld>
            <a:endParaRPr lang="en-US"/>
          </a:p>
        </p:txBody>
      </p:sp>
    </p:spTree>
    <p:extLst>
      <p:ext uri="{BB962C8B-B14F-4D97-AF65-F5344CB8AC3E}">
        <p14:creationId xmlns:p14="http://schemas.microsoft.com/office/powerpoint/2010/main" val="295208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0" dirty="0" smtClean="0"/>
          </a:p>
        </p:txBody>
      </p:sp>
      <p:sp>
        <p:nvSpPr>
          <p:cNvPr id="4" name="Slide Number Placeholder 3"/>
          <p:cNvSpPr>
            <a:spLocks noGrp="1"/>
          </p:cNvSpPr>
          <p:nvPr>
            <p:ph type="sldNum" sz="quarter" idx="5"/>
          </p:nvPr>
        </p:nvSpPr>
        <p:spPr/>
        <p:txBody>
          <a:bodyPr/>
          <a:lstStyle/>
          <a:p>
            <a:pPr>
              <a:defRPr/>
            </a:pPr>
            <a:fld id="{4C985546-0FA4-4386-A7C2-FB5050F9C06D}" type="slidenum">
              <a:rPr lang="en-US" smtClean="0"/>
              <a:pPr>
                <a:defRPr/>
              </a:pPr>
              <a:t>2</a:t>
            </a:fld>
            <a:endParaRPr lang="en-US"/>
          </a:p>
        </p:txBody>
      </p:sp>
    </p:spTree>
    <p:extLst>
      <p:ext uri="{BB962C8B-B14F-4D97-AF65-F5344CB8AC3E}">
        <p14:creationId xmlns:p14="http://schemas.microsoft.com/office/powerpoint/2010/main" val="2695321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21</a:t>
            </a:fld>
            <a:endParaRPr lang="en-US"/>
          </a:p>
        </p:txBody>
      </p:sp>
    </p:spTree>
    <p:extLst>
      <p:ext uri="{BB962C8B-B14F-4D97-AF65-F5344CB8AC3E}">
        <p14:creationId xmlns:p14="http://schemas.microsoft.com/office/powerpoint/2010/main" val="100929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Univers LT Std 45 Light" charset="0"/>
            </a:endParaRPr>
          </a:p>
        </p:txBody>
      </p:sp>
    </p:spTree>
    <p:extLst>
      <p:ext uri="{BB962C8B-B14F-4D97-AF65-F5344CB8AC3E}">
        <p14:creationId xmlns:p14="http://schemas.microsoft.com/office/powerpoint/2010/main" val="1987782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23</a:t>
            </a:fld>
            <a:endParaRPr lang="en-US"/>
          </a:p>
        </p:txBody>
      </p:sp>
    </p:spTree>
    <p:extLst>
      <p:ext uri="{BB962C8B-B14F-4D97-AF65-F5344CB8AC3E}">
        <p14:creationId xmlns:p14="http://schemas.microsoft.com/office/powerpoint/2010/main" val="33335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26</a:t>
            </a:fld>
            <a:endParaRPr lang="en-US"/>
          </a:p>
        </p:txBody>
      </p:sp>
    </p:spTree>
    <p:extLst>
      <p:ext uri="{BB962C8B-B14F-4D97-AF65-F5344CB8AC3E}">
        <p14:creationId xmlns:p14="http://schemas.microsoft.com/office/powerpoint/2010/main" val="370306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27</a:t>
            </a:fld>
            <a:endParaRPr lang="en-US"/>
          </a:p>
        </p:txBody>
      </p:sp>
    </p:spTree>
    <p:extLst>
      <p:ext uri="{BB962C8B-B14F-4D97-AF65-F5344CB8AC3E}">
        <p14:creationId xmlns:p14="http://schemas.microsoft.com/office/powerpoint/2010/main" val="2809581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4275" y="698500"/>
            <a:ext cx="4654550" cy="3490913"/>
          </a:xfrm>
          <a:prstGeom prst="rect">
            <a:avLst/>
          </a:prstGeo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Once students are logged in, they are taken to their </a:t>
            </a:r>
            <a:r>
              <a:rPr lang="en-US" altLang="en-US" u="sng" smtClean="0"/>
              <a:t>My Plan</a:t>
            </a:r>
            <a:r>
              <a:rPr lang="en-US" altLang="en-US" smtClean="0"/>
              <a:t> page. In </a:t>
            </a:r>
            <a:r>
              <a:rPr lang="en-US" altLang="en-US" u="sng" smtClean="0"/>
              <a:t>My Plan</a:t>
            </a:r>
            <a:r>
              <a:rPr lang="en-US" altLang="en-US" smtClean="0"/>
              <a:t>, students can develop their own portfolios and resumes. </a:t>
            </a:r>
          </a:p>
          <a:p>
            <a:endParaRPr lang="en-US" altLang="en-US" smtClean="0"/>
          </a:p>
          <a:p>
            <a:r>
              <a:rPr lang="en-US" altLang="en-US" smtClean="0"/>
              <a:t>They can assemble information they' will need for college applications, brainstorm ideas for application essays, and record their interests and accomplishments for both college and career planning.</a:t>
            </a:r>
          </a:p>
        </p:txBody>
      </p:sp>
    </p:spTree>
    <p:extLst>
      <p:ext uri="{BB962C8B-B14F-4D97-AF65-F5344CB8AC3E}">
        <p14:creationId xmlns:p14="http://schemas.microsoft.com/office/powerpoint/2010/main" val="1031907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29</a:t>
            </a:fld>
            <a:endParaRPr lang="en-US"/>
          </a:p>
        </p:txBody>
      </p:sp>
    </p:spTree>
    <p:extLst>
      <p:ext uri="{BB962C8B-B14F-4D97-AF65-F5344CB8AC3E}">
        <p14:creationId xmlns:p14="http://schemas.microsoft.com/office/powerpoint/2010/main" val="337825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a:t>
            </a:fld>
            <a:endParaRPr lang="en-US"/>
          </a:p>
        </p:txBody>
      </p:sp>
    </p:spTree>
    <p:extLst>
      <p:ext uri="{BB962C8B-B14F-4D97-AF65-F5344CB8AC3E}">
        <p14:creationId xmlns:p14="http://schemas.microsoft.com/office/powerpoint/2010/main" val="252476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4</a:t>
            </a:fld>
            <a:endParaRPr lang="en-US"/>
          </a:p>
        </p:txBody>
      </p:sp>
    </p:spTree>
    <p:extLst>
      <p:ext uri="{BB962C8B-B14F-4D97-AF65-F5344CB8AC3E}">
        <p14:creationId xmlns:p14="http://schemas.microsoft.com/office/powerpoint/2010/main" val="124643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5</a:t>
            </a:fld>
            <a:endParaRPr lang="en-US"/>
          </a:p>
        </p:txBody>
      </p:sp>
    </p:spTree>
    <p:extLst>
      <p:ext uri="{BB962C8B-B14F-4D97-AF65-F5344CB8AC3E}">
        <p14:creationId xmlns:p14="http://schemas.microsoft.com/office/powerpoint/2010/main" val="124643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6</a:t>
            </a:fld>
            <a:endParaRPr lang="en-US"/>
          </a:p>
        </p:txBody>
      </p:sp>
    </p:spTree>
    <p:extLst>
      <p:ext uri="{BB962C8B-B14F-4D97-AF65-F5344CB8AC3E}">
        <p14:creationId xmlns:p14="http://schemas.microsoft.com/office/powerpoint/2010/main" val="412147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7</a:t>
            </a:fld>
            <a:endParaRPr lang="en-US"/>
          </a:p>
        </p:txBody>
      </p:sp>
    </p:spTree>
    <p:extLst>
      <p:ext uri="{BB962C8B-B14F-4D97-AF65-F5344CB8AC3E}">
        <p14:creationId xmlns:p14="http://schemas.microsoft.com/office/powerpoint/2010/main" val="93930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8</a:t>
            </a:fld>
            <a:endParaRPr lang="en-US"/>
          </a:p>
        </p:txBody>
      </p:sp>
    </p:spTree>
    <p:extLst>
      <p:ext uri="{BB962C8B-B14F-4D97-AF65-F5344CB8AC3E}">
        <p14:creationId xmlns:p14="http://schemas.microsoft.com/office/powerpoint/2010/main" val="100091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pPr marL="0" indent="0" defTabSz="933237" eaLnBrk="1" fontAlgn="auto" hangingPunct="1">
              <a:spcBef>
                <a:spcPts val="0"/>
              </a:spcBef>
              <a:spcAft>
                <a:spcPts val="0"/>
              </a:spcAft>
              <a:buFont typeface="Arial" panose="020B0604020202020204"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0227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1" name="Rectangle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13" name="Rectangle 12"/>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852063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8627441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19691167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4732812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430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5127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7704443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8651581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0878803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398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0" name="Rectangle 9"/>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12" name="Rectangle 11"/>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6671054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9" name="Rectangle 8"/>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698679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2418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2000"/>
            </a:lvl3pPr>
            <a:lvl4pPr marL="1024128">
              <a:spcBef>
                <a:spcPts val="300"/>
              </a:spcBef>
              <a:spcAft>
                <a:spcPts val="200"/>
              </a:spcAft>
              <a:defRPr sz="1800"/>
            </a:lvl4pPr>
            <a:lvl5pPr marL="1257300" indent="-228600">
              <a:spcBef>
                <a:spcPts val="300"/>
              </a:spcBef>
              <a:spcAft>
                <a:spcPts val="2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5661077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Standar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390876"/>
            <a:ext cx="8229600" cy="4798787"/>
          </a:xfrm>
          <a:prstGeom prst="rect">
            <a:avLst/>
          </a:prstGeom>
        </p:spPr>
        <p:txBody>
          <a:bodyPr/>
          <a:lstStyle>
            <a:lvl1pPr marL="457200" indent="-457200">
              <a:spcBef>
                <a:spcPts val="600"/>
              </a:spcBef>
              <a:spcAft>
                <a:spcPts val="600"/>
              </a:spcAft>
              <a:buClr>
                <a:srgbClr val="007EE6"/>
              </a:buClr>
              <a:buSzPct val="100000"/>
              <a:buFont typeface="Wingdings" panose="05000000000000000000" pitchFamily="2" charset="2"/>
              <a:buChar char="ü"/>
              <a:defRPr>
                <a:solidFill>
                  <a:srgbClr val="7F7F7F"/>
                </a:solidFill>
              </a:defRPr>
            </a:lvl1pPr>
            <a:lvl2pPr marL="574675" indent="-398463">
              <a:spcBef>
                <a:spcPts val="600"/>
              </a:spcBef>
              <a:spcAft>
                <a:spcPts val="600"/>
              </a:spcAft>
              <a:buClr>
                <a:srgbClr val="007EE6"/>
              </a:buClr>
              <a:buSzPct val="100000"/>
              <a:buFont typeface="Lucida Grande"/>
              <a:buChar char="-"/>
              <a:defRPr>
                <a:solidFill>
                  <a:schemeClr val="bg2">
                    <a:lumMod val="50000"/>
                  </a:schemeClr>
                </a:solidFill>
              </a:defRPr>
            </a:lvl2pPr>
            <a:lvl3pPr marL="741363" indent="-336550">
              <a:buClr>
                <a:srgbClr val="007EE6"/>
              </a:buClr>
              <a:buSzPct val="90000"/>
              <a:buFont typeface="Wingdings" panose="05000000000000000000" pitchFamily="2" charset="2"/>
              <a:buChar char="§"/>
              <a:defRPr/>
            </a:lvl3pPr>
            <a:lvl4pPr marL="914400" indent="-280988">
              <a:buClr>
                <a:srgbClr val="007EE6"/>
              </a:buClr>
              <a:buFont typeface="Lucida Grande"/>
              <a:buChar char="-"/>
              <a:defRPr/>
            </a:lvl4pPr>
            <a:lvl5pPr>
              <a:buClr>
                <a:srgbClr val="007EE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58410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69867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395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0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9357588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374490"/>
            <a:ext cx="474662" cy="241300"/>
          </a:xfrm>
          <a:prstGeom prst="rect">
            <a:avLst/>
          </a:prstGeom>
        </p:spPr>
        <p:txBody>
          <a:bodyPr vert="horz" wrap="square" lIns="0" tIns="0" rIns="0" bIns="0" numCol="1" anchor="b" anchorCtr="0" compatLnSpc="1">
            <a:prstTxWarp prst="textNoShape">
              <a:avLst/>
            </a:prstTxWarp>
          </a:bodyPr>
          <a:lstStyle>
            <a:lvl1pPr algn="r">
              <a:defRPr sz="1000">
                <a:solidFill>
                  <a:schemeClr val="bg2"/>
                </a:solidFill>
                <a:latin typeface="Calibri" charset="0"/>
                <a:cs typeface="+mn-cs"/>
              </a:defRPr>
            </a:lvl1pPr>
          </a:lstStyle>
          <a:p>
            <a:pPr>
              <a:defRPr/>
            </a:pPr>
            <a:fld id="{32126B37-FE68-EA48-ADE8-64B29A53A5F4}" type="slidenum">
              <a:rPr lang="en-US" smtClean="0"/>
              <a:pPr>
                <a:defRPr/>
              </a:pPr>
              <a:t>‹#›</a:t>
            </a:fld>
            <a:endParaRPr lang="en-US" dirty="0"/>
          </a:p>
        </p:txBody>
      </p:sp>
      <p:pic>
        <p:nvPicPr>
          <p:cNvPr id="3" name="Picture 2" descr="cbnew_blu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cbnew_blu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9" name="Rectangle 8"/>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7" r:id="rId5"/>
    <p:sldLayoutId id="2147483718" r:id="rId6"/>
    <p:sldLayoutId id="2147483688" r:id="rId7"/>
    <p:sldLayoutId id="2147483730" r:id="rId8"/>
    <p:sldLayoutId id="2147483731" r:id="rId9"/>
  </p:sldLayoutIdLst>
  <p:transition>
    <p:fade/>
  </p:transition>
  <p:hf hdr="0" dt="0"/>
  <p:txStyles>
    <p:titleStyle>
      <a:lvl1pPr algn="l" rtl="0" eaLnBrk="1" fontAlgn="base" hangingPunct="1">
        <a:spcBef>
          <a:spcPct val="0"/>
        </a:spcBef>
        <a:spcAft>
          <a:spcPct val="0"/>
        </a:spcAft>
        <a:defRPr lang="en-US" sz="22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465930"/>
            <a:ext cx="474662" cy="241300"/>
          </a:xfrm>
          <a:prstGeom prst="rect">
            <a:avLst/>
          </a:prstGeom>
        </p:spPr>
        <p:txBody>
          <a:bodyPr vert="horz" wrap="square" lIns="0" tIns="0" rIns="0" bIns="0" numCol="1" anchor="b" anchorCtr="0" compatLnSpc="1">
            <a:prstTxWarp prst="textNoShape">
              <a:avLst/>
            </a:prstTxWarp>
          </a:bodyPr>
          <a:lstStyle>
            <a:lvl1pPr algn="r">
              <a:defRPr sz="800">
                <a:solidFill>
                  <a:schemeClr val="bg2"/>
                </a:solidFill>
                <a:latin typeface="Calibri" charset="0"/>
                <a:cs typeface="+mn-cs"/>
              </a:defRPr>
            </a:lvl1pPr>
          </a:lstStyle>
          <a:p>
            <a:pPr>
              <a:defRPr/>
            </a:pPr>
            <a:fld id="{32126B37-FE68-EA48-ADE8-64B29A53A5F4}" type="slidenum">
              <a:rPr lang="en-US">
                <a:solidFill>
                  <a:srgbClr val="7E8B7A"/>
                </a:solidFill>
              </a:rPr>
              <a:pPr>
                <a:defRPr/>
              </a:pPr>
              <a:t>‹#›</a:t>
            </a:fld>
            <a:endParaRPr lang="en-US" dirty="0">
              <a:solidFill>
                <a:srgbClr val="7E8B7A"/>
              </a:solidFill>
            </a:endParaRPr>
          </a:p>
        </p:txBody>
      </p:sp>
      <p:pic>
        <p:nvPicPr>
          <p:cNvPr id="3" name="Picture 2" descr="cbnew_blu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35960478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ransition>
    <p:fade/>
  </p:transition>
  <p:hf hdr="0" dt="0"/>
  <p:txStyles>
    <p:titleStyle>
      <a:lvl1pPr algn="l" rtl="0" eaLnBrk="1" fontAlgn="base" hangingPunct="1">
        <a:spcBef>
          <a:spcPct val="0"/>
        </a:spcBef>
        <a:spcAft>
          <a:spcPct val="0"/>
        </a:spcAft>
        <a:defRPr lang="en-US" sz="24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95300" y="1019175"/>
            <a:ext cx="8153400" cy="48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4"/>
          </p:nvPr>
        </p:nvSpPr>
        <p:spPr>
          <a:xfrm>
            <a:off x="8205788" y="6465930"/>
            <a:ext cx="474662" cy="241300"/>
          </a:xfrm>
          <a:prstGeom prst="rect">
            <a:avLst/>
          </a:prstGeom>
        </p:spPr>
        <p:txBody>
          <a:bodyPr vert="horz" wrap="square" lIns="0" tIns="0" rIns="0" bIns="0" numCol="1" anchor="b" anchorCtr="0" compatLnSpc="1">
            <a:prstTxWarp prst="textNoShape">
              <a:avLst/>
            </a:prstTxWarp>
          </a:bodyPr>
          <a:lstStyle>
            <a:lvl1pPr algn="r">
              <a:defRPr sz="800">
                <a:solidFill>
                  <a:schemeClr val="bg2"/>
                </a:solidFill>
                <a:latin typeface="Calibri" charset="0"/>
                <a:cs typeface="+mn-cs"/>
              </a:defRPr>
            </a:lvl1pPr>
          </a:lstStyle>
          <a:p>
            <a:pPr>
              <a:defRPr/>
            </a:pPr>
            <a:fld id="{32126B37-FE68-EA48-ADE8-64B29A53A5F4}" type="slidenum">
              <a:rPr lang="en-US">
                <a:solidFill>
                  <a:srgbClr val="7E8B7A"/>
                </a:solidFill>
              </a:rPr>
              <a:pPr>
                <a:defRPr/>
              </a:pPr>
              <a:t>‹#›</a:t>
            </a:fld>
            <a:endParaRPr lang="en-US" dirty="0">
              <a:solidFill>
                <a:srgbClr val="7E8B7A"/>
              </a:solidFill>
            </a:endParaRPr>
          </a:p>
        </p:txBody>
      </p:sp>
      <p:pic>
        <p:nvPicPr>
          <p:cNvPr id="3" name="Picture 2" descr="cbnew_blue.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6726560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ransition>
    <p:fade/>
  </p:transition>
  <p:hf sldNum="0" hdr="0" dt="0"/>
  <p:txStyles>
    <p:titleStyle>
      <a:lvl1pPr algn="l" rtl="0" eaLnBrk="0" fontAlgn="base" hangingPunct="0">
        <a:spcBef>
          <a:spcPct val="0"/>
        </a:spcBef>
        <a:spcAft>
          <a:spcPct val="0"/>
        </a:spcAft>
        <a:defRPr lang="en-US" sz="2400" b="1" kern="1200" dirty="0">
          <a:solidFill>
            <a:srgbClr val="00529B"/>
          </a:solidFill>
          <a:latin typeface="Arial"/>
          <a:ea typeface="ＭＳ Ｐゴシック" charset="0"/>
          <a:cs typeface="Arial"/>
        </a:defRPr>
      </a:lvl1pPr>
      <a:lvl2pPr algn="l" rtl="0" eaLnBrk="0" fontAlgn="base" hangingPunct="0">
        <a:spcBef>
          <a:spcPct val="0"/>
        </a:spcBef>
        <a:spcAft>
          <a:spcPct val="0"/>
        </a:spcAft>
        <a:defRPr sz="2600" b="1">
          <a:solidFill>
            <a:schemeClr val="accent1"/>
          </a:solidFill>
          <a:latin typeface="Arial" charset="0"/>
          <a:ea typeface="ＭＳ Ｐゴシック" charset="0"/>
        </a:defRPr>
      </a:lvl2pPr>
      <a:lvl3pPr algn="l" rtl="0" eaLnBrk="0" fontAlgn="base" hangingPunct="0">
        <a:spcBef>
          <a:spcPct val="0"/>
        </a:spcBef>
        <a:spcAft>
          <a:spcPct val="0"/>
        </a:spcAft>
        <a:defRPr sz="2600" b="1">
          <a:solidFill>
            <a:schemeClr val="accent1"/>
          </a:solidFill>
          <a:latin typeface="Arial" charset="0"/>
          <a:ea typeface="ＭＳ Ｐゴシック" charset="0"/>
        </a:defRPr>
      </a:lvl3pPr>
      <a:lvl4pPr algn="l" rtl="0" eaLnBrk="0" fontAlgn="base" hangingPunct="0">
        <a:spcBef>
          <a:spcPct val="0"/>
        </a:spcBef>
        <a:spcAft>
          <a:spcPct val="0"/>
        </a:spcAft>
        <a:defRPr sz="2600" b="1">
          <a:solidFill>
            <a:schemeClr val="accent1"/>
          </a:solidFill>
          <a:latin typeface="Arial" charset="0"/>
          <a:ea typeface="ＭＳ Ｐゴシック" charset="0"/>
        </a:defRPr>
      </a:lvl4pPr>
      <a:lvl5pPr algn="l" rtl="0" eaLnBrk="0" fontAlgn="base" hangingPunct="0">
        <a:spcBef>
          <a:spcPct val="0"/>
        </a:spcBef>
        <a:spcAft>
          <a:spcPct val="0"/>
        </a:spcAft>
        <a:defRPr sz="2600" b="1">
          <a:solidFill>
            <a:schemeClr val="accent1"/>
          </a:solidFill>
          <a:latin typeface="Arial" charset="0"/>
          <a:ea typeface="ＭＳ Ｐゴシック" charset="0"/>
        </a:defRPr>
      </a:lvl5pPr>
      <a:lvl6pPr marL="457200" algn="l" rtl="0" fontAlgn="base">
        <a:spcBef>
          <a:spcPct val="0"/>
        </a:spcBef>
        <a:spcAft>
          <a:spcPct val="0"/>
        </a:spcAft>
        <a:defRPr sz="2800" b="1">
          <a:solidFill>
            <a:schemeClr val="accent1"/>
          </a:solidFill>
          <a:latin typeface="Calibri" charset="0"/>
          <a:ea typeface="ＭＳ Ｐゴシック" charset="0"/>
        </a:defRPr>
      </a:lvl6pPr>
      <a:lvl7pPr marL="914400" algn="l" rtl="0" fontAlgn="base">
        <a:spcBef>
          <a:spcPct val="0"/>
        </a:spcBef>
        <a:spcAft>
          <a:spcPct val="0"/>
        </a:spcAft>
        <a:defRPr sz="2800" b="1">
          <a:solidFill>
            <a:schemeClr val="accent1"/>
          </a:solidFill>
          <a:latin typeface="Calibri" charset="0"/>
          <a:ea typeface="ＭＳ Ｐゴシック" charset="0"/>
        </a:defRPr>
      </a:lvl7pPr>
      <a:lvl8pPr marL="1371600" algn="l" rtl="0" fontAlgn="base">
        <a:spcBef>
          <a:spcPct val="0"/>
        </a:spcBef>
        <a:spcAft>
          <a:spcPct val="0"/>
        </a:spcAft>
        <a:defRPr sz="2800" b="1">
          <a:solidFill>
            <a:schemeClr val="accent1"/>
          </a:solidFill>
          <a:latin typeface="Calibri" charset="0"/>
          <a:ea typeface="ＭＳ Ｐゴシック" charset="0"/>
        </a:defRPr>
      </a:lvl8pPr>
      <a:lvl9pPr marL="1828800" algn="l" rtl="0" fontAlgn="base">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0" fontAlgn="base" hangingPunct="0">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0" fontAlgn="base" hangingPunct="0">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0" fontAlgn="base" hangingPunct="0">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0" fontAlgn="base" hangingPunct="0">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0" fontAlgn="base" hangingPunct="0">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khanacademy.org/test-prep/new-sat/new-sat-tips-planning/new-sat-about-sat/v/walk-through-sat-practice-platfor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descr="Using Your PSATTM 8/9 Scores&#10;to Prepare for College&#10;"/>
          <p:cNvSpPr txBox="1">
            <a:spLocks/>
          </p:cNvSpPr>
          <p:nvPr/>
        </p:nvSpPr>
        <p:spPr>
          <a:xfrm>
            <a:off x="344664" y="5672667"/>
            <a:ext cx="5989230" cy="842680"/>
          </a:xfrm>
          <a:prstGeom prst="rect">
            <a:avLst/>
          </a:prstGeom>
        </p:spPr>
        <p:txBody>
          <a:bodyPr anchor="ctr"/>
          <a:lstStyle>
            <a:lvl1pPr algn="l" defTabSz="455613" rtl="0" eaLnBrk="0" fontAlgn="base" hangingPunct="0">
              <a:lnSpc>
                <a:spcPts val="2800"/>
              </a:lnSpc>
              <a:spcBef>
                <a:spcPct val="0"/>
              </a:spcBef>
              <a:spcAft>
                <a:spcPct val="0"/>
              </a:spcAft>
              <a:defRPr lang="en-US" sz="2600" kern="1200" cap="none" dirty="0">
                <a:ln>
                  <a:noFill/>
                </a:ln>
                <a:solidFill>
                  <a:schemeClr val="bg1"/>
                </a:solidFill>
                <a:latin typeface="Rockwell"/>
                <a:ea typeface="Franklin Gothic Medium" pitchFamily="34" charset="0"/>
                <a:cs typeface="Rockwell"/>
              </a:defRPr>
            </a:lvl1pPr>
            <a:lvl2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2pPr>
            <a:lvl3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3pPr>
            <a:lvl4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4pPr>
            <a:lvl5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5pPr>
            <a:lvl6pPr marL="4572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6pPr>
            <a:lvl7pPr marL="9144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7pPr>
            <a:lvl8pPr marL="13716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8pPr>
            <a:lvl9pPr marL="18288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9pPr>
          </a:lstStyle>
          <a:p>
            <a:pPr>
              <a:lnSpc>
                <a:spcPts val="2700"/>
              </a:lnSpc>
            </a:pPr>
            <a:endParaRPr sz="1800" dirty="0">
              <a:solidFill>
                <a:srgbClr val="00ADEE">
                  <a:lumMod val="25000"/>
                  <a:lumOff val="75000"/>
                </a:srgbClr>
              </a:solidFill>
            </a:endParaRPr>
          </a:p>
        </p:txBody>
      </p:sp>
      <p:pic>
        <p:nvPicPr>
          <p:cNvPr id="4" name="Picture 3" descr="decorativ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61" y="6230620"/>
            <a:ext cx="1525896" cy="261620"/>
          </a:xfrm>
          <a:prstGeom prst="rect">
            <a:avLst/>
          </a:prstGeom>
        </p:spPr>
      </p:pic>
      <p:pic>
        <p:nvPicPr>
          <p:cNvPr id="3" name="Picture 2" descr="decorativ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8919308" cy="6858000"/>
          </a:xfrm>
          <a:prstGeom prst="rect">
            <a:avLst/>
          </a:prstGeom>
        </p:spPr>
      </p:pic>
      <p:sp>
        <p:nvSpPr>
          <p:cNvPr id="5" name="Rectangle 4" descr="Using Your PSATTM 8/9 Scores&#10;to Prepare for College&#10;"/>
          <p:cNvSpPr/>
          <p:nvPr/>
        </p:nvSpPr>
        <p:spPr>
          <a:xfrm>
            <a:off x="225424" y="5575554"/>
            <a:ext cx="8693884" cy="1091946"/>
          </a:xfrm>
          <a:prstGeom prst="rect">
            <a:avLst/>
          </a:prstGeom>
          <a:solidFill>
            <a:srgbClr val="0039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Title 1"/>
          <p:cNvSpPr txBox="1">
            <a:spLocks/>
          </p:cNvSpPr>
          <p:nvPr/>
        </p:nvSpPr>
        <p:spPr>
          <a:xfrm>
            <a:off x="599440" y="5701845"/>
            <a:ext cx="5734454" cy="842680"/>
          </a:xfrm>
          <a:prstGeom prst="rect">
            <a:avLst/>
          </a:prstGeom>
        </p:spPr>
        <p:txBody>
          <a:bodyPr anchor="ctr"/>
          <a:lstStyle>
            <a:lvl1pPr algn="l" defTabSz="455613" rtl="0" eaLnBrk="0" fontAlgn="base" hangingPunct="0">
              <a:lnSpc>
                <a:spcPts val="2800"/>
              </a:lnSpc>
              <a:spcBef>
                <a:spcPct val="0"/>
              </a:spcBef>
              <a:spcAft>
                <a:spcPct val="0"/>
              </a:spcAft>
              <a:defRPr lang="en-US" sz="2600" kern="1200" cap="none" dirty="0">
                <a:ln>
                  <a:noFill/>
                </a:ln>
                <a:solidFill>
                  <a:schemeClr val="bg1"/>
                </a:solidFill>
                <a:latin typeface="Rockwell"/>
                <a:ea typeface="Franklin Gothic Medium" pitchFamily="34" charset="0"/>
                <a:cs typeface="Rockwell"/>
              </a:defRPr>
            </a:lvl1pPr>
            <a:lvl2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2pPr>
            <a:lvl3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3pPr>
            <a:lvl4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4pPr>
            <a:lvl5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5pPr>
            <a:lvl6pPr marL="4572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6pPr>
            <a:lvl7pPr marL="9144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7pPr>
            <a:lvl8pPr marL="13716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8pPr>
            <a:lvl9pPr marL="18288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9pPr>
          </a:lstStyle>
          <a:p>
            <a:pPr>
              <a:lnSpc>
                <a:spcPts val="2400"/>
              </a:lnSpc>
            </a:pPr>
            <a:r>
              <a:rPr lang="en-US" sz="2000" dirty="0" smtClean="0">
                <a:solidFill>
                  <a:srgbClr val="00ADEE">
                    <a:lumMod val="25000"/>
                    <a:lumOff val="75000"/>
                  </a:srgbClr>
                </a:solidFill>
                <a:latin typeface="Arial"/>
                <a:cs typeface="Arial"/>
              </a:rPr>
              <a:t>Using Your PSAT</a:t>
            </a:r>
            <a:r>
              <a:rPr lang="en-US" sz="1400" b="1" baseline="60000" dirty="0">
                <a:solidFill>
                  <a:srgbClr val="00529B"/>
                </a:solidFill>
                <a:latin typeface="Arial"/>
                <a:ea typeface="ＭＳ Ｐゴシック" charset="0"/>
                <a:cs typeface="Arial"/>
              </a:rPr>
              <a:t>TM </a:t>
            </a:r>
            <a:r>
              <a:rPr lang="en-US" sz="2000" dirty="0" smtClean="0">
                <a:solidFill>
                  <a:srgbClr val="00ADEE">
                    <a:lumMod val="25000"/>
                    <a:lumOff val="75000"/>
                  </a:srgbClr>
                </a:solidFill>
                <a:latin typeface="Arial"/>
                <a:cs typeface="Arial"/>
              </a:rPr>
              <a:t>8/9 Scores</a:t>
            </a:r>
            <a:br>
              <a:rPr lang="en-US" sz="2000" dirty="0" smtClean="0">
                <a:solidFill>
                  <a:srgbClr val="00ADEE">
                    <a:lumMod val="25000"/>
                    <a:lumOff val="75000"/>
                  </a:srgbClr>
                </a:solidFill>
                <a:latin typeface="Arial"/>
                <a:cs typeface="Arial"/>
              </a:rPr>
            </a:br>
            <a:r>
              <a:rPr lang="en-US" sz="2000" dirty="0" smtClean="0">
                <a:solidFill>
                  <a:srgbClr val="00ADEE">
                    <a:lumMod val="25000"/>
                    <a:lumOff val="75000"/>
                  </a:srgbClr>
                </a:solidFill>
                <a:latin typeface="Arial"/>
                <a:cs typeface="Arial"/>
              </a:rPr>
              <a:t>to</a:t>
            </a:r>
            <a:r>
              <a:rPr lang="en-US" sz="2000" dirty="0">
                <a:solidFill>
                  <a:srgbClr val="00ADEE">
                    <a:lumMod val="25000"/>
                    <a:lumOff val="75000"/>
                  </a:srgbClr>
                </a:solidFill>
                <a:latin typeface="Arial"/>
                <a:cs typeface="Arial"/>
              </a:rPr>
              <a:t> </a:t>
            </a:r>
            <a:r>
              <a:rPr lang="en-US" sz="2000" dirty="0" smtClean="0">
                <a:solidFill>
                  <a:srgbClr val="00ADEE">
                    <a:lumMod val="25000"/>
                    <a:lumOff val="75000"/>
                  </a:srgbClr>
                </a:solidFill>
                <a:latin typeface="Arial"/>
                <a:cs typeface="Arial"/>
              </a:rPr>
              <a:t>Prepare for College</a:t>
            </a:r>
            <a:endParaRPr sz="2000" dirty="0">
              <a:solidFill>
                <a:srgbClr val="00ADEE">
                  <a:lumMod val="25000"/>
                  <a:lumOff val="75000"/>
                </a:srgbClr>
              </a:solidFill>
              <a:latin typeface="Arial"/>
              <a:cs typeface="Arial"/>
            </a:endParaRPr>
          </a:p>
        </p:txBody>
      </p:sp>
      <p:sp>
        <p:nvSpPr>
          <p:cNvPr id="2" name="Title 1"/>
          <p:cNvSpPr>
            <a:spLocks noGrp="1"/>
          </p:cNvSpPr>
          <p:nvPr>
            <p:ph type="title" idx="4294967295"/>
          </p:nvPr>
        </p:nvSpPr>
        <p:spPr/>
        <p:txBody>
          <a:bodyPr/>
          <a:lstStyle/>
          <a:p>
            <a:r>
              <a:rPr lang="en-IN" dirty="0" smtClean="0"/>
              <a:t> </a:t>
            </a:r>
            <a:endParaRPr lang="en-IN" dirty="0"/>
          </a:p>
        </p:txBody>
      </p:sp>
    </p:spTree>
    <p:extLst>
      <p:ext uri="{BB962C8B-B14F-4D97-AF65-F5344CB8AC3E}">
        <p14:creationId xmlns:p14="http://schemas.microsoft.com/office/powerpoint/2010/main" val="33316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smtClean="0"/>
              <a:t>How Did My Score Measure Against College Readiness Benchmarks?</a:t>
            </a:r>
            <a:endParaRPr lang="en-US" sz="2200" dirty="0"/>
          </a:p>
        </p:txBody>
      </p:sp>
      <p:sp>
        <p:nvSpPr>
          <p:cNvPr id="14" name="Text Placeholder 1"/>
          <p:cNvSpPr>
            <a:spLocks noGrp="1"/>
          </p:cNvSpPr>
          <p:nvPr>
            <p:ph idx="1"/>
          </p:nvPr>
        </p:nvSpPr>
        <p:spPr>
          <a:xfrm>
            <a:off x="495300" y="1324863"/>
            <a:ext cx="4574540" cy="3369057"/>
          </a:xfrm>
        </p:spPr>
        <p:txBody>
          <a:bodyPr/>
          <a:lstStyle/>
          <a:p>
            <a:r>
              <a:rPr lang="en-US" sz="1600" dirty="0" smtClean="0"/>
              <a:t>Section</a:t>
            </a:r>
            <a:r>
              <a:rPr lang="en-US" sz="1600" dirty="0"/>
              <a:t>, </a:t>
            </a:r>
            <a:r>
              <a:rPr lang="en-US" sz="1600" dirty="0" smtClean="0"/>
              <a:t>test</a:t>
            </a:r>
            <a:r>
              <a:rPr lang="en-US" sz="1600" dirty="0"/>
              <a:t>, and </a:t>
            </a:r>
            <a:r>
              <a:rPr lang="en-US" sz="1600" dirty="0" smtClean="0"/>
              <a:t>subscores </a:t>
            </a:r>
            <a:r>
              <a:rPr lang="en-US" sz="1600" dirty="0"/>
              <a:t>all report scores </a:t>
            </a:r>
            <a:r>
              <a:rPr lang="en-US" sz="1600" dirty="0" smtClean="0"/>
              <a:t>in </a:t>
            </a:r>
            <a:r>
              <a:rPr lang="en-US" sz="1600" dirty="0"/>
              <a:t>performance </a:t>
            </a:r>
            <a:r>
              <a:rPr lang="en-US" sz="1600" dirty="0" smtClean="0"/>
              <a:t>zones which indicate whether you are on track for success in the first year of college.</a:t>
            </a:r>
            <a:endParaRPr lang="en-US" sz="1600" dirty="0"/>
          </a:p>
          <a:p>
            <a:r>
              <a:rPr lang="en-US" sz="1600" dirty="0"/>
              <a:t>For </a:t>
            </a:r>
            <a:r>
              <a:rPr lang="en-US" sz="1600" dirty="0" smtClean="0"/>
              <a:t>section </a:t>
            </a:r>
            <a:r>
              <a:rPr lang="en-US" sz="1600" dirty="0"/>
              <a:t>scores</a:t>
            </a:r>
          </a:p>
          <a:p>
            <a:pPr lvl="1"/>
            <a:r>
              <a:rPr lang="en-US" sz="1600" dirty="0" smtClean="0">
                <a:solidFill>
                  <a:srgbClr val="C00000"/>
                </a:solidFill>
              </a:rPr>
              <a:t>Need </a:t>
            </a:r>
            <a:r>
              <a:rPr lang="en-US" sz="1600" dirty="0">
                <a:solidFill>
                  <a:srgbClr val="C00000"/>
                </a:solidFill>
              </a:rPr>
              <a:t>to Strengthen Skills</a:t>
            </a:r>
            <a:r>
              <a:rPr lang="en-US" sz="1600" dirty="0"/>
              <a:t> = below grade-level benchmark by more than one year</a:t>
            </a:r>
          </a:p>
          <a:p>
            <a:pPr lvl="1"/>
            <a:r>
              <a:rPr lang="en-US" sz="1600" dirty="0" smtClean="0">
                <a:solidFill>
                  <a:srgbClr val="FFC000"/>
                </a:solidFill>
              </a:rPr>
              <a:t>Approaching </a:t>
            </a:r>
            <a:r>
              <a:rPr lang="en-US" sz="1600" dirty="0">
                <a:solidFill>
                  <a:srgbClr val="FFC000"/>
                </a:solidFill>
              </a:rPr>
              <a:t>Benchmark </a:t>
            </a:r>
            <a:r>
              <a:rPr lang="en-US" sz="1600" dirty="0"/>
              <a:t>= below grade-level benchmark by one year or less</a:t>
            </a:r>
          </a:p>
          <a:p>
            <a:pPr lvl="1"/>
            <a:r>
              <a:rPr lang="en-US" sz="1600" dirty="0">
                <a:solidFill>
                  <a:srgbClr val="00B050"/>
                </a:solidFill>
              </a:rPr>
              <a:t>Meets or exceeds Benchmark </a:t>
            </a:r>
            <a:r>
              <a:rPr lang="en-US" sz="1600" dirty="0"/>
              <a:t>= at or above grade-level benchmark</a:t>
            </a:r>
          </a:p>
        </p:txBody>
      </p:sp>
      <p:sp>
        <p:nvSpPr>
          <p:cNvPr id="17" name="Text Placeholder 1"/>
          <p:cNvSpPr txBox="1">
            <a:spLocks/>
          </p:cNvSpPr>
          <p:nvPr/>
        </p:nvSpPr>
        <p:spPr bwMode="auto">
          <a:xfrm>
            <a:off x="495300" y="4724400"/>
            <a:ext cx="475742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r>
              <a:rPr lang="en-US" sz="1600" dirty="0" smtClean="0"/>
              <a:t>The </a:t>
            </a:r>
            <a:r>
              <a:rPr lang="en-US" sz="1600" dirty="0"/>
              <a:t>red, yellow, and green ranges in the test </a:t>
            </a:r>
            <a:r>
              <a:rPr lang="en-US" sz="1600" dirty="0" smtClean="0"/>
              <a:t>scores and </a:t>
            </a:r>
            <a:r>
              <a:rPr lang="en-US" sz="1600" dirty="0"/>
              <a:t>subscores reflect areas of strengths and weaknesses compared to the typical performance of students </a:t>
            </a:r>
          </a:p>
        </p:txBody>
      </p:sp>
      <p:pic>
        <p:nvPicPr>
          <p:cNvPr id="2050" name="Picture 2" descr="Screen shot from My Online PSAT 8/9 Scores and Reports that shows numerical score for each section, test, and subscore accompanied by a graphic. The graphic shows where the student score falls on a continuum, and is colored to demonstrate where that score corresponds to the college readiness benchmar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0177" y="1103313"/>
            <a:ext cx="2681528" cy="28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Screen shot from My Online PSAT 8/9 Scores and Reports that shows numerical score for each section, test, and subscore accompanied by a graphic. The graphic shows where the student score falls on a continuum, and is colored to demonstrate where that score corresponds to the college readiness benchmark."/>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02491" y="4088765"/>
            <a:ext cx="2933510" cy="1908119"/>
          </a:xfrm>
          <a:prstGeom prst="rect">
            <a:avLst/>
          </a:prstGeom>
          <a:ln>
            <a:noFill/>
          </a:ln>
          <a:effectLst>
            <a:outerShdw blurRad="136525" dir="2460000" algn="tl" rotWithShape="0">
              <a:srgbClr val="000000">
                <a:alpha val="20000"/>
              </a:srgbClr>
            </a:outerShdw>
          </a:effectLst>
        </p:spPr>
      </p:pic>
      <p:sp>
        <p:nvSpPr>
          <p:cNvPr id="13"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10</a:t>
            </a:fld>
            <a:endParaRPr lang="en-US" dirty="0"/>
          </a:p>
        </p:txBody>
      </p:sp>
    </p:spTree>
    <p:extLst>
      <p:ext uri="{BB962C8B-B14F-4D97-AF65-F5344CB8AC3E}">
        <p14:creationId xmlns:p14="http://schemas.microsoft.com/office/powerpoint/2010/main" val="3569531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Do My Scores Tell Me?</a:t>
            </a:r>
            <a:endParaRPr lang="en-US" sz="2200" dirty="0"/>
          </a:p>
        </p:txBody>
      </p:sp>
      <p:pic>
        <p:nvPicPr>
          <p:cNvPr id="8" name="Picture 2" descr=" Screen shot from My Online PSAT 8/9 Scores and Reports that shows in-depth information about their performance on the PSAT 8/9. Test scores, cross-test scores, and subscores are intended to give students insightful information about their strengths and areas for improve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2935704"/>
            <a:ext cx="5694485" cy="2226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 Screen shot from My Online PSAT 8/9 Scores and Reports that shows in-depth information about their performance on the PSAT 8/9. Test scores, cross-test scores, and subscores are intended to give students insightful information about their strengths and areas for improvemen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23442" y="902596"/>
            <a:ext cx="6220558" cy="2452446"/>
          </a:xfrm>
          <a:prstGeom prst="rect">
            <a:avLst/>
          </a:prstGeom>
          <a:ln>
            <a:noFill/>
          </a:ln>
          <a:effectLst>
            <a:outerShdw blurRad="190500" algn="tl" rotWithShape="0">
              <a:srgbClr val="000000">
                <a:alpha val="70000"/>
              </a:srgbClr>
            </a:outerShdw>
          </a:effectLst>
        </p:spPr>
      </p:pic>
      <p:pic>
        <p:nvPicPr>
          <p:cNvPr id="4" name="Picture 3" descr=" Screen shot from My Online PSAT 8/9 Scores and Reports that shows in-depth information about their performance on the PSAT 8/9. Test scores, cross-test scores, and subscores are intended to give students insightful information about their strengths and areas for improvemen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05199" y="3662521"/>
            <a:ext cx="5286375" cy="2711969"/>
          </a:xfrm>
          <a:prstGeom prst="rect">
            <a:avLst/>
          </a:prstGeom>
          <a:ln>
            <a:noFill/>
          </a:ln>
          <a:effectLst>
            <a:outerShdw blurRad="190500" algn="tl" rotWithShape="0">
              <a:srgbClr val="000000">
                <a:alpha val="70000"/>
              </a:srgbClr>
            </a:outerShdw>
          </a:effectLst>
        </p:spPr>
      </p:pic>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11</a:t>
            </a:fld>
            <a:endParaRPr lang="en-US" dirty="0"/>
          </a:p>
        </p:txBody>
      </p:sp>
    </p:spTree>
    <p:extLst>
      <p:ext uri="{BB962C8B-B14F-4D97-AF65-F5344CB8AC3E}">
        <p14:creationId xmlns:p14="http://schemas.microsoft.com/office/powerpoint/2010/main" val="1448549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How Can I Improve My Academic Skills?</a:t>
            </a:r>
          </a:p>
        </p:txBody>
      </p:sp>
      <p:pic>
        <p:nvPicPr>
          <p:cNvPr id="6" name="Content Placeholder 6" descr="Screen shot from My Online PSAT 8/9 Scores and Reports that shows the Skills Insight section of the report, which gives students more information about the knowledge and skills they have demonstrated, and the knowledge and skills on which they should focus for grow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9072" y="981723"/>
            <a:ext cx="5608319" cy="5088629"/>
          </a:xfrm>
          <a:prstGeom prst="rect">
            <a:avLst/>
          </a:prstGeom>
          <a:ln>
            <a:solidFill>
              <a:schemeClr val="tx1"/>
            </a:solidFill>
          </a:ln>
        </p:spPr>
      </p:pic>
      <p:sp>
        <p:nvSpPr>
          <p:cNvPr id="8"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12</a:t>
            </a:fld>
            <a:endParaRPr lang="en-US" dirty="0"/>
          </a:p>
        </p:txBody>
      </p:sp>
    </p:spTree>
    <p:extLst>
      <p:ext uri="{BB962C8B-B14F-4D97-AF65-F5344CB8AC3E}">
        <p14:creationId xmlns:p14="http://schemas.microsoft.com/office/powerpoint/2010/main" val="34999726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Can I Learn From </a:t>
            </a:r>
            <a:r>
              <a:rPr lang="en-US" dirty="0" smtClean="0"/>
              <a:t>the Questions?</a:t>
            </a:r>
            <a:endParaRPr lang="en-US" dirty="0"/>
          </a:p>
        </p:txBody>
      </p:sp>
      <p:sp>
        <p:nvSpPr>
          <p:cNvPr id="3" name="Content Placeholder 2"/>
          <p:cNvSpPr>
            <a:spLocks noGrp="1"/>
          </p:cNvSpPr>
          <p:nvPr>
            <p:ph idx="1"/>
          </p:nvPr>
        </p:nvSpPr>
        <p:spPr>
          <a:xfrm>
            <a:off x="495300" y="987552"/>
            <a:ext cx="3721100" cy="5133849"/>
          </a:xfrm>
        </p:spPr>
        <p:txBody>
          <a:bodyPr/>
          <a:lstStyle/>
          <a:p>
            <a:r>
              <a:rPr lang="en-US" dirty="0"/>
              <a:t>Look at the types of questions </a:t>
            </a:r>
            <a:r>
              <a:rPr lang="en-US" dirty="0" smtClean="0"/>
              <a:t>I answered </a:t>
            </a:r>
            <a:r>
              <a:rPr lang="en-US" dirty="0"/>
              <a:t>incorrectly and skipped:</a:t>
            </a:r>
          </a:p>
          <a:p>
            <a:pPr lvl="1"/>
            <a:r>
              <a:rPr lang="en-US" dirty="0"/>
              <a:t>Identify the level of difficulty.  How many </a:t>
            </a:r>
            <a:r>
              <a:rPr lang="en-US" dirty="0" smtClean="0"/>
              <a:t>questions did I miss at </a:t>
            </a:r>
            <a:r>
              <a:rPr lang="en-US" dirty="0"/>
              <a:t>each level?</a:t>
            </a:r>
          </a:p>
          <a:p>
            <a:pPr lvl="1"/>
            <a:r>
              <a:rPr lang="en-US" dirty="0" smtClean="0"/>
              <a:t>Was I more </a:t>
            </a:r>
            <a:r>
              <a:rPr lang="en-US" dirty="0"/>
              <a:t>likely to skip questions associated with any subscore or cross-test score?</a:t>
            </a:r>
          </a:p>
          <a:p>
            <a:pPr lvl="1"/>
            <a:r>
              <a:rPr lang="en-US" dirty="0"/>
              <a:t>What inferences can I make about areas for improvement based on the types of questions I missed and skipped?</a:t>
            </a:r>
          </a:p>
          <a:p>
            <a:endParaRPr lang="en-US" dirty="0"/>
          </a:p>
        </p:txBody>
      </p:sp>
      <p:pic>
        <p:nvPicPr>
          <p:cNvPr id="6" name="Picture 3" descr=" Screen shot from My Online PSAT 8/9 Scores and Reports that shows the Test Questions seciton of the Score Repo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7324" y="1207516"/>
            <a:ext cx="4383023" cy="3998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13</a:t>
            </a:fld>
            <a:endParaRPr lang="en-US" dirty="0"/>
          </a:p>
        </p:txBody>
      </p:sp>
    </p:spTree>
    <p:extLst>
      <p:ext uri="{BB962C8B-B14F-4D97-AF65-F5344CB8AC3E}">
        <p14:creationId xmlns:p14="http://schemas.microsoft.com/office/powerpoint/2010/main" val="153570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What is My AP </a:t>
            </a:r>
            <a:r>
              <a:rPr lang="en-US" dirty="0" smtClean="0"/>
              <a:t>Potential</a:t>
            </a:r>
            <a:r>
              <a:rPr lang="en-US" sz="1400" baseline="60000" dirty="0"/>
              <a:t>™</a:t>
            </a:r>
            <a:r>
              <a:rPr lang="en-US" dirty="0" smtClean="0"/>
              <a:t>?</a:t>
            </a:r>
            <a:endParaRPr lang="en-US" dirty="0"/>
          </a:p>
        </p:txBody>
      </p:sp>
      <p:sp>
        <p:nvSpPr>
          <p:cNvPr id="11" name="Content Placeholder 2"/>
          <p:cNvSpPr txBox="1">
            <a:spLocks/>
          </p:cNvSpPr>
          <p:nvPr/>
        </p:nvSpPr>
        <p:spPr bwMode="auto">
          <a:xfrm>
            <a:off x="495300" y="1146047"/>
            <a:ext cx="3338945" cy="497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College Board research shows that students who score a 3 or higher on an AP Exam typically experience greater academic success in college and are more likely to earn a college degree on time than non-AP students.</a:t>
            </a:r>
          </a:p>
          <a:p>
            <a:r>
              <a:rPr lang="en-US" sz="1800" dirty="0"/>
              <a:t>AP </a:t>
            </a:r>
            <a:r>
              <a:rPr lang="en-US" sz="1800" dirty="0" smtClean="0"/>
              <a:t>Potential™ </a:t>
            </a:r>
            <a:r>
              <a:rPr lang="en-US" sz="1800" dirty="0"/>
              <a:t>uses scores from the PSAT 8/9</a:t>
            </a:r>
            <a:r>
              <a:rPr lang="en-US" sz="1800" b="1" dirty="0"/>
              <a:t> </a:t>
            </a:r>
            <a:r>
              <a:rPr lang="en-US" sz="1800" dirty="0"/>
              <a:t>to provide predictions for two AP Exams for  9</a:t>
            </a:r>
            <a:r>
              <a:rPr lang="en-US" sz="1800" baseline="30000" dirty="0"/>
              <a:t>th</a:t>
            </a:r>
            <a:r>
              <a:rPr lang="en-US" sz="1800" dirty="0"/>
              <a:t> grade </a:t>
            </a:r>
            <a:r>
              <a:rPr lang="en-US" sz="1800" dirty="0" smtClean="0"/>
              <a:t>students.</a:t>
            </a:r>
            <a:endParaRPr lang="en-US" sz="1800" dirty="0"/>
          </a:p>
        </p:txBody>
      </p:sp>
      <p:pic>
        <p:nvPicPr>
          <p:cNvPr id="4098" name="Picture 2" descr=" Screen shot from My Online PSAT 8/9 Scores and Reports that shows the AP Potential section of the report, which provides information about the Advanced Placement courses in which students are likely to be successful based on their PSAT 8/9 scores. "/>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884955" y="966069"/>
            <a:ext cx="5285690" cy="485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14</a:t>
            </a:fld>
            <a:endParaRPr lang="en-US" dirty="0"/>
          </a:p>
        </p:txBody>
      </p:sp>
    </p:spTree>
    <p:extLst>
      <p:ext uri="{BB962C8B-B14F-4D97-AF65-F5344CB8AC3E}">
        <p14:creationId xmlns:p14="http://schemas.microsoft.com/office/powerpoint/2010/main" val="18479926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Understanding My Paper Score </a:t>
            </a:r>
            <a:r>
              <a:rPr lang="en-US" dirty="0" smtClean="0"/>
              <a:t>Report</a:t>
            </a:r>
            <a:endParaRPr lang="en-US" dirty="0"/>
          </a:p>
        </p:txBody>
      </p:sp>
      <p:pic>
        <p:nvPicPr>
          <p:cNvPr id="6" name="Picture 2" descr=" Cover page of the paper score report for PSAT 8/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6300" y="828675"/>
            <a:ext cx="73914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15</a:t>
            </a:fld>
            <a:endParaRPr lang="en-US" dirty="0"/>
          </a:p>
        </p:txBody>
      </p:sp>
    </p:spTree>
    <p:extLst>
      <p:ext uri="{BB962C8B-B14F-4D97-AF65-F5344CB8AC3E}">
        <p14:creationId xmlns:p14="http://schemas.microsoft.com/office/powerpoint/2010/main" val="1852079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My Scores</a:t>
            </a:r>
            <a:r>
              <a:rPr lang="en-US" dirty="0" smtClean="0"/>
              <a:t>?</a:t>
            </a:r>
            <a:endParaRPr lang="en-US" dirty="0"/>
          </a:p>
        </p:txBody>
      </p:sp>
      <p:pic>
        <p:nvPicPr>
          <p:cNvPr id="8" name="Picture 2" descr="Score report detail page of the paper score report for PSAT 8/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3822" y="1330422"/>
            <a:ext cx="7890934" cy="4631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Score report detail page of the paper score report for PSAT 8/9."/>
          <p:cNvSpPr/>
          <p:nvPr/>
        </p:nvSpPr>
        <p:spPr>
          <a:xfrm>
            <a:off x="716788" y="1501648"/>
            <a:ext cx="2072640" cy="143150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Score report detail page of the paper score report for PSAT 8/9."/>
          <p:cNvSpPr/>
          <p:nvPr/>
        </p:nvSpPr>
        <p:spPr>
          <a:xfrm>
            <a:off x="3426460" y="1577848"/>
            <a:ext cx="1804416" cy="131223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Score report detail page of the paper score report for PSAT 8/9."/>
          <p:cNvSpPr/>
          <p:nvPr/>
        </p:nvSpPr>
        <p:spPr>
          <a:xfrm>
            <a:off x="5896864" y="1743456"/>
            <a:ext cx="1938528" cy="1172022"/>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16</a:t>
            </a:fld>
            <a:endParaRPr lang="en-US" dirty="0"/>
          </a:p>
        </p:txBody>
      </p:sp>
    </p:spTree>
    <p:extLst>
      <p:ext uri="{BB962C8B-B14F-4D97-AF65-F5344CB8AC3E}">
        <p14:creationId xmlns:p14="http://schemas.microsoft.com/office/powerpoint/2010/main" val="397265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95300" y="333375"/>
            <a:ext cx="6519008" cy="639763"/>
          </a:xfrm>
        </p:spPr>
        <p:txBody>
          <a:bodyPr/>
          <a:lstStyle/>
          <a:p>
            <a:r>
              <a:rPr lang="en-US" dirty="0"/>
              <a:t>What Are My Scores? </a:t>
            </a:r>
            <a:r>
              <a:rPr lang="en-US" sz="2000" b="0" i="1" dirty="0"/>
              <a:t>(cont.)</a:t>
            </a:r>
            <a:r>
              <a:rPr lang="en-US" dirty="0"/>
              <a:t/>
            </a:r>
            <a:br>
              <a:rPr lang="en-US" dirty="0"/>
            </a:br>
            <a:endParaRPr lang="en-US" dirty="0"/>
          </a:p>
        </p:txBody>
      </p:sp>
      <p:pic>
        <p:nvPicPr>
          <p:cNvPr id="6" name="Picture 2" descr="Score report detail page of the paper score report for PSAT 8/9. Test scores, cross-test scores, and subscores are intended to give students insightful information about their strengths and areas for improvem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9556" y="822490"/>
            <a:ext cx="6818488" cy="55434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17</a:t>
            </a:fld>
            <a:endParaRPr lang="en-US" dirty="0"/>
          </a:p>
        </p:txBody>
      </p:sp>
    </p:spTree>
    <p:extLst>
      <p:ext uri="{BB962C8B-B14F-4D97-AF65-F5344CB8AC3E}">
        <p14:creationId xmlns:p14="http://schemas.microsoft.com/office/powerpoint/2010/main" val="86697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Score Percentiles?</a:t>
            </a:r>
            <a:endParaRPr lang="en-US" sz="2200" dirty="0"/>
          </a:p>
        </p:txBody>
      </p:sp>
      <p:pic>
        <p:nvPicPr>
          <p:cNvPr id="8" name="Picture 2" descr=" Score report detail page of the paper score report for PSAT 8/9. Test scores, cross-test scores, and subscores. Immediately under each of the three scores, students are presented with their Nationally Representative Sample Percenti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3822" y="1330422"/>
            <a:ext cx="7890934" cy="4631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18</a:t>
            </a:fld>
            <a:endParaRPr lang="en-US" dirty="0"/>
          </a:p>
        </p:txBody>
      </p:sp>
      <p:sp>
        <p:nvSpPr>
          <p:cNvPr id="13" name="Oval 12" descr=" Score report detail page of the paper score report for PSAT 8/9. Test scores, cross-test scores, and subscores. Immediately under each of the three scores, students are presented with their Nationally Representative Sample Percentile."/>
          <p:cNvSpPr/>
          <p:nvPr/>
        </p:nvSpPr>
        <p:spPr>
          <a:xfrm>
            <a:off x="1313688" y="2450592"/>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 Score report detail page of the paper score report for PSAT 8/9. Test scores, cross-test scores, and subscores. Immediately under each of the three scores, students are presented with their Nationally Representative Sample Percentile."/>
          <p:cNvSpPr/>
          <p:nvPr/>
        </p:nvSpPr>
        <p:spPr>
          <a:xfrm>
            <a:off x="3854577" y="246888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 Score report detail page of the paper score report for PSAT 8/9. Test scores, cross-test scores, and subscores. Immediately under each of the three scores, students are presented with their Nationally Representative Sample Percentile."/>
          <p:cNvSpPr/>
          <p:nvPr/>
        </p:nvSpPr>
        <p:spPr>
          <a:xfrm>
            <a:off x="6403340" y="249936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2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Score Ranges?</a:t>
            </a:r>
            <a:endParaRPr lang="en-US" sz="2200" dirty="0"/>
          </a:p>
        </p:txBody>
      </p:sp>
      <p:pic>
        <p:nvPicPr>
          <p:cNvPr id="8" name="Picture 2" descr="A note on the paper score report that explains that when students take assessments more than once, scores may differ on each testing occasion. PSAT 8/9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07934" y="876129"/>
            <a:ext cx="4109066" cy="5384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A note on the paper score report that explains that when students take assessments more than once, scores may differ on each testing occasion. PSAT 8/9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014" y="1956117"/>
            <a:ext cx="6271452" cy="2810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6" name="Straight Arrow Connector 5" descr="A note on the paper score report that explains that when students take assessments more than once, scores may differ on each testing occasion. PSAT 8/9 scores should be interpreted as ranges rather than singular points, since a student’s score might vary slightly if she or he had taken different versions of the test under identical conditions."/>
          <p:cNvCxnSpPr/>
          <p:nvPr/>
        </p:nvCxnSpPr>
        <p:spPr>
          <a:xfrm flipH="1" flipV="1">
            <a:off x="3352800" y="4767072"/>
            <a:ext cx="1658112" cy="621792"/>
          </a:xfrm>
          <a:prstGeom prst="straightConnector1">
            <a:avLst/>
          </a:prstGeom>
          <a:ln>
            <a:solidFill>
              <a:srgbClr val="00529B"/>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descr="A note on the paper score report that explains that when students take assessments more than once, scores may differ on each testing occasion. PSAT 8/9 scores should be interpreted as ranges rather than singular points, since a student’s score might vary slightly if she or he had taken different versions of the test under identical conditions."/>
          <p:cNvSpPr/>
          <p:nvPr/>
        </p:nvSpPr>
        <p:spPr>
          <a:xfrm>
            <a:off x="5010912" y="5218176"/>
            <a:ext cx="1892554" cy="902208"/>
          </a:xfrm>
          <a:prstGeom prst="rect">
            <a:avLst/>
          </a:prstGeom>
          <a:noFill/>
          <a:ln w="12700" cmpd="sng">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19</a:t>
            </a:fld>
            <a:endParaRPr lang="en-US" dirty="0"/>
          </a:p>
        </p:txBody>
      </p:sp>
    </p:spTree>
    <p:extLst>
      <p:ext uri="{BB962C8B-B14F-4D97-AF65-F5344CB8AC3E}">
        <p14:creationId xmlns:p14="http://schemas.microsoft.com/office/powerpoint/2010/main" val="124391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descr="Get to Know the PSATTM 8/9"/>
          <p:cNvSpPr txBox="1">
            <a:spLocks/>
          </p:cNvSpPr>
          <p:nvPr/>
        </p:nvSpPr>
        <p:spPr bwMode="auto">
          <a:xfrm>
            <a:off x="495300" y="238124"/>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600" b="1">
                <a:solidFill>
                  <a:schemeClr val="accent1"/>
                </a:solidFill>
                <a:latin typeface="Arial" charset="0"/>
                <a:ea typeface="ＭＳ Ｐゴシック" charset="0"/>
              </a:defRPr>
            </a:lvl2pPr>
            <a:lvl3pPr algn="l" rtl="0" eaLnBrk="0" fontAlgn="base" hangingPunct="0">
              <a:spcBef>
                <a:spcPct val="0"/>
              </a:spcBef>
              <a:spcAft>
                <a:spcPct val="0"/>
              </a:spcAft>
              <a:defRPr sz="2600" b="1">
                <a:solidFill>
                  <a:schemeClr val="accent1"/>
                </a:solidFill>
                <a:latin typeface="Arial" charset="0"/>
                <a:ea typeface="ＭＳ Ｐゴシック" charset="0"/>
              </a:defRPr>
            </a:lvl3pPr>
            <a:lvl4pPr algn="l" rtl="0" eaLnBrk="0" fontAlgn="base" hangingPunct="0">
              <a:spcBef>
                <a:spcPct val="0"/>
              </a:spcBef>
              <a:spcAft>
                <a:spcPct val="0"/>
              </a:spcAft>
              <a:defRPr sz="2600" b="1">
                <a:solidFill>
                  <a:schemeClr val="accent1"/>
                </a:solidFill>
                <a:latin typeface="Arial" charset="0"/>
                <a:ea typeface="ＭＳ Ｐゴシック" charset="0"/>
              </a:defRPr>
            </a:lvl4pPr>
            <a:lvl5pPr algn="l" rtl="0" eaLnBrk="0" fontAlgn="base" hangingPunct="0">
              <a:spcBef>
                <a:spcPct val="0"/>
              </a:spcBef>
              <a:spcAft>
                <a:spcPct val="0"/>
              </a:spcAft>
              <a:defRPr sz="2600" b="1">
                <a:solidFill>
                  <a:schemeClr val="accent1"/>
                </a:solidFill>
                <a:latin typeface="Arial" charset="0"/>
                <a:ea typeface="ＭＳ Ｐゴシック" charset="0"/>
              </a:defRPr>
            </a:lvl5pPr>
            <a:lvl6pPr marL="457200" algn="l" rtl="0" fontAlgn="base">
              <a:spcBef>
                <a:spcPct val="0"/>
              </a:spcBef>
              <a:spcAft>
                <a:spcPct val="0"/>
              </a:spcAft>
              <a:defRPr sz="2800" b="1">
                <a:solidFill>
                  <a:schemeClr val="accent1"/>
                </a:solidFill>
                <a:latin typeface="Calibri" charset="0"/>
                <a:ea typeface="ＭＳ Ｐゴシック" charset="0"/>
              </a:defRPr>
            </a:lvl6pPr>
            <a:lvl7pPr marL="914400" algn="l" rtl="0" fontAlgn="base">
              <a:spcBef>
                <a:spcPct val="0"/>
              </a:spcBef>
              <a:spcAft>
                <a:spcPct val="0"/>
              </a:spcAft>
              <a:defRPr sz="2800" b="1">
                <a:solidFill>
                  <a:schemeClr val="accent1"/>
                </a:solidFill>
                <a:latin typeface="Calibri" charset="0"/>
                <a:ea typeface="ＭＳ Ｐゴシック" charset="0"/>
              </a:defRPr>
            </a:lvl7pPr>
            <a:lvl8pPr marL="1371600" algn="l" rtl="0" fontAlgn="base">
              <a:spcBef>
                <a:spcPct val="0"/>
              </a:spcBef>
              <a:spcAft>
                <a:spcPct val="0"/>
              </a:spcAft>
              <a:defRPr sz="2800" b="1">
                <a:solidFill>
                  <a:schemeClr val="accent1"/>
                </a:solidFill>
                <a:latin typeface="Calibri" charset="0"/>
                <a:ea typeface="ＭＳ Ｐゴシック" charset="0"/>
              </a:defRPr>
            </a:lvl8pPr>
            <a:lvl9pPr marL="1828800" algn="l" rtl="0" fontAlgn="base">
              <a:spcBef>
                <a:spcPct val="0"/>
              </a:spcBef>
              <a:spcAft>
                <a:spcPct val="0"/>
              </a:spcAft>
              <a:defRPr sz="2800" b="1">
                <a:solidFill>
                  <a:schemeClr val="accent1"/>
                </a:solidFill>
                <a:latin typeface="Calibri" charset="0"/>
                <a:ea typeface="ＭＳ Ｐゴシック" charset="0"/>
              </a:defRPr>
            </a:lvl9pPr>
          </a:lstStyle>
          <a:p>
            <a:endParaRPr lang="en-US" dirty="0"/>
          </a:p>
        </p:txBody>
      </p:sp>
      <p:sp>
        <p:nvSpPr>
          <p:cNvPr id="8" name="Title 7"/>
          <p:cNvSpPr>
            <a:spLocks noGrp="1"/>
          </p:cNvSpPr>
          <p:nvPr>
            <p:ph type="title"/>
          </p:nvPr>
        </p:nvSpPr>
        <p:spPr/>
        <p:txBody>
          <a:bodyPr/>
          <a:lstStyle/>
          <a:p>
            <a:r>
              <a:rPr lang="en-US" sz="2200" dirty="0" smtClean="0"/>
              <a:t>Get to Know the PSAT</a:t>
            </a:r>
            <a:r>
              <a:rPr lang="en-US" sz="1400" baseline="64000" dirty="0" smtClean="0"/>
              <a:t>TM</a:t>
            </a:r>
            <a:r>
              <a:rPr lang="en-US" sz="2200" dirty="0" smtClean="0"/>
              <a:t> 8/9</a:t>
            </a:r>
            <a:r>
              <a:rPr lang="en-US" dirty="0"/>
              <a:t/>
            </a:r>
            <a:br>
              <a:rPr lang="en-US" dirty="0"/>
            </a:br>
            <a:endParaRPr lang="en-US" dirty="0"/>
          </a:p>
        </p:txBody>
      </p:sp>
      <p:sp>
        <p:nvSpPr>
          <p:cNvPr id="20" name="Content Placeholder 4"/>
          <p:cNvSpPr>
            <a:spLocks noGrp="1"/>
          </p:cNvSpPr>
          <p:nvPr>
            <p:ph idx="1"/>
          </p:nvPr>
        </p:nvSpPr>
        <p:spPr>
          <a:xfrm>
            <a:off x="495300" y="1019175"/>
            <a:ext cx="4734617" cy="5102226"/>
          </a:xfrm>
        </p:spPr>
        <p:txBody>
          <a:bodyPr/>
          <a:lstStyle/>
          <a:p>
            <a:r>
              <a:rPr lang="en-US" sz="1600" dirty="0"/>
              <a:t>The </a:t>
            </a:r>
            <a:r>
              <a:rPr lang="en-US" sz="1600" dirty="0" smtClean="0"/>
              <a:t>PSAT™ </a:t>
            </a:r>
            <a:r>
              <a:rPr lang="en-US" sz="1600" dirty="0"/>
              <a:t>8/9 is highly relevant to your future success because it focuses on the skills and knowledge at the heart of education. It measures:</a:t>
            </a:r>
          </a:p>
          <a:p>
            <a:pPr lvl="1"/>
            <a:r>
              <a:rPr lang="en-US" sz="1400" dirty="0"/>
              <a:t>What you learn in high school</a:t>
            </a:r>
          </a:p>
          <a:p>
            <a:pPr lvl="1"/>
            <a:r>
              <a:rPr lang="en-US" sz="1400" dirty="0"/>
              <a:t>What you need to succeed in college</a:t>
            </a:r>
          </a:p>
          <a:p>
            <a:r>
              <a:rPr lang="en-US" sz="1600" dirty="0"/>
              <a:t>The PSAT </a:t>
            </a:r>
            <a:r>
              <a:rPr lang="en-US" sz="1600" dirty="0" smtClean="0"/>
              <a:t>8/9 </a:t>
            </a:r>
            <a:r>
              <a:rPr lang="en-US" sz="1600" dirty="0"/>
              <a:t>measures reading, writing and language, and math skills developed over many years, both in and out of school. </a:t>
            </a:r>
          </a:p>
          <a:p>
            <a:r>
              <a:rPr lang="en-US" sz="1600" dirty="0" smtClean="0"/>
              <a:t>The PSAT 8/9 does not ask you to </a:t>
            </a:r>
            <a:r>
              <a:rPr lang="en-US" sz="1600" dirty="0"/>
              <a:t>recall facts from literature, history, or science, or to complete math formulas, because it measures your reasoning and critical thinking skills.</a:t>
            </a:r>
          </a:p>
          <a:p>
            <a:r>
              <a:rPr lang="en-US" sz="1600" dirty="0"/>
              <a:t>You don’t have to discover secret tricks or cram the night before.</a:t>
            </a:r>
          </a:p>
          <a:p>
            <a:r>
              <a:rPr lang="en-US" sz="1600" dirty="0" smtClean="0"/>
              <a:t>There is no </a:t>
            </a:r>
            <a:r>
              <a:rPr lang="en-US" sz="1600" dirty="0"/>
              <a:t>penalty for </a:t>
            </a:r>
            <a:r>
              <a:rPr lang="en-US" sz="1600" dirty="0" smtClean="0"/>
              <a:t>guessing on PSAT 8/9</a:t>
            </a:r>
            <a:endParaRPr lang="en-US" sz="1600" dirty="0"/>
          </a:p>
          <a:p>
            <a:r>
              <a:rPr lang="en-US" sz="1600" dirty="0"/>
              <a:t>2 hours 25 minutes</a:t>
            </a:r>
          </a:p>
          <a:p>
            <a:endParaRPr lang="en-US" dirty="0"/>
          </a:p>
        </p:txBody>
      </p:sp>
      <p:sp>
        <p:nvSpPr>
          <p:cNvPr id="10"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a:t>
            </a:fld>
            <a:endParaRPr lang="en-US" dirty="0"/>
          </a:p>
        </p:txBody>
      </p:sp>
      <p:pic>
        <p:nvPicPr>
          <p:cNvPr id="21" name="Picture 20"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947803" y="143415"/>
            <a:ext cx="3207956" cy="6723923"/>
          </a:xfrm>
          <a:prstGeom prst="rect">
            <a:avLst/>
          </a:prstGeom>
        </p:spPr>
      </p:pic>
    </p:spTree>
    <p:extLst>
      <p:ext uri="{BB962C8B-B14F-4D97-AF65-F5344CB8AC3E}">
        <p14:creationId xmlns:p14="http://schemas.microsoft.com/office/powerpoint/2010/main" val="28396411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6830060" cy="639763"/>
          </a:xfrm>
        </p:spPr>
        <p:txBody>
          <a:bodyPr/>
          <a:lstStyle/>
          <a:p>
            <a:r>
              <a:rPr lang="en-US" sz="2200" dirty="0" smtClean="0"/>
              <a:t>What Are My Areas of Strength?</a:t>
            </a:r>
            <a:br>
              <a:rPr lang="en-US" sz="2200" dirty="0" smtClean="0"/>
            </a:br>
            <a:r>
              <a:rPr lang="en-US" sz="2200" dirty="0" smtClean="0"/>
              <a:t>What Skills Do I Need to Build?</a:t>
            </a:r>
            <a:endParaRPr lang="en-US" sz="2200" dirty="0"/>
          </a:p>
        </p:txBody>
      </p:sp>
      <p:sp>
        <p:nvSpPr>
          <p:cNvPr id="6" name="Text Placeholder 5"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SpPr>
            <a:spLocks noGrp="1"/>
          </p:cNvSpPr>
          <p:nvPr>
            <p:ph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8" name="Picture 2"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88122" y="1181101"/>
            <a:ext cx="4548104" cy="50926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20</a:t>
            </a:fld>
            <a:endParaRPr lang="en-US" dirty="0"/>
          </a:p>
        </p:txBody>
      </p:sp>
    </p:spTree>
    <p:extLst>
      <p:ext uri="{BB962C8B-B14F-4D97-AF65-F5344CB8AC3E}">
        <p14:creationId xmlns:p14="http://schemas.microsoft.com/office/powerpoint/2010/main" val="11885199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Next Steps?</a:t>
            </a:r>
            <a:endParaRPr lang="en-US" sz="2200" dirty="0"/>
          </a:p>
        </p:txBody>
      </p:sp>
      <p:sp>
        <p:nvSpPr>
          <p:cNvPr id="3" name="Content Placeholder 2"/>
          <p:cNvSpPr>
            <a:spLocks noGrp="1"/>
          </p:cNvSpPr>
          <p:nvPr>
            <p:ph idx="1"/>
          </p:nvPr>
        </p:nvSpPr>
        <p:spPr>
          <a:xfrm>
            <a:off x="495300" y="3978373"/>
            <a:ext cx="8153400" cy="2211294"/>
          </a:xfrm>
        </p:spPr>
        <p:txBody>
          <a:bodyPr/>
          <a:lstStyle/>
          <a:p>
            <a:pPr>
              <a:spcBef>
                <a:spcPts val="200"/>
              </a:spcBef>
            </a:pPr>
            <a:r>
              <a:rPr lang="en-US" dirty="0" smtClean="0"/>
              <a:t>Continue to take challenging courses in high school</a:t>
            </a:r>
          </a:p>
          <a:p>
            <a:pPr>
              <a:spcBef>
                <a:spcPts val="200"/>
              </a:spcBef>
            </a:pPr>
            <a:r>
              <a:rPr lang="en-US" dirty="0" smtClean="0"/>
              <a:t>Link scores with Khan Academy</a:t>
            </a:r>
          </a:p>
          <a:p>
            <a:pPr>
              <a:spcBef>
                <a:spcPts val="200"/>
              </a:spcBef>
            </a:pPr>
            <a:r>
              <a:rPr lang="en-US" dirty="0" smtClean="0"/>
              <a:t>Set up a practice plan and stick to it</a:t>
            </a:r>
          </a:p>
          <a:p>
            <a:pPr>
              <a:spcBef>
                <a:spcPts val="200"/>
              </a:spcBef>
            </a:pPr>
            <a:r>
              <a:rPr lang="en-US" dirty="0" smtClean="0"/>
              <a:t>Utilize other resources to research and prepare for college</a:t>
            </a:r>
            <a:endParaRPr lang="en-US" dirty="0"/>
          </a:p>
        </p:txBody>
      </p:sp>
      <p:pic>
        <p:nvPicPr>
          <p:cNvPr id="11" name="Picture 10"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05646"/>
            <a:ext cx="9166410" cy="2684816"/>
          </a:xfrm>
          <a:prstGeom prst="rect">
            <a:avLst/>
          </a:prstGeom>
        </p:spPr>
      </p:pic>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21</a:t>
            </a:fld>
            <a:endParaRPr lang="en-US" dirty="0"/>
          </a:p>
        </p:txBody>
      </p:sp>
    </p:spTree>
    <p:extLst>
      <p:ext uri="{BB962C8B-B14F-4D97-AF65-F5344CB8AC3E}">
        <p14:creationId xmlns:p14="http://schemas.microsoft.com/office/powerpoint/2010/main" val="1227628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200" dirty="0" smtClean="0"/>
              <a:t>Official SAT Practice with Khan Academy</a:t>
            </a:r>
            <a:r>
              <a:rPr lang="en-US" sz="1400" baseline="60000" dirty="0"/>
              <a:t>®</a:t>
            </a:r>
            <a:r>
              <a:rPr lang="en-US" sz="2200" dirty="0" smtClean="0"/>
              <a:t> – It’s FREE!</a:t>
            </a:r>
            <a:endParaRPr lang="en-US" sz="2200" dirty="0"/>
          </a:p>
        </p:txBody>
      </p:sp>
      <p:sp>
        <p:nvSpPr>
          <p:cNvPr id="7" name="Content Placeholder 2"/>
          <p:cNvSpPr>
            <a:spLocks noGrp="1"/>
          </p:cNvSpPr>
          <p:nvPr>
            <p:ph idx="1"/>
          </p:nvPr>
        </p:nvSpPr>
        <p:spPr>
          <a:xfrm>
            <a:off x="560296" y="1192903"/>
            <a:ext cx="3561080" cy="4236720"/>
          </a:xfrm>
        </p:spPr>
        <p:txBody>
          <a:bodyPr/>
          <a:lstStyle/>
          <a:p>
            <a:r>
              <a:rPr lang="en-US" sz="1800" dirty="0" smtClean="0"/>
              <a:t>Sign up for Official SAT Practice for free</a:t>
            </a:r>
          </a:p>
          <a:p>
            <a:pPr lvl="1"/>
            <a:r>
              <a:rPr lang="en-US" b="1" dirty="0">
                <a:solidFill>
                  <a:srgbClr val="00529B"/>
                </a:solidFill>
              </a:rPr>
              <a:t>s</a:t>
            </a:r>
            <a:r>
              <a:rPr lang="en-US" b="1" dirty="0" smtClean="0">
                <a:solidFill>
                  <a:srgbClr val="00529B"/>
                </a:solidFill>
              </a:rPr>
              <a:t>atpractice.org</a:t>
            </a:r>
          </a:p>
          <a:p>
            <a:r>
              <a:rPr lang="en-US" sz="1800" dirty="0" smtClean="0"/>
              <a:t>Complete practice problems and diagnostic quizzes</a:t>
            </a:r>
            <a:endParaRPr lang="en-US" sz="1800" dirty="0"/>
          </a:p>
          <a:p>
            <a:pPr lvl="0"/>
            <a:r>
              <a:rPr lang="en-US" sz="1800" dirty="0" smtClean="0"/>
              <a:t>Link your College Board and Khan Academy accounts. </a:t>
            </a:r>
          </a:p>
          <a:p>
            <a:pPr lvl="1"/>
            <a:r>
              <a:rPr lang="en-US" dirty="0" smtClean="0"/>
              <a:t>All SAT </a:t>
            </a:r>
            <a:r>
              <a:rPr lang="en-US" dirty="0"/>
              <a:t>Suite </a:t>
            </a:r>
            <a:r>
              <a:rPr lang="en-US" dirty="0" smtClean="0"/>
              <a:t>results will be shared to further customize practice on Khan Academy using actual results.</a:t>
            </a:r>
            <a:endParaRPr lang="en-US" dirty="0"/>
          </a:p>
          <a:p>
            <a:endParaRPr lang="en-US" dirty="0"/>
          </a:p>
          <a:p>
            <a:endParaRPr lang="en-US" dirty="0" smtClean="0"/>
          </a:p>
        </p:txBody>
      </p:sp>
      <p:pic>
        <p:nvPicPr>
          <p:cNvPr id="10" name="Shape 29" descr="decorativ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70425" y="1210235"/>
            <a:ext cx="3100185" cy="5106132"/>
          </a:xfrm>
          <a:prstGeom prst="rect">
            <a:avLst/>
          </a:prstGeom>
          <a:noFill/>
          <a:ln>
            <a:noFill/>
          </a:ln>
        </p:spPr>
      </p:pic>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22</a:t>
            </a:fld>
            <a:endParaRPr lang="en-US" dirty="0"/>
          </a:p>
        </p:txBody>
      </p:sp>
    </p:spTree>
    <p:extLst>
      <p:ext uri="{BB962C8B-B14F-4D97-AF65-F5344CB8AC3E}">
        <p14:creationId xmlns:p14="http://schemas.microsoft.com/office/powerpoint/2010/main" val="7204436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Can I Practice</a:t>
            </a:r>
            <a:br>
              <a:rPr lang="en-US" dirty="0" smtClean="0"/>
            </a:br>
            <a:r>
              <a:rPr lang="en-US" dirty="0" smtClean="0"/>
              <a:t>with Khan Academy</a:t>
            </a:r>
            <a:r>
              <a:rPr lang="en-US" sz="1400" baseline="60000" dirty="0" smtClean="0"/>
              <a:t>®</a:t>
            </a:r>
            <a:r>
              <a:rPr lang="en-US" dirty="0" smtClean="0"/>
              <a:t>?</a:t>
            </a:r>
            <a:r>
              <a:rPr lang="en-US" dirty="0"/>
              <a:t/>
            </a:r>
            <a:br>
              <a:rPr lang="en-US" dirty="0"/>
            </a:br>
            <a:endParaRPr lang="en-US" dirty="0"/>
          </a:p>
        </p:txBody>
      </p:sp>
      <p:sp>
        <p:nvSpPr>
          <p:cNvPr id="2" name="Rectangle 1"/>
          <p:cNvSpPr/>
          <p:nvPr/>
        </p:nvSpPr>
        <p:spPr>
          <a:xfrm>
            <a:off x="461047" y="1735209"/>
            <a:ext cx="3393777" cy="646331"/>
          </a:xfrm>
          <a:prstGeom prst="rect">
            <a:avLst/>
          </a:prstGeom>
        </p:spPr>
        <p:txBody>
          <a:bodyPr wrap="square">
            <a:spAutoFit/>
          </a:bodyPr>
          <a:lstStyle/>
          <a:p>
            <a:r>
              <a:rPr lang="en-US" dirty="0" smtClean="0">
                <a:solidFill>
                  <a:srgbClr val="00529B"/>
                </a:solidFill>
                <a:hlinkClick r:id="rId3"/>
              </a:rPr>
              <a:t>Saul Khan explains Official SAT Practice on Khan Academy</a:t>
            </a:r>
            <a:endParaRPr lang="en-US" dirty="0">
              <a:solidFill>
                <a:srgbClr val="00529B"/>
              </a:solidFill>
            </a:endParaRPr>
          </a:p>
        </p:txBody>
      </p:sp>
      <p:pic>
        <p:nvPicPr>
          <p:cNvPr id="9" name="Picture 8" descr="decorativ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3529" y="139191"/>
            <a:ext cx="3690471" cy="6718809"/>
          </a:xfrm>
          <a:prstGeom prst="rect">
            <a:avLst/>
          </a:prstGeom>
        </p:spPr>
      </p:pic>
      <p:pic>
        <p:nvPicPr>
          <p:cNvPr id="11" name="Picture 10" descr="decorativ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116" y="2735627"/>
            <a:ext cx="3926825" cy="3260582"/>
          </a:xfrm>
          <a:prstGeom prst="rect">
            <a:avLst/>
          </a:prstGeom>
        </p:spPr>
      </p:pic>
    </p:spTree>
    <p:extLst>
      <p:ext uri="{BB962C8B-B14F-4D97-AF65-F5344CB8AC3E}">
        <p14:creationId xmlns:p14="http://schemas.microsoft.com/office/powerpoint/2010/main" val="5202947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Steps Will I Follow to Link My College Board Account to Khan Academy</a:t>
            </a:r>
            <a:r>
              <a:rPr lang="en-US" sz="1600" baseline="60000" dirty="0" smtClean="0"/>
              <a:t>®</a:t>
            </a:r>
            <a:r>
              <a:rPr lang="en-US" dirty="0" smtClean="0"/>
              <a:t>?</a:t>
            </a:r>
            <a:endParaRPr lang="en-US" dirty="0"/>
          </a:p>
        </p:txBody>
      </p:sp>
      <p:sp>
        <p:nvSpPr>
          <p:cNvPr id="3" name="Content Placeholder 2"/>
          <p:cNvSpPr>
            <a:spLocks noGrp="1"/>
          </p:cNvSpPr>
          <p:nvPr>
            <p:ph idx="1"/>
          </p:nvPr>
        </p:nvSpPr>
        <p:spPr>
          <a:xfrm>
            <a:off x="4422587" y="1371001"/>
            <a:ext cx="4554818" cy="2783841"/>
          </a:xfrm>
        </p:spPr>
        <p:txBody>
          <a:bodyPr/>
          <a:lstStyle/>
          <a:p>
            <a:pPr>
              <a:spcBef>
                <a:spcPts val="2200"/>
              </a:spcBef>
              <a:spcAft>
                <a:spcPts val="0"/>
              </a:spcAft>
            </a:pPr>
            <a:r>
              <a:rPr lang="en-US" sz="1800" b="1" dirty="0">
                <a:solidFill>
                  <a:srgbClr val="00529B"/>
                </a:solidFill>
              </a:rPr>
              <a:t>Step 1:</a:t>
            </a:r>
            <a:r>
              <a:rPr lang="en-US" sz="1800" dirty="0"/>
              <a:t> Log in or create a Khan Academy Account </a:t>
            </a:r>
          </a:p>
          <a:p>
            <a:pPr>
              <a:spcBef>
                <a:spcPts val="2200"/>
              </a:spcBef>
              <a:spcAft>
                <a:spcPts val="0"/>
              </a:spcAft>
            </a:pPr>
            <a:r>
              <a:rPr lang="en-US" sz="1800" b="1" dirty="0">
                <a:solidFill>
                  <a:srgbClr val="00529B"/>
                </a:solidFill>
              </a:rPr>
              <a:t>Step 2:</a:t>
            </a:r>
            <a:r>
              <a:rPr lang="en-US" sz="1800" dirty="0"/>
              <a:t> When prompted; agree to link your Khan Academy and College Board account. </a:t>
            </a:r>
            <a:r>
              <a:rPr lang="en-US" sz="1800" dirty="0" smtClean="0"/>
              <a:t>You </a:t>
            </a:r>
            <a:r>
              <a:rPr lang="en-US" sz="1800" dirty="0"/>
              <a:t>will then be directed to</a:t>
            </a:r>
            <a:r>
              <a:rPr lang="en-US" sz="1800" b="1" dirty="0">
                <a:solidFill>
                  <a:srgbClr val="00529B"/>
                </a:solidFill>
              </a:rPr>
              <a:t> </a:t>
            </a:r>
            <a:r>
              <a:rPr lang="en-US" sz="1800" b="1" dirty="0" err="1">
                <a:solidFill>
                  <a:srgbClr val="00529B"/>
                </a:solidFill>
              </a:rPr>
              <a:t>collegeboard.org</a:t>
            </a:r>
            <a:r>
              <a:rPr lang="en-US" sz="1800" dirty="0"/>
              <a:t>.</a:t>
            </a:r>
          </a:p>
          <a:p>
            <a:pPr>
              <a:spcBef>
                <a:spcPts val="2200"/>
              </a:spcBef>
              <a:spcAft>
                <a:spcPts val="0"/>
              </a:spcAft>
            </a:pPr>
            <a:r>
              <a:rPr lang="en-US" sz="1800" b="1" dirty="0">
                <a:solidFill>
                  <a:srgbClr val="00529B"/>
                </a:solidFill>
              </a:rPr>
              <a:t>Step 3:</a:t>
            </a:r>
            <a:r>
              <a:rPr lang="en-US" sz="1800" dirty="0"/>
              <a:t> Sign in or create </a:t>
            </a:r>
            <a:r>
              <a:rPr lang="en-US" sz="1800" dirty="0" smtClean="0"/>
              <a:t>a</a:t>
            </a:r>
            <a:br>
              <a:rPr lang="en-US" sz="1800" dirty="0" smtClean="0"/>
            </a:br>
            <a:r>
              <a:rPr lang="en-US" sz="1800" dirty="0" smtClean="0"/>
              <a:t>College </a:t>
            </a:r>
            <a:r>
              <a:rPr lang="en-US" sz="1800" dirty="0"/>
              <a:t>Board Account</a:t>
            </a:r>
          </a:p>
          <a:p>
            <a:pPr>
              <a:spcBef>
                <a:spcPts val="2200"/>
              </a:spcBef>
              <a:spcAft>
                <a:spcPts val="0"/>
              </a:spcAft>
            </a:pPr>
            <a:r>
              <a:rPr lang="en-US" sz="1800" b="1" dirty="0">
                <a:solidFill>
                  <a:srgbClr val="00529B"/>
                </a:solidFill>
              </a:rPr>
              <a:t>Step 4: </a:t>
            </a:r>
            <a:r>
              <a:rPr lang="en-US" sz="1800" dirty="0"/>
              <a:t>When prompted; hit “</a:t>
            </a:r>
            <a:r>
              <a:rPr lang="en-US" sz="1800" dirty="0" smtClean="0"/>
              <a:t>send” </a:t>
            </a:r>
            <a:r>
              <a:rPr lang="en-US" sz="1800" dirty="0"/>
              <a:t>to authorize the account linking</a:t>
            </a:r>
          </a:p>
          <a:p>
            <a:pPr>
              <a:spcBef>
                <a:spcPts val="2200"/>
              </a:spcBef>
              <a:spcAft>
                <a:spcPts val="0"/>
              </a:spcAft>
            </a:pPr>
            <a:r>
              <a:rPr lang="en-US" sz="1800" b="1" dirty="0">
                <a:solidFill>
                  <a:srgbClr val="00529B"/>
                </a:solidFill>
              </a:rPr>
              <a:t>Step 5:</a:t>
            </a:r>
            <a:r>
              <a:rPr lang="en-US" sz="1800" dirty="0"/>
              <a:t> Start practicing on Official SAT practice on Khan Academy!</a:t>
            </a:r>
          </a:p>
        </p:txBody>
      </p:sp>
      <p:pic>
        <p:nvPicPr>
          <p:cNvPr id="10" name="Picture 4" descr="decorativ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8118" y="1447789"/>
            <a:ext cx="3765177" cy="375105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24</a:t>
            </a:fld>
            <a:endParaRPr lang="en-US" dirty="0"/>
          </a:p>
        </p:txBody>
      </p:sp>
    </p:spTree>
    <p:extLst>
      <p:ext uri="{BB962C8B-B14F-4D97-AF65-F5344CB8AC3E}">
        <p14:creationId xmlns:p14="http://schemas.microsoft.com/office/powerpoint/2010/main" val="3627785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fontScale="90000"/>
          </a:bodyPr>
          <a:lstStyle/>
          <a:p>
            <a:r>
              <a:rPr lang="en-US" dirty="0" smtClean="0"/>
              <a:t>How Can I Link My College Board and</a:t>
            </a:r>
            <a:br>
              <a:rPr lang="en-US" dirty="0" smtClean="0"/>
            </a:br>
            <a:r>
              <a:rPr lang="en-US" dirty="0" smtClean="0"/>
              <a:t>Khan Academy</a:t>
            </a:r>
            <a:r>
              <a:rPr lang="en-US" sz="2400" baseline="60000" dirty="0"/>
              <a:t> </a:t>
            </a:r>
            <a:r>
              <a:rPr lang="en-US" sz="1600" baseline="60000" dirty="0"/>
              <a:t>®</a:t>
            </a:r>
            <a:r>
              <a:rPr lang="en-US" dirty="0" smtClean="0"/>
              <a:t> </a:t>
            </a:r>
            <a:r>
              <a:rPr lang="en-US" dirty="0"/>
              <a:t>A</a:t>
            </a:r>
            <a:r>
              <a:rPr lang="en-US" dirty="0" smtClean="0"/>
              <a:t>ccounts?</a:t>
            </a:r>
            <a:endParaRPr lang="en-US" dirty="0"/>
          </a:p>
        </p:txBody>
      </p:sp>
      <p:sp>
        <p:nvSpPr>
          <p:cNvPr id="2" name="Content Placeholder 1"/>
          <p:cNvSpPr>
            <a:spLocks noGrp="1"/>
          </p:cNvSpPr>
          <p:nvPr>
            <p:ph idx="1"/>
          </p:nvPr>
        </p:nvSpPr>
        <p:spPr>
          <a:xfrm>
            <a:off x="495300" y="1290319"/>
            <a:ext cx="4097482" cy="2804161"/>
          </a:xfrm>
        </p:spPr>
        <p:txBody>
          <a:bodyPr>
            <a:normAutofit/>
          </a:bodyPr>
          <a:lstStyle/>
          <a:p>
            <a:pPr>
              <a:spcBef>
                <a:spcPts val="1600"/>
              </a:spcBef>
              <a:spcAft>
                <a:spcPts val="0"/>
              </a:spcAft>
            </a:pPr>
            <a:r>
              <a:rPr lang="en-US" sz="1600" dirty="0" smtClean="0"/>
              <a:t>After successfully logging in to your College Board account, you will be asked to authorize the account linking.</a:t>
            </a:r>
          </a:p>
          <a:p>
            <a:pPr>
              <a:spcBef>
                <a:spcPts val="1600"/>
              </a:spcBef>
              <a:spcAft>
                <a:spcPts val="0"/>
              </a:spcAft>
            </a:pPr>
            <a:r>
              <a:rPr lang="en-US" sz="1600" dirty="0" smtClean="0"/>
              <a:t>After clicking “Send,” you will be redirected </a:t>
            </a:r>
            <a:r>
              <a:rPr lang="en-US" sz="1600" dirty="0"/>
              <a:t>t</a:t>
            </a:r>
            <a:r>
              <a:rPr lang="en-US" sz="1600" dirty="0" smtClean="0"/>
              <a:t>o SAT practice on the Khan Academy site. </a:t>
            </a:r>
          </a:p>
          <a:p>
            <a:pPr>
              <a:spcBef>
                <a:spcPts val="1600"/>
              </a:spcBef>
              <a:spcAft>
                <a:spcPts val="0"/>
              </a:spcAft>
            </a:pPr>
            <a:r>
              <a:rPr lang="en-US" sz="1600" dirty="0" smtClean="0"/>
              <a:t>You can remove the link at any time, by clicking on “Revoke” which is found in College Board account settings.</a:t>
            </a:r>
          </a:p>
          <a:p>
            <a:endParaRPr lang="en-US" dirty="0" smtClean="0"/>
          </a:p>
          <a:p>
            <a:endParaRPr lang="en-US" dirty="0" smtClean="0"/>
          </a:p>
        </p:txBody>
      </p:sp>
      <p:pic>
        <p:nvPicPr>
          <p:cNvPr id="6" name="Picture 5" descr="Screen shot from the Khan Academy Sign-in page where students are asked to authenticate their account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1515" y="4275240"/>
            <a:ext cx="3441643" cy="1440903"/>
          </a:xfrm>
          <a:prstGeom prst="rect">
            <a:avLst/>
          </a:prstGeom>
        </p:spPr>
      </p:pic>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25</a:t>
            </a:fld>
            <a:endParaRPr lang="en-US" dirty="0"/>
          </a:p>
        </p:txBody>
      </p:sp>
      <p:pic>
        <p:nvPicPr>
          <p:cNvPr id="10" name="Picture 9" descr="Screen shot from the Khan Academy Sign-in page where students are asked to authenticate their accoun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0635" y="1859280"/>
            <a:ext cx="4053338" cy="4069781"/>
          </a:xfrm>
          <a:prstGeom prst="rect">
            <a:avLst/>
          </a:prstGeom>
          <a:ln w="25400">
            <a:solidFill>
              <a:srgbClr val="0065A4"/>
            </a:solidFill>
          </a:ln>
        </p:spPr>
      </p:pic>
      <p:sp>
        <p:nvSpPr>
          <p:cNvPr id="4" name="Oval 3" descr="Screen shot from the Khan Academy Sign-in page where students are asked to authenticate their accounts."/>
          <p:cNvSpPr/>
          <p:nvPr/>
        </p:nvSpPr>
        <p:spPr>
          <a:xfrm>
            <a:off x="7817551" y="5382545"/>
            <a:ext cx="1149804" cy="6671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294967295"/>
          </p:nvPr>
        </p:nvSpPr>
        <p:spPr>
          <a:xfrm>
            <a:off x="0" y="6218238"/>
            <a:ext cx="2133600" cy="365125"/>
          </a:xfrm>
        </p:spPr>
        <p:txBody>
          <a:bodyPr/>
          <a:lstStyle/>
          <a:p>
            <a:fld id="{DF625FB1-CAA2-1745-BF48-B99B069FDFDF}" type="slidenum">
              <a:rPr lang="en-US" smtClean="0"/>
              <a:pPr/>
              <a:t>25</a:t>
            </a:fld>
            <a:endParaRPr lang="en-US" dirty="0"/>
          </a:p>
        </p:txBody>
      </p:sp>
    </p:spTree>
    <p:extLst>
      <p:ext uri="{BB962C8B-B14F-4D97-AF65-F5344CB8AC3E}">
        <p14:creationId xmlns:p14="http://schemas.microsoft.com/office/powerpoint/2010/main" val="16145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333375"/>
            <a:ext cx="4450229" cy="639763"/>
          </a:xfrm>
        </p:spPr>
        <p:txBody>
          <a:bodyPr/>
          <a:lstStyle/>
          <a:p>
            <a:r>
              <a:rPr lang="en-US" dirty="0"/>
              <a:t>What Additional Resources Will Help Me Prepare for My Future?</a:t>
            </a:r>
            <a:endParaRPr lang="en-US" sz="2200" dirty="0"/>
          </a:p>
        </p:txBody>
      </p:sp>
      <p:sp>
        <p:nvSpPr>
          <p:cNvPr id="2" name="Text Placeholder 1"/>
          <p:cNvSpPr>
            <a:spLocks noGrp="1"/>
          </p:cNvSpPr>
          <p:nvPr>
            <p:ph idx="1"/>
          </p:nvPr>
        </p:nvSpPr>
        <p:spPr>
          <a:xfrm>
            <a:off x="450477" y="1536700"/>
            <a:ext cx="4211170" cy="4604124"/>
          </a:xfrm>
        </p:spPr>
        <p:txBody>
          <a:bodyPr/>
          <a:lstStyle/>
          <a:p>
            <a:r>
              <a:rPr lang="en-US" dirty="0" err="1" smtClean="0"/>
              <a:t>BigFuture</a:t>
            </a:r>
            <a:r>
              <a:rPr lang="en-US" dirty="0" smtClean="0"/>
              <a:t>™</a:t>
            </a:r>
            <a:endParaRPr lang="en-US" dirty="0"/>
          </a:p>
          <a:p>
            <a:pPr lvl="1"/>
            <a:r>
              <a:rPr lang="en-US" dirty="0"/>
              <a:t>Scholarships</a:t>
            </a:r>
          </a:p>
          <a:p>
            <a:pPr lvl="1"/>
            <a:r>
              <a:rPr lang="en-US" dirty="0"/>
              <a:t>Financial Aid</a:t>
            </a:r>
          </a:p>
          <a:p>
            <a:r>
              <a:rPr lang="en-US" dirty="0" err="1" smtClean="0"/>
              <a:t>MyRoad</a:t>
            </a:r>
            <a:r>
              <a:rPr lang="en-US" dirty="0" smtClean="0"/>
              <a:t>™ Personality Profiler</a:t>
            </a:r>
            <a:endParaRPr lang="en-US" dirty="0"/>
          </a:p>
          <a:p>
            <a:r>
              <a:rPr lang="en-US" dirty="0"/>
              <a:t>Student Search </a:t>
            </a:r>
            <a:r>
              <a:rPr lang="en-US" dirty="0" smtClean="0"/>
              <a:t>Service</a:t>
            </a:r>
            <a:r>
              <a:rPr lang="en-US" baseline="30000" dirty="0" smtClean="0"/>
              <a:t>®</a:t>
            </a:r>
            <a:endParaRPr lang="en-US" baseline="30000" dirty="0"/>
          </a:p>
          <a:p>
            <a:pPr marL="342900"/>
            <a:endParaRPr lang="en-US" b="0" dirty="0" smtClean="0"/>
          </a:p>
        </p:txBody>
      </p:sp>
      <p:pic>
        <p:nvPicPr>
          <p:cNvPr id="10" name="Picture 9"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7636" y="138545"/>
            <a:ext cx="4156364" cy="6719455"/>
          </a:xfrm>
          <a:prstGeom prst="rect">
            <a:avLst/>
          </a:prstGeom>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26</a:t>
            </a:fld>
            <a:endParaRPr lang="en-US" dirty="0"/>
          </a:p>
        </p:txBody>
      </p:sp>
    </p:spTree>
    <p:extLst>
      <p:ext uri="{BB962C8B-B14F-4D97-AF65-F5344CB8AC3E}">
        <p14:creationId xmlns:p14="http://schemas.microsoft.com/office/powerpoint/2010/main" val="100299589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 y="333375"/>
            <a:ext cx="8510016" cy="639763"/>
          </a:xfrm>
        </p:spPr>
        <p:txBody>
          <a:bodyPr/>
          <a:lstStyle/>
          <a:p>
            <a:r>
              <a:rPr lang="en-US" sz="2200" dirty="0" err="1" smtClean="0"/>
              <a:t>BigFuture</a:t>
            </a:r>
            <a:r>
              <a:rPr lang="en-US" sz="2200" dirty="0" smtClean="0"/>
              <a:t>™ – Search Colleges, Scholarships, and Careers</a:t>
            </a:r>
            <a:endParaRPr lang="en-US" sz="2200" dirty="0"/>
          </a:p>
        </p:txBody>
      </p:sp>
      <p:pic>
        <p:nvPicPr>
          <p:cNvPr id="13" name="Picture 12" descr="Screen shot of the Big Future homep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61" y="1129225"/>
            <a:ext cx="7179268" cy="4832306"/>
          </a:xfrm>
          <a:prstGeom prst="rect">
            <a:avLst/>
          </a:prstGeom>
          <a:noFill/>
          <a:ln>
            <a:noFill/>
          </a:ln>
          <a:effectLst>
            <a:outerShdw blurRad="136525" dir="2460000" algn="tl" rotWithShape="0">
              <a:srgbClr val="000000">
                <a:alpha val="20000"/>
              </a:srgbClr>
            </a:outerShdw>
          </a:effec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27</a:t>
            </a:fld>
            <a:endParaRPr lang="en-US" dirty="0"/>
          </a:p>
        </p:txBody>
      </p:sp>
    </p:spTree>
    <p:extLst>
      <p:ext uri="{BB962C8B-B14F-4D97-AF65-F5344CB8AC3E}">
        <p14:creationId xmlns:p14="http://schemas.microsoft.com/office/powerpoint/2010/main" val="3907934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err="1" smtClean="0"/>
              <a:t>MyRoad</a:t>
            </a:r>
            <a:r>
              <a:rPr lang="en-US" sz="2200" dirty="0" smtClean="0"/>
              <a:t>™ Personality Explorer</a:t>
            </a:r>
            <a:endParaRPr lang="en-US" sz="2200" dirty="0"/>
          </a:p>
        </p:txBody>
      </p:sp>
      <p:sp>
        <p:nvSpPr>
          <p:cNvPr id="267271" name="AutoShape 7" descr="Screen shot of the My Road homepage."/>
          <p:cNvSpPr>
            <a:spLocks noChangeArrowheads="1"/>
          </p:cNvSpPr>
          <p:nvPr/>
        </p:nvSpPr>
        <p:spPr bwMode="auto">
          <a:xfrm rot="14141094">
            <a:off x="2006600" y="937260"/>
            <a:ext cx="444500" cy="241300"/>
          </a:xfrm>
          <a:prstGeom prst="rightArrow">
            <a:avLst>
              <a:gd name="adj1" fmla="val 30000"/>
              <a:gd name="adj2" fmla="val 126798"/>
            </a:avLst>
          </a:prstGeom>
          <a:solidFill>
            <a:schemeClr val="tx2"/>
          </a:solidFill>
          <a:ln w="28575">
            <a:solidFill>
              <a:srgbClr val="000000"/>
            </a:solidFill>
            <a:miter lim="800000"/>
            <a:headEnd/>
            <a:tailEnd/>
          </a:ln>
          <a:effectLst>
            <a:outerShdw dist="107763" dir="2700000" algn="ctr" rotWithShape="0">
              <a:schemeClr val="bg2">
                <a:alpha val="50000"/>
              </a:schemeClr>
            </a:outerShdw>
          </a:effectLst>
        </p:spPr>
        <p:txBody>
          <a:bodyPr wrap="none" anchor="ctr"/>
          <a:lstStyle/>
          <a:p>
            <a:pPr eaLnBrk="0" hangingPunct="0">
              <a:defRPr/>
            </a:pPr>
            <a:endParaRPr lang="en-US" sz="2800" b="1">
              <a:solidFill>
                <a:srgbClr val="FFFFFF"/>
              </a:solidFill>
              <a:latin typeface="Serifa Std 45 Light" pitchFamily="18" charset="0"/>
              <a:cs typeface="+mn-cs"/>
            </a:endParaRPr>
          </a:p>
        </p:txBody>
      </p:sp>
      <p:pic>
        <p:nvPicPr>
          <p:cNvPr id="1026" name="Picture 2" descr="Screen shot of the My Road homep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 y="771525"/>
            <a:ext cx="80137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28</a:t>
            </a:fld>
            <a:endParaRPr lang="en-US" dirty="0">
              <a:solidFill>
                <a:srgbClr val="7E8B7A"/>
              </a:solidFill>
            </a:endParaRPr>
          </a:p>
        </p:txBody>
      </p:sp>
    </p:spTree>
    <p:extLst>
      <p:ext uri="{BB962C8B-B14F-4D97-AF65-F5344CB8AC3E}">
        <p14:creationId xmlns:p14="http://schemas.microsoft.com/office/powerpoint/2010/main" val="352507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0257 -0.01574 C -0.01215 0.07593 0.00156 0.1676 0.05069 0.2676 C 0.09983 0.3676 0.1842 0.47593 0.26875 0.58426 " pathEditMode="relative" ptsTypes="aaA">
                                      <p:cBhvr>
                                        <p:cTn id="6" dur="2000" fill="hold"/>
                                        <p:tgtEl>
                                          <p:spTgt spid="26727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26875 0.58426 C 0.14983 0.4507 0.03142 0.31922 -0.03403 0.2176 C -0.09948 0.11598 -0.10556 0.02547 -0.12431 -0.025 " pathEditMode="relative" rAng="0" ptsTypes="aaa">
                                      <p:cBhvr>
                                        <p:cTn id="10" dur="2000" fill="hold"/>
                                        <p:tgtEl>
                                          <p:spTgt spid="267271"/>
                                        </p:tgtEl>
                                        <p:attrNameLst>
                                          <p:attrName>ppt_x</p:attrName>
                                          <p:attrName>ppt_y</p:attrName>
                                        </p:attrNameLst>
                                      </p:cBhvr>
                                      <p:rCtr x="-19653" y="-3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animBg="1"/>
      <p:bldP spid="26727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Student Search Service</a:t>
            </a:r>
            <a:r>
              <a:rPr lang="en-US" sz="1200" baseline="94000" dirty="0" smtClean="0"/>
              <a:t>®</a:t>
            </a:r>
            <a:endParaRPr lang="en-US" sz="1200" baseline="94000" dirty="0"/>
          </a:p>
        </p:txBody>
      </p:sp>
      <p:sp>
        <p:nvSpPr>
          <p:cNvPr id="3" name="Content Placeholder 2"/>
          <p:cNvSpPr>
            <a:spLocks noGrp="1"/>
          </p:cNvSpPr>
          <p:nvPr>
            <p:ph idx="1"/>
          </p:nvPr>
        </p:nvSpPr>
        <p:spPr>
          <a:xfrm>
            <a:off x="495300" y="1019175"/>
            <a:ext cx="7856220" cy="5102226"/>
          </a:xfrm>
        </p:spPr>
        <p:txBody>
          <a:bodyPr/>
          <a:lstStyle/>
          <a:p>
            <a:r>
              <a:rPr lang="en-US" dirty="0" smtClean="0"/>
              <a:t>Participate voluntarily</a:t>
            </a:r>
          </a:p>
          <a:p>
            <a:r>
              <a:rPr lang="en-US" dirty="0" smtClean="0"/>
              <a:t>Connect with more </a:t>
            </a:r>
            <a:r>
              <a:rPr lang="en-US" dirty="0"/>
              <a:t>than 1,200 colleges, universities, scholarship programs, and educational </a:t>
            </a:r>
            <a:r>
              <a:rPr lang="en-US" dirty="0" smtClean="0"/>
              <a:t>organizations</a:t>
            </a:r>
          </a:p>
          <a:p>
            <a:r>
              <a:rPr lang="en-US" dirty="0" smtClean="0"/>
              <a:t>Sign up when you take the test:</a:t>
            </a:r>
          </a:p>
          <a:p>
            <a:pPr marL="741362" lvl="1" indent="-342900">
              <a:spcBef>
                <a:spcPts val="1000"/>
              </a:spcBef>
              <a:spcAft>
                <a:spcPts val="0"/>
              </a:spcAft>
              <a:buFont typeface="+mj-lt"/>
              <a:buAutoNum type="arabicPeriod"/>
            </a:pPr>
            <a:r>
              <a:rPr lang="en-US" dirty="0" smtClean="0"/>
              <a:t>Choose </a:t>
            </a:r>
            <a:r>
              <a:rPr lang="en-US" dirty="0"/>
              <a:t>to participate in Student Search Service when registering for a College Board </a:t>
            </a:r>
            <a:r>
              <a:rPr lang="en-US" dirty="0" smtClean="0"/>
              <a:t>test (fill in the circle on the answer sheet). </a:t>
            </a:r>
          </a:p>
          <a:p>
            <a:pPr marL="741362" lvl="1" indent="-342900">
              <a:spcBef>
                <a:spcPts val="1000"/>
              </a:spcBef>
              <a:spcAft>
                <a:spcPts val="0"/>
              </a:spcAft>
              <a:buFont typeface="+mj-lt"/>
              <a:buAutoNum type="arabicPeriod"/>
            </a:pPr>
            <a:r>
              <a:rPr lang="en-US" dirty="0" smtClean="0"/>
              <a:t>Provide </a:t>
            </a:r>
            <a:r>
              <a:rPr lang="en-US" dirty="0"/>
              <a:t>information about </a:t>
            </a:r>
            <a:r>
              <a:rPr lang="en-US" dirty="0" smtClean="0"/>
              <a:t>yourself on your answer sheet</a:t>
            </a:r>
            <a:r>
              <a:rPr lang="en-US" dirty="0"/>
              <a:t>. </a:t>
            </a:r>
            <a:endParaRPr lang="en-US" dirty="0" smtClean="0"/>
          </a:p>
          <a:p>
            <a:pPr marL="741362" lvl="1" indent="-342900">
              <a:spcBef>
                <a:spcPts val="1000"/>
              </a:spcBef>
              <a:spcAft>
                <a:spcPts val="0"/>
              </a:spcAft>
              <a:buFont typeface="+mj-lt"/>
              <a:buAutoNum type="arabicPeriod"/>
            </a:pPr>
            <a:r>
              <a:rPr lang="en-US" dirty="0" smtClean="0"/>
              <a:t>Participating organizations </a:t>
            </a:r>
            <a:r>
              <a:rPr lang="en-US" dirty="0"/>
              <a:t>can then search for groups of students who may be a good </a:t>
            </a:r>
            <a:r>
              <a:rPr lang="en-US" dirty="0" smtClean="0"/>
              <a:t>fit. </a:t>
            </a:r>
          </a:p>
          <a:p>
            <a:pPr marL="741362" lvl="1" indent="-342900">
              <a:spcBef>
                <a:spcPts val="1000"/>
              </a:spcBef>
              <a:spcAft>
                <a:spcPts val="0"/>
              </a:spcAft>
              <a:buFont typeface="+mj-lt"/>
              <a:buAutoNum type="arabicPeriod"/>
            </a:pPr>
            <a:r>
              <a:rPr lang="en-US" dirty="0" smtClean="0"/>
              <a:t>FYI: The College Board never shares </a:t>
            </a:r>
            <a:r>
              <a:rPr lang="en-US" dirty="0"/>
              <a:t>information on disabilities, parental education, self-reported parental income, Social Security numbers, phone numbers, </a:t>
            </a:r>
            <a:r>
              <a:rPr lang="en-US" dirty="0" smtClean="0"/>
              <a:t>or actual </a:t>
            </a:r>
            <a:r>
              <a:rPr lang="en-US" dirty="0"/>
              <a:t>test </a:t>
            </a:r>
            <a:r>
              <a:rPr lang="en-US" dirty="0" smtClean="0"/>
              <a:t>scores through Student Search Service.</a:t>
            </a:r>
          </a:p>
          <a:p>
            <a:endParaRPr lang="en-US" dirty="0"/>
          </a:p>
        </p:txBody>
      </p:sp>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29</a:t>
            </a:fld>
            <a:endParaRPr lang="en-US" dirty="0"/>
          </a:p>
        </p:txBody>
      </p:sp>
    </p:spTree>
    <p:extLst>
      <p:ext uri="{BB962C8B-B14F-4D97-AF65-F5344CB8AC3E}">
        <p14:creationId xmlns:p14="http://schemas.microsoft.com/office/powerpoint/2010/main" val="3682907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2142" y="333375"/>
            <a:ext cx="3712746" cy="560705"/>
          </a:xfrm>
        </p:spPr>
        <p:txBody>
          <a:bodyPr/>
          <a:lstStyle/>
          <a:p>
            <a:r>
              <a:rPr lang="en-US" sz="2200" dirty="0"/>
              <a:t>Benefits of </a:t>
            </a:r>
            <a:r>
              <a:rPr lang="en-US" sz="2200" dirty="0" smtClean="0"/>
              <a:t>Taking the PSAT</a:t>
            </a:r>
            <a:r>
              <a:rPr lang="en-US" sz="1400" baseline="64000" dirty="0"/>
              <a:t>TM</a:t>
            </a:r>
            <a:r>
              <a:rPr lang="en-US" sz="2200" dirty="0" smtClean="0"/>
              <a:t> 8/9</a:t>
            </a:r>
            <a:endParaRPr lang="en-US" sz="2200" dirty="0"/>
          </a:p>
        </p:txBody>
      </p:sp>
      <p:sp>
        <p:nvSpPr>
          <p:cNvPr id="2" name="Text Placeholder 1"/>
          <p:cNvSpPr>
            <a:spLocks noGrp="1"/>
          </p:cNvSpPr>
          <p:nvPr>
            <p:ph idx="1"/>
          </p:nvPr>
        </p:nvSpPr>
        <p:spPr>
          <a:xfrm>
            <a:off x="3572379" y="1541632"/>
            <a:ext cx="4210080" cy="4202287"/>
          </a:xfrm>
        </p:spPr>
        <p:txBody>
          <a:bodyPr/>
          <a:lstStyle/>
          <a:p>
            <a:pPr>
              <a:spcBef>
                <a:spcPts val="1600"/>
              </a:spcBef>
              <a:spcAft>
                <a:spcPts val="0"/>
              </a:spcAft>
            </a:pPr>
            <a:r>
              <a:rPr lang="en-US" sz="1800" dirty="0"/>
              <a:t>Get a baseline of your college readiness</a:t>
            </a:r>
          </a:p>
          <a:p>
            <a:pPr>
              <a:spcBef>
                <a:spcPts val="1600"/>
              </a:spcBef>
              <a:spcAft>
                <a:spcPts val="0"/>
              </a:spcAft>
            </a:pPr>
            <a:r>
              <a:rPr lang="en-US" sz="1800" dirty="0"/>
              <a:t>Prepare for the new </a:t>
            </a:r>
            <a:r>
              <a:rPr lang="en-US" sz="1800" dirty="0" smtClean="0"/>
              <a:t>PSAT/NMSQT</a:t>
            </a:r>
            <a:r>
              <a:rPr lang="en-US" sz="1800" baseline="30000" dirty="0" smtClean="0"/>
              <a:t>®</a:t>
            </a:r>
            <a:r>
              <a:rPr lang="en-US" sz="1800" dirty="0" smtClean="0"/>
              <a:t> (2015) </a:t>
            </a:r>
            <a:r>
              <a:rPr lang="en-US" sz="1800" dirty="0"/>
              <a:t>and SAT</a:t>
            </a:r>
            <a:r>
              <a:rPr lang="en-US" sz="1800" baseline="30000" dirty="0"/>
              <a:t>®</a:t>
            </a:r>
            <a:r>
              <a:rPr lang="en-US" sz="1800" dirty="0"/>
              <a:t> (</a:t>
            </a:r>
            <a:r>
              <a:rPr lang="en-US" sz="1800" dirty="0" smtClean="0"/>
              <a:t>March 2016) </a:t>
            </a:r>
            <a:endParaRPr lang="en-US" sz="1800" dirty="0"/>
          </a:p>
          <a:p>
            <a:pPr>
              <a:spcBef>
                <a:spcPts val="1600"/>
              </a:spcBef>
              <a:spcAft>
                <a:spcPts val="0"/>
              </a:spcAft>
            </a:pPr>
            <a:r>
              <a:rPr lang="en-US" sz="1800" dirty="0"/>
              <a:t>Get free, personalized, and focused practice through Khan Academy</a:t>
            </a:r>
            <a:r>
              <a:rPr lang="en-US" sz="1800" baseline="30000" dirty="0"/>
              <a:t>®</a:t>
            </a:r>
            <a:r>
              <a:rPr lang="en-US" sz="1800" dirty="0"/>
              <a:t> </a:t>
            </a:r>
          </a:p>
          <a:p>
            <a:pPr>
              <a:spcBef>
                <a:spcPts val="1600"/>
              </a:spcBef>
              <a:spcAft>
                <a:spcPts val="0"/>
              </a:spcAft>
            </a:pPr>
            <a:r>
              <a:rPr lang="en-US" sz="1800" dirty="0"/>
              <a:t>Start getting ready for college with college and career planning tools</a:t>
            </a:r>
          </a:p>
          <a:p>
            <a:pPr>
              <a:spcBef>
                <a:spcPts val="1600"/>
              </a:spcBef>
              <a:spcAft>
                <a:spcPts val="0"/>
              </a:spcAft>
            </a:pPr>
            <a:r>
              <a:rPr lang="en-US" sz="1800" dirty="0"/>
              <a:t>See which AP</a:t>
            </a:r>
            <a:r>
              <a:rPr lang="en-US" sz="1800" baseline="30000" dirty="0"/>
              <a:t>®</a:t>
            </a:r>
            <a:r>
              <a:rPr lang="en-US" sz="1800" dirty="0"/>
              <a:t> courses you might be ready for</a:t>
            </a:r>
          </a:p>
        </p:txBody>
      </p:sp>
      <p:pic>
        <p:nvPicPr>
          <p:cNvPr id="18" name="Picture 17" descr="decorative"/>
          <p:cNvPicPr>
            <a:picLocks noChangeAspect="1"/>
          </p:cNvPicPr>
          <p:nvPr/>
        </p:nvPicPr>
        <p:blipFill rotWithShape="1">
          <a:blip r:embed="rId3" cstate="screen">
            <a:extLst>
              <a:ext uri="{28A0092B-C50C-407E-A947-70E740481C1C}">
                <a14:useLocalDpi xmlns:a14="http://schemas.microsoft.com/office/drawing/2010/main"/>
              </a:ext>
            </a:extLst>
          </a:blip>
          <a:srcRect b="-511"/>
          <a:stretch/>
        </p:blipFill>
        <p:spPr>
          <a:xfrm>
            <a:off x="0" y="142333"/>
            <a:ext cx="3177978" cy="6749999"/>
          </a:xfrm>
          <a:prstGeom prst="rect">
            <a:avLst/>
          </a:prstGeom>
        </p:spPr>
      </p:pic>
      <p:pic>
        <p:nvPicPr>
          <p:cNvPr id="27" name="Picture 26" descr="decorati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679" y="6340522"/>
            <a:ext cx="1739574" cy="299013"/>
          </a:xfrm>
          <a:prstGeom prst="rect">
            <a:avLst/>
          </a:prstGeom>
        </p:spPr>
      </p:pic>
    </p:spTree>
    <p:extLst>
      <p:ext uri="{BB962C8B-B14F-4D97-AF65-F5344CB8AC3E}">
        <p14:creationId xmlns:p14="http://schemas.microsoft.com/office/powerpoint/2010/main" val="6371819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Do I Access My PSAT</a:t>
            </a:r>
            <a:r>
              <a:rPr lang="en-US" sz="1400" baseline="64000" dirty="0"/>
              <a:t>TM</a:t>
            </a:r>
            <a:r>
              <a:rPr lang="en-US" sz="2200" dirty="0" smtClean="0"/>
              <a:t> 8/9 Scores and Reports?</a:t>
            </a:r>
            <a:endParaRPr lang="en-US" sz="2200" dirty="0"/>
          </a:p>
        </p:txBody>
      </p:sp>
      <p:sp>
        <p:nvSpPr>
          <p:cNvPr id="12" name="Content Placeholder 2"/>
          <p:cNvSpPr>
            <a:spLocks noGrp="1"/>
          </p:cNvSpPr>
          <p:nvPr>
            <p:ph idx="1"/>
          </p:nvPr>
        </p:nvSpPr>
        <p:spPr>
          <a:xfrm>
            <a:off x="507492" y="4937413"/>
            <a:ext cx="8153400" cy="1082732"/>
          </a:xfrm>
        </p:spPr>
        <p:txBody>
          <a:bodyPr/>
          <a:lstStyle/>
          <a:p>
            <a:pPr indent="-346075">
              <a:buFont typeface="+mj-lt"/>
              <a:buAutoNum type="arabicPeriod"/>
            </a:pPr>
            <a:r>
              <a:rPr lang="en-US" dirty="0"/>
              <a:t>Review your </a:t>
            </a:r>
            <a:r>
              <a:rPr lang="en-US" dirty="0" smtClean="0"/>
              <a:t>online score reports</a:t>
            </a:r>
            <a:endParaRPr lang="en-US" dirty="0"/>
          </a:p>
          <a:p>
            <a:pPr indent="-346075">
              <a:buFont typeface="+mj-lt"/>
              <a:buAutoNum type="arabicPeriod"/>
            </a:pPr>
            <a:r>
              <a:rPr lang="en-US" dirty="0" smtClean="0"/>
              <a:t>Review </a:t>
            </a:r>
            <a:r>
              <a:rPr lang="en-US" dirty="0"/>
              <a:t>y</a:t>
            </a:r>
            <a:r>
              <a:rPr lang="en-US" dirty="0" smtClean="0"/>
              <a:t>our paper score report </a:t>
            </a:r>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4</a:t>
            </a:fld>
            <a:endParaRPr lang="en-US" dirty="0"/>
          </a:p>
        </p:txBody>
      </p:sp>
      <p:pic>
        <p:nvPicPr>
          <p:cNvPr id="13" name="Picture 12"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66536"/>
            <a:ext cx="9144000" cy="3327242"/>
          </a:xfrm>
          <a:prstGeom prst="rect">
            <a:avLst/>
          </a:prstGeom>
        </p:spPr>
      </p:pic>
    </p:spTree>
    <p:extLst>
      <p:ext uri="{BB962C8B-B14F-4D97-AF65-F5344CB8AC3E}">
        <p14:creationId xmlns:p14="http://schemas.microsoft.com/office/powerpoint/2010/main" val="331106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95299" y="333375"/>
            <a:ext cx="8185151" cy="639763"/>
          </a:xfrm>
        </p:spPr>
        <p:txBody>
          <a:bodyPr/>
          <a:lstStyle/>
          <a:p>
            <a:r>
              <a:rPr lang="en-US" sz="2200" dirty="0" smtClean="0"/>
              <a:t>How Do I Access My Online PSAT</a:t>
            </a:r>
            <a:r>
              <a:rPr lang="en-US" sz="1400" baseline="64000" dirty="0"/>
              <a:t>TM</a:t>
            </a:r>
            <a:r>
              <a:rPr lang="en-US" sz="1400" baseline="60000" dirty="0"/>
              <a:t> </a:t>
            </a:r>
            <a:r>
              <a:rPr lang="en-US" sz="2200" dirty="0" smtClean="0"/>
              <a:t>8/9 Scores and Reports?</a:t>
            </a:r>
            <a:endParaRPr lang="en-US" sz="1600" b="0" i="1" dirty="0"/>
          </a:p>
        </p:txBody>
      </p:sp>
      <p:sp>
        <p:nvSpPr>
          <p:cNvPr id="19" name="Content Placeholder 2"/>
          <p:cNvSpPr>
            <a:spLocks noGrp="1"/>
          </p:cNvSpPr>
          <p:nvPr>
            <p:ph idx="1"/>
          </p:nvPr>
        </p:nvSpPr>
        <p:spPr>
          <a:xfrm>
            <a:off x="527050" y="1032621"/>
            <a:ext cx="8153400" cy="5102226"/>
          </a:xfrm>
        </p:spPr>
        <p:txBody>
          <a:bodyPr/>
          <a:lstStyle/>
          <a:p>
            <a:pPr marL="746125" lvl="1" indent="-457200">
              <a:buFont typeface="+mj-lt"/>
              <a:buAutoNum type="arabicPeriod"/>
            </a:pPr>
            <a:r>
              <a:rPr lang="en-US" dirty="0" smtClean="0"/>
              <a:t>Create </a:t>
            </a:r>
            <a:r>
              <a:rPr lang="en-US" dirty="0"/>
              <a:t>a new </a:t>
            </a:r>
            <a:r>
              <a:rPr lang="en-US" dirty="0" smtClean="0"/>
              <a:t>College Board account or log </a:t>
            </a:r>
            <a:r>
              <a:rPr lang="en-US" dirty="0"/>
              <a:t>in to an existing </a:t>
            </a:r>
            <a:r>
              <a:rPr lang="en-US" dirty="0" smtClean="0"/>
              <a:t>one at </a:t>
            </a:r>
            <a:r>
              <a:rPr lang="en-US" b="1" dirty="0" smtClean="0">
                <a:solidFill>
                  <a:srgbClr val="00529B"/>
                </a:solidFill>
              </a:rPr>
              <a:t>studentscores.collegeboard.org</a:t>
            </a:r>
          </a:p>
          <a:p>
            <a:endParaRPr lang="en-US" dirty="0"/>
          </a:p>
        </p:txBody>
      </p:sp>
      <p:sp>
        <p:nvSpPr>
          <p:cNvPr id="20" name="Oval 19" descr="Screen shot from My Online PSAT 8/9 Scores and Reports. The Sign-up link is circled and an orange arrow points to a pop-up box where the student can enter information to set up an account."/>
          <p:cNvSpPr/>
          <p:nvPr/>
        </p:nvSpPr>
        <p:spPr>
          <a:xfrm>
            <a:off x="5051929" y="2652456"/>
            <a:ext cx="548640" cy="390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Screen shot from My Online PSAT 8/9 Scores and Reports. The Sign-up link is circled and an orange arrow points to a pop-up box where the student can enter information to set up an accou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397" y="2131872"/>
            <a:ext cx="5730243" cy="3124018"/>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descr="Screen shot from My Online PSAT 8/9 Scores and Reports. The Sign-up link is circled and an orange arrow points to a pop-up box where the student can enter information to set up an account."/>
          <p:cNvSpPr/>
          <p:nvPr/>
        </p:nvSpPr>
        <p:spPr>
          <a:xfrm>
            <a:off x="1555206" y="3975142"/>
            <a:ext cx="804214" cy="423672"/>
          </a:xfrm>
          <a:prstGeom prst="ellipse">
            <a:avLst/>
          </a:prstGeom>
          <a:noFill/>
          <a:ln>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Screen shot from My Online PSAT 8/9 Scores and Reports. The Sign-up link is circled and an orange arrow points to a pop-up box where the student can enter information to set up an accou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0569" y="3719892"/>
            <a:ext cx="3229258" cy="2530945"/>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Down Arrow 23" descr="Screen shot from My Online PSAT 8/9 Scores and Reports. The Sign-up link is circled and an orange arrow points to a pop-up box where the student can enter information to set up an account."/>
          <p:cNvSpPr/>
          <p:nvPr/>
        </p:nvSpPr>
        <p:spPr>
          <a:xfrm rot="16200000">
            <a:off x="4838417" y="4820301"/>
            <a:ext cx="646176" cy="878128"/>
          </a:xfrm>
          <a:prstGeom prst="down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p>
        </p:txBody>
      </p:sp>
      <p:sp>
        <p:nvSpPr>
          <p:cNvPr id="12"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5</a:t>
            </a:fld>
            <a:endParaRPr lang="en-US" dirty="0"/>
          </a:p>
        </p:txBody>
      </p:sp>
    </p:spTree>
    <p:extLst>
      <p:ext uri="{BB962C8B-B14F-4D97-AF65-F5344CB8AC3E}">
        <p14:creationId xmlns:p14="http://schemas.microsoft.com/office/powerpoint/2010/main" val="89572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333375"/>
            <a:ext cx="8404469" cy="639763"/>
          </a:xfrm>
        </p:spPr>
        <p:txBody>
          <a:bodyPr/>
          <a:lstStyle/>
          <a:p>
            <a:r>
              <a:rPr lang="en-US" sz="2200" dirty="0" smtClean="0"/>
              <a:t>How Do I Access My Online </a:t>
            </a:r>
            <a:r>
              <a:rPr lang="en-US" dirty="0" smtClean="0"/>
              <a:t>PSAT</a:t>
            </a:r>
            <a:r>
              <a:rPr lang="en-US" sz="1400" baseline="64000" dirty="0"/>
              <a:t>TM</a:t>
            </a:r>
            <a:r>
              <a:rPr lang="en-US" dirty="0" smtClean="0"/>
              <a:t> </a:t>
            </a:r>
            <a:r>
              <a:rPr lang="en-US" dirty="0"/>
              <a:t>8/9 </a:t>
            </a:r>
            <a:r>
              <a:rPr lang="en-US" sz="2200" dirty="0" smtClean="0"/>
              <a:t>Scores and Reports?</a:t>
            </a:r>
            <a:r>
              <a:rPr lang="en-US" dirty="0" smtClean="0"/>
              <a:t> </a:t>
            </a:r>
            <a:r>
              <a:rPr lang="en-US" sz="1600" b="0" i="1" dirty="0" smtClean="0"/>
              <a:t>(cont.)</a:t>
            </a:r>
            <a:endParaRPr lang="en-US" sz="1600" b="0" i="1" dirty="0"/>
          </a:p>
        </p:txBody>
      </p:sp>
      <p:pic>
        <p:nvPicPr>
          <p:cNvPr id="22" name="Picture 2" descr="Screen shot from My Online PSAT 8/9 Scores and Reports. An orange arrow points to a “Missing Scores” butto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710" y="1482691"/>
            <a:ext cx="4587123" cy="2500811"/>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70560" y="1062661"/>
            <a:ext cx="4023360" cy="276999"/>
          </a:xfrm>
          <a:prstGeom prst="rect">
            <a:avLst/>
          </a:prstGeom>
          <a:noFill/>
        </p:spPr>
        <p:txBody>
          <a:bodyPr wrap="square" lIns="0" tIns="0" rIns="0" bIns="0" rtlCol="0">
            <a:spAutoFit/>
          </a:bodyPr>
          <a:lstStyle/>
          <a:p>
            <a:r>
              <a:rPr lang="en-US" dirty="0" smtClean="0">
                <a:solidFill>
                  <a:srgbClr val="626262"/>
                </a:solidFill>
              </a:rPr>
              <a:t>1. Log in to Your Account</a:t>
            </a:r>
          </a:p>
        </p:txBody>
      </p:sp>
      <p:sp>
        <p:nvSpPr>
          <p:cNvPr id="24" name="TextBox 23"/>
          <p:cNvSpPr txBox="1"/>
          <p:nvPr/>
        </p:nvSpPr>
        <p:spPr>
          <a:xfrm>
            <a:off x="540803" y="4270637"/>
            <a:ext cx="3395472" cy="1661993"/>
          </a:xfrm>
          <a:prstGeom prst="rect">
            <a:avLst/>
          </a:prstGeom>
          <a:noFill/>
        </p:spPr>
        <p:txBody>
          <a:bodyPr wrap="square" lIns="0" tIns="0" rIns="0" bIns="0" rtlCol="0">
            <a:spAutoFit/>
          </a:bodyPr>
          <a:lstStyle/>
          <a:p>
            <a:r>
              <a:rPr lang="en-US" dirty="0" smtClean="0">
                <a:solidFill>
                  <a:srgbClr val="626262"/>
                </a:solidFill>
                <a:latin typeface="Arial"/>
                <a:cs typeface="Arial"/>
              </a:rPr>
              <a:t>2. Select PSAT 8/9 Scores</a:t>
            </a:r>
          </a:p>
          <a:p>
            <a:endParaRPr lang="en-US" dirty="0" smtClean="0">
              <a:solidFill>
                <a:srgbClr val="626262"/>
              </a:solidFill>
              <a:latin typeface="Arial"/>
              <a:cs typeface="Arial"/>
            </a:endParaRPr>
          </a:p>
          <a:p>
            <a:r>
              <a:rPr lang="en-US" dirty="0" smtClean="0">
                <a:solidFill>
                  <a:srgbClr val="626262"/>
                </a:solidFill>
                <a:latin typeface="Arial"/>
                <a:cs typeface="Arial"/>
              </a:rPr>
              <a:t>	*Or*</a:t>
            </a:r>
          </a:p>
          <a:p>
            <a:endParaRPr lang="en-US" dirty="0" smtClean="0">
              <a:solidFill>
                <a:srgbClr val="626262"/>
              </a:solidFill>
              <a:latin typeface="Arial"/>
              <a:cs typeface="Arial"/>
            </a:endParaRPr>
          </a:p>
          <a:p>
            <a:r>
              <a:rPr lang="en-US" dirty="0" smtClean="0">
                <a:solidFill>
                  <a:srgbClr val="626262"/>
                </a:solidFill>
                <a:latin typeface="Arial"/>
                <a:cs typeface="Arial"/>
              </a:rPr>
              <a:t>3. Use “Missing Scores”</a:t>
            </a:r>
            <a:br>
              <a:rPr lang="en-US" dirty="0" smtClean="0">
                <a:solidFill>
                  <a:srgbClr val="626262"/>
                </a:solidFill>
                <a:latin typeface="Arial"/>
                <a:cs typeface="Arial"/>
              </a:rPr>
            </a:br>
            <a:r>
              <a:rPr lang="en-US" dirty="0" smtClean="0">
                <a:solidFill>
                  <a:srgbClr val="626262"/>
                </a:solidFill>
                <a:latin typeface="Arial"/>
                <a:cs typeface="Arial"/>
              </a:rPr>
              <a:t>to locate scores</a:t>
            </a:r>
          </a:p>
        </p:txBody>
      </p:sp>
      <p:sp>
        <p:nvSpPr>
          <p:cNvPr id="25" name="Right Arrow 24" descr="Screen shot from My Online PSAT 8/9 Scores and Reports. An orange arrow points to a “Missing Scores” button. "/>
          <p:cNvSpPr/>
          <p:nvPr/>
        </p:nvSpPr>
        <p:spPr>
          <a:xfrm>
            <a:off x="3790604" y="5143690"/>
            <a:ext cx="792480" cy="707136"/>
          </a:xfrm>
          <a:prstGeom prst="right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reen shot from My Online PSAT 8/9 Scores and Reports. An orange arrow points to a “Missing Scores” button.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1" y="3166725"/>
            <a:ext cx="42545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descr="Screen shot from My Online PSAT 8/9 Scores and Reports. An orange arrow points to a “Missing Scores” button. "/>
          <p:cNvSpPr/>
          <p:nvPr/>
        </p:nvSpPr>
        <p:spPr>
          <a:xfrm>
            <a:off x="4617720" y="5322082"/>
            <a:ext cx="1014153" cy="263993"/>
          </a:xfrm>
          <a:prstGeom prst="ellipse">
            <a:avLst/>
          </a:prstGeom>
          <a:noFill/>
          <a:ln>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6</a:t>
            </a:fld>
            <a:endParaRPr lang="en-US" dirty="0"/>
          </a:p>
        </p:txBody>
      </p:sp>
    </p:spTree>
    <p:extLst>
      <p:ext uri="{BB962C8B-B14F-4D97-AF65-F5344CB8AC3E}">
        <p14:creationId xmlns:p14="http://schemas.microsoft.com/office/powerpoint/2010/main" val="149202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smtClean="0"/>
              <a:t>What Will I Learn About My Scores?</a:t>
            </a:r>
            <a:endParaRPr lang="en-US" sz="2200" dirty="0"/>
          </a:p>
        </p:txBody>
      </p:sp>
      <p:pic>
        <p:nvPicPr>
          <p:cNvPr id="5" name="Picture 4" descr="Screen shot from My Online PSAT 8/9 Scores and Reports that shows a student’s most recent scor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149" y="1143000"/>
            <a:ext cx="839235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7</a:t>
            </a:fld>
            <a:endParaRPr lang="en-US" dirty="0"/>
          </a:p>
        </p:txBody>
      </p:sp>
    </p:spTree>
    <p:extLst>
      <p:ext uri="{BB962C8B-B14F-4D97-AF65-F5344CB8AC3E}">
        <p14:creationId xmlns:p14="http://schemas.microsoft.com/office/powerpoint/2010/main" val="37917728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Do I See My Detailed Scores?</a:t>
            </a:r>
            <a:endParaRPr lang="en-US" sz="2200" dirty="0"/>
          </a:p>
        </p:txBody>
      </p:sp>
      <p:pic>
        <p:nvPicPr>
          <p:cNvPr id="3" name="Picture 2" descr="Screen shot from My Online PSAT 8/9 Scores and Reports that shows the detail page of a student’s most recent scor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378" y="1380529"/>
            <a:ext cx="8357072" cy="4166831"/>
          </a:xfrm>
          <a:prstGeom prst="rect">
            <a:avLst/>
          </a:prstGeom>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8</a:t>
            </a:fld>
            <a:endParaRPr lang="en-US" dirty="0"/>
          </a:p>
        </p:txBody>
      </p:sp>
    </p:spTree>
    <p:extLst>
      <p:ext uri="{BB962C8B-B14F-4D97-AF65-F5344CB8AC3E}">
        <p14:creationId xmlns:p14="http://schemas.microsoft.com/office/powerpoint/2010/main" val="3555805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8185150" cy="639763"/>
          </a:xfrm>
        </p:spPr>
        <p:txBody>
          <a:bodyPr/>
          <a:lstStyle/>
          <a:p>
            <a:r>
              <a:rPr lang="en-US" sz="2200" dirty="0"/>
              <a:t>How Will I Do on the </a:t>
            </a:r>
            <a:r>
              <a:rPr lang="en-US" sz="2200" dirty="0" smtClean="0"/>
              <a:t>PSAT-Related </a:t>
            </a:r>
            <a:r>
              <a:rPr lang="en-US" sz="2200" dirty="0"/>
              <a:t>A</a:t>
            </a:r>
            <a:r>
              <a:rPr lang="en-US" sz="2200" dirty="0" smtClean="0"/>
              <a:t>ssessment </a:t>
            </a:r>
            <a:r>
              <a:rPr lang="en-US" sz="2200" dirty="0"/>
              <a:t>N</a:t>
            </a:r>
            <a:r>
              <a:rPr lang="en-US" sz="2200" dirty="0" smtClean="0"/>
              <a:t>ext </a:t>
            </a:r>
            <a:r>
              <a:rPr lang="en-US" sz="2200" dirty="0"/>
              <a:t>Y</a:t>
            </a:r>
            <a:r>
              <a:rPr lang="en-US" sz="2200" dirty="0" smtClean="0"/>
              <a:t>ear?</a:t>
            </a:r>
            <a:endParaRPr lang="en-US" sz="2200" dirty="0"/>
          </a:p>
        </p:txBody>
      </p:sp>
      <p:pic>
        <p:nvPicPr>
          <p:cNvPr id="1026" name="Picture 2" descr=" Screen shot from My Online PSAT 8/9 Scores and Reports that shows a student’s projected scores on the next PSAT-related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248" y="1574800"/>
            <a:ext cx="6799507" cy="370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9</a:t>
            </a:fld>
            <a:endParaRPr lang="en-US" dirty="0"/>
          </a:p>
        </p:txBody>
      </p:sp>
    </p:spTree>
    <p:extLst>
      <p:ext uri="{BB962C8B-B14F-4D97-AF65-F5344CB8AC3E}">
        <p14:creationId xmlns:p14="http://schemas.microsoft.com/office/powerpoint/2010/main" val="3475126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heme1">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College Board PowerPoint Template Blank">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1_CBO011_Laptop_Template_071112_6c">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CBO011_Laptop_Template_071112_6c</Template>
  <TotalTime>20790</TotalTime>
  <Words>1074</Words>
  <Application>Microsoft Office PowerPoint</Application>
  <PresentationFormat>On-screen Show (4:3)</PresentationFormat>
  <Paragraphs>148</Paragraphs>
  <Slides>29</Slides>
  <Notes>26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ＭＳ Ｐゴシック</vt:lpstr>
      <vt:lpstr>Arial</vt:lpstr>
      <vt:lpstr>Calibri</vt:lpstr>
      <vt:lpstr>Franklin Gothic Medium</vt:lpstr>
      <vt:lpstr>Lucida Grande</vt:lpstr>
      <vt:lpstr>Rockwell</vt:lpstr>
      <vt:lpstr>Serifa Std 45 Light</vt:lpstr>
      <vt:lpstr>Symbol</vt:lpstr>
      <vt:lpstr>Times New Roman</vt:lpstr>
      <vt:lpstr>Univers LT Std 45 Light</vt:lpstr>
      <vt:lpstr>Wingdings</vt:lpstr>
      <vt:lpstr>Theme1</vt:lpstr>
      <vt:lpstr>College Board PowerPoint Template Blank</vt:lpstr>
      <vt:lpstr>1_CBO011_Laptop_Template_071112_6c</vt:lpstr>
      <vt:lpstr> </vt:lpstr>
      <vt:lpstr>Get to Know the PSATTM 8/9 </vt:lpstr>
      <vt:lpstr>Benefits of Taking the PSATTM 8/9</vt:lpstr>
      <vt:lpstr>How Do I Access My PSATTM 8/9 Scores and Reports?</vt:lpstr>
      <vt:lpstr>How Do I Access My Online PSATTM 8/9 Scores and Reports?</vt:lpstr>
      <vt:lpstr>How Do I Access My Online PSATTM 8/9 Scores and Reports? (cont.)</vt:lpstr>
      <vt:lpstr>What Will I Learn About My Scores?</vt:lpstr>
      <vt:lpstr>How Do I See My Detailed Scores?</vt:lpstr>
      <vt:lpstr>How Will I Do on the PSAT-Related Assessment Next Year?</vt:lpstr>
      <vt:lpstr>How Did My Score Measure Against College Readiness Benchmarks?</vt:lpstr>
      <vt:lpstr>What Do My Scores Tell Me?</vt:lpstr>
      <vt:lpstr>How Can I Improve My Academic Skills?</vt:lpstr>
      <vt:lpstr>What Can I Learn From the Questions?</vt:lpstr>
      <vt:lpstr>What is My AP Potential™?</vt:lpstr>
      <vt:lpstr>Understanding My Paper Score Report</vt:lpstr>
      <vt:lpstr>What Are My Scores?</vt:lpstr>
      <vt:lpstr>What Are My Scores? (cont.) </vt:lpstr>
      <vt:lpstr>What Are My Score Percentiles?</vt:lpstr>
      <vt:lpstr>What Are My Score Ranges?</vt:lpstr>
      <vt:lpstr>What Are My Areas of Strength? What Skills Do I Need to Build?</vt:lpstr>
      <vt:lpstr>What Are My Next Steps?</vt:lpstr>
      <vt:lpstr>Official SAT Practice with Khan Academy® – It’s FREE!</vt:lpstr>
      <vt:lpstr>How Can I Practice with Khan Academy®? </vt:lpstr>
      <vt:lpstr>What Steps Will I Follow to Link My College Board Account to Khan Academy®?</vt:lpstr>
      <vt:lpstr>How Can I Link My College Board and Khan Academy ® Accounts?</vt:lpstr>
      <vt:lpstr>What Additional Resources Will Help Me Prepare for My Future?</vt:lpstr>
      <vt:lpstr>BigFuture™ – Search Colleges, Scholarships, and Careers</vt:lpstr>
      <vt:lpstr>MyRoad™ Personality Explorer</vt:lpstr>
      <vt:lpstr>Student Search Service®</vt:lpstr>
    </vt:vector>
  </TitlesOfParts>
  <Company>The College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PSAT 8/9 Scores to Prepare for College Presentation | SAT Suite of Assessments – The College Board</dc:title>
  <dc:subject>Explore the lesson plan and presenter notes that accompany the student PowerPoint presentation “Using Your PSAT 8/9 Scores to Prepare for College.”</dc:subject>
  <dc:creator>kfoley;The College Board;PSAT 8/9;SAT Suite of Assessments</dc:creator>
  <cp:lastModifiedBy>GMaliwat</cp:lastModifiedBy>
  <cp:revision>514</cp:revision>
  <cp:lastPrinted>2015-04-16T15:51:16Z</cp:lastPrinted>
  <dcterms:created xsi:type="dcterms:W3CDTF">2012-09-18T19:35:30Z</dcterms:created>
  <dcterms:modified xsi:type="dcterms:W3CDTF">2016-12-15T18:41:05Z</dcterms:modified>
</cp:coreProperties>
</file>