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7"/>
  </p:sldMasterIdLst>
  <p:notesMasterIdLst>
    <p:notesMasterId r:id="rId31"/>
  </p:notesMasterIdLst>
  <p:sldIdLst>
    <p:sldId id="257" r:id="rId18"/>
    <p:sldId id="258" r:id="rId19"/>
    <p:sldId id="259" r:id="rId20"/>
    <p:sldId id="260" r:id="rId21"/>
    <p:sldId id="283" r:id="rId22"/>
    <p:sldId id="262" r:id="rId23"/>
    <p:sldId id="271" r:id="rId24"/>
    <p:sldId id="277" r:id="rId25"/>
    <p:sldId id="276" r:id="rId26"/>
    <p:sldId id="263" r:id="rId27"/>
    <p:sldId id="264" r:id="rId28"/>
    <p:sldId id="265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1456" autoAdjust="0"/>
  </p:normalViewPr>
  <p:slideViewPr>
    <p:cSldViewPr>
      <p:cViewPr varScale="1">
        <p:scale>
          <a:sx n="61" d="100"/>
          <a:sy n="61" d="100"/>
        </p:scale>
        <p:origin x="14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2AB0A-B05D-4641-A8F3-A98616A2F6D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DC1CF5B-FB2B-4841-9238-519F50560156}">
      <dgm:prSet phldrT="[Text]"/>
      <dgm:spPr/>
      <dgm:t>
        <a:bodyPr/>
        <a:lstStyle/>
        <a:p>
          <a:pPr algn="r"/>
          <a:endParaRPr lang="en-US" dirty="0"/>
        </a:p>
        <a:p>
          <a:pPr algn="r"/>
          <a:endParaRPr lang="en-US" dirty="0"/>
        </a:p>
      </dgm:t>
    </dgm:pt>
    <dgm:pt modelId="{38D46266-A80A-4401-A8F5-C0C7C2D8C92E}" type="sibTrans" cxnId="{6EC418B0-B287-4B72-A802-C2F6A52D3227}">
      <dgm:prSet/>
      <dgm:spPr/>
      <dgm:t>
        <a:bodyPr/>
        <a:lstStyle/>
        <a:p>
          <a:endParaRPr lang="en-US"/>
        </a:p>
      </dgm:t>
    </dgm:pt>
    <dgm:pt modelId="{204BD71F-5F74-4ABC-AF59-CA96FDFAA012}" type="parTrans" cxnId="{6EC418B0-B287-4B72-A802-C2F6A52D3227}">
      <dgm:prSet/>
      <dgm:spPr/>
      <dgm:t>
        <a:bodyPr/>
        <a:lstStyle/>
        <a:p>
          <a:endParaRPr lang="en-US"/>
        </a:p>
      </dgm:t>
    </dgm:pt>
    <dgm:pt modelId="{94549D8E-426E-45CA-852A-AA9D0E3C836A}" type="pres">
      <dgm:prSet presAssocID="{E4C2AB0A-B05D-4641-A8F3-A98616A2F6D9}" presName="Name0" presStyleCnt="0">
        <dgm:presLayoutVars>
          <dgm:chMax val="7"/>
          <dgm:chPref val="7"/>
          <dgm:dir/>
        </dgm:presLayoutVars>
      </dgm:prSet>
      <dgm:spPr/>
    </dgm:pt>
    <dgm:pt modelId="{674E0C00-EE30-44C2-BD28-051F61F9E6D6}" type="pres">
      <dgm:prSet presAssocID="{E4C2AB0A-B05D-4641-A8F3-A98616A2F6D9}" presName="Name1" presStyleCnt="0"/>
      <dgm:spPr/>
    </dgm:pt>
    <dgm:pt modelId="{6B155559-1A9E-4E6A-8222-B3DA740DB2A5}" type="pres">
      <dgm:prSet presAssocID="{38D46266-A80A-4401-A8F5-C0C7C2D8C92E}" presName="picture_1" presStyleCnt="0"/>
      <dgm:spPr/>
    </dgm:pt>
    <dgm:pt modelId="{52F3692A-53FF-42A6-81A6-1402C4FB04F5}" type="pres">
      <dgm:prSet presAssocID="{38D46266-A80A-4401-A8F5-C0C7C2D8C92E}" presName="pictureRepeatNode" presStyleLbl="alignImgPlace1" presStyleIdx="0" presStyleCnt="1" custScaleX="207506"/>
      <dgm:spPr/>
    </dgm:pt>
    <dgm:pt modelId="{71A3E5CE-2360-484D-B130-BBD27BD9BB4E}" type="pres">
      <dgm:prSet presAssocID="{5DC1CF5B-FB2B-4841-9238-519F50560156}" presName="text_1" presStyleLbl="node1" presStyleIdx="0" presStyleCnt="0" custFlipVert="1" custFlipHor="0" custScaleX="218455" custScaleY="17541">
        <dgm:presLayoutVars>
          <dgm:bulletEnabled val="1"/>
        </dgm:presLayoutVars>
      </dgm:prSet>
      <dgm:spPr/>
    </dgm:pt>
  </dgm:ptLst>
  <dgm:cxnLst>
    <dgm:cxn modelId="{87656E62-9F8F-40C0-BAAD-614931F54AE9}" type="presOf" srcId="{E4C2AB0A-B05D-4641-A8F3-A98616A2F6D9}" destId="{94549D8E-426E-45CA-852A-AA9D0E3C836A}" srcOrd="0" destOrd="0" presId="urn:microsoft.com/office/officeart/2008/layout/CircularPictureCallout"/>
    <dgm:cxn modelId="{9FDD977A-CA64-4B04-B6E5-918A2036FE9D}" type="presOf" srcId="{38D46266-A80A-4401-A8F5-C0C7C2D8C92E}" destId="{52F3692A-53FF-42A6-81A6-1402C4FB04F5}" srcOrd="0" destOrd="0" presId="urn:microsoft.com/office/officeart/2008/layout/CircularPictureCallout"/>
    <dgm:cxn modelId="{6EC418B0-B287-4B72-A802-C2F6A52D3227}" srcId="{E4C2AB0A-B05D-4641-A8F3-A98616A2F6D9}" destId="{5DC1CF5B-FB2B-4841-9238-519F50560156}" srcOrd="0" destOrd="0" parTransId="{204BD71F-5F74-4ABC-AF59-CA96FDFAA012}" sibTransId="{38D46266-A80A-4401-A8F5-C0C7C2D8C92E}"/>
    <dgm:cxn modelId="{FC63C3FB-E3F2-4468-A93E-59461F31619C}" type="presOf" srcId="{5DC1CF5B-FB2B-4841-9238-519F50560156}" destId="{71A3E5CE-2360-484D-B130-BBD27BD9BB4E}" srcOrd="0" destOrd="0" presId="urn:microsoft.com/office/officeart/2008/layout/CircularPictureCallout"/>
    <dgm:cxn modelId="{FD126428-9979-4D25-B489-A580DDB3AF53}" type="presParOf" srcId="{94549D8E-426E-45CA-852A-AA9D0E3C836A}" destId="{674E0C00-EE30-44C2-BD28-051F61F9E6D6}" srcOrd="0" destOrd="0" presId="urn:microsoft.com/office/officeart/2008/layout/CircularPictureCallout"/>
    <dgm:cxn modelId="{025D0384-B7F8-4452-AFE6-322293BD14D9}" type="presParOf" srcId="{674E0C00-EE30-44C2-BD28-051F61F9E6D6}" destId="{6B155559-1A9E-4E6A-8222-B3DA740DB2A5}" srcOrd="0" destOrd="0" presId="urn:microsoft.com/office/officeart/2008/layout/CircularPictureCallout"/>
    <dgm:cxn modelId="{56C74E84-168E-42B0-A788-86A8D493D26C}" type="presParOf" srcId="{6B155559-1A9E-4E6A-8222-B3DA740DB2A5}" destId="{52F3692A-53FF-42A6-81A6-1402C4FB04F5}" srcOrd="0" destOrd="0" presId="urn:microsoft.com/office/officeart/2008/layout/CircularPictureCallout"/>
    <dgm:cxn modelId="{74DDE8EB-BA52-4FA8-88F7-E7CFED087575}" type="presParOf" srcId="{674E0C00-EE30-44C2-BD28-051F61F9E6D6}" destId="{71A3E5CE-2360-484D-B130-BBD27BD9BB4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3692A-53FF-42A6-81A6-1402C4FB04F5}">
      <dsp:nvSpPr>
        <dsp:cNvPr id="0" name=""/>
        <dsp:cNvSpPr/>
      </dsp:nvSpPr>
      <dsp:spPr>
        <a:xfrm>
          <a:off x="-857" y="85675"/>
          <a:ext cx="47434" cy="228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3E5CE-2360-484D-B130-BBD27BD9BB4E}">
      <dsp:nvSpPr>
        <dsp:cNvPr id="0" name=""/>
        <dsp:cNvSpPr/>
      </dsp:nvSpPr>
      <dsp:spPr>
        <a:xfrm flipV="1">
          <a:off x="6879" y="100923"/>
          <a:ext cx="31960" cy="132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6879" y="100923"/>
        <a:ext cx="31960" cy="1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AD793-15EE-40D4-A3CF-353E3AFB18D5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AC1EF-BBB5-48F8-B0E7-AA5BD4BA2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2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AC1EF-BBB5-48F8-B0E7-AA5BD4BA25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AC1EF-BBB5-48F8-B0E7-AA5BD4BA25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9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54E4CE6-67C6-4F62-A6D2-485EB1454E31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1D88-847B-4EB7-98E2-D962CD1D6BD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290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1D88-847B-4EB7-98E2-D962CD1D6BD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413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1D88-847B-4EB7-98E2-D962CD1D6BD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011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1D88-847B-4EB7-98E2-D962CD1D6BD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124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1D88-847B-4EB7-98E2-D962CD1D6BD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6969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1D88-847B-4EB7-98E2-D962CD1D6BD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9507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495-436F-4FBE-89AB-D2AD12865083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8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0ADE-F827-4154-A63E-4E860B576336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F8C7-C12E-47E1-9F9C-4AACE551BED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2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E649-AEC3-4221-AA80-4A0AC5FB36D9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5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3577-35A2-48DA-BA75-046F21419A25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6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5F13-9BAD-4A16-8589-470C48D21C95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7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E065-8100-4502-850C-3035AF021C30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5540-D97B-4F51-8E27-1093063A04F4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1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DF7D-F1E2-41A1-A10B-995E20EBB43E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1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D317-36D3-486E-9FE8-538072C2CD13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2014-2015 Volunteer Training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7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73D61D88-847B-4EB7-98E2-D962CD1D6BD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E9C161-9EA0-43EB-9EB5-F5CBD3731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customXml" Target="../../customXml/item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customXml" Target="../../customXml/item6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customXml" Target="../../customXml/item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ustomXml" Target="../../customXml/item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customXml" Target="../../customXml/item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.xml"/><Relationship Id="rId1" Type="http://schemas.openxmlformats.org/officeDocument/2006/relationships/customXml" Target="../../customXml/item12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customXml" Target="../../customXml/item1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6.xml"/><Relationship Id="rId1" Type="http://schemas.openxmlformats.org/officeDocument/2006/relationships/customXml" Target="../../customXml/item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customXml" Target="../../customXml/item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.xml"/><Relationship Id="rId1" Type="http://schemas.openxmlformats.org/officeDocument/2006/relationships/customXml" Target="../../customXml/item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customXml" Target="../../customXml/item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47800"/>
            <a:ext cx="8534400" cy="258267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VOLUNTEER TRAINING</a:t>
            </a:r>
            <a:br>
              <a:rPr lang="en-US" sz="5400" dirty="0"/>
            </a:br>
            <a:r>
              <a:rPr lang="en-US" sz="2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BASCOMB ELEMENTARY SCHOOL</a:t>
            </a:r>
            <a:br>
              <a:rPr lang="en-US" sz="22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en-US" sz="2200" b="1" i="1" dirty="0">
              <a:solidFill>
                <a:schemeClr val="accent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0852" y="4713249"/>
            <a:ext cx="6103599" cy="968962"/>
          </a:xfrm>
        </p:spPr>
        <p:txBody>
          <a:bodyPr/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2023-24 Volunteer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A62224-3A84-40F7-910F-D320FF40F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5" y="2955814"/>
            <a:ext cx="1795272" cy="1749552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54701724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Discipline</a:t>
            </a:r>
            <a:r>
              <a:rPr lang="en-US" b="1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166644" cy="472440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Volunteers should in no way discipline students.  Teachers are always in charge and maintain the sole responsibility for discipline.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students misbehave, report this immediately to the teacher in charge. He/She will then determine the necessary course of action. </a:t>
            </a:r>
          </a:p>
          <a:p>
            <a:pPr lvl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Also, students are expected to treat volunteers with the same level of respect given to other school personnel.</a:t>
            </a:r>
          </a:p>
          <a:p>
            <a:pPr lvl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If students are not being respectful towards you, do not hesitate to discuss the matter with the teacher or school administration.</a:t>
            </a:r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" indent="0"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10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172397406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"/>
            <a:ext cx="7797662" cy="183776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200" b="1" dirty="0">
                <a:solidFill>
                  <a:schemeClr val="accent1"/>
                </a:solidFill>
              </a:rPr>
            </a:br>
            <a:br>
              <a:rPr lang="en-US" sz="2200" b="1" dirty="0">
                <a:solidFill>
                  <a:schemeClr val="accent1"/>
                </a:solidFill>
              </a:rPr>
            </a:br>
            <a:br>
              <a:rPr lang="en-US" sz="2200" b="1" dirty="0">
                <a:solidFill>
                  <a:schemeClr val="accent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457200"/>
            <a:ext cx="7796030" cy="61722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Suggestions for Working with Students</a:t>
            </a:r>
          </a:p>
          <a:p>
            <a:pPr>
              <a:buBlip>
                <a:blip r:embed="rId4"/>
              </a:buBlip>
            </a:pPr>
            <a:endParaRPr lang="en-US" sz="16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8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yourself!  A friendly and kind spirit helps to foster volunteer- student relationships.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Encourage and praise students for their efforts.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Follow emergency procedures when necessary.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sense of humor! Students enjoy it and it will help guarantee your success.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Always follow the school rules.   Maintain rules and practices  followed by school personnel.  Also, be familiar with school and classroom rules.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 the student handbook before beginning as a volunteer.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Always uphold  your position of responsibility and authority.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8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11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95014667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78303"/>
            <a:ext cx="7055380" cy="1400530"/>
          </a:xfrm>
        </p:spPr>
        <p:txBody>
          <a:bodyPr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Volunteering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438400"/>
            <a:ext cx="7880894" cy="3810000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" indent="0" algn="just">
              <a:buNone/>
            </a:pP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" indent="0" algn="just">
              <a:buNone/>
            </a:pP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Volunteering is the giving of time, energy and concern. </a:t>
            </a:r>
          </a:p>
          <a:p>
            <a:pPr marL="68580" indent="0" algn="just">
              <a:buNone/>
            </a:pP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" indent="0" algn="just">
              <a:buNone/>
            </a:pP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 is an honorable and cherished responsibility of our school.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20765"/>
            <a:ext cx="2133600" cy="1891792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970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3423"/>
            <a:ext cx="8014244" cy="5413577"/>
          </a:xfrm>
        </p:spPr>
        <p:txBody>
          <a:bodyPr/>
          <a:lstStyle/>
          <a:p>
            <a:pPr>
              <a:lnSpc>
                <a:spcPts val="4800"/>
              </a:lnSpc>
            </a:pP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VOLUNTEER APPLICATION to the </a:t>
            </a: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front office.</a:t>
            </a: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13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9559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376203"/>
            <a:ext cx="7910534" cy="480060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for volunteering at Bascomb Elementary School.  Your time and talent is a true benefit to teachers and students.</a:t>
            </a:r>
          </a:p>
          <a:p>
            <a:pPr marL="82296" indent="0" algn="just">
              <a:buNone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volunteer…..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a link between our school program and the Bascomb  community, an extra smile, and an extra set of hands to assist in or out of the classroom. 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assists in helping to provide the most positive school experiences for </a:t>
            </a:r>
            <a:r>
              <a:rPr lang="en-US" b="1" dirty="0" err="1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Bascomb’s</a:t>
            </a: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students.  Therefore, it is important to understand the role of a volunteer.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works under the direction and guidance of school personnel. 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" indent="0" algn="just">
              <a:buNone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2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63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077200" cy="114300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SUPERVISION of 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166644" cy="377438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" indent="0" algn="just">
              <a:buNone/>
            </a:pPr>
            <a:endParaRPr lang="en-US" sz="24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" indent="0" algn="just">
              <a:buNone/>
            </a:pPr>
            <a:r>
              <a:rPr lang="en-US" sz="2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School volunteers always work under the direct supervision of the Bascomb staff.   Also, they only work with those staff members who have requested the volunteer services.</a:t>
            </a:r>
          </a:p>
          <a:p>
            <a:pPr marL="68580" indent="0" algn="just">
              <a:buNone/>
            </a:pPr>
            <a:endParaRPr lang="en-US" sz="24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" indent="0" algn="ctr">
              <a:buNone/>
            </a:pPr>
            <a:endParaRPr lang="en-US" sz="24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3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578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4876800" cy="697622"/>
          </a:xfrm>
        </p:spPr>
        <p:txBody>
          <a:bodyPr>
            <a:normAutofit fontScale="90000"/>
          </a:bodyPr>
          <a:lstStyle/>
          <a:p>
            <a:b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SUCCESSFUL VOLUNTEERS…</a:t>
            </a:r>
            <a:r>
              <a:rPr lang="en-US" sz="2800" i="1" dirty="0">
                <a:solidFill>
                  <a:schemeClr val="accent1"/>
                </a:solidFill>
              </a:rPr>
              <a:t>..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47472"/>
            <a:ext cx="8305800" cy="434339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en-US" sz="3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VOLUNTEER RESPONSIBILITY </a:t>
            </a:r>
          </a:p>
          <a:p>
            <a:pPr marL="68580" indent="0">
              <a:buNone/>
            </a:pPr>
            <a:r>
              <a:rPr lang="en-US" b="1" dirty="0">
                <a:ln/>
                <a:solidFill>
                  <a:schemeClr val="accent3"/>
                </a:solidFill>
              </a:rPr>
              <a:t>   respect the student’s and staff’s confidentiality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Each volunteer must sign in and out in the school office. Signing in allows the school system to keep records of volunteer hours in the school.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security reasons and in case of emergency, it is important for school administrators to know who is in the building and why.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use of any tobacco product is prohibited in any building owned or operated by the Board of Education.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smoking at school facilities. We also ask that you treat field trips as if they were on school property and do not smoke while supervising students on field trips.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Mandated reporters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63423"/>
            <a:ext cx="8677987" cy="91777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3147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good role models </a:t>
            </a:r>
          </a:p>
          <a:p>
            <a:pPr marL="33147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dependable and punctual </a:t>
            </a:r>
          </a:p>
          <a:p>
            <a:pPr marL="33147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dress appropriately for the location and duties they are volunteering to do</a:t>
            </a:r>
          </a:p>
          <a:p>
            <a:endParaRPr lang="en-US" sz="1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4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90041215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CHEROKEE COUNTY SCHOOL DISTRICT</a:t>
            </a:r>
            <a:b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Guidelines for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52999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2296" indent="0" algn="just">
              <a:buNone/>
            </a:pPr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following guidelines will hopefully make your stay a pleasant and productive experience: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If you promise to be here on a certain day and time, please don’t let us down. We really do need you!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Tell us what you really enjoy doing and what skills you have to contribute. We want you to enjoy your visit here.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Always wear your volunteer tag. We require our staff to challenge anyone who is not a staff  member and/or who is not properly identified.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If you see or hear students do or say things that are obviously inappropriate, let a teacher or administrator know who the students are and what they did. Please do not attempt to correct the problem yourself.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If there is a school problem, refer it to someone on the school staff. It is our job to solve school problems.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5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29314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42735"/>
            <a:ext cx="7055380" cy="140053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VOLUNTEER GUIDELINES 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3340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82296" indent="0">
              <a:buNone/>
            </a:pPr>
            <a:endParaRPr lang="en-US" sz="1800" b="1" dirty="0">
              <a:ln/>
              <a:solidFill>
                <a:schemeClr val="accent3"/>
              </a:solidFill>
              <a:latin typeface="Agency FB" panose="020B0503020202020204" pitchFamily="34" charset="0"/>
            </a:endParaRPr>
          </a:p>
          <a:p>
            <a:pPr marL="82296" indent="0">
              <a:buNone/>
            </a:pPr>
            <a:endParaRPr lang="en-US" sz="18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2296" indent="0">
              <a:buNone/>
            </a:pPr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2296" indent="0">
              <a:buNone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professional staff at </a:t>
            </a:r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Bascomb</a:t>
            </a: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is responsible for all student instruction, safety and discipline.  Volunteers are not responsible for: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curriculum or teaching plans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disciplining students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students’ permanent records (psychological records, grades, health history, etc.)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evaluating achievement or discussing student progress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counseling students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working outside of the scope of the duties they have been asked to assist with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9584407"/>
              </p:ext>
            </p:extLst>
          </p:nvPr>
        </p:nvGraphicFramePr>
        <p:xfrm flipH="1">
          <a:off x="914399" y="1428750"/>
          <a:ext cx="45719" cy="19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563256694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242844" cy="59436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16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common goal is to have the best school possible. 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Together we can make it happen!</a:t>
            </a:r>
            <a:endParaRPr lang="en-US" sz="1600" b="1" dirty="0">
              <a:ln/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600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you volunteer to work in the school, remember that you must respect every student’s and parent’s right of confidentiality.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Volunteers who work in the school will invariably become aware of situations in which a student has disciplinary concerns. If this happens, we insist that the student’s name not be discussed with anyone inside or outside of school.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are volunteering to work in the classroom, make sure your presence is as unobtrusive as possible. Teachers need help, but a volunteer who doesn’t follow directions becomes an added burden rather than a support.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If you have concerns after a visit, make sure you either discuss them with the teacher, counselor or administrator.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a good time! A school filled with happy volunteers is a better place to teach and learn.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7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81640132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Mandated Reporter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66442" y="2362200"/>
            <a:ext cx="6620968" cy="3657600"/>
          </a:xfrm>
        </p:spPr>
        <p:txBody>
          <a:bodyPr>
            <a:normAutofit fontScale="92500" lnSpcReduction="10000"/>
          </a:bodyPr>
          <a:lstStyle/>
          <a:p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n/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Understand that under current GA Law (O.C.G.A § 19-7-5), school-affiliated volunteers are considered as “mandated reporters” of suspected child abuse. </a:t>
            </a:r>
          </a:p>
          <a:p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Should you gain information as it relates to a suspected case of child abuse through a verbal/written communication, direct observation, or some other manner, you must report this information to your school’s administration immediately. </a:t>
            </a:r>
          </a:p>
          <a:p>
            <a:r>
              <a:rPr lang="en-US" b="1" dirty="0">
                <a:ln/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will become that administrator’s (or designee’s) responsibility to then report the suspected abuse to the appropriate state or local investigative agency.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8</a:t>
            </a:fld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67814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161-9EA0-43EB-9EB5-F5CBD3731C0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1844" y="0"/>
            <a:ext cx="8153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Field Trips  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Student supervision is the primary requirement of chaperones. Safety first!</a:t>
            </a:r>
          </a:p>
          <a:p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badi Extra Light" panose="020B0204020104020204" pitchFamily="34" charset="0"/>
              <a:cs typeface="Aharoni" panose="02010803020104030203" pitchFamily="2" charset="-79"/>
            </a:endParaRPr>
          </a:p>
          <a:p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If you have any concern or issue with any student, please notify the teacher immediately. </a:t>
            </a:r>
          </a:p>
          <a:p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badi Extra Light" panose="020B0204020104020204" pitchFamily="34" charset="0"/>
              <a:cs typeface="Aharoni" panose="02010803020104030203" pitchFamily="2" charset="-79"/>
            </a:endParaRPr>
          </a:p>
          <a:p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Please refrain from using your cell phone (except for emergencies only). Cell phones are a distraction and jeopardize student safety.</a:t>
            </a:r>
          </a:p>
          <a:p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badi Extra Light" panose="020B0204020104020204" pitchFamily="34" charset="0"/>
              <a:cs typeface="Aharoni" panose="02010803020104030203" pitchFamily="2" charset="-79"/>
            </a:endParaRPr>
          </a:p>
          <a:p>
            <a:pPr lvl="0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Please refrain from taking photos of other students.</a:t>
            </a:r>
          </a:p>
          <a:p>
            <a:pPr lvl="0"/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badi Extra Light" panose="020B0204020104020204" pitchFamily="34" charset="0"/>
              <a:cs typeface="Aharoni" panose="02010803020104030203" pitchFamily="2" charset="-79"/>
            </a:endParaRPr>
          </a:p>
          <a:p>
            <a:pPr lvl="0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 Extra Light" panose="020B0204020104020204" pitchFamily="34" charset="0"/>
                <a:cs typeface="Aharoni" panose="02010803020104030203" pitchFamily="2" charset="-79"/>
              </a:rPr>
              <a:t>Students remain with chaperones at all times – visit the restroom as a group.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315623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CD677364-BC49-4A71-9592-A46937389F3D}"/>
  <p:tag name="ATHENA.CUSTOMXMLCONTENT" val="&lt;?xml version=&quot;1.0&quot;?&gt;&lt;athena xmlns=&quot;http://schemas.microsoft.com/edu/athena&quot; version=&quot;0.1.3082.0&quot;&gt;&lt;timings duration=&quot;12380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0B90016-ADA5-4C2C-95D3-53186823EC6F}"/>
  <p:tag name="ATHENA.CUSTOMXMLCONTENT" val="&lt;?xml version=&quot;1.0&quot;?&gt;&lt;athena xmlns=&quot;http://schemas.microsoft.com/edu/athena&quot; version=&quot;0.1.3082.0&quot;&gt;&lt;timings duration=&quot;36033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8D7DEEB-7E45-44E9-8794-2DDBFEB8D552}"/>
  <p:tag name="ATHENA.CUSTOMXMLCONTENT" val="&lt;?xml version=&quot;1.0&quot;?&gt;&lt;athena xmlns=&quot;http://schemas.microsoft.com/edu/athena&quot; version=&quot;0.1.3082.0&quot;&gt;&lt;timings duration=&quot;48228&quot;/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7E447596-A32F-4955-85D9-7E7CF12A62BB}"/>
  <p:tag name="ATHENA.CUSTOMXMLCONTENT" val="&lt;?xml version=&quot;1.0&quot;?&gt;&lt;athena xmlns=&quot;http://schemas.microsoft.com/edu/athena&quot; version=&quot;0.1.3082.0&quot;&gt;&lt;timings duration=&quot;17407&quot;/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60D7F60-C420-4E6E-A65E-8EBECA99103A}"/>
  <p:tag name="ATHENA.CUSTOMXMLCONTENT" val="&lt;?xml version=&quot;1.0&quot;?&gt;&lt;athena xmlns=&quot;http://schemas.microsoft.com/edu/athena&quot; version=&quot;0.1.3082.0&quot;&gt;&lt;timings duration=&quot;11547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63CBDAD-C0A2-424E-A0AA-4484C1CA5063}"/>
  <p:tag name="ATHENA.CUSTOMXMLCONTENT" val="&lt;?xml version=&quot;1.0&quot;?&gt;&lt;athena xmlns=&quot;http://schemas.microsoft.com/edu/athena&quot; version=&quot;0.1.3082.0&quot;&gt;&lt;timings duration=&quot;43643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7EAD1C3-F5F8-4BC5-BA23-08B946A10206}"/>
  <p:tag name="ATHENA.CUSTOMXMLCONTENT" val="&lt;?xml version=&quot;1.0&quot;?&gt;&lt;athena xmlns=&quot;http://schemas.microsoft.com/edu/athena&quot; version=&quot;0.1.3082.0&quot;&gt;&lt;timings duration=&quot;15635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CFDF23CF-9A43-475E-923C-380327EDB753}"/>
  <p:tag name="ATHENA.CUSTOMXMLCONTENT" val="&lt;?xml version=&quot;1.0&quot;?&gt;&lt;athena xmlns=&quot;http://schemas.microsoft.com/edu/athena&quot; version=&quot;0.1.3082.0&quot;&gt;&lt;timings duration=&quot;68708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BB68694-7115-4E36-BF68-961CBCCE7E5C}"/>
  <p:tag name="ATHENA.CUSTOMXMLCONTENT" val="&lt;?xml version=&quot;1.0&quot;?&gt;&lt;athena xmlns=&quot;http://schemas.microsoft.com/edu/athena&quot; version=&quot;0.1.3082.0&quot;&gt;&lt;timings duration=&quot;70386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3543447-78E5-4BF2-964C-F404998D1732}"/>
  <p:tag name="ATHENA.CUSTOMXMLCONTENT" val="&lt;?xml version=&quot;1.0&quot;?&gt;&lt;athena xmlns=&quot;http://schemas.microsoft.com/edu/athena&quot; version=&quot;0.1.3082.0&quot;&gt;&lt;timings duration=&quot;30116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B4B744B-99C4-4227-B5EF-B2CD2B45532C}"/>
  <p:tag name="ATHENA.CUSTOMXMLCONTENT" val="&lt;?xml version=&quot;1.0&quot;?&gt;&lt;athena xmlns=&quot;http://schemas.microsoft.com/edu/athena&quot; version=&quot;0.1.3082.0&quot;&gt;&lt;timings duration=&quot;65740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8D63343-C98E-4ECA-B895-D006A3BA1E3F}"/>
  <p:tag name="ATHENA.CUSTOMXMLCONTENT" val="&lt;?xml version=&quot;1.0&quot;?&gt;&lt;athena xmlns=&quot;http://schemas.microsoft.com/edu/athena&quot; version=&quot;0.1.3082.0&quot;&gt;&lt;timings duration=&quot;41607&quot;/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9D32AD1-E59C-4940-AC3B-FEECD8A37EED}"/>
  <p:tag name="ATHENA.CUSTOMXMLCONTENT" val="&lt;?xml version=&quot;1.0&quot;?&gt;&lt;athena xmlns=&quot;http://schemas.microsoft.com/edu/athena&quot; version=&quot;0.1.3082.0&quot;&gt;&lt;timings duration=&quot;33598&quot;/&gt;&lt;/athen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082.0">
  <media streamable="true" recordStart="0" recordEnd="43643" recordLength="43684" audioOnly="true" start="0" end="43643" audioFormat="{00001610-0000-0010-8000-00AA00389B71}" audioRate="44100" muted="false" volume="0.8" fadeIn="0" fadeOut="0" videoFormat="{34363248-0000-0010-8000-00AA00389B71}" videoRate="15" videoWidth="256" videoHeight="256"/>
</athena>
</file>

<file path=customXml/item10.xml><?xml version="1.0" encoding="utf-8"?>
<athena xmlns="http://schemas.microsoft.com/edu/athena" version="0.1.3082.0">
  <timings duration="41607"/>
</athena>
</file>

<file path=customXml/item11.xml><?xml version="1.0" encoding="utf-8"?>
<athena xmlns="http://schemas.microsoft.com/edu/athena" version="0.1.3082.0">
  <timings duration="65740"/>
</athena>
</file>

<file path=customXml/item12.xml><?xml version="1.0" encoding="utf-8"?>
<athena xmlns="http://schemas.microsoft.com/edu/athena" version="0.1.3082.0">
  <timings duration="68708"/>
</athena>
</file>

<file path=customXml/item13.xml><?xml version="1.0" encoding="utf-8"?>
<athena xmlns="http://schemas.microsoft.com/edu/athena" version="0.1.3082.0">
  <timings duration="30116"/>
</athena>
</file>

<file path=customXml/item14.xml><?xml version="1.0" encoding="utf-8"?>
<athena xmlns="http://schemas.microsoft.com/edu/athena" version="0.1.3082.0">
  <timings duration="12380"/>
</athena>
</file>

<file path=customXml/item15.xml><?xml version="1.0" encoding="utf-8"?>
<athena xmlns="http://schemas.microsoft.com/edu/athena" version="0.1.3082.0">
  <timings duration="70386"/>
</athena>
</file>

<file path=customXml/item16.xml><?xml version="1.0" encoding="utf-8"?>
<athena xmlns="http://schemas.microsoft.com/edu/athena" version="0.1.3082.0">
  <timings duration="48228"/>
</athena>
</file>

<file path=customXml/item2.xml><?xml version="1.0" encoding="utf-8"?>
<athena xmlns="http://schemas.microsoft.com/edu/athena" version="0.1.3082.0">
  <timings duration="36033"/>
</athena>
</file>

<file path=customXml/item3.xml><?xml version="1.0" encoding="utf-8"?>
<athena xmlns="http://schemas.microsoft.com/edu/athena" version="0.1.3082.0">
  <timings duration="11547"/>
</athena>
</file>

<file path=customXml/item4.xml><?xml version="1.0" encoding="utf-8"?>
<athena xmlns="http://schemas.microsoft.com/edu/athena" version="0.1.3082.0">
  <timings duration="15635"/>
</athena>
</file>

<file path=customXml/item5.xml><?xml version="1.0" encoding="utf-8"?>
<athena xmlns="http://schemas.microsoft.com/edu/athena" version="0.1.3082.0">
  <media streamable="true" recordStart="0" recordEnd="11547" recordLength="11584" audioOnly="true" start="0" end="11547" audioFormat="{00001610-0000-0010-8000-00AA00389B71}" audioRate="44100" muted="false" volume="0.8" fadeIn="0" fadeOut="0" videoFormat="{34363248-0000-0010-8000-00AA00389B71}" videoRate="15" videoWidth="256" videoHeight="256"/>
</athena>
</file>

<file path=customXml/item6.xml><?xml version="1.0" encoding="utf-8"?>
<athena xmlns="http://schemas.microsoft.com/edu/athena" version="0.1.3082.0">
  <timings duration="17407"/>
</athena>
</file>

<file path=customXml/item7.xml><?xml version="1.0" encoding="utf-8"?>
<athena xmlns="http://schemas.microsoft.com/edu/athena" version="0.1.3082.0">
  <timings duration="33598"/>
</athena>
</file>

<file path=customXml/item8.xml><?xml version="1.0" encoding="utf-8"?>
<athena xmlns="http://schemas.microsoft.com/edu/athena" version="0.1.3082.0">
  <timings duration="43643"/>
</athena>
</file>

<file path=customXml/item9.xml><?xml version="1.0" encoding="utf-8"?>
<athena xmlns="http://schemas.microsoft.com/edu/athena" version="0.1.3082.0">
  <media streamable="true" recordStart="0" recordEnd="17407" recordLength="17435" audioOnly="true" start="0" end="17407" audioFormat="{00001610-0000-0010-8000-00AA00389B71}" audioRate="44100" muted="false" volume="0.8" fadeIn="0" fadeOut="0" videoFormat="{34363248-0000-0010-8000-00AA00389B71}" videoRate="15" videoWidth="256" videoHeight="256"/>
</athena>
</file>

<file path=customXml/itemProps1.xml><?xml version="1.0" encoding="utf-8"?>
<ds:datastoreItem xmlns:ds="http://schemas.openxmlformats.org/officeDocument/2006/customXml" ds:itemID="{C0EC4300-160F-47D0-90C8-82E2C0EE62AD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E8D63343-C98E-4ECA-B895-D006A3BA1E3F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DB4B744B-99C4-4227-B5EF-B2CD2B45532C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CFDF23CF-9A43-475E-923C-380327EDB753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E3543447-78E5-4BF2-964C-F404998D1732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CD677364-BC49-4A71-9592-A46937389F3D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1BB68694-7115-4E36-BF68-961CBCCE7E5C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08D7DEEB-7E45-44E9-8794-2DDBFEB8D552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60B90016-ADA5-4C2C-95D3-53186823EC6F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A60D7F60-C420-4E6E-A65E-8EBECA99103A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37EAD1C3-F5F8-4BC5-BA23-08B946A10206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8BB16F4F-3E96-4D62-92BB-4C75143324CD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7E447596-A32F-4955-85D9-7E7CF12A62BB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89D32AD1-E59C-4940-AC3B-FEECD8A37EED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D63CBDAD-C0A2-424E-A0AA-4484C1CA5063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636861ED-86D5-46E1-8DA2-4DE552534B55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884</TotalTime>
  <Words>1103</Words>
  <Application>Microsoft Office PowerPoint</Application>
  <PresentationFormat>On-screen Show (4:3)</PresentationFormat>
  <Paragraphs>116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 Extra Light</vt:lpstr>
      <vt:lpstr>Agency FB</vt:lpstr>
      <vt:lpstr>Aharoni</vt:lpstr>
      <vt:lpstr>Arial</vt:lpstr>
      <vt:lpstr>Calibri</vt:lpstr>
      <vt:lpstr>Century Gothic</vt:lpstr>
      <vt:lpstr>Wingdings</vt:lpstr>
      <vt:lpstr>Wingdings 3</vt:lpstr>
      <vt:lpstr>Ion Boardroom</vt:lpstr>
      <vt:lpstr>  VOLUNTEER TRAINING BASCOMB ELEMENTARY SCHOOL </vt:lpstr>
      <vt:lpstr>VOLUNTEERS</vt:lpstr>
      <vt:lpstr> SUPERVISION of  VOLUNTEERS</vt:lpstr>
      <vt:lpstr>  SUCCESSFUL VOLUNTEERS…..  </vt:lpstr>
      <vt:lpstr>CHEROKEE COUNTY SCHOOL DISTRICT Guidelines for Volunteers</vt:lpstr>
      <vt:lpstr> VOLUNTEER GUIDELINES   </vt:lpstr>
      <vt:lpstr>PowerPoint Presentation</vt:lpstr>
      <vt:lpstr>Mandated Reporter</vt:lpstr>
      <vt:lpstr>PowerPoint Presentation</vt:lpstr>
      <vt:lpstr>   Discipline    </vt:lpstr>
      <vt:lpstr>    </vt:lpstr>
      <vt:lpstr>Volunteering</vt:lpstr>
      <vt:lpstr>   VOLUNTEER APPLICATION to the front office.  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training</dc:title>
  <dc:creator>Lisa Turner</dc:creator>
  <cp:lastModifiedBy>Jana Cervone</cp:lastModifiedBy>
  <cp:revision>150</cp:revision>
  <dcterms:created xsi:type="dcterms:W3CDTF">2013-08-03T21:17:29Z</dcterms:created>
  <dcterms:modified xsi:type="dcterms:W3CDTF">2023-09-01T14:14:56Z</dcterms:modified>
</cp:coreProperties>
</file>