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7"/>
  </p:notesMasterIdLst>
  <p:sldIdLst>
    <p:sldId id="256" r:id="rId5"/>
    <p:sldId id="257" r:id="rId6"/>
    <p:sldId id="260" r:id="rId7"/>
    <p:sldId id="271" r:id="rId8"/>
    <p:sldId id="259" r:id="rId9"/>
    <p:sldId id="274" r:id="rId10"/>
    <p:sldId id="276" r:id="rId11"/>
    <p:sldId id="258" r:id="rId12"/>
    <p:sldId id="261" r:id="rId13"/>
    <p:sldId id="275" r:id="rId14"/>
    <p:sldId id="280" r:id="rId15"/>
    <p:sldId id="293" r:id="rId16"/>
    <p:sldId id="262" r:id="rId17"/>
    <p:sldId id="263" r:id="rId18"/>
    <p:sldId id="264" r:id="rId19"/>
    <p:sldId id="286" r:id="rId20"/>
    <p:sldId id="277" r:id="rId21"/>
    <p:sldId id="278" r:id="rId22"/>
    <p:sldId id="279" r:id="rId23"/>
    <p:sldId id="269" r:id="rId24"/>
    <p:sldId id="266" r:id="rId25"/>
    <p:sldId id="267" r:id="rId26"/>
    <p:sldId id="265" r:id="rId27"/>
    <p:sldId id="291" r:id="rId28"/>
    <p:sldId id="292" r:id="rId29"/>
    <p:sldId id="290" r:id="rId30"/>
    <p:sldId id="289" r:id="rId31"/>
    <p:sldId id="288" r:id="rId32"/>
    <p:sldId id="268" r:id="rId33"/>
    <p:sldId id="294" r:id="rId34"/>
    <p:sldId id="270"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8DD2C-A3AE-E5C4-2476-197CB4196A7D}" v="121" dt="2023-08-22T16:12:46.221"/>
    <p1510:client id="{6262EDFB-5B0F-1607-CDAA-E3334C1F767D}" v="1062" dt="2023-06-09T18:54:18.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5" autoAdjust="0"/>
    <p:restoredTop sz="77556" autoAdjust="0"/>
  </p:normalViewPr>
  <p:slideViewPr>
    <p:cSldViewPr snapToGrid="0">
      <p:cViewPr varScale="1">
        <p:scale>
          <a:sx n="79" d="100"/>
          <a:sy n="79" d="100"/>
        </p:scale>
        <p:origin x="12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22F4E-FF6D-4943-AFAB-9BFB197B4D48}"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9C40D-D90A-49FE-AB80-B42A37F0894C}" type="slidenum">
              <a:rPr lang="en-US" smtClean="0"/>
              <a:t>‹#›</a:t>
            </a:fld>
            <a:endParaRPr lang="en-US"/>
          </a:p>
        </p:txBody>
      </p:sp>
    </p:spTree>
    <p:extLst>
      <p:ext uri="{BB962C8B-B14F-4D97-AF65-F5344CB8AC3E}">
        <p14:creationId xmlns:p14="http://schemas.microsoft.com/office/powerpoint/2010/main" val="374108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ssaquahwednet-my.sharepoint.com/personal/chos_issaquah_wednet_edu/_layouts/15/onedrive.aspx?id=%2Fpersonal%2Fchos%5Fissaquah%5Fwednet%5Fedu%2FDocuments%2Fmaster%20BLMS%20CHO%2FAttachments%2FLegally%20Required%20Steps%5FSecondary%20%281%29%2Epdf&amp;parent=%2Fpersonal%2Fchos%5Fissaquah%5Fwednet%5Fedu%2FDocuments%2Fmaster%20BLMS%20CHO%2FAttachments&amp;ct=1692734897216&amp;or=OWA%2DNT&amp;cid=92b67e56%2D75ba%2D9b41%2D1708%2D97e4906a6462&amp;ga=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Attachments - OneDrive (sharepoint.com)</a:t>
            </a:r>
            <a:endParaRPr lang="en-US" dirty="0"/>
          </a:p>
        </p:txBody>
      </p:sp>
      <p:sp>
        <p:nvSpPr>
          <p:cNvPr id="4" name="Slide Number Placeholder 3"/>
          <p:cNvSpPr>
            <a:spLocks noGrp="1"/>
          </p:cNvSpPr>
          <p:nvPr>
            <p:ph type="sldNum" sz="quarter" idx="5"/>
          </p:nvPr>
        </p:nvSpPr>
        <p:spPr/>
        <p:txBody>
          <a:bodyPr/>
          <a:lstStyle/>
          <a:p>
            <a:fld id="{0099C40D-D90A-49FE-AB80-B42A37F0894C}" type="slidenum">
              <a:rPr lang="en-US" smtClean="0"/>
              <a:t>12</a:t>
            </a:fld>
            <a:endParaRPr lang="en-US"/>
          </a:p>
        </p:txBody>
      </p:sp>
    </p:spTree>
    <p:extLst>
      <p:ext uri="{BB962C8B-B14F-4D97-AF65-F5344CB8AC3E}">
        <p14:creationId xmlns:p14="http://schemas.microsoft.com/office/powerpoint/2010/main" val="283122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Lorna</a:t>
            </a:r>
          </a:p>
        </p:txBody>
      </p:sp>
      <p:sp>
        <p:nvSpPr>
          <p:cNvPr id="4" name="Slide Number Placeholder 3"/>
          <p:cNvSpPr>
            <a:spLocks noGrp="1"/>
          </p:cNvSpPr>
          <p:nvPr>
            <p:ph type="sldNum" sz="quarter" idx="5"/>
          </p:nvPr>
        </p:nvSpPr>
        <p:spPr/>
        <p:txBody>
          <a:bodyPr/>
          <a:lstStyle/>
          <a:p>
            <a:fld id="{68DCD671-2669-4559-A32A-46EC9DB2B0D8}" type="slidenum">
              <a:rPr lang="en-US" smtClean="0"/>
              <a:t>24</a:t>
            </a:fld>
            <a:endParaRPr lang="en-US"/>
          </a:p>
        </p:txBody>
      </p:sp>
    </p:spTree>
    <p:extLst>
      <p:ext uri="{BB962C8B-B14F-4D97-AF65-F5344CB8AC3E}">
        <p14:creationId xmlns:p14="http://schemas.microsoft.com/office/powerpoint/2010/main" val="29372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Melanie</a:t>
            </a:r>
          </a:p>
          <a:p>
            <a:endParaRPr lang="en-US"/>
          </a:p>
        </p:txBody>
      </p:sp>
      <p:sp>
        <p:nvSpPr>
          <p:cNvPr id="4" name="Slide Number Placeholder 3"/>
          <p:cNvSpPr>
            <a:spLocks noGrp="1"/>
          </p:cNvSpPr>
          <p:nvPr>
            <p:ph type="sldNum" sz="quarter" idx="5"/>
          </p:nvPr>
        </p:nvSpPr>
        <p:spPr/>
        <p:txBody>
          <a:bodyPr/>
          <a:lstStyle/>
          <a:p>
            <a:fld id="{68DCD671-2669-4559-A32A-46EC9DB2B0D8}" type="slidenum">
              <a:rPr lang="en-US" smtClean="0"/>
              <a:t>26</a:t>
            </a:fld>
            <a:endParaRPr lang="en-US"/>
          </a:p>
        </p:txBody>
      </p:sp>
    </p:spTree>
    <p:extLst>
      <p:ext uri="{BB962C8B-B14F-4D97-AF65-F5344CB8AC3E}">
        <p14:creationId xmlns:p14="http://schemas.microsoft.com/office/powerpoint/2010/main" val="46442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Melanie</a:t>
            </a:r>
          </a:p>
          <a:p>
            <a:endParaRPr lang="en-US"/>
          </a:p>
        </p:txBody>
      </p:sp>
      <p:sp>
        <p:nvSpPr>
          <p:cNvPr id="4" name="Slide Number Placeholder 3"/>
          <p:cNvSpPr>
            <a:spLocks noGrp="1"/>
          </p:cNvSpPr>
          <p:nvPr>
            <p:ph type="sldNum" sz="quarter" idx="5"/>
          </p:nvPr>
        </p:nvSpPr>
        <p:spPr/>
        <p:txBody>
          <a:bodyPr/>
          <a:lstStyle/>
          <a:p>
            <a:fld id="{68DCD671-2669-4559-A32A-46EC9DB2B0D8}" type="slidenum">
              <a:rPr lang="en-US" smtClean="0"/>
              <a:t>27</a:t>
            </a:fld>
            <a:endParaRPr lang="en-US"/>
          </a:p>
        </p:txBody>
      </p:sp>
    </p:spTree>
    <p:extLst>
      <p:ext uri="{BB962C8B-B14F-4D97-AF65-F5344CB8AC3E}">
        <p14:creationId xmlns:p14="http://schemas.microsoft.com/office/powerpoint/2010/main" val="269610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51078"/>
            <a:ext cx="9144000" cy="19097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95291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3074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12677"/>
            <a:ext cx="10515600" cy="1282674"/>
          </a:xfrm>
        </p:spPr>
        <p:txBody>
          <a:bodyPr/>
          <a:lstStyle/>
          <a:p>
            <a:r>
              <a:rPr lang="en-US"/>
              <a:t>Click to edit Master title style</a:t>
            </a:r>
          </a:p>
        </p:txBody>
      </p:sp>
      <p:sp>
        <p:nvSpPr>
          <p:cNvPr id="3" name="Content Placeholder 2"/>
          <p:cNvSpPr>
            <a:spLocks noGrp="1"/>
          </p:cNvSpPr>
          <p:nvPr>
            <p:ph idx="1"/>
          </p:nvPr>
        </p:nvSpPr>
        <p:spPr>
          <a:xfrm>
            <a:off x="838200" y="2817627"/>
            <a:ext cx="10515600" cy="35387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3AE5E4-F982-4257-B539-234C010A27F2}"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342947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3AE5E4-F982-4257-B539-234C010A27F2}"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268144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11422"/>
            <a:ext cx="10515600" cy="130418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793188"/>
            <a:ext cx="5181600" cy="3563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793188"/>
            <a:ext cx="5181600" cy="3563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3AE5E4-F982-4257-B539-234C010A27F2}"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265083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2205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2638093"/>
            <a:ext cx="5157787" cy="6472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3462005"/>
            <a:ext cx="5157787" cy="2894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638093"/>
            <a:ext cx="5183188" cy="64720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462005"/>
            <a:ext cx="5183188" cy="2894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3AE5E4-F982-4257-B539-234C010A27F2}" type="datetimeFigureOut">
              <a:rPr lang="en-US" smtClean="0"/>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137465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8711"/>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418911"/>
            <a:ext cx="3932237" cy="34421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3AE5E4-F982-4257-B539-234C010A27F2}"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147200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8704"/>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679944"/>
            <a:ext cx="6172200" cy="41811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418904"/>
            <a:ext cx="3932237" cy="34500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3AE5E4-F982-4257-B539-234C010A27F2}" type="datetimeFigureOut">
              <a:rPr lang="en-US" smtClean="0"/>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230790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lgn="ctr">
              <a:defRPr sz="6000"/>
            </a:lvl1pPr>
          </a:lstStyle>
          <a:p>
            <a:r>
              <a:rPr lang="en-US" dirty="0"/>
              <a:t>Click to add closing slide information</a:t>
            </a: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additional notes for closing</a:t>
            </a:r>
          </a:p>
        </p:txBody>
      </p:sp>
      <p:sp>
        <p:nvSpPr>
          <p:cNvPr id="4" name="Date Placeholder 3"/>
          <p:cNvSpPr>
            <a:spLocks noGrp="1"/>
          </p:cNvSpPr>
          <p:nvPr>
            <p:ph type="dt" sz="half" idx="10"/>
          </p:nvPr>
        </p:nvSpPr>
        <p:spPr/>
        <p:txBody>
          <a:bodyPr/>
          <a:lstStyle/>
          <a:p>
            <a:fld id="{5E3AE5E4-F982-4257-B539-234C010A27F2}" type="datetimeFigureOut">
              <a:rPr lang="en-US" smtClean="0"/>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BFAD6-5EA9-457B-8021-1E00BA097D27}" type="slidenum">
              <a:rPr lang="en-US" smtClean="0"/>
              <a:t>‹#›</a:t>
            </a:fld>
            <a:endParaRPr lang="en-US"/>
          </a:p>
        </p:txBody>
      </p:sp>
    </p:spTree>
    <p:extLst>
      <p:ext uri="{BB962C8B-B14F-4D97-AF65-F5344CB8AC3E}">
        <p14:creationId xmlns:p14="http://schemas.microsoft.com/office/powerpoint/2010/main" val="90079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AE5E4-F982-4257-B539-234C010A27F2}" type="datetimeFigureOut">
              <a:rPr lang="en-US" smtClean="0"/>
              <a:t>8/28/2023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BFAD6-5EA9-457B-8021-1E00BA097D27}" type="slidenum">
              <a:rPr lang="en-US" smtClean="0"/>
              <a:t>‹#›</a:t>
            </a:fld>
            <a:endParaRPr lang="en-US"/>
          </a:p>
        </p:txBody>
      </p:sp>
    </p:spTree>
    <p:extLst>
      <p:ext uri="{BB962C8B-B14F-4D97-AF65-F5344CB8AC3E}">
        <p14:creationId xmlns:p14="http://schemas.microsoft.com/office/powerpoint/2010/main" val="35810308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sd411.org/academics/digital-resources/1-to-1-grades-6-1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h.wa.gov/sites/default/files/2022-05/2022-2023%20Parent%20School%20Chart.pdf?uid=62ea79adab65e" TargetMode="External"/><Relationship Id="rId2" Type="http://schemas.openxmlformats.org/officeDocument/2006/relationships/hyperlink" Target="https://www.isd411.org/programs-services/health"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statelaws.findlaw.com/education-laws/details-on-state-compulsory-education-law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doh.wa.gov/sites/default/files/2022-05/2022-2023%20Parent%20School%20Chart.pdf?uid=62ea79adab65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pages/responsepage.aspx?id=8nAYNexOdUyAWk20-BGuodtRaWsOm9lCgzqF5z7ewM9UMjdGVjVBTkxJN0FDSEw3VU1aNVpBNFQ3MC4u" TargetMode="External"/><Relationship Id="rId2" Type="http://schemas.openxmlformats.org/officeDocument/2006/relationships/hyperlink" Target="https://www.isd411.org/portals/grades-6-12"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isd411.org/programs-services/equity/resourc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isd411.org/programs-services/lunch/lunch-men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sd411.org/about-us/announcements/single-announcement/~board/district-announcements/post/updates-to-transportation-walk-zones-more" TargetMode="External"/><Relationship Id="rId2" Type="http://schemas.openxmlformats.org/officeDocument/2006/relationships/hyperlink" Target="https://www.isd411.org/programs-services/buses/find-your-bus-route"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ssaquahhigh.isd411.org/student-life/athletics" TargetMode="External"/><Relationship Id="rId2" Type="http://schemas.openxmlformats.org/officeDocument/2006/relationships/hyperlink" Target="https://liberty.isd411.org/student-life/athletics" TargetMode="External"/><Relationship Id="rId1" Type="http://schemas.openxmlformats.org/officeDocument/2006/relationships/slideLayout" Target="../slideLayouts/slideLayout2.xml"/><Relationship Id="rId4" Type="http://schemas.openxmlformats.org/officeDocument/2006/relationships/hyperlink" Target="https://issaquah-wa.finalforms.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kyline.isd411.org/student-life/activities" TargetMode="External"/><Relationship Id="rId2" Type="http://schemas.openxmlformats.org/officeDocument/2006/relationships/hyperlink" Target="https://issaquahhigh.isd411.org/student-life/activities" TargetMode="External"/><Relationship Id="rId1" Type="http://schemas.openxmlformats.org/officeDocument/2006/relationships/slideLayout" Target="../slideLayouts/slideLayout2.xml"/><Relationship Id="rId4" Type="http://schemas.openxmlformats.org/officeDocument/2006/relationships/hyperlink" Target="https://liberty.isd411.org/student-life/activiti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ites.google.com/site/spartancounselingcenter/contact-information" TargetMode="External"/><Relationship Id="rId2" Type="http://schemas.openxmlformats.org/officeDocument/2006/relationships/hyperlink" Target="https://sites.google.com/site/ishscounseling/" TargetMode="External"/><Relationship Id="rId1" Type="http://schemas.openxmlformats.org/officeDocument/2006/relationships/slideLayout" Target="../slideLayouts/slideLayout2.xml"/><Relationship Id="rId4" Type="http://schemas.openxmlformats.org/officeDocument/2006/relationships/hyperlink" Target="https://sites.google.com/view/lhs-counsel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ngss.nsta.org/" TargetMode="External"/><Relationship Id="rId2" Type="http://schemas.openxmlformats.org/officeDocument/2006/relationships/hyperlink" Target="https://www.issaquah.wednet.edu/academics/commoncor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sd411.org/programs-services/middle-high-school-programs/ib" TargetMode="External"/><Relationship Id="rId2" Type="http://schemas.openxmlformats.org/officeDocument/2006/relationships/hyperlink" Target="https://www.isd411.org/programs-services/middle-high-school-programs/ap" TargetMode="External"/><Relationship Id="rId1" Type="http://schemas.openxmlformats.org/officeDocument/2006/relationships/slideLayout" Target="../slideLayouts/slideLayout2.xml"/><Relationship Id="rId6" Type="http://schemas.openxmlformats.org/officeDocument/2006/relationships/hyperlink" Target="https://www.isd411.org/academics/high-school-curriculum-pathways/career-technical-education-cte" TargetMode="External"/><Relationship Id="rId5" Type="http://schemas.openxmlformats.org/officeDocument/2006/relationships/hyperlink" Target="https://www.isd411.org/programs-services/middle-high-school-programs/online-learning" TargetMode="External"/><Relationship Id="rId4" Type="http://schemas.openxmlformats.org/officeDocument/2006/relationships/hyperlink" Target="https://www.isd411.org/programs-services/middle-high-school-programs/running-star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k12.wa.us/student-success/graduation/graduation-requirements/credit-requirem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isd411.org/about-us/announcements/single-announcement/~board/district-announcements/post/updates-to-transportation-walk-zones-more" TargetMode="External"/><Relationship Id="rId7" Type="http://schemas.openxmlformats.org/officeDocument/2006/relationships/hyperlink" Target="https://liberty.isd411.org/families-community/issues-questions-or-concern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liberty.isd411.org/families-community/who-to-contact" TargetMode="External"/><Relationship Id="rId5" Type="http://schemas.openxmlformats.org/officeDocument/2006/relationships/hyperlink" Target="https://www.isd411.org/programs-services/equity/resources" TargetMode="External"/><Relationship Id="rId4" Type="http://schemas.openxmlformats.org/officeDocument/2006/relationships/hyperlink" Target="https://www.isd411.org/programs-services/equity" TargetMode="Externa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forms.office.com/r/sHkAXj9Az0" TargetMode="External"/><Relationship Id="rId2" Type="http://schemas.openxmlformats.org/officeDocument/2006/relationships/hyperlink" Target="https://forms.office.com/r/rwgpH80UQQ"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hyperlink" Target="https://forms.office.com/r/TQeBCKZcyy" TargetMode="External"/><Relationship Id="rId2" Type="http://schemas.openxmlformats.org/officeDocument/2006/relationships/hyperlink" Target="mailto:gilmourl@issaquah.wednet.edu"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isd411.org/programs-services/equity/resources" TargetMode="External"/><Relationship Id="rId4" Type="http://schemas.openxmlformats.org/officeDocument/2006/relationships/hyperlink" Target="https://www.isd411.org/programs-services/equity/resources/8th-grade-transition"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sd411.org/programs-services/equity/family-liaison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ssaquahhigh.isd411.org/our-school/upcoming-events" TargetMode="External"/><Relationship Id="rId2" Type="http://schemas.openxmlformats.org/officeDocument/2006/relationships/hyperlink" Target="https://www.isd411.org/about-us/calendars" TargetMode="External"/><Relationship Id="rId1" Type="http://schemas.openxmlformats.org/officeDocument/2006/relationships/slideLayout" Target="../slideLayouts/slideLayout2.xml"/><Relationship Id="rId5" Type="http://schemas.openxmlformats.org/officeDocument/2006/relationships/hyperlink" Target="https://skyline.isd411.org/our-school/upcoming-events" TargetMode="External"/><Relationship Id="rId4" Type="http://schemas.openxmlformats.org/officeDocument/2006/relationships/hyperlink" Target="https://liberty.isd411.org/our-school/upcoming-event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liberty.isd411.org/" TargetMode="External"/><Relationship Id="rId7" Type="http://schemas.openxmlformats.org/officeDocument/2006/relationships/image" Target="../media/image8.png"/><Relationship Id="rId2" Type="http://schemas.openxmlformats.org/officeDocument/2006/relationships/hyperlink" Target="https://issaquahhigh.isd411.org/"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liberty.isd411.org/our-school/upcoming-events/calendar" TargetMode="External"/><Relationship Id="rId4" Type="http://schemas.openxmlformats.org/officeDocument/2006/relationships/image" Target="../media/image5.png"/><Relationship Id="rId9" Type="http://schemas.openxmlformats.org/officeDocument/2006/relationships/hyperlink" Target="https://skyline.isd411.org/our-school/upcoming-event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issaquahhigh.isd411.org/our-school/bell-schedul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9A63-DC1E-4ABF-97C1-0595204B7DF7}"/>
              </a:ext>
            </a:extLst>
          </p:cNvPr>
          <p:cNvSpPr>
            <a:spLocks noGrp="1"/>
          </p:cNvSpPr>
          <p:nvPr>
            <p:ph type="ctrTitle"/>
          </p:nvPr>
        </p:nvSpPr>
        <p:spPr>
          <a:xfrm>
            <a:off x="2692398" y="1544797"/>
            <a:ext cx="6815669" cy="2020523"/>
          </a:xfrm>
        </p:spPr>
        <p:txBody>
          <a:bodyPr>
            <a:noAutofit/>
          </a:bodyPr>
          <a:lstStyle/>
          <a:p>
            <a:r>
              <a:rPr lang="en-US" sz="4400" dirty="0"/>
              <a:t>Tips and Resources for Families with High School Students</a:t>
            </a:r>
          </a:p>
        </p:txBody>
      </p:sp>
      <p:sp>
        <p:nvSpPr>
          <p:cNvPr id="3" name="Subtitle 2">
            <a:extLst>
              <a:ext uri="{FF2B5EF4-FFF2-40B4-BE49-F238E27FC236}">
                <a16:creationId xmlns:a16="http://schemas.microsoft.com/office/drawing/2014/main" id="{DAA00512-8057-4455-AA5C-C967D883C2EE}"/>
              </a:ext>
            </a:extLst>
          </p:cNvPr>
          <p:cNvSpPr>
            <a:spLocks noGrp="1"/>
          </p:cNvSpPr>
          <p:nvPr>
            <p:ph type="subTitle" idx="1"/>
          </p:nvPr>
        </p:nvSpPr>
        <p:spPr>
          <a:xfrm>
            <a:off x="2692398" y="3657597"/>
            <a:ext cx="7096036" cy="1841866"/>
          </a:xfrm>
        </p:spPr>
        <p:txBody>
          <a:bodyPr vert="horz" lIns="91440" tIns="45720" rIns="91440" bIns="45720" rtlCol="0" anchor="t">
            <a:normAutofit lnSpcReduction="10000"/>
          </a:bodyPr>
          <a:lstStyle/>
          <a:p>
            <a:r>
              <a:rPr lang="en-US" sz="3600" dirty="0"/>
              <a:t>For Students Grades 9-12</a:t>
            </a:r>
          </a:p>
          <a:p>
            <a:r>
              <a:rPr lang="en-US" sz="2400" dirty="0"/>
              <a:t>Family Partnership Team</a:t>
            </a:r>
          </a:p>
          <a:p>
            <a:r>
              <a:rPr lang="en-US" sz="2400" dirty="0"/>
              <a:t>Issaquah School District</a:t>
            </a:r>
          </a:p>
          <a:p>
            <a:r>
              <a:rPr lang="en-US" sz="2400" dirty="0"/>
              <a:t>August </a:t>
            </a:r>
            <a:r>
              <a:rPr lang="en-US" dirty="0"/>
              <a:t>22</a:t>
            </a:r>
            <a:r>
              <a:rPr lang="en-US" sz="2400" dirty="0"/>
              <a:t>, </a:t>
            </a:r>
            <a:r>
              <a:rPr lang="en-US" dirty="0"/>
              <a:t>2023</a:t>
            </a:r>
            <a:endParaRPr lang="en-US" sz="2400" dirty="0">
              <a:cs typeface="Calibri"/>
            </a:endParaRPr>
          </a:p>
        </p:txBody>
      </p:sp>
    </p:spTree>
    <p:extLst>
      <p:ext uri="{BB962C8B-B14F-4D97-AF65-F5344CB8AC3E}">
        <p14:creationId xmlns:p14="http://schemas.microsoft.com/office/powerpoint/2010/main" val="302252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C722-EC5E-44A6-9DDA-92904080AA1A}"/>
              </a:ext>
            </a:extLst>
          </p:cNvPr>
          <p:cNvSpPr>
            <a:spLocks noGrp="1"/>
          </p:cNvSpPr>
          <p:nvPr>
            <p:ph type="title"/>
          </p:nvPr>
        </p:nvSpPr>
        <p:spPr>
          <a:xfrm>
            <a:off x="519419" y="918394"/>
            <a:ext cx="10515600" cy="1282674"/>
          </a:xfrm>
        </p:spPr>
        <p:txBody>
          <a:bodyPr/>
          <a:lstStyle/>
          <a:p>
            <a:r>
              <a:rPr lang="en-US" dirty="0"/>
              <a:t>Laptops at School</a:t>
            </a:r>
          </a:p>
        </p:txBody>
      </p:sp>
      <p:sp>
        <p:nvSpPr>
          <p:cNvPr id="3" name="Content Placeholder 2">
            <a:extLst>
              <a:ext uri="{FF2B5EF4-FFF2-40B4-BE49-F238E27FC236}">
                <a16:creationId xmlns:a16="http://schemas.microsoft.com/office/drawing/2014/main" id="{12B2DA7D-E858-4C64-B642-ACDDCCA36EFD}"/>
              </a:ext>
            </a:extLst>
          </p:cNvPr>
          <p:cNvSpPr>
            <a:spLocks noGrp="1"/>
          </p:cNvSpPr>
          <p:nvPr>
            <p:ph idx="1"/>
          </p:nvPr>
        </p:nvSpPr>
        <p:spPr>
          <a:xfrm>
            <a:off x="834008" y="1835478"/>
            <a:ext cx="6070131" cy="4900881"/>
          </a:xfrm>
        </p:spPr>
        <p:txBody>
          <a:bodyPr>
            <a:normAutofit fontScale="92500" lnSpcReduction="10000"/>
          </a:bodyPr>
          <a:lstStyle/>
          <a:p>
            <a:r>
              <a:rPr lang="en-US" sz="1800" dirty="0"/>
              <a:t>Laptop checkout will be completed at school during your student’s first week of school. Information about laptop checkout will be sent to you directly from the school that your student attends.</a:t>
            </a:r>
          </a:p>
          <a:p>
            <a:r>
              <a:rPr lang="en-US" sz="1800" dirty="0"/>
              <a:t>Students will be using laptops daily to submit assignments and part of daily learning.  </a:t>
            </a:r>
          </a:p>
          <a:p>
            <a:r>
              <a:rPr lang="en-US" sz="1800" dirty="0"/>
              <a:t>Please read the Responsible Use Agreement – the laptop is property of school, work done on laptop will be monitored by district so please talk to your child about appropriate use of the device.  (Agreement needed to be signed at EVP)</a:t>
            </a:r>
          </a:p>
          <a:p>
            <a:r>
              <a:rPr lang="en-US" sz="1800" dirty="0"/>
              <a:t>Many textbooks and learning resources are available digitally</a:t>
            </a:r>
          </a:p>
          <a:p>
            <a:r>
              <a:rPr lang="en-US" sz="1800" dirty="0"/>
              <a:t>School-issued laptops already have required district software such as web filtering, screen monitoring, special applications and secure browsers for state and federal testing. The district is unable to install these programs on personal laptops.</a:t>
            </a:r>
          </a:p>
          <a:p>
            <a:r>
              <a:rPr lang="en-US" sz="1800" dirty="0"/>
              <a:t>ALL students need to use district assignment laptops – safer to monitor, easier to troubleshoot for technical issues, and compatible with all district adopted curriculum and applications.</a:t>
            </a:r>
          </a:p>
          <a:p>
            <a:r>
              <a:rPr lang="en-US" sz="1800" dirty="0">
                <a:hlinkClick r:id="rId2"/>
              </a:rPr>
              <a:t>FAQ regarding 1:1 laptops at the ISD</a:t>
            </a:r>
            <a:endParaRPr lang="en-US" sz="1800" dirty="0"/>
          </a:p>
          <a:p>
            <a:endParaRPr lang="en-US" dirty="0"/>
          </a:p>
        </p:txBody>
      </p:sp>
      <p:pic>
        <p:nvPicPr>
          <p:cNvPr id="5" name="Picture 4">
            <a:extLst>
              <a:ext uri="{FF2B5EF4-FFF2-40B4-BE49-F238E27FC236}">
                <a16:creationId xmlns:a16="http://schemas.microsoft.com/office/drawing/2014/main" id="{DF8658C3-7863-4EDF-94E2-191EE9DB189B}"/>
              </a:ext>
            </a:extLst>
          </p:cNvPr>
          <p:cNvPicPr>
            <a:picLocks noChangeAspect="1"/>
          </p:cNvPicPr>
          <p:nvPr/>
        </p:nvPicPr>
        <p:blipFill>
          <a:blip r:embed="rId3"/>
          <a:stretch>
            <a:fillRect/>
          </a:stretch>
        </p:blipFill>
        <p:spPr>
          <a:xfrm>
            <a:off x="6904139" y="1932505"/>
            <a:ext cx="4820611" cy="4188400"/>
          </a:xfrm>
          <a:prstGeom prst="rect">
            <a:avLst/>
          </a:prstGeom>
        </p:spPr>
      </p:pic>
    </p:spTree>
    <p:extLst>
      <p:ext uri="{BB962C8B-B14F-4D97-AF65-F5344CB8AC3E}">
        <p14:creationId xmlns:p14="http://schemas.microsoft.com/office/powerpoint/2010/main" val="1767760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B407-167A-4C79-9D77-3BF67F9A300F}"/>
              </a:ext>
            </a:extLst>
          </p:cNvPr>
          <p:cNvSpPr>
            <a:spLocks noGrp="1"/>
          </p:cNvSpPr>
          <p:nvPr>
            <p:ph type="title"/>
          </p:nvPr>
        </p:nvSpPr>
        <p:spPr/>
        <p:txBody>
          <a:bodyPr/>
          <a:lstStyle/>
          <a:p>
            <a:r>
              <a:rPr lang="en-US" dirty="0">
                <a:hlinkClick r:id="rId2"/>
              </a:rPr>
              <a:t>Health</a:t>
            </a:r>
            <a:endParaRPr lang="en-US" dirty="0"/>
          </a:p>
        </p:txBody>
      </p:sp>
      <p:sp>
        <p:nvSpPr>
          <p:cNvPr id="3" name="Content Placeholder 2">
            <a:extLst>
              <a:ext uri="{FF2B5EF4-FFF2-40B4-BE49-F238E27FC236}">
                <a16:creationId xmlns:a16="http://schemas.microsoft.com/office/drawing/2014/main" id="{584F392A-1A37-4079-A8F5-F8270BD19987}"/>
              </a:ext>
            </a:extLst>
          </p:cNvPr>
          <p:cNvSpPr>
            <a:spLocks noGrp="1"/>
          </p:cNvSpPr>
          <p:nvPr>
            <p:ph idx="1"/>
          </p:nvPr>
        </p:nvSpPr>
        <p:spPr>
          <a:xfrm>
            <a:off x="674616" y="2307159"/>
            <a:ext cx="3754772" cy="3910981"/>
          </a:xfrm>
        </p:spPr>
        <p:txBody>
          <a:bodyPr vert="horz" lIns="91440" tIns="45720" rIns="91440" bIns="45720" rtlCol="0" anchor="t">
            <a:noAutofit/>
          </a:bodyPr>
          <a:lstStyle/>
          <a:p>
            <a:pPr fontAlgn="base">
              <a:buFont typeface="Wingdings" panose="020B0604020202020204" pitchFamily="34" charset="0"/>
              <a:buChar char="§"/>
            </a:pPr>
            <a:r>
              <a:rPr lang="en-US" sz="1600" b="1" dirty="0">
                <a:ea typeface="+mn-lt"/>
                <a:cs typeface="+mn-lt"/>
              </a:rPr>
              <a:t>Students are expected to come to school however, if your student is at risk of getting others sick, they should recover at home.   </a:t>
            </a:r>
            <a:endParaRPr lang="en-US" dirty="0">
              <a:cs typeface="Calibri"/>
            </a:endParaRPr>
          </a:p>
          <a:p>
            <a:r>
              <a:rPr lang="en-US" sz="1600" dirty="0">
                <a:cs typeface="Calibri"/>
              </a:rPr>
              <a:t>Students who have a fever of 100 degrees F (orally) for 24 hours should stay home (without meds)</a:t>
            </a:r>
            <a:endParaRPr lang="en-US" dirty="0">
              <a:cs typeface="Calibri"/>
            </a:endParaRPr>
          </a:p>
          <a:p>
            <a:r>
              <a:rPr lang="en-US" sz="1600" dirty="0">
                <a:cs typeface="Calibri"/>
              </a:rPr>
              <a:t>If student is vomiting or has diarrhea within 24 hours, they should stay home</a:t>
            </a:r>
          </a:p>
          <a:p>
            <a:r>
              <a:rPr lang="en-US" sz="1600" dirty="0">
                <a:ea typeface="+mn-lt"/>
                <a:cs typeface="+mn-lt"/>
              </a:rPr>
              <a:t>If student has symptoms such as a cough, sore throat, body aches, headache, chills, diarrhea or vomiting along with a fever, they should stay home.</a:t>
            </a:r>
          </a:p>
          <a:p>
            <a:r>
              <a:rPr lang="en-US" sz="1600" dirty="0">
                <a:solidFill>
                  <a:srgbClr val="373737"/>
                </a:solidFill>
                <a:cs typeface="Calibri"/>
                <a:hlinkClick r:id="rId3"/>
              </a:rPr>
              <a:t>Student has vaccines required to attend school.</a:t>
            </a:r>
          </a:p>
          <a:p>
            <a:endParaRPr lang="en-US" sz="1600" dirty="0">
              <a:solidFill>
                <a:srgbClr val="373737"/>
              </a:solidFill>
              <a:cs typeface="Calibri"/>
              <a:hlinkClick r:id="rId3"/>
            </a:endParaRPr>
          </a:p>
        </p:txBody>
      </p:sp>
      <p:pic>
        <p:nvPicPr>
          <p:cNvPr id="5" name="Picture 4">
            <a:extLst>
              <a:ext uri="{FF2B5EF4-FFF2-40B4-BE49-F238E27FC236}">
                <a16:creationId xmlns:a16="http://schemas.microsoft.com/office/drawing/2014/main" id="{9223F626-8FB9-47C8-BE58-B48DE1D59F94}"/>
              </a:ext>
            </a:extLst>
          </p:cNvPr>
          <p:cNvPicPr>
            <a:picLocks noChangeAspect="1"/>
          </p:cNvPicPr>
          <p:nvPr/>
        </p:nvPicPr>
        <p:blipFill>
          <a:blip r:embed="rId4"/>
          <a:stretch>
            <a:fillRect/>
          </a:stretch>
        </p:blipFill>
        <p:spPr>
          <a:xfrm>
            <a:off x="4624393" y="766278"/>
            <a:ext cx="7188660" cy="5718412"/>
          </a:xfrm>
          <a:prstGeom prst="rect">
            <a:avLst/>
          </a:prstGeom>
        </p:spPr>
      </p:pic>
    </p:spTree>
    <p:extLst>
      <p:ext uri="{BB962C8B-B14F-4D97-AF65-F5344CB8AC3E}">
        <p14:creationId xmlns:p14="http://schemas.microsoft.com/office/powerpoint/2010/main" val="148031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90D4-D80F-4B25-ADB6-A4C97F826BA0}"/>
              </a:ext>
            </a:extLst>
          </p:cNvPr>
          <p:cNvSpPr>
            <a:spLocks noGrp="1"/>
          </p:cNvSpPr>
          <p:nvPr>
            <p:ph type="title"/>
          </p:nvPr>
        </p:nvSpPr>
        <p:spPr/>
        <p:txBody>
          <a:bodyPr/>
          <a:lstStyle/>
          <a:p>
            <a:r>
              <a:rPr lang="en-US" dirty="0"/>
              <a:t>Attendance</a:t>
            </a:r>
          </a:p>
        </p:txBody>
      </p:sp>
      <p:sp>
        <p:nvSpPr>
          <p:cNvPr id="3" name="Content Placeholder 2">
            <a:extLst>
              <a:ext uri="{FF2B5EF4-FFF2-40B4-BE49-F238E27FC236}">
                <a16:creationId xmlns:a16="http://schemas.microsoft.com/office/drawing/2014/main" id="{B5D9D2CF-FB0A-44DB-B5D8-30B014441180}"/>
              </a:ext>
            </a:extLst>
          </p:cNvPr>
          <p:cNvSpPr>
            <a:spLocks noGrp="1"/>
          </p:cNvSpPr>
          <p:nvPr>
            <p:ph idx="1"/>
          </p:nvPr>
        </p:nvSpPr>
        <p:spPr>
          <a:xfrm>
            <a:off x="838200" y="2768367"/>
            <a:ext cx="10515600" cy="3538723"/>
          </a:xfrm>
        </p:spPr>
        <p:txBody>
          <a:bodyPr>
            <a:normAutofit fontScale="92500" lnSpcReduction="20000"/>
          </a:bodyPr>
          <a:lstStyle/>
          <a:p>
            <a:r>
              <a:rPr lang="en-US" sz="2800" dirty="0"/>
              <a:t>Washington's </a:t>
            </a:r>
            <a:r>
              <a:rPr lang="en-US" sz="2800" dirty="0">
                <a:hlinkClick r:id="rId3" tooltip="Details on State Compulsory Education Laws"/>
              </a:rPr>
              <a:t>compulsory attendance laws</a:t>
            </a:r>
            <a:r>
              <a:rPr lang="en-US" sz="2800" dirty="0"/>
              <a:t> require children between the ages of eight (8) and 18 to attend school, with some exceptions.</a:t>
            </a:r>
          </a:p>
          <a:p>
            <a:r>
              <a:rPr lang="en-US" sz="2800" dirty="0">
                <a:solidFill>
                  <a:srgbClr val="373737"/>
                </a:solidFill>
                <a:cs typeface="Calibri"/>
              </a:rPr>
              <a:t>Prearrange any absences for your child if possible</a:t>
            </a:r>
          </a:p>
          <a:p>
            <a:r>
              <a:rPr lang="en-US" sz="2800" dirty="0">
                <a:solidFill>
                  <a:srgbClr val="373737"/>
                </a:solidFill>
                <a:cs typeface="Calibri"/>
              </a:rPr>
              <a:t>Call or email attendance office if your child is absent (contact information on bottom of school webpage)</a:t>
            </a:r>
          </a:p>
          <a:p>
            <a:r>
              <a:rPr lang="en-US" sz="2800" dirty="0">
                <a:solidFill>
                  <a:srgbClr val="373737"/>
                </a:solidFill>
                <a:cs typeface="Calibri"/>
              </a:rPr>
              <a:t>Letters send home for excessive absences and for truancy issues.</a:t>
            </a:r>
            <a:endParaRPr lang="en-US" sz="2800" dirty="0">
              <a:solidFill>
                <a:srgbClr val="373737"/>
              </a:solidFill>
              <a:cs typeface="Calibri"/>
              <a:hlinkClick r:id="rId4"/>
            </a:endParaRPr>
          </a:p>
          <a:p>
            <a:r>
              <a:rPr lang="en-US" dirty="0"/>
              <a:t>Student responsible for any missed work (religious/cultural celebrations, travel and absences). Please communicate absences with the schools.</a:t>
            </a:r>
          </a:p>
          <a:p>
            <a:r>
              <a:rPr lang="en-US" dirty="0"/>
              <a:t>Schedule appointments and vacations while students are on break or no school days if possible. </a:t>
            </a:r>
          </a:p>
          <a:p>
            <a:endParaRPr lang="en-US" dirty="0"/>
          </a:p>
        </p:txBody>
      </p:sp>
      <p:pic>
        <p:nvPicPr>
          <p:cNvPr id="4" name="Picture 3">
            <a:extLst>
              <a:ext uri="{FF2B5EF4-FFF2-40B4-BE49-F238E27FC236}">
                <a16:creationId xmlns:a16="http://schemas.microsoft.com/office/drawing/2014/main" id="{30E45935-B49F-4F77-B70C-7E672738393A}"/>
              </a:ext>
            </a:extLst>
          </p:cNvPr>
          <p:cNvPicPr>
            <a:picLocks noChangeAspect="1"/>
          </p:cNvPicPr>
          <p:nvPr/>
        </p:nvPicPr>
        <p:blipFill>
          <a:blip r:embed="rId5"/>
          <a:stretch>
            <a:fillRect/>
          </a:stretch>
        </p:blipFill>
        <p:spPr>
          <a:xfrm>
            <a:off x="7952282" y="131253"/>
            <a:ext cx="3963079" cy="2637114"/>
          </a:xfrm>
          <a:prstGeom prst="rect">
            <a:avLst/>
          </a:prstGeom>
        </p:spPr>
      </p:pic>
    </p:spTree>
    <p:extLst>
      <p:ext uri="{BB962C8B-B14F-4D97-AF65-F5344CB8AC3E}">
        <p14:creationId xmlns:p14="http://schemas.microsoft.com/office/powerpoint/2010/main" val="22309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EBC2-AB07-41F4-8F11-DA11482CC13E}"/>
              </a:ext>
            </a:extLst>
          </p:cNvPr>
          <p:cNvSpPr>
            <a:spLocks noGrp="1"/>
          </p:cNvSpPr>
          <p:nvPr>
            <p:ph type="title"/>
          </p:nvPr>
        </p:nvSpPr>
        <p:spPr/>
        <p:txBody>
          <a:bodyPr/>
          <a:lstStyle/>
          <a:p>
            <a:r>
              <a:rPr lang="en-US" dirty="0">
                <a:hlinkClick r:id="rId2"/>
              </a:rPr>
              <a:t>Canvas (LMS)</a:t>
            </a:r>
            <a:endParaRPr lang="en-US" dirty="0"/>
          </a:p>
        </p:txBody>
      </p:sp>
      <p:sp>
        <p:nvSpPr>
          <p:cNvPr id="3" name="Content Placeholder 2">
            <a:extLst>
              <a:ext uri="{FF2B5EF4-FFF2-40B4-BE49-F238E27FC236}">
                <a16:creationId xmlns:a16="http://schemas.microsoft.com/office/drawing/2014/main" id="{3740C481-13B6-489E-B25B-FE26D1F7D5AA}"/>
              </a:ext>
            </a:extLst>
          </p:cNvPr>
          <p:cNvSpPr>
            <a:spLocks noGrp="1"/>
          </p:cNvSpPr>
          <p:nvPr>
            <p:ph idx="1"/>
          </p:nvPr>
        </p:nvSpPr>
        <p:spPr>
          <a:xfrm>
            <a:off x="663166" y="2370932"/>
            <a:ext cx="9101620" cy="3783436"/>
          </a:xfrm>
        </p:spPr>
        <p:txBody>
          <a:bodyPr vert="horz" lIns="91440" tIns="45720" rIns="91440" bIns="45720" rtlCol="0" anchor="t">
            <a:normAutofit fontScale="70000" lnSpcReduction="20000"/>
          </a:bodyPr>
          <a:lstStyle/>
          <a:p>
            <a:r>
              <a:rPr lang="en-US" b="1" dirty="0"/>
              <a:t>Canvas portal for Parents</a:t>
            </a:r>
            <a:r>
              <a:rPr lang="en-US" dirty="0"/>
              <a:t> – best way to understand how their child is doing academically</a:t>
            </a:r>
          </a:p>
          <a:p>
            <a:r>
              <a:rPr lang="en-US" dirty="0"/>
              <a:t>Daily grades, assignments and learning material accessed via </a:t>
            </a:r>
            <a:r>
              <a:rPr lang="en-US" dirty="0">
                <a:hlinkClick r:id="rId2"/>
              </a:rPr>
              <a:t>CANVAS</a:t>
            </a:r>
            <a:endParaRPr lang="en-US" dirty="0"/>
          </a:p>
          <a:p>
            <a:r>
              <a:rPr lang="en-US" dirty="0"/>
              <a:t>Students can communicate with teachers via CANVAS</a:t>
            </a:r>
          </a:p>
          <a:p>
            <a:r>
              <a:rPr lang="en-US" dirty="0"/>
              <a:t>Students can link to their textbooks, library and other school resources via Canvas (apps available on the account)</a:t>
            </a:r>
          </a:p>
          <a:p>
            <a:r>
              <a:rPr lang="en-US" dirty="0"/>
              <a:t>Student accounts will be reset today to student ID number</a:t>
            </a:r>
          </a:p>
          <a:p>
            <a:r>
              <a:rPr lang="en-US" dirty="0"/>
              <a:t>Parents should all set up an account if they don’t have one already </a:t>
            </a:r>
          </a:p>
          <a:p>
            <a:r>
              <a:rPr lang="en-US" dirty="0">
                <a:cs typeface="Calibri" panose="020F0502020204030204"/>
              </a:rPr>
              <a:t>Tips – Download the Canvas App (blue logo is for parents) after August 29</a:t>
            </a:r>
            <a:r>
              <a:rPr lang="en-US" baseline="30000" dirty="0">
                <a:cs typeface="Calibri" panose="020F0502020204030204"/>
              </a:rPr>
              <a:t>th</a:t>
            </a:r>
            <a:r>
              <a:rPr lang="en-US" dirty="0">
                <a:cs typeface="Calibri" panose="020F0502020204030204"/>
              </a:rPr>
              <a:t> </a:t>
            </a:r>
          </a:p>
          <a:p>
            <a:r>
              <a:rPr lang="en-US" dirty="0"/>
              <a:t>Family Partnership team with Student Technology will hold a </a:t>
            </a:r>
            <a:r>
              <a:rPr lang="en-US" dirty="0">
                <a:hlinkClick r:id="rId3"/>
              </a:rPr>
              <a:t>Canvas workshop for parents</a:t>
            </a:r>
            <a:r>
              <a:rPr lang="en-US" dirty="0"/>
              <a:t> September 20 on Zoom at 6:30. Please register for event Zoom link </a:t>
            </a:r>
            <a:endParaRPr lang="en-US" dirty="0">
              <a:cs typeface="Calibri"/>
            </a:endParaRPr>
          </a:p>
          <a:p>
            <a:r>
              <a:rPr lang="en-US" dirty="0">
                <a:cs typeface="Calibri" panose="020F0502020204030204"/>
                <a:hlinkClick r:id="rId4"/>
              </a:rPr>
              <a:t>Canvas resources in other languages</a:t>
            </a:r>
            <a:endParaRPr lang="en-US" dirty="0">
              <a:cs typeface="Calibri" panose="020F0502020204030204"/>
            </a:endParaRPr>
          </a:p>
        </p:txBody>
      </p:sp>
      <p:pic>
        <p:nvPicPr>
          <p:cNvPr id="4" name="Picture 3">
            <a:extLst>
              <a:ext uri="{FF2B5EF4-FFF2-40B4-BE49-F238E27FC236}">
                <a16:creationId xmlns:a16="http://schemas.microsoft.com/office/drawing/2014/main" id="{01E0B757-AC6F-4E29-A237-3BAB5A19D672}"/>
              </a:ext>
            </a:extLst>
          </p:cNvPr>
          <p:cNvPicPr>
            <a:picLocks noChangeAspect="1"/>
          </p:cNvPicPr>
          <p:nvPr/>
        </p:nvPicPr>
        <p:blipFill>
          <a:blip r:embed="rId5"/>
          <a:stretch>
            <a:fillRect/>
          </a:stretch>
        </p:blipFill>
        <p:spPr>
          <a:xfrm>
            <a:off x="9101356" y="135656"/>
            <a:ext cx="2844567" cy="2844567"/>
          </a:xfrm>
          <a:prstGeom prst="rect">
            <a:avLst/>
          </a:prstGeom>
        </p:spPr>
      </p:pic>
    </p:spTree>
    <p:extLst>
      <p:ext uri="{BB962C8B-B14F-4D97-AF65-F5344CB8AC3E}">
        <p14:creationId xmlns:p14="http://schemas.microsoft.com/office/powerpoint/2010/main" val="369832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F41F-A610-44A1-8A84-E5AA4F053C4F}"/>
              </a:ext>
            </a:extLst>
          </p:cNvPr>
          <p:cNvSpPr>
            <a:spLocks noGrp="1"/>
          </p:cNvSpPr>
          <p:nvPr>
            <p:ph type="title"/>
          </p:nvPr>
        </p:nvSpPr>
        <p:spPr>
          <a:xfrm>
            <a:off x="795068" y="1025130"/>
            <a:ext cx="10515600" cy="1282674"/>
          </a:xfrm>
        </p:spPr>
        <p:txBody>
          <a:bodyPr/>
          <a:lstStyle/>
          <a:p>
            <a:r>
              <a:rPr lang="en-US" dirty="0"/>
              <a:t>Lunch</a:t>
            </a:r>
          </a:p>
        </p:txBody>
      </p:sp>
      <p:sp>
        <p:nvSpPr>
          <p:cNvPr id="3" name="Content Placeholder 2">
            <a:extLst>
              <a:ext uri="{FF2B5EF4-FFF2-40B4-BE49-F238E27FC236}">
                <a16:creationId xmlns:a16="http://schemas.microsoft.com/office/drawing/2014/main" id="{5910C8E4-DCC7-40A3-9F30-4E2DEE6588B7}"/>
              </a:ext>
            </a:extLst>
          </p:cNvPr>
          <p:cNvSpPr>
            <a:spLocks noGrp="1"/>
          </p:cNvSpPr>
          <p:nvPr>
            <p:ph idx="1"/>
          </p:nvPr>
        </p:nvSpPr>
        <p:spPr>
          <a:xfrm>
            <a:off x="1266646" y="2039346"/>
            <a:ext cx="10168146" cy="4589984"/>
          </a:xfrm>
        </p:spPr>
        <p:txBody>
          <a:bodyPr vert="horz" lIns="91440" tIns="45720" rIns="91440" bIns="45720" rtlCol="0" anchor="t">
            <a:normAutofit fontScale="92500" lnSpcReduction="20000"/>
          </a:bodyPr>
          <a:lstStyle/>
          <a:p>
            <a:r>
              <a:rPr lang="en-US" dirty="0"/>
              <a:t>Many options available at high school.  </a:t>
            </a:r>
            <a:endParaRPr lang="en-US"/>
          </a:p>
          <a:p>
            <a:r>
              <a:rPr lang="en-US" dirty="0"/>
              <a:t>Only the hot lunch is part of the free and reduced lunch program.  </a:t>
            </a:r>
            <a:endParaRPr lang="en-US"/>
          </a:p>
          <a:p>
            <a:r>
              <a:rPr lang="en-US" dirty="0"/>
              <a:t>Students need to pay for other items such as chips and drinks (a la carte)</a:t>
            </a:r>
          </a:p>
          <a:p>
            <a:r>
              <a:rPr lang="en-US" dirty="0"/>
              <a:t>This year, </a:t>
            </a:r>
            <a:r>
              <a:rPr lang="en-US" b="1" dirty="0"/>
              <a:t>lunch will not be free for all students. Complete Free and Reduced lunch application as appropriate.</a:t>
            </a:r>
          </a:p>
          <a:p>
            <a:r>
              <a:rPr lang="en-US" dirty="0">
                <a:ea typeface="+mn-lt"/>
                <a:cs typeface="+mn-lt"/>
              </a:rPr>
              <a:t>Cost of lunch is $4.25 (milk only is $0.50)</a:t>
            </a:r>
          </a:p>
          <a:p>
            <a:r>
              <a:rPr lang="en-US" dirty="0"/>
              <a:t>Lunch time depends on student class schedule</a:t>
            </a:r>
            <a:endParaRPr lang="en-US" dirty="0">
              <a:cs typeface="Calibri"/>
            </a:endParaRPr>
          </a:p>
          <a:p>
            <a:r>
              <a:rPr lang="en-US" dirty="0"/>
              <a:t>30-35 mins for most school lunches</a:t>
            </a:r>
          </a:p>
          <a:p>
            <a:r>
              <a:rPr lang="en-US" dirty="0"/>
              <a:t>Most middle and high schools have microwaves for students to use</a:t>
            </a:r>
          </a:p>
          <a:p>
            <a:r>
              <a:rPr lang="en-US" dirty="0">
                <a:cs typeface="Calibri"/>
              </a:rPr>
              <a:t>Freshman and sophomores are not allowed off campus for lunch.</a:t>
            </a:r>
            <a:endParaRPr lang="en-US" dirty="0"/>
          </a:p>
          <a:p>
            <a:r>
              <a:rPr lang="en-US" dirty="0">
                <a:hlinkClick r:id="rId2"/>
              </a:rPr>
              <a:t>Menus and allergen information available</a:t>
            </a:r>
            <a:r>
              <a:rPr lang="en-US" dirty="0"/>
              <a:t> </a:t>
            </a:r>
          </a:p>
        </p:txBody>
      </p:sp>
    </p:spTree>
    <p:extLst>
      <p:ext uri="{BB962C8B-B14F-4D97-AF65-F5344CB8AC3E}">
        <p14:creationId xmlns:p14="http://schemas.microsoft.com/office/powerpoint/2010/main" val="390774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36D32-824F-420A-AA55-00CDF76691F5}"/>
              </a:ext>
            </a:extLst>
          </p:cNvPr>
          <p:cNvSpPr>
            <a:spLocks noGrp="1"/>
          </p:cNvSpPr>
          <p:nvPr>
            <p:ph type="title"/>
          </p:nvPr>
        </p:nvSpPr>
        <p:spPr/>
        <p:txBody>
          <a:bodyPr/>
          <a:lstStyle/>
          <a:p>
            <a:r>
              <a:rPr lang="en-US" dirty="0"/>
              <a:t>Transportation</a:t>
            </a:r>
          </a:p>
        </p:txBody>
      </p:sp>
      <p:sp>
        <p:nvSpPr>
          <p:cNvPr id="3" name="Content Placeholder 2">
            <a:extLst>
              <a:ext uri="{FF2B5EF4-FFF2-40B4-BE49-F238E27FC236}">
                <a16:creationId xmlns:a16="http://schemas.microsoft.com/office/drawing/2014/main" id="{783B4D25-05B6-46A5-9E00-69C82C023DBE}"/>
              </a:ext>
            </a:extLst>
          </p:cNvPr>
          <p:cNvSpPr>
            <a:spLocks noGrp="1"/>
          </p:cNvSpPr>
          <p:nvPr>
            <p:ph idx="1"/>
          </p:nvPr>
        </p:nvSpPr>
        <p:spPr>
          <a:xfrm>
            <a:off x="1295401" y="2473041"/>
            <a:ext cx="10228942" cy="3835479"/>
          </a:xfrm>
        </p:spPr>
        <p:txBody>
          <a:bodyPr>
            <a:noAutofit/>
          </a:bodyPr>
          <a:lstStyle/>
          <a:p>
            <a:pPr>
              <a:spcBef>
                <a:spcPts val="0"/>
              </a:spcBef>
              <a:spcAft>
                <a:spcPts val="0"/>
              </a:spcAft>
            </a:pPr>
            <a:r>
              <a:rPr lang="en-US" sz="1600" dirty="0"/>
              <a:t>Bus routes are available on website – </a:t>
            </a:r>
            <a:r>
              <a:rPr lang="en-US" sz="1600" dirty="0">
                <a:hlinkClick r:id="rId2"/>
              </a:rPr>
              <a:t>Find Your Bus Route</a:t>
            </a:r>
            <a:endParaRPr lang="en-US" sz="1600" dirty="0"/>
          </a:p>
          <a:p>
            <a:pPr marL="0" indent="0">
              <a:spcBef>
                <a:spcPts val="0"/>
              </a:spcBef>
              <a:spcAft>
                <a:spcPts val="0"/>
              </a:spcAft>
              <a:buNone/>
            </a:pPr>
            <a:r>
              <a:rPr lang="en-US" sz="1600" dirty="0"/>
              <a:t>	Use student name and birthday (directions on website) to create account</a:t>
            </a:r>
          </a:p>
          <a:p>
            <a:pPr marL="0" indent="0">
              <a:spcBef>
                <a:spcPts val="0"/>
              </a:spcBef>
              <a:spcAft>
                <a:spcPts val="0"/>
              </a:spcAft>
              <a:buNone/>
            </a:pPr>
            <a:r>
              <a:rPr lang="en-US" sz="1600" dirty="0"/>
              <a:t>	Wednesday bus pick up times is different</a:t>
            </a:r>
          </a:p>
          <a:p>
            <a:pPr marL="0" indent="0">
              <a:spcBef>
                <a:spcPts val="0"/>
              </a:spcBef>
              <a:spcAft>
                <a:spcPts val="0"/>
              </a:spcAft>
              <a:buNone/>
            </a:pPr>
            <a:r>
              <a:rPr lang="en-US" sz="1600" dirty="0"/>
              <a:t>	Can find bus pick up and drop off time, address of bus stop for your child</a:t>
            </a:r>
          </a:p>
          <a:p>
            <a:r>
              <a:rPr lang="en-US" sz="1600" dirty="0"/>
              <a:t>Bus transportation is available if student stays after school for club or sports (if student uses school bus for transportation)</a:t>
            </a:r>
          </a:p>
          <a:p>
            <a:r>
              <a:rPr lang="en-US" sz="1600" dirty="0"/>
              <a:t>Activity bus route does not use same bus stop as regular bus route (usually student has to walk more since limited transportation)</a:t>
            </a:r>
          </a:p>
          <a:p>
            <a:r>
              <a:rPr lang="en-US" sz="1600" dirty="0"/>
              <a:t>Activity Routes are posted on website – note the bus stop if child takes the Activity bus</a:t>
            </a:r>
          </a:p>
          <a:p>
            <a:r>
              <a:rPr lang="en-US" sz="1600" dirty="0"/>
              <a:t>Make sure you know/aware of Emergency Transportation Bulletin in case of emergency (snow, power outage, </a:t>
            </a:r>
            <a:r>
              <a:rPr lang="en-US" sz="1600" dirty="0" err="1"/>
              <a:t>etc</a:t>
            </a:r>
            <a:r>
              <a:rPr lang="en-US" sz="1600" dirty="0"/>
              <a:t>)</a:t>
            </a:r>
          </a:p>
          <a:p>
            <a:r>
              <a:rPr lang="en-US" sz="1600" b="1" dirty="0"/>
              <a:t>Check bell schedule on school website so students are on time to school daily – Be sure you check Wednesday bus schedule</a:t>
            </a:r>
          </a:p>
          <a:p>
            <a:r>
              <a:rPr lang="en-US" sz="1600" dirty="0"/>
              <a:t>If your student lives within about one mile of the school and has a safe walk route to school, then your address may not qualify for bus service. </a:t>
            </a:r>
            <a:r>
              <a:rPr lang="en-US" sz="1600" dirty="0">
                <a:hlinkClick r:id="rId3"/>
              </a:rPr>
              <a:t>(School announcement)</a:t>
            </a:r>
            <a:endParaRPr lang="en-US" sz="1600" b="1" dirty="0"/>
          </a:p>
        </p:txBody>
      </p:sp>
      <p:pic>
        <p:nvPicPr>
          <p:cNvPr id="7" name="Picture 6">
            <a:extLst>
              <a:ext uri="{FF2B5EF4-FFF2-40B4-BE49-F238E27FC236}">
                <a16:creationId xmlns:a16="http://schemas.microsoft.com/office/drawing/2014/main" id="{D3A38201-E8E0-4A03-874C-8CF50C6F1F89}"/>
              </a:ext>
            </a:extLst>
          </p:cNvPr>
          <p:cNvPicPr>
            <a:picLocks noChangeAspect="1"/>
          </p:cNvPicPr>
          <p:nvPr/>
        </p:nvPicPr>
        <p:blipFill>
          <a:blip r:embed="rId4"/>
          <a:stretch>
            <a:fillRect/>
          </a:stretch>
        </p:blipFill>
        <p:spPr>
          <a:xfrm>
            <a:off x="8137320" y="120304"/>
            <a:ext cx="3959603" cy="2622460"/>
          </a:xfrm>
          <a:prstGeom prst="rect">
            <a:avLst/>
          </a:prstGeom>
        </p:spPr>
      </p:pic>
    </p:spTree>
    <p:extLst>
      <p:ext uri="{BB962C8B-B14F-4D97-AF65-F5344CB8AC3E}">
        <p14:creationId xmlns:p14="http://schemas.microsoft.com/office/powerpoint/2010/main" val="1083043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B8B998-56AD-4868-B16C-B3374061BFC6}"/>
              </a:ext>
            </a:extLst>
          </p:cNvPr>
          <p:cNvPicPr>
            <a:picLocks noChangeAspect="1"/>
          </p:cNvPicPr>
          <p:nvPr/>
        </p:nvPicPr>
        <p:blipFill>
          <a:blip r:embed="rId2"/>
          <a:stretch>
            <a:fillRect/>
          </a:stretch>
        </p:blipFill>
        <p:spPr>
          <a:xfrm>
            <a:off x="3793249" y="1728132"/>
            <a:ext cx="8000872" cy="4676980"/>
          </a:xfrm>
          <a:prstGeom prst="rect">
            <a:avLst/>
          </a:prstGeom>
        </p:spPr>
      </p:pic>
      <p:sp>
        <p:nvSpPr>
          <p:cNvPr id="5" name="TextBox 4">
            <a:extLst>
              <a:ext uri="{FF2B5EF4-FFF2-40B4-BE49-F238E27FC236}">
                <a16:creationId xmlns:a16="http://schemas.microsoft.com/office/drawing/2014/main" id="{F9477AE1-8701-4A09-82AF-3AF4C010B1E1}"/>
              </a:ext>
            </a:extLst>
          </p:cNvPr>
          <p:cNvSpPr txBox="1"/>
          <p:nvPr/>
        </p:nvSpPr>
        <p:spPr>
          <a:xfrm>
            <a:off x="352337" y="1224793"/>
            <a:ext cx="3808601" cy="769441"/>
          </a:xfrm>
          <a:prstGeom prst="rect">
            <a:avLst/>
          </a:prstGeom>
          <a:noFill/>
        </p:spPr>
        <p:txBody>
          <a:bodyPr wrap="square" rtlCol="0">
            <a:spAutoFit/>
          </a:bodyPr>
          <a:lstStyle/>
          <a:p>
            <a:r>
              <a:rPr lang="en-US" sz="4400" dirty="0"/>
              <a:t>Transportation</a:t>
            </a:r>
          </a:p>
        </p:txBody>
      </p:sp>
      <p:cxnSp>
        <p:nvCxnSpPr>
          <p:cNvPr id="7" name="Straight Arrow Connector 6">
            <a:extLst>
              <a:ext uri="{FF2B5EF4-FFF2-40B4-BE49-F238E27FC236}">
                <a16:creationId xmlns:a16="http://schemas.microsoft.com/office/drawing/2014/main" id="{DF7EAD14-8894-4BA4-9908-DAD6F152BA0C}"/>
              </a:ext>
            </a:extLst>
          </p:cNvPr>
          <p:cNvCxnSpPr/>
          <p:nvPr/>
        </p:nvCxnSpPr>
        <p:spPr>
          <a:xfrm flipH="1" flipV="1">
            <a:off x="2852257" y="3296873"/>
            <a:ext cx="4228051" cy="132127"/>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A98EA65-BFAC-4094-B9B3-6B4C46EF2C7B}"/>
              </a:ext>
            </a:extLst>
          </p:cNvPr>
          <p:cNvPicPr>
            <a:picLocks noChangeAspect="1"/>
          </p:cNvPicPr>
          <p:nvPr/>
        </p:nvPicPr>
        <p:blipFill>
          <a:blip r:embed="rId3"/>
          <a:stretch>
            <a:fillRect/>
          </a:stretch>
        </p:blipFill>
        <p:spPr>
          <a:xfrm>
            <a:off x="2768367" y="4940415"/>
            <a:ext cx="7566870" cy="466959"/>
          </a:xfrm>
          <a:prstGeom prst="rect">
            <a:avLst/>
          </a:prstGeom>
        </p:spPr>
      </p:pic>
      <p:pic>
        <p:nvPicPr>
          <p:cNvPr id="9" name="Picture 8">
            <a:extLst>
              <a:ext uri="{FF2B5EF4-FFF2-40B4-BE49-F238E27FC236}">
                <a16:creationId xmlns:a16="http://schemas.microsoft.com/office/drawing/2014/main" id="{04503FB0-97D9-4E88-8894-C696261AB01B}"/>
              </a:ext>
            </a:extLst>
          </p:cNvPr>
          <p:cNvPicPr>
            <a:picLocks noChangeAspect="1"/>
          </p:cNvPicPr>
          <p:nvPr/>
        </p:nvPicPr>
        <p:blipFill>
          <a:blip r:embed="rId3"/>
          <a:stretch>
            <a:fillRect/>
          </a:stretch>
        </p:blipFill>
        <p:spPr>
          <a:xfrm>
            <a:off x="2676088" y="4055377"/>
            <a:ext cx="5057827" cy="268247"/>
          </a:xfrm>
          <a:prstGeom prst="rect">
            <a:avLst/>
          </a:prstGeom>
        </p:spPr>
      </p:pic>
      <p:cxnSp>
        <p:nvCxnSpPr>
          <p:cNvPr id="10" name="Straight Arrow Connector 9">
            <a:extLst>
              <a:ext uri="{FF2B5EF4-FFF2-40B4-BE49-F238E27FC236}">
                <a16:creationId xmlns:a16="http://schemas.microsoft.com/office/drawing/2014/main" id="{E9F00AA8-D41E-4D00-ABAF-A3A87F385D6D}"/>
              </a:ext>
            </a:extLst>
          </p:cNvPr>
          <p:cNvCxnSpPr>
            <a:cxnSpLocks/>
          </p:cNvCxnSpPr>
          <p:nvPr/>
        </p:nvCxnSpPr>
        <p:spPr>
          <a:xfrm flipH="1" flipV="1">
            <a:off x="3003259" y="3802559"/>
            <a:ext cx="1075190" cy="1"/>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88B84DD-A98D-46AD-9F2F-BE86F1561FCB}"/>
              </a:ext>
            </a:extLst>
          </p:cNvPr>
          <p:cNvSpPr txBox="1"/>
          <p:nvPr/>
        </p:nvSpPr>
        <p:spPr>
          <a:xfrm>
            <a:off x="378217" y="1896343"/>
            <a:ext cx="3389152" cy="5632311"/>
          </a:xfrm>
          <a:prstGeom prst="rect">
            <a:avLst/>
          </a:prstGeom>
          <a:noFill/>
        </p:spPr>
        <p:txBody>
          <a:bodyPr wrap="square" lIns="91440" tIns="45720" rIns="91440" bIns="45720" rtlCol="0" anchor="t">
            <a:spAutoFit/>
          </a:bodyPr>
          <a:lstStyle/>
          <a:p>
            <a:r>
              <a:rPr lang="en-US" dirty="0"/>
              <a:t>Route number (make sure students are not looking at number printed on the bus.  Route number is different – in first window on bus by front door.</a:t>
            </a:r>
          </a:p>
          <a:p>
            <a:endParaRPr lang="en-US" dirty="0"/>
          </a:p>
          <a:p>
            <a:r>
              <a:rPr lang="en-US" dirty="0"/>
              <a:t>Pick up address</a:t>
            </a:r>
          </a:p>
          <a:p>
            <a:endParaRPr lang="en-US" dirty="0"/>
          </a:p>
          <a:p>
            <a:r>
              <a:rPr lang="en-US" dirty="0"/>
              <a:t>Note – Wednesday pickup time is different</a:t>
            </a:r>
          </a:p>
          <a:p>
            <a:endParaRPr lang="en-US" dirty="0"/>
          </a:p>
          <a:p>
            <a:endParaRPr lang="en-US" dirty="0"/>
          </a:p>
          <a:p>
            <a:r>
              <a:rPr lang="en-US" dirty="0"/>
              <a:t>Drop off time and location</a:t>
            </a:r>
          </a:p>
          <a:p>
            <a:endParaRPr lang="en-US" b="1" dirty="0">
              <a:solidFill>
                <a:srgbClr val="00B050"/>
              </a:solidFill>
              <a:cs typeface="Calibri" panose="020F0502020204030204"/>
            </a:endParaRPr>
          </a:p>
          <a:p>
            <a:r>
              <a:rPr lang="en-US" b="1" dirty="0">
                <a:solidFill>
                  <a:srgbClr val="00B050"/>
                </a:solidFill>
                <a:cs typeface="Calibri" panose="020F0502020204030204"/>
              </a:rPr>
              <a:t>Snow route has separate E-link – during inclement weather, please check website and updates.</a:t>
            </a:r>
          </a:p>
          <a:p>
            <a:endParaRPr lang="en-US" dirty="0"/>
          </a:p>
          <a:p>
            <a:endParaRPr lang="en-US"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213295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A90E-F5C6-428D-88B7-798C9441A352}"/>
              </a:ext>
            </a:extLst>
          </p:cNvPr>
          <p:cNvSpPr>
            <a:spLocks noGrp="1"/>
          </p:cNvSpPr>
          <p:nvPr>
            <p:ph type="title"/>
          </p:nvPr>
        </p:nvSpPr>
        <p:spPr>
          <a:xfrm>
            <a:off x="521898" y="924488"/>
            <a:ext cx="10515600" cy="1282674"/>
          </a:xfrm>
        </p:spPr>
        <p:txBody>
          <a:bodyPr/>
          <a:lstStyle/>
          <a:p>
            <a:r>
              <a:rPr lang="en-US" dirty="0"/>
              <a:t>Sports</a:t>
            </a:r>
          </a:p>
        </p:txBody>
      </p:sp>
      <p:sp>
        <p:nvSpPr>
          <p:cNvPr id="3" name="Content Placeholder 2">
            <a:extLst>
              <a:ext uri="{FF2B5EF4-FFF2-40B4-BE49-F238E27FC236}">
                <a16:creationId xmlns:a16="http://schemas.microsoft.com/office/drawing/2014/main" id="{B44412CE-D896-4CF9-9671-C9D1317AF90F}"/>
              </a:ext>
            </a:extLst>
          </p:cNvPr>
          <p:cNvSpPr>
            <a:spLocks noGrp="1"/>
          </p:cNvSpPr>
          <p:nvPr>
            <p:ph idx="1"/>
          </p:nvPr>
        </p:nvSpPr>
        <p:spPr>
          <a:xfrm>
            <a:off x="643539" y="1865605"/>
            <a:ext cx="6465497" cy="4851496"/>
          </a:xfrm>
        </p:spPr>
        <p:txBody>
          <a:bodyPr vert="horz" lIns="91440" tIns="45720" rIns="91440" bIns="45720" rtlCol="0" anchor="t">
            <a:noAutofit/>
          </a:bodyPr>
          <a:lstStyle/>
          <a:p>
            <a:r>
              <a:rPr lang="en-US" sz="2000" dirty="0"/>
              <a:t>Information posted on “Student Life” – “Athletics” on school webpage. (</a:t>
            </a:r>
            <a:r>
              <a:rPr lang="en-US" sz="2000" dirty="0">
                <a:hlinkClick r:id="rId2"/>
              </a:rPr>
              <a:t>Liberty</a:t>
            </a:r>
            <a:r>
              <a:rPr lang="en-US" sz="2000" dirty="0"/>
              <a:t>) (</a:t>
            </a:r>
            <a:r>
              <a:rPr lang="en-US" sz="2000" dirty="0">
                <a:hlinkClick r:id="rId3"/>
              </a:rPr>
              <a:t>Issaquah</a:t>
            </a:r>
            <a:r>
              <a:rPr lang="en-US" sz="2000" dirty="0"/>
              <a:t>)</a:t>
            </a:r>
            <a:endParaRPr lang="en-US" sz="2000">
              <a:cs typeface="Calibri" panose="020F0502020204030204"/>
            </a:endParaRPr>
          </a:p>
          <a:p>
            <a:r>
              <a:rPr lang="en-US" sz="2000" dirty="0"/>
              <a:t>Various sports offered during each of the three sport seasons</a:t>
            </a:r>
            <a:endParaRPr lang="en-US" sz="2000" dirty="0">
              <a:cs typeface="Calibri"/>
            </a:endParaRPr>
          </a:p>
          <a:p>
            <a:r>
              <a:rPr lang="en-US" sz="2000" dirty="0"/>
              <a:t>A sports “Physical” form is required from your health care provided. (Dated after 6/1/2023)</a:t>
            </a:r>
            <a:endParaRPr lang="en-US" sz="2000" dirty="0">
              <a:cs typeface="Calibri"/>
            </a:endParaRPr>
          </a:p>
          <a:p>
            <a:r>
              <a:rPr lang="en-US" sz="2000" dirty="0">
                <a:hlinkClick r:id="rId4"/>
              </a:rPr>
              <a:t>Finalforms</a:t>
            </a:r>
            <a:r>
              <a:rPr lang="en-US" sz="2000" dirty="0"/>
              <a:t> is portal to complete registration forms and upload sports physical to be eligible to play sports.</a:t>
            </a:r>
            <a:endParaRPr lang="en-US" sz="2000" dirty="0">
              <a:cs typeface="Calibri"/>
            </a:endParaRPr>
          </a:p>
          <a:p>
            <a:r>
              <a:rPr lang="en-US" sz="2000" dirty="0"/>
              <a:t>Fees must be paid prior to participation – includes ASB card fee and specific Sports fee (per sport)</a:t>
            </a:r>
            <a:endParaRPr lang="en-US" sz="2000" dirty="0">
              <a:cs typeface="Calibri"/>
            </a:endParaRPr>
          </a:p>
          <a:p>
            <a:r>
              <a:rPr lang="en-US" sz="2000" dirty="0">
                <a:solidFill>
                  <a:srgbClr val="373737"/>
                </a:solidFill>
                <a:ea typeface="+mn-lt"/>
                <a:cs typeface="+mn-lt"/>
              </a:rPr>
              <a:t>If you participate in three </a:t>
            </a:r>
            <a:r>
              <a:rPr lang="en-US" sz="2000">
                <a:solidFill>
                  <a:srgbClr val="373737"/>
                </a:solidFill>
                <a:ea typeface="+mn-lt"/>
                <a:cs typeface="+mn-lt"/>
              </a:rPr>
              <a:t>sports,</a:t>
            </a:r>
            <a:r>
              <a:rPr lang="en-US" sz="2000" dirty="0">
                <a:solidFill>
                  <a:srgbClr val="373737"/>
                </a:solidFill>
                <a:ea typeface="+mn-lt"/>
                <a:cs typeface="+mn-lt"/>
              </a:rPr>
              <a:t> you will not be charged for your Spring sport! You must still log into the pay online system and purchase the third sport for $0</a:t>
            </a:r>
            <a:endParaRPr lang="en-US" sz="2000" dirty="0">
              <a:cs typeface="Calibri"/>
            </a:endParaRPr>
          </a:p>
          <a:p>
            <a:r>
              <a:rPr lang="en-US" sz="2000" dirty="0"/>
              <a:t>Financial aid available if needed – check with school ASB bookkeeper </a:t>
            </a:r>
            <a:endParaRPr lang="en-US" sz="2000" dirty="0">
              <a:cs typeface="Calibri"/>
            </a:endParaRPr>
          </a:p>
          <a:p>
            <a:endParaRPr lang="en-US" dirty="0"/>
          </a:p>
        </p:txBody>
      </p:sp>
      <p:sp>
        <p:nvSpPr>
          <p:cNvPr id="5" name="TextBox 4">
            <a:extLst>
              <a:ext uri="{FF2B5EF4-FFF2-40B4-BE49-F238E27FC236}">
                <a16:creationId xmlns:a16="http://schemas.microsoft.com/office/drawing/2014/main" id="{743FE7D8-AA30-D935-AADF-96F4514CD833}"/>
              </a:ext>
            </a:extLst>
          </p:cNvPr>
          <p:cNvSpPr txBox="1"/>
          <p:nvPr/>
        </p:nvSpPr>
        <p:spPr>
          <a:xfrm>
            <a:off x="7407182" y="1953983"/>
            <a:ext cx="4545418" cy="4524315"/>
          </a:xfrm>
          <a:prstGeom prst="rect">
            <a:avLst/>
          </a:prstGeom>
          <a:noFill/>
          <a:ln w="28575">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2023-2024 Sports Season Start Dates</a:t>
            </a:r>
          </a:p>
          <a:p>
            <a:endParaRPr lang="en-US" dirty="0">
              <a:cs typeface="Calibri"/>
            </a:endParaRPr>
          </a:p>
          <a:p>
            <a:r>
              <a:rPr lang="en-US" dirty="0">
                <a:cs typeface="Calibri"/>
              </a:rPr>
              <a:t>Fall Sports:</a:t>
            </a:r>
          </a:p>
          <a:p>
            <a:r>
              <a:rPr lang="en-US" dirty="0">
                <a:cs typeface="Calibri"/>
              </a:rPr>
              <a:t>August 16 – Football</a:t>
            </a:r>
          </a:p>
          <a:p>
            <a:r>
              <a:rPr lang="en-US" dirty="0">
                <a:cs typeface="Calibri"/>
              </a:rPr>
              <a:t>August 21 – Cross country, Girls' Swim and Dive, Boys' Golf, Volleyball, Boys' Tennis, Girls' Soccer, Cheer, Dance</a:t>
            </a:r>
          </a:p>
          <a:p>
            <a:endParaRPr lang="en-US" dirty="0">
              <a:cs typeface="Calibri"/>
            </a:endParaRPr>
          </a:p>
          <a:p>
            <a:r>
              <a:rPr lang="en-US" dirty="0">
                <a:cs typeface="Calibri"/>
              </a:rPr>
              <a:t>Winter Sports:</a:t>
            </a:r>
          </a:p>
          <a:p>
            <a:r>
              <a:rPr lang="en-US" dirty="0">
                <a:cs typeface="Calibri"/>
              </a:rPr>
              <a:t>November 13 (Check with school) - Gymnastics, Wrestling, Boys' Swim and Dive, Boys Basketball, Girls Basketball</a:t>
            </a:r>
          </a:p>
          <a:p>
            <a:endParaRPr lang="en-US" dirty="0">
              <a:cs typeface="Calibri"/>
            </a:endParaRPr>
          </a:p>
          <a:p>
            <a:r>
              <a:rPr lang="en-US" dirty="0">
                <a:cs typeface="Calibri"/>
              </a:rPr>
              <a:t>Spring Sports:</a:t>
            </a:r>
          </a:p>
          <a:p>
            <a:r>
              <a:rPr lang="en-US" dirty="0">
                <a:cs typeface="Calibri"/>
              </a:rPr>
              <a:t>February 26: Baseball, Softball, Boys' Soccer, Girls' Tennis, Girls Golf, Track and Field</a:t>
            </a:r>
          </a:p>
        </p:txBody>
      </p:sp>
    </p:spTree>
    <p:extLst>
      <p:ext uri="{BB962C8B-B14F-4D97-AF65-F5344CB8AC3E}">
        <p14:creationId xmlns:p14="http://schemas.microsoft.com/office/powerpoint/2010/main" val="384989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63BA-5D7F-4180-8C74-C23BF21E97FE}"/>
              </a:ext>
            </a:extLst>
          </p:cNvPr>
          <p:cNvSpPr>
            <a:spLocks noGrp="1"/>
          </p:cNvSpPr>
          <p:nvPr>
            <p:ph type="title"/>
          </p:nvPr>
        </p:nvSpPr>
        <p:spPr/>
        <p:txBody>
          <a:bodyPr/>
          <a:lstStyle/>
          <a:p>
            <a:r>
              <a:rPr lang="en-US" dirty="0"/>
              <a:t>Clubs</a:t>
            </a:r>
          </a:p>
        </p:txBody>
      </p:sp>
      <p:sp>
        <p:nvSpPr>
          <p:cNvPr id="3" name="Content Placeholder 2">
            <a:extLst>
              <a:ext uri="{FF2B5EF4-FFF2-40B4-BE49-F238E27FC236}">
                <a16:creationId xmlns:a16="http://schemas.microsoft.com/office/drawing/2014/main" id="{A4317E3D-4370-4235-8370-B6B28A2921B2}"/>
              </a:ext>
            </a:extLst>
          </p:cNvPr>
          <p:cNvSpPr>
            <a:spLocks noGrp="1"/>
          </p:cNvSpPr>
          <p:nvPr>
            <p:ph idx="1"/>
          </p:nvPr>
        </p:nvSpPr>
        <p:spPr>
          <a:xfrm>
            <a:off x="1295401" y="2498208"/>
            <a:ext cx="10264627" cy="3869035"/>
          </a:xfrm>
        </p:spPr>
        <p:txBody>
          <a:bodyPr vert="horz" lIns="91440" tIns="45720" rIns="91440" bIns="45720" rtlCol="0" anchor="t">
            <a:normAutofit fontScale="77500" lnSpcReduction="20000"/>
          </a:bodyPr>
          <a:lstStyle/>
          <a:p>
            <a:r>
              <a:rPr lang="en-US" dirty="0"/>
              <a:t>Activities provide students rich extra-curricular opportunities to engage with peers, interact with dedicated advisors, and develop lifelong skills.</a:t>
            </a:r>
          </a:p>
          <a:p>
            <a:r>
              <a:rPr lang="en-US" dirty="0"/>
              <a:t>All Activities and Club information posted on school website under “Student Life” tab and sub tab “Activities”</a:t>
            </a:r>
          </a:p>
          <a:p>
            <a:r>
              <a:rPr lang="en-US" dirty="0"/>
              <a:t>Some clubs or activities have selective criterial for participation.  Example: ASB, Cheer, band, honor society, etc.  Check school website for criteria.</a:t>
            </a:r>
          </a:p>
          <a:p>
            <a:r>
              <a:rPr lang="en-US" dirty="0"/>
              <a:t>Numerous clubs at each school and students are highly encouraged to join a club.</a:t>
            </a:r>
          </a:p>
          <a:p>
            <a:r>
              <a:rPr lang="en-US" dirty="0"/>
              <a:t>If no club exits for their interest group, they can work with school to create a new club.</a:t>
            </a:r>
          </a:p>
          <a:p>
            <a:r>
              <a:rPr lang="en-US" dirty="0"/>
              <a:t>Meeting dates, location and times are posted on the website or students can look for posters at the school and/or school announcements. </a:t>
            </a:r>
          </a:p>
          <a:p>
            <a:r>
              <a:rPr lang="en-US" dirty="0">
                <a:hlinkClick r:id="rId2"/>
              </a:rPr>
              <a:t>Issaquah High</a:t>
            </a:r>
            <a:r>
              <a:rPr lang="en-US" dirty="0"/>
              <a:t> (August 28</a:t>
            </a:r>
            <a:r>
              <a:rPr lang="en-US" baseline="30000" dirty="0"/>
              <a:t>th</a:t>
            </a:r>
            <a:r>
              <a:rPr lang="en-US" dirty="0"/>
              <a:t> – new student day and club fair), </a:t>
            </a:r>
            <a:r>
              <a:rPr lang="en-US" dirty="0">
                <a:hlinkClick r:id="rId3"/>
              </a:rPr>
              <a:t>Skyline</a:t>
            </a:r>
            <a:r>
              <a:rPr lang="en-US" dirty="0"/>
              <a:t> and </a:t>
            </a:r>
            <a:r>
              <a:rPr lang="en-US" dirty="0">
                <a:hlinkClick r:id="rId4"/>
              </a:rPr>
              <a:t>Liberty</a:t>
            </a:r>
            <a:endParaRPr lang="en-US" dirty="0"/>
          </a:p>
          <a:p>
            <a:endParaRPr lang="en-US" dirty="0"/>
          </a:p>
        </p:txBody>
      </p:sp>
    </p:spTree>
    <p:extLst>
      <p:ext uri="{BB962C8B-B14F-4D97-AF65-F5344CB8AC3E}">
        <p14:creationId xmlns:p14="http://schemas.microsoft.com/office/powerpoint/2010/main" val="11526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8E70-1EA9-45CA-9C60-6B39353A0F2C}"/>
              </a:ext>
            </a:extLst>
          </p:cNvPr>
          <p:cNvSpPr>
            <a:spLocks noGrp="1"/>
          </p:cNvSpPr>
          <p:nvPr>
            <p:ph type="title"/>
          </p:nvPr>
        </p:nvSpPr>
        <p:spPr>
          <a:xfrm>
            <a:off x="435634" y="1039507"/>
            <a:ext cx="10515600" cy="1282674"/>
          </a:xfrm>
        </p:spPr>
        <p:txBody>
          <a:bodyPr/>
          <a:lstStyle/>
          <a:p>
            <a:r>
              <a:rPr lang="en-US" dirty="0"/>
              <a:t>How can you help your child?</a:t>
            </a:r>
          </a:p>
        </p:txBody>
      </p:sp>
      <p:sp>
        <p:nvSpPr>
          <p:cNvPr id="3" name="Content Placeholder 2">
            <a:extLst>
              <a:ext uri="{FF2B5EF4-FFF2-40B4-BE49-F238E27FC236}">
                <a16:creationId xmlns:a16="http://schemas.microsoft.com/office/drawing/2014/main" id="{7D9615B3-5876-4D96-AFD5-01C74C8BB443}"/>
              </a:ext>
            </a:extLst>
          </p:cNvPr>
          <p:cNvSpPr>
            <a:spLocks noGrp="1"/>
          </p:cNvSpPr>
          <p:nvPr>
            <p:ph idx="1"/>
          </p:nvPr>
        </p:nvSpPr>
        <p:spPr>
          <a:xfrm>
            <a:off x="1237891" y="2053723"/>
            <a:ext cx="10258613" cy="4535168"/>
          </a:xfrm>
        </p:spPr>
        <p:txBody>
          <a:bodyPr vert="horz" lIns="91440" tIns="45720" rIns="91440" bIns="45720" rtlCol="0" anchor="t">
            <a:normAutofit fontScale="92500" lnSpcReduction="10000"/>
          </a:bodyPr>
          <a:lstStyle/>
          <a:p>
            <a:r>
              <a:rPr lang="en-US" dirty="0"/>
              <a:t>New school can be overwhelming – you can help by being their coach</a:t>
            </a:r>
            <a:endParaRPr lang="en-US" dirty="0">
              <a:cs typeface="Calibri"/>
            </a:endParaRPr>
          </a:p>
          <a:p>
            <a:r>
              <a:rPr lang="en-US" dirty="0"/>
              <a:t>Talk to them about various interests for clubs and sports</a:t>
            </a:r>
          </a:p>
          <a:p>
            <a:r>
              <a:rPr lang="en-US" dirty="0"/>
              <a:t>Show them the school website and list of clubs and sports available</a:t>
            </a:r>
          </a:p>
          <a:p>
            <a:r>
              <a:rPr lang="en-US" dirty="0"/>
              <a:t>Review bell schedule so they know what to expect each day</a:t>
            </a:r>
          </a:p>
          <a:p>
            <a:r>
              <a:rPr lang="en-US" dirty="0"/>
              <a:t>Have a bell schedule handy for them to review during the day.</a:t>
            </a:r>
          </a:p>
          <a:p>
            <a:r>
              <a:rPr lang="en-US" dirty="0"/>
              <a:t>Pack lunch the first week – things are busy, lunch lines are long</a:t>
            </a:r>
          </a:p>
          <a:p>
            <a:r>
              <a:rPr lang="en-US" dirty="0"/>
              <a:t>Check with child on how things are going at school – yes, students are becoming more independent, but parents are highly encouraged to talk to their child and be the coach.</a:t>
            </a:r>
          </a:p>
          <a:p>
            <a:r>
              <a:rPr lang="en-US" dirty="0">
                <a:cs typeface="Calibri" panose="020F0502020204030204"/>
              </a:rPr>
              <a:t>Check grades and announcements in Canvas as appropriate for your child. </a:t>
            </a:r>
          </a:p>
        </p:txBody>
      </p:sp>
    </p:spTree>
    <p:extLst>
      <p:ext uri="{BB962C8B-B14F-4D97-AF65-F5344CB8AC3E}">
        <p14:creationId xmlns:p14="http://schemas.microsoft.com/office/powerpoint/2010/main" val="250629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0C05-7102-4EB5-BE58-C9C00DE88D2E}"/>
              </a:ext>
            </a:extLst>
          </p:cNvPr>
          <p:cNvSpPr>
            <a:spLocks noGrp="1"/>
          </p:cNvSpPr>
          <p:nvPr>
            <p:ph type="title"/>
          </p:nvPr>
        </p:nvSpPr>
        <p:spPr/>
        <p:txBody>
          <a:bodyPr/>
          <a:lstStyle/>
          <a:p>
            <a:r>
              <a:rPr lang="en-US" dirty="0"/>
              <a:t>Purpose of today’s </a:t>
            </a:r>
            <a:r>
              <a:rPr lang="en-US"/>
              <a:t>presentation</a:t>
            </a:r>
            <a:endParaRPr lang="en-US" dirty="0"/>
          </a:p>
        </p:txBody>
      </p:sp>
      <p:sp>
        <p:nvSpPr>
          <p:cNvPr id="3" name="Content Placeholder 2">
            <a:extLst>
              <a:ext uri="{FF2B5EF4-FFF2-40B4-BE49-F238E27FC236}">
                <a16:creationId xmlns:a16="http://schemas.microsoft.com/office/drawing/2014/main" id="{3279C68A-D82A-4F41-96B2-548FEFC6BC91}"/>
              </a:ext>
            </a:extLst>
          </p:cNvPr>
          <p:cNvSpPr>
            <a:spLocks noGrp="1"/>
          </p:cNvSpPr>
          <p:nvPr>
            <p:ph idx="1"/>
          </p:nvPr>
        </p:nvSpPr>
        <p:spPr/>
        <p:txBody>
          <a:bodyPr/>
          <a:lstStyle/>
          <a:p>
            <a:r>
              <a:rPr lang="en-US" dirty="0"/>
              <a:t>Inform parents new to the US public school system about navigating ISD schools</a:t>
            </a:r>
          </a:p>
          <a:p>
            <a:r>
              <a:rPr lang="en-US" dirty="0"/>
              <a:t>Provide resources on where you can find answers and help for future questions.</a:t>
            </a:r>
          </a:p>
          <a:p>
            <a:pPr marL="0" indent="0">
              <a:buNone/>
            </a:pPr>
            <a:endParaRPr lang="en-US" dirty="0"/>
          </a:p>
        </p:txBody>
      </p:sp>
    </p:spTree>
    <p:extLst>
      <p:ext uri="{BB962C8B-B14F-4D97-AF65-F5344CB8AC3E}">
        <p14:creationId xmlns:p14="http://schemas.microsoft.com/office/powerpoint/2010/main" val="57105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187C-B9A2-4DBF-9BA5-562F438D9383}"/>
              </a:ext>
            </a:extLst>
          </p:cNvPr>
          <p:cNvSpPr>
            <a:spLocks noGrp="1"/>
          </p:cNvSpPr>
          <p:nvPr>
            <p:ph type="title"/>
          </p:nvPr>
        </p:nvSpPr>
        <p:spPr/>
        <p:txBody>
          <a:bodyPr/>
          <a:lstStyle/>
          <a:p>
            <a:r>
              <a:rPr lang="en-US" dirty="0"/>
              <a:t>Communications with teachers and school</a:t>
            </a:r>
          </a:p>
        </p:txBody>
      </p:sp>
      <p:sp>
        <p:nvSpPr>
          <p:cNvPr id="3" name="Content Placeholder 2">
            <a:extLst>
              <a:ext uri="{FF2B5EF4-FFF2-40B4-BE49-F238E27FC236}">
                <a16:creationId xmlns:a16="http://schemas.microsoft.com/office/drawing/2014/main" id="{5BC1101D-14BC-455A-A8FC-8D94E89BE0C2}"/>
              </a:ext>
            </a:extLst>
          </p:cNvPr>
          <p:cNvSpPr>
            <a:spLocks noGrp="1"/>
          </p:cNvSpPr>
          <p:nvPr>
            <p:ph idx="1"/>
          </p:nvPr>
        </p:nvSpPr>
        <p:spPr>
          <a:xfrm>
            <a:off x="1295400" y="2496457"/>
            <a:ext cx="9982200" cy="3828841"/>
          </a:xfrm>
        </p:spPr>
        <p:txBody>
          <a:bodyPr vert="horz" lIns="91440" tIns="45720" rIns="91440" bIns="45720" rtlCol="0" anchor="t">
            <a:normAutofit fontScale="77500" lnSpcReduction="20000"/>
          </a:bodyPr>
          <a:lstStyle/>
          <a:p>
            <a:r>
              <a:rPr lang="en-US" dirty="0"/>
              <a:t>Parents need to check CANVAS periodically (weekly or every other week to keep informed about child’s progress)</a:t>
            </a:r>
            <a:endParaRPr lang="en-US" dirty="0">
              <a:cs typeface="Calibri"/>
            </a:endParaRPr>
          </a:p>
          <a:p>
            <a:r>
              <a:rPr lang="en-US" dirty="0"/>
              <a:t>CANVAS is main way teachers communicate with students and families.</a:t>
            </a:r>
          </a:p>
          <a:p>
            <a:r>
              <a:rPr lang="en-US" dirty="0"/>
              <a:t>Letter or notes from teachers may be posted on Family Access but in high school, expect that most of the information is via their teacher to student.</a:t>
            </a:r>
          </a:p>
          <a:p>
            <a:r>
              <a:rPr lang="en-US" dirty="0"/>
              <a:t>Teachers may send periodic emails to students and families via Canvas – reminders, important upcoming dates</a:t>
            </a:r>
            <a:endParaRPr lang="en-US" dirty="0">
              <a:cs typeface="Calibri"/>
            </a:endParaRPr>
          </a:p>
          <a:p>
            <a:r>
              <a:rPr lang="en-US" dirty="0"/>
              <a:t>Students will not come home with report cards, paper flyers, letters from teachers</a:t>
            </a:r>
          </a:p>
          <a:p>
            <a:r>
              <a:rPr lang="en-US" dirty="0"/>
              <a:t>Read school announcements and school website weekly to keep informed</a:t>
            </a:r>
          </a:p>
          <a:p>
            <a:r>
              <a:rPr lang="en-US"/>
              <a:t>Students are encouraged to advocate for themselves and speak to the teacher first.</a:t>
            </a:r>
            <a:endParaRPr lang="en-US" dirty="0">
              <a:cs typeface="Calibri"/>
            </a:endParaRPr>
          </a:p>
          <a:p>
            <a:r>
              <a:rPr lang="en-US" dirty="0"/>
              <a:t>Parents should make sure student has communicated with teacher before contacting the teacher with question or concern. </a:t>
            </a:r>
            <a:endParaRPr lang="en-US" dirty="0">
              <a:cs typeface="Calibri"/>
            </a:endParaRPr>
          </a:p>
        </p:txBody>
      </p:sp>
    </p:spTree>
    <p:extLst>
      <p:ext uri="{BB962C8B-B14F-4D97-AF65-F5344CB8AC3E}">
        <p14:creationId xmlns:p14="http://schemas.microsoft.com/office/powerpoint/2010/main" val="229995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2FF0-6466-45B9-A89A-65EEBCD27D1B}"/>
              </a:ext>
            </a:extLst>
          </p:cNvPr>
          <p:cNvSpPr>
            <a:spLocks noGrp="1"/>
          </p:cNvSpPr>
          <p:nvPr>
            <p:ph type="title"/>
          </p:nvPr>
        </p:nvSpPr>
        <p:spPr>
          <a:xfrm>
            <a:off x="386316" y="1427863"/>
            <a:ext cx="10515600" cy="1282674"/>
          </a:xfrm>
        </p:spPr>
        <p:txBody>
          <a:bodyPr/>
          <a:lstStyle/>
          <a:p>
            <a:r>
              <a:rPr lang="en-US" dirty="0"/>
              <a:t>Teacher support - academics</a:t>
            </a:r>
          </a:p>
        </p:txBody>
      </p:sp>
      <p:sp>
        <p:nvSpPr>
          <p:cNvPr id="3" name="Content Placeholder 2">
            <a:extLst>
              <a:ext uri="{FF2B5EF4-FFF2-40B4-BE49-F238E27FC236}">
                <a16:creationId xmlns:a16="http://schemas.microsoft.com/office/drawing/2014/main" id="{A8179115-7EF9-45B2-87E8-42AA1F6C98F4}"/>
              </a:ext>
            </a:extLst>
          </p:cNvPr>
          <p:cNvSpPr>
            <a:spLocks noGrp="1"/>
          </p:cNvSpPr>
          <p:nvPr>
            <p:ph idx="1"/>
          </p:nvPr>
        </p:nvSpPr>
        <p:spPr>
          <a:xfrm>
            <a:off x="926805" y="2622697"/>
            <a:ext cx="10515600" cy="3538723"/>
          </a:xfrm>
        </p:spPr>
        <p:txBody>
          <a:bodyPr>
            <a:normAutofit fontScale="92500" lnSpcReduction="10000"/>
          </a:bodyPr>
          <a:lstStyle/>
          <a:p>
            <a:r>
              <a:rPr lang="en-US" dirty="0"/>
              <a:t>Encourage your child to participate in class, get help from teacher when needed, ask questions if uncertain.  </a:t>
            </a:r>
          </a:p>
          <a:p>
            <a:r>
              <a:rPr lang="en-US" dirty="0"/>
              <a:t>Model how that may look in school if your child is new or shy.</a:t>
            </a:r>
          </a:p>
          <a:p>
            <a:r>
              <a:rPr lang="en-US" dirty="0"/>
              <a:t>Teach your child how to advocate for themself.  Practice with them how to type email to the teacher, how to ask for help</a:t>
            </a:r>
          </a:p>
          <a:p>
            <a:r>
              <a:rPr lang="en-US" dirty="0"/>
              <a:t>Independence is stressed in secondary grades (6-12) so students are encouraged to ask for help not the parent</a:t>
            </a:r>
          </a:p>
          <a:p>
            <a:r>
              <a:rPr lang="en-US" dirty="0"/>
              <a:t>Teachers have office hours or times they can answer student questions (have child email or ask teacher if not sure – they can CC you).</a:t>
            </a:r>
          </a:p>
          <a:p>
            <a:pPr marL="0" indent="0">
              <a:buNone/>
            </a:pPr>
            <a:endParaRPr lang="en-US" dirty="0"/>
          </a:p>
        </p:txBody>
      </p:sp>
    </p:spTree>
    <p:extLst>
      <p:ext uri="{BB962C8B-B14F-4D97-AF65-F5344CB8AC3E}">
        <p14:creationId xmlns:p14="http://schemas.microsoft.com/office/powerpoint/2010/main" val="110765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121D-E992-4B19-BDD2-ACD0AF0D1465}"/>
              </a:ext>
            </a:extLst>
          </p:cNvPr>
          <p:cNvSpPr>
            <a:spLocks noGrp="1"/>
          </p:cNvSpPr>
          <p:nvPr>
            <p:ph type="title"/>
          </p:nvPr>
        </p:nvSpPr>
        <p:spPr/>
        <p:txBody>
          <a:bodyPr/>
          <a:lstStyle/>
          <a:p>
            <a:r>
              <a:rPr lang="en-US" dirty="0"/>
              <a:t>Counselor Role</a:t>
            </a:r>
          </a:p>
        </p:txBody>
      </p:sp>
      <p:sp>
        <p:nvSpPr>
          <p:cNvPr id="3" name="Content Placeholder 2">
            <a:extLst>
              <a:ext uri="{FF2B5EF4-FFF2-40B4-BE49-F238E27FC236}">
                <a16:creationId xmlns:a16="http://schemas.microsoft.com/office/drawing/2014/main" id="{D5981743-FDEE-48CC-88BD-820A8C62ACBA}"/>
              </a:ext>
            </a:extLst>
          </p:cNvPr>
          <p:cNvSpPr>
            <a:spLocks noGrp="1"/>
          </p:cNvSpPr>
          <p:nvPr>
            <p:ph idx="1"/>
          </p:nvPr>
        </p:nvSpPr>
        <p:spPr>
          <a:xfrm>
            <a:off x="1295402" y="2464652"/>
            <a:ext cx="10170884" cy="4037747"/>
          </a:xfrm>
        </p:spPr>
        <p:txBody>
          <a:bodyPr vert="horz" lIns="91440" tIns="45720" rIns="91440" bIns="45720" rtlCol="0" anchor="t">
            <a:noAutofit/>
          </a:bodyPr>
          <a:lstStyle/>
          <a:p>
            <a:pPr algn="l" rtl="0" fontAlgn="base">
              <a:buFont typeface="Arial" panose="020B0604020202020204" pitchFamily="34" charset="0"/>
              <a:buChar char="•"/>
            </a:pPr>
            <a:r>
              <a:rPr lang="en-US" sz="1700" b="0" i="0" u="none" strike="noStrike" dirty="0">
                <a:solidFill>
                  <a:srgbClr val="404040"/>
                </a:solidFill>
                <a:effectLst/>
                <a:latin typeface="Calibri"/>
                <a:cs typeface="Calibri"/>
              </a:rPr>
              <a:t>School counselors are the main point of contact for general support in grades 9-12 (not Homeroom teacher).</a:t>
            </a:r>
          </a:p>
          <a:p>
            <a:pPr fontAlgn="base"/>
            <a:r>
              <a:rPr lang="en-US" sz="1700" dirty="0">
                <a:solidFill>
                  <a:srgbClr val="000000"/>
                </a:solidFill>
                <a:latin typeface="Calibri"/>
                <a:cs typeface="Calibri"/>
              </a:rPr>
              <a:t>Student should email school counselor if a change needs to occur in class schedule (fill out form)</a:t>
            </a:r>
            <a:r>
              <a:rPr lang="en-US" sz="1700" b="0" i="0" dirty="0">
                <a:solidFill>
                  <a:srgbClr val="000000"/>
                </a:solidFill>
                <a:effectLst/>
                <a:latin typeface="Calibri"/>
                <a:cs typeface="Calibri"/>
              </a:rPr>
              <a:t>​</a:t>
            </a:r>
          </a:p>
          <a:p>
            <a:pPr fontAlgn="base"/>
            <a:r>
              <a:rPr lang="en-US" sz="1700" dirty="0">
                <a:solidFill>
                  <a:srgbClr val="000000"/>
                </a:solidFill>
                <a:latin typeface="Calibri"/>
                <a:cs typeface="Calibri"/>
              </a:rPr>
              <a:t>School counselor based on student last name – check website (</a:t>
            </a:r>
            <a:r>
              <a:rPr lang="en-US" sz="1700" dirty="0">
                <a:solidFill>
                  <a:srgbClr val="000000"/>
                </a:solidFill>
                <a:latin typeface="Calibri"/>
                <a:cs typeface="Calibri"/>
                <a:hlinkClick r:id="rId2"/>
              </a:rPr>
              <a:t>Issaquah High</a:t>
            </a:r>
            <a:r>
              <a:rPr lang="en-US" sz="1700" dirty="0">
                <a:solidFill>
                  <a:srgbClr val="000000"/>
                </a:solidFill>
                <a:latin typeface="Calibri"/>
                <a:cs typeface="Calibri"/>
              </a:rPr>
              <a:t>, </a:t>
            </a:r>
            <a:r>
              <a:rPr lang="en-US" sz="1700" dirty="0">
                <a:solidFill>
                  <a:srgbClr val="000000"/>
                </a:solidFill>
                <a:latin typeface="Calibri"/>
                <a:cs typeface="Calibri"/>
                <a:hlinkClick r:id="rId3"/>
              </a:rPr>
              <a:t>Skyline</a:t>
            </a:r>
            <a:r>
              <a:rPr lang="en-US" sz="1700" dirty="0">
                <a:solidFill>
                  <a:srgbClr val="000000"/>
                </a:solidFill>
                <a:latin typeface="Calibri"/>
                <a:cs typeface="Calibri"/>
              </a:rPr>
              <a:t>,  </a:t>
            </a:r>
            <a:r>
              <a:rPr lang="en-US" sz="1700" dirty="0">
                <a:solidFill>
                  <a:srgbClr val="000000"/>
                </a:solidFill>
                <a:latin typeface="Calibri"/>
                <a:cs typeface="Calibri"/>
                <a:hlinkClick r:id="rId4"/>
              </a:rPr>
              <a:t>Liberty</a:t>
            </a:r>
            <a:r>
              <a:rPr lang="en-US" sz="1700" dirty="0">
                <a:solidFill>
                  <a:srgbClr val="000000"/>
                </a:solidFill>
                <a:latin typeface="Calibri"/>
                <a:cs typeface="Calibri"/>
              </a:rPr>
              <a:t>)</a:t>
            </a:r>
            <a:endParaRPr lang="en-US" sz="1700" dirty="0">
              <a:solidFill>
                <a:srgbClr val="000000"/>
              </a:solidFill>
              <a:latin typeface="Arial" panose="020B0604020202020204" pitchFamily="34" charset="0"/>
              <a:cs typeface="Arial" panose="020B0604020202020204" pitchFamily="34" charset="0"/>
            </a:endParaRPr>
          </a:p>
          <a:p>
            <a:pPr algn="l" rtl="0" fontAlgn="base">
              <a:spcBef>
                <a:spcPts val="0"/>
              </a:spcBef>
              <a:spcAft>
                <a:spcPts val="0"/>
              </a:spcAft>
              <a:buFont typeface="Arial" panose="020B0604020202020204" pitchFamily="34" charset="0"/>
              <a:buChar char="•"/>
            </a:pPr>
            <a:r>
              <a:rPr lang="en-US" sz="1700" b="0" i="0" u="none" strike="noStrike" dirty="0">
                <a:solidFill>
                  <a:srgbClr val="404040"/>
                </a:solidFill>
                <a:effectLst/>
                <a:latin typeface="Calibri"/>
                <a:cs typeface="Calibri"/>
              </a:rPr>
              <a:t>Academic Counseling (discuss course selection)</a:t>
            </a:r>
            <a:r>
              <a:rPr lang="en-US" sz="1700" b="0" i="0" dirty="0">
                <a:solidFill>
                  <a:srgbClr val="000000"/>
                </a:solidFill>
                <a:effectLst/>
                <a:latin typeface="Calibri"/>
                <a:cs typeface="Calibri"/>
              </a:rPr>
              <a:t>​</a:t>
            </a:r>
          </a:p>
          <a:p>
            <a:pPr marL="0" indent="0" algn="l" rtl="0" fontAlgn="base">
              <a:spcBef>
                <a:spcPts val="0"/>
              </a:spcBef>
              <a:spcAft>
                <a:spcPts val="0"/>
              </a:spcAft>
              <a:buNone/>
            </a:pPr>
            <a:r>
              <a:rPr lang="en-US" sz="1700" dirty="0">
                <a:solidFill>
                  <a:srgbClr val="404040"/>
                </a:solidFill>
                <a:latin typeface="Calibri" panose="020F0502020204030204" pitchFamily="34" charset="0"/>
              </a:rPr>
              <a:t>		</a:t>
            </a:r>
            <a:r>
              <a:rPr lang="en-US" sz="1700" b="0" i="0" u="none" strike="noStrike" dirty="0">
                <a:solidFill>
                  <a:srgbClr val="404040"/>
                </a:solidFill>
                <a:effectLst/>
                <a:latin typeface="Calibri" panose="020F0502020204030204" pitchFamily="34" charset="0"/>
              </a:rPr>
              <a:t>Scheduling for courses, advanced class choices and selection of pathways, elective questions</a:t>
            </a:r>
            <a:r>
              <a:rPr lang="en-US" sz="1700" b="0" i="0" dirty="0">
                <a:solidFill>
                  <a:srgbClr val="000000"/>
                </a:solidFill>
                <a:effectLst/>
                <a:latin typeface="Calibri" panose="020F0502020204030204" pitchFamily="34" charset="0"/>
              </a:rPr>
              <a:t>​</a:t>
            </a:r>
            <a:endParaRPr lang="en-US" sz="1700" b="0" i="0" dirty="0">
              <a:solidFill>
                <a:srgbClr val="000000"/>
              </a:solidFill>
              <a:effectLst/>
              <a:latin typeface="Arial" panose="020B0604020202020204" pitchFamily="34" charset="0"/>
            </a:endParaRPr>
          </a:p>
          <a:p>
            <a:pPr marL="0" indent="0" algn="l" rtl="0" fontAlgn="base">
              <a:spcBef>
                <a:spcPts val="0"/>
              </a:spcBef>
              <a:spcAft>
                <a:spcPts val="0"/>
              </a:spcAft>
              <a:buNone/>
            </a:pPr>
            <a:r>
              <a:rPr lang="en-US" sz="1700" b="0" i="0" u="none" strike="noStrike" dirty="0">
                <a:solidFill>
                  <a:srgbClr val="404040"/>
                </a:solidFill>
                <a:effectLst/>
                <a:latin typeface="Calibri" panose="020F0502020204030204" pitchFamily="34" charset="0"/>
              </a:rPr>
              <a:t>		Liaison between teacher and parents</a:t>
            </a:r>
            <a:r>
              <a:rPr lang="en-US" sz="1700" b="0" i="0" dirty="0">
                <a:solidFill>
                  <a:srgbClr val="000000"/>
                </a:solidFill>
                <a:effectLst/>
                <a:latin typeface="Calibri" panose="020F0502020204030204" pitchFamily="34" charset="0"/>
              </a:rPr>
              <a:t>​</a:t>
            </a:r>
          </a:p>
          <a:p>
            <a:pPr marL="0" indent="0" algn="l" rtl="0" fontAlgn="base">
              <a:spcBef>
                <a:spcPts val="0"/>
              </a:spcBef>
              <a:spcAft>
                <a:spcPts val="0"/>
              </a:spcAft>
              <a:buNone/>
            </a:pPr>
            <a:endParaRPr lang="en-US" sz="1700" b="0" i="0" dirty="0">
              <a:solidFill>
                <a:srgbClr val="000000"/>
              </a:solidFill>
              <a:effectLst/>
              <a:latin typeface="Arial" panose="020B0604020202020204" pitchFamily="34" charset="0"/>
            </a:endParaRPr>
          </a:p>
          <a:p>
            <a:pPr algn="l" rtl="0" fontAlgn="base">
              <a:spcBef>
                <a:spcPts val="0"/>
              </a:spcBef>
              <a:spcAft>
                <a:spcPts val="0"/>
              </a:spcAft>
              <a:buFont typeface="Arial" panose="020B0604020202020204" pitchFamily="34" charset="0"/>
              <a:buChar char="•"/>
            </a:pPr>
            <a:r>
              <a:rPr lang="en-US" sz="1700" b="0" i="0" u="none" strike="noStrike" dirty="0">
                <a:solidFill>
                  <a:srgbClr val="404040"/>
                </a:solidFill>
                <a:effectLst/>
                <a:latin typeface="Calibri" panose="020F0502020204030204" pitchFamily="34" charset="0"/>
              </a:rPr>
              <a:t>Point of contact for financial assistance and basic needs</a:t>
            </a:r>
            <a:r>
              <a:rPr lang="en-US" sz="1700" b="0" i="0" dirty="0">
                <a:solidFill>
                  <a:srgbClr val="000000"/>
                </a:solidFill>
                <a:effectLst/>
                <a:latin typeface="Calibri" panose="020F0502020204030204" pitchFamily="34" charset="0"/>
              </a:rPr>
              <a:t>​</a:t>
            </a:r>
            <a:endParaRPr lang="en-US" sz="1700" b="0" i="0" dirty="0">
              <a:solidFill>
                <a:srgbClr val="000000"/>
              </a:solidFill>
              <a:effectLst/>
              <a:latin typeface="Arial" panose="020B0604020202020204" pitchFamily="34" charset="0"/>
            </a:endParaRPr>
          </a:p>
          <a:p>
            <a:pPr algn="l" rtl="0" fontAlgn="base">
              <a:spcBef>
                <a:spcPts val="0"/>
              </a:spcBef>
              <a:spcAft>
                <a:spcPts val="0"/>
              </a:spcAft>
              <a:buFont typeface="Arial" panose="020B0604020202020204" pitchFamily="34" charset="0"/>
              <a:buChar char="•"/>
            </a:pPr>
            <a:r>
              <a:rPr lang="en-US" sz="1700" b="0" i="0" u="none" strike="noStrike" dirty="0">
                <a:solidFill>
                  <a:srgbClr val="404040"/>
                </a:solidFill>
                <a:effectLst/>
                <a:latin typeface="Calibri" panose="020F0502020204030204" pitchFamily="34" charset="0"/>
              </a:rPr>
              <a:t>Social and Emotional Counseling</a:t>
            </a:r>
            <a:r>
              <a:rPr lang="en-US" sz="1700" b="0" i="0" dirty="0">
                <a:solidFill>
                  <a:srgbClr val="000000"/>
                </a:solidFill>
                <a:effectLst/>
                <a:latin typeface="Calibri" panose="020F0502020204030204" pitchFamily="34" charset="0"/>
              </a:rPr>
              <a:t>​</a:t>
            </a:r>
            <a:endParaRPr lang="en-US" sz="1700" b="0" i="0" dirty="0">
              <a:solidFill>
                <a:srgbClr val="000000"/>
              </a:solidFill>
              <a:effectLst/>
              <a:latin typeface="Arial" panose="020B0604020202020204" pitchFamily="34" charset="0"/>
            </a:endParaRPr>
          </a:p>
          <a:p>
            <a:pPr marL="0" indent="0" algn="l" rtl="0" fontAlgn="base">
              <a:spcBef>
                <a:spcPts val="0"/>
              </a:spcBef>
              <a:spcAft>
                <a:spcPts val="0"/>
              </a:spcAft>
              <a:buNone/>
            </a:pPr>
            <a:r>
              <a:rPr lang="en-US" sz="1700" b="0" i="0" u="none" strike="noStrike" dirty="0">
                <a:solidFill>
                  <a:srgbClr val="404040"/>
                </a:solidFill>
                <a:effectLst/>
                <a:latin typeface="Calibri" panose="020F0502020204030204" pitchFamily="34" charset="0"/>
              </a:rPr>
              <a:t>		Not a stigma to talk to counselor – support person in high school</a:t>
            </a:r>
            <a:r>
              <a:rPr lang="en-US" sz="1700" b="0" i="0" dirty="0">
                <a:solidFill>
                  <a:srgbClr val="000000"/>
                </a:solidFill>
                <a:effectLst/>
                <a:latin typeface="Calibri" panose="020F0502020204030204" pitchFamily="34" charset="0"/>
              </a:rPr>
              <a:t>​</a:t>
            </a:r>
            <a:endParaRPr lang="en-US" sz="1700" b="0" i="0" dirty="0">
              <a:solidFill>
                <a:srgbClr val="000000"/>
              </a:solidFill>
              <a:effectLst/>
              <a:latin typeface="Arial" panose="020B0604020202020204" pitchFamily="34" charset="0"/>
            </a:endParaRPr>
          </a:p>
          <a:p>
            <a:pPr marL="0" indent="0" algn="l" rtl="0" fontAlgn="base">
              <a:spcBef>
                <a:spcPts val="0"/>
              </a:spcBef>
              <a:spcAft>
                <a:spcPts val="0"/>
              </a:spcAft>
              <a:buNone/>
            </a:pPr>
            <a:r>
              <a:rPr lang="en-US" sz="1700" b="0" i="0" u="none" strike="noStrike" dirty="0">
                <a:solidFill>
                  <a:srgbClr val="404040"/>
                </a:solidFill>
                <a:effectLst/>
                <a:latin typeface="Calibri" panose="020F0502020204030204" pitchFamily="34" charset="0"/>
              </a:rPr>
              <a:t>		Talk to students about social and emotional issues</a:t>
            </a:r>
            <a:r>
              <a:rPr lang="en-US" sz="1700" b="0" i="0" dirty="0">
                <a:solidFill>
                  <a:srgbClr val="000000"/>
                </a:solidFill>
                <a:effectLst/>
                <a:latin typeface="Calibri" panose="020F0502020204030204" pitchFamily="34" charset="0"/>
              </a:rPr>
              <a:t>​</a:t>
            </a:r>
            <a:endParaRPr lang="en-US" sz="1700" b="0" i="0" dirty="0">
              <a:solidFill>
                <a:srgbClr val="000000"/>
              </a:solidFill>
              <a:effectLst/>
              <a:latin typeface="Arial" panose="020B0604020202020204" pitchFamily="34" charset="0"/>
            </a:endParaRPr>
          </a:p>
          <a:p>
            <a:pPr marL="0" indent="0" algn="l" rtl="0" fontAlgn="base">
              <a:spcBef>
                <a:spcPts val="0"/>
              </a:spcBef>
              <a:spcAft>
                <a:spcPts val="0"/>
              </a:spcAft>
              <a:buNone/>
            </a:pPr>
            <a:r>
              <a:rPr lang="en-US" sz="1700" b="0" i="0" u="none" strike="noStrike" dirty="0">
                <a:solidFill>
                  <a:srgbClr val="404040"/>
                </a:solidFill>
                <a:effectLst/>
                <a:latin typeface="Calibri" panose="020F0502020204030204" pitchFamily="34" charset="0"/>
              </a:rPr>
              <a:t>		Connect students with mental health resources available on campus</a:t>
            </a:r>
            <a:r>
              <a:rPr lang="en-US" sz="1700" b="0" i="0" dirty="0">
                <a:solidFill>
                  <a:srgbClr val="000000"/>
                </a:solidFill>
                <a:effectLst/>
                <a:latin typeface="Calibri" panose="020F0502020204030204" pitchFamily="34" charset="0"/>
              </a:rPr>
              <a:t>​</a:t>
            </a:r>
            <a:endParaRPr lang="en-US" sz="1700" b="0" i="0" dirty="0">
              <a:solidFill>
                <a:srgbClr val="000000"/>
              </a:solidFill>
              <a:effectLst/>
              <a:latin typeface="Arial" panose="020B0604020202020204" pitchFamily="34" charset="0"/>
            </a:endParaRPr>
          </a:p>
          <a:p>
            <a:pPr marL="0" indent="0" algn="l" rtl="0" fontAlgn="base">
              <a:spcBef>
                <a:spcPts val="0"/>
              </a:spcBef>
              <a:spcAft>
                <a:spcPts val="0"/>
              </a:spcAft>
              <a:buNone/>
            </a:pPr>
            <a:r>
              <a:rPr lang="en-US" sz="1700" b="0" i="0" u="none" strike="noStrike" dirty="0">
                <a:solidFill>
                  <a:srgbClr val="404040"/>
                </a:solidFill>
                <a:effectLst/>
                <a:latin typeface="Calibri" panose="020F0502020204030204" pitchFamily="34" charset="0"/>
              </a:rPr>
              <a:t>		Rise of anxiety and depression in schools around the country and world</a:t>
            </a:r>
            <a:endParaRPr lang="en-US" sz="1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62828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1163-DD77-4C00-9374-C3A2D9846590}"/>
              </a:ext>
            </a:extLst>
          </p:cNvPr>
          <p:cNvSpPr>
            <a:spLocks noGrp="1"/>
          </p:cNvSpPr>
          <p:nvPr>
            <p:ph type="title"/>
          </p:nvPr>
        </p:nvSpPr>
        <p:spPr/>
        <p:txBody>
          <a:bodyPr/>
          <a:lstStyle/>
          <a:p>
            <a:r>
              <a:rPr lang="en-US" dirty="0"/>
              <a:t>Curriculum</a:t>
            </a:r>
          </a:p>
        </p:txBody>
      </p:sp>
      <p:sp>
        <p:nvSpPr>
          <p:cNvPr id="3" name="Content Placeholder 2">
            <a:extLst>
              <a:ext uri="{FF2B5EF4-FFF2-40B4-BE49-F238E27FC236}">
                <a16:creationId xmlns:a16="http://schemas.microsoft.com/office/drawing/2014/main" id="{AD426DEB-A16A-4652-B4C8-F31823BFA7F3}"/>
              </a:ext>
            </a:extLst>
          </p:cNvPr>
          <p:cNvSpPr>
            <a:spLocks noGrp="1"/>
          </p:cNvSpPr>
          <p:nvPr>
            <p:ph idx="1"/>
          </p:nvPr>
        </p:nvSpPr>
        <p:spPr>
          <a:xfrm>
            <a:off x="1295401" y="2556932"/>
            <a:ext cx="9720942" cy="3553582"/>
          </a:xfrm>
        </p:spPr>
        <p:txBody>
          <a:bodyPr vert="horz" lIns="91440" tIns="45720" rIns="91440" bIns="45720" rtlCol="0" anchor="t">
            <a:normAutofit fontScale="85000" lnSpcReduction="20000"/>
          </a:bodyPr>
          <a:lstStyle/>
          <a:p>
            <a:r>
              <a:rPr lang="en-US" dirty="0"/>
              <a:t>Curriculum night will provide best resources for child’s curriculum for year</a:t>
            </a:r>
          </a:p>
          <a:p>
            <a:r>
              <a:rPr lang="en-US" dirty="0">
                <a:solidFill>
                  <a:srgbClr val="00B050"/>
                </a:solidFill>
                <a:cs typeface="Calibri"/>
              </a:rPr>
              <a:t>Curriculum night (Skyline and Issaquah high Sept 12, Liberty on Sept &amp;)</a:t>
            </a:r>
          </a:p>
          <a:p>
            <a:r>
              <a:rPr lang="en-US" dirty="0"/>
              <a:t>District follows the </a:t>
            </a:r>
            <a:r>
              <a:rPr lang="en-US" dirty="0">
                <a:hlinkClick r:id="rId2"/>
              </a:rPr>
              <a:t>Common Core </a:t>
            </a:r>
            <a:r>
              <a:rPr lang="en-US" dirty="0"/>
              <a:t>and </a:t>
            </a:r>
            <a:r>
              <a:rPr lang="en-US" dirty="0">
                <a:hlinkClick r:id="rId3"/>
              </a:rPr>
              <a:t>Next Generation Science Standards </a:t>
            </a:r>
            <a:endParaRPr lang="en-US" dirty="0">
              <a:cs typeface="Calibri"/>
            </a:endParaRPr>
          </a:p>
          <a:p>
            <a:r>
              <a:rPr lang="en-US" dirty="0"/>
              <a:t>Shift from factual knowledge to information application, higher order thinking skills and standards-based learning</a:t>
            </a:r>
          </a:p>
          <a:p>
            <a:r>
              <a:rPr lang="en-US" dirty="0"/>
              <a:t>ISD website has many resources to help parents better understand the curriculum used in schools (each district adopts curriculum, there is variations on how material is taught but all students should get same core learning curriculum)</a:t>
            </a:r>
            <a:endParaRPr lang="en-US" dirty="0">
              <a:cs typeface="Calibri"/>
            </a:endParaRPr>
          </a:p>
          <a:p>
            <a:r>
              <a:rPr lang="en-US" dirty="0"/>
              <a:t>Course selection catalog available on the school’s counseling web page.</a:t>
            </a:r>
          </a:p>
        </p:txBody>
      </p:sp>
    </p:spTree>
    <p:extLst>
      <p:ext uri="{BB962C8B-B14F-4D97-AF65-F5344CB8AC3E}">
        <p14:creationId xmlns:p14="http://schemas.microsoft.com/office/powerpoint/2010/main" val="221735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High School Terms</a:t>
            </a:r>
          </a:p>
        </p:txBody>
      </p:sp>
      <p:sp>
        <p:nvSpPr>
          <p:cNvPr id="3" name="Content Placeholder 2"/>
          <p:cNvSpPr>
            <a:spLocks noGrp="1"/>
          </p:cNvSpPr>
          <p:nvPr>
            <p:ph idx="1"/>
          </p:nvPr>
        </p:nvSpPr>
        <p:spPr>
          <a:xfrm>
            <a:off x="1054603" y="2402500"/>
            <a:ext cx="5949878" cy="4236908"/>
          </a:xfrm>
        </p:spPr>
        <p:txBody>
          <a:bodyPr vert="horz" lIns="91440" tIns="45720" rIns="91440" bIns="45720" rtlCol="0" anchor="t">
            <a:normAutofit/>
          </a:bodyPr>
          <a:lstStyle/>
          <a:p>
            <a:r>
              <a:rPr lang="en-US"/>
              <a:t>9</a:t>
            </a:r>
            <a:r>
              <a:rPr lang="en-US" baseline="30000"/>
              <a:t>th</a:t>
            </a:r>
            <a:r>
              <a:rPr lang="en-US"/>
              <a:t> grade – Freshman</a:t>
            </a:r>
          </a:p>
          <a:p>
            <a:r>
              <a:rPr lang="en-US"/>
              <a:t>10</a:t>
            </a:r>
            <a:r>
              <a:rPr lang="en-US" baseline="30000"/>
              <a:t>th</a:t>
            </a:r>
            <a:r>
              <a:rPr lang="en-US"/>
              <a:t> grade – Sophomore</a:t>
            </a:r>
          </a:p>
          <a:p>
            <a:r>
              <a:rPr lang="en-US"/>
              <a:t>11</a:t>
            </a:r>
            <a:r>
              <a:rPr lang="en-US" baseline="30000"/>
              <a:t>th</a:t>
            </a:r>
            <a:r>
              <a:rPr lang="en-US"/>
              <a:t> grade – Junior </a:t>
            </a:r>
          </a:p>
          <a:p>
            <a:r>
              <a:rPr lang="en-US"/>
              <a:t>12</a:t>
            </a:r>
            <a:r>
              <a:rPr lang="en-US" baseline="30000"/>
              <a:t>th</a:t>
            </a:r>
            <a:r>
              <a:rPr lang="en-US"/>
              <a:t> grade – Senior</a:t>
            </a:r>
          </a:p>
          <a:p>
            <a:endParaRPr lang="en-US"/>
          </a:p>
          <a:p>
            <a:r>
              <a:rPr lang="en-US" b="1"/>
              <a:t>Next year’s Freshman- Class of 2027</a:t>
            </a:r>
          </a:p>
        </p:txBody>
      </p:sp>
    </p:spTree>
    <p:extLst>
      <p:ext uri="{BB962C8B-B14F-4D97-AF65-F5344CB8AC3E}">
        <p14:creationId xmlns:p14="http://schemas.microsoft.com/office/powerpoint/2010/main" val="129882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7CDA-772A-4CF3-A488-04D0B719CE00}"/>
              </a:ext>
            </a:extLst>
          </p:cNvPr>
          <p:cNvSpPr>
            <a:spLocks noGrp="1"/>
          </p:cNvSpPr>
          <p:nvPr>
            <p:ph type="title"/>
          </p:nvPr>
        </p:nvSpPr>
        <p:spPr/>
        <p:txBody>
          <a:bodyPr>
            <a:normAutofit/>
          </a:bodyPr>
          <a:lstStyle/>
          <a:p>
            <a:r>
              <a:rPr lang="en-US" b="1"/>
              <a:t>High School Courses - Choices and Options</a:t>
            </a:r>
            <a:br>
              <a:rPr lang="en-US" b="1"/>
            </a:br>
            <a:endParaRPr lang="en-US" sz="2200" b="1"/>
          </a:p>
        </p:txBody>
      </p:sp>
      <p:sp>
        <p:nvSpPr>
          <p:cNvPr id="3" name="Content Placeholder 2">
            <a:extLst>
              <a:ext uri="{FF2B5EF4-FFF2-40B4-BE49-F238E27FC236}">
                <a16:creationId xmlns:a16="http://schemas.microsoft.com/office/drawing/2014/main" id="{88984305-6FB4-42C2-BB8E-DC6FA5A10B87}"/>
              </a:ext>
            </a:extLst>
          </p:cNvPr>
          <p:cNvSpPr>
            <a:spLocks noGrp="1"/>
          </p:cNvSpPr>
          <p:nvPr>
            <p:ph idx="1"/>
          </p:nvPr>
        </p:nvSpPr>
        <p:spPr>
          <a:xfrm>
            <a:off x="1383680" y="2389805"/>
            <a:ext cx="9970120" cy="4468195"/>
          </a:xfrm>
        </p:spPr>
        <p:txBody>
          <a:bodyPr>
            <a:normAutofit fontScale="62500" lnSpcReduction="20000"/>
          </a:bodyPr>
          <a:lstStyle/>
          <a:p>
            <a:r>
              <a:rPr lang="en-US" sz="3600" b="1"/>
              <a:t>There are opportunities to take combination of classes – standard classes, AP/IB, Running Start, Career and Technical Education, Online, </a:t>
            </a:r>
            <a:r>
              <a:rPr lang="en-US" sz="3600" b="1" err="1"/>
              <a:t>etc</a:t>
            </a:r>
            <a:r>
              <a:rPr lang="en-US" sz="3600" b="1"/>
              <a:t> – whatever best fits the student’s need (no “correct” or set pathway)</a:t>
            </a:r>
            <a:endParaRPr lang="en-US" sz="3400"/>
          </a:p>
          <a:p>
            <a:r>
              <a:rPr lang="en-US" sz="3400"/>
              <a:t>Admission requirements at colleges (university or technical) different</a:t>
            </a:r>
          </a:p>
          <a:p>
            <a:r>
              <a:rPr lang="en-US" sz="3400"/>
              <a:t>Research requirements for your pathway</a:t>
            </a:r>
          </a:p>
          <a:p>
            <a:r>
              <a:rPr lang="en-US" sz="3400"/>
              <a:t>Tailor classes to fit the need to individual student – no one size fits all</a:t>
            </a:r>
          </a:p>
          <a:p>
            <a:pPr lvl="1"/>
            <a:r>
              <a:rPr lang="en-US" sz="3400"/>
              <a:t>Individualized model of high school is part of US education philosophy</a:t>
            </a:r>
          </a:p>
          <a:p>
            <a:r>
              <a:rPr lang="en-US" sz="3400"/>
              <a:t>Standard College Preparation </a:t>
            </a:r>
          </a:p>
          <a:p>
            <a:r>
              <a:rPr lang="en-US" sz="3400"/>
              <a:t>Honors, </a:t>
            </a:r>
            <a:r>
              <a:rPr lang="en-US" sz="3400">
                <a:hlinkClick r:id="rId2"/>
              </a:rPr>
              <a:t>Advanced Placement, </a:t>
            </a:r>
            <a:r>
              <a:rPr lang="en-US" sz="3400"/>
              <a:t> and </a:t>
            </a:r>
            <a:r>
              <a:rPr lang="en-US" sz="3400">
                <a:hlinkClick r:id="rId3"/>
              </a:rPr>
              <a:t>International Baccalaureate (IB) </a:t>
            </a:r>
            <a:r>
              <a:rPr lang="en-US" sz="3400"/>
              <a:t> (College prep plus)</a:t>
            </a:r>
          </a:p>
          <a:p>
            <a:r>
              <a:rPr lang="en-US" sz="3400">
                <a:hlinkClick r:id="rId4"/>
              </a:rPr>
              <a:t>Running Start </a:t>
            </a:r>
            <a:r>
              <a:rPr lang="en-US" sz="3400"/>
              <a:t> (earn college credits in HS starting in 11</a:t>
            </a:r>
            <a:r>
              <a:rPr lang="en-US" sz="3400" baseline="30000"/>
              <a:t>th</a:t>
            </a:r>
            <a:r>
              <a:rPr lang="en-US" sz="3400"/>
              <a:t> and 12</a:t>
            </a:r>
            <a:r>
              <a:rPr lang="en-US" sz="3400" baseline="30000"/>
              <a:t>th</a:t>
            </a:r>
            <a:r>
              <a:rPr lang="en-US" sz="3400"/>
              <a:t> grade)</a:t>
            </a:r>
          </a:p>
          <a:p>
            <a:r>
              <a:rPr lang="en-US" sz="3400">
                <a:hlinkClick r:id="rId5"/>
              </a:rPr>
              <a:t>Online classes in HS</a:t>
            </a:r>
            <a:r>
              <a:rPr lang="en-US" sz="3400"/>
              <a:t> (district website)</a:t>
            </a:r>
          </a:p>
          <a:p>
            <a:r>
              <a:rPr lang="en-US" sz="3400">
                <a:hlinkClick r:id="rId6"/>
              </a:rPr>
              <a:t>Career and Technical Education</a:t>
            </a:r>
          </a:p>
          <a:p>
            <a:pPr marL="457200" lvl="1" indent="0">
              <a:buNone/>
            </a:pPr>
            <a:endParaRPr lang="en-US" sz="3400"/>
          </a:p>
          <a:p>
            <a:pPr lvl="1"/>
            <a:endParaRPr lang="en-US"/>
          </a:p>
        </p:txBody>
      </p:sp>
    </p:spTree>
    <p:extLst>
      <p:ext uri="{BB962C8B-B14F-4D97-AF65-F5344CB8AC3E}">
        <p14:creationId xmlns:p14="http://schemas.microsoft.com/office/powerpoint/2010/main" val="558813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A348-7046-485E-9543-890E49068F33}"/>
              </a:ext>
            </a:extLst>
          </p:cNvPr>
          <p:cNvSpPr>
            <a:spLocks noGrp="1"/>
          </p:cNvSpPr>
          <p:nvPr>
            <p:ph type="title"/>
          </p:nvPr>
        </p:nvSpPr>
        <p:spPr/>
        <p:txBody>
          <a:bodyPr/>
          <a:lstStyle/>
          <a:p>
            <a:r>
              <a:rPr lang="en-US"/>
              <a:t>How do you earn high school credits?</a:t>
            </a:r>
          </a:p>
        </p:txBody>
      </p:sp>
      <p:sp>
        <p:nvSpPr>
          <p:cNvPr id="3" name="Content Placeholder 2">
            <a:extLst>
              <a:ext uri="{FF2B5EF4-FFF2-40B4-BE49-F238E27FC236}">
                <a16:creationId xmlns:a16="http://schemas.microsoft.com/office/drawing/2014/main" id="{422D63CF-0583-4B4D-8832-DBB23EB4FDBF}"/>
              </a:ext>
            </a:extLst>
          </p:cNvPr>
          <p:cNvSpPr>
            <a:spLocks noGrp="1"/>
          </p:cNvSpPr>
          <p:nvPr>
            <p:ph idx="1"/>
          </p:nvPr>
        </p:nvSpPr>
        <p:spPr>
          <a:xfrm>
            <a:off x="1523651" y="2290517"/>
            <a:ext cx="9886339" cy="4304386"/>
          </a:xfrm>
        </p:spPr>
        <p:txBody>
          <a:bodyPr>
            <a:normAutofit lnSpcReduction="10000"/>
          </a:bodyPr>
          <a:lstStyle/>
          <a:p>
            <a:r>
              <a:rPr lang="en-US" dirty="0"/>
              <a:t>Each semester = ½ credit</a:t>
            </a:r>
          </a:p>
          <a:p>
            <a:r>
              <a:rPr lang="en-US" dirty="0"/>
              <a:t>1 completed year – 1 credit so 1 year of 9</a:t>
            </a:r>
            <a:r>
              <a:rPr lang="en-US" baseline="30000" dirty="0"/>
              <a:t>th</a:t>
            </a:r>
            <a:r>
              <a:rPr lang="en-US" dirty="0"/>
              <a:t> grade passing ELA will be 1 credit</a:t>
            </a:r>
          </a:p>
          <a:p>
            <a:r>
              <a:rPr lang="en-US" dirty="0"/>
              <a:t>Students take 7 classes each semester so can earn 3.5 credits per semester (with passing grade in all classes) and 7 credits each year</a:t>
            </a:r>
          </a:p>
          <a:p>
            <a:r>
              <a:rPr lang="en-US" dirty="0"/>
              <a:t>If a student does not earn the credits required to graduate for his/her assigned graduation year after 4 years in high school, they can continue in high school to earn credits and graduate.  (5</a:t>
            </a:r>
            <a:r>
              <a:rPr lang="en-US" baseline="30000" dirty="0"/>
              <a:t>th</a:t>
            </a:r>
            <a:r>
              <a:rPr lang="en-US" dirty="0"/>
              <a:t> year in HS)</a:t>
            </a:r>
          </a:p>
          <a:p>
            <a:pPr marL="0" indent="0">
              <a:buNone/>
            </a:pPr>
            <a:endParaRPr lang="en-US" dirty="0"/>
          </a:p>
          <a:p>
            <a:endParaRPr lang="en-US" dirty="0"/>
          </a:p>
        </p:txBody>
      </p:sp>
    </p:spTree>
    <p:extLst>
      <p:ext uri="{BB962C8B-B14F-4D97-AF65-F5344CB8AC3E}">
        <p14:creationId xmlns:p14="http://schemas.microsoft.com/office/powerpoint/2010/main" val="265576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1797-167B-4810-9168-9A128A8F4BFD}"/>
              </a:ext>
            </a:extLst>
          </p:cNvPr>
          <p:cNvSpPr>
            <a:spLocks noGrp="1"/>
          </p:cNvSpPr>
          <p:nvPr>
            <p:ph type="title"/>
          </p:nvPr>
        </p:nvSpPr>
        <p:spPr>
          <a:xfrm>
            <a:off x="526640" y="1665332"/>
            <a:ext cx="10668102" cy="1049235"/>
          </a:xfrm>
        </p:spPr>
        <p:txBody>
          <a:bodyPr>
            <a:normAutofit fontScale="90000"/>
          </a:bodyPr>
          <a:lstStyle/>
          <a:p>
            <a:br>
              <a:rPr lang="en-US"/>
            </a:br>
            <a:r>
              <a:rPr lang="en-US" sz="4000" b="1"/>
              <a:t>How to graduate from High School? </a:t>
            </a:r>
            <a:br>
              <a:rPr lang="en-US" sz="4000" b="1"/>
            </a:br>
            <a:r>
              <a:rPr lang="en-US" sz="4000"/>
              <a:t>Earn Credits (</a:t>
            </a:r>
            <a:r>
              <a:rPr lang="en-US" sz="4000">
                <a:hlinkClick r:id="rId3"/>
              </a:rPr>
              <a:t>WA state requires 24 credits to graduate</a:t>
            </a:r>
            <a:r>
              <a:rPr lang="en-US" sz="4000"/>
              <a:t>)</a:t>
            </a:r>
            <a:br>
              <a:rPr lang="en-US"/>
            </a:br>
            <a:endParaRPr lang="en-US" i="1"/>
          </a:p>
        </p:txBody>
      </p:sp>
      <p:sp>
        <p:nvSpPr>
          <p:cNvPr id="3" name="Content Placeholder 2">
            <a:extLst>
              <a:ext uri="{FF2B5EF4-FFF2-40B4-BE49-F238E27FC236}">
                <a16:creationId xmlns:a16="http://schemas.microsoft.com/office/drawing/2014/main" id="{AE028FC2-D32E-43B0-AC03-64BADF070B5C}"/>
              </a:ext>
            </a:extLst>
          </p:cNvPr>
          <p:cNvSpPr>
            <a:spLocks noGrp="1"/>
          </p:cNvSpPr>
          <p:nvPr>
            <p:ph idx="1"/>
          </p:nvPr>
        </p:nvSpPr>
        <p:spPr>
          <a:xfrm>
            <a:off x="863992" y="2710261"/>
            <a:ext cx="11416785" cy="4964813"/>
          </a:xfrm>
        </p:spPr>
        <p:txBody>
          <a:bodyPr>
            <a:normAutofit/>
          </a:bodyPr>
          <a:lstStyle/>
          <a:p>
            <a:r>
              <a:rPr lang="en-US" sz="2400"/>
              <a:t>Students need to earn a minimum number of high school credits to graduate</a:t>
            </a:r>
          </a:p>
          <a:p>
            <a:r>
              <a:rPr lang="en-US" sz="2400"/>
              <a:t>Credits show that students have met academic requirements by passing a course</a:t>
            </a:r>
          </a:p>
          <a:p>
            <a:r>
              <a:rPr lang="en-US" sz="2400"/>
              <a:t>Passing grade is A, B, C or D</a:t>
            </a:r>
          </a:p>
          <a:p>
            <a:r>
              <a:rPr lang="en-US" sz="2400"/>
              <a:t>Percentage that will determine “F” grade is determined by teacher – please check each teacher’s syllabus.  May vary but usually 59.9% or lower</a:t>
            </a:r>
          </a:p>
        </p:txBody>
      </p:sp>
    </p:spTree>
    <p:extLst>
      <p:ext uri="{BB962C8B-B14F-4D97-AF65-F5344CB8AC3E}">
        <p14:creationId xmlns:p14="http://schemas.microsoft.com/office/powerpoint/2010/main" val="1034252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34179CF6-94E0-4C31-B884-7E46BF177EAE}"/>
              </a:ext>
            </a:extLst>
          </p:cNvPr>
          <p:cNvGraphicFramePr>
            <a:graphicFrameLocks noGrp="1"/>
          </p:cNvGraphicFramePr>
          <p:nvPr>
            <p:ph idx="1"/>
          </p:nvPr>
        </p:nvGraphicFramePr>
        <p:xfrm>
          <a:off x="456259" y="399226"/>
          <a:ext cx="11652344" cy="5771877"/>
        </p:xfrm>
        <a:graphic>
          <a:graphicData uri="http://schemas.openxmlformats.org/drawingml/2006/table">
            <a:tbl>
              <a:tblPr firstRow="1" bandRow="1">
                <a:tableStyleId>{5C22544A-7EE6-4342-B048-85BDC9FD1C3A}</a:tableStyleId>
              </a:tblPr>
              <a:tblGrid>
                <a:gridCol w="2681071">
                  <a:extLst>
                    <a:ext uri="{9D8B030D-6E8A-4147-A177-3AD203B41FA5}">
                      <a16:colId xmlns:a16="http://schemas.microsoft.com/office/drawing/2014/main" val="441632084"/>
                    </a:ext>
                  </a:extLst>
                </a:gridCol>
                <a:gridCol w="4187262">
                  <a:extLst>
                    <a:ext uri="{9D8B030D-6E8A-4147-A177-3AD203B41FA5}">
                      <a16:colId xmlns:a16="http://schemas.microsoft.com/office/drawing/2014/main" val="2670337089"/>
                    </a:ext>
                  </a:extLst>
                </a:gridCol>
                <a:gridCol w="4784011">
                  <a:extLst>
                    <a:ext uri="{9D8B030D-6E8A-4147-A177-3AD203B41FA5}">
                      <a16:colId xmlns:a16="http://schemas.microsoft.com/office/drawing/2014/main" val="363141681"/>
                    </a:ext>
                  </a:extLst>
                </a:gridCol>
              </a:tblGrid>
              <a:tr h="603189">
                <a:tc>
                  <a:txBody>
                    <a:bodyPr/>
                    <a:lstStyle/>
                    <a:p>
                      <a:r>
                        <a:rPr lang="en-US"/>
                        <a:t>Class</a:t>
                      </a:r>
                    </a:p>
                  </a:txBody>
                  <a:tcPr/>
                </a:tc>
                <a:tc>
                  <a:txBody>
                    <a:bodyPr/>
                    <a:lstStyle/>
                    <a:p>
                      <a:r>
                        <a:rPr lang="en-US"/>
                        <a:t>Required credits to earn high school Diploma at all ISD high schools</a:t>
                      </a:r>
                    </a:p>
                  </a:txBody>
                  <a:tcPr/>
                </a:tc>
                <a:tc>
                  <a:txBody>
                    <a:bodyPr/>
                    <a:lstStyle/>
                    <a:p>
                      <a:r>
                        <a:rPr lang="en-US"/>
                        <a:t>Required credits to enter a 4 year college or university*</a:t>
                      </a:r>
                    </a:p>
                  </a:txBody>
                  <a:tcPr/>
                </a:tc>
                <a:extLst>
                  <a:ext uri="{0D108BD9-81ED-4DB2-BD59-A6C34878D82A}">
                    <a16:rowId xmlns:a16="http://schemas.microsoft.com/office/drawing/2014/main" val="2417926536"/>
                  </a:ext>
                </a:extLst>
              </a:tr>
              <a:tr h="344679">
                <a:tc>
                  <a:txBody>
                    <a:bodyPr/>
                    <a:lstStyle/>
                    <a:p>
                      <a:r>
                        <a:rPr lang="en-US"/>
                        <a:t>English Language Arts</a:t>
                      </a:r>
                    </a:p>
                  </a:txBody>
                  <a:tcPr/>
                </a:tc>
                <a:tc>
                  <a:txBody>
                    <a:bodyPr/>
                    <a:lstStyle/>
                    <a:p>
                      <a:r>
                        <a:rPr lang="en-US"/>
                        <a:t>4</a:t>
                      </a:r>
                    </a:p>
                  </a:txBody>
                  <a:tcPr/>
                </a:tc>
                <a:tc>
                  <a:txBody>
                    <a:bodyPr/>
                    <a:lstStyle/>
                    <a:p>
                      <a:r>
                        <a:rPr lang="en-US"/>
                        <a:t>4</a:t>
                      </a:r>
                    </a:p>
                  </a:txBody>
                  <a:tcPr/>
                </a:tc>
                <a:extLst>
                  <a:ext uri="{0D108BD9-81ED-4DB2-BD59-A6C34878D82A}">
                    <a16:rowId xmlns:a16="http://schemas.microsoft.com/office/drawing/2014/main" val="362265890"/>
                  </a:ext>
                </a:extLst>
              </a:tr>
              <a:tr h="603189">
                <a:tc>
                  <a:txBody>
                    <a:bodyPr/>
                    <a:lstStyle/>
                    <a:p>
                      <a:r>
                        <a:rPr lang="en-US"/>
                        <a:t>Social Studies</a:t>
                      </a:r>
                    </a:p>
                  </a:txBody>
                  <a:tcPr/>
                </a:tc>
                <a:tc>
                  <a:txBody>
                    <a:bodyPr/>
                    <a:lstStyle/>
                    <a:p>
                      <a:r>
                        <a:rPr lang="en-US"/>
                        <a:t>3 (1.5 World History, 1.0 US History and 0.5 credit Civics)</a:t>
                      </a:r>
                    </a:p>
                  </a:txBody>
                  <a:tcPr/>
                </a:tc>
                <a:tc>
                  <a:txBody>
                    <a:bodyPr/>
                    <a:lstStyle/>
                    <a:p>
                      <a:r>
                        <a:rPr lang="en-US"/>
                        <a:t>3-4</a:t>
                      </a:r>
                    </a:p>
                  </a:txBody>
                  <a:tcPr/>
                </a:tc>
                <a:extLst>
                  <a:ext uri="{0D108BD9-81ED-4DB2-BD59-A6C34878D82A}">
                    <a16:rowId xmlns:a16="http://schemas.microsoft.com/office/drawing/2014/main" val="1487866344"/>
                  </a:ext>
                </a:extLst>
              </a:tr>
              <a:tr h="603189">
                <a:tc>
                  <a:txBody>
                    <a:bodyPr/>
                    <a:lstStyle/>
                    <a:p>
                      <a:r>
                        <a:rPr lang="en-US"/>
                        <a:t>Math</a:t>
                      </a:r>
                    </a:p>
                  </a:txBody>
                  <a:tcPr/>
                </a:tc>
                <a:tc>
                  <a:txBody>
                    <a:bodyPr/>
                    <a:lstStyle/>
                    <a:p>
                      <a:r>
                        <a:rPr lang="en-US"/>
                        <a:t>3 (Minimum – Algebra 1, Geometry, Algebra 2 to graduate HS)</a:t>
                      </a:r>
                    </a:p>
                  </a:txBody>
                  <a:tcPr/>
                </a:tc>
                <a:tc>
                  <a:txBody>
                    <a:bodyPr/>
                    <a:lstStyle/>
                    <a:p>
                      <a:r>
                        <a:rPr lang="en-US"/>
                        <a:t>3-4 credits (minimum Algebra 2 and generally need math class in senior year)</a:t>
                      </a:r>
                    </a:p>
                  </a:txBody>
                  <a:tcPr/>
                </a:tc>
                <a:extLst>
                  <a:ext uri="{0D108BD9-81ED-4DB2-BD59-A6C34878D82A}">
                    <a16:rowId xmlns:a16="http://schemas.microsoft.com/office/drawing/2014/main" val="141693028"/>
                  </a:ext>
                </a:extLst>
              </a:tr>
              <a:tr h="344679">
                <a:tc>
                  <a:txBody>
                    <a:bodyPr/>
                    <a:lstStyle/>
                    <a:p>
                      <a:r>
                        <a:rPr lang="en-US"/>
                        <a:t>Science</a:t>
                      </a:r>
                    </a:p>
                  </a:txBody>
                  <a:tcPr/>
                </a:tc>
                <a:tc>
                  <a:txBody>
                    <a:bodyPr/>
                    <a:lstStyle/>
                    <a:p>
                      <a:r>
                        <a:rPr lang="en-US"/>
                        <a:t>3 (2 lab sciences and 1 other)</a:t>
                      </a:r>
                    </a:p>
                  </a:txBody>
                  <a:tcPr/>
                </a:tc>
                <a:tc>
                  <a:txBody>
                    <a:bodyPr/>
                    <a:lstStyle/>
                    <a:p>
                      <a:r>
                        <a:rPr lang="en-US"/>
                        <a:t>3 (Biology, Chemistry or Physics, 1 other)</a:t>
                      </a:r>
                    </a:p>
                  </a:txBody>
                  <a:tcPr/>
                </a:tc>
                <a:extLst>
                  <a:ext uri="{0D108BD9-81ED-4DB2-BD59-A6C34878D82A}">
                    <a16:rowId xmlns:a16="http://schemas.microsoft.com/office/drawing/2014/main" val="1740763359"/>
                  </a:ext>
                </a:extLst>
              </a:tr>
              <a:tr h="603189">
                <a:tc>
                  <a:txBody>
                    <a:bodyPr/>
                    <a:lstStyle/>
                    <a:p>
                      <a:r>
                        <a:rPr lang="en-US"/>
                        <a:t>World Language</a:t>
                      </a:r>
                    </a:p>
                  </a:txBody>
                  <a:tcPr/>
                </a:tc>
                <a:tc>
                  <a:txBody>
                    <a:bodyPr/>
                    <a:lstStyle/>
                    <a:p>
                      <a:r>
                        <a:rPr lang="en-US"/>
                        <a:t>2 (can be earned in middle or high)</a:t>
                      </a:r>
                    </a:p>
                  </a:txBody>
                  <a:tcPr/>
                </a:tc>
                <a:tc>
                  <a:txBody>
                    <a:bodyPr/>
                    <a:lstStyle/>
                    <a:p>
                      <a:r>
                        <a:rPr lang="en-US"/>
                        <a:t>2 (students can take test in native language for up to 4 credits)</a:t>
                      </a:r>
                    </a:p>
                  </a:txBody>
                  <a:tcPr/>
                </a:tc>
                <a:extLst>
                  <a:ext uri="{0D108BD9-81ED-4DB2-BD59-A6C34878D82A}">
                    <a16:rowId xmlns:a16="http://schemas.microsoft.com/office/drawing/2014/main" val="4182081828"/>
                  </a:ext>
                </a:extLst>
              </a:tr>
              <a:tr h="603189">
                <a:tc>
                  <a:txBody>
                    <a:bodyPr/>
                    <a:lstStyle/>
                    <a:p>
                      <a:r>
                        <a:rPr lang="en-US"/>
                        <a:t>Art</a:t>
                      </a:r>
                    </a:p>
                  </a:txBody>
                  <a:tcPr/>
                </a:tc>
                <a:tc>
                  <a:txBody>
                    <a:bodyPr/>
                    <a:lstStyle/>
                    <a:p>
                      <a:r>
                        <a:rPr lang="en-US"/>
                        <a:t>2 (any combination of Fine, Visual, Performing)</a:t>
                      </a:r>
                    </a:p>
                  </a:txBody>
                  <a:tcPr/>
                </a:tc>
                <a:tc>
                  <a:txBody>
                    <a:bodyPr/>
                    <a:lstStyle/>
                    <a:p>
                      <a:r>
                        <a:rPr lang="en-US"/>
                        <a:t>1 (Fine, Visual or Performing art)</a:t>
                      </a:r>
                    </a:p>
                  </a:txBody>
                  <a:tcPr/>
                </a:tc>
                <a:extLst>
                  <a:ext uri="{0D108BD9-81ED-4DB2-BD59-A6C34878D82A}">
                    <a16:rowId xmlns:a16="http://schemas.microsoft.com/office/drawing/2014/main" val="3491516300"/>
                  </a:ext>
                </a:extLst>
              </a:tr>
              <a:tr h="344679">
                <a:tc>
                  <a:txBody>
                    <a:bodyPr/>
                    <a:lstStyle/>
                    <a:p>
                      <a:r>
                        <a:rPr lang="en-US"/>
                        <a:t>PE/Health credit</a:t>
                      </a:r>
                    </a:p>
                  </a:txBody>
                  <a:tcPr/>
                </a:tc>
                <a:tc>
                  <a:txBody>
                    <a:bodyPr/>
                    <a:lstStyle/>
                    <a:p>
                      <a:r>
                        <a:rPr lang="en-US"/>
                        <a:t>1.5 of PE and 0.5 Health</a:t>
                      </a:r>
                    </a:p>
                  </a:txBody>
                  <a:tcPr/>
                </a:tc>
                <a:tc>
                  <a:txBody>
                    <a:bodyPr/>
                    <a:lstStyle/>
                    <a:p>
                      <a:endParaRPr lang="en-US"/>
                    </a:p>
                  </a:txBody>
                  <a:tcPr/>
                </a:tc>
                <a:extLst>
                  <a:ext uri="{0D108BD9-81ED-4DB2-BD59-A6C34878D82A}">
                    <a16:rowId xmlns:a16="http://schemas.microsoft.com/office/drawing/2014/main" val="4076270444"/>
                  </a:ext>
                </a:extLst>
              </a:tr>
              <a:tr h="603189">
                <a:tc>
                  <a:txBody>
                    <a:bodyPr/>
                    <a:lstStyle/>
                    <a:p>
                      <a:r>
                        <a:rPr lang="en-US"/>
                        <a:t>Career and Technical Education (CTE)</a:t>
                      </a:r>
                    </a:p>
                  </a:txBody>
                  <a:tcPr/>
                </a:tc>
                <a:tc>
                  <a:txBody>
                    <a:bodyPr/>
                    <a:lstStyle/>
                    <a:p>
                      <a:r>
                        <a:rPr lang="en-US"/>
                        <a:t>1 (many options in high school)</a:t>
                      </a:r>
                    </a:p>
                  </a:txBody>
                  <a:tcPr/>
                </a:tc>
                <a:tc>
                  <a:txBody>
                    <a:bodyPr/>
                    <a:lstStyle/>
                    <a:p>
                      <a:endParaRPr lang="en-US"/>
                    </a:p>
                  </a:txBody>
                  <a:tcPr/>
                </a:tc>
                <a:extLst>
                  <a:ext uri="{0D108BD9-81ED-4DB2-BD59-A6C34878D82A}">
                    <a16:rowId xmlns:a16="http://schemas.microsoft.com/office/drawing/2014/main" val="2668405323"/>
                  </a:ext>
                </a:extLst>
              </a:tr>
              <a:tr h="834117">
                <a:tc>
                  <a:txBody>
                    <a:bodyPr/>
                    <a:lstStyle/>
                    <a:p>
                      <a:r>
                        <a:rPr lang="en-US"/>
                        <a:t>Elective credit</a:t>
                      </a:r>
                    </a:p>
                    <a:p>
                      <a:r>
                        <a:rPr lang="en-US"/>
                        <a:t>(any course)</a:t>
                      </a:r>
                    </a:p>
                  </a:txBody>
                  <a:tcPr/>
                </a:tc>
                <a:tc>
                  <a:txBody>
                    <a:bodyPr/>
                    <a:lstStyle/>
                    <a:p>
                      <a:r>
                        <a:rPr lang="en-US"/>
                        <a:t>4 credits </a:t>
                      </a:r>
                    </a:p>
                  </a:txBody>
                  <a:tcPr/>
                </a:tc>
                <a:tc>
                  <a:txBody>
                    <a:bodyPr/>
                    <a:lstStyle/>
                    <a:p>
                      <a:r>
                        <a:rPr lang="en-US" sz="1400"/>
                        <a:t>Not required for college entrance but provide opportunities for students to demonstrate and explore their learning</a:t>
                      </a:r>
                    </a:p>
                  </a:txBody>
                  <a:tcPr/>
                </a:tc>
                <a:extLst>
                  <a:ext uri="{0D108BD9-81ED-4DB2-BD59-A6C34878D82A}">
                    <a16:rowId xmlns:a16="http://schemas.microsoft.com/office/drawing/2014/main" val="4202356738"/>
                  </a:ext>
                </a:extLst>
              </a:tr>
            </a:tbl>
          </a:graphicData>
        </a:graphic>
      </p:graphicFrame>
      <p:sp>
        <p:nvSpPr>
          <p:cNvPr id="9" name="TextBox 8">
            <a:extLst>
              <a:ext uri="{FF2B5EF4-FFF2-40B4-BE49-F238E27FC236}">
                <a16:creationId xmlns:a16="http://schemas.microsoft.com/office/drawing/2014/main" id="{B9C2D0BC-3C59-49B8-90CA-0C47413F4053}"/>
              </a:ext>
            </a:extLst>
          </p:cNvPr>
          <p:cNvSpPr txBox="1"/>
          <p:nvPr/>
        </p:nvSpPr>
        <p:spPr>
          <a:xfrm>
            <a:off x="0" y="6171103"/>
            <a:ext cx="12191999" cy="677108"/>
          </a:xfrm>
          <a:prstGeom prst="rect">
            <a:avLst/>
          </a:prstGeom>
          <a:noFill/>
        </p:spPr>
        <p:txBody>
          <a:bodyPr wrap="square" rtlCol="0">
            <a:spAutoFit/>
          </a:bodyPr>
          <a:lstStyle/>
          <a:p>
            <a:r>
              <a:rPr lang="en-US" sz="2000"/>
              <a:t>All regular, honors, AP and IB courses meet college entrance requirements.</a:t>
            </a:r>
          </a:p>
          <a:p>
            <a:r>
              <a:rPr lang="en-US" b="1"/>
              <a:t>Check individual college for credit requirements and types of courses specific to college program or university.</a:t>
            </a:r>
          </a:p>
        </p:txBody>
      </p:sp>
    </p:spTree>
    <p:extLst>
      <p:ext uri="{BB962C8B-B14F-4D97-AF65-F5344CB8AC3E}">
        <p14:creationId xmlns:p14="http://schemas.microsoft.com/office/powerpoint/2010/main" val="849270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BFB7-A429-41F3-8959-FA42E68A7564}"/>
              </a:ext>
            </a:extLst>
          </p:cNvPr>
          <p:cNvSpPr>
            <a:spLocks noGrp="1"/>
          </p:cNvSpPr>
          <p:nvPr>
            <p:ph type="title"/>
          </p:nvPr>
        </p:nvSpPr>
        <p:spPr/>
        <p:txBody>
          <a:bodyPr>
            <a:normAutofit fontScale="90000"/>
          </a:bodyPr>
          <a:lstStyle/>
          <a:p>
            <a:r>
              <a:rPr lang="en-US" dirty="0"/>
              <a:t>Volunteer Opportunities or</a:t>
            </a:r>
            <a:br>
              <a:rPr lang="en-US" dirty="0"/>
            </a:br>
            <a:r>
              <a:rPr lang="en-US" dirty="0"/>
              <a:t> Keeping Connected</a:t>
            </a:r>
          </a:p>
        </p:txBody>
      </p:sp>
      <p:sp>
        <p:nvSpPr>
          <p:cNvPr id="3" name="Content Placeholder 2">
            <a:extLst>
              <a:ext uri="{FF2B5EF4-FFF2-40B4-BE49-F238E27FC236}">
                <a16:creationId xmlns:a16="http://schemas.microsoft.com/office/drawing/2014/main" id="{244716D3-9B1E-473F-B880-4B7FD3E8436A}"/>
              </a:ext>
            </a:extLst>
          </p:cNvPr>
          <p:cNvSpPr>
            <a:spLocks noGrp="1"/>
          </p:cNvSpPr>
          <p:nvPr>
            <p:ph idx="1"/>
          </p:nvPr>
        </p:nvSpPr>
        <p:spPr/>
        <p:txBody>
          <a:bodyPr>
            <a:normAutofit fontScale="92500" lnSpcReduction="10000"/>
          </a:bodyPr>
          <a:lstStyle/>
          <a:p>
            <a:r>
              <a:rPr lang="en-US" dirty="0">
                <a:sym typeface="Wingdings" panose="05000000000000000000" pitchFamily="2" charset="2"/>
              </a:rPr>
              <a:t>Join PTSA – follow Facebook group.  Especially important at high school since many important dates to keep track off and the PTSA posts reminders and opportunities for SAT/PSAT tests, college applications and such</a:t>
            </a:r>
          </a:p>
          <a:p>
            <a:r>
              <a:rPr lang="en-US" dirty="0"/>
              <a:t>Few volunteer opportunities in high school but more volunteer opportunities via the PTSA</a:t>
            </a:r>
          </a:p>
          <a:p>
            <a:r>
              <a:rPr lang="en-US" dirty="0"/>
              <a:t>Read the school announcements sent via email (Sign up to get a school announcements sent to you if you are not received them)</a:t>
            </a:r>
          </a:p>
          <a:p>
            <a:r>
              <a:rPr lang="en-US" dirty="0"/>
              <a:t>Join district or school’s social media groups (more frequent or timely reminders)</a:t>
            </a:r>
          </a:p>
          <a:p>
            <a:pPr marL="0" indent="0">
              <a:buNone/>
            </a:pPr>
            <a:endParaRPr lang="en-US" dirty="0">
              <a:sym typeface="Wingdings" panose="05000000000000000000" pitchFamily="2" charset="2"/>
            </a:endParaRPr>
          </a:p>
        </p:txBody>
      </p:sp>
    </p:spTree>
    <p:extLst>
      <p:ext uri="{BB962C8B-B14F-4D97-AF65-F5344CB8AC3E}">
        <p14:creationId xmlns:p14="http://schemas.microsoft.com/office/powerpoint/2010/main" val="45695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8E9D8-BF30-4C48-B696-0153884D9731}"/>
              </a:ext>
            </a:extLst>
          </p:cNvPr>
          <p:cNvPicPr>
            <a:picLocks noChangeAspect="1"/>
          </p:cNvPicPr>
          <p:nvPr/>
        </p:nvPicPr>
        <p:blipFill>
          <a:blip r:embed="rId2"/>
          <a:stretch>
            <a:fillRect/>
          </a:stretch>
        </p:blipFill>
        <p:spPr>
          <a:xfrm>
            <a:off x="5055383" y="39146"/>
            <a:ext cx="7055994" cy="2853774"/>
          </a:xfrm>
          <a:prstGeom prst="rect">
            <a:avLst/>
          </a:prstGeom>
        </p:spPr>
      </p:pic>
      <p:sp>
        <p:nvSpPr>
          <p:cNvPr id="2" name="Title 1">
            <a:extLst>
              <a:ext uri="{FF2B5EF4-FFF2-40B4-BE49-F238E27FC236}">
                <a16:creationId xmlns:a16="http://schemas.microsoft.com/office/drawing/2014/main" id="{40F86128-46D4-4C37-9B55-FBAB9C308A43}"/>
              </a:ext>
            </a:extLst>
          </p:cNvPr>
          <p:cNvSpPr>
            <a:spLocks noGrp="1"/>
          </p:cNvSpPr>
          <p:nvPr>
            <p:ph type="title"/>
          </p:nvPr>
        </p:nvSpPr>
        <p:spPr>
          <a:xfrm>
            <a:off x="474921" y="1073444"/>
            <a:ext cx="10515600" cy="1282674"/>
          </a:xfrm>
        </p:spPr>
        <p:txBody>
          <a:bodyPr/>
          <a:lstStyle/>
          <a:p>
            <a:r>
              <a:rPr lang="en-US" dirty="0"/>
              <a:t>General Info</a:t>
            </a:r>
          </a:p>
        </p:txBody>
      </p:sp>
      <p:sp>
        <p:nvSpPr>
          <p:cNvPr id="3" name="Content Placeholder 2">
            <a:extLst>
              <a:ext uri="{FF2B5EF4-FFF2-40B4-BE49-F238E27FC236}">
                <a16:creationId xmlns:a16="http://schemas.microsoft.com/office/drawing/2014/main" id="{D9732C7B-26E5-4858-BD1D-C5973A464CBE}"/>
              </a:ext>
            </a:extLst>
          </p:cNvPr>
          <p:cNvSpPr>
            <a:spLocks noGrp="1"/>
          </p:cNvSpPr>
          <p:nvPr>
            <p:ph idx="1"/>
          </p:nvPr>
        </p:nvSpPr>
        <p:spPr>
          <a:xfrm>
            <a:off x="330846" y="2073031"/>
            <a:ext cx="9601196" cy="3318936"/>
          </a:xfrm>
        </p:spPr>
        <p:txBody>
          <a:bodyPr vert="horz" lIns="91440" tIns="45720" rIns="91440" bIns="45720" rtlCol="0" anchor="t">
            <a:normAutofit lnSpcReduction="10000"/>
          </a:bodyPr>
          <a:lstStyle/>
          <a:p>
            <a:pPr lvl="1">
              <a:buFont typeface="Wingdings" panose="05000000000000000000" pitchFamily="2" charset="2"/>
              <a:buChar char="ü"/>
            </a:pPr>
            <a:r>
              <a:rPr lang="en-US" dirty="0">
                <a:hlinkClick r:id="rId3"/>
              </a:rPr>
              <a:t>District Website</a:t>
            </a:r>
            <a:endParaRPr lang="en-US" dirty="0">
              <a:cs typeface="Calibri"/>
            </a:endParaRPr>
          </a:p>
          <a:p>
            <a:pPr lvl="1">
              <a:buFont typeface="Wingdings" panose="05000000000000000000" pitchFamily="2" charset="2"/>
              <a:buChar char="ü"/>
            </a:pPr>
            <a:r>
              <a:rPr lang="en-US" dirty="0"/>
              <a:t>Google translate</a:t>
            </a:r>
          </a:p>
          <a:p>
            <a:pPr lvl="1">
              <a:buFont typeface="Wingdings" panose="05000000000000000000" pitchFamily="2" charset="2"/>
              <a:buChar char="ü"/>
            </a:pPr>
            <a:r>
              <a:rPr lang="en-US" dirty="0">
                <a:solidFill>
                  <a:srgbClr val="0FA1B8"/>
                </a:solidFill>
                <a:hlinkClick r:id="rId4"/>
              </a:rPr>
              <a:t>Cultural and Family Partnerships - Issaquah School District 411 (isd411.org)</a:t>
            </a:r>
            <a:endParaRPr lang="en-US" dirty="0">
              <a:cs typeface="Calibri"/>
            </a:endParaRPr>
          </a:p>
          <a:p>
            <a:pPr lvl="1">
              <a:buFont typeface="Wingdings" panose="05000000000000000000" pitchFamily="2" charset="2"/>
              <a:buChar char="ü"/>
            </a:pPr>
            <a:r>
              <a:rPr lang="en-US" dirty="0"/>
              <a:t>Events and Workshop page</a:t>
            </a:r>
          </a:p>
          <a:p>
            <a:pPr lvl="1">
              <a:buFont typeface="Wingdings" panose="05000000000000000000" pitchFamily="2" charset="2"/>
              <a:buChar char="ü"/>
            </a:pPr>
            <a:r>
              <a:rPr lang="en-US" dirty="0"/>
              <a:t>Contact information</a:t>
            </a:r>
          </a:p>
          <a:p>
            <a:pPr lvl="1">
              <a:buFont typeface="Wingdings" panose="05000000000000000000" pitchFamily="2" charset="2"/>
              <a:buChar char="ü"/>
            </a:pPr>
            <a:r>
              <a:rPr lang="en-US" dirty="0">
                <a:hlinkClick r:id="rId5"/>
              </a:rPr>
              <a:t>Resources</a:t>
            </a:r>
            <a:endParaRPr lang="en-US" dirty="0">
              <a:cs typeface="Calibri"/>
            </a:endParaRPr>
          </a:p>
          <a:p>
            <a:pPr lvl="1">
              <a:buFont typeface="Wingdings" panose="05000000000000000000" pitchFamily="2" charset="2"/>
              <a:buChar char="ü"/>
            </a:pPr>
            <a:r>
              <a:rPr lang="en-US" dirty="0">
                <a:cs typeface="Calibri"/>
                <a:hlinkClick r:id="rId6"/>
              </a:rPr>
              <a:t>Who to Contact</a:t>
            </a:r>
          </a:p>
          <a:p>
            <a:pPr lvl="1">
              <a:buFont typeface="Wingdings" panose="05000000000000000000" pitchFamily="2" charset="2"/>
              <a:buChar char="ü"/>
            </a:pPr>
            <a:r>
              <a:rPr lang="en-US" dirty="0">
                <a:cs typeface="Calibri"/>
                <a:hlinkClick r:id="rId7"/>
              </a:rPr>
              <a:t>Issues, Questions or Concerns</a:t>
            </a:r>
          </a:p>
          <a:p>
            <a:pPr lvl="1">
              <a:buFont typeface="Wingdings" panose="05000000000000000000" pitchFamily="2" charset="2"/>
              <a:buChar char="ü"/>
            </a:pPr>
            <a:endParaRPr lang="en-US" dirty="0">
              <a:cs typeface="Calibri"/>
            </a:endParaRPr>
          </a:p>
        </p:txBody>
      </p:sp>
      <p:pic>
        <p:nvPicPr>
          <p:cNvPr id="5" name="Picture 4">
            <a:extLst>
              <a:ext uri="{FF2B5EF4-FFF2-40B4-BE49-F238E27FC236}">
                <a16:creationId xmlns:a16="http://schemas.microsoft.com/office/drawing/2014/main" id="{D9CA6E20-7009-4697-8AAF-B46DD4C428FE}"/>
              </a:ext>
            </a:extLst>
          </p:cNvPr>
          <p:cNvPicPr>
            <a:picLocks noChangeAspect="1"/>
          </p:cNvPicPr>
          <p:nvPr/>
        </p:nvPicPr>
        <p:blipFill>
          <a:blip r:embed="rId8"/>
          <a:stretch>
            <a:fillRect/>
          </a:stretch>
        </p:blipFill>
        <p:spPr>
          <a:xfrm>
            <a:off x="284534" y="5427538"/>
            <a:ext cx="1172636" cy="1187042"/>
          </a:xfrm>
          <a:prstGeom prst="rect">
            <a:avLst/>
          </a:prstGeom>
        </p:spPr>
      </p:pic>
      <p:pic>
        <p:nvPicPr>
          <p:cNvPr id="7" name="Picture 6">
            <a:extLst>
              <a:ext uri="{FF2B5EF4-FFF2-40B4-BE49-F238E27FC236}">
                <a16:creationId xmlns:a16="http://schemas.microsoft.com/office/drawing/2014/main" id="{85303D7B-9C19-41EC-9017-0DC21AE7167D}"/>
              </a:ext>
            </a:extLst>
          </p:cNvPr>
          <p:cNvPicPr>
            <a:picLocks noChangeAspect="1"/>
          </p:cNvPicPr>
          <p:nvPr/>
        </p:nvPicPr>
        <p:blipFill>
          <a:blip r:embed="rId9"/>
          <a:stretch>
            <a:fillRect/>
          </a:stretch>
        </p:blipFill>
        <p:spPr>
          <a:xfrm>
            <a:off x="6216242" y="3506598"/>
            <a:ext cx="5150841" cy="2692866"/>
          </a:xfrm>
          <a:prstGeom prst="rect">
            <a:avLst/>
          </a:prstGeom>
        </p:spPr>
      </p:pic>
    </p:spTree>
    <p:extLst>
      <p:ext uri="{BB962C8B-B14F-4D97-AF65-F5344CB8AC3E}">
        <p14:creationId xmlns:p14="http://schemas.microsoft.com/office/powerpoint/2010/main" val="1010171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B71B6-B13B-42C4-BD48-6A496308CC6E}"/>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20396F86-D5F8-47E1-B47D-33B07B3DFB27}"/>
              </a:ext>
            </a:extLst>
          </p:cNvPr>
          <p:cNvSpPr>
            <a:spLocks noGrp="1"/>
          </p:cNvSpPr>
          <p:nvPr>
            <p:ph idx="1"/>
          </p:nvPr>
        </p:nvSpPr>
        <p:spPr/>
        <p:txBody>
          <a:bodyPr>
            <a:normAutofit fontScale="92500" lnSpcReduction="10000"/>
          </a:bodyPr>
          <a:lstStyle/>
          <a:p>
            <a:r>
              <a:rPr lang="en-US" sz="1900" b="1" dirty="0">
                <a:solidFill>
                  <a:srgbClr val="7030A0"/>
                </a:solidFill>
              </a:rPr>
              <a:t>Canvas Information Night September 20</a:t>
            </a:r>
            <a:r>
              <a:rPr lang="en-US" sz="1900" b="1" baseline="30000" dirty="0">
                <a:solidFill>
                  <a:srgbClr val="7030A0"/>
                </a:solidFill>
              </a:rPr>
              <a:t>th</a:t>
            </a:r>
            <a:r>
              <a:rPr lang="en-US" sz="1900" b="1" dirty="0">
                <a:solidFill>
                  <a:srgbClr val="7030A0"/>
                </a:solidFill>
              </a:rPr>
              <a:t>, 2023</a:t>
            </a:r>
          </a:p>
          <a:p>
            <a:pPr marL="0" indent="0" algn="l">
              <a:buNone/>
            </a:pPr>
            <a:r>
              <a:rPr lang="en-US" sz="1900" b="0" i="0" dirty="0">
                <a:solidFill>
                  <a:srgbClr val="636363"/>
                </a:solidFill>
                <a:effectLst/>
                <a:latin typeface="Roboto" panose="02000000000000000000" pitchFamily="2" charset="0"/>
              </a:rPr>
              <a:t>	Designed to help families learn how to use Canvas, the learning platform used by all ISD grade 6-12 students. Families can access student grades, syllabus, and expectations and communicate with teachers.</a:t>
            </a:r>
          </a:p>
          <a:p>
            <a:pPr marL="0" indent="0" algn="l">
              <a:buNone/>
            </a:pPr>
            <a:r>
              <a:rPr lang="en-US" sz="1900" b="1" i="0" u="none" strike="noStrike" dirty="0">
                <a:solidFill>
                  <a:srgbClr val="006F82"/>
                </a:solidFill>
                <a:effectLst/>
                <a:latin typeface="Roboto" panose="02000000000000000000" pitchFamily="2" charset="0"/>
                <a:hlinkClick r:id="rId2"/>
              </a:rPr>
              <a:t>Register here</a:t>
            </a:r>
            <a:endParaRPr lang="en-US" sz="1900" b="0" i="0" dirty="0">
              <a:solidFill>
                <a:srgbClr val="636363"/>
              </a:solidFill>
              <a:effectLst/>
              <a:latin typeface="Roboto" panose="02000000000000000000" pitchFamily="2" charset="0"/>
            </a:endParaRPr>
          </a:p>
          <a:p>
            <a:pPr marL="457200" lvl="1" indent="0">
              <a:buNone/>
            </a:pPr>
            <a:endParaRPr lang="en-US" sz="1900" dirty="0"/>
          </a:p>
          <a:p>
            <a:pPr algn="l"/>
            <a:r>
              <a:rPr lang="en-US" sz="1900" b="1" i="0" dirty="0">
                <a:solidFill>
                  <a:srgbClr val="7030A0"/>
                </a:solidFill>
                <a:effectLst/>
                <a:latin typeface="ff-tisa-web-pro"/>
              </a:rPr>
              <a:t>Family Connections Question and Answer Session </a:t>
            </a:r>
          </a:p>
          <a:p>
            <a:pPr lvl="1"/>
            <a:r>
              <a:rPr lang="en-US" sz="1900" b="1" i="0" dirty="0">
                <a:solidFill>
                  <a:srgbClr val="006F82"/>
                </a:solidFill>
                <a:effectLst/>
                <a:latin typeface="ff-tisa-web-pro"/>
              </a:rPr>
              <a:t>October 18</a:t>
            </a:r>
            <a:r>
              <a:rPr lang="en-US" sz="1900" b="1" i="0" baseline="30000" dirty="0">
                <a:solidFill>
                  <a:srgbClr val="006F82"/>
                </a:solidFill>
                <a:effectLst/>
                <a:latin typeface="ff-tisa-web-pro"/>
              </a:rPr>
              <a:t>th</a:t>
            </a:r>
            <a:r>
              <a:rPr lang="en-US" sz="1900" b="1" i="0" dirty="0">
                <a:solidFill>
                  <a:srgbClr val="006F82"/>
                </a:solidFill>
                <a:effectLst/>
                <a:latin typeface="ff-tisa-web-pro"/>
              </a:rPr>
              <a:t>  In person from 10:30 to 11:30 at the Admin building or 7:00-8:00 pm</a:t>
            </a:r>
          </a:p>
          <a:p>
            <a:pPr marL="0" indent="0" algn="l">
              <a:buNone/>
            </a:pPr>
            <a:r>
              <a:rPr lang="en-US" sz="1900" b="0" i="0" dirty="0">
                <a:solidFill>
                  <a:srgbClr val="636363"/>
                </a:solidFill>
                <a:effectLst/>
                <a:latin typeface="Roboto" panose="02000000000000000000" pitchFamily="2" charset="0"/>
              </a:rPr>
              <a:t>	No formal presentation provided.  Space for parents to ask questions about the school – who to contact, policies, procedures, how to navigate, etc.</a:t>
            </a:r>
          </a:p>
          <a:p>
            <a:pPr marL="0" indent="0" algn="l">
              <a:buNone/>
            </a:pPr>
            <a:r>
              <a:rPr lang="en-US" sz="1900" b="0" i="0" dirty="0">
                <a:solidFill>
                  <a:srgbClr val="636363"/>
                </a:solidFill>
                <a:effectLst/>
                <a:latin typeface="Roboto" panose="02000000000000000000" pitchFamily="2" charset="0"/>
              </a:rPr>
              <a:t>	Registration link </a:t>
            </a:r>
            <a:r>
              <a:rPr lang="en-US" sz="1900" b="0" i="0" dirty="0">
                <a:solidFill>
                  <a:srgbClr val="636363"/>
                </a:solidFill>
                <a:effectLst/>
                <a:latin typeface="Roboto" panose="02000000000000000000" pitchFamily="2" charset="0"/>
                <a:hlinkClick r:id="rId3"/>
              </a:rPr>
              <a:t>https://forms.office.com/r/sHkAXj9Az0</a:t>
            </a:r>
            <a:endParaRPr lang="en-US" sz="1900" b="0" i="0" dirty="0">
              <a:solidFill>
                <a:srgbClr val="636363"/>
              </a:solidFill>
              <a:effectLst/>
              <a:latin typeface="Roboto" panose="02000000000000000000" pitchFamily="2" charset="0"/>
            </a:endParaRPr>
          </a:p>
          <a:p>
            <a:pPr marL="0" indent="0" algn="l">
              <a:buNone/>
            </a:pPr>
            <a:endParaRPr lang="en-US" dirty="0"/>
          </a:p>
        </p:txBody>
      </p:sp>
      <p:pic>
        <p:nvPicPr>
          <p:cNvPr id="6" name="Picture 5">
            <a:extLst>
              <a:ext uri="{FF2B5EF4-FFF2-40B4-BE49-F238E27FC236}">
                <a16:creationId xmlns:a16="http://schemas.microsoft.com/office/drawing/2014/main" id="{1E50224F-DD9E-4C3B-B537-0409187647AF}"/>
              </a:ext>
            </a:extLst>
          </p:cNvPr>
          <p:cNvPicPr>
            <a:picLocks noChangeAspect="1"/>
          </p:cNvPicPr>
          <p:nvPr/>
        </p:nvPicPr>
        <p:blipFill>
          <a:blip r:embed="rId4"/>
          <a:stretch>
            <a:fillRect/>
          </a:stretch>
        </p:blipFill>
        <p:spPr>
          <a:xfrm>
            <a:off x="9285513" y="413658"/>
            <a:ext cx="2634343" cy="2634343"/>
          </a:xfrm>
          <a:prstGeom prst="rect">
            <a:avLst/>
          </a:prstGeom>
        </p:spPr>
      </p:pic>
    </p:spTree>
    <p:extLst>
      <p:ext uri="{BB962C8B-B14F-4D97-AF65-F5344CB8AC3E}">
        <p14:creationId xmlns:p14="http://schemas.microsoft.com/office/powerpoint/2010/main" val="262710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6D66-A92C-442D-89D6-FD24E834BB6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34D6367-5FC1-4672-BA26-274CF929EF06}"/>
              </a:ext>
            </a:extLst>
          </p:cNvPr>
          <p:cNvSpPr>
            <a:spLocks noGrp="1"/>
          </p:cNvSpPr>
          <p:nvPr>
            <p:ph idx="1"/>
          </p:nvPr>
        </p:nvSpPr>
        <p:spPr>
          <a:xfrm>
            <a:off x="999574" y="2816489"/>
            <a:ext cx="10515600" cy="3538723"/>
          </a:xfrm>
        </p:spPr>
        <p:txBody>
          <a:bodyPr>
            <a:normAutofit fontScale="92500" lnSpcReduction="10000"/>
          </a:bodyPr>
          <a:lstStyle/>
          <a:p>
            <a:r>
              <a:rPr lang="en-US" dirty="0"/>
              <a:t>Lorna Gilmour</a:t>
            </a:r>
          </a:p>
          <a:p>
            <a:pPr lvl="1"/>
            <a:r>
              <a:rPr lang="en-US" dirty="0"/>
              <a:t>(425) 837 7205</a:t>
            </a:r>
          </a:p>
          <a:p>
            <a:pPr lvl="1"/>
            <a:r>
              <a:rPr lang="en-US" dirty="0">
                <a:hlinkClick r:id="rId2"/>
              </a:rPr>
              <a:t>gilmourl@issaquah.wednet.edu</a:t>
            </a:r>
            <a:endParaRPr lang="en-US" dirty="0"/>
          </a:p>
          <a:p>
            <a:r>
              <a:rPr lang="en-US" dirty="0"/>
              <a:t>Feedback form: </a:t>
            </a:r>
            <a:r>
              <a:rPr lang="en-US" dirty="0">
                <a:hlinkClick r:id="rId3"/>
              </a:rPr>
              <a:t>https://forms.office.com/r/TQeBCKZcyy</a:t>
            </a:r>
            <a:endParaRPr lang="en-US" dirty="0"/>
          </a:p>
          <a:p>
            <a:r>
              <a:rPr lang="en-US" dirty="0">
                <a:solidFill>
                  <a:srgbClr val="C00000"/>
                </a:solidFill>
              </a:rPr>
              <a:t>Reach out the Family Partnership Liaison for more information</a:t>
            </a:r>
          </a:p>
          <a:p>
            <a:r>
              <a:rPr lang="en-US" dirty="0">
                <a:hlinkClick r:id="rId4"/>
              </a:rPr>
              <a:t>8th Grade Transition to High Schools for Families New to U.S. Public Schools - Issaquah School District 411 (isd411.org)</a:t>
            </a:r>
            <a:endParaRPr lang="en-US" dirty="0"/>
          </a:p>
          <a:p>
            <a:r>
              <a:rPr lang="en-US" dirty="0"/>
              <a:t>College Financial Aid, Running Start and WANIC - </a:t>
            </a:r>
            <a:r>
              <a:rPr lang="en-US" dirty="0">
                <a:hlinkClick r:id="rId5"/>
              </a:rPr>
              <a:t>Resources - Issaquah School District 411 (isd411.org)</a:t>
            </a:r>
            <a:endParaRPr lang="en-US" dirty="0"/>
          </a:p>
          <a:p>
            <a:endParaRPr lang="en-US" dirty="0"/>
          </a:p>
        </p:txBody>
      </p:sp>
      <p:pic>
        <p:nvPicPr>
          <p:cNvPr id="4" name="Picture 3">
            <a:extLst>
              <a:ext uri="{FF2B5EF4-FFF2-40B4-BE49-F238E27FC236}">
                <a16:creationId xmlns:a16="http://schemas.microsoft.com/office/drawing/2014/main" id="{81496707-83CD-40F0-B091-E1B6FEA7C6BD}"/>
              </a:ext>
            </a:extLst>
          </p:cNvPr>
          <p:cNvPicPr>
            <a:picLocks noChangeAspect="1"/>
          </p:cNvPicPr>
          <p:nvPr/>
        </p:nvPicPr>
        <p:blipFill>
          <a:blip r:embed="rId6"/>
          <a:stretch>
            <a:fillRect/>
          </a:stretch>
        </p:blipFill>
        <p:spPr>
          <a:xfrm>
            <a:off x="8464491" y="188054"/>
            <a:ext cx="3498209" cy="3498209"/>
          </a:xfrm>
          <a:prstGeom prst="rect">
            <a:avLst/>
          </a:prstGeom>
        </p:spPr>
      </p:pic>
    </p:spTree>
    <p:extLst>
      <p:ext uri="{BB962C8B-B14F-4D97-AF65-F5344CB8AC3E}">
        <p14:creationId xmlns:p14="http://schemas.microsoft.com/office/powerpoint/2010/main" val="672169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ADAA-027F-4DCD-9C2D-547635B07158}"/>
              </a:ext>
            </a:extLst>
          </p:cNvPr>
          <p:cNvSpPr>
            <a:spLocks noGrp="1"/>
          </p:cNvSpPr>
          <p:nvPr>
            <p:ph type="title"/>
          </p:nvPr>
        </p:nvSpPr>
        <p:spPr>
          <a:xfrm>
            <a:off x="1102136" y="1818934"/>
            <a:ext cx="9227455" cy="457199"/>
          </a:xfrm>
        </p:spPr>
        <p:txBody>
          <a:bodyPr>
            <a:normAutofit fontScale="90000"/>
          </a:bodyPr>
          <a:lstStyle/>
          <a:p>
            <a:r>
              <a:rPr lang="en-US" dirty="0"/>
              <a:t>Liaison Contacts and Schools </a:t>
            </a:r>
            <a:br>
              <a:rPr lang="en-US" dirty="0"/>
            </a:br>
            <a:endParaRPr lang="en-US" dirty="0">
              <a:solidFill>
                <a:srgbClr val="FF0000"/>
              </a:solidFill>
            </a:endParaRPr>
          </a:p>
        </p:txBody>
      </p:sp>
      <p:pic>
        <p:nvPicPr>
          <p:cNvPr id="5" name="Picture 4">
            <a:extLst>
              <a:ext uri="{FF2B5EF4-FFF2-40B4-BE49-F238E27FC236}">
                <a16:creationId xmlns:a16="http://schemas.microsoft.com/office/drawing/2014/main" id="{B2F0EF0A-72CB-4E1E-95B3-1C27B224D794}"/>
              </a:ext>
            </a:extLst>
          </p:cNvPr>
          <p:cNvPicPr>
            <a:picLocks noChangeAspect="1"/>
          </p:cNvPicPr>
          <p:nvPr/>
        </p:nvPicPr>
        <p:blipFill>
          <a:blip r:embed="rId2"/>
          <a:stretch>
            <a:fillRect/>
          </a:stretch>
        </p:blipFill>
        <p:spPr>
          <a:xfrm>
            <a:off x="1162574" y="2047533"/>
            <a:ext cx="7467600" cy="2476500"/>
          </a:xfrm>
          <a:prstGeom prst="rect">
            <a:avLst/>
          </a:prstGeom>
        </p:spPr>
      </p:pic>
    </p:spTree>
    <p:extLst>
      <p:ext uri="{BB962C8B-B14F-4D97-AF65-F5344CB8AC3E}">
        <p14:creationId xmlns:p14="http://schemas.microsoft.com/office/powerpoint/2010/main" val="57688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44A6-5F95-413E-8C74-CB63BD552681}"/>
              </a:ext>
            </a:extLst>
          </p:cNvPr>
          <p:cNvSpPr>
            <a:spLocks noGrp="1"/>
          </p:cNvSpPr>
          <p:nvPr>
            <p:ph type="title"/>
          </p:nvPr>
        </p:nvSpPr>
        <p:spPr/>
        <p:txBody>
          <a:bodyPr/>
          <a:lstStyle/>
          <a:p>
            <a:r>
              <a:rPr lang="en-US" dirty="0">
                <a:hlinkClick r:id="rId2"/>
              </a:rPr>
              <a:t>Family Partnership Liaisons</a:t>
            </a:r>
            <a:endParaRPr lang="en-US" dirty="0"/>
          </a:p>
        </p:txBody>
      </p:sp>
      <p:sp>
        <p:nvSpPr>
          <p:cNvPr id="3" name="Content Placeholder 2">
            <a:extLst>
              <a:ext uri="{FF2B5EF4-FFF2-40B4-BE49-F238E27FC236}">
                <a16:creationId xmlns:a16="http://schemas.microsoft.com/office/drawing/2014/main" id="{E4ECC48B-17B8-49A8-B4BF-FE85E88BF901}"/>
              </a:ext>
            </a:extLst>
          </p:cNvPr>
          <p:cNvSpPr>
            <a:spLocks noGrp="1"/>
          </p:cNvSpPr>
          <p:nvPr>
            <p:ph idx="1"/>
          </p:nvPr>
        </p:nvSpPr>
        <p:spPr>
          <a:xfrm>
            <a:off x="1086293" y="2365743"/>
            <a:ext cx="10515600" cy="3538723"/>
          </a:xfrm>
        </p:spPr>
        <p:txBody>
          <a:bodyPr/>
          <a:lstStyle/>
          <a:p>
            <a:r>
              <a:rPr lang="en-US" dirty="0"/>
              <a:t>Resource to help families navigate the school system</a:t>
            </a:r>
          </a:p>
          <a:p>
            <a:r>
              <a:rPr lang="en-US" dirty="0"/>
              <a:t>Each school (same liaison for feeder pattern) has a liaison</a:t>
            </a:r>
          </a:p>
          <a:p>
            <a:r>
              <a:rPr lang="en-US" dirty="0"/>
              <a:t>ISD employee who helps connect school staff and parents as needed</a:t>
            </a:r>
          </a:p>
          <a:p>
            <a:r>
              <a:rPr lang="en-US" dirty="0"/>
              <a:t>Can help as cultural brokers</a:t>
            </a:r>
          </a:p>
          <a:p>
            <a:r>
              <a:rPr lang="en-US" dirty="0"/>
              <a:t>Can help staff and parents connect with interpreters as needed</a:t>
            </a:r>
          </a:p>
          <a:p>
            <a:endParaRPr lang="en-US" dirty="0"/>
          </a:p>
        </p:txBody>
      </p:sp>
    </p:spTree>
    <p:extLst>
      <p:ext uri="{BB962C8B-B14F-4D97-AF65-F5344CB8AC3E}">
        <p14:creationId xmlns:p14="http://schemas.microsoft.com/office/powerpoint/2010/main" val="77308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FFFE-A22D-4448-8C29-1A81C71102ED}"/>
              </a:ext>
            </a:extLst>
          </p:cNvPr>
          <p:cNvSpPr>
            <a:spLocks noGrp="1"/>
          </p:cNvSpPr>
          <p:nvPr>
            <p:ph type="title"/>
          </p:nvPr>
        </p:nvSpPr>
        <p:spPr>
          <a:xfrm>
            <a:off x="430619" y="931677"/>
            <a:ext cx="10515600" cy="1282674"/>
          </a:xfrm>
        </p:spPr>
        <p:txBody>
          <a:bodyPr/>
          <a:lstStyle/>
          <a:p>
            <a:r>
              <a:rPr lang="en-US" dirty="0"/>
              <a:t>District and School Calendar</a:t>
            </a:r>
          </a:p>
        </p:txBody>
      </p:sp>
      <p:sp>
        <p:nvSpPr>
          <p:cNvPr id="3" name="Content Placeholder 2">
            <a:extLst>
              <a:ext uri="{FF2B5EF4-FFF2-40B4-BE49-F238E27FC236}">
                <a16:creationId xmlns:a16="http://schemas.microsoft.com/office/drawing/2014/main" id="{C6EA15C2-76F7-4697-8378-69775A654593}"/>
              </a:ext>
            </a:extLst>
          </p:cNvPr>
          <p:cNvSpPr>
            <a:spLocks noGrp="1"/>
          </p:cNvSpPr>
          <p:nvPr>
            <p:ph idx="1"/>
          </p:nvPr>
        </p:nvSpPr>
        <p:spPr>
          <a:xfrm>
            <a:off x="1135914" y="1808978"/>
            <a:ext cx="10191011" cy="4719640"/>
          </a:xfrm>
        </p:spPr>
        <p:txBody>
          <a:bodyPr vert="horz" lIns="91440" tIns="45720" rIns="91440" bIns="45720" rtlCol="0" anchor="t">
            <a:normAutofit lnSpcReduction="10000"/>
          </a:bodyPr>
          <a:lstStyle/>
          <a:p>
            <a:r>
              <a:rPr lang="en-US" dirty="0">
                <a:hlinkClick r:id="rId2"/>
              </a:rPr>
              <a:t>District calendar</a:t>
            </a:r>
            <a:endParaRPr lang="en-US" dirty="0"/>
          </a:p>
          <a:p>
            <a:r>
              <a:rPr lang="en-US" dirty="0"/>
              <a:t>School Calendar link under “Upcoming Events” (</a:t>
            </a:r>
            <a:r>
              <a:rPr lang="en-US" dirty="0">
                <a:hlinkClick r:id="rId3"/>
              </a:rPr>
              <a:t>Issaquah High</a:t>
            </a:r>
            <a:r>
              <a:rPr lang="en-US" dirty="0"/>
              <a:t>,  </a:t>
            </a:r>
            <a:r>
              <a:rPr lang="en-US" dirty="0">
                <a:hlinkClick r:id="rId4"/>
              </a:rPr>
              <a:t>Liberty</a:t>
            </a:r>
            <a:r>
              <a:rPr lang="en-US" dirty="0"/>
              <a:t>,  </a:t>
            </a:r>
            <a:r>
              <a:rPr lang="en-US" dirty="0">
                <a:hlinkClick r:id="rId5"/>
              </a:rPr>
              <a:t>Skyline</a:t>
            </a:r>
            <a:r>
              <a:rPr lang="en-US" dirty="0"/>
              <a:t>)</a:t>
            </a:r>
          </a:p>
          <a:p>
            <a:r>
              <a:rPr lang="en-US" dirty="0"/>
              <a:t>Note</a:t>
            </a:r>
            <a:endParaRPr lang="en-US" dirty="0">
              <a:cs typeface="Calibri"/>
            </a:endParaRPr>
          </a:p>
          <a:p>
            <a:pPr lvl="2"/>
            <a:r>
              <a:rPr lang="en-US" dirty="0"/>
              <a:t>Teacher work days - No School  on Oct. 23, , Jan 26</a:t>
            </a:r>
            <a:r>
              <a:rPr lang="en-US" baseline="30000" dirty="0"/>
              <a:t>th</a:t>
            </a:r>
            <a:r>
              <a:rPr lang="en-US" dirty="0"/>
              <a:t> </a:t>
            </a:r>
            <a:endParaRPr lang="en-US" dirty="0">
              <a:cs typeface="Calibri"/>
            </a:endParaRPr>
          </a:p>
          <a:p>
            <a:pPr lvl="2"/>
            <a:r>
              <a:rPr lang="en-US" dirty="0">
                <a:solidFill>
                  <a:srgbClr val="000000"/>
                </a:solidFill>
              </a:rPr>
              <a:t>Snow make up day </a:t>
            </a:r>
            <a:r>
              <a:rPr lang="en-US" dirty="0">
                <a:solidFill>
                  <a:srgbClr val="00B050"/>
                </a:solidFill>
              </a:rPr>
              <a:t>March 15</a:t>
            </a:r>
            <a:r>
              <a:rPr lang="en-US" baseline="30000" dirty="0"/>
              <a:t>th</a:t>
            </a:r>
            <a:r>
              <a:rPr lang="en-US" dirty="0"/>
              <a:t> (see calendar)</a:t>
            </a:r>
            <a:endParaRPr lang="en-US" dirty="0">
              <a:cs typeface="Calibri" panose="020F0502020204030204"/>
            </a:endParaRPr>
          </a:p>
          <a:p>
            <a:r>
              <a:rPr lang="en-US" dirty="0"/>
              <a:t>Upcoming important dates:</a:t>
            </a:r>
            <a:endParaRPr lang="en-US" dirty="0">
              <a:solidFill>
                <a:srgbClr val="000000"/>
              </a:solidFill>
            </a:endParaRPr>
          </a:p>
          <a:p>
            <a:pPr lvl="1"/>
            <a:r>
              <a:rPr lang="en-US" b="1" dirty="0"/>
              <a:t>Curriculum nights (IHS Sept 12 at 6 pm, Skyline at 6:30 pm, Liberty on Sept 7th) </a:t>
            </a:r>
            <a:endParaRPr lang="en-US" dirty="0">
              <a:cs typeface="Calibri"/>
            </a:endParaRPr>
          </a:p>
          <a:p>
            <a:pPr lvl="1"/>
            <a:r>
              <a:rPr lang="en-US" b="1" dirty="0">
                <a:cs typeface="Calibri"/>
              </a:rPr>
              <a:t>Welcome 9th grade students and families/other new families: August 28th (check calendar for times)</a:t>
            </a:r>
            <a:endParaRPr lang="en-US" b="1" dirty="0"/>
          </a:p>
          <a:p>
            <a:r>
              <a:rPr lang="en-US" dirty="0"/>
              <a:t>Last day of school June 18</a:t>
            </a:r>
            <a:r>
              <a:rPr lang="en-US" baseline="30000" dirty="0"/>
              <a:t>th</a:t>
            </a:r>
            <a:endParaRPr lang="en-US" dirty="0"/>
          </a:p>
          <a:p>
            <a:pPr marL="0" indent="0">
              <a:buNone/>
            </a:pPr>
            <a:endParaRPr lang="en-US" dirty="0"/>
          </a:p>
        </p:txBody>
      </p:sp>
    </p:spTree>
    <p:extLst>
      <p:ext uri="{BB962C8B-B14F-4D97-AF65-F5344CB8AC3E}">
        <p14:creationId xmlns:p14="http://schemas.microsoft.com/office/powerpoint/2010/main" val="16614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43E1-D633-4EC1-BF2A-7548A347EF80}"/>
              </a:ext>
            </a:extLst>
          </p:cNvPr>
          <p:cNvSpPr>
            <a:spLocks noGrp="1"/>
          </p:cNvSpPr>
          <p:nvPr>
            <p:ph type="title"/>
          </p:nvPr>
        </p:nvSpPr>
        <p:spPr>
          <a:xfrm>
            <a:off x="620336" y="826211"/>
            <a:ext cx="9601196" cy="687277"/>
          </a:xfrm>
        </p:spPr>
        <p:txBody>
          <a:bodyPr>
            <a:normAutofit fontScale="90000"/>
          </a:bodyPr>
          <a:lstStyle/>
          <a:p>
            <a:pPr algn="l"/>
            <a:r>
              <a:rPr lang="en-US" dirty="0">
                <a:hlinkClick r:id="rId2"/>
              </a:rPr>
              <a:t>Issaquah High</a:t>
            </a:r>
            <a:endParaRPr lang="en-US" dirty="0"/>
          </a:p>
        </p:txBody>
      </p:sp>
      <p:pic>
        <p:nvPicPr>
          <p:cNvPr id="6" name="Picture 5">
            <a:hlinkClick r:id="rId3"/>
            <a:extLst>
              <a:ext uri="{FF2B5EF4-FFF2-40B4-BE49-F238E27FC236}">
                <a16:creationId xmlns:a16="http://schemas.microsoft.com/office/drawing/2014/main" id="{EACC0084-754B-4FDA-B54E-3249FAF3D746}"/>
              </a:ext>
            </a:extLst>
          </p:cNvPr>
          <p:cNvPicPr>
            <a:picLocks noChangeAspect="1"/>
          </p:cNvPicPr>
          <p:nvPr/>
        </p:nvPicPr>
        <p:blipFill>
          <a:blip r:embed="rId4"/>
          <a:stretch>
            <a:fillRect/>
          </a:stretch>
        </p:blipFill>
        <p:spPr>
          <a:xfrm>
            <a:off x="1556357" y="5369401"/>
            <a:ext cx="2752725" cy="962025"/>
          </a:xfrm>
          <a:prstGeom prst="rect">
            <a:avLst/>
          </a:prstGeom>
        </p:spPr>
      </p:pic>
      <p:pic>
        <p:nvPicPr>
          <p:cNvPr id="9" name="Picture 8">
            <a:extLst>
              <a:ext uri="{FF2B5EF4-FFF2-40B4-BE49-F238E27FC236}">
                <a16:creationId xmlns:a16="http://schemas.microsoft.com/office/drawing/2014/main" id="{7848CF7A-CB3F-4355-AE4A-BDC497C6EB48}"/>
              </a:ext>
            </a:extLst>
          </p:cNvPr>
          <p:cNvPicPr>
            <a:picLocks noChangeAspect="1"/>
          </p:cNvPicPr>
          <p:nvPr/>
        </p:nvPicPr>
        <p:blipFill>
          <a:blip r:embed="rId5"/>
          <a:stretch>
            <a:fillRect/>
          </a:stretch>
        </p:blipFill>
        <p:spPr>
          <a:xfrm>
            <a:off x="8923807" y="499516"/>
            <a:ext cx="2733675" cy="942975"/>
          </a:xfrm>
          <a:prstGeom prst="rect">
            <a:avLst/>
          </a:prstGeom>
        </p:spPr>
      </p:pic>
      <p:sp>
        <p:nvSpPr>
          <p:cNvPr id="11" name="TextBox 10">
            <a:extLst>
              <a:ext uri="{FF2B5EF4-FFF2-40B4-BE49-F238E27FC236}">
                <a16:creationId xmlns:a16="http://schemas.microsoft.com/office/drawing/2014/main" id="{9B2A66F2-6429-4597-8B2C-8891F392D707}"/>
              </a:ext>
            </a:extLst>
          </p:cNvPr>
          <p:cNvSpPr txBox="1"/>
          <p:nvPr/>
        </p:nvSpPr>
        <p:spPr>
          <a:xfrm>
            <a:off x="2378802" y="6162149"/>
            <a:ext cx="1930280" cy="338554"/>
          </a:xfrm>
          <a:prstGeom prst="rect">
            <a:avLst/>
          </a:prstGeom>
          <a:noFill/>
        </p:spPr>
        <p:txBody>
          <a:bodyPr wrap="square" lIns="91440" tIns="45720" rIns="91440" bIns="45720" rtlCol="0" anchor="t">
            <a:spAutoFit/>
          </a:bodyPr>
          <a:lstStyle/>
          <a:p>
            <a:endParaRPr lang="en-US" sz="1600" b="1" dirty="0">
              <a:solidFill>
                <a:schemeClr val="accent4">
                  <a:lumMod val="50000"/>
                </a:schemeClr>
              </a:solidFill>
              <a:cs typeface="Calibri"/>
            </a:endParaRPr>
          </a:p>
        </p:txBody>
      </p:sp>
      <p:pic>
        <p:nvPicPr>
          <p:cNvPr id="7" name="Content Placeholder 6" descr="A screenshot of a calendar&#10;&#10;Description automatically generated">
            <a:extLst>
              <a:ext uri="{FF2B5EF4-FFF2-40B4-BE49-F238E27FC236}">
                <a16:creationId xmlns:a16="http://schemas.microsoft.com/office/drawing/2014/main" id="{8EBF68A4-530D-FD5F-4279-7192883190E4}"/>
              </a:ext>
            </a:extLst>
          </p:cNvPr>
          <p:cNvPicPr>
            <a:picLocks noGrp="1" noChangeAspect="1"/>
          </p:cNvPicPr>
          <p:nvPr>
            <p:ph idx="1"/>
          </p:nvPr>
        </p:nvPicPr>
        <p:blipFill>
          <a:blip r:embed="rId6"/>
          <a:stretch>
            <a:fillRect/>
          </a:stretch>
        </p:blipFill>
        <p:spPr>
          <a:xfrm>
            <a:off x="170184" y="1541721"/>
            <a:ext cx="5472098" cy="2847607"/>
          </a:xfrm>
        </p:spPr>
      </p:pic>
      <p:pic>
        <p:nvPicPr>
          <p:cNvPr id="4" name="Picture 3">
            <a:extLst>
              <a:ext uri="{FF2B5EF4-FFF2-40B4-BE49-F238E27FC236}">
                <a16:creationId xmlns:a16="http://schemas.microsoft.com/office/drawing/2014/main" id="{726CCE23-853B-4DBC-90ED-E2C6E0B798F2}"/>
              </a:ext>
            </a:extLst>
          </p:cNvPr>
          <p:cNvPicPr>
            <a:picLocks noChangeAspect="1"/>
          </p:cNvPicPr>
          <p:nvPr/>
        </p:nvPicPr>
        <p:blipFill>
          <a:blip r:embed="rId7"/>
          <a:stretch>
            <a:fillRect/>
          </a:stretch>
        </p:blipFill>
        <p:spPr>
          <a:xfrm>
            <a:off x="4252842" y="4252269"/>
            <a:ext cx="5289857" cy="2614225"/>
          </a:xfrm>
          <a:prstGeom prst="rect">
            <a:avLst/>
          </a:prstGeom>
        </p:spPr>
      </p:pic>
      <p:pic>
        <p:nvPicPr>
          <p:cNvPr id="8" name="Picture 7">
            <a:extLst>
              <a:ext uri="{FF2B5EF4-FFF2-40B4-BE49-F238E27FC236}">
                <a16:creationId xmlns:a16="http://schemas.microsoft.com/office/drawing/2014/main" id="{7C94209C-2BDB-4CD0-A73D-0002A4AC9589}"/>
              </a:ext>
            </a:extLst>
          </p:cNvPr>
          <p:cNvPicPr>
            <a:picLocks noChangeAspect="1"/>
          </p:cNvPicPr>
          <p:nvPr/>
        </p:nvPicPr>
        <p:blipFill>
          <a:blip r:embed="rId8"/>
          <a:stretch>
            <a:fillRect/>
          </a:stretch>
        </p:blipFill>
        <p:spPr>
          <a:xfrm>
            <a:off x="8923807" y="1388378"/>
            <a:ext cx="2647857" cy="4081244"/>
          </a:xfrm>
          <a:prstGeom prst="rect">
            <a:avLst/>
          </a:prstGeom>
        </p:spPr>
      </p:pic>
      <p:sp>
        <p:nvSpPr>
          <p:cNvPr id="10" name="TextBox 9">
            <a:extLst>
              <a:ext uri="{FF2B5EF4-FFF2-40B4-BE49-F238E27FC236}">
                <a16:creationId xmlns:a16="http://schemas.microsoft.com/office/drawing/2014/main" id="{2124E62B-4F81-4E69-A427-062F66098F99}"/>
              </a:ext>
            </a:extLst>
          </p:cNvPr>
          <p:cNvSpPr txBox="1"/>
          <p:nvPr/>
        </p:nvSpPr>
        <p:spPr>
          <a:xfrm>
            <a:off x="10290644" y="5559381"/>
            <a:ext cx="1688835" cy="646331"/>
          </a:xfrm>
          <a:prstGeom prst="rect">
            <a:avLst/>
          </a:prstGeom>
          <a:noFill/>
        </p:spPr>
        <p:txBody>
          <a:bodyPr wrap="square" rtlCol="0">
            <a:spAutoFit/>
          </a:bodyPr>
          <a:lstStyle/>
          <a:p>
            <a:r>
              <a:rPr lang="en-US" dirty="0">
                <a:hlinkClick r:id="rId9"/>
              </a:rPr>
              <a:t>Upcoming Events page</a:t>
            </a:r>
            <a:endParaRPr lang="en-US" dirty="0"/>
          </a:p>
        </p:txBody>
      </p:sp>
      <p:sp>
        <p:nvSpPr>
          <p:cNvPr id="12" name="TextBox 11">
            <a:extLst>
              <a:ext uri="{FF2B5EF4-FFF2-40B4-BE49-F238E27FC236}">
                <a16:creationId xmlns:a16="http://schemas.microsoft.com/office/drawing/2014/main" id="{2428BD13-3F6B-4838-AE64-0EF74A2DA092}"/>
              </a:ext>
            </a:extLst>
          </p:cNvPr>
          <p:cNvSpPr txBox="1"/>
          <p:nvPr/>
        </p:nvSpPr>
        <p:spPr>
          <a:xfrm>
            <a:off x="1686187" y="6331426"/>
            <a:ext cx="2499919" cy="369332"/>
          </a:xfrm>
          <a:prstGeom prst="rect">
            <a:avLst/>
          </a:prstGeom>
          <a:noFill/>
        </p:spPr>
        <p:txBody>
          <a:bodyPr wrap="square" rtlCol="0">
            <a:spAutoFit/>
          </a:bodyPr>
          <a:lstStyle/>
          <a:p>
            <a:r>
              <a:rPr lang="en-US" dirty="0">
                <a:hlinkClick r:id="rId10"/>
              </a:rPr>
              <a:t>Example of calendar info</a:t>
            </a:r>
            <a:endParaRPr lang="en-US" dirty="0"/>
          </a:p>
        </p:txBody>
      </p:sp>
    </p:spTree>
    <p:extLst>
      <p:ext uri="{BB962C8B-B14F-4D97-AF65-F5344CB8AC3E}">
        <p14:creationId xmlns:p14="http://schemas.microsoft.com/office/powerpoint/2010/main" val="299119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6C16-AD7F-4F61-BC1C-FC1D8E91CE1C}"/>
              </a:ext>
            </a:extLst>
          </p:cNvPr>
          <p:cNvSpPr>
            <a:spLocks noGrp="1"/>
          </p:cNvSpPr>
          <p:nvPr>
            <p:ph type="title"/>
          </p:nvPr>
        </p:nvSpPr>
        <p:spPr>
          <a:xfrm>
            <a:off x="554665" y="913956"/>
            <a:ext cx="10515600" cy="1282674"/>
          </a:xfrm>
        </p:spPr>
        <p:txBody>
          <a:bodyPr/>
          <a:lstStyle/>
          <a:p>
            <a:r>
              <a:rPr lang="en-US" dirty="0"/>
              <a:t>Bell Schedule</a:t>
            </a:r>
          </a:p>
        </p:txBody>
      </p:sp>
      <p:sp>
        <p:nvSpPr>
          <p:cNvPr id="3" name="Content Placeholder 2">
            <a:extLst>
              <a:ext uri="{FF2B5EF4-FFF2-40B4-BE49-F238E27FC236}">
                <a16:creationId xmlns:a16="http://schemas.microsoft.com/office/drawing/2014/main" id="{8C909A57-A968-47B1-AF5B-8D17727F5678}"/>
              </a:ext>
            </a:extLst>
          </p:cNvPr>
          <p:cNvSpPr>
            <a:spLocks noGrp="1"/>
          </p:cNvSpPr>
          <p:nvPr>
            <p:ph idx="1"/>
          </p:nvPr>
        </p:nvSpPr>
        <p:spPr>
          <a:xfrm>
            <a:off x="1392866" y="1922749"/>
            <a:ext cx="10112828" cy="3867437"/>
          </a:xfrm>
        </p:spPr>
        <p:txBody>
          <a:bodyPr vert="horz" lIns="91440" tIns="45720" rIns="91440" bIns="45720" rtlCol="0" anchor="t">
            <a:normAutofit fontScale="92500" lnSpcReduction="10000"/>
          </a:bodyPr>
          <a:lstStyle/>
          <a:p>
            <a:r>
              <a:rPr lang="en-US" dirty="0"/>
              <a:t>Check bell schedule on each school webpage </a:t>
            </a:r>
            <a:r>
              <a:rPr lang="en-US" dirty="0">
                <a:hlinkClick r:id="rId2"/>
              </a:rPr>
              <a:t>(Issaquah High)</a:t>
            </a:r>
            <a:endParaRPr lang="en-US" dirty="0"/>
          </a:p>
          <a:p>
            <a:r>
              <a:rPr lang="en-US" dirty="0"/>
              <a:t>School starts at 8:00 am. </a:t>
            </a:r>
          </a:p>
          <a:p>
            <a:r>
              <a:rPr lang="en-US" dirty="0"/>
              <a:t>School ends at 2:55 pm for LHS and SHS, Issaquah High ends 2:52 pm</a:t>
            </a:r>
          </a:p>
          <a:p>
            <a:r>
              <a:rPr lang="en-US" dirty="0"/>
              <a:t>Non-block schedule on Monday, Thursday and Friday</a:t>
            </a:r>
          </a:p>
          <a:p>
            <a:r>
              <a:rPr lang="en-US" sz="3000" b="1" dirty="0">
                <a:cs typeface="Calibri"/>
              </a:rPr>
              <a:t>Wednesday is a late start day </a:t>
            </a:r>
            <a:r>
              <a:rPr lang="en-US" sz="3000" dirty="0">
                <a:cs typeface="Calibri"/>
              </a:rPr>
              <a:t>– School starts at 10:10 am and ends 3:45 pm</a:t>
            </a:r>
            <a:endParaRPr lang="en-US" dirty="0"/>
          </a:p>
          <a:p>
            <a:r>
              <a:rPr lang="en-US" dirty="0"/>
              <a:t>Block (even and odd days) schedule on Tues (Odd periods 1,3, 5, 7) and Wed ( Even 2, 4 and 6)</a:t>
            </a:r>
          </a:p>
          <a:p>
            <a:r>
              <a:rPr lang="en-US" dirty="0"/>
              <a:t>Morning parking lot can be a mess – plan to be early if dropping off</a:t>
            </a:r>
          </a:p>
        </p:txBody>
      </p:sp>
    </p:spTree>
    <p:extLst>
      <p:ext uri="{BB962C8B-B14F-4D97-AF65-F5344CB8AC3E}">
        <p14:creationId xmlns:p14="http://schemas.microsoft.com/office/powerpoint/2010/main" val="339655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8EF0-92EC-4836-B9B7-123ADE310392}"/>
              </a:ext>
            </a:extLst>
          </p:cNvPr>
          <p:cNvSpPr>
            <a:spLocks noGrp="1"/>
          </p:cNvSpPr>
          <p:nvPr>
            <p:ph type="title"/>
          </p:nvPr>
        </p:nvSpPr>
        <p:spPr>
          <a:xfrm>
            <a:off x="652382" y="1284070"/>
            <a:ext cx="10515600" cy="1282674"/>
          </a:xfrm>
        </p:spPr>
        <p:txBody>
          <a:bodyPr/>
          <a:lstStyle/>
          <a:p>
            <a:r>
              <a:rPr lang="en-US" dirty="0"/>
              <a:t>Grading Calendar</a:t>
            </a:r>
          </a:p>
        </p:txBody>
      </p:sp>
      <p:sp>
        <p:nvSpPr>
          <p:cNvPr id="3" name="Content Placeholder 2">
            <a:extLst>
              <a:ext uri="{FF2B5EF4-FFF2-40B4-BE49-F238E27FC236}">
                <a16:creationId xmlns:a16="http://schemas.microsoft.com/office/drawing/2014/main" id="{5DA6636A-0F16-4B7D-83D9-89DD79E130D6}"/>
              </a:ext>
            </a:extLst>
          </p:cNvPr>
          <p:cNvSpPr>
            <a:spLocks noGrp="1"/>
          </p:cNvSpPr>
          <p:nvPr>
            <p:ph idx="1"/>
          </p:nvPr>
        </p:nvSpPr>
        <p:spPr>
          <a:xfrm>
            <a:off x="1024018" y="2365748"/>
            <a:ext cx="10298184" cy="3896119"/>
          </a:xfrm>
        </p:spPr>
        <p:txBody>
          <a:bodyPr vert="horz" lIns="91440" tIns="45720" rIns="91440" bIns="45720" rtlCol="0" anchor="t">
            <a:noAutofit/>
          </a:bodyPr>
          <a:lstStyle/>
          <a:p>
            <a:pPr indent="0" fontAlgn="base">
              <a:lnSpc>
                <a:spcPct val="110000"/>
              </a:lnSpc>
              <a:spcBef>
                <a:spcPts val="0"/>
              </a:spcBef>
            </a:pPr>
            <a:r>
              <a:rPr lang="en-US" sz="2400" dirty="0">
                <a:solidFill>
                  <a:srgbClr val="000000"/>
                </a:solidFill>
                <a:cs typeface="Calibri" panose="020F0502020204030204"/>
              </a:rPr>
              <a:t>Semester divided into quarters. </a:t>
            </a:r>
            <a:endParaRPr lang="en-US" dirty="0"/>
          </a:p>
          <a:p>
            <a:pPr indent="0">
              <a:lnSpc>
                <a:spcPct val="110000"/>
              </a:lnSpc>
              <a:spcBef>
                <a:spcPts val="0"/>
              </a:spcBef>
            </a:pPr>
            <a:r>
              <a:rPr lang="en-US" sz="2400" b="0" i="0" dirty="0">
                <a:solidFill>
                  <a:srgbClr val="000000"/>
                </a:solidFill>
                <a:effectLst/>
              </a:rPr>
              <a:t>1</a:t>
            </a:r>
            <a:r>
              <a:rPr lang="en-US" sz="2400" b="0" i="0" baseline="30000" dirty="0">
                <a:solidFill>
                  <a:srgbClr val="000000"/>
                </a:solidFill>
                <a:effectLst/>
              </a:rPr>
              <a:t>st</a:t>
            </a:r>
            <a:r>
              <a:rPr lang="en-US" sz="2400" b="0" i="0" dirty="0">
                <a:solidFill>
                  <a:srgbClr val="000000"/>
                </a:solidFill>
                <a:effectLst/>
              </a:rPr>
              <a:t> semester ends on Jan </a:t>
            </a:r>
            <a:r>
              <a:rPr lang="en-US" sz="2400" dirty="0">
                <a:solidFill>
                  <a:srgbClr val="000000"/>
                </a:solidFill>
              </a:rPr>
              <a:t>26th.  </a:t>
            </a:r>
            <a:endParaRPr lang="en-US" sz="2400" dirty="0">
              <a:solidFill>
                <a:srgbClr val="000000"/>
              </a:solidFill>
              <a:cs typeface="Calibri"/>
            </a:endParaRPr>
          </a:p>
          <a:p>
            <a:pPr indent="0">
              <a:lnSpc>
                <a:spcPct val="110000"/>
              </a:lnSpc>
              <a:spcBef>
                <a:spcPts val="0"/>
              </a:spcBef>
            </a:pPr>
            <a:r>
              <a:rPr lang="en-US" sz="2400" b="0" i="0" dirty="0">
                <a:solidFill>
                  <a:srgbClr val="000000"/>
                </a:solidFill>
                <a:effectLst/>
              </a:rPr>
              <a:t>Check the announcements for bell schedule </a:t>
            </a:r>
            <a:r>
              <a:rPr lang="en-US" sz="2400" dirty="0">
                <a:solidFill>
                  <a:srgbClr val="000000"/>
                </a:solidFill>
              </a:rPr>
              <a:t>during Finals week – shorter class days for students.</a:t>
            </a:r>
            <a:endParaRPr lang="en-US" sz="2400" dirty="0">
              <a:solidFill>
                <a:srgbClr val="000000"/>
              </a:solidFill>
              <a:cs typeface="Calibri"/>
            </a:endParaRPr>
          </a:p>
          <a:p>
            <a:pPr indent="0">
              <a:lnSpc>
                <a:spcPct val="110000"/>
              </a:lnSpc>
              <a:spcBef>
                <a:spcPts val="0"/>
              </a:spcBef>
            </a:pPr>
            <a:r>
              <a:rPr lang="en-US" sz="2400" dirty="0"/>
              <a:t> Final grades</a:t>
            </a:r>
            <a:r>
              <a:rPr lang="en-US" sz="2400" dirty="0">
                <a:solidFill>
                  <a:srgbClr val="000000"/>
                </a:solidFill>
              </a:rPr>
              <a:t> posted in Family Access – the official grade that will appear on transcript </a:t>
            </a:r>
            <a:endParaRPr lang="en-US" sz="2400" dirty="0">
              <a:solidFill>
                <a:srgbClr val="000000"/>
              </a:solidFill>
              <a:cs typeface="Calibri" panose="020F0502020204030204"/>
            </a:endParaRPr>
          </a:p>
          <a:p>
            <a:pPr indent="0" fontAlgn="base">
              <a:lnSpc>
                <a:spcPct val="110000"/>
              </a:lnSpc>
              <a:spcBef>
                <a:spcPts val="0"/>
              </a:spcBef>
            </a:pPr>
            <a:r>
              <a:rPr lang="en-US" sz="2400" dirty="0">
                <a:solidFill>
                  <a:srgbClr val="000000"/>
                </a:solidFill>
              </a:rPr>
              <a:t>Grades updated and posted in Canvas throughout the grading period (check periodically)</a:t>
            </a:r>
            <a:endParaRPr lang="en-US" sz="2400" dirty="0">
              <a:solidFill>
                <a:srgbClr val="000000"/>
              </a:solidFill>
              <a:cs typeface="Calibri" panose="020F0502020204030204"/>
            </a:endParaRPr>
          </a:p>
          <a:p>
            <a:pPr indent="0" fontAlgn="base">
              <a:lnSpc>
                <a:spcPct val="110000"/>
              </a:lnSpc>
              <a:spcBef>
                <a:spcPts val="0"/>
              </a:spcBef>
            </a:pPr>
            <a:r>
              <a:rPr lang="en-US" sz="2400" dirty="0">
                <a:solidFill>
                  <a:srgbClr val="000000"/>
                </a:solidFill>
              </a:rPr>
              <a:t>If your</a:t>
            </a:r>
            <a:r>
              <a:rPr lang="en-US" sz="2400" b="0" i="0" dirty="0">
                <a:solidFill>
                  <a:srgbClr val="000000"/>
                </a:solidFill>
                <a:effectLst/>
              </a:rPr>
              <a:t> child is taking semester long electives (classes), depending on the class, their class </a:t>
            </a:r>
            <a:r>
              <a:rPr lang="en-US" sz="2400" dirty="0">
                <a:solidFill>
                  <a:srgbClr val="000000"/>
                </a:solidFill>
              </a:rPr>
              <a:t>may</a:t>
            </a:r>
            <a:r>
              <a:rPr lang="en-US" sz="2400" b="0" i="0" dirty="0">
                <a:solidFill>
                  <a:srgbClr val="000000"/>
                </a:solidFill>
                <a:effectLst/>
              </a:rPr>
              <a:t> change the next semester</a:t>
            </a:r>
            <a:endParaRPr lang="en-US" sz="2400" b="0" i="0" dirty="0">
              <a:solidFill>
                <a:srgbClr val="000000"/>
              </a:solidFill>
              <a:effectLst/>
              <a:cs typeface="Calibri" panose="020F0502020204030204"/>
            </a:endParaRPr>
          </a:p>
        </p:txBody>
      </p:sp>
    </p:spTree>
    <p:extLst>
      <p:ext uri="{BB962C8B-B14F-4D97-AF65-F5344CB8AC3E}">
        <p14:creationId xmlns:p14="http://schemas.microsoft.com/office/powerpoint/2010/main" val="3055243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10E8-8795-4C9D-ACCC-DB5DA8290D1A}"/>
              </a:ext>
            </a:extLst>
          </p:cNvPr>
          <p:cNvSpPr>
            <a:spLocks noGrp="1"/>
          </p:cNvSpPr>
          <p:nvPr>
            <p:ph type="title"/>
          </p:nvPr>
        </p:nvSpPr>
        <p:spPr>
          <a:xfrm>
            <a:off x="395177" y="1153189"/>
            <a:ext cx="10515600" cy="1282674"/>
          </a:xfrm>
        </p:spPr>
        <p:txBody>
          <a:bodyPr/>
          <a:lstStyle/>
          <a:p>
            <a:r>
              <a:rPr lang="en-US" dirty="0"/>
              <a:t>Preparing for 1</a:t>
            </a:r>
            <a:r>
              <a:rPr lang="en-US" baseline="30000" dirty="0"/>
              <a:t>st</a:t>
            </a:r>
            <a:r>
              <a:rPr lang="en-US" dirty="0"/>
              <a:t> day of school</a:t>
            </a:r>
          </a:p>
        </p:txBody>
      </p:sp>
      <p:sp>
        <p:nvSpPr>
          <p:cNvPr id="3" name="Content Placeholder 2">
            <a:extLst>
              <a:ext uri="{FF2B5EF4-FFF2-40B4-BE49-F238E27FC236}">
                <a16:creationId xmlns:a16="http://schemas.microsoft.com/office/drawing/2014/main" id="{E55FA877-EDB2-4759-AED4-2543A8ADE228}"/>
              </a:ext>
            </a:extLst>
          </p:cNvPr>
          <p:cNvSpPr>
            <a:spLocks noGrp="1"/>
          </p:cNvSpPr>
          <p:nvPr>
            <p:ph idx="1"/>
          </p:nvPr>
        </p:nvSpPr>
        <p:spPr>
          <a:xfrm>
            <a:off x="1245781" y="2223976"/>
            <a:ext cx="10515600" cy="3538723"/>
          </a:xfrm>
        </p:spPr>
        <p:txBody>
          <a:bodyPr vert="horz" lIns="91440" tIns="45720" rIns="91440" bIns="45720" rtlCol="0" anchor="t">
            <a:normAutofit lnSpcReduction="10000"/>
          </a:bodyPr>
          <a:lstStyle/>
          <a:p>
            <a:r>
              <a:rPr lang="en-US" dirty="0"/>
              <a:t>School supplies – </a:t>
            </a:r>
            <a:r>
              <a:rPr lang="en-US" b="1" dirty="0"/>
              <a:t>general</a:t>
            </a:r>
            <a:r>
              <a:rPr lang="en-US" dirty="0"/>
              <a:t> supplies, paper, pencil, </a:t>
            </a:r>
            <a:r>
              <a:rPr lang="en-US" dirty="0" err="1"/>
              <a:t>etc</a:t>
            </a:r>
            <a:r>
              <a:rPr lang="en-US" dirty="0"/>
              <a:t> </a:t>
            </a:r>
          </a:p>
          <a:p>
            <a:r>
              <a:rPr lang="en-US" dirty="0"/>
              <a:t>More detailed list will be provided by each teacher the first few days of class (i.e. calculator requirement)</a:t>
            </a:r>
          </a:p>
          <a:p>
            <a:r>
              <a:rPr lang="en-US" dirty="0"/>
              <a:t>Lockers are available at school for students who request one. </a:t>
            </a:r>
          </a:p>
          <a:p>
            <a:r>
              <a:rPr lang="en-US" dirty="0"/>
              <a:t>Backpack – for laptop, lunch bag, </a:t>
            </a:r>
            <a:r>
              <a:rPr lang="en-US" dirty="0" err="1"/>
              <a:t>etc</a:t>
            </a:r>
            <a:r>
              <a:rPr lang="en-US" dirty="0"/>
              <a:t> (most schoolbooks are digital/online)</a:t>
            </a:r>
          </a:p>
          <a:p>
            <a:r>
              <a:rPr lang="en-US" dirty="0"/>
              <a:t>Visit the school before first day to familiarize student with layout (August 28</a:t>
            </a:r>
            <a:r>
              <a:rPr lang="en-US" baseline="30000" dirty="0"/>
              <a:t>th</a:t>
            </a:r>
            <a:r>
              <a:rPr lang="en-US" dirty="0"/>
              <a:t> – see school website)  </a:t>
            </a:r>
            <a:endParaRPr lang="en-US" dirty="0">
              <a:cs typeface="Calibri"/>
            </a:endParaRPr>
          </a:p>
          <a:p>
            <a:endParaRPr lang="en-US" dirty="0">
              <a:cs typeface="Calibri"/>
            </a:endParaRPr>
          </a:p>
        </p:txBody>
      </p:sp>
    </p:spTree>
    <p:extLst>
      <p:ext uri="{BB962C8B-B14F-4D97-AF65-F5344CB8AC3E}">
        <p14:creationId xmlns:p14="http://schemas.microsoft.com/office/powerpoint/2010/main" val="1853628290"/>
      </p:ext>
    </p:extLst>
  </p:cSld>
  <p:clrMapOvr>
    <a:masterClrMapping/>
  </p:clrMapOvr>
</p:sld>
</file>

<file path=ppt/theme/theme1.xml><?xml version="1.0" encoding="utf-8"?>
<a:theme xmlns:a="http://schemas.openxmlformats.org/drawingml/2006/main" name="ISD Presentation 2 (no images) - updated July 2022">
  <a:themeElements>
    <a:clrScheme name="ISD Brand Colors">
      <a:dk1>
        <a:sysClr val="windowText" lastClr="000000"/>
      </a:dk1>
      <a:lt1>
        <a:sysClr val="window" lastClr="FFFFFF"/>
      </a:lt1>
      <a:dk2>
        <a:srgbClr val="006F82"/>
      </a:dk2>
      <a:lt2>
        <a:srgbClr val="FFFFFF"/>
      </a:lt2>
      <a:accent1>
        <a:srgbClr val="EA8385"/>
      </a:accent1>
      <a:accent2>
        <a:srgbClr val="D8E5E9"/>
      </a:accent2>
      <a:accent3>
        <a:srgbClr val="0FA1B8"/>
      </a:accent3>
      <a:accent4>
        <a:srgbClr val="FFF9C2"/>
      </a:accent4>
      <a:accent5>
        <a:srgbClr val="006F82"/>
      </a:accent5>
      <a:accent6>
        <a:srgbClr val="859234"/>
      </a:accent6>
      <a:hlink>
        <a:srgbClr val="0FA1B8"/>
      </a:hlink>
      <a:folHlink>
        <a:srgbClr val="EA83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D Presentation 2 (no images) - updated July 2022 [Read-Only]" id="{36BCBD1E-AF30-4B9D-AD1C-A8E325E8F3BA}" vid="{521EBAC4-BA89-49DE-ADA8-8DE354B7C7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080B50F502CE4295741A26991808E7" ma:contentTypeVersion="15" ma:contentTypeDescription="Create a new document." ma:contentTypeScope="" ma:versionID="84ff457ea6eb55704dcee93a2825ddc1">
  <xsd:schema xmlns:xsd="http://www.w3.org/2001/XMLSchema" xmlns:xs="http://www.w3.org/2001/XMLSchema" xmlns:p="http://schemas.microsoft.com/office/2006/metadata/properties" xmlns:ns3="a993da6b-ecc5-4661-974d-dcf5519ce991" xmlns:ns4="eb5fd477-d12f-4726-9e87-1bab0dac6eba" targetNamespace="http://schemas.microsoft.com/office/2006/metadata/properties" ma:root="true" ma:fieldsID="3c7a36d9654cbdc71e15c98c087cc491" ns3:_="" ns4:_="">
    <xsd:import namespace="a993da6b-ecc5-4661-974d-dcf5519ce991"/>
    <xsd:import namespace="eb5fd477-d12f-4726-9e87-1bab0dac6eb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3da6b-ecc5-4661-974d-dcf5519ce99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5fd477-d12f-4726-9e87-1bab0dac6eb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b5fd477-d12f-4726-9e87-1bab0dac6eba" xsi:nil="true"/>
  </documentManagement>
</p:properties>
</file>

<file path=customXml/itemProps1.xml><?xml version="1.0" encoding="utf-8"?>
<ds:datastoreItem xmlns:ds="http://schemas.openxmlformats.org/officeDocument/2006/customXml" ds:itemID="{EB900360-322F-4F5C-A28C-F54983646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93da6b-ecc5-4661-974d-dcf5519ce991"/>
    <ds:schemaRef ds:uri="eb5fd477-d12f-4726-9e87-1bab0dac6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F37CCF-5783-4022-B290-E8F9AFF8F4CE}">
  <ds:schemaRefs>
    <ds:schemaRef ds:uri="http://schemas.microsoft.com/sharepoint/v3/contenttype/forms"/>
  </ds:schemaRefs>
</ds:datastoreItem>
</file>

<file path=customXml/itemProps3.xml><?xml version="1.0" encoding="utf-8"?>
<ds:datastoreItem xmlns:ds="http://schemas.openxmlformats.org/officeDocument/2006/customXml" ds:itemID="{438EDDF7-244A-4D0F-B52C-78A698D32D5A}">
  <ds:schemaRefs>
    <ds:schemaRef ds:uri="http://purl.org/dc/terms/"/>
    <ds:schemaRef ds:uri="http://schemas.openxmlformats.org/package/2006/metadata/core-properties"/>
    <ds:schemaRef ds:uri="http://schemas.microsoft.com/office/2006/documentManagement/types"/>
    <ds:schemaRef ds:uri="http://purl.org/dc/dcmitype/"/>
    <ds:schemaRef ds:uri="eb5fd477-d12f-4726-9e87-1bab0dac6eba"/>
    <ds:schemaRef ds:uri="http://purl.org/dc/elements/1.1/"/>
    <ds:schemaRef ds:uri="a993da6b-ecc5-4661-974d-dcf5519ce99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ISD Presentation 2 (no images) - updated July 2022</Template>
  <TotalTime>671</TotalTime>
  <Words>3343</Words>
  <Application>Microsoft Office PowerPoint</Application>
  <PresentationFormat>Widescreen</PresentationFormat>
  <Paragraphs>284</Paragraphs>
  <Slides>32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ff-tisa-web-pro</vt:lpstr>
      <vt:lpstr>Roboto</vt:lpstr>
      <vt:lpstr>Wingdings</vt:lpstr>
      <vt:lpstr>ISD Presentation 2 (no images) - updated July 2022</vt:lpstr>
      <vt:lpstr>Tips and Resources for Families with High School Students</vt:lpstr>
      <vt:lpstr>Purpose of today’s presentation</vt:lpstr>
      <vt:lpstr>General Info</vt:lpstr>
      <vt:lpstr>Family Partnership Liaisons</vt:lpstr>
      <vt:lpstr>District and School Calendar</vt:lpstr>
      <vt:lpstr>Issaquah High</vt:lpstr>
      <vt:lpstr>Bell Schedule</vt:lpstr>
      <vt:lpstr>Grading Calendar</vt:lpstr>
      <vt:lpstr>Preparing for 1st day of school</vt:lpstr>
      <vt:lpstr>Laptops at School</vt:lpstr>
      <vt:lpstr>Health</vt:lpstr>
      <vt:lpstr>Attendance</vt:lpstr>
      <vt:lpstr>Canvas (LMS)</vt:lpstr>
      <vt:lpstr>Lunch</vt:lpstr>
      <vt:lpstr>Transportation</vt:lpstr>
      <vt:lpstr>PowerPoint Presentation</vt:lpstr>
      <vt:lpstr>Sports</vt:lpstr>
      <vt:lpstr>Clubs</vt:lpstr>
      <vt:lpstr>How can you help your child?</vt:lpstr>
      <vt:lpstr>Communications with teachers and school</vt:lpstr>
      <vt:lpstr>Teacher support - academics</vt:lpstr>
      <vt:lpstr>Counselor Role</vt:lpstr>
      <vt:lpstr>Curriculum</vt:lpstr>
      <vt:lpstr>Common High School Terms</vt:lpstr>
      <vt:lpstr>High School Courses - Choices and Options </vt:lpstr>
      <vt:lpstr>How do you earn high school credits?</vt:lpstr>
      <vt:lpstr> How to graduate from High School?  Earn Credits (WA state requires 24 credits to graduate) </vt:lpstr>
      <vt:lpstr>PowerPoint Presentation</vt:lpstr>
      <vt:lpstr>Volunteer Opportunities or  Keeping Connected</vt:lpstr>
      <vt:lpstr>Upcoming events:</vt:lpstr>
      <vt:lpstr>Resources</vt:lpstr>
      <vt:lpstr>Liaison Contacts and Schools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and Resources for Families</dc:title>
  <dc:creator>Lorna Gilmour</dc:creator>
  <cp:lastModifiedBy>Yamane, Susan    AD - Staff</cp:lastModifiedBy>
  <cp:revision>354</cp:revision>
  <dcterms:created xsi:type="dcterms:W3CDTF">2021-08-24T03:48:56Z</dcterms:created>
  <dcterms:modified xsi:type="dcterms:W3CDTF">2023-08-28T22:35:46Z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0x01010001080B50F502CE4295741A26991808E7</vt:lpwstr>
  </property>
</Properties>
</file>