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6" r:id="rId3"/>
    <p:sldId id="262" r:id="rId4"/>
    <p:sldId id="260" r:id="rId5"/>
    <p:sldId id="256" r:id="rId6"/>
    <p:sldId id="257" r:id="rId7"/>
    <p:sldId id="259" r:id="rId8"/>
    <p:sldId id="258" r:id="rId9"/>
    <p:sldId id="269" r:id="rId10"/>
    <p:sldId id="263"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1" d="100"/>
          <a:sy n="71" d="100"/>
        </p:scale>
        <p:origin x="-91"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E30818-24B4-4BCC-847D-8FFE2C4B1EF2}"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368627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30818-24B4-4BCC-847D-8FFE2C4B1EF2}"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88651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30818-24B4-4BCC-847D-8FFE2C4B1EF2}"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41811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30818-24B4-4BCC-847D-8FFE2C4B1EF2}"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278676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30818-24B4-4BCC-847D-8FFE2C4B1EF2}"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40861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E30818-24B4-4BCC-847D-8FFE2C4B1EF2}"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165048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30818-24B4-4BCC-847D-8FFE2C4B1EF2}" type="datetimeFigureOut">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38204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30818-24B4-4BCC-847D-8FFE2C4B1EF2}" type="datetimeFigureOut">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16764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30818-24B4-4BCC-847D-8FFE2C4B1EF2}" type="datetimeFigureOut">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208103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30818-24B4-4BCC-847D-8FFE2C4B1EF2}"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138077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30818-24B4-4BCC-847D-8FFE2C4B1EF2}"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1866-484D-4681-98F1-1FD0C126D22D}" type="slidenum">
              <a:rPr lang="en-US" smtClean="0"/>
              <a:t>‹#›</a:t>
            </a:fld>
            <a:endParaRPr lang="en-US"/>
          </a:p>
        </p:txBody>
      </p:sp>
    </p:spTree>
    <p:extLst>
      <p:ext uri="{BB962C8B-B14F-4D97-AF65-F5344CB8AC3E}">
        <p14:creationId xmlns:p14="http://schemas.microsoft.com/office/powerpoint/2010/main" val="168438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30818-24B4-4BCC-847D-8FFE2C4B1EF2}" type="datetimeFigureOut">
              <a:rPr lang="en-US" smtClean="0"/>
              <a:t>5/18/2017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D1866-484D-4681-98F1-1FD0C126D22D}" type="slidenum">
              <a:rPr lang="en-US" smtClean="0"/>
              <a:t>‹#›</a:t>
            </a:fld>
            <a:endParaRPr lang="en-US"/>
          </a:p>
        </p:txBody>
      </p:sp>
    </p:spTree>
    <p:extLst>
      <p:ext uri="{BB962C8B-B14F-4D97-AF65-F5344CB8AC3E}">
        <p14:creationId xmlns:p14="http://schemas.microsoft.com/office/powerpoint/2010/main" val="245841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signingsavvy.com/sign/BEFORE/3031/1" TargetMode="External"/><Relationship Id="rId2" Type="http://schemas.openxmlformats.org/officeDocument/2006/relationships/hyperlink" Target="https://www.signingsavvy.com/sign/NEXT/1914/1" TargetMode="External"/><Relationship Id="rId1" Type="http://schemas.openxmlformats.org/officeDocument/2006/relationships/slideLayout" Target="../slideLayouts/slideLayout7.xml"/><Relationship Id="rId5" Type="http://schemas.openxmlformats.org/officeDocument/2006/relationships/hyperlink" Target="https://www.signingsavvy.com/sign/NOW/296/1" TargetMode="External"/><Relationship Id="rId4" Type="http://schemas.openxmlformats.org/officeDocument/2006/relationships/hyperlink" Target="https://www.signingsavvy.com/sign/finis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808" y="1"/>
            <a:ext cx="13282808" cy="3106454"/>
          </a:xfrm>
        </p:spPr>
        <p:txBody>
          <a:bodyPr>
            <a:normAutofit/>
          </a:bodyPr>
          <a:lstStyle/>
          <a:p>
            <a:pPr algn="ctr"/>
            <a:r>
              <a:rPr lang="en-US" sz="5400" b="1" dirty="0" smtClean="0"/>
              <a:t>Stratton Elementary  </a:t>
            </a:r>
            <a:br>
              <a:rPr lang="en-US" sz="5400" b="1" dirty="0" smtClean="0"/>
            </a:br>
            <a:r>
              <a:rPr lang="en-US" sz="6000" b="1" dirty="0" smtClean="0"/>
              <a:t>Bilingual / Bicultural </a:t>
            </a:r>
            <a:r>
              <a:rPr lang="en-US" sz="5400" b="1" dirty="0" smtClean="0"/>
              <a:t/>
            </a:r>
            <a:br>
              <a:rPr lang="en-US" sz="5400" b="1" dirty="0" smtClean="0"/>
            </a:br>
            <a:r>
              <a:rPr lang="en-US" sz="5400" b="1" dirty="0" smtClean="0"/>
              <a:t>Program for Children who are Deaf</a:t>
            </a:r>
            <a:endParaRPr lang="en-US" sz="5400" b="1" dirty="0"/>
          </a:p>
        </p:txBody>
      </p:sp>
      <p:sp>
        <p:nvSpPr>
          <p:cNvPr id="3" name="Content Placeholder 2"/>
          <p:cNvSpPr>
            <a:spLocks noGrp="1"/>
          </p:cNvSpPr>
          <p:nvPr>
            <p:ph sz="half" idx="1"/>
          </p:nvPr>
        </p:nvSpPr>
        <p:spPr/>
        <p:txBody>
          <a:bodyPr>
            <a:normAutofit lnSpcReduction="10000"/>
          </a:bodyPr>
          <a:lstStyle/>
          <a:p>
            <a:endParaRPr lang="en-US" sz="5400" dirty="0" smtClean="0"/>
          </a:p>
          <a:p>
            <a:endParaRPr lang="en-US" sz="5400" dirty="0"/>
          </a:p>
          <a:p>
            <a:r>
              <a:rPr lang="en-US" sz="5400" dirty="0" smtClean="0"/>
              <a:t>American Sign Language </a:t>
            </a:r>
            <a:r>
              <a:rPr lang="en-US" sz="5400" dirty="0" smtClean="0"/>
              <a:t>and the Deaf Community</a:t>
            </a:r>
            <a:endParaRPr lang="en-US" sz="5400" dirty="0" smtClean="0"/>
          </a:p>
          <a:p>
            <a:endParaRPr lang="en-US" dirty="0"/>
          </a:p>
          <a:p>
            <a:endParaRPr lang="en-US" dirty="0"/>
          </a:p>
        </p:txBody>
      </p:sp>
      <p:sp>
        <p:nvSpPr>
          <p:cNvPr id="4" name="Content Placeholder 3"/>
          <p:cNvSpPr>
            <a:spLocks noGrp="1"/>
          </p:cNvSpPr>
          <p:nvPr>
            <p:ph sz="half" idx="2"/>
          </p:nvPr>
        </p:nvSpPr>
        <p:spPr>
          <a:xfrm>
            <a:off x="6172200" y="2041741"/>
            <a:ext cx="5181600" cy="4135221"/>
          </a:xfrm>
        </p:spPr>
        <p:txBody>
          <a:bodyPr>
            <a:normAutofit lnSpcReduction="10000"/>
          </a:bodyPr>
          <a:lstStyle/>
          <a:p>
            <a:endParaRPr lang="en-US" sz="4800" dirty="0" smtClean="0"/>
          </a:p>
          <a:p>
            <a:endParaRPr lang="en-US" sz="4800" dirty="0"/>
          </a:p>
          <a:p>
            <a:r>
              <a:rPr lang="en-US" sz="4800" dirty="0" smtClean="0"/>
              <a:t>The Hearing Culture and Spoken/Written English</a:t>
            </a:r>
            <a:endParaRPr lang="en-US" sz="4800" dirty="0"/>
          </a:p>
        </p:txBody>
      </p:sp>
    </p:spTree>
    <p:extLst>
      <p:ext uri="{BB962C8B-B14F-4D97-AF65-F5344CB8AC3E}">
        <p14:creationId xmlns:p14="http://schemas.microsoft.com/office/powerpoint/2010/main" val="86065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3" y="1828800"/>
            <a:ext cx="11142134" cy="3108543"/>
          </a:xfrm>
          <a:prstGeom prst="rect">
            <a:avLst/>
          </a:prstGeom>
        </p:spPr>
        <p:txBody>
          <a:bodyPr wrap="square">
            <a:spAutoFit/>
          </a:bodyPr>
          <a:lstStyle/>
          <a:p>
            <a:r>
              <a:rPr lang="en-US" sz="3200" dirty="0" smtClean="0">
                <a:solidFill>
                  <a:srgbClr val="0C283B"/>
                </a:solidFill>
                <a:latin typeface="Arial" panose="020B0604020202020204" pitchFamily="34" charset="0"/>
              </a:rPr>
              <a:t>Model Verb Tenses:</a:t>
            </a:r>
            <a:endParaRPr lang="en-US" sz="3200" dirty="0">
              <a:solidFill>
                <a:srgbClr val="0C283B"/>
              </a:solidFill>
              <a:latin typeface="Arial" panose="020B0604020202020204" pitchFamily="34" charset="0"/>
            </a:endParaRPr>
          </a:p>
          <a:p>
            <a:pPr>
              <a:buFont typeface="Arial" panose="020B0604020202020204" pitchFamily="34" charset="0"/>
              <a:buChar char="•"/>
            </a:pPr>
            <a:endParaRPr lang="en-US" sz="3200" u="sng" dirty="0" smtClean="0">
              <a:latin typeface="Arial" panose="020B0604020202020204" pitchFamily="34" charset="0"/>
              <a:hlinkClick r:id="rId2"/>
            </a:endParaRPr>
          </a:p>
          <a:p>
            <a:pPr>
              <a:buFont typeface="Arial" panose="020B0604020202020204" pitchFamily="34" charset="0"/>
              <a:buChar char="•"/>
            </a:pPr>
            <a:r>
              <a:rPr lang="en-US" sz="3200" u="sng" dirty="0" smtClean="0">
                <a:latin typeface="Arial" panose="020B0604020202020204" pitchFamily="34" charset="0"/>
                <a:hlinkClick r:id="rId2"/>
              </a:rPr>
              <a:t>NEXT</a:t>
            </a:r>
            <a:r>
              <a:rPr lang="en-US" sz="3200" u="sng" dirty="0">
                <a:latin typeface="Arial" panose="020B0604020202020204" pitchFamily="34" charset="0"/>
              </a:rPr>
              <a:t> </a:t>
            </a:r>
            <a:r>
              <a:rPr lang="en-US" sz="3200" u="sng" dirty="0" smtClean="0">
                <a:latin typeface="Arial" panose="020B0604020202020204" pitchFamily="34" charset="0"/>
              </a:rPr>
              <a:t>or Future  </a:t>
            </a:r>
            <a:r>
              <a:rPr lang="en-US" sz="3200" dirty="0" smtClean="0">
                <a:solidFill>
                  <a:srgbClr val="0C283B"/>
                </a:solidFill>
                <a:latin typeface="Arial" panose="020B0604020202020204" pitchFamily="34" charset="0"/>
              </a:rPr>
              <a:t>to </a:t>
            </a:r>
            <a:r>
              <a:rPr lang="en-US" sz="3200" dirty="0">
                <a:solidFill>
                  <a:srgbClr val="0C283B"/>
                </a:solidFill>
                <a:latin typeface="Arial" panose="020B0604020202020204" pitchFamily="34" charset="0"/>
              </a:rPr>
              <a:t>show FUTURE TENSE</a:t>
            </a:r>
          </a:p>
          <a:p>
            <a:pPr>
              <a:buFont typeface="Arial" panose="020B0604020202020204" pitchFamily="34" charset="0"/>
              <a:buChar char="•"/>
            </a:pPr>
            <a:r>
              <a:rPr lang="en-US" sz="3200" b="1" dirty="0">
                <a:solidFill>
                  <a:srgbClr val="236C8B"/>
                </a:solidFill>
                <a:latin typeface="Arial" panose="020B0604020202020204" pitchFamily="34" charset="0"/>
                <a:hlinkClick r:id="rId3"/>
              </a:rPr>
              <a:t>PAST/BEFORE</a:t>
            </a:r>
            <a:r>
              <a:rPr lang="en-US" sz="3200" dirty="0">
                <a:solidFill>
                  <a:srgbClr val="0C283B"/>
                </a:solidFill>
                <a:latin typeface="Arial" panose="020B0604020202020204" pitchFamily="34" charset="0"/>
              </a:rPr>
              <a:t> or </a:t>
            </a:r>
            <a:r>
              <a:rPr lang="en-US" sz="3200" b="1" dirty="0">
                <a:solidFill>
                  <a:srgbClr val="236C8B"/>
                </a:solidFill>
                <a:latin typeface="Arial" panose="020B0604020202020204" pitchFamily="34" charset="0"/>
                <a:hlinkClick r:id="rId4"/>
              </a:rPr>
              <a:t>FINISH</a:t>
            </a:r>
            <a:r>
              <a:rPr lang="en-US" sz="3200" dirty="0">
                <a:solidFill>
                  <a:srgbClr val="0C283B"/>
                </a:solidFill>
                <a:latin typeface="Arial" panose="020B0604020202020204" pitchFamily="34" charset="0"/>
              </a:rPr>
              <a:t> to show PAST TENSE</a:t>
            </a:r>
          </a:p>
          <a:p>
            <a:pPr>
              <a:buFont typeface="Arial" panose="020B0604020202020204" pitchFamily="34" charset="0"/>
              <a:buChar char="•"/>
            </a:pPr>
            <a:r>
              <a:rPr lang="en-US" sz="3200" b="1" dirty="0">
                <a:solidFill>
                  <a:srgbClr val="236C8B"/>
                </a:solidFill>
                <a:latin typeface="Arial" panose="020B0604020202020204" pitchFamily="34" charset="0"/>
                <a:hlinkClick r:id="rId5"/>
              </a:rPr>
              <a:t>NOW</a:t>
            </a:r>
            <a:r>
              <a:rPr lang="en-US" sz="3200" dirty="0">
                <a:solidFill>
                  <a:srgbClr val="0C283B"/>
                </a:solidFill>
                <a:latin typeface="Arial" panose="020B0604020202020204" pitchFamily="34" charset="0"/>
              </a:rPr>
              <a:t> to show PRESENT </a:t>
            </a:r>
            <a:r>
              <a:rPr lang="en-US" sz="3200" dirty="0" smtClean="0">
                <a:solidFill>
                  <a:srgbClr val="0C283B"/>
                </a:solidFill>
                <a:latin typeface="Arial" panose="020B0604020202020204" pitchFamily="34" charset="0"/>
              </a:rPr>
              <a:t>TENSE, or </a:t>
            </a:r>
            <a:r>
              <a:rPr lang="en-US" sz="3200" b="1" u="sng" dirty="0" smtClean="0">
                <a:solidFill>
                  <a:schemeClr val="accent5">
                    <a:lumMod val="75000"/>
                  </a:schemeClr>
                </a:solidFill>
                <a:latin typeface="Arial" panose="020B0604020202020204" pitchFamily="34" charset="0"/>
              </a:rPr>
              <a:t>CONTINUE</a:t>
            </a:r>
            <a:r>
              <a:rPr lang="en-US" sz="3200" dirty="0" smtClean="0">
                <a:solidFill>
                  <a:srgbClr val="0C283B"/>
                </a:solidFill>
                <a:latin typeface="Arial" panose="020B0604020202020204" pitchFamily="34" charset="0"/>
              </a:rPr>
              <a:t>.</a:t>
            </a:r>
            <a:endParaRPr lang="en-US" sz="3200" dirty="0" smtClean="0">
              <a:solidFill>
                <a:srgbClr val="0C283B"/>
              </a:solidFill>
              <a:latin typeface="Arial" panose="020B0604020202020204" pitchFamily="34" charset="0"/>
            </a:endParaRPr>
          </a:p>
          <a:p>
            <a:pPr>
              <a:buFont typeface="Arial" panose="020B0604020202020204" pitchFamily="34" charset="0"/>
              <a:buChar char="•"/>
            </a:pPr>
            <a:endParaRPr lang="en-US" b="0" i="0" dirty="0">
              <a:solidFill>
                <a:srgbClr val="0C283B"/>
              </a:solidFill>
              <a:effectLst/>
              <a:latin typeface="Arial" panose="020B0604020202020204" pitchFamily="34" charset="0"/>
            </a:endParaRPr>
          </a:p>
          <a:p>
            <a:pPr>
              <a:buFont typeface="Arial" panose="020B0604020202020204" pitchFamily="34" charset="0"/>
              <a:buChar char="•"/>
            </a:pPr>
            <a:r>
              <a:rPr lang="en-US" dirty="0" smtClean="0">
                <a:solidFill>
                  <a:srgbClr val="0C283B"/>
                </a:solidFill>
                <a:latin typeface="Arial" panose="020B0604020202020204" pitchFamily="34" charset="0"/>
              </a:rPr>
              <a:t>www.signingsavvy.com</a:t>
            </a:r>
            <a:endParaRPr lang="en-US" b="0" i="0" dirty="0">
              <a:solidFill>
                <a:srgbClr val="0C283B"/>
              </a:solidFill>
              <a:effectLst/>
              <a:latin typeface="Arial" panose="020B0604020202020204" pitchFamily="34" charset="0"/>
            </a:endParaRPr>
          </a:p>
        </p:txBody>
      </p:sp>
    </p:spTree>
    <p:extLst>
      <p:ext uri="{BB962C8B-B14F-4D97-AF65-F5344CB8AC3E}">
        <p14:creationId xmlns:p14="http://schemas.microsoft.com/office/powerpoint/2010/main" val="274442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Language Rich Culture</a:t>
            </a:r>
            <a:endParaRPr lang="en-US" dirty="0"/>
          </a:p>
        </p:txBody>
      </p:sp>
      <p:sp>
        <p:nvSpPr>
          <p:cNvPr id="3" name="Content Placeholder 2"/>
          <p:cNvSpPr>
            <a:spLocks noGrp="1"/>
          </p:cNvSpPr>
          <p:nvPr>
            <p:ph idx="1"/>
          </p:nvPr>
        </p:nvSpPr>
        <p:spPr/>
        <p:txBody>
          <a:bodyPr/>
          <a:lstStyle/>
          <a:p>
            <a:r>
              <a:rPr lang="en-US" dirty="0" smtClean="0"/>
              <a:t>Facilitate peer communication: Be sure that you are sharing what the other students are saying in class.</a:t>
            </a:r>
          </a:p>
          <a:p>
            <a:r>
              <a:rPr lang="en-US" dirty="0" smtClean="0"/>
              <a:t>Balance support with independence. Always relay accurate intention of the speaker, but encourage the child’s independence and responsibility for academic and self advocacy skills.</a:t>
            </a:r>
          </a:p>
          <a:p>
            <a:r>
              <a:rPr lang="en-US" dirty="0" smtClean="0"/>
              <a:t>Deaf families fingerspell early and often with deaf children. Incorporate frequent fingerspelling in your communication. “Sandwich” new terms (sign-spell-sign).</a:t>
            </a:r>
          </a:p>
          <a:p>
            <a:r>
              <a:rPr lang="en-US" dirty="0" smtClean="0"/>
              <a:t>Fingerspell clearly and slowly in the school setting. Lexicon spelling is used in ASL in regular communication settings.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71877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Appropriate use of Variation in Sign Language</a:t>
            </a:r>
            <a:endParaRPr lang="en-US" b="1" u="sng" dirty="0"/>
          </a:p>
        </p:txBody>
      </p:sp>
      <p:sp>
        <p:nvSpPr>
          <p:cNvPr id="3" name="Text Placeholder 2"/>
          <p:cNvSpPr>
            <a:spLocks noGrp="1"/>
          </p:cNvSpPr>
          <p:nvPr>
            <p:ph type="body" idx="1"/>
          </p:nvPr>
        </p:nvSpPr>
        <p:spPr/>
        <p:txBody>
          <a:bodyPr>
            <a:normAutofit/>
          </a:bodyPr>
          <a:lstStyle/>
          <a:p>
            <a:r>
              <a:rPr lang="en-US" sz="3600" dirty="0" smtClean="0"/>
              <a:t>ASL and Fingerspelling</a:t>
            </a:r>
            <a:endParaRPr lang="en-US" sz="3600" dirty="0"/>
          </a:p>
        </p:txBody>
      </p:sp>
      <p:sp>
        <p:nvSpPr>
          <p:cNvPr id="4" name="Content Placeholder 3"/>
          <p:cNvSpPr>
            <a:spLocks noGrp="1"/>
          </p:cNvSpPr>
          <p:nvPr>
            <p:ph sz="half" idx="2"/>
          </p:nvPr>
        </p:nvSpPr>
        <p:spPr/>
        <p:txBody>
          <a:bodyPr/>
          <a:lstStyle/>
          <a:p>
            <a:r>
              <a:rPr lang="en-US" dirty="0" smtClean="0"/>
              <a:t>Assemblies</a:t>
            </a:r>
          </a:p>
          <a:p>
            <a:r>
              <a:rPr lang="en-US" dirty="0" smtClean="0"/>
              <a:t>Math Instruction</a:t>
            </a:r>
          </a:p>
          <a:p>
            <a:r>
              <a:rPr lang="en-US" dirty="0" smtClean="0"/>
              <a:t>Social Studies</a:t>
            </a:r>
          </a:p>
          <a:p>
            <a:r>
              <a:rPr lang="en-US" dirty="0" smtClean="0"/>
              <a:t>Science</a:t>
            </a:r>
          </a:p>
          <a:p>
            <a:r>
              <a:rPr lang="en-US" dirty="0" smtClean="0"/>
              <a:t>Recess</a:t>
            </a:r>
          </a:p>
          <a:p>
            <a:r>
              <a:rPr lang="en-US" dirty="0" smtClean="0"/>
              <a:t>Lunchroom</a:t>
            </a:r>
          </a:p>
          <a:p>
            <a:r>
              <a:rPr lang="en-US" dirty="0" smtClean="0"/>
              <a:t>Vocabulary instruction</a:t>
            </a:r>
          </a:p>
        </p:txBody>
      </p:sp>
      <p:sp>
        <p:nvSpPr>
          <p:cNvPr id="5" name="Text Placeholder 4"/>
          <p:cNvSpPr>
            <a:spLocks noGrp="1"/>
          </p:cNvSpPr>
          <p:nvPr>
            <p:ph type="body" sz="quarter" idx="3"/>
          </p:nvPr>
        </p:nvSpPr>
        <p:spPr/>
        <p:txBody>
          <a:bodyPr>
            <a:normAutofit/>
          </a:bodyPr>
          <a:lstStyle/>
          <a:p>
            <a:r>
              <a:rPr lang="en-US" sz="3600" dirty="0" smtClean="0"/>
              <a:t>CASE and Fingerspelling</a:t>
            </a:r>
            <a:endParaRPr lang="en-US" sz="3600" dirty="0"/>
          </a:p>
        </p:txBody>
      </p:sp>
      <p:sp>
        <p:nvSpPr>
          <p:cNvPr id="6" name="Content Placeholder 5"/>
          <p:cNvSpPr>
            <a:spLocks noGrp="1"/>
          </p:cNvSpPr>
          <p:nvPr>
            <p:ph sz="quarter" idx="4"/>
          </p:nvPr>
        </p:nvSpPr>
        <p:spPr/>
        <p:txBody>
          <a:bodyPr/>
          <a:lstStyle/>
          <a:p>
            <a:r>
              <a:rPr lang="en-US" dirty="0" smtClean="0"/>
              <a:t>Can be used for grammar specific Reading and Writing Instruction with a TOD or Classroom teacher  with caution.*</a:t>
            </a:r>
          </a:p>
          <a:p>
            <a:r>
              <a:rPr lang="en-US" dirty="0" smtClean="0"/>
              <a:t>Always connect the printed word with conceptually accurate signs.</a:t>
            </a:r>
          </a:p>
          <a:p>
            <a:endParaRPr lang="en-US" dirty="0" smtClean="0"/>
          </a:p>
          <a:p>
            <a:endParaRPr lang="en-US" dirty="0"/>
          </a:p>
        </p:txBody>
      </p:sp>
    </p:spTree>
    <p:extLst>
      <p:ext uri="{BB962C8B-B14F-4D97-AF65-F5344CB8AC3E}">
        <p14:creationId xmlns:p14="http://schemas.microsoft.com/office/powerpoint/2010/main" val="937820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4267"/>
            <a:ext cx="12699999" cy="3447098"/>
          </a:xfrm>
          <a:prstGeom prst="rect">
            <a:avLst/>
          </a:prstGeom>
        </p:spPr>
        <p:txBody>
          <a:bodyPr wrap="square">
            <a:spAutoFit/>
          </a:bodyPr>
          <a:lstStyle/>
          <a:p>
            <a:r>
              <a:rPr lang="en-US" sz="4000" b="0" i="0" dirty="0" smtClean="0">
                <a:solidFill>
                  <a:srgbClr val="272727"/>
                </a:solidFill>
                <a:effectLst/>
                <a:latin typeface="Open Sans"/>
              </a:rPr>
              <a:t>Programs which use  bilingual or multilingual approaches, and employ qualified professionals, provide </a:t>
            </a:r>
            <a:r>
              <a:rPr lang="en-US" sz="4000" dirty="0">
                <a:solidFill>
                  <a:srgbClr val="272727"/>
                </a:solidFill>
                <a:latin typeface="Open Sans"/>
              </a:rPr>
              <a:t>d</a:t>
            </a:r>
            <a:r>
              <a:rPr lang="en-US" sz="4000" b="0" i="0" dirty="0" smtClean="0">
                <a:solidFill>
                  <a:srgbClr val="272727"/>
                </a:solidFill>
                <a:effectLst/>
                <a:latin typeface="Open Sans"/>
              </a:rPr>
              <a:t>eaf </a:t>
            </a:r>
            <a:r>
              <a:rPr lang="en-US" sz="4000" dirty="0">
                <a:solidFill>
                  <a:srgbClr val="272727"/>
                </a:solidFill>
                <a:latin typeface="Open Sans"/>
              </a:rPr>
              <a:t>c</a:t>
            </a:r>
            <a:r>
              <a:rPr lang="en-US" sz="4000" b="0" i="0" dirty="0" smtClean="0">
                <a:solidFill>
                  <a:srgbClr val="272727"/>
                </a:solidFill>
                <a:effectLst/>
                <a:latin typeface="Open Sans"/>
              </a:rPr>
              <a:t>hildren with a strong language base, which equips them better for success in the broad range of educational subjects.      </a:t>
            </a:r>
            <a:r>
              <a:rPr lang="en-US" dirty="0" smtClean="0"/>
              <a:t>Policy </a:t>
            </a:r>
            <a:r>
              <a:rPr lang="en-US" dirty="0"/>
              <a:t>– Education rights for Deaf children</a:t>
            </a:r>
          </a:p>
          <a:p>
            <a:endParaRPr lang="en-US" dirty="0"/>
          </a:p>
        </p:txBody>
      </p:sp>
    </p:spTree>
    <p:extLst>
      <p:ext uri="{BB962C8B-B14F-4D97-AF65-F5344CB8AC3E}">
        <p14:creationId xmlns:p14="http://schemas.microsoft.com/office/powerpoint/2010/main" val="2455958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9866" y="1948303"/>
            <a:ext cx="10481733" cy="2862322"/>
          </a:xfrm>
          <a:prstGeom prst="rect">
            <a:avLst/>
          </a:prstGeom>
        </p:spPr>
        <p:txBody>
          <a:bodyPr wrap="square">
            <a:spAutoFit/>
          </a:bodyPr>
          <a:lstStyle/>
          <a:p>
            <a:r>
              <a:rPr lang="en-US" sz="3600" b="0" i="0" dirty="0" smtClean="0">
                <a:solidFill>
                  <a:srgbClr val="010101"/>
                </a:solidFill>
                <a:effectLst/>
                <a:latin typeface="Open Sans"/>
              </a:rPr>
              <a:t>The World Federation of the Deaf supports the right of Deaf Children to acquire full mastery of their sign language as their ‘mother tongue’, as well as to learn the language(s) used by their family and community.</a:t>
            </a:r>
            <a:endParaRPr lang="en-US" sz="3600" dirty="0"/>
          </a:p>
        </p:txBody>
      </p:sp>
    </p:spTree>
    <p:extLst>
      <p:ext uri="{BB962C8B-B14F-4D97-AF65-F5344CB8AC3E}">
        <p14:creationId xmlns:p14="http://schemas.microsoft.com/office/powerpoint/2010/main" val="1965778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2400" dirty="0">
              <a:latin typeface="+mn-lt"/>
              <a:ea typeface="+mn-ea"/>
              <a:cs typeface="+mn-cs"/>
            </a:endParaRPr>
          </a:p>
        </p:txBody>
      </p:sp>
      <p:sp>
        <p:nvSpPr>
          <p:cNvPr id="3" name="Subtitle 2"/>
          <p:cNvSpPr>
            <a:spLocks noGrp="1"/>
          </p:cNvSpPr>
          <p:nvPr>
            <p:ph type="subTitle" idx="1"/>
          </p:nvPr>
        </p:nvSpPr>
        <p:spPr>
          <a:xfrm>
            <a:off x="1524000" y="951978"/>
            <a:ext cx="9144000" cy="5386192"/>
          </a:xfrm>
        </p:spPr>
        <p:txBody>
          <a:bodyPr>
            <a:normAutofit fontScale="92500" lnSpcReduction="10000"/>
          </a:bodyPr>
          <a:lstStyle/>
          <a:p>
            <a:pPr fontAlgn="base"/>
            <a:endParaRPr lang="en-US" sz="3200" dirty="0" smtClean="0"/>
          </a:p>
          <a:p>
            <a:pPr fontAlgn="base"/>
            <a:endParaRPr lang="en-US" sz="3200" dirty="0" smtClean="0"/>
          </a:p>
          <a:p>
            <a:pPr fontAlgn="base"/>
            <a:endParaRPr lang="en-US" sz="3200" dirty="0"/>
          </a:p>
          <a:p>
            <a:pPr fontAlgn="base"/>
            <a:r>
              <a:rPr lang="en-US" sz="4800" dirty="0" smtClean="0"/>
              <a:t>Teachers and educational interpreters should incorporate fingerspelling in their signing in order to facilitate development in students from the earliest stages of language learning, even prior to the acquisition of word recognition in print. </a:t>
            </a:r>
          </a:p>
          <a:p>
            <a:pPr fontAlgn="base"/>
            <a:endParaRPr lang="en-US" dirty="0" smtClean="0"/>
          </a:p>
          <a:p>
            <a:pPr fontAlgn="base"/>
            <a:endParaRPr lang="en-US" dirty="0" smtClean="0"/>
          </a:p>
          <a:p>
            <a:pPr fontAlgn="base"/>
            <a:endParaRPr lang="en-US" dirty="0" smtClean="0"/>
          </a:p>
          <a:p>
            <a:pPr fontAlgn="base"/>
            <a:endParaRPr lang="en-US" dirty="0" smtClean="0"/>
          </a:p>
        </p:txBody>
      </p:sp>
    </p:spTree>
    <p:extLst>
      <p:ext uri="{BB962C8B-B14F-4D97-AF65-F5344CB8AC3E}">
        <p14:creationId xmlns:p14="http://schemas.microsoft.com/office/powerpoint/2010/main" val="3938763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2668" y="2473236"/>
            <a:ext cx="11142132" cy="3170099"/>
          </a:xfrm>
          <a:prstGeom prst="rect">
            <a:avLst/>
          </a:prstGeom>
        </p:spPr>
        <p:txBody>
          <a:bodyPr wrap="square">
            <a:spAutoFit/>
          </a:bodyPr>
          <a:lstStyle/>
          <a:p>
            <a:pPr fontAlgn="base"/>
            <a:r>
              <a:rPr lang="en-US" sz="3600" b="1" i="0" dirty="0" smtClean="0">
                <a:effectLst/>
                <a:latin typeface="Merriweather"/>
              </a:rPr>
              <a:t> </a:t>
            </a:r>
            <a:r>
              <a:rPr lang="en-US" sz="3600" dirty="0"/>
              <a:t> </a:t>
            </a:r>
            <a:r>
              <a:rPr lang="en-US" sz="4800" dirty="0"/>
              <a:t>We believe this study and others indicate that fingerspelling may help provide a phonological link with </a:t>
            </a:r>
            <a:r>
              <a:rPr lang="en-US" sz="4800" dirty="0" smtClean="0"/>
              <a:t>print</a:t>
            </a:r>
            <a:r>
              <a:rPr lang="en-US" sz="4800" b="1" dirty="0" smtClean="0">
                <a:latin typeface="Merriweather"/>
              </a:rPr>
              <a:t>.</a:t>
            </a:r>
            <a:r>
              <a:rPr lang="en-US" sz="3600" b="1" dirty="0" smtClean="0">
                <a:latin typeface="Merriweather"/>
              </a:rPr>
              <a:t>  </a:t>
            </a:r>
          </a:p>
          <a:p>
            <a:pPr fontAlgn="base"/>
            <a:r>
              <a:rPr lang="en-US" sz="3600" b="1" dirty="0" smtClean="0">
                <a:latin typeface="Merriweather"/>
              </a:rPr>
              <a:t> </a:t>
            </a:r>
          </a:p>
          <a:p>
            <a:pPr fontAlgn="base"/>
            <a:r>
              <a:rPr lang="en-US" sz="2000" b="0" i="0" strike="noStrike" dirty="0" smtClean="0">
                <a:effectLst/>
                <a:latin typeface="inherit"/>
              </a:rPr>
              <a:t>Tamara S. </a:t>
            </a:r>
            <a:r>
              <a:rPr lang="en-US" sz="2000" b="0" i="0" strike="noStrike" dirty="0" err="1" smtClean="0">
                <a:effectLst/>
                <a:latin typeface="inherit"/>
              </a:rPr>
              <a:t>Haptonstall-Nykaza</a:t>
            </a:r>
            <a:r>
              <a:rPr lang="en-US" sz="2000" dirty="0">
                <a:latin typeface="inherit"/>
              </a:rPr>
              <a:t> </a:t>
            </a:r>
            <a:r>
              <a:rPr lang="en-US" sz="2000" dirty="0" smtClean="0">
                <a:latin typeface="inherit"/>
              </a:rPr>
              <a:t> and  </a:t>
            </a:r>
            <a:r>
              <a:rPr lang="en-US" sz="2000" b="0" i="0" dirty="0" smtClean="0">
                <a:effectLst/>
                <a:latin typeface="inherit"/>
              </a:rPr>
              <a:t>Brenda Schick</a:t>
            </a:r>
            <a:endParaRPr lang="en-US" sz="2000" b="0" i="0" dirty="0">
              <a:effectLst/>
              <a:latin typeface="inherit"/>
            </a:endParaRPr>
          </a:p>
        </p:txBody>
      </p:sp>
    </p:spTree>
    <p:extLst>
      <p:ext uri="{BB962C8B-B14F-4D97-AF65-F5344CB8AC3E}">
        <p14:creationId xmlns:p14="http://schemas.microsoft.com/office/powerpoint/2010/main" val="241288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599" y="2967335"/>
            <a:ext cx="10752667" cy="1569660"/>
          </a:xfrm>
          <a:prstGeom prst="rect">
            <a:avLst/>
          </a:prstGeom>
        </p:spPr>
        <p:txBody>
          <a:bodyPr wrap="square">
            <a:spAutoFit/>
          </a:bodyPr>
          <a:lstStyle/>
          <a:p>
            <a:r>
              <a:rPr lang="en-US" sz="3200" dirty="0" smtClean="0"/>
              <a:t>Fingerspelling positively correlates with stronger reading skills. Deaf and hard of hearing children who are good </a:t>
            </a:r>
            <a:r>
              <a:rPr lang="en-US" sz="3200" dirty="0" err="1" smtClean="0"/>
              <a:t>fingerspellers</a:t>
            </a:r>
            <a:r>
              <a:rPr lang="en-US" sz="3200" dirty="0" smtClean="0"/>
              <a:t> are good readers, and vice versa.  </a:t>
            </a:r>
            <a:r>
              <a:rPr lang="en-US" sz="2400" dirty="0" smtClean="0"/>
              <a:t>Baker, Sharon  Ed.</a:t>
            </a:r>
            <a:endParaRPr lang="en-US" sz="2400" dirty="0"/>
          </a:p>
        </p:txBody>
      </p:sp>
    </p:spTree>
    <p:extLst>
      <p:ext uri="{BB962C8B-B14F-4D97-AF65-F5344CB8AC3E}">
        <p14:creationId xmlns:p14="http://schemas.microsoft.com/office/powerpoint/2010/main" val="3663721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0" y="2690336"/>
            <a:ext cx="10921999" cy="3477875"/>
          </a:xfrm>
          <a:prstGeom prst="rect">
            <a:avLst/>
          </a:prstGeom>
        </p:spPr>
        <p:txBody>
          <a:bodyPr wrap="square">
            <a:spAutoFit/>
          </a:bodyPr>
          <a:lstStyle/>
          <a:p>
            <a:r>
              <a:rPr lang="en-US" sz="4400" dirty="0" smtClean="0"/>
              <a:t>Finger spelling provides a linguistic link to English vocabulary and syntax. Certainly, the importance of fingerspelling in the education of deaf and hard of hearing children has been documented in the literature. </a:t>
            </a:r>
            <a:r>
              <a:rPr lang="en-US" sz="2800" dirty="0" err="1" smtClean="0"/>
              <a:t>Grushkin</a:t>
            </a:r>
            <a:r>
              <a:rPr lang="en-US" sz="2800" dirty="0" smtClean="0"/>
              <a:t>, D. A. (1998)</a:t>
            </a:r>
            <a:endParaRPr lang="en-US" sz="2800" dirty="0"/>
          </a:p>
        </p:txBody>
      </p:sp>
    </p:spTree>
    <p:extLst>
      <p:ext uri="{BB962C8B-B14F-4D97-AF65-F5344CB8AC3E}">
        <p14:creationId xmlns:p14="http://schemas.microsoft.com/office/powerpoint/2010/main" val="3245534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22733"/>
          </a:xfrm>
        </p:spPr>
        <p:txBody>
          <a:bodyPr>
            <a:normAutofit/>
          </a:bodyPr>
          <a:lstStyle/>
          <a:p>
            <a:pPr algn="ctr"/>
            <a:r>
              <a:rPr lang="en-US" dirty="0" smtClean="0"/>
              <a:t/>
            </a:r>
            <a:br>
              <a:rPr lang="en-US" dirty="0" smtClean="0"/>
            </a:br>
            <a:r>
              <a:rPr lang="en-US" b="1" dirty="0" smtClean="0"/>
              <a:t>Model Single and Plural Nouns:</a:t>
            </a:r>
            <a:br>
              <a:rPr lang="en-US" b="1" dirty="0" smtClean="0"/>
            </a:br>
            <a:r>
              <a:rPr lang="en-US" b="1" dirty="0"/>
              <a:t/>
            </a:r>
            <a:br>
              <a:rPr lang="en-US" b="1" dirty="0"/>
            </a:br>
            <a:r>
              <a:rPr lang="en-US" b="1" dirty="0" smtClean="0"/>
              <a:t>Use numbers and classifiers to </a:t>
            </a:r>
            <a:br>
              <a:rPr lang="en-US" b="1" dirty="0" smtClean="0"/>
            </a:br>
            <a:r>
              <a:rPr lang="en-US" b="1" dirty="0" smtClean="0"/>
              <a:t>quantify nouns.</a:t>
            </a:r>
            <a:br>
              <a:rPr lang="en-US" b="1" dirty="0" smtClean="0"/>
            </a:br>
            <a:r>
              <a:rPr lang="en-US" b="1" dirty="0"/>
              <a:t/>
            </a:r>
            <a:br>
              <a:rPr lang="en-US" b="1" dirty="0"/>
            </a:br>
            <a:r>
              <a:rPr lang="en-US" b="1" dirty="0" smtClean="0"/>
              <a:t/>
            </a:r>
            <a:br>
              <a:rPr lang="en-US" b="1" dirty="0" smtClean="0"/>
            </a:br>
            <a:r>
              <a:rPr lang="en-US" dirty="0"/>
              <a:t/>
            </a:r>
            <a:br>
              <a:rPr lang="en-US" dirty="0"/>
            </a:br>
            <a:endParaRPr lang="en-US" dirty="0"/>
          </a:p>
        </p:txBody>
      </p:sp>
    </p:spTree>
    <p:extLst>
      <p:ext uri="{BB962C8B-B14F-4D97-AF65-F5344CB8AC3E}">
        <p14:creationId xmlns:p14="http://schemas.microsoft.com/office/powerpoint/2010/main" val="3923068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361</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inherit</vt:lpstr>
      <vt:lpstr>Merriweather</vt:lpstr>
      <vt:lpstr>Open Sans</vt:lpstr>
      <vt:lpstr>Office Theme</vt:lpstr>
      <vt:lpstr>Stratton Elementary   Bilingual / Bicultural  Program for Children who are Deaf</vt:lpstr>
      <vt:lpstr>Appropriate use of Variation in Sign Language</vt:lpstr>
      <vt:lpstr>PowerPoint Presentation</vt:lpstr>
      <vt:lpstr>PowerPoint Presentation</vt:lpstr>
      <vt:lpstr>PowerPoint Presentation</vt:lpstr>
      <vt:lpstr>PowerPoint Presentation</vt:lpstr>
      <vt:lpstr>PowerPoint Presentation</vt:lpstr>
      <vt:lpstr>PowerPoint Presentation</vt:lpstr>
      <vt:lpstr> Model Single and Plural Nouns:  Use numbers and classifiers to  quantify nouns.    </vt:lpstr>
      <vt:lpstr>PowerPoint Presentation</vt:lpstr>
      <vt:lpstr>Language Rich Culture</vt:lpstr>
    </vt:vector>
  </TitlesOfParts>
  <Company>Colorado Springs School District 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MCNEIL, VICKI B</dc:creator>
  <cp:lastModifiedBy>MCNEIL, VICKI B</cp:lastModifiedBy>
  <cp:revision>26</cp:revision>
  <dcterms:created xsi:type="dcterms:W3CDTF">2017-05-12T19:22:16Z</dcterms:created>
  <dcterms:modified xsi:type="dcterms:W3CDTF">2017-05-18T20:21:33Z</dcterms:modified>
</cp:coreProperties>
</file>