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8" r:id="rId2"/>
    <p:sldId id="28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2" r:id="rId11"/>
    <p:sldId id="283" r:id="rId12"/>
    <p:sldId id="284" r:id="rId13"/>
    <p:sldId id="285" r:id="rId14"/>
    <p:sldId id="274" r:id="rId15"/>
    <p:sldId id="275" r:id="rId16"/>
    <p:sldId id="276" r:id="rId17"/>
    <p:sldId id="277" r:id="rId18"/>
    <p:sldId id="278" r:id="rId19"/>
    <p:sldId id="279" r:id="rId20"/>
    <p:sldId id="286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8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70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84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2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87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0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9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0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65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1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4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0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Image result for paw pri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5529">
            <a:off x="2714757" y="2317927"/>
            <a:ext cx="2697051" cy="20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3727" y="1295399"/>
            <a:ext cx="8991600" cy="200749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1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G.M.P.</a:t>
            </a:r>
            <a:r>
              <a:rPr lang="en-US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 </a:t>
            </a:r>
            <a:br>
              <a:rPr 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</a:br>
            <a:endParaRPr lang="en-US" b="1" u="sng" dirty="0">
              <a:effectLst>
                <a:outerShdw blurRad="38100" dist="38100" dir="2700000" algn="tl">
                  <a:srgbClr val="00000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03727" y="4011798"/>
            <a:ext cx="8991600" cy="1169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Sabin Middle School</a:t>
            </a:r>
            <a:endParaRPr lang="en-US" sz="2000" u="sng" dirty="0">
              <a:effectLst>
                <a:outerShdw blurRad="38100" dist="38100" dir="2700000" algn="tl">
                  <a:srgbClr val="000000"/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303727" y="4720702"/>
            <a:ext cx="8991600" cy="1169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Gifted Magnet Program</a:t>
            </a:r>
            <a:endParaRPr lang="en-US" sz="2000" u="sng" dirty="0">
              <a:effectLst>
                <a:outerShdw blurRad="38100" dist="38100" dir="2700000" algn="tl">
                  <a:srgbClr val="000000"/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570" y="213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latin typeface="Broadway" panose="04040905080B02020502" pitchFamily="82" charset="0"/>
              </a:rPr>
              <a:t>Sabin G.M.P. is…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4676" y="685800"/>
            <a:ext cx="696049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ACADEMIC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5570" y="1828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Rigorous</a:t>
            </a:r>
            <a:r>
              <a:rPr lang="en-US" sz="3200" b="1" dirty="0">
                <a:latin typeface="Agency FB" panose="020B0503020202020204" pitchFamily="34" charset="0"/>
              </a:rPr>
              <a:t> courses with high expectations </a:t>
            </a:r>
            <a:br>
              <a:rPr lang="en-US" sz="3200" b="1" dirty="0">
                <a:latin typeface="Agency FB" panose="020B0503020202020204" pitchFamily="34" charset="0"/>
              </a:rPr>
            </a:br>
            <a:r>
              <a:rPr lang="en-US" sz="3200" b="1" dirty="0">
                <a:latin typeface="Agency FB" panose="020B0503020202020204" pitchFamily="34" charset="0"/>
              </a:rPr>
              <a:t>for quality work ethic</a:t>
            </a:r>
            <a:endParaRPr lang="en-US" sz="3200" b="1" dirty="0">
              <a:solidFill>
                <a:srgbClr val="FF9900"/>
              </a:solidFill>
              <a:latin typeface="Agency FB" panose="020B0503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Aligned curriculum exceeds state </a:t>
            </a:r>
            <a:br>
              <a:rPr lang="en-US" sz="3200" b="1" dirty="0">
                <a:latin typeface="Agency FB" panose="020B0503020202020204" pitchFamily="34" charset="0"/>
              </a:rPr>
            </a:br>
            <a:r>
              <a:rPr lang="en-US" sz="3200" b="1" dirty="0">
                <a:latin typeface="Agency FB" panose="020B0503020202020204" pitchFamily="34" charset="0"/>
              </a:rPr>
              <a:t>standards in depth and complexity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Options for </a:t>
            </a: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acceleration</a:t>
            </a:r>
            <a:r>
              <a:rPr lang="en-US" sz="3200" b="1" dirty="0">
                <a:latin typeface="Agency FB" panose="020B0503020202020204" pitchFamily="34" charset="0"/>
              </a:rPr>
              <a:t> </a:t>
            </a:r>
            <a:br>
              <a:rPr lang="en-US" sz="3200" b="1" dirty="0">
                <a:latin typeface="Agency FB" panose="020B0503020202020204" pitchFamily="34" charset="0"/>
              </a:rPr>
            </a:br>
            <a:r>
              <a:rPr lang="en-US" sz="3200" b="1" dirty="0">
                <a:latin typeface="Agency FB" panose="020B0503020202020204" pitchFamily="34" charset="0"/>
              </a:rPr>
              <a:t>&amp; </a:t>
            </a: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differentiation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Research-based teaching </a:t>
            </a:r>
            <a:br>
              <a:rPr lang="en-US" sz="3200" b="1" dirty="0">
                <a:latin typeface="Agency FB" panose="020B0503020202020204" pitchFamily="34" charset="0"/>
              </a:rPr>
            </a:br>
            <a:r>
              <a:rPr lang="en-US" sz="3200" b="1" dirty="0">
                <a:latin typeface="Agency FB" panose="020B0503020202020204" pitchFamily="34" charset="0"/>
              </a:rPr>
              <a:t>strategies &amp; best practices</a:t>
            </a:r>
            <a:br>
              <a:rPr lang="en-US" sz="3200" b="1" dirty="0">
                <a:latin typeface="Agency FB" panose="020B0503020202020204" pitchFamily="34" charset="0"/>
              </a:rPr>
            </a:br>
            <a:r>
              <a:rPr lang="en-US" sz="3200" b="1" dirty="0">
                <a:latin typeface="Agency FB" panose="020B0503020202020204" pitchFamily="34" charset="0"/>
              </a:rPr>
              <a:t>    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(Marzano, Betts, Flack, </a:t>
            </a:r>
            <a:b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          Rogers, </a:t>
            </a:r>
            <a:r>
              <a:rPr lang="en-US" sz="2400" b="1" i="1" dirty="0" err="1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Kingore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</a:p>
        </p:txBody>
      </p:sp>
      <p:pic>
        <p:nvPicPr>
          <p:cNvPr id="7" name="Picture 2" descr="IMG_435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597" y="4066483"/>
            <a:ext cx="3260312" cy="24434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ptions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6193">
            <a:off x="6640189" y="1677642"/>
            <a:ext cx="1905000" cy="2540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570" y="213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latin typeface="Broadway" panose="04040905080B02020502" pitchFamily="82" charset="0"/>
              </a:rPr>
              <a:t>Sabin G.M.P. is…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5570" y="685800"/>
            <a:ext cx="696049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INTERDISCIPLINARY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5570" y="1828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Short &amp; long-term collaborative projects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Authentic, real-world challenges</a:t>
            </a:r>
          </a:p>
          <a:p>
            <a:pPr>
              <a:lnSpc>
                <a:spcPct val="90000"/>
              </a:lnSpc>
              <a:defRPr/>
            </a:pPr>
            <a:r>
              <a:rPr lang="en-US" sz="3200" b="1" dirty="0">
                <a:latin typeface="Agency FB" panose="020B0503020202020204" pitchFamily="34" charset="0"/>
              </a:rPr>
              <a:t>Based on themes of </a:t>
            </a: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discovery</a:t>
            </a:r>
            <a:r>
              <a:rPr lang="en-US" sz="3200" b="1" dirty="0">
                <a:latin typeface="Agency FB" panose="020B0503020202020204" pitchFamily="34" charset="0"/>
              </a:rPr>
              <a:t>, </a:t>
            </a: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change</a:t>
            </a:r>
            <a:r>
              <a:rPr lang="en-US" sz="3200" b="1" dirty="0">
                <a:latin typeface="Agency FB" panose="020B0503020202020204" pitchFamily="34" charset="0"/>
              </a:rPr>
              <a:t>, &amp; </a:t>
            </a:r>
            <a:r>
              <a:rPr lang="en-US" sz="3200" b="1" dirty="0">
                <a:solidFill>
                  <a:srgbClr val="FF9900"/>
                </a:solidFill>
                <a:latin typeface="Agency FB" panose="020B0503020202020204" pitchFamily="34" charset="0"/>
              </a:rPr>
              <a:t>conflict</a:t>
            </a:r>
          </a:p>
        </p:txBody>
      </p:sp>
      <p:pic>
        <p:nvPicPr>
          <p:cNvPr id="12" name="Picture 2" descr="SFA 00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981" y="3937331"/>
            <a:ext cx="3067050" cy="2300288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5247">
            <a:off x="1004439" y="3749806"/>
            <a:ext cx="1680127" cy="273479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92770">
            <a:off x="5458058" y="4329841"/>
            <a:ext cx="2847205" cy="178992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02" y="138459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latin typeface="Broadway" panose="04040905080B02020502" pitchFamily="82" charset="0"/>
              </a:rPr>
              <a:t>Sabin G.M.P. is all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00579" y="633898"/>
            <a:ext cx="696049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LEARNING!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5673" y="1828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Inquiry &amp; discovery-based activities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Challenging, engaging projects</a:t>
            </a:r>
            <a:endParaRPr lang="en-US" sz="4000" b="1" dirty="0">
              <a:solidFill>
                <a:srgbClr val="FF9900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94359" y="674346"/>
            <a:ext cx="2035009" cy="7523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400" dirty="0">
                <a:latin typeface="Broadway" panose="04040905080B02020502" pitchFamily="82" charset="0"/>
              </a:rPr>
              <a:t>about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978795" y="3490175"/>
            <a:ext cx="6402946" cy="282047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3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633" y="12449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>
                <a:latin typeface="Broadway" panose="04040905080B02020502" pitchFamily="82" charset="0"/>
              </a:rPr>
              <a:t>Contribute!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89" y="1006581"/>
            <a:ext cx="7557753" cy="29562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Productive </a:t>
            </a:r>
            <a: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  <a:t>citizenship</a:t>
            </a:r>
            <a:r>
              <a:rPr lang="en-US" sz="3600" b="1" dirty="0">
                <a:latin typeface="Agency FB" panose="020B0503020202020204" pitchFamily="34" charset="0"/>
              </a:rPr>
              <a:t> through community service &amp; service learning projects</a:t>
            </a:r>
            <a:endParaRPr lang="en-US" sz="3600" b="1" i="1" dirty="0">
              <a:latin typeface="Agency FB" panose="020B0503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0433" y="2936383"/>
            <a:ext cx="4057842" cy="2591539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YEARBOOK 2011\SAIL\service learning 0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901" y="2936383"/>
            <a:ext cx="3374265" cy="317752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YEARBOOK 2011\SAIL\service learning 04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-218813">
            <a:off x="3611740" y="4545343"/>
            <a:ext cx="1794871" cy="196515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92" y="12449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7200" b="1" dirty="0">
                <a:latin typeface="Broadway" panose="04040905080B02020502" pitchFamily="82" charset="0"/>
              </a:rPr>
              <a:t>Compete!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2626" y="1113486"/>
            <a:ext cx="4800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4000" b="1" dirty="0">
              <a:latin typeface="Agency FB" panose="020B0503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Science Showcase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Come to My Colony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Science Olympiad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Battle of the Books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Math Counts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STEAM Challenges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Geography Bee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61" y="1712890"/>
            <a:ext cx="3013656" cy="2360532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0458">
            <a:off x="911958" y="3703286"/>
            <a:ext cx="2091260" cy="2575238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51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623" y="20176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latin typeface="Broadway" panose="04040905080B02020502" pitchFamily="82" charset="0"/>
              </a:rPr>
              <a:t>Make Memories!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499" y="1344769"/>
            <a:ext cx="77724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Denver Museum of Nature &amp; Science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Challenger Learning Center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Fine Arts Center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Aiken Canyon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Denver Zoo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Guest Speakers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Denver Mint &amp; Capitol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Florissant Fossil Beds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Author Visits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4800" b="1" dirty="0"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76520">
            <a:off x="4860300" y="2693912"/>
            <a:ext cx="2381701" cy="2925176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36669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MITHCD1\Desktop\Smith Science\Smith Science PHOTOS\2011-2012\SAIL Camp 2012\SAIL camp 2012 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-76200"/>
            <a:ext cx="3276600" cy="7013575"/>
          </a:xfrm>
          <a:prstGeom prst="rect">
            <a:avLst/>
          </a:prstGeom>
          <a:noFill/>
          <a:ln w="38100">
            <a:solidFill>
              <a:srgbClr val="DEF6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MITHCD1\Desktop\Smith Science\Smith Science PHOTOS\2011-2012\SAIL Camp 2012\SAIL camp 2012 08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5770562" cy="3962400"/>
          </a:xfrm>
          <a:prstGeom prst="rect">
            <a:avLst/>
          </a:prstGeom>
          <a:noFill/>
          <a:ln w="57150">
            <a:solidFill>
              <a:srgbClr val="DEF6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SMITHCD1\Desktop\Smith Science\Smith Science PHOTOS\2011-2012\SAIL Camp 2012\SAIL camp 2012 0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0599">
            <a:off x="2541588" y="3605213"/>
            <a:ext cx="3503612" cy="3386137"/>
          </a:xfrm>
          <a:prstGeom prst="rect">
            <a:avLst/>
          </a:prstGeom>
          <a:noFill/>
          <a:ln w="38100">
            <a:solidFill>
              <a:srgbClr val="DEF6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SMITHCD1\Desktop\Smith Science\Smith Science PHOTOS\2011-2012\SAIL Camp 2012\SAIL camp 2012 0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68688"/>
            <a:ext cx="2667000" cy="4064000"/>
          </a:xfrm>
          <a:prstGeom prst="rect">
            <a:avLst/>
          </a:prstGeom>
          <a:noFill/>
          <a:ln w="38100">
            <a:solidFill>
              <a:srgbClr val="DEF6F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4625" y="52982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6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CAMP</a:t>
            </a:r>
          </a:p>
        </p:txBody>
      </p:sp>
    </p:spTree>
    <p:extLst>
      <p:ext uri="{BB962C8B-B14F-4D97-AF65-F5344CB8AC3E}">
        <p14:creationId xmlns:p14="http://schemas.microsoft.com/office/powerpoint/2010/main" val="16515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5BB7A02-8CF9-490D-BF32-90555FBAF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3" r="8719"/>
          <a:stretch/>
        </p:blipFill>
        <p:spPr>
          <a:xfrm>
            <a:off x="0" y="-1"/>
            <a:ext cx="9143999" cy="689951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3825" y="57565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Sabin G.M.P.</a:t>
            </a:r>
          </a:p>
        </p:txBody>
      </p:sp>
    </p:spTree>
    <p:extLst>
      <p:ext uri="{BB962C8B-B14F-4D97-AF65-F5344CB8AC3E}">
        <p14:creationId xmlns:p14="http://schemas.microsoft.com/office/powerpoint/2010/main" val="19324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438583"/>
            <a:ext cx="838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5400" b="1" dirty="0">
                <a:latin typeface="Broadway" panose="04040905080B02020502" pitchFamily="82" charset="0"/>
              </a:rPr>
              <a:t>Why Sabin G.M.P.?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Agency FB" panose="020B0503020202020204" pitchFamily="34" charset="0"/>
              </a:rPr>
              <a:t>Interdisciplinary teaching style helps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students to make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  <a:t>meaningful connections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to prior knowledge</a:t>
            </a:r>
            <a:endParaRPr lang="en-US" sz="3200" b="1" dirty="0">
              <a:latin typeface="Agency FB" panose="020B0503020202020204" pitchFamily="34" charset="0"/>
            </a:endParaRPr>
          </a:p>
          <a:p>
            <a:pPr eaLnBrk="1" hangingPunct="1">
              <a:defRPr/>
            </a:pPr>
            <a:r>
              <a:rPr lang="en-US" sz="3600" b="1" dirty="0">
                <a:latin typeface="Agency FB" panose="020B0503020202020204" pitchFamily="34" charset="0"/>
              </a:rPr>
              <a:t>Increased retention of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new concepts with individualized learning</a:t>
            </a:r>
          </a:p>
          <a:p>
            <a:pPr eaLnBrk="1" hangingPunct="1">
              <a:defRPr/>
            </a:pPr>
            <a:r>
              <a:rPr lang="en-US" sz="3600" b="1" dirty="0">
                <a:latin typeface="Agency FB" panose="020B0503020202020204" pitchFamily="34" charset="0"/>
              </a:rPr>
              <a:t>Looping with teachers creates </a:t>
            </a:r>
            <a: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  <a:t>community</a:t>
            </a:r>
            <a:r>
              <a:rPr lang="en-US" sz="3600" b="1" dirty="0">
                <a:latin typeface="Agency FB" panose="020B0503020202020204" pitchFamily="34" charset="0"/>
              </a:rPr>
              <a:t>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of trust &amp; common expectations </a:t>
            </a:r>
            <a:endParaRPr lang="en-US" sz="3200" b="1" dirty="0">
              <a:latin typeface="Agency FB" panose="020B0503020202020204" pitchFamily="34" charset="0"/>
            </a:endParaRPr>
          </a:p>
          <a:p>
            <a:pPr eaLnBrk="1" hangingPunct="1">
              <a:defRPr/>
            </a:pPr>
            <a:endParaRPr lang="en-US" sz="3600" b="1" dirty="0">
              <a:latin typeface="Agency FB" panose="020B0503020202020204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4824" y="2241283"/>
            <a:ext cx="3736350" cy="176404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8955" y="2865550"/>
            <a:ext cx="85344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>
                <a:latin typeface="Agency FB" panose="020B0503020202020204" pitchFamily="34" charset="0"/>
              </a:rPr>
              <a:t>Authentic projects for real audiences</a:t>
            </a:r>
            <a:endParaRPr lang="en-US" sz="3600" b="1" dirty="0">
              <a:latin typeface="Agency FB" panose="020B0503020202020204" pitchFamily="34" charset="0"/>
            </a:endParaRPr>
          </a:p>
          <a:p>
            <a:pPr>
              <a:defRPr/>
            </a:pPr>
            <a:r>
              <a:rPr lang="en-US" sz="4000" b="1" dirty="0">
                <a:latin typeface="Agency FB" panose="020B0503020202020204" pitchFamily="34" charset="0"/>
              </a:rPr>
              <a:t>“</a:t>
            </a:r>
            <a:r>
              <a:rPr lang="en-US" sz="4000" b="1" dirty="0">
                <a:solidFill>
                  <a:srgbClr val="FF9900"/>
                </a:solidFill>
                <a:latin typeface="Agency FB" panose="020B0503020202020204" pitchFamily="34" charset="0"/>
              </a:rPr>
              <a:t>School within a school</a:t>
            </a:r>
            <a:r>
              <a:rPr lang="en-US" sz="4000" b="1" dirty="0">
                <a:latin typeface="Agency FB" panose="020B0503020202020204" pitchFamily="34" charset="0"/>
              </a:rPr>
              <a:t>” model</a:t>
            </a:r>
          </a:p>
          <a:p>
            <a:pPr>
              <a:defRPr/>
            </a:pPr>
            <a:r>
              <a:rPr lang="en-US" sz="4000" b="1" dirty="0">
                <a:latin typeface="Agency FB" panose="020B0503020202020204" pitchFamily="34" charset="0"/>
              </a:rPr>
              <a:t>Integrated lessons foster the social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>
                <a:latin typeface="Agency FB" panose="020B0503020202020204" pitchFamily="34" charset="0"/>
              </a:rPr>
              <a:t>&amp; emotional development of gifted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>
                <a:latin typeface="Agency FB" panose="020B0503020202020204" pitchFamily="34" charset="0"/>
              </a:rPr>
              <a:t>middle school students</a:t>
            </a:r>
            <a:endParaRPr lang="en-US" sz="3600" b="1" dirty="0">
              <a:latin typeface="Agency FB" panose="020B0503020202020204" pitchFamily="34" charset="0"/>
            </a:endParaRPr>
          </a:p>
          <a:p>
            <a:pPr>
              <a:defRPr/>
            </a:pPr>
            <a:endParaRPr lang="en-US" sz="4000" b="1" dirty="0"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252" y="296214"/>
            <a:ext cx="4945486" cy="241268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6842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A239FE0A-6217-4933-B9B2-A943FFB3A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" y="0"/>
            <a:ext cx="9136059" cy="74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6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491766" cy="8918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b="1" dirty="0">
                <a:latin typeface="Broadway" panose="04040905080B02020502" pitchFamily="82" charset="0"/>
              </a:rPr>
              <a:t>Where to go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2512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latin typeface="Agency FB" panose="020B0503020202020204" pitchFamily="34" charset="0"/>
              </a:rPr>
              <a:t>Excellent preparation for high school!</a:t>
            </a:r>
          </a:p>
          <a:p>
            <a:pPr lvl="1">
              <a:defRPr/>
            </a:pPr>
            <a:r>
              <a:rPr lang="en-US" sz="32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Doherty Honors &amp; AP</a:t>
            </a:r>
          </a:p>
          <a:p>
            <a:pPr lvl="1">
              <a:defRPr/>
            </a:pPr>
            <a:r>
              <a:rPr lang="en-US" sz="34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Palmer Honors, AP, &amp; IB</a:t>
            </a:r>
          </a:p>
          <a:p>
            <a:pPr lvl="1">
              <a:defRPr/>
            </a:pPr>
            <a:r>
              <a:rPr lang="en-US" sz="34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Coronado AP &amp; CU Succeed</a:t>
            </a:r>
          </a:p>
          <a:p>
            <a:pPr lvl="1">
              <a:defRPr/>
            </a:pPr>
            <a:r>
              <a:rPr lang="en-US" sz="34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Mitchell Honors, AP, CSU credits</a:t>
            </a:r>
          </a:p>
          <a:p>
            <a:pPr lvl="1">
              <a:defRPr/>
            </a:pPr>
            <a:r>
              <a:rPr lang="en-US" sz="34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Colorado Early Colleges</a:t>
            </a:r>
          </a:p>
          <a:p>
            <a:pPr lvl="1">
              <a:defRPr/>
            </a:pPr>
            <a:r>
              <a:rPr lang="en-US" sz="3400" b="1" i="1" dirty="0">
                <a:solidFill>
                  <a:srgbClr val="FF9900"/>
                </a:solidFill>
                <a:latin typeface="Agency FB" panose="020B0503020202020204" pitchFamily="34" charset="0"/>
              </a:rPr>
              <a:t>Private, tuition-based schools</a:t>
            </a:r>
          </a:p>
          <a:p>
            <a:pPr lvl="1">
              <a:defRPr/>
            </a:pPr>
            <a:endParaRPr lang="en-US" sz="3400" b="1" dirty="0">
              <a:latin typeface="Agency FB" panose="020B0503020202020204" pitchFamily="34" charset="0"/>
            </a:endParaRPr>
          </a:p>
          <a:p>
            <a:pPr lvl="1">
              <a:defRPr/>
            </a:pPr>
            <a:endParaRPr lang="en-US" sz="3400" b="1" dirty="0">
              <a:latin typeface="Agency FB" panose="020B0503020202020204" pitchFamily="34" charset="0"/>
            </a:endParaRPr>
          </a:p>
          <a:p>
            <a:pPr lvl="1">
              <a:defRPr/>
            </a:pPr>
            <a:endParaRPr lang="en-US" sz="3400" b="1" dirty="0">
              <a:latin typeface="Agency FB" panose="020B0503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83407" y="800100"/>
            <a:ext cx="5491766" cy="891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6000" b="1" dirty="0">
                <a:latin typeface="Broadway" panose="04040905080B02020502" pitchFamily="82" charset="0"/>
              </a:rPr>
              <a:t>from here?</a:t>
            </a:r>
          </a:p>
        </p:txBody>
      </p:sp>
    </p:spTree>
    <p:extLst>
      <p:ext uri="{BB962C8B-B14F-4D97-AF65-F5344CB8AC3E}">
        <p14:creationId xmlns:p14="http://schemas.microsoft.com/office/powerpoint/2010/main" val="21538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66700" y="3799268"/>
            <a:ext cx="8991600" cy="86288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 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APPLICATIONS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 </a:t>
            </a:r>
            <a:endParaRPr lang="en-US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689" y="5098424"/>
            <a:ext cx="8763000" cy="1981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d11.org/</a:t>
            </a:r>
            <a:r>
              <a:rPr lang="en-US" altLang="en-US" sz="60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sabin</a:t>
            </a:r>
            <a:endParaRPr lang="en-US" altLang="en-US" sz="6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  <a:p>
            <a:pPr algn="ctr" eaLnBrk="1" hangingPunct="1">
              <a:defRPr/>
            </a:pPr>
            <a:endParaRPr lang="en-US" altLang="en-US" sz="6000" b="1" dirty="0">
              <a:solidFill>
                <a:schemeClr val="accent3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66700" y="4342059"/>
            <a:ext cx="8991600" cy="862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 </a:t>
            </a:r>
            <a:r>
              <a:rPr lang="en-US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available online now!</a:t>
            </a:r>
            <a:r>
              <a: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4" charset="0"/>
              </a:rPr>
              <a:t> </a:t>
            </a:r>
            <a:endParaRPr lang="en-US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169" y="28956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latin typeface="Broadway" panose="04040905080B02020502" pitchFamily="82" charset="0"/>
              </a:rPr>
              <a:t> School of Choice!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98" y="1110591"/>
            <a:ext cx="8915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Vibrant community of learning with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innovative classroom</a:t>
            </a:r>
            <a: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  <a:t> technology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Highly qualified, award-winning </a:t>
            </a:r>
            <a: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  <a:t>teachers </a:t>
            </a:r>
            <a:br>
              <a:rPr lang="en-US" sz="3600" b="1" dirty="0">
                <a:solidFill>
                  <a:srgbClr val="FF9900"/>
                </a:solidFill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endorsed in Gifted &amp; Talented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Many G.M.P. students permit </a:t>
            </a:r>
            <a:br>
              <a:rPr lang="en-US" sz="3600" b="1" dirty="0">
                <a:latin typeface="Agency FB" panose="020B0503020202020204" pitchFamily="34" charset="0"/>
              </a:rPr>
            </a:br>
            <a:r>
              <a:rPr lang="en-US" sz="3600" b="1" dirty="0">
                <a:latin typeface="Agency FB" panose="020B0503020202020204" pitchFamily="34" charset="0"/>
              </a:rPr>
              <a:t>from other schools &amp; districts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69" y="4583153"/>
            <a:ext cx="5743978" cy="2104949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2868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90" y="184722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Expand Your Skills!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023" y="2706605"/>
            <a:ext cx="403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Band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Orchestra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Art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Robotics &amp; Tech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Physical 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World Languages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7344">
            <a:off x="4313595" y="4591395"/>
            <a:ext cx="2502627" cy="1834654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5383">
            <a:off x="5753134" y="3382948"/>
            <a:ext cx="1819301" cy="1888138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308" y="1174019"/>
            <a:ext cx="2133481" cy="1378883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65965" y="1174019"/>
            <a:ext cx="403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Forensics Debate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Computer Literacy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Woodworking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Drama</a:t>
            </a:r>
          </a:p>
          <a:p>
            <a:pPr>
              <a:lnSpc>
                <a:spcPct val="90000"/>
              </a:lnSpc>
              <a:defRPr/>
            </a:pPr>
            <a:r>
              <a:rPr lang="en-US" sz="3600" b="1" dirty="0">
                <a:latin typeface="Agency FB" panose="020B0503020202020204" pitchFamily="34" charset="0"/>
              </a:rPr>
              <a:t>Choir</a:t>
            </a:r>
          </a:p>
        </p:txBody>
      </p:sp>
    </p:spTree>
    <p:extLst>
      <p:ext uri="{BB962C8B-B14F-4D97-AF65-F5344CB8AC3E}">
        <p14:creationId xmlns:p14="http://schemas.microsoft.com/office/powerpoint/2010/main" val="4122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878" y="1442602"/>
            <a:ext cx="40386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Track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Basketball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Football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Volleyball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Wrestling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Soccer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gency FB" panose="020B0503020202020204" pitchFamily="34" charset="0"/>
              </a:rPr>
              <a:t>Softball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8092" y="1606770"/>
            <a:ext cx="3130550" cy="3359150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1629">
            <a:off x="4207609" y="3741606"/>
            <a:ext cx="2098236" cy="263883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257705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Try Athletics!</a:t>
            </a:r>
          </a:p>
        </p:txBody>
      </p:sp>
    </p:spTree>
    <p:extLst>
      <p:ext uri="{BB962C8B-B14F-4D97-AF65-F5344CB8AC3E}">
        <p14:creationId xmlns:p14="http://schemas.microsoft.com/office/powerpoint/2010/main" val="33293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84734"/>
            <a:ext cx="4038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Yearbook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Minecraft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Honor Choir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Robotics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W.E.B.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Strategy Games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Math Counts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Chess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Battle of the Books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Comic Books &amp; Anime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7705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Get Involved!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20358" y="1384734"/>
            <a:ext cx="4038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Science Olympiad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MESA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Rubik’s Cube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Jazz Band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BARK Squad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Coding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Recycling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Tech Team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Drama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Agency FB" panose="020B0503020202020204" pitchFamily="34" charset="0"/>
              </a:rPr>
              <a:t>NJHS</a:t>
            </a:r>
          </a:p>
        </p:txBody>
      </p:sp>
      <p:pic>
        <p:nvPicPr>
          <p:cNvPr id="8" name="Picture 6" descr="Image result for paw pri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8267">
            <a:off x="6010338" y="3273635"/>
            <a:ext cx="1442104" cy="14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9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631" y="1938631"/>
            <a:ext cx="4919370" cy="4919370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467" y="-1"/>
            <a:ext cx="5514868" cy="3541691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24630" cy="6858000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6358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46974" y="299436"/>
            <a:ext cx="8989453" cy="13233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 </a:t>
            </a:r>
            <a:r>
              <a:rPr lang="en-US" sz="7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What is </a:t>
            </a:r>
          </a:p>
        </p:txBody>
      </p:sp>
      <p:pic>
        <p:nvPicPr>
          <p:cNvPr id="10244" name="Picture 4" descr="broch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923" y="3583550"/>
            <a:ext cx="2953008" cy="290740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594574" y="1964029"/>
            <a:ext cx="8989453" cy="132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 </a:t>
            </a:r>
            <a:r>
              <a:rPr lang="en-US" sz="7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all about?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566672" y="1260523"/>
            <a:ext cx="8989453" cy="1323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anose="04040905080B02020502" pitchFamily="82" charset="0"/>
              </a:rPr>
              <a:t> G.M.P.</a:t>
            </a:r>
          </a:p>
        </p:txBody>
      </p:sp>
    </p:spTree>
    <p:extLst>
      <p:ext uri="{BB962C8B-B14F-4D97-AF65-F5344CB8AC3E}">
        <p14:creationId xmlns:p14="http://schemas.microsoft.com/office/powerpoint/2010/main" val="230758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570" y="213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>
                <a:latin typeface="Broadway" panose="04040905080B02020502" pitchFamily="82" charset="0"/>
              </a:rPr>
              <a:t>Sabin G.M.P. is…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" y="785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STUDENT CENTERED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5570" y="18288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Focus on academic &amp; social/emotional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>
                <a:latin typeface="Agency FB" panose="020B0503020202020204" pitchFamily="34" charset="0"/>
              </a:rPr>
              <a:t>development of the </a:t>
            </a:r>
            <a:r>
              <a:rPr lang="en-US" sz="4000" b="1" dirty="0">
                <a:solidFill>
                  <a:srgbClr val="FF9900"/>
                </a:solidFill>
                <a:latin typeface="Agency FB" panose="020B0503020202020204" pitchFamily="34" charset="0"/>
              </a:rPr>
              <a:t>whole child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Flexible program with multiple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>
                <a:latin typeface="Agency FB" panose="020B0503020202020204" pitchFamily="34" charset="0"/>
              </a:rPr>
              <a:t>placement options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>
                <a:latin typeface="Agency FB" panose="020B0503020202020204" pitchFamily="34" charset="0"/>
              </a:rPr>
              <a:t>Safe, </a:t>
            </a:r>
            <a:r>
              <a:rPr lang="en-US" sz="4000" b="1" dirty="0">
                <a:solidFill>
                  <a:srgbClr val="FF9900"/>
                </a:solidFill>
                <a:latin typeface="Agency FB" panose="020B0503020202020204" pitchFamily="34" charset="0"/>
              </a:rPr>
              <a:t>positive </a:t>
            </a:r>
            <a:r>
              <a:rPr lang="en-US" sz="4000" b="1" dirty="0">
                <a:latin typeface="Agency FB" panose="020B0503020202020204" pitchFamily="34" charset="0"/>
              </a:rPr>
              <a:t>environment </a:t>
            </a:r>
            <a:br>
              <a:rPr lang="en-US" sz="4000" b="1" dirty="0">
                <a:latin typeface="Agency FB" panose="020B0503020202020204" pitchFamily="34" charset="0"/>
              </a:rPr>
            </a:br>
            <a:r>
              <a:rPr lang="en-US" sz="4000" b="1" dirty="0">
                <a:latin typeface="Agency FB" panose="020B0503020202020204" pitchFamily="34" charset="0"/>
              </a:rPr>
              <a:t>with peer mentoring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484">
            <a:off x="5658028" y="3953815"/>
            <a:ext cx="3002991" cy="2401909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val="145621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481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Bradley Hand ITC</vt:lpstr>
      <vt:lpstr>Britannic Bold</vt:lpstr>
      <vt:lpstr>Broadway</vt:lpstr>
      <vt:lpstr>Copperplate Gothic Bold</vt:lpstr>
      <vt:lpstr>Trebuchet MS</vt:lpstr>
      <vt:lpstr>Wingdings 3</vt:lpstr>
      <vt:lpstr>Facet</vt:lpstr>
      <vt:lpstr>G.M.P.  </vt:lpstr>
      <vt:lpstr>PowerPoint Presentation</vt:lpstr>
      <vt:lpstr> School of Choice!</vt:lpstr>
      <vt:lpstr>Expand Your Skills!</vt:lpstr>
      <vt:lpstr>PowerPoint Presentation</vt:lpstr>
      <vt:lpstr>Get Involved!</vt:lpstr>
      <vt:lpstr>PowerPoint Presentation</vt:lpstr>
      <vt:lpstr> What is </vt:lpstr>
      <vt:lpstr>Sabin G.M.P. is…</vt:lpstr>
      <vt:lpstr>Sabin G.M.P. is…</vt:lpstr>
      <vt:lpstr>Sabin G.M.P. is…</vt:lpstr>
      <vt:lpstr>Sabin G.M.P. is all</vt:lpstr>
      <vt:lpstr>Contribute!</vt:lpstr>
      <vt:lpstr>Compete!</vt:lpstr>
      <vt:lpstr>Make Memories!</vt:lpstr>
      <vt:lpstr>PowerPoint Presentation</vt:lpstr>
      <vt:lpstr>PowerPoint Presentation</vt:lpstr>
      <vt:lpstr>Why Sabin G.M.P.?</vt:lpstr>
      <vt:lpstr>PowerPoint Presentation</vt:lpstr>
      <vt:lpstr>Where to go </vt:lpstr>
      <vt:lpstr> APPLICATIONS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G.M.P.</dc:title>
  <dc:creator>Chris Smith</dc:creator>
  <cp:lastModifiedBy>SMITH, CHRISTOPHER D.</cp:lastModifiedBy>
  <cp:revision>31</cp:revision>
  <dcterms:created xsi:type="dcterms:W3CDTF">2017-01-07T20:06:24Z</dcterms:created>
  <dcterms:modified xsi:type="dcterms:W3CDTF">2020-10-05T00:02:40Z</dcterms:modified>
</cp:coreProperties>
</file>