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5"/>
  </p:notesMasterIdLst>
  <p:handoutMasterIdLst>
    <p:handoutMasterId r:id="rId16"/>
  </p:handoutMasterIdLst>
  <p:sldIdLst>
    <p:sldId id="310" r:id="rId2"/>
    <p:sldId id="312" r:id="rId3"/>
    <p:sldId id="317" r:id="rId4"/>
    <p:sldId id="318" r:id="rId5"/>
    <p:sldId id="313" r:id="rId6"/>
    <p:sldId id="314" r:id="rId7"/>
    <p:sldId id="319" r:id="rId8"/>
    <p:sldId id="315" r:id="rId9"/>
    <p:sldId id="316" r:id="rId10"/>
    <p:sldId id="320" r:id="rId11"/>
    <p:sldId id="323" r:id="rId12"/>
    <p:sldId id="331" r:id="rId13"/>
    <p:sldId id="30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886"/>
    <a:srgbClr val="45679F"/>
    <a:srgbClr val="2E7A82"/>
    <a:srgbClr val="3F3B75"/>
    <a:srgbClr val="8E8E8E"/>
    <a:srgbClr val="60943C"/>
    <a:srgbClr val="6AA343"/>
    <a:srgbClr val="6E69B3"/>
    <a:srgbClr val="0094C8"/>
    <a:srgbClr val="1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1" autoAdjust="0"/>
    <p:restoredTop sz="90328" autoAdjust="0"/>
  </p:normalViewPr>
  <p:slideViewPr>
    <p:cSldViewPr snapToGrid="0">
      <p:cViewPr varScale="1">
        <p:scale>
          <a:sx n="104" d="100"/>
          <a:sy n="104" d="100"/>
        </p:scale>
        <p:origin x="10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8A492-F879-4EE7-8CE1-D3126EF35BC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7782-99A7-4FAE-B39A-84D58B4F7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8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06040A7-8F40-452E-A56C-7A84B9CA7941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604467B-781A-49B3-BF7C-4337641F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42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Which one of these requirements is going to shut the school down and how quickly is it going to fail?</a:t>
            </a:r>
          </a:p>
        </p:txBody>
      </p:sp>
    </p:spTree>
    <p:extLst>
      <p:ext uri="{BB962C8B-B14F-4D97-AF65-F5344CB8AC3E}">
        <p14:creationId xmlns:p14="http://schemas.microsoft.com/office/powerpoint/2010/main" val="340653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Which one of these requirements is going to shut the school down and how quickly is it going to fail?</a:t>
            </a:r>
          </a:p>
        </p:txBody>
      </p:sp>
    </p:spTree>
    <p:extLst>
      <p:ext uri="{BB962C8B-B14F-4D97-AF65-F5344CB8AC3E}">
        <p14:creationId xmlns:p14="http://schemas.microsoft.com/office/powerpoint/2010/main" val="141322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96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7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4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6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7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9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4373077" y="3161427"/>
            <a:ext cx="9144000" cy="8234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Presenter Name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Date: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74345"/>
            <a:ext cx="12387263" cy="1203609"/>
          </a:xfrm>
        </p:spPr>
        <p:txBody>
          <a:bodyPr>
            <a:normAutofit/>
          </a:bodyPr>
          <a:lstStyle>
            <a:lvl1pPr marL="0" indent="0" algn="ctr">
              <a:buNone/>
              <a:defRPr sz="7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35161"/>
            <a:ext cx="545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979436" y="391515"/>
            <a:ext cx="9607559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979738" y="1296988"/>
            <a:ext cx="8161337" cy="38354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2032" y="-24063"/>
            <a:ext cx="2568621" cy="6882063"/>
          </a:xfrm>
          <a:prstGeom prst="rect">
            <a:avLst/>
          </a:prstGeom>
          <a:blipFill dpi="0" rotWithShape="1">
            <a:blip r:embed="rId3" cstate="hqprint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-12032" y="-24063"/>
            <a:ext cx="2808288" cy="685800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2976466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43982" y="749496"/>
            <a:ext cx="3848018" cy="2585987"/>
          </a:xfrm>
          <a:prstGeom prst="rect">
            <a:avLst/>
          </a:prstGeom>
          <a:blipFill dpi="0" rotWithShape="1">
            <a:blip r:embed="rId3" cstate="hqprint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60919" y="1368425"/>
            <a:ext cx="7492481" cy="41560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8343982" y="739920"/>
            <a:ext cx="3841750" cy="25955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ue Rectangle (100% Opacity)"/>
          <p:cNvSpPr/>
          <p:nvPr/>
        </p:nvSpPr>
        <p:spPr>
          <a:xfrm>
            <a:off x="-1" y="315931"/>
            <a:ext cx="4879463" cy="99420"/>
          </a:xfrm>
          <a:prstGeom prst="rect">
            <a:avLst/>
          </a:prstGeom>
          <a:solidFill>
            <a:srgbClr val="20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d Rectangle (100% Opacity)"/>
          <p:cNvSpPr/>
          <p:nvPr/>
        </p:nvSpPr>
        <p:spPr>
          <a:xfrm>
            <a:off x="7312537" y="3271020"/>
            <a:ext cx="4879463" cy="99420"/>
          </a:xfrm>
          <a:prstGeom prst="rect">
            <a:avLst/>
          </a:prstGeom>
          <a:solidFill>
            <a:srgbClr val="D3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9632"/>
            <a:ext cx="3921125" cy="85719"/>
          </a:xfrm>
          <a:prstGeom prst="rect">
            <a:avLst/>
          </a:prstGeom>
          <a:solidFill>
            <a:srgbClr val="20517E"/>
          </a:solidFill>
        </p:spPr>
        <p:txBody>
          <a:bodyPr>
            <a:noAutofit/>
          </a:bodyPr>
          <a:lstStyle>
            <a:lvl1pPr>
              <a:defRPr sz="100" baseline="0">
                <a:solidFill>
                  <a:srgbClr val="20517E"/>
                </a:solidFill>
              </a:defRPr>
            </a:lvl1pPr>
          </a:lstStyle>
          <a:p>
            <a:r>
              <a:rPr lang="en-US" dirty="0" smtClean="0"/>
              <a:t>Top Blue Bar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312536" y="3275749"/>
            <a:ext cx="4879463" cy="94691"/>
          </a:xfrm>
          <a:prstGeom prst="rect">
            <a:avLst/>
          </a:prstGeom>
          <a:solidFill>
            <a:srgbClr val="D30E0E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rgbClr val="D30E0E"/>
                </a:solidFill>
              </a:defRPr>
            </a:lvl1pPr>
          </a:lstStyle>
          <a:p>
            <a:r>
              <a:rPr lang="en-US" dirty="0" smtClean="0"/>
              <a:t>Red Bar Bottom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78023" y="457200"/>
            <a:ext cx="4141512" cy="2759529"/>
          </a:xfrm>
          <a:prstGeom prst="rect">
            <a:avLst/>
          </a:prstGeom>
          <a:blipFill dpi="0" rotWithShape="1">
            <a:blip r:embed="rId3" cstate="hqprint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70129" y="457200"/>
            <a:ext cx="4141512" cy="2759529"/>
          </a:xfrm>
          <a:prstGeom prst="rect">
            <a:avLst/>
          </a:prstGeom>
          <a:blipFill dpi="0" rotWithShape="1">
            <a:blip r:embed="rId4" cstate="hqprint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26175" y="457199"/>
            <a:ext cx="4141512" cy="2759529"/>
          </a:xfrm>
          <a:prstGeom prst="rect">
            <a:avLst/>
          </a:prstGeom>
          <a:blipFill dpi="0" rotWithShape="1">
            <a:blip r:embed="rId5" cstate="hqprint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70128" y="457200"/>
            <a:ext cx="4142054" cy="27590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078023" y="457200"/>
            <a:ext cx="4141512" cy="275907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325633" y="457199"/>
            <a:ext cx="4142054" cy="275907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0678" y="3505571"/>
            <a:ext cx="9537700" cy="27995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0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522514"/>
            <a:ext cx="12192001" cy="2624290"/>
          </a:xfrm>
          <a:prstGeom prst="rect">
            <a:avLst/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ue Rectangle (100% Opacity)"/>
          <p:cNvSpPr/>
          <p:nvPr/>
        </p:nvSpPr>
        <p:spPr>
          <a:xfrm>
            <a:off x="-1" y="332259"/>
            <a:ext cx="4879463" cy="99420"/>
          </a:xfrm>
          <a:prstGeom prst="rect">
            <a:avLst/>
          </a:prstGeom>
          <a:solidFill>
            <a:srgbClr val="20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d Rectangle (100% Opacity)"/>
          <p:cNvSpPr/>
          <p:nvPr/>
        </p:nvSpPr>
        <p:spPr>
          <a:xfrm>
            <a:off x="7312537" y="3237638"/>
            <a:ext cx="4879463" cy="99420"/>
          </a:xfrm>
          <a:prstGeom prst="rect">
            <a:avLst/>
          </a:prstGeom>
          <a:solidFill>
            <a:srgbClr val="D3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3823849" y="4965181"/>
            <a:ext cx="9144000" cy="8234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Presenter Name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Date: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-567890" y="3599397"/>
            <a:ext cx="12387263" cy="1203609"/>
          </a:xfrm>
        </p:spPr>
        <p:txBody>
          <a:bodyPr>
            <a:normAutofit/>
          </a:bodyPr>
          <a:lstStyle>
            <a:lvl1pPr marL="0" indent="0" algn="ctr">
              <a:buNone/>
              <a:defRPr sz="7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431680"/>
            <a:ext cx="12192000" cy="2805958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527" y="6314522"/>
            <a:ext cx="1410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4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1429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55" y="5654193"/>
            <a:ext cx="1012969" cy="998621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1" y="6333172"/>
            <a:ext cx="1410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4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60919" y="1368425"/>
            <a:ext cx="9537700" cy="41560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4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53046" y="1353361"/>
            <a:ext cx="9834562" cy="40767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3046" y="5675945"/>
            <a:ext cx="7361950" cy="35163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Chart Data Information</a:t>
            </a:r>
            <a:endParaRPr lang="en-US" dirty="0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3046" y="5675945"/>
            <a:ext cx="7361950" cy="35163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Chart Data Information</a:t>
            </a:r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6"/>
          </p:nvPr>
        </p:nvSpPr>
        <p:spPr>
          <a:xfrm>
            <a:off x="652463" y="1354138"/>
            <a:ext cx="9834562" cy="40767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1538514" y="335901"/>
            <a:ext cx="8930434" cy="5023369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637" y="136576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7" y="2189676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1049" y="136576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1049" y="2189676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0" y="5678906"/>
            <a:ext cx="1012969" cy="998621"/>
          </a:xfrm>
          <a:prstGeom prst="rect">
            <a:avLst/>
          </a:prstGeom>
        </p:spPr>
      </p:pic>
      <p:sp>
        <p:nvSpPr>
          <p:cNvPr id="14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9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475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1410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1256" y="280535"/>
            <a:ext cx="1161143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Colorado Springs School District 11</a:t>
            </a:r>
            <a:br>
              <a:rPr lang="en-US" dirty="0" smtClean="0"/>
            </a:b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8686" y="1733265"/>
            <a:ext cx="11930744" cy="439457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12000" dirty="0" smtClean="0"/>
              <a:t>Facility Master Planning</a:t>
            </a:r>
          </a:p>
          <a:p>
            <a:pPr algn="ctr"/>
            <a:endParaRPr lang="en-US" sz="6600" dirty="0"/>
          </a:p>
          <a:p>
            <a:pPr algn="ctr"/>
            <a:r>
              <a:rPr lang="en-US" sz="6700" dirty="0" smtClean="0"/>
              <a:t>Terry </a:t>
            </a:r>
            <a:r>
              <a:rPr lang="en-US" sz="6700" dirty="0" err="1" smtClean="0"/>
              <a:t>Seaman,</a:t>
            </a:r>
            <a:r>
              <a:rPr lang="en-US" sz="6700" dirty="0" smtClean="0"/>
              <a:t> PMP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6700" dirty="0" smtClean="0"/>
              <a:t>Executive Director</a:t>
            </a:r>
          </a:p>
          <a:p>
            <a:pPr algn="ctr"/>
            <a:r>
              <a:rPr lang="en-US" sz="6700" dirty="0" smtClean="0"/>
              <a:t>Facilities, Operation and Transportation (FOTC)</a:t>
            </a:r>
          </a:p>
          <a:p>
            <a:pPr algn="ctr"/>
            <a:endParaRPr lang="en-US" sz="6700" dirty="0"/>
          </a:p>
          <a:p>
            <a:pPr algn="ctr"/>
            <a:r>
              <a:rPr lang="en-US" sz="6700" dirty="0" smtClean="0"/>
              <a:t>August 6, 2019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2814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64" y="204151"/>
            <a:ext cx="1149927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u="sng" dirty="0"/>
              <a:t>Status of Current Planning Elements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Facility </a:t>
            </a:r>
            <a:r>
              <a:rPr lang="en-US" sz="3200" dirty="0"/>
              <a:t>Master </a:t>
            </a:r>
            <a:r>
              <a:rPr lang="en-US" sz="3200" dirty="0" smtClean="0"/>
              <a:t>Plan and Long-term </a:t>
            </a:r>
            <a:r>
              <a:rPr lang="en-US" sz="3200" dirty="0"/>
              <a:t>Capital </a:t>
            </a:r>
            <a:r>
              <a:rPr lang="en-US" sz="3200" dirty="0" smtClean="0"/>
              <a:t>Planning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FY19-20 Effort via Contract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Developing Statement of Work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5-Year Capital </a:t>
            </a:r>
            <a:r>
              <a:rPr lang="en-US" sz="3200" dirty="0"/>
              <a:t>Project </a:t>
            </a:r>
            <a:r>
              <a:rPr lang="en-US" sz="3200" dirty="0" smtClean="0"/>
              <a:t>Planning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Draft Complete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Details to Follow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Maintenance </a:t>
            </a:r>
            <a:r>
              <a:rPr lang="en-US" sz="3200" dirty="0" smtClean="0"/>
              <a:t>and Operations Planning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Assessing Work Order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Facilities Advisory Committee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Still Recruiting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914" y="251849"/>
            <a:ext cx="371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Path Ahead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60218" y="898180"/>
            <a:ext cx="115639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Complete initial Facility Master Plan in FY19-20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Engage all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Update facility condition matrix annually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Enhance by adding Stakeholder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Review/update 5-year Capital Improvement Plan annually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Establish broad Stakeholder involvement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Ensure alignment with District Strategic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Establish Facility Maintenance </a:t>
            </a:r>
            <a:r>
              <a:rPr lang="en-US" sz="2800" dirty="0"/>
              <a:t>and Operation </a:t>
            </a:r>
            <a:r>
              <a:rPr lang="en-US" sz="2800" dirty="0" smtClean="0"/>
              <a:t>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Patience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8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2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Path Ahead (Cont.)</a:t>
            </a:r>
            <a:endParaRPr lang="en-US" sz="36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74758" y="6420790"/>
            <a:ext cx="545983" cy="365125"/>
          </a:xfrm>
        </p:spPr>
        <p:txBody>
          <a:bodyPr/>
          <a:lstStyle/>
          <a:p>
            <a:fld id="{4B318007-ABEC-488F-8FC6-2743D6089B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1913750" y="3519292"/>
            <a:ext cx="291984" cy="254524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198362" y="2334038"/>
            <a:ext cx="7731581" cy="2601252"/>
          </a:xfrm>
          <a:prstGeom prst="roundRect">
            <a:avLst/>
          </a:prstGeom>
          <a:solidFill>
            <a:srgbClr val="5E68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5-Year Capital Plan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317159" y="3167763"/>
            <a:ext cx="7512745" cy="1199732"/>
            <a:chOff x="4287406" y="2258197"/>
            <a:chExt cx="7512745" cy="1199732"/>
          </a:xfrm>
        </p:grpSpPr>
        <p:sp>
          <p:nvSpPr>
            <p:cNvPr id="30" name="Rounded Rectangle 29"/>
            <p:cNvSpPr/>
            <p:nvPr/>
          </p:nvSpPr>
          <p:spPr>
            <a:xfrm>
              <a:off x="6240897" y="2258197"/>
              <a:ext cx="1652272" cy="1192577"/>
            </a:xfrm>
            <a:prstGeom prst="roundRect">
              <a:avLst/>
            </a:prstGeom>
            <a:solidFill>
              <a:srgbClr val="5E68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 Planning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94388" y="2265352"/>
              <a:ext cx="1652272" cy="1192577"/>
            </a:xfrm>
            <a:prstGeom prst="roundRect">
              <a:avLst/>
            </a:prstGeom>
            <a:solidFill>
              <a:srgbClr val="5E68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Design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0147879" y="2258197"/>
              <a:ext cx="1652272" cy="1192577"/>
            </a:xfrm>
            <a:prstGeom prst="roundRect">
              <a:avLst/>
            </a:prstGeom>
            <a:solidFill>
              <a:srgbClr val="5E68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 Construction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87406" y="2265352"/>
              <a:ext cx="1652272" cy="1192577"/>
            </a:xfrm>
            <a:prstGeom prst="roundRect">
              <a:avLst/>
            </a:prstGeom>
            <a:solidFill>
              <a:srgbClr val="5E68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Refinement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5948915" y="2714908"/>
              <a:ext cx="282745" cy="25452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4567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7911643" y="2718519"/>
              <a:ext cx="282745" cy="25452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4567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9865134" y="2714908"/>
              <a:ext cx="282745" cy="25452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4567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244928" y="2833427"/>
            <a:ext cx="78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-5 to -3                       FY -2                           FY -1                                FY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ent Arrow 11"/>
          <p:cNvSpPr/>
          <p:nvPr/>
        </p:nvSpPr>
        <p:spPr>
          <a:xfrm rot="10800000">
            <a:off x="3962398" y="4953392"/>
            <a:ext cx="4227611" cy="5315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322612" y="1357972"/>
            <a:ext cx="2440013" cy="651260"/>
          </a:xfrm>
          <a:prstGeom prst="roundRect">
            <a:avLst/>
          </a:prstGeom>
          <a:solidFill>
            <a:srgbClr val="8E8E8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Facility Assessments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243004" y="3024214"/>
            <a:ext cx="3596526" cy="1163782"/>
            <a:chOff x="3390264" y="1012651"/>
            <a:chExt cx="3596526" cy="1163782"/>
          </a:xfrm>
        </p:grpSpPr>
        <p:sp>
          <p:nvSpPr>
            <p:cNvPr id="66" name="Rounded Rectangle 65"/>
            <p:cNvSpPr/>
            <p:nvPr/>
          </p:nvSpPr>
          <p:spPr>
            <a:xfrm>
              <a:off x="3390264" y="1012651"/>
              <a:ext cx="1652272" cy="1163782"/>
            </a:xfrm>
            <a:prstGeom prst="roundRect">
              <a:avLst/>
            </a:prstGeom>
            <a:solidFill>
              <a:srgbClr val="5E6886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Master Planning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334518" y="1112292"/>
              <a:ext cx="1652272" cy="932212"/>
            </a:xfrm>
            <a:prstGeom prst="roundRect">
              <a:avLst/>
            </a:prstGeom>
            <a:solidFill>
              <a:srgbClr val="5E6886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Long-Range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 Planning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3858005" y="3535996"/>
            <a:ext cx="319490" cy="254524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296528" y="993336"/>
            <a:ext cx="1695738" cy="149211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Strategic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ight Arrow 74"/>
          <p:cNvSpPr/>
          <p:nvPr/>
        </p:nvSpPr>
        <p:spPr>
          <a:xfrm rot="5400000">
            <a:off x="883433" y="2635987"/>
            <a:ext cx="521929" cy="254524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0800000">
            <a:off x="2823718" y="1622308"/>
            <a:ext cx="498894" cy="14640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>
            <a:off x="7647142" y="1861553"/>
            <a:ext cx="690446" cy="254524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0800000">
            <a:off x="5762624" y="1576305"/>
            <a:ext cx="2277712" cy="254524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55622" y="4510948"/>
            <a:ext cx="3706777" cy="1661251"/>
          </a:xfrm>
          <a:prstGeom prst="roundRect">
            <a:avLst/>
          </a:prstGeom>
          <a:solidFill>
            <a:srgbClr val="8E8E8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Planning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08377" y="5059322"/>
            <a:ext cx="1006098" cy="808077"/>
          </a:xfrm>
          <a:prstGeom prst="roundRect">
            <a:avLst/>
          </a:prstGeom>
          <a:solidFill>
            <a:srgbClr val="8E8E8E"/>
          </a:solidFill>
          <a:ln>
            <a:solidFill>
              <a:srgbClr val="456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05961" y="5047007"/>
            <a:ext cx="1006098" cy="808077"/>
          </a:xfrm>
          <a:prstGeom prst="roundRect">
            <a:avLst/>
          </a:prstGeom>
          <a:solidFill>
            <a:srgbClr val="8E8E8E"/>
          </a:solidFill>
          <a:ln>
            <a:solidFill>
              <a:srgbClr val="456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703545" y="5047006"/>
            <a:ext cx="1006098" cy="808077"/>
          </a:xfrm>
          <a:prstGeom prst="roundRect">
            <a:avLst/>
          </a:prstGeom>
          <a:solidFill>
            <a:srgbClr val="8E8E8E"/>
          </a:solidFill>
          <a:ln>
            <a:solidFill>
              <a:srgbClr val="456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ight Arrow 50"/>
          <p:cNvSpPr/>
          <p:nvPr/>
        </p:nvSpPr>
        <p:spPr>
          <a:xfrm rot="16200000">
            <a:off x="979809" y="4224806"/>
            <a:ext cx="317759" cy="254524"/>
          </a:xfrm>
          <a:prstGeom prst="rightArrow">
            <a:avLst>
              <a:gd name="adj1" fmla="val 50002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0629" y="2806363"/>
            <a:ext cx="371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Elements of Facility </a:t>
            </a:r>
            <a:r>
              <a:rPr lang="en-US" sz="4800" u="sng" dirty="0" smtClean="0"/>
              <a:t>Master Planning</a:t>
            </a:r>
            <a:endParaRPr lang="en-US" sz="4800" u="sng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Facility Master Planning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Long-term Capital Planning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Short- or Near-term Capital Project Planning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Maintenance Planning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Operations </a:t>
            </a:r>
            <a:r>
              <a:rPr lang="en-US" sz="3200" dirty="0"/>
              <a:t>P</a:t>
            </a:r>
            <a:r>
              <a:rPr lang="en-US" sz="3200" dirty="0" smtClean="0"/>
              <a:t>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Emergency Preparedness Planning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6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73" y="185677"/>
            <a:ext cx="1170680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Master Planning</a:t>
            </a:r>
            <a:endParaRPr lang="en-US" sz="4800" u="sng" dirty="0"/>
          </a:p>
          <a:p>
            <a:endParaRPr lang="en-US" sz="3200" dirty="0" smtClean="0"/>
          </a:p>
          <a:p>
            <a:r>
              <a:rPr lang="en-US" sz="3000" dirty="0" smtClean="0"/>
              <a:t>Dynamic visionary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 Provides </a:t>
            </a:r>
            <a:r>
              <a:rPr lang="en-US" sz="3000" dirty="0"/>
              <a:t>a conceptual </a:t>
            </a:r>
            <a:r>
              <a:rPr lang="en-US" sz="3000" dirty="0" smtClean="0"/>
              <a:t>guide for </a:t>
            </a:r>
            <a:r>
              <a:rPr lang="en-US" sz="3000" dirty="0"/>
              <a:t>future </a:t>
            </a:r>
            <a:r>
              <a:rPr lang="en-US" sz="3000" dirty="0" smtClean="0"/>
              <a:t>redevelopment and consolidation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Connects facilities, </a:t>
            </a:r>
            <a:r>
              <a:rPr lang="en-US" sz="3000" dirty="0"/>
              <a:t>social settings, and their surrounding </a:t>
            </a:r>
            <a:r>
              <a:rPr lang="en-US" sz="3000" dirty="0" smtClean="0"/>
              <a:t>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Includes </a:t>
            </a:r>
            <a:r>
              <a:rPr lang="en-US" sz="3000" dirty="0"/>
              <a:t>analysis, recommendations, and proposals for </a:t>
            </a:r>
            <a:r>
              <a:rPr lang="en-US" sz="3000" dirty="0" smtClean="0"/>
              <a:t>school utilization and siting, transportation</a:t>
            </a:r>
            <a:r>
              <a:rPr lang="en-US" sz="3000" dirty="0"/>
              <a:t>, community facilities, and land </a:t>
            </a:r>
            <a:r>
              <a:rPr lang="en-US" sz="3000" dirty="0" smtClean="0"/>
              <a:t>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Based on </a:t>
            </a:r>
            <a:r>
              <a:rPr lang="en-US" sz="3000" dirty="0"/>
              <a:t>public input, surveys, planning initiatives, existing development, physical characteristics, and social and economic </a:t>
            </a:r>
            <a:r>
              <a:rPr lang="en-US" sz="3000" dirty="0" smtClean="0"/>
              <a:t>conditions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7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130259"/>
            <a:ext cx="117737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Master Planning (Cont.)</a:t>
            </a:r>
            <a:endParaRPr lang="en-US" sz="4800" u="sng" dirty="0"/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000" dirty="0" smtClean="0"/>
              <a:t>May assume </a:t>
            </a:r>
            <a:r>
              <a:rPr lang="en-US" sz="3000" dirty="0"/>
              <a:t>some or all of these roles: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Phased implementation </a:t>
            </a:r>
            <a:r>
              <a:rPr lang="en-US" sz="3000" dirty="0"/>
              <a:t>schedule </a:t>
            </a:r>
            <a:r>
              <a:rPr lang="en-US" sz="3000" dirty="0" smtClean="0"/>
              <a:t>using identified </a:t>
            </a:r>
            <a:r>
              <a:rPr lang="en-US" sz="3000" dirty="0"/>
              <a:t>priorities for action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Framework </a:t>
            </a:r>
            <a:r>
              <a:rPr lang="en-US" sz="3000" dirty="0"/>
              <a:t>for regeneration and </a:t>
            </a:r>
            <a:r>
              <a:rPr lang="en-US" sz="3000" dirty="0" smtClean="0"/>
              <a:t>may attract outside investment</a:t>
            </a: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Conceptualize and shape the three-dimensional </a:t>
            </a:r>
            <a:r>
              <a:rPr lang="en-US" sz="3000" dirty="0" smtClean="0"/>
              <a:t>school environment</a:t>
            </a: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Determine </a:t>
            </a:r>
            <a:r>
              <a:rPr lang="en-US" sz="3000" dirty="0"/>
              <a:t>the mix of uses and their physical </a:t>
            </a:r>
            <a:r>
              <a:rPr lang="en-US" sz="3000" dirty="0" smtClean="0"/>
              <a:t>relationship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6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259569"/>
            <a:ext cx="11416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Long-term Capital Planning</a:t>
            </a:r>
            <a:endParaRPr lang="en-US" sz="4800" u="sng" dirty="0"/>
          </a:p>
          <a:p>
            <a:endParaRPr lang="en-US" sz="3200" dirty="0" smtClean="0"/>
          </a:p>
          <a:p>
            <a:r>
              <a:rPr lang="en-US" sz="3200" dirty="0" smtClean="0"/>
              <a:t>Process </a:t>
            </a:r>
            <a:r>
              <a:rPr lang="en-US" sz="3200" dirty="0"/>
              <a:t>of </a:t>
            </a:r>
            <a:r>
              <a:rPr lang="en-US" sz="3200" dirty="0" smtClean="0"/>
              <a:t>aligning future efforts to maximize effective resource use and minimize waste. 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Acquisition and Disposal of Facilities or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and Replacement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Facility Alteration to Support Program and Enrollment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Alternate Facility Use and/or Consolidation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End-of-life Equipment/System Replacement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3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6" y="231859"/>
            <a:ext cx="1151774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Near-term (5-Year) Capital Planning</a:t>
            </a:r>
            <a:endParaRPr lang="en-US" sz="4800" u="sng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Transparent</a:t>
            </a:r>
            <a:r>
              <a:rPr lang="en-US" sz="3200" dirty="0"/>
              <a:t>, data-driven process to </a:t>
            </a:r>
            <a:r>
              <a:rPr lang="en-US" sz="3200" dirty="0" smtClean="0"/>
              <a:t>facilitate decision making using established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Allows prioritizing </a:t>
            </a:r>
            <a:r>
              <a:rPr lang="en-US" sz="3200" dirty="0"/>
              <a:t>capital projects that </a:t>
            </a:r>
            <a:r>
              <a:rPr lang="en-US" sz="3200" dirty="0" smtClean="0"/>
              <a:t>focus </a:t>
            </a:r>
            <a:r>
              <a:rPr lang="en-US" sz="3200" dirty="0"/>
              <a:t>on the condition and functional adequacy of each </a:t>
            </a:r>
            <a:r>
              <a:rPr lang="en-US" sz="3200" dirty="0" smtClean="0"/>
              <a:t>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Consistent </a:t>
            </a:r>
            <a:r>
              <a:rPr lang="en-US" sz="3200" dirty="0"/>
              <a:t>collection of accurate data over time </a:t>
            </a:r>
            <a:r>
              <a:rPr lang="en-US" sz="3200" dirty="0" smtClean="0"/>
              <a:t>makes </a:t>
            </a:r>
            <a:r>
              <a:rPr lang="en-US" sz="3200" dirty="0"/>
              <a:t>it possible for the district to compare the needs of each of its campuses and to identify the schools with the highest needs, based on their agreed-upon </a:t>
            </a:r>
            <a:r>
              <a:rPr lang="en-US" sz="3200" dirty="0" smtClean="0"/>
              <a:t>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204150"/>
            <a:ext cx="1132378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Near-term Capital Planning (Cont.)</a:t>
            </a:r>
            <a:endParaRPr lang="en-US" sz="4800" u="sng" dirty="0"/>
          </a:p>
          <a:p>
            <a:endParaRPr lang="en-US" dirty="0"/>
          </a:p>
          <a:p>
            <a:r>
              <a:rPr lang="en-US" sz="3200" dirty="0" smtClean="0"/>
              <a:t>Prioritization criteria may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Facility condition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Maintenance and operation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Energy </a:t>
            </a:r>
            <a:r>
              <a:rPr lang="en-US" sz="3200" dirty="0"/>
              <a:t>use </a:t>
            </a:r>
            <a:r>
              <a:rPr lang="en-US" sz="3200" dirty="0" smtClean="0"/>
              <a:t>intensity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Site density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School population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Percentage </a:t>
            </a:r>
            <a:r>
              <a:rPr lang="en-US" sz="3200" dirty="0"/>
              <a:t>of students in portable </a:t>
            </a:r>
            <a:r>
              <a:rPr lang="en-US" sz="3200" dirty="0" smtClean="0"/>
              <a:t>classrooms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Facility </a:t>
            </a:r>
            <a:r>
              <a:rPr lang="en-US" sz="3200" dirty="0"/>
              <a:t>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94914"/>
            <a:ext cx="115639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Maintenance Planning</a:t>
            </a:r>
            <a:endParaRPr lang="en-US" sz="4800" u="sng" dirty="0"/>
          </a:p>
          <a:p>
            <a:endParaRPr lang="en-US" sz="3200" dirty="0" smtClean="0"/>
          </a:p>
          <a:p>
            <a:r>
              <a:rPr lang="en-US" sz="3200" dirty="0" smtClean="0"/>
              <a:t>Routine </a:t>
            </a:r>
            <a:r>
              <a:rPr lang="en-US" sz="3200" dirty="0"/>
              <a:t>and capital work required to keep a school or campus in such condition that it can be fully functional and continuously utilized, with acceptable energy efficiency, for its expected lifespan and intended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8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983" y="157968"/>
            <a:ext cx="114715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Operation Planning</a:t>
            </a:r>
            <a:endParaRPr lang="en-US" sz="4800" u="sng" dirty="0"/>
          </a:p>
          <a:p>
            <a:endParaRPr lang="en-US" sz="3200" dirty="0" smtClean="0"/>
          </a:p>
          <a:p>
            <a:r>
              <a:rPr lang="en-US" sz="3200" dirty="0" smtClean="0"/>
              <a:t>Services </a:t>
            </a:r>
            <a:r>
              <a:rPr lang="en-US" sz="3200" dirty="0"/>
              <a:t>required to keep a facility clean, sanitary, and tidy such that its occupants are comfortable, healthy, and </a:t>
            </a:r>
            <a:r>
              <a:rPr lang="en-US" sz="3200" dirty="0" smtClean="0"/>
              <a:t>productive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These </a:t>
            </a:r>
            <a:r>
              <a:rPr lang="en-US" sz="3200" dirty="0"/>
              <a:t>services may </a:t>
            </a:r>
            <a:r>
              <a:rPr lang="en-US" sz="3200" dirty="0" smtClean="0"/>
              <a:t>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Utilities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Custodial Services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Educator Support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Athletic Facility Support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Building Security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Transportation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2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11 Template 1" id="{6D40AADE-7069-4CE5-BC58-E18DEE999950}" vid="{1B02EEC3-F8D3-46E4-A9C3-C84AEB8327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D11 Template 1</Template>
  <TotalTime>5201</TotalTime>
  <Words>538</Words>
  <Application>Microsoft Office PowerPoint</Application>
  <PresentationFormat>Widescreen</PresentationFormat>
  <Paragraphs>131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Springs School District 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CHISM, JOSHUA D</dc:creator>
  <cp:lastModifiedBy>SEAMAN, TERRY GUY</cp:lastModifiedBy>
  <cp:revision>184</cp:revision>
  <cp:lastPrinted>2019-06-13T19:09:06Z</cp:lastPrinted>
  <dcterms:created xsi:type="dcterms:W3CDTF">2018-12-06T04:22:31Z</dcterms:created>
  <dcterms:modified xsi:type="dcterms:W3CDTF">2019-08-01T22:59:38Z</dcterms:modified>
</cp:coreProperties>
</file>