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EB Garamond" panose="00000500000000000000" pitchFamily="2" charset="0"/>
      <p:regular r:id="rId17"/>
      <p:bold r:id="rId18"/>
      <p:italic r:id="rId19"/>
      <p:boldItalic r:id="rId20"/>
    </p:embeddedFont>
    <p:embeddedFont>
      <p:font typeface="EB Garamond Medium" panose="00000600000000000000" pitchFamily="2"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82bbed95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82bbed95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82bbed95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82bbed95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82bbed95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82bbed95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82bbed95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82bbed95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82bbed95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82bbed95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97534d9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97534d9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82bbed9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e82bbed9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97534d9b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97534d9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3d64df1f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3d64df1f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693a9bde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693a9bd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3d64df1f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3d64df1f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82bbed95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82bbed95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Brown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82bbed95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82bbed95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Brown</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308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95378" y="2121160"/>
            <a:ext cx="42036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 name="Google Shape;11;p2"/>
          <p:cNvSpPr txBox="1">
            <a:spLocks noGrp="1"/>
          </p:cNvSpPr>
          <p:nvPr>
            <p:ph type="subTitle" idx="1"/>
          </p:nvPr>
        </p:nvSpPr>
        <p:spPr>
          <a:xfrm>
            <a:off x="495378" y="3980916"/>
            <a:ext cx="4203600" cy="6354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2100"/>
              <a:buNone/>
              <a:defRPr sz="2100" b="0" i="0">
                <a:solidFill>
                  <a:srgbClr val="FF6901"/>
                </a:solidFill>
                <a:latin typeface="Arial"/>
                <a:ea typeface="Arial"/>
                <a:cs typeface="Arial"/>
                <a:sym typeface="Aria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2" name="Google Shape;12;p2"/>
          <p:cNvPicPr preferRelativeResize="0"/>
          <p:nvPr/>
        </p:nvPicPr>
        <p:blipFill rotWithShape="1">
          <a:blip r:embed="rId2">
            <a:alphaModFix/>
          </a:blip>
          <a:srcRect/>
          <a:stretch/>
        </p:blipFill>
        <p:spPr>
          <a:xfrm>
            <a:off x="495378" y="373580"/>
            <a:ext cx="1959586" cy="427038"/>
          </a:xfrm>
          <a:prstGeom prst="rect">
            <a:avLst/>
          </a:prstGeom>
          <a:noFill/>
          <a:ln>
            <a:noFill/>
          </a:ln>
        </p:spPr>
      </p:pic>
      <p:pic>
        <p:nvPicPr>
          <p:cNvPr id="13" name="Google Shape;13;p2" descr="Logo&#10;&#10;Description automatically generated"/>
          <p:cNvPicPr preferRelativeResize="0"/>
          <p:nvPr/>
        </p:nvPicPr>
        <p:blipFill rotWithShape="1">
          <a:blip r:embed="rId3">
            <a:alphaModFix/>
          </a:blip>
          <a:srcRect/>
          <a:stretch/>
        </p:blipFill>
        <p:spPr>
          <a:xfrm>
            <a:off x="3747026" y="-1237447"/>
            <a:ext cx="6892810" cy="68928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59"/>
        <p:cNvGrpSpPr/>
        <p:nvPr/>
      </p:nvGrpSpPr>
      <p:grpSpPr>
        <a:xfrm>
          <a:off x="0" y="0"/>
          <a:ext cx="0" cy="0"/>
          <a:chOff x="0" y="0"/>
          <a:chExt cx="0" cy="0"/>
        </a:xfrm>
      </p:grpSpPr>
      <p:sp>
        <p:nvSpPr>
          <p:cNvPr id="60" name="Google Shape;60;p11"/>
          <p:cNvSpPr txBox="1">
            <a:spLocks noGrp="1"/>
          </p:cNvSpPr>
          <p:nvPr>
            <p:ph type="ctrTitle"/>
          </p:nvPr>
        </p:nvSpPr>
        <p:spPr>
          <a:xfrm>
            <a:off x="1143000" y="4211983"/>
            <a:ext cx="6858000" cy="499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rgbClr val="FF6901"/>
              </a:buClr>
              <a:buSzPts val="3600"/>
              <a:buFont typeface="Arial"/>
              <a:buNone/>
              <a:defRPr sz="3600" b="0" i="0">
                <a:solidFill>
                  <a:srgbClr val="FF690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1" name="Google Shape;61;p11" descr="Logo&#10;&#10;Description automatically generated"/>
          <p:cNvPicPr preferRelativeResize="0"/>
          <p:nvPr/>
        </p:nvPicPr>
        <p:blipFill rotWithShape="1">
          <a:blip r:embed="rId2">
            <a:alphaModFix/>
          </a:blip>
          <a:srcRect/>
          <a:stretch/>
        </p:blipFill>
        <p:spPr>
          <a:xfrm>
            <a:off x="2968070" y="753196"/>
            <a:ext cx="3207856" cy="32078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23850" rtl="0">
              <a:spcBef>
                <a:spcPts val="800"/>
              </a:spcBef>
              <a:spcAft>
                <a:spcPts val="0"/>
              </a:spcAft>
              <a:buSzPts val="1500"/>
              <a:buChar char="•"/>
              <a:defRPr/>
            </a:lvl1pPr>
            <a:lvl2pPr marL="914400" lvl="1" indent="-323850" rtl="0">
              <a:spcBef>
                <a:spcPts val="400"/>
              </a:spcBef>
              <a:spcAft>
                <a:spcPts val="0"/>
              </a:spcAft>
              <a:buSzPts val="1500"/>
              <a:buChar char="•"/>
              <a:defRPr/>
            </a:lvl2pPr>
            <a:lvl3pPr marL="1371600" lvl="2" indent="-323850" rtl="0">
              <a:spcBef>
                <a:spcPts val="400"/>
              </a:spcBef>
              <a:spcAft>
                <a:spcPts val="0"/>
              </a:spcAft>
              <a:buSzPts val="1500"/>
              <a:buChar char="•"/>
              <a:defRPr/>
            </a:lvl3pPr>
            <a:lvl4pPr marL="1828800" lvl="3" indent="-323850" rtl="0">
              <a:spcBef>
                <a:spcPts val="400"/>
              </a:spcBef>
              <a:spcAft>
                <a:spcPts val="0"/>
              </a:spcAft>
              <a:buSzPts val="1500"/>
              <a:buChar char="•"/>
              <a:defRPr/>
            </a:lvl4pPr>
            <a:lvl5pPr marL="2286000" lvl="4" indent="-323850" rtl="0">
              <a:spcBef>
                <a:spcPts val="400"/>
              </a:spcBef>
              <a:spcAft>
                <a:spcPts val="0"/>
              </a:spcAft>
              <a:buSzPts val="15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087"/>
              </a:buClr>
              <a:buSzPts val="3600"/>
              <a:buFont typeface="Arial"/>
              <a:buNone/>
              <a:defRPr>
                <a:solidFill>
                  <a:srgbClr val="00308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Clr>
                <a:srgbClr val="888888"/>
              </a:buClr>
              <a:buSzPts val="900"/>
              <a:buFont typeface="Arial"/>
              <a:buNone/>
              <a:defRPr/>
            </a:lvl1pPr>
            <a:lvl2pPr marL="0" lvl="1" indent="0" algn="r">
              <a:spcBef>
                <a:spcPts val="0"/>
              </a:spcBef>
              <a:spcAft>
                <a:spcPts val="0"/>
              </a:spcAft>
              <a:buClr>
                <a:srgbClr val="888888"/>
              </a:buClr>
              <a:buSzPts val="900"/>
              <a:buFont typeface="Arial"/>
              <a:buNone/>
              <a:defRPr/>
            </a:lvl2pPr>
            <a:lvl3pPr marL="0" lvl="2" indent="0" algn="r">
              <a:spcBef>
                <a:spcPts val="0"/>
              </a:spcBef>
              <a:spcAft>
                <a:spcPts val="0"/>
              </a:spcAft>
              <a:buClr>
                <a:srgbClr val="888888"/>
              </a:buClr>
              <a:buSzPts val="900"/>
              <a:buFont typeface="Arial"/>
              <a:buNone/>
              <a:defRPr/>
            </a:lvl3pPr>
            <a:lvl4pPr marL="0" lvl="3" indent="0" algn="r">
              <a:spcBef>
                <a:spcPts val="0"/>
              </a:spcBef>
              <a:spcAft>
                <a:spcPts val="0"/>
              </a:spcAft>
              <a:buClr>
                <a:srgbClr val="888888"/>
              </a:buClr>
              <a:buSzPts val="900"/>
              <a:buFont typeface="Arial"/>
              <a:buNone/>
              <a:defRPr/>
            </a:lvl4pPr>
            <a:lvl5pPr marL="0" lvl="4" indent="0" algn="r">
              <a:spcBef>
                <a:spcPts val="0"/>
              </a:spcBef>
              <a:spcAft>
                <a:spcPts val="0"/>
              </a:spcAft>
              <a:buClr>
                <a:srgbClr val="888888"/>
              </a:buClr>
              <a:buSzPts val="900"/>
              <a:buFont typeface="Arial"/>
              <a:buNone/>
              <a:defRPr/>
            </a:lvl5pPr>
            <a:lvl6pPr marL="0" lvl="5" indent="0" algn="r">
              <a:spcBef>
                <a:spcPts val="0"/>
              </a:spcBef>
              <a:spcAft>
                <a:spcPts val="0"/>
              </a:spcAft>
              <a:buClr>
                <a:srgbClr val="888888"/>
              </a:buClr>
              <a:buSzPts val="900"/>
              <a:buFont typeface="Arial"/>
              <a:buNone/>
              <a:defRPr/>
            </a:lvl6pPr>
            <a:lvl7pPr marL="0" lvl="6" indent="0" algn="r">
              <a:spcBef>
                <a:spcPts val="0"/>
              </a:spcBef>
              <a:spcAft>
                <a:spcPts val="0"/>
              </a:spcAft>
              <a:buClr>
                <a:srgbClr val="888888"/>
              </a:buClr>
              <a:buSzPts val="900"/>
              <a:buFont typeface="Arial"/>
              <a:buNone/>
              <a:defRPr/>
            </a:lvl7pPr>
            <a:lvl8pPr marL="0" lvl="7" indent="0" algn="r">
              <a:spcBef>
                <a:spcPts val="0"/>
              </a:spcBef>
              <a:spcAft>
                <a:spcPts val="0"/>
              </a:spcAft>
              <a:buClr>
                <a:srgbClr val="888888"/>
              </a:buClr>
              <a:buSzPts val="900"/>
              <a:buFont typeface="Arial"/>
              <a:buNone/>
              <a:defRPr/>
            </a:lvl8pPr>
            <a:lvl9pPr marL="0" lvl="8" indent="0" algn="r">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a:off x="-9268" y="43751"/>
            <a:ext cx="9162600" cy="0"/>
          </a:xfrm>
          <a:prstGeom prst="straightConnector1">
            <a:avLst/>
          </a:prstGeom>
          <a:noFill/>
          <a:ln w="127000" cap="flat" cmpd="sng">
            <a:solidFill>
              <a:srgbClr val="FF6901"/>
            </a:solidFill>
            <a:prstDash val="solid"/>
            <a:miter lim="800000"/>
            <a:headEnd type="none" w="sm" len="sm"/>
            <a:tailEnd type="none" w="sm" len="sm"/>
          </a:ln>
        </p:spPr>
      </p:cxnSp>
      <p:pic>
        <p:nvPicPr>
          <p:cNvPr id="18" name="Google Shape;18;p3"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087"/>
              </a:buClr>
              <a:buSzPts val="3600"/>
              <a:buFont typeface="Arial"/>
              <a:buNone/>
              <a:defRPr>
                <a:solidFill>
                  <a:srgbClr val="00308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SzPts val="1500"/>
              <a:buChar char="•"/>
              <a:defRPr sz="1500"/>
            </a:lvl1pPr>
            <a:lvl2pPr marL="914400" lvl="1" indent="-323850" algn="l">
              <a:lnSpc>
                <a:spcPct val="90000"/>
              </a:lnSpc>
              <a:spcBef>
                <a:spcPts val="400"/>
              </a:spcBef>
              <a:spcAft>
                <a:spcPts val="0"/>
              </a:spcAft>
              <a:buSzPts val="1500"/>
              <a:buChar char="•"/>
              <a:defRPr sz="1500"/>
            </a:lvl2pPr>
            <a:lvl3pPr marL="1371600" lvl="2" indent="-323850" algn="l">
              <a:lnSpc>
                <a:spcPct val="90000"/>
              </a:lnSpc>
              <a:spcBef>
                <a:spcPts val="400"/>
              </a:spcBef>
              <a:spcAft>
                <a:spcPts val="0"/>
              </a:spcAft>
              <a:buSzPts val="1500"/>
              <a:buChar char="•"/>
              <a:defRPr sz="15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88888"/>
                </a:solidFill>
                <a:latin typeface="Arial"/>
                <a:ea typeface="Arial"/>
                <a:cs typeface="Arial"/>
                <a:sym typeface="Arial"/>
              </a:defRPr>
            </a:lvl1pPr>
            <a:lvl2pPr marL="0" lvl="1" indent="0" algn="r">
              <a:spcBef>
                <a:spcPts val="0"/>
              </a:spcBef>
              <a:buNone/>
              <a:defRPr sz="900" b="0" i="0" u="none" strike="noStrike" cap="none">
                <a:solidFill>
                  <a:srgbClr val="888888"/>
                </a:solidFill>
                <a:latin typeface="Arial"/>
                <a:ea typeface="Arial"/>
                <a:cs typeface="Arial"/>
                <a:sym typeface="Arial"/>
              </a:defRPr>
            </a:lvl2pPr>
            <a:lvl3pPr marL="0" lvl="2" indent="0" algn="r">
              <a:spcBef>
                <a:spcPts val="0"/>
              </a:spcBef>
              <a:buNone/>
              <a:defRPr sz="900" b="0" i="0" u="none" strike="noStrike" cap="none">
                <a:solidFill>
                  <a:srgbClr val="888888"/>
                </a:solidFill>
                <a:latin typeface="Arial"/>
                <a:ea typeface="Arial"/>
                <a:cs typeface="Arial"/>
                <a:sym typeface="Arial"/>
              </a:defRPr>
            </a:lvl3pPr>
            <a:lvl4pPr marL="0" lvl="3" indent="0" algn="r">
              <a:spcBef>
                <a:spcPts val="0"/>
              </a:spcBef>
              <a:buNone/>
              <a:defRPr sz="900" b="0" i="0" u="none" strike="noStrike" cap="none">
                <a:solidFill>
                  <a:srgbClr val="888888"/>
                </a:solidFill>
                <a:latin typeface="Arial"/>
                <a:ea typeface="Arial"/>
                <a:cs typeface="Arial"/>
                <a:sym typeface="Arial"/>
              </a:defRPr>
            </a:lvl4pPr>
            <a:lvl5pPr marL="0" lvl="4" indent="0" algn="r">
              <a:spcBef>
                <a:spcPts val="0"/>
              </a:spcBef>
              <a:buNone/>
              <a:defRPr sz="900" b="0" i="0" u="none" strike="noStrike" cap="none">
                <a:solidFill>
                  <a:srgbClr val="888888"/>
                </a:solidFill>
                <a:latin typeface="Arial"/>
                <a:ea typeface="Arial"/>
                <a:cs typeface="Arial"/>
                <a:sym typeface="Arial"/>
              </a:defRPr>
            </a:lvl5pPr>
            <a:lvl6pPr marL="0" lvl="5" indent="0" algn="r">
              <a:spcBef>
                <a:spcPts val="0"/>
              </a:spcBef>
              <a:buNone/>
              <a:defRPr sz="900" b="0" i="0" u="none" strike="noStrike" cap="none">
                <a:solidFill>
                  <a:srgbClr val="888888"/>
                </a:solidFill>
                <a:latin typeface="Arial"/>
                <a:ea typeface="Arial"/>
                <a:cs typeface="Arial"/>
                <a:sym typeface="Arial"/>
              </a:defRPr>
            </a:lvl6pPr>
            <a:lvl7pPr marL="0" lvl="6" indent="0" algn="r">
              <a:spcBef>
                <a:spcPts val="0"/>
              </a:spcBef>
              <a:buNone/>
              <a:defRPr sz="900" b="0" i="0" u="none" strike="noStrike" cap="none">
                <a:solidFill>
                  <a:srgbClr val="888888"/>
                </a:solidFill>
                <a:latin typeface="Arial"/>
                <a:ea typeface="Arial"/>
                <a:cs typeface="Arial"/>
                <a:sym typeface="Arial"/>
              </a:defRPr>
            </a:lvl7pPr>
            <a:lvl8pPr marL="0" lvl="7" indent="0" algn="r">
              <a:spcBef>
                <a:spcPts val="0"/>
              </a:spcBef>
              <a:buNone/>
              <a:defRPr sz="900" b="0" i="0" u="none" strike="noStrike" cap="none">
                <a:solidFill>
                  <a:srgbClr val="888888"/>
                </a:solidFill>
                <a:latin typeface="Arial"/>
                <a:ea typeface="Arial"/>
                <a:cs typeface="Arial"/>
                <a:sym typeface="Arial"/>
              </a:defRPr>
            </a:lvl8pPr>
            <a:lvl9pPr marL="0" lvl="8" indent="0" algn="r">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a:off x="-9268" y="43751"/>
            <a:ext cx="9162600" cy="0"/>
          </a:xfrm>
          <a:prstGeom prst="straightConnector1">
            <a:avLst/>
          </a:prstGeom>
          <a:noFill/>
          <a:ln w="127000" cap="flat" cmpd="sng">
            <a:solidFill>
              <a:srgbClr val="FF6901"/>
            </a:solidFill>
            <a:prstDash val="solid"/>
            <a:miter lim="800000"/>
            <a:headEnd type="none" w="sm" len="sm"/>
            <a:tailEnd type="none" w="sm" len="sm"/>
          </a:ln>
        </p:spPr>
      </p:cxnSp>
      <p:pic>
        <p:nvPicPr>
          <p:cNvPr id="24" name="Google Shape;24;p4"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3087"/>
              </a:buClr>
              <a:buSzPts val="3000"/>
              <a:buFont typeface="Arial"/>
              <a:buNone/>
              <a:defRPr sz="3000">
                <a:solidFill>
                  <a:srgbClr val="00308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FF6901"/>
              </a:buClr>
              <a:buSzPts val="2400"/>
              <a:buFont typeface="Arial"/>
              <a:buNone/>
              <a:defRPr sz="2400" b="0" i="0" u="none" strike="noStrike" cap="none">
                <a:solidFill>
                  <a:srgbClr val="262626"/>
                </a:solidFill>
                <a:latin typeface="Arial"/>
                <a:ea typeface="Arial"/>
                <a:cs typeface="Arial"/>
                <a:sym typeface="Arial"/>
              </a:defRPr>
            </a:lvl1pPr>
            <a:lvl2pPr marR="0" lvl="1" algn="l" rtl="0">
              <a:lnSpc>
                <a:spcPct val="90000"/>
              </a:lnSpc>
              <a:spcBef>
                <a:spcPts val="400"/>
              </a:spcBef>
              <a:spcAft>
                <a:spcPts val="0"/>
              </a:spcAft>
              <a:buClr>
                <a:srgbClr val="FF6901"/>
              </a:buClr>
              <a:buSzPts val="2100"/>
              <a:buFont typeface="Arial"/>
              <a:buNone/>
              <a:defRPr sz="2100" b="0" i="0" u="none" strike="noStrike" cap="none">
                <a:solidFill>
                  <a:srgbClr val="262626"/>
                </a:solidFill>
                <a:latin typeface="Arial"/>
                <a:ea typeface="Arial"/>
                <a:cs typeface="Arial"/>
                <a:sym typeface="Arial"/>
              </a:defRPr>
            </a:lvl2pPr>
            <a:lvl3pPr marR="0" lvl="2" algn="l" rtl="0">
              <a:lnSpc>
                <a:spcPct val="90000"/>
              </a:lnSpc>
              <a:spcBef>
                <a:spcPts val="400"/>
              </a:spcBef>
              <a:spcAft>
                <a:spcPts val="0"/>
              </a:spcAft>
              <a:buClr>
                <a:srgbClr val="FF6901"/>
              </a:buClr>
              <a:buSzPts val="1800"/>
              <a:buFont typeface="Arial"/>
              <a:buNone/>
              <a:defRPr sz="1800" b="0" i="0" u="none" strike="noStrike" cap="none">
                <a:solidFill>
                  <a:srgbClr val="262626"/>
                </a:solidFill>
                <a:latin typeface="Arial"/>
                <a:ea typeface="Arial"/>
                <a:cs typeface="Arial"/>
                <a:sym typeface="Arial"/>
              </a:defRPr>
            </a:lvl3pPr>
            <a:lvl4pPr marR="0" lvl="3" algn="l" rtl="0">
              <a:lnSpc>
                <a:spcPct val="90000"/>
              </a:lnSpc>
              <a:spcBef>
                <a:spcPts val="400"/>
              </a:spcBef>
              <a:spcAft>
                <a:spcPts val="0"/>
              </a:spcAft>
              <a:buClr>
                <a:srgbClr val="FF6901"/>
              </a:buClr>
              <a:buSzPts val="1500"/>
              <a:buFont typeface="Arial"/>
              <a:buNone/>
              <a:defRPr sz="1500" b="0" i="0" u="none" strike="noStrike" cap="none">
                <a:solidFill>
                  <a:srgbClr val="262626"/>
                </a:solidFill>
                <a:latin typeface="Arial"/>
                <a:ea typeface="Arial"/>
                <a:cs typeface="Arial"/>
                <a:sym typeface="Arial"/>
              </a:defRPr>
            </a:lvl4pPr>
            <a:lvl5pPr marR="0" lvl="4" algn="l" rtl="0">
              <a:lnSpc>
                <a:spcPct val="90000"/>
              </a:lnSpc>
              <a:spcBef>
                <a:spcPts val="400"/>
              </a:spcBef>
              <a:spcAft>
                <a:spcPts val="0"/>
              </a:spcAft>
              <a:buClr>
                <a:srgbClr val="FF6901"/>
              </a:buClr>
              <a:buSzPts val="1500"/>
              <a:buFont typeface="Arial"/>
              <a:buNone/>
              <a:defRPr sz="1500" b="0" i="0" u="none" strike="noStrike" cap="none">
                <a:solidFill>
                  <a:srgbClr val="262626"/>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629841" y="1650999"/>
            <a:ext cx="2949300" cy="2750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Font typeface="Arial"/>
              <a:buNone/>
              <a:defRPr sz="1500"/>
            </a:lvl1pPr>
            <a:lvl2pPr marL="914400" lvl="1" indent="-228600" algn="l">
              <a:lnSpc>
                <a:spcPct val="90000"/>
              </a:lnSpc>
              <a:spcBef>
                <a:spcPts val="400"/>
              </a:spcBef>
              <a:spcAft>
                <a:spcPts val="0"/>
              </a:spcAft>
              <a:buSzPts val="1500"/>
              <a:buFont typeface="Arial"/>
              <a:buNone/>
              <a:defRPr sz="15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9" name="Google Shape;29;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Clr>
                <a:srgbClr val="888888"/>
              </a:buClr>
              <a:buSzPts val="900"/>
              <a:buFont typeface="Arial"/>
              <a:buNone/>
              <a:defRPr/>
            </a:lvl1pPr>
            <a:lvl2pPr marL="0" lvl="1" indent="0" algn="r">
              <a:spcBef>
                <a:spcPts val="0"/>
              </a:spcBef>
              <a:spcAft>
                <a:spcPts val="0"/>
              </a:spcAft>
              <a:buClr>
                <a:srgbClr val="888888"/>
              </a:buClr>
              <a:buSzPts val="900"/>
              <a:buFont typeface="Arial"/>
              <a:buNone/>
              <a:defRPr/>
            </a:lvl2pPr>
            <a:lvl3pPr marL="0" lvl="2" indent="0" algn="r">
              <a:spcBef>
                <a:spcPts val="0"/>
              </a:spcBef>
              <a:spcAft>
                <a:spcPts val="0"/>
              </a:spcAft>
              <a:buClr>
                <a:srgbClr val="888888"/>
              </a:buClr>
              <a:buSzPts val="900"/>
              <a:buFont typeface="Arial"/>
              <a:buNone/>
              <a:defRPr/>
            </a:lvl3pPr>
            <a:lvl4pPr marL="0" lvl="3" indent="0" algn="r">
              <a:spcBef>
                <a:spcPts val="0"/>
              </a:spcBef>
              <a:spcAft>
                <a:spcPts val="0"/>
              </a:spcAft>
              <a:buClr>
                <a:srgbClr val="888888"/>
              </a:buClr>
              <a:buSzPts val="900"/>
              <a:buFont typeface="Arial"/>
              <a:buNone/>
              <a:defRPr/>
            </a:lvl4pPr>
            <a:lvl5pPr marL="0" lvl="4" indent="0" algn="r">
              <a:spcBef>
                <a:spcPts val="0"/>
              </a:spcBef>
              <a:spcAft>
                <a:spcPts val="0"/>
              </a:spcAft>
              <a:buClr>
                <a:srgbClr val="888888"/>
              </a:buClr>
              <a:buSzPts val="900"/>
              <a:buFont typeface="Arial"/>
              <a:buNone/>
              <a:defRPr/>
            </a:lvl5pPr>
            <a:lvl6pPr marL="0" lvl="5" indent="0" algn="r">
              <a:spcBef>
                <a:spcPts val="0"/>
              </a:spcBef>
              <a:spcAft>
                <a:spcPts val="0"/>
              </a:spcAft>
              <a:buClr>
                <a:srgbClr val="888888"/>
              </a:buClr>
              <a:buSzPts val="900"/>
              <a:buFont typeface="Arial"/>
              <a:buNone/>
              <a:defRPr/>
            </a:lvl6pPr>
            <a:lvl7pPr marL="0" lvl="6" indent="0" algn="r">
              <a:spcBef>
                <a:spcPts val="0"/>
              </a:spcBef>
              <a:spcAft>
                <a:spcPts val="0"/>
              </a:spcAft>
              <a:buClr>
                <a:srgbClr val="888888"/>
              </a:buClr>
              <a:buSzPts val="900"/>
              <a:buFont typeface="Arial"/>
              <a:buNone/>
              <a:defRPr/>
            </a:lvl7pPr>
            <a:lvl8pPr marL="0" lvl="7" indent="0" algn="r">
              <a:spcBef>
                <a:spcPts val="0"/>
              </a:spcBef>
              <a:spcAft>
                <a:spcPts val="0"/>
              </a:spcAft>
              <a:buClr>
                <a:srgbClr val="888888"/>
              </a:buClr>
              <a:buSzPts val="900"/>
              <a:buFont typeface="Arial"/>
              <a:buNone/>
              <a:defRPr/>
            </a:lvl8pPr>
            <a:lvl9pPr marL="0" lvl="8" indent="0" algn="r">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cxnSp>
        <p:nvCxnSpPr>
          <p:cNvPr id="30" name="Google Shape;30;p5"/>
          <p:cNvCxnSpPr/>
          <p:nvPr/>
        </p:nvCxnSpPr>
        <p:spPr>
          <a:xfrm>
            <a:off x="-9268" y="43751"/>
            <a:ext cx="9162600" cy="0"/>
          </a:xfrm>
          <a:prstGeom prst="straightConnector1">
            <a:avLst/>
          </a:prstGeom>
          <a:noFill/>
          <a:ln w="127000" cap="flat" cmpd="sng">
            <a:solidFill>
              <a:srgbClr val="FF6901"/>
            </a:solidFill>
            <a:prstDash val="solid"/>
            <a:miter lim="800000"/>
            <a:headEnd type="none" w="sm" len="sm"/>
            <a:tailEnd type="none" w="sm" len="sm"/>
          </a:ln>
        </p:spPr>
      </p:cxnSp>
      <p:pic>
        <p:nvPicPr>
          <p:cNvPr id="31" name="Google Shape;31;p5"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1" type="secHead">
  <p:cSld name="SECTION_HEADER">
    <p:bg>
      <p:bgPr>
        <a:gradFill>
          <a:gsLst>
            <a:gs pos="0">
              <a:srgbClr val="003087"/>
            </a:gs>
            <a:gs pos="4000">
              <a:srgbClr val="003087"/>
            </a:gs>
            <a:gs pos="93000">
              <a:srgbClr val="FF6901"/>
            </a:gs>
            <a:gs pos="100000">
              <a:srgbClr val="FF6901"/>
            </a:gs>
          </a:gsLst>
          <a:lin ang="18900000" scaled="0"/>
        </a:gra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5" name="Google Shape;3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2">
  <p:cSld name="Divider Slide 2">
    <p:bg>
      <p:bgPr>
        <a:solidFill>
          <a:srgbClr val="003087"/>
        </a:solidFill>
        <a:effectLst/>
      </p:bgPr>
    </p:bg>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0" name="Google Shape;40;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41" name="Google Shape;41;p7"/>
          <p:cNvCxnSpPr/>
          <p:nvPr/>
        </p:nvCxnSpPr>
        <p:spPr>
          <a:xfrm>
            <a:off x="-9268" y="43751"/>
            <a:ext cx="9162600" cy="0"/>
          </a:xfrm>
          <a:prstGeom prst="straightConnector1">
            <a:avLst/>
          </a:prstGeom>
          <a:noFill/>
          <a:ln w="127000" cap="flat" cmpd="sng">
            <a:solidFill>
              <a:srgbClr val="FF6901"/>
            </a:solidFill>
            <a:prstDash val="solid"/>
            <a:miter lim="800000"/>
            <a:headEnd type="none" w="sm" len="sm"/>
            <a:tailEnd type="none" w="sm" len="sm"/>
          </a:ln>
        </p:spPr>
      </p:cxnSp>
      <p:pic>
        <p:nvPicPr>
          <p:cNvPr id="42" name="Google Shape;42;p7"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3">
  <p:cSld name="Divider Slide 3">
    <p:bg>
      <p:bgPr>
        <a:solidFill>
          <a:srgbClr val="FF6901"/>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3087"/>
              </a:buClr>
              <a:buSzPts val="4500"/>
              <a:buFont typeface="Arial"/>
              <a:buNone/>
              <a:defRPr sz="4500">
                <a:solidFill>
                  <a:srgbClr val="00308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47" name="Google Shape;47;p8"/>
          <p:cNvCxnSpPr/>
          <p:nvPr/>
        </p:nvCxnSpPr>
        <p:spPr>
          <a:xfrm>
            <a:off x="-9268" y="43751"/>
            <a:ext cx="9162600" cy="0"/>
          </a:xfrm>
          <a:prstGeom prst="straightConnector1">
            <a:avLst/>
          </a:prstGeom>
          <a:noFill/>
          <a:ln w="127000" cap="flat" cmpd="sng">
            <a:solidFill>
              <a:srgbClr val="003087"/>
            </a:solidFill>
            <a:prstDash val="solid"/>
            <a:miter lim="800000"/>
            <a:headEnd type="none" w="sm" len="sm"/>
            <a:tailEnd type="none" w="sm" len="sm"/>
          </a:ln>
        </p:spPr>
      </p:cxnSp>
      <p:pic>
        <p:nvPicPr>
          <p:cNvPr id="48" name="Google Shape;48;p8"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3087"/>
              </a:buClr>
              <a:buSzPts val="3600"/>
              <a:buFont typeface="Arial"/>
              <a:buNone/>
              <a:defRPr>
                <a:solidFill>
                  <a:srgbClr val="00308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SzPts val="1500"/>
              <a:buChar char="•"/>
              <a:defRPr sz="1500"/>
            </a:lvl1pPr>
            <a:lvl2pPr marL="914400" lvl="1" indent="-323850" algn="l">
              <a:lnSpc>
                <a:spcPct val="90000"/>
              </a:lnSpc>
              <a:spcBef>
                <a:spcPts val="400"/>
              </a:spcBef>
              <a:spcAft>
                <a:spcPts val="0"/>
              </a:spcAft>
              <a:buSzPts val="1500"/>
              <a:buChar char="•"/>
              <a:defRPr sz="1500"/>
            </a:lvl2pPr>
            <a:lvl3pPr marL="1371600" lvl="2" indent="-323850" algn="l">
              <a:lnSpc>
                <a:spcPct val="90000"/>
              </a:lnSpc>
              <a:spcBef>
                <a:spcPts val="400"/>
              </a:spcBef>
              <a:spcAft>
                <a:spcPts val="0"/>
              </a:spcAft>
              <a:buSzPts val="1500"/>
              <a:buChar char="•"/>
              <a:defRPr sz="15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SzPts val="1500"/>
              <a:buChar char="•"/>
              <a:defRPr sz="1500"/>
            </a:lvl1pPr>
            <a:lvl2pPr marL="914400" lvl="1" indent="-323850" algn="l">
              <a:lnSpc>
                <a:spcPct val="90000"/>
              </a:lnSpc>
              <a:spcBef>
                <a:spcPts val="400"/>
              </a:spcBef>
              <a:spcAft>
                <a:spcPts val="0"/>
              </a:spcAft>
              <a:buSzPts val="1500"/>
              <a:buChar char="•"/>
              <a:defRPr sz="1500"/>
            </a:lvl2pPr>
            <a:lvl3pPr marL="1371600" lvl="2" indent="-323850" algn="l">
              <a:lnSpc>
                <a:spcPct val="90000"/>
              </a:lnSpc>
              <a:spcBef>
                <a:spcPts val="400"/>
              </a:spcBef>
              <a:spcAft>
                <a:spcPts val="0"/>
              </a:spcAft>
              <a:buSzPts val="1500"/>
              <a:buChar char="•"/>
              <a:defRPr sz="15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Clr>
                <a:srgbClr val="888888"/>
              </a:buClr>
              <a:buSzPts val="900"/>
              <a:buFont typeface="Arial"/>
              <a:buNone/>
              <a:defRPr/>
            </a:lvl1pPr>
            <a:lvl2pPr marL="0" lvl="1" indent="0" algn="r">
              <a:spcBef>
                <a:spcPts val="0"/>
              </a:spcBef>
              <a:spcAft>
                <a:spcPts val="0"/>
              </a:spcAft>
              <a:buClr>
                <a:srgbClr val="888888"/>
              </a:buClr>
              <a:buSzPts val="900"/>
              <a:buFont typeface="Arial"/>
              <a:buNone/>
              <a:defRPr/>
            </a:lvl2pPr>
            <a:lvl3pPr marL="0" lvl="2" indent="0" algn="r">
              <a:spcBef>
                <a:spcPts val="0"/>
              </a:spcBef>
              <a:spcAft>
                <a:spcPts val="0"/>
              </a:spcAft>
              <a:buClr>
                <a:srgbClr val="888888"/>
              </a:buClr>
              <a:buSzPts val="900"/>
              <a:buFont typeface="Arial"/>
              <a:buNone/>
              <a:defRPr/>
            </a:lvl3pPr>
            <a:lvl4pPr marL="0" lvl="3" indent="0" algn="r">
              <a:spcBef>
                <a:spcPts val="0"/>
              </a:spcBef>
              <a:spcAft>
                <a:spcPts val="0"/>
              </a:spcAft>
              <a:buClr>
                <a:srgbClr val="888888"/>
              </a:buClr>
              <a:buSzPts val="900"/>
              <a:buFont typeface="Arial"/>
              <a:buNone/>
              <a:defRPr/>
            </a:lvl4pPr>
            <a:lvl5pPr marL="0" lvl="4" indent="0" algn="r">
              <a:spcBef>
                <a:spcPts val="0"/>
              </a:spcBef>
              <a:spcAft>
                <a:spcPts val="0"/>
              </a:spcAft>
              <a:buClr>
                <a:srgbClr val="888888"/>
              </a:buClr>
              <a:buSzPts val="900"/>
              <a:buFont typeface="Arial"/>
              <a:buNone/>
              <a:defRPr/>
            </a:lvl5pPr>
            <a:lvl6pPr marL="0" lvl="5" indent="0" algn="r">
              <a:spcBef>
                <a:spcPts val="0"/>
              </a:spcBef>
              <a:spcAft>
                <a:spcPts val="0"/>
              </a:spcAft>
              <a:buClr>
                <a:srgbClr val="888888"/>
              </a:buClr>
              <a:buSzPts val="900"/>
              <a:buFont typeface="Arial"/>
              <a:buNone/>
              <a:defRPr/>
            </a:lvl6pPr>
            <a:lvl7pPr marL="0" lvl="6" indent="0" algn="r">
              <a:spcBef>
                <a:spcPts val="0"/>
              </a:spcBef>
              <a:spcAft>
                <a:spcPts val="0"/>
              </a:spcAft>
              <a:buClr>
                <a:srgbClr val="888888"/>
              </a:buClr>
              <a:buSzPts val="900"/>
              <a:buFont typeface="Arial"/>
              <a:buNone/>
              <a:defRPr/>
            </a:lvl7pPr>
            <a:lvl8pPr marL="0" lvl="7" indent="0" algn="r">
              <a:spcBef>
                <a:spcPts val="0"/>
              </a:spcBef>
              <a:spcAft>
                <a:spcPts val="0"/>
              </a:spcAft>
              <a:buClr>
                <a:srgbClr val="888888"/>
              </a:buClr>
              <a:buSzPts val="900"/>
              <a:buFont typeface="Arial"/>
              <a:buNone/>
              <a:defRPr/>
            </a:lvl8pPr>
            <a:lvl9pPr marL="0" lvl="8" indent="0" algn="r">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cxnSp>
        <p:nvCxnSpPr>
          <p:cNvPr id="54" name="Google Shape;54;p9"/>
          <p:cNvCxnSpPr/>
          <p:nvPr/>
        </p:nvCxnSpPr>
        <p:spPr>
          <a:xfrm>
            <a:off x="-9268" y="43751"/>
            <a:ext cx="9162600" cy="0"/>
          </a:xfrm>
          <a:prstGeom prst="straightConnector1">
            <a:avLst/>
          </a:prstGeom>
          <a:noFill/>
          <a:ln w="127000" cap="flat" cmpd="sng">
            <a:solidFill>
              <a:srgbClr val="FF6901"/>
            </a:solidFill>
            <a:prstDash val="solid"/>
            <a:miter lim="800000"/>
            <a:headEnd type="none" w="sm" len="sm"/>
            <a:tailEnd type="none" w="sm" len="sm"/>
          </a:ln>
        </p:spPr>
      </p:cxnSp>
      <p:pic>
        <p:nvPicPr>
          <p:cNvPr id="55" name="Google Shape;55;p9"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Clr>
                <a:srgbClr val="888888"/>
              </a:buClr>
              <a:buSzPts val="900"/>
              <a:buFont typeface="Arial"/>
              <a:buNone/>
              <a:defRPr/>
            </a:lvl1pPr>
            <a:lvl2pPr marL="0" lvl="1" indent="0" algn="r">
              <a:spcBef>
                <a:spcPts val="0"/>
              </a:spcBef>
              <a:spcAft>
                <a:spcPts val="0"/>
              </a:spcAft>
              <a:buClr>
                <a:srgbClr val="888888"/>
              </a:buClr>
              <a:buSzPts val="900"/>
              <a:buFont typeface="Arial"/>
              <a:buNone/>
              <a:defRPr/>
            </a:lvl2pPr>
            <a:lvl3pPr marL="0" lvl="2" indent="0" algn="r">
              <a:spcBef>
                <a:spcPts val="0"/>
              </a:spcBef>
              <a:spcAft>
                <a:spcPts val="0"/>
              </a:spcAft>
              <a:buClr>
                <a:srgbClr val="888888"/>
              </a:buClr>
              <a:buSzPts val="900"/>
              <a:buFont typeface="Arial"/>
              <a:buNone/>
              <a:defRPr/>
            </a:lvl3pPr>
            <a:lvl4pPr marL="0" lvl="3" indent="0" algn="r">
              <a:spcBef>
                <a:spcPts val="0"/>
              </a:spcBef>
              <a:spcAft>
                <a:spcPts val="0"/>
              </a:spcAft>
              <a:buClr>
                <a:srgbClr val="888888"/>
              </a:buClr>
              <a:buSzPts val="900"/>
              <a:buFont typeface="Arial"/>
              <a:buNone/>
              <a:defRPr/>
            </a:lvl4pPr>
            <a:lvl5pPr marL="0" lvl="4" indent="0" algn="r">
              <a:spcBef>
                <a:spcPts val="0"/>
              </a:spcBef>
              <a:spcAft>
                <a:spcPts val="0"/>
              </a:spcAft>
              <a:buClr>
                <a:srgbClr val="888888"/>
              </a:buClr>
              <a:buSzPts val="900"/>
              <a:buFont typeface="Arial"/>
              <a:buNone/>
              <a:defRPr/>
            </a:lvl5pPr>
            <a:lvl6pPr marL="0" lvl="5" indent="0" algn="r">
              <a:spcBef>
                <a:spcPts val="0"/>
              </a:spcBef>
              <a:spcAft>
                <a:spcPts val="0"/>
              </a:spcAft>
              <a:buClr>
                <a:srgbClr val="888888"/>
              </a:buClr>
              <a:buSzPts val="900"/>
              <a:buFont typeface="Arial"/>
              <a:buNone/>
              <a:defRPr/>
            </a:lvl6pPr>
            <a:lvl7pPr marL="0" lvl="6" indent="0" algn="r">
              <a:spcBef>
                <a:spcPts val="0"/>
              </a:spcBef>
              <a:spcAft>
                <a:spcPts val="0"/>
              </a:spcAft>
              <a:buClr>
                <a:srgbClr val="888888"/>
              </a:buClr>
              <a:buSzPts val="900"/>
              <a:buFont typeface="Arial"/>
              <a:buNone/>
              <a:defRPr/>
            </a:lvl7pPr>
            <a:lvl8pPr marL="0" lvl="7" indent="0" algn="r">
              <a:spcBef>
                <a:spcPts val="0"/>
              </a:spcBef>
              <a:spcAft>
                <a:spcPts val="0"/>
              </a:spcAft>
              <a:buClr>
                <a:srgbClr val="888888"/>
              </a:buClr>
              <a:buSzPts val="900"/>
              <a:buFont typeface="Arial"/>
              <a:buNone/>
              <a:defRPr/>
            </a:lvl8pPr>
            <a:lvl9pPr marL="0" lvl="8" indent="0" algn="r">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descr="Logo&#10;&#10;Description automatically generated"/>
          <p:cNvPicPr preferRelativeResize="0"/>
          <p:nvPr/>
        </p:nvPicPr>
        <p:blipFill rotWithShape="1">
          <a:blip r:embed="rId2">
            <a:alphaModFix/>
          </a:blip>
          <a:srcRect/>
          <a:stretch/>
        </p:blipFill>
        <p:spPr>
          <a:xfrm>
            <a:off x="8516113" y="4506346"/>
            <a:ext cx="637153" cy="6371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3087"/>
              </a:buClr>
              <a:buSzPts val="3600"/>
              <a:buFont typeface="Arial"/>
              <a:buNone/>
              <a:defRPr sz="3600" b="1" i="0" u="none" strike="noStrike" cap="none">
                <a:solidFill>
                  <a:srgbClr val="003087"/>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rgbClr val="FF6901"/>
              </a:buClr>
              <a:buSzPts val="1500"/>
              <a:buFont typeface="Arial"/>
              <a:buChar char="•"/>
              <a:defRPr sz="1500" b="0" i="0" u="none" strike="noStrike" cap="none">
                <a:solidFill>
                  <a:srgbClr val="262626"/>
                </a:solidFill>
                <a:latin typeface="Arial"/>
                <a:ea typeface="Arial"/>
                <a:cs typeface="Arial"/>
                <a:sym typeface="Arial"/>
              </a:defRPr>
            </a:lvl1pPr>
            <a:lvl2pPr marL="914400" marR="0" lvl="1" indent="-323850" algn="l" rtl="0">
              <a:lnSpc>
                <a:spcPct val="90000"/>
              </a:lnSpc>
              <a:spcBef>
                <a:spcPts val="400"/>
              </a:spcBef>
              <a:spcAft>
                <a:spcPts val="0"/>
              </a:spcAft>
              <a:buClr>
                <a:srgbClr val="FF6901"/>
              </a:buClr>
              <a:buSzPts val="1500"/>
              <a:buFont typeface="Arial"/>
              <a:buChar char="•"/>
              <a:defRPr sz="1500" b="0" i="0" u="none" strike="noStrike" cap="none">
                <a:solidFill>
                  <a:srgbClr val="262626"/>
                </a:solidFill>
                <a:latin typeface="Arial"/>
                <a:ea typeface="Arial"/>
                <a:cs typeface="Arial"/>
                <a:sym typeface="Arial"/>
              </a:defRPr>
            </a:lvl2pPr>
            <a:lvl3pPr marL="1371600" marR="0" lvl="2" indent="-323850" algn="l" rtl="0">
              <a:lnSpc>
                <a:spcPct val="90000"/>
              </a:lnSpc>
              <a:spcBef>
                <a:spcPts val="400"/>
              </a:spcBef>
              <a:spcAft>
                <a:spcPts val="0"/>
              </a:spcAft>
              <a:buClr>
                <a:srgbClr val="FF6901"/>
              </a:buClr>
              <a:buSzPts val="1500"/>
              <a:buFont typeface="Arial"/>
              <a:buChar char="•"/>
              <a:defRPr sz="1500" b="0" i="0" u="none" strike="noStrike" cap="none">
                <a:solidFill>
                  <a:srgbClr val="262626"/>
                </a:solidFill>
                <a:latin typeface="Arial"/>
                <a:ea typeface="Arial"/>
                <a:cs typeface="Arial"/>
                <a:sym typeface="Arial"/>
              </a:defRPr>
            </a:lvl3pPr>
            <a:lvl4pPr marL="1828800" marR="0" lvl="3" indent="-323850" algn="l" rtl="0">
              <a:lnSpc>
                <a:spcPct val="90000"/>
              </a:lnSpc>
              <a:spcBef>
                <a:spcPts val="400"/>
              </a:spcBef>
              <a:spcAft>
                <a:spcPts val="0"/>
              </a:spcAft>
              <a:buClr>
                <a:srgbClr val="FF6901"/>
              </a:buClr>
              <a:buSzPts val="1500"/>
              <a:buFont typeface="Arial"/>
              <a:buChar char="•"/>
              <a:defRPr sz="1500" b="0" i="0" u="none" strike="noStrike" cap="none">
                <a:solidFill>
                  <a:srgbClr val="262626"/>
                </a:solidFill>
                <a:latin typeface="Arial"/>
                <a:ea typeface="Arial"/>
                <a:cs typeface="Arial"/>
                <a:sym typeface="Arial"/>
              </a:defRPr>
            </a:lvl4pPr>
            <a:lvl5pPr marL="2286000" marR="0" lvl="4" indent="-323850" algn="l" rtl="0">
              <a:lnSpc>
                <a:spcPct val="90000"/>
              </a:lnSpc>
              <a:spcBef>
                <a:spcPts val="400"/>
              </a:spcBef>
              <a:spcAft>
                <a:spcPts val="0"/>
              </a:spcAft>
              <a:buClr>
                <a:srgbClr val="FF6901"/>
              </a:buClr>
              <a:buSzPts val="1500"/>
              <a:buFont typeface="Arial"/>
              <a:buChar char="•"/>
              <a:defRPr sz="1500" b="0" i="0" u="none" strike="noStrike" cap="none">
                <a:solidFill>
                  <a:srgbClr val="262626"/>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0" y="1622550"/>
            <a:ext cx="4279200" cy="1898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latin typeface="EB Garamond"/>
                <a:ea typeface="EB Garamond"/>
                <a:cs typeface="EB Garamond"/>
                <a:sym typeface="EB Garamond"/>
              </a:rPr>
              <a:t>Senior Parent</a:t>
            </a:r>
            <a:endParaRPr>
              <a:latin typeface="EB Garamond"/>
              <a:ea typeface="EB Garamond"/>
              <a:cs typeface="EB Garamond"/>
              <a:sym typeface="EB Garamond"/>
            </a:endParaRPr>
          </a:p>
          <a:p>
            <a:pPr marL="0" lvl="0" indent="0" algn="ctr" rtl="0">
              <a:spcBef>
                <a:spcPts val="0"/>
              </a:spcBef>
              <a:spcAft>
                <a:spcPts val="0"/>
              </a:spcAft>
              <a:buNone/>
            </a:pPr>
            <a:r>
              <a:rPr lang="en">
                <a:latin typeface="EB Garamond"/>
                <a:ea typeface="EB Garamond"/>
                <a:cs typeface="EB Garamond"/>
                <a:sym typeface="EB Garamond"/>
              </a:rPr>
              <a:t>Night</a:t>
            </a:r>
            <a:endParaRPr>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Scholarships and Financial Aid</a:t>
            </a:r>
            <a:endParaRPr/>
          </a:p>
        </p:txBody>
      </p:sp>
      <p:sp>
        <p:nvSpPr>
          <p:cNvPr id="128" name="Google Shape;128;p22"/>
          <p:cNvSpPr txBox="1">
            <a:spLocks noGrp="1"/>
          </p:cNvSpPr>
          <p:nvPr>
            <p:ph type="body" idx="1"/>
          </p:nvPr>
        </p:nvSpPr>
        <p:spPr>
          <a:xfrm>
            <a:off x="628650" y="1369226"/>
            <a:ext cx="7886700" cy="35439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sz="2000"/>
              <a:t>Scholarships (Merit Based) are primarily awarded by universities upon acceptance.  Most universities will consider if students meet scholarship criteria in the application process. Check scholarship/financial aid websites for each university to learn more about their scholarship opportunities</a:t>
            </a:r>
            <a:endParaRPr sz="2000"/>
          </a:p>
          <a:p>
            <a:pPr marL="457200" lvl="0" indent="-355600" algn="l" rtl="0">
              <a:spcBef>
                <a:spcPts val="800"/>
              </a:spcBef>
              <a:spcAft>
                <a:spcPts val="0"/>
              </a:spcAft>
              <a:buSzPts val="2000"/>
              <a:buChar char="❖"/>
            </a:pPr>
            <a:r>
              <a:rPr lang="en" sz="2000"/>
              <a:t>National databases: Fastweb, Cappex, U.S. Department of Labor</a:t>
            </a:r>
            <a:endParaRPr sz="2000"/>
          </a:p>
          <a:p>
            <a:pPr marL="457200" lvl="0" indent="-355600" algn="l" rtl="0">
              <a:spcBef>
                <a:spcPts val="800"/>
              </a:spcBef>
              <a:spcAft>
                <a:spcPts val="0"/>
              </a:spcAft>
              <a:buSzPts val="2000"/>
              <a:buChar char="❖"/>
            </a:pPr>
            <a:r>
              <a:rPr lang="en" sz="2000"/>
              <a:t>Check with other organizations: employers, labor unions, credit unions, professional affiliations</a:t>
            </a:r>
            <a:endParaRPr sz="2000"/>
          </a:p>
          <a:p>
            <a:pPr marL="457200" lvl="0" indent="-355600" algn="l" rtl="0">
              <a:spcBef>
                <a:spcPts val="800"/>
              </a:spcBef>
              <a:spcAft>
                <a:spcPts val="0"/>
              </a:spcAft>
              <a:buSzPts val="2000"/>
              <a:buChar char="❖"/>
            </a:pPr>
            <a:r>
              <a:rPr lang="en" sz="2000"/>
              <a:t>Scholarship list is on SchooLinks (most local ones are added in January/February)</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Scholarships and Financial Aid</a:t>
            </a:r>
            <a:endParaRPr/>
          </a:p>
        </p:txBody>
      </p:sp>
      <p:sp>
        <p:nvSpPr>
          <p:cNvPr id="134" name="Google Shape;134;p23"/>
          <p:cNvSpPr txBox="1">
            <a:spLocks noGrp="1"/>
          </p:cNvSpPr>
          <p:nvPr>
            <p:ph type="body" idx="4294967295"/>
          </p:nvPr>
        </p:nvSpPr>
        <p:spPr>
          <a:xfrm>
            <a:off x="311700" y="1152475"/>
            <a:ext cx="8520600" cy="3852900"/>
          </a:xfrm>
          <a:prstGeom prst="rect">
            <a:avLst/>
          </a:prstGeom>
        </p:spPr>
        <p:txBody>
          <a:bodyPr spcFirstLastPara="1" wrap="square" lIns="68575" tIns="34275" rIns="68575" bIns="34275" anchor="t" anchorCtr="0">
            <a:normAutofit lnSpcReduction="10000"/>
          </a:bodyPr>
          <a:lstStyle/>
          <a:p>
            <a:pPr marL="457200" lvl="0" indent="-342900" algn="l" rtl="0">
              <a:spcBef>
                <a:spcPts val="800"/>
              </a:spcBef>
              <a:spcAft>
                <a:spcPts val="0"/>
              </a:spcAft>
              <a:buSzPts val="1800"/>
              <a:buChar char="❖"/>
            </a:pPr>
            <a:r>
              <a:rPr lang="en" sz="1800"/>
              <a:t>Financial Aid (Need Based):  Must complete the Free Application for Federal Student Aid (FAFSA), which is available online Dec. 1, 2023</a:t>
            </a:r>
            <a:endParaRPr sz="1800"/>
          </a:p>
          <a:p>
            <a:pPr marL="457200" lvl="0" indent="-342900" algn="l" rtl="0">
              <a:spcBef>
                <a:spcPts val="800"/>
              </a:spcBef>
              <a:spcAft>
                <a:spcPts val="0"/>
              </a:spcAft>
              <a:buSzPts val="1800"/>
              <a:buChar char="❖"/>
            </a:pPr>
            <a:r>
              <a:rPr lang="en" sz="1800"/>
              <a:t>Many colleges set deadlines by which you must submit the FAFSA  to be considered for the aid programs they administer. Check the university website for that information. The federal deadline to submit the FAFSA for the academic year 24-25 is June 30, 2024.  You can find the FAFSA and detailed information at </a:t>
            </a:r>
            <a:r>
              <a:rPr lang="en" sz="1800" b="1"/>
              <a:t>studentaid.gov</a:t>
            </a:r>
            <a:endParaRPr sz="1800" b="1"/>
          </a:p>
          <a:p>
            <a:pPr marL="457200" lvl="0" indent="-342900" algn="l" rtl="0">
              <a:spcBef>
                <a:spcPts val="800"/>
              </a:spcBef>
              <a:spcAft>
                <a:spcPts val="0"/>
              </a:spcAft>
              <a:buSzPts val="1800"/>
              <a:buChar char="❖"/>
            </a:pPr>
            <a:r>
              <a:rPr lang="en" sz="1800"/>
              <a:t>Once your FAFSA is submitted you will receive a Student Aid Report (SAR) with the Expected Family Contribution (EFC).  This number is used to determine if you qualify for need based aid in the form of grants, work study, and subsidized and unsubsidized student loans</a:t>
            </a:r>
            <a:endParaRPr sz="1800"/>
          </a:p>
          <a:p>
            <a:pPr marL="457200" lvl="0" indent="-342900" algn="l" rtl="0">
              <a:spcBef>
                <a:spcPts val="800"/>
              </a:spcBef>
              <a:spcAft>
                <a:spcPts val="0"/>
              </a:spcAft>
              <a:buSzPts val="1800"/>
              <a:buChar char="❖"/>
            </a:pPr>
            <a:r>
              <a:rPr lang="en" sz="1800"/>
              <a:t>The CSS/Financial Aid Profile (</a:t>
            </a:r>
            <a:r>
              <a:rPr lang="en" sz="1800" u="sng">
                <a:solidFill>
                  <a:schemeClr val="hlink"/>
                </a:solidFill>
                <a:hlinkClick r:id="rId3"/>
              </a:rPr>
              <a:t>https://cssprofile.collegeboard.org/</a:t>
            </a:r>
            <a:r>
              <a:rPr lang="en" sz="1800"/>
              <a:t>) may be required by some private universities.</a:t>
            </a:r>
            <a:endParaRPr sz="1800"/>
          </a:p>
          <a:p>
            <a:pPr marL="457200" lvl="0" indent="0" algn="l" rtl="0">
              <a:spcBef>
                <a:spcPts val="800"/>
              </a:spcBef>
              <a:spcAft>
                <a:spcPts val="0"/>
              </a:spcAft>
              <a:buNone/>
            </a:pP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Important Dates</a:t>
            </a:r>
            <a:endParaRPr/>
          </a:p>
        </p:txBody>
      </p:sp>
      <p:sp>
        <p:nvSpPr>
          <p:cNvPr id="140" name="Google Shape;140;p24"/>
          <p:cNvSpPr txBox="1">
            <a:spLocks noGrp="1"/>
          </p:cNvSpPr>
          <p:nvPr>
            <p:ph type="body" idx="4294967295"/>
          </p:nvPr>
        </p:nvSpPr>
        <p:spPr>
          <a:xfrm>
            <a:off x="311700" y="1152475"/>
            <a:ext cx="8520600" cy="38529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endParaRPr sz="2000"/>
          </a:p>
          <a:p>
            <a:pPr marL="457200" lvl="0" indent="-355600" algn="l" rtl="0">
              <a:spcBef>
                <a:spcPts val="800"/>
              </a:spcBef>
              <a:spcAft>
                <a:spcPts val="0"/>
              </a:spcAft>
              <a:buSzPts val="2000"/>
              <a:buChar char="❖"/>
            </a:pPr>
            <a:r>
              <a:rPr lang="en" sz="2000" b="1"/>
              <a:t>October 18, 2023</a:t>
            </a:r>
            <a:r>
              <a:rPr lang="en" sz="2000"/>
              <a:t> - Transcript request deadline for November 1st college application deadlines</a:t>
            </a:r>
            <a:br>
              <a:rPr lang="en" sz="2000"/>
            </a:br>
            <a:endParaRPr sz="2000"/>
          </a:p>
          <a:p>
            <a:pPr marL="457200" lvl="0" indent="-355600" algn="l" rtl="0">
              <a:spcBef>
                <a:spcPts val="800"/>
              </a:spcBef>
              <a:spcAft>
                <a:spcPts val="0"/>
              </a:spcAft>
              <a:buSzPts val="2000"/>
              <a:buChar char="❖"/>
            </a:pPr>
            <a:r>
              <a:rPr lang="en" sz="2000" b="1"/>
              <a:t>November 15, 2023</a:t>
            </a:r>
            <a:r>
              <a:rPr lang="en" sz="2000"/>
              <a:t> - Transcript request deadline for December 1st college application deadlines</a:t>
            </a:r>
            <a:endParaRPr sz="2000"/>
          </a:p>
          <a:p>
            <a:pPr marL="177800" lvl="0" indent="0" algn="l" rtl="0">
              <a:spcBef>
                <a:spcPts val="800"/>
              </a:spcBef>
              <a:spcAft>
                <a:spcPts val="0"/>
              </a:spcAft>
              <a:buNone/>
            </a:pPr>
            <a:endParaRPr sz="2000"/>
          </a:p>
          <a:p>
            <a:pPr marL="457200" lvl="0" indent="-355600" algn="l" rtl="0">
              <a:spcBef>
                <a:spcPts val="800"/>
              </a:spcBef>
              <a:spcAft>
                <a:spcPts val="0"/>
              </a:spcAft>
              <a:buSzPts val="2000"/>
              <a:buChar char="❖"/>
            </a:pPr>
            <a:r>
              <a:rPr lang="en" sz="2000" b="1"/>
              <a:t>December 1, 2023</a:t>
            </a:r>
            <a:r>
              <a:rPr lang="en" sz="2000"/>
              <a:t> - FAFSA available</a:t>
            </a:r>
            <a:br>
              <a:rPr lang="en" sz="2000"/>
            </a:br>
            <a:endParaRPr sz="2000"/>
          </a:p>
          <a:p>
            <a:pPr marL="457200" lvl="0" indent="-355600" algn="l" rtl="0">
              <a:spcBef>
                <a:spcPts val="800"/>
              </a:spcBef>
              <a:spcAft>
                <a:spcPts val="0"/>
              </a:spcAft>
              <a:buSzPts val="2000"/>
              <a:buChar char="❖"/>
            </a:pPr>
            <a:r>
              <a:rPr lang="en" sz="2000" b="1"/>
              <a:t>December 8, 2023</a:t>
            </a:r>
            <a:r>
              <a:rPr lang="en" sz="2000"/>
              <a:t> - Transcript request deadline for January 1st college application deadlines</a:t>
            </a:r>
            <a:br>
              <a:rPr lang="en" sz="2000"/>
            </a:br>
            <a:endParaRPr sz="2000"/>
          </a:p>
          <a:p>
            <a:pPr marL="457200" lvl="0" indent="-355600" algn="l" rtl="0">
              <a:spcBef>
                <a:spcPts val="800"/>
              </a:spcBef>
              <a:spcAft>
                <a:spcPts val="0"/>
              </a:spcAft>
              <a:buSzPts val="2000"/>
              <a:buChar char="❖"/>
            </a:pPr>
            <a:r>
              <a:rPr lang="en" sz="2000" b="1"/>
              <a:t>January 18, 2024</a:t>
            </a:r>
            <a:r>
              <a:rPr lang="en" sz="2000"/>
              <a:t> - Transcript request deadline for February 1st college application deadlines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692950" y="-6"/>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Important Dates</a:t>
            </a:r>
            <a:endParaRPr/>
          </a:p>
        </p:txBody>
      </p:sp>
      <p:sp>
        <p:nvSpPr>
          <p:cNvPr id="146" name="Google Shape;146;p25"/>
          <p:cNvSpPr txBox="1">
            <a:spLocks noGrp="1"/>
          </p:cNvSpPr>
          <p:nvPr>
            <p:ph type="body" idx="4294967295"/>
          </p:nvPr>
        </p:nvSpPr>
        <p:spPr>
          <a:xfrm>
            <a:off x="311700" y="544050"/>
            <a:ext cx="8520600" cy="3835500"/>
          </a:xfrm>
          <a:prstGeom prst="rect">
            <a:avLst/>
          </a:prstGeom>
        </p:spPr>
        <p:txBody>
          <a:bodyPr spcFirstLastPara="1" wrap="square" lIns="68575" tIns="34275" rIns="68575" bIns="34275" anchor="t" anchorCtr="0">
            <a:noAutofit/>
          </a:bodyPr>
          <a:lstStyle/>
          <a:p>
            <a:pPr marL="177800" lvl="0" indent="0" algn="l" rtl="0">
              <a:spcBef>
                <a:spcPts val="800"/>
              </a:spcBef>
              <a:spcAft>
                <a:spcPts val="0"/>
              </a:spcAft>
              <a:buNone/>
            </a:pPr>
            <a:endParaRPr sz="2060"/>
          </a:p>
          <a:p>
            <a:pPr marL="457200" lvl="0" indent="-359410" algn="l" rtl="0">
              <a:spcBef>
                <a:spcPts val="800"/>
              </a:spcBef>
              <a:spcAft>
                <a:spcPts val="0"/>
              </a:spcAft>
              <a:buSzPts val="2060"/>
              <a:buChar char="❖"/>
            </a:pPr>
            <a:r>
              <a:rPr lang="en" sz="2060" b="1"/>
              <a:t>April 1, 2024</a:t>
            </a:r>
            <a:r>
              <a:rPr lang="en" sz="2060"/>
              <a:t> - Deadline for universities to communicate admission decisions and financial aid packages</a:t>
            </a:r>
            <a:br>
              <a:rPr lang="en" sz="2060"/>
            </a:br>
            <a:endParaRPr sz="2060"/>
          </a:p>
          <a:p>
            <a:pPr marL="457200" lvl="0" indent="-359410" algn="l" rtl="0">
              <a:spcBef>
                <a:spcPts val="800"/>
              </a:spcBef>
              <a:spcAft>
                <a:spcPts val="0"/>
              </a:spcAft>
              <a:buSzPts val="2060"/>
              <a:buChar char="❖"/>
            </a:pPr>
            <a:r>
              <a:rPr lang="en" sz="2060" b="1"/>
              <a:t>May 1, 2024</a:t>
            </a:r>
            <a:r>
              <a:rPr lang="en" sz="2060"/>
              <a:t> - Most housing deposits for dorms due</a:t>
            </a:r>
            <a:br>
              <a:rPr lang="en" sz="2060"/>
            </a:br>
            <a:endParaRPr sz="2060"/>
          </a:p>
          <a:p>
            <a:pPr marL="457200" lvl="0" indent="-359410" algn="l" rtl="0">
              <a:spcBef>
                <a:spcPts val="800"/>
              </a:spcBef>
              <a:spcAft>
                <a:spcPts val="0"/>
              </a:spcAft>
              <a:buSzPts val="2060"/>
              <a:buChar char="❖"/>
            </a:pPr>
            <a:r>
              <a:rPr lang="en" sz="2060" b="1"/>
              <a:t>Early May TBA</a:t>
            </a:r>
            <a:r>
              <a:rPr lang="en" sz="2060"/>
              <a:t> - District Scholarship Awards Ceremony</a:t>
            </a:r>
            <a:br>
              <a:rPr lang="en" sz="2060"/>
            </a:br>
            <a:endParaRPr sz="2060"/>
          </a:p>
          <a:p>
            <a:pPr marL="457200" lvl="0" indent="-359410" algn="l" rtl="0">
              <a:spcBef>
                <a:spcPts val="800"/>
              </a:spcBef>
              <a:spcAft>
                <a:spcPts val="0"/>
              </a:spcAft>
              <a:buSzPts val="2060"/>
              <a:buChar char="❖"/>
            </a:pPr>
            <a:r>
              <a:rPr lang="en" sz="2060" b="1"/>
              <a:t>April 22, 2024 </a:t>
            </a:r>
            <a:r>
              <a:rPr lang="en" sz="2060"/>
              <a:t>- OOHS Senior Academic Awards Night </a:t>
            </a:r>
            <a:br>
              <a:rPr lang="en" sz="2060"/>
            </a:br>
            <a:endParaRPr sz="2060"/>
          </a:p>
          <a:p>
            <a:pPr marL="457200" lvl="0" indent="-359410" algn="l" rtl="0">
              <a:spcBef>
                <a:spcPts val="800"/>
              </a:spcBef>
              <a:spcAft>
                <a:spcPts val="0"/>
              </a:spcAft>
              <a:buSzPts val="2060"/>
              <a:buChar char="❖"/>
            </a:pPr>
            <a:r>
              <a:rPr lang="en" sz="2060" b="1"/>
              <a:t>May 17, 2024</a:t>
            </a:r>
            <a:r>
              <a:rPr lang="en" sz="2060"/>
              <a:t> - Graduation rehearsal 10:00 A.M.</a:t>
            </a:r>
            <a:br>
              <a:rPr lang="en" sz="2060"/>
            </a:br>
            <a:endParaRPr sz="2060"/>
          </a:p>
          <a:p>
            <a:pPr marL="457200" lvl="0" indent="-359410" algn="l" rtl="0">
              <a:spcBef>
                <a:spcPts val="800"/>
              </a:spcBef>
              <a:spcAft>
                <a:spcPts val="0"/>
              </a:spcAft>
              <a:buSzPts val="2060"/>
              <a:buChar char="❖"/>
            </a:pPr>
            <a:r>
              <a:rPr lang="en" sz="2060" b="1"/>
              <a:t>May 19, 2024</a:t>
            </a:r>
            <a:r>
              <a:rPr lang="en" sz="2060"/>
              <a:t> - Graduation at the Schottenstein Center.</a:t>
            </a:r>
            <a:endParaRPr sz="20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905875" y="3734500"/>
            <a:ext cx="7472100" cy="499800"/>
          </a:xfrm>
          <a:prstGeom prst="rect">
            <a:avLst/>
          </a:prstGeom>
        </p:spPr>
        <p:txBody>
          <a:bodyPr spcFirstLastPara="1" wrap="square" lIns="68575" tIns="34275" rIns="68575" bIns="34275" anchor="t" anchorCtr="0">
            <a:normAutofit fontScale="90000"/>
          </a:bodyPr>
          <a:lstStyle/>
          <a:p>
            <a:pPr marL="0" lvl="0" indent="0" algn="ctr" rtl="0">
              <a:spcBef>
                <a:spcPts val="0"/>
              </a:spcBef>
              <a:spcAft>
                <a:spcPts val="0"/>
              </a:spcAft>
              <a:buNone/>
            </a:pPr>
            <a:r>
              <a:rPr lang="en"/>
              <a:t>Please reach out to your student’s School Counselor with any questions.</a:t>
            </a: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latin typeface="EB Garamond"/>
                <a:ea typeface="EB Garamond"/>
                <a:cs typeface="EB Garamond"/>
                <a:sym typeface="EB Garamond"/>
              </a:rPr>
              <a:t>SCHOOL COUNSELOR CASELOADS</a:t>
            </a:r>
            <a:endParaRPr>
              <a:latin typeface="EB Garamond"/>
              <a:ea typeface="EB Garamond"/>
              <a:cs typeface="EB Garamond"/>
              <a:sym typeface="EB Garamond"/>
            </a:endParaRPr>
          </a:p>
        </p:txBody>
      </p:sp>
      <p:sp>
        <p:nvSpPr>
          <p:cNvPr id="76" name="Google Shape;76;p14"/>
          <p:cNvSpPr txBox="1">
            <a:spLocks noGrp="1"/>
          </p:cNvSpPr>
          <p:nvPr>
            <p:ph type="body" idx="4294967295"/>
          </p:nvPr>
        </p:nvSpPr>
        <p:spPr>
          <a:xfrm>
            <a:off x="291325" y="1381825"/>
            <a:ext cx="8468700" cy="3362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100"/>
              <a:buFont typeface="Arial"/>
              <a:buNone/>
            </a:pPr>
            <a:endParaRPr lang="en" sz="2000" b="1" dirty="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Clr>
                <a:schemeClr val="dk1"/>
              </a:buClr>
              <a:buSzPts val="1100"/>
              <a:buFont typeface="Arial"/>
              <a:buNone/>
            </a:pPr>
            <a:r>
              <a:rPr lang="en" sz="2000" b="1" dirty="0">
                <a:solidFill>
                  <a:schemeClr val="dk1"/>
                </a:solidFill>
                <a:highlight>
                  <a:srgbClr val="FFFFFF"/>
                </a:highlight>
                <a:latin typeface="EB Garamond"/>
                <a:ea typeface="EB Garamond"/>
                <a:cs typeface="EB Garamond"/>
                <a:sym typeface="EB Garamond"/>
              </a:rPr>
              <a:t>Mrs. Molly Wittwer 		A - Der 		   molly_wittwer@olsd.us</a:t>
            </a:r>
            <a:endParaRPr sz="2000" b="1" dirty="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500"/>
              </a:spcBef>
              <a:spcAft>
                <a:spcPts val="0"/>
              </a:spcAft>
              <a:buClr>
                <a:schemeClr val="dk1"/>
              </a:buClr>
              <a:buSzPts val="1100"/>
              <a:buFont typeface="Arial"/>
              <a:buNone/>
            </a:pPr>
            <a:r>
              <a:rPr lang="en" sz="2000" b="1" dirty="0">
                <a:solidFill>
                  <a:schemeClr val="dk1"/>
                </a:solidFill>
                <a:highlight>
                  <a:srgbClr val="FFFFFF"/>
                </a:highlight>
                <a:latin typeface="EB Garamond"/>
                <a:ea typeface="EB Garamond"/>
                <a:cs typeface="EB Garamond"/>
                <a:sym typeface="EB Garamond"/>
              </a:rPr>
              <a:t>Mr. Olumide Olanrewaju 	Des - Jd           olumide_olanrewaju@olsd.us</a:t>
            </a:r>
            <a:endParaRPr sz="2000" b="1" dirty="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500"/>
              </a:spcBef>
              <a:spcAft>
                <a:spcPts val="0"/>
              </a:spcAft>
              <a:buClr>
                <a:schemeClr val="dk1"/>
              </a:buClr>
              <a:buSzPts val="1100"/>
              <a:buFont typeface="Arial"/>
              <a:buNone/>
            </a:pPr>
            <a:r>
              <a:rPr lang="en" sz="2000" b="1" dirty="0">
                <a:solidFill>
                  <a:schemeClr val="dk1"/>
                </a:solidFill>
                <a:highlight>
                  <a:srgbClr val="FFFFFF"/>
                </a:highlight>
                <a:latin typeface="EB Garamond"/>
                <a:ea typeface="EB Garamond"/>
                <a:cs typeface="EB Garamond"/>
                <a:sym typeface="EB Garamond"/>
              </a:rPr>
              <a:t>Ms. Sarah Hanna 		Je - M                            sarah_hanna@olsd.us </a:t>
            </a:r>
            <a:endParaRPr sz="2000" b="1" dirty="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500"/>
              </a:spcBef>
              <a:spcAft>
                <a:spcPts val="0"/>
              </a:spcAft>
              <a:buClr>
                <a:schemeClr val="dk1"/>
              </a:buClr>
              <a:buSzPts val="1100"/>
              <a:buFont typeface="Arial"/>
              <a:buNone/>
            </a:pPr>
            <a:r>
              <a:rPr lang="en" sz="2000" b="1" dirty="0">
                <a:solidFill>
                  <a:schemeClr val="dk1"/>
                </a:solidFill>
                <a:highlight>
                  <a:srgbClr val="FFFFFF"/>
                </a:highlight>
                <a:latin typeface="EB Garamond"/>
                <a:ea typeface="EB Garamond"/>
                <a:cs typeface="EB Garamond"/>
                <a:sym typeface="EB Garamond"/>
              </a:rPr>
              <a:t>Mr. Matt Brown 		N - Se                matthew_k_brown@olsd.us  </a:t>
            </a:r>
            <a:endParaRPr sz="2000" b="1" dirty="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500"/>
              </a:spcBef>
              <a:spcAft>
                <a:spcPts val="0"/>
              </a:spcAft>
              <a:buClr>
                <a:schemeClr val="dk1"/>
              </a:buClr>
              <a:buSzPts val="1100"/>
              <a:buFont typeface="Arial"/>
              <a:buNone/>
            </a:pPr>
            <a:r>
              <a:rPr lang="en" sz="2000" b="1" dirty="0">
                <a:solidFill>
                  <a:schemeClr val="dk1"/>
                </a:solidFill>
                <a:highlight>
                  <a:srgbClr val="FFFFFF"/>
                </a:highlight>
                <a:latin typeface="EB Garamond"/>
                <a:ea typeface="EB Garamond"/>
                <a:cs typeface="EB Garamond"/>
                <a:sym typeface="EB Garamond"/>
              </a:rPr>
              <a:t>Mr. Jim Kloepfer 		Sf - Z      	    james_kloepfer@olsd.us </a:t>
            </a:r>
            <a:endParaRPr sz="2000" b="1" dirty="0">
              <a:solidFill>
                <a:schemeClr val="dk1"/>
              </a:solidFill>
              <a:highlight>
                <a:srgbClr val="FFFFFF"/>
              </a:highlight>
              <a:latin typeface="EB Garamond"/>
              <a:ea typeface="EB Garamond"/>
              <a:cs typeface="EB Garamond"/>
              <a:sym typeface="EB Garamond"/>
            </a:endParaRPr>
          </a:p>
          <a:p>
            <a:pPr marL="0" lvl="0" indent="0" algn="l" rtl="0">
              <a:spcBef>
                <a:spcPts val="800"/>
              </a:spcBef>
              <a:spcAft>
                <a:spcPts val="0"/>
              </a:spcAft>
              <a:buNone/>
            </a:pPr>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Senior Class Meetings</a:t>
            </a:r>
            <a:endParaRPr/>
          </a:p>
        </p:txBody>
      </p:sp>
      <p:sp>
        <p:nvSpPr>
          <p:cNvPr id="82" name="Google Shape;82;p15"/>
          <p:cNvSpPr txBox="1">
            <a:spLocks noGrp="1"/>
          </p:cNvSpPr>
          <p:nvPr>
            <p:ph type="body" idx="1"/>
          </p:nvPr>
        </p:nvSpPr>
        <p:spPr>
          <a:xfrm>
            <a:off x="398350" y="1151525"/>
            <a:ext cx="8199900" cy="348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75" tIns="34275" rIns="68575" bIns="34275" anchor="t" anchorCtr="0">
            <a:normAutofit fontScale="25000" lnSpcReduction="20000"/>
          </a:bodyPr>
          <a:lstStyle/>
          <a:p>
            <a:pPr marL="177800" lvl="0" indent="0" algn="l" rtl="0">
              <a:spcBef>
                <a:spcPts val="800"/>
              </a:spcBef>
              <a:spcAft>
                <a:spcPts val="0"/>
              </a:spcAft>
              <a:buNone/>
            </a:pPr>
            <a:endParaRPr sz="1700">
              <a:latin typeface="Verdana"/>
              <a:ea typeface="Verdana"/>
              <a:cs typeface="Verdana"/>
              <a:sym typeface="Verdana"/>
            </a:endParaRPr>
          </a:p>
          <a:p>
            <a:pPr marL="177800" lvl="0" indent="0" algn="l" rtl="0">
              <a:spcBef>
                <a:spcPts val="800"/>
              </a:spcBef>
              <a:spcAft>
                <a:spcPts val="0"/>
              </a:spcAft>
              <a:buNone/>
            </a:pPr>
            <a:endParaRPr sz="2272">
              <a:solidFill>
                <a:srgbClr val="333333"/>
              </a:solidFill>
              <a:highlight>
                <a:schemeClr val="lt1"/>
              </a:highlight>
              <a:latin typeface="Verdana"/>
              <a:ea typeface="Verdana"/>
              <a:cs typeface="Verdana"/>
              <a:sym typeface="Verdana"/>
            </a:endParaRPr>
          </a:p>
          <a:p>
            <a:pPr marL="457200" lvl="0" indent="-370638" algn="l" rtl="0">
              <a:spcBef>
                <a:spcPts val="800"/>
              </a:spcBef>
              <a:spcAft>
                <a:spcPts val="0"/>
              </a:spcAft>
              <a:buClr>
                <a:srgbClr val="FF9900"/>
              </a:buClr>
              <a:buSzPct val="100000"/>
              <a:buFont typeface="EB Garamond"/>
              <a:buChar char="❖"/>
            </a:pPr>
            <a:r>
              <a:rPr lang="en" sz="8947">
                <a:solidFill>
                  <a:srgbClr val="333333"/>
                </a:solidFill>
                <a:highlight>
                  <a:schemeClr val="lt1"/>
                </a:highlight>
                <a:latin typeface="EB Garamond"/>
                <a:ea typeface="EB Garamond"/>
                <a:cs typeface="EB Garamond"/>
                <a:sym typeface="EB Garamond"/>
              </a:rPr>
              <a:t>Counselors will be meeting with all seniors during the week of September 5 to review transcripts, honors and awards at graduation, the college admission process, applying for scholarships and financial aid, how to request transcripts, and SchooLinks training</a:t>
            </a:r>
            <a:endParaRPr sz="8947">
              <a:solidFill>
                <a:srgbClr val="333333"/>
              </a:solidFill>
              <a:highlight>
                <a:schemeClr val="lt1"/>
              </a:highlight>
              <a:latin typeface="EB Garamond"/>
              <a:ea typeface="EB Garamond"/>
              <a:cs typeface="EB Garamond"/>
              <a:sym typeface="EB Garamond"/>
            </a:endParaRPr>
          </a:p>
          <a:p>
            <a:pPr marL="177800" lvl="0" indent="0" algn="l" rtl="0">
              <a:spcBef>
                <a:spcPts val="800"/>
              </a:spcBef>
              <a:spcAft>
                <a:spcPts val="0"/>
              </a:spcAft>
              <a:buNone/>
            </a:pPr>
            <a:endParaRPr sz="8947">
              <a:solidFill>
                <a:srgbClr val="333333"/>
              </a:solidFill>
              <a:highlight>
                <a:schemeClr val="lt1"/>
              </a:highlight>
              <a:latin typeface="EB Garamond"/>
              <a:ea typeface="EB Garamond"/>
              <a:cs typeface="EB Garamond"/>
              <a:sym typeface="EB Garamond"/>
            </a:endParaRPr>
          </a:p>
          <a:p>
            <a:pPr marL="457200" lvl="0" indent="-370638" algn="l" rtl="0">
              <a:spcBef>
                <a:spcPts val="800"/>
              </a:spcBef>
              <a:spcAft>
                <a:spcPts val="0"/>
              </a:spcAft>
              <a:buClr>
                <a:srgbClr val="FF9900"/>
              </a:buClr>
              <a:buSzPct val="100000"/>
              <a:buFont typeface="EB Garamond"/>
              <a:buChar char="❖"/>
            </a:pPr>
            <a:r>
              <a:rPr lang="en" sz="8947">
                <a:solidFill>
                  <a:srgbClr val="333333"/>
                </a:solidFill>
                <a:highlight>
                  <a:schemeClr val="lt1"/>
                </a:highlight>
                <a:latin typeface="EB Garamond"/>
                <a:ea typeface="EB Garamond"/>
                <a:cs typeface="EB Garamond"/>
                <a:sym typeface="EB Garamond"/>
              </a:rPr>
              <a:t>Seniors are required to audit their transcript for accuracy, decide if they would like middle school letter grades for HS credit, and whether to include class rank by September 23</a:t>
            </a:r>
            <a:endParaRPr sz="8947">
              <a:solidFill>
                <a:srgbClr val="333333"/>
              </a:solidFill>
              <a:highlight>
                <a:schemeClr val="lt1"/>
              </a:highlight>
              <a:latin typeface="EB Garamond"/>
              <a:ea typeface="EB Garamond"/>
              <a:cs typeface="EB Garamond"/>
              <a:sym typeface="EB Garamond"/>
            </a:endParaRPr>
          </a:p>
          <a:p>
            <a:pPr marL="177800" lvl="0" indent="0" algn="l" rtl="0">
              <a:spcBef>
                <a:spcPts val="800"/>
              </a:spcBef>
              <a:spcAft>
                <a:spcPts val="0"/>
              </a:spcAft>
              <a:buNone/>
            </a:pPr>
            <a:endParaRPr sz="8947">
              <a:solidFill>
                <a:srgbClr val="333333"/>
              </a:solidFill>
              <a:highlight>
                <a:schemeClr val="lt1"/>
              </a:highlight>
              <a:latin typeface="EB Garamond"/>
              <a:ea typeface="EB Garamond"/>
              <a:cs typeface="EB Garamond"/>
              <a:sym typeface="EB Garamond"/>
            </a:endParaRPr>
          </a:p>
          <a:p>
            <a:pPr marL="457200" lvl="0" indent="-370638" algn="l" rtl="0">
              <a:spcBef>
                <a:spcPts val="800"/>
              </a:spcBef>
              <a:spcAft>
                <a:spcPts val="0"/>
              </a:spcAft>
              <a:buClr>
                <a:srgbClr val="FF9900"/>
              </a:buClr>
              <a:buSzPct val="100000"/>
              <a:buFont typeface="Verdana"/>
              <a:buChar char="❖"/>
            </a:pPr>
            <a:r>
              <a:rPr lang="en" sz="8947">
                <a:solidFill>
                  <a:srgbClr val="333333"/>
                </a:solidFill>
                <a:highlight>
                  <a:schemeClr val="lt1"/>
                </a:highlight>
                <a:latin typeface="EB Garamond"/>
                <a:ea typeface="EB Garamond"/>
                <a:cs typeface="EB Garamond"/>
                <a:sym typeface="EB Garamond"/>
              </a:rPr>
              <a:t>Transcripts will begin being sent on </a:t>
            </a:r>
            <a:r>
              <a:rPr lang="en" sz="8947" b="1" u="sng">
                <a:solidFill>
                  <a:srgbClr val="333333"/>
                </a:solidFill>
                <a:highlight>
                  <a:schemeClr val="lt1"/>
                </a:highlight>
                <a:latin typeface="EB Garamond"/>
                <a:ea typeface="EB Garamond"/>
                <a:cs typeface="EB Garamond"/>
                <a:sym typeface="EB Garamond"/>
              </a:rPr>
              <a:t>Monday, October 2</a:t>
            </a:r>
            <a:endParaRPr sz="8947" b="1" u="sng">
              <a:solidFill>
                <a:srgbClr val="333333"/>
              </a:solidFill>
              <a:highlight>
                <a:schemeClr val="lt1"/>
              </a:highlight>
              <a:latin typeface="EB Garamond"/>
              <a:ea typeface="EB Garamond"/>
              <a:cs typeface="EB Garamond"/>
              <a:sym typeface="EB Garamond"/>
            </a:endParaRPr>
          </a:p>
          <a:p>
            <a:pPr marL="177800" lvl="0" indent="0" algn="l" rtl="0">
              <a:spcBef>
                <a:spcPts val="800"/>
              </a:spcBef>
              <a:spcAft>
                <a:spcPts val="0"/>
              </a:spcAft>
              <a:buNone/>
            </a:pPr>
            <a:endParaRPr sz="6147">
              <a:solidFill>
                <a:srgbClr val="333333"/>
              </a:solidFill>
              <a:highlight>
                <a:schemeClr val="lt1"/>
              </a:highlight>
              <a:latin typeface="Verdana"/>
              <a:ea typeface="Verdana"/>
              <a:cs typeface="Verdana"/>
              <a:sym typeface="Verdana"/>
            </a:endParaRPr>
          </a:p>
          <a:p>
            <a:pPr marL="457200" lvl="0" indent="0" algn="l" rtl="0">
              <a:spcBef>
                <a:spcPts val="800"/>
              </a:spcBef>
              <a:spcAft>
                <a:spcPts val="0"/>
              </a:spcAft>
              <a:buNone/>
            </a:pPr>
            <a:endParaRPr sz="1500">
              <a:solidFill>
                <a:srgbClr val="333333"/>
              </a:solidFill>
              <a:highlight>
                <a:schemeClr val="lt1"/>
              </a:highlight>
              <a:latin typeface="Verdana"/>
              <a:ea typeface="Verdana"/>
              <a:cs typeface="Verdana"/>
              <a:sym typeface="Verdana"/>
            </a:endParaRPr>
          </a:p>
          <a:p>
            <a:pPr marL="0" lvl="0" indent="0" algn="l" rtl="0">
              <a:spcBef>
                <a:spcPts val="800"/>
              </a:spcBef>
              <a:spcAft>
                <a:spcPts val="0"/>
              </a:spcAft>
              <a:buNone/>
            </a:pPr>
            <a:endParaRPr sz="1500">
              <a:solidFill>
                <a:srgbClr val="333333"/>
              </a:solidFill>
              <a:highlight>
                <a:srgbClr val="BDE2AD"/>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628650" y="1105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latin typeface="EB Garamond"/>
                <a:ea typeface="EB Garamond"/>
                <a:cs typeface="EB Garamond"/>
                <a:sym typeface="EB Garamond"/>
              </a:rPr>
              <a:t>TASKS OF SENIOR YEAR</a:t>
            </a:r>
            <a:endParaRPr>
              <a:latin typeface="EB Garamond"/>
              <a:ea typeface="EB Garamond"/>
              <a:cs typeface="EB Garamond"/>
              <a:sym typeface="EB Garamond"/>
            </a:endParaRPr>
          </a:p>
        </p:txBody>
      </p:sp>
      <p:sp>
        <p:nvSpPr>
          <p:cNvPr id="88" name="Google Shape;88;p16"/>
          <p:cNvSpPr txBox="1">
            <a:spLocks noGrp="1"/>
          </p:cNvSpPr>
          <p:nvPr>
            <p:ph type="body" idx="4294967295"/>
          </p:nvPr>
        </p:nvSpPr>
        <p:spPr>
          <a:xfrm>
            <a:off x="819850" y="810975"/>
            <a:ext cx="7886700" cy="4097400"/>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SzPts val="2000"/>
              <a:buFont typeface="EB Garamond Medium"/>
              <a:buChar char="❖"/>
            </a:pPr>
            <a:r>
              <a:rPr lang="en" sz="2000">
                <a:latin typeface="EB Garamond Medium"/>
                <a:ea typeface="EB Garamond Medium"/>
                <a:cs typeface="EB Garamond Medium"/>
                <a:sym typeface="EB Garamond Medium"/>
              </a:rPr>
              <a:t>Keep senior schedule strong for best transition into post-secondary learning</a:t>
            </a:r>
            <a:br>
              <a:rPr lang="en" sz="2000">
                <a:latin typeface="EB Garamond Medium"/>
                <a:ea typeface="EB Garamond Medium"/>
                <a:cs typeface="EB Garamond Medium"/>
                <a:sym typeface="EB Garamond Medium"/>
              </a:rPr>
            </a:br>
            <a:endParaRPr sz="2000">
              <a:latin typeface="EB Garamond Medium"/>
              <a:ea typeface="EB Garamond Medium"/>
              <a:cs typeface="EB Garamond Medium"/>
              <a:sym typeface="EB Garamond Medium"/>
            </a:endParaRPr>
          </a:p>
          <a:p>
            <a:pPr marL="457200" lvl="0" indent="-355600" algn="l" rtl="0">
              <a:spcBef>
                <a:spcPts val="800"/>
              </a:spcBef>
              <a:spcAft>
                <a:spcPts val="0"/>
              </a:spcAft>
              <a:buSzPts val="2000"/>
              <a:buFont typeface="EB Garamond Medium"/>
              <a:buChar char="❖"/>
            </a:pPr>
            <a:r>
              <a:rPr lang="en" sz="2000">
                <a:latin typeface="EB Garamond Medium"/>
                <a:ea typeface="EB Garamond Medium"/>
                <a:cs typeface="EB Garamond Medium"/>
                <a:sym typeface="EB Garamond Medium"/>
              </a:rPr>
              <a:t>Five academic credits required for school sports and full time status</a:t>
            </a:r>
            <a:br>
              <a:rPr lang="en" sz="2000">
                <a:latin typeface="EB Garamond Medium"/>
                <a:ea typeface="EB Garamond Medium"/>
                <a:cs typeface="EB Garamond Medium"/>
                <a:sym typeface="EB Garamond Medium"/>
              </a:rPr>
            </a:br>
            <a:endParaRPr sz="2000">
              <a:latin typeface="EB Garamond Medium"/>
              <a:ea typeface="EB Garamond Medium"/>
              <a:cs typeface="EB Garamond Medium"/>
              <a:sym typeface="EB Garamond Medium"/>
            </a:endParaRPr>
          </a:p>
          <a:p>
            <a:pPr marL="457200" lvl="0" indent="-355600" algn="l" rtl="0">
              <a:spcBef>
                <a:spcPts val="800"/>
              </a:spcBef>
              <a:spcAft>
                <a:spcPts val="0"/>
              </a:spcAft>
              <a:buSzPts val="2000"/>
              <a:buFont typeface="EB Garamond Medium"/>
              <a:buChar char="❖"/>
            </a:pPr>
            <a:r>
              <a:rPr lang="en" sz="2000">
                <a:latin typeface="EB Garamond Medium"/>
                <a:ea typeface="EB Garamond Medium"/>
                <a:cs typeface="EB Garamond Medium"/>
                <a:sym typeface="EB Garamond Medium"/>
              </a:rPr>
              <a:t>Final ACT/SAT tests can be taken Sept. - Dec. 2023 to meet Feb. application deadlines</a:t>
            </a:r>
            <a:br>
              <a:rPr lang="en" sz="2000">
                <a:latin typeface="EB Garamond Medium"/>
                <a:ea typeface="EB Garamond Medium"/>
                <a:cs typeface="EB Garamond Medium"/>
                <a:sym typeface="EB Garamond Medium"/>
              </a:rPr>
            </a:br>
            <a:endParaRPr sz="2000">
              <a:latin typeface="EB Garamond Medium"/>
              <a:ea typeface="EB Garamond Medium"/>
              <a:cs typeface="EB Garamond Medium"/>
              <a:sym typeface="EB Garamond Medium"/>
            </a:endParaRPr>
          </a:p>
          <a:p>
            <a:pPr marL="457200" lvl="0" indent="-355600" algn="l" rtl="0">
              <a:spcBef>
                <a:spcPts val="800"/>
              </a:spcBef>
              <a:spcAft>
                <a:spcPts val="0"/>
              </a:spcAft>
              <a:buSzPts val="2000"/>
              <a:buFont typeface="EB Garamond Medium"/>
              <a:buChar char="❖"/>
            </a:pPr>
            <a:r>
              <a:rPr lang="en" sz="2000">
                <a:latin typeface="EB Garamond Medium"/>
                <a:ea typeface="EB Garamond Medium"/>
                <a:cs typeface="EB Garamond Medium"/>
                <a:sym typeface="EB Garamond Medium"/>
              </a:rPr>
              <a:t>College campus visits, meet with college representatives, utilize SchooLinks for college and career research, meet with OOHS school counselor</a:t>
            </a:r>
            <a:br>
              <a:rPr lang="en" sz="2000">
                <a:latin typeface="EB Garamond Medium"/>
                <a:ea typeface="EB Garamond Medium"/>
                <a:cs typeface="EB Garamond Medium"/>
                <a:sym typeface="EB Garamond Medium"/>
              </a:rPr>
            </a:br>
            <a:endParaRPr sz="2000">
              <a:latin typeface="EB Garamond Medium"/>
              <a:ea typeface="EB Garamond Medium"/>
              <a:cs typeface="EB Garamond Medium"/>
              <a:sym typeface="EB Garamond Medium"/>
            </a:endParaRPr>
          </a:p>
          <a:p>
            <a:pPr marL="457200" lvl="0" indent="-355600" algn="l" rtl="0">
              <a:spcBef>
                <a:spcPts val="800"/>
              </a:spcBef>
              <a:spcAft>
                <a:spcPts val="0"/>
              </a:spcAft>
              <a:buSzPts val="2000"/>
              <a:buFont typeface="EB Garamond Medium"/>
              <a:buChar char="❖"/>
            </a:pPr>
            <a:r>
              <a:rPr lang="en" sz="2000">
                <a:latin typeface="EB Garamond Medium"/>
                <a:ea typeface="EB Garamond Medium"/>
                <a:cs typeface="EB Garamond Medium"/>
                <a:sym typeface="EB Garamond Medium"/>
              </a:rPr>
              <a:t>Develop a post-secondary plan, visit schools/programs, research program requirements, meet application deadlines</a:t>
            </a:r>
            <a:endParaRPr sz="2000">
              <a:latin typeface="EB Garamond Medium"/>
              <a:ea typeface="EB Garamond Medium"/>
              <a:cs typeface="EB Garamond Medium"/>
              <a:sym typeface="EB Garamo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Resources and Important Information</a:t>
            </a:r>
            <a:endParaRPr/>
          </a:p>
        </p:txBody>
      </p:sp>
      <p:sp>
        <p:nvSpPr>
          <p:cNvPr id="94" name="Google Shape;94;p17"/>
          <p:cNvSpPr txBox="1">
            <a:spLocks noGrp="1"/>
          </p:cNvSpPr>
          <p:nvPr>
            <p:ph type="body" idx="1"/>
          </p:nvPr>
        </p:nvSpPr>
        <p:spPr>
          <a:xfrm>
            <a:off x="933450" y="1216819"/>
            <a:ext cx="7886700" cy="3263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75" tIns="34275" rIns="68575" bIns="34275" anchor="t" anchorCtr="0">
            <a:normAutofit/>
          </a:bodyPr>
          <a:lstStyle/>
          <a:p>
            <a:pPr marL="457200" lvl="0" indent="-336550" algn="l" rtl="0">
              <a:spcBef>
                <a:spcPts val="800"/>
              </a:spcBef>
              <a:spcAft>
                <a:spcPts val="0"/>
              </a:spcAft>
              <a:buClr>
                <a:srgbClr val="FF9900"/>
              </a:buClr>
              <a:buSzPts val="1700"/>
              <a:buChar char="❖"/>
            </a:pPr>
            <a:r>
              <a:rPr lang="en" sz="1700">
                <a:latin typeface="Verdana"/>
                <a:ea typeface="Verdana"/>
                <a:cs typeface="Verdana"/>
                <a:sym typeface="Verdana"/>
              </a:rPr>
              <a:t>Schoology Course:  OOHS Counselor Corner 2023- 2024</a:t>
            </a:r>
            <a:endParaRPr sz="1700">
              <a:latin typeface="Verdana"/>
              <a:ea typeface="Verdana"/>
              <a:cs typeface="Verdana"/>
              <a:sym typeface="Verdana"/>
            </a:endParaRPr>
          </a:p>
          <a:p>
            <a:pPr marL="177800" lvl="0" indent="0" algn="l" rtl="0">
              <a:spcBef>
                <a:spcPts val="800"/>
              </a:spcBef>
              <a:spcAft>
                <a:spcPts val="0"/>
              </a:spcAft>
              <a:buNone/>
            </a:pPr>
            <a:endParaRPr sz="1700">
              <a:solidFill>
                <a:srgbClr val="333333"/>
              </a:solidFill>
              <a:highlight>
                <a:schemeClr val="lt1"/>
              </a:highlight>
              <a:latin typeface="Verdana"/>
              <a:ea typeface="Verdana"/>
              <a:cs typeface="Verdana"/>
              <a:sym typeface="Verdana"/>
            </a:endParaRPr>
          </a:p>
          <a:p>
            <a:pPr marL="457200" lvl="0" indent="0" algn="l" rtl="0">
              <a:spcBef>
                <a:spcPts val="800"/>
              </a:spcBef>
              <a:spcAft>
                <a:spcPts val="0"/>
              </a:spcAft>
              <a:buNone/>
            </a:pPr>
            <a:endParaRPr sz="1500">
              <a:solidFill>
                <a:srgbClr val="333333"/>
              </a:solidFill>
              <a:highlight>
                <a:schemeClr val="lt1"/>
              </a:highlight>
              <a:latin typeface="Verdana"/>
              <a:ea typeface="Verdana"/>
              <a:cs typeface="Verdana"/>
              <a:sym typeface="Verdana"/>
            </a:endParaRPr>
          </a:p>
          <a:p>
            <a:pPr marL="0" lvl="0" indent="0" algn="l" rtl="0">
              <a:spcBef>
                <a:spcPts val="800"/>
              </a:spcBef>
              <a:spcAft>
                <a:spcPts val="0"/>
              </a:spcAft>
              <a:buNone/>
            </a:pPr>
            <a:endParaRPr sz="1500">
              <a:solidFill>
                <a:srgbClr val="333333"/>
              </a:solidFill>
              <a:highlight>
                <a:srgbClr val="BDE2AD"/>
              </a:highlight>
              <a:latin typeface="Verdana"/>
              <a:ea typeface="Verdana"/>
              <a:cs typeface="Verdana"/>
              <a:sym typeface="Verdana"/>
            </a:endParaRPr>
          </a:p>
        </p:txBody>
      </p:sp>
      <p:pic>
        <p:nvPicPr>
          <p:cNvPr id="95" name="Google Shape;95;p17"/>
          <p:cNvPicPr preferRelativeResize="0"/>
          <p:nvPr/>
        </p:nvPicPr>
        <p:blipFill>
          <a:blip r:embed="rId3">
            <a:alphaModFix/>
          </a:blip>
          <a:stretch>
            <a:fillRect/>
          </a:stretch>
        </p:blipFill>
        <p:spPr>
          <a:xfrm>
            <a:off x="1621975" y="1529950"/>
            <a:ext cx="6008898" cy="3534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628650" y="59344"/>
            <a:ext cx="7886700" cy="9942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Resources and Important Information</a:t>
            </a:r>
            <a:endParaRPr/>
          </a:p>
        </p:txBody>
      </p:sp>
      <p:sp>
        <p:nvSpPr>
          <p:cNvPr id="101" name="Google Shape;101;p18"/>
          <p:cNvSpPr txBox="1">
            <a:spLocks noGrp="1"/>
          </p:cNvSpPr>
          <p:nvPr>
            <p:ph type="body" idx="1"/>
          </p:nvPr>
        </p:nvSpPr>
        <p:spPr>
          <a:xfrm>
            <a:off x="949775" y="824944"/>
            <a:ext cx="7886700" cy="3263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75" tIns="34275" rIns="68575" bIns="34275" anchor="t" anchorCtr="0">
            <a:normAutofit/>
          </a:bodyPr>
          <a:lstStyle/>
          <a:p>
            <a:pPr marL="457200" lvl="0" indent="-336550" algn="l" rtl="0">
              <a:spcBef>
                <a:spcPts val="800"/>
              </a:spcBef>
              <a:spcAft>
                <a:spcPts val="0"/>
              </a:spcAft>
              <a:buClr>
                <a:srgbClr val="FF9900"/>
              </a:buClr>
              <a:buSzPts val="1700"/>
              <a:buChar char="❖"/>
            </a:pPr>
            <a:r>
              <a:rPr lang="en" sz="1700">
                <a:latin typeface="Verdana"/>
                <a:ea typeface="Verdana"/>
                <a:cs typeface="Verdana"/>
                <a:sym typeface="Verdana"/>
              </a:rPr>
              <a:t>Weekly Newsletter: Counselor Corner in the Pioneer Press</a:t>
            </a:r>
            <a:endParaRPr sz="1700">
              <a:latin typeface="Verdana"/>
              <a:ea typeface="Verdana"/>
              <a:cs typeface="Verdana"/>
              <a:sym typeface="Verdana"/>
            </a:endParaRPr>
          </a:p>
          <a:p>
            <a:pPr marL="177800" lvl="0" indent="0" algn="l" rtl="0">
              <a:spcBef>
                <a:spcPts val="800"/>
              </a:spcBef>
              <a:spcAft>
                <a:spcPts val="0"/>
              </a:spcAft>
              <a:buNone/>
            </a:pPr>
            <a:endParaRPr sz="1700">
              <a:solidFill>
                <a:srgbClr val="333333"/>
              </a:solidFill>
              <a:highlight>
                <a:schemeClr val="lt1"/>
              </a:highlight>
              <a:latin typeface="Verdana"/>
              <a:ea typeface="Verdana"/>
              <a:cs typeface="Verdana"/>
              <a:sym typeface="Verdana"/>
            </a:endParaRPr>
          </a:p>
          <a:p>
            <a:pPr marL="457200" lvl="0" indent="0" algn="l" rtl="0">
              <a:spcBef>
                <a:spcPts val="800"/>
              </a:spcBef>
              <a:spcAft>
                <a:spcPts val="0"/>
              </a:spcAft>
              <a:buNone/>
            </a:pPr>
            <a:endParaRPr sz="1500">
              <a:solidFill>
                <a:srgbClr val="333333"/>
              </a:solidFill>
              <a:highlight>
                <a:schemeClr val="lt1"/>
              </a:highlight>
              <a:latin typeface="Verdana"/>
              <a:ea typeface="Verdana"/>
              <a:cs typeface="Verdana"/>
              <a:sym typeface="Verdana"/>
            </a:endParaRPr>
          </a:p>
          <a:p>
            <a:pPr marL="0" lvl="0" indent="0" algn="l" rtl="0">
              <a:spcBef>
                <a:spcPts val="800"/>
              </a:spcBef>
              <a:spcAft>
                <a:spcPts val="0"/>
              </a:spcAft>
              <a:buNone/>
            </a:pPr>
            <a:endParaRPr sz="1500">
              <a:solidFill>
                <a:srgbClr val="333333"/>
              </a:solidFill>
              <a:highlight>
                <a:srgbClr val="BDE2AD"/>
              </a:highlight>
              <a:latin typeface="Verdana"/>
              <a:ea typeface="Verdana"/>
              <a:cs typeface="Verdana"/>
              <a:sym typeface="Verdana"/>
            </a:endParaRPr>
          </a:p>
        </p:txBody>
      </p:sp>
      <p:pic>
        <p:nvPicPr>
          <p:cNvPr id="102" name="Google Shape;102;p18"/>
          <p:cNvPicPr preferRelativeResize="0"/>
          <p:nvPr/>
        </p:nvPicPr>
        <p:blipFill rotWithShape="1">
          <a:blip r:embed="rId3">
            <a:alphaModFix/>
          </a:blip>
          <a:srcRect b="26459"/>
          <a:stretch/>
        </p:blipFill>
        <p:spPr>
          <a:xfrm>
            <a:off x="2573500" y="1273625"/>
            <a:ext cx="3997000" cy="37828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00" y="222594"/>
            <a:ext cx="7886700" cy="9942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Resources and Important Information</a:t>
            </a:r>
            <a:endParaRPr/>
          </a:p>
        </p:txBody>
      </p:sp>
      <p:sp>
        <p:nvSpPr>
          <p:cNvPr id="108" name="Google Shape;108;p19"/>
          <p:cNvSpPr txBox="1">
            <a:spLocks noGrp="1"/>
          </p:cNvSpPr>
          <p:nvPr>
            <p:ph type="body" idx="1"/>
          </p:nvPr>
        </p:nvSpPr>
        <p:spPr>
          <a:xfrm>
            <a:off x="628650" y="1077494"/>
            <a:ext cx="7886700" cy="3263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75" tIns="34275" rIns="68575" bIns="34275" anchor="t" anchorCtr="0">
            <a:normAutofit/>
          </a:bodyPr>
          <a:lstStyle/>
          <a:p>
            <a:pPr marL="457200" lvl="0" indent="-336550" algn="l" rtl="0">
              <a:spcBef>
                <a:spcPts val="800"/>
              </a:spcBef>
              <a:spcAft>
                <a:spcPts val="0"/>
              </a:spcAft>
              <a:buClr>
                <a:srgbClr val="FF9900"/>
              </a:buClr>
              <a:buSzPts val="1700"/>
              <a:buChar char="❖"/>
            </a:pPr>
            <a:r>
              <a:rPr lang="en" sz="1700">
                <a:solidFill>
                  <a:srgbClr val="333333"/>
                </a:solidFill>
                <a:highlight>
                  <a:schemeClr val="lt1"/>
                </a:highlight>
                <a:latin typeface="Verdana"/>
                <a:ea typeface="Verdana"/>
                <a:cs typeface="Verdana"/>
                <a:sym typeface="Verdana"/>
              </a:rPr>
              <a:t>SchooLinks </a:t>
            </a:r>
            <a:endParaRPr sz="1700">
              <a:solidFill>
                <a:srgbClr val="333333"/>
              </a:solidFill>
              <a:highlight>
                <a:schemeClr val="lt1"/>
              </a:highlight>
              <a:latin typeface="Verdana"/>
              <a:ea typeface="Verdana"/>
              <a:cs typeface="Verdana"/>
              <a:sym typeface="Verdana"/>
            </a:endParaRPr>
          </a:p>
          <a:p>
            <a:pPr marL="177800" lvl="0" indent="0" algn="l" rtl="0">
              <a:spcBef>
                <a:spcPts val="800"/>
              </a:spcBef>
              <a:spcAft>
                <a:spcPts val="0"/>
              </a:spcAft>
              <a:buNone/>
            </a:pPr>
            <a:endParaRPr sz="1700">
              <a:solidFill>
                <a:srgbClr val="333333"/>
              </a:solidFill>
              <a:highlight>
                <a:schemeClr val="lt1"/>
              </a:highlight>
              <a:latin typeface="Verdana"/>
              <a:ea typeface="Verdana"/>
              <a:cs typeface="Verdana"/>
              <a:sym typeface="Verdana"/>
            </a:endParaRPr>
          </a:p>
          <a:p>
            <a:pPr marL="457200" lvl="0" indent="0" algn="l" rtl="0">
              <a:spcBef>
                <a:spcPts val="800"/>
              </a:spcBef>
              <a:spcAft>
                <a:spcPts val="0"/>
              </a:spcAft>
              <a:buNone/>
            </a:pPr>
            <a:endParaRPr sz="1500">
              <a:solidFill>
                <a:srgbClr val="333333"/>
              </a:solidFill>
              <a:highlight>
                <a:schemeClr val="lt1"/>
              </a:highlight>
              <a:latin typeface="Verdana"/>
              <a:ea typeface="Verdana"/>
              <a:cs typeface="Verdana"/>
              <a:sym typeface="Verdana"/>
            </a:endParaRPr>
          </a:p>
          <a:p>
            <a:pPr marL="0" lvl="0" indent="0" algn="l" rtl="0">
              <a:spcBef>
                <a:spcPts val="800"/>
              </a:spcBef>
              <a:spcAft>
                <a:spcPts val="0"/>
              </a:spcAft>
              <a:buNone/>
            </a:pPr>
            <a:endParaRPr sz="1500">
              <a:solidFill>
                <a:srgbClr val="333333"/>
              </a:solidFill>
              <a:highlight>
                <a:srgbClr val="BDE2AD"/>
              </a:highlight>
              <a:latin typeface="Verdana"/>
              <a:ea typeface="Verdana"/>
              <a:cs typeface="Verdana"/>
              <a:sym typeface="Verdana"/>
            </a:endParaRPr>
          </a:p>
        </p:txBody>
      </p:sp>
      <p:pic>
        <p:nvPicPr>
          <p:cNvPr id="109" name="Google Shape;109;p19"/>
          <p:cNvPicPr preferRelativeResize="0"/>
          <p:nvPr/>
        </p:nvPicPr>
        <p:blipFill>
          <a:blip r:embed="rId3">
            <a:alphaModFix/>
          </a:blip>
          <a:stretch>
            <a:fillRect/>
          </a:stretch>
        </p:blipFill>
        <p:spPr>
          <a:xfrm>
            <a:off x="296062" y="1420451"/>
            <a:ext cx="8247077" cy="3523449"/>
          </a:xfrm>
          <a:prstGeom prst="rect">
            <a:avLst/>
          </a:prstGeom>
          <a:noFill/>
          <a:ln>
            <a:noFill/>
          </a:ln>
        </p:spPr>
      </p:pic>
      <p:pic>
        <p:nvPicPr>
          <p:cNvPr id="110" name="Google Shape;110;p19"/>
          <p:cNvPicPr preferRelativeResize="0"/>
          <p:nvPr/>
        </p:nvPicPr>
        <p:blipFill rotWithShape="1">
          <a:blip r:embed="rId4">
            <a:alphaModFix/>
          </a:blip>
          <a:srcRect l="11953" t="48540" r="77382" b="32129"/>
          <a:stretch/>
        </p:blipFill>
        <p:spPr>
          <a:xfrm>
            <a:off x="7908124" y="310750"/>
            <a:ext cx="975125" cy="994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122550" y="0"/>
            <a:ext cx="88989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SzPts val="990"/>
              <a:buNone/>
            </a:pPr>
            <a:r>
              <a:rPr lang="en" sz="2940"/>
              <a:t>What constitutes a complete college application?</a:t>
            </a:r>
            <a:endParaRPr sz="2940"/>
          </a:p>
        </p:txBody>
      </p:sp>
      <p:sp>
        <p:nvSpPr>
          <p:cNvPr id="116" name="Google Shape;116;p20"/>
          <p:cNvSpPr txBox="1">
            <a:spLocks noGrp="1"/>
          </p:cNvSpPr>
          <p:nvPr>
            <p:ph type="body" idx="4294967295"/>
          </p:nvPr>
        </p:nvSpPr>
        <p:spPr>
          <a:xfrm>
            <a:off x="318450" y="623250"/>
            <a:ext cx="8507100" cy="4049400"/>
          </a:xfrm>
          <a:prstGeom prst="rect">
            <a:avLst/>
          </a:prstGeom>
        </p:spPr>
        <p:txBody>
          <a:bodyPr spcFirstLastPara="1" wrap="square" lIns="68575" tIns="34275" rIns="68575" bIns="34275" anchor="t" anchorCtr="0">
            <a:noAutofit/>
          </a:bodyPr>
          <a:lstStyle/>
          <a:p>
            <a:pPr marL="0" lvl="0" indent="0" algn="l" rtl="0">
              <a:lnSpc>
                <a:spcPct val="80000"/>
              </a:lnSpc>
              <a:spcBef>
                <a:spcPts val="800"/>
              </a:spcBef>
              <a:spcAft>
                <a:spcPts val="0"/>
              </a:spcAft>
              <a:buNone/>
            </a:pPr>
            <a:endParaRPr sz="1800"/>
          </a:p>
          <a:p>
            <a:pPr marL="457200" lvl="0" indent="-342900" algn="l" rtl="0">
              <a:lnSpc>
                <a:spcPct val="80000"/>
              </a:lnSpc>
              <a:spcBef>
                <a:spcPts val="800"/>
              </a:spcBef>
              <a:spcAft>
                <a:spcPts val="0"/>
              </a:spcAft>
              <a:buSzPts val="1800"/>
              <a:buChar char="❖"/>
            </a:pPr>
            <a:r>
              <a:rPr lang="en" sz="1800"/>
              <a:t>Complete the application </a:t>
            </a:r>
            <a:endParaRPr sz="1800"/>
          </a:p>
          <a:p>
            <a:pPr marL="520700" lvl="1" indent="-190500" algn="l" rtl="0">
              <a:lnSpc>
                <a:spcPct val="80000"/>
              </a:lnSpc>
              <a:spcBef>
                <a:spcPts val="400"/>
              </a:spcBef>
              <a:spcAft>
                <a:spcPts val="0"/>
              </a:spcAft>
              <a:buSzPts val="1800"/>
              <a:buChar char="➢"/>
            </a:pPr>
            <a:r>
              <a:rPr lang="en" sz="1800"/>
              <a:t>Directly to institution or CommonApp</a:t>
            </a:r>
            <a:br>
              <a:rPr lang="en" sz="1800"/>
            </a:br>
            <a:endParaRPr sz="1800"/>
          </a:p>
          <a:p>
            <a:pPr marL="457200" lvl="0" indent="-342900" algn="l" rtl="0">
              <a:lnSpc>
                <a:spcPct val="80000"/>
              </a:lnSpc>
              <a:spcBef>
                <a:spcPts val="800"/>
              </a:spcBef>
              <a:spcAft>
                <a:spcPts val="0"/>
              </a:spcAft>
              <a:buSzPts val="1800"/>
              <a:buChar char="❖"/>
            </a:pPr>
            <a:r>
              <a:rPr lang="en" sz="1800"/>
              <a:t>Official test scores from ACT and/or SAT unless university is test optional</a:t>
            </a:r>
            <a:endParaRPr sz="1800"/>
          </a:p>
          <a:p>
            <a:pPr marL="520700" lvl="1" indent="-190500" algn="l" rtl="0">
              <a:lnSpc>
                <a:spcPct val="80000"/>
              </a:lnSpc>
              <a:spcBef>
                <a:spcPts val="400"/>
              </a:spcBef>
              <a:spcAft>
                <a:spcPts val="0"/>
              </a:spcAft>
              <a:buSzPts val="1800"/>
              <a:buChar char="➢"/>
            </a:pPr>
            <a:r>
              <a:rPr lang="en" sz="1800"/>
              <a:t>Must be sent directly from act.org and/or collegeboard.org</a:t>
            </a:r>
            <a:br>
              <a:rPr lang="en" sz="1800"/>
            </a:br>
            <a:endParaRPr sz="1800"/>
          </a:p>
          <a:p>
            <a:pPr marL="457200" lvl="0" indent="-342900" algn="l" rtl="0">
              <a:lnSpc>
                <a:spcPct val="80000"/>
              </a:lnSpc>
              <a:spcBef>
                <a:spcPts val="800"/>
              </a:spcBef>
              <a:spcAft>
                <a:spcPts val="0"/>
              </a:spcAft>
              <a:buSzPts val="1800"/>
              <a:buChar char="❖"/>
            </a:pPr>
            <a:r>
              <a:rPr lang="en" sz="1800"/>
              <a:t>Requested through SchooLinks</a:t>
            </a:r>
            <a:endParaRPr sz="1800"/>
          </a:p>
          <a:p>
            <a:pPr marL="520700" lvl="1" indent="-190500" algn="l" rtl="0">
              <a:lnSpc>
                <a:spcPct val="80000"/>
              </a:lnSpc>
              <a:spcBef>
                <a:spcPts val="400"/>
              </a:spcBef>
              <a:spcAft>
                <a:spcPts val="0"/>
              </a:spcAft>
              <a:buSzPts val="1800"/>
              <a:buChar char="➢"/>
            </a:pPr>
            <a:r>
              <a:rPr lang="en" sz="1800"/>
              <a:t>High school transcript </a:t>
            </a:r>
            <a:endParaRPr sz="1800"/>
          </a:p>
          <a:p>
            <a:pPr marL="520700" lvl="1" indent="-190500" algn="l" rtl="0">
              <a:lnSpc>
                <a:spcPct val="80000"/>
              </a:lnSpc>
              <a:spcBef>
                <a:spcPts val="400"/>
              </a:spcBef>
              <a:spcAft>
                <a:spcPts val="0"/>
              </a:spcAft>
              <a:buSzPts val="1800"/>
              <a:buChar char="➢"/>
            </a:pPr>
            <a:r>
              <a:rPr lang="en" sz="1800"/>
              <a:t>Letter(s) of recommendation </a:t>
            </a:r>
            <a:r>
              <a:rPr lang="en" sz="1800" b="1"/>
              <a:t>if required </a:t>
            </a:r>
            <a:endParaRPr sz="1800" b="1"/>
          </a:p>
          <a:p>
            <a:pPr marL="914400" lvl="0" indent="0" algn="l" rtl="0">
              <a:lnSpc>
                <a:spcPct val="80000"/>
              </a:lnSpc>
              <a:spcBef>
                <a:spcPts val="800"/>
              </a:spcBef>
              <a:spcAft>
                <a:spcPts val="0"/>
              </a:spcAft>
              <a:buNone/>
            </a:pPr>
            <a:r>
              <a:rPr lang="en" sz="1800"/>
              <a:t>Check the university application information page for application deadlines. Pay close attention to deadlines for honors/scholars programs, priority consideration for scholarships and particular program deadlines</a:t>
            </a:r>
            <a:br>
              <a:rPr lang="en" sz="1800"/>
            </a:br>
            <a:endParaRPr sz="1800"/>
          </a:p>
          <a:p>
            <a:pPr marL="457200" lvl="0" indent="-342900" algn="l" rtl="0">
              <a:lnSpc>
                <a:spcPct val="80000"/>
              </a:lnSpc>
              <a:spcBef>
                <a:spcPts val="800"/>
              </a:spcBef>
              <a:spcAft>
                <a:spcPts val="0"/>
              </a:spcAft>
              <a:buSzPts val="1800"/>
              <a:buChar char="❖"/>
            </a:pPr>
            <a:r>
              <a:rPr lang="en" sz="1800"/>
              <a:t>Application fee</a:t>
            </a:r>
            <a:endParaRPr sz="1800"/>
          </a:p>
          <a:p>
            <a:pPr marL="914400" lvl="0" indent="0" algn="l" rtl="0">
              <a:lnSpc>
                <a:spcPct val="80000"/>
              </a:lnSpc>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Admission Decisions </a:t>
            </a:r>
            <a:endParaRPr/>
          </a:p>
        </p:txBody>
      </p:sp>
      <p:sp>
        <p:nvSpPr>
          <p:cNvPr id="122" name="Google Shape;122;p21"/>
          <p:cNvSpPr txBox="1">
            <a:spLocks noGrp="1"/>
          </p:cNvSpPr>
          <p:nvPr>
            <p:ph type="body" idx="4294967295"/>
          </p:nvPr>
        </p:nvSpPr>
        <p:spPr>
          <a:xfrm>
            <a:off x="311700" y="1152475"/>
            <a:ext cx="8520600" cy="3990900"/>
          </a:xfrm>
          <a:prstGeom prst="rect">
            <a:avLst/>
          </a:prstGeom>
        </p:spPr>
        <p:txBody>
          <a:bodyPr spcFirstLastPara="1" wrap="square" lIns="68575" tIns="34275" rIns="68575" bIns="34275" anchor="t" anchorCtr="0">
            <a:normAutofit lnSpcReduction="20000"/>
          </a:bodyPr>
          <a:lstStyle/>
          <a:p>
            <a:pPr marL="457200" lvl="0" indent="-342900" algn="l" rtl="0">
              <a:spcBef>
                <a:spcPts val="800"/>
              </a:spcBef>
              <a:spcAft>
                <a:spcPts val="0"/>
              </a:spcAft>
              <a:buSzPts val="1800"/>
              <a:buChar char="❖"/>
            </a:pPr>
            <a:r>
              <a:rPr lang="en" sz="1800" b="1"/>
              <a:t>Regular Decision:</a:t>
            </a:r>
            <a:r>
              <a:rPr lang="en" sz="1800"/>
              <a:t>  The process in which the applicant completes the application by the institution’s specified date and then receives a decision by April 1st</a:t>
            </a:r>
            <a:endParaRPr sz="1800"/>
          </a:p>
          <a:p>
            <a:pPr marL="457200" lvl="0" indent="-342900" algn="l" rtl="0">
              <a:spcBef>
                <a:spcPts val="800"/>
              </a:spcBef>
              <a:spcAft>
                <a:spcPts val="0"/>
              </a:spcAft>
              <a:buSzPts val="1800"/>
              <a:buChar char="❖"/>
            </a:pPr>
            <a:r>
              <a:rPr lang="en" sz="1800" b="1"/>
              <a:t>Rolling Admission:</a:t>
            </a:r>
            <a:r>
              <a:rPr lang="en" sz="1800"/>
              <a:t>  The process in which the institution reviews applicants as they complete the application requirements and renders decisions throughout the admission cycle</a:t>
            </a:r>
            <a:endParaRPr sz="1800"/>
          </a:p>
          <a:p>
            <a:pPr marL="457200" lvl="0" indent="-349250" algn="l" rtl="0">
              <a:spcBef>
                <a:spcPts val="800"/>
              </a:spcBef>
              <a:spcAft>
                <a:spcPts val="0"/>
              </a:spcAft>
              <a:buSzPts val="1900"/>
              <a:buChar char="❖"/>
            </a:pPr>
            <a:r>
              <a:rPr lang="en" sz="1900" b="1"/>
              <a:t>Early Action: </a:t>
            </a:r>
            <a:r>
              <a:rPr lang="en" sz="1900"/>
              <a:t> The process in which applicants apply to an institution by their EA deadline and may receive a decision in advance of the institution’s regular response date.  The institution may accept, deny or add the applicant to the regular applicant pool.  Many institutions require applicants apply by the EA deadline to be considered for scholarships and/or honors programs</a:t>
            </a:r>
            <a:endParaRPr sz="1900"/>
          </a:p>
          <a:p>
            <a:pPr marL="457200" lvl="0" indent="-349250" algn="l" rtl="0">
              <a:spcBef>
                <a:spcPts val="800"/>
              </a:spcBef>
              <a:spcAft>
                <a:spcPts val="0"/>
              </a:spcAft>
              <a:buSzPts val="1900"/>
              <a:buChar char="❖"/>
            </a:pPr>
            <a:r>
              <a:rPr lang="en" sz="1900" b="1"/>
              <a:t>Early Decision:</a:t>
            </a:r>
            <a:r>
              <a:rPr lang="en" sz="1900"/>
              <a:t>  The process in which students make a commitment to a first-choice institution where, if admitted, they will enroll.  Students may apply to other institutions, but may have only one ED application pending at any time</a:t>
            </a:r>
            <a:endParaRPr sz="1900"/>
          </a:p>
          <a:p>
            <a:pPr marL="457200" lvl="0" indent="0" algn="l" rtl="0">
              <a:spcBef>
                <a:spcPts val="800"/>
              </a:spcBef>
              <a:spcAft>
                <a:spcPts val="0"/>
              </a:spcAft>
              <a:buNone/>
            </a:pPr>
            <a:endParaRPr sz="1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D1D88E3739240A1CF503604CE1747" ma:contentTypeVersion="" ma:contentTypeDescription="Create a new document." ma:contentTypeScope="" ma:versionID="63b99bb4b7ab7bb17ce683f299a1b43b">
  <xsd:schema xmlns:xsd="http://www.w3.org/2001/XMLSchema" xmlns:xs="http://www.w3.org/2001/XMLSchema" xmlns:p="http://schemas.microsoft.com/office/2006/metadata/properties" xmlns:ns2="43e431d9-1a01-4767-b3d5-8d3b3eb9b156" xmlns:ns3="507f7585-21b4-4d95-9d51-56f265559e81" xmlns:ns4="e3eb992b-acc2-4d00-bb2d-7e93b725c59b" targetNamespace="http://schemas.microsoft.com/office/2006/metadata/properties" ma:root="true" ma:fieldsID="50a8457931545af1cc2bf810e915e4a0" ns2:_="" ns3:_="" ns4:_="">
    <xsd:import namespace="43e431d9-1a01-4767-b3d5-8d3b3eb9b156"/>
    <xsd:import namespace="507f7585-21b4-4d95-9d51-56f265559e81"/>
    <xsd:import namespace="e3eb992b-acc2-4d00-bb2d-7e93b725c5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431d9-1a01-4767-b3d5-8d3b3eb9b1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7f7585-21b4-4d95-9d51-56f265559e8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27c90c-1587-4fd9-8a85-5398a6a760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eb992b-acc2-4d00-bb2d-7e93b725c59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1e43954-fe98-4688-acf2-300ac204b9d0}" ma:internalName="TaxCatchAll" ma:showField="CatchAllData" ma:web="e3eb992b-acc2-4d00-bb2d-7e93b725c5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7f7585-21b4-4d95-9d51-56f265559e81">
      <Terms xmlns="http://schemas.microsoft.com/office/infopath/2007/PartnerControls"/>
    </lcf76f155ced4ddcb4097134ff3c332f>
    <TaxCatchAll xmlns="e3eb992b-acc2-4d00-bb2d-7e93b725c59b" xsi:nil="true"/>
  </documentManagement>
</p:properties>
</file>

<file path=customXml/itemProps1.xml><?xml version="1.0" encoding="utf-8"?>
<ds:datastoreItem xmlns:ds="http://schemas.openxmlformats.org/officeDocument/2006/customXml" ds:itemID="{0AD78EEF-D16F-4770-826F-3E78BEA73A45}"/>
</file>

<file path=customXml/itemProps2.xml><?xml version="1.0" encoding="utf-8"?>
<ds:datastoreItem xmlns:ds="http://schemas.openxmlformats.org/officeDocument/2006/customXml" ds:itemID="{1280427B-E666-4788-A37B-BDEE05BB957A}"/>
</file>

<file path=customXml/itemProps3.xml><?xml version="1.0" encoding="utf-8"?>
<ds:datastoreItem xmlns:ds="http://schemas.openxmlformats.org/officeDocument/2006/customXml" ds:itemID="{54DFA394-77F8-4B7E-9C42-ED322437683A}"/>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On-screen Show (16:9)</PresentationFormat>
  <Paragraphs>90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EB Garamond Medium</vt:lpstr>
      <vt:lpstr>EB Garamond</vt:lpstr>
      <vt:lpstr>Verdana</vt:lpstr>
      <vt:lpstr>Office Theme</vt:lpstr>
      <vt:lpstr>Senior Parent Night</vt:lpstr>
      <vt:lpstr>SCHOOL COUNSELOR CASELOADS</vt:lpstr>
      <vt:lpstr>Senior Class Meetings</vt:lpstr>
      <vt:lpstr>TASKS OF SENIOR YEAR</vt:lpstr>
      <vt:lpstr>Resources and Important Information</vt:lpstr>
      <vt:lpstr>Resources and Important Information</vt:lpstr>
      <vt:lpstr>Resources and Important Information</vt:lpstr>
      <vt:lpstr>What constitutes a complete college application?</vt:lpstr>
      <vt:lpstr>Admission Decisions </vt:lpstr>
      <vt:lpstr>Scholarships and Financial Aid</vt:lpstr>
      <vt:lpstr>Scholarships and Financial Aid</vt:lpstr>
      <vt:lpstr>Important Dates</vt:lpstr>
      <vt:lpstr>Important Dates</vt:lpstr>
      <vt:lpstr>Please reach out to your student’s School Counselor with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Parent Night</dc:title>
  <dc:creator>julie_priest</dc:creator>
  <cp:lastModifiedBy>julie_priest</cp:lastModifiedBy>
  <cp:revision>1</cp:revision>
  <dcterms:modified xsi:type="dcterms:W3CDTF">2023-08-25T12:08:21Z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0x010100293D1D88E3739240A1CF503604CE1747</vt:lpwstr>
  </property>
</Properties>
</file>