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2" r:id="rId7"/>
    <p:sldId id="264" r:id="rId8"/>
    <p:sldId id="266" r:id="rId9"/>
    <p:sldId id="273" r:id="rId10"/>
    <p:sldId id="278" r:id="rId11"/>
    <p:sldId id="279" r:id="rId12"/>
    <p:sldId id="281" r:id="rId13"/>
    <p:sldId id="283" r:id="rId14"/>
    <p:sldId id="309" r:id="rId15"/>
    <p:sldId id="310" r:id="rId16"/>
    <p:sldId id="287" r:id="rId17"/>
    <p:sldId id="288" r:id="rId18"/>
    <p:sldId id="290" r:id="rId19"/>
    <p:sldId id="291" r:id="rId20"/>
    <p:sldId id="292" r:id="rId21"/>
    <p:sldId id="311" r:id="rId22"/>
    <p:sldId id="293" r:id="rId23"/>
    <p:sldId id="294" r:id="rId24"/>
    <p:sldId id="297" r:id="rId25"/>
    <p:sldId id="298" r:id="rId26"/>
    <p:sldId id="299" r:id="rId27"/>
    <p:sldId id="300" r:id="rId28"/>
    <p:sldId id="303" r:id="rId29"/>
    <p:sldId id="306" r:id="rId30"/>
  </p:sldIdLst>
  <p:sldSz cx="9144000" cy="5143500" type="screen16x9"/>
  <p:notesSz cx="7010400" cy="9296400"/>
  <p:embeddedFontLst>
    <p:embeddedFont>
      <p:font typeface="Arial Black" panose="020B0604020202020204" pitchFamily="34" charset="0"/>
      <p:regular r:id="rId32"/>
      <p:bold r:id="rId33"/>
    </p:embeddedFon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027"/>
    <a:srgbClr val="3143D7"/>
    <a:srgbClr val="384D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5"/>
    <p:restoredTop sz="94581"/>
  </p:normalViewPr>
  <p:slideViewPr>
    <p:cSldViewPr snapToGrid="0" snapToObjects="1">
      <p:cViewPr varScale="1">
        <p:scale>
          <a:sx n="146" d="100"/>
          <a:sy n="146" d="100"/>
        </p:scale>
        <p:origin x="18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lvl1pPr marL="457200" marR="0" lvl="0"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1pPr>
            <a:lvl2pPr marL="914400" marR="0" lvl="1"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3pPr>
            <a:lvl4pPr marL="1828800" marR="0" lvl="3"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4pPr>
            <a:lvl5pPr marL="2286000" marR="0" lvl="4"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5pPr>
            <a:lvl6pPr marL="2743200" marR="0" lvl="5"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3200400" marR="0" lvl="6"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3657600" marR="0" lvl="7"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4114800" marR="0" lvl="8" indent="-317499" algn="l" rtl="0">
              <a:spcBef>
                <a:spcPts val="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3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sz="12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95" name="Google Shape;9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1: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2: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248" name="Google Shape;248;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116edefd9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116edefd9_0_6:notes"/>
          <p:cNvSpPr txBox="1">
            <a:spLocks noGrp="1"/>
          </p:cNvSpPr>
          <p:nvPr>
            <p:ph type="body" idx="1"/>
          </p:nvPr>
        </p:nvSpPr>
        <p:spPr>
          <a:xfrm>
            <a:off x="701675" y="4416425"/>
            <a:ext cx="5607000" cy="4183200"/>
          </a:xfrm>
          <a:prstGeom prst="rect">
            <a:avLst/>
          </a:prstGeom>
        </p:spPr>
        <p:txBody>
          <a:bodyPr spcFirstLastPara="1" wrap="square" lIns="91425" tIns="91425" rIns="91425" bIns="91425" anchor="t" anchorCtr="0">
            <a:noAutofit/>
          </a:bodyPr>
          <a:lstStyle/>
          <a:p>
            <a:pPr marL="0" lvl="0" indent="88899" algn="l" rtl="0">
              <a:spcBef>
                <a:spcPts val="0"/>
              </a:spcBef>
              <a:spcAft>
                <a:spcPts val="0"/>
              </a:spcAft>
              <a:buNone/>
            </a:pPr>
            <a:endParaRPr/>
          </a:p>
        </p:txBody>
      </p:sp>
      <p:sp>
        <p:nvSpPr>
          <p:cNvPr id="262" name="Google Shape;262;g3116edefd9_0_6:notes"/>
          <p:cNvSpPr txBox="1">
            <a:spLocks noGrp="1"/>
          </p:cNvSpPr>
          <p:nvPr>
            <p:ph type="sldNum" idx="12"/>
          </p:nvPr>
        </p:nvSpPr>
        <p:spPr>
          <a:xfrm>
            <a:off x="3970337" y="8829675"/>
            <a:ext cx="3038400" cy="4650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300"/>
              <a:buFont typeface="Times New Roman"/>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4: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5: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6: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6" name="Google Shape;316;p38:notes"/>
          <p:cNvSpPr txBox="1">
            <a:spLocks noGrp="1"/>
          </p:cNvSpPr>
          <p:nvPr>
            <p:ph type="body" idx="1"/>
          </p:nvPr>
        </p:nvSpPr>
        <p:spPr>
          <a:xfrm>
            <a:off x="701675" y="4416425"/>
            <a:ext cx="5607000" cy="4183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17" name="Google Shape;317;p38:notes"/>
          <p:cNvSpPr txBox="1">
            <a:spLocks noGrp="1"/>
          </p:cNvSpPr>
          <p:nvPr>
            <p:ph type="sldNum" idx="12"/>
          </p:nvPr>
        </p:nvSpPr>
        <p:spPr>
          <a:xfrm>
            <a:off x="3970337" y="8829675"/>
            <a:ext cx="3038400" cy="465000"/>
          </a:xfrm>
          <a:prstGeom prst="rect">
            <a:avLst/>
          </a:prstGeom>
          <a:noFill/>
          <a:ln>
            <a:noFill/>
          </a:ln>
        </p:spPr>
        <p:txBody>
          <a:bodyPr spcFirstLastPara="1" wrap="square" lIns="93175" tIns="46575" rIns="93175" bIns="46575" anchor="b" anchorCtr="0">
            <a:noAutofit/>
          </a:bodyPr>
          <a:lstStyle/>
          <a:p>
            <a:pPr marL="0" marR="0" lvl="0" indent="0" algn="l" rtl="0">
              <a:lnSpc>
                <a:spcPct val="100000"/>
              </a:lnSpc>
              <a:spcBef>
                <a:spcPts val="0"/>
              </a:spcBef>
              <a:spcAft>
                <a:spcPts val="0"/>
              </a:spcAft>
              <a:buClr>
                <a:srgbClr val="000000"/>
              </a:buClr>
              <a:buSzPts val="350"/>
              <a:buFont typeface="Times New Roman"/>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6: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7: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4: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35" name="Google Shape;335;p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01" name="Google Shape;10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5: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0: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41: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2: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3: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8: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4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9: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3" name="Google Shape;163;p17: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ctr" anchorCtr="0">
            <a:noAutofit/>
          </a:bodyPr>
          <a:lstStyle/>
          <a:p>
            <a:pPr marL="0" marR="0" lvl="0" indent="0" algn="l" rtl="0">
              <a:spcBef>
                <a:spcPts val="0"/>
              </a:spcBef>
              <a:spcAft>
                <a:spcPts val="0"/>
              </a:spcAft>
              <a:buClr>
                <a:schemeClr val="dk1"/>
              </a:buClr>
              <a:buSzPts val="1089"/>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4:notes"/>
          <p:cNvSpPr txBox="1">
            <a:spLocks noGrp="1"/>
          </p:cNvSpPr>
          <p:nvPr>
            <p:ph type="body" idx="1"/>
          </p:nvPr>
        </p:nvSpPr>
        <p:spPr>
          <a:xfrm>
            <a:off x="701675" y="4416425"/>
            <a:ext cx="5607050" cy="418306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19" name="Google Shape;19;p2"/>
          <p:cNvSpPr txBox="1">
            <a:spLocks noGrp="1"/>
          </p:cNvSpPr>
          <p:nvPr>
            <p:ph type="body" idx="1"/>
          </p:nvPr>
        </p:nvSpPr>
        <p:spPr>
          <a:xfrm>
            <a:off x="457200" y="1200150"/>
            <a:ext cx="7620000" cy="360045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C89F5D"/>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 name="Google Shape;20;p2"/>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1" name="Google Shape;21;p2"/>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75" name="Google Shape;75;p11"/>
          <p:cNvSpPr txBox="1">
            <a:spLocks noGrp="1"/>
          </p:cNvSpPr>
          <p:nvPr>
            <p:ph type="body" idx="1"/>
          </p:nvPr>
        </p:nvSpPr>
        <p:spPr>
          <a:xfrm>
            <a:off x="457200" y="1152144"/>
            <a:ext cx="3657600" cy="3442716"/>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rgbClr val="D2CB6C"/>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95A39D"/>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C89F5D"/>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body" idx="2"/>
          </p:nvPr>
        </p:nvSpPr>
        <p:spPr>
          <a:xfrm>
            <a:off x="4419600" y="1152144"/>
            <a:ext cx="3657600" cy="3442716"/>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00000"/>
              </a:lnSpc>
              <a:spcBef>
                <a:spcPts val="560"/>
              </a:spcBef>
              <a:spcAft>
                <a:spcPts val="0"/>
              </a:spcAft>
              <a:buClr>
                <a:schemeClr val="accent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rgbClr val="D2CB6C"/>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rgbClr val="95A39D"/>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rgbClr val="C89F5D"/>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8" name="Google Shape;78;p11"/>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1"/>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722314" y="4114800"/>
            <a:ext cx="7659687" cy="876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2"/>
              </a:buClr>
              <a:buSzPts val="1400"/>
              <a:buFont typeface="Cambria"/>
              <a:buNone/>
              <a:defRPr sz="3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82" name="Google Shape;82;p12"/>
          <p:cNvSpPr txBox="1">
            <a:spLocks noGrp="1"/>
          </p:cNvSpPr>
          <p:nvPr>
            <p:ph type="body" idx="1"/>
          </p:nvPr>
        </p:nvSpPr>
        <p:spPr>
          <a:xfrm>
            <a:off x="722314" y="2889647"/>
            <a:ext cx="6135687" cy="1225154"/>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chemeClr val="accent1"/>
              </a:buClr>
              <a:buSzPts val="2200"/>
              <a:buFont typeface="Arial"/>
              <a:buNone/>
              <a:defRPr sz="2000" b="0" i="0" u="none" strike="noStrike" cap="none">
                <a:solidFill>
                  <a:srgbClr val="8C8B8A"/>
                </a:solidFill>
                <a:latin typeface="Calibri"/>
                <a:ea typeface="Calibri"/>
                <a:cs typeface="Calibri"/>
                <a:sym typeface="Calibri"/>
              </a:defRPr>
            </a:lvl1pPr>
            <a:lvl2pPr marL="914400" marR="0" lvl="1" indent="-228600" algn="l" rtl="0">
              <a:lnSpc>
                <a:spcPct val="100000"/>
              </a:lnSpc>
              <a:spcBef>
                <a:spcPts val="360"/>
              </a:spcBef>
              <a:spcAft>
                <a:spcPts val="0"/>
              </a:spcAft>
              <a:buClr>
                <a:schemeClr val="accent2"/>
              </a:buClr>
              <a:buSzPts val="2000"/>
              <a:buFont typeface="Arial"/>
              <a:buNone/>
              <a:defRPr sz="1800" b="0" i="0" u="none" strike="noStrike" cap="none">
                <a:solidFill>
                  <a:srgbClr val="8C8B8A"/>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D2CB6C"/>
              </a:buClr>
              <a:buSzPts val="1800"/>
              <a:buFont typeface="Arial"/>
              <a:buNone/>
              <a:defRPr sz="1600" b="0" i="0" u="none" strike="noStrike" cap="none">
                <a:solidFill>
                  <a:srgbClr val="8C8B8A"/>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95A39D"/>
              </a:buClr>
              <a:buSzPts val="1600"/>
              <a:buFont typeface="Arial"/>
              <a:buNone/>
              <a:defRPr sz="1400" b="0" i="0" u="none" strike="noStrike" cap="none">
                <a:solidFill>
                  <a:srgbClr val="8C8B8A"/>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C89F5D"/>
              </a:buClr>
              <a:buSzPts val="1400"/>
              <a:buFont typeface="Arial"/>
              <a:buNone/>
              <a:defRPr sz="1400" b="0" i="0" u="none" strike="noStrike" cap="none">
                <a:solidFill>
                  <a:srgbClr val="8C8B8A"/>
                </a:solidFill>
                <a:latin typeface="Calibri"/>
                <a:ea typeface="Calibri"/>
                <a:cs typeface="Calibri"/>
                <a:sym typeface="Calibri"/>
              </a:defRPr>
            </a:lvl5pPr>
            <a:lvl6pPr marL="2743200" marR="0" lvl="5" indent="-228600" algn="l" rtl="0">
              <a:lnSpc>
                <a:spcPct val="100000"/>
              </a:lnSpc>
              <a:spcBef>
                <a:spcPts val="280"/>
              </a:spcBef>
              <a:spcAft>
                <a:spcPts val="0"/>
              </a:spcAft>
              <a:buClr>
                <a:schemeClr val="accent1"/>
              </a:buClr>
              <a:buSzPts val="1400"/>
              <a:buFont typeface="Arial"/>
              <a:buNone/>
              <a:defRPr sz="1400" b="0" i="0" u="none" strike="noStrike" cap="none">
                <a:solidFill>
                  <a:srgbClr val="8C8B8A"/>
                </a:solidFill>
                <a:latin typeface="Calibri"/>
                <a:ea typeface="Calibri"/>
                <a:cs typeface="Calibri"/>
                <a:sym typeface="Calibri"/>
              </a:defRPr>
            </a:lvl6pPr>
            <a:lvl7pPr marL="3200400" marR="0" lvl="6" indent="-228600" algn="l" rtl="0">
              <a:lnSpc>
                <a:spcPct val="100000"/>
              </a:lnSpc>
              <a:spcBef>
                <a:spcPts val="280"/>
              </a:spcBef>
              <a:spcAft>
                <a:spcPts val="0"/>
              </a:spcAft>
              <a:buClr>
                <a:schemeClr val="accent2"/>
              </a:buClr>
              <a:buSzPts val="1400"/>
              <a:buFont typeface="Arial"/>
              <a:buNone/>
              <a:defRPr sz="1400" b="0" i="0" u="none" strike="noStrike" cap="none">
                <a:solidFill>
                  <a:srgbClr val="8C8B8A"/>
                </a:solidFill>
                <a:latin typeface="Calibri"/>
                <a:ea typeface="Calibri"/>
                <a:cs typeface="Calibri"/>
                <a:sym typeface="Calibri"/>
              </a:defRPr>
            </a:lvl7pPr>
            <a:lvl8pPr marL="3657600" marR="0" lvl="7" indent="-228600" algn="l" rtl="0">
              <a:lnSpc>
                <a:spcPct val="100000"/>
              </a:lnSpc>
              <a:spcBef>
                <a:spcPts val="280"/>
              </a:spcBef>
              <a:spcAft>
                <a:spcPts val="0"/>
              </a:spcAft>
              <a:buClr>
                <a:schemeClr val="accent3"/>
              </a:buClr>
              <a:buSzPts val="1400"/>
              <a:buFont typeface="Arial"/>
              <a:buNone/>
              <a:defRPr sz="1400" b="0" i="0" u="none" strike="noStrike" cap="none">
                <a:solidFill>
                  <a:srgbClr val="8C8B8A"/>
                </a:solidFill>
                <a:latin typeface="Calibri"/>
                <a:ea typeface="Calibri"/>
                <a:cs typeface="Calibri"/>
                <a:sym typeface="Calibri"/>
              </a:defRPr>
            </a:lvl8pPr>
            <a:lvl9pPr marL="4114800" marR="0" lvl="8" indent="-228600" algn="l" rtl="0">
              <a:lnSpc>
                <a:spcPct val="100000"/>
              </a:lnSpc>
              <a:spcBef>
                <a:spcPts val="280"/>
              </a:spcBef>
              <a:spcAft>
                <a:spcPts val="0"/>
              </a:spcAft>
              <a:buClr>
                <a:schemeClr val="accent4"/>
              </a:buClr>
              <a:buSzPts val="1400"/>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83" name="Google Shape;83;p12"/>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4" name="Google Shape;84;p12"/>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13"/>
          <p:cNvSpPr/>
          <p:nvPr/>
        </p:nvSpPr>
        <p:spPr>
          <a:xfrm rot="10800000" flipH="1">
            <a:off x="0" y="1685925"/>
            <a:ext cx="9144000" cy="3457575"/>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3"/>
          <p:cNvSpPr/>
          <p:nvPr/>
        </p:nvSpPr>
        <p:spPr>
          <a:xfrm>
            <a:off x="0" y="1686000"/>
            <a:ext cx="9144000" cy="108675"/>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90" name="Google Shape;90;p13"/>
          <p:cNvSpPr txBox="1">
            <a:spLocks noGrp="1"/>
          </p:cNvSpPr>
          <p:nvPr>
            <p:ph type="body" idx="1"/>
          </p:nvPr>
        </p:nvSpPr>
        <p:spPr>
          <a:xfrm>
            <a:off x="471900" y="1919075"/>
            <a:ext cx="3999900" cy="2710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rgbClr val="D2CB6C"/>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rgbClr val="95A39D"/>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rgbClr val="C89F5D"/>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accent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accent3"/>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accent4"/>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body" idx="2"/>
          </p:nvPr>
        </p:nvSpPr>
        <p:spPr>
          <a:xfrm>
            <a:off x="4694250" y="1919075"/>
            <a:ext cx="3999900" cy="2710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rgbClr val="D2CB6C"/>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rgbClr val="95A39D"/>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rgbClr val="C89F5D"/>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accent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accent3"/>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accent4"/>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sldNum" idx="12"/>
          </p:nvPr>
        </p:nvSpPr>
        <p:spPr>
          <a:xfrm>
            <a:off x="8523541" y="4695623"/>
            <a:ext cx="548700" cy="393525"/>
          </a:xfrm>
          <a:prstGeom prst="rect">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5" name="Google Shape;25;p3"/>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29" name="Google Shape;29;p4"/>
          <p:cNvSpPr txBox="1">
            <a:spLocks noGrp="1"/>
          </p:cNvSpPr>
          <p:nvPr>
            <p:ph type="body" idx="1"/>
          </p:nvPr>
        </p:nvSpPr>
        <p:spPr>
          <a:xfrm>
            <a:off x="457200" y="1151335"/>
            <a:ext cx="3657600" cy="479822"/>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100000"/>
              </a:lnSpc>
              <a:spcBef>
                <a:spcPts val="400"/>
              </a:spcBef>
              <a:spcAft>
                <a:spcPts val="0"/>
              </a:spcAft>
              <a:buClr>
                <a:schemeClr val="accent1"/>
              </a:buClr>
              <a:buSzPts val="2200"/>
              <a:buFont typeface="Arial"/>
              <a:buNone/>
              <a:defRPr sz="2000" b="1"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D2CB6C"/>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rgbClr val="95A39D"/>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rgbClr val="C89F5D"/>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accent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accent2"/>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accent3"/>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accent4"/>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body" idx="2"/>
          </p:nvPr>
        </p:nvSpPr>
        <p:spPr>
          <a:xfrm>
            <a:off x="457200" y="1631156"/>
            <a:ext cx="3657600" cy="296346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rgbClr val="C89F5D"/>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body" idx="3"/>
          </p:nvPr>
        </p:nvSpPr>
        <p:spPr>
          <a:xfrm>
            <a:off x="4419600" y="1151335"/>
            <a:ext cx="3657600" cy="479822"/>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100000"/>
              </a:lnSpc>
              <a:spcBef>
                <a:spcPts val="400"/>
              </a:spcBef>
              <a:spcAft>
                <a:spcPts val="0"/>
              </a:spcAft>
              <a:buClr>
                <a:schemeClr val="accent1"/>
              </a:buClr>
              <a:buSzPts val="2200"/>
              <a:buFont typeface="Arial"/>
              <a:buNone/>
              <a:defRPr sz="2000" b="1" i="0" u="none" strike="noStrike" cap="none">
                <a:solidFill>
                  <a:schemeClr val="dk2"/>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accent2"/>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D2CB6C"/>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rgbClr val="95A39D"/>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rgbClr val="C89F5D"/>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accent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accent2"/>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accent3"/>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accent4"/>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body" idx="4"/>
          </p:nvPr>
        </p:nvSpPr>
        <p:spPr>
          <a:xfrm>
            <a:off x="4419600" y="1631156"/>
            <a:ext cx="3657600" cy="296346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chemeClr val="accent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rgbClr val="C89F5D"/>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accent3"/>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 name="Google Shape;33;p4"/>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
        <p:cNvGrpSpPr/>
        <p:nvPr/>
      </p:nvGrpSpPr>
      <p:grpSpPr>
        <a:xfrm>
          <a:off x="0" y="0"/>
          <a:ext cx="0" cy="0"/>
          <a:chOff x="0" y="0"/>
          <a:chExt cx="0" cy="0"/>
        </a:xfrm>
      </p:grpSpPr>
      <p:sp>
        <p:nvSpPr>
          <p:cNvPr id="37" name="Google Shape;37;p5"/>
          <p:cNvSpPr txBox="1">
            <a:spLocks noGrp="1"/>
          </p:cNvSpPr>
          <p:nvPr>
            <p:ph type="ctrTitle"/>
          </p:nvPr>
        </p:nvSpPr>
        <p:spPr>
          <a:xfrm>
            <a:off x="685800" y="1428751"/>
            <a:ext cx="7543800" cy="1945481"/>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2"/>
              </a:buClr>
              <a:buSzPts val="1650"/>
              <a:buFont typeface="Cambria"/>
              <a:buNone/>
              <a:defRPr sz="6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38" name="Google Shape;38;p5"/>
          <p:cNvSpPr txBox="1">
            <a:spLocks noGrp="1"/>
          </p:cNvSpPr>
          <p:nvPr>
            <p:ph type="subTitle" idx="1"/>
          </p:nvPr>
        </p:nvSpPr>
        <p:spPr>
          <a:xfrm>
            <a:off x="685800" y="3429000"/>
            <a:ext cx="6461760" cy="800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00"/>
              </a:spcBef>
              <a:spcAft>
                <a:spcPts val="0"/>
              </a:spcAft>
              <a:buClr>
                <a:schemeClr val="accent1"/>
              </a:buClr>
              <a:buSzPts val="2200"/>
              <a:buFont typeface="Arial"/>
              <a:buNone/>
              <a:defRPr sz="2000" b="0" i="0" u="none" strike="noStrike" cap="none">
                <a:solidFill>
                  <a:srgbClr val="8C8B8A"/>
                </a:solidFill>
                <a:latin typeface="Calibri"/>
                <a:ea typeface="Calibri"/>
                <a:cs typeface="Calibri"/>
                <a:sym typeface="Calibri"/>
              </a:defRPr>
            </a:lvl1pPr>
            <a:lvl2pPr marL="457200" marR="0" lvl="1" indent="0" algn="ctr" rtl="0">
              <a:lnSpc>
                <a:spcPct val="100000"/>
              </a:lnSpc>
              <a:spcBef>
                <a:spcPts val="400"/>
              </a:spcBef>
              <a:spcAft>
                <a:spcPts val="0"/>
              </a:spcAft>
              <a:buClr>
                <a:schemeClr val="accent2"/>
              </a:buClr>
              <a:buSzPts val="2000"/>
              <a:buFont typeface="Arial"/>
              <a:buNone/>
              <a:defRPr sz="2000" b="0" i="0" u="none" strike="noStrike" cap="none">
                <a:solidFill>
                  <a:srgbClr val="8C8B8A"/>
                </a:solidFill>
                <a:latin typeface="Calibri"/>
                <a:ea typeface="Calibri"/>
                <a:cs typeface="Calibri"/>
                <a:sym typeface="Calibri"/>
              </a:defRPr>
            </a:lvl2pPr>
            <a:lvl3pPr marL="914400" marR="0" lvl="2" indent="0" algn="ctr" rtl="0">
              <a:lnSpc>
                <a:spcPct val="100000"/>
              </a:lnSpc>
              <a:spcBef>
                <a:spcPts val="360"/>
              </a:spcBef>
              <a:spcAft>
                <a:spcPts val="0"/>
              </a:spcAft>
              <a:buClr>
                <a:srgbClr val="D2CB6C"/>
              </a:buClr>
              <a:buSzPts val="1800"/>
              <a:buFont typeface="Arial"/>
              <a:buNone/>
              <a:defRPr sz="1800" b="0" i="0" u="none" strike="noStrike" cap="none">
                <a:solidFill>
                  <a:srgbClr val="8C8B8A"/>
                </a:solidFill>
                <a:latin typeface="Calibri"/>
                <a:ea typeface="Calibri"/>
                <a:cs typeface="Calibri"/>
                <a:sym typeface="Calibri"/>
              </a:defRPr>
            </a:lvl3pPr>
            <a:lvl4pPr marL="1371600" marR="0" lvl="3" indent="0" algn="ctr" rtl="0">
              <a:lnSpc>
                <a:spcPct val="100000"/>
              </a:lnSpc>
              <a:spcBef>
                <a:spcPts val="320"/>
              </a:spcBef>
              <a:spcAft>
                <a:spcPts val="0"/>
              </a:spcAft>
              <a:buClr>
                <a:srgbClr val="95A39D"/>
              </a:buClr>
              <a:buSzPts val="1600"/>
              <a:buFont typeface="Arial"/>
              <a:buNone/>
              <a:defRPr sz="1600" b="0" i="0" u="none" strike="noStrike" cap="none">
                <a:solidFill>
                  <a:srgbClr val="8C8B8A"/>
                </a:solidFill>
                <a:latin typeface="Calibri"/>
                <a:ea typeface="Calibri"/>
                <a:cs typeface="Calibri"/>
                <a:sym typeface="Calibri"/>
              </a:defRPr>
            </a:lvl4pPr>
            <a:lvl5pPr marL="1828800" marR="0" lvl="4" indent="0" algn="ctr" rtl="0">
              <a:lnSpc>
                <a:spcPct val="100000"/>
              </a:lnSpc>
              <a:spcBef>
                <a:spcPts val="280"/>
              </a:spcBef>
              <a:spcAft>
                <a:spcPts val="0"/>
              </a:spcAft>
              <a:buClr>
                <a:srgbClr val="C89F5D"/>
              </a:buClr>
              <a:buSzPts val="1400"/>
              <a:buFont typeface="Arial"/>
              <a:buNone/>
              <a:defRPr sz="1400" b="0" i="0" u="none" strike="noStrike" cap="none">
                <a:solidFill>
                  <a:srgbClr val="8C8B8A"/>
                </a:solidFill>
                <a:latin typeface="Calibri"/>
                <a:ea typeface="Calibri"/>
                <a:cs typeface="Calibri"/>
                <a:sym typeface="Calibri"/>
              </a:defRPr>
            </a:lvl5pPr>
            <a:lvl6pPr marL="2286000" marR="0" lvl="5" indent="0" algn="ctr" rtl="0">
              <a:lnSpc>
                <a:spcPct val="100000"/>
              </a:lnSpc>
              <a:spcBef>
                <a:spcPts val="280"/>
              </a:spcBef>
              <a:spcAft>
                <a:spcPts val="0"/>
              </a:spcAft>
              <a:buClr>
                <a:schemeClr val="accent1"/>
              </a:buClr>
              <a:buSzPts val="1400"/>
              <a:buFont typeface="Arial"/>
              <a:buNone/>
              <a:defRPr sz="1400" b="0" i="0" u="none" strike="noStrike" cap="none">
                <a:solidFill>
                  <a:srgbClr val="8C8B8A"/>
                </a:solidFill>
                <a:latin typeface="Calibri"/>
                <a:ea typeface="Calibri"/>
                <a:cs typeface="Calibri"/>
                <a:sym typeface="Calibri"/>
              </a:defRPr>
            </a:lvl6pPr>
            <a:lvl7pPr marL="2743200" marR="0" lvl="6" indent="0" algn="ctr" rtl="0">
              <a:lnSpc>
                <a:spcPct val="100000"/>
              </a:lnSpc>
              <a:spcBef>
                <a:spcPts val="280"/>
              </a:spcBef>
              <a:spcAft>
                <a:spcPts val="0"/>
              </a:spcAft>
              <a:buClr>
                <a:schemeClr val="accent2"/>
              </a:buClr>
              <a:buSzPts val="1400"/>
              <a:buFont typeface="Arial"/>
              <a:buNone/>
              <a:defRPr sz="1400" b="0" i="0" u="none" strike="noStrike" cap="none">
                <a:solidFill>
                  <a:srgbClr val="8C8B8A"/>
                </a:solidFill>
                <a:latin typeface="Calibri"/>
                <a:ea typeface="Calibri"/>
                <a:cs typeface="Calibri"/>
                <a:sym typeface="Calibri"/>
              </a:defRPr>
            </a:lvl7pPr>
            <a:lvl8pPr marL="3200400" marR="0" lvl="7" indent="0" algn="ctr" rtl="0">
              <a:lnSpc>
                <a:spcPct val="100000"/>
              </a:lnSpc>
              <a:spcBef>
                <a:spcPts val="280"/>
              </a:spcBef>
              <a:spcAft>
                <a:spcPts val="0"/>
              </a:spcAft>
              <a:buClr>
                <a:schemeClr val="accent3"/>
              </a:buClr>
              <a:buSzPts val="1400"/>
              <a:buFont typeface="Arial"/>
              <a:buNone/>
              <a:defRPr sz="1400" b="0" i="0" u="none" strike="noStrike" cap="none">
                <a:solidFill>
                  <a:srgbClr val="8C8B8A"/>
                </a:solidFill>
                <a:latin typeface="Calibri"/>
                <a:ea typeface="Calibri"/>
                <a:cs typeface="Calibri"/>
                <a:sym typeface="Calibri"/>
              </a:defRPr>
            </a:lvl8pPr>
            <a:lvl9pPr marL="3657600" marR="0" lvl="8" indent="0" algn="ctr" rtl="0">
              <a:lnSpc>
                <a:spcPct val="100000"/>
              </a:lnSpc>
              <a:spcBef>
                <a:spcPts val="280"/>
              </a:spcBef>
              <a:spcAft>
                <a:spcPts val="0"/>
              </a:spcAft>
              <a:buClr>
                <a:schemeClr val="accent4"/>
              </a:buClr>
              <a:buSzPts val="1400"/>
              <a:buFont typeface="Arial"/>
              <a:buNone/>
              <a:defRPr sz="1400" b="0" i="0" u="none" strike="noStrike" cap="none">
                <a:solidFill>
                  <a:srgbClr val="8C8B8A"/>
                </a:solidFill>
                <a:latin typeface="Calibri"/>
                <a:ea typeface="Calibri"/>
                <a:cs typeface="Calibri"/>
                <a:sym typeface="Calibri"/>
              </a:defRPr>
            </a:lvl9pPr>
          </a:lstStyle>
          <a:p>
            <a:endParaRPr/>
          </a:p>
        </p:txBody>
      </p:sp>
      <p:sp>
        <p:nvSpPr>
          <p:cNvPr id="39" name="Google Shape;39;p5"/>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44" name="Google Shape;44;p6"/>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5" name="Google Shape;45;p6"/>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rot="5400000">
            <a:off x="5311378" y="1524000"/>
            <a:ext cx="4388644" cy="1752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49" name="Google Shape;49;p7"/>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C89F5D"/>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0" name="Google Shape;50;p7"/>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1" name="Google Shape;51;p7"/>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2" name="Google Shape;52;p7"/>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55" name="Google Shape;55;p8"/>
          <p:cNvSpPr txBox="1">
            <a:spLocks noGrp="1"/>
          </p:cNvSpPr>
          <p:nvPr>
            <p:ph type="body" idx="1"/>
          </p:nvPr>
        </p:nvSpPr>
        <p:spPr>
          <a:xfrm rot="5400000">
            <a:off x="2466975" y="-809625"/>
            <a:ext cx="3600450" cy="76200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C89F5D"/>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 name="Google Shape;56;p8"/>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8"/>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301752" y="4121458"/>
            <a:ext cx="7772400" cy="44597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2"/>
              </a:buClr>
              <a:buSzPts val="1400"/>
              <a:buFont typeface="Cambria"/>
              <a:buNone/>
              <a:defRPr sz="2200" b="1"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61" name="Google Shape;61;p9"/>
          <p:cNvSpPr>
            <a:spLocks noGrp="1"/>
          </p:cNvSpPr>
          <p:nvPr>
            <p:ph type="pic" idx="2"/>
          </p:nvPr>
        </p:nvSpPr>
        <p:spPr>
          <a:xfrm>
            <a:off x="0" y="0"/>
            <a:ext cx="8458200" cy="4114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640"/>
              </a:spcBef>
              <a:spcAft>
                <a:spcPts val="0"/>
              </a:spcAft>
              <a:buClr>
                <a:schemeClr val="accent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rgbClr val="D2CB6C"/>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rgbClr val="95A39D"/>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rgbClr val="C89F5D"/>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2"/>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3"/>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4"/>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1"/>
          </p:nvPr>
        </p:nvSpPr>
        <p:spPr>
          <a:xfrm>
            <a:off x="301752" y="4572000"/>
            <a:ext cx="7772400" cy="459486"/>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320"/>
              </a:spcBef>
              <a:spcAft>
                <a:spcPts val="0"/>
              </a:spcAft>
              <a:buClr>
                <a:schemeClr val="accent1"/>
              </a:buClr>
              <a:buSzPts val="22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D2CB6C"/>
              </a:buClr>
              <a:buSzPts val="18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rgbClr val="95A39D"/>
              </a:buClr>
              <a:buSzPts val="16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rgbClr val="C89F5D"/>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4"/>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Google Shape;63;p9"/>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4" name="Google Shape;64;p9"/>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304801" y="4121658"/>
            <a:ext cx="7772400" cy="44577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2"/>
              </a:buClr>
              <a:buSzPts val="1400"/>
              <a:buFont typeface="Cambria"/>
              <a:buNone/>
              <a:defRPr sz="2200" b="1"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68" name="Google Shape;68;p10"/>
          <p:cNvSpPr txBox="1">
            <a:spLocks noGrp="1"/>
          </p:cNvSpPr>
          <p:nvPr>
            <p:ph type="body" idx="1"/>
          </p:nvPr>
        </p:nvSpPr>
        <p:spPr>
          <a:xfrm>
            <a:off x="304800" y="4572000"/>
            <a:ext cx="7772401" cy="4572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320"/>
              </a:spcBef>
              <a:spcAft>
                <a:spcPts val="0"/>
              </a:spcAft>
              <a:buClr>
                <a:schemeClr val="accent1"/>
              </a:buClr>
              <a:buSzPts val="22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accent2"/>
              </a:buClr>
              <a:buSzPts val="20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rgbClr val="D2CB6C"/>
              </a:buClr>
              <a:buSzPts val="18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rgbClr val="95A39D"/>
              </a:buClr>
              <a:buSzPts val="16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rgbClr val="C89F5D"/>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accent1"/>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accent2"/>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accent3"/>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accent4"/>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2"/>
          </p:nvPr>
        </p:nvSpPr>
        <p:spPr>
          <a:xfrm>
            <a:off x="304800" y="285750"/>
            <a:ext cx="7772400" cy="370713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C89F5D"/>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 name="Google Shape;70;p10"/>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1" name="Google Shape;71;p10"/>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1pPr>
            <a:lvl2pPr marL="0" marR="0" lvl="1"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2pPr>
            <a:lvl3pPr marL="0" marR="0" lvl="2"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3pPr>
            <a:lvl4pPr marL="0" marR="0" lvl="3"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4pPr>
            <a:lvl5pPr marL="0" marR="0" lvl="4"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5pPr>
            <a:lvl6pPr marL="457200" marR="0" lvl="5"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6pPr>
            <a:lvl7pPr marL="914400" marR="0" lvl="6"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7pPr>
            <a:lvl8pPr marL="1371600" marR="0" lvl="7"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8pPr>
            <a:lvl9pPr marL="1828800" marR="0" lvl="8" indent="0" algn="l" rtl="0">
              <a:spcBef>
                <a:spcPts val="0"/>
              </a:spcBef>
              <a:spcAft>
                <a:spcPts val="0"/>
              </a:spcAft>
              <a:buClr>
                <a:schemeClr val="dk2"/>
              </a:buClr>
              <a:buSzPts val="1400"/>
              <a:buFont typeface="Cambria"/>
              <a:buNone/>
              <a:defRPr sz="4600" b="0" i="0" u="none" strike="noStrike" cap="none">
                <a:solidFill>
                  <a:schemeClr val="dk2"/>
                </a:solidFill>
                <a:latin typeface="Cambria"/>
                <a:ea typeface="Cambria"/>
                <a:cs typeface="Cambria"/>
                <a:sym typeface="Cambria"/>
              </a:defRPr>
            </a:lvl9pPr>
          </a:lstStyle>
          <a:p>
            <a:endParaRPr/>
          </a:p>
        </p:txBody>
      </p:sp>
      <p:sp>
        <p:nvSpPr>
          <p:cNvPr id="11" name="Google Shape;11;p1"/>
          <p:cNvSpPr txBox="1">
            <a:spLocks noGrp="1"/>
          </p:cNvSpPr>
          <p:nvPr>
            <p:ph type="body" idx="1"/>
          </p:nvPr>
        </p:nvSpPr>
        <p:spPr>
          <a:xfrm>
            <a:off x="457200" y="1200150"/>
            <a:ext cx="7620000" cy="360045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D2CB6C"/>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rgbClr val="95A39D"/>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C89F5D"/>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p:nvPr/>
        </p:nvSpPr>
        <p:spPr>
          <a:xfrm>
            <a:off x="8458200" y="0"/>
            <a:ext cx="6858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sp>
        <p:nvSpPr>
          <p:cNvPr id="13" name="Google Shape;13;p1"/>
          <p:cNvSpPr txBox="1"/>
          <p:nvPr/>
        </p:nvSpPr>
        <p:spPr>
          <a:xfrm>
            <a:off x="8458200" y="4114800"/>
            <a:ext cx="685800" cy="5143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50"/>
              <a:buFont typeface="Arial"/>
              <a:buNone/>
            </a:pPr>
            <a:endParaRPr sz="1800" b="0" i="0" u="none" strike="noStrike" cap="none">
              <a:solidFill>
                <a:schemeClr val="dk1"/>
              </a:solidFill>
              <a:latin typeface="Arial"/>
              <a:ea typeface="Arial"/>
              <a:cs typeface="Arial"/>
              <a:sym typeface="Arial"/>
            </a:endParaRPr>
          </a:p>
        </p:txBody>
      </p:sp>
      <p:sp>
        <p:nvSpPr>
          <p:cNvPr id="14" name="Google Shape;14;p1"/>
          <p:cNvSpPr>
            <a:spLocks noGrp="1"/>
          </p:cNvSpPr>
          <p:nvPr>
            <p:ph type="sldNum" idx="12"/>
          </p:nvPr>
        </p:nvSpPr>
        <p:spPr>
          <a:xfrm>
            <a:off x="8531226" y="4236244"/>
            <a:ext cx="549275" cy="297656"/>
          </a:xfrm>
          <a:prstGeom prst="bracketPair">
            <a:avLst/>
          </a:prstGeom>
          <a:noFill/>
          <a:ln w="19050" cap="flat" cmpd="sng">
            <a:solidFill>
              <a:srgbClr val="FFFFFF"/>
            </a:solidFill>
            <a:prstDash val="solid"/>
            <a:miter lim="8000"/>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1pPr>
            <a:lvl2pPr marL="0" marR="0" lvl="1"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2pPr>
            <a:lvl3pPr marL="0" marR="0" lvl="2"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3pPr>
            <a:lvl4pPr marL="0" marR="0" lvl="3"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4pPr>
            <a:lvl5pPr marL="0" marR="0" lvl="4"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5pPr>
            <a:lvl6pPr marL="0" marR="0" lvl="5"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6pPr>
            <a:lvl7pPr marL="0" marR="0" lvl="6"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7pPr>
            <a:lvl8pPr marL="0" marR="0" lvl="7"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8pPr>
            <a:lvl9pPr marL="0" marR="0" lvl="8" indent="0" algn="ctr" rtl="0">
              <a:lnSpc>
                <a:spcPct val="100000"/>
              </a:lnSpc>
              <a:spcBef>
                <a:spcPts val="0"/>
              </a:spcBef>
              <a:spcAft>
                <a:spcPts val="0"/>
              </a:spcAft>
              <a:buClr>
                <a:srgbClr val="FFFFFF"/>
              </a:buClr>
              <a:buSzPts val="45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1"/>
          <p:cNvSpPr txBox="1">
            <a:spLocks noGrp="1"/>
          </p:cNvSpPr>
          <p:nvPr>
            <p:ph type="ftr" idx="11"/>
          </p:nvPr>
        </p:nvSpPr>
        <p:spPr>
          <a:xfrm rot="-5400000">
            <a:off x="7883326" y="2991048"/>
            <a:ext cx="1775222"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dt" idx="10"/>
          </p:nvPr>
        </p:nvSpPr>
        <p:spPr>
          <a:xfrm rot="-5400000">
            <a:off x="7856537" y="1189038"/>
            <a:ext cx="18288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Users/coachjg129/Downloads/Physical%20Examination%20Form%202021.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Athletic%20and%20Activities%20Handbook%20-%20Final%20(1).pd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enry.k12.va.us/Domain/32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brynn.whetzel@gmail.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57200"/>
            <a:ext cx="82296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CC"/>
              </a:buClr>
              <a:buSzPts val="900"/>
              <a:buFont typeface="Arial Black"/>
              <a:buNone/>
            </a:pPr>
            <a:br>
              <a:rPr lang="en-US" sz="3600" dirty="0">
                <a:solidFill>
                  <a:srgbClr val="0000CC"/>
                </a:solidFill>
                <a:latin typeface="Arial Black"/>
                <a:ea typeface="Arial Black"/>
                <a:cs typeface="Arial Black"/>
                <a:sym typeface="Arial Black"/>
              </a:rPr>
            </a:br>
            <a:br>
              <a:rPr lang="en-US" sz="3600" dirty="0">
                <a:solidFill>
                  <a:srgbClr val="0000CC"/>
                </a:solidFill>
                <a:latin typeface="Arial Black"/>
                <a:ea typeface="Arial Black"/>
                <a:cs typeface="Arial Black"/>
                <a:sym typeface="Arial Black"/>
              </a:rPr>
            </a:br>
            <a:r>
              <a:rPr lang="en-US" sz="3600" dirty="0">
                <a:solidFill>
                  <a:srgbClr val="0000CC"/>
                </a:solidFill>
                <a:latin typeface="Arial Black"/>
                <a:ea typeface="Arial Black"/>
                <a:cs typeface="Arial Black"/>
                <a:sym typeface="Arial Black"/>
              </a:rPr>
              <a:t>BASSETT </a:t>
            </a:r>
            <a:r>
              <a:rPr lang="en-US" sz="3600" b="0" i="0" u="none" strike="noStrike" cap="none" dirty="0">
                <a:solidFill>
                  <a:srgbClr val="0000CC"/>
                </a:solidFill>
                <a:latin typeface="Arial Black"/>
                <a:ea typeface="Arial Black"/>
                <a:cs typeface="Arial Black"/>
                <a:sym typeface="Arial Black"/>
              </a:rPr>
              <a:t>HIGH SCHOOL</a:t>
            </a:r>
            <a:br>
              <a:rPr lang="en-US" sz="3600" dirty="0">
                <a:solidFill>
                  <a:srgbClr val="0000CC"/>
                </a:solidFill>
                <a:latin typeface="Arial Black"/>
                <a:ea typeface="Arial Black"/>
                <a:cs typeface="Arial Black"/>
                <a:sym typeface="Arial Black"/>
              </a:rPr>
            </a:br>
            <a:r>
              <a:rPr lang="en-US" sz="3600" b="0" i="0" u="none" strike="noStrike" cap="none" dirty="0">
                <a:solidFill>
                  <a:srgbClr val="0000CC"/>
                </a:solidFill>
                <a:latin typeface="Arial Black"/>
                <a:ea typeface="Arial Black"/>
                <a:cs typeface="Arial Black"/>
                <a:sym typeface="Arial Black"/>
              </a:rPr>
              <a:t> 2022-2023</a:t>
            </a:r>
            <a:br>
              <a:rPr lang="en-US" sz="3600" b="0" i="0" u="none" strike="noStrike" cap="none" dirty="0">
                <a:solidFill>
                  <a:srgbClr val="0000CC"/>
                </a:solidFill>
                <a:latin typeface="Arial Black"/>
                <a:ea typeface="Arial Black"/>
                <a:cs typeface="Arial Black"/>
                <a:sym typeface="Arial Black"/>
              </a:rPr>
            </a:br>
            <a:r>
              <a:rPr lang="en-US" sz="3600" b="0" i="0" u="none" strike="noStrike" cap="none" dirty="0">
                <a:solidFill>
                  <a:srgbClr val="0000CC"/>
                </a:solidFill>
                <a:latin typeface="Arial Black"/>
                <a:ea typeface="Arial Black"/>
                <a:cs typeface="Arial Black"/>
                <a:sym typeface="Arial Black"/>
              </a:rPr>
              <a:t>ATHLETIC DEPT. </a:t>
            </a:r>
            <a:br>
              <a:rPr lang="en-US" sz="3600" b="0" i="0" u="none" strike="noStrike" cap="none" dirty="0">
                <a:solidFill>
                  <a:srgbClr val="0000CC"/>
                </a:solidFill>
                <a:latin typeface="Arial Black"/>
                <a:ea typeface="Arial Black"/>
                <a:cs typeface="Arial Black"/>
                <a:sym typeface="Arial Black"/>
              </a:rPr>
            </a:br>
            <a:r>
              <a:rPr lang="en-US" sz="3600" b="0" i="0" u="none" strike="noStrike" cap="none" dirty="0">
                <a:solidFill>
                  <a:srgbClr val="0000CC"/>
                </a:solidFill>
                <a:latin typeface="Arial Black"/>
                <a:ea typeface="Arial Black"/>
                <a:cs typeface="Arial Black"/>
                <a:sym typeface="Arial Black"/>
              </a:rPr>
              <a:t>PARENT MEETING</a:t>
            </a:r>
            <a:endParaRPr dirty="0"/>
          </a:p>
        </p:txBody>
      </p:sp>
      <p:pic>
        <p:nvPicPr>
          <p:cNvPr id="4" name="Picture 3">
            <a:extLst>
              <a:ext uri="{FF2B5EF4-FFF2-40B4-BE49-F238E27FC236}">
                <a16:creationId xmlns:a16="http://schemas.microsoft.com/office/drawing/2014/main" id="{B04A853A-A8B6-2B44-966C-1F932F1DEB0C}"/>
              </a:ext>
            </a:extLst>
          </p:cNvPr>
          <p:cNvPicPr>
            <a:picLocks noChangeAspect="1"/>
          </p:cNvPicPr>
          <p:nvPr/>
        </p:nvPicPr>
        <p:blipFill>
          <a:blip r:embed="rId3"/>
          <a:stretch>
            <a:fillRect/>
          </a:stretch>
        </p:blipFill>
        <p:spPr>
          <a:xfrm>
            <a:off x="3435350" y="3000375"/>
            <a:ext cx="1663700" cy="1168400"/>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457200" y="0"/>
            <a:ext cx="7620000" cy="106322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0" i="0" u="none" strike="noStrike" cap="none" dirty="0">
                <a:solidFill>
                  <a:srgbClr val="0000FF"/>
                </a:solidFill>
                <a:latin typeface="Cambria"/>
                <a:ea typeface="Cambria"/>
                <a:cs typeface="Cambria"/>
                <a:sym typeface="Cambria"/>
              </a:rPr>
              <a:t>Eligibility</a:t>
            </a:r>
            <a:endParaRPr dirty="0"/>
          </a:p>
        </p:txBody>
      </p:sp>
      <p:sp>
        <p:nvSpPr>
          <p:cNvPr id="245" name="Google Shape;245;p36"/>
          <p:cNvSpPr txBox="1">
            <a:spLocks noGrp="1"/>
          </p:cNvSpPr>
          <p:nvPr>
            <p:ph type="body" idx="1"/>
          </p:nvPr>
        </p:nvSpPr>
        <p:spPr>
          <a:xfrm>
            <a:off x="114300" y="774954"/>
            <a:ext cx="8305800" cy="428625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1600"/>
              <a:buFont typeface="Arial"/>
              <a:buChar char="•"/>
            </a:pPr>
            <a:r>
              <a:rPr lang="en-US" sz="1600" b="1" i="0" u="none" strike="noStrike" cap="none" dirty="0">
                <a:solidFill>
                  <a:srgbClr val="0000CC"/>
                </a:solidFill>
                <a:latin typeface="Calibri"/>
                <a:ea typeface="Calibri"/>
                <a:cs typeface="Calibri"/>
                <a:sym typeface="Calibri"/>
              </a:rPr>
              <a:t>SCHOLASTIC   - Enrolled in </a:t>
            </a:r>
            <a:r>
              <a:rPr lang="en-US" sz="1600" b="1" dirty="0">
                <a:solidFill>
                  <a:srgbClr val="0000CC"/>
                </a:solidFill>
              </a:rPr>
              <a:t>&amp; </a:t>
            </a:r>
            <a:r>
              <a:rPr lang="en-US" sz="1600" b="1" i="0" u="none" strike="noStrike" cap="none" dirty="0">
                <a:solidFill>
                  <a:srgbClr val="0000CC"/>
                </a:solidFill>
                <a:latin typeface="Calibri"/>
                <a:ea typeface="Calibri"/>
                <a:cs typeface="Calibri"/>
                <a:sym typeface="Calibri"/>
              </a:rPr>
              <a:t>have passed </a:t>
            </a:r>
            <a:r>
              <a:rPr lang="en-US" sz="1600" b="1" dirty="0">
                <a:solidFill>
                  <a:srgbClr val="F68027"/>
                </a:solidFill>
              </a:rPr>
              <a:t>THREE</a:t>
            </a:r>
            <a:r>
              <a:rPr lang="en-US" dirty="0">
                <a:solidFill>
                  <a:srgbClr val="F68027"/>
                </a:solidFill>
              </a:rPr>
              <a:t> </a:t>
            </a:r>
            <a:r>
              <a:rPr lang="en-US" sz="1600" b="1" i="0" u="none" strike="noStrike" cap="none" dirty="0">
                <a:solidFill>
                  <a:srgbClr val="0000CC"/>
                </a:solidFill>
                <a:latin typeface="Calibri"/>
                <a:ea typeface="Calibri"/>
                <a:cs typeface="Calibri"/>
                <a:sym typeface="Calibri"/>
              </a:rPr>
              <a:t>subjects the preceding year or semester,</a:t>
            </a:r>
          </a:p>
          <a:p>
            <a:pPr marL="114300" marR="0" lvl="0" indent="0" algn="l" rtl="0">
              <a:lnSpc>
                <a:spcPct val="100000"/>
              </a:lnSpc>
              <a:spcBef>
                <a:spcPts val="0"/>
              </a:spcBef>
              <a:spcAft>
                <a:spcPts val="0"/>
              </a:spcAft>
              <a:buClr>
                <a:schemeClr val="accent1"/>
              </a:buClr>
              <a:buSzPts val="1600"/>
              <a:buNone/>
            </a:pPr>
            <a:r>
              <a:rPr lang="en-US" sz="1600" b="1" dirty="0">
                <a:solidFill>
                  <a:srgbClr val="0000CC"/>
                </a:solidFill>
              </a:rPr>
              <a:t>	</a:t>
            </a:r>
            <a:r>
              <a:rPr lang="en-US" sz="1600" b="1" i="0" u="none" strike="noStrike" cap="none" dirty="0">
                <a:solidFill>
                  <a:srgbClr val="F68027"/>
                </a:solidFill>
                <a:sym typeface="Calibri"/>
              </a:rPr>
              <a:t>HC uses every grading term.</a:t>
            </a:r>
          </a:p>
          <a:p>
            <a:pPr marL="342900" marR="0" lvl="0" indent="-228600" algn="l" rtl="0">
              <a:lnSpc>
                <a:spcPct val="100000"/>
              </a:lnSpc>
              <a:spcBef>
                <a:spcPts val="360"/>
              </a:spcBef>
              <a:spcAft>
                <a:spcPts val="0"/>
              </a:spcAft>
              <a:buClr>
                <a:schemeClr val="accent1"/>
              </a:buClr>
              <a:buSzPts val="400"/>
              <a:buFont typeface="Arial"/>
              <a:buNone/>
            </a:pPr>
            <a:r>
              <a:rPr lang="en-US" dirty="0">
                <a:solidFill>
                  <a:srgbClr val="F68027"/>
                </a:solidFill>
              </a:rPr>
              <a:t>		</a:t>
            </a:r>
            <a:r>
              <a:rPr lang="en-US" sz="1600" b="1" dirty="0">
                <a:solidFill>
                  <a:srgbClr val="3143D7"/>
                </a:solidFill>
              </a:rPr>
              <a:t>Bengal Tech enrollment is calculated different due to year long courses of two in</a:t>
            </a:r>
          </a:p>
          <a:p>
            <a:pPr marL="342900" marR="0" lvl="0" indent="-228600" algn="l" rtl="0">
              <a:lnSpc>
                <a:spcPct val="100000"/>
              </a:lnSpc>
              <a:spcBef>
                <a:spcPts val="360"/>
              </a:spcBef>
              <a:spcAft>
                <a:spcPts val="0"/>
              </a:spcAft>
              <a:buClr>
                <a:schemeClr val="accent1"/>
              </a:buClr>
              <a:buSzPts val="400"/>
              <a:buFont typeface="Arial"/>
              <a:buNone/>
            </a:pPr>
            <a:r>
              <a:rPr lang="en-US" sz="1600" b="1" dirty="0">
                <a:solidFill>
                  <a:srgbClr val="3143D7"/>
                </a:solidFill>
              </a:rPr>
              <a:t>			 most cases.   </a:t>
            </a:r>
            <a:r>
              <a:rPr lang="en-US" sz="1200" b="1" dirty="0">
                <a:solidFill>
                  <a:srgbClr val="F68027"/>
                </a:solidFill>
              </a:rPr>
              <a:t>See Mr. Gilbert for clarification if needed.</a:t>
            </a:r>
            <a:endParaRPr sz="1600" b="1" dirty="0">
              <a:solidFill>
                <a:srgbClr val="F68027"/>
              </a:solidFill>
            </a:endParaRPr>
          </a:p>
          <a:p>
            <a:pPr marL="342900" marR="0" lvl="0" indent="-228600" algn="l" rtl="0">
              <a:lnSpc>
                <a:spcPct val="100000"/>
              </a:lnSpc>
              <a:spcBef>
                <a:spcPts val="360"/>
              </a:spcBef>
              <a:spcAft>
                <a:spcPts val="0"/>
              </a:spcAft>
              <a:buClr>
                <a:schemeClr val="accent1"/>
              </a:buClr>
              <a:buSzPts val="1600"/>
              <a:buFont typeface="Arial"/>
              <a:buChar char="•"/>
            </a:pPr>
            <a:r>
              <a:rPr lang="en-US" sz="1600" b="1" i="0" u="none" strike="noStrike" cap="none" dirty="0">
                <a:solidFill>
                  <a:srgbClr val="0000CC"/>
                </a:solidFill>
                <a:latin typeface="Calibri"/>
                <a:ea typeface="Calibri"/>
                <a:cs typeface="Calibri"/>
                <a:sym typeface="Calibri"/>
              </a:rPr>
              <a:t>GOOD STANDING – Be in good standing</a:t>
            </a:r>
            <a:r>
              <a:rPr lang="en-US" dirty="0"/>
              <a:t> </a:t>
            </a:r>
            <a:r>
              <a:rPr lang="en-US" sz="1600" b="1" i="0" u="none" strike="noStrike" cap="none" dirty="0">
                <a:solidFill>
                  <a:srgbClr val="0000CC"/>
                </a:solidFill>
                <a:latin typeface="Calibri"/>
                <a:ea typeface="Calibri"/>
                <a:cs typeface="Calibri"/>
                <a:sym typeface="Calibri"/>
              </a:rPr>
              <a:t>with </a:t>
            </a:r>
            <a:r>
              <a:rPr lang="en-US" sz="1600" b="1" dirty="0">
                <a:solidFill>
                  <a:srgbClr val="0000CC"/>
                </a:solidFill>
              </a:rPr>
              <a:t>Bassett</a:t>
            </a:r>
            <a:r>
              <a:rPr lang="en-US" sz="1600" b="1" i="0" u="none" strike="noStrike" cap="none" dirty="0">
                <a:solidFill>
                  <a:srgbClr val="0000CC"/>
                </a:solidFill>
                <a:latin typeface="Calibri"/>
                <a:ea typeface="Calibri"/>
                <a:cs typeface="Calibri"/>
                <a:sym typeface="Calibri"/>
              </a:rPr>
              <a:t> High School.</a:t>
            </a:r>
            <a:endParaRPr dirty="0"/>
          </a:p>
          <a:p>
            <a:pPr marL="342900" marR="0" lvl="0" indent="-228600" algn="l" rtl="0">
              <a:lnSpc>
                <a:spcPct val="100000"/>
              </a:lnSpc>
              <a:spcBef>
                <a:spcPts val="360"/>
              </a:spcBef>
              <a:spcAft>
                <a:spcPts val="0"/>
              </a:spcAft>
              <a:buClr>
                <a:schemeClr val="accent1"/>
              </a:buClr>
              <a:buSzPts val="1600"/>
              <a:buFont typeface="Arial"/>
              <a:buChar char="•"/>
            </a:pPr>
            <a:r>
              <a:rPr lang="en-US" sz="1600" b="1" i="0" u="none" strike="noStrike" cap="none" dirty="0">
                <a:solidFill>
                  <a:srgbClr val="0000CC"/>
                </a:solidFill>
                <a:latin typeface="Calibri"/>
                <a:ea typeface="Calibri"/>
                <a:cs typeface="Calibri"/>
                <a:sym typeface="Calibri"/>
              </a:rPr>
              <a:t>PHYSICAL EXAM – The </a:t>
            </a:r>
            <a:r>
              <a:rPr lang="en-US" sz="1600" b="1" dirty="0">
                <a:solidFill>
                  <a:srgbClr val="0000CC"/>
                </a:solidFill>
              </a:rPr>
              <a:t>2022 - 2023</a:t>
            </a:r>
            <a:r>
              <a:rPr lang="en-US" sz="1600" b="1" i="0" u="none" strike="noStrike" cap="none" dirty="0">
                <a:solidFill>
                  <a:srgbClr val="0000CC"/>
                </a:solidFill>
                <a:latin typeface="Calibri"/>
                <a:ea typeface="Calibri"/>
                <a:cs typeface="Calibri"/>
                <a:sym typeface="Calibri"/>
              </a:rPr>
              <a:t> VHSL physical</a:t>
            </a:r>
            <a:endParaRPr dirty="0"/>
          </a:p>
          <a:p>
            <a:pPr marL="342900" marR="0" lvl="0" indent="-228600" algn="l" rtl="0">
              <a:lnSpc>
                <a:spcPct val="100000"/>
              </a:lnSpc>
              <a:spcBef>
                <a:spcPts val="360"/>
              </a:spcBef>
              <a:spcAft>
                <a:spcPts val="0"/>
              </a:spcAft>
              <a:buClr>
                <a:schemeClr val="accent1"/>
              </a:buClr>
              <a:buSzPts val="400"/>
              <a:buFont typeface="Arial"/>
              <a:buNone/>
            </a:pPr>
            <a:r>
              <a:rPr lang="en-US" sz="1600" b="1" i="0" u="none" strike="noStrike" cap="none" dirty="0">
                <a:solidFill>
                  <a:srgbClr val="0000CC"/>
                </a:solidFill>
                <a:latin typeface="Calibri"/>
                <a:ea typeface="Calibri"/>
                <a:cs typeface="Calibri"/>
                <a:sym typeface="Calibri"/>
              </a:rPr>
              <a:t>            form must be on file with the athletic </a:t>
            </a:r>
            <a:r>
              <a:rPr lang="en-US" sz="1600" b="1" dirty="0">
                <a:solidFill>
                  <a:srgbClr val="0000CC"/>
                </a:solidFill>
              </a:rPr>
              <a:t>director</a:t>
            </a:r>
            <a:r>
              <a:rPr lang="en-US" sz="1600" b="1" i="0" u="none" strike="noStrike" cap="none" dirty="0">
                <a:solidFill>
                  <a:srgbClr val="0000CC"/>
                </a:solidFill>
                <a:latin typeface="Calibri"/>
                <a:ea typeface="Calibri"/>
                <a:cs typeface="Calibri"/>
                <a:sym typeface="Calibri"/>
              </a:rPr>
              <a:t> prior</a:t>
            </a:r>
            <a:endParaRPr dirty="0"/>
          </a:p>
          <a:p>
            <a:pPr marL="342900" marR="0" lvl="0" indent="-228600" algn="l" rtl="0">
              <a:lnSpc>
                <a:spcPct val="100000"/>
              </a:lnSpc>
              <a:spcBef>
                <a:spcPts val="360"/>
              </a:spcBef>
              <a:spcAft>
                <a:spcPts val="0"/>
              </a:spcAft>
              <a:buClr>
                <a:schemeClr val="accent1"/>
              </a:buClr>
              <a:buSzPts val="400"/>
              <a:buFont typeface="Arial"/>
              <a:buNone/>
            </a:pPr>
            <a:r>
              <a:rPr lang="en-US" sz="1600" b="1" i="0" u="none" strike="noStrike" cap="none" dirty="0">
                <a:solidFill>
                  <a:srgbClr val="0000CC"/>
                </a:solidFill>
                <a:latin typeface="Calibri"/>
                <a:ea typeface="Calibri"/>
                <a:cs typeface="Calibri"/>
                <a:sym typeface="Calibri"/>
              </a:rPr>
              <a:t>            to the athlete’s first practice, dated after May 1</a:t>
            </a:r>
            <a:r>
              <a:rPr lang="en-US" sz="1600" b="1" i="0" u="none" strike="noStrike" cap="none" baseline="30000" dirty="0">
                <a:solidFill>
                  <a:srgbClr val="0000CC"/>
                </a:solidFill>
                <a:latin typeface="Calibri"/>
                <a:ea typeface="Calibri"/>
                <a:cs typeface="Calibri"/>
                <a:sym typeface="Calibri"/>
              </a:rPr>
              <a:t>st</a:t>
            </a:r>
            <a:r>
              <a:rPr lang="en-US" sz="1600" b="1" i="0" u="none" strike="noStrike" cap="none" dirty="0">
                <a:solidFill>
                  <a:srgbClr val="0000CC"/>
                </a:solidFill>
                <a:latin typeface="Calibri"/>
                <a:ea typeface="Calibri"/>
                <a:cs typeface="Calibri"/>
                <a:sym typeface="Calibri"/>
              </a:rPr>
              <a:t>, 2023.</a:t>
            </a:r>
          </a:p>
          <a:p>
            <a:pPr marL="342900" marR="0" lvl="0" indent="-228600" algn="l" rtl="0">
              <a:lnSpc>
                <a:spcPct val="100000"/>
              </a:lnSpc>
              <a:spcBef>
                <a:spcPts val="360"/>
              </a:spcBef>
              <a:spcAft>
                <a:spcPts val="0"/>
              </a:spcAft>
              <a:buClr>
                <a:schemeClr val="accent1"/>
              </a:buClr>
              <a:buSzPts val="400"/>
              <a:buFont typeface="Arial"/>
              <a:buNone/>
            </a:pPr>
            <a:r>
              <a:rPr lang="en-US" sz="1400" dirty="0"/>
              <a:t>				</a:t>
            </a:r>
            <a:r>
              <a:rPr lang="en-US" sz="1400" b="1" dirty="0">
                <a:solidFill>
                  <a:srgbClr val="F68027"/>
                </a:solidFill>
                <a:hlinkClick r:id="rId3"/>
              </a:rPr>
              <a:t>Physical Form linked here</a:t>
            </a:r>
            <a:endParaRPr sz="1400" b="1" dirty="0">
              <a:solidFill>
                <a:srgbClr val="F68027"/>
              </a:solidFill>
            </a:endParaRPr>
          </a:p>
          <a:p>
            <a:pPr marL="342900" marR="0" lvl="0" indent="-228600" algn="l" rtl="0">
              <a:lnSpc>
                <a:spcPct val="100000"/>
              </a:lnSpc>
              <a:spcBef>
                <a:spcPts val="360"/>
              </a:spcBef>
              <a:spcAft>
                <a:spcPts val="0"/>
              </a:spcAft>
              <a:buClr>
                <a:schemeClr val="accent1"/>
              </a:buClr>
              <a:buSzPts val="1600"/>
              <a:buFont typeface="Arial"/>
              <a:buChar char="•"/>
            </a:pPr>
            <a:r>
              <a:rPr lang="en-US" sz="1600" b="1" i="0" u="none" strike="noStrike" cap="none" dirty="0">
                <a:solidFill>
                  <a:srgbClr val="0000CC"/>
                </a:solidFill>
                <a:latin typeface="Calibri"/>
                <a:ea typeface="Calibri"/>
                <a:cs typeface="Calibri"/>
                <a:sym typeface="Calibri"/>
              </a:rPr>
              <a:t>INSURANCE – All candidates for an athletic team must have accident insurance. </a:t>
            </a:r>
            <a:endParaRPr dirty="0"/>
          </a:p>
          <a:p>
            <a:pPr marL="800100" lvl="1" indent="-228600">
              <a:spcBef>
                <a:spcPts val="360"/>
              </a:spcBef>
              <a:buClr>
                <a:schemeClr val="accent1"/>
              </a:buClr>
              <a:buSzPts val="1600"/>
            </a:pPr>
            <a:r>
              <a:rPr lang="en-US" sz="1800" b="1" dirty="0">
                <a:solidFill>
                  <a:srgbClr val="F68027"/>
                </a:solidFill>
              </a:rPr>
              <a:t>Entire page 4 filled out completely</a:t>
            </a:r>
            <a:endParaRPr sz="1800" dirty="0">
              <a:solidFill>
                <a:srgbClr val="F68027"/>
              </a:solidFill>
            </a:endParaRPr>
          </a:p>
          <a:p>
            <a:pPr marL="342900" marR="0" lvl="0" indent="-228600" algn="l" rtl="0">
              <a:lnSpc>
                <a:spcPct val="100000"/>
              </a:lnSpc>
              <a:spcBef>
                <a:spcPts val="360"/>
              </a:spcBef>
              <a:spcAft>
                <a:spcPts val="0"/>
              </a:spcAft>
              <a:buClr>
                <a:schemeClr val="accent1"/>
              </a:buClr>
              <a:buSzPts val="1600"/>
              <a:buFont typeface="Arial"/>
              <a:buChar char="•"/>
            </a:pPr>
            <a:r>
              <a:rPr lang="en-US" sz="1600" b="1" i="0" u="none" strike="noStrike" cap="none" dirty="0">
                <a:solidFill>
                  <a:srgbClr val="0000CC"/>
                </a:solidFill>
                <a:latin typeface="Calibri"/>
                <a:ea typeface="Calibri"/>
                <a:cs typeface="Calibri"/>
                <a:sym typeface="Calibri"/>
              </a:rPr>
              <a:t>Signed Concussion, Pledge/Code/Video</a:t>
            </a:r>
            <a:r>
              <a:rPr lang="en-US" sz="1600" b="1" dirty="0">
                <a:solidFill>
                  <a:srgbClr val="0000CC"/>
                </a:solidFill>
              </a:rPr>
              <a:t>/Sportsmanship Page</a:t>
            </a:r>
          </a:p>
          <a:p>
            <a:pPr marL="342900" marR="0" lvl="0" indent="-228600" algn="l" rtl="0">
              <a:lnSpc>
                <a:spcPct val="100000"/>
              </a:lnSpc>
              <a:spcBef>
                <a:spcPts val="360"/>
              </a:spcBef>
              <a:spcAft>
                <a:spcPts val="0"/>
              </a:spcAft>
              <a:buClr>
                <a:schemeClr val="accent1"/>
              </a:buClr>
              <a:buSzPts val="1600"/>
              <a:buFont typeface="Arial"/>
              <a:buChar char="•"/>
            </a:pPr>
            <a:r>
              <a:rPr lang="en-US" sz="1600" b="1" dirty="0">
                <a:solidFill>
                  <a:srgbClr val="0000CC"/>
                </a:solidFill>
              </a:rPr>
              <a:t>8</a:t>
            </a:r>
            <a:r>
              <a:rPr lang="en-US" sz="1600" b="1" baseline="30000" dirty="0">
                <a:solidFill>
                  <a:srgbClr val="0000CC"/>
                </a:solidFill>
              </a:rPr>
              <a:t>th</a:t>
            </a:r>
            <a:r>
              <a:rPr lang="en-US" sz="1600" b="1" dirty="0">
                <a:solidFill>
                  <a:srgbClr val="0000CC"/>
                </a:solidFill>
              </a:rPr>
              <a:t> Graders that are playing JV must have a signed contract on file, copies are available and </a:t>
            </a:r>
          </a:p>
          <a:p>
            <a:pPr marL="114300" marR="0" lvl="0" indent="0" algn="l" rtl="0">
              <a:lnSpc>
                <a:spcPct val="100000"/>
              </a:lnSpc>
              <a:spcBef>
                <a:spcPts val="360"/>
              </a:spcBef>
              <a:spcAft>
                <a:spcPts val="0"/>
              </a:spcAft>
              <a:buClr>
                <a:schemeClr val="accent1"/>
              </a:buClr>
              <a:buSzPts val="1600"/>
              <a:buNone/>
            </a:pPr>
            <a:r>
              <a:rPr lang="en-US" sz="1600" b="1" dirty="0">
                <a:solidFill>
                  <a:srgbClr val="0000CC"/>
                </a:solidFill>
              </a:rPr>
              <a:t>	and can be found in the Handbook as well.</a:t>
            </a:r>
            <a:endParaRPr dirty="0"/>
          </a:p>
          <a:p>
            <a:pPr marL="342900" marR="0" lvl="0" indent="-228600" algn="l" rtl="0">
              <a:lnSpc>
                <a:spcPct val="100000"/>
              </a:lnSpc>
              <a:spcBef>
                <a:spcPts val="360"/>
              </a:spcBef>
              <a:spcAft>
                <a:spcPts val="0"/>
              </a:spcAft>
              <a:buClr>
                <a:schemeClr val="accent1"/>
              </a:buClr>
              <a:buSzPts val="1800"/>
              <a:buFont typeface="Arial"/>
              <a:buNone/>
            </a:pPr>
            <a:endParaRPr sz="1800" b="1" i="0" u="none" strike="noStrike" cap="none" dirty="0">
              <a:solidFill>
                <a:srgbClr val="0000CC"/>
              </a:solidFill>
              <a:latin typeface="Calibri"/>
              <a:ea typeface="Calibri"/>
              <a:cs typeface="Calibri"/>
              <a:sym typeface="Calibri"/>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150"/>
              <a:buFont typeface="Cambria"/>
              <a:buNone/>
            </a:pPr>
            <a:r>
              <a:rPr lang="en-US" sz="3200" b="1" i="0" u="none" strike="noStrike" cap="none">
                <a:solidFill>
                  <a:schemeClr val="dk2"/>
                </a:solidFill>
                <a:latin typeface="Cambria"/>
                <a:ea typeface="Cambria"/>
                <a:cs typeface="Cambria"/>
                <a:sym typeface="Cambria"/>
              </a:rPr>
              <a:t>Negative Effects of  Sport Specialization</a:t>
            </a:r>
            <a:br>
              <a:rPr lang="en-US" sz="4600" b="1" i="0" u="none" strike="noStrike" cap="none">
                <a:solidFill>
                  <a:schemeClr val="dk2"/>
                </a:solidFill>
                <a:latin typeface="Cambria"/>
                <a:ea typeface="Cambria"/>
                <a:cs typeface="Cambria"/>
                <a:sym typeface="Cambria"/>
              </a:rPr>
            </a:br>
            <a:endParaRPr sz="4600" b="1" i="0" u="none" strike="noStrike" cap="none">
              <a:solidFill>
                <a:schemeClr val="dk2"/>
              </a:solidFill>
              <a:latin typeface="Cambria"/>
              <a:ea typeface="Cambria"/>
              <a:cs typeface="Cambria"/>
              <a:sym typeface="Cambria"/>
            </a:endParaRPr>
          </a:p>
        </p:txBody>
      </p:sp>
      <p:sp>
        <p:nvSpPr>
          <p:cNvPr id="251" name="Google Shape;251;p37"/>
          <p:cNvSpPr txBox="1">
            <a:spLocks noGrp="1"/>
          </p:cNvSpPr>
          <p:nvPr>
            <p:ph type="body" idx="1"/>
          </p:nvPr>
        </p:nvSpPr>
        <p:spPr>
          <a:xfrm>
            <a:off x="381000" y="906065"/>
            <a:ext cx="7620000" cy="42291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440"/>
              </a:spcBef>
              <a:spcAft>
                <a:spcPts val="0"/>
              </a:spcAft>
              <a:buClr>
                <a:schemeClr val="accent1"/>
              </a:buClr>
              <a:buSzPts val="1800"/>
              <a:buFont typeface="Arial"/>
              <a:buChar char="•"/>
            </a:pPr>
            <a:endParaRPr sz="1800"/>
          </a:p>
          <a:p>
            <a:pPr marL="342900" marR="0" lvl="0" indent="-228600" algn="l" rtl="0">
              <a:lnSpc>
                <a:spcPct val="100000"/>
              </a:lnSpc>
              <a:spcBef>
                <a:spcPts val="44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252" name="Google Shape;252;p37"/>
          <p:cNvPicPr preferRelativeResize="0"/>
          <p:nvPr/>
        </p:nvPicPr>
        <p:blipFill>
          <a:blip r:embed="rId3">
            <a:alphaModFix/>
          </a:blip>
          <a:stretch>
            <a:fillRect/>
          </a:stretch>
        </p:blipFill>
        <p:spPr>
          <a:xfrm>
            <a:off x="533275" y="808500"/>
            <a:ext cx="7619999" cy="4335000"/>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457200" y="205978"/>
            <a:ext cx="76200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Recruiting Services</a:t>
            </a:r>
            <a:endParaRPr/>
          </a:p>
        </p:txBody>
      </p:sp>
      <p:sp>
        <p:nvSpPr>
          <p:cNvPr id="265" name="Google Shape;265;p39"/>
          <p:cNvSpPr txBox="1">
            <a:spLocks noGrp="1"/>
          </p:cNvSpPr>
          <p:nvPr>
            <p:ph type="body" idx="1"/>
          </p:nvPr>
        </p:nvSpPr>
        <p:spPr>
          <a:xfrm>
            <a:off x="457200" y="1200150"/>
            <a:ext cx="7620000" cy="3998100"/>
          </a:xfrm>
          <a:prstGeom prst="rect">
            <a:avLst/>
          </a:prstGeom>
        </p:spPr>
        <p:txBody>
          <a:bodyPr spcFirstLastPara="1" wrap="square" lIns="91425" tIns="91425" rIns="91425" bIns="91425" anchor="t" anchorCtr="0">
            <a:noAutofit/>
          </a:bodyPr>
          <a:lstStyle/>
          <a:p>
            <a:pPr marL="457200" lvl="0" indent="-342900" algn="l" rtl="0">
              <a:spcBef>
                <a:spcPts val="440"/>
              </a:spcBef>
              <a:spcAft>
                <a:spcPts val="0"/>
              </a:spcAft>
              <a:buSzPts val="1800"/>
              <a:buChar char="•"/>
            </a:pPr>
            <a:r>
              <a:rPr lang="en-US" sz="1800" dirty="0"/>
              <a:t>Be aware of Recruiting Services. They are out to get your money.  </a:t>
            </a:r>
            <a:endParaRPr sz="1800" dirty="0"/>
          </a:p>
          <a:p>
            <a:pPr marL="457200" lvl="0" indent="-342900" algn="l" rtl="0">
              <a:spcBef>
                <a:spcPts val="0"/>
              </a:spcBef>
              <a:spcAft>
                <a:spcPts val="0"/>
              </a:spcAft>
              <a:buSzPts val="1800"/>
              <a:buChar char="•"/>
            </a:pPr>
            <a:r>
              <a:rPr lang="en-US" sz="1800" dirty="0"/>
              <a:t>If your child is good enough to play at the collegiate level the coaches will find them.  Your child can reach out to the college coaches as well. </a:t>
            </a:r>
            <a:endParaRPr sz="1800" dirty="0"/>
          </a:p>
          <a:p>
            <a:pPr marL="457200" lvl="0" indent="-342900" algn="l" rtl="0">
              <a:spcBef>
                <a:spcPts val="0"/>
              </a:spcBef>
              <a:spcAft>
                <a:spcPts val="0"/>
              </a:spcAft>
              <a:buSzPts val="1800"/>
              <a:buChar char="•"/>
            </a:pPr>
            <a:r>
              <a:rPr lang="en-US" sz="1800" dirty="0"/>
              <a:t>You pay for information you can get for free.</a:t>
            </a:r>
            <a:endParaRPr sz="1800" dirty="0"/>
          </a:p>
          <a:p>
            <a:pPr marL="457200" lvl="0" indent="-342900" algn="l" rtl="0">
              <a:spcBef>
                <a:spcPts val="0"/>
              </a:spcBef>
              <a:spcAft>
                <a:spcPts val="0"/>
              </a:spcAft>
              <a:buSzPts val="1800"/>
              <a:buChar char="•"/>
            </a:pPr>
            <a:r>
              <a:rPr lang="en-US" sz="1800" dirty="0"/>
              <a:t>The College coaches I have spoken to do not pay close attention to the emails, or calls they get from these groups.</a:t>
            </a:r>
            <a:endParaRPr sz="1800" dirty="0"/>
          </a:p>
          <a:p>
            <a:pPr marL="457200" lvl="0" indent="-342900" algn="l" rtl="0">
              <a:spcBef>
                <a:spcPts val="0"/>
              </a:spcBef>
              <a:spcAft>
                <a:spcPts val="0"/>
              </a:spcAft>
              <a:buSzPts val="1800"/>
              <a:buChar char="•"/>
            </a:pPr>
            <a:r>
              <a:rPr lang="en-US" sz="1800" dirty="0"/>
              <a:t>Only way it can be beneficial is if its a smaller school outside of our region. </a:t>
            </a:r>
            <a:endParaRPr sz="1800" dirty="0"/>
          </a:p>
          <a:p>
            <a:pPr marL="457200" lvl="0" indent="-342900" algn="l" rtl="0">
              <a:spcBef>
                <a:spcPts val="0"/>
              </a:spcBef>
              <a:spcAft>
                <a:spcPts val="0"/>
              </a:spcAft>
              <a:buSzPts val="1800"/>
              <a:buChar char="•"/>
            </a:pPr>
            <a:r>
              <a:rPr lang="en-US" sz="1800" dirty="0"/>
              <a:t>College Coaches speak to the High School Coach, and usually ask 3 questions. </a:t>
            </a:r>
            <a:endParaRPr sz="1800" dirty="0"/>
          </a:p>
          <a:p>
            <a:pPr lvl="1" indent="-342900">
              <a:spcBef>
                <a:spcPts val="0"/>
              </a:spcBef>
              <a:buSzPts val="1800"/>
              <a:buAutoNum type="arabicPeriod"/>
            </a:pPr>
            <a:r>
              <a:rPr lang="en-US" sz="1600" dirty="0"/>
              <a:t>What other Sports do they Play?</a:t>
            </a:r>
            <a:endParaRPr sz="1600" dirty="0"/>
          </a:p>
          <a:p>
            <a:pPr lvl="1" indent="-342900">
              <a:spcBef>
                <a:spcPts val="0"/>
              </a:spcBef>
              <a:buSzPts val="1800"/>
              <a:buAutoNum type="arabicPeriod"/>
            </a:pPr>
            <a:r>
              <a:rPr lang="en-US" sz="1600" dirty="0"/>
              <a:t>What kind of character does the kid have?</a:t>
            </a:r>
            <a:endParaRPr sz="1600" dirty="0"/>
          </a:p>
          <a:p>
            <a:pPr lvl="1" indent="-342900">
              <a:spcBef>
                <a:spcPts val="0"/>
              </a:spcBef>
              <a:buSzPts val="1800"/>
              <a:buAutoNum type="arabicPeriod"/>
            </a:pPr>
            <a:r>
              <a:rPr lang="en-US" sz="1600" dirty="0"/>
              <a:t>What is their family like?</a:t>
            </a:r>
            <a:endParaRPr sz="1600" dirty="0"/>
          </a:p>
          <a:p>
            <a:pPr marL="0" lvl="0" indent="0" algn="l" rtl="0">
              <a:spcBef>
                <a:spcPts val="440"/>
              </a:spcBef>
              <a:spcAft>
                <a:spcPts val="0"/>
              </a:spcAft>
              <a:buNone/>
            </a:pPr>
            <a:r>
              <a:rPr lang="en-US" sz="1800" dirty="0"/>
              <a:t>		They will know how skilled your kid is.</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1" i="0" u="none" strike="noStrike" cap="none">
                <a:solidFill>
                  <a:srgbClr val="0000FF"/>
                </a:solidFill>
                <a:latin typeface="Cambria"/>
                <a:ea typeface="Cambria"/>
                <a:cs typeface="Cambria"/>
                <a:sym typeface="Cambria"/>
              </a:rPr>
              <a:t>Equipment</a:t>
            </a:r>
            <a:endParaRPr/>
          </a:p>
        </p:txBody>
      </p:sp>
      <p:sp>
        <p:nvSpPr>
          <p:cNvPr id="278" name="Google Shape;278;p41"/>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ctr" rtl="0">
              <a:lnSpc>
                <a:spcPct val="100000"/>
              </a:lnSpc>
              <a:spcBef>
                <a:spcPts val="0"/>
              </a:spcBef>
              <a:spcAft>
                <a:spcPts val="0"/>
              </a:spcAft>
              <a:buClr>
                <a:schemeClr val="accent1"/>
              </a:buClr>
              <a:buSzPts val="2200"/>
              <a:buFont typeface="Arial"/>
              <a:buChar char="•"/>
            </a:pPr>
            <a:r>
              <a:rPr lang="en-US" sz="2200" b="1" i="0" u="none" strike="noStrike" cap="none" dirty="0">
                <a:solidFill>
                  <a:srgbClr val="0000CC"/>
                </a:solidFill>
                <a:latin typeface="Calibri"/>
                <a:ea typeface="Calibri"/>
                <a:cs typeface="Calibri"/>
                <a:sym typeface="Calibri"/>
              </a:rPr>
              <a:t>Athletes will be issued equipment during the season. All equipment must be returned to the coach at the end of the season</a:t>
            </a:r>
            <a:r>
              <a:rPr lang="en-US" b="1" dirty="0">
                <a:solidFill>
                  <a:srgbClr val="0000CC"/>
                </a:solidFill>
              </a:rPr>
              <a:t> or you will receive a bill.</a:t>
            </a:r>
          </a:p>
          <a:p>
            <a:pPr marL="342900" marR="0" lvl="0" indent="-228600" algn="ctr" rtl="0">
              <a:lnSpc>
                <a:spcPct val="100000"/>
              </a:lnSpc>
              <a:spcBef>
                <a:spcPts val="0"/>
              </a:spcBef>
              <a:spcAft>
                <a:spcPts val="0"/>
              </a:spcAft>
              <a:buClr>
                <a:schemeClr val="accent1"/>
              </a:buClr>
              <a:buSzPts val="2200"/>
              <a:buFont typeface="Arial"/>
              <a:buChar char="•"/>
            </a:pPr>
            <a:endParaRPr lang="en-US" b="1" dirty="0">
              <a:solidFill>
                <a:srgbClr val="0000CC"/>
              </a:solidFill>
            </a:endParaRPr>
          </a:p>
          <a:p>
            <a:pPr marL="342900" marR="0" lvl="0" indent="-228600" algn="ctr" rtl="0">
              <a:lnSpc>
                <a:spcPct val="100000"/>
              </a:lnSpc>
              <a:spcBef>
                <a:spcPts val="0"/>
              </a:spcBef>
              <a:spcAft>
                <a:spcPts val="0"/>
              </a:spcAft>
              <a:buClr>
                <a:schemeClr val="accent1"/>
              </a:buClr>
              <a:buSzPts val="2200"/>
              <a:buFont typeface="Arial"/>
              <a:buChar char="•"/>
            </a:pPr>
            <a:r>
              <a:rPr lang="en-US" b="1" dirty="0">
                <a:solidFill>
                  <a:srgbClr val="0000CC"/>
                </a:solidFill>
              </a:rPr>
              <a:t>INCLUDING UNIFORMS</a:t>
            </a:r>
            <a:endParaRPr dirty="0"/>
          </a:p>
          <a:p>
            <a:pPr marL="342900" marR="0" lvl="0" indent="-228600" algn="l" rtl="0">
              <a:lnSpc>
                <a:spcPct val="100000"/>
              </a:lnSpc>
              <a:spcBef>
                <a:spcPts val="440"/>
              </a:spcBef>
              <a:spcAft>
                <a:spcPts val="0"/>
              </a:spcAft>
              <a:buClr>
                <a:schemeClr val="accent1"/>
              </a:buClr>
              <a:buSzPts val="2200"/>
              <a:buFont typeface="Arial"/>
              <a:buNone/>
            </a:pPr>
            <a:endParaRPr sz="2200" b="1" i="0" u="none" strike="noStrike" cap="none" dirty="0">
              <a:solidFill>
                <a:srgbClr val="0000CC"/>
              </a:solidFill>
              <a:latin typeface="Calibri"/>
              <a:ea typeface="Calibri"/>
              <a:cs typeface="Calibri"/>
              <a:sym typeface="Calibri"/>
            </a:endParaRPr>
          </a:p>
          <a:p>
            <a:pPr marL="342900" marR="0" lvl="0" indent="-228600" algn="ctr" rtl="0">
              <a:lnSpc>
                <a:spcPct val="100000"/>
              </a:lnSpc>
              <a:spcBef>
                <a:spcPts val="560"/>
              </a:spcBef>
              <a:spcAft>
                <a:spcPts val="0"/>
              </a:spcAft>
              <a:buClr>
                <a:schemeClr val="accent1"/>
              </a:buClr>
              <a:buSzPts val="3564"/>
              <a:buFont typeface="Arial"/>
              <a:buChar char="•"/>
            </a:pPr>
            <a:r>
              <a:rPr lang="en-US" sz="2200" b="1" i="0" u="none" strike="noStrike" cap="none" dirty="0">
                <a:solidFill>
                  <a:srgbClr val="F68027"/>
                </a:solidFill>
                <a:latin typeface="Calibri"/>
                <a:ea typeface="Calibri"/>
                <a:cs typeface="Calibri"/>
                <a:sym typeface="Calibri"/>
              </a:rPr>
              <a:t>Any lost or stolen equipment must be replaced at the replacement cost</a:t>
            </a:r>
            <a:r>
              <a:rPr lang="en-US" sz="2800" b="1" i="0" u="none" strike="noStrike" cap="none" dirty="0">
                <a:solidFill>
                  <a:srgbClr val="F68027"/>
                </a:solidFill>
                <a:sym typeface="Calibri"/>
              </a:rPr>
              <a:t>.</a:t>
            </a:r>
            <a:endParaRPr dirty="0">
              <a:solidFill>
                <a:srgbClr val="F68027"/>
              </a:solidFill>
            </a:endParaRPr>
          </a:p>
          <a:p>
            <a:pPr marL="342900" marR="0" lvl="0" indent="-228600" algn="l" rtl="0">
              <a:lnSpc>
                <a:spcPct val="100000"/>
              </a:lnSpc>
              <a:spcBef>
                <a:spcPts val="560"/>
              </a:spcBef>
              <a:spcAft>
                <a:spcPts val="0"/>
              </a:spcAft>
              <a:buClr>
                <a:schemeClr val="accent1"/>
              </a:buClr>
              <a:buSzPts val="2800"/>
              <a:buFont typeface="Arial"/>
              <a:buNone/>
            </a:pPr>
            <a:endParaRPr sz="2800" b="1" i="0" u="none" strike="noStrike" cap="none" dirty="0">
              <a:solidFill>
                <a:srgbClr val="0000CC"/>
              </a:solidFill>
              <a:latin typeface="Calibri"/>
              <a:ea typeface="Calibri"/>
              <a:cs typeface="Calibri"/>
              <a:sym typeface="Calibri"/>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image598144">
            <a:extLst>
              <a:ext uri="{FF2B5EF4-FFF2-40B4-BE49-F238E27FC236}">
                <a16:creationId xmlns:a16="http://schemas.microsoft.com/office/drawing/2014/main" id="{96FE7975-66A0-7646-9F57-A83B5F41F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 y="-64008"/>
            <a:ext cx="6409944" cy="21579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099E62C-5CED-6A48-81A2-0D0F12973B9B}"/>
              </a:ext>
            </a:extLst>
          </p:cNvPr>
          <p:cNvSpPr/>
          <p:nvPr/>
        </p:nvSpPr>
        <p:spPr>
          <a:xfrm>
            <a:off x="740664" y="2246686"/>
            <a:ext cx="6848856" cy="861774"/>
          </a:xfrm>
          <a:prstGeom prst="rect">
            <a:avLst/>
          </a:prstGeom>
        </p:spPr>
        <p:txBody>
          <a:bodyPr wrap="square">
            <a:spAutoFit/>
          </a:bodyPr>
          <a:lstStyle/>
          <a:p>
            <a:pPr algn="ctr"/>
            <a:r>
              <a:rPr lang="en-US" sz="1800" b="1" dirty="0">
                <a:latin typeface="Cambria" panose="02040503050406030204" pitchFamily="18" charset="0"/>
              </a:rPr>
              <a:t>Athletics &amp; Activities Handbook</a:t>
            </a:r>
          </a:p>
          <a:p>
            <a:pPr algn="ctr"/>
            <a:r>
              <a:rPr lang="en-US" sz="1600" b="1" dirty="0">
                <a:solidFill>
                  <a:srgbClr val="3143D7"/>
                </a:solidFill>
                <a:latin typeface="Cambria" panose="02040503050406030204" pitchFamily="18" charset="0"/>
              </a:rPr>
              <a:t>Linked below </a:t>
            </a:r>
          </a:p>
          <a:p>
            <a:pPr algn="ctr"/>
            <a:r>
              <a:rPr lang="en-US" sz="1600" b="1" dirty="0">
                <a:solidFill>
                  <a:srgbClr val="3143D7"/>
                </a:solidFill>
                <a:latin typeface="Cambria" panose="02040503050406030204" pitchFamily="18" charset="0"/>
              </a:rPr>
              <a:t>Also on School Athletic Website</a:t>
            </a:r>
          </a:p>
        </p:txBody>
      </p:sp>
      <p:sp>
        <p:nvSpPr>
          <p:cNvPr id="3" name="Rectangle 2">
            <a:extLst>
              <a:ext uri="{FF2B5EF4-FFF2-40B4-BE49-F238E27FC236}">
                <a16:creationId xmlns:a16="http://schemas.microsoft.com/office/drawing/2014/main" id="{246D6CD1-D9B7-8648-8712-F780754BF07D}"/>
              </a:ext>
            </a:extLst>
          </p:cNvPr>
          <p:cNvSpPr/>
          <p:nvPr/>
        </p:nvSpPr>
        <p:spPr>
          <a:xfrm>
            <a:off x="2148840" y="3108460"/>
            <a:ext cx="4032504" cy="307777"/>
          </a:xfrm>
          <a:prstGeom prst="rect">
            <a:avLst/>
          </a:prstGeom>
        </p:spPr>
        <p:txBody>
          <a:bodyPr wrap="square">
            <a:spAutoFit/>
          </a:bodyPr>
          <a:lstStyle/>
          <a:p>
            <a:pPr algn="ctr"/>
            <a:r>
              <a:rPr lang="en-US"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Athletic and Activities Handbook - Final (1).pdf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321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93FDE6-2414-A844-878D-BBA844DBE081}"/>
              </a:ext>
            </a:extLst>
          </p:cNvPr>
          <p:cNvSpPr txBox="1"/>
          <p:nvPr/>
        </p:nvSpPr>
        <p:spPr>
          <a:xfrm>
            <a:off x="489658" y="262102"/>
            <a:ext cx="7370380" cy="4985980"/>
          </a:xfrm>
          <a:prstGeom prst="rect">
            <a:avLst/>
          </a:prstGeom>
          <a:noFill/>
        </p:spPr>
        <p:txBody>
          <a:bodyPr wrap="square" rtlCol="0">
            <a:spAutoFit/>
          </a:bodyPr>
          <a:lstStyle/>
          <a:p>
            <a:pPr algn="ctr"/>
            <a:r>
              <a:rPr lang="en-US" sz="2000" b="1" u="sng" dirty="0">
                <a:solidFill>
                  <a:schemeClr val="tx1"/>
                </a:solidFill>
              </a:rPr>
              <a:t>Forms To Have On File with Completed Physicals</a:t>
            </a:r>
          </a:p>
          <a:p>
            <a:pPr algn="ctr"/>
            <a:endParaRPr lang="en-US" b="1" dirty="0">
              <a:solidFill>
                <a:srgbClr val="3143D7"/>
              </a:solidFill>
            </a:endParaRPr>
          </a:p>
          <a:p>
            <a:pPr algn="ctr"/>
            <a:r>
              <a:rPr lang="en-US" sz="1800" b="1" dirty="0">
                <a:solidFill>
                  <a:srgbClr val="3143D7"/>
                </a:solidFill>
              </a:rPr>
              <a:t>Parent Form from the Henry County Activities and Athletics Handbook (Pg. 19)</a:t>
            </a:r>
          </a:p>
          <a:p>
            <a:pPr algn="ctr"/>
            <a:r>
              <a:rPr lang="en-US" sz="1800" b="1" dirty="0">
                <a:solidFill>
                  <a:srgbClr val="F68027"/>
                </a:solidFill>
              </a:rPr>
              <a:t>           I have hard copies available with coaches.</a:t>
            </a:r>
          </a:p>
          <a:p>
            <a:pPr algn="ctr"/>
            <a:r>
              <a:rPr lang="en-US" sz="1800" b="1" dirty="0">
                <a:solidFill>
                  <a:srgbClr val="3143D7"/>
                </a:solidFill>
              </a:rPr>
              <a:t>This confirms your understanding of the Henry County Handbook and its contents, along with the pledge and understanding of Concussion Protocols.</a:t>
            </a:r>
          </a:p>
          <a:p>
            <a:pPr algn="ctr"/>
            <a:r>
              <a:rPr lang="en-US" sz="1800" b="1" dirty="0">
                <a:solidFill>
                  <a:srgbClr val="F68027"/>
                </a:solidFill>
              </a:rPr>
              <a:t>Yours and Participants Signature are required.</a:t>
            </a:r>
          </a:p>
          <a:p>
            <a:pPr algn="ctr"/>
            <a:endParaRPr lang="en-US" sz="1800" b="1" dirty="0">
              <a:solidFill>
                <a:srgbClr val="3143D7"/>
              </a:solidFill>
            </a:endParaRPr>
          </a:p>
          <a:p>
            <a:pPr algn="ctr"/>
            <a:r>
              <a:rPr lang="en-US" sz="1800" b="1" dirty="0">
                <a:solidFill>
                  <a:srgbClr val="3143D7"/>
                </a:solidFill>
              </a:rPr>
              <a:t>Permission to Ride with someone other than a Parent from Competition or to offsite</a:t>
            </a:r>
          </a:p>
          <a:p>
            <a:pPr algn="ctr"/>
            <a:r>
              <a:rPr lang="en-US" sz="1800" b="1" dirty="0">
                <a:solidFill>
                  <a:srgbClr val="3143D7"/>
                </a:solidFill>
              </a:rPr>
              <a:t>          Practices and Home Events.  (Pg. 20)</a:t>
            </a:r>
          </a:p>
          <a:p>
            <a:pPr algn="ctr"/>
            <a:r>
              <a:rPr lang="en-US" sz="1800" b="1" dirty="0">
                <a:solidFill>
                  <a:srgbClr val="3143D7"/>
                </a:solidFill>
              </a:rPr>
              <a:t>        </a:t>
            </a:r>
            <a:r>
              <a:rPr lang="en-US" sz="1800" b="1" dirty="0">
                <a:solidFill>
                  <a:srgbClr val="F68027"/>
                </a:solidFill>
              </a:rPr>
              <a:t>  I have hard copies available with coaches.</a:t>
            </a:r>
          </a:p>
          <a:p>
            <a:pPr algn="ctr"/>
            <a:r>
              <a:rPr lang="en-US" sz="1800" b="1" dirty="0">
                <a:solidFill>
                  <a:srgbClr val="3143D7"/>
                </a:solidFill>
              </a:rPr>
              <a:t>Coaches will have names on sight that are from this form.  Under NO CIRCUMSTANCES will your child leave with a non custodial parent or anyone NOT on this signed document.</a:t>
            </a:r>
          </a:p>
          <a:p>
            <a:pPr algn="ctr"/>
            <a:endParaRPr lang="en-US" b="1" dirty="0">
              <a:solidFill>
                <a:srgbClr val="F68027"/>
              </a:solidFill>
            </a:endParaRPr>
          </a:p>
        </p:txBody>
      </p:sp>
    </p:spTree>
    <p:extLst>
      <p:ext uri="{BB962C8B-B14F-4D97-AF65-F5344CB8AC3E}">
        <p14:creationId xmlns:p14="http://schemas.microsoft.com/office/powerpoint/2010/main" val="115739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1" i="0" u="none" strike="noStrike" cap="none">
                <a:solidFill>
                  <a:srgbClr val="0000FF"/>
                </a:solidFill>
                <a:latin typeface="Cambria"/>
                <a:ea typeface="Cambria"/>
                <a:cs typeface="Cambria"/>
                <a:sym typeface="Cambria"/>
              </a:rPr>
              <a:t>Conduct Code Violations</a:t>
            </a:r>
            <a:endParaRPr/>
          </a:p>
        </p:txBody>
      </p:sp>
      <p:sp>
        <p:nvSpPr>
          <p:cNvPr id="300" name="Google Shape;300;p45"/>
          <p:cNvSpPr txBox="1">
            <a:spLocks noGrp="1"/>
          </p:cNvSpPr>
          <p:nvPr>
            <p:ph type="body" idx="1"/>
          </p:nvPr>
        </p:nvSpPr>
        <p:spPr>
          <a:xfrm>
            <a:off x="457200" y="941294"/>
            <a:ext cx="8229600" cy="4135306"/>
          </a:xfrm>
          <a:prstGeom prst="rect">
            <a:avLst/>
          </a:prstGeom>
          <a:noFill/>
          <a:ln>
            <a:noFill/>
          </a:ln>
        </p:spPr>
        <p:txBody>
          <a:bodyPr spcFirstLastPara="1" wrap="square" lIns="91425" tIns="45700" rIns="91425" bIns="45700" anchor="t" anchorCtr="0">
            <a:noAutofit/>
          </a:bodyPr>
          <a:lstStyle/>
          <a:p>
            <a:pPr marL="342900" marR="0" lvl="0" indent="-228600" algn="ctr" rtl="0">
              <a:lnSpc>
                <a:spcPct val="100000"/>
              </a:lnSpc>
              <a:spcBef>
                <a:spcPts val="0"/>
              </a:spcBef>
              <a:spcAft>
                <a:spcPts val="0"/>
              </a:spcAft>
              <a:buClr>
                <a:schemeClr val="accent1"/>
              </a:buClr>
              <a:buSzPts val="1800"/>
              <a:buFont typeface="Arial"/>
              <a:buChar char="•"/>
            </a:pPr>
            <a:r>
              <a:rPr lang="en-US" sz="1800" b="1" i="0" u="none" strike="noStrike" cap="none" dirty="0">
                <a:solidFill>
                  <a:srgbClr val="F68027"/>
                </a:solidFill>
                <a:sym typeface="Calibri"/>
              </a:rPr>
              <a:t>Temporary/permanent suspensions will be made by the Head Coach, Athletic Director, or school administrator. </a:t>
            </a:r>
          </a:p>
          <a:p>
            <a:pPr marL="342900" marR="0" lvl="0" indent="-228600" algn="ctr" rtl="0">
              <a:lnSpc>
                <a:spcPct val="100000"/>
              </a:lnSpc>
              <a:spcBef>
                <a:spcPts val="0"/>
              </a:spcBef>
              <a:spcAft>
                <a:spcPts val="0"/>
              </a:spcAft>
              <a:buClr>
                <a:schemeClr val="accent1"/>
              </a:buClr>
              <a:buSzPts val="1800"/>
              <a:buFont typeface="Arial"/>
              <a:buChar char="•"/>
            </a:pPr>
            <a:endParaRPr sz="1800" b="1" i="0" u="none" strike="noStrike" cap="none" dirty="0">
              <a:solidFill>
                <a:srgbClr val="0000CC"/>
              </a:solidFill>
              <a:latin typeface="Calibri"/>
              <a:ea typeface="Calibri"/>
              <a:cs typeface="Calibri"/>
              <a:sym typeface="Calibri"/>
            </a:endParaRPr>
          </a:p>
          <a:p>
            <a:pPr marL="342900" marR="0" lvl="0" indent="-228600" algn="ctr" rtl="0">
              <a:lnSpc>
                <a:spcPct val="100000"/>
              </a:lnSpc>
              <a:spcBef>
                <a:spcPts val="400"/>
              </a:spcBef>
              <a:spcAft>
                <a:spcPts val="0"/>
              </a:spcAft>
              <a:buClr>
                <a:schemeClr val="accent1"/>
              </a:buClr>
              <a:buSzPts val="1800"/>
              <a:buFont typeface="Arial"/>
              <a:buChar char="•"/>
            </a:pPr>
            <a:r>
              <a:rPr lang="en-US" sz="1800" b="1" i="0" u="none" strike="noStrike" cap="none" dirty="0">
                <a:solidFill>
                  <a:srgbClr val="0000CC"/>
                </a:solidFill>
                <a:latin typeface="Calibri"/>
                <a:ea typeface="Calibri"/>
                <a:cs typeface="Calibri"/>
                <a:sym typeface="Calibri"/>
              </a:rPr>
              <a:t>Causes of temporary/ permanent suspensions may include, but not limited to the following:</a:t>
            </a:r>
            <a:endParaRPr dirty="0"/>
          </a:p>
          <a:p>
            <a:pPr marL="800100" marR="0" lvl="1" indent="-342900" algn="l" rtl="0">
              <a:lnSpc>
                <a:spcPct val="100000"/>
              </a:lnSpc>
              <a:spcBef>
                <a:spcPts val="400"/>
              </a:spcBef>
              <a:spcAft>
                <a:spcPts val="0"/>
              </a:spcAft>
              <a:buClr>
                <a:schemeClr val="accent2"/>
              </a:buClr>
              <a:buSzPts val="1800"/>
              <a:buFont typeface="Arial"/>
              <a:buChar char="•"/>
            </a:pPr>
            <a:r>
              <a:rPr lang="en-US" sz="1800" b="1" i="0" u="none" strike="noStrike" cap="none" dirty="0">
                <a:solidFill>
                  <a:srgbClr val="0000CC"/>
                </a:solidFill>
                <a:latin typeface="Calibri"/>
                <a:ea typeface="Calibri"/>
                <a:cs typeface="Calibri"/>
                <a:sym typeface="Calibri"/>
              </a:rPr>
              <a:t>Grades</a:t>
            </a:r>
          </a:p>
          <a:p>
            <a:pPr marL="800100" marR="0" lvl="1" indent="-342900" algn="l" rtl="0">
              <a:lnSpc>
                <a:spcPct val="100000"/>
              </a:lnSpc>
              <a:spcBef>
                <a:spcPts val="400"/>
              </a:spcBef>
              <a:spcAft>
                <a:spcPts val="0"/>
              </a:spcAft>
              <a:buClr>
                <a:schemeClr val="accent2"/>
              </a:buClr>
              <a:buSzPts val="1800"/>
              <a:buFont typeface="Arial"/>
              <a:buChar char="•"/>
            </a:pPr>
            <a:r>
              <a:rPr lang="en-US" sz="1800" b="1" dirty="0">
                <a:solidFill>
                  <a:srgbClr val="3143D7"/>
                </a:solidFill>
              </a:rPr>
              <a:t>Dismissal/Quitting</a:t>
            </a:r>
            <a:endParaRPr sz="1800" b="1" dirty="0">
              <a:solidFill>
                <a:srgbClr val="3143D7"/>
              </a:solidFill>
            </a:endParaRPr>
          </a:p>
          <a:p>
            <a:pPr marL="800100" marR="0" lvl="1" indent="-342900" algn="l" rtl="0">
              <a:lnSpc>
                <a:spcPct val="100000"/>
              </a:lnSpc>
              <a:spcBef>
                <a:spcPts val="400"/>
              </a:spcBef>
              <a:spcAft>
                <a:spcPts val="0"/>
              </a:spcAft>
              <a:buClr>
                <a:schemeClr val="accent2"/>
              </a:buClr>
              <a:buSzPts val="1800"/>
              <a:buFont typeface="Arial"/>
              <a:buChar char="•"/>
            </a:pPr>
            <a:r>
              <a:rPr lang="en-US" sz="1800" b="1" i="0" u="none" strike="noStrike" cap="none" dirty="0">
                <a:solidFill>
                  <a:srgbClr val="0000CC"/>
                </a:solidFill>
                <a:latin typeface="Calibri"/>
                <a:ea typeface="Calibri"/>
                <a:cs typeface="Calibri"/>
                <a:sym typeface="Calibri"/>
              </a:rPr>
              <a:t>Personal Misconduct</a:t>
            </a:r>
            <a:r>
              <a:rPr lang="en-US" sz="1800" b="1" dirty="0">
                <a:solidFill>
                  <a:srgbClr val="0000CC"/>
                </a:solidFill>
              </a:rPr>
              <a:t>, Hazing</a:t>
            </a:r>
            <a:endParaRPr dirty="0"/>
          </a:p>
          <a:p>
            <a:pPr marL="800100" marR="0" lvl="1" indent="-342900" algn="l" rtl="0">
              <a:lnSpc>
                <a:spcPct val="100000"/>
              </a:lnSpc>
              <a:spcBef>
                <a:spcPts val="400"/>
              </a:spcBef>
              <a:spcAft>
                <a:spcPts val="0"/>
              </a:spcAft>
              <a:buClr>
                <a:schemeClr val="accent2"/>
              </a:buClr>
              <a:buSzPts val="1800"/>
              <a:buFont typeface="Arial"/>
              <a:buChar char="•"/>
            </a:pPr>
            <a:r>
              <a:rPr lang="en-US" sz="1800" b="1" i="0" u="none" strike="noStrike" cap="none" dirty="0">
                <a:solidFill>
                  <a:srgbClr val="0000CC"/>
                </a:solidFill>
                <a:latin typeface="Calibri"/>
                <a:ea typeface="Calibri"/>
                <a:cs typeface="Calibri"/>
                <a:sym typeface="Calibri"/>
              </a:rPr>
              <a:t>Unexcused absences from meetings or practices</a:t>
            </a:r>
            <a:endParaRPr dirty="0"/>
          </a:p>
          <a:p>
            <a:pPr marL="800100" marR="0" lvl="1" indent="-342900" algn="l" rtl="0">
              <a:lnSpc>
                <a:spcPct val="100000"/>
              </a:lnSpc>
              <a:spcBef>
                <a:spcPts val="400"/>
              </a:spcBef>
              <a:spcAft>
                <a:spcPts val="0"/>
              </a:spcAft>
              <a:buClr>
                <a:schemeClr val="accent2"/>
              </a:buClr>
              <a:buSzPts val="1800"/>
              <a:buFont typeface="Arial"/>
              <a:buChar char="•"/>
            </a:pPr>
            <a:r>
              <a:rPr lang="en-US" sz="1800" b="1" i="0" u="none" strike="noStrike" cap="none" dirty="0">
                <a:solidFill>
                  <a:srgbClr val="0000CC"/>
                </a:solidFill>
                <a:latin typeface="Calibri"/>
                <a:ea typeface="Calibri"/>
                <a:cs typeface="Calibri"/>
                <a:sym typeface="Calibri"/>
              </a:rPr>
              <a:t>Violations of Athletic/School Policies</a:t>
            </a:r>
            <a:endParaRPr dirty="0"/>
          </a:p>
          <a:p>
            <a:pPr marL="800100" marR="0" lvl="1" indent="-342900" algn="l" rtl="0">
              <a:lnSpc>
                <a:spcPct val="100000"/>
              </a:lnSpc>
              <a:spcBef>
                <a:spcPts val="400"/>
              </a:spcBef>
              <a:spcAft>
                <a:spcPts val="0"/>
              </a:spcAft>
              <a:buClr>
                <a:schemeClr val="accent2"/>
              </a:buClr>
              <a:buSzPts val="1800"/>
              <a:buFont typeface="Arial"/>
              <a:buChar char="•"/>
            </a:pPr>
            <a:r>
              <a:rPr lang="en-US" sz="1800" b="1" i="0" u="none" strike="noStrike" cap="none" dirty="0">
                <a:solidFill>
                  <a:srgbClr val="0000CC"/>
                </a:solidFill>
                <a:latin typeface="Calibri"/>
                <a:ea typeface="Calibri"/>
                <a:cs typeface="Calibri"/>
                <a:sym typeface="Calibri"/>
              </a:rPr>
              <a:t>Unsportsmanlike conduct, getting ejected from Contest</a:t>
            </a:r>
            <a:endParaRPr dirty="0"/>
          </a:p>
          <a:p>
            <a:pPr marL="800100" marR="0" lvl="1" indent="-342900" algn="l" rtl="0">
              <a:lnSpc>
                <a:spcPct val="100000"/>
              </a:lnSpc>
              <a:spcBef>
                <a:spcPts val="400"/>
              </a:spcBef>
              <a:spcAft>
                <a:spcPts val="0"/>
              </a:spcAft>
              <a:buClr>
                <a:schemeClr val="accent2"/>
              </a:buClr>
              <a:buSzPts val="1800"/>
              <a:buFont typeface="Arial"/>
              <a:buChar char="•"/>
            </a:pPr>
            <a:r>
              <a:rPr lang="en-US" sz="1800" b="1" i="0" u="none" strike="noStrike" cap="none" dirty="0">
                <a:solidFill>
                  <a:srgbClr val="0000CC"/>
                </a:solidFill>
                <a:latin typeface="Calibri"/>
                <a:ea typeface="Calibri"/>
                <a:cs typeface="Calibri"/>
                <a:sym typeface="Calibri"/>
              </a:rPr>
              <a:t>Conviction from a misdemeanor or felony charge</a:t>
            </a:r>
          </a:p>
          <a:p>
            <a:pPr marL="342900" marR="0" lvl="0" indent="-228600" algn="l" rtl="0">
              <a:lnSpc>
                <a:spcPct val="100000"/>
              </a:lnSpc>
              <a:spcBef>
                <a:spcPts val="280"/>
              </a:spcBef>
              <a:spcAft>
                <a:spcPts val="0"/>
              </a:spcAft>
              <a:buClr>
                <a:schemeClr val="accent1"/>
              </a:buClr>
              <a:buSzPts val="1400"/>
              <a:buFont typeface="Arial"/>
              <a:buNone/>
            </a:pPr>
            <a:endParaRPr sz="1400" b="1" i="0" u="none" strike="noStrike" cap="none" dirty="0">
              <a:solidFill>
                <a:srgbClr val="0000CC"/>
              </a:solidFill>
              <a:latin typeface="Calibri"/>
              <a:ea typeface="Calibri"/>
              <a:cs typeface="Calibri"/>
              <a:sym typeface="Calibri"/>
            </a:endParaRPr>
          </a:p>
          <a:p>
            <a:pPr marL="342900" marR="0" lvl="0" indent="-228600" algn="l" rtl="0">
              <a:lnSpc>
                <a:spcPct val="100000"/>
              </a:lnSpc>
              <a:spcBef>
                <a:spcPts val="280"/>
              </a:spcBef>
              <a:spcAft>
                <a:spcPts val="0"/>
              </a:spcAft>
              <a:buClr>
                <a:schemeClr val="accent1"/>
              </a:buClr>
              <a:buSzPts val="1400"/>
              <a:buFont typeface="Arial"/>
              <a:buNone/>
            </a:pPr>
            <a:endParaRPr sz="1400" b="1" i="0" u="none" strike="noStrike" cap="none" dirty="0">
              <a:solidFill>
                <a:srgbClr val="0000CC"/>
              </a:solidFill>
              <a:latin typeface="Calibri"/>
              <a:ea typeface="Calibri"/>
              <a:cs typeface="Calibri"/>
              <a:sym typeface="Calibri"/>
            </a:endParaRPr>
          </a:p>
          <a:p>
            <a:pPr marL="342900" marR="0" lvl="0" indent="-228600" algn="l" rtl="0">
              <a:lnSpc>
                <a:spcPct val="100000"/>
              </a:lnSpc>
              <a:spcBef>
                <a:spcPts val="280"/>
              </a:spcBef>
              <a:spcAft>
                <a:spcPts val="0"/>
              </a:spcAft>
              <a:buClr>
                <a:schemeClr val="accent1"/>
              </a:buClr>
              <a:buSzPts val="1400"/>
              <a:buFont typeface="Arial"/>
              <a:buNone/>
            </a:pPr>
            <a:endParaRPr sz="1400" b="1" i="0" u="none" strike="noStrike" cap="none" dirty="0">
              <a:solidFill>
                <a:srgbClr val="0000CC"/>
              </a:solidFill>
              <a:latin typeface="Calibri"/>
              <a:ea typeface="Calibri"/>
              <a:cs typeface="Calibri"/>
              <a:sym typeface="Calibri"/>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1" i="0" u="none" strike="noStrike" cap="none">
                <a:solidFill>
                  <a:srgbClr val="0000FF"/>
                </a:solidFill>
                <a:latin typeface="Cambria"/>
                <a:ea typeface="Cambria"/>
                <a:cs typeface="Cambria"/>
                <a:sym typeface="Cambria"/>
              </a:rPr>
              <a:t> Social Media Policy for Athletes </a:t>
            </a:r>
            <a:endParaRPr/>
          </a:p>
        </p:txBody>
      </p:sp>
      <p:sp>
        <p:nvSpPr>
          <p:cNvPr id="306" name="Google Shape;306;p46"/>
          <p:cNvSpPr txBox="1">
            <a:spLocks noGrp="1"/>
          </p:cNvSpPr>
          <p:nvPr>
            <p:ph type="body" idx="1"/>
          </p:nvPr>
        </p:nvSpPr>
        <p:spPr>
          <a:xfrm>
            <a:off x="457200" y="1200150"/>
            <a:ext cx="7620000" cy="3737372"/>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2400"/>
              <a:buFont typeface="Arial"/>
              <a:buChar char="•"/>
            </a:pPr>
            <a:r>
              <a:rPr lang="en-US" sz="2400" b="0" i="0" u="none" strike="noStrike" cap="none" dirty="0">
                <a:solidFill>
                  <a:schemeClr val="dk1"/>
                </a:solidFill>
                <a:latin typeface="Calibri"/>
                <a:ea typeface="Calibri"/>
                <a:cs typeface="Calibri"/>
                <a:sym typeface="Calibri"/>
              </a:rPr>
              <a:t>A student athlete should not engage in social media posting or discussions that disparage, demean or in any way diminish any person or group from BHS, </a:t>
            </a:r>
            <a:r>
              <a:rPr lang="en-US" sz="2400" dirty="0"/>
              <a:t>HC</a:t>
            </a:r>
            <a:r>
              <a:rPr lang="en-US" sz="2400" b="0" i="0" u="none" strike="noStrike" cap="none" dirty="0">
                <a:solidFill>
                  <a:schemeClr val="dk1"/>
                </a:solidFill>
                <a:latin typeface="Calibri"/>
                <a:ea typeface="Calibri"/>
                <a:cs typeface="Calibri"/>
                <a:sym typeface="Calibri"/>
              </a:rPr>
              <a:t>PS, another school, or any institution.  </a:t>
            </a:r>
          </a:p>
          <a:p>
            <a:pPr marL="342900" marR="0" lvl="0" indent="-228600" algn="l" rtl="0">
              <a:lnSpc>
                <a:spcPct val="100000"/>
              </a:lnSpc>
              <a:spcBef>
                <a:spcPts val="0"/>
              </a:spcBef>
              <a:spcAft>
                <a:spcPts val="0"/>
              </a:spcAft>
              <a:buClr>
                <a:schemeClr val="accent1"/>
              </a:buClr>
              <a:buSzPts val="2400"/>
              <a:buFont typeface="Arial"/>
              <a:buChar char="•"/>
            </a:pPr>
            <a:r>
              <a:rPr lang="en-US" sz="2400" b="0" i="0" u="none" strike="noStrike" cap="none" dirty="0">
                <a:solidFill>
                  <a:schemeClr val="dk1"/>
                </a:solidFill>
                <a:latin typeface="Calibri"/>
                <a:ea typeface="Calibri"/>
                <a:cs typeface="Calibri"/>
                <a:sym typeface="Calibri"/>
              </a:rPr>
              <a:t>Athletes can and will be held accountable for their online, and social media interactions if said actions are viewed as inappropriate or harmful.  </a:t>
            </a:r>
          </a:p>
          <a:p>
            <a:pPr marL="342900" marR="0" lvl="0" indent="-228600" algn="l" rtl="0">
              <a:lnSpc>
                <a:spcPct val="100000"/>
              </a:lnSpc>
              <a:spcBef>
                <a:spcPts val="0"/>
              </a:spcBef>
              <a:spcAft>
                <a:spcPts val="0"/>
              </a:spcAft>
              <a:buClr>
                <a:schemeClr val="accent1"/>
              </a:buClr>
              <a:buSzPts val="2400"/>
              <a:buFont typeface="Arial"/>
              <a:buChar char="•"/>
            </a:pPr>
            <a:r>
              <a:rPr lang="en-US" sz="2400" b="0" i="0" u="none" strike="noStrike" cap="none" dirty="0">
                <a:solidFill>
                  <a:schemeClr val="dk1"/>
                </a:solidFill>
                <a:latin typeface="Calibri"/>
                <a:ea typeface="Calibri"/>
                <a:cs typeface="Calibri"/>
                <a:sym typeface="Calibri"/>
              </a:rPr>
              <a:t>Disciplinary actions up to and including dismissal from a team will be considered by the School Administration in this case.</a:t>
            </a:r>
            <a:endParaRPr dirty="0"/>
          </a:p>
          <a:p>
            <a:pPr marL="342900" marR="0" lvl="0" indent="-228600" algn="l" rtl="0">
              <a:lnSpc>
                <a:spcPct val="100000"/>
              </a:lnSpc>
              <a:spcBef>
                <a:spcPts val="560"/>
              </a:spcBef>
              <a:spcAft>
                <a:spcPts val="0"/>
              </a:spcAft>
              <a:buClr>
                <a:schemeClr val="accent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8"/>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1400"/>
              <a:buFont typeface="Cambria"/>
              <a:buNone/>
            </a:pPr>
            <a:r>
              <a:rPr lang="en-US" sz="4600" b="0" i="0" u="none" strike="noStrike" cap="none">
                <a:solidFill>
                  <a:schemeClr val="dk2"/>
                </a:solidFill>
                <a:latin typeface="Cambria"/>
                <a:ea typeface="Cambria"/>
                <a:cs typeface="Cambria"/>
                <a:sym typeface="Cambria"/>
              </a:rPr>
              <a:t>School Attendance</a:t>
            </a:r>
            <a:endParaRPr/>
          </a:p>
        </p:txBody>
      </p:sp>
      <p:sp>
        <p:nvSpPr>
          <p:cNvPr id="320" name="Google Shape;320;p48"/>
          <p:cNvSpPr txBox="1">
            <a:spLocks noGrp="1"/>
          </p:cNvSpPr>
          <p:nvPr>
            <p:ph type="body" idx="1"/>
          </p:nvPr>
        </p:nvSpPr>
        <p:spPr>
          <a:xfrm>
            <a:off x="457200" y="1200150"/>
            <a:ext cx="7620000" cy="381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1"/>
              </a:buClr>
              <a:buSzPts val="1400"/>
              <a:buFont typeface="Arial"/>
              <a:buNone/>
            </a:pPr>
            <a:r>
              <a:rPr lang="en-US" sz="1400" b="1" i="0" u="none" strike="noStrike" cap="none" dirty="0">
                <a:solidFill>
                  <a:srgbClr val="000000"/>
                </a:solidFill>
                <a:latin typeface="Arial"/>
                <a:ea typeface="Arial"/>
                <a:cs typeface="Arial"/>
                <a:sym typeface="Arial"/>
              </a:rPr>
              <a:t>School Attendance</a:t>
            </a:r>
            <a:endParaRPr dirty="0"/>
          </a:p>
          <a:p>
            <a:pPr marL="457200" marR="0" lvl="0" indent="0" algn="l" rtl="0">
              <a:lnSpc>
                <a:spcPct val="100000"/>
              </a:lnSpc>
              <a:spcBef>
                <a:spcPts val="0"/>
              </a:spcBef>
              <a:spcAft>
                <a:spcPts val="0"/>
              </a:spcAft>
              <a:buClr>
                <a:schemeClr val="accent1"/>
              </a:buClr>
              <a:buSzPts val="1200"/>
              <a:buFont typeface="Arial"/>
              <a:buNone/>
            </a:pP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100"/>
              <a:buFont typeface="Arial"/>
              <a:buChar char="•"/>
            </a:pPr>
            <a:r>
              <a:rPr lang="en-US" sz="1400" b="0" i="0" u="none" strike="noStrike" cap="none" dirty="0">
                <a:solidFill>
                  <a:srgbClr val="000000"/>
                </a:solidFill>
                <a:latin typeface="Arial"/>
                <a:ea typeface="Arial"/>
                <a:cs typeface="Arial"/>
                <a:sym typeface="Arial"/>
              </a:rPr>
              <a:t>Regular school attendance is mandatory in order to participate in athletics.</a:t>
            </a:r>
            <a:endParaRPr sz="1400" dirty="0"/>
          </a:p>
          <a:p>
            <a:pPr marL="457200" marR="0" lvl="0" indent="-304800" algn="l" rtl="0">
              <a:lnSpc>
                <a:spcPct val="100000"/>
              </a:lnSpc>
              <a:spcBef>
                <a:spcPts val="0"/>
              </a:spcBef>
              <a:spcAft>
                <a:spcPts val="0"/>
              </a:spcAft>
              <a:buClr>
                <a:srgbClr val="000000"/>
              </a:buClr>
              <a:buSzPts val="1100"/>
              <a:buFont typeface="Arial"/>
              <a:buChar char="•"/>
            </a:pPr>
            <a:r>
              <a:rPr lang="en-US" sz="1400" b="0" i="0" u="none" strike="noStrike" cap="none" dirty="0">
                <a:solidFill>
                  <a:srgbClr val="000000"/>
                </a:solidFill>
                <a:latin typeface="Arial"/>
                <a:ea typeface="Arial"/>
                <a:cs typeface="Arial"/>
                <a:sym typeface="Arial"/>
              </a:rPr>
              <a:t>Student-Athletes are expected to be at school on time.</a:t>
            </a:r>
            <a:endParaRPr sz="1400" dirty="0"/>
          </a:p>
          <a:p>
            <a:pPr marL="457200" marR="0" lvl="0" indent="-304800" algn="l" rtl="0">
              <a:lnSpc>
                <a:spcPct val="100000"/>
              </a:lnSpc>
              <a:spcBef>
                <a:spcPts val="0"/>
              </a:spcBef>
              <a:spcAft>
                <a:spcPts val="0"/>
              </a:spcAft>
              <a:buClr>
                <a:srgbClr val="000000"/>
              </a:buClr>
              <a:buSzPts val="1100"/>
              <a:buFont typeface="Arial"/>
              <a:buChar char="•"/>
            </a:pPr>
            <a:r>
              <a:rPr lang="en-US" sz="1400" b="0" i="0" u="none" strike="noStrike" cap="none" dirty="0">
                <a:solidFill>
                  <a:srgbClr val="000000"/>
                </a:solidFill>
                <a:latin typeface="Arial"/>
                <a:ea typeface="Arial"/>
                <a:cs typeface="Arial"/>
                <a:sym typeface="Arial"/>
              </a:rPr>
              <a:t>On days following a competition, student athletes are expected to be at school on time.</a:t>
            </a:r>
            <a:endParaRPr sz="1400" dirty="0"/>
          </a:p>
          <a:p>
            <a:pPr marL="457200" marR="63500" lvl="0" indent="-304800" algn="l" rtl="0">
              <a:lnSpc>
                <a:spcPct val="115000"/>
              </a:lnSpc>
              <a:spcBef>
                <a:spcPts val="120"/>
              </a:spcBef>
              <a:spcAft>
                <a:spcPts val="0"/>
              </a:spcAft>
              <a:buClr>
                <a:srgbClr val="000000"/>
              </a:buClr>
              <a:buSzPts val="1100"/>
              <a:buFont typeface="Arial"/>
              <a:buChar char="•"/>
            </a:pPr>
            <a:r>
              <a:rPr lang="en-US" sz="1400" b="1" i="0" u="none" strike="noStrike" cap="none" dirty="0">
                <a:solidFill>
                  <a:srgbClr val="3143D7"/>
                </a:solidFill>
                <a:latin typeface="Arial"/>
                <a:ea typeface="Arial"/>
                <a:cs typeface="Arial"/>
                <a:sym typeface="Arial"/>
              </a:rPr>
              <a:t>Student-athletes who are absent from school during the regular school hours will not be permitted to </a:t>
            </a:r>
            <a:r>
              <a:rPr lang="en-US" sz="1400" b="1" i="0" u="none" strike="noStrike" cap="none" dirty="0">
                <a:solidFill>
                  <a:srgbClr val="F68027"/>
                </a:solidFill>
                <a:latin typeface="Arial"/>
                <a:ea typeface="Arial"/>
                <a:cs typeface="Arial"/>
                <a:sym typeface="Arial"/>
              </a:rPr>
              <a:t>practice or play </a:t>
            </a:r>
            <a:r>
              <a:rPr lang="en-US" sz="1400" b="1" i="0" u="none" strike="noStrike" cap="none" dirty="0">
                <a:solidFill>
                  <a:srgbClr val="3143D7"/>
                </a:solidFill>
                <a:latin typeface="Arial"/>
                <a:ea typeface="Arial"/>
                <a:cs typeface="Arial"/>
                <a:sym typeface="Arial"/>
              </a:rPr>
              <a:t>in any competition scheduled for that day.</a:t>
            </a:r>
            <a:endParaRPr sz="1400" b="1" dirty="0">
              <a:solidFill>
                <a:srgbClr val="3143D7"/>
              </a:solidFill>
            </a:endParaRPr>
          </a:p>
          <a:p>
            <a:pPr marL="457200" marR="63500" lvl="0" indent="-304800" algn="l" rtl="0">
              <a:lnSpc>
                <a:spcPct val="115000"/>
              </a:lnSpc>
              <a:spcBef>
                <a:spcPts val="120"/>
              </a:spcBef>
              <a:spcAft>
                <a:spcPts val="0"/>
              </a:spcAft>
              <a:buClr>
                <a:srgbClr val="000000"/>
              </a:buClr>
              <a:buSzPts val="1100"/>
              <a:buFont typeface="Arial"/>
              <a:buChar char="•"/>
            </a:pPr>
            <a:r>
              <a:rPr lang="en-US" sz="1400" b="0" i="0" u="none" strike="noStrike" cap="none" dirty="0">
                <a:solidFill>
                  <a:srgbClr val="000000"/>
                </a:solidFill>
                <a:latin typeface="Arial"/>
                <a:ea typeface="Arial"/>
                <a:cs typeface="Arial"/>
                <a:sym typeface="Arial"/>
              </a:rPr>
              <a:t>Student-athletes who </a:t>
            </a:r>
            <a:r>
              <a:rPr lang="en-US" sz="1400" b="1" i="0" u="none" strike="noStrike" cap="none" dirty="0">
                <a:solidFill>
                  <a:srgbClr val="3143D7"/>
                </a:solidFill>
                <a:latin typeface="Arial"/>
                <a:ea typeface="Arial"/>
                <a:cs typeface="Arial"/>
                <a:sym typeface="Arial"/>
              </a:rPr>
              <a:t>leave school during the regular school hours will not be permitted to </a:t>
            </a:r>
            <a:r>
              <a:rPr lang="en-US" sz="1400" b="1" i="0" u="none" strike="noStrike" cap="none" dirty="0">
                <a:solidFill>
                  <a:srgbClr val="F68027"/>
                </a:solidFill>
                <a:latin typeface="Arial"/>
                <a:ea typeface="Arial"/>
                <a:cs typeface="Arial"/>
                <a:sym typeface="Arial"/>
              </a:rPr>
              <a:t>practice or play</a:t>
            </a:r>
            <a:r>
              <a:rPr lang="en-US" sz="1400" b="0" i="0" u="none" strike="noStrike" cap="none" dirty="0">
                <a:solidFill>
                  <a:srgbClr val="F68027"/>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in any competition scheduled for that day.</a:t>
            </a:r>
            <a:endParaRPr sz="1400" dirty="0"/>
          </a:p>
          <a:p>
            <a:pPr marL="914400" marR="63500" lvl="0" indent="0" algn="l" rtl="0">
              <a:lnSpc>
                <a:spcPct val="115000"/>
              </a:lnSpc>
              <a:spcBef>
                <a:spcPts val="120"/>
              </a:spcBef>
              <a:spcAft>
                <a:spcPts val="0"/>
              </a:spcAft>
              <a:buClr>
                <a:schemeClr val="accent1"/>
              </a:buClr>
              <a:buSzPts val="1100"/>
              <a:buFont typeface="Arial"/>
              <a:buNone/>
            </a:pPr>
            <a:endParaRPr sz="1400" b="0" i="0" u="none" strike="noStrike" cap="none" dirty="0">
              <a:solidFill>
                <a:srgbClr val="000000"/>
              </a:solidFill>
              <a:latin typeface="Arial"/>
              <a:ea typeface="Arial"/>
              <a:cs typeface="Arial"/>
              <a:sym typeface="Arial"/>
            </a:endParaRPr>
          </a:p>
          <a:p>
            <a:pPr marL="914400" marR="63500" lvl="1" indent="-304800" algn="l" rtl="0">
              <a:lnSpc>
                <a:spcPct val="115000"/>
              </a:lnSpc>
              <a:spcBef>
                <a:spcPts val="120"/>
              </a:spcBef>
              <a:spcAft>
                <a:spcPts val="0"/>
              </a:spcAft>
              <a:buClr>
                <a:srgbClr val="000000"/>
              </a:buClr>
              <a:buSzPts val="1100"/>
              <a:buFont typeface="Arial"/>
              <a:buChar char="•"/>
            </a:pPr>
            <a:r>
              <a:rPr lang="en-US" sz="1400" b="0" i="0" u="none" strike="noStrike" cap="none" dirty="0">
                <a:solidFill>
                  <a:srgbClr val="000000"/>
                </a:solidFill>
                <a:latin typeface="Arial"/>
                <a:ea typeface="Arial"/>
                <a:cs typeface="Arial"/>
                <a:sym typeface="Arial"/>
              </a:rPr>
              <a:t>Exceptions to the attendance policy may be made for doctor’s appointments, court appearances, or other absences that receive </a:t>
            </a:r>
            <a:r>
              <a:rPr lang="en-US" sz="1400" b="1" i="0" u="sng" strike="noStrike" cap="none" dirty="0">
                <a:solidFill>
                  <a:srgbClr val="3143D7"/>
                </a:solidFill>
                <a:latin typeface="Arial"/>
                <a:ea typeface="Arial"/>
                <a:cs typeface="Arial"/>
                <a:sym typeface="Arial"/>
              </a:rPr>
              <a:t>prior</a:t>
            </a:r>
            <a:r>
              <a:rPr lang="en-US" sz="1400" b="0" i="0" u="none" strike="noStrike" cap="none" dirty="0">
                <a:solidFill>
                  <a:srgbClr val="000000"/>
                </a:solidFill>
                <a:latin typeface="Arial"/>
                <a:ea typeface="Arial"/>
                <a:cs typeface="Arial"/>
                <a:sym typeface="Arial"/>
              </a:rPr>
              <a:t> administrative permission. Verification of the aforementioned exceptions </a:t>
            </a:r>
            <a:r>
              <a:rPr lang="en-US" sz="1400" b="1" i="0" u="none" strike="noStrike" cap="none" dirty="0">
                <a:solidFill>
                  <a:srgbClr val="F68027"/>
                </a:solidFill>
                <a:latin typeface="Arial"/>
                <a:ea typeface="Arial"/>
                <a:cs typeface="Arial"/>
                <a:sym typeface="Arial"/>
              </a:rPr>
              <a:t>must be presented when the student returns to school.</a:t>
            </a:r>
            <a:endParaRPr sz="1400" b="1" dirty="0">
              <a:solidFill>
                <a:srgbClr val="F68027"/>
              </a:solidFill>
            </a:endParaRPr>
          </a:p>
          <a:p>
            <a:pPr marL="342900" marR="0" lvl="0" indent="-88900" algn="l" rtl="0">
              <a:lnSpc>
                <a:spcPct val="100000"/>
              </a:lnSpc>
              <a:spcBef>
                <a:spcPts val="0"/>
              </a:spcBef>
              <a:spcAft>
                <a:spcPts val="0"/>
              </a:spcAft>
              <a:buClr>
                <a:schemeClr val="accent1"/>
              </a:buClr>
              <a:buSzPts val="2200"/>
              <a:buFont typeface="Arial"/>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1" i="0" u="none" strike="noStrike" cap="none">
                <a:solidFill>
                  <a:srgbClr val="0000FF"/>
                </a:solidFill>
                <a:latin typeface="Cambria"/>
                <a:ea typeface="Cambria"/>
                <a:cs typeface="Cambria"/>
                <a:sym typeface="Cambria"/>
              </a:rPr>
              <a:t>HAZING</a:t>
            </a:r>
            <a:endParaRPr/>
          </a:p>
        </p:txBody>
      </p:sp>
      <p:sp>
        <p:nvSpPr>
          <p:cNvPr id="326" name="Google Shape;326;p49"/>
          <p:cNvSpPr txBox="1">
            <a:spLocks noGrp="1"/>
          </p:cNvSpPr>
          <p:nvPr>
            <p:ph type="body" idx="1"/>
          </p:nvPr>
        </p:nvSpPr>
        <p:spPr>
          <a:xfrm>
            <a:off x="457200" y="1451372"/>
            <a:ext cx="8001000" cy="3463528"/>
          </a:xfrm>
          <a:prstGeom prst="rect">
            <a:avLst/>
          </a:prstGeom>
          <a:noFill/>
          <a:ln>
            <a:noFill/>
          </a:ln>
        </p:spPr>
        <p:txBody>
          <a:bodyPr spcFirstLastPara="1" wrap="square" lIns="91425" tIns="45700" rIns="91425" bIns="45700" anchor="t" anchorCtr="0">
            <a:noAutofit/>
          </a:bodyPr>
          <a:lstStyle/>
          <a:p>
            <a:pPr marL="342900" marR="0" lvl="0" indent="-228600" algn="ctr" rtl="0">
              <a:lnSpc>
                <a:spcPct val="100000"/>
              </a:lnSpc>
              <a:spcBef>
                <a:spcPts val="0"/>
              </a:spcBef>
              <a:spcAft>
                <a:spcPts val="0"/>
              </a:spcAft>
              <a:buClr>
                <a:schemeClr val="accent1"/>
              </a:buClr>
              <a:buSzPts val="700"/>
              <a:buFont typeface="Arial"/>
              <a:buNone/>
            </a:pPr>
            <a:r>
              <a:rPr lang="en-US" sz="2200" b="1" i="0" u="none" strike="noStrike" cap="none" dirty="0">
                <a:solidFill>
                  <a:srgbClr val="0000CC"/>
                </a:solidFill>
                <a:latin typeface="Calibri"/>
                <a:ea typeface="Calibri"/>
                <a:cs typeface="Calibri"/>
                <a:sym typeface="Calibri"/>
              </a:rPr>
              <a:t>	</a:t>
            </a:r>
            <a:r>
              <a:rPr lang="en-US" sz="2800" b="1" i="0" u="none" strike="noStrike" cap="none" dirty="0">
                <a:solidFill>
                  <a:srgbClr val="0000CC"/>
                </a:solidFill>
                <a:latin typeface="Calibri"/>
                <a:ea typeface="Calibri"/>
                <a:cs typeface="Calibri"/>
                <a:sym typeface="Calibri"/>
              </a:rPr>
              <a:t>Hazing occurs when an act is committed against a student, or a student is coerced into committing an act that creates a substantial risk or harm to the student or any third party in order for the student to be initiated into, or affiliated with any school group, club, athletic team, or grade level.</a:t>
            </a:r>
            <a:endParaRPr dirty="0"/>
          </a:p>
          <a:p>
            <a:pPr marL="342900" marR="0" lvl="0" indent="-228600" algn="ctr" rtl="0">
              <a:lnSpc>
                <a:spcPct val="100000"/>
              </a:lnSpc>
              <a:spcBef>
                <a:spcPts val="640"/>
              </a:spcBef>
              <a:spcAft>
                <a:spcPts val="0"/>
              </a:spcAft>
              <a:buClr>
                <a:schemeClr val="accent1"/>
              </a:buClr>
              <a:buSzPts val="700"/>
              <a:buFont typeface="Arial"/>
              <a:buNone/>
            </a:pPr>
            <a:r>
              <a:rPr lang="en-US" sz="2800" b="1" i="0" u="none" strike="noStrike" cap="none" dirty="0">
                <a:solidFill>
                  <a:srgbClr val="F68027"/>
                </a:solidFill>
                <a:sym typeface="Calibri"/>
              </a:rPr>
              <a:t>HAZING will NOT BE TOLERATED!</a:t>
            </a:r>
            <a:endParaRPr dirty="0">
              <a:solidFill>
                <a:srgbClr val="F68027"/>
              </a:solidFil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34066" y="133350"/>
            <a:ext cx="8229600" cy="5010150"/>
          </a:xfrm>
          <a:prstGeom prst="rect">
            <a:avLst/>
          </a:prstGeom>
          <a:noFill/>
          <a:ln>
            <a:noFill/>
          </a:ln>
        </p:spPr>
        <p:txBody>
          <a:bodyPr spcFirstLastPara="1" wrap="square" lIns="91425" tIns="45700" rIns="91425" bIns="45700" anchor="t" anchorCtr="0">
            <a:noAutofit/>
          </a:bodyPr>
          <a:lstStyle/>
          <a:p>
            <a:pPr marL="342900" marR="0" lvl="0" indent="-228600" algn="ctr" rtl="0">
              <a:lnSpc>
                <a:spcPct val="100000"/>
              </a:lnSpc>
              <a:spcBef>
                <a:spcPts val="0"/>
              </a:spcBef>
              <a:spcAft>
                <a:spcPts val="0"/>
              </a:spcAft>
              <a:buClr>
                <a:schemeClr val="accent1"/>
              </a:buClr>
              <a:buSzPts val="800"/>
              <a:buFont typeface="Arial"/>
              <a:buNone/>
            </a:pPr>
            <a:r>
              <a:rPr lang="en-US" sz="2200" b="1" i="0" u="none" strike="noStrike" cap="none" dirty="0">
                <a:solidFill>
                  <a:srgbClr val="0000CC"/>
                </a:solidFill>
                <a:latin typeface="Calibri"/>
                <a:ea typeface="Calibri"/>
                <a:cs typeface="Calibri"/>
                <a:sym typeface="Calibri"/>
              </a:rPr>
              <a:t>             </a:t>
            </a:r>
            <a:r>
              <a:rPr lang="en-US" sz="3200" b="1" i="0" u="none" strike="noStrike" cap="none" dirty="0">
                <a:solidFill>
                  <a:srgbClr val="0000CC"/>
                </a:solidFill>
                <a:latin typeface="Calibri"/>
                <a:ea typeface="Calibri"/>
                <a:cs typeface="Calibri"/>
                <a:sym typeface="Calibri"/>
              </a:rPr>
              <a:t>MEETING AGENDA</a:t>
            </a:r>
            <a:endParaRPr dirty="0"/>
          </a:p>
          <a:p>
            <a:pPr marL="342900" lvl="0" indent="-228600">
              <a:buSzPts val="450"/>
              <a:buNone/>
            </a:pPr>
            <a:r>
              <a:rPr lang="en-US" sz="1800" b="1" i="0" u="none" strike="noStrike" cap="none" dirty="0">
                <a:solidFill>
                  <a:srgbClr val="0000CC"/>
                </a:solidFill>
                <a:latin typeface="Calibri"/>
                <a:ea typeface="Calibri"/>
                <a:cs typeface="Calibri"/>
                <a:sym typeface="Calibri"/>
              </a:rPr>
              <a:t>-- </a:t>
            </a:r>
            <a:r>
              <a:rPr lang="en-US" sz="1800" b="1" dirty="0">
                <a:solidFill>
                  <a:srgbClr val="0000CC"/>
                </a:solidFill>
              </a:rPr>
              <a:t>Attend</a:t>
            </a:r>
            <a:r>
              <a:rPr lang="en-US" sz="1800" b="1" dirty="0">
                <a:solidFill>
                  <a:srgbClr val="F68027"/>
                </a:solidFill>
              </a:rPr>
              <a:t> ONE </a:t>
            </a:r>
            <a:r>
              <a:rPr lang="en-US" sz="1800" b="1" dirty="0">
                <a:solidFill>
                  <a:srgbClr val="0000CC"/>
                </a:solidFill>
              </a:rPr>
              <a:t>per school year</a:t>
            </a:r>
          </a:p>
          <a:p>
            <a:pPr marL="342900" lvl="0" indent="-228600">
              <a:buSzPts val="450"/>
              <a:buNone/>
            </a:pPr>
            <a:r>
              <a:rPr lang="en-US" sz="1800" b="1" i="0" u="none" strike="noStrike" cap="none" dirty="0">
                <a:solidFill>
                  <a:srgbClr val="0000CC"/>
                </a:solidFill>
                <a:latin typeface="Calibri"/>
                <a:ea typeface="Calibri"/>
                <a:cs typeface="Calibri"/>
                <a:sym typeface="Calibri"/>
              </a:rPr>
              <a:t>-- This </a:t>
            </a:r>
            <a:r>
              <a:rPr lang="en-US" sz="1800" b="1" dirty="0">
                <a:solidFill>
                  <a:srgbClr val="0000CC"/>
                </a:solidFill>
              </a:rPr>
              <a:t>PowerPoint is linked on our Athletic Page for later reference</a:t>
            </a:r>
            <a:endParaRPr lang="en-US" sz="1800" b="1" i="0" u="none" strike="noStrike" cap="none" dirty="0">
              <a:solidFill>
                <a:srgbClr val="0000CC"/>
              </a:solidFill>
              <a:latin typeface="Calibri"/>
              <a:ea typeface="Calibri"/>
              <a:cs typeface="Calibri"/>
              <a:sym typeface="Calibri"/>
            </a:endParaRPr>
          </a:p>
          <a:p>
            <a:pPr marL="342900" lvl="0" indent="-228600">
              <a:buSzPts val="450"/>
              <a:buNone/>
            </a:pPr>
            <a:r>
              <a:rPr lang="en-US" sz="1800" b="1" dirty="0">
                <a:solidFill>
                  <a:srgbClr val="0000CC"/>
                </a:solidFill>
              </a:rPr>
              <a:t>-- </a:t>
            </a:r>
            <a:r>
              <a:rPr lang="en-US" sz="1800" b="1" i="0" u="none" strike="noStrike" cap="none" dirty="0">
                <a:solidFill>
                  <a:srgbClr val="0000CC"/>
                </a:solidFill>
                <a:latin typeface="Calibri"/>
                <a:ea typeface="Calibri"/>
                <a:cs typeface="Calibri"/>
                <a:sym typeface="Calibri"/>
              </a:rPr>
              <a:t>Picture day</a:t>
            </a:r>
          </a:p>
          <a:p>
            <a:pPr marL="342900" lvl="0" indent="-228600">
              <a:buSzPts val="450"/>
              <a:buNone/>
            </a:pPr>
            <a:r>
              <a:rPr lang="en-US" sz="1800" b="1" dirty="0">
                <a:solidFill>
                  <a:srgbClr val="0000CC"/>
                </a:solidFill>
              </a:rPr>
              <a:t>-- Website &amp; Social Media</a:t>
            </a:r>
          </a:p>
          <a:p>
            <a:pPr marL="342900" lvl="0" indent="-228600">
              <a:buSzPts val="450"/>
              <a:buNone/>
            </a:pPr>
            <a:r>
              <a:rPr lang="en-US" sz="1800" b="1" dirty="0">
                <a:solidFill>
                  <a:srgbClr val="0000CC"/>
                </a:solidFill>
              </a:rPr>
              <a:t>-- Athletic Trainer &amp; Medical information</a:t>
            </a:r>
          </a:p>
          <a:p>
            <a:pPr marL="342900" lvl="0" indent="-228600">
              <a:buSzPts val="450"/>
              <a:buNone/>
            </a:pPr>
            <a:r>
              <a:rPr lang="en-US" sz="1800" b="1" dirty="0">
                <a:solidFill>
                  <a:srgbClr val="0000CC"/>
                </a:solidFill>
              </a:rPr>
              <a:t>-- Programs</a:t>
            </a:r>
          </a:p>
          <a:p>
            <a:pPr marL="342900" lvl="0" indent="-228600">
              <a:buSzPts val="450"/>
              <a:buNone/>
            </a:pPr>
            <a:r>
              <a:rPr lang="en-US" sz="1800" b="1" dirty="0">
                <a:solidFill>
                  <a:srgbClr val="0000CC"/>
                </a:solidFill>
              </a:rPr>
              <a:t>-- Eligibility</a:t>
            </a:r>
          </a:p>
          <a:p>
            <a:pPr marL="342900" lvl="0" indent="-228600">
              <a:buSzPts val="450"/>
              <a:buNone/>
            </a:pPr>
            <a:r>
              <a:rPr lang="en-US" sz="1800" b="1" dirty="0">
                <a:solidFill>
                  <a:srgbClr val="0000CC"/>
                </a:solidFill>
              </a:rPr>
              <a:t>-- Specializing</a:t>
            </a:r>
          </a:p>
          <a:p>
            <a:pPr marL="342900" lvl="0" indent="-228600">
              <a:buSzPts val="450"/>
              <a:buNone/>
            </a:pPr>
            <a:r>
              <a:rPr lang="en-US" sz="1800" b="1" dirty="0">
                <a:solidFill>
                  <a:srgbClr val="0000CC"/>
                </a:solidFill>
              </a:rPr>
              <a:t>-- Equipment</a:t>
            </a:r>
          </a:p>
          <a:p>
            <a:pPr marL="342900" lvl="0" indent="-228600">
              <a:buSzPts val="450"/>
              <a:buNone/>
            </a:pPr>
            <a:r>
              <a:rPr lang="en-US" sz="1800" b="1" dirty="0">
                <a:solidFill>
                  <a:srgbClr val="0000CC"/>
                </a:solidFill>
              </a:rPr>
              <a:t>-- Henry County Handbook</a:t>
            </a:r>
          </a:p>
          <a:p>
            <a:pPr marL="342900" lvl="0" indent="-228600">
              <a:buSzPts val="450"/>
              <a:buNone/>
            </a:pPr>
            <a:r>
              <a:rPr lang="en-US" sz="1800" b="1" dirty="0">
                <a:solidFill>
                  <a:srgbClr val="0000CC"/>
                </a:solidFill>
              </a:rPr>
              <a:t>-- Conduct and behavior of athletes</a:t>
            </a:r>
          </a:p>
          <a:p>
            <a:pPr marL="342900" lvl="0" indent="-228600">
              <a:buSzPts val="450"/>
              <a:buNone/>
            </a:pPr>
            <a:r>
              <a:rPr lang="en-US" sz="1800" b="1" dirty="0">
                <a:solidFill>
                  <a:srgbClr val="0000CC"/>
                </a:solidFill>
              </a:rPr>
              <a:t>-- Conduct and behavior of parents</a:t>
            </a:r>
          </a:p>
          <a:p>
            <a:pPr marL="342900" lvl="0" indent="-228600">
              <a:buSzPts val="450"/>
              <a:buNone/>
            </a:pPr>
            <a:r>
              <a:rPr lang="en-US" sz="1800" b="1" dirty="0">
                <a:solidFill>
                  <a:srgbClr val="0000CC"/>
                </a:solidFill>
              </a:rPr>
              <a:t>-- Ticket Prices</a:t>
            </a:r>
          </a:p>
          <a:p>
            <a:pPr marL="342900" lvl="0" indent="-228600">
              <a:buSzPts val="450"/>
              <a:buNone/>
            </a:pPr>
            <a:r>
              <a:rPr lang="en-US" sz="1800" b="1" dirty="0">
                <a:solidFill>
                  <a:srgbClr val="0000CC"/>
                </a:solidFill>
              </a:rPr>
              <a:t>-- Questions?</a:t>
            </a:r>
            <a:endParaRPr sz="1200" b="1" dirty="0">
              <a:solidFill>
                <a:srgbClr val="0000CC"/>
              </a:solidFill>
            </a:endParaRPr>
          </a:p>
          <a:p>
            <a:pPr marL="342900" marR="0" lvl="0" indent="-228600" algn="l" rtl="0">
              <a:lnSpc>
                <a:spcPct val="100000"/>
              </a:lnSpc>
              <a:spcBef>
                <a:spcPts val="440"/>
              </a:spcBef>
              <a:spcAft>
                <a:spcPts val="0"/>
              </a:spcAft>
              <a:buClr>
                <a:schemeClr val="accent1"/>
              </a:buClr>
              <a:buSzPts val="550"/>
              <a:buFont typeface="Arial"/>
              <a:buNone/>
            </a:pPr>
            <a:endParaRPr sz="2200" b="1" i="0" u="none" strike="noStrike" cap="none" dirty="0">
              <a:solidFill>
                <a:srgbClr val="0000CC"/>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ts val="550"/>
              <a:buFont typeface="Arial"/>
              <a:buNone/>
            </a:pPr>
            <a:endParaRPr sz="2200" b="1" i="0" u="none" strike="noStrike" cap="none" dirty="0">
              <a:solidFill>
                <a:srgbClr val="0000CC"/>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ts val="2200"/>
              <a:buFont typeface="Arial"/>
              <a:buNone/>
            </a:pPr>
            <a:endParaRPr sz="2200" b="1" i="0" u="none" strike="noStrike" cap="none" dirty="0">
              <a:solidFill>
                <a:srgbClr val="0000CC"/>
              </a:solidFill>
              <a:latin typeface="Calibri"/>
              <a:ea typeface="Calibri"/>
              <a:cs typeface="Calibri"/>
              <a:sym typeface="Calibri"/>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1" i="0" u="none" strike="noStrike" cap="none">
                <a:solidFill>
                  <a:srgbClr val="0000FF"/>
                </a:solidFill>
                <a:latin typeface="Cambria"/>
                <a:ea typeface="Cambria"/>
                <a:cs typeface="Cambria"/>
                <a:sym typeface="Cambria"/>
              </a:rPr>
              <a:t>HAZING CONSEQUENCES</a:t>
            </a:r>
            <a:endParaRPr/>
          </a:p>
        </p:txBody>
      </p:sp>
      <p:sp>
        <p:nvSpPr>
          <p:cNvPr id="332" name="Google Shape;332;p50"/>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3200"/>
              <a:buFont typeface="Arial"/>
              <a:buChar char="•"/>
            </a:pPr>
            <a:r>
              <a:rPr lang="en-US" sz="3200" b="0" i="0" u="none" strike="noStrike" cap="none" dirty="0">
                <a:solidFill>
                  <a:srgbClr val="0000CC"/>
                </a:solidFill>
                <a:latin typeface="Calibri"/>
                <a:ea typeface="Calibri"/>
                <a:cs typeface="Calibri"/>
                <a:sym typeface="Calibri"/>
              </a:rPr>
              <a:t>Any participant who engages in, admits to, or is convicted of a felony or misdemeanor, </a:t>
            </a:r>
            <a:r>
              <a:rPr lang="en-US" sz="3200" b="1" i="0" u="none" strike="noStrike" cap="none" dirty="0">
                <a:solidFill>
                  <a:srgbClr val="F68027"/>
                </a:solidFill>
                <a:latin typeface="Calibri"/>
                <a:ea typeface="Calibri"/>
                <a:cs typeface="Calibri"/>
                <a:sym typeface="Calibri"/>
              </a:rPr>
              <a:t>INCLUDING HAZING</a:t>
            </a:r>
            <a:r>
              <a:rPr lang="en-US" sz="3200" b="0" i="0" u="none" strike="noStrike" cap="none" dirty="0">
                <a:solidFill>
                  <a:srgbClr val="0000CC"/>
                </a:solidFill>
                <a:latin typeface="Calibri"/>
                <a:ea typeface="Calibri"/>
                <a:cs typeface="Calibri"/>
                <a:sym typeface="Calibri"/>
              </a:rPr>
              <a:t>, which would reflect on the performance, status, or personal growth of other individuals involved in the activity </a:t>
            </a:r>
            <a:r>
              <a:rPr lang="en-US" sz="3200" b="1" i="0" u="none" strike="noStrike" cap="none" dirty="0">
                <a:solidFill>
                  <a:srgbClr val="F68027"/>
                </a:solidFill>
                <a:sym typeface="Calibri"/>
              </a:rPr>
              <a:t>shall be dismissed from the team.</a:t>
            </a:r>
            <a:endParaRPr b="1" dirty="0">
              <a:solidFill>
                <a:srgbClr val="F68027"/>
              </a:solidFill>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B8B82-3129-C642-AC55-BA4F077A03F4}"/>
              </a:ext>
            </a:extLst>
          </p:cNvPr>
          <p:cNvSpPr txBox="1"/>
          <p:nvPr/>
        </p:nvSpPr>
        <p:spPr>
          <a:xfrm>
            <a:off x="645459" y="358589"/>
            <a:ext cx="7456125" cy="3046988"/>
          </a:xfrm>
          <a:prstGeom prst="rect">
            <a:avLst/>
          </a:prstGeom>
          <a:noFill/>
        </p:spPr>
        <p:txBody>
          <a:bodyPr wrap="square" rtlCol="0">
            <a:spAutoFit/>
          </a:bodyPr>
          <a:lstStyle/>
          <a:p>
            <a:pPr algn="ctr"/>
            <a:r>
              <a:rPr lang="en-US" sz="2800" b="1" dirty="0">
                <a:latin typeface="Baskerville"/>
                <a:cs typeface="Baskerville"/>
              </a:rPr>
              <a:t>Consequences for Violations</a:t>
            </a:r>
          </a:p>
          <a:p>
            <a:pPr algn="ctr"/>
            <a:endParaRPr lang="en-US" sz="2000" b="1" dirty="0">
              <a:latin typeface="Baskerville"/>
              <a:cs typeface="Baskerville"/>
            </a:endParaRPr>
          </a:p>
          <a:p>
            <a:pPr marL="1371600" lvl="2" indent="-457200">
              <a:buFont typeface="Arial" pitchFamily="34" charset="0"/>
              <a:buChar char="•"/>
            </a:pPr>
            <a:r>
              <a:rPr lang="en-US" sz="1800" b="1" u="sng" dirty="0">
                <a:solidFill>
                  <a:srgbClr val="3143D7"/>
                </a:solidFill>
                <a:latin typeface="Baskerville"/>
                <a:cs typeface="Baskerville"/>
              </a:rPr>
              <a:t>First Offense</a:t>
            </a:r>
            <a:r>
              <a:rPr lang="en-US" sz="1800" b="1" dirty="0">
                <a:solidFill>
                  <a:srgbClr val="3143D7"/>
                </a:solidFill>
                <a:latin typeface="Baskerville"/>
                <a:cs typeface="Baskerville"/>
              </a:rPr>
              <a:t>- </a:t>
            </a:r>
            <a:r>
              <a:rPr lang="en-US" sz="1800" b="1" dirty="0">
                <a:solidFill>
                  <a:srgbClr val="F68027"/>
                </a:solidFill>
                <a:latin typeface="Baskerville"/>
                <a:cs typeface="Baskerville"/>
              </a:rPr>
              <a:t>30 Day Suspension from Competition </a:t>
            </a:r>
          </a:p>
          <a:p>
            <a:pPr lvl="3"/>
            <a:r>
              <a:rPr lang="en-US" sz="1800" dirty="0">
                <a:latin typeface="Baskerville"/>
                <a:cs typeface="Baskerville"/>
              </a:rPr>
              <a:t>                                         (30 Calendar Days)</a:t>
            </a:r>
          </a:p>
          <a:p>
            <a:pPr marL="1371600" lvl="2" indent="-457200">
              <a:buFont typeface="Arial" pitchFamily="34" charset="0"/>
              <a:buChar char="•"/>
            </a:pPr>
            <a:r>
              <a:rPr lang="en-US" sz="1800" b="1" u="sng" dirty="0">
                <a:solidFill>
                  <a:srgbClr val="3143D7"/>
                </a:solidFill>
                <a:latin typeface="Baskerville"/>
                <a:cs typeface="Baskerville"/>
              </a:rPr>
              <a:t>Second Offense</a:t>
            </a:r>
            <a:r>
              <a:rPr lang="en-US" sz="1800" b="1" dirty="0">
                <a:solidFill>
                  <a:srgbClr val="3143D7"/>
                </a:solidFill>
                <a:latin typeface="Baskerville"/>
                <a:cs typeface="Baskerville"/>
              </a:rPr>
              <a:t>- </a:t>
            </a:r>
            <a:r>
              <a:rPr lang="en-US" sz="1800" b="1" dirty="0">
                <a:solidFill>
                  <a:srgbClr val="F68027"/>
                </a:solidFill>
                <a:latin typeface="Baskerville"/>
                <a:cs typeface="Baskerville"/>
              </a:rPr>
              <a:t>90 Day Suspension from Competition </a:t>
            </a:r>
          </a:p>
          <a:p>
            <a:pPr lvl="3"/>
            <a:r>
              <a:rPr lang="en-US" sz="1800" dirty="0">
                <a:latin typeface="Baskerville"/>
                <a:cs typeface="Baskerville"/>
              </a:rPr>
              <a:t>                                         (90 calendar days) </a:t>
            </a:r>
          </a:p>
          <a:p>
            <a:pPr marL="1371600" lvl="2" indent="-457200">
              <a:buFont typeface="Arial" pitchFamily="34" charset="0"/>
              <a:buChar char="•"/>
            </a:pPr>
            <a:r>
              <a:rPr lang="en-US" sz="1800" b="1" u="sng" dirty="0">
                <a:solidFill>
                  <a:srgbClr val="3143D7"/>
                </a:solidFill>
                <a:latin typeface="Baskerville"/>
                <a:cs typeface="Baskerville"/>
              </a:rPr>
              <a:t>Third Offense</a:t>
            </a:r>
            <a:r>
              <a:rPr lang="en-US" sz="1800" b="1" dirty="0">
                <a:solidFill>
                  <a:srgbClr val="3143D7"/>
                </a:solidFill>
                <a:latin typeface="Baskerville"/>
                <a:cs typeface="Baskerville"/>
              </a:rPr>
              <a:t>-</a:t>
            </a:r>
            <a:r>
              <a:rPr lang="en-US" sz="1800" dirty="0">
                <a:solidFill>
                  <a:srgbClr val="3143D7"/>
                </a:solidFill>
                <a:latin typeface="Baskerville"/>
                <a:cs typeface="Baskerville"/>
              </a:rPr>
              <a:t> </a:t>
            </a:r>
            <a:r>
              <a:rPr lang="en-US" sz="1800" b="1" dirty="0">
                <a:solidFill>
                  <a:srgbClr val="F68027"/>
                </a:solidFill>
                <a:latin typeface="Baskerville"/>
                <a:cs typeface="Baskerville"/>
              </a:rPr>
              <a:t>365 Day Suspension from Practice and</a:t>
            </a:r>
          </a:p>
          <a:p>
            <a:pPr marL="914400" lvl="2"/>
            <a:r>
              <a:rPr lang="en-US" sz="1800" b="1" dirty="0">
                <a:solidFill>
                  <a:srgbClr val="F68027"/>
                </a:solidFill>
                <a:latin typeface="Baskerville"/>
                <a:cs typeface="Baskerville"/>
              </a:rPr>
              <a:t>                          Competition</a:t>
            </a:r>
          </a:p>
          <a:p>
            <a:pPr marL="1371600" lvl="2" indent="-457200">
              <a:buFont typeface="Arial" pitchFamily="34" charset="0"/>
              <a:buChar char="•"/>
            </a:pPr>
            <a:r>
              <a:rPr lang="en-US" sz="1800" b="1" u="sng" dirty="0">
                <a:solidFill>
                  <a:srgbClr val="3143D7"/>
                </a:solidFill>
                <a:latin typeface="Baskerville"/>
                <a:cs typeface="Baskerville"/>
              </a:rPr>
              <a:t>Fourth Offense</a:t>
            </a:r>
            <a:r>
              <a:rPr lang="en-US" sz="1800" b="1" dirty="0">
                <a:solidFill>
                  <a:srgbClr val="3143D7"/>
                </a:solidFill>
                <a:latin typeface="Baskerville"/>
                <a:cs typeface="Baskerville"/>
              </a:rPr>
              <a:t>-</a:t>
            </a:r>
            <a:r>
              <a:rPr lang="en-US" sz="1800" b="1" dirty="0">
                <a:solidFill>
                  <a:srgbClr val="F68027"/>
                </a:solidFill>
                <a:latin typeface="Baskerville"/>
                <a:cs typeface="Baskerville"/>
              </a:rPr>
              <a:t>Suspension from Participation for the</a:t>
            </a:r>
          </a:p>
          <a:p>
            <a:pPr marL="914400" lvl="2"/>
            <a:r>
              <a:rPr lang="en-US" sz="1800" b="1" dirty="0">
                <a:solidFill>
                  <a:srgbClr val="F68027"/>
                </a:solidFill>
                <a:latin typeface="Baskerville"/>
                <a:cs typeface="Baskerville"/>
              </a:rPr>
              <a:t>                          remainder of their High School Career.</a:t>
            </a:r>
          </a:p>
        </p:txBody>
      </p:sp>
      <p:pic>
        <p:nvPicPr>
          <p:cNvPr id="3" name="Google Shape;133;p20">
            <a:extLst>
              <a:ext uri="{FF2B5EF4-FFF2-40B4-BE49-F238E27FC236}">
                <a16:creationId xmlns:a16="http://schemas.microsoft.com/office/drawing/2014/main" id="{6701B1AE-0634-FA42-9D75-630824DC5FAA}"/>
              </a:ext>
            </a:extLst>
          </p:cNvPr>
          <p:cNvPicPr preferRelativeResize="0"/>
          <p:nvPr/>
        </p:nvPicPr>
        <p:blipFill>
          <a:blip r:embed="rId2"/>
          <a:srcRect/>
          <a:stretch/>
        </p:blipFill>
        <p:spPr>
          <a:xfrm>
            <a:off x="3232178" y="3552772"/>
            <a:ext cx="1754460" cy="1232140"/>
          </a:xfrm>
          <a:prstGeom prst="rect">
            <a:avLst/>
          </a:prstGeom>
          <a:noFill/>
          <a:ln>
            <a:noFill/>
          </a:ln>
        </p:spPr>
      </p:pic>
    </p:spTree>
    <p:extLst>
      <p:ext uri="{BB962C8B-B14F-4D97-AF65-F5344CB8AC3E}">
        <p14:creationId xmlns:p14="http://schemas.microsoft.com/office/powerpoint/2010/main" val="238341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1"/>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FF"/>
              </a:buClr>
              <a:buSzPts val="800"/>
              <a:buFont typeface="Cambria"/>
              <a:buNone/>
            </a:pPr>
            <a:r>
              <a:rPr lang="en-US" sz="3200" b="1" i="0" u="none" strike="noStrike" cap="none">
                <a:solidFill>
                  <a:srgbClr val="0000FF"/>
                </a:solidFill>
                <a:latin typeface="Cambria"/>
                <a:ea typeface="Cambria"/>
                <a:cs typeface="Cambria"/>
                <a:sym typeface="Cambria"/>
              </a:rPr>
              <a:t>SPORTSMANSHIP-BE AN EXAMPLE</a:t>
            </a:r>
            <a:endParaRPr/>
          </a:p>
        </p:txBody>
      </p:sp>
      <p:sp>
        <p:nvSpPr>
          <p:cNvPr id="338" name="Google Shape;338;p51"/>
          <p:cNvSpPr txBox="1">
            <a:spLocks noGrp="1"/>
          </p:cNvSpPr>
          <p:nvPr>
            <p:ph type="body" idx="1"/>
          </p:nvPr>
        </p:nvSpPr>
        <p:spPr>
          <a:xfrm>
            <a:off x="457200" y="1200150"/>
            <a:ext cx="7620000" cy="3600450"/>
          </a:xfrm>
          <a:prstGeom prst="rect">
            <a:avLst/>
          </a:prstGeom>
          <a:noFill/>
          <a:ln>
            <a:noFill/>
          </a:ln>
        </p:spPr>
        <p:txBody>
          <a:bodyPr spcFirstLastPara="1" wrap="square" lIns="91425" tIns="45700" rIns="91425" bIns="45700" anchor="t" anchorCtr="0">
            <a:noAutofit/>
          </a:bodyPr>
          <a:lstStyle/>
          <a:p>
            <a:pPr marL="225425" marR="0" lvl="0" indent="53975" algn="ctr" rtl="0">
              <a:lnSpc>
                <a:spcPct val="125000"/>
              </a:lnSpc>
              <a:spcBef>
                <a:spcPts val="0"/>
              </a:spcBef>
              <a:spcAft>
                <a:spcPts val="0"/>
              </a:spcAft>
              <a:buClr>
                <a:schemeClr val="accent1"/>
              </a:buClr>
              <a:buSzPts val="600"/>
              <a:buFont typeface="Arial"/>
              <a:buNone/>
            </a:pPr>
            <a:r>
              <a:rPr lang="en-US" sz="2400" b="0" i="0" u="none" strike="noStrike" cap="none" dirty="0">
                <a:solidFill>
                  <a:srgbClr val="0000CC"/>
                </a:solidFill>
                <a:latin typeface="Arial Black"/>
                <a:ea typeface="Arial Black"/>
                <a:cs typeface="Arial Black"/>
                <a:sym typeface="Arial Black"/>
              </a:rPr>
              <a:t>There are </a:t>
            </a:r>
            <a:r>
              <a:rPr lang="en-US" sz="2400" b="0" i="0" u="none" strike="noStrike" cap="none" dirty="0">
                <a:solidFill>
                  <a:srgbClr val="F68027"/>
                </a:solidFill>
                <a:latin typeface="Arial Black"/>
                <a:ea typeface="Arial Black"/>
                <a:cs typeface="Arial Black"/>
                <a:sym typeface="Arial Black"/>
              </a:rPr>
              <a:t>four roles </a:t>
            </a:r>
            <a:r>
              <a:rPr lang="en-US" sz="2400" b="0" i="0" u="none" strike="noStrike" cap="none" dirty="0">
                <a:solidFill>
                  <a:srgbClr val="0000CC"/>
                </a:solidFill>
                <a:latin typeface="Arial Black"/>
                <a:ea typeface="Arial Black"/>
                <a:cs typeface="Arial Black"/>
                <a:sym typeface="Arial Black"/>
              </a:rPr>
              <a:t>for competition. </a:t>
            </a:r>
            <a:endParaRPr dirty="0"/>
          </a:p>
          <a:p>
            <a:pPr marL="225425" marR="0" lvl="0" indent="53975" algn="ctr" rtl="0">
              <a:lnSpc>
                <a:spcPct val="125000"/>
              </a:lnSpc>
              <a:spcBef>
                <a:spcPts val="480"/>
              </a:spcBef>
              <a:spcAft>
                <a:spcPts val="0"/>
              </a:spcAft>
              <a:buClr>
                <a:schemeClr val="accent1"/>
              </a:buClr>
              <a:buSzPts val="600"/>
              <a:buFont typeface="Arial"/>
              <a:buNone/>
            </a:pPr>
            <a:r>
              <a:rPr lang="en-US" sz="2400" b="0" i="0" u="none" strike="noStrike" cap="none" dirty="0">
                <a:solidFill>
                  <a:srgbClr val="0000CC"/>
                </a:solidFill>
                <a:latin typeface="Arial Black"/>
                <a:ea typeface="Arial Black"/>
                <a:cs typeface="Arial Black"/>
                <a:sym typeface="Arial Black"/>
              </a:rPr>
              <a:t>1.  You can </a:t>
            </a:r>
            <a:r>
              <a:rPr lang="en-US" sz="2400" b="0" i="0" u="none" strike="noStrike" cap="none" dirty="0">
                <a:solidFill>
                  <a:srgbClr val="F68027"/>
                </a:solidFill>
                <a:latin typeface="Arial Black"/>
                <a:ea typeface="Arial Black"/>
                <a:cs typeface="Arial Black"/>
                <a:sym typeface="Arial Black"/>
              </a:rPr>
              <a:t>play</a:t>
            </a:r>
            <a:r>
              <a:rPr lang="en-US" sz="2400" b="0" i="0" u="none" strike="noStrike" cap="none" dirty="0">
                <a:solidFill>
                  <a:srgbClr val="0000CC"/>
                </a:solidFill>
                <a:latin typeface="Arial Black"/>
                <a:ea typeface="Arial Black"/>
                <a:cs typeface="Arial Black"/>
                <a:sym typeface="Arial Black"/>
              </a:rPr>
              <a:t>. </a:t>
            </a:r>
            <a:endParaRPr dirty="0"/>
          </a:p>
          <a:p>
            <a:pPr marL="225425" marR="0" lvl="0" indent="53975" algn="ctr" rtl="0">
              <a:lnSpc>
                <a:spcPct val="125000"/>
              </a:lnSpc>
              <a:spcBef>
                <a:spcPts val="480"/>
              </a:spcBef>
              <a:spcAft>
                <a:spcPts val="0"/>
              </a:spcAft>
              <a:buClr>
                <a:schemeClr val="accent1"/>
              </a:buClr>
              <a:buSzPts val="600"/>
              <a:buFont typeface="Arial"/>
              <a:buNone/>
            </a:pPr>
            <a:r>
              <a:rPr lang="en-US" sz="2400" b="0" i="0" u="none" strike="noStrike" cap="none" dirty="0">
                <a:solidFill>
                  <a:srgbClr val="0000CC"/>
                </a:solidFill>
                <a:latin typeface="Arial Black"/>
                <a:ea typeface="Arial Black"/>
                <a:cs typeface="Arial Black"/>
                <a:sym typeface="Arial Black"/>
              </a:rPr>
              <a:t>2.  You can </a:t>
            </a:r>
            <a:r>
              <a:rPr lang="en-US" sz="2400" b="0" i="0" u="none" strike="noStrike" cap="none" dirty="0">
                <a:solidFill>
                  <a:srgbClr val="F68027"/>
                </a:solidFill>
                <a:latin typeface="Arial Black"/>
                <a:ea typeface="Arial Black"/>
                <a:cs typeface="Arial Black"/>
                <a:sym typeface="Arial Black"/>
              </a:rPr>
              <a:t>coach</a:t>
            </a:r>
            <a:r>
              <a:rPr lang="en-US" sz="2400" b="0" i="0" u="none" strike="noStrike" cap="none" dirty="0">
                <a:solidFill>
                  <a:srgbClr val="0000CC"/>
                </a:solidFill>
                <a:latin typeface="Arial Black"/>
                <a:ea typeface="Arial Black"/>
                <a:cs typeface="Arial Black"/>
                <a:sym typeface="Arial Black"/>
              </a:rPr>
              <a:t>. </a:t>
            </a:r>
            <a:endParaRPr dirty="0"/>
          </a:p>
          <a:p>
            <a:pPr marL="225425" marR="0" lvl="0" indent="53975" algn="ctr" rtl="0">
              <a:lnSpc>
                <a:spcPct val="125000"/>
              </a:lnSpc>
              <a:spcBef>
                <a:spcPts val="480"/>
              </a:spcBef>
              <a:spcAft>
                <a:spcPts val="0"/>
              </a:spcAft>
              <a:buClr>
                <a:schemeClr val="accent1"/>
              </a:buClr>
              <a:buSzPts val="600"/>
              <a:buFont typeface="Arial"/>
              <a:buNone/>
            </a:pPr>
            <a:r>
              <a:rPr lang="en-US" sz="2400" b="0" i="0" u="none" strike="noStrike" cap="none" dirty="0">
                <a:solidFill>
                  <a:srgbClr val="0000CC"/>
                </a:solidFill>
                <a:latin typeface="Arial Black"/>
                <a:ea typeface="Arial Black"/>
                <a:cs typeface="Arial Black"/>
                <a:sym typeface="Arial Black"/>
              </a:rPr>
              <a:t>3.  You can </a:t>
            </a:r>
            <a:r>
              <a:rPr lang="en-US" sz="2400" b="0" i="0" u="none" strike="noStrike" cap="none" dirty="0">
                <a:solidFill>
                  <a:srgbClr val="F68027"/>
                </a:solidFill>
                <a:latin typeface="Arial Black"/>
                <a:ea typeface="Arial Black"/>
                <a:cs typeface="Arial Black"/>
                <a:sym typeface="Arial Black"/>
              </a:rPr>
              <a:t>officiate</a:t>
            </a:r>
            <a:r>
              <a:rPr lang="en-US" sz="2400" b="0" i="0" u="none" strike="noStrike" cap="none" dirty="0">
                <a:solidFill>
                  <a:srgbClr val="0000CC"/>
                </a:solidFill>
                <a:latin typeface="Arial Black"/>
                <a:ea typeface="Arial Black"/>
                <a:cs typeface="Arial Black"/>
                <a:sym typeface="Arial Black"/>
              </a:rPr>
              <a:t>. </a:t>
            </a:r>
            <a:endParaRPr dirty="0"/>
          </a:p>
          <a:p>
            <a:pPr marL="225425" marR="0" lvl="0" indent="53975" algn="ctr" rtl="0">
              <a:lnSpc>
                <a:spcPct val="125000"/>
              </a:lnSpc>
              <a:spcBef>
                <a:spcPts val="480"/>
              </a:spcBef>
              <a:spcAft>
                <a:spcPts val="0"/>
              </a:spcAft>
              <a:buClr>
                <a:schemeClr val="accent1"/>
              </a:buClr>
              <a:buSzPts val="600"/>
              <a:buFont typeface="Arial"/>
              <a:buNone/>
            </a:pPr>
            <a:r>
              <a:rPr lang="en-US" sz="2400" b="0" i="0" u="none" strike="noStrike" cap="none" dirty="0">
                <a:solidFill>
                  <a:srgbClr val="0000CC"/>
                </a:solidFill>
                <a:latin typeface="Arial Black"/>
                <a:ea typeface="Arial Black"/>
                <a:cs typeface="Arial Black"/>
                <a:sym typeface="Arial Black"/>
              </a:rPr>
              <a:t>4.  You can </a:t>
            </a:r>
            <a:r>
              <a:rPr lang="en-US" sz="2400" b="0" i="0" u="none" strike="noStrike" cap="none" dirty="0">
                <a:solidFill>
                  <a:srgbClr val="F68027"/>
                </a:solidFill>
                <a:latin typeface="Arial Black"/>
                <a:ea typeface="Arial Black"/>
                <a:cs typeface="Arial Black"/>
                <a:sym typeface="Arial Black"/>
              </a:rPr>
              <a:t>be a fan</a:t>
            </a:r>
            <a:r>
              <a:rPr lang="en-US" sz="2400" b="0" i="0" u="none" strike="noStrike" cap="none" dirty="0">
                <a:solidFill>
                  <a:srgbClr val="0000CC"/>
                </a:solidFill>
                <a:latin typeface="Arial Black"/>
                <a:ea typeface="Arial Black"/>
                <a:cs typeface="Arial Black"/>
                <a:sym typeface="Arial Black"/>
              </a:rPr>
              <a:t>. </a:t>
            </a:r>
            <a:endParaRPr dirty="0"/>
          </a:p>
          <a:p>
            <a:pPr marL="225425" marR="0" lvl="0" indent="53975" algn="ctr" rtl="0">
              <a:lnSpc>
                <a:spcPct val="125000"/>
              </a:lnSpc>
              <a:spcBef>
                <a:spcPts val="480"/>
              </a:spcBef>
              <a:spcAft>
                <a:spcPts val="0"/>
              </a:spcAft>
              <a:buClr>
                <a:schemeClr val="accent1"/>
              </a:buClr>
              <a:buSzPts val="600"/>
              <a:buFont typeface="Arial"/>
              <a:buNone/>
            </a:pPr>
            <a:r>
              <a:rPr lang="en-US" sz="2400" b="0" i="0" u="none" strike="noStrike" cap="none" dirty="0">
                <a:solidFill>
                  <a:srgbClr val="F68027"/>
                </a:solidFill>
                <a:latin typeface="Arial Black"/>
                <a:ea typeface="Arial Black"/>
                <a:cs typeface="Arial Black"/>
                <a:sym typeface="Arial Black"/>
              </a:rPr>
              <a:t>PICK ONE</a:t>
            </a:r>
            <a:r>
              <a:rPr lang="en-US" sz="2400" b="0" i="0" u="none" strike="noStrike" cap="none" dirty="0">
                <a:solidFill>
                  <a:srgbClr val="0000CC"/>
                </a:solidFill>
                <a:latin typeface="Arial Black"/>
                <a:ea typeface="Arial Black"/>
                <a:cs typeface="Arial Black"/>
                <a:sym typeface="Arial Black"/>
              </a:rPr>
              <a:t>. </a:t>
            </a:r>
            <a:endParaRPr dirty="0"/>
          </a:p>
          <a:p>
            <a:pPr marL="225425" marR="0" lvl="0" indent="53975" algn="ctr" rtl="0">
              <a:lnSpc>
                <a:spcPct val="125000"/>
              </a:lnSpc>
              <a:spcBef>
                <a:spcPts val="480"/>
              </a:spcBef>
              <a:spcAft>
                <a:spcPts val="0"/>
              </a:spcAft>
              <a:buClr>
                <a:schemeClr val="accent1"/>
              </a:buClr>
              <a:buSzPts val="600"/>
              <a:buFont typeface="Arial"/>
              <a:buNone/>
            </a:pPr>
            <a:r>
              <a:rPr lang="en-US" sz="2400" b="0" i="0" u="none" strike="noStrike" cap="none" dirty="0">
                <a:solidFill>
                  <a:srgbClr val="0000CC"/>
                </a:solidFill>
                <a:latin typeface="Arial Black"/>
                <a:ea typeface="Arial Black"/>
                <a:cs typeface="Arial Black"/>
                <a:sym typeface="Arial Black"/>
              </a:rPr>
              <a:t>You can't do two at once, much less four.</a:t>
            </a:r>
            <a:endParaRPr dirty="0"/>
          </a:p>
          <a:p>
            <a:pPr marL="342900" marR="0" lvl="0" indent="-228600" algn="l" rtl="0">
              <a:lnSpc>
                <a:spcPct val="100000"/>
              </a:lnSpc>
              <a:spcBef>
                <a:spcPts val="480"/>
              </a:spcBef>
              <a:spcAft>
                <a:spcPts val="0"/>
              </a:spcAft>
              <a:buClr>
                <a:schemeClr val="accent1"/>
              </a:buClr>
              <a:buSzPts val="2400"/>
              <a:buFont typeface="Arial"/>
              <a:buNone/>
            </a:pPr>
            <a:endParaRPr sz="2400" b="0" i="0" u="none" strike="noStrike" cap="none" dirty="0">
              <a:solidFill>
                <a:srgbClr val="0000CC"/>
              </a:solidFill>
              <a:latin typeface="Arial Black"/>
              <a:ea typeface="Arial Black"/>
              <a:cs typeface="Arial Black"/>
              <a:sym typeface="Arial Black"/>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2"/>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1" i="0" u="none" strike="noStrike" cap="none">
                <a:solidFill>
                  <a:srgbClr val="0000FF"/>
                </a:solidFill>
                <a:latin typeface="Cambria"/>
                <a:ea typeface="Cambria"/>
                <a:cs typeface="Cambria"/>
                <a:sym typeface="Cambria"/>
              </a:rPr>
              <a:t>SPORTSMANSHIP</a:t>
            </a:r>
            <a:endParaRPr/>
          </a:p>
        </p:txBody>
      </p:sp>
      <p:sp>
        <p:nvSpPr>
          <p:cNvPr id="344" name="Google Shape;344;p52"/>
          <p:cNvSpPr txBox="1">
            <a:spLocks noGrp="1"/>
          </p:cNvSpPr>
          <p:nvPr>
            <p:ph type="body" idx="1"/>
          </p:nvPr>
        </p:nvSpPr>
        <p:spPr>
          <a:xfrm>
            <a:off x="527538" y="934497"/>
            <a:ext cx="7620000" cy="4003025"/>
          </a:xfrm>
          <a:prstGeom prst="rect">
            <a:avLst/>
          </a:prstGeom>
          <a:noFill/>
          <a:ln>
            <a:noFill/>
          </a:ln>
        </p:spPr>
        <p:txBody>
          <a:bodyPr spcFirstLastPara="1" wrap="square" lIns="91425" tIns="45700" rIns="91425" bIns="45700" anchor="t" anchorCtr="0">
            <a:noAutofit/>
          </a:bodyPr>
          <a:lstStyle/>
          <a:p>
            <a:pPr marL="342900" marR="0" lvl="0" indent="-228600" algn="l" rtl="0">
              <a:lnSpc>
                <a:spcPct val="90000"/>
              </a:lnSpc>
              <a:spcBef>
                <a:spcPts val="0"/>
              </a:spcBef>
              <a:spcAft>
                <a:spcPts val="0"/>
              </a:spcAft>
              <a:buClr>
                <a:schemeClr val="accent1"/>
              </a:buClr>
              <a:buSzPts val="1800"/>
              <a:buFont typeface="Noto Sans Symbols"/>
              <a:buChar char="•"/>
            </a:pPr>
            <a:r>
              <a:rPr lang="en-US" sz="1800" b="1" i="0" u="none" strike="noStrike" cap="none" dirty="0">
                <a:solidFill>
                  <a:srgbClr val="0000CC"/>
                </a:solidFill>
                <a:latin typeface="Calibri"/>
                <a:ea typeface="Calibri"/>
                <a:cs typeface="Calibri"/>
                <a:sym typeface="Calibri"/>
              </a:rPr>
              <a:t>Fans have no right to interact with an official at any time for any purpose.  </a:t>
            </a:r>
            <a:r>
              <a:rPr lang="en-US" sz="1800" b="1" i="0" u="none" strike="noStrike" cap="none" dirty="0">
                <a:solidFill>
                  <a:srgbClr val="F68027"/>
                </a:solidFill>
                <a:latin typeface="Calibri"/>
                <a:ea typeface="Calibri"/>
                <a:cs typeface="Calibri"/>
                <a:sym typeface="Calibri"/>
              </a:rPr>
              <a:t>You will be asked to leave the contest </a:t>
            </a:r>
            <a:r>
              <a:rPr lang="en-US" sz="1800" b="1" i="0" u="none" strike="noStrike" cap="none" dirty="0">
                <a:solidFill>
                  <a:srgbClr val="0000CC"/>
                </a:solidFill>
                <a:latin typeface="Calibri"/>
                <a:ea typeface="Calibri"/>
                <a:cs typeface="Calibri"/>
                <a:sym typeface="Calibri"/>
              </a:rPr>
              <a:t>if you become rude, or out of hand.  Please report to me or any administrator if you see something that needs to be addressed</a:t>
            </a:r>
            <a:endParaRPr sz="1800" b="1" i="0" u="none" strike="noStrike" cap="none" dirty="0">
              <a:solidFill>
                <a:srgbClr val="0000CC"/>
              </a:solidFill>
              <a:latin typeface="Calibri"/>
              <a:ea typeface="Calibri"/>
              <a:cs typeface="Calibri"/>
              <a:sym typeface="Calibri"/>
            </a:endParaRPr>
          </a:p>
          <a:p>
            <a:pPr marL="342900" marR="0" lvl="0" indent="-228600" algn="l" rtl="0">
              <a:lnSpc>
                <a:spcPct val="90000"/>
              </a:lnSpc>
              <a:spcBef>
                <a:spcPts val="440"/>
              </a:spcBef>
              <a:spcAft>
                <a:spcPts val="0"/>
              </a:spcAft>
              <a:buClr>
                <a:schemeClr val="accent1"/>
              </a:buClr>
              <a:buSzPts val="1800"/>
              <a:buFont typeface="Noto Sans Symbols"/>
              <a:buChar char="•"/>
            </a:pPr>
            <a:r>
              <a:rPr lang="en-US" sz="1800" b="1" i="0" u="none" strike="noStrike" cap="none" dirty="0">
                <a:solidFill>
                  <a:srgbClr val="0000CC"/>
                </a:solidFill>
                <a:latin typeface="Calibri"/>
                <a:ea typeface="Calibri"/>
                <a:cs typeface="Calibri"/>
                <a:sym typeface="Calibri"/>
              </a:rPr>
              <a:t>Be willing to support outstanding plays regardless of who makes them</a:t>
            </a:r>
            <a:endParaRPr sz="1800" b="1" i="0" u="none" strike="noStrike" cap="none" dirty="0">
              <a:solidFill>
                <a:srgbClr val="0000CC"/>
              </a:solidFill>
              <a:latin typeface="Calibri"/>
              <a:ea typeface="Calibri"/>
              <a:cs typeface="Calibri"/>
              <a:sym typeface="Calibri"/>
            </a:endParaRPr>
          </a:p>
          <a:p>
            <a:pPr marL="342900" marR="0" lvl="0" indent="-228600" algn="l" rtl="0">
              <a:lnSpc>
                <a:spcPct val="90000"/>
              </a:lnSpc>
              <a:spcBef>
                <a:spcPts val="440"/>
              </a:spcBef>
              <a:spcAft>
                <a:spcPts val="0"/>
              </a:spcAft>
              <a:buClr>
                <a:schemeClr val="accent1"/>
              </a:buClr>
              <a:buSzPts val="1800"/>
              <a:buFont typeface="Noto Sans Symbols"/>
              <a:buChar char="•"/>
            </a:pPr>
            <a:r>
              <a:rPr lang="en-US" sz="1800" b="1" i="0" u="none" strike="noStrike" cap="none" dirty="0">
                <a:solidFill>
                  <a:srgbClr val="0000CC"/>
                </a:solidFill>
                <a:latin typeface="Calibri"/>
                <a:ea typeface="Calibri"/>
                <a:cs typeface="Calibri"/>
                <a:sym typeface="Calibri"/>
              </a:rPr>
              <a:t>Be </a:t>
            </a:r>
            <a:r>
              <a:rPr lang="en-US" sz="1800" b="1" i="0" u="none" strike="noStrike" cap="none" dirty="0">
                <a:solidFill>
                  <a:srgbClr val="F68027"/>
                </a:solidFill>
                <a:latin typeface="Calibri"/>
                <a:ea typeface="Calibri"/>
                <a:cs typeface="Calibri"/>
                <a:sym typeface="Calibri"/>
              </a:rPr>
              <a:t>aware of the people sitting around you</a:t>
            </a:r>
            <a:r>
              <a:rPr lang="en-US" sz="1800" b="1" i="0" u="none" strike="noStrike" cap="none" dirty="0">
                <a:solidFill>
                  <a:srgbClr val="0000CC"/>
                </a:solidFill>
                <a:latin typeface="Calibri"/>
                <a:ea typeface="Calibri"/>
                <a:cs typeface="Calibri"/>
                <a:sym typeface="Calibri"/>
              </a:rPr>
              <a:t>, young children, families, or elderly.</a:t>
            </a:r>
            <a:endParaRPr sz="1800" b="1" i="0" u="none" strike="noStrike" cap="none" dirty="0">
              <a:solidFill>
                <a:srgbClr val="0000CC"/>
              </a:solidFill>
              <a:latin typeface="Calibri"/>
              <a:ea typeface="Calibri"/>
              <a:cs typeface="Calibri"/>
              <a:sym typeface="Calibri"/>
            </a:endParaRPr>
          </a:p>
          <a:p>
            <a:pPr marL="342900" marR="0" lvl="0" indent="-228600" algn="l" rtl="0">
              <a:lnSpc>
                <a:spcPct val="90000"/>
              </a:lnSpc>
              <a:spcBef>
                <a:spcPts val="440"/>
              </a:spcBef>
              <a:spcAft>
                <a:spcPts val="0"/>
              </a:spcAft>
              <a:buClr>
                <a:schemeClr val="accent1"/>
              </a:buClr>
              <a:buSzPts val="1800"/>
              <a:buFont typeface="Noto Sans Symbols"/>
              <a:buChar char="•"/>
            </a:pPr>
            <a:r>
              <a:rPr lang="en-US" sz="1800" b="1" i="0" u="none" strike="noStrike" cap="none" dirty="0">
                <a:solidFill>
                  <a:srgbClr val="0000CC"/>
                </a:solidFill>
                <a:latin typeface="Calibri"/>
                <a:ea typeface="Calibri"/>
                <a:cs typeface="Calibri"/>
                <a:sym typeface="Calibri"/>
              </a:rPr>
              <a:t>Be an example of </a:t>
            </a:r>
            <a:r>
              <a:rPr lang="en-US" sz="1800" b="1" i="0" u="none" strike="noStrike" cap="none" dirty="0">
                <a:solidFill>
                  <a:srgbClr val="F68027"/>
                </a:solidFill>
                <a:sym typeface="Calibri"/>
              </a:rPr>
              <a:t>good sportsmanship</a:t>
            </a:r>
          </a:p>
          <a:p>
            <a:pPr marL="342900" marR="0" lvl="0" indent="-228600" algn="l" rtl="0">
              <a:lnSpc>
                <a:spcPct val="90000"/>
              </a:lnSpc>
              <a:spcBef>
                <a:spcPts val="440"/>
              </a:spcBef>
              <a:spcAft>
                <a:spcPts val="0"/>
              </a:spcAft>
              <a:buClr>
                <a:schemeClr val="accent1"/>
              </a:buClr>
              <a:buSzPts val="1800"/>
              <a:buFont typeface="Noto Sans Symbols"/>
              <a:buChar char="•"/>
            </a:pPr>
            <a:endParaRPr lang="en-US" sz="1800" b="1" dirty="0">
              <a:solidFill>
                <a:srgbClr val="F68027"/>
              </a:solidFill>
            </a:endParaRPr>
          </a:p>
          <a:p>
            <a:pPr marL="342900" marR="0" lvl="0" indent="-228600" algn="l" rtl="0">
              <a:lnSpc>
                <a:spcPct val="90000"/>
              </a:lnSpc>
              <a:spcBef>
                <a:spcPts val="440"/>
              </a:spcBef>
              <a:spcAft>
                <a:spcPts val="0"/>
              </a:spcAft>
              <a:buClr>
                <a:schemeClr val="accent1"/>
              </a:buClr>
              <a:buSzPts val="1800"/>
              <a:buFont typeface="Noto Sans Symbols"/>
              <a:buChar char="•"/>
            </a:pPr>
            <a:r>
              <a:rPr lang="en-US" sz="1800" b="1" dirty="0">
                <a:solidFill>
                  <a:srgbClr val="F68027"/>
                </a:solidFill>
              </a:rPr>
              <a:t>Hate Speech, Ethnically or Racially Insensitive Expressions  </a:t>
            </a:r>
            <a:r>
              <a:rPr lang="en-US" sz="1800" b="1" dirty="0">
                <a:solidFill>
                  <a:srgbClr val="3143D7"/>
                </a:solidFill>
              </a:rPr>
              <a:t>An Official has the right to remove from competition anyone using these terms.</a:t>
            </a:r>
          </a:p>
          <a:p>
            <a:pPr marL="114300" marR="0" lvl="0" indent="0" algn="l" rtl="0">
              <a:lnSpc>
                <a:spcPct val="90000"/>
              </a:lnSpc>
              <a:spcBef>
                <a:spcPts val="440"/>
              </a:spcBef>
              <a:spcAft>
                <a:spcPts val="0"/>
              </a:spcAft>
              <a:buClr>
                <a:schemeClr val="accent1"/>
              </a:buClr>
              <a:buSzPts val="1800"/>
              <a:buNone/>
            </a:pPr>
            <a:r>
              <a:rPr lang="en-US" sz="1800" b="1" dirty="0">
                <a:solidFill>
                  <a:srgbClr val="3143D7"/>
                </a:solidFill>
              </a:rPr>
              <a:t>            Ex: It happened in a game, one player called his friend what is deemed</a:t>
            </a:r>
          </a:p>
          <a:p>
            <a:pPr marL="114300" marR="0" lvl="0" indent="0" algn="l" rtl="0">
              <a:lnSpc>
                <a:spcPct val="90000"/>
              </a:lnSpc>
              <a:spcBef>
                <a:spcPts val="440"/>
              </a:spcBef>
              <a:spcAft>
                <a:spcPts val="0"/>
              </a:spcAft>
              <a:buClr>
                <a:schemeClr val="accent1"/>
              </a:buClr>
              <a:buSzPts val="1800"/>
              <a:buNone/>
            </a:pPr>
            <a:r>
              <a:rPr lang="en-US" sz="1800" b="1" dirty="0">
                <a:solidFill>
                  <a:srgbClr val="3143D7"/>
                </a:solidFill>
              </a:rPr>
              <a:t>                        racially insensitive name when referring to a dunk in the game</a:t>
            </a:r>
          </a:p>
          <a:p>
            <a:pPr marL="114300" marR="0" lvl="0" indent="0" algn="l" rtl="0">
              <a:lnSpc>
                <a:spcPct val="90000"/>
              </a:lnSpc>
              <a:spcBef>
                <a:spcPts val="440"/>
              </a:spcBef>
              <a:spcAft>
                <a:spcPts val="0"/>
              </a:spcAft>
              <a:buClr>
                <a:schemeClr val="accent1"/>
              </a:buClr>
              <a:buSzPts val="1800"/>
              <a:buNone/>
            </a:pPr>
            <a:r>
              <a:rPr lang="en-US" sz="1800" b="1" dirty="0">
                <a:solidFill>
                  <a:srgbClr val="3143D7"/>
                </a:solidFill>
              </a:rPr>
              <a:t>                        and he was ejected from the game immediately.</a:t>
            </a:r>
            <a:endParaRPr dirty="0">
              <a:solidFill>
                <a:srgbClr val="F68027"/>
              </a:solidFill>
            </a:endParaRPr>
          </a:p>
          <a:p>
            <a:pPr marL="342900" marR="0" lvl="0" indent="0" algn="l" rtl="0">
              <a:lnSpc>
                <a:spcPct val="90000"/>
              </a:lnSpc>
              <a:spcBef>
                <a:spcPts val="480"/>
              </a:spcBef>
              <a:spcAft>
                <a:spcPts val="0"/>
              </a:spcAft>
              <a:buNone/>
            </a:pPr>
            <a:endParaRPr dirty="0">
              <a:solidFill>
                <a:srgbClr val="0000FF"/>
              </a:solidFill>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5"/>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0" i="0" u="none" strike="noStrike" cap="none">
                <a:solidFill>
                  <a:srgbClr val="0000FF"/>
                </a:solidFill>
                <a:latin typeface="Cambria"/>
                <a:ea typeface="Cambria"/>
                <a:cs typeface="Cambria"/>
                <a:sym typeface="Cambria"/>
              </a:rPr>
              <a:t>DUE PROCESS</a:t>
            </a:r>
            <a:endParaRPr/>
          </a:p>
        </p:txBody>
      </p:sp>
      <p:sp>
        <p:nvSpPr>
          <p:cNvPr id="364" name="Google Shape;364;p55"/>
          <p:cNvSpPr txBox="1">
            <a:spLocks noGrp="1"/>
          </p:cNvSpPr>
          <p:nvPr>
            <p:ph type="body" idx="1"/>
          </p:nvPr>
        </p:nvSpPr>
        <p:spPr>
          <a:xfrm>
            <a:off x="457200" y="962406"/>
            <a:ext cx="7620000" cy="3975116"/>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2000"/>
              <a:buFont typeface="Arial"/>
              <a:buChar char="•"/>
            </a:pPr>
            <a:r>
              <a:rPr lang="en-US" sz="2000" b="0" i="0" u="none" strike="noStrike" cap="none" dirty="0">
                <a:solidFill>
                  <a:schemeClr val="dk1"/>
                </a:solidFill>
                <a:latin typeface="Calibri"/>
                <a:ea typeface="Calibri"/>
                <a:cs typeface="Calibri"/>
                <a:sym typeface="Calibri"/>
              </a:rPr>
              <a:t>Good communication with all stakeholders is the best prevention for misunderstandings that develop into problems.  When issues arise, </a:t>
            </a:r>
            <a:r>
              <a:rPr lang="en-US" sz="2000" b="1" i="0" u="none" strike="noStrike" cap="none" dirty="0">
                <a:solidFill>
                  <a:schemeClr val="dk1"/>
                </a:solidFill>
                <a:latin typeface="Calibri"/>
                <a:ea typeface="Calibri"/>
                <a:cs typeface="Calibri"/>
                <a:sym typeface="Calibri"/>
              </a:rPr>
              <a:t>it is expected</a:t>
            </a:r>
            <a:r>
              <a:rPr lang="en-US" sz="2000" b="0" i="0" u="none" strike="noStrike" cap="none" dirty="0">
                <a:solidFill>
                  <a:schemeClr val="dk1"/>
                </a:solidFill>
                <a:latin typeface="Calibri"/>
                <a:ea typeface="Calibri"/>
                <a:cs typeface="Calibri"/>
                <a:sym typeface="Calibri"/>
              </a:rPr>
              <a:t> that due process will be provided to all.  Generally, it is best to resolve issues at the level at which they began as it is at this level where the individuals involved have the most knowledge of the situation and it is at this level where the resolution must begin.  When issues cannot be resolved at this level, grievances are expected to flow </a:t>
            </a:r>
            <a:r>
              <a:rPr lang="en-US" sz="2000" b="1" i="0" u="none" strike="noStrike" cap="none" dirty="0">
                <a:solidFill>
                  <a:schemeClr val="dk1"/>
                </a:solidFill>
                <a:latin typeface="Calibri"/>
                <a:ea typeface="Calibri"/>
                <a:cs typeface="Calibri"/>
                <a:sym typeface="Calibri"/>
              </a:rPr>
              <a:t>up the chain of command </a:t>
            </a:r>
            <a:r>
              <a:rPr lang="en-US" sz="2000" b="0" i="0" u="none" strike="noStrike" cap="none" dirty="0">
                <a:solidFill>
                  <a:schemeClr val="dk1"/>
                </a:solidFill>
                <a:latin typeface="Calibri"/>
                <a:ea typeface="Calibri"/>
                <a:cs typeface="Calibri"/>
                <a:sym typeface="Calibri"/>
              </a:rPr>
              <a:t>and </a:t>
            </a:r>
            <a:r>
              <a:rPr lang="en-US" sz="2000" b="1" i="0" u="none" strike="noStrike" cap="none" dirty="0">
                <a:solidFill>
                  <a:schemeClr val="dk1"/>
                </a:solidFill>
                <a:latin typeface="Calibri"/>
                <a:ea typeface="Calibri"/>
                <a:cs typeface="Calibri"/>
                <a:sym typeface="Calibri"/>
              </a:rPr>
              <a:t>follow policy established by </a:t>
            </a:r>
            <a:r>
              <a:rPr lang="en-US" sz="2000" b="1" dirty="0"/>
              <a:t>Henry</a:t>
            </a:r>
            <a:r>
              <a:rPr lang="en-US" sz="2000" b="1" i="0" u="none" strike="noStrike" cap="none" dirty="0">
                <a:solidFill>
                  <a:schemeClr val="dk1"/>
                </a:solidFill>
                <a:latin typeface="Calibri"/>
                <a:ea typeface="Calibri"/>
                <a:cs typeface="Calibri"/>
                <a:sym typeface="Calibri"/>
              </a:rPr>
              <a:t> County Public Schools.</a:t>
            </a:r>
            <a:endParaRPr b="1" dirty="0"/>
          </a:p>
          <a:p>
            <a:pPr marL="342900" marR="0" lvl="0" indent="-228600" algn="l" rtl="0">
              <a:lnSpc>
                <a:spcPct val="100000"/>
              </a:lnSpc>
              <a:spcBef>
                <a:spcPts val="400"/>
              </a:spcBef>
              <a:spcAft>
                <a:spcPts val="0"/>
              </a:spcAft>
              <a:buClr>
                <a:schemeClr val="accent1"/>
              </a:buClr>
              <a:buSzPts val="500"/>
              <a:buFont typeface="Arial"/>
              <a:buNone/>
            </a:pP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The chain of command is as follows:  </a:t>
            </a:r>
            <a:endParaRPr dirty="0"/>
          </a:p>
          <a:p>
            <a:pPr marL="342900" marR="0" lvl="0" indent="-228600" algn="l" rtl="0">
              <a:lnSpc>
                <a:spcPct val="100000"/>
              </a:lnSpc>
              <a:spcBef>
                <a:spcPts val="440"/>
              </a:spcBef>
              <a:spcAft>
                <a:spcPts val="0"/>
              </a:spcAft>
              <a:buClr>
                <a:schemeClr val="accent1"/>
              </a:buClr>
              <a:buSzPts val="2420"/>
              <a:buFont typeface="Arial"/>
              <a:buChar char="•"/>
            </a:pPr>
            <a:r>
              <a:rPr lang="en-US" sz="2000" dirty="0"/>
              <a:t>C</a:t>
            </a:r>
            <a:r>
              <a:rPr lang="en-US" sz="2000" b="0" i="0" u="none" strike="noStrike" cap="none" dirty="0">
                <a:solidFill>
                  <a:schemeClr val="dk1"/>
                </a:solidFill>
                <a:latin typeface="Calibri"/>
                <a:ea typeface="Calibri"/>
                <a:cs typeface="Calibri"/>
                <a:sym typeface="Calibri"/>
              </a:rPr>
              <a:t>oach (assistant &amp; head) – Athletic </a:t>
            </a:r>
            <a:r>
              <a:rPr lang="en-US" sz="2000" dirty="0"/>
              <a:t>D</a:t>
            </a:r>
            <a:r>
              <a:rPr lang="en-US" sz="2000" b="0" i="0" u="none" strike="noStrike" cap="none" dirty="0">
                <a:solidFill>
                  <a:schemeClr val="dk1"/>
                </a:solidFill>
                <a:latin typeface="Calibri"/>
                <a:ea typeface="Calibri"/>
                <a:cs typeface="Calibri"/>
                <a:sym typeface="Calibri"/>
              </a:rPr>
              <a:t>irector – Principal – Student</a:t>
            </a:r>
          </a:p>
          <a:p>
            <a:pPr marL="114300" marR="0" lvl="0" indent="0" algn="l" rtl="0">
              <a:lnSpc>
                <a:spcPct val="100000"/>
              </a:lnSpc>
              <a:spcBef>
                <a:spcPts val="440"/>
              </a:spcBef>
              <a:spcAft>
                <a:spcPts val="0"/>
              </a:spcAft>
              <a:buClr>
                <a:schemeClr val="accent1"/>
              </a:buClr>
              <a:buSzPts val="2420"/>
              <a:buNone/>
            </a:pPr>
            <a:r>
              <a:rPr lang="en-US" sz="2000" dirty="0"/>
              <a:t>	</a:t>
            </a:r>
            <a:r>
              <a:rPr lang="en-US" sz="2000" b="0" i="0" u="none" strike="noStrike" cap="none" dirty="0">
                <a:solidFill>
                  <a:schemeClr val="dk1"/>
                </a:solidFill>
                <a:latin typeface="Calibri"/>
                <a:ea typeface="Calibri"/>
                <a:cs typeface="Calibri"/>
                <a:sym typeface="Calibri"/>
              </a:rPr>
              <a:t> Services – Superintendent – School </a:t>
            </a:r>
            <a:r>
              <a:rPr lang="en-US" sz="2000" dirty="0"/>
              <a:t>B</a:t>
            </a:r>
            <a:r>
              <a:rPr lang="en-US" sz="2000" b="0" i="0" u="none" strike="noStrike" cap="none" dirty="0">
                <a:solidFill>
                  <a:schemeClr val="dk1"/>
                </a:solidFill>
                <a:latin typeface="Calibri"/>
                <a:ea typeface="Calibri"/>
                <a:cs typeface="Calibri"/>
                <a:sym typeface="Calibri"/>
              </a:rPr>
              <a:t>oard</a:t>
            </a:r>
            <a:r>
              <a:rPr lang="en-US" sz="2200" b="0" i="0" u="none" strike="noStrike" cap="none" dirty="0">
                <a:solidFill>
                  <a:schemeClr val="dk1"/>
                </a:solidFill>
                <a:latin typeface="Calibri"/>
                <a:ea typeface="Calibri"/>
                <a:cs typeface="Calibri"/>
                <a:sym typeface="Calibri"/>
              </a:rPr>
              <a:t>	</a:t>
            </a:r>
            <a:endParaRPr dirty="0"/>
          </a:p>
          <a:p>
            <a:pPr marL="342900" marR="0" lvl="0" indent="-228600" algn="l" rtl="0">
              <a:lnSpc>
                <a:spcPct val="100000"/>
              </a:lnSpc>
              <a:spcBef>
                <a:spcPts val="440"/>
              </a:spcBef>
              <a:spcAft>
                <a:spcPts val="0"/>
              </a:spcAft>
              <a:buClr>
                <a:schemeClr val="accent1"/>
              </a:buClr>
              <a:buSzPts val="2200"/>
              <a:buFont typeface="Arial"/>
              <a:buNone/>
            </a:pPr>
            <a:endParaRPr sz="2200" b="0" i="0" u="none" strike="noStrike" cap="none" dirty="0">
              <a:solidFill>
                <a:schemeClr val="dk1"/>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ts val="2200"/>
              <a:buFont typeface="Arial"/>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6"/>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800"/>
              <a:buFont typeface="Cambria"/>
              <a:buNone/>
            </a:pPr>
            <a:r>
              <a:rPr lang="en-US" sz="3200" b="1" i="0" u="none" strike="noStrike" cap="none">
                <a:solidFill>
                  <a:srgbClr val="0000FF"/>
                </a:solidFill>
                <a:latin typeface="Cambria"/>
                <a:ea typeface="Cambria"/>
                <a:cs typeface="Cambria"/>
                <a:sym typeface="Cambria"/>
              </a:rPr>
              <a:t>CONFERENCES OR MEETINGS WITH COACHES</a:t>
            </a:r>
            <a:endParaRPr/>
          </a:p>
        </p:txBody>
      </p:sp>
      <p:sp>
        <p:nvSpPr>
          <p:cNvPr id="370" name="Google Shape;370;p56"/>
          <p:cNvSpPr txBox="1">
            <a:spLocks noGrp="1"/>
          </p:cNvSpPr>
          <p:nvPr>
            <p:ph type="body" idx="1"/>
          </p:nvPr>
        </p:nvSpPr>
        <p:spPr>
          <a:xfrm>
            <a:off x="457200" y="1047750"/>
            <a:ext cx="7620000" cy="4343400"/>
          </a:xfrm>
          <a:prstGeom prst="rect">
            <a:avLst/>
          </a:prstGeom>
          <a:noFill/>
          <a:ln>
            <a:noFill/>
          </a:ln>
        </p:spPr>
        <p:txBody>
          <a:bodyPr spcFirstLastPara="1" wrap="square" lIns="91425" tIns="45700" rIns="91425" bIns="45700" anchor="t" anchorCtr="0">
            <a:noAutofit/>
          </a:bodyPr>
          <a:lstStyle/>
          <a:p>
            <a:pPr marL="342900" marR="0" lvl="0" indent="-228600" algn="ctr" rtl="0">
              <a:lnSpc>
                <a:spcPct val="100000"/>
              </a:lnSpc>
              <a:spcBef>
                <a:spcPts val="0"/>
              </a:spcBef>
              <a:spcAft>
                <a:spcPts val="0"/>
              </a:spcAft>
              <a:buClr>
                <a:schemeClr val="accent1"/>
              </a:buClr>
              <a:buSzPts val="2000"/>
              <a:buFont typeface="Arial"/>
              <a:buChar char="•"/>
            </a:pPr>
            <a:r>
              <a:rPr lang="en-US" sz="2000" b="1" i="0" u="none" strike="noStrike" cap="none" dirty="0">
                <a:solidFill>
                  <a:srgbClr val="0000CC"/>
                </a:solidFill>
                <a:latin typeface="Calibri"/>
                <a:ea typeface="Calibri"/>
                <a:cs typeface="Calibri"/>
                <a:sym typeface="Calibri"/>
              </a:rPr>
              <a:t>The coaches and staff at </a:t>
            </a:r>
            <a:r>
              <a:rPr lang="en-US" sz="2000" b="1" dirty="0">
                <a:solidFill>
                  <a:srgbClr val="0000CC"/>
                </a:solidFill>
              </a:rPr>
              <a:t>Bassett</a:t>
            </a:r>
            <a:r>
              <a:rPr lang="en-US" sz="2000" b="1" i="0" u="none" strike="noStrike" cap="none" dirty="0">
                <a:solidFill>
                  <a:srgbClr val="0000CC"/>
                </a:solidFill>
                <a:latin typeface="Calibri"/>
                <a:ea typeface="Calibri"/>
                <a:cs typeface="Calibri"/>
                <a:sym typeface="Calibri"/>
              </a:rPr>
              <a:t> High School are highly skilled professionals. </a:t>
            </a:r>
            <a:endParaRPr dirty="0"/>
          </a:p>
          <a:p>
            <a:pPr marL="342900" marR="0" lvl="0" indent="-228600" algn="ctr" rtl="0">
              <a:lnSpc>
                <a:spcPct val="100000"/>
              </a:lnSpc>
              <a:spcBef>
                <a:spcPts val="400"/>
              </a:spcBef>
              <a:spcAft>
                <a:spcPts val="0"/>
              </a:spcAft>
              <a:buClr>
                <a:schemeClr val="accent1"/>
              </a:buClr>
              <a:buSzPts val="2000"/>
              <a:buFont typeface="Arial"/>
              <a:buChar char="•"/>
            </a:pPr>
            <a:r>
              <a:rPr lang="en-US" sz="2000" b="1" i="0" u="none" strike="noStrike" cap="none" dirty="0">
                <a:solidFill>
                  <a:srgbClr val="0000CC"/>
                </a:solidFill>
                <a:latin typeface="Calibri"/>
                <a:ea typeface="Calibri"/>
                <a:cs typeface="Calibri"/>
                <a:sym typeface="Calibri"/>
              </a:rPr>
              <a:t>Any  concerns being addressed to a Head Coach should </a:t>
            </a:r>
            <a:endParaRPr dirty="0"/>
          </a:p>
          <a:p>
            <a:pPr marL="342900" marR="0" lvl="0" indent="-228600" algn="ctr" rtl="0">
              <a:lnSpc>
                <a:spcPct val="100000"/>
              </a:lnSpc>
              <a:spcBef>
                <a:spcPts val="400"/>
              </a:spcBef>
              <a:spcAft>
                <a:spcPts val="0"/>
              </a:spcAft>
              <a:buClr>
                <a:schemeClr val="accent1"/>
              </a:buClr>
              <a:buSzPts val="500"/>
              <a:buFont typeface="Arial"/>
              <a:buNone/>
            </a:pPr>
            <a:r>
              <a:rPr lang="en-US" sz="2000" b="1" i="0" u="none" strike="noStrike" cap="none" dirty="0">
                <a:solidFill>
                  <a:srgbClr val="0000CC"/>
                </a:solidFill>
                <a:latin typeface="Calibri"/>
                <a:ea typeface="Calibri"/>
                <a:cs typeface="Calibri"/>
                <a:sym typeface="Calibri"/>
              </a:rPr>
              <a:t>not take place until   </a:t>
            </a:r>
            <a:endParaRPr dirty="0"/>
          </a:p>
          <a:p>
            <a:pPr marL="342900" marR="0" lvl="0" indent="-228600" algn="ctr" rtl="0">
              <a:lnSpc>
                <a:spcPct val="100000"/>
              </a:lnSpc>
              <a:spcBef>
                <a:spcPts val="1080"/>
              </a:spcBef>
              <a:spcAft>
                <a:spcPts val="0"/>
              </a:spcAft>
              <a:buClr>
                <a:schemeClr val="accent1"/>
              </a:buClr>
              <a:buSzPts val="700"/>
              <a:buFont typeface="Arial"/>
              <a:buNone/>
            </a:pPr>
            <a:r>
              <a:rPr lang="en-US" sz="2800" b="1" i="0" u="none" strike="noStrike" cap="none" dirty="0">
                <a:solidFill>
                  <a:srgbClr val="F68027"/>
                </a:solidFill>
                <a:latin typeface="Calibri"/>
                <a:ea typeface="Calibri"/>
                <a:cs typeface="Calibri"/>
                <a:sym typeface="Calibri"/>
              </a:rPr>
              <a:t>24 hours </a:t>
            </a:r>
            <a:r>
              <a:rPr lang="en-US" sz="2000" b="1" i="0" u="none" strike="noStrike" cap="none" dirty="0">
                <a:solidFill>
                  <a:srgbClr val="F68027"/>
                </a:solidFill>
                <a:latin typeface="Calibri"/>
                <a:ea typeface="Calibri"/>
                <a:cs typeface="Calibri"/>
                <a:sym typeface="Calibri"/>
              </a:rPr>
              <a:t> </a:t>
            </a:r>
            <a:r>
              <a:rPr lang="en-US" sz="2000" b="1" i="0" u="none" strike="noStrike" cap="none" dirty="0">
                <a:solidFill>
                  <a:srgbClr val="0000CC"/>
                </a:solidFill>
                <a:latin typeface="Calibri"/>
                <a:ea typeface="Calibri"/>
                <a:cs typeface="Calibri"/>
                <a:sym typeface="Calibri"/>
              </a:rPr>
              <a:t>has passed since the last contest.</a:t>
            </a:r>
            <a:endParaRPr dirty="0"/>
          </a:p>
          <a:p>
            <a:pPr marL="342900" marR="0" lvl="0" indent="-228600" algn="ctr" rtl="0">
              <a:lnSpc>
                <a:spcPct val="100000"/>
              </a:lnSpc>
              <a:spcBef>
                <a:spcPts val="400"/>
              </a:spcBef>
              <a:spcAft>
                <a:spcPts val="0"/>
              </a:spcAft>
              <a:buClr>
                <a:schemeClr val="accent1"/>
              </a:buClr>
              <a:buSzPts val="2000"/>
              <a:buFont typeface="Arial"/>
              <a:buChar char="•"/>
            </a:pPr>
            <a:r>
              <a:rPr lang="en-US" sz="2000" b="1" i="0" u="none" strike="noStrike" cap="none" dirty="0">
                <a:solidFill>
                  <a:srgbClr val="0000CC"/>
                </a:solidFill>
                <a:latin typeface="Calibri"/>
                <a:ea typeface="Calibri"/>
                <a:cs typeface="Calibri"/>
                <a:sym typeface="Calibri"/>
              </a:rPr>
              <a:t>It is never  appropriate to contact a coach by Text Message, or on their personal Cell Phone when it concerns anything other than logistical information.  They have been instructed by me not to Respond.</a:t>
            </a:r>
            <a:endParaRPr dirty="0"/>
          </a:p>
          <a:p>
            <a:pPr marL="342900" marR="0" lvl="0" indent="-228600" algn="ctr" rtl="0">
              <a:lnSpc>
                <a:spcPct val="100000"/>
              </a:lnSpc>
              <a:spcBef>
                <a:spcPts val="560"/>
              </a:spcBef>
              <a:spcAft>
                <a:spcPts val="0"/>
              </a:spcAft>
              <a:buClr>
                <a:schemeClr val="accent1"/>
              </a:buClr>
              <a:buSzPts val="2800"/>
              <a:buFont typeface="Arial"/>
              <a:buChar char="•"/>
            </a:pPr>
            <a:r>
              <a:rPr lang="en-US" sz="2000" b="1" i="0" u="none" strike="noStrike" cap="none" dirty="0">
                <a:solidFill>
                  <a:srgbClr val="0000CC"/>
                </a:solidFill>
                <a:latin typeface="Calibri"/>
                <a:ea typeface="Calibri"/>
                <a:cs typeface="Calibri"/>
                <a:sym typeface="Calibri"/>
              </a:rPr>
              <a:t>The PLAYER and a parent must be present when meeting with the coach to discuss issues, or concerns.</a:t>
            </a:r>
            <a:endParaRPr dirty="0"/>
          </a:p>
          <a:p>
            <a:pPr marL="342900" marR="0" lvl="0" indent="-228600" algn="l" rtl="0">
              <a:lnSpc>
                <a:spcPct val="100000"/>
              </a:lnSpc>
              <a:spcBef>
                <a:spcPts val="400"/>
              </a:spcBef>
              <a:spcAft>
                <a:spcPts val="0"/>
              </a:spcAft>
              <a:buClr>
                <a:schemeClr val="accent1"/>
              </a:buClr>
              <a:buSzPts val="2000"/>
              <a:buFont typeface="Arial"/>
              <a:buNone/>
            </a:pPr>
            <a:endParaRPr sz="2000" b="1" i="0" u="none" strike="noStrike" cap="none" dirty="0">
              <a:solidFill>
                <a:srgbClr val="0000CC"/>
              </a:solidFill>
              <a:latin typeface="Calibri"/>
              <a:ea typeface="Calibri"/>
              <a:cs typeface="Calibri"/>
              <a:sym typeface="Calibri"/>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7"/>
          <p:cNvSpPr txBox="1">
            <a:spLocks noGrp="1"/>
          </p:cNvSpPr>
          <p:nvPr>
            <p:ph type="title"/>
          </p:nvPr>
        </p:nvSpPr>
        <p:spPr>
          <a:xfrm>
            <a:off x="457200" y="205978"/>
            <a:ext cx="7620000" cy="11656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CC"/>
              </a:buClr>
              <a:buSzPts val="1150"/>
              <a:buFont typeface="Cambria"/>
              <a:buNone/>
            </a:pPr>
            <a:r>
              <a:rPr lang="en-US" sz="4600" b="1" i="0" u="none" strike="noStrike" cap="none" dirty="0">
                <a:solidFill>
                  <a:srgbClr val="0000CC"/>
                </a:solidFill>
                <a:latin typeface="Cambria"/>
                <a:ea typeface="Cambria"/>
                <a:cs typeface="Cambria"/>
                <a:sym typeface="Cambria"/>
              </a:rPr>
              <a:t>Procedure for Opening Dialogue with a Coach</a:t>
            </a:r>
            <a:endParaRPr b="1" dirty="0"/>
          </a:p>
        </p:txBody>
      </p:sp>
      <p:sp>
        <p:nvSpPr>
          <p:cNvPr id="376" name="Google Shape;376;p57"/>
          <p:cNvSpPr txBox="1">
            <a:spLocks noGrp="1"/>
          </p:cNvSpPr>
          <p:nvPr>
            <p:ph type="body" idx="1"/>
          </p:nvPr>
        </p:nvSpPr>
        <p:spPr>
          <a:xfrm>
            <a:off x="457200" y="1371600"/>
            <a:ext cx="7620000" cy="3565922"/>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2400"/>
              <a:buFont typeface="Arial"/>
              <a:buChar char="•"/>
            </a:pPr>
            <a:r>
              <a:rPr lang="en-US" sz="2400" b="1" i="0" u="none" strike="noStrike" cap="none" dirty="0">
                <a:solidFill>
                  <a:srgbClr val="F68027"/>
                </a:solidFill>
                <a:latin typeface="Calibri"/>
                <a:ea typeface="Calibri"/>
                <a:cs typeface="Calibri"/>
                <a:sym typeface="Calibri"/>
              </a:rPr>
              <a:t>Call the coach </a:t>
            </a:r>
            <a:r>
              <a:rPr lang="en-US" sz="2400" b="0" i="0" u="none" strike="noStrike" cap="none" dirty="0">
                <a:solidFill>
                  <a:srgbClr val="0000CC"/>
                </a:solidFill>
                <a:latin typeface="Calibri"/>
                <a:ea typeface="Calibri"/>
                <a:cs typeface="Calibri"/>
                <a:sym typeface="Calibri"/>
              </a:rPr>
              <a:t>to set up an appointment</a:t>
            </a:r>
            <a:endParaRPr dirty="0"/>
          </a:p>
          <a:p>
            <a:pPr marL="342900" marR="0" lvl="0" indent="-228600" algn="l" rtl="0">
              <a:lnSpc>
                <a:spcPct val="100000"/>
              </a:lnSpc>
              <a:spcBef>
                <a:spcPts val="480"/>
              </a:spcBef>
              <a:spcAft>
                <a:spcPts val="0"/>
              </a:spcAft>
              <a:buClr>
                <a:schemeClr val="accent1"/>
              </a:buClr>
              <a:buSzPts val="2400"/>
              <a:buFont typeface="Arial"/>
              <a:buChar char="•"/>
            </a:pPr>
            <a:r>
              <a:rPr lang="en-US" sz="2400" b="0" i="0" u="none" strike="noStrike" cap="none" dirty="0">
                <a:solidFill>
                  <a:srgbClr val="0000CC"/>
                </a:solidFill>
                <a:latin typeface="Calibri"/>
                <a:ea typeface="Calibri"/>
                <a:cs typeface="Calibri"/>
                <a:sym typeface="Calibri"/>
              </a:rPr>
              <a:t>If the coach cannot be reached after reasonable attempts, please </a:t>
            </a:r>
            <a:r>
              <a:rPr lang="en-US" sz="2400" b="1" i="0" u="none" strike="noStrike" cap="none" dirty="0">
                <a:solidFill>
                  <a:srgbClr val="F68027"/>
                </a:solidFill>
                <a:latin typeface="Calibri"/>
                <a:ea typeface="Calibri"/>
                <a:cs typeface="Calibri"/>
                <a:sym typeface="Calibri"/>
              </a:rPr>
              <a:t>contact the Activities Director</a:t>
            </a:r>
            <a:r>
              <a:rPr lang="en-US" sz="2400" b="0" i="0" u="none" strike="noStrike" cap="none" dirty="0">
                <a:solidFill>
                  <a:srgbClr val="0000CC"/>
                </a:solidFill>
                <a:latin typeface="Calibri"/>
                <a:ea typeface="Calibri"/>
                <a:cs typeface="Calibri"/>
                <a:sym typeface="Calibri"/>
              </a:rPr>
              <a:t>.</a:t>
            </a:r>
            <a:endParaRPr dirty="0"/>
          </a:p>
          <a:p>
            <a:pPr marL="342900" marR="0" lvl="0" indent="-228600" algn="l" rtl="0">
              <a:lnSpc>
                <a:spcPct val="100000"/>
              </a:lnSpc>
              <a:spcBef>
                <a:spcPts val="480"/>
              </a:spcBef>
              <a:spcAft>
                <a:spcPts val="0"/>
              </a:spcAft>
              <a:buClr>
                <a:schemeClr val="accent1"/>
              </a:buClr>
              <a:buSzPts val="2400"/>
              <a:buFont typeface="Arial"/>
              <a:buChar char="•"/>
            </a:pPr>
            <a:r>
              <a:rPr lang="en-US" sz="2400" b="0" i="0" u="none" strike="noStrike" cap="none" dirty="0">
                <a:solidFill>
                  <a:srgbClr val="0000CC"/>
                </a:solidFill>
                <a:latin typeface="Calibri"/>
                <a:ea typeface="Calibri"/>
                <a:cs typeface="Calibri"/>
                <a:sym typeface="Calibri"/>
              </a:rPr>
              <a:t>If the meeting with the Coach did not provide satisfaction, call the Activities Director to set up an appointment.  At this meeting the next step in resolving the potential issue will be discussed. </a:t>
            </a:r>
            <a:r>
              <a:rPr lang="en-US" sz="2400" b="1" i="0" u="none" strike="noStrike" cap="none" dirty="0">
                <a:solidFill>
                  <a:srgbClr val="F68027"/>
                </a:solidFill>
                <a:sym typeface="Calibri"/>
              </a:rPr>
              <a:t>Coach, Parent, and Player will be in attendance, or meeting will not take place.</a:t>
            </a:r>
            <a:endParaRPr b="1" dirty="0">
              <a:solidFill>
                <a:srgbClr val="F68027"/>
              </a:solidFill>
            </a:endParaRPr>
          </a:p>
          <a:p>
            <a:pPr marL="342900" marR="0" lvl="0" indent="-228600" algn="l" rtl="0">
              <a:lnSpc>
                <a:spcPct val="100000"/>
              </a:lnSpc>
              <a:spcBef>
                <a:spcPts val="480"/>
              </a:spcBef>
              <a:spcAft>
                <a:spcPts val="0"/>
              </a:spcAft>
              <a:buClr>
                <a:schemeClr val="accent1"/>
              </a:buClr>
              <a:buSzPts val="2400"/>
              <a:buFont typeface="Arial"/>
              <a:buNone/>
            </a:pPr>
            <a:endParaRPr sz="2400" b="0" i="0" u="none" strike="noStrike" cap="none" dirty="0">
              <a:solidFill>
                <a:srgbClr val="0000CC"/>
              </a:solidFill>
              <a:latin typeface="Calibri"/>
              <a:ea typeface="Calibri"/>
              <a:cs typeface="Calibri"/>
              <a:sym typeface="Calibri"/>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8"/>
          <p:cNvSpPr txBox="1">
            <a:spLocks noGrp="1"/>
          </p:cNvSpPr>
          <p:nvPr>
            <p:ph type="title"/>
          </p:nvPr>
        </p:nvSpPr>
        <p:spPr>
          <a:xfrm>
            <a:off x="109728" y="0"/>
            <a:ext cx="7891272" cy="13144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50"/>
              <a:buFont typeface="Cambria"/>
              <a:buNone/>
            </a:pPr>
            <a:r>
              <a:rPr lang="en-US" sz="3600" b="1" i="0" u="none" strike="noStrike" cap="none" dirty="0">
                <a:solidFill>
                  <a:srgbClr val="3143D7"/>
                </a:solidFill>
                <a:latin typeface="Cambria"/>
                <a:ea typeface="Cambria"/>
                <a:cs typeface="Cambria"/>
                <a:sym typeface="Cambria"/>
              </a:rPr>
              <a:t>Parents Communicating with Coaches </a:t>
            </a:r>
            <a:br>
              <a:rPr lang="en-US" sz="4000" b="1" i="0" u="none" strike="noStrike" cap="none" dirty="0">
                <a:solidFill>
                  <a:srgbClr val="3143D7"/>
                </a:solidFill>
                <a:latin typeface="Cambria"/>
                <a:ea typeface="Cambria"/>
                <a:cs typeface="Cambria"/>
                <a:sym typeface="Cambria"/>
              </a:rPr>
            </a:br>
            <a:r>
              <a:rPr lang="en-US" sz="2800" b="1" i="0" u="none" strike="noStrike" cap="none" dirty="0">
                <a:solidFill>
                  <a:srgbClr val="F68027"/>
                </a:solidFill>
                <a:latin typeface="Cambria"/>
                <a:ea typeface="Cambria"/>
                <a:cs typeface="Cambria"/>
                <a:sym typeface="Cambria"/>
              </a:rPr>
              <a:t>(Handbook)</a:t>
            </a:r>
            <a:endParaRPr sz="4600" b="0" i="0" u="none" strike="noStrike" cap="none" dirty="0">
              <a:solidFill>
                <a:schemeClr val="dk2"/>
              </a:solidFill>
              <a:latin typeface="Cambria"/>
              <a:ea typeface="Cambria"/>
              <a:cs typeface="Cambria"/>
              <a:sym typeface="Cambria"/>
            </a:endParaRPr>
          </a:p>
        </p:txBody>
      </p:sp>
      <p:sp>
        <p:nvSpPr>
          <p:cNvPr id="382" name="Google Shape;382;p58"/>
          <p:cNvSpPr txBox="1">
            <a:spLocks noGrp="1"/>
          </p:cNvSpPr>
          <p:nvPr>
            <p:ph type="body" idx="1"/>
          </p:nvPr>
        </p:nvSpPr>
        <p:spPr>
          <a:xfrm>
            <a:off x="457200" y="1463039"/>
            <a:ext cx="7662672" cy="40023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400"/>
              <a:buFont typeface="Arial"/>
              <a:buNone/>
            </a:pPr>
            <a:r>
              <a:rPr lang="en-US" sz="1600" b="1" i="0" u="none" strike="noStrike" cap="none" dirty="0">
                <a:solidFill>
                  <a:srgbClr val="3143D7"/>
                </a:solidFill>
                <a:sym typeface="Calibri"/>
              </a:rPr>
              <a:t>Some </a:t>
            </a:r>
            <a:r>
              <a:rPr lang="en-US" sz="1600" b="1" i="0" u="none" strike="noStrike" cap="none" dirty="0">
                <a:solidFill>
                  <a:srgbClr val="F68027"/>
                </a:solidFill>
                <a:sym typeface="Calibri"/>
              </a:rPr>
              <a:t>appropriate</a:t>
            </a:r>
            <a:r>
              <a:rPr lang="en-US" sz="1600" b="1" i="0" u="none" strike="noStrike" cap="none" dirty="0">
                <a:solidFill>
                  <a:srgbClr val="3143D7"/>
                </a:solidFill>
                <a:sym typeface="Calibri"/>
              </a:rPr>
              <a:t> concerns for discussion:</a:t>
            </a:r>
            <a:endParaRPr b="1" dirty="0">
              <a:solidFill>
                <a:srgbClr val="3143D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3143D7"/>
                </a:solidFill>
                <a:sym typeface="Calibri"/>
              </a:rPr>
              <a:t>The current environment your student is in</a:t>
            </a:r>
            <a:endParaRPr b="1" dirty="0">
              <a:solidFill>
                <a:srgbClr val="3143D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3143D7"/>
                </a:solidFill>
                <a:sym typeface="Calibri"/>
              </a:rPr>
              <a:t>Ways to help your student improve and be successful</a:t>
            </a:r>
            <a:endParaRPr b="1" dirty="0">
              <a:solidFill>
                <a:srgbClr val="3143D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3143D7"/>
                </a:solidFill>
                <a:sym typeface="Calibri"/>
              </a:rPr>
              <a:t>Concerns regarding the behavior of your student</a:t>
            </a:r>
            <a:endParaRPr b="1" dirty="0">
              <a:solidFill>
                <a:srgbClr val="3143D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3143D7"/>
                </a:solidFill>
                <a:sym typeface="Calibri"/>
              </a:rPr>
              <a:t>The treatment of your child, mentally and physically.</a:t>
            </a:r>
            <a:endParaRPr b="1" dirty="0">
              <a:solidFill>
                <a:srgbClr val="3143D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3143D7"/>
                </a:solidFill>
                <a:latin typeface="Calibri"/>
                <a:ea typeface="Calibri"/>
                <a:cs typeface="Calibri"/>
                <a:sym typeface="Calibri"/>
              </a:rPr>
              <a:t>Your Players Role on the Team. 3 Roles S</a:t>
            </a:r>
            <a:r>
              <a:rPr lang="en-US" sz="1600" b="1" dirty="0">
                <a:solidFill>
                  <a:srgbClr val="3143D7"/>
                </a:solidFill>
              </a:rPr>
              <a:t>tarter, Sub, Developmental </a:t>
            </a:r>
            <a:endParaRPr sz="1600" b="1" dirty="0">
              <a:solidFill>
                <a:srgbClr val="3143D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3143D7"/>
                </a:solidFill>
                <a:sym typeface="Calibri"/>
              </a:rPr>
              <a:t>Concerns about your child’s academic progress.</a:t>
            </a:r>
            <a:endParaRPr b="1" dirty="0">
              <a:solidFill>
                <a:srgbClr val="3143D7"/>
              </a:solidFill>
            </a:endParaRPr>
          </a:p>
          <a:p>
            <a:pPr marL="0" marR="0" lvl="0" indent="0" algn="l" rtl="0">
              <a:lnSpc>
                <a:spcPct val="100000"/>
              </a:lnSpc>
              <a:spcBef>
                <a:spcPts val="400"/>
              </a:spcBef>
              <a:spcAft>
                <a:spcPts val="0"/>
              </a:spcAft>
              <a:buClr>
                <a:schemeClr val="accent1"/>
              </a:buClr>
              <a:buSzPts val="400"/>
              <a:buFont typeface="Arial"/>
              <a:buNone/>
            </a:pPr>
            <a:r>
              <a:rPr lang="en-US" sz="1600" b="1" i="0" u="none" strike="noStrike" cap="none" dirty="0">
                <a:solidFill>
                  <a:srgbClr val="3143D7"/>
                </a:solidFill>
                <a:sym typeface="Calibri"/>
              </a:rPr>
              <a:t>Topics </a:t>
            </a:r>
            <a:r>
              <a:rPr lang="en-US" sz="1600" b="1" i="0" u="none" strike="noStrike" cap="none" dirty="0">
                <a:solidFill>
                  <a:srgbClr val="F68027"/>
                </a:solidFill>
                <a:sym typeface="Calibri"/>
              </a:rPr>
              <a:t>inappropriate </a:t>
            </a:r>
            <a:r>
              <a:rPr lang="en-US" sz="1600" b="1" i="0" u="none" strike="noStrike" cap="none" dirty="0">
                <a:solidFill>
                  <a:srgbClr val="3143D7"/>
                </a:solidFill>
                <a:sym typeface="Calibri"/>
              </a:rPr>
              <a:t>for discussion:</a:t>
            </a:r>
            <a:endParaRPr b="1" dirty="0">
              <a:solidFill>
                <a:srgbClr val="3143D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3143D7"/>
                </a:solidFill>
                <a:sym typeface="Calibri"/>
              </a:rPr>
              <a:t>Specific </a:t>
            </a:r>
            <a:r>
              <a:rPr lang="en-US" sz="1600" b="1" i="0" u="none" strike="noStrike" cap="none" dirty="0">
                <a:solidFill>
                  <a:srgbClr val="F68027"/>
                </a:solidFill>
                <a:sym typeface="Calibri"/>
              </a:rPr>
              <a:t>Playing time </a:t>
            </a:r>
            <a:r>
              <a:rPr lang="en-US" sz="1600" b="1" i="0" u="none" strike="noStrike" cap="none" dirty="0">
                <a:solidFill>
                  <a:srgbClr val="3143D7"/>
                </a:solidFill>
                <a:sym typeface="Calibri"/>
              </a:rPr>
              <a:t>– we can’t ever guarantee how much, or how little a kid plays. </a:t>
            </a:r>
          </a:p>
          <a:p>
            <a:pPr marL="0" marR="0" lvl="0" indent="0" algn="l" rtl="0">
              <a:lnSpc>
                <a:spcPct val="100000"/>
              </a:lnSpc>
              <a:spcBef>
                <a:spcPts val="400"/>
              </a:spcBef>
              <a:spcAft>
                <a:spcPts val="0"/>
              </a:spcAft>
              <a:buClr>
                <a:schemeClr val="accent1"/>
              </a:buClr>
              <a:buSzPts val="1600"/>
              <a:buFont typeface="Arial"/>
              <a:buChar char="•"/>
            </a:pPr>
            <a:r>
              <a:rPr lang="en-US" sz="1600" b="1" dirty="0">
                <a:solidFill>
                  <a:srgbClr val="F68027"/>
                </a:solidFill>
              </a:rPr>
              <a:t>Making a Team</a:t>
            </a:r>
            <a:endParaRPr b="1" dirty="0">
              <a:solidFill>
                <a:srgbClr val="F6802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F68027"/>
                </a:solidFill>
                <a:sym typeface="Calibri"/>
              </a:rPr>
              <a:t>Team strategy</a:t>
            </a:r>
            <a:endParaRPr b="1" dirty="0">
              <a:solidFill>
                <a:srgbClr val="F6802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F68027"/>
                </a:solidFill>
                <a:sym typeface="Calibri"/>
              </a:rPr>
              <a:t>Play calling</a:t>
            </a:r>
            <a:endParaRPr b="1" dirty="0">
              <a:solidFill>
                <a:srgbClr val="F68027"/>
              </a:solidFill>
            </a:endParaRPr>
          </a:p>
          <a:p>
            <a:pPr marL="0" marR="0" lvl="0" indent="0" algn="l" rtl="0">
              <a:lnSpc>
                <a:spcPct val="100000"/>
              </a:lnSpc>
              <a:spcBef>
                <a:spcPts val="400"/>
              </a:spcBef>
              <a:spcAft>
                <a:spcPts val="0"/>
              </a:spcAft>
              <a:buClr>
                <a:schemeClr val="accent1"/>
              </a:buClr>
              <a:buSzPts val="1600"/>
              <a:buFont typeface="Arial"/>
              <a:buChar char="•"/>
            </a:pPr>
            <a:r>
              <a:rPr lang="en-US" sz="1600" b="1" i="0" u="none" strike="noStrike" cap="none" dirty="0">
                <a:solidFill>
                  <a:srgbClr val="F68027"/>
                </a:solidFill>
                <a:sym typeface="Calibri"/>
              </a:rPr>
              <a:t>Other community members especially other students</a:t>
            </a:r>
            <a:endParaRPr b="1" dirty="0">
              <a:solidFill>
                <a:srgbClr val="F68027"/>
              </a:solidFill>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1"/>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150"/>
              <a:buFont typeface="Cambria"/>
              <a:buNone/>
            </a:pPr>
            <a:r>
              <a:rPr lang="en-US" sz="4600" b="1" i="0" u="none" strike="noStrike" cap="none" dirty="0">
                <a:solidFill>
                  <a:srgbClr val="0000FF"/>
                </a:solidFill>
                <a:latin typeface="Cambria"/>
                <a:ea typeface="Cambria"/>
                <a:cs typeface="Cambria"/>
                <a:sym typeface="Cambria"/>
              </a:rPr>
              <a:t>Ticket &amp; Pass Information</a:t>
            </a:r>
            <a:endParaRPr dirty="0"/>
          </a:p>
        </p:txBody>
      </p:sp>
      <p:sp>
        <p:nvSpPr>
          <p:cNvPr id="401" name="Google Shape;401;p61"/>
          <p:cNvSpPr txBox="1">
            <a:spLocks noGrp="1"/>
          </p:cNvSpPr>
          <p:nvPr>
            <p:ph type="body" idx="1"/>
          </p:nvPr>
        </p:nvSpPr>
        <p:spPr>
          <a:xfrm>
            <a:off x="70900" y="1194475"/>
            <a:ext cx="8337000" cy="38322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1800"/>
              <a:buFont typeface="Arial"/>
              <a:buChar char="•"/>
            </a:pPr>
            <a:r>
              <a:rPr lang="en-US" sz="1800" dirty="0">
                <a:solidFill>
                  <a:srgbClr val="F68027"/>
                </a:solidFill>
                <a:latin typeface="Arial Black"/>
                <a:ea typeface="Arial Black"/>
                <a:cs typeface="Arial Black"/>
                <a:sym typeface="Arial Black"/>
              </a:rPr>
              <a:t>Students  </a:t>
            </a:r>
            <a:r>
              <a:rPr lang="en-US" sz="1800" dirty="0">
                <a:solidFill>
                  <a:srgbClr val="384DF0"/>
                </a:solidFill>
                <a:latin typeface="Arial Black"/>
                <a:ea typeface="Arial Black"/>
                <a:cs typeface="Arial Black"/>
                <a:sym typeface="Arial Black"/>
              </a:rPr>
              <a:t>If you play a sport or participate in any </a:t>
            </a:r>
          </a:p>
          <a:p>
            <a:pPr marL="114300" marR="0" lvl="0" indent="0" algn="l" rtl="0">
              <a:lnSpc>
                <a:spcPct val="100000"/>
              </a:lnSpc>
              <a:spcBef>
                <a:spcPts val="0"/>
              </a:spcBef>
              <a:spcAft>
                <a:spcPts val="0"/>
              </a:spcAft>
              <a:buClr>
                <a:schemeClr val="accent1"/>
              </a:buClr>
              <a:buSzPts val="1800"/>
              <a:buNone/>
            </a:pPr>
            <a:r>
              <a:rPr lang="en-US" sz="1800" dirty="0">
                <a:solidFill>
                  <a:srgbClr val="384DF0"/>
                </a:solidFill>
                <a:latin typeface="Arial Black"/>
                <a:ea typeface="Arial Black"/>
                <a:cs typeface="Arial Black"/>
                <a:sym typeface="Arial Black"/>
              </a:rPr>
              <a:t>			activity, you get in free</a:t>
            </a:r>
            <a:endParaRPr lang="en-US" sz="1200" dirty="0">
              <a:solidFill>
                <a:srgbClr val="0000FF"/>
              </a:solidFill>
              <a:latin typeface="Arial Black"/>
              <a:ea typeface="Arial Black"/>
              <a:cs typeface="Arial Black"/>
              <a:sym typeface="Arial Black"/>
            </a:endParaRPr>
          </a:p>
          <a:p>
            <a:pPr marL="342900" marR="0" lvl="0" indent="-228600" algn="l" rtl="0">
              <a:lnSpc>
                <a:spcPct val="100000"/>
              </a:lnSpc>
              <a:spcBef>
                <a:spcPts val="0"/>
              </a:spcBef>
              <a:spcAft>
                <a:spcPts val="0"/>
              </a:spcAft>
              <a:buClr>
                <a:schemeClr val="accent1"/>
              </a:buClr>
              <a:buSzPts val="1800"/>
              <a:buFont typeface="Arial"/>
              <a:buChar char="•"/>
            </a:pPr>
            <a:endParaRPr lang="en-US" sz="1800" b="0" i="0" u="none" cap="none" dirty="0">
              <a:solidFill>
                <a:srgbClr val="0000FF"/>
              </a:solidFill>
              <a:latin typeface="Arial Black"/>
              <a:ea typeface="Arial Black"/>
              <a:cs typeface="Arial Black"/>
              <a:sym typeface="Arial Black"/>
            </a:endParaRPr>
          </a:p>
          <a:p>
            <a:pPr marL="342900" marR="0" lvl="0" indent="-228600" algn="l" rtl="0">
              <a:lnSpc>
                <a:spcPct val="100000"/>
              </a:lnSpc>
              <a:spcBef>
                <a:spcPts val="0"/>
              </a:spcBef>
              <a:spcAft>
                <a:spcPts val="0"/>
              </a:spcAft>
              <a:buClr>
                <a:schemeClr val="accent1"/>
              </a:buClr>
              <a:buSzPts val="1800"/>
              <a:buFont typeface="Arial"/>
              <a:buChar char="•"/>
            </a:pPr>
            <a:r>
              <a:rPr lang="en-US" sz="1800" b="0" i="0" u="none" cap="none" dirty="0">
                <a:solidFill>
                  <a:srgbClr val="F68027"/>
                </a:solidFill>
                <a:latin typeface="Arial Black"/>
                <a:ea typeface="Arial Black"/>
                <a:cs typeface="Arial Black"/>
                <a:sym typeface="Arial Black"/>
              </a:rPr>
              <a:t>Tickets</a:t>
            </a:r>
            <a:r>
              <a:rPr lang="en-US" sz="1800" b="0" i="0" u="none" cap="none" dirty="0">
                <a:solidFill>
                  <a:srgbClr val="0000FF"/>
                </a:solidFill>
                <a:latin typeface="Arial Black"/>
                <a:ea typeface="Arial Black"/>
                <a:cs typeface="Arial Black"/>
                <a:sym typeface="Arial Black"/>
              </a:rPr>
              <a:t> $6 </a:t>
            </a:r>
            <a:r>
              <a:rPr lang="en-US" sz="1800" dirty="0">
                <a:solidFill>
                  <a:srgbClr val="0000FF"/>
                </a:solidFill>
                <a:latin typeface="Arial Black"/>
                <a:ea typeface="Arial Black"/>
                <a:cs typeface="Arial Black"/>
                <a:sym typeface="Arial Black"/>
              </a:rPr>
              <a:t>for All Sports except Football, Football is $7</a:t>
            </a:r>
            <a:endParaRPr lang="en-US" sz="1800" b="0" i="0" u="none" cap="none" dirty="0">
              <a:solidFill>
                <a:srgbClr val="0000FF"/>
              </a:solidFill>
              <a:latin typeface="Arial Black"/>
              <a:ea typeface="Arial Black"/>
              <a:cs typeface="Arial Black"/>
              <a:sym typeface="Arial Black"/>
            </a:endParaRPr>
          </a:p>
          <a:p>
            <a:pPr marL="342900" marR="0" lvl="0" indent="-228600" algn="l" rtl="0">
              <a:lnSpc>
                <a:spcPct val="100000"/>
              </a:lnSpc>
              <a:spcBef>
                <a:spcPts val="0"/>
              </a:spcBef>
              <a:spcAft>
                <a:spcPts val="0"/>
              </a:spcAft>
              <a:buClr>
                <a:schemeClr val="accent1"/>
              </a:buClr>
              <a:buSzPts val="1800"/>
              <a:buFont typeface="Arial"/>
              <a:buChar char="•"/>
            </a:pPr>
            <a:endParaRPr lang="en-US" sz="1800" dirty="0">
              <a:solidFill>
                <a:srgbClr val="0000FF"/>
              </a:solidFill>
              <a:latin typeface="Arial Black"/>
              <a:ea typeface="Arial Black"/>
              <a:cs typeface="Arial Black"/>
              <a:sym typeface="Arial Black"/>
            </a:endParaRPr>
          </a:p>
          <a:p>
            <a:pPr marL="342900" marR="0" lvl="0" indent="-228600" algn="l" rtl="0">
              <a:lnSpc>
                <a:spcPct val="100000"/>
              </a:lnSpc>
              <a:spcBef>
                <a:spcPts val="0"/>
              </a:spcBef>
              <a:spcAft>
                <a:spcPts val="0"/>
              </a:spcAft>
              <a:buClr>
                <a:schemeClr val="accent1"/>
              </a:buClr>
              <a:buSzPts val="1800"/>
              <a:buFont typeface="Arial"/>
              <a:buChar char="•"/>
            </a:pPr>
            <a:r>
              <a:rPr lang="en-US" sz="1800" b="0" i="0" u="none" cap="none" dirty="0">
                <a:solidFill>
                  <a:srgbClr val="F68027"/>
                </a:solidFill>
                <a:latin typeface="Arial Black"/>
                <a:ea typeface="Arial Black"/>
                <a:cs typeface="Arial Black"/>
                <a:sym typeface="Arial Black"/>
              </a:rPr>
              <a:t>Season Passes </a:t>
            </a:r>
            <a:r>
              <a:rPr lang="en-US" sz="1800" b="0" i="0" u="none" cap="none" dirty="0">
                <a:solidFill>
                  <a:srgbClr val="0000FF"/>
                </a:solidFill>
                <a:latin typeface="Arial Black"/>
                <a:ea typeface="Arial Black"/>
                <a:cs typeface="Arial Black"/>
                <a:sym typeface="Arial Black"/>
              </a:rPr>
              <a:t>are $40 per person</a:t>
            </a:r>
            <a:endParaRPr lang="en-US" sz="1800" dirty="0">
              <a:solidFill>
                <a:srgbClr val="0000FF"/>
              </a:solidFill>
              <a:latin typeface="Arial Black"/>
              <a:ea typeface="Arial Black"/>
              <a:cs typeface="Arial Black"/>
              <a:sym typeface="Arial Black"/>
            </a:endParaRPr>
          </a:p>
          <a:p>
            <a:pPr marL="342900" marR="0" lvl="0" indent="-228600" algn="l" rtl="0">
              <a:lnSpc>
                <a:spcPct val="100000"/>
              </a:lnSpc>
              <a:spcBef>
                <a:spcPts val="0"/>
              </a:spcBef>
              <a:spcAft>
                <a:spcPts val="0"/>
              </a:spcAft>
              <a:buClr>
                <a:schemeClr val="accent1"/>
              </a:buClr>
              <a:buSzPts val="1800"/>
              <a:buFont typeface="Arial"/>
              <a:buChar char="•"/>
            </a:pPr>
            <a:endParaRPr lang="en-US" sz="1800" dirty="0">
              <a:solidFill>
                <a:srgbClr val="0000FF"/>
              </a:solidFill>
              <a:latin typeface="Arial Black"/>
              <a:ea typeface="Arial Black"/>
              <a:cs typeface="Arial Black"/>
              <a:sym typeface="Arial Black"/>
            </a:endParaRPr>
          </a:p>
          <a:p>
            <a:pPr marL="342900" marR="0" lvl="0" indent="-228600" algn="l" rtl="0">
              <a:lnSpc>
                <a:spcPct val="100000"/>
              </a:lnSpc>
              <a:spcBef>
                <a:spcPts val="0"/>
              </a:spcBef>
              <a:spcAft>
                <a:spcPts val="0"/>
              </a:spcAft>
              <a:buClr>
                <a:schemeClr val="accent1"/>
              </a:buClr>
              <a:buSzPts val="1800"/>
              <a:buFont typeface="Arial"/>
              <a:buChar char="•"/>
            </a:pPr>
            <a:r>
              <a:rPr lang="en-US" sz="1800" b="0" i="0" u="none" cap="none" dirty="0">
                <a:solidFill>
                  <a:srgbClr val="0000FF"/>
                </a:solidFill>
                <a:latin typeface="Arial Black"/>
                <a:ea typeface="Arial Black"/>
                <a:cs typeface="Arial Black"/>
                <a:sym typeface="Arial Black"/>
              </a:rPr>
              <a:t>These passes are </a:t>
            </a:r>
            <a:r>
              <a:rPr lang="en-US" sz="1800" b="0" i="0" u="none" cap="none" dirty="0">
                <a:solidFill>
                  <a:srgbClr val="F68027"/>
                </a:solidFill>
                <a:latin typeface="Arial Black"/>
                <a:ea typeface="Arial Black"/>
                <a:cs typeface="Arial Black"/>
                <a:sym typeface="Arial Black"/>
              </a:rPr>
              <a:t>ONLY good for regular season</a:t>
            </a:r>
            <a:r>
              <a:rPr lang="en-US" sz="1800" dirty="0">
                <a:solidFill>
                  <a:srgbClr val="F68027"/>
                </a:solidFill>
                <a:latin typeface="Arial Black"/>
                <a:ea typeface="Arial Black"/>
                <a:cs typeface="Arial Black"/>
                <a:sym typeface="Arial Black"/>
              </a:rPr>
              <a:t> events </a:t>
            </a:r>
            <a:r>
              <a:rPr lang="en-US" sz="1800" dirty="0">
                <a:solidFill>
                  <a:srgbClr val="3143D7"/>
                </a:solidFill>
                <a:latin typeface="Arial Black"/>
                <a:ea typeface="Arial Black"/>
                <a:cs typeface="Arial Black"/>
                <a:sym typeface="Arial Black"/>
              </a:rPr>
              <a:t>at 			Bassett</a:t>
            </a:r>
            <a:r>
              <a:rPr lang="en-US" sz="1800" dirty="0">
                <a:solidFill>
                  <a:srgbClr val="0000FF"/>
                </a:solidFill>
                <a:latin typeface="Arial Black"/>
                <a:ea typeface="Arial Black"/>
                <a:cs typeface="Arial Black"/>
                <a:sym typeface="Arial Black"/>
              </a:rPr>
              <a:t>.</a:t>
            </a:r>
            <a:endParaRPr dirty="0"/>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4"/>
          <p:cNvSpPr txBox="1"/>
          <p:nvPr/>
        </p:nvSpPr>
        <p:spPr>
          <a:xfrm>
            <a:off x="-1" y="835269"/>
            <a:ext cx="8211671" cy="27147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CC"/>
              </a:buClr>
              <a:buSzPts val="900"/>
              <a:buFont typeface="Times New Roman"/>
              <a:buNone/>
            </a:pPr>
            <a:r>
              <a:rPr lang="en-US" sz="3600" b="1" i="0" u="none" strike="noStrike" cap="none" dirty="0">
                <a:solidFill>
                  <a:srgbClr val="0000CC"/>
                </a:solidFill>
                <a:latin typeface="Times New Roman"/>
                <a:ea typeface="Times New Roman"/>
                <a:cs typeface="Times New Roman"/>
                <a:sym typeface="Times New Roman"/>
              </a:rPr>
              <a:t>Questions?</a:t>
            </a:r>
          </a:p>
          <a:p>
            <a:pPr marL="0" marR="0" lvl="0" indent="0" algn="ctr" rtl="0">
              <a:lnSpc>
                <a:spcPct val="100000"/>
              </a:lnSpc>
              <a:spcBef>
                <a:spcPts val="0"/>
              </a:spcBef>
              <a:spcAft>
                <a:spcPts val="0"/>
              </a:spcAft>
              <a:buClr>
                <a:srgbClr val="0000CC"/>
              </a:buClr>
              <a:buSzPts val="900"/>
              <a:buFont typeface="Times New Roman"/>
              <a:buNone/>
            </a:pPr>
            <a:r>
              <a:rPr lang="en-US" sz="3600" b="1" i="0" u="none" strike="noStrike" cap="none" dirty="0">
                <a:solidFill>
                  <a:srgbClr val="0000CC"/>
                </a:solidFill>
                <a:latin typeface="Arial Black"/>
                <a:ea typeface="Arial Black"/>
                <a:cs typeface="Arial Black"/>
                <a:sym typeface="Arial Black"/>
              </a:rPr>
              <a:t>Thank you for attending</a:t>
            </a:r>
            <a:endParaRPr dirty="0"/>
          </a:p>
          <a:p>
            <a:pPr marL="0" marR="0" lvl="0" indent="0" algn="ctr" rtl="0">
              <a:lnSpc>
                <a:spcPct val="100000"/>
              </a:lnSpc>
              <a:spcBef>
                <a:spcPts val="1800"/>
              </a:spcBef>
              <a:spcAft>
                <a:spcPts val="0"/>
              </a:spcAft>
              <a:buClr>
                <a:srgbClr val="0000CC"/>
              </a:buClr>
              <a:buSzPts val="900"/>
              <a:buFont typeface="Times New Roman"/>
              <a:buNone/>
            </a:pPr>
            <a:r>
              <a:rPr lang="en-US" sz="2000" b="1" i="0" u="none" strike="noStrike" cap="none" dirty="0">
                <a:solidFill>
                  <a:srgbClr val="0000CC"/>
                </a:solidFill>
                <a:latin typeface="Times New Roman"/>
                <a:ea typeface="Times New Roman"/>
                <a:cs typeface="Times New Roman"/>
                <a:sym typeface="Times New Roman"/>
              </a:rPr>
              <a:t>We are excited about the opportunity to work with your child in the </a:t>
            </a:r>
            <a:r>
              <a:rPr lang="en-US" sz="2000" b="1" dirty="0">
                <a:solidFill>
                  <a:srgbClr val="0000CC"/>
                </a:solidFill>
                <a:latin typeface="Times New Roman"/>
                <a:ea typeface="Times New Roman"/>
                <a:cs typeface="Times New Roman"/>
                <a:sym typeface="Times New Roman"/>
              </a:rPr>
              <a:t>Bassett</a:t>
            </a:r>
            <a:r>
              <a:rPr lang="en-US" sz="2000" b="1" i="0" u="none" strike="noStrike" cap="none" dirty="0">
                <a:solidFill>
                  <a:srgbClr val="0000CC"/>
                </a:solidFill>
                <a:latin typeface="Times New Roman"/>
                <a:ea typeface="Times New Roman"/>
                <a:cs typeface="Times New Roman"/>
                <a:sym typeface="Times New Roman"/>
              </a:rPr>
              <a:t> High School athletic program.</a:t>
            </a:r>
          </a:p>
        </p:txBody>
      </p:sp>
      <p:pic>
        <p:nvPicPr>
          <p:cNvPr id="423" name="Google Shape;423;p64"/>
          <p:cNvPicPr preferRelativeResize="0"/>
          <p:nvPr/>
        </p:nvPicPr>
        <p:blipFill>
          <a:blip r:embed="rId3"/>
          <a:srcRect/>
          <a:stretch/>
        </p:blipFill>
        <p:spPr>
          <a:xfrm>
            <a:off x="3147645" y="3807069"/>
            <a:ext cx="2371179" cy="1334956"/>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p:nvPr/>
        </p:nvSpPr>
        <p:spPr>
          <a:xfrm>
            <a:off x="990600" y="342900"/>
            <a:ext cx="7086600" cy="45017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CC"/>
              </a:buClr>
              <a:buSzPts val="600"/>
              <a:buFont typeface="Arial Black"/>
              <a:buNone/>
            </a:pPr>
            <a:r>
              <a:rPr lang="en-US" sz="2400" b="0" i="0" u="none" strike="noStrike" cap="none" dirty="0">
                <a:solidFill>
                  <a:srgbClr val="0000CC"/>
                </a:solidFill>
                <a:latin typeface="Arial Black"/>
                <a:ea typeface="Arial Black"/>
                <a:cs typeface="Arial Black"/>
                <a:sym typeface="Arial Black"/>
              </a:rPr>
              <a:t>              TEAM PHOTOGRAPHS</a:t>
            </a:r>
            <a:endParaRPr dirty="0"/>
          </a:p>
          <a:p>
            <a:pPr marL="0" marR="0" lvl="0" indent="0" algn="l" rtl="0">
              <a:lnSpc>
                <a:spcPct val="100000"/>
              </a:lnSpc>
              <a:spcBef>
                <a:spcPts val="0"/>
              </a:spcBef>
              <a:spcAft>
                <a:spcPts val="0"/>
              </a:spcAft>
              <a:buClr>
                <a:srgbClr val="0000CC"/>
              </a:buClr>
              <a:buSzPts val="600"/>
              <a:buFont typeface="Arial Black"/>
              <a:buNone/>
            </a:pPr>
            <a:r>
              <a:rPr lang="en-US" sz="2400" b="0" i="0" u="none" strike="noStrike" cap="none" dirty="0">
                <a:solidFill>
                  <a:srgbClr val="0000CC"/>
                </a:solidFill>
                <a:latin typeface="Arial Black"/>
                <a:ea typeface="Arial Black"/>
                <a:cs typeface="Arial Black"/>
                <a:sym typeface="Arial Black"/>
              </a:rPr>
              <a:t>                      </a:t>
            </a:r>
            <a:r>
              <a:rPr lang="en-US" sz="2400" dirty="0">
                <a:solidFill>
                  <a:srgbClr val="0000CC"/>
                </a:solidFill>
                <a:latin typeface="Arial Black"/>
                <a:ea typeface="Arial Black"/>
                <a:cs typeface="Arial Black"/>
                <a:sym typeface="Arial Black"/>
              </a:rPr>
              <a:t>Lifetouch</a:t>
            </a:r>
            <a:endParaRPr dirty="0"/>
          </a:p>
          <a:p>
            <a:pPr marL="0" marR="0" lvl="0" indent="0" algn="l" rtl="0">
              <a:lnSpc>
                <a:spcPct val="100000"/>
              </a:lnSpc>
              <a:spcBef>
                <a:spcPts val="0"/>
              </a:spcBef>
              <a:spcAft>
                <a:spcPts val="0"/>
              </a:spcAft>
              <a:buClr>
                <a:schemeClr val="dk1"/>
              </a:buClr>
              <a:buSzPts val="600"/>
              <a:buFont typeface="Arial"/>
              <a:buNone/>
            </a:pPr>
            <a:endParaRPr sz="2400" b="0" i="0" u="none" strike="noStrike" cap="none" dirty="0">
              <a:solidFill>
                <a:srgbClr val="0000CC"/>
              </a:solidFill>
              <a:latin typeface="Arial Black"/>
              <a:ea typeface="Arial Black"/>
              <a:cs typeface="Arial Black"/>
              <a:sym typeface="Arial Black"/>
            </a:endParaRPr>
          </a:p>
          <a:p>
            <a:pPr marL="0" marR="0" lvl="0" indent="0" algn="l" rtl="0">
              <a:lnSpc>
                <a:spcPct val="100000"/>
              </a:lnSpc>
              <a:spcBef>
                <a:spcPts val="0"/>
              </a:spcBef>
              <a:spcAft>
                <a:spcPts val="0"/>
              </a:spcAft>
              <a:buClr>
                <a:srgbClr val="0000CC"/>
              </a:buClr>
              <a:buSzPts val="600"/>
              <a:buFont typeface="Arial Black"/>
              <a:buNone/>
            </a:pPr>
            <a:r>
              <a:rPr lang="en-US" sz="2400" b="0" i="0" u="none" strike="noStrike" cap="none" dirty="0">
                <a:solidFill>
                  <a:srgbClr val="F68027"/>
                </a:solidFill>
                <a:latin typeface="Arial Black"/>
                <a:ea typeface="Arial Black"/>
                <a:cs typeface="Arial Black"/>
                <a:sym typeface="Arial Black"/>
              </a:rPr>
              <a:t> </a:t>
            </a:r>
            <a:r>
              <a:rPr lang="en-US" sz="1800" b="0" i="0" u="none" strike="noStrike" cap="none" dirty="0">
                <a:solidFill>
                  <a:srgbClr val="F68027"/>
                </a:solidFill>
                <a:latin typeface="Arial Black"/>
                <a:ea typeface="Arial Black"/>
                <a:cs typeface="Arial Black"/>
                <a:sym typeface="Arial Black"/>
              </a:rPr>
              <a:t>     PICTURE DAY </a:t>
            </a:r>
            <a:r>
              <a:rPr lang="en-US" sz="1800" b="0" i="0" u="none" strike="noStrike" cap="none" dirty="0">
                <a:solidFill>
                  <a:srgbClr val="0000CC"/>
                </a:solidFill>
                <a:latin typeface="Arial Black"/>
                <a:ea typeface="Arial Black"/>
                <a:cs typeface="Arial Black"/>
                <a:sym typeface="Arial Black"/>
              </a:rPr>
              <a:t>–  Wed. August 16</a:t>
            </a:r>
            <a:r>
              <a:rPr lang="en-US" sz="1800" b="0" i="0" u="none" strike="noStrike" cap="none" baseline="30000" dirty="0">
                <a:solidFill>
                  <a:srgbClr val="0000CC"/>
                </a:solidFill>
                <a:latin typeface="Arial Black"/>
                <a:ea typeface="Arial Black"/>
                <a:cs typeface="Arial Black"/>
                <a:sym typeface="Arial Black"/>
              </a:rPr>
              <a:t>th</a:t>
            </a:r>
            <a:r>
              <a:rPr lang="en-US" sz="1800" b="0" i="0" u="none" strike="noStrike" cap="none" dirty="0">
                <a:solidFill>
                  <a:srgbClr val="0000CC"/>
                </a:solidFill>
                <a:latin typeface="Arial Black"/>
                <a:ea typeface="Arial Black"/>
                <a:cs typeface="Arial Black"/>
                <a:sym typeface="Arial Black"/>
              </a:rPr>
              <a:t>, a</a:t>
            </a:r>
            <a:r>
              <a:rPr lang="en-US" sz="1800" dirty="0">
                <a:solidFill>
                  <a:srgbClr val="0000CC"/>
                </a:solidFill>
                <a:latin typeface="Arial Black"/>
                <a:ea typeface="Arial Black"/>
                <a:cs typeface="Arial Black"/>
                <a:sym typeface="Arial Black"/>
              </a:rPr>
              <a:t>fter school</a:t>
            </a:r>
            <a:endParaRPr sz="1800" dirty="0"/>
          </a:p>
          <a:p>
            <a:pPr marL="0" marR="0" lvl="0" indent="0" algn="l" rtl="0">
              <a:lnSpc>
                <a:spcPct val="100000"/>
              </a:lnSpc>
              <a:spcBef>
                <a:spcPts val="0"/>
              </a:spcBef>
              <a:spcAft>
                <a:spcPts val="0"/>
              </a:spcAft>
              <a:buClr>
                <a:srgbClr val="0000CC"/>
              </a:buClr>
              <a:buSzPts val="600"/>
              <a:buFont typeface="Arial Black"/>
              <a:buNone/>
            </a:pPr>
            <a:r>
              <a:rPr lang="en-US" sz="2400" b="0" i="0" u="none" strike="noStrike" cap="none" dirty="0">
                <a:solidFill>
                  <a:srgbClr val="0000CC"/>
                </a:solidFill>
                <a:latin typeface="Arial Black"/>
                <a:ea typeface="Arial Black"/>
                <a:cs typeface="Arial Black"/>
                <a:sym typeface="Arial Black"/>
              </a:rPr>
              <a:t>   </a:t>
            </a:r>
            <a:endParaRPr dirty="0"/>
          </a:p>
          <a:p>
            <a:pPr marL="0" marR="0" lvl="0" indent="0" algn="l" rtl="0">
              <a:lnSpc>
                <a:spcPct val="100000"/>
              </a:lnSpc>
              <a:spcBef>
                <a:spcPts val="0"/>
              </a:spcBef>
              <a:spcAft>
                <a:spcPts val="0"/>
              </a:spcAft>
              <a:buClr>
                <a:srgbClr val="0000CC"/>
              </a:buClr>
              <a:buSzPts val="600"/>
              <a:buFont typeface="Arial Black"/>
              <a:buNone/>
            </a:pPr>
            <a:r>
              <a:rPr lang="en-US" sz="2400" b="0" i="0" u="none" strike="noStrike" cap="none" dirty="0">
                <a:solidFill>
                  <a:srgbClr val="0000CC"/>
                </a:solidFill>
                <a:latin typeface="Arial Black"/>
                <a:ea typeface="Arial Black"/>
                <a:cs typeface="Arial Black"/>
                <a:sym typeface="Arial Black"/>
              </a:rPr>
              <a:t>Picture forms will be brought home by your child.  </a:t>
            </a:r>
            <a:r>
              <a:rPr lang="en-US" sz="2400" dirty="0">
                <a:solidFill>
                  <a:srgbClr val="0000CC"/>
                </a:solidFill>
                <a:latin typeface="Arial Black"/>
                <a:ea typeface="Arial Black"/>
                <a:cs typeface="Arial Black"/>
                <a:sym typeface="Arial Black"/>
              </a:rPr>
              <a:t>They need to return the day of pictures with </a:t>
            </a:r>
            <a:r>
              <a:rPr lang="en-US" sz="2400" dirty="0">
                <a:solidFill>
                  <a:srgbClr val="F68027"/>
                </a:solidFill>
                <a:latin typeface="Arial Black"/>
                <a:ea typeface="Arial Black"/>
                <a:cs typeface="Arial Black"/>
                <a:sym typeface="Arial Black"/>
              </a:rPr>
              <a:t>check made payable to Lifetouch.</a:t>
            </a:r>
            <a:endParaRPr sz="2400" b="0" i="0" u="none" strike="noStrike" cap="none" dirty="0">
              <a:solidFill>
                <a:srgbClr val="F68027"/>
              </a:solidFill>
              <a:latin typeface="Arial Black"/>
              <a:ea typeface="Arial Black"/>
              <a:cs typeface="Arial Black"/>
              <a:sym typeface="Arial Black"/>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381000" y="57150"/>
            <a:ext cx="76200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150"/>
              <a:buFont typeface="Cambria"/>
              <a:buNone/>
            </a:pPr>
            <a:r>
              <a:rPr lang="en-US" dirty="0"/>
              <a:t>Bassett </a:t>
            </a:r>
            <a:r>
              <a:rPr lang="en-US" sz="4600" b="0" i="0" u="none" strike="noStrike" cap="none" dirty="0">
                <a:solidFill>
                  <a:schemeClr val="dk2"/>
                </a:solidFill>
                <a:latin typeface="Cambria"/>
                <a:ea typeface="Cambria"/>
                <a:cs typeface="Cambria"/>
                <a:sym typeface="Cambria"/>
              </a:rPr>
              <a:t>Activities Website</a:t>
            </a:r>
            <a:endParaRPr dirty="0"/>
          </a:p>
        </p:txBody>
      </p:sp>
      <p:sp>
        <p:nvSpPr>
          <p:cNvPr id="114" name="Google Shape;114;p17"/>
          <p:cNvSpPr txBox="1">
            <a:spLocks noGrp="1"/>
          </p:cNvSpPr>
          <p:nvPr>
            <p:ph type="body" idx="1"/>
          </p:nvPr>
        </p:nvSpPr>
        <p:spPr>
          <a:xfrm>
            <a:off x="381000" y="857250"/>
            <a:ext cx="7620000" cy="3600450"/>
          </a:xfrm>
          <a:prstGeom prst="rect">
            <a:avLst/>
          </a:prstGeom>
          <a:noFill/>
          <a:ln>
            <a:noFill/>
          </a:ln>
        </p:spPr>
        <p:txBody>
          <a:bodyPr spcFirstLastPara="1" wrap="square" lIns="91425" tIns="45700" rIns="91425" bIns="45700" anchor="t" anchorCtr="0">
            <a:noAutofit/>
          </a:bodyPr>
          <a:lstStyle/>
          <a:p>
            <a:pPr marL="342900" lvl="0" indent="-228600">
              <a:spcBef>
                <a:spcPts val="0"/>
              </a:spcBef>
              <a:buSzPts val="550"/>
              <a:buNone/>
            </a:pPr>
            <a:r>
              <a:rPr lang="en-US" sz="2200" b="1" i="0" u="none" strike="noStrike" cap="none" dirty="0">
                <a:solidFill>
                  <a:srgbClr val="0000CC"/>
                </a:solidFill>
                <a:latin typeface="Calibri"/>
                <a:ea typeface="Calibri"/>
                <a:cs typeface="Calibri"/>
                <a:sym typeface="Calibri"/>
              </a:rPr>
              <a:t>Web page -</a:t>
            </a:r>
            <a:r>
              <a:rPr lang="en-US" sz="2200" b="1" i="0" u="none" strike="noStrike" cap="none" dirty="0">
                <a:solidFill>
                  <a:srgbClr val="FF0000"/>
                </a:solidFill>
                <a:latin typeface="Calibri"/>
                <a:ea typeface="Calibri"/>
                <a:cs typeface="Calibri"/>
                <a:sym typeface="Calibri"/>
              </a:rPr>
              <a:t> </a:t>
            </a:r>
            <a:r>
              <a:rPr lang="en-US" dirty="0">
                <a:hlinkClick r:id="rId3"/>
              </a:rPr>
              <a:t>https://www.henry.k12.va.us/Domain/321</a:t>
            </a:r>
            <a:endParaRPr dirty="0"/>
          </a:p>
          <a:p>
            <a:pPr marL="342900" marR="0" lvl="0" indent="-228600" algn="l" rtl="0">
              <a:lnSpc>
                <a:spcPct val="100000"/>
              </a:lnSpc>
              <a:spcBef>
                <a:spcPts val="440"/>
              </a:spcBef>
              <a:spcAft>
                <a:spcPts val="0"/>
              </a:spcAft>
              <a:buClr>
                <a:schemeClr val="accent1"/>
              </a:buClr>
              <a:buSzPts val="550"/>
              <a:buFont typeface="Arial"/>
              <a:buNone/>
            </a:pPr>
            <a:r>
              <a:rPr lang="en-US" sz="2200" b="1" i="0" u="none" strike="noStrike" cap="none" dirty="0">
                <a:solidFill>
                  <a:srgbClr val="0000CC"/>
                </a:solidFill>
                <a:latin typeface="Calibri"/>
                <a:ea typeface="Calibri"/>
                <a:cs typeface="Calibri"/>
                <a:sym typeface="Calibri"/>
              </a:rPr>
              <a:t>          </a:t>
            </a:r>
          </a:p>
          <a:p>
            <a:pPr marL="342900" marR="0" lvl="0" indent="-228600" algn="l" rtl="0">
              <a:lnSpc>
                <a:spcPct val="100000"/>
              </a:lnSpc>
              <a:spcBef>
                <a:spcPts val="440"/>
              </a:spcBef>
              <a:spcAft>
                <a:spcPts val="0"/>
              </a:spcAft>
              <a:buClr>
                <a:schemeClr val="accent1"/>
              </a:buClr>
              <a:buSzPts val="550"/>
              <a:buFont typeface="Arial"/>
              <a:buNone/>
            </a:pPr>
            <a:r>
              <a:rPr lang="en-US" b="1" dirty="0">
                <a:solidFill>
                  <a:srgbClr val="0000CC"/>
                </a:solidFill>
              </a:rPr>
              <a:t>	Henry County Website</a:t>
            </a:r>
          </a:p>
          <a:p>
            <a:pPr marL="342900" marR="0" lvl="0" indent="-228600" algn="l" rtl="0">
              <a:lnSpc>
                <a:spcPct val="100000"/>
              </a:lnSpc>
              <a:spcBef>
                <a:spcPts val="440"/>
              </a:spcBef>
              <a:spcAft>
                <a:spcPts val="0"/>
              </a:spcAft>
              <a:buClr>
                <a:schemeClr val="accent1"/>
              </a:buClr>
              <a:buSzPts val="550"/>
              <a:buFont typeface="Arial"/>
              <a:buNone/>
            </a:pPr>
            <a:r>
              <a:rPr lang="en-US" b="1" dirty="0">
                <a:solidFill>
                  <a:srgbClr val="0000CC"/>
                </a:solidFill>
              </a:rPr>
              <a:t>		Select a School</a:t>
            </a:r>
          </a:p>
          <a:p>
            <a:pPr marL="342900" marR="0" lvl="0" indent="-228600" algn="l" rtl="0">
              <a:lnSpc>
                <a:spcPct val="100000"/>
              </a:lnSpc>
              <a:spcBef>
                <a:spcPts val="440"/>
              </a:spcBef>
              <a:spcAft>
                <a:spcPts val="0"/>
              </a:spcAft>
              <a:buClr>
                <a:schemeClr val="accent1"/>
              </a:buClr>
              <a:buSzPts val="550"/>
              <a:buFont typeface="Arial"/>
              <a:buNone/>
            </a:pPr>
            <a:r>
              <a:rPr lang="en-US" b="1" dirty="0">
                <a:solidFill>
                  <a:srgbClr val="0000CC"/>
                </a:solidFill>
              </a:rPr>
              <a:t>		Bassett High School</a:t>
            </a:r>
          </a:p>
          <a:p>
            <a:pPr marL="342900" marR="0" lvl="0" indent="-228600" algn="l" rtl="0">
              <a:lnSpc>
                <a:spcPct val="100000"/>
              </a:lnSpc>
              <a:spcBef>
                <a:spcPts val="440"/>
              </a:spcBef>
              <a:spcAft>
                <a:spcPts val="0"/>
              </a:spcAft>
              <a:buClr>
                <a:schemeClr val="accent1"/>
              </a:buClr>
              <a:buSzPts val="550"/>
              <a:buFont typeface="Arial"/>
              <a:buNone/>
            </a:pPr>
            <a:r>
              <a:rPr lang="en-US" b="1" dirty="0">
                <a:solidFill>
                  <a:srgbClr val="0000CC"/>
                </a:solidFill>
              </a:rPr>
              <a:t>		Activities </a:t>
            </a:r>
            <a:r>
              <a:rPr lang="en-US" sz="1400" b="1" dirty="0">
                <a:solidFill>
                  <a:srgbClr val="F68027"/>
                </a:solidFill>
              </a:rPr>
              <a:t>(Click on this tab for overview, Forms, Handbook, </a:t>
            </a:r>
            <a:r>
              <a:rPr lang="en-US" sz="1400" b="1" dirty="0" err="1">
                <a:solidFill>
                  <a:srgbClr val="F68027"/>
                </a:solidFill>
              </a:rPr>
              <a:t>etc</a:t>
            </a:r>
            <a:r>
              <a:rPr lang="en-US" sz="1400" b="1" dirty="0">
                <a:solidFill>
                  <a:srgbClr val="F68027"/>
                </a:solidFill>
              </a:rPr>
              <a:t>…)</a:t>
            </a:r>
          </a:p>
          <a:p>
            <a:pPr marL="342900" marR="0" lvl="0" indent="-228600" algn="l" rtl="0">
              <a:lnSpc>
                <a:spcPct val="100000"/>
              </a:lnSpc>
              <a:spcBef>
                <a:spcPts val="440"/>
              </a:spcBef>
              <a:spcAft>
                <a:spcPts val="0"/>
              </a:spcAft>
              <a:buClr>
                <a:schemeClr val="accent1"/>
              </a:buClr>
              <a:buSzPts val="550"/>
              <a:buFont typeface="Arial"/>
              <a:buNone/>
            </a:pPr>
            <a:r>
              <a:rPr lang="en-US" b="1" dirty="0">
                <a:solidFill>
                  <a:srgbClr val="0000CC"/>
                </a:solidFill>
              </a:rPr>
              <a:t>			Activities Calendar</a:t>
            </a:r>
          </a:p>
          <a:p>
            <a:pPr marL="342900" marR="0" lvl="0" indent="-228600" algn="l" rtl="0">
              <a:lnSpc>
                <a:spcPct val="100000"/>
              </a:lnSpc>
              <a:spcBef>
                <a:spcPts val="440"/>
              </a:spcBef>
              <a:spcAft>
                <a:spcPts val="0"/>
              </a:spcAft>
              <a:buClr>
                <a:schemeClr val="accent1"/>
              </a:buClr>
              <a:buSzPts val="550"/>
              <a:buFont typeface="Arial"/>
              <a:buNone/>
            </a:pPr>
            <a:r>
              <a:rPr lang="en-US" b="1" dirty="0">
                <a:solidFill>
                  <a:srgbClr val="0000CC"/>
                </a:solidFill>
              </a:rPr>
              <a:t>			Coaching Staff</a:t>
            </a:r>
          </a:p>
          <a:p>
            <a:pPr marL="342900" marR="0" lvl="0" indent="-228600" algn="l" rtl="0">
              <a:lnSpc>
                <a:spcPct val="100000"/>
              </a:lnSpc>
              <a:spcBef>
                <a:spcPts val="440"/>
              </a:spcBef>
              <a:spcAft>
                <a:spcPts val="0"/>
              </a:spcAft>
              <a:buClr>
                <a:schemeClr val="accent1"/>
              </a:buClr>
              <a:buSzPts val="550"/>
              <a:buFont typeface="Arial"/>
              <a:buNone/>
            </a:pPr>
            <a:r>
              <a:rPr lang="en-US" b="1" dirty="0">
                <a:solidFill>
                  <a:srgbClr val="0000CC"/>
                </a:solidFill>
              </a:rPr>
              <a:t>			Documents &amp; Forms</a:t>
            </a:r>
            <a:endParaRPr dirty="0"/>
          </a:p>
          <a:p>
            <a:pPr marL="342900" marR="0" lvl="0" indent="-228600" algn="l" rtl="0">
              <a:lnSpc>
                <a:spcPct val="100000"/>
              </a:lnSpc>
              <a:spcBef>
                <a:spcPts val="440"/>
              </a:spcBef>
              <a:spcAft>
                <a:spcPts val="0"/>
              </a:spcAft>
              <a:buClr>
                <a:schemeClr val="accent1"/>
              </a:buClr>
              <a:buSzPts val="550"/>
              <a:buFont typeface="Arial"/>
              <a:buNone/>
            </a:pPr>
            <a:endParaRPr sz="2200" b="1" i="0" u="none" strike="noStrike" cap="none" dirty="0">
              <a:solidFill>
                <a:srgbClr val="0000CC"/>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ts val="550"/>
              <a:buFont typeface="Arial"/>
              <a:buNone/>
            </a:pPr>
            <a:endParaRPr sz="2200" b="1" i="0" u="none" strike="noStrike" cap="none" dirty="0">
              <a:solidFill>
                <a:srgbClr val="0000CC"/>
              </a:solidFill>
              <a:latin typeface="Calibri"/>
              <a:ea typeface="Calibri"/>
              <a:cs typeface="Calibri"/>
              <a:sym typeface="Calibri"/>
            </a:endParaRPr>
          </a:p>
          <a:p>
            <a:pPr marL="342900" marR="0" lvl="0" indent="-228600" algn="l" rtl="0">
              <a:lnSpc>
                <a:spcPct val="100000"/>
              </a:lnSpc>
              <a:spcBef>
                <a:spcPts val="440"/>
              </a:spcBef>
              <a:spcAft>
                <a:spcPts val="0"/>
              </a:spcAft>
              <a:buClr>
                <a:schemeClr val="accent1"/>
              </a:buClr>
              <a:buSzPts val="2200"/>
              <a:buFont typeface="Arial"/>
              <a:buNone/>
            </a:pPr>
            <a:endParaRPr sz="2200" b="1" i="0" u="none" strike="noStrike" cap="none" dirty="0">
              <a:solidFill>
                <a:srgbClr val="0000CC"/>
              </a:solidFill>
              <a:latin typeface="Calibri"/>
              <a:ea typeface="Calibri"/>
              <a:cs typeface="Calibri"/>
              <a:sym typeface="Calibri"/>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457200" y="205978"/>
            <a:ext cx="76200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CC"/>
              </a:buClr>
              <a:buSzPts val="1150"/>
              <a:buFont typeface="Cambria"/>
              <a:buNone/>
            </a:pPr>
            <a:r>
              <a:rPr lang="en-US" sz="4600" b="0" i="0" u="none" strike="noStrike" cap="none">
                <a:solidFill>
                  <a:srgbClr val="0000CC"/>
                </a:solidFill>
                <a:latin typeface="Cambria"/>
                <a:ea typeface="Cambria"/>
                <a:cs typeface="Cambria"/>
                <a:sym typeface="Cambria"/>
              </a:rPr>
              <a:t>For Live Updates of Events</a:t>
            </a:r>
            <a:endParaRPr/>
          </a:p>
        </p:txBody>
      </p:sp>
      <p:sp>
        <p:nvSpPr>
          <p:cNvPr id="120" name="Google Shape;120;p18"/>
          <p:cNvSpPr txBox="1">
            <a:spLocks noGrp="1"/>
          </p:cNvSpPr>
          <p:nvPr>
            <p:ph type="body" idx="1"/>
          </p:nvPr>
        </p:nvSpPr>
        <p:spPr>
          <a:xfrm>
            <a:off x="457200" y="1200150"/>
            <a:ext cx="7620000" cy="2410316"/>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4400"/>
              <a:buFont typeface="Arial"/>
              <a:buChar char="•"/>
            </a:pPr>
            <a:r>
              <a:rPr lang="en-US" sz="2800" b="0" i="0" u="none" strike="noStrike" cap="none" dirty="0">
                <a:solidFill>
                  <a:schemeClr val="dk1"/>
                </a:solidFill>
                <a:latin typeface="Calibri"/>
                <a:ea typeface="Calibri"/>
                <a:cs typeface="Calibri"/>
                <a:sym typeface="Calibri"/>
              </a:rPr>
              <a:t>Follow us on </a:t>
            </a:r>
          </a:p>
          <a:p>
            <a:pPr marL="571500" lvl="1" indent="0">
              <a:spcBef>
                <a:spcPts val="0"/>
              </a:spcBef>
              <a:buClr>
                <a:schemeClr val="accent1"/>
              </a:buClr>
              <a:buSzPts val="4400"/>
              <a:buNone/>
            </a:pPr>
            <a:r>
              <a:rPr lang="en-US" sz="2800" dirty="0"/>
              <a:t>	X (Twitter)</a:t>
            </a:r>
            <a:r>
              <a:rPr lang="en-US" sz="2800" b="0" i="0" u="none" strike="noStrike" cap="none" dirty="0">
                <a:solidFill>
                  <a:schemeClr val="dk1"/>
                </a:solidFill>
                <a:latin typeface="Calibri"/>
                <a:ea typeface="Calibri"/>
                <a:cs typeface="Calibri"/>
                <a:sym typeface="Calibri"/>
              </a:rPr>
              <a:t> </a:t>
            </a:r>
            <a:r>
              <a:rPr lang="en-US" sz="2800" b="1" i="0" u="none" strike="noStrike" cap="none" dirty="0">
                <a:solidFill>
                  <a:srgbClr val="3143D7"/>
                </a:solidFill>
                <a:latin typeface="Calibri"/>
                <a:ea typeface="Calibri"/>
                <a:cs typeface="Calibri"/>
                <a:sym typeface="Calibri"/>
              </a:rPr>
              <a:t>@</a:t>
            </a:r>
            <a:r>
              <a:rPr lang="en-US" sz="2800" b="1" dirty="0" err="1">
                <a:solidFill>
                  <a:srgbClr val="3143D7"/>
                </a:solidFill>
              </a:rPr>
              <a:t>bhtwtr</a:t>
            </a:r>
            <a:endParaRPr lang="en-US" sz="2800" b="1" dirty="0">
              <a:solidFill>
                <a:srgbClr val="3143D7"/>
              </a:solidFill>
            </a:endParaRPr>
          </a:p>
          <a:p>
            <a:pPr marL="571500" lvl="1" indent="0">
              <a:spcBef>
                <a:spcPts val="0"/>
              </a:spcBef>
              <a:buClr>
                <a:schemeClr val="accent1"/>
              </a:buClr>
              <a:buSzPts val="4400"/>
              <a:buNone/>
            </a:pPr>
            <a:r>
              <a:rPr lang="en-US" sz="2800" b="1" dirty="0"/>
              <a:t>   </a:t>
            </a:r>
            <a:r>
              <a:rPr lang="en-US" sz="2800" dirty="0"/>
              <a:t>Instagram</a:t>
            </a:r>
            <a:r>
              <a:rPr lang="en-US" sz="2800" b="1" dirty="0"/>
              <a:t> </a:t>
            </a:r>
            <a:r>
              <a:rPr lang="en-US" sz="2800" b="1" dirty="0">
                <a:solidFill>
                  <a:srgbClr val="F68027"/>
                </a:solidFill>
              </a:rPr>
              <a:t>bhsbengals1</a:t>
            </a:r>
          </a:p>
          <a:p>
            <a:pPr marL="571500" lvl="1" indent="0">
              <a:spcBef>
                <a:spcPts val="0"/>
              </a:spcBef>
              <a:buClr>
                <a:schemeClr val="accent1"/>
              </a:buClr>
              <a:buSzPts val="4400"/>
              <a:buNone/>
            </a:pPr>
            <a:r>
              <a:rPr lang="en-US" sz="2800" b="1" dirty="0"/>
              <a:t>   </a:t>
            </a:r>
            <a:r>
              <a:rPr lang="en-US" sz="2800" dirty="0"/>
              <a:t>Facebook </a:t>
            </a:r>
            <a:r>
              <a:rPr lang="en-US" sz="2800" b="1" dirty="0">
                <a:solidFill>
                  <a:srgbClr val="3143D7"/>
                </a:solidFill>
              </a:rPr>
              <a:t>Bassett High School</a:t>
            </a:r>
          </a:p>
          <a:p>
            <a:pPr marL="571500" lvl="1" indent="0">
              <a:spcBef>
                <a:spcPts val="0"/>
              </a:spcBef>
              <a:buClr>
                <a:schemeClr val="accent1"/>
              </a:buClr>
              <a:buSzPts val="4400"/>
              <a:buNone/>
            </a:pPr>
            <a:r>
              <a:rPr lang="en-US" b="1" dirty="0"/>
              <a:t>Announcements and Cancellations are updated as they arise on these first</a:t>
            </a:r>
          </a:p>
          <a:p>
            <a:pPr marL="571500" lvl="1" indent="0">
              <a:spcBef>
                <a:spcPts val="0"/>
              </a:spcBef>
              <a:buClr>
                <a:schemeClr val="accent1"/>
              </a:buClr>
              <a:buSzPts val="4400"/>
              <a:buNone/>
            </a:pPr>
            <a:endParaRPr lang="en-US" b="1" dirty="0"/>
          </a:p>
        </p:txBody>
      </p:sp>
      <p:sp>
        <p:nvSpPr>
          <p:cNvPr id="2" name="TextBox 1">
            <a:extLst>
              <a:ext uri="{FF2B5EF4-FFF2-40B4-BE49-F238E27FC236}">
                <a16:creationId xmlns:a16="http://schemas.microsoft.com/office/drawing/2014/main" id="{4CC80D43-1106-0C4F-9F69-2FF23682F082}"/>
              </a:ext>
            </a:extLst>
          </p:cNvPr>
          <p:cNvSpPr txBox="1"/>
          <p:nvPr/>
        </p:nvSpPr>
        <p:spPr>
          <a:xfrm>
            <a:off x="762000" y="3747388"/>
            <a:ext cx="7315200" cy="923330"/>
          </a:xfrm>
          <a:prstGeom prst="rect">
            <a:avLst/>
          </a:prstGeom>
          <a:noFill/>
        </p:spPr>
        <p:txBody>
          <a:bodyPr wrap="square" rtlCol="0">
            <a:spAutoFit/>
          </a:bodyPr>
          <a:lstStyle/>
          <a:p>
            <a:r>
              <a:rPr lang="en-US" sz="1800" b="1" dirty="0">
                <a:solidFill>
                  <a:srgbClr val="3143D7"/>
                </a:solidFill>
              </a:rPr>
              <a:t>Our Games are streamed on Team1Sports.com</a:t>
            </a:r>
          </a:p>
          <a:p>
            <a:r>
              <a:rPr lang="en-US" sz="1800" b="1" dirty="0">
                <a:solidFill>
                  <a:srgbClr val="3143D7"/>
                </a:solidFill>
              </a:rPr>
              <a:t>           </a:t>
            </a:r>
            <a:r>
              <a:rPr lang="en-US" sz="1800" b="1" dirty="0">
                <a:solidFill>
                  <a:srgbClr val="F68027"/>
                </a:solidFill>
              </a:rPr>
              <a:t>Drop down state to Virginia, find game.</a:t>
            </a:r>
          </a:p>
          <a:p>
            <a:r>
              <a:rPr lang="en-US" sz="1800" b="1" dirty="0">
                <a:solidFill>
                  <a:srgbClr val="3143D7"/>
                </a:solidFill>
              </a:rPr>
              <a:t>        Cost is $8 per game, $15 per month, $75 per year</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489300" y="80963"/>
            <a:ext cx="7553100" cy="100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150"/>
              <a:buFont typeface="Cambria"/>
              <a:buNone/>
            </a:pPr>
            <a:r>
              <a:rPr lang="en-US" dirty="0"/>
              <a:t>Brynn </a:t>
            </a:r>
            <a:r>
              <a:rPr lang="en-US" dirty="0" err="1"/>
              <a:t>Whitsell</a:t>
            </a:r>
            <a:endParaRPr dirty="0"/>
          </a:p>
        </p:txBody>
      </p:sp>
      <p:sp>
        <p:nvSpPr>
          <p:cNvPr id="132" name="Google Shape;132;p20"/>
          <p:cNvSpPr txBox="1">
            <a:spLocks noGrp="1"/>
          </p:cNvSpPr>
          <p:nvPr>
            <p:ph type="body" idx="1"/>
          </p:nvPr>
        </p:nvSpPr>
        <p:spPr>
          <a:xfrm>
            <a:off x="685800" y="1234678"/>
            <a:ext cx="76200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dirty="0"/>
              <a:t>Head Athletic Trainer</a:t>
            </a:r>
            <a:r>
              <a:rPr lang="en-US" sz="2200" b="0" i="0" u="none" strike="noStrike" cap="none" dirty="0">
                <a:solidFill>
                  <a:schemeClr val="dk1"/>
                </a:solidFill>
                <a:latin typeface="Calibri"/>
                <a:ea typeface="Calibri"/>
                <a:cs typeface="Calibri"/>
                <a:sym typeface="Calibri"/>
              </a:rPr>
              <a:t> </a:t>
            </a:r>
          </a:p>
          <a:p>
            <a:pPr marL="800100" lvl="1" indent="-342900">
              <a:spcBef>
                <a:spcPts val="0"/>
              </a:spcBef>
            </a:pPr>
            <a:r>
              <a:rPr lang="en-US" dirty="0"/>
              <a:t>She is at all home events &amp; away events as needed</a:t>
            </a:r>
            <a:endParaRPr dirty="0"/>
          </a:p>
          <a:p>
            <a:pPr marL="342900" lvl="0" indent="-228600"/>
            <a:r>
              <a:rPr lang="en-US" sz="2200" b="0" i="0" u="none" strike="noStrike" cap="none" dirty="0">
                <a:solidFill>
                  <a:schemeClr val="dk1"/>
                </a:solidFill>
                <a:latin typeface="Calibri"/>
                <a:ea typeface="Calibri"/>
                <a:cs typeface="Calibri"/>
                <a:sym typeface="Calibri"/>
              </a:rPr>
              <a:t>Email: </a:t>
            </a:r>
            <a:r>
              <a:rPr lang="en-US" dirty="0">
                <a:hlinkClick r:id="rId3"/>
              </a:rPr>
              <a:t>brynn.whetzel@gmail.com</a:t>
            </a:r>
            <a:endParaRPr lang="en-US" dirty="0"/>
          </a:p>
          <a:p>
            <a:pPr marL="342900" lvl="0" indent="-228600"/>
            <a:r>
              <a:rPr lang="en-US" dirty="0"/>
              <a:t>She has the final say at games as to whether your child</a:t>
            </a:r>
          </a:p>
          <a:p>
            <a:pPr marL="571500" lvl="1" indent="0">
              <a:buNone/>
            </a:pPr>
            <a:r>
              <a:rPr lang="en-US" dirty="0"/>
              <a:t>	is physically able to participate.</a:t>
            </a:r>
            <a:endParaRPr dirty="0"/>
          </a:p>
          <a:p>
            <a:pPr marL="342900" marR="0" lvl="0" indent="-228600" algn="l" rtl="0">
              <a:lnSpc>
                <a:spcPct val="100000"/>
              </a:lnSpc>
              <a:spcBef>
                <a:spcPts val="440"/>
              </a:spcBef>
              <a:spcAft>
                <a:spcPts val="0"/>
              </a:spcAft>
              <a:buClr>
                <a:schemeClr val="accent1"/>
              </a:buClr>
              <a:buSzPts val="2200"/>
              <a:buFont typeface="Arial"/>
              <a:buChar char="•"/>
            </a:pPr>
            <a:endParaRPr dirty="0"/>
          </a:p>
          <a:p>
            <a:pPr marL="114300" marR="0" lvl="0" indent="0" algn="l" rtl="0">
              <a:lnSpc>
                <a:spcPct val="100000"/>
              </a:lnSpc>
              <a:spcBef>
                <a:spcPts val="440"/>
              </a:spcBef>
              <a:spcAft>
                <a:spcPts val="0"/>
              </a:spcAft>
              <a:buClr>
                <a:schemeClr val="accent1"/>
              </a:buClr>
              <a:buSzPts val="2200"/>
              <a:buNone/>
            </a:pPr>
            <a:endParaRPr dirty="0"/>
          </a:p>
        </p:txBody>
      </p:sp>
      <p:pic>
        <p:nvPicPr>
          <p:cNvPr id="133" name="Google Shape;133;p20"/>
          <p:cNvPicPr preferRelativeResize="0"/>
          <p:nvPr/>
        </p:nvPicPr>
        <p:blipFill>
          <a:blip r:embed="rId4"/>
          <a:srcRect/>
          <a:stretch/>
        </p:blipFill>
        <p:spPr>
          <a:xfrm>
            <a:off x="5634719" y="387194"/>
            <a:ext cx="1754460" cy="123214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211850" y="205975"/>
            <a:ext cx="78654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1150"/>
              <a:buFont typeface="Cambria"/>
              <a:buNone/>
            </a:pPr>
            <a:r>
              <a:rPr lang="en-US" sz="4500" b="0" i="0" u="none" strike="noStrike" cap="none">
                <a:solidFill>
                  <a:schemeClr val="dk2"/>
                </a:solidFill>
                <a:latin typeface="Cambria"/>
                <a:ea typeface="Cambria"/>
                <a:cs typeface="Cambria"/>
                <a:sym typeface="Cambria"/>
              </a:rPr>
              <a:t>Doctors Visits and Medications</a:t>
            </a:r>
            <a:endParaRPr sz="4500"/>
          </a:p>
        </p:txBody>
      </p:sp>
      <p:sp>
        <p:nvSpPr>
          <p:cNvPr id="146" name="Google Shape;146;p22"/>
          <p:cNvSpPr txBox="1">
            <a:spLocks noGrp="1"/>
          </p:cNvSpPr>
          <p:nvPr>
            <p:ph type="body" idx="1"/>
          </p:nvPr>
        </p:nvSpPr>
        <p:spPr>
          <a:xfrm>
            <a:off x="549275" y="1089422"/>
            <a:ext cx="3408362" cy="56316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500"/>
              <a:buFont typeface="Arial"/>
              <a:buNone/>
            </a:pPr>
            <a:r>
              <a:rPr lang="en-US">
                <a:solidFill>
                  <a:srgbClr val="244A58"/>
                </a:solidFill>
              </a:rPr>
              <a:t>Injuries and </a:t>
            </a:r>
            <a:r>
              <a:rPr lang="en-US" sz="2000" b="1" i="0" u="none" strike="noStrike" cap="none">
                <a:solidFill>
                  <a:srgbClr val="244A58"/>
                </a:solidFill>
                <a:latin typeface="Calibri"/>
                <a:ea typeface="Calibri"/>
                <a:cs typeface="Calibri"/>
                <a:sym typeface="Calibri"/>
              </a:rPr>
              <a:t>Doctor Visits </a:t>
            </a:r>
            <a:endParaRPr/>
          </a:p>
        </p:txBody>
      </p:sp>
      <p:sp>
        <p:nvSpPr>
          <p:cNvPr id="147" name="Google Shape;147;p22"/>
          <p:cNvSpPr txBox="1">
            <a:spLocks noGrp="1"/>
          </p:cNvSpPr>
          <p:nvPr>
            <p:ph type="body" idx="1"/>
          </p:nvPr>
        </p:nvSpPr>
        <p:spPr>
          <a:xfrm>
            <a:off x="549275" y="1760933"/>
            <a:ext cx="3840300" cy="1583447"/>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2400"/>
              <a:buFont typeface="Arial"/>
              <a:buChar char="•"/>
            </a:pPr>
            <a:r>
              <a:rPr lang="en-US" sz="2400" b="0" i="0" u="none" strike="noStrike" cap="none" dirty="0">
                <a:solidFill>
                  <a:srgbClr val="000000"/>
                </a:solidFill>
                <a:latin typeface="Calibri"/>
                <a:ea typeface="Calibri"/>
                <a:cs typeface="Calibri"/>
                <a:sym typeface="Calibri"/>
              </a:rPr>
              <a:t>Please see AT first </a:t>
            </a:r>
            <a:endParaRPr dirty="0"/>
          </a:p>
          <a:p>
            <a:pPr marL="342900" marR="0" lvl="0" indent="-228600" algn="l" rtl="0">
              <a:lnSpc>
                <a:spcPct val="100000"/>
              </a:lnSpc>
              <a:spcBef>
                <a:spcPts val="480"/>
              </a:spcBef>
              <a:spcAft>
                <a:spcPts val="0"/>
              </a:spcAft>
              <a:buClr>
                <a:schemeClr val="accent1"/>
              </a:buClr>
              <a:buSzPts val="2400"/>
              <a:buFont typeface="Arial"/>
              <a:buChar char="•"/>
            </a:pPr>
            <a:r>
              <a:rPr lang="en-US" sz="2400" b="0" dirty="0">
                <a:solidFill>
                  <a:srgbClr val="000000"/>
                </a:solidFill>
              </a:rPr>
              <a:t>A </a:t>
            </a:r>
            <a:r>
              <a:rPr lang="en-US" sz="2400" b="0" i="0" u="none" strike="noStrike" cap="none" dirty="0">
                <a:solidFill>
                  <a:srgbClr val="000000"/>
                </a:solidFill>
                <a:latin typeface="Calibri"/>
                <a:ea typeface="Calibri"/>
                <a:cs typeface="Calibri"/>
                <a:sym typeface="Calibri"/>
              </a:rPr>
              <a:t>Release note will be </a:t>
            </a:r>
            <a:r>
              <a:rPr lang="en-US" sz="2400" b="0" i="0" u="sng" strike="noStrike" cap="none" dirty="0">
                <a:solidFill>
                  <a:srgbClr val="000000"/>
                </a:solidFill>
                <a:latin typeface="Calibri"/>
                <a:ea typeface="Calibri"/>
                <a:cs typeface="Calibri"/>
                <a:sym typeface="Calibri"/>
              </a:rPr>
              <a:t>required or no return.</a:t>
            </a:r>
            <a:endParaRPr dirty="0"/>
          </a:p>
          <a:p>
            <a:pPr marL="639762" marR="0" lvl="1" indent="-233362" algn="l" rtl="0">
              <a:lnSpc>
                <a:spcPct val="100000"/>
              </a:lnSpc>
              <a:spcBef>
                <a:spcPts val="400"/>
              </a:spcBef>
              <a:spcAft>
                <a:spcPts val="0"/>
              </a:spcAft>
              <a:buClr>
                <a:schemeClr val="accent2"/>
              </a:buClr>
              <a:buSzPts val="2000"/>
              <a:buFont typeface="Arial"/>
              <a:buChar char="•"/>
            </a:pPr>
            <a:r>
              <a:rPr lang="en-US" sz="2000" i="0" u="none" strike="noStrike" cap="none" dirty="0">
                <a:solidFill>
                  <a:srgbClr val="3143D7"/>
                </a:solidFill>
                <a:sym typeface="Calibri"/>
              </a:rPr>
              <a:t>AT has the final say</a:t>
            </a:r>
            <a:endParaRPr dirty="0">
              <a:solidFill>
                <a:srgbClr val="3143D7"/>
              </a:solidFill>
            </a:endParaRPr>
          </a:p>
          <a:p>
            <a:pPr marL="342900" marR="0" lvl="0" indent="-228600" algn="l" rtl="0">
              <a:lnSpc>
                <a:spcPct val="100000"/>
              </a:lnSpc>
              <a:spcBef>
                <a:spcPts val="400"/>
              </a:spcBef>
              <a:spcAft>
                <a:spcPts val="0"/>
              </a:spcAft>
              <a:buClr>
                <a:schemeClr val="accent1"/>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148" name="Google Shape;148;p22"/>
          <p:cNvSpPr txBox="1">
            <a:spLocks noGrp="1"/>
          </p:cNvSpPr>
          <p:nvPr>
            <p:ph type="body" idx="1"/>
          </p:nvPr>
        </p:nvSpPr>
        <p:spPr>
          <a:xfrm>
            <a:off x="4565650" y="1089422"/>
            <a:ext cx="3840162" cy="563165"/>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500"/>
              <a:buFont typeface="Arial"/>
              <a:buNone/>
            </a:pPr>
            <a:r>
              <a:rPr lang="en-US" dirty="0"/>
              <a:t>Return Procedures</a:t>
            </a:r>
            <a:endParaRPr dirty="0"/>
          </a:p>
        </p:txBody>
      </p:sp>
      <p:sp>
        <p:nvSpPr>
          <p:cNvPr id="149" name="Google Shape;149;p22"/>
          <p:cNvSpPr txBox="1">
            <a:spLocks noGrp="1"/>
          </p:cNvSpPr>
          <p:nvPr>
            <p:ph type="body" idx="2"/>
          </p:nvPr>
        </p:nvSpPr>
        <p:spPr>
          <a:xfrm>
            <a:off x="4598987" y="1760934"/>
            <a:ext cx="3840300" cy="1475100"/>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Clr>
                <a:schemeClr val="accent1"/>
              </a:buClr>
              <a:buSzPts val="2400"/>
              <a:buNone/>
            </a:pPr>
            <a:r>
              <a:rPr lang="en-US" dirty="0"/>
              <a:t>Return to Learn</a:t>
            </a:r>
          </a:p>
          <a:p>
            <a:pPr marL="114300" marR="0" lvl="0" indent="0" algn="l" rtl="0">
              <a:lnSpc>
                <a:spcPct val="100000"/>
              </a:lnSpc>
              <a:spcBef>
                <a:spcPts val="0"/>
              </a:spcBef>
              <a:spcAft>
                <a:spcPts val="0"/>
              </a:spcAft>
              <a:buClr>
                <a:schemeClr val="accent1"/>
              </a:buClr>
              <a:buSzPts val="2400"/>
              <a:buNone/>
            </a:pPr>
            <a:r>
              <a:rPr lang="en-US" dirty="0"/>
              <a:t>Return to Play</a:t>
            </a:r>
          </a:p>
          <a:p>
            <a:pPr marL="114300" marR="0" lvl="0" indent="0" algn="l" rtl="0">
              <a:lnSpc>
                <a:spcPct val="100000"/>
              </a:lnSpc>
              <a:spcBef>
                <a:spcPts val="0"/>
              </a:spcBef>
              <a:spcAft>
                <a:spcPts val="0"/>
              </a:spcAft>
              <a:buClr>
                <a:schemeClr val="accent1"/>
              </a:buClr>
              <a:buSzPts val="2400"/>
              <a:buNone/>
            </a:pPr>
            <a:r>
              <a:rPr lang="en-US" sz="1600" b="1" dirty="0">
                <a:solidFill>
                  <a:srgbClr val="3143D7"/>
                </a:solidFill>
              </a:rPr>
              <a:t>An Athlete has to complete these with Dr. Release or no</a:t>
            </a:r>
            <a:endParaRPr sz="1600" b="1" dirty="0">
              <a:solidFill>
                <a:srgbClr val="3143D7"/>
              </a:solidFill>
            </a:endParaRPr>
          </a:p>
        </p:txBody>
      </p:sp>
      <p:sp>
        <p:nvSpPr>
          <p:cNvPr id="150" name="Google Shape;150;p22"/>
          <p:cNvSpPr txBox="1"/>
          <p:nvPr/>
        </p:nvSpPr>
        <p:spPr>
          <a:xfrm>
            <a:off x="676656" y="3236034"/>
            <a:ext cx="7400519" cy="190746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500"/>
              <a:buFont typeface="Arial"/>
              <a:buNone/>
            </a:pPr>
            <a:r>
              <a:rPr lang="en-US" sz="2000" b="1" i="0" u="none" strike="noStrike" cap="none" dirty="0">
                <a:solidFill>
                  <a:srgbClr val="F68027"/>
                </a:solidFill>
                <a:latin typeface="Calibri"/>
                <a:ea typeface="Calibri"/>
                <a:cs typeface="Calibri"/>
                <a:sym typeface="Calibri"/>
              </a:rPr>
              <a:t>Medications</a:t>
            </a:r>
            <a:endParaRPr dirty="0">
              <a:solidFill>
                <a:srgbClr val="F68027"/>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00"/>
              <a:buFont typeface="Arial"/>
              <a:buNone/>
            </a:pPr>
            <a:endParaRPr sz="800" b="0" i="0" u="none" strike="noStrike" cap="none" dirty="0">
              <a:solidFill>
                <a:schemeClr val="accent2"/>
              </a:solidFill>
              <a:latin typeface="Arial"/>
              <a:ea typeface="Arial"/>
              <a:cs typeface="Arial"/>
              <a:sym typeface="Arial"/>
            </a:endParaRPr>
          </a:p>
          <a:p>
            <a:pPr marL="342900" marR="0" lvl="0" indent="-323850" algn="l" rtl="0">
              <a:lnSpc>
                <a:spcPct val="100000"/>
              </a:lnSpc>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Please give Brynn any s</a:t>
            </a:r>
            <a:r>
              <a:rPr lang="en-US" sz="2400" i="0" u="none" strike="noStrike" cap="none" dirty="0">
                <a:solidFill>
                  <a:schemeClr val="dk1"/>
                </a:solidFill>
                <a:latin typeface="Calibri"/>
                <a:ea typeface="Calibri"/>
                <a:cs typeface="Calibri"/>
                <a:sym typeface="Calibri"/>
              </a:rPr>
              <a:t>pare I</a:t>
            </a:r>
            <a:r>
              <a:rPr lang="en-US" sz="2400" i="0" u="sng" strike="noStrike" cap="none" dirty="0">
                <a:solidFill>
                  <a:schemeClr val="dk1"/>
                </a:solidFill>
                <a:latin typeface="Calibri"/>
                <a:ea typeface="Calibri"/>
                <a:cs typeface="Calibri"/>
                <a:sym typeface="Calibri"/>
              </a:rPr>
              <a:t>nhalers or Epi-Pens</a:t>
            </a:r>
            <a:r>
              <a:rPr lang="en-US" sz="2400" i="0" u="none" strike="noStrike" cap="none" dirty="0">
                <a:solidFill>
                  <a:schemeClr val="dk1"/>
                </a:solidFill>
                <a:latin typeface="Calibri"/>
                <a:ea typeface="Calibri"/>
                <a:cs typeface="Calibri"/>
                <a:sym typeface="Calibri"/>
              </a:rPr>
              <a:t> to be put in a travel kit for immediate care</a:t>
            </a:r>
            <a:endParaRPr sz="2400" i="0" u="none" strike="noStrike" cap="none" dirty="0">
              <a:solidFill>
                <a:schemeClr val="dk1"/>
              </a:solidFill>
              <a:latin typeface="Calibri"/>
              <a:ea typeface="Calibri"/>
              <a:cs typeface="Calibri"/>
              <a:sym typeface="Calibri"/>
            </a:endParaRPr>
          </a:p>
          <a:p>
            <a:pPr marL="342900" marR="0" lvl="0" indent="-323850" algn="l" rtl="0">
              <a:lnSpc>
                <a:spcPct val="100000"/>
              </a:lnSpc>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If the student would like to have it with them, please notify the AT and coach where it will be</a:t>
            </a:r>
            <a:endParaRPr sz="2400" dirty="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457200" y="205978"/>
            <a:ext cx="7620000" cy="8572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1400"/>
              <a:buFont typeface="Cambria"/>
              <a:buNone/>
            </a:pPr>
            <a:r>
              <a:rPr lang="en-US" sz="4600" b="0" i="0" u="none" strike="noStrike" cap="none">
                <a:solidFill>
                  <a:schemeClr val="dk2"/>
                </a:solidFill>
                <a:latin typeface="Cambria"/>
                <a:ea typeface="Cambria"/>
                <a:cs typeface="Cambria"/>
                <a:sym typeface="Cambria"/>
              </a:rPr>
              <a:t>Concussions</a:t>
            </a:r>
            <a:endParaRPr/>
          </a:p>
        </p:txBody>
      </p:sp>
      <p:sp>
        <p:nvSpPr>
          <p:cNvPr id="166" name="Google Shape;166;p24"/>
          <p:cNvSpPr txBox="1">
            <a:spLocks noGrp="1"/>
          </p:cNvSpPr>
          <p:nvPr>
            <p:ph type="body" idx="1"/>
          </p:nvPr>
        </p:nvSpPr>
        <p:spPr>
          <a:xfrm>
            <a:off x="243200" y="971550"/>
            <a:ext cx="3868200" cy="3943500"/>
          </a:xfrm>
          <a:prstGeom prst="rect">
            <a:avLst/>
          </a:prstGeom>
          <a:noFill/>
          <a:ln>
            <a:noFill/>
          </a:ln>
        </p:spPr>
        <p:txBody>
          <a:bodyPr spcFirstLastPara="1" wrap="square" lIns="91425" tIns="91425" rIns="91425" bIns="91425" anchor="t" anchorCtr="0">
            <a:noAutofit/>
          </a:bodyPr>
          <a:lstStyle/>
          <a:p>
            <a:pPr marL="228600" marR="0" lvl="0" indent="-85725" algn="l" rtl="0">
              <a:lnSpc>
                <a:spcPct val="100000"/>
              </a:lnSpc>
              <a:spcBef>
                <a:spcPts val="0"/>
              </a:spcBef>
              <a:spcAft>
                <a:spcPts val="0"/>
              </a:spcAft>
              <a:buClr>
                <a:schemeClr val="accent1"/>
              </a:buClr>
              <a:buSzPts val="1800"/>
              <a:buFont typeface="Arial"/>
              <a:buNone/>
            </a:pPr>
            <a:r>
              <a:rPr lang="en-US" sz="1800" b="0" i="0" u="none" strike="noStrike" cap="none">
                <a:solidFill>
                  <a:srgbClr val="000000"/>
                </a:solidFill>
                <a:highlight>
                  <a:srgbClr val="FFFFFF"/>
                </a:highlight>
                <a:latin typeface="Calibri"/>
                <a:ea typeface="Calibri"/>
                <a:cs typeface="Calibri"/>
                <a:sym typeface="Calibri"/>
              </a:rPr>
              <a:t>A concussion is a type of traumatic brain injury</a:t>
            </a:r>
            <a:r>
              <a:rPr lang="en-US" sz="1800">
                <a:solidFill>
                  <a:srgbClr val="000000"/>
                </a:solidFill>
                <a:highlight>
                  <a:srgbClr val="FFFFFF"/>
                </a:highlight>
              </a:rPr>
              <a:t> </a:t>
            </a:r>
            <a:r>
              <a:rPr lang="en-US" sz="1800" b="1" i="0" u="none" strike="noStrike" cap="none">
                <a:solidFill>
                  <a:srgbClr val="000000"/>
                </a:solidFill>
                <a:highlight>
                  <a:srgbClr val="FFFFFF"/>
                </a:highlight>
                <a:latin typeface="Calibri"/>
                <a:ea typeface="Calibri"/>
                <a:cs typeface="Calibri"/>
                <a:sym typeface="Calibri"/>
              </a:rPr>
              <a:t>caused by a bump, blow, or jolt to the head</a:t>
            </a:r>
            <a:r>
              <a:rPr lang="en-US" sz="1800" b="0" i="0" u="none" strike="noStrike" cap="none">
                <a:solidFill>
                  <a:srgbClr val="000000"/>
                </a:solidFill>
                <a:highlight>
                  <a:srgbClr val="FFFFFF"/>
                </a:highlight>
                <a:latin typeface="Calibri"/>
                <a:ea typeface="Calibri"/>
                <a:cs typeface="Calibri"/>
                <a:sym typeface="Calibri"/>
              </a:rPr>
              <a:t> or by a hit to the body that</a:t>
            </a:r>
            <a:r>
              <a:rPr lang="en-US" sz="1800" b="1" i="0" u="none" strike="noStrike" cap="none">
                <a:solidFill>
                  <a:srgbClr val="000000"/>
                </a:solidFill>
                <a:highlight>
                  <a:srgbClr val="FFFFFF"/>
                </a:highlight>
                <a:latin typeface="Calibri"/>
                <a:ea typeface="Calibri"/>
                <a:cs typeface="Calibri"/>
                <a:sym typeface="Calibri"/>
              </a:rPr>
              <a:t> causes the head and brain to move rapidly back and forth</a:t>
            </a:r>
            <a:r>
              <a:rPr lang="en-US" sz="1800" b="0" i="0" u="none" strike="noStrike" cap="none">
                <a:solidFill>
                  <a:srgbClr val="000000"/>
                </a:solidFill>
                <a:highlight>
                  <a:srgbClr val="FFFFFF"/>
                </a:highlight>
                <a:latin typeface="Calibri"/>
                <a:ea typeface="Calibri"/>
                <a:cs typeface="Calibri"/>
                <a:sym typeface="Calibri"/>
              </a:rPr>
              <a:t>. This sudden movement can cause the brain to bounce around or twist in the skull, </a:t>
            </a:r>
            <a:r>
              <a:rPr lang="en-US" sz="1800" b="1" i="0" u="none" strike="noStrike" cap="none">
                <a:solidFill>
                  <a:srgbClr val="000000"/>
                </a:solidFill>
                <a:highlight>
                  <a:srgbClr val="FFFFFF"/>
                </a:highlight>
                <a:latin typeface="Calibri"/>
                <a:ea typeface="Calibri"/>
                <a:cs typeface="Calibri"/>
                <a:sym typeface="Calibri"/>
              </a:rPr>
              <a:t>creating chemical changes in the brain and sometimes stretching and damaging brain cells</a:t>
            </a:r>
            <a:endParaRPr/>
          </a:p>
          <a:p>
            <a:pPr marL="0" marR="0" lvl="0" indent="0" algn="l" rtl="0">
              <a:lnSpc>
                <a:spcPct val="100000"/>
              </a:lnSpc>
              <a:spcBef>
                <a:spcPts val="0"/>
              </a:spcBef>
              <a:spcAft>
                <a:spcPts val="0"/>
              </a:spcAft>
              <a:buClr>
                <a:schemeClr val="accent1"/>
              </a:buClr>
              <a:buSzPts val="1000"/>
              <a:buFont typeface="Arial"/>
              <a:buNone/>
            </a:pPr>
            <a:endParaRPr sz="1000" b="0" i="0" u="none" strike="noStrike" cap="none">
              <a:solidFill>
                <a:srgbClr val="000000"/>
              </a:solidFill>
              <a:highlight>
                <a:srgbClr val="FFFFFF"/>
              </a:highlight>
              <a:latin typeface="Calibri"/>
              <a:ea typeface="Calibri"/>
              <a:cs typeface="Calibri"/>
              <a:sym typeface="Calibri"/>
            </a:endParaRPr>
          </a:p>
          <a:p>
            <a:pPr marL="342900" marR="0" lvl="0" indent="-88900" algn="ctr" rtl="0">
              <a:lnSpc>
                <a:spcPct val="100000"/>
              </a:lnSpc>
              <a:spcBef>
                <a:spcPts val="0"/>
              </a:spcBef>
              <a:spcAft>
                <a:spcPts val="0"/>
              </a:spcAft>
              <a:buClr>
                <a:schemeClr val="accent1"/>
              </a:buClr>
              <a:buSzPts val="2400"/>
              <a:buFont typeface="Arial"/>
              <a:buNone/>
            </a:pPr>
            <a:endParaRPr/>
          </a:p>
        </p:txBody>
      </p:sp>
      <p:sp>
        <p:nvSpPr>
          <p:cNvPr id="167" name="Google Shape;167;p24"/>
          <p:cNvSpPr txBox="1">
            <a:spLocks noGrp="1"/>
          </p:cNvSpPr>
          <p:nvPr>
            <p:ph type="body" idx="1"/>
          </p:nvPr>
        </p:nvSpPr>
        <p:spPr>
          <a:xfrm>
            <a:off x="3959000" y="534050"/>
            <a:ext cx="4448400" cy="4447500"/>
          </a:xfrm>
          <a:prstGeom prst="rect">
            <a:avLst/>
          </a:prstGeom>
          <a:noFill/>
          <a:ln>
            <a:noFill/>
          </a:ln>
        </p:spPr>
        <p:txBody>
          <a:bodyPr spcFirstLastPara="1" wrap="square" lIns="91425" tIns="91425" rIns="91425" bIns="91425" anchor="t" anchorCtr="0">
            <a:noAutofit/>
          </a:bodyPr>
          <a:lstStyle/>
          <a:p>
            <a:pPr marL="342900" lvl="0" indent="-88900" algn="ctr" rtl="0">
              <a:spcBef>
                <a:spcPts val="0"/>
              </a:spcBef>
              <a:spcAft>
                <a:spcPts val="0"/>
              </a:spcAft>
              <a:buNone/>
            </a:pPr>
            <a:r>
              <a:rPr lang="en-US" sz="2400" b="1" dirty="0"/>
              <a:t>Chemical Changes cause the Signs and symptoms</a:t>
            </a:r>
            <a:endParaRPr sz="1200" dirty="0">
              <a:solidFill>
                <a:srgbClr val="000000"/>
              </a:solidFill>
              <a:highlight>
                <a:srgbClr val="FFFFFF"/>
              </a:highlight>
              <a:latin typeface="Arial"/>
              <a:ea typeface="Arial"/>
              <a:cs typeface="Arial"/>
              <a:sym typeface="Arial"/>
            </a:endParaRPr>
          </a:p>
          <a:p>
            <a:pPr marL="5969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Headache or “pressure” in head.</a:t>
            </a:r>
            <a:endParaRPr dirty="0"/>
          </a:p>
          <a:p>
            <a:pPr marL="5969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Nausea or vomiting.</a:t>
            </a:r>
            <a:endParaRPr dirty="0"/>
          </a:p>
          <a:p>
            <a:pPr marL="5969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Balance problems or dizziness, or double or blurry vision.</a:t>
            </a:r>
            <a:endParaRPr dirty="0"/>
          </a:p>
          <a:p>
            <a:pPr marL="5969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Bothered by light or noise.</a:t>
            </a:r>
            <a:endParaRPr dirty="0"/>
          </a:p>
          <a:p>
            <a:pPr marL="5969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Feeling sluggish, hazy, foggy, or groggy.</a:t>
            </a:r>
            <a:endParaRPr dirty="0"/>
          </a:p>
          <a:p>
            <a:pPr marL="5969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Confusion, or concentration or memory problems.</a:t>
            </a:r>
            <a:endParaRPr dirty="0"/>
          </a:p>
          <a:p>
            <a:pPr marL="5969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Just not “feeling right,” or “feeling down”.</a:t>
            </a:r>
            <a:endParaRPr dirty="0"/>
          </a:p>
          <a:p>
            <a:pPr marL="342900" marR="0" lvl="0" indent="-88900" algn="ctr" rtl="0">
              <a:lnSpc>
                <a:spcPct val="100000"/>
              </a:lnSpc>
              <a:spcBef>
                <a:spcPts val="0"/>
              </a:spcBef>
              <a:spcAft>
                <a:spcPts val="0"/>
              </a:spcAft>
              <a:buClr>
                <a:schemeClr val="accent1"/>
              </a:buClr>
              <a:buSzPts val="2400"/>
              <a:buFont typeface="Arial"/>
              <a:buNone/>
            </a:pPr>
            <a:r>
              <a:rPr lang="en-US" sz="2400" b="1" i="0" u="none" strike="noStrike" cap="none" dirty="0">
                <a:solidFill>
                  <a:schemeClr val="dk1"/>
                </a:solidFill>
                <a:latin typeface="Calibri"/>
                <a:ea typeface="Calibri"/>
                <a:cs typeface="Calibri"/>
                <a:sym typeface="Calibri"/>
              </a:rPr>
              <a:t>Report all Incidents</a:t>
            </a:r>
            <a:endParaRPr sz="2400" b="1" i="0" u="none" strike="noStrike" cap="none" dirty="0">
              <a:solidFill>
                <a:schemeClr val="dk1"/>
              </a:solidFill>
              <a:latin typeface="Calibri"/>
              <a:ea typeface="Calibri"/>
              <a:cs typeface="Calibri"/>
              <a:sym typeface="Calibri"/>
            </a:endParaRPr>
          </a:p>
          <a:p>
            <a:pPr marL="342900" marR="0" lvl="0" indent="-88900" algn="ctr" rtl="0">
              <a:lnSpc>
                <a:spcPct val="100000"/>
              </a:lnSpc>
              <a:spcBef>
                <a:spcPts val="0"/>
              </a:spcBef>
              <a:spcAft>
                <a:spcPts val="0"/>
              </a:spcAft>
              <a:buClr>
                <a:schemeClr val="accent1"/>
              </a:buClr>
              <a:buSzPts val="2400"/>
              <a:buFont typeface="Arial"/>
              <a:buNone/>
            </a:pPr>
            <a:endParaRPr sz="900" b="1" dirty="0"/>
          </a:p>
          <a:p>
            <a:pPr marL="0" marR="0" lvl="0" indent="0" algn="ctr" rtl="0">
              <a:lnSpc>
                <a:spcPct val="100000"/>
              </a:lnSpc>
              <a:spcBef>
                <a:spcPts val="0"/>
              </a:spcBef>
              <a:spcAft>
                <a:spcPts val="0"/>
              </a:spcAft>
              <a:buClr>
                <a:schemeClr val="accent1"/>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If the athlete sees a doctor for a concussion, a doctor’s note is still required before the athlete is “cleared.”  However, t</a:t>
            </a:r>
            <a:r>
              <a:rPr lang="en-US" sz="1400" b="1" i="0" u="none" strike="noStrike" cap="none" dirty="0">
                <a:solidFill>
                  <a:srgbClr val="000000"/>
                </a:solidFill>
                <a:latin typeface="Times New Roman"/>
                <a:ea typeface="Times New Roman"/>
                <a:cs typeface="Times New Roman"/>
                <a:sym typeface="Times New Roman"/>
              </a:rPr>
              <a:t>his clearance is for the athlete to begin the Return to Play and Return to Learn progression</a:t>
            </a:r>
            <a:r>
              <a:rPr lang="en-US" sz="1400" b="0" i="0" u="none" strike="noStrike" cap="none" dirty="0">
                <a:solidFill>
                  <a:srgbClr val="000000"/>
                </a:solidFill>
                <a:latin typeface="Times New Roman"/>
                <a:ea typeface="Times New Roman"/>
                <a:cs typeface="Times New Roman"/>
                <a:sym typeface="Times New Roman"/>
              </a:rPr>
              <a:t> as outlined in the </a:t>
            </a:r>
            <a:r>
              <a:rPr lang="en-US" sz="1400" dirty="0">
                <a:solidFill>
                  <a:srgbClr val="000000"/>
                </a:solidFill>
                <a:latin typeface="Times New Roman"/>
                <a:ea typeface="Times New Roman"/>
                <a:cs typeface="Times New Roman"/>
                <a:sym typeface="Times New Roman"/>
              </a:rPr>
              <a:t>HC</a:t>
            </a:r>
            <a:r>
              <a:rPr lang="en-US" sz="1400" b="0" i="0" u="none" strike="noStrike" cap="none" dirty="0">
                <a:solidFill>
                  <a:srgbClr val="000000"/>
                </a:solidFill>
                <a:latin typeface="Times New Roman"/>
                <a:ea typeface="Times New Roman"/>
                <a:cs typeface="Times New Roman"/>
                <a:sym typeface="Times New Roman"/>
              </a:rPr>
              <a:t>PS policy</a:t>
            </a:r>
            <a:endParaRPr sz="14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accent1"/>
              </a:buClr>
              <a:buSzPts val="1400"/>
              <a:buFont typeface="Arial"/>
              <a:buNone/>
            </a:pPr>
            <a:endParaRPr sz="1400" dirty="0">
              <a:solidFill>
                <a:srgbClr val="000000"/>
              </a:solidFill>
              <a:latin typeface="Times New Roman"/>
              <a:ea typeface="Times New Roman"/>
              <a:cs typeface="Times New Roman"/>
              <a:sym typeface="Times New Roman"/>
            </a:endParaRPr>
          </a:p>
          <a:p>
            <a:pPr marL="342900" marR="0" lvl="0" indent="-88900" algn="ctr" rtl="0">
              <a:lnSpc>
                <a:spcPct val="100000"/>
              </a:lnSpc>
              <a:spcBef>
                <a:spcPts val="0"/>
              </a:spcBef>
              <a:spcAft>
                <a:spcPts val="0"/>
              </a:spcAft>
              <a:buClr>
                <a:schemeClr val="accent1"/>
              </a:buClr>
              <a:buSzPts val="1400"/>
              <a:buFont typeface="Arial"/>
              <a:buNone/>
            </a:pPr>
            <a:r>
              <a:rPr lang="en-US" sz="1400" b="1" i="0" u="none" strike="noStrike" cap="none" dirty="0">
                <a:solidFill>
                  <a:schemeClr val="dk1"/>
                </a:solidFill>
                <a:latin typeface="Calibri"/>
                <a:ea typeface="Calibri"/>
                <a:cs typeface="Calibri"/>
                <a:sym typeface="Calibri"/>
              </a:rPr>
              <a:t>Must Return to Learn before activity</a:t>
            </a:r>
            <a:endParaRPr dirty="0"/>
          </a:p>
        </p:txBody>
      </p:sp>
      <p:pic>
        <p:nvPicPr>
          <p:cNvPr id="168" name="Google Shape;168;p24" descr="File:Concussion Anatomy.png - Wikimedia Commons"/>
          <p:cNvPicPr preferRelativeResize="0"/>
          <p:nvPr/>
        </p:nvPicPr>
        <p:blipFill rotWithShape="1">
          <a:blip r:embed="rId3">
            <a:alphaModFix/>
          </a:blip>
          <a:srcRect/>
          <a:stretch/>
        </p:blipFill>
        <p:spPr>
          <a:xfrm>
            <a:off x="1097346" y="3878675"/>
            <a:ext cx="2053176" cy="1150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457200" y="205978"/>
            <a:ext cx="7620000" cy="93702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150"/>
              <a:buFont typeface="Cambria"/>
              <a:buNone/>
            </a:pPr>
            <a:r>
              <a:rPr lang="en-US" sz="4600" b="0" i="0" u="none" strike="noStrike" cap="none" dirty="0">
                <a:solidFill>
                  <a:srgbClr val="3143D7"/>
                </a:solidFill>
                <a:sym typeface="Cambria"/>
              </a:rPr>
              <a:t>Programs</a:t>
            </a:r>
            <a:endParaRPr dirty="0">
              <a:solidFill>
                <a:srgbClr val="3143D7"/>
              </a:solidFill>
            </a:endParaRPr>
          </a:p>
        </p:txBody>
      </p:sp>
      <p:sp>
        <p:nvSpPr>
          <p:cNvPr id="211" name="Google Shape;211;p31"/>
          <p:cNvSpPr txBox="1">
            <a:spLocks noGrp="1"/>
          </p:cNvSpPr>
          <p:nvPr>
            <p:ph type="body" idx="1"/>
          </p:nvPr>
        </p:nvSpPr>
        <p:spPr>
          <a:xfrm>
            <a:off x="457200" y="1276350"/>
            <a:ext cx="7620000" cy="3107114"/>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accent1"/>
              </a:buClr>
              <a:buSzPts val="2200"/>
              <a:buFont typeface="Arial"/>
              <a:buChar char="•"/>
            </a:pPr>
            <a:r>
              <a:rPr lang="en-US" sz="2200" b="1" i="0" u="none" strike="noStrike" cap="none" dirty="0">
                <a:solidFill>
                  <a:schemeClr val="dk1"/>
                </a:solidFill>
                <a:latin typeface="Calibri"/>
                <a:ea typeface="Calibri"/>
                <a:cs typeface="Calibri"/>
                <a:sym typeface="Calibri"/>
              </a:rPr>
              <a:t> </a:t>
            </a:r>
            <a:r>
              <a:rPr lang="en-US" sz="2200" b="1" i="0" u="none" strike="noStrike" cap="none" dirty="0">
                <a:solidFill>
                  <a:srgbClr val="F68027"/>
                </a:solidFill>
                <a:latin typeface="Calibri"/>
                <a:ea typeface="Calibri"/>
                <a:cs typeface="Calibri"/>
                <a:sym typeface="Calibri"/>
              </a:rPr>
              <a:t>Program Ads</a:t>
            </a:r>
            <a:r>
              <a:rPr lang="en-US" sz="2200" b="0" i="0" u="none" strike="noStrike" cap="none" dirty="0">
                <a:solidFill>
                  <a:srgbClr val="F68027"/>
                </a:solidFill>
                <a:latin typeface="Calibri"/>
                <a:ea typeface="Calibri"/>
                <a:cs typeface="Calibri"/>
                <a:sym typeface="Calibri"/>
              </a:rPr>
              <a:t> </a:t>
            </a:r>
            <a:r>
              <a:rPr lang="en-US" sz="2200" b="0" i="0" u="none" strike="noStrike" cap="none" dirty="0">
                <a:solidFill>
                  <a:schemeClr val="dk1"/>
                </a:solidFill>
                <a:latin typeface="Calibri"/>
                <a:ea typeface="Calibri"/>
                <a:cs typeface="Calibri"/>
                <a:sym typeface="Calibri"/>
              </a:rPr>
              <a:t>are available</a:t>
            </a:r>
          </a:p>
          <a:p>
            <a:pPr marL="114300" marR="0" lvl="0" indent="0" algn="l" rtl="0">
              <a:lnSpc>
                <a:spcPct val="100000"/>
              </a:lnSpc>
              <a:spcBef>
                <a:spcPts val="0"/>
              </a:spcBef>
              <a:spcAft>
                <a:spcPts val="0"/>
              </a:spcAft>
              <a:buClr>
                <a:schemeClr val="accent1"/>
              </a:buClr>
              <a:buSzPts val="2200"/>
              <a:buNone/>
            </a:pPr>
            <a:r>
              <a:rPr lang="en-US" dirty="0"/>
              <a:t>	Please see the cheer coaches or cheerleaders to obtain</a:t>
            </a:r>
          </a:p>
          <a:p>
            <a:pPr marL="114300" marR="0" lvl="0" indent="0" algn="l" rtl="0">
              <a:lnSpc>
                <a:spcPct val="100000"/>
              </a:lnSpc>
              <a:spcBef>
                <a:spcPts val="0"/>
              </a:spcBef>
              <a:spcAft>
                <a:spcPts val="0"/>
              </a:spcAft>
              <a:buClr>
                <a:schemeClr val="accent1"/>
              </a:buClr>
              <a:buSzPts val="2200"/>
              <a:buNone/>
            </a:pPr>
            <a:r>
              <a:rPr lang="en-US" dirty="0"/>
              <a:t>                  the proper paperwork to get your child in the</a:t>
            </a:r>
          </a:p>
          <a:p>
            <a:pPr marL="114300" marR="0" lvl="0" indent="0" algn="l" rtl="0">
              <a:lnSpc>
                <a:spcPct val="100000"/>
              </a:lnSpc>
              <a:spcBef>
                <a:spcPts val="0"/>
              </a:spcBef>
              <a:spcAft>
                <a:spcPts val="0"/>
              </a:spcAft>
              <a:buClr>
                <a:schemeClr val="accent1"/>
              </a:buClr>
              <a:buSzPts val="2200"/>
              <a:buNone/>
            </a:pPr>
            <a:r>
              <a:rPr lang="en-US" dirty="0"/>
              <a:t>                   program.</a:t>
            </a:r>
          </a:p>
          <a:p>
            <a:pPr marL="114300" marR="0" lvl="0" indent="0" algn="l" rtl="0">
              <a:lnSpc>
                <a:spcPct val="100000"/>
              </a:lnSpc>
              <a:spcBef>
                <a:spcPts val="0"/>
              </a:spcBef>
              <a:spcAft>
                <a:spcPts val="0"/>
              </a:spcAft>
              <a:buClr>
                <a:schemeClr val="accent1"/>
              </a:buClr>
              <a:buSzPts val="2200"/>
              <a:buNone/>
            </a:pPr>
            <a:endParaRPr lang="en-US" dirty="0"/>
          </a:p>
          <a:p>
            <a:pPr marL="342900" marR="0" lvl="0" indent="-228600" algn="l" rtl="0">
              <a:lnSpc>
                <a:spcPct val="100000"/>
              </a:lnSpc>
              <a:spcBef>
                <a:spcPts val="0"/>
              </a:spcBef>
              <a:spcAft>
                <a:spcPts val="0"/>
              </a:spcAft>
              <a:buClr>
                <a:schemeClr val="accent1"/>
              </a:buClr>
              <a:buSzPts val="2200"/>
              <a:buFont typeface="Arial"/>
              <a:buChar char="•"/>
            </a:pPr>
            <a:r>
              <a:rPr lang="en-US" sz="2200" b="1" i="0" u="none" strike="noStrike" cap="none" dirty="0">
                <a:solidFill>
                  <a:srgbClr val="F68027"/>
                </a:solidFill>
                <a:latin typeface="Calibri"/>
                <a:ea typeface="Calibri"/>
                <a:cs typeface="Calibri"/>
                <a:sym typeface="Calibri"/>
              </a:rPr>
              <a:t>Program Ads for Businesses</a:t>
            </a:r>
            <a:r>
              <a:rPr lang="en-US" sz="2200" b="0" i="0" u="none" strike="noStrike" cap="none" dirty="0">
                <a:solidFill>
                  <a:srgbClr val="F68027"/>
                </a:solidFill>
                <a:latin typeface="Calibri"/>
                <a:ea typeface="Calibri"/>
                <a:cs typeface="Calibri"/>
                <a:sym typeface="Calibri"/>
              </a:rPr>
              <a:t> </a:t>
            </a:r>
            <a:r>
              <a:rPr lang="en-US" sz="2200" b="0" i="0" u="none" strike="noStrike" cap="none" dirty="0">
                <a:solidFill>
                  <a:schemeClr val="dk1"/>
                </a:solidFill>
                <a:latin typeface="Calibri"/>
                <a:ea typeface="Calibri"/>
                <a:cs typeface="Calibri"/>
                <a:sym typeface="Calibri"/>
              </a:rPr>
              <a:t>are available as well.</a:t>
            </a:r>
          </a:p>
          <a:p>
            <a:pPr marL="114300" marR="0" lvl="0" indent="0" algn="l" rtl="0">
              <a:lnSpc>
                <a:spcPct val="100000"/>
              </a:lnSpc>
              <a:spcBef>
                <a:spcPts val="0"/>
              </a:spcBef>
              <a:spcAft>
                <a:spcPts val="0"/>
              </a:spcAft>
              <a:buClr>
                <a:schemeClr val="accent1"/>
              </a:buClr>
              <a:buSzPts val="2200"/>
              <a:buNone/>
            </a:pPr>
            <a:r>
              <a:rPr lang="en-US" dirty="0"/>
              <a:t>	</a:t>
            </a:r>
          </a:p>
          <a:p>
            <a:pPr marL="114300" indent="0">
              <a:buSzPts val="1600"/>
              <a:buNone/>
            </a:pPr>
            <a:r>
              <a:rPr lang="en-US" dirty="0"/>
              <a:t>	</a:t>
            </a:r>
            <a:endParaRPr sz="2000" dirty="0"/>
          </a:p>
          <a:p>
            <a:pPr marL="342900" marR="0" lvl="0" indent="-228600" algn="l" rtl="0">
              <a:lnSpc>
                <a:spcPct val="100000"/>
              </a:lnSpc>
              <a:spcBef>
                <a:spcPts val="440"/>
              </a:spcBef>
              <a:spcAft>
                <a:spcPts val="0"/>
              </a:spcAft>
              <a:buClr>
                <a:schemeClr val="accent1"/>
              </a:buClr>
              <a:buSzPts val="2200"/>
              <a:buFont typeface="Arial"/>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transition spd="slow">
    <p:fade thruBlk="1"/>
  </p:transition>
</p:sld>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2310</Words>
  <Application>Microsoft Macintosh PowerPoint</Application>
  <PresentationFormat>On-screen Show (16:9)</PresentationFormat>
  <Paragraphs>237</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 Black</vt:lpstr>
      <vt:lpstr>Cambria</vt:lpstr>
      <vt:lpstr>Arial</vt:lpstr>
      <vt:lpstr>Times New Roman</vt:lpstr>
      <vt:lpstr>Noto Sans Symbols</vt:lpstr>
      <vt:lpstr>Baskerville</vt:lpstr>
      <vt:lpstr>Calibri</vt:lpstr>
      <vt:lpstr>Adjacency</vt:lpstr>
      <vt:lpstr>  BASSETT HIGH SCHOOL  2022-2023 ATHLETIC DEPT.  PARENT MEETING</vt:lpstr>
      <vt:lpstr>PowerPoint Presentation</vt:lpstr>
      <vt:lpstr>PowerPoint Presentation</vt:lpstr>
      <vt:lpstr>Bassett Activities Website</vt:lpstr>
      <vt:lpstr>For Live Updates of Events</vt:lpstr>
      <vt:lpstr>Brynn Whitsell</vt:lpstr>
      <vt:lpstr>Doctors Visits and Medications</vt:lpstr>
      <vt:lpstr>Concussions</vt:lpstr>
      <vt:lpstr>Programs</vt:lpstr>
      <vt:lpstr>Eligibility</vt:lpstr>
      <vt:lpstr>Negative Effects of  Sport Specialization </vt:lpstr>
      <vt:lpstr>Recruiting Services</vt:lpstr>
      <vt:lpstr>Equipment</vt:lpstr>
      <vt:lpstr>PowerPoint Presentation</vt:lpstr>
      <vt:lpstr>PowerPoint Presentation</vt:lpstr>
      <vt:lpstr>Conduct Code Violations</vt:lpstr>
      <vt:lpstr> Social Media Policy for Athletes </vt:lpstr>
      <vt:lpstr>School Attendance</vt:lpstr>
      <vt:lpstr>HAZING</vt:lpstr>
      <vt:lpstr>HAZING CONSEQUENCES</vt:lpstr>
      <vt:lpstr>PowerPoint Presentation</vt:lpstr>
      <vt:lpstr>SPORTSMANSHIP-BE AN EXAMPLE</vt:lpstr>
      <vt:lpstr>SPORTSMANSHIP</vt:lpstr>
      <vt:lpstr>DUE PROCESS</vt:lpstr>
      <vt:lpstr>CONFERENCES OR MEETINGS WITH COACHES</vt:lpstr>
      <vt:lpstr>Procedure for Opening Dialogue with a Coach</vt:lpstr>
      <vt:lpstr>Parents Communicating with Coaches  (Handbook)</vt:lpstr>
      <vt:lpstr>Ticket &amp; Pass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BASSETT HIGH SCHOOL WINTER 2019  ATHLETIC DEPT.  PARENT MEETING</dc:title>
  <cp:lastModifiedBy>Jay Gilbert</cp:lastModifiedBy>
  <cp:revision>73</cp:revision>
  <cp:lastPrinted>2020-08-19T17:32:31Z</cp:lastPrinted>
  <dcterms:modified xsi:type="dcterms:W3CDTF">2023-07-31T14:56:35Z</dcterms:modified>
</cp:coreProperties>
</file>