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1" r:id="rId4"/>
    <p:sldId id="279" r:id="rId5"/>
    <p:sldId id="259" r:id="rId6"/>
    <p:sldId id="260" r:id="rId7"/>
    <p:sldId id="261" r:id="rId8"/>
    <p:sldId id="262" r:id="rId9"/>
    <p:sldId id="263" r:id="rId10"/>
    <p:sldId id="264" r:id="rId11"/>
    <p:sldId id="278" r:id="rId12"/>
    <p:sldId id="265" r:id="rId13"/>
    <p:sldId id="266" r:id="rId14"/>
    <p:sldId id="267" r:id="rId15"/>
    <p:sldId id="268" r:id="rId16"/>
    <p:sldId id="269" r:id="rId17"/>
    <p:sldId id="270" r:id="rId18"/>
    <p:sldId id="271" r:id="rId19"/>
    <p:sldId id="272" r:id="rId20"/>
    <p:sldId id="273" r:id="rId21"/>
    <p:sldId id="274" r:id="rId22"/>
    <p:sldId id="286" r:id="rId23"/>
    <p:sldId id="282" r:id="rId24"/>
    <p:sldId id="275" r:id="rId25"/>
    <p:sldId id="276" r:id="rId26"/>
    <p:sldId id="283" r:id="rId27"/>
    <p:sldId id="284" r:id="rId28"/>
    <p:sldId id="285"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54" y="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7A1629-E473-4524-AB87-D77412E744D8}"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112916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7A1629-E473-4524-AB87-D77412E744D8}"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12887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7A1629-E473-4524-AB87-D77412E744D8}"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1159135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7A1629-E473-4524-AB87-D77412E744D8}"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78806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7A1629-E473-4524-AB87-D77412E744D8}"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32232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7A1629-E473-4524-AB87-D77412E744D8}"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152830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7A1629-E473-4524-AB87-D77412E744D8}"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293921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7A1629-E473-4524-AB87-D77412E744D8}"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268140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A1629-E473-4524-AB87-D77412E744D8}"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303868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A1629-E473-4524-AB87-D77412E744D8}"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182058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A1629-E473-4524-AB87-D77412E744D8}"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5D6B63-A7F0-491F-8BFE-B3674D129CE1}" type="slidenum">
              <a:rPr lang="en-US" smtClean="0"/>
              <a:t>‹#›</a:t>
            </a:fld>
            <a:endParaRPr lang="en-US"/>
          </a:p>
        </p:txBody>
      </p:sp>
    </p:spTree>
    <p:extLst>
      <p:ext uri="{BB962C8B-B14F-4D97-AF65-F5344CB8AC3E}">
        <p14:creationId xmlns:p14="http://schemas.microsoft.com/office/powerpoint/2010/main" val="263703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A1629-E473-4524-AB87-D77412E744D8}" type="datetimeFigureOut">
              <a:rPr lang="en-US" smtClean="0"/>
              <a:t>8/22/2023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D6B63-A7F0-491F-8BFE-B3674D129CE1}" type="slidenum">
              <a:rPr lang="en-US" smtClean="0"/>
              <a:t>‹#›</a:t>
            </a:fld>
            <a:endParaRPr lang="en-US"/>
          </a:p>
        </p:txBody>
      </p:sp>
    </p:spTree>
    <p:extLst>
      <p:ext uri="{BB962C8B-B14F-4D97-AF65-F5344CB8AC3E}">
        <p14:creationId xmlns:p14="http://schemas.microsoft.com/office/powerpoint/2010/main" val="223931619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victorycharterschool.ne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office@libertycharterschool.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office@libertycharterschool.net" TargetMode="External"/><Relationship Id="rId2" Type="http://schemas.openxmlformats.org/officeDocument/2006/relationships/hyperlink" Target="http://www.libertycharterschool.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findhelpidaho.org/"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office@victorycharterschool.net" TargetMode="External"/><Relationship Id="rId2" Type="http://schemas.openxmlformats.org/officeDocument/2006/relationships/hyperlink" Target="http://www.libertycharterschool.ne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dahoschools.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ocr@ed.gov" TargetMode="External"/><Relationship Id="rId2" Type="http://schemas.openxmlformats.org/officeDocument/2006/relationships/hyperlink" Target="mailto:godonahue@libertycharterschool.com" TargetMode="External"/><Relationship Id="rId1" Type="http://schemas.openxmlformats.org/officeDocument/2006/relationships/slideLayout" Target="../slideLayouts/slideLayout2.xml"/><Relationship Id="rId4" Type="http://schemas.openxmlformats.org/officeDocument/2006/relationships/hyperlink" Target="http://www.ed.gov/ocr"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mailto:godonahue@libertycharterschoo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bertycharterschool.com/" TargetMode="External"/><Relationship Id="rId2" Type="http://schemas.openxmlformats.org/officeDocument/2006/relationships/hyperlink" Target="http://www.idahoschool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Liberty Charter School</a:t>
            </a:r>
            <a:endParaRPr lang="en-US"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r>
              <a:rPr lang="en-US" dirty="0">
                <a:solidFill>
                  <a:schemeClr val="bg1"/>
                </a:solidFill>
              </a:rPr>
              <a:t>Title IA </a:t>
            </a:r>
            <a:r>
              <a:rPr lang="en-US" dirty="0" smtClean="0">
                <a:solidFill>
                  <a:schemeClr val="bg1"/>
                </a:solidFill>
              </a:rPr>
              <a:t>&amp; Homeless</a:t>
            </a:r>
          </a:p>
          <a:p>
            <a:r>
              <a:rPr lang="en-US" dirty="0" smtClean="0">
                <a:solidFill>
                  <a:schemeClr val="bg1"/>
                </a:solidFill>
              </a:rPr>
              <a:t>Parent Information-Sharing Meeting</a:t>
            </a:r>
          </a:p>
          <a:p>
            <a:r>
              <a:rPr lang="en-US" dirty="0" smtClean="0">
                <a:solidFill>
                  <a:schemeClr val="bg1"/>
                </a:solidFill>
              </a:rPr>
              <a:t>2023-2024</a:t>
            </a:r>
            <a:endParaRPr lang="en-US" dirty="0">
              <a:solidFill>
                <a:schemeClr val="bg1"/>
              </a:solidFill>
            </a:endParaRPr>
          </a:p>
        </p:txBody>
      </p:sp>
    </p:spTree>
    <p:extLst>
      <p:ext uri="{BB962C8B-B14F-4D97-AF65-F5344CB8AC3E}">
        <p14:creationId xmlns:p14="http://schemas.microsoft.com/office/powerpoint/2010/main" val="91201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32500" lnSpcReduction="20000"/>
          </a:bodyPr>
          <a:lstStyle/>
          <a:p>
            <a:pPr marL="0" indent="0">
              <a:buNone/>
            </a:pPr>
            <a:r>
              <a:rPr lang="en-US" sz="6200" i="1" dirty="0"/>
              <a:t>Parent </a:t>
            </a:r>
            <a:r>
              <a:rPr lang="en-US" sz="6200" i="1" dirty="0" smtClean="0"/>
              <a:t>Involvement, continued…</a:t>
            </a:r>
          </a:p>
          <a:p>
            <a:pPr marL="0" indent="0">
              <a:buNone/>
            </a:pPr>
            <a:endParaRPr lang="en-US" sz="5000" i="1" dirty="0"/>
          </a:p>
          <a:p>
            <a:pPr lvl="0"/>
            <a:r>
              <a:rPr lang="en-US" sz="4900" dirty="0"/>
              <a:t>Parents &amp; guardians are invited to be involved in the Title IA program, in the parent &amp; family engagement policy, and activities that take place under Title IA and other </a:t>
            </a:r>
            <a:r>
              <a:rPr lang="en-US" sz="4900" dirty="0" smtClean="0"/>
              <a:t>Liberty </a:t>
            </a:r>
            <a:r>
              <a:rPr lang="en-US" sz="4900" dirty="0"/>
              <a:t>programs.</a:t>
            </a:r>
          </a:p>
          <a:p>
            <a:pPr lvl="0"/>
            <a:r>
              <a:rPr lang="en-US" sz="4900" dirty="0"/>
              <a:t>This </a:t>
            </a:r>
            <a:r>
              <a:rPr lang="en-US" sz="4900" dirty="0" smtClean="0"/>
              <a:t>presentation and </a:t>
            </a:r>
            <a:r>
              <a:rPr lang="en-US" sz="4900" dirty="0"/>
              <a:t>Fall Attendance Note notices invite </a:t>
            </a:r>
            <a:r>
              <a:rPr lang="en-US" sz="4900" dirty="0" smtClean="0"/>
              <a:t>parents </a:t>
            </a:r>
            <a:r>
              <a:rPr lang="en-US" sz="4900" dirty="0"/>
              <a:t>to review </a:t>
            </a:r>
            <a:r>
              <a:rPr lang="en-US" sz="4900" dirty="0" smtClean="0"/>
              <a:t>the following </a:t>
            </a:r>
            <a:r>
              <a:rPr lang="en-US" sz="4900" dirty="0"/>
              <a:t>school policies &amp; procedures and to provide input if </a:t>
            </a:r>
            <a:r>
              <a:rPr lang="en-US" sz="4900" dirty="0" smtClean="0"/>
              <a:t>interested </a:t>
            </a:r>
            <a:r>
              <a:rPr lang="en-US" sz="4900" dirty="0"/>
              <a:t>in doing so:</a:t>
            </a:r>
          </a:p>
          <a:p>
            <a:pPr lvl="1"/>
            <a:r>
              <a:rPr lang="en-US" sz="4900" dirty="0"/>
              <a:t>Parent &amp; Family Engagement </a:t>
            </a:r>
            <a:r>
              <a:rPr lang="en-US" sz="4900" dirty="0" smtClean="0"/>
              <a:t>Policy</a:t>
            </a:r>
          </a:p>
          <a:p>
            <a:pPr lvl="1"/>
            <a:r>
              <a:rPr lang="en-US" sz="4900" dirty="0" smtClean="0"/>
              <a:t>Parent-School Compact</a:t>
            </a:r>
          </a:p>
          <a:p>
            <a:pPr lvl="1"/>
            <a:r>
              <a:rPr lang="en-US" sz="4900" dirty="0" smtClean="0"/>
              <a:t>The school’s Continuous Improvement Plan</a:t>
            </a:r>
            <a:endParaRPr lang="en-US" sz="4900" dirty="0"/>
          </a:p>
          <a:p>
            <a:pPr lvl="1"/>
            <a:r>
              <a:rPr lang="en-US" sz="4900" dirty="0"/>
              <a:t>Wellness </a:t>
            </a:r>
            <a:r>
              <a:rPr lang="en-US" sz="4900" dirty="0" smtClean="0"/>
              <a:t>Policy</a:t>
            </a:r>
            <a:endParaRPr lang="en-US" sz="4900" dirty="0"/>
          </a:p>
          <a:p>
            <a:pPr lvl="1"/>
            <a:r>
              <a:rPr lang="en-US" sz="4900" dirty="0"/>
              <a:t>Teacher &amp; Administrator Evaluation </a:t>
            </a:r>
            <a:r>
              <a:rPr lang="en-US" sz="4900" dirty="0" smtClean="0"/>
              <a:t>Forms</a:t>
            </a:r>
          </a:p>
          <a:p>
            <a:pPr lvl="1"/>
            <a:r>
              <a:rPr lang="en-US" sz="4900" dirty="0" smtClean="0"/>
              <a:t>Title IX. </a:t>
            </a:r>
            <a:endParaRPr lang="en-US" sz="4900" dirty="0"/>
          </a:p>
          <a:p>
            <a:r>
              <a:rPr lang="en-US" sz="4900" dirty="0"/>
              <a:t>Any parent/guardian comments received will be presented at the governing board meeting where the policy or procedure is </a:t>
            </a:r>
            <a:r>
              <a:rPr lang="en-US" sz="4900" dirty="0" smtClean="0"/>
              <a:t>included on </a:t>
            </a:r>
            <a:r>
              <a:rPr lang="en-US" sz="4900" dirty="0"/>
              <a:t>the board agenda.</a:t>
            </a:r>
          </a:p>
          <a:p>
            <a:r>
              <a:rPr lang="en-US" sz="4900" dirty="0"/>
              <a:t>Copies of </a:t>
            </a:r>
            <a:r>
              <a:rPr lang="en-US" sz="4900" dirty="0" smtClean="0"/>
              <a:t>these </a:t>
            </a:r>
            <a:r>
              <a:rPr lang="en-US" sz="4900" dirty="0"/>
              <a:t>handouts are available </a:t>
            </a:r>
            <a:r>
              <a:rPr lang="en-US" sz="4900" dirty="0" smtClean="0"/>
              <a:t>at </a:t>
            </a:r>
            <a:r>
              <a:rPr lang="en-US" sz="4900" dirty="0"/>
              <a:t>the </a:t>
            </a:r>
            <a:r>
              <a:rPr lang="en-US" sz="4900" dirty="0" smtClean="0"/>
              <a:t>school front office or the school’s website.</a:t>
            </a:r>
            <a:endParaRPr lang="en-US" sz="4900" dirty="0"/>
          </a:p>
          <a:p>
            <a:pPr marL="0" indent="0" algn="ctr">
              <a:buNone/>
            </a:pPr>
            <a:r>
              <a:rPr lang="en-US" sz="4900" u="sng" dirty="0" smtClean="0">
                <a:hlinkClick r:id="rId2"/>
              </a:rPr>
              <a:t>www.libertycharterschool.com</a:t>
            </a:r>
            <a:endParaRPr lang="en-US" sz="4900" dirty="0"/>
          </a:p>
          <a:p>
            <a:endParaRPr lang="en-US" dirty="0"/>
          </a:p>
        </p:txBody>
      </p:sp>
    </p:spTree>
    <p:extLst>
      <p:ext uri="{BB962C8B-B14F-4D97-AF65-F5344CB8AC3E}">
        <p14:creationId xmlns:p14="http://schemas.microsoft.com/office/powerpoint/2010/main" val="3659439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en-US" sz="2400" i="1" dirty="0" smtClean="0"/>
              <a:t>Parent Involvement, continued…</a:t>
            </a:r>
          </a:p>
          <a:p>
            <a:pPr marL="0" indent="0">
              <a:buNone/>
            </a:pPr>
            <a:endParaRPr lang="en-US" sz="2600" dirty="0"/>
          </a:p>
          <a:p>
            <a:pPr marL="0" indent="0">
              <a:buNone/>
            </a:pPr>
            <a:r>
              <a:rPr lang="en-US" sz="2600" dirty="0" smtClean="0"/>
              <a:t>Additional parent-involvement activities:</a:t>
            </a:r>
          </a:p>
          <a:p>
            <a:pPr marL="0" indent="0">
              <a:buNone/>
            </a:pPr>
            <a:r>
              <a:rPr lang="en-US" sz="2600" dirty="0" smtClean="0"/>
              <a:t>-- Volunteering in classrooms, on field trips, during after-school activities</a:t>
            </a:r>
          </a:p>
          <a:p>
            <a:pPr marL="0" indent="0">
              <a:buNone/>
            </a:pPr>
            <a:r>
              <a:rPr lang="en-US" sz="2600" dirty="0" smtClean="0"/>
              <a:t>-- Taking part in the annual parent survey</a:t>
            </a:r>
          </a:p>
          <a:p>
            <a:pPr marL="0" indent="0">
              <a:buNone/>
            </a:pPr>
            <a:r>
              <a:rPr lang="en-US" sz="2600" dirty="0" smtClean="0"/>
              <a:t>-- Attending parent-teacher conferences twice yearly</a:t>
            </a:r>
          </a:p>
          <a:p>
            <a:pPr marL="0" lvl="0" indent="0">
              <a:buNone/>
            </a:pPr>
            <a:r>
              <a:rPr lang="en-US" sz="2600" dirty="0" smtClean="0"/>
              <a:t>-- Taking advantage of the </a:t>
            </a:r>
            <a:r>
              <a:rPr lang="en-US" sz="2600" dirty="0"/>
              <a:t>Parent Involvement tab </a:t>
            </a:r>
            <a:r>
              <a:rPr lang="en-US" sz="2600" dirty="0" smtClean="0"/>
              <a:t>on the school’s website to </a:t>
            </a:r>
            <a:r>
              <a:rPr lang="en-US" sz="2600" dirty="0"/>
              <a:t>help facilitate </a:t>
            </a:r>
            <a:r>
              <a:rPr lang="en-US" sz="2600" dirty="0" smtClean="0"/>
              <a:t>further learning </a:t>
            </a:r>
            <a:r>
              <a:rPr lang="en-US" sz="2600" dirty="0"/>
              <a:t>at </a:t>
            </a:r>
            <a:r>
              <a:rPr lang="en-US" sz="2600" dirty="0" smtClean="0"/>
              <a:t>home</a:t>
            </a:r>
          </a:p>
          <a:p>
            <a:pPr marL="0" lvl="0" indent="0">
              <a:buNone/>
            </a:pPr>
            <a:r>
              <a:rPr lang="en-US" sz="2600" dirty="0" smtClean="0"/>
              <a:t>-- Serving on school committees &amp; fundraising efforts as needed</a:t>
            </a:r>
          </a:p>
          <a:p>
            <a:pPr marL="0" lvl="0" indent="0">
              <a:buNone/>
            </a:pPr>
            <a:r>
              <a:rPr lang="en-US" sz="2600" dirty="0" smtClean="0"/>
              <a:t>-- Serving in an appointed governing board position</a:t>
            </a:r>
          </a:p>
          <a:p>
            <a:pPr marL="0" indent="0">
              <a:buNone/>
            </a:pPr>
            <a:r>
              <a:rPr lang="en-US" sz="2600" dirty="0" smtClean="0"/>
              <a:t>--</a:t>
            </a:r>
            <a:r>
              <a:rPr lang="en-US" sz="2600" dirty="0"/>
              <a:t> </a:t>
            </a:r>
            <a:r>
              <a:rPr lang="en-US" sz="2600" dirty="0" smtClean="0"/>
              <a:t>Providing parent </a:t>
            </a:r>
            <a:r>
              <a:rPr lang="en-US" sz="2600" dirty="0"/>
              <a:t>feedback on school policies, charter amendments, strategic plans, </a:t>
            </a:r>
            <a:r>
              <a:rPr lang="en-US" sz="2600" dirty="0" smtClean="0"/>
              <a:t>etc.</a:t>
            </a:r>
            <a:endParaRPr lang="en-US" sz="2600" dirty="0"/>
          </a:p>
          <a:p>
            <a:pPr marL="0" lvl="0" indent="0">
              <a:buNone/>
            </a:pPr>
            <a:endParaRPr lang="en-US" dirty="0" smtClean="0"/>
          </a:p>
          <a:p>
            <a:pPr lvl="0"/>
            <a:endParaRPr lang="en-US" dirty="0" smtClean="0"/>
          </a:p>
          <a:p>
            <a:pPr marL="0" indent="0">
              <a:buNone/>
            </a:pPr>
            <a:endParaRPr lang="en-US" dirty="0"/>
          </a:p>
        </p:txBody>
      </p:sp>
    </p:spTree>
    <p:extLst>
      <p:ext uri="{BB962C8B-B14F-4D97-AF65-F5344CB8AC3E}">
        <p14:creationId xmlns:p14="http://schemas.microsoft.com/office/powerpoint/2010/main" val="1128206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en-US" b="1" dirty="0" smtClean="0"/>
          </a:p>
          <a:p>
            <a:pPr marL="0" indent="0" algn="ctr">
              <a:buNone/>
            </a:pPr>
            <a:r>
              <a:rPr lang="en-US" b="1" dirty="0" smtClean="0"/>
              <a:t>Youth-in-Transition/Homeless </a:t>
            </a:r>
            <a:r>
              <a:rPr lang="en-US" b="1" dirty="0"/>
              <a:t>Education</a:t>
            </a:r>
          </a:p>
          <a:p>
            <a:pPr marL="0" indent="0" algn="ctr">
              <a:buNone/>
            </a:pPr>
            <a:r>
              <a:rPr lang="en-US" dirty="0"/>
              <a:t>As part of </a:t>
            </a:r>
            <a:r>
              <a:rPr lang="en-US" dirty="0" smtClean="0"/>
              <a:t>Liberty </a:t>
            </a:r>
            <a:r>
              <a:rPr lang="en-US" dirty="0"/>
              <a:t>receiving Title IA funding</a:t>
            </a:r>
            <a:r>
              <a:rPr lang="en-US" dirty="0" smtClean="0"/>
              <a:t>,</a:t>
            </a:r>
          </a:p>
          <a:p>
            <a:pPr marL="0" indent="0" algn="ctr">
              <a:buNone/>
            </a:pPr>
            <a:r>
              <a:rPr lang="en-US" dirty="0" smtClean="0"/>
              <a:t> </a:t>
            </a:r>
            <a:r>
              <a:rPr lang="en-US" dirty="0"/>
              <a:t>we </a:t>
            </a:r>
            <a:r>
              <a:rPr lang="en-US" dirty="0" smtClean="0"/>
              <a:t>adhere to </a:t>
            </a:r>
          </a:p>
          <a:p>
            <a:pPr marL="0" indent="0" algn="ctr">
              <a:buNone/>
            </a:pPr>
            <a:r>
              <a:rPr lang="en-US" dirty="0" smtClean="0"/>
              <a:t>Title IX-A: Homeless Education requirements </a:t>
            </a:r>
          </a:p>
          <a:p>
            <a:pPr marL="0" indent="0">
              <a:buNone/>
            </a:pPr>
            <a:r>
              <a:rPr lang="en-US" dirty="0" smtClean="0"/>
              <a:t>.</a:t>
            </a:r>
            <a:endParaRPr lang="en-US" dirty="0"/>
          </a:p>
        </p:txBody>
      </p:sp>
    </p:spTree>
    <p:extLst>
      <p:ext uri="{BB962C8B-B14F-4D97-AF65-F5344CB8AC3E}">
        <p14:creationId xmlns:p14="http://schemas.microsoft.com/office/powerpoint/2010/main" val="3054444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n-US" dirty="0"/>
              <a:t>Being </a:t>
            </a:r>
            <a:r>
              <a:rPr lang="en-US" dirty="0" smtClean="0"/>
              <a:t>Homeless or in Transition –  </a:t>
            </a:r>
            <a:endParaRPr lang="en-US" dirty="0"/>
          </a:p>
          <a:p>
            <a:r>
              <a:rPr lang="en-US" dirty="0"/>
              <a:t>For most people, the word “homeless” conjures up stereotypical images of adults, not children or youth in classrooms.  </a:t>
            </a:r>
          </a:p>
          <a:p>
            <a:r>
              <a:rPr lang="en-US" dirty="0" smtClean="0"/>
              <a:t>Initially</a:t>
            </a:r>
            <a:r>
              <a:rPr lang="en-US" dirty="0"/>
              <a:t>, students experiencing homelessness may likely not be recognized as such as they may be staying temporarily with another family, with relatives, or living in motels or campgrounds, etc.</a:t>
            </a:r>
          </a:p>
          <a:p>
            <a:endParaRPr lang="en-US" dirty="0"/>
          </a:p>
        </p:txBody>
      </p:sp>
    </p:spTree>
    <p:extLst>
      <p:ext uri="{BB962C8B-B14F-4D97-AF65-F5344CB8AC3E}">
        <p14:creationId xmlns:p14="http://schemas.microsoft.com/office/powerpoint/2010/main" val="1572465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en-US" dirty="0"/>
              <a:t>McKinney-Vento Act – </a:t>
            </a:r>
          </a:p>
          <a:p>
            <a:r>
              <a:rPr lang="en-US" dirty="0"/>
              <a:t>Ensures all children &amp; youth who are </a:t>
            </a:r>
            <a:r>
              <a:rPr lang="en-US" dirty="0" smtClean="0"/>
              <a:t>in transition or homeless </a:t>
            </a:r>
            <a:r>
              <a:rPr lang="en-US" dirty="0"/>
              <a:t>receive a free, appropriate public education and are given meaningful opportunities to succeed in our schools.</a:t>
            </a:r>
          </a:p>
          <a:p>
            <a:r>
              <a:rPr lang="en-US" dirty="0"/>
              <a:t>Our school ensures that children and youth who are homeless/in transition are free from discrimination, segregation, and harassment.</a:t>
            </a:r>
          </a:p>
          <a:p>
            <a:endParaRPr lang="en-US" dirty="0"/>
          </a:p>
        </p:txBody>
      </p:sp>
    </p:spTree>
    <p:extLst>
      <p:ext uri="{BB962C8B-B14F-4D97-AF65-F5344CB8AC3E}">
        <p14:creationId xmlns:p14="http://schemas.microsoft.com/office/powerpoint/2010/main" val="3516858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buNone/>
            </a:pPr>
            <a:r>
              <a:rPr lang="en-US" dirty="0" smtClean="0"/>
              <a:t>Youth-in-Transition </a:t>
            </a:r>
            <a:r>
              <a:rPr lang="en-US" dirty="0"/>
              <a:t>Definition –</a:t>
            </a:r>
          </a:p>
          <a:p>
            <a:pPr marL="0" indent="0" algn="ctr">
              <a:buNone/>
            </a:pPr>
            <a:r>
              <a:rPr lang="en-US" dirty="0"/>
              <a:t>Children and youth in </a:t>
            </a:r>
            <a:r>
              <a:rPr lang="en-US" dirty="0" smtClean="0"/>
              <a:t>transition or homeless </a:t>
            </a:r>
            <a:r>
              <a:rPr lang="en-US" dirty="0"/>
              <a:t>mean children and youth who are otherwise legally entitled to or eligible for a free public education, including preschool, and who lack a fixed, regular, and adequate nighttime residence.</a:t>
            </a:r>
          </a:p>
          <a:p>
            <a:endParaRPr lang="en-US" dirty="0"/>
          </a:p>
        </p:txBody>
      </p:sp>
    </p:spTree>
    <p:extLst>
      <p:ext uri="{BB962C8B-B14F-4D97-AF65-F5344CB8AC3E}">
        <p14:creationId xmlns:p14="http://schemas.microsoft.com/office/powerpoint/2010/main" val="1566556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marL="0" indent="0">
              <a:buNone/>
            </a:pPr>
            <a:r>
              <a:rPr lang="en-US" sz="3800" dirty="0" smtClean="0"/>
              <a:t>Children </a:t>
            </a:r>
            <a:r>
              <a:rPr lang="en-US" sz="3800" dirty="0"/>
              <a:t>and youth who </a:t>
            </a:r>
            <a:r>
              <a:rPr lang="en-US" sz="3800" dirty="0" smtClean="0"/>
              <a:t>are in transition are most often in one of these situations </a:t>
            </a:r>
            <a:r>
              <a:rPr lang="en-US" sz="3800" dirty="0"/>
              <a:t>–</a:t>
            </a:r>
          </a:p>
          <a:p>
            <a:r>
              <a:rPr lang="en-US" dirty="0"/>
              <a:t>Sharing housing w/others due to loss of housing, economic hardship, or a similar reason</a:t>
            </a:r>
          </a:p>
          <a:p>
            <a:r>
              <a:rPr lang="en-US" dirty="0"/>
              <a:t>Living in motels, hotels, campgrounds, or trailer parks due to a lack of alternative adequate accommodations</a:t>
            </a:r>
          </a:p>
          <a:p>
            <a:r>
              <a:rPr lang="en-US" dirty="0"/>
              <a:t>Living in emergency or transitional shelters</a:t>
            </a:r>
          </a:p>
          <a:p>
            <a:r>
              <a:rPr lang="en-US" dirty="0"/>
              <a:t>Abandoned in hospitals</a:t>
            </a:r>
          </a:p>
          <a:p>
            <a:r>
              <a:rPr lang="en-US" dirty="0"/>
              <a:t>Awaiting placement in foster care</a:t>
            </a:r>
          </a:p>
          <a:p>
            <a:r>
              <a:rPr lang="en-US" dirty="0"/>
              <a:t>In a primary nighttime residence that is a private or public place not designed for or ordinarily used as a regular sleeping accommodation for human beings</a:t>
            </a:r>
          </a:p>
          <a:p>
            <a:r>
              <a:rPr lang="en-US" dirty="0"/>
              <a:t>Living in a car, park, public space, abandoned building, substandard housing, bus or train station, or similar setting</a:t>
            </a:r>
          </a:p>
          <a:p>
            <a:r>
              <a:rPr lang="en-US" dirty="0"/>
              <a:t>Migratory and living in a situation described above.</a:t>
            </a:r>
          </a:p>
          <a:p>
            <a:endParaRPr lang="en-US" dirty="0"/>
          </a:p>
        </p:txBody>
      </p:sp>
    </p:spTree>
    <p:extLst>
      <p:ext uri="{BB962C8B-B14F-4D97-AF65-F5344CB8AC3E}">
        <p14:creationId xmlns:p14="http://schemas.microsoft.com/office/powerpoint/2010/main" val="42034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buNone/>
            </a:pPr>
            <a:r>
              <a:rPr lang="en-US" dirty="0"/>
              <a:t>How long does </a:t>
            </a:r>
            <a:r>
              <a:rPr lang="en-US" dirty="0" smtClean="0"/>
              <a:t>a </a:t>
            </a:r>
            <a:r>
              <a:rPr lang="en-US" dirty="0"/>
              <a:t>school consider a child </a:t>
            </a:r>
            <a:r>
              <a:rPr lang="en-US" dirty="0" smtClean="0"/>
              <a:t>in transition </a:t>
            </a:r>
            <a:r>
              <a:rPr lang="en-US" dirty="0"/>
              <a:t>once he/she has been </a:t>
            </a:r>
            <a:r>
              <a:rPr lang="en-US" dirty="0" smtClean="0"/>
              <a:t>deemed as such?</a:t>
            </a:r>
            <a:endParaRPr lang="en-US" dirty="0"/>
          </a:p>
          <a:p>
            <a:r>
              <a:rPr lang="en-US" dirty="0"/>
              <a:t>A child or youth will be considered </a:t>
            </a:r>
            <a:r>
              <a:rPr lang="en-US" dirty="0" smtClean="0"/>
              <a:t>in transition </a:t>
            </a:r>
            <a:r>
              <a:rPr lang="en-US" dirty="0"/>
              <a:t>for as long as he or she is in one of the living situations described. These determinations are made on a case-by-case basis.</a:t>
            </a:r>
          </a:p>
          <a:p>
            <a:r>
              <a:rPr lang="en-US" dirty="0"/>
              <a:t>The homeless/transitional status is reviewed </a:t>
            </a:r>
            <a:r>
              <a:rPr lang="en-US" dirty="0" smtClean="0"/>
              <a:t>annually with </a:t>
            </a:r>
            <a:r>
              <a:rPr lang="en-US" dirty="0"/>
              <a:t>the </a:t>
            </a:r>
            <a:r>
              <a:rPr lang="en-US" dirty="0" smtClean="0"/>
              <a:t>parents/guardians &amp; student, if necessary.</a:t>
            </a:r>
            <a:endParaRPr lang="en-US" dirty="0"/>
          </a:p>
          <a:p>
            <a:endParaRPr lang="en-US" dirty="0"/>
          </a:p>
        </p:txBody>
      </p:sp>
    </p:spTree>
    <p:extLst>
      <p:ext uri="{BB962C8B-B14F-4D97-AF65-F5344CB8AC3E}">
        <p14:creationId xmlns:p14="http://schemas.microsoft.com/office/powerpoint/2010/main" val="892373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buNone/>
            </a:pPr>
            <a:r>
              <a:rPr lang="en-US" dirty="0"/>
              <a:t>Who are </a:t>
            </a:r>
            <a:r>
              <a:rPr lang="en-US" i="1" dirty="0"/>
              <a:t>Unaccompanied</a:t>
            </a:r>
            <a:r>
              <a:rPr lang="en-US" dirty="0"/>
              <a:t> Youth?</a:t>
            </a:r>
          </a:p>
          <a:p>
            <a:pPr marL="0" indent="0" algn="ctr">
              <a:buNone/>
            </a:pPr>
            <a:r>
              <a:rPr lang="en-US" dirty="0"/>
              <a:t>Unaccompanied youth are those not in the physical custody of a parent or guardian, and who meet the definition of </a:t>
            </a:r>
            <a:r>
              <a:rPr lang="en-US" dirty="0" smtClean="0"/>
              <a:t>homeless. </a:t>
            </a:r>
            <a:endParaRPr lang="en-US" dirty="0"/>
          </a:p>
        </p:txBody>
      </p:sp>
    </p:spTree>
    <p:extLst>
      <p:ext uri="{BB962C8B-B14F-4D97-AF65-F5344CB8AC3E}">
        <p14:creationId xmlns:p14="http://schemas.microsoft.com/office/powerpoint/2010/main" val="1401041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62500" lnSpcReduction="20000"/>
          </a:bodyPr>
          <a:lstStyle/>
          <a:p>
            <a:pPr marL="0" indent="0">
              <a:buNone/>
            </a:pPr>
            <a:r>
              <a:rPr lang="en-US" sz="3400" dirty="0"/>
              <a:t>What </a:t>
            </a:r>
            <a:r>
              <a:rPr lang="en-US" sz="3400" dirty="0" smtClean="0"/>
              <a:t>services </a:t>
            </a:r>
            <a:r>
              <a:rPr lang="en-US" sz="3400" dirty="0"/>
              <a:t>are provided to children &amp; youth who are </a:t>
            </a:r>
            <a:r>
              <a:rPr lang="en-US" sz="3400" dirty="0" smtClean="0"/>
              <a:t>in </a:t>
            </a:r>
            <a:r>
              <a:rPr lang="en-US" sz="3400" dirty="0"/>
              <a:t>transition?</a:t>
            </a:r>
          </a:p>
          <a:p>
            <a:pPr marL="0" indent="0">
              <a:buNone/>
            </a:pPr>
            <a:r>
              <a:rPr lang="en-US" dirty="0" smtClean="0"/>
              <a:t>   Children </a:t>
            </a:r>
            <a:r>
              <a:rPr lang="en-US" dirty="0"/>
              <a:t>&amp; Youth in these situations will be provided services comparable to services offered to other students, including:</a:t>
            </a:r>
          </a:p>
          <a:p>
            <a:pPr lvl="0"/>
            <a:r>
              <a:rPr lang="en-US" dirty="0"/>
              <a:t>Transportation </a:t>
            </a:r>
            <a:r>
              <a:rPr lang="en-US" dirty="0" smtClean="0"/>
              <a:t> - coordinated w/school’s homeless liaison</a:t>
            </a:r>
            <a:endParaRPr lang="en-US" dirty="0"/>
          </a:p>
          <a:p>
            <a:pPr lvl="0"/>
            <a:r>
              <a:rPr lang="en-US" dirty="0"/>
              <a:t>Title I, Part A services - Children and youth in transition are automatically eligible for Title IA services</a:t>
            </a:r>
          </a:p>
          <a:p>
            <a:pPr lvl="0"/>
            <a:r>
              <a:rPr lang="en-US" dirty="0"/>
              <a:t>Educational services for which the student meets eligibility criteria, including special education and related services and programs</a:t>
            </a:r>
          </a:p>
          <a:p>
            <a:pPr lvl="0"/>
            <a:r>
              <a:rPr lang="en-US" dirty="0"/>
              <a:t>Before- and after-school programs when offered</a:t>
            </a:r>
          </a:p>
          <a:p>
            <a:r>
              <a:rPr lang="en-US" dirty="0"/>
              <a:t>Free meals </a:t>
            </a:r>
            <a:r>
              <a:rPr lang="en-US" dirty="0" smtClean="0"/>
              <a:t>at school - </a:t>
            </a:r>
            <a:r>
              <a:rPr lang="en-US" dirty="0"/>
              <a:t>On the day a </a:t>
            </a:r>
            <a:r>
              <a:rPr lang="en-US" dirty="0" smtClean="0"/>
              <a:t>child/youth who is homeless or in </a:t>
            </a:r>
            <a:r>
              <a:rPr lang="en-US" dirty="0"/>
              <a:t>transition enrolls in </a:t>
            </a:r>
            <a:r>
              <a:rPr lang="en-US" dirty="0" smtClean="0"/>
              <a:t>school, </a:t>
            </a:r>
            <a:r>
              <a:rPr lang="en-US" dirty="0"/>
              <a:t>or is determined homeless/in </a:t>
            </a:r>
            <a:r>
              <a:rPr lang="en-US" dirty="0" smtClean="0"/>
              <a:t>transition while already attending the school, </a:t>
            </a:r>
            <a:r>
              <a:rPr lang="en-US" dirty="0"/>
              <a:t>the homeless liaison will notify the </a:t>
            </a:r>
            <a:r>
              <a:rPr lang="en-US" dirty="0" smtClean="0"/>
              <a:t>food service </a:t>
            </a:r>
            <a:r>
              <a:rPr lang="en-US" dirty="0"/>
              <a:t>manager. No paperwork is required on the part of the student or parent/guardian.</a:t>
            </a:r>
          </a:p>
        </p:txBody>
      </p:sp>
    </p:spTree>
    <p:extLst>
      <p:ext uri="{BB962C8B-B14F-4D97-AF65-F5344CB8AC3E}">
        <p14:creationId xmlns:p14="http://schemas.microsoft.com/office/powerpoint/2010/main" val="265835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smtClean="0"/>
              <a:t>Liberty Title IA </a:t>
            </a:r>
            <a:br>
              <a:rPr lang="en-US" dirty="0" smtClean="0"/>
            </a:br>
            <a:r>
              <a:rPr lang="en-US" dirty="0" smtClean="0"/>
              <a:t>Parent Information Sharing</a:t>
            </a:r>
            <a:endParaRPr lang="en-US" dirty="0"/>
          </a:p>
        </p:txBody>
      </p:sp>
      <p:sp>
        <p:nvSpPr>
          <p:cNvPr id="3" name="Content Placeholder 2"/>
          <p:cNvSpPr>
            <a:spLocks noGrp="1"/>
          </p:cNvSpPr>
          <p:nvPr>
            <p:ph idx="1"/>
          </p:nvPr>
        </p:nvSpPr>
        <p:spPr>
          <a:solidFill>
            <a:schemeClr val="bg2">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dirty="0"/>
              <a:t>Parents &amp; Guardians – </a:t>
            </a:r>
          </a:p>
          <a:p>
            <a:pPr marL="0" indent="0" algn="ctr">
              <a:buNone/>
            </a:pPr>
            <a:r>
              <a:rPr lang="en-US" dirty="0"/>
              <a:t> As we begin a new school year, thank you </a:t>
            </a:r>
            <a:r>
              <a:rPr lang="en-US" dirty="0">
                <a:solidFill>
                  <a:schemeClr val="bg1"/>
                </a:solidFill>
              </a:rPr>
              <a:t>for taking the time to view our annual </a:t>
            </a:r>
          </a:p>
          <a:p>
            <a:pPr marL="0" indent="0" algn="ctr">
              <a:buNone/>
            </a:pPr>
            <a:r>
              <a:rPr lang="en-US" dirty="0">
                <a:solidFill>
                  <a:schemeClr val="bg1"/>
                </a:solidFill>
              </a:rPr>
              <a:t>Parent Title IA/Youth-in-Transition </a:t>
            </a:r>
          </a:p>
          <a:p>
            <a:pPr marL="0" indent="0" algn="ctr">
              <a:buNone/>
            </a:pPr>
            <a:r>
              <a:rPr lang="en-US" dirty="0">
                <a:solidFill>
                  <a:schemeClr val="bg1"/>
                </a:solidFill>
              </a:rPr>
              <a:t>Meeting &amp; Information Sharing presentation.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98608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r>
              <a:rPr lang="en-US" sz="2800" dirty="0" smtClean="0"/>
              <a:t>Additional Information &amp; Resources:</a:t>
            </a:r>
          </a:p>
          <a:p>
            <a:pPr marL="0" indent="0" algn="ctr">
              <a:buNone/>
            </a:pPr>
            <a:r>
              <a:rPr lang="en-US" sz="2800" b="1" dirty="0" smtClean="0"/>
              <a:t>Liberty Youth-in-Transition Liaison: Mrs. </a:t>
            </a:r>
            <a:r>
              <a:rPr lang="en-US" sz="2800" b="1" dirty="0" err="1" smtClean="0"/>
              <a:t>O’Donahue</a:t>
            </a:r>
            <a:endParaRPr lang="en-US" sz="2800" b="1" dirty="0"/>
          </a:p>
          <a:p>
            <a:pPr marL="0" indent="0" algn="ctr">
              <a:buNone/>
            </a:pPr>
            <a:r>
              <a:rPr lang="en-US" sz="2800" dirty="0" smtClean="0"/>
              <a:t>	</a:t>
            </a:r>
            <a:r>
              <a:rPr lang="en-US" sz="2400" dirty="0" smtClean="0"/>
              <a:t>If you are experiencing a homeless/in-transition situation, Mrs. O’Donahue will meet with you to discuss and determine eligibility, as </a:t>
            </a:r>
            <a:r>
              <a:rPr lang="en-US" sz="2400" dirty="0"/>
              <a:t>well as share helpful resources available to students and families at school and in the community.</a:t>
            </a:r>
          </a:p>
          <a:p>
            <a:pPr marL="0" indent="0" algn="ctr">
              <a:buNone/>
            </a:pPr>
            <a:r>
              <a:rPr lang="en-US" sz="2400" dirty="0" smtClean="0"/>
              <a:t> Call or email the school office to arrange a meeting.</a:t>
            </a:r>
          </a:p>
          <a:p>
            <a:pPr marL="0" indent="0" algn="ctr">
              <a:buNone/>
            </a:pPr>
            <a:r>
              <a:rPr lang="en-US" sz="2400" dirty="0" smtClean="0"/>
              <a:t>208-466-7952</a:t>
            </a:r>
          </a:p>
          <a:p>
            <a:pPr marL="0" indent="0" algn="ctr">
              <a:buNone/>
            </a:pPr>
            <a:r>
              <a:rPr lang="en-US" sz="2400" dirty="0" smtClean="0">
                <a:hlinkClick r:id="rId2"/>
              </a:rPr>
              <a:t>office@libertycharterschool.com</a:t>
            </a:r>
            <a:endParaRPr lang="en-US" sz="2400" dirty="0" smtClean="0"/>
          </a:p>
          <a:p>
            <a:pPr marL="0" indent="0" algn="ctr">
              <a:buNone/>
            </a:pPr>
            <a:endParaRPr lang="en-US" sz="2400" dirty="0" smtClean="0"/>
          </a:p>
          <a:p>
            <a:pPr marL="0" indent="0" algn="ctr">
              <a:buNone/>
            </a:pPr>
            <a:endParaRPr lang="en-US" sz="2800" dirty="0" smtClean="0"/>
          </a:p>
          <a:p>
            <a:pPr marL="0" indent="0">
              <a:buNone/>
            </a:pPr>
            <a:endParaRPr lang="en-US" sz="2800" dirty="0"/>
          </a:p>
        </p:txBody>
      </p:sp>
    </p:spTree>
    <p:extLst>
      <p:ext uri="{BB962C8B-B14F-4D97-AF65-F5344CB8AC3E}">
        <p14:creationId xmlns:p14="http://schemas.microsoft.com/office/powerpoint/2010/main" val="3322435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en-US" sz="2400" i="1" dirty="0" smtClean="0"/>
              <a:t>Additional Information &amp; Resources, continued...</a:t>
            </a:r>
            <a:endParaRPr lang="en-US" sz="2400" dirty="0"/>
          </a:p>
          <a:p>
            <a:pPr marL="0" indent="0">
              <a:buNone/>
            </a:pPr>
            <a:endParaRPr lang="en-US" sz="2800" dirty="0" smtClean="0"/>
          </a:p>
          <a:p>
            <a:pPr marL="0" indent="0">
              <a:buNone/>
            </a:pPr>
            <a:r>
              <a:rPr lang="en-US" dirty="0" smtClean="0"/>
              <a:t>Brochure:</a:t>
            </a:r>
          </a:p>
          <a:p>
            <a:pPr marL="0" indent="0" algn="ctr">
              <a:lnSpc>
                <a:spcPct val="110000"/>
              </a:lnSpc>
              <a:spcBef>
                <a:spcPts val="0"/>
              </a:spcBef>
              <a:buNone/>
            </a:pPr>
            <a:r>
              <a:rPr lang="en-US" i="1" dirty="0" smtClean="0"/>
              <a:t>When Help is Needed Beyond the Classroom</a:t>
            </a:r>
          </a:p>
          <a:p>
            <a:pPr marL="0" indent="0" algn="ctr">
              <a:lnSpc>
                <a:spcPct val="110000"/>
              </a:lnSpc>
              <a:spcBef>
                <a:spcPts val="0"/>
              </a:spcBef>
              <a:buNone/>
            </a:pPr>
            <a:r>
              <a:rPr lang="en-US" i="1" dirty="0" smtClean="0"/>
              <a:t> </a:t>
            </a:r>
            <a:r>
              <a:rPr lang="en-US" sz="2400" dirty="0" smtClean="0"/>
              <a:t>Assistance for Liberty Families </a:t>
            </a:r>
            <a:r>
              <a:rPr lang="en-US" sz="2400" dirty="0"/>
              <a:t>E</a:t>
            </a:r>
            <a:r>
              <a:rPr lang="en-US" sz="2400" dirty="0" smtClean="0"/>
              <a:t>xperiencing Economic Transition or Homelessness </a:t>
            </a:r>
          </a:p>
          <a:p>
            <a:pPr marL="0" indent="0" algn="ctr">
              <a:buNone/>
            </a:pPr>
            <a:endParaRPr lang="en-US" sz="2400" dirty="0" smtClean="0"/>
          </a:p>
          <a:p>
            <a:pPr marL="0" indent="0" algn="ctr">
              <a:buNone/>
            </a:pPr>
            <a:r>
              <a:rPr lang="en-US" sz="2400" dirty="0" smtClean="0"/>
              <a:t>Copies available on the school website, </a:t>
            </a:r>
            <a:r>
              <a:rPr lang="en-US" sz="2400" dirty="0" smtClean="0">
                <a:hlinkClick r:id="rId2"/>
              </a:rPr>
              <a:t>www.libertycharterschool.com</a:t>
            </a:r>
            <a:r>
              <a:rPr lang="en-US" sz="2400" dirty="0" smtClean="0"/>
              <a:t>,  under the Parent Notices &amp; Involvement tab, or at the school’s front office.</a:t>
            </a:r>
          </a:p>
          <a:p>
            <a:pPr marL="0" indent="0" algn="ctr">
              <a:buNone/>
            </a:pPr>
            <a:r>
              <a:rPr lang="en-US" sz="2400" dirty="0"/>
              <a:t>If a parent or guardian in the home needs school information translated into another language, please let us know by calling or emailing the school office</a:t>
            </a:r>
          </a:p>
          <a:p>
            <a:pPr marL="0" indent="0" algn="ctr">
              <a:buNone/>
            </a:pPr>
            <a:r>
              <a:rPr lang="en-US" sz="2400" dirty="0" smtClean="0"/>
              <a:t>208-466-7952</a:t>
            </a:r>
            <a:endParaRPr lang="en-US" sz="2400" dirty="0"/>
          </a:p>
          <a:p>
            <a:pPr marL="0" indent="0" algn="ctr">
              <a:buNone/>
            </a:pPr>
            <a:r>
              <a:rPr lang="en-US" sz="2400" dirty="0" smtClean="0">
                <a:hlinkClick r:id="rId3"/>
              </a:rPr>
              <a:t>office@libertycharterschool.net</a:t>
            </a:r>
            <a:r>
              <a:rPr lang="en-US" sz="2400" dirty="0" smtClean="0"/>
              <a:t> </a:t>
            </a:r>
            <a:endParaRPr lang="en-US" sz="2400" dirty="0"/>
          </a:p>
          <a:p>
            <a:pPr marL="0" indent="0" algn="ctr">
              <a:buNone/>
            </a:pPr>
            <a:endParaRPr lang="en-US" sz="2400" dirty="0" smtClean="0"/>
          </a:p>
          <a:p>
            <a:pPr marL="0" indent="0">
              <a:buNone/>
            </a:pPr>
            <a:endParaRPr lang="en-US" dirty="0" smtClean="0"/>
          </a:p>
          <a:p>
            <a:endParaRPr lang="en-US" dirty="0"/>
          </a:p>
        </p:txBody>
      </p:sp>
    </p:spTree>
    <p:extLst>
      <p:ext uri="{BB962C8B-B14F-4D97-AF65-F5344CB8AC3E}">
        <p14:creationId xmlns:p14="http://schemas.microsoft.com/office/powerpoint/2010/main" val="1269153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Rectangle 2"/>
          <p:cNvSpPr/>
          <p:nvPr/>
        </p:nvSpPr>
        <p:spPr>
          <a:xfrm>
            <a:off x="685800" y="2367170"/>
            <a:ext cx="7848600" cy="3539430"/>
          </a:xfrm>
          <a:prstGeom prst="rect">
            <a:avLst/>
          </a:prstGeom>
          <a:solidFill>
            <a:schemeClr val="bg2">
              <a:lumMod val="60000"/>
              <a:lumOff val="40000"/>
            </a:schemeClr>
          </a:solidFill>
        </p:spPr>
        <p:txBody>
          <a:bodyPr wrap="square">
            <a:spAutoFit/>
          </a:bodyPr>
          <a:lstStyle/>
          <a:p>
            <a:pPr algn="ctr"/>
            <a:r>
              <a:rPr lang="en-US" sz="3200" b="1" dirty="0" smtClean="0"/>
              <a:t>Find Help Idaho</a:t>
            </a:r>
            <a:endParaRPr lang="en-US" sz="3200" b="1" dirty="0"/>
          </a:p>
          <a:p>
            <a:pPr algn="ctr"/>
            <a:r>
              <a:rPr lang="en-US" sz="3200" dirty="0"/>
              <a:t> The website, </a:t>
            </a:r>
            <a:r>
              <a:rPr lang="en-US" sz="3200" u="sng" dirty="0">
                <a:hlinkClick r:id="rId2"/>
              </a:rPr>
              <a:t>www.findhelpidaho.org</a:t>
            </a:r>
            <a:r>
              <a:rPr lang="en-US" sz="3200" dirty="0"/>
              <a:t>, helps those needing to connect to various supports in our community. Financial assistance, food pantries, medical care, and other free or reduced cost help can be accessed by visiting and entering your zip code. </a:t>
            </a:r>
          </a:p>
        </p:txBody>
      </p:sp>
    </p:spTree>
    <p:extLst>
      <p:ext uri="{BB962C8B-B14F-4D97-AF65-F5344CB8AC3E}">
        <p14:creationId xmlns:p14="http://schemas.microsoft.com/office/powerpoint/2010/main" val="283483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a:solidFill>
            <a:schemeClr val="bg2">
              <a:lumMod val="20000"/>
              <a:lumOff val="80000"/>
            </a:schemeClr>
          </a:solidFill>
        </p:spPr>
        <p:txBody>
          <a:bodyPr>
            <a:normAutofit fontScale="62500" lnSpcReduction="20000"/>
          </a:bodyPr>
          <a:lstStyle/>
          <a:p>
            <a:pPr marL="0" indent="0">
              <a:buNone/>
            </a:pPr>
            <a:r>
              <a:rPr lang="en-US" sz="3600" i="1" dirty="0" smtClean="0">
                <a:solidFill>
                  <a:schemeClr val="bg1"/>
                </a:solidFill>
              </a:rPr>
              <a:t>Additional Information  &amp; Resources, continued</a:t>
            </a:r>
            <a:r>
              <a:rPr lang="en-US" sz="3400" b="1" i="1" dirty="0" smtClean="0">
                <a:solidFill>
                  <a:schemeClr val="bg1"/>
                </a:solidFill>
              </a:rPr>
              <a:t>…</a:t>
            </a:r>
          </a:p>
          <a:p>
            <a:pPr marL="0" indent="0">
              <a:buNone/>
            </a:pPr>
            <a:endParaRPr lang="en-US" sz="3400" b="1" dirty="0" smtClean="0">
              <a:solidFill>
                <a:schemeClr val="bg1"/>
              </a:solidFill>
            </a:endParaRPr>
          </a:p>
          <a:p>
            <a:pPr marL="0" indent="0">
              <a:buNone/>
            </a:pPr>
            <a:r>
              <a:rPr lang="en-US" sz="3400" b="1" dirty="0" smtClean="0">
                <a:solidFill>
                  <a:schemeClr val="bg1"/>
                </a:solidFill>
              </a:rPr>
              <a:t>Idaho’s </a:t>
            </a:r>
            <a:r>
              <a:rPr lang="en-US" sz="3400" b="1" dirty="0">
                <a:solidFill>
                  <a:schemeClr val="bg1"/>
                </a:solidFill>
              </a:rPr>
              <a:t>Homelessness response system: </a:t>
            </a:r>
            <a:endParaRPr lang="en-US" sz="3400" b="1" dirty="0" smtClean="0">
              <a:solidFill>
                <a:schemeClr val="bg1"/>
              </a:solidFill>
            </a:endParaRPr>
          </a:p>
          <a:p>
            <a:pPr marL="0" indent="0">
              <a:buNone/>
            </a:pPr>
            <a:r>
              <a:rPr lang="en-US" dirty="0" smtClean="0">
                <a:solidFill>
                  <a:schemeClr val="bg1"/>
                </a:solidFill>
              </a:rPr>
              <a:t>     Idaho </a:t>
            </a:r>
            <a:r>
              <a:rPr lang="en-US" dirty="0">
                <a:solidFill>
                  <a:schemeClr val="bg1"/>
                </a:solidFill>
              </a:rPr>
              <a:t>has a standardized approach to homelessness response to address the needs of those experiencing a housing crisis, to help them gain access to programs &amp; services, and to ensure those experiencing or at risk of homelessness that are seeking long-term housing solutions have consistent access to housing resources</a:t>
            </a:r>
            <a:r>
              <a:rPr lang="en-US" dirty="0" smtClean="0">
                <a:solidFill>
                  <a:schemeClr val="bg1"/>
                </a:solidFill>
              </a:rPr>
              <a:t>.</a:t>
            </a:r>
          </a:p>
          <a:p>
            <a:pPr marL="0" indent="0">
              <a:buNone/>
            </a:pPr>
            <a:r>
              <a:rPr lang="en-US" dirty="0">
                <a:solidFill>
                  <a:schemeClr val="bg1"/>
                </a:solidFill>
              </a:rPr>
              <a:t> </a:t>
            </a:r>
            <a:r>
              <a:rPr lang="en-US" dirty="0" smtClean="0">
                <a:solidFill>
                  <a:schemeClr val="bg1"/>
                </a:solidFill>
              </a:rPr>
              <a:t>   </a:t>
            </a:r>
            <a:r>
              <a:rPr lang="en-US" dirty="0">
                <a:solidFill>
                  <a:schemeClr val="bg1"/>
                </a:solidFill>
              </a:rPr>
              <a:t>In particular, individuals in need of housing assistance now have one, regional access point to work with -- for the Nampa area this is the </a:t>
            </a:r>
            <a:r>
              <a:rPr lang="en-US" b="1" dirty="0">
                <a:solidFill>
                  <a:schemeClr val="bg1"/>
                </a:solidFill>
              </a:rPr>
              <a:t>Salvation Army, 403 12th Ave S, Nampa, 208-467-6586</a:t>
            </a:r>
            <a:r>
              <a:rPr lang="en-US" dirty="0">
                <a:solidFill>
                  <a:schemeClr val="bg1"/>
                </a:solidFill>
              </a:rPr>
              <a:t>. Those in need of immediate shelter should continue to access emergency shelters, such as </a:t>
            </a:r>
            <a:r>
              <a:rPr lang="en-US" b="1" dirty="0">
                <a:solidFill>
                  <a:schemeClr val="bg1"/>
                </a:solidFill>
              </a:rPr>
              <a:t>Nampa's Valley Women &amp; Children’s Shelter</a:t>
            </a:r>
            <a:r>
              <a:rPr lang="en-US" b="1">
                <a:solidFill>
                  <a:schemeClr val="bg1"/>
                </a:solidFill>
              </a:rPr>
              <a:t>, </a:t>
            </a:r>
            <a:r>
              <a:rPr lang="en-US" b="1" smtClean="0">
                <a:solidFill>
                  <a:schemeClr val="bg1"/>
                </a:solidFill>
              </a:rPr>
              <a:t>208-475-0725</a:t>
            </a:r>
            <a:r>
              <a:rPr lang="en-US" smtClean="0">
                <a:solidFill>
                  <a:schemeClr val="bg1"/>
                </a:solidFill>
              </a:rPr>
              <a:t>.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  The </a:t>
            </a:r>
            <a:r>
              <a:rPr lang="en-US" dirty="0">
                <a:solidFill>
                  <a:schemeClr val="bg1"/>
                </a:solidFill>
              </a:rPr>
              <a:t>school’s homeless </a:t>
            </a:r>
            <a:r>
              <a:rPr lang="en-US" dirty="0" smtClean="0">
                <a:solidFill>
                  <a:schemeClr val="bg1"/>
                </a:solidFill>
              </a:rPr>
              <a:t>liaison, Mrs. </a:t>
            </a:r>
            <a:r>
              <a:rPr lang="en-US" dirty="0" err="1" smtClean="0">
                <a:solidFill>
                  <a:schemeClr val="bg1"/>
                </a:solidFill>
              </a:rPr>
              <a:t>O’Donahue</a:t>
            </a:r>
            <a:r>
              <a:rPr lang="en-US" dirty="0" smtClean="0">
                <a:solidFill>
                  <a:schemeClr val="bg1"/>
                </a:solidFill>
              </a:rPr>
              <a:t>, </a:t>
            </a:r>
            <a:r>
              <a:rPr lang="en-US" dirty="0">
                <a:solidFill>
                  <a:schemeClr val="bg1"/>
                </a:solidFill>
              </a:rPr>
              <a:t>is also available to assist in sharing &amp; coordinating these resources. Contact the school office if you’re in need of such assistance. </a:t>
            </a:r>
          </a:p>
        </p:txBody>
      </p:sp>
    </p:spTree>
    <p:extLst>
      <p:ext uri="{BB962C8B-B14F-4D97-AF65-F5344CB8AC3E}">
        <p14:creationId xmlns:p14="http://schemas.microsoft.com/office/powerpoint/2010/main" val="36792240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en-US" sz="2200" i="1" dirty="0" smtClean="0"/>
              <a:t>Additional Information &amp; Resources, continued - </a:t>
            </a:r>
          </a:p>
          <a:p>
            <a:pPr marL="0" indent="0" algn="ctr">
              <a:buNone/>
            </a:pPr>
            <a:r>
              <a:rPr lang="en-US" sz="2800" dirty="0"/>
              <a:t>W</a:t>
            </a:r>
            <a:r>
              <a:rPr lang="en-US" sz="2800" dirty="0" smtClean="0"/>
              <a:t>e </a:t>
            </a:r>
            <a:r>
              <a:rPr lang="en-US" sz="2800" dirty="0"/>
              <a:t>invite parents to visit the school’s website </a:t>
            </a:r>
            <a:r>
              <a:rPr lang="en-US" sz="2800" u="sng" dirty="0" smtClean="0">
                <a:hlinkClick r:id="rId2"/>
              </a:rPr>
              <a:t>www.libertycharterschool.com</a:t>
            </a:r>
            <a:endParaRPr lang="en-US" sz="2800" u="sng" dirty="0" smtClean="0"/>
          </a:p>
          <a:p>
            <a:pPr marL="0" lvl="0" indent="0" algn="ctr">
              <a:buNone/>
            </a:pPr>
            <a:r>
              <a:rPr lang="en-US" sz="2800" dirty="0" smtClean="0"/>
              <a:t> </a:t>
            </a:r>
            <a:r>
              <a:rPr lang="en-US" sz="2800" dirty="0"/>
              <a:t>to review and provide comment, if they’d like, on </a:t>
            </a:r>
            <a:r>
              <a:rPr lang="en-US" sz="2800" dirty="0" smtClean="0"/>
              <a:t>the Parent </a:t>
            </a:r>
            <a:r>
              <a:rPr lang="en-US" sz="2800" dirty="0"/>
              <a:t>&amp; Family Engagement </a:t>
            </a:r>
            <a:r>
              <a:rPr lang="en-US" sz="2800" dirty="0" smtClean="0"/>
              <a:t>Policy, located under the School Information/School Policies tabs.</a:t>
            </a:r>
          </a:p>
          <a:p>
            <a:pPr marL="0" lvl="0" indent="0">
              <a:buNone/>
            </a:pPr>
            <a:endParaRPr lang="en-US" sz="2800" dirty="0"/>
          </a:p>
          <a:p>
            <a:pPr marL="0" indent="0" algn="ctr">
              <a:buNone/>
            </a:pPr>
            <a:r>
              <a:rPr lang="en-US" sz="2200" dirty="0"/>
              <a:t>If you do not have access to the website, parents may request hard copies by </a:t>
            </a:r>
            <a:r>
              <a:rPr lang="en-US" sz="2200" dirty="0" smtClean="0"/>
              <a:t>stopping by the office, calling </a:t>
            </a:r>
            <a:r>
              <a:rPr lang="en-US" sz="2200" dirty="0"/>
              <a:t>the school </a:t>
            </a:r>
            <a:r>
              <a:rPr lang="en-US" sz="2200" dirty="0" smtClean="0"/>
              <a:t>at 208-466-7952, </a:t>
            </a:r>
            <a:r>
              <a:rPr lang="en-US" sz="2200" dirty="0"/>
              <a:t>or </a:t>
            </a:r>
            <a:r>
              <a:rPr lang="en-US" sz="2200" dirty="0" smtClean="0"/>
              <a:t>emailing </a:t>
            </a:r>
            <a:r>
              <a:rPr lang="en-US" sz="2200" u="sng" dirty="0" smtClean="0">
                <a:hlinkClick r:id="rId3"/>
              </a:rPr>
              <a:t>office@libertycharterschool.com</a:t>
            </a:r>
            <a:r>
              <a:rPr lang="en-US" sz="2200" dirty="0" smtClean="0"/>
              <a:t>. Comments </a:t>
            </a:r>
            <a:r>
              <a:rPr lang="en-US" sz="2200" dirty="0"/>
              <a:t>can </a:t>
            </a:r>
            <a:r>
              <a:rPr lang="en-US" sz="2200" dirty="0" smtClean="0"/>
              <a:t>returned by email, </a:t>
            </a:r>
            <a:r>
              <a:rPr lang="en-US" sz="2200" dirty="0"/>
              <a:t>or </a:t>
            </a:r>
            <a:r>
              <a:rPr lang="en-US" sz="2200" dirty="0" smtClean="0"/>
              <a:t>dropped off at the school’s front </a:t>
            </a:r>
            <a:r>
              <a:rPr lang="en-US" sz="2200" dirty="0"/>
              <a:t>office. </a:t>
            </a:r>
            <a:r>
              <a:rPr lang="en-US" sz="2200" dirty="0" smtClean="0"/>
              <a:t>Copies in another language will also be provided when needed</a:t>
            </a:r>
            <a:r>
              <a:rPr lang="en-US" sz="2200" dirty="0"/>
              <a:t>. Comments will be shared with the Governing </a:t>
            </a:r>
            <a:r>
              <a:rPr lang="en-US" sz="2200" dirty="0" smtClean="0"/>
              <a:t>Board at </a:t>
            </a:r>
            <a:r>
              <a:rPr lang="en-US" sz="2200" dirty="0"/>
              <a:t>the meeting in which it is included as an agenda item.</a:t>
            </a:r>
          </a:p>
          <a:p>
            <a:pPr marL="0" indent="0" algn="ctr">
              <a:buNone/>
            </a:pPr>
            <a:endParaRPr lang="en-US" sz="2200" dirty="0"/>
          </a:p>
          <a:p>
            <a:pPr marL="0" indent="0" algn="ctr">
              <a:buNone/>
            </a:pPr>
            <a:endParaRPr lang="en-US" dirty="0"/>
          </a:p>
        </p:txBody>
      </p:sp>
    </p:spTree>
    <p:extLst>
      <p:ext uri="{BB962C8B-B14F-4D97-AF65-F5344CB8AC3E}">
        <p14:creationId xmlns:p14="http://schemas.microsoft.com/office/powerpoint/2010/main" val="383274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US" sz="2000" i="1" dirty="0" smtClean="0"/>
              <a:t>Additional Information &amp; Resources, continued…</a:t>
            </a:r>
          </a:p>
          <a:p>
            <a:pPr marL="0" indent="0">
              <a:buNone/>
            </a:pPr>
            <a:endParaRPr lang="en-US" sz="2000" i="1" dirty="0" smtClean="0"/>
          </a:p>
          <a:p>
            <a:pPr marL="0" indent="0">
              <a:buNone/>
            </a:pPr>
            <a:r>
              <a:rPr lang="en-US" sz="2600" u="sng" dirty="0" smtClean="0"/>
              <a:t>Family Contact Information:</a:t>
            </a:r>
            <a:r>
              <a:rPr lang="en-US" sz="2600" dirty="0" smtClean="0"/>
              <a:t> If, at any time during the school year your contact information changes, including nighttime residence address, please notify the school office know so records stay up-to-date. </a:t>
            </a:r>
          </a:p>
          <a:p>
            <a:pPr marL="0" indent="0">
              <a:buNone/>
            </a:pPr>
            <a:r>
              <a:rPr lang="en-US" sz="2600" u="sng" dirty="0" smtClean="0"/>
              <a:t>School information provided in another language: </a:t>
            </a:r>
            <a:r>
              <a:rPr lang="en-US" sz="2600" dirty="0" smtClean="0"/>
              <a:t>If a parent or guardian in the home needs school information translated into another language, please contact the school office at 208-466-7952. </a:t>
            </a:r>
          </a:p>
          <a:p>
            <a:endParaRPr lang="en-US" dirty="0"/>
          </a:p>
        </p:txBody>
      </p:sp>
    </p:spTree>
    <p:extLst>
      <p:ext uri="{BB962C8B-B14F-4D97-AF65-F5344CB8AC3E}">
        <p14:creationId xmlns:p14="http://schemas.microsoft.com/office/powerpoint/2010/main" val="2101339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60000"/>
              <a:lumOff val="40000"/>
            </a:schemeClr>
          </a:solidFill>
        </p:spPr>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a:solidFill>
            <a:schemeClr val="bg2">
              <a:lumMod val="20000"/>
              <a:lumOff val="80000"/>
            </a:schemeClr>
          </a:solidFill>
        </p:spPr>
        <p:txBody>
          <a:bodyPr>
            <a:normAutofit fontScale="55000" lnSpcReduction="20000"/>
          </a:bodyPr>
          <a:lstStyle/>
          <a:p>
            <a:pPr marL="0" indent="0">
              <a:buNone/>
            </a:pPr>
            <a:r>
              <a:rPr lang="en-US" sz="3600" i="1" dirty="0">
                <a:solidFill>
                  <a:schemeClr val="bg1"/>
                </a:solidFill>
              </a:rPr>
              <a:t>Additional Information &amp; Resources, continued…</a:t>
            </a:r>
          </a:p>
          <a:p>
            <a:pPr marL="0" indent="0">
              <a:buNone/>
            </a:pPr>
            <a:endParaRPr lang="en-US" sz="4000" b="1" dirty="0" smtClean="0">
              <a:solidFill>
                <a:schemeClr val="bg1"/>
              </a:solidFill>
            </a:endParaRPr>
          </a:p>
          <a:p>
            <a:pPr marL="0" indent="0">
              <a:buNone/>
            </a:pPr>
            <a:r>
              <a:rPr lang="en-US" sz="4000" b="1" dirty="0" smtClean="0">
                <a:solidFill>
                  <a:schemeClr val="bg1"/>
                </a:solidFill>
              </a:rPr>
              <a:t>School </a:t>
            </a:r>
            <a:r>
              <a:rPr lang="en-US" sz="4000" b="1" dirty="0">
                <a:solidFill>
                  <a:schemeClr val="bg1"/>
                </a:solidFill>
              </a:rPr>
              <a:t>Report Card</a:t>
            </a:r>
            <a:r>
              <a:rPr lang="en-US" sz="4000" b="1" dirty="0" smtClean="0">
                <a:solidFill>
                  <a:schemeClr val="bg1"/>
                </a:solidFill>
              </a:rPr>
              <a:t>:</a:t>
            </a:r>
          </a:p>
          <a:p>
            <a:pPr marL="0" indent="0">
              <a:buNone/>
            </a:pPr>
            <a:r>
              <a:rPr lang="en-US" b="1" dirty="0">
                <a:solidFill>
                  <a:schemeClr val="bg1"/>
                </a:solidFill>
              </a:rPr>
              <a:t>	</a:t>
            </a:r>
            <a:r>
              <a:rPr lang="en-US" dirty="0" smtClean="0">
                <a:solidFill>
                  <a:schemeClr val="bg1"/>
                </a:solidFill>
              </a:rPr>
              <a:t>If </a:t>
            </a:r>
            <a:r>
              <a:rPr lang="en-US" dirty="0">
                <a:solidFill>
                  <a:schemeClr val="bg1"/>
                </a:solidFill>
              </a:rPr>
              <a:t>you’re new to the school, or if you’ve not yet had the opportunity to review, every school in Idaho receives an Annual Report Card from the State Department of Education that shares </a:t>
            </a:r>
            <a:r>
              <a:rPr lang="en-US" dirty="0" smtClean="0">
                <a:solidFill>
                  <a:schemeClr val="bg1"/>
                </a:solidFill>
              </a:rPr>
              <a:t>its academic </a:t>
            </a:r>
            <a:r>
              <a:rPr lang="en-US" dirty="0">
                <a:solidFill>
                  <a:schemeClr val="bg1"/>
                </a:solidFill>
              </a:rPr>
              <a:t>and non-academic outcomes </a:t>
            </a:r>
            <a:r>
              <a:rPr lang="en-US" dirty="0" smtClean="0">
                <a:solidFill>
                  <a:schemeClr val="bg1"/>
                </a:solidFill>
              </a:rPr>
              <a:t>.</a:t>
            </a:r>
          </a:p>
          <a:p>
            <a:pPr marL="0" indent="0">
              <a:buNone/>
            </a:pPr>
            <a:r>
              <a:rPr lang="en-US" dirty="0">
                <a:solidFill>
                  <a:schemeClr val="bg1"/>
                </a:solidFill>
              </a:rPr>
              <a:t>	</a:t>
            </a:r>
            <a:r>
              <a:rPr lang="en-US" dirty="0" smtClean="0">
                <a:solidFill>
                  <a:schemeClr val="bg1"/>
                </a:solidFill>
              </a:rPr>
              <a:t>Our </a:t>
            </a:r>
            <a:r>
              <a:rPr lang="en-US" dirty="0">
                <a:solidFill>
                  <a:schemeClr val="bg1"/>
                </a:solidFill>
              </a:rPr>
              <a:t>most recent Annual Report Card can be found by going to the school’s website, under About Us/School Report Card, and then following directions from </a:t>
            </a:r>
            <a:r>
              <a:rPr lang="en-US" dirty="0" smtClean="0">
                <a:solidFill>
                  <a:schemeClr val="bg1"/>
                </a:solidFill>
              </a:rPr>
              <a:t>there, or by going directly to </a:t>
            </a:r>
            <a:r>
              <a:rPr lang="en-US" dirty="0" smtClean="0">
                <a:solidFill>
                  <a:schemeClr val="bg1"/>
                </a:solidFill>
                <a:hlinkClick r:id="rId2"/>
              </a:rPr>
              <a:t>www.idahoschools.org</a:t>
            </a:r>
            <a:r>
              <a:rPr lang="en-US" dirty="0" smtClean="0">
                <a:solidFill>
                  <a:schemeClr val="bg1"/>
                </a:solidFill>
              </a:rPr>
              <a:t> .</a:t>
            </a:r>
          </a:p>
          <a:p>
            <a:pPr marL="0" indent="0">
              <a:buNone/>
            </a:pPr>
            <a:r>
              <a:rPr lang="en-US" dirty="0">
                <a:solidFill>
                  <a:schemeClr val="bg1"/>
                </a:solidFill>
              </a:rPr>
              <a:t>	</a:t>
            </a:r>
            <a:r>
              <a:rPr lang="en-US" dirty="0" smtClean="0">
                <a:solidFill>
                  <a:schemeClr val="bg1"/>
                </a:solidFill>
              </a:rPr>
              <a:t>Please </a:t>
            </a:r>
            <a:r>
              <a:rPr lang="en-US" dirty="0">
                <a:solidFill>
                  <a:schemeClr val="bg1"/>
                </a:solidFill>
              </a:rPr>
              <a:t>note: You’ll see comparisons between school and district outcomes. Since our school is its own Local Education Agency (LEA), or district, the comparisons will be identical.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To </a:t>
            </a:r>
            <a:r>
              <a:rPr lang="en-US" dirty="0">
                <a:solidFill>
                  <a:schemeClr val="bg1"/>
                </a:solidFill>
              </a:rPr>
              <a:t>compare our school with surrounding schools and districts, just type in the name of the school/district with which you’re comparing in the </a:t>
            </a:r>
            <a:r>
              <a:rPr lang="en-US" dirty="0" smtClean="0">
                <a:solidFill>
                  <a:schemeClr val="bg1"/>
                </a:solidFill>
                <a:hlinkClick r:id="rId2"/>
              </a:rPr>
              <a:t>www.idahoschools.org</a:t>
            </a:r>
            <a:r>
              <a:rPr lang="en-US" dirty="0" smtClean="0">
                <a:solidFill>
                  <a:schemeClr val="bg1"/>
                </a:solidFill>
              </a:rPr>
              <a:t> search </a:t>
            </a:r>
            <a:r>
              <a:rPr lang="en-US" dirty="0">
                <a:solidFill>
                  <a:schemeClr val="bg1"/>
                </a:solidFill>
              </a:rPr>
              <a:t>bar. </a:t>
            </a:r>
          </a:p>
        </p:txBody>
      </p:sp>
    </p:spTree>
    <p:extLst>
      <p:ext uri="{BB962C8B-B14F-4D97-AF65-F5344CB8AC3E}">
        <p14:creationId xmlns:p14="http://schemas.microsoft.com/office/powerpoint/2010/main" val="2694305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60000"/>
              <a:lumOff val="40000"/>
            </a:schemeClr>
          </a:solidFill>
        </p:spPr>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a:solidFill>
            <a:schemeClr val="bg2">
              <a:lumMod val="20000"/>
              <a:lumOff val="80000"/>
            </a:schemeClr>
          </a:solidFill>
        </p:spPr>
        <p:txBody>
          <a:bodyPr>
            <a:normAutofit fontScale="25000" lnSpcReduction="20000"/>
          </a:bodyPr>
          <a:lstStyle/>
          <a:p>
            <a:pPr marL="0" indent="0" algn="ctr">
              <a:buNone/>
            </a:pPr>
            <a:r>
              <a:rPr lang="en-US" sz="9600" b="1" dirty="0">
                <a:solidFill>
                  <a:schemeClr val="bg1"/>
                </a:solidFill>
              </a:rPr>
              <a:t>Notice of </a:t>
            </a:r>
            <a:r>
              <a:rPr lang="en-US" sz="9600" b="1" dirty="0" smtClean="0">
                <a:solidFill>
                  <a:schemeClr val="bg1"/>
                </a:solidFill>
              </a:rPr>
              <a:t>Non-Discrimination</a:t>
            </a:r>
            <a:endParaRPr lang="en-US" sz="9600" b="1" dirty="0">
              <a:solidFill>
                <a:schemeClr val="bg1"/>
              </a:solidFill>
            </a:endParaRPr>
          </a:p>
          <a:p>
            <a:pPr marL="0" indent="0">
              <a:buNone/>
            </a:pPr>
            <a:r>
              <a:rPr lang="en-US" dirty="0">
                <a:solidFill>
                  <a:schemeClr val="bg1"/>
                </a:solidFill>
              </a:rPr>
              <a:t> </a:t>
            </a:r>
          </a:p>
          <a:p>
            <a:pPr marL="0" indent="0">
              <a:buNone/>
            </a:pPr>
            <a:r>
              <a:rPr lang="en-US" sz="6400" dirty="0" smtClean="0">
                <a:solidFill>
                  <a:schemeClr val="bg1"/>
                </a:solidFill>
              </a:rPr>
              <a:t>In </a:t>
            </a:r>
            <a:r>
              <a:rPr lang="en-US" sz="6400" dirty="0">
                <a:solidFill>
                  <a:schemeClr val="bg1"/>
                </a:solidFill>
              </a:rPr>
              <a:t>accordance with applicable federal and state laws, such as Titles VI and VII of the Civil Rights Act of 1964, Title IX of the Education Amendments of 1972, the Age Discrimination in Employment Act, and the Americans with Disabilities Act and ADA Amendments, Liberty Charter School District #458 does not unlawfully discriminate on the basis of sex, race, color, national origin, age, disability, marital status, genetic information, veteran status, or any other protected status under federal, state or local law applicable to Liberty Charter School, in its education programs and activities, in employment policies and practices, and all other areas of the school. </a:t>
            </a:r>
            <a:endParaRPr lang="en-US" sz="6400" dirty="0" smtClean="0">
              <a:solidFill>
                <a:schemeClr val="bg1"/>
              </a:solidFill>
            </a:endParaRPr>
          </a:p>
          <a:p>
            <a:pPr marL="0" indent="0">
              <a:buNone/>
            </a:pPr>
            <a:endParaRPr lang="en-US" sz="5600" dirty="0">
              <a:solidFill>
                <a:schemeClr val="bg1"/>
              </a:solidFill>
            </a:endParaRPr>
          </a:p>
          <a:p>
            <a:pPr marL="0" indent="0">
              <a:buNone/>
            </a:pPr>
            <a:r>
              <a:rPr lang="en-US" sz="6400" dirty="0" smtClean="0">
                <a:solidFill>
                  <a:schemeClr val="bg1"/>
                </a:solidFill>
              </a:rPr>
              <a:t>Sex </a:t>
            </a:r>
            <a:r>
              <a:rPr lang="en-US" sz="6400" dirty="0">
                <a:solidFill>
                  <a:schemeClr val="bg1"/>
                </a:solidFill>
              </a:rPr>
              <a:t>discrimination is prohibited by Title IX of the Education Amendments of 1972, a federal law that provides that: "No person in the United States shall, on the basis of sex, be excluded from participation in, be denied the benefits of, or be subjected to discrimination under any education program or activity receiving Federal financial assistance." Liberty is required by Title IX and its regulations not to engage in sex discrimination in its education program or activity, including enrollment and employment. Sex Discrimination is conduct based upon an individual's sex that excludes an individual from participation in, denies the individual the benefits of, or treats the individual differently in an education program or activity. Sexual harassment is a form of sex discrimination. In accordance with Title IX and its regulations, Liberty’s Title IX Sexual Misconduct Policy and Procedures address the school’s prohibition of the following forms of sex discrimination: Title IX Sexual Harassment, Non-Title IX Sexual Harassment, Sexual Assault, Domestic Violence, Dating Violence, Stalking, and Sexual Exploitation.</a:t>
            </a:r>
          </a:p>
          <a:p>
            <a:pPr marL="0" indent="0">
              <a:buNone/>
            </a:pPr>
            <a:endParaRPr lang="en-US" dirty="0"/>
          </a:p>
        </p:txBody>
      </p:sp>
    </p:spTree>
    <p:extLst>
      <p:ext uri="{BB962C8B-B14F-4D97-AF65-F5344CB8AC3E}">
        <p14:creationId xmlns:p14="http://schemas.microsoft.com/office/powerpoint/2010/main" val="2452328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60000"/>
              <a:lumOff val="40000"/>
            </a:schemeClr>
          </a:solidFill>
        </p:spPr>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a:solidFill>
            <a:schemeClr val="bg2">
              <a:lumMod val="20000"/>
              <a:lumOff val="80000"/>
            </a:schemeClr>
          </a:solidFill>
        </p:spPr>
        <p:txBody>
          <a:bodyPr>
            <a:normAutofit fontScale="55000" lnSpcReduction="20000"/>
          </a:bodyPr>
          <a:lstStyle/>
          <a:p>
            <a:pPr marL="0" indent="0">
              <a:buNone/>
            </a:pPr>
            <a:r>
              <a:rPr lang="en-US" sz="3600" i="1" dirty="0" smtClean="0">
                <a:solidFill>
                  <a:schemeClr val="bg1"/>
                </a:solidFill>
              </a:rPr>
              <a:t>Notice of Non-Discrimination, continued…</a:t>
            </a:r>
          </a:p>
          <a:p>
            <a:pPr marL="0" indent="0">
              <a:buNone/>
            </a:pPr>
            <a:endParaRPr lang="en-US" dirty="0">
              <a:solidFill>
                <a:schemeClr val="bg1"/>
              </a:solidFill>
            </a:endParaRPr>
          </a:p>
          <a:p>
            <a:pPr marL="0" indent="0">
              <a:buNone/>
            </a:pPr>
            <a:r>
              <a:rPr lang="en-US" sz="3600" dirty="0">
                <a:solidFill>
                  <a:schemeClr val="bg1"/>
                </a:solidFill>
              </a:rPr>
              <a:t> </a:t>
            </a:r>
            <a:r>
              <a:rPr lang="en-US" sz="3600" dirty="0" smtClean="0">
                <a:solidFill>
                  <a:schemeClr val="bg1"/>
                </a:solidFill>
              </a:rPr>
              <a:t>       </a:t>
            </a:r>
            <a:r>
              <a:rPr lang="en-US" sz="3300" dirty="0" smtClean="0">
                <a:solidFill>
                  <a:schemeClr val="bg1"/>
                </a:solidFill>
              </a:rPr>
              <a:t>Additionally</a:t>
            </a:r>
            <a:r>
              <a:rPr lang="en-US" sz="3300" dirty="0">
                <a:solidFill>
                  <a:schemeClr val="bg1"/>
                </a:solidFill>
              </a:rPr>
              <a:t>, Liberty Charter School District #458 will not tolerate Sexual Misconduct in any form. Liberty will promptly and equitably respond to all reports of Sexual Misconduct in order to take steps to eliminate the misconduct, prevent its recurrence, and address its effects on any individual or the school community</a:t>
            </a:r>
            <a:r>
              <a:rPr lang="en-US" sz="3300" dirty="0" smtClean="0">
                <a:solidFill>
                  <a:schemeClr val="bg1"/>
                </a:solidFill>
              </a:rPr>
              <a:t>.</a:t>
            </a:r>
          </a:p>
          <a:p>
            <a:pPr marL="0" indent="0">
              <a:buNone/>
            </a:pPr>
            <a:endParaRPr lang="en-US" sz="3300" dirty="0">
              <a:solidFill>
                <a:schemeClr val="bg1"/>
              </a:solidFill>
            </a:endParaRPr>
          </a:p>
          <a:p>
            <a:pPr marL="0" indent="0">
              <a:buNone/>
            </a:pPr>
            <a:r>
              <a:rPr lang="en-US" sz="3300" dirty="0">
                <a:solidFill>
                  <a:schemeClr val="bg1"/>
                </a:solidFill>
              </a:rPr>
              <a:t> </a:t>
            </a:r>
            <a:r>
              <a:rPr lang="en-US" sz="3300" dirty="0" smtClean="0">
                <a:solidFill>
                  <a:schemeClr val="bg1"/>
                </a:solidFill>
              </a:rPr>
              <a:t>       Inquiries </a:t>
            </a:r>
            <a:r>
              <a:rPr lang="en-US" sz="3300" dirty="0">
                <a:solidFill>
                  <a:schemeClr val="bg1"/>
                </a:solidFill>
              </a:rPr>
              <a:t>or complaints about Title IX, sex discrimination, sexual harassment, or other forms of Sexual Misconduct may be directed to Liberty’s Title IX </a:t>
            </a:r>
            <a:r>
              <a:rPr lang="en-US" sz="3300" dirty="0" smtClean="0">
                <a:solidFill>
                  <a:schemeClr val="bg1"/>
                </a:solidFill>
              </a:rPr>
              <a:t>Coordinator: Mrs</a:t>
            </a:r>
            <a:r>
              <a:rPr lang="en-US" sz="3300" dirty="0">
                <a:solidFill>
                  <a:schemeClr val="bg1"/>
                </a:solidFill>
              </a:rPr>
              <a:t>. Gayle </a:t>
            </a:r>
            <a:r>
              <a:rPr lang="en-US" sz="3300" dirty="0" err="1" smtClean="0">
                <a:solidFill>
                  <a:schemeClr val="bg1"/>
                </a:solidFill>
              </a:rPr>
              <a:t>O’Donahue</a:t>
            </a:r>
            <a:r>
              <a:rPr lang="en-US" sz="3300" dirty="0" smtClean="0">
                <a:solidFill>
                  <a:schemeClr val="bg1"/>
                </a:solidFill>
              </a:rPr>
              <a:t>, Title </a:t>
            </a:r>
            <a:r>
              <a:rPr lang="en-US" sz="3300" dirty="0">
                <a:solidFill>
                  <a:schemeClr val="bg1"/>
                </a:solidFill>
              </a:rPr>
              <a:t>IX </a:t>
            </a:r>
            <a:r>
              <a:rPr lang="en-US" sz="3300" dirty="0" smtClean="0">
                <a:solidFill>
                  <a:schemeClr val="bg1"/>
                </a:solidFill>
              </a:rPr>
              <a:t>Coordinator, Liberty </a:t>
            </a:r>
            <a:r>
              <a:rPr lang="en-US" sz="3300" dirty="0">
                <a:solidFill>
                  <a:schemeClr val="bg1"/>
                </a:solidFill>
              </a:rPr>
              <a:t>Charter School District #</a:t>
            </a:r>
            <a:r>
              <a:rPr lang="en-US" sz="3300" dirty="0" smtClean="0">
                <a:solidFill>
                  <a:schemeClr val="bg1"/>
                </a:solidFill>
              </a:rPr>
              <a:t>458, 9955 </a:t>
            </a:r>
            <a:r>
              <a:rPr lang="en-US" sz="3300" dirty="0">
                <a:solidFill>
                  <a:schemeClr val="bg1"/>
                </a:solidFill>
              </a:rPr>
              <a:t>Kris Jensen </a:t>
            </a:r>
            <a:r>
              <a:rPr lang="en-US" sz="3300" dirty="0" smtClean="0">
                <a:solidFill>
                  <a:schemeClr val="bg1"/>
                </a:solidFill>
              </a:rPr>
              <a:t>Lane, Nampa</a:t>
            </a:r>
            <a:r>
              <a:rPr lang="en-US" sz="3300" dirty="0">
                <a:solidFill>
                  <a:schemeClr val="bg1"/>
                </a:solidFill>
              </a:rPr>
              <a:t>, Idaho </a:t>
            </a:r>
            <a:r>
              <a:rPr lang="en-US" sz="3300" dirty="0" smtClean="0">
                <a:solidFill>
                  <a:schemeClr val="bg1"/>
                </a:solidFill>
              </a:rPr>
              <a:t>83686, Phone</a:t>
            </a:r>
            <a:r>
              <a:rPr lang="en-US" sz="3300" dirty="0">
                <a:solidFill>
                  <a:schemeClr val="bg1"/>
                </a:solidFill>
              </a:rPr>
              <a:t>: (208) </a:t>
            </a:r>
            <a:r>
              <a:rPr lang="en-US" sz="3300" dirty="0" smtClean="0">
                <a:solidFill>
                  <a:schemeClr val="bg1"/>
                </a:solidFill>
              </a:rPr>
              <a:t>466-7952, Email</a:t>
            </a:r>
            <a:r>
              <a:rPr lang="en-US" sz="3300" dirty="0">
                <a:solidFill>
                  <a:schemeClr val="bg1"/>
                </a:solidFill>
              </a:rPr>
              <a:t>: </a:t>
            </a:r>
            <a:r>
              <a:rPr lang="en-US" sz="3300" u="sng" dirty="0" smtClean="0">
                <a:solidFill>
                  <a:schemeClr val="bg1"/>
                </a:solidFill>
                <a:hlinkClick r:id="rId2"/>
              </a:rPr>
              <a:t>godonahue@libertycharterschool.com</a:t>
            </a:r>
            <a:r>
              <a:rPr lang="en-US" sz="3300" u="sng" dirty="0" smtClean="0">
                <a:solidFill>
                  <a:schemeClr val="bg1"/>
                </a:solidFill>
              </a:rPr>
              <a:t>.</a:t>
            </a:r>
            <a:r>
              <a:rPr lang="en-US" sz="3300" dirty="0">
                <a:solidFill>
                  <a:schemeClr val="bg1"/>
                </a:solidFill>
              </a:rPr>
              <a:t> </a:t>
            </a:r>
            <a:endParaRPr lang="en-US" sz="3300" dirty="0" smtClean="0">
              <a:solidFill>
                <a:schemeClr val="bg1"/>
              </a:solidFill>
            </a:endParaRPr>
          </a:p>
          <a:p>
            <a:pPr marL="0" indent="0">
              <a:buNone/>
            </a:pPr>
            <a:endParaRPr lang="en-US" sz="3300" dirty="0">
              <a:solidFill>
                <a:schemeClr val="bg1"/>
              </a:solidFill>
            </a:endParaRPr>
          </a:p>
          <a:p>
            <a:pPr marL="0" indent="0">
              <a:buNone/>
            </a:pPr>
            <a:r>
              <a:rPr lang="en-US" sz="3300" dirty="0" smtClean="0">
                <a:solidFill>
                  <a:schemeClr val="bg1"/>
                </a:solidFill>
              </a:rPr>
              <a:t>        Inquiries </a:t>
            </a:r>
            <a:r>
              <a:rPr lang="en-US" sz="3300" dirty="0">
                <a:solidFill>
                  <a:schemeClr val="bg1"/>
                </a:solidFill>
              </a:rPr>
              <a:t>or complaints may also be directed to the U.S. Department of Education's Office for Civil </a:t>
            </a:r>
            <a:r>
              <a:rPr lang="en-US" sz="3300" dirty="0" smtClean="0">
                <a:solidFill>
                  <a:schemeClr val="bg1"/>
                </a:solidFill>
              </a:rPr>
              <a:t>Rights: 400 </a:t>
            </a:r>
            <a:r>
              <a:rPr lang="en-US" sz="3300" dirty="0">
                <a:solidFill>
                  <a:schemeClr val="bg1"/>
                </a:solidFill>
              </a:rPr>
              <a:t>Maryland Avenue, </a:t>
            </a:r>
            <a:r>
              <a:rPr lang="en-US" sz="3300" dirty="0" smtClean="0">
                <a:solidFill>
                  <a:schemeClr val="bg1"/>
                </a:solidFill>
              </a:rPr>
              <a:t>SW, Washington</a:t>
            </a:r>
            <a:r>
              <a:rPr lang="en-US" sz="3300" dirty="0">
                <a:solidFill>
                  <a:schemeClr val="bg1"/>
                </a:solidFill>
              </a:rPr>
              <a:t>, DC </a:t>
            </a:r>
            <a:r>
              <a:rPr lang="en-US" sz="3300" dirty="0" smtClean="0">
                <a:solidFill>
                  <a:schemeClr val="bg1"/>
                </a:solidFill>
              </a:rPr>
              <a:t>20202-1100, Telephone</a:t>
            </a:r>
            <a:r>
              <a:rPr lang="en-US" sz="3300" dirty="0">
                <a:solidFill>
                  <a:schemeClr val="bg1"/>
                </a:solidFill>
              </a:rPr>
              <a:t>: (800) </a:t>
            </a:r>
            <a:r>
              <a:rPr lang="en-US" sz="3300" dirty="0" smtClean="0">
                <a:solidFill>
                  <a:schemeClr val="bg1"/>
                </a:solidFill>
              </a:rPr>
              <a:t>421-3481, Facsimile</a:t>
            </a:r>
            <a:r>
              <a:rPr lang="en-US" sz="3300" dirty="0">
                <a:solidFill>
                  <a:schemeClr val="bg1"/>
                </a:solidFill>
              </a:rPr>
              <a:t>: (202) 453-6012 TDD#: (800) </a:t>
            </a:r>
            <a:r>
              <a:rPr lang="en-US" sz="3300" dirty="0" smtClean="0">
                <a:solidFill>
                  <a:schemeClr val="bg1"/>
                </a:solidFill>
              </a:rPr>
              <a:t>877-8339,</a:t>
            </a:r>
            <a:r>
              <a:rPr lang="en-US" sz="3300" dirty="0">
                <a:solidFill>
                  <a:schemeClr val="bg1"/>
                </a:solidFill>
              </a:rPr>
              <a:t/>
            </a:r>
            <a:br>
              <a:rPr lang="en-US" sz="3300" dirty="0">
                <a:solidFill>
                  <a:schemeClr val="bg1"/>
                </a:solidFill>
              </a:rPr>
            </a:br>
            <a:r>
              <a:rPr lang="en-US" sz="3300" dirty="0">
                <a:solidFill>
                  <a:schemeClr val="bg1"/>
                </a:solidFill>
              </a:rPr>
              <a:t>Email: </a:t>
            </a:r>
            <a:r>
              <a:rPr lang="en-US" sz="3300" u="sng" dirty="0" smtClean="0">
                <a:solidFill>
                  <a:schemeClr val="bg1"/>
                </a:solidFill>
                <a:hlinkClick r:id="rId3"/>
              </a:rPr>
              <a:t>ocr@ed.gov</a:t>
            </a:r>
            <a:r>
              <a:rPr lang="en-US" sz="3300" u="sng" dirty="0" smtClean="0">
                <a:solidFill>
                  <a:schemeClr val="bg1"/>
                </a:solidFill>
              </a:rPr>
              <a:t>, </a:t>
            </a:r>
            <a:r>
              <a:rPr lang="en-US" sz="3300" dirty="0" smtClean="0">
                <a:solidFill>
                  <a:schemeClr val="bg1"/>
                </a:solidFill>
              </a:rPr>
              <a:t>Website: </a:t>
            </a:r>
            <a:r>
              <a:rPr lang="en-US" sz="3300" u="sng" dirty="0" smtClean="0">
                <a:solidFill>
                  <a:schemeClr val="bg1"/>
                </a:solidFill>
                <a:hlinkClick r:id="rId4"/>
              </a:rPr>
              <a:t>http</a:t>
            </a:r>
            <a:r>
              <a:rPr lang="en-US" sz="3300" u="sng" dirty="0">
                <a:solidFill>
                  <a:schemeClr val="bg1"/>
                </a:solidFill>
                <a:hlinkClick r:id="rId4"/>
              </a:rPr>
              <a:t>://www.ed.gov/ocr</a:t>
            </a:r>
            <a:endParaRPr lang="en-US" sz="3300" dirty="0">
              <a:solidFill>
                <a:schemeClr val="bg1"/>
              </a:solidFill>
            </a:endParaRPr>
          </a:p>
          <a:p>
            <a:pPr marL="0" indent="0">
              <a:buNone/>
            </a:pPr>
            <a:endParaRPr lang="en-US" dirty="0"/>
          </a:p>
        </p:txBody>
      </p:sp>
    </p:spTree>
    <p:extLst>
      <p:ext uri="{BB962C8B-B14F-4D97-AF65-F5344CB8AC3E}">
        <p14:creationId xmlns:p14="http://schemas.microsoft.com/office/powerpoint/2010/main" val="285808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ctr">
              <a:buNone/>
            </a:pPr>
            <a:endParaRPr lang="en-US" sz="2000" dirty="0" smtClean="0"/>
          </a:p>
          <a:p>
            <a:pPr marL="0" indent="0" algn="ctr">
              <a:buNone/>
            </a:pPr>
            <a:r>
              <a:rPr lang="en-US" sz="2000" dirty="0"/>
              <a:t>If you have any questions regarding the information in this presentation, Mrs. O’Donahue is available to answer questions, or you can email her at </a:t>
            </a:r>
            <a:r>
              <a:rPr lang="en-US" sz="2000" dirty="0" smtClean="0">
                <a:hlinkClick r:id="rId2"/>
              </a:rPr>
              <a:t>godonahue@libertycharterschool.com</a:t>
            </a:r>
            <a:r>
              <a:rPr lang="en-US" sz="2000" dirty="0"/>
              <a:t>,</a:t>
            </a:r>
            <a:r>
              <a:rPr lang="en-US" sz="2000" dirty="0" smtClean="0"/>
              <a:t> </a:t>
            </a:r>
            <a:r>
              <a:rPr lang="en-US" sz="2000" dirty="0"/>
              <a:t>or call her at the school.</a:t>
            </a:r>
          </a:p>
          <a:p>
            <a:pPr marL="0" indent="0" algn="ctr">
              <a:buNone/>
            </a:pPr>
            <a:endParaRPr lang="en-US" sz="2000" dirty="0"/>
          </a:p>
          <a:p>
            <a:pPr marL="0" indent="0" algn="ctr">
              <a:buNone/>
            </a:pPr>
            <a:endParaRPr lang="en-US" sz="2000" dirty="0" smtClean="0"/>
          </a:p>
          <a:p>
            <a:pPr marL="0" indent="0" algn="ctr">
              <a:buNone/>
            </a:pPr>
            <a:r>
              <a:rPr lang="en-US" sz="2000" dirty="0" smtClean="0"/>
              <a:t>Liberty Charter School</a:t>
            </a:r>
          </a:p>
          <a:p>
            <a:pPr marL="0" indent="0" algn="ctr">
              <a:buNone/>
            </a:pPr>
            <a:r>
              <a:rPr lang="en-US" sz="2000" dirty="0" smtClean="0"/>
              <a:t>9955 Kris Jensen Lane</a:t>
            </a:r>
          </a:p>
          <a:p>
            <a:pPr marL="0" indent="0" algn="ctr">
              <a:buNone/>
            </a:pPr>
            <a:r>
              <a:rPr lang="en-US" sz="2000" dirty="0" smtClean="0"/>
              <a:t>Nampa, Idaho 83686</a:t>
            </a:r>
          </a:p>
          <a:p>
            <a:pPr marL="0" indent="0" algn="ctr">
              <a:buNone/>
            </a:pPr>
            <a:r>
              <a:rPr lang="en-US" sz="2000" dirty="0" smtClean="0"/>
              <a:t>208-466-7952</a:t>
            </a:r>
          </a:p>
          <a:p>
            <a:pPr marL="0" indent="0" algn="ctr">
              <a:buNone/>
            </a:pPr>
            <a:r>
              <a:rPr lang="en-US" sz="2000" dirty="0" smtClean="0"/>
              <a:t>www.libertycharterschool.com</a:t>
            </a:r>
            <a:endParaRPr lang="en-US" sz="2000" dirty="0"/>
          </a:p>
        </p:txBody>
      </p:sp>
    </p:spTree>
    <p:extLst>
      <p:ext uri="{BB962C8B-B14F-4D97-AF65-F5344CB8AC3E}">
        <p14:creationId xmlns:p14="http://schemas.microsoft.com/office/powerpoint/2010/main" val="264385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60000"/>
              <a:lumOff val="40000"/>
            </a:schemeClr>
          </a:solidFill>
        </p:spPr>
        <p:txBody>
          <a:bodyPr>
            <a:normAutofit fontScale="90000"/>
          </a:bodyPr>
          <a:lstStyle/>
          <a:p>
            <a:r>
              <a:rPr lang="en-US" dirty="0" smtClean="0"/>
              <a:t>2023-2024 </a:t>
            </a:r>
            <a:r>
              <a:rPr lang="en-US" dirty="0" smtClean="0"/>
              <a:t>Liberty Title IA</a:t>
            </a:r>
            <a:br>
              <a:rPr lang="en-US" dirty="0" smtClean="0"/>
            </a:br>
            <a:r>
              <a:rPr lang="en-US" dirty="0" smtClean="0"/>
              <a:t>Parent Informational Meeting</a:t>
            </a:r>
            <a:endParaRPr lang="en-US" dirty="0"/>
          </a:p>
        </p:txBody>
      </p:sp>
      <p:sp>
        <p:nvSpPr>
          <p:cNvPr id="3" name="Content Placeholder 2"/>
          <p:cNvSpPr>
            <a:spLocks noGrp="1"/>
          </p:cNvSpPr>
          <p:nvPr>
            <p:ph idx="1"/>
          </p:nvPr>
        </p:nvSpPr>
        <p:spPr>
          <a:solidFill>
            <a:schemeClr val="bg2">
              <a:lumMod val="40000"/>
              <a:lumOff val="60000"/>
            </a:schemeClr>
          </a:solidFill>
        </p:spPr>
        <p:txBody>
          <a:bodyPr>
            <a:normAutofit/>
          </a:bodyPr>
          <a:lstStyle/>
          <a:p>
            <a:pPr marL="0" indent="0" algn="ctr">
              <a:buNone/>
            </a:pPr>
            <a:r>
              <a:rPr lang="en-US" sz="2400" dirty="0" smtClean="0">
                <a:solidFill>
                  <a:schemeClr val="bg1"/>
                </a:solidFill>
              </a:rPr>
              <a:t>To ensure parents and guardians have received notice and had the opportunity to view the information contained in this presentation, the Friday Attendance Notes &amp; News in August serve as notice acknowledging this presentation was received, how to access the presentation, that hard copies are available if needed and how to request one, that the  presentation is available in another language if needed, that parents are encouraged to review the information as part of the parent involvement process, and who to contact for questions or assistance as needed on Title IA or Transition/Homeless issues. This presentation was also shown during the August 25, 2022 Open House.</a:t>
            </a:r>
            <a:endParaRPr lang="en-US" sz="2400" dirty="0">
              <a:solidFill>
                <a:schemeClr val="bg1"/>
              </a:solidFill>
            </a:endParaRPr>
          </a:p>
        </p:txBody>
      </p:sp>
    </p:spTree>
    <p:extLst>
      <p:ext uri="{BB962C8B-B14F-4D97-AF65-F5344CB8AC3E}">
        <p14:creationId xmlns:p14="http://schemas.microsoft.com/office/powerpoint/2010/main" val="1318124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buNone/>
            </a:pPr>
            <a:r>
              <a:rPr lang="en-US" sz="3600" b="1" dirty="0" smtClean="0"/>
              <a:t>Liberty Charter School – </a:t>
            </a:r>
          </a:p>
          <a:p>
            <a:r>
              <a:rPr lang="en-US" i="1" dirty="0" smtClean="0"/>
              <a:t>Mission</a:t>
            </a:r>
            <a:r>
              <a:rPr lang="en-US" i="1" dirty="0"/>
              <a:t>:</a:t>
            </a:r>
            <a:r>
              <a:rPr lang="en-US" dirty="0"/>
              <a:t> To develop students who are competent, confident, productive and responsible young adults who possess the habits, skills and attitudes to succeed in high school and to be offered the invitation of a post-secondary education, satisfying employment, and life-long opportunities</a:t>
            </a:r>
            <a:r>
              <a:rPr lang="en-US" dirty="0" smtClean="0"/>
              <a:t>.</a:t>
            </a:r>
          </a:p>
          <a:p>
            <a:r>
              <a:rPr lang="en-US" i="1" dirty="0" smtClean="0"/>
              <a:t>Vision</a:t>
            </a:r>
            <a:r>
              <a:rPr lang="en-US" i="1" dirty="0"/>
              <a:t>:</a:t>
            </a:r>
            <a:r>
              <a:rPr lang="en-US" b="1" dirty="0"/>
              <a:t> </a:t>
            </a:r>
            <a:r>
              <a:rPr lang="en-US" dirty="0" smtClean="0"/>
              <a:t>Liberty </a:t>
            </a:r>
            <a:r>
              <a:rPr lang="en-US" dirty="0"/>
              <a:t>students will develop a strong academic foundation, strength of character, and the work ethic and attitudes to achieve success in their chosen careers and in all aspects of their lives. </a:t>
            </a:r>
            <a:endParaRPr lang="en-US" dirty="0" smtClean="0"/>
          </a:p>
          <a:p>
            <a:r>
              <a:rPr lang="en-US" i="1" dirty="0" smtClean="0"/>
              <a:t>Philosophy</a:t>
            </a:r>
            <a:r>
              <a:rPr lang="en-US" i="1" dirty="0"/>
              <a:t>:</a:t>
            </a:r>
            <a:r>
              <a:rPr lang="en-US" b="1" dirty="0"/>
              <a:t> </a:t>
            </a:r>
            <a:r>
              <a:rPr lang="en-US" dirty="0"/>
              <a:t>W</a:t>
            </a:r>
            <a:r>
              <a:rPr lang="en-US" dirty="0" smtClean="0"/>
              <a:t>hen low </a:t>
            </a:r>
            <a:r>
              <a:rPr lang="en-US" dirty="0"/>
              <a:t>threat </a:t>
            </a:r>
            <a:r>
              <a:rPr lang="en-US" dirty="0" smtClean="0"/>
              <a:t>is coupled with highly challenging content, </a:t>
            </a:r>
            <a:r>
              <a:rPr lang="en-US" dirty="0"/>
              <a:t>accelerated learning takes place.  </a:t>
            </a:r>
          </a:p>
        </p:txBody>
      </p:sp>
    </p:spTree>
    <p:extLst>
      <p:ext uri="{BB962C8B-B14F-4D97-AF65-F5344CB8AC3E}">
        <p14:creationId xmlns:p14="http://schemas.microsoft.com/office/powerpoint/2010/main" val="30118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lgn="ctr">
              <a:buNone/>
            </a:pPr>
            <a:r>
              <a:rPr lang="en-US" sz="4600" b="1" dirty="0" smtClean="0"/>
              <a:t>Title IA</a:t>
            </a:r>
          </a:p>
          <a:p>
            <a:endParaRPr lang="en-US" dirty="0"/>
          </a:p>
          <a:p>
            <a:r>
              <a:rPr lang="en-US" dirty="0" smtClean="0"/>
              <a:t>Liberty is </a:t>
            </a:r>
            <a:r>
              <a:rPr lang="en-US" dirty="0"/>
              <a:t>a Title IA School</a:t>
            </a:r>
            <a:endParaRPr lang="en-US" sz="2400" dirty="0"/>
          </a:p>
          <a:p>
            <a:pPr lvl="1"/>
            <a:r>
              <a:rPr lang="en-US" dirty="0"/>
              <a:t>Title IA is a federal program that provides an additional source of funding to assist schools in their educational program.</a:t>
            </a:r>
            <a:endParaRPr lang="en-US" sz="2000" dirty="0"/>
          </a:p>
          <a:p>
            <a:r>
              <a:rPr lang="en-US" dirty="0" smtClean="0"/>
              <a:t>Liberty </a:t>
            </a:r>
            <a:r>
              <a:rPr lang="en-US" dirty="0"/>
              <a:t>operates as a </a:t>
            </a:r>
            <a:r>
              <a:rPr lang="en-US" i="1" dirty="0" smtClean="0"/>
              <a:t>targeted</a:t>
            </a:r>
            <a:r>
              <a:rPr lang="en-US" dirty="0" smtClean="0"/>
              <a:t> </a:t>
            </a:r>
            <a:r>
              <a:rPr lang="en-US" dirty="0"/>
              <a:t>Title IA program</a:t>
            </a:r>
          </a:p>
          <a:p>
            <a:pPr lvl="1"/>
            <a:r>
              <a:rPr lang="en-US" dirty="0"/>
              <a:t>S</a:t>
            </a:r>
            <a:r>
              <a:rPr lang="en-US" dirty="0" smtClean="0"/>
              <a:t>tudents </a:t>
            </a:r>
            <a:r>
              <a:rPr lang="en-US" dirty="0"/>
              <a:t>are evaluated &amp; assessed by their certified </a:t>
            </a:r>
            <a:r>
              <a:rPr lang="en-US" dirty="0" smtClean="0"/>
              <a:t>teachers. From </a:t>
            </a:r>
            <a:r>
              <a:rPr lang="en-US" dirty="0"/>
              <a:t>those evaluations (testing &amp; teacher recommendations) students are selected to receive additional educational assistance, under Title IA services, to ensure all students are excelling at their highest potential</a:t>
            </a:r>
            <a:r>
              <a:rPr lang="en-US" dirty="0" smtClean="0"/>
              <a:t>.</a:t>
            </a:r>
          </a:p>
          <a:p>
            <a:pPr lvl="1"/>
            <a:r>
              <a:rPr lang="en-US" dirty="0" smtClean="0"/>
              <a:t> </a:t>
            </a:r>
            <a:r>
              <a:rPr lang="en-US" dirty="0"/>
              <a:t>If it’s determined </a:t>
            </a:r>
            <a:r>
              <a:rPr lang="en-US" dirty="0" smtClean="0"/>
              <a:t>your </a:t>
            </a:r>
            <a:r>
              <a:rPr lang="en-US" dirty="0"/>
              <a:t>student </a:t>
            </a:r>
            <a:r>
              <a:rPr lang="en-US" dirty="0" smtClean="0"/>
              <a:t>will </a:t>
            </a:r>
            <a:r>
              <a:rPr lang="en-US" dirty="0"/>
              <a:t>benefit from additional educational services through Title IA, your child’s teacher will notify </a:t>
            </a:r>
            <a:r>
              <a:rPr lang="en-US" dirty="0" smtClean="0"/>
              <a:t>you.</a:t>
            </a:r>
          </a:p>
          <a:p>
            <a:pPr lvl="1"/>
            <a:r>
              <a:rPr lang="en-US" dirty="0" smtClean="0"/>
              <a:t> The </a:t>
            </a:r>
            <a:r>
              <a:rPr lang="en-US" dirty="0"/>
              <a:t>school will receive </a:t>
            </a:r>
            <a:r>
              <a:rPr lang="en-US" dirty="0" smtClean="0"/>
              <a:t>a little over </a:t>
            </a:r>
            <a:r>
              <a:rPr lang="en-US" dirty="0" smtClean="0"/>
              <a:t>$</a:t>
            </a:r>
            <a:r>
              <a:rPr lang="en-US" dirty="0" smtClean="0"/>
              <a:t>49</a:t>
            </a:r>
            <a:r>
              <a:rPr lang="en-US" dirty="0" smtClean="0"/>
              <a:t>,334 </a:t>
            </a:r>
            <a:r>
              <a:rPr lang="en-US" dirty="0" smtClean="0"/>
              <a:t>in </a:t>
            </a:r>
            <a:r>
              <a:rPr lang="en-US" dirty="0"/>
              <a:t>Title IA funds this school year.</a:t>
            </a:r>
          </a:p>
          <a:p>
            <a:endParaRPr lang="en-US" dirty="0"/>
          </a:p>
        </p:txBody>
      </p:sp>
    </p:spTree>
    <p:extLst>
      <p:ext uri="{BB962C8B-B14F-4D97-AF65-F5344CB8AC3E}">
        <p14:creationId xmlns:p14="http://schemas.microsoft.com/office/powerpoint/2010/main" val="2996651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r>
              <a:rPr lang="en-US" dirty="0" smtClean="0"/>
              <a:t/>
            </a:r>
            <a:br>
              <a:rPr lang="en-US" dirty="0" smtClean="0"/>
            </a:br>
            <a:endParaRPr lang="en-US"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marL="0" lvl="2" indent="0">
              <a:buNone/>
            </a:pPr>
            <a:r>
              <a:rPr lang="en-US" sz="3200" i="1" dirty="0" smtClean="0"/>
              <a:t>“</a:t>
            </a:r>
            <a:r>
              <a:rPr lang="en-US" sz="2800" i="1" dirty="0" smtClean="0"/>
              <a:t>Intervention </a:t>
            </a:r>
            <a:r>
              <a:rPr lang="en-US" sz="2800" i="1" dirty="0"/>
              <a:t>is a common thread that is woven throughout the school culture. This is a consistent priority that can be witnessed in grade level curriculum and professional development opportunities that are provided to the school staff.  In the classroom, direct instruction is designed to begin at the highest level, and sets the standard for all students to achieve. This helps not only the struggling learner, but also every student engaged in content material.”</a:t>
            </a:r>
          </a:p>
          <a:p>
            <a:endParaRPr lang="en-US" dirty="0"/>
          </a:p>
        </p:txBody>
      </p:sp>
      <p:sp>
        <p:nvSpPr>
          <p:cNvPr id="4" name="Text Placeholder 3"/>
          <p:cNvSpPr>
            <a:spLocks noGrp="1"/>
          </p:cNvSpPr>
          <p:nvPr>
            <p:ph type="body" sz="half" idx="2"/>
          </p:nvPr>
        </p:nvSpPr>
        <p:spPr/>
        <p:style>
          <a:lnRef idx="1">
            <a:schemeClr val="accent1"/>
          </a:lnRef>
          <a:fillRef idx="2">
            <a:schemeClr val="accent1"/>
          </a:fillRef>
          <a:effectRef idx="1">
            <a:schemeClr val="accent1"/>
          </a:effectRef>
          <a:fontRef idx="minor">
            <a:schemeClr val="dk1"/>
          </a:fontRef>
        </p:style>
        <p:txBody>
          <a:bodyPr>
            <a:normAutofit/>
          </a:bodyPr>
          <a:lstStyle/>
          <a:p>
            <a:endParaRPr lang="en-US" sz="1800" dirty="0" smtClean="0"/>
          </a:p>
          <a:p>
            <a:r>
              <a:rPr lang="en-US" sz="1800" dirty="0" smtClean="0"/>
              <a:t>Liberty’s </a:t>
            </a:r>
            <a:r>
              <a:rPr lang="en-US" sz="1800" dirty="0"/>
              <a:t>Title IA plan is approved by the Idaho State Dept. of Education and is formally reviewed </a:t>
            </a:r>
            <a:r>
              <a:rPr lang="en-US" sz="1800" dirty="0" smtClean="0"/>
              <a:t>every five-to-six years.</a:t>
            </a:r>
          </a:p>
          <a:p>
            <a:r>
              <a:rPr lang="en-US" sz="1800" dirty="0" smtClean="0"/>
              <a:t>Liberty </a:t>
            </a:r>
            <a:r>
              <a:rPr lang="en-US" sz="1800" dirty="0"/>
              <a:t>has passed every review since </a:t>
            </a:r>
            <a:r>
              <a:rPr lang="en-US" sz="1800" dirty="0" smtClean="0"/>
              <a:t>offering the Title IA program. Our </a:t>
            </a:r>
            <a:r>
              <a:rPr lang="en-US" sz="1800" dirty="0" smtClean="0"/>
              <a:t>mos</a:t>
            </a:r>
            <a:r>
              <a:rPr lang="en-US" sz="1800" dirty="0" smtClean="0"/>
              <a:t>t recent review occurred </a:t>
            </a:r>
            <a:r>
              <a:rPr lang="en-US" sz="1800" dirty="0" smtClean="0"/>
              <a:t>March </a:t>
            </a:r>
            <a:r>
              <a:rPr lang="en-US" sz="1800" dirty="0" smtClean="0"/>
              <a:t>2023.</a:t>
            </a:r>
            <a:endParaRPr lang="en-US" sz="1800" dirty="0"/>
          </a:p>
          <a:p>
            <a:r>
              <a:rPr lang="en-US" sz="1800" dirty="0"/>
              <a:t>The reviews continually recognize the strength of the school’s academic program, as this team report </a:t>
            </a:r>
            <a:r>
              <a:rPr lang="en-US" sz="1800" dirty="0" smtClean="0"/>
              <a:t>noted in 2016-2017:</a:t>
            </a:r>
            <a:endParaRPr lang="en-US" sz="1800" dirty="0"/>
          </a:p>
        </p:txBody>
      </p:sp>
    </p:spTree>
    <p:extLst>
      <p:ext uri="{BB962C8B-B14F-4D97-AF65-F5344CB8AC3E}">
        <p14:creationId xmlns:p14="http://schemas.microsoft.com/office/powerpoint/2010/main" val="39260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a:xfrm>
            <a:off x="457200" y="1676400"/>
            <a:ext cx="8229600" cy="4525963"/>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en-US" sz="4000" dirty="0" smtClean="0"/>
              <a:t>How </a:t>
            </a:r>
            <a:r>
              <a:rPr lang="en-US" sz="4000" dirty="0"/>
              <a:t>is Title IA funding used at </a:t>
            </a:r>
            <a:r>
              <a:rPr lang="en-US" sz="4000" dirty="0" smtClean="0"/>
              <a:t>Liberty?</a:t>
            </a:r>
            <a:endParaRPr lang="en-US" sz="4000" dirty="0"/>
          </a:p>
          <a:p>
            <a:pPr lvl="0"/>
            <a:r>
              <a:rPr lang="en-US" dirty="0" smtClean="0"/>
              <a:t>Teachers </a:t>
            </a:r>
            <a:r>
              <a:rPr lang="en-US" dirty="0"/>
              <a:t>in 1</a:t>
            </a:r>
            <a:r>
              <a:rPr lang="en-US" baseline="30000" dirty="0"/>
              <a:t>st</a:t>
            </a:r>
            <a:r>
              <a:rPr lang="en-US" dirty="0"/>
              <a:t>-8</a:t>
            </a:r>
            <a:r>
              <a:rPr lang="en-US" baseline="30000" dirty="0"/>
              <a:t>th</a:t>
            </a:r>
            <a:r>
              <a:rPr lang="en-US" dirty="0"/>
              <a:t> grade determine, through regular student assessments, </a:t>
            </a:r>
            <a:r>
              <a:rPr lang="en-US" dirty="0" smtClean="0"/>
              <a:t>which students </a:t>
            </a:r>
            <a:r>
              <a:rPr lang="en-US" dirty="0"/>
              <a:t>would benefit most with additional instruction from </a:t>
            </a:r>
            <a:r>
              <a:rPr lang="en-US" dirty="0" smtClean="0"/>
              <a:t>the teacher.</a:t>
            </a:r>
            <a:endParaRPr lang="en-US" dirty="0"/>
          </a:p>
          <a:p>
            <a:pPr lvl="0"/>
            <a:r>
              <a:rPr lang="en-US" dirty="0"/>
              <a:t>Teachers determine, plan and direct all Title IA activities for their </a:t>
            </a:r>
            <a:r>
              <a:rPr lang="en-US" dirty="0" smtClean="0"/>
              <a:t>grade/classroom.</a:t>
            </a:r>
            <a:endParaRPr lang="en-US" dirty="0"/>
          </a:p>
          <a:p>
            <a:pPr lvl="0"/>
            <a:r>
              <a:rPr lang="en-US" dirty="0"/>
              <a:t>Title IA funds are </a:t>
            </a:r>
            <a:r>
              <a:rPr lang="en-US" dirty="0" smtClean="0"/>
              <a:t>used </a:t>
            </a:r>
            <a:r>
              <a:rPr lang="en-US" dirty="0"/>
              <a:t>to help strengthen students’ proficiency </a:t>
            </a:r>
            <a:r>
              <a:rPr lang="en-US" dirty="0" smtClean="0"/>
              <a:t>primarily in </a:t>
            </a:r>
            <a:r>
              <a:rPr lang="en-US" dirty="0"/>
              <a:t>reading &amp; language </a:t>
            </a:r>
            <a:r>
              <a:rPr lang="en-US" dirty="0" smtClean="0"/>
              <a:t>arts </a:t>
            </a:r>
            <a:r>
              <a:rPr lang="en-US" dirty="0"/>
              <a:t>to ensure all students are excelling not only at grade level, but above grade level.</a:t>
            </a:r>
          </a:p>
          <a:p>
            <a:pPr lvl="0"/>
            <a:r>
              <a:rPr lang="en-US" dirty="0"/>
              <a:t>Funding is also used to provide parent handouts/information regarding the Title IA program and sometimes for additional educational materials &amp; </a:t>
            </a:r>
            <a:r>
              <a:rPr lang="en-US" dirty="0" smtClean="0"/>
              <a:t>equipment that directly support Title IA efforts.</a:t>
            </a:r>
            <a:endParaRPr lang="en-US" dirty="0"/>
          </a:p>
          <a:p>
            <a:endParaRPr lang="en-US" dirty="0"/>
          </a:p>
        </p:txBody>
      </p:sp>
    </p:spTree>
    <p:extLst>
      <p:ext uri="{BB962C8B-B14F-4D97-AF65-F5344CB8AC3E}">
        <p14:creationId xmlns:p14="http://schemas.microsoft.com/office/powerpoint/2010/main" val="263982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marL="0" indent="0">
              <a:buNone/>
            </a:pPr>
            <a:r>
              <a:rPr lang="en-US" sz="3300" dirty="0" smtClean="0"/>
              <a:t>What </a:t>
            </a:r>
            <a:r>
              <a:rPr lang="en-US" sz="3300" dirty="0"/>
              <a:t>does Title IA look like in </a:t>
            </a:r>
            <a:r>
              <a:rPr lang="en-US" sz="3300" dirty="0" smtClean="0"/>
              <a:t>a Liberty classroom</a:t>
            </a:r>
            <a:r>
              <a:rPr lang="en-US" sz="3300" dirty="0"/>
              <a:t>?</a:t>
            </a:r>
          </a:p>
          <a:p>
            <a:pPr lvl="0"/>
            <a:r>
              <a:rPr lang="en-US" dirty="0"/>
              <a:t>Because Title IA works nearly seamlessly </a:t>
            </a:r>
            <a:r>
              <a:rPr lang="en-US" dirty="0" smtClean="0"/>
              <a:t>with </a:t>
            </a:r>
            <a:r>
              <a:rPr lang="en-US" dirty="0"/>
              <a:t>the Harbor Method, it’s sometimes difficult to recognize when this extra assistance </a:t>
            </a:r>
            <a:r>
              <a:rPr lang="en-US" dirty="0" smtClean="0"/>
              <a:t>is </a:t>
            </a:r>
            <a:r>
              <a:rPr lang="en-US" dirty="0"/>
              <a:t>taking place.</a:t>
            </a:r>
          </a:p>
          <a:p>
            <a:pPr lvl="0"/>
            <a:r>
              <a:rPr lang="en-US" dirty="0"/>
              <a:t>By and large, it’s teachers spending </a:t>
            </a:r>
            <a:r>
              <a:rPr lang="en-US" dirty="0" smtClean="0"/>
              <a:t>additional, </a:t>
            </a:r>
            <a:r>
              <a:rPr lang="en-US" dirty="0"/>
              <a:t>one-on-one time with selected students to go over the core curriculum areas in which the students can use extra help – such as in </a:t>
            </a:r>
            <a:r>
              <a:rPr lang="en-US" dirty="0" smtClean="0"/>
              <a:t>reading </a:t>
            </a:r>
            <a:r>
              <a:rPr lang="en-US" dirty="0"/>
              <a:t>and language. This additional teaching time </a:t>
            </a:r>
            <a:r>
              <a:rPr lang="en-US" dirty="0" smtClean="0"/>
              <a:t>takes </a:t>
            </a:r>
            <a:r>
              <a:rPr lang="en-US" dirty="0"/>
              <a:t>place for a few minutes at the beginning or end of </a:t>
            </a:r>
            <a:r>
              <a:rPr lang="en-US" i="1" dirty="0"/>
              <a:t>non-core instruction</a:t>
            </a:r>
            <a:r>
              <a:rPr lang="en-US" dirty="0"/>
              <a:t>, such </a:t>
            </a:r>
            <a:r>
              <a:rPr lang="en-US" dirty="0" smtClean="0"/>
              <a:t>as </a:t>
            </a:r>
            <a:r>
              <a:rPr lang="en-US" dirty="0"/>
              <a:t>the beginning of </a:t>
            </a:r>
            <a:r>
              <a:rPr lang="en-US" dirty="0" smtClean="0"/>
              <a:t>recess </a:t>
            </a:r>
            <a:r>
              <a:rPr lang="en-US" dirty="0"/>
              <a:t>or </a:t>
            </a:r>
            <a:r>
              <a:rPr lang="en-US" dirty="0" smtClean="0"/>
              <a:t>PE, and occurs daily. Teachers keep a schedule of when these activities occur.</a:t>
            </a:r>
          </a:p>
          <a:p>
            <a:pPr lvl="0"/>
            <a:r>
              <a:rPr lang="en-US" dirty="0" smtClean="0"/>
              <a:t>Students </a:t>
            </a:r>
            <a:r>
              <a:rPr lang="en-US" dirty="0"/>
              <a:t>are never removed from core instruction to </a:t>
            </a:r>
            <a:r>
              <a:rPr lang="en-US" dirty="0" smtClean="0"/>
              <a:t>receive Title </a:t>
            </a:r>
            <a:r>
              <a:rPr lang="en-US" dirty="0"/>
              <a:t>IA </a:t>
            </a:r>
            <a:r>
              <a:rPr lang="en-US" dirty="0" smtClean="0"/>
              <a:t>assistance.</a:t>
            </a:r>
            <a:endParaRPr lang="en-US" dirty="0"/>
          </a:p>
          <a:p>
            <a:r>
              <a:rPr lang="en-US" dirty="0"/>
              <a:t>Title IA activities always occur under the supervision of certified teachers.</a:t>
            </a:r>
          </a:p>
        </p:txBody>
      </p:sp>
    </p:spTree>
    <p:extLst>
      <p:ext uri="{BB962C8B-B14F-4D97-AF65-F5344CB8AC3E}">
        <p14:creationId xmlns:p14="http://schemas.microsoft.com/office/powerpoint/2010/main" val="68822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2023-2024 </a:t>
            </a:r>
            <a:r>
              <a:rPr lang="en-US" dirty="0"/>
              <a:t>Liberty Title IA </a:t>
            </a:r>
            <a:br>
              <a:rPr lang="en-US" dirty="0"/>
            </a:br>
            <a:r>
              <a:rPr lang="en-US" dirty="0"/>
              <a:t>Parent Information Sharing</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lgn="ctr">
              <a:buNone/>
            </a:pPr>
            <a:r>
              <a:rPr lang="en-US" sz="5900" b="1" dirty="0" smtClean="0"/>
              <a:t>Parent Involvement</a:t>
            </a:r>
          </a:p>
          <a:p>
            <a:pPr marL="0" indent="0">
              <a:buNone/>
            </a:pPr>
            <a:r>
              <a:rPr lang="en-US" sz="4400" dirty="0" smtClean="0"/>
              <a:t>Notifications </a:t>
            </a:r>
            <a:r>
              <a:rPr lang="en-US" sz="4400" dirty="0"/>
              <a:t>provided </a:t>
            </a:r>
            <a:r>
              <a:rPr lang="en-US" sz="4400" dirty="0" smtClean="0"/>
              <a:t>each school year </a:t>
            </a:r>
            <a:endParaRPr lang="en-US" sz="4400" dirty="0"/>
          </a:p>
          <a:p>
            <a:pPr lvl="0"/>
            <a:r>
              <a:rPr lang="en-US" sz="2900" dirty="0"/>
              <a:t>The annual, Title IA Parent </a:t>
            </a:r>
            <a:r>
              <a:rPr lang="en-US" sz="2900" dirty="0" smtClean="0"/>
              <a:t>Meeting during Open House with prior notices for when/where it will be held.</a:t>
            </a:r>
            <a:endParaRPr lang="en-US" sz="2900" dirty="0"/>
          </a:p>
          <a:p>
            <a:pPr lvl="0"/>
            <a:r>
              <a:rPr lang="en-US" sz="2900" dirty="0"/>
              <a:t>Teacher Professional </a:t>
            </a:r>
            <a:r>
              <a:rPr lang="en-US" sz="2900" dirty="0" smtClean="0"/>
              <a:t>Qualifications &amp; how to request reviewing them (distributed to parents in the fall)</a:t>
            </a:r>
            <a:endParaRPr lang="en-US" sz="2900" dirty="0"/>
          </a:p>
          <a:p>
            <a:pPr lvl="0"/>
            <a:r>
              <a:rPr lang="en-US" sz="2900" dirty="0"/>
              <a:t>School’s Annual Report </a:t>
            </a:r>
            <a:r>
              <a:rPr lang="en-US" sz="2900" dirty="0" smtClean="0"/>
              <a:t>Card outcomes </a:t>
            </a:r>
            <a:r>
              <a:rPr lang="en-US" sz="2900" dirty="0"/>
              <a:t>from the </a:t>
            </a:r>
            <a:r>
              <a:rPr lang="en-US" sz="2900" dirty="0" smtClean="0"/>
              <a:t>SDE, </a:t>
            </a:r>
            <a:r>
              <a:rPr lang="en-US" sz="2900" dirty="0" smtClean="0">
                <a:hlinkClick r:id="rId2"/>
              </a:rPr>
              <a:t>www.idahoschools.org</a:t>
            </a:r>
            <a:r>
              <a:rPr lang="en-US" sz="2900" dirty="0" smtClean="0"/>
              <a:t> </a:t>
            </a:r>
            <a:endParaRPr lang="en-US" sz="2900" dirty="0"/>
          </a:p>
          <a:p>
            <a:pPr lvl="0"/>
            <a:r>
              <a:rPr lang="en-US" sz="2900" dirty="0"/>
              <a:t>School’s </a:t>
            </a:r>
            <a:r>
              <a:rPr lang="en-US" sz="2900" dirty="0" smtClean="0"/>
              <a:t>Performance Annual </a:t>
            </a:r>
            <a:r>
              <a:rPr lang="en-US" sz="2900" dirty="0"/>
              <a:t>Report outcomes from its authorizer, the Idaho Public Charter School Commission (on </a:t>
            </a:r>
            <a:r>
              <a:rPr lang="en-US" sz="2900" dirty="0" smtClean="0"/>
              <a:t>school website, </a:t>
            </a:r>
            <a:r>
              <a:rPr lang="en-US" sz="2900" dirty="0" smtClean="0">
                <a:hlinkClick r:id="rId3"/>
              </a:rPr>
              <a:t>www.libertycharterschool.com</a:t>
            </a:r>
            <a:r>
              <a:rPr lang="en-US" sz="2900" dirty="0"/>
              <a:t>)</a:t>
            </a:r>
          </a:p>
          <a:p>
            <a:pPr lvl="0"/>
            <a:r>
              <a:rPr lang="en-US" sz="2900" dirty="0"/>
              <a:t>Youth-in-Transition/Homeless </a:t>
            </a:r>
            <a:r>
              <a:rPr lang="en-US" sz="2900" dirty="0" smtClean="0"/>
              <a:t>Services </a:t>
            </a:r>
            <a:r>
              <a:rPr lang="en-US" sz="2900" dirty="0"/>
              <a:t>(shared in this presentation, Attendance Note, and school </a:t>
            </a:r>
            <a:r>
              <a:rPr lang="en-US" sz="2900" dirty="0" smtClean="0"/>
              <a:t>website</a:t>
            </a:r>
            <a:r>
              <a:rPr lang="en-US" sz="2900" dirty="0"/>
              <a:t>)</a:t>
            </a:r>
            <a:endParaRPr lang="en-US" sz="2900" dirty="0" smtClean="0"/>
          </a:p>
          <a:p>
            <a:r>
              <a:rPr lang="en-US" sz="2900" dirty="0"/>
              <a:t>Parent Employment Survey/Migrant Education Program (enrollment packet)</a:t>
            </a:r>
          </a:p>
          <a:p>
            <a:pPr lvl="0"/>
            <a:r>
              <a:rPr lang="en-US" sz="2900" dirty="0" smtClean="0"/>
              <a:t>Continuous </a:t>
            </a:r>
            <a:r>
              <a:rPr lang="en-US" sz="2900" dirty="0"/>
              <a:t>Improvement </a:t>
            </a:r>
            <a:r>
              <a:rPr lang="en-US" sz="2900" dirty="0" smtClean="0"/>
              <a:t>Plan – the school’s Performance Certificate &amp; Framework with its authorizer, the Idaho Public Charter School Commission (on </a:t>
            </a:r>
            <a:r>
              <a:rPr lang="en-US" sz="2900" dirty="0"/>
              <a:t>school website)</a:t>
            </a:r>
          </a:p>
          <a:p>
            <a:pPr lvl="0"/>
            <a:r>
              <a:rPr lang="en-US" sz="2900" dirty="0" smtClean="0"/>
              <a:t>Wellness Policy &amp; Annual Report </a:t>
            </a:r>
            <a:r>
              <a:rPr lang="en-US" sz="2900" dirty="0"/>
              <a:t>(on school website)</a:t>
            </a:r>
          </a:p>
          <a:p>
            <a:pPr lvl="0"/>
            <a:r>
              <a:rPr lang="en-US" sz="2900" dirty="0"/>
              <a:t>Parent-School Compact (on school website </a:t>
            </a:r>
            <a:r>
              <a:rPr lang="en-US" sz="2900" dirty="0" smtClean="0"/>
              <a:t>&amp; in annual </a:t>
            </a:r>
            <a:r>
              <a:rPr lang="en-US" sz="2900" dirty="0"/>
              <a:t>enrollment packet</a:t>
            </a:r>
            <a:r>
              <a:rPr lang="en-US" sz="2900" dirty="0" smtClean="0"/>
              <a:t>)</a:t>
            </a:r>
            <a:endParaRPr lang="en-US" sz="2900" dirty="0"/>
          </a:p>
          <a:p>
            <a:pPr lvl="0"/>
            <a:r>
              <a:rPr lang="en-US" sz="2900" dirty="0"/>
              <a:t>Parent-Teacher conferences 2xs per year</a:t>
            </a:r>
          </a:p>
          <a:p>
            <a:pPr lvl="0"/>
            <a:r>
              <a:rPr lang="en-US" sz="2900" dirty="0" smtClean="0"/>
              <a:t>Weekly </a:t>
            </a:r>
            <a:r>
              <a:rPr lang="en-US" sz="2900" dirty="0"/>
              <a:t>Attendance </a:t>
            </a:r>
            <a:r>
              <a:rPr lang="en-US" sz="2900" dirty="0" smtClean="0"/>
              <a:t>Note</a:t>
            </a:r>
          </a:p>
          <a:p>
            <a:pPr lvl="0"/>
            <a:r>
              <a:rPr lang="en-US" sz="2900" dirty="0" smtClean="0"/>
              <a:t>Parent Invite to Review Policies, Evaluations, Plans document (distributed to parents in the fall.)</a:t>
            </a:r>
            <a:endParaRPr lang="en-US" sz="2900" dirty="0"/>
          </a:p>
          <a:p>
            <a:pPr marL="0" indent="0">
              <a:buNone/>
            </a:pPr>
            <a:endParaRPr lang="en-US" dirty="0"/>
          </a:p>
        </p:txBody>
      </p:sp>
    </p:spTree>
    <p:extLst>
      <p:ext uri="{BB962C8B-B14F-4D97-AF65-F5344CB8AC3E}">
        <p14:creationId xmlns:p14="http://schemas.microsoft.com/office/powerpoint/2010/main" val="2396268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668</TotalTime>
  <Words>2499</Words>
  <Application>Microsoft Office PowerPoint</Application>
  <PresentationFormat>On-screen Show (4:3)</PresentationFormat>
  <Paragraphs>200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Liberty Charter School</vt:lpstr>
      <vt:lpstr>2023-2024 Liberty Title IA  Parent Information Sharing</vt:lpstr>
      <vt:lpstr>2023-2024 Liberty Title IA Parent Informational Meeting</vt:lpstr>
      <vt:lpstr>2023-2024 Liberty Title IA  Parent Information Sharing</vt:lpstr>
      <vt:lpstr>2023-2024 Liberty Title IA  Parent Information Sharing</vt:lpstr>
      <vt:lpstr>2023-2024 Liberty Title IA  Parent Information Sharing </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lpstr>2023-2024 Liberty Title IA  Parent Information Sharing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Charter School</dc:title>
  <dc:creator>Hewlett-Packard Company</dc:creator>
  <cp:lastModifiedBy>Hewlett-Packard Company</cp:lastModifiedBy>
  <cp:revision>89</cp:revision>
  <dcterms:created xsi:type="dcterms:W3CDTF">2018-09-07T12:13:04Z</dcterms:created>
  <dcterms:modified xsi:type="dcterms:W3CDTF">2023-08-22T20:05:35Z</dcterms:modified>
</cp:coreProperties>
</file>