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9" r:id="rId14"/>
    <p:sldId id="266" r:id="rId15"/>
    <p:sldId id="270" r:id="rId16"/>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81" autoAdjust="0"/>
  </p:normalViewPr>
  <p:slideViewPr>
    <p:cSldViewPr>
      <p:cViewPr varScale="1">
        <p:scale>
          <a:sx n="51" d="100"/>
          <a:sy n="51" d="100"/>
        </p:scale>
        <p:origin x="19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B0FC4F5-5B01-4560-89D4-279EC5BE23FE}" type="datetimeFigureOut">
              <a:rPr lang="en-US" smtClean="0"/>
              <a:pPr/>
              <a:t>8/23/2017</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1707200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93460D20-A286-445A-8D0E-B6C9064950E0}" type="datetimeFigureOut">
              <a:rPr lang="en-US" smtClean="0"/>
              <a:pPr/>
              <a:t>8/23/2017</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379659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3363575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Distribute</a:t>
            </a:r>
            <a:r>
              <a:rPr lang="en-US" baseline="0" dirty="0" smtClean="0"/>
              <a:t> the school’s Parental Involvement Plan (the Parental Involvement Section of the CIP).</a:t>
            </a:r>
          </a:p>
          <a:p>
            <a:pPr>
              <a:buFontTx/>
              <a:buNone/>
            </a:pPr>
            <a:endParaRPr lang="en-US" baseline="0" dirty="0" smtClean="0"/>
          </a:p>
          <a:p>
            <a:pPr>
              <a:buFontTx/>
              <a:buNone/>
            </a:pPr>
            <a:r>
              <a:rPr lang="en-US" baseline="0" dirty="0" smtClean="0"/>
              <a:t>Discuss:</a:t>
            </a:r>
          </a:p>
          <a:p>
            <a:pPr>
              <a:buFontTx/>
              <a:buNone/>
            </a:pPr>
            <a:r>
              <a:rPr lang="en-US" baseline="0" dirty="0" smtClean="0"/>
              <a:t>-  That the school’s parental involvement plan is a part of the CIP, designed to work with the other parts in increasing student achievement.</a:t>
            </a:r>
          </a:p>
          <a:p>
            <a:pPr>
              <a:buFontTx/>
              <a:buChar char="-"/>
            </a:pPr>
            <a:r>
              <a:rPr lang="en-US" baseline="0" dirty="0" smtClean="0"/>
              <a:t>  key components.  Emphasize the Building Capacity component and discuss all of the opportunities that will be available for parents this year.  Discuss </a:t>
            </a:r>
            <a:r>
              <a:rPr lang="en-US" u="sng" baseline="0" dirty="0" smtClean="0"/>
              <a:t>how</a:t>
            </a:r>
            <a:r>
              <a:rPr lang="en-US" baseline="0" dirty="0" smtClean="0"/>
              <a:t> you will be implementing all of the “</a:t>
            </a:r>
            <a:r>
              <a:rPr lang="en-US" baseline="0" dirty="0" err="1" smtClean="0"/>
              <a:t>shalls</a:t>
            </a:r>
            <a:r>
              <a:rPr lang="en-US" baseline="0" dirty="0" smtClean="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school’s Parental Involvement Plan</a:t>
            </a:r>
            <a:endParaRPr lang="en-US" baseline="0" dirty="0" smtClean="0"/>
          </a:p>
          <a:p>
            <a:pPr>
              <a:buFontTx/>
              <a:buChar char="-"/>
            </a:pPr>
            <a:r>
              <a:rPr lang="en-US" baseline="0" dirty="0" smtClean="0"/>
              <a:t>  The process and timeline for the plan’s development and how parents can give input.</a:t>
            </a:r>
          </a:p>
          <a:p>
            <a:pPr>
              <a:buFontTx/>
              <a:buChar char="-"/>
            </a:pPr>
            <a:r>
              <a:rPr lang="en-US" baseline="0" dirty="0" smtClean="0"/>
              <a:t>  Introduce parent representatives of appropriate committees</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plan.</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Did you receive a copy of your school’s Parental Involvement Plan, and do you know how you can be involved in its development?  </a:t>
            </a:r>
            <a:r>
              <a:rPr lang="en-US" b="0" u="none" baseline="0" dirty="0" smtClean="0"/>
              <a:t>(Parents should be able to discuss the process that is in place for their involvement in the development of their school’s Parental Involvement Plan.)</a:t>
            </a:r>
            <a:endParaRPr lang="en-US" b="1" u="sng"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2425225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Distribute the School-Parent Compact.</a:t>
            </a:r>
          </a:p>
          <a:p>
            <a:endParaRPr lang="en-US" dirty="0" smtClean="0"/>
          </a:p>
          <a:p>
            <a:r>
              <a:rPr lang="en-US" dirty="0" smtClean="0"/>
              <a:t>Discuss:</a:t>
            </a:r>
          </a:p>
          <a:p>
            <a:r>
              <a:rPr lang="en-US" dirty="0" smtClean="0"/>
              <a:t>-  The 3 components</a:t>
            </a:r>
            <a:r>
              <a:rPr lang="en-US" baseline="0" dirty="0" smtClean="0"/>
              <a:t> of the compact in detail.  This is a great opportunity to continue the discussion on how we need to work as partners to address the school’s goals, building upon the earlier discussion about the CIP and the school’s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development/revision of the School-Parent Compact</a:t>
            </a:r>
            <a:endParaRPr lang="en-US" baseline="0" dirty="0" smtClean="0"/>
          </a:p>
          <a:p>
            <a:pPr>
              <a:buFontTx/>
              <a:buChar char="-"/>
            </a:pPr>
            <a:r>
              <a:rPr lang="en-US" baseline="0" dirty="0" smtClean="0"/>
              <a:t>  The timeline for the compact’s development/review/revision.</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compact.</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School-Parent Compact, and do you know how you can be involved in developing or revising the compact?  </a:t>
            </a:r>
            <a:r>
              <a:rPr lang="en-US" b="0" u="none" baseline="0" dirty="0" smtClean="0"/>
              <a:t>(Parents should be able to discuss the process that is in place for their involvement in the development/revision of the School-Parent Compact.)</a:t>
            </a:r>
            <a:endParaRPr lang="en-US" b="1" u="sng" dirty="0" smtClean="0"/>
          </a:p>
          <a:p>
            <a:pPr>
              <a:buFontTx/>
              <a:buNone/>
            </a:pPr>
            <a:endParaRPr lang="en-US" baseline="0"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3905037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Explain</a:t>
            </a:r>
            <a:r>
              <a:rPr lang="en-US" baseline="0" dirty="0" smtClean="0"/>
              <a:t> that </a:t>
            </a:r>
            <a:r>
              <a:rPr lang="en-US" u="sng" baseline="0" dirty="0" smtClean="0"/>
              <a:t>as Title I parents, they have the right, by law, to request the qualifications of their child’s teachers</a:t>
            </a:r>
            <a:r>
              <a:rPr lang="en-US" baseline="0" dirty="0" smtClean="0"/>
              <a:t>.</a:t>
            </a:r>
          </a:p>
          <a:p>
            <a:pPr>
              <a:buFontTx/>
              <a:buChar char="-"/>
            </a:pPr>
            <a:r>
              <a:rPr lang="en-US" baseline="0" dirty="0" smtClean="0"/>
              <a:t>  Explain the process/simple procedure for parents to make this request</a:t>
            </a:r>
          </a:p>
          <a:p>
            <a:pPr>
              <a:buFontTx/>
              <a:buChar char="-"/>
            </a:pPr>
            <a:r>
              <a:rPr lang="en-US" baseline="0" dirty="0" smtClean="0"/>
              <a:t>  Have extra copies of the request form available for all parents in attendance.  </a:t>
            </a:r>
          </a:p>
          <a:p>
            <a:pPr>
              <a:buFontTx/>
              <a:buChar char="-"/>
            </a:pPr>
            <a:r>
              <a:rPr lang="en-US" baseline="0" dirty="0" smtClean="0"/>
              <a:t>  Give them a contact person in case they have any questions.</a:t>
            </a:r>
          </a:p>
          <a:p>
            <a:pPr>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smtClean="0"/>
              <a:t>  </a:t>
            </a:r>
            <a:r>
              <a:rPr lang="en-US" u="sng" baseline="0" dirty="0" smtClean="0"/>
              <a:t>Important</a:t>
            </a:r>
            <a:r>
              <a:rPr lang="en-US" u="none" baseline="0" dirty="0" smtClean="0"/>
              <a:t>:  Parents should leave the meeting being able to answer the following question:  </a:t>
            </a:r>
            <a:r>
              <a:rPr lang="en-US" b="1" u="none" baseline="0" dirty="0" smtClean="0"/>
              <a:t>Do you know the process for requesting the qualifications of your child’s teachers?  </a:t>
            </a:r>
            <a:r>
              <a:rPr lang="en-US" b="0" u="none" baseline="0" dirty="0" smtClean="0"/>
              <a:t>(Parents should be able to discuss the process that is in place for requesting teacher qualifications.)</a:t>
            </a:r>
            <a:endParaRPr lang="en-US" b="1" u="sng" dirty="0" smtClean="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250303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Tell</a:t>
            </a:r>
            <a:r>
              <a:rPr lang="en-US" baseline="0" dirty="0" smtClean="0"/>
              <a:t> parents the number of teachers in the school who are currently Highly Qualified and the number not Highly Qualified.</a:t>
            </a:r>
          </a:p>
          <a:p>
            <a:pPr>
              <a:buFontTx/>
              <a:buChar char="-"/>
            </a:pPr>
            <a:endParaRPr lang="en-US" baseline="0" dirty="0" smtClean="0"/>
          </a:p>
          <a:p>
            <a:pPr>
              <a:buFontTx/>
              <a:buChar char="-"/>
            </a:pPr>
            <a:r>
              <a:rPr lang="en-US" baseline="0" dirty="0" smtClean="0"/>
              <a:t>  Explain the </a:t>
            </a:r>
            <a:r>
              <a:rPr lang="en-US" u="sng" baseline="0" dirty="0" smtClean="0"/>
              <a:t>NCLB requirement that Title I parents must be notified if</a:t>
            </a:r>
            <a:r>
              <a:rPr lang="en-US" sz="1200" u="sng" dirty="0" smtClean="0"/>
              <a:t> their child has been assigned to or taught for four or more consecutive weeks by a teacher who is not Highly Qualified.</a:t>
            </a:r>
            <a:r>
              <a:rPr lang="en-US" sz="1200" u="none" dirty="0" smtClean="0"/>
              <a:t>  </a:t>
            </a:r>
          </a:p>
          <a:p>
            <a:pPr>
              <a:buFontTx/>
              <a:buChar char="-"/>
            </a:pPr>
            <a:endParaRPr lang="en-US" sz="1200" u="none" dirty="0" smtClean="0"/>
          </a:p>
          <a:p>
            <a:pPr>
              <a:buFontTx/>
              <a:buChar char="-"/>
            </a:pPr>
            <a:r>
              <a:rPr lang="en-US" sz="1200" u="none" dirty="0" smtClean="0"/>
              <a:t>  Clearly state the process</a:t>
            </a:r>
            <a:r>
              <a:rPr lang="en-US" sz="1200" u="none" baseline="0" dirty="0" smtClean="0"/>
              <a:t> that is in place for notifying parents.</a:t>
            </a:r>
            <a:endParaRPr lang="en-US" sz="1200" u="none" dirty="0" smtClean="0"/>
          </a:p>
          <a:p>
            <a:pPr>
              <a:buFontTx/>
              <a:buChar char="-"/>
            </a:pPr>
            <a:endParaRPr lang="en-US" sz="12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Important</a:t>
            </a:r>
            <a:r>
              <a:rPr lang="en-US" u="none" baseline="0" dirty="0" smtClean="0"/>
              <a:t>:  Parents should leave the meeting being able to answer the following question:  </a:t>
            </a:r>
            <a:r>
              <a:rPr lang="en-US" b="1" u="none" baseline="0" dirty="0" smtClean="0"/>
              <a:t>How will you be notified if your child’s teacher is not Highly Qualified?  </a:t>
            </a:r>
            <a:r>
              <a:rPr lang="en-US" b="0" u="none" baseline="0" dirty="0" smtClean="0"/>
              <a:t>(Parents should be able to discuss the process that is in place for notifying parents if there child is assigned to or taught for four or more consecutive weeks by a teacher who is not Highly Qualified.)  </a:t>
            </a:r>
            <a:endParaRPr lang="en-US"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5491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baseline="0" dirty="0" smtClean="0"/>
              <a:t>  That the annual evaluation of the parental involvement plan is an NCLB requirement</a:t>
            </a:r>
          </a:p>
          <a:p>
            <a:pPr>
              <a:buFontTx/>
              <a:buChar char="-"/>
            </a:pPr>
            <a:r>
              <a:rPr lang="en-US" baseline="0" dirty="0" smtClean="0"/>
              <a:t>  The requirements for the evaluation.  Emphasize that the purpose of the evaluation is to ultimately improve the academic quality of the school.</a:t>
            </a:r>
          </a:p>
          <a:p>
            <a:pPr>
              <a:buFontTx/>
              <a:buChar char="-"/>
            </a:pPr>
            <a:r>
              <a:rPr lang="en-US" baseline="0" dirty="0" smtClean="0"/>
              <a:t>  Clearly state the process and timeline that is in place for conducting the annual evaluation and how </a:t>
            </a:r>
            <a:r>
              <a:rPr lang="en-US" u="sng" baseline="0" dirty="0" smtClean="0"/>
              <a:t>all</a:t>
            </a:r>
            <a:r>
              <a:rPr lang="en-US" u="none" baseline="0" dirty="0" smtClean="0"/>
              <a:t> Title I parents have the opportunity for input and that their input is needed by the LEA and school.</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process for you to be involved in the annual evaluation of your LEA’s Parental Involvement plan.  </a:t>
            </a:r>
            <a:r>
              <a:rPr lang="en-US" b="0" u="none" baseline="0" dirty="0" smtClean="0"/>
              <a:t>(Parents should be able to discuss the process that is in place for their involvement.  </a:t>
            </a:r>
            <a:endParaRPr lang="en-US" baseline="0" dirty="0" smtClean="0"/>
          </a:p>
          <a:p>
            <a:pPr>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83385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799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210259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How</a:t>
            </a:r>
            <a:r>
              <a:rPr lang="en-US" baseline="0" dirty="0" smtClean="0"/>
              <a:t> you want them to walk away from the meeting with 10 key questions answered about Title I and Parental Involvement.  (The 10 questions continue onto the next slide.)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685097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pPr>
              <a:buFontTx/>
              <a:buNone/>
            </a:pPr>
            <a:endParaRPr lang="en-US" baseline="0" dirty="0" smtClean="0"/>
          </a:p>
          <a:p>
            <a:r>
              <a:rPr lang="en-US" baseline="0" dirty="0" smtClean="0"/>
              <a:t>-  The last question “</a:t>
            </a:r>
            <a:r>
              <a:rPr lang="en-US" i="1" baseline="0" dirty="0" smtClean="0"/>
              <a:t>How can I be involved in all of these things I’m learning about</a:t>
            </a:r>
            <a:r>
              <a:rPr lang="en-US" baseline="0" dirty="0" smtClean="0"/>
              <a:t>?” should be emphasized as a common theme which will be addressed throughout the meeting as each topic is discussed.  It is every Title I parent’s right to be involved in all Title I plans and activities.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52189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pPr>
              <a:buFontTx/>
              <a:buChar char="-"/>
            </a:pPr>
            <a:r>
              <a:rPr lang="en-US" dirty="0" smtClean="0"/>
              <a:t>  How being</a:t>
            </a:r>
            <a:r>
              <a:rPr lang="en-US" baseline="0" dirty="0" smtClean="0"/>
              <a:t> in a Title I school means more money to help students who are struggling in school</a:t>
            </a:r>
          </a:p>
          <a:p>
            <a:r>
              <a:rPr lang="en-US" baseline="0" dirty="0" smtClean="0"/>
              <a:t>-  Give examples of how Title I monies will be used to assist students at the school.</a:t>
            </a:r>
          </a:p>
          <a:p>
            <a:pPr>
              <a:buFontTx/>
              <a:buChar char="-"/>
            </a:pPr>
            <a:r>
              <a:rPr lang="en-US" baseline="0" dirty="0" smtClean="0"/>
              <a:t>  Give examples of how Title I monies will be used to assist parents.</a:t>
            </a:r>
          </a:p>
          <a:p>
            <a:pPr>
              <a:buFontTx/>
              <a:buChar char="-"/>
            </a:pPr>
            <a:r>
              <a:rPr lang="en-US" baseline="0" dirty="0" smtClean="0"/>
              <a:t>  (Consider giving demonstrations of programs used or allow parents to visit work stations and experience what the student experiences.)  </a:t>
            </a:r>
          </a:p>
          <a:p>
            <a:r>
              <a:rPr lang="en-US" baseline="0" dirty="0" smtClean="0"/>
              <a:t>-  Explain that </a:t>
            </a:r>
            <a:r>
              <a:rPr lang="en-US" u="sng" baseline="0" dirty="0" smtClean="0"/>
              <a:t>a big part of Title I means parents’ rights, by law, to be involved in decisions made at the school level and at the LEA level</a:t>
            </a:r>
            <a:r>
              <a:rPr lang="en-US" baseline="0" dirty="0" smtClean="0"/>
              <a:t>. (This will be discussed throughout the meeting.)</a:t>
            </a:r>
          </a:p>
          <a:p>
            <a:r>
              <a:rPr lang="en-US" baseline="0" dirty="0" smtClean="0"/>
              <a:t>	</a:t>
            </a:r>
          </a:p>
          <a:p>
            <a:r>
              <a:rPr lang="en-US" b="0" baseline="0" dirty="0" smtClean="0">
                <a:solidFill>
                  <a:schemeClr val="accent5">
                    <a:lumMod val="50000"/>
                  </a:schemeClr>
                </a:solidFill>
              </a:rPr>
              <a:t>Important:  Parents should leave the meeting being able to answer the following question:  </a:t>
            </a:r>
            <a:r>
              <a:rPr lang="en-US" b="1" baseline="0" dirty="0" smtClean="0">
                <a:solidFill>
                  <a:schemeClr val="accent5">
                    <a:lumMod val="50000"/>
                  </a:schemeClr>
                </a:solidFill>
              </a:rPr>
              <a:t>What does it mean to be a Title I school? </a:t>
            </a:r>
            <a:r>
              <a:rPr lang="en-US" b="0" baseline="0" dirty="0" smtClean="0">
                <a:solidFill>
                  <a:schemeClr val="accent5">
                    <a:lumMod val="50000"/>
                  </a:schemeClr>
                </a:solidFill>
              </a:rPr>
              <a:t>(They should be able to answer the question and give a couple of examples of how Title I funds are being used at their school.)</a:t>
            </a:r>
            <a:endParaRPr lang="en-US" b="1" baseline="0" dirty="0" smtClean="0">
              <a:solidFill>
                <a:schemeClr val="accent5">
                  <a:lumMod val="50000"/>
                </a:schemeClr>
              </a:solidFill>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524107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	</a:t>
            </a:r>
          </a:p>
          <a:p>
            <a:r>
              <a:rPr lang="en-US" dirty="0" smtClean="0"/>
              <a:t>-  What the LEA’s Title I allocation is.</a:t>
            </a:r>
          </a:p>
          <a:p>
            <a:r>
              <a:rPr lang="en-US" dirty="0" smtClean="0"/>
              <a:t>-</a:t>
            </a:r>
            <a:r>
              <a:rPr lang="en-US" baseline="0" dirty="0" smtClean="0"/>
              <a:t>  </a:t>
            </a:r>
            <a:r>
              <a:rPr lang="en-US" dirty="0" smtClean="0"/>
              <a:t>What the 1% amount</a:t>
            </a:r>
            <a:r>
              <a:rPr lang="en-US" baseline="0" dirty="0" smtClean="0"/>
              <a:t> is.</a:t>
            </a:r>
          </a:p>
          <a:p>
            <a:pPr>
              <a:buFontTx/>
              <a:buChar char="-"/>
            </a:pPr>
            <a:r>
              <a:rPr lang="en-US" baseline="0" dirty="0" smtClean="0"/>
              <a:t>  How much of the 1% (Up to 5%) was reserved, off the top, at the LEA for System-wide initiatives.  Give examples of the system-wide initiatives.</a:t>
            </a:r>
            <a:endParaRPr lang="en-US" sz="1200" baseline="0" dirty="0" smtClean="0"/>
          </a:p>
          <a:p>
            <a:r>
              <a:rPr lang="en-US" baseline="0" dirty="0" smtClean="0"/>
              <a:t>-  Give parents the amount (the 95% amount) that is shared by all the Title I schools in the school system.</a:t>
            </a:r>
          </a:p>
          <a:p>
            <a:pPr>
              <a:buFontTx/>
              <a:buChar char="-"/>
            </a:pPr>
            <a:r>
              <a:rPr lang="en-US" b="0" baseline="0" dirty="0" smtClean="0">
                <a:solidFill>
                  <a:schemeClr val="accent5">
                    <a:lumMod val="50000"/>
                  </a:schemeClr>
                </a:solidFill>
              </a:rPr>
              <a:t>  Give the amount your school received for parental involvement (Your school’s portion of the 95% of the 1%).</a:t>
            </a:r>
          </a:p>
          <a:p>
            <a:pPr>
              <a:buFontTx/>
              <a:buChar char="-"/>
            </a:pPr>
            <a:r>
              <a:rPr lang="en-US" b="0" baseline="0" dirty="0" smtClean="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decisions on how the 1% set-aside is spent (both at the LEA and at their school)</a:t>
            </a:r>
          </a:p>
          <a:p>
            <a:r>
              <a:rPr lang="en-US" b="0" baseline="0" dirty="0" smtClean="0">
                <a:solidFill>
                  <a:schemeClr val="accent5">
                    <a:lumMod val="50000"/>
                  </a:schemeClr>
                </a:solidFill>
              </a:rPr>
              <a:t>-  The timeline for the LEA Advisory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how the 1% funds are spent.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1% set-aside, and how can you be involved in decisions regarding how the money is used? </a:t>
            </a:r>
          </a:p>
          <a:p>
            <a:r>
              <a:rPr lang="en-US" baseline="0" dirty="0" smtClean="0"/>
              <a:t>(Parents should be able to discuss the process that is in place for their involvement in decisions regarding the 1% set-aside, both for system-wide initiatives and school-level activities.)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2925741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r>
              <a:rPr lang="en-US" baseline="0" dirty="0" smtClean="0"/>
              <a:t>-  The process and timeline for how the LEA Title I Plan is developed</a:t>
            </a:r>
          </a:p>
          <a:p>
            <a:r>
              <a:rPr lang="en-US" b="0" baseline="0" dirty="0" smtClean="0">
                <a:solidFill>
                  <a:schemeClr val="accent5">
                    <a:lumMod val="50000"/>
                  </a:schemeClr>
                </a:solidFill>
              </a:rPr>
              <a:t>-  How parents will be informed of the plan’s progress, including draft plans for review</a:t>
            </a:r>
          </a:p>
          <a:p>
            <a:r>
              <a:rPr lang="en-US" b="0" baseline="0" dirty="0" smtClean="0">
                <a:solidFill>
                  <a:schemeClr val="accent5">
                    <a:lumMod val="50000"/>
                  </a:schemeClr>
                </a:solidFill>
              </a:rPr>
              <a:t>-  </a:t>
            </a:r>
            <a:r>
              <a:rPr lang="en-US" b="0" u="sng" baseline="0" dirty="0" smtClean="0">
                <a:solidFill>
                  <a:schemeClr val="accent5">
                    <a:lumMod val="50000"/>
                  </a:schemeClr>
                </a:solidFill>
              </a:rPr>
              <a:t>How parents have the right, by law, to be involved by giving input to the committee on the Title I Plan</a:t>
            </a:r>
            <a:endParaRPr lang="en-US" b="0" baseline="0" dirty="0" smtClean="0">
              <a:solidFill>
                <a:schemeClr val="accent5">
                  <a:lumMod val="50000"/>
                </a:schemeClr>
              </a:solidFill>
            </a:endParaRPr>
          </a:p>
          <a:p>
            <a:pPr>
              <a:buFontTx/>
              <a:buChar char="-"/>
            </a:pPr>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a:t>
            </a:r>
          </a:p>
          <a:p>
            <a:pPr>
              <a:buFontTx/>
              <a:buChar char="-"/>
            </a:pPr>
            <a:r>
              <a:rPr lang="en-US" b="0" baseline="0" dirty="0" smtClean="0">
                <a:solidFill>
                  <a:schemeClr val="accent5">
                    <a:lumMod val="50000"/>
                  </a:schemeClr>
                </a:solidFill>
              </a:rPr>
              <a:t>  Where parents can access the final Title I plan anytime throughout </a:t>
            </a:r>
            <a:r>
              <a:rPr lang="en-US" b="0" baseline="0" smtClean="0">
                <a:solidFill>
                  <a:schemeClr val="accent5">
                    <a:lumMod val="50000"/>
                  </a:schemeClr>
                </a:solidFill>
              </a:rPr>
              <a:t>the year.</a:t>
            </a:r>
            <a:endParaRPr lang="en-US" baseline="0" dirty="0" smtClean="0"/>
          </a:p>
          <a:p>
            <a:r>
              <a:rPr lang="en-US" baseline="0" dirty="0" smtClean="0"/>
              <a:t>	 </a:t>
            </a:r>
            <a:endParaRPr lang="en-US" b="0" baseline="0" dirty="0" smtClean="0">
              <a:solidFill>
                <a:schemeClr val="accent5">
                  <a:lumMod val="50000"/>
                </a:schemeClr>
              </a:solidFill>
            </a:endParaRPr>
          </a:p>
          <a:p>
            <a:r>
              <a:rPr lang="en-US" b="1" baseline="0" dirty="0" smtClean="0">
                <a:solidFill>
                  <a:schemeClr val="accent5">
                    <a:lumMod val="50000"/>
                  </a:schemeClr>
                </a:solidFill>
              </a:rPr>
              <a:t>Important:  </a:t>
            </a:r>
          </a:p>
          <a:p>
            <a:r>
              <a:rPr lang="en-US" b="0" baseline="0" dirty="0" smtClean="0">
                <a:solidFill>
                  <a:schemeClr val="accent5">
                    <a:lumMod val="50000"/>
                  </a:schemeClr>
                </a:solidFill>
              </a:rPr>
              <a:t>Parents should leave the meeting being able to answer the following question:  </a:t>
            </a:r>
            <a:r>
              <a:rPr lang="en-US" b="1" baseline="0" dirty="0" smtClean="0">
                <a:solidFill>
                  <a:schemeClr val="accent5">
                    <a:lumMod val="50000"/>
                  </a:schemeClr>
                </a:solidFill>
              </a:rPr>
              <a:t>What is the LEA Title I Plan, and how can you be involved in decisions regarding the plan?  </a:t>
            </a:r>
            <a:r>
              <a:rPr lang="en-US" baseline="0" dirty="0" smtClean="0"/>
              <a:t>(Parents should be able to discuss the process that is in place for their involvement in decisions regarding the Title I Plan.)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501195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the LEA Parental Involvement Plan.</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a:t>
            </a:r>
            <a:endParaRPr lang="en-US" b="0" baseline="0" dirty="0" smtClean="0">
              <a:solidFill>
                <a:schemeClr val="accent5">
                  <a:lumMod val="50000"/>
                </a:schemeClr>
              </a:solidFill>
            </a:endParaRPr>
          </a:p>
          <a:p>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LEA Parental Involvement Plan</a:t>
            </a:r>
          </a:p>
          <a:p>
            <a:r>
              <a:rPr lang="en-US" b="0" baseline="0" dirty="0" smtClean="0">
                <a:solidFill>
                  <a:schemeClr val="accent5">
                    <a:lumMod val="50000"/>
                  </a:schemeClr>
                </a:solidFill>
              </a:rPr>
              <a:t>-  What collaborative committee(s) develops the plan.</a:t>
            </a:r>
          </a:p>
          <a:p>
            <a:r>
              <a:rPr lang="en-US" b="0" baseline="0" dirty="0" smtClean="0">
                <a:solidFill>
                  <a:schemeClr val="accent5">
                    <a:lumMod val="50000"/>
                  </a:schemeClr>
                </a:solidFill>
              </a:rPr>
              <a:t>-  The process and timeline for the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LEA Parental Involvement Plan, and how can you be involved in the development of the plan?  </a:t>
            </a:r>
            <a:r>
              <a:rPr lang="en-US" baseline="0" dirty="0" smtClean="0"/>
              <a:t>(Parents should be able to discuss the process that is in place for their involvement in the development of the LEA Parental Involvement Plan.)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24013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smtClean="0"/>
              <a:t>Note:  </a:t>
            </a:r>
            <a:r>
              <a:rPr lang="en-US" baseline="0" dirty="0" smtClean="0"/>
              <a:t>The school’s Parental Involvement Plan (which is the parental section of the CIP) will be addressed on the next slide.</a:t>
            </a:r>
          </a:p>
          <a:p>
            <a:r>
              <a:rPr lang="en-US" dirty="0" smtClean="0"/>
              <a:t>-</a:t>
            </a:r>
            <a:r>
              <a:rPr lang="en-US" baseline="0" dirty="0" smtClean="0"/>
              <a:t>  </a:t>
            </a:r>
            <a:r>
              <a:rPr lang="en-US" dirty="0" smtClean="0"/>
              <a:t>Consider having CIP committee representatives,</a:t>
            </a:r>
            <a:r>
              <a:rPr lang="en-US" baseline="0" dirty="0" smtClean="0"/>
              <a:t> particularly parent representatives, to share about the work of the committee during these two slides.</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CIP.</a:t>
            </a:r>
            <a:endParaRPr lang="en-US" baseline="0" dirty="0" smtClean="0"/>
          </a:p>
          <a:p>
            <a:pPr>
              <a:buFontTx/>
              <a:buChar char="-"/>
            </a:pPr>
            <a:r>
              <a:rPr lang="en-US" baseline="0" dirty="0" smtClean="0"/>
              <a:t>  The process and timeline for the CIP committee’s work and how parents can give input.</a:t>
            </a:r>
          </a:p>
          <a:p>
            <a:pPr>
              <a:buFontTx/>
              <a:buChar char="-"/>
            </a:pPr>
            <a:r>
              <a:rPr lang="en-US" baseline="0" dirty="0" smtClean="0"/>
              <a:t>  Introduce parent representatives of the committee</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CIP.</a:t>
            </a:r>
          </a:p>
          <a:p>
            <a:pPr>
              <a:buFontTx/>
              <a:buChar char="-"/>
            </a:pPr>
            <a:r>
              <a:rPr lang="en-US" u="none" baseline="0" dirty="0" smtClean="0"/>
              <a:t>  Where parents can find a complete copy of the CIP at any time during the year.</a:t>
            </a:r>
          </a:p>
          <a:p>
            <a:pPr>
              <a:buFontTx/>
              <a:buNone/>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CIP, and how can you be involved in its development?  </a:t>
            </a:r>
            <a:r>
              <a:rPr lang="en-US" b="0" u="none" baseline="0" dirty="0" smtClean="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594255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8/23/2017</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8/23/2017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8/23/2017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05400"/>
            <a:ext cx="7772400" cy="857250"/>
          </a:xfrm>
        </p:spPr>
        <p:txBody>
          <a:bodyPr/>
          <a:lstStyle/>
          <a:p>
            <a:r>
              <a:rPr lang="en-US" sz="3200" dirty="0" smtClean="0"/>
              <a:t>Welcome to the </a:t>
            </a:r>
            <a:br>
              <a:rPr lang="en-US" sz="3200" dirty="0" smtClean="0"/>
            </a:br>
            <a:r>
              <a:rPr lang="en-US" sz="3200" dirty="0" smtClean="0"/>
              <a:t>Annual Meeting of Title I Parents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What’s included in the school’s Parental Involvement Plan?</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n-US" sz="2200" dirty="0" smtClean="0"/>
              <a:t>This plan addresses how the school will implement the parental involvement requirements of the </a:t>
            </a:r>
            <a:r>
              <a:rPr lang="en-US" sz="2200" i="1" dirty="0" smtClean="0"/>
              <a:t>No Child Left Behind Act of 2001.  </a:t>
            </a:r>
            <a:r>
              <a:rPr lang="en-US" sz="2200" dirty="0" smtClean="0"/>
              <a:t>Components include…</a:t>
            </a:r>
          </a:p>
          <a:p>
            <a:pPr lvl="1"/>
            <a:r>
              <a:rPr lang="en-US" sz="1800" dirty="0" smtClean="0"/>
              <a:t>How parents can be involved in decision-making and activities </a:t>
            </a:r>
          </a:p>
          <a:p>
            <a:pPr lvl="1"/>
            <a:r>
              <a:rPr lang="en-US" sz="1800" dirty="0" smtClean="0"/>
              <a:t>How parental involvement funds are being used</a:t>
            </a:r>
          </a:p>
          <a:p>
            <a:pPr lvl="1"/>
            <a:r>
              <a:rPr lang="en-US" sz="1800" dirty="0" smtClean="0"/>
              <a:t>How information and training will be provided to parents</a:t>
            </a:r>
          </a:p>
          <a:p>
            <a:pPr lvl="1"/>
            <a:r>
              <a:rPr lang="en-US" sz="1800" dirty="0" smtClean="0"/>
              <a:t>How the school will build capacity in parents and staff for strong parental involvement</a:t>
            </a:r>
          </a:p>
          <a:p>
            <a:pPr lvl="1">
              <a:buNone/>
            </a:pPr>
            <a:endParaRPr lang="en-US" sz="500" dirty="0" smtClean="0"/>
          </a:p>
          <a:p>
            <a:r>
              <a:rPr lang="en-US" sz="2200" dirty="0" smtClean="0"/>
              <a:t>You, as Title I parents, have the right to be involved in the development of your school’s Parental Involvement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smtClean="0"/>
              <a:t>What is the School-Parent Compact?</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smtClean="0"/>
              <a:t>The compact is a commitment from the school, the parent, and the student to share in the responsibility for improved academic achievement</a:t>
            </a:r>
          </a:p>
          <a:p>
            <a:pPr>
              <a:buNone/>
            </a:pPr>
            <a:endParaRPr lang="en-US" sz="500" dirty="0" smtClean="0"/>
          </a:p>
          <a:p>
            <a:r>
              <a:rPr lang="en-US" sz="2200" dirty="0" smtClean="0"/>
              <a:t>You, as Title I Parents, have the right to be involved in the development of the School-Parent Compact.</a:t>
            </a:r>
          </a:p>
          <a:p>
            <a:pPr>
              <a:buNone/>
            </a:pPr>
            <a:endParaRPr lang="en-US" sz="500" dirty="0" smtClean="0"/>
          </a:p>
          <a:p>
            <a:r>
              <a:rPr lang="en-US" sz="2200" dirty="0" smtClean="0"/>
              <a:t>Distribution of the Compact.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do I request the qualifications of my child’s teachers?</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n-US" sz="2200" dirty="0" smtClean="0"/>
              <a:t>You, as Title I Parents, have the right to request the qualifications of your child’s teachers</a:t>
            </a:r>
          </a:p>
          <a:p>
            <a:pPr>
              <a:buNone/>
            </a:pPr>
            <a:endParaRPr lang="en-US" sz="500" dirty="0" smtClean="0"/>
          </a:p>
          <a:p>
            <a:r>
              <a:rPr lang="en-US" sz="2200" dirty="0" smtClean="0"/>
              <a:t>How you are notified of this right and the process for making such request.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172200" cy="1143000"/>
          </a:xfrm>
        </p:spPr>
        <p:txBody>
          <a:bodyPr/>
          <a:lstStyle/>
          <a:p>
            <a:r>
              <a:rPr lang="en-US" sz="2800" dirty="0" smtClean="0"/>
              <a:t>How will I be notified if my child is taught by a teacher who is not </a:t>
            </a:r>
            <a:br>
              <a:rPr lang="en-US" sz="2800" dirty="0" smtClean="0"/>
            </a:br>
            <a:r>
              <a:rPr lang="en-US" sz="2800" dirty="0" smtClean="0"/>
              <a:t>Highly Qualified?</a:t>
            </a:r>
            <a:endParaRPr lang="en-US" sz="2800" dirty="0"/>
          </a:p>
        </p:txBody>
      </p:sp>
      <p:sp>
        <p:nvSpPr>
          <p:cNvPr id="3" name="Content Placeholder 2"/>
          <p:cNvSpPr>
            <a:spLocks noGrp="1"/>
          </p:cNvSpPr>
          <p:nvPr>
            <p:ph idx="1"/>
          </p:nvPr>
        </p:nvSpPr>
        <p:spPr>
          <a:xfrm>
            <a:off x="457200" y="2590800"/>
            <a:ext cx="8001000" cy="3200400"/>
          </a:xfrm>
        </p:spPr>
        <p:txBody>
          <a:bodyPr/>
          <a:lstStyle/>
          <a:p>
            <a:r>
              <a:rPr lang="en-US" sz="2200" dirty="0" smtClean="0"/>
              <a:t>Our school’s present status of Highly Qualified Teachers</a:t>
            </a:r>
          </a:p>
          <a:p>
            <a:pPr>
              <a:buNone/>
            </a:pPr>
            <a:endParaRPr lang="en-US" sz="500" dirty="0" smtClean="0"/>
          </a:p>
          <a:p>
            <a:r>
              <a:rPr lang="en-US" sz="2200" dirty="0" smtClean="0"/>
              <a:t>Notification to parents regarding teachers not meeting NCLB’s requirements for Highly Qualified</a:t>
            </a:r>
          </a:p>
          <a:p>
            <a:endParaRPr lang="en-US" sz="500" i="1" dirty="0" smtClean="0">
              <a:solidFill>
                <a:srgbClr val="0070C0"/>
              </a:solidFill>
            </a:endParaRPr>
          </a:p>
          <a:p>
            <a:r>
              <a:rPr lang="en-US" sz="2200" dirty="0" smtClean="0"/>
              <a:t>How parents are notified</a:t>
            </a:r>
          </a:p>
          <a:p>
            <a:pPr>
              <a:buNone/>
            </a:pPr>
            <a:endParaRPr lang="en-US" sz="500" dirty="0" smtClean="0"/>
          </a:p>
          <a:p>
            <a:pPr>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is the evaluation of the </a:t>
            </a:r>
            <a:br>
              <a:rPr lang="en-US" sz="2800" dirty="0" smtClean="0"/>
            </a:br>
            <a:r>
              <a:rPr lang="en-US" sz="2800" dirty="0" smtClean="0"/>
              <a:t>LEA Parental Involvement Plan Conducted?</a:t>
            </a:r>
            <a:endParaRPr lang="en-US" sz="2800" dirty="0"/>
          </a:p>
        </p:txBody>
      </p:sp>
      <p:sp>
        <p:nvSpPr>
          <p:cNvPr id="3" name="Content Placeholder 2"/>
          <p:cNvSpPr>
            <a:spLocks noGrp="1"/>
          </p:cNvSpPr>
          <p:nvPr>
            <p:ph idx="1"/>
          </p:nvPr>
        </p:nvSpPr>
        <p:spPr>
          <a:xfrm>
            <a:off x="1143000" y="1981200"/>
            <a:ext cx="7086600" cy="3962400"/>
          </a:xfrm>
        </p:spPr>
        <p:txBody>
          <a:bodyPr/>
          <a:lstStyle/>
          <a:p>
            <a:r>
              <a:rPr lang="en-US" sz="2200" dirty="0" smtClean="0"/>
              <a:t>Evaluation Requirements</a:t>
            </a:r>
          </a:p>
          <a:p>
            <a:pPr lvl="1"/>
            <a:r>
              <a:rPr lang="en-US" sz="1800" dirty="0" smtClean="0"/>
              <a:t>Conduct annually</a:t>
            </a:r>
          </a:p>
          <a:p>
            <a:pPr lvl="1"/>
            <a:r>
              <a:rPr lang="en-US" sz="1800" dirty="0" smtClean="0"/>
              <a:t>Conduct with Title I parents</a:t>
            </a:r>
          </a:p>
          <a:p>
            <a:pPr lvl="1"/>
            <a:r>
              <a:rPr lang="en-US" sz="1800" dirty="0" smtClean="0"/>
              <a:t>Analyze Content and Effectiveness of the current plan</a:t>
            </a:r>
          </a:p>
          <a:p>
            <a:pPr lvl="1"/>
            <a:r>
              <a:rPr lang="en-US" sz="1800" dirty="0" smtClean="0"/>
              <a:t>Identify Barriers to parental involvement</a:t>
            </a:r>
          </a:p>
          <a:p>
            <a:pPr lvl="1"/>
            <a:r>
              <a:rPr lang="en-US" sz="1800" dirty="0" smtClean="0"/>
              <a:t>Data/Input may include…</a:t>
            </a:r>
          </a:p>
          <a:p>
            <a:pPr lvl="2"/>
            <a:r>
              <a:rPr lang="en-US" sz="1600" dirty="0" smtClean="0"/>
              <a:t>Parent Survey (Required)</a:t>
            </a:r>
          </a:p>
          <a:p>
            <a:pPr lvl="2"/>
            <a:r>
              <a:rPr lang="en-US" sz="1600" dirty="0" smtClean="0"/>
              <a:t>Focus Groups</a:t>
            </a:r>
          </a:p>
          <a:p>
            <a:pPr lvl="2"/>
            <a:r>
              <a:rPr lang="en-US" sz="1600" dirty="0" smtClean="0"/>
              <a:t>Parent Advisory Committees</a:t>
            </a:r>
          </a:p>
          <a:p>
            <a:r>
              <a:rPr lang="en-US" dirty="0" smtClean="0"/>
              <a:t>Process and Timeline	</a:t>
            </a:r>
            <a:endParaRPr lang="en-US" sz="500" dirty="0" smtClean="0"/>
          </a:p>
          <a:p>
            <a:pPr lvl="1">
              <a:buNone/>
            </a:pPr>
            <a:endParaRPr lang="en-US" sz="500" dirty="0" smtClean="0"/>
          </a:p>
          <a:p>
            <a:r>
              <a:rPr lang="en-US" sz="2200" dirty="0" smtClean="0"/>
              <a:t>How the evaluation informs next year’s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smtClean="0"/>
          </a:p>
          <a:p>
            <a:pPr algn="ctr">
              <a:buNone/>
            </a:pPr>
            <a:r>
              <a:rPr lang="en-US" sz="4800" b="1" dirty="0" smtClean="0"/>
              <a:t>Questions?</a:t>
            </a:r>
            <a:endParaRPr lang="en-US" sz="4800"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smtClean="0"/>
              <a:t>Why are we here?</a:t>
            </a:r>
            <a:endParaRPr lang="en-US" dirty="0"/>
          </a:p>
        </p:txBody>
      </p:sp>
      <p:sp>
        <p:nvSpPr>
          <p:cNvPr id="3" name="Content Placeholder 2"/>
          <p:cNvSpPr>
            <a:spLocks noGrp="1"/>
          </p:cNvSpPr>
          <p:nvPr>
            <p:ph idx="1"/>
          </p:nvPr>
        </p:nvSpPr>
        <p:spPr>
          <a:xfrm>
            <a:off x="609600" y="2209800"/>
            <a:ext cx="7924800" cy="3124200"/>
          </a:xfrm>
        </p:spPr>
        <p:txBody>
          <a:bodyPr/>
          <a:lstStyle/>
          <a:p>
            <a:r>
              <a:rPr lang="en-US" dirty="0" smtClean="0"/>
              <a:t>The </a:t>
            </a:r>
            <a:r>
              <a:rPr lang="en-US" i="1" dirty="0" smtClean="0"/>
              <a:t>No Child Left Behind Act of 2001 </a:t>
            </a:r>
            <a:r>
              <a:rPr lang="en-US" dirty="0" smtClean="0"/>
              <a:t>requires that each Title I School hold an Annual Meeting of Title I parents for the purpose of…</a:t>
            </a:r>
          </a:p>
          <a:p>
            <a:pPr>
              <a:buNone/>
            </a:pPr>
            <a:endParaRPr lang="en-US" sz="1200" dirty="0" smtClean="0"/>
          </a:p>
          <a:p>
            <a:pPr lvl="1"/>
            <a:r>
              <a:rPr lang="en-US" sz="2400" dirty="0" smtClean="0"/>
              <a:t>Informing you of your school’s participation in Title I</a:t>
            </a:r>
          </a:p>
          <a:p>
            <a:pPr lvl="1"/>
            <a:r>
              <a:rPr lang="en-US" sz="2400" dirty="0" smtClean="0"/>
              <a:t>Explaining the requirements of Title I</a:t>
            </a:r>
          </a:p>
          <a:p>
            <a:pPr lvl="1"/>
            <a:r>
              <a:rPr lang="en-US" sz="2400" dirty="0" smtClean="0"/>
              <a:t>Explaining your rights as parents to be involved</a:t>
            </a:r>
          </a:p>
          <a:p>
            <a:pPr lvl="1">
              <a:buNone/>
            </a:pPr>
            <a:endParaRPr lang="en-US" sz="18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smtClean="0"/>
              <a:t>What you will learn…</a:t>
            </a:r>
            <a:endParaRPr lang="en-US" sz="3400" dirty="0"/>
          </a:p>
        </p:txBody>
      </p:sp>
      <p:sp>
        <p:nvSpPr>
          <p:cNvPr id="3" name="Content Placeholder 2"/>
          <p:cNvSpPr>
            <a:spLocks noGrp="1"/>
          </p:cNvSpPr>
          <p:nvPr>
            <p:ph idx="1"/>
          </p:nvPr>
        </p:nvSpPr>
        <p:spPr>
          <a:xfrm>
            <a:off x="685800" y="2209800"/>
            <a:ext cx="8001000" cy="3657600"/>
          </a:xfrm>
        </p:spPr>
        <p:txBody>
          <a:bodyPr/>
          <a:lstStyle/>
          <a:p>
            <a:r>
              <a:rPr lang="en-US" dirty="0" smtClean="0"/>
              <a:t>What does it mean to be a Title I school?</a:t>
            </a:r>
          </a:p>
          <a:p>
            <a:r>
              <a:rPr lang="en-US" dirty="0" smtClean="0"/>
              <a:t>What is the1% Set-Aside for parental involvement?</a:t>
            </a:r>
          </a:p>
          <a:p>
            <a:r>
              <a:rPr lang="en-US" dirty="0" smtClean="0"/>
              <a:t>What is the LEA Title I Plan?</a:t>
            </a:r>
          </a:p>
          <a:p>
            <a:r>
              <a:rPr lang="en-US" dirty="0" smtClean="0"/>
              <a:t>What is the LEA Parental Involvement Plan?</a:t>
            </a:r>
          </a:p>
          <a:p>
            <a:r>
              <a:rPr lang="en-US" dirty="0" smtClean="0"/>
              <a:t>What is a CIP?</a:t>
            </a:r>
          </a:p>
          <a:p>
            <a:r>
              <a:rPr lang="en-US" dirty="0" smtClean="0"/>
              <a:t>What is the School-Parent Compact?</a:t>
            </a:r>
          </a:p>
          <a:p>
            <a:r>
              <a:rPr lang="en-US" dirty="0" smtClean="0"/>
              <a:t>How do I request the qualifications of my child’s teacher(s)?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smtClean="0"/>
              <a:t>What you will learn…</a:t>
            </a:r>
            <a:br>
              <a:rPr lang="en-US" sz="3400" dirty="0" smtClean="0"/>
            </a:br>
            <a:r>
              <a:rPr lang="en-US" sz="2400" i="1" dirty="0" smtClean="0"/>
              <a:t>(Continued)</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smtClean="0"/>
          </a:p>
          <a:p>
            <a:pPr>
              <a:buNone/>
            </a:pPr>
            <a:endParaRPr lang="en-US" sz="500" dirty="0" smtClean="0"/>
          </a:p>
          <a:p>
            <a:pPr>
              <a:buNone/>
            </a:pPr>
            <a:endParaRPr lang="en-US" sz="500" dirty="0" smtClean="0"/>
          </a:p>
          <a:p>
            <a:r>
              <a:rPr lang="en-US" dirty="0" smtClean="0"/>
              <a:t>How will I be notified if my child is taught by a teacher </a:t>
            </a:r>
          </a:p>
          <a:p>
            <a:pPr>
              <a:buNone/>
            </a:pPr>
            <a:r>
              <a:rPr lang="en-US" dirty="0" smtClean="0"/>
              <a:t>	who is not Highly Qualified?</a:t>
            </a:r>
          </a:p>
          <a:p>
            <a:pPr>
              <a:buNone/>
            </a:pPr>
            <a:endParaRPr lang="en-US" sz="400" dirty="0" smtClean="0"/>
          </a:p>
          <a:p>
            <a:r>
              <a:rPr lang="en-US" dirty="0" smtClean="0"/>
              <a:t>How is the Annual Evaluation of the Parental </a:t>
            </a:r>
          </a:p>
          <a:p>
            <a:pPr>
              <a:buNone/>
            </a:pPr>
            <a:r>
              <a:rPr lang="en-US" dirty="0" smtClean="0"/>
              <a:t>	Involvement Plan conducted?</a:t>
            </a:r>
          </a:p>
          <a:p>
            <a:pPr>
              <a:buNone/>
            </a:pPr>
            <a:endParaRPr lang="en-US" sz="400" dirty="0" smtClean="0"/>
          </a:p>
          <a:p>
            <a:pPr>
              <a:buNone/>
            </a:pPr>
            <a:endParaRPr lang="en-US" sz="500" dirty="0" smtClean="0"/>
          </a:p>
          <a:p>
            <a:r>
              <a:rPr lang="en-US" dirty="0" smtClean="0"/>
              <a:t>How can I be involved in all of these things </a:t>
            </a:r>
          </a:p>
          <a:p>
            <a:pPr>
              <a:buNone/>
            </a:pPr>
            <a:r>
              <a:rPr lang="en-US" dirty="0" smtClean="0"/>
              <a:t>	I’m learning about?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smtClean="0"/>
              <a:t>What does it mean to be a Title I School?</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smtClean="0"/>
              <a:t>Being a Title I school means receiving federal funding (Title I dollars) to </a:t>
            </a:r>
            <a:r>
              <a:rPr lang="en-US" sz="2200" u="sng" dirty="0" smtClean="0"/>
              <a:t>supplement</a:t>
            </a:r>
            <a:r>
              <a:rPr lang="en-US" sz="2200" dirty="0" smtClean="0"/>
              <a:t> the school’s existing programs.  These dollars are used for…</a:t>
            </a:r>
          </a:p>
          <a:p>
            <a:pPr lvl="1"/>
            <a:r>
              <a:rPr lang="en-US" sz="1800" dirty="0" smtClean="0"/>
              <a:t>Identifying students experiencing academic difficulties and providing timely assistance to help these student’s meet the State’s challenging content standards.</a:t>
            </a:r>
          </a:p>
          <a:p>
            <a:pPr lvl="1"/>
            <a:r>
              <a:rPr lang="en-US" sz="1800" dirty="0" smtClean="0"/>
              <a:t>Purchasing supplemental staff/programs/materials/supplies</a:t>
            </a:r>
          </a:p>
          <a:p>
            <a:pPr lvl="1"/>
            <a:r>
              <a:rPr lang="en-US" sz="1800" dirty="0" smtClean="0"/>
              <a:t>Conducting parental Involvement meetings/trainings/activities</a:t>
            </a:r>
          </a:p>
          <a:p>
            <a:pPr lvl="1"/>
            <a:r>
              <a:rPr lang="en-US" sz="1800" dirty="0" smtClean="0"/>
              <a:t>Recruiting/Hiring/Retaining Highly Qualified Teachers</a:t>
            </a:r>
          </a:p>
          <a:p>
            <a:pPr lvl="1">
              <a:buNone/>
            </a:pPr>
            <a:endParaRPr lang="en-US" sz="1000" dirty="0" smtClean="0"/>
          </a:p>
          <a:p>
            <a:r>
              <a:rPr lang="en-US" sz="2200" dirty="0" smtClean="0"/>
              <a:t>Being a Title I school also means parental involvement and parents’ rights.   </a:t>
            </a:r>
          </a:p>
          <a:p>
            <a:endParaRPr lang="en-US" sz="2200" dirty="0" smtClean="0"/>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1% set-aside and how are parents involved?</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n-US" sz="2000" dirty="0" smtClean="0"/>
              <a:t>Any LEA with a Title I Allocation exceeding $500,000 is required by law to set aside 1% of it’s Title I allocation for parental involvement.</a:t>
            </a:r>
          </a:p>
          <a:p>
            <a:pPr>
              <a:buNone/>
            </a:pPr>
            <a:endParaRPr lang="en-US" sz="500" dirty="0" smtClean="0"/>
          </a:p>
          <a:p>
            <a:r>
              <a:rPr lang="en-US" sz="2000" dirty="0" smtClean="0"/>
              <a:t>Of that 1%, 5% may be reserved at the LEA for system-wide initiatives related to parental involvement.  The remaining 95% must be allocated to all Title I schools in the LEA.  Therefore each Title I school receives its portion of the 95% to implement school-level parental involvement.</a:t>
            </a:r>
          </a:p>
          <a:p>
            <a:pPr>
              <a:buNone/>
            </a:pPr>
            <a:endParaRPr lang="en-US" sz="500" dirty="0" smtClean="0"/>
          </a:p>
          <a:p>
            <a:r>
              <a:rPr lang="en-US" sz="2000" dirty="0" smtClean="0"/>
              <a:t>You, as Title I parents, have the right to be involved in how this money is spent.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LEA Title I Plan?</a:t>
            </a:r>
            <a:endParaRPr lang="en-US" sz="3200" dirty="0"/>
          </a:p>
        </p:txBody>
      </p:sp>
      <p:sp>
        <p:nvSpPr>
          <p:cNvPr id="3" name="Content Placeholder 2"/>
          <p:cNvSpPr>
            <a:spLocks noGrp="1"/>
          </p:cNvSpPr>
          <p:nvPr>
            <p:ph idx="1"/>
          </p:nvPr>
        </p:nvSpPr>
        <p:spPr>
          <a:xfrm>
            <a:off x="457200" y="2057400"/>
            <a:ext cx="8001000" cy="4267200"/>
          </a:xfrm>
        </p:spPr>
        <p:txBody>
          <a:bodyPr/>
          <a:lstStyle/>
          <a:p>
            <a:r>
              <a:rPr lang="en-US" sz="2200" dirty="0" smtClean="0"/>
              <a:t>The LEA Title I Plan addresses how the LEA will use Title I funds throughout the school system .  Topics include:</a:t>
            </a:r>
          </a:p>
          <a:p>
            <a:pPr lvl="1"/>
            <a:r>
              <a:rPr lang="en-US" dirty="0" smtClean="0"/>
              <a:t>Student academic assessments </a:t>
            </a:r>
          </a:p>
          <a:p>
            <a:pPr lvl="1"/>
            <a:r>
              <a:rPr lang="en-US" dirty="0" smtClean="0"/>
              <a:t>Additional assistance provided struggling students</a:t>
            </a:r>
          </a:p>
          <a:p>
            <a:pPr lvl="1"/>
            <a:r>
              <a:rPr lang="en-US" dirty="0" smtClean="0"/>
              <a:t>Coordination and integration of federal funds and programs</a:t>
            </a:r>
          </a:p>
          <a:p>
            <a:pPr lvl="1"/>
            <a:r>
              <a:rPr lang="en-US" dirty="0" smtClean="0"/>
              <a:t>School programs including migrant, pre-school, school choice, and supplemental educational services as applicable.</a:t>
            </a:r>
          </a:p>
          <a:p>
            <a:pPr lvl="1"/>
            <a:r>
              <a:rPr lang="en-US" dirty="0" smtClean="0"/>
              <a:t>Parental Involvement Strategies, including the LEA Parental Involvement Plan</a:t>
            </a:r>
          </a:p>
          <a:p>
            <a:pPr lvl="1">
              <a:buNone/>
            </a:pPr>
            <a:endParaRPr lang="en-US" sz="500" dirty="0" smtClean="0"/>
          </a:p>
          <a:p>
            <a:r>
              <a:rPr lang="en-US" sz="2200" dirty="0" smtClean="0"/>
              <a:t>You, as a Title I Parent, have a right to be involved in the development of the LEA Title I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smtClean="0"/>
              <a:t>What is the LEA Parental Involvement Plan?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n-US" sz="2200" dirty="0" smtClean="0"/>
              <a:t>This plan addresses how the LEA will implement the parental involvement requirements of the </a:t>
            </a:r>
            <a:r>
              <a:rPr lang="en-US" sz="2200" i="1" dirty="0" smtClean="0"/>
              <a:t>No Child Left Behind Act of 2001.  </a:t>
            </a:r>
            <a:r>
              <a:rPr lang="en-US" sz="2200" dirty="0" smtClean="0"/>
              <a:t>It includes…</a:t>
            </a:r>
          </a:p>
          <a:p>
            <a:endParaRPr lang="en-US" sz="500" i="1" dirty="0" smtClean="0"/>
          </a:p>
          <a:p>
            <a:pPr lvl="1"/>
            <a:r>
              <a:rPr lang="en-US" sz="1800" dirty="0" smtClean="0"/>
              <a:t>The LEA’s expectations for parents</a:t>
            </a:r>
          </a:p>
          <a:p>
            <a:pPr lvl="1">
              <a:buNone/>
            </a:pPr>
            <a:endParaRPr lang="en-US" sz="500" dirty="0" smtClean="0"/>
          </a:p>
          <a:p>
            <a:pPr lvl="1"/>
            <a:r>
              <a:rPr lang="en-US" sz="1800" dirty="0" smtClean="0"/>
              <a:t>How the LEA will involve parents in decision-making</a:t>
            </a:r>
          </a:p>
          <a:p>
            <a:pPr lvl="1">
              <a:buNone/>
            </a:pPr>
            <a:endParaRPr lang="en-US" sz="500" dirty="0" smtClean="0"/>
          </a:p>
          <a:p>
            <a:pPr lvl="1"/>
            <a:r>
              <a:rPr lang="en-US" sz="1800" dirty="0" smtClean="0"/>
              <a:t>How the LEA will work to build the schools’ and parents’ capacity for strong parental involvement to improve student academic achievement</a:t>
            </a:r>
          </a:p>
          <a:p>
            <a:r>
              <a:rPr lang="en-US" sz="2200" dirty="0" smtClean="0"/>
              <a:t>You, as Title I parents, have the right to be involved in the development of this plan.</a:t>
            </a:r>
          </a:p>
          <a:p>
            <a:pPr lvl="1">
              <a:buNone/>
            </a:pPr>
            <a:endParaRPr lang="en-US" sz="1800" dirty="0" smtClean="0"/>
          </a:p>
          <a:p>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smtClean="0"/>
              <a:t>What is a CIP?</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n-US" sz="2200" dirty="0" smtClean="0"/>
              <a:t>The CIP is your school’s Continuous Improvement Plan and includes:</a:t>
            </a:r>
          </a:p>
          <a:p>
            <a:pPr lvl="1"/>
            <a:r>
              <a:rPr lang="en-US" sz="1800" dirty="0" smtClean="0"/>
              <a:t>A Needs Assessment and Summary of Data</a:t>
            </a:r>
          </a:p>
          <a:p>
            <a:pPr lvl="1"/>
            <a:r>
              <a:rPr lang="en-US" sz="1800" dirty="0" smtClean="0"/>
              <a:t>Goals and Strategies to Address Academic Needs of Students</a:t>
            </a:r>
          </a:p>
          <a:p>
            <a:pPr lvl="1"/>
            <a:r>
              <a:rPr lang="en-US" sz="1800" dirty="0" smtClean="0"/>
              <a:t>Professional Development Needs</a:t>
            </a:r>
          </a:p>
          <a:p>
            <a:pPr lvl="1"/>
            <a:r>
              <a:rPr lang="en-US" sz="1800" dirty="0" smtClean="0"/>
              <a:t>Coordination of Resources/Comprehensive Budget</a:t>
            </a:r>
          </a:p>
          <a:p>
            <a:pPr lvl="1"/>
            <a:r>
              <a:rPr lang="en-US" sz="1800" dirty="0" smtClean="0"/>
              <a:t>The School’s Parental Involvement Plan</a:t>
            </a:r>
          </a:p>
          <a:p>
            <a:pPr lvl="1">
              <a:buNone/>
            </a:pPr>
            <a:endParaRPr lang="en-US" sz="500" dirty="0" smtClean="0"/>
          </a:p>
          <a:p>
            <a:r>
              <a:rPr lang="en-US" sz="2200" dirty="0" smtClean="0"/>
              <a:t>You, as Title I parents, have the right to be involved in the development of this plan.</a:t>
            </a:r>
          </a:p>
          <a:p>
            <a:pPr lvl="1">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1428</TotalTime>
  <Words>1817</Words>
  <Application>Microsoft Office PowerPoint</Application>
  <PresentationFormat>On-screen Show (4:3)</PresentationFormat>
  <Paragraphs>241</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Title I Plan?</vt:lpstr>
      <vt:lpstr>What is the LEA Parental Involvement Plan?</vt:lpstr>
      <vt:lpstr>What is a CIP?</vt:lpstr>
      <vt:lpstr>What’s included in the school’s Parental Involvement Plan?</vt:lpstr>
      <vt:lpstr>What is the School-Parent Compact?</vt:lpstr>
      <vt:lpstr>How do I request the qualifications of my child’s teachers?</vt:lpstr>
      <vt:lpstr>How will I be notified if my child is taught by a teacher who is not  Highly Qualified?</vt:lpstr>
      <vt:lpstr>How is the evaluation of the  LEA Parental Involvement Plan Conducted?</vt:lpstr>
      <vt:lpstr> </vt:lpstr>
    </vt:vector>
  </TitlesOfParts>
  <Company>ALSDE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Amanda Davis</cp:lastModifiedBy>
  <cp:revision>172</cp:revision>
  <dcterms:created xsi:type="dcterms:W3CDTF">2008-12-30T20:58:07Z</dcterms:created>
  <dcterms:modified xsi:type="dcterms:W3CDTF">2017-08-23T17:19:44Z</dcterms:modified>
</cp:coreProperties>
</file>