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autoCompressPictures="0">
  <p:sldMasterIdLst>
    <p:sldMasterId id="2147483663" r:id="rId1"/>
  </p:sldMasterIdLst>
  <p:notesMasterIdLst>
    <p:notesMasterId r:id="rId38"/>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Lst>
  <p:sldSz cx="9144000" cy="5143500" type="screen16x9"/>
  <p:notesSz cx="6858000" cy="9144000"/>
  <p:embeddedFontLst>
    <p:embeddedFont>
      <p:font typeface="Patrick Hand SC" pitchFamily="2" charset="77"/>
      <p:regular r:id="rId39"/>
    </p:embeddedFont>
    <p:embeddedFont>
      <p:font typeface="Roboto" panose="02000000000000000000" pitchFamily="2" charset="0"/>
      <p:regular r:id="rId40"/>
      <p:bold r:id="rId41"/>
      <p:italic r:id="rId42"/>
      <p:boldItalic r:id="rId43"/>
    </p:embeddedFont>
    <p:embeddedFont>
      <p:font typeface="Roboto Light" panose="02000000000000000000" pitchFamily="2" charset="0"/>
      <p:regular r:id="rId44"/>
      <p:bold r:id="rId45"/>
      <p:italic r:id="rId46"/>
      <p:boldItalic r:id="rId47"/>
    </p:embeddedFont>
    <p:embeddedFont>
      <p:font typeface="Roboto Medium" panose="02000000000000000000" pitchFamily="2" charset="0"/>
      <p:regular r:id="rId48"/>
      <p:bold r:id="rId49"/>
      <p:italic r:id="rId50"/>
      <p:boldItalic r:id="rId51"/>
    </p:embeddedFont>
    <p:embeddedFont>
      <p:font typeface="Roboto Thin" panose="02000000000000000000" pitchFamily="2" charset="0"/>
      <p:regular r:id="rId52"/>
      <p:bold r:id="rId53"/>
      <p:italic r:id="rId54"/>
      <p:boldItalic r:id="rId55"/>
    </p:embeddedFont>
    <p:embeddedFont>
      <p:font typeface="Sniglet" pitchFamily="82" charset="0"/>
      <p:regular r:id="rId5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9AA5EE4F-8A78-4A34-8213-750BED636A01}">
  <a:tblStyle styleId="{9AA5EE4F-8A78-4A34-8213-750BED636A01}" styleName="Table_0">
    <a:wholeTbl>
      <a:tcTxStyle b="off" i="off">
        <a:font>
          <a:latin typeface="Arial"/>
          <a:ea typeface="Arial"/>
          <a:cs typeface="Arial"/>
        </a:font>
        <a:srgbClr val="000000"/>
      </a:tcTxStyle>
      <a:tcStyle>
        <a:tcBdr/>
      </a:tcStyle>
    </a:wholeTbl>
    <a:band1H>
      <a:tcTxStyle b="off" i="off"/>
      <a:tcStyle>
        <a:tcBdr/>
      </a:tcStyle>
    </a:band1H>
    <a:band2H>
      <a:tcTxStyle b="off" i="off"/>
      <a:tcStyle>
        <a:tcBdr/>
      </a:tcStyle>
    </a:band2H>
    <a:band1V>
      <a:tcTxStyle b="off" i="off"/>
      <a:tcStyle>
        <a:tcBdr/>
      </a:tcStyle>
    </a:band1V>
    <a:band2V>
      <a:tcTxStyle b="off" i="off"/>
      <a:tcStyle>
        <a:tcBdr/>
      </a:tcStyle>
    </a:band2V>
    <a:lastCol>
      <a:tcTxStyle b="off" i="off"/>
      <a:tcStyle>
        <a:tcBdr/>
      </a:tcStyle>
    </a:lastCol>
    <a:firstCol>
      <a:tcTxStyle b="off" i="off"/>
      <a:tcStyle>
        <a:tcBdr/>
      </a:tcStyle>
    </a:firstCol>
    <a:lastRow>
      <a:tcTxStyle b="off" i="off"/>
      <a:tcStyle>
        <a:tcBdr/>
      </a:tcStyle>
    </a:lastRow>
    <a:seCell>
      <a:tcTxStyle b="off" i="off"/>
      <a:tcStyle>
        <a:tcBdr/>
      </a:tcStyle>
    </a:seCell>
    <a:swCell>
      <a:tcTxStyle b="off" i="off"/>
      <a:tcStyle>
        <a:tcBdr/>
      </a:tcStyle>
    </a:swCell>
    <a:firstRow>
      <a:tcTxStyle b="off" i="off"/>
      <a:tcStyle>
        <a:tcBdr/>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94697"/>
  </p:normalViewPr>
  <p:slideViewPr>
    <p:cSldViewPr snapToGrid="0" snapToObjects="1">
      <p:cViewPr varScale="1">
        <p:scale>
          <a:sx n="144" d="100"/>
          <a:sy n="144" d="100"/>
        </p:scale>
        <p:origin x="720" y="1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font" Target="fonts/font1.fntdata"/><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4.fntdata"/><Relationship Id="rId47" Type="http://schemas.openxmlformats.org/officeDocument/2006/relationships/font" Target="fonts/font9.fntdata"/><Relationship Id="rId50" Type="http://schemas.openxmlformats.org/officeDocument/2006/relationships/font" Target="fonts/font12.fntdata"/><Relationship Id="rId55" Type="http://schemas.openxmlformats.org/officeDocument/2006/relationships/font" Target="fonts/font17.fntdata"/><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2.fntdata"/><Relationship Id="rId45" Type="http://schemas.openxmlformats.org/officeDocument/2006/relationships/font" Target="fonts/font7.fntdata"/><Relationship Id="rId53" Type="http://schemas.openxmlformats.org/officeDocument/2006/relationships/font" Target="fonts/font15.fntdata"/><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5.fntdata"/><Relationship Id="rId48" Type="http://schemas.openxmlformats.org/officeDocument/2006/relationships/font" Target="fonts/font10.fntdata"/><Relationship Id="rId56" Type="http://schemas.openxmlformats.org/officeDocument/2006/relationships/font" Target="fonts/font18.fntdata"/><Relationship Id="rId8" Type="http://schemas.openxmlformats.org/officeDocument/2006/relationships/slide" Target="slides/slide7.xml"/><Relationship Id="rId51" Type="http://schemas.openxmlformats.org/officeDocument/2006/relationships/font" Target="fonts/font13.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46" Type="http://schemas.openxmlformats.org/officeDocument/2006/relationships/font" Target="fonts/font8.fntdata"/><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font" Target="fonts/font3.fntdata"/><Relationship Id="rId54" Type="http://schemas.openxmlformats.org/officeDocument/2006/relationships/font" Target="fonts/font16.fntdata"/><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11.fntdata"/><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font" Target="fonts/font6.fntdata"/><Relationship Id="rId52" Type="http://schemas.openxmlformats.org/officeDocument/2006/relationships/font" Target="fonts/font14.fntdata"/><Relationship Id="rId6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1"/>
        <p:cNvGrpSpPr/>
        <p:nvPr/>
      </p:nvGrpSpPr>
      <p:grpSpPr>
        <a:xfrm>
          <a:off x="0" y="0"/>
          <a:ext cx="0" cy="0"/>
          <a:chOff x="0" y="0"/>
          <a:chExt cx="0" cy="0"/>
        </a:xfrm>
      </p:grpSpPr>
      <p:sp>
        <p:nvSpPr>
          <p:cNvPr id="72" name="Google Shape;72;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3" name="Google Shape;73;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4"/>
        <p:cNvGrpSpPr/>
        <p:nvPr/>
      </p:nvGrpSpPr>
      <p:grpSpPr>
        <a:xfrm>
          <a:off x="0" y="0"/>
          <a:ext cx="0" cy="0"/>
          <a:chOff x="0" y="0"/>
          <a:chExt cx="0" cy="0"/>
        </a:xfrm>
      </p:grpSpPr>
      <p:sp>
        <p:nvSpPr>
          <p:cNvPr id="155" name="Google Shape;155;g129af8e093a_0_26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6" name="Google Shape;156;g129af8e093a_0_261: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p>
            <a:pPr marL="0" lvl="0" indent="0" algn="l" rtl="0">
              <a:lnSpc>
                <a:spcPct val="100000"/>
              </a:lnSpc>
              <a:spcBef>
                <a:spcPts val="0"/>
              </a:spcBef>
              <a:spcAft>
                <a:spcPts val="0"/>
              </a:spcAft>
              <a:buSzPts val="1400"/>
              <a:buNone/>
            </a:pPr>
            <a:r>
              <a:rPr lang="en"/>
              <a:t>Dan</a:t>
            </a:r>
            <a:endParaRPr/>
          </a:p>
          <a:p>
            <a:pPr marL="0" lvl="0" indent="0" algn="l" rtl="0">
              <a:lnSpc>
                <a:spcPct val="100000"/>
              </a:lnSpc>
              <a:spcBef>
                <a:spcPts val="0"/>
              </a:spcBef>
              <a:spcAft>
                <a:spcPts val="0"/>
              </a:spcAft>
              <a:buSzPts val="1400"/>
              <a:buNone/>
            </a:pPr>
            <a:endParaRPr>
              <a:highlight>
                <a:srgbClr val="FFFF00"/>
              </a:highlight>
            </a:endParaRPr>
          </a:p>
          <a:p>
            <a:pPr marL="0" lvl="0" indent="0" algn="l" rtl="0">
              <a:lnSpc>
                <a:spcPct val="100000"/>
              </a:lnSpc>
              <a:spcBef>
                <a:spcPts val="0"/>
              </a:spcBef>
              <a:spcAft>
                <a:spcPts val="0"/>
              </a:spcAft>
              <a:buSzPts val="1400"/>
              <a:buNone/>
            </a:pPr>
            <a:r>
              <a:rPr lang="en">
                <a:highlight>
                  <a:srgbClr val="FFFF00"/>
                </a:highlight>
              </a:rPr>
              <a:t>Need to update data</a:t>
            </a:r>
            <a:endParaRPr>
              <a:highlight>
                <a:srgbClr val="FFFF00"/>
              </a:highlight>
            </a:endParaRPr>
          </a:p>
        </p:txBody>
      </p:sp>
      <p:sp>
        <p:nvSpPr>
          <p:cNvPr id="157" name="Google Shape;157;g129af8e093a_0_261: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Clr>
                <a:srgbClr val="000000"/>
              </a:buClr>
              <a:buSzPts val="1400"/>
              <a:buFont typeface="Arial"/>
              <a:buNone/>
            </a:pPr>
            <a:fld id="{00000000-1234-1234-1234-123412341234}" type="slidenum">
              <a:rPr lang="en"/>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12106288a10_0_1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12106288a10_0_1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rPr>
              <a:t>Adriana</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g12106288a10_0_126: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g12106288a10_0_1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rPr>
              <a:t>Adriana</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4"/>
        <p:cNvGrpSpPr/>
        <p:nvPr/>
      </p:nvGrpSpPr>
      <p:grpSpPr>
        <a:xfrm>
          <a:off x="0" y="0"/>
          <a:ext cx="0" cy="0"/>
          <a:chOff x="0" y="0"/>
          <a:chExt cx="0" cy="0"/>
        </a:xfrm>
      </p:grpSpPr>
      <p:sp>
        <p:nvSpPr>
          <p:cNvPr id="215" name="Google Shape;215;g12106288a10_0_17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6" name="Google Shape;216;g12106288a10_0_17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rPr>
              <a:t>Adriana</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129af8e093a_0_3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129af8e093a_0_3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sz="100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0"/>
        <p:cNvGrpSpPr/>
        <p:nvPr/>
      </p:nvGrpSpPr>
      <p:grpSpPr>
        <a:xfrm>
          <a:off x="0" y="0"/>
          <a:ext cx="0" cy="0"/>
          <a:chOff x="0" y="0"/>
          <a:chExt cx="0" cy="0"/>
        </a:xfrm>
      </p:grpSpPr>
      <p:sp>
        <p:nvSpPr>
          <p:cNvPr id="231" name="Google Shape;231;g12106288a10_0_177: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2" name="Google Shape;232;g12106288a10_0_177: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rPr>
              <a:t>Adriana</a:t>
            </a:r>
            <a:endParaRPr/>
          </a:p>
        </p:txBody>
      </p:sp>
      <p:sp>
        <p:nvSpPr>
          <p:cNvPr id="233" name="Google Shape;233;g12106288a10_0_177: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129af8e093a_0_381: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129af8e093a_0_3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Clr>
                <a:schemeClr val="dk1"/>
              </a:buClr>
              <a:buSzPts val="1100"/>
              <a:buFont typeface="Arial"/>
              <a:buNone/>
            </a:pPr>
            <a:r>
              <a:rPr lang="en"/>
              <a:t>All schools need to be on both lists, including UCs/CSUs</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129af8e093a_0_4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1" name="Google Shape;251;g129af8e093a_0_43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t>Adriana </a:t>
            </a:r>
            <a:endParaRPr/>
          </a:p>
          <a:p>
            <a:pPr marL="0" marR="0" lvl="0" indent="0" algn="l" rtl="0">
              <a:spcBef>
                <a:spcPts val="0"/>
              </a:spcBef>
              <a:spcAft>
                <a:spcPts val="0"/>
              </a:spcAft>
              <a:buNone/>
            </a:pPr>
            <a:r>
              <a:rPr lang="en"/>
              <a:t>Students are responsible for matching accounts. </a:t>
            </a:r>
            <a:endParaRPr/>
          </a:p>
        </p:txBody>
      </p:sp>
      <p:sp>
        <p:nvSpPr>
          <p:cNvPr id="252" name="Google Shape;252;g129af8e093a_0_43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3"/>
        <p:cNvGrpSpPr/>
        <p:nvPr/>
      </p:nvGrpSpPr>
      <p:grpSpPr>
        <a:xfrm>
          <a:off x="0" y="0"/>
          <a:ext cx="0" cy="0"/>
          <a:chOff x="0" y="0"/>
          <a:chExt cx="0" cy="0"/>
        </a:xfrm>
      </p:grpSpPr>
      <p:sp>
        <p:nvSpPr>
          <p:cNvPr id="264" name="Google Shape;264;g12106288a10_0_20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5" name="Google Shape;265;g12106288a10_0_20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Adriana</a:t>
            </a:r>
            <a:endParaRPr/>
          </a:p>
          <a:p>
            <a:pPr marL="0" lvl="0" indent="0" algn="l" rtl="0">
              <a:spcBef>
                <a:spcPts val="0"/>
              </a:spcBef>
              <a:spcAft>
                <a:spcPts val="0"/>
              </a:spcAft>
              <a:buNone/>
            </a:pPr>
            <a:endParaRPr/>
          </a:p>
          <a:p>
            <a:pPr marL="0" lvl="0" indent="0" algn="l" rtl="0">
              <a:spcBef>
                <a:spcPts val="0"/>
              </a:spcBef>
              <a:spcAft>
                <a:spcPts val="0"/>
              </a:spcAft>
              <a:buNone/>
            </a:pPr>
            <a:r>
              <a:rPr lang="en"/>
              <a:t>Refer to handout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12106288a10_0_209:notes"/>
          <p:cNvSpPr>
            <a:spLocks noGrp="1" noRot="1" noChangeAspect="1"/>
          </p:cNvSpPr>
          <p:nvPr>
            <p:ph type="sldImg" idx="2"/>
          </p:nvPr>
        </p:nvSpPr>
        <p:spPr>
          <a:xfrm>
            <a:off x="685800" y="1143000"/>
            <a:ext cx="54864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12106288a10_0_209:notes"/>
          <p:cNvSpPr txBox="1">
            <a:spLocks noGrp="1"/>
          </p:cNvSpPr>
          <p:nvPr>
            <p:ph type="body" idx="1"/>
          </p:nvPr>
        </p:nvSpPr>
        <p:spPr>
          <a:xfrm>
            <a:off x="685800" y="4400550"/>
            <a:ext cx="5486400" cy="36006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a:p>
        </p:txBody>
      </p:sp>
      <p:sp>
        <p:nvSpPr>
          <p:cNvPr id="271" name="Google Shape;271;g12106288a10_0_209:notes"/>
          <p:cNvSpPr txBox="1">
            <a:spLocks noGrp="1"/>
          </p:cNvSpPr>
          <p:nvPr>
            <p:ph type="sldNum" idx="12"/>
          </p:nvPr>
        </p:nvSpPr>
        <p:spPr>
          <a:xfrm>
            <a:off x="3884613" y="8685213"/>
            <a:ext cx="2971800" cy="4587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
        <p:cNvGrpSpPr/>
        <p:nvPr/>
      </p:nvGrpSpPr>
      <p:grpSpPr>
        <a:xfrm>
          <a:off x="0" y="0"/>
          <a:ext cx="0" cy="0"/>
          <a:chOff x="0" y="0"/>
          <a:chExt cx="0" cy="0"/>
        </a:xfrm>
      </p:grpSpPr>
      <p:sp>
        <p:nvSpPr>
          <p:cNvPr id="77" name="Google Shape;77;g12106288a1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8" name="Google Shape;78;g12106288a1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 </a:t>
            </a:r>
            <a:endParaRPr/>
          </a:p>
          <a:p>
            <a:pPr marL="0" lvl="0" indent="0" algn="l" rtl="0">
              <a:spcBef>
                <a:spcPts val="0"/>
              </a:spcBef>
              <a:spcAft>
                <a:spcPts val="0"/>
              </a:spcAft>
              <a:buNone/>
            </a:pPr>
            <a:endParaRPr/>
          </a:p>
          <a:p>
            <a:pPr marL="0" lvl="0" indent="0" algn="l" rtl="0">
              <a:spcBef>
                <a:spcPts val="0"/>
              </a:spcBef>
              <a:spcAft>
                <a:spcPts val="0"/>
              </a:spcAft>
              <a:buNone/>
            </a:pPr>
            <a:r>
              <a:rPr lang="en"/>
              <a:t>(Provide handout)</a:t>
            </a:r>
            <a:endParaRPr/>
          </a:p>
          <a:p>
            <a:pPr marL="0" lvl="0" indent="0" algn="l" rtl="0">
              <a:spcBef>
                <a:spcPts val="0"/>
              </a:spcBef>
              <a:spcAft>
                <a:spcPts val="0"/>
              </a:spcAft>
              <a:buNone/>
            </a:pPr>
            <a:r>
              <a:rPr lang="en"/>
              <a:t>Understanding the eligibility for each system - eligibility handout (competitive vs eligibility)</a:t>
            </a:r>
            <a:endParaRPr/>
          </a:p>
          <a:p>
            <a:pPr marL="0" lvl="0" indent="0" algn="l" rtl="0">
              <a:spcBef>
                <a:spcPts val="0"/>
              </a:spcBef>
              <a:spcAft>
                <a:spcPts val="0"/>
              </a:spcAft>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7"/>
        <p:cNvGrpSpPr/>
        <p:nvPr/>
      </p:nvGrpSpPr>
      <p:grpSpPr>
        <a:xfrm>
          <a:off x="0" y="0"/>
          <a:ext cx="0" cy="0"/>
          <a:chOff x="0" y="0"/>
          <a:chExt cx="0" cy="0"/>
        </a:xfrm>
      </p:grpSpPr>
      <p:sp>
        <p:nvSpPr>
          <p:cNvPr id="278" name="Google Shape;278;g12106288a10_0_21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9" name="Google Shape;279;g12106288a10_0_2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12106288a10_0_22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12106288a10_0_2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Adriana</a:t>
            </a:r>
            <a:endParaRPr/>
          </a:p>
          <a:p>
            <a:pPr marL="0" lvl="0" indent="0" algn="l" rtl="0">
              <a:spcBef>
                <a:spcPts val="0"/>
              </a:spcBef>
              <a:spcAft>
                <a:spcPts val="0"/>
              </a:spcAft>
              <a:buNone/>
            </a:pPr>
            <a:endParaRPr/>
          </a:p>
          <a:p>
            <a:pPr marL="457200" lvl="0" indent="-317500" algn="l" rtl="0">
              <a:spcBef>
                <a:spcPts val="0"/>
              </a:spcBef>
              <a:spcAft>
                <a:spcPts val="0"/>
              </a:spcAft>
              <a:buSzPts val="1400"/>
              <a:buChar char="●"/>
            </a:pPr>
            <a:r>
              <a:rPr lang="en"/>
              <a:t>Teachers can talk about how you are in class before distance learning and how you participated during distance learning. Stay actively involved in your classes!</a:t>
            </a:r>
            <a:endParaRPr/>
          </a:p>
          <a:p>
            <a:pPr marL="457200" lvl="0" indent="-317500" algn="l" rtl="0">
              <a:spcBef>
                <a:spcPts val="0"/>
              </a:spcBef>
              <a:spcAft>
                <a:spcPts val="0"/>
              </a:spcAft>
              <a:buSzPts val="1400"/>
              <a:buChar char="●"/>
            </a:pPr>
            <a:r>
              <a:rPr lang="en"/>
              <a:t>mention issues in transcript</a:t>
            </a:r>
            <a:endParaRPr/>
          </a:p>
          <a:p>
            <a:pPr marL="457200" lvl="0" indent="-317500" algn="l" rtl="0">
              <a:spcBef>
                <a:spcPts val="0"/>
              </a:spcBef>
              <a:spcAft>
                <a:spcPts val="0"/>
              </a:spcAft>
              <a:buSzPts val="1400"/>
              <a:buChar char="●"/>
            </a:pPr>
            <a:r>
              <a:rPr lang="en"/>
              <a:t>leadership in school/outside: significant role/projects, sports</a:t>
            </a:r>
            <a:endParaRPr/>
          </a:p>
          <a:p>
            <a:pPr marL="457200" lvl="0" indent="-317500" algn="l" rtl="0">
              <a:spcBef>
                <a:spcPts val="0"/>
              </a:spcBef>
              <a:spcAft>
                <a:spcPts val="0"/>
              </a:spcAft>
              <a:buSzPts val="1400"/>
              <a:buChar char="●"/>
            </a:pPr>
            <a:r>
              <a:rPr lang="en"/>
              <a:t>quality not quantity: We don’t want to just list all the clubs that you’ve done we want to focus on the impact that you made.</a:t>
            </a:r>
            <a:endParaRPr/>
          </a:p>
          <a:p>
            <a:pPr marL="457200" lvl="0" indent="-317500" algn="l" rtl="0">
              <a:spcBef>
                <a:spcPts val="0"/>
              </a:spcBef>
              <a:spcAft>
                <a:spcPts val="0"/>
              </a:spcAft>
              <a:buSzPts val="1400"/>
              <a:buChar char="●"/>
            </a:pPr>
            <a:endParaRPr/>
          </a:p>
          <a:p>
            <a:pPr marL="0" lvl="0" indent="0" algn="l" rtl="0">
              <a:spcBef>
                <a:spcPts val="0"/>
              </a:spcBef>
              <a:spcAft>
                <a:spcPts val="0"/>
              </a:spcAft>
              <a:buNone/>
            </a:pP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0"/>
        <p:cNvGrpSpPr/>
        <p:nvPr/>
      </p:nvGrpSpPr>
      <p:grpSpPr>
        <a:xfrm>
          <a:off x="0" y="0"/>
          <a:ext cx="0" cy="0"/>
          <a:chOff x="0" y="0"/>
          <a:chExt cx="0" cy="0"/>
        </a:xfrm>
      </p:grpSpPr>
      <p:sp>
        <p:nvSpPr>
          <p:cNvPr id="291" name="Google Shape;291;g129af8e093a_0_57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2" name="Google Shape;292;g129af8e093a_0_57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t>Adriana</a:t>
            </a:r>
            <a:endParaRPr sz="1200" b="0" i="0" u="none" strike="noStrike" cap="none">
              <a:solidFill>
                <a:schemeClr val="dk1"/>
              </a:solidFill>
              <a:latin typeface="Calibri"/>
              <a:ea typeface="Calibri"/>
              <a:cs typeface="Calibri"/>
              <a:sym typeface="Calibri"/>
            </a:endParaRPr>
          </a:p>
        </p:txBody>
      </p:sp>
      <p:sp>
        <p:nvSpPr>
          <p:cNvPr id="293" name="Google Shape;293;g129af8e093a_0_574: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9"/>
        <p:cNvGrpSpPr/>
        <p:nvPr/>
      </p:nvGrpSpPr>
      <p:grpSpPr>
        <a:xfrm>
          <a:off x="0" y="0"/>
          <a:ext cx="0" cy="0"/>
          <a:chOff x="0" y="0"/>
          <a:chExt cx="0" cy="0"/>
        </a:xfrm>
      </p:grpSpPr>
      <p:sp>
        <p:nvSpPr>
          <p:cNvPr id="300" name="Google Shape;300;g129af8e093a_0_6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01" name="Google Shape;301;g129af8e093a_0_63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a:t>Adriana</a:t>
            </a:r>
            <a:endParaRPr sz="1200" b="0" i="0" u="none" strike="noStrike" cap="none">
              <a:solidFill>
                <a:schemeClr val="dk1"/>
              </a:solidFill>
              <a:latin typeface="Calibri"/>
              <a:ea typeface="Calibri"/>
              <a:cs typeface="Calibri"/>
              <a:sym typeface="Calibri"/>
            </a:endParaRPr>
          </a:p>
        </p:txBody>
      </p:sp>
      <p:sp>
        <p:nvSpPr>
          <p:cNvPr id="302" name="Google Shape;302;g129af8e093a_0_637:notes"/>
          <p:cNvSpPr txBox="1">
            <a:spLocks noGrp="1"/>
          </p:cNvSpPr>
          <p:nvPr>
            <p:ph type="sldNum" idx="12"/>
          </p:nvPr>
        </p:nvSpPr>
        <p:spPr>
          <a:xfrm>
            <a:off x="3884613" y="8685213"/>
            <a:ext cx="2971800" cy="457200"/>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9"/>
        <p:cNvGrpSpPr/>
        <p:nvPr/>
      </p:nvGrpSpPr>
      <p:grpSpPr>
        <a:xfrm>
          <a:off x="0" y="0"/>
          <a:ext cx="0" cy="0"/>
          <a:chOff x="0" y="0"/>
          <a:chExt cx="0" cy="0"/>
        </a:xfrm>
      </p:grpSpPr>
      <p:sp>
        <p:nvSpPr>
          <p:cNvPr id="310" name="Google Shape;310;g12106288a10_0_24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1" name="Google Shape;311;g12106288a10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Dates depend on when your earliest application is due.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14a5467fc13_0_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14a5467fc13_0_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  </a:t>
            </a:r>
            <a:endParaRPr sz="1000">
              <a:solidFill>
                <a:srgbClr val="3F3F3F"/>
              </a:solidFill>
              <a:highlight>
                <a:srgbClr val="FFFF00"/>
              </a:highlight>
              <a:latin typeface="Trebuchet MS"/>
              <a:ea typeface="Trebuchet MS"/>
              <a:cs typeface="Trebuchet MS"/>
              <a:sym typeface="Trebuchet MS"/>
            </a:endParaRPr>
          </a:p>
          <a:p>
            <a:pPr marL="0" lvl="0" indent="0" algn="l" rtl="0">
              <a:spcBef>
                <a:spcPts val="1000"/>
              </a:spcBef>
              <a:spcAft>
                <a:spcPts val="0"/>
              </a:spcAft>
              <a:buNone/>
            </a:pPr>
            <a:endParaRPr sz="100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1"/>
        <p:cNvGrpSpPr/>
        <p:nvPr/>
      </p:nvGrpSpPr>
      <p:grpSpPr>
        <a:xfrm>
          <a:off x="0" y="0"/>
          <a:ext cx="0" cy="0"/>
          <a:chOff x="0" y="0"/>
          <a:chExt cx="0" cy="0"/>
        </a:xfrm>
      </p:grpSpPr>
      <p:sp>
        <p:nvSpPr>
          <p:cNvPr id="322" name="Google Shape;322;g24e3a0e2085_1_7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3" name="Google Shape;323;g24e3a0e2085_1_7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 </a:t>
            </a:r>
            <a:endParaRPr sz="1000">
              <a:solidFill>
                <a:srgbClr val="3F3F3F"/>
              </a:solidFill>
              <a:highlight>
                <a:srgbClr val="FFFF00"/>
              </a:highlight>
              <a:latin typeface="Trebuchet MS"/>
              <a:ea typeface="Trebuchet MS"/>
              <a:cs typeface="Trebuchet MS"/>
              <a:sym typeface="Trebuchet MS"/>
            </a:endParaRPr>
          </a:p>
          <a:p>
            <a:pPr marL="0" lvl="0" indent="0" algn="l" rtl="0">
              <a:spcBef>
                <a:spcPts val="1000"/>
              </a:spcBef>
              <a:spcAft>
                <a:spcPts val="0"/>
              </a:spcAft>
              <a:buNone/>
            </a:pPr>
            <a:endParaRPr sz="100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8"/>
        <p:cNvGrpSpPr/>
        <p:nvPr/>
      </p:nvGrpSpPr>
      <p:grpSpPr>
        <a:xfrm>
          <a:off x="0" y="0"/>
          <a:ext cx="0" cy="0"/>
          <a:chOff x="0" y="0"/>
          <a:chExt cx="0" cy="0"/>
        </a:xfrm>
      </p:grpSpPr>
      <p:sp>
        <p:nvSpPr>
          <p:cNvPr id="329" name="Google Shape;329;g12106288a10_0_2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0" name="Google Shape;330;g12106288a10_0_2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t>Adriana</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Inform the student that they will be contacted within a week of submitting their folder. If they have not heard from their recommender yet, please encourage them to visit Mrs. Magallon.</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3"/>
        <p:cNvGrpSpPr/>
        <p:nvPr/>
      </p:nvGrpSpPr>
      <p:grpSpPr>
        <a:xfrm>
          <a:off x="0" y="0"/>
          <a:ext cx="0" cy="0"/>
          <a:chOff x="0" y="0"/>
          <a:chExt cx="0" cy="0"/>
        </a:xfrm>
      </p:grpSpPr>
      <p:sp>
        <p:nvSpPr>
          <p:cNvPr id="334" name="Google Shape;334;g24e3a0e2085_1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35" name="Google Shape;335;g24e3a0e2085_1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chemeClr val="lt1"/>
                </a:highlight>
              </a:rPr>
              <a:t>Adriana</a:t>
            </a:r>
            <a:endParaRPr>
              <a:highlight>
                <a:srgbClr val="FFFF00"/>
              </a:highlight>
            </a:endParaRPr>
          </a:p>
          <a:p>
            <a:pPr marL="0" lvl="0" indent="0" algn="l" rtl="0">
              <a:spcBef>
                <a:spcPts val="0"/>
              </a:spcBef>
              <a:spcAft>
                <a:spcPts val="0"/>
              </a:spcAft>
              <a:buNone/>
            </a:pPr>
            <a:r>
              <a:rPr lang="en">
                <a:highlight>
                  <a:srgbClr val="FFFF00"/>
                </a:highlight>
              </a:rPr>
              <a:t>When deciding if you will be applying early or regular, pay attention to what your earliest application deadline will be. That will determine when you need to submit your materials to us so that we can write your letters and submit all of your documents on time. We will submit all of our materials at the same time, but you can complete your applications as they are due. These deadlines are super important to make sure everything is able to be in on time!</a:t>
            </a:r>
            <a:br>
              <a:rPr lang="en">
                <a:highlight>
                  <a:srgbClr val="FFFF00"/>
                </a:highlight>
              </a:rPr>
            </a:br>
            <a:endParaRPr>
              <a:highlight>
                <a:srgbClr val="FFFF00"/>
              </a:highlight>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6"/>
        <p:cNvGrpSpPr/>
        <p:nvPr/>
      </p:nvGrpSpPr>
      <p:grpSpPr>
        <a:xfrm>
          <a:off x="0" y="0"/>
          <a:ext cx="0" cy="0"/>
          <a:chOff x="0" y="0"/>
          <a:chExt cx="0" cy="0"/>
        </a:xfrm>
      </p:grpSpPr>
      <p:sp>
        <p:nvSpPr>
          <p:cNvPr id="357" name="Google Shape;357;g129af8e093a_0_237: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58" name="Google Shape;358;g129af8e093a_0_2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Sherry</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1"/>
        <p:cNvGrpSpPr/>
        <p:nvPr/>
      </p:nvGrpSpPr>
      <p:grpSpPr>
        <a:xfrm>
          <a:off x="0" y="0"/>
          <a:ext cx="0" cy="0"/>
          <a:chOff x="0" y="0"/>
          <a:chExt cx="0" cy="0"/>
        </a:xfrm>
      </p:grpSpPr>
      <p:sp>
        <p:nvSpPr>
          <p:cNvPr id="82" name="Google Shape;82;g12106288a10_0_2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3" name="Google Shape;83;g12106288a10_0_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a:p>
            <a:pPr marL="0" lvl="0" indent="0" algn="l" rtl="0">
              <a:spcBef>
                <a:spcPts val="0"/>
              </a:spcBef>
              <a:spcAft>
                <a:spcPts val="0"/>
              </a:spcAft>
              <a:buNone/>
            </a:pPr>
            <a:endParaRPr/>
          </a:p>
          <a:p>
            <a:pPr marL="0" lvl="0" indent="0" algn="l" rtl="0">
              <a:spcBef>
                <a:spcPts val="0"/>
              </a:spcBef>
              <a:spcAft>
                <a:spcPts val="0"/>
              </a:spcAft>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3"/>
        <p:cNvGrpSpPr/>
        <p:nvPr/>
      </p:nvGrpSpPr>
      <p:grpSpPr>
        <a:xfrm>
          <a:off x="0" y="0"/>
          <a:ext cx="0" cy="0"/>
          <a:chOff x="0" y="0"/>
          <a:chExt cx="0" cy="0"/>
        </a:xfrm>
      </p:grpSpPr>
      <p:sp>
        <p:nvSpPr>
          <p:cNvPr id="364" name="Google Shape;364;g129af8e093a_0_702: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Sherry</a:t>
            </a:r>
            <a:endParaRPr/>
          </a:p>
          <a:p>
            <a:pPr marL="0" lvl="0" indent="0" algn="l" rtl="0">
              <a:spcBef>
                <a:spcPts val="0"/>
              </a:spcBef>
              <a:spcAft>
                <a:spcPts val="0"/>
              </a:spcAft>
              <a:buNone/>
            </a:pPr>
            <a:endParaRPr/>
          </a:p>
          <a:p>
            <a:pPr marL="0" lvl="0" indent="0" algn="l" rtl="0">
              <a:spcBef>
                <a:spcPts val="0"/>
              </a:spcBef>
              <a:spcAft>
                <a:spcPts val="0"/>
              </a:spcAft>
              <a:buNone/>
            </a:pPr>
            <a:r>
              <a:rPr lang="en"/>
              <a:t>Use an appropriate non-school email. Check DAILY.</a:t>
            </a:r>
            <a:endParaRPr/>
          </a:p>
          <a:p>
            <a:pPr marL="0" lvl="0" indent="0" algn="l" rtl="0">
              <a:spcBef>
                <a:spcPts val="0"/>
              </a:spcBef>
              <a:spcAft>
                <a:spcPts val="0"/>
              </a:spcAft>
              <a:buNone/>
            </a:pPr>
            <a:r>
              <a:rPr lang="en"/>
              <a:t>may be overwhelming, get some sleep, you’re not the only one</a:t>
            </a:r>
            <a:endParaRPr/>
          </a:p>
        </p:txBody>
      </p:sp>
      <p:sp>
        <p:nvSpPr>
          <p:cNvPr id="365" name="Google Shape;365;g129af8e093a_0_7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6"/>
        <p:cNvGrpSpPr/>
        <p:nvPr/>
      </p:nvGrpSpPr>
      <p:grpSpPr>
        <a:xfrm>
          <a:off x="0" y="0"/>
          <a:ext cx="0" cy="0"/>
          <a:chOff x="0" y="0"/>
          <a:chExt cx="0" cy="0"/>
        </a:xfrm>
      </p:grpSpPr>
      <p:sp>
        <p:nvSpPr>
          <p:cNvPr id="377" name="Google Shape;377;g129af8e093a_0_76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78" name="Google Shape;378;g129af8e093a_0_7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Sherry</a:t>
            </a: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UPDATE DATES</a:t>
            </a:r>
            <a:endParaRPr sz="1200">
              <a:solidFill>
                <a:schemeClr val="dk1"/>
              </a:solidFill>
              <a:highlight>
                <a:srgbClr val="FFFF00"/>
              </a:highlight>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r>
              <a:rPr lang="en" sz="1200">
                <a:solidFill>
                  <a:schemeClr val="dk1"/>
                </a:solidFill>
                <a:highlight>
                  <a:srgbClr val="FFFF00"/>
                </a:highlight>
                <a:latin typeface="Calibri"/>
                <a:ea typeface="Calibri"/>
                <a:cs typeface="Calibri"/>
                <a:sym typeface="Calibri"/>
              </a:rPr>
              <a:t>Hyperlink senior calendar</a:t>
            </a:r>
            <a:endParaRPr sz="1200">
              <a:solidFill>
                <a:schemeClr val="dk1"/>
              </a:solidFill>
              <a:highlight>
                <a:srgbClr val="FFFF00"/>
              </a:highlight>
              <a:latin typeface="Calibri"/>
              <a:ea typeface="Calibri"/>
              <a:cs typeface="Calibri"/>
              <a:sym typeface="Calibri"/>
            </a:endParaRPr>
          </a:p>
        </p:txBody>
      </p:sp>
      <p:sp>
        <p:nvSpPr>
          <p:cNvPr id="379" name="Google Shape;379;g129af8e093a_0_76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31</a:t>
            </a:fld>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g129af8e093a_0_86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86" name="Google Shape;386;g129af8e093a_0_86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highlight>
                  <a:srgbClr val="FFFF00"/>
                </a:highlight>
              </a:rPr>
              <a:t>Sherry</a:t>
            </a:r>
            <a:endParaRPr>
              <a:highlight>
                <a:srgbClr val="FFFF00"/>
              </a:highlight>
            </a:endParaRPr>
          </a:p>
          <a:p>
            <a:pPr marL="0" lvl="0" indent="0" algn="l" rtl="0">
              <a:spcBef>
                <a:spcPts val="0"/>
              </a:spcBef>
              <a:spcAft>
                <a:spcPts val="0"/>
              </a:spcAft>
              <a:buClr>
                <a:schemeClr val="dk1"/>
              </a:buClr>
              <a:buSzPts val="1100"/>
              <a:buFont typeface="Arial"/>
              <a:buNone/>
            </a:pPr>
            <a:endParaRPr>
              <a:highlight>
                <a:srgbClr val="FFFF00"/>
              </a:highlight>
            </a:endParaRPr>
          </a:p>
        </p:txBody>
      </p:sp>
      <p:sp>
        <p:nvSpPr>
          <p:cNvPr id="387" name="Google Shape;387;g129af8e093a_0_862: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SzPts val="1200"/>
              <a:buFont typeface="Arial"/>
              <a:buNone/>
            </a:pPr>
            <a:fld id="{00000000-1234-1234-1234-123412341234}" type="slidenum">
              <a:rPr lang="en"/>
              <a:t>32</a:t>
            </a:fld>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g129af8e093a_0_94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3" name="Google Shape;393;g129af8e093a_0_94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sz="1200">
                <a:solidFill>
                  <a:schemeClr val="dk1"/>
                </a:solidFill>
                <a:latin typeface="Calibri"/>
                <a:ea typeface="Calibri"/>
                <a:cs typeface="Calibri"/>
                <a:sym typeface="Calibri"/>
              </a:rPr>
              <a:t>Sherry</a:t>
            </a:r>
            <a:endParaRPr sz="1200">
              <a:solidFill>
                <a:schemeClr val="dk1"/>
              </a:solidFill>
              <a:latin typeface="Calibri"/>
              <a:ea typeface="Calibri"/>
              <a:cs typeface="Calibri"/>
              <a:sym typeface="Calibri"/>
            </a:endParaRPr>
          </a:p>
          <a:p>
            <a:pPr marL="0" lvl="0" indent="0" algn="l" rtl="0">
              <a:spcBef>
                <a:spcPts val="0"/>
              </a:spcBef>
              <a:spcAft>
                <a:spcPts val="0"/>
              </a:spcAft>
              <a:buNone/>
            </a:pPr>
            <a:endParaRPr/>
          </a:p>
        </p:txBody>
      </p:sp>
      <p:sp>
        <p:nvSpPr>
          <p:cNvPr id="394" name="Google Shape;394;g129af8e093a_0_947: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33</a:t>
            </a:fld>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0"/>
        <p:cNvGrpSpPr/>
        <p:nvPr/>
      </p:nvGrpSpPr>
      <p:grpSpPr>
        <a:xfrm>
          <a:off x="0" y="0"/>
          <a:ext cx="0" cy="0"/>
          <a:chOff x="0" y="0"/>
          <a:chExt cx="0" cy="0"/>
        </a:xfrm>
      </p:grpSpPr>
      <p:sp>
        <p:nvSpPr>
          <p:cNvPr id="401" name="Google Shape;401;g129af8e093a_0_10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2" name="Google Shape;402;g129af8e093a_0_1039: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r>
              <a:rPr lang="en"/>
              <a:t>Sherry</a:t>
            </a:r>
            <a:endParaRPr/>
          </a:p>
        </p:txBody>
      </p:sp>
      <p:sp>
        <p:nvSpPr>
          <p:cNvPr id="403" name="Google Shape;403;g129af8e093a_0_1039:notes"/>
          <p:cNvSpPr txBox="1">
            <a:spLocks noGrp="1"/>
          </p:cNvSpPr>
          <p:nvPr>
            <p:ph type="sldNum" idx="12"/>
          </p:nvPr>
        </p:nvSpPr>
        <p:spPr>
          <a:xfrm>
            <a:off x="3884613" y="8685213"/>
            <a:ext cx="2971800" cy="4572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rgbClr val="000000"/>
              </a:buClr>
              <a:buFont typeface="Arial"/>
              <a:buNone/>
            </a:pPr>
            <a:fld id="{00000000-1234-1234-1234-123412341234}" type="slidenum">
              <a:rPr lang="en"/>
              <a:t>34</a:t>
            </a:fld>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g24e3a0e2085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09" name="Google Shape;409;g24e3a0e2085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Google Shape;415;g12106288a10_0_29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416" name="Google Shape;416;g12106288a10_0_2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Sherry </a:t>
            </a:r>
            <a:endParaRPr/>
          </a:p>
          <a:p>
            <a:pPr marL="0" lvl="0" indent="0" algn="l" rtl="0">
              <a:spcBef>
                <a:spcPts val="0"/>
              </a:spcBef>
              <a:spcAft>
                <a:spcPts val="0"/>
              </a:spcAft>
              <a:buClr>
                <a:schemeClr val="dk1"/>
              </a:buClr>
              <a:buSzPts val="1100"/>
              <a:buFont typeface="Arial"/>
              <a:buNone/>
            </a:pPr>
            <a:endParaRPr/>
          </a:p>
          <a:p>
            <a:pPr marL="0" lvl="0" indent="0" algn="l" rtl="0">
              <a:spcBef>
                <a:spcPts val="0"/>
              </a:spcBef>
              <a:spcAft>
                <a:spcPts val="0"/>
              </a:spcAft>
              <a:buNone/>
            </a:pPr>
            <a:r>
              <a:rPr lang="en"/>
              <a:t>Inform the student that they will be contacted within a week of submitting their folder. If they have not heard from their recommender yet, please encourage them to visit Mrs. Magallon.</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9"/>
        <p:cNvGrpSpPr/>
        <p:nvPr/>
      </p:nvGrpSpPr>
      <p:grpSpPr>
        <a:xfrm>
          <a:off x="0" y="0"/>
          <a:ext cx="0" cy="0"/>
          <a:chOff x="0" y="0"/>
          <a:chExt cx="0" cy="0"/>
        </a:xfrm>
      </p:grpSpPr>
      <p:sp>
        <p:nvSpPr>
          <p:cNvPr id="90" name="Google Shape;90;g129af8e093a_0_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129af8e093a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7"/>
        <p:cNvGrpSpPr/>
        <p:nvPr/>
      </p:nvGrpSpPr>
      <p:grpSpPr>
        <a:xfrm>
          <a:off x="0" y="0"/>
          <a:ext cx="0" cy="0"/>
          <a:chOff x="0" y="0"/>
          <a:chExt cx="0" cy="0"/>
        </a:xfrm>
      </p:grpSpPr>
      <p:sp>
        <p:nvSpPr>
          <p:cNvPr id="98" name="Google Shape;98;g12106288a10_0_6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9" name="Google Shape;99;g12106288a10_0_6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a:p>
            <a:pPr marL="457200" lvl="0" indent="-317500" algn="l" rtl="0">
              <a:spcBef>
                <a:spcPts val="0"/>
              </a:spcBef>
              <a:spcAft>
                <a:spcPts val="0"/>
              </a:spcAft>
              <a:buSzPts val="1400"/>
              <a:buChar char="-"/>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g129af8e093a_0_2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5" name="Google Shape;115;g129af8e093a_0_23:notes"/>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ctr" anchorCtr="0">
            <a:noAutofit/>
          </a:bodyPr>
          <a:lstStyle/>
          <a:p>
            <a:pPr marL="0" lvl="0" indent="0" algn="l" rtl="0">
              <a:lnSpc>
                <a:spcPct val="100000"/>
              </a:lnSpc>
              <a:spcBef>
                <a:spcPts val="0"/>
              </a:spcBef>
              <a:spcAft>
                <a:spcPts val="0"/>
              </a:spcAft>
              <a:buSzPts val="1400"/>
              <a:buNone/>
            </a:pPr>
            <a:r>
              <a:rPr lang="en"/>
              <a:t>Dan </a:t>
            </a:r>
            <a:endParaRPr/>
          </a:p>
          <a:p>
            <a:pPr marL="0" lvl="0" indent="0" algn="l" rtl="0">
              <a:lnSpc>
                <a:spcPct val="100000"/>
              </a:lnSpc>
              <a:spcBef>
                <a:spcPts val="0"/>
              </a:spcBef>
              <a:spcAft>
                <a:spcPts val="0"/>
              </a:spcAft>
              <a:buSzPts val="1400"/>
              <a:buNone/>
            </a:pPr>
            <a:endParaRPr/>
          </a:p>
          <a:p>
            <a:pPr marL="0" lvl="0" indent="0" algn="l" rtl="0">
              <a:lnSpc>
                <a:spcPct val="100000"/>
              </a:lnSpc>
              <a:spcBef>
                <a:spcPts val="0"/>
              </a:spcBef>
              <a:spcAft>
                <a:spcPts val="0"/>
              </a:spcAft>
              <a:buSzPts val="1400"/>
              <a:buNone/>
            </a:pPr>
            <a:r>
              <a:rPr lang="en"/>
              <a:t>Reiterate we have different deadlines than colleges. They will need to keep track of FHS deadlines, as well as college deadlines.</a:t>
            </a:r>
            <a:endParaRPr/>
          </a:p>
          <a:p>
            <a:pPr marL="0" lvl="0" indent="0" algn="l" rtl="0">
              <a:lnSpc>
                <a:spcPct val="100000"/>
              </a:lnSpc>
              <a:spcBef>
                <a:spcPts val="0"/>
              </a:spcBef>
              <a:spcAft>
                <a:spcPts val="0"/>
              </a:spcAft>
              <a:buSzPts val="1400"/>
              <a:buNone/>
            </a:pPr>
            <a:endParaRPr/>
          </a:p>
          <a:p>
            <a:pPr marL="914400" lvl="1" indent="-304800" algn="l" rtl="0">
              <a:spcBef>
                <a:spcPts val="0"/>
              </a:spcBef>
              <a:spcAft>
                <a:spcPts val="0"/>
              </a:spcAft>
              <a:buClr>
                <a:schemeClr val="dk1"/>
              </a:buClr>
              <a:buSzPts val="1200"/>
              <a:buFont typeface="Roboto Light"/>
              <a:buAutoNum type="alphaLcPeriod"/>
            </a:pPr>
            <a:r>
              <a:rPr lang="en" i="1">
                <a:latin typeface="Roboto Light"/>
                <a:ea typeface="Roboto Light"/>
                <a:cs typeface="Roboto Light"/>
                <a:sym typeface="Roboto Light"/>
              </a:rPr>
              <a:t>Note: </a:t>
            </a:r>
            <a:r>
              <a:rPr lang="en" i="1">
                <a:solidFill>
                  <a:srgbClr val="980000"/>
                </a:solidFill>
                <a:latin typeface="Roboto Light"/>
                <a:ea typeface="Roboto Light"/>
                <a:cs typeface="Roboto Light"/>
                <a:sym typeface="Roboto Light"/>
              </a:rPr>
              <a:t>FHS deadlines are </a:t>
            </a:r>
            <a:r>
              <a:rPr lang="en" b="1" i="1" u="sng">
                <a:solidFill>
                  <a:srgbClr val="980000"/>
                </a:solidFill>
                <a:latin typeface="Roboto"/>
                <a:ea typeface="Roboto"/>
                <a:cs typeface="Roboto"/>
                <a:sym typeface="Roboto"/>
              </a:rPr>
              <a:t>not</a:t>
            </a:r>
            <a:r>
              <a:rPr lang="en" i="1">
                <a:solidFill>
                  <a:srgbClr val="980000"/>
                </a:solidFill>
                <a:latin typeface="Roboto Light"/>
                <a:ea typeface="Roboto Light"/>
                <a:cs typeface="Roboto Light"/>
                <a:sym typeface="Roboto Light"/>
              </a:rPr>
              <a:t> University deadlines! </a:t>
            </a:r>
            <a:r>
              <a:rPr lang="en" i="1">
                <a:latin typeface="Roboto Light"/>
                <a:ea typeface="Roboto Light"/>
                <a:cs typeface="Roboto Light"/>
                <a:sym typeface="Roboto Light"/>
              </a:rPr>
              <a:t>You can continue your application for the school according to the University deadline. However, we need your red folder process complete and turned in according to FHS deadlines so we can submit all necessary materials ontime</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3"/>
        <p:cNvGrpSpPr/>
        <p:nvPr/>
      </p:nvGrpSpPr>
      <p:grpSpPr>
        <a:xfrm>
          <a:off x="0" y="0"/>
          <a:ext cx="0" cy="0"/>
          <a:chOff x="0" y="0"/>
          <a:chExt cx="0" cy="0"/>
        </a:xfrm>
      </p:grpSpPr>
      <p:sp>
        <p:nvSpPr>
          <p:cNvPr id="124" name="Google Shape;124;g12106288a10_0_5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5" name="Google Shape;125;g12106288a10_0_5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1000"/>
              <a:t>Dan</a:t>
            </a:r>
            <a:endParaRPr sz="1000"/>
          </a:p>
          <a:p>
            <a:pPr marL="457200" lvl="0" indent="-330200" algn="l" rtl="0">
              <a:spcBef>
                <a:spcPts val="600"/>
              </a:spcBef>
              <a:spcAft>
                <a:spcPts val="0"/>
              </a:spcAft>
              <a:buClr>
                <a:srgbClr val="2A95B7"/>
              </a:buClr>
              <a:buSzPts val="1600"/>
              <a:buFont typeface="Sniglet"/>
              <a:buChar char="+"/>
            </a:pPr>
            <a:r>
              <a:rPr lang="en" sz="1600">
                <a:solidFill>
                  <a:srgbClr val="434343"/>
                </a:solidFill>
                <a:latin typeface="Sniglet"/>
                <a:ea typeface="Sniglet"/>
                <a:cs typeface="Sniglet"/>
                <a:sym typeface="Sniglet"/>
              </a:rPr>
              <a:t>Complete testing if applicable (SAT/ACT) check with individual private colleges regarding testing</a:t>
            </a:r>
            <a:endParaRPr sz="1600">
              <a:solidFill>
                <a:srgbClr val="434343"/>
              </a:solidFill>
              <a:latin typeface="Sniglet"/>
              <a:ea typeface="Sniglet"/>
              <a:cs typeface="Sniglet"/>
              <a:sym typeface="Sniglet"/>
            </a:endParaRPr>
          </a:p>
          <a:p>
            <a:pPr marL="457200" lvl="0" indent="-330200" algn="l" rtl="0">
              <a:spcBef>
                <a:spcPts val="0"/>
              </a:spcBef>
              <a:spcAft>
                <a:spcPts val="0"/>
              </a:spcAft>
              <a:buClr>
                <a:srgbClr val="2A95B7"/>
              </a:buClr>
              <a:buSzPts val="1600"/>
              <a:buFont typeface="Sniglet"/>
              <a:buChar char="+"/>
            </a:pPr>
            <a:r>
              <a:rPr lang="en" sz="1600">
                <a:solidFill>
                  <a:srgbClr val="434343"/>
                </a:solidFill>
                <a:latin typeface="Sniglet"/>
                <a:ea typeface="Sniglet"/>
                <a:cs typeface="Sniglet"/>
                <a:sym typeface="Sniglet"/>
              </a:rPr>
              <a:t>Essays pretty much completed</a:t>
            </a:r>
            <a:endParaRPr sz="1600">
              <a:solidFill>
                <a:srgbClr val="434343"/>
              </a:solidFill>
              <a:latin typeface="Sniglet"/>
              <a:ea typeface="Sniglet"/>
              <a:cs typeface="Sniglet"/>
              <a:sym typeface="Sniglet"/>
            </a:endParaRPr>
          </a:p>
          <a:p>
            <a:pPr marL="457200" lvl="0" indent="-330200" algn="l" rtl="0">
              <a:spcBef>
                <a:spcPts val="0"/>
              </a:spcBef>
              <a:spcAft>
                <a:spcPts val="0"/>
              </a:spcAft>
              <a:buClr>
                <a:srgbClr val="2A95B7"/>
              </a:buClr>
              <a:buSzPts val="1600"/>
              <a:buFont typeface="Sniglet"/>
              <a:buChar char="+"/>
            </a:pPr>
            <a:r>
              <a:rPr lang="en" sz="1600">
                <a:solidFill>
                  <a:srgbClr val="434343"/>
                </a:solidFill>
                <a:latin typeface="Sniglet"/>
                <a:ea typeface="Sniglet"/>
                <a:cs typeface="Sniglet"/>
                <a:sym typeface="Sniglet"/>
              </a:rPr>
              <a:t>College list solidified</a:t>
            </a:r>
            <a:endParaRPr sz="1600">
              <a:solidFill>
                <a:srgbClr val="434343"/>
              </a:solidFill>
              <a:latin typeface="Sniglet"/>
              <a:ea typeface="Sniglet"/>
              <a:cs typeface="Sniglet"/>
              <a:sym typeface="Sniglet"/>
            </a:endParaRPr>
          </a:p>
          <a:p>
            <a:pPr marL="457200" lvl="0" indent="-330200" algn="l" rtl="0">
              <a:spcBef>
                <a:spcPts val="0"/>
              </a:spcBef>
              <a:spcAft>
                <a:spcPts val="0"/>
              </a:spcAft>
              <a:buClr>
                <a:srgbClr val="2A95B7"/>
              </a:buClr>
              <a:buSzPts val="1600"/>
              <a:buFont typeface="Sniglet"/>
              <a:buChar char="+"/>
            </a:pPr>
            <a:r>
              <a:rPr lang="en" sz="1600">
                <a:solidFill>
                  <a:srgbClr val="434343"/>
                </a:solidFill>
                <a:latin typeface="Sniglet"/>
                <a:ea typeface="Sniglet"/>
                <a:cs typeface="Sniglet"/>
                <a:sym typeface="Sniglet"/>
              </a:rPr>
              <a:t>Earlier submission deadlines for FHS and Colleges</a:t>
            </a:r>
            <a:endParaRPr sz="100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g129af8e093a_0_243: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2" name="Google Shape;142;g129af8e093a_0_2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7"/>
        <p:cNvGrpSpPr/>
        <p:nvPr/>
      </p:nvGrpSpPr>
      <p:grpSpPr>
        <a:xfrm>
          <a:off x="0" y="0"/>
          <a:ext cx="0" cy="0"/>
          <a:chOff x="0" y="0"/>
          <a:chExt cx="0" cy="0"/>
        </a:xfrm>
      </p:grpSpPr>
      <p:sp>
        <p:nvSpPr>
          <p:cNvPr id="148" name="Google Shape;148;g129af8e093a_0_249: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9" name="Google Shape;149;g129af8e093a_0_24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Dan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lvl1pPr lvl="0">
              <a:spcBef>
                <a:spcPts val="0"/>
              </a:spcBef>
              <a:spcAft>
                <a:spcPts val="0"/>
              </a:spcAft>
              <a:buSzPts val="6000"/>
              <a:buNone/>
              <a:defRPr sz="6000" b="0"/>
            </a:lvl1pPr>
            <a:lvl2pPr lvl="1">
              <a:spcBef>
                <a:spcPts val="0"/>
              </a:spcBef>
              <a:spcAft>
                <a:spcPts val="0"/>
              </a:spcAft>
              <a:buSzPts val="6000"/>
              <a:buNone/>
              <a:defRPr sz="6000" b="0"/>
            </a:lvl2pPr>
            <a:lvl3pPr lvl="2">
              <a:spcBef>
                <a:spcPts val="0"/>
              </a:spcBef>
              <a:spcAft>
                <a:spcPts val="0"/>
              </a:spcAft>
              <a:buSzPts val="6000"/>
              <a:buNone/>
              <a:defRPr sz="6000" b="0"/>
            </a:lvl3pPr>
            <a:lvl4pPr lvl="3">
              <a:spcBef>
                <a:spcPts val="0"/>
              </a:spcBef>
              <a:spcAft>
                <a:spcPts val="0"/>
              </a:spcAft>
              <a:buSzPts val="6000"/>
              <a:buNone/>
              <a:defRPr sz="6000" b="0"/>
            </a:lvl4pPr>
            <a:lvl5pPr lvl="4">
              <a:spcBef>
                <a:spcPts val="0"/>
              </a:spcBef>
              <a:spcAft>
                <a:spcPts val="0"/>
              </a:spcAft>
              <a:buSzPts val="6000"/>
              <a:buNone/>
              <a:defRPr sz="6000" b="0"/>
            </a:lvl5pPr>
            <a:lvl6pPr lvl="5">
              <a:spcBef>
                <a:spcPts val="0"/>
              </a:spcBef>
              <a:spcAft>
                <a:spcPts val="0"/>
              </a:spcAft>
              <a:buSzPts val="6000"/>
              <a:buNone/>
              <a:defRPr sz="6000" b="0"/>
            </a:lvl6pPr>
            <a:lvl7pPr lvl="6">
              <a:spcBef>
                <a:spcPts val="0"/>
              </a:spcBef>
              <a:spcAft>
                <a:spcPts val="0"/>
              </a:spcAft>
              <a:buSzPts val="6000"/>
              <a:buNone/>
              <a:defRPr sz="6000" b="0"/>
            </a:lvl7pPr>
            <a:lvl8pPr lvl="7">
              <a:spcBef>
                <a:spcPts val="0"/>
              </a:spcBef>
              <a:spcAft>
                <a:spcPts val="0"/>
              </a:spcAft>
              <a:buSzPts val="6000"/>
              <a:buNone/>
              <a:defRPr sz="6000" b="0"/>
            </a:lvl8pPr>
            <a:lvl9pPr lvl="8">
              <a:spcBef>
                <a:spcPts val="0"/>
              </a:spcBef>
              <a:spcAft>
                <a:spcPts val="0"/>
              </a:spcAft>
              <a:buSzPts val="6000"/>
              <a:buNone/>
              <a:defRPr sz="6000" b="0"/>
            </a:lvl9pPr>
          </a:lstStyle>
          <a:p>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Image">
  <p:cSld name="BLANK_1">
    <p:bg>
      <p:bgPr>
        <a:solidFill>
          <a:srgbClr val="2A95B7"/>
        </a:solidFill>
        <a:effectLst/>
      </p:bgPr>
    </p:bg>
    <p:spTree>
      <p:nvGrpSpPr>
        <p:cNvPr id="1" name="Shape 42"/>
        <p:cNvGrpSpPr/>
        <p:nvPr/>
      </p:nvGrpSpPr>
      <p:grpSpPr>
        <a:xfrm>
          <a:off x="0" y="0"/>
          <a:ext cx="0" cy="0"/>
          <a:chOff x="0" y="0"/>
          <a:chExt cx="0" cy="0"/>
        </a:xfrm>
      </p:grpSpPr>
      <p:pic>
        <p:nvPicPr>
          <p:cNvPr id="43" name="Google Shape;43;p11" descr="scene_trans.png"/>
          <p:cNvPicPr preferRelativeResize="0"/>
          <p:nvPr/>
        </p:nvPicPr>
        <p:blipFill>
          <a:blip r:embed="rId2">
            <a:alphaModFix/>
          </a:blip>
          <a:stretch>
            <a:fillRect/>
          </a:stretch>
        </p:blipFill>
        <p:spPr>
          <a:xfrm>
            <a:off x="0" y="0"/>
            <a:ext cx="9144000" cy="5143500"/>
          </a:xfrm>
          <a:prstGeom prst="rect">
            <a:avLst/>
          </a:prstGeom>
          <a:noFill/>
          <a:ln>
            <a:noFill/>
          </a:ln>
        </p:spPr>
      </p:pic>
      <p:sp>
        <p:nvSpPr>
          <p:cNvPr id="44" name="Google Shape;44;p11"/>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FHS Guidance Theme">
  <p:cSld name="TITLE_2">
    <p:spTree>
      <p:nvGrpSpPr>
        <p:cNvPr id="1" name="Shape 45"/>
        <p:cNvGrpSpPr/>
        <p:nvPr/>
      </p:nvGrpSpPr>
      <p:grpSpPr>
        <a:xfrm>
          <a:off x="0" y="0"/>
          <a:ext cx="0" cy="0"/>
          <a:chOff x="0" y="0"/>
          <a:chExt cx="0" cy="0"/>
        </a:xfrm>
      </p:grpSpPr>
      <p:sp>
        <p:nvSpPr>
          <p:cNvPr id="46" name="Google Shape;46;p1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5200"/>
              <a:buFont typeface="Roboto"/>
              <a:buNone/>
              <a:defRPr sz="5200">
                <a:latin typeface="Roboto"/>
                <a:ea typeface="Roboto"/>
                <a:cs typeface="Roboto"/>
                <a:sym typeface="Roboto"/>
              </a:defRPr>
            </a:lvl1pPr>
            <a:lvl2pPr lvl="1" algn="ctr" rtl="0">
              <a:spcBef>
                <a:spcPts val="0"/>
              </a:spcBef>
              <a:spcAft>
                <a:spcPts val="0"/>
              </a:spcAft>
              <a:buSzPts val="5200"/>
              <a:buFont typeface="Roboto"/>
              <a:buNone/>
              <a:defRPr sz="5200">
                <a:latin typeface="Roboto"/>
                <a:ea typeface="Roboto"/>
                <a:cs typeface="Roboto"/>
                <a:sym typeface="Roboto"/>
              </a:defRPr>
            </a:lvl2pPr>
            <a:lvl3pPr lvl="2" algn="ctr" rtl="0">
              <a:spcBef>
                <a:spcPts val="0"/>
              </a:spcBef>
              <a:spcAft>
                <a:spcPts val="0"/>
              </a:spcAft>
              <a:buSzPts val="5200"/>
              <a:buFont typeface="Roboto"/>
              <a:buNone/>
              <a:defRPr sz="5200">
                <a:latin typeface="Roboto"/>
                <a:ea typeface="Roboto"/>
                <a:cs typeface="Roboto"/>
                <a:sym typeface="Roboto"/>
              </a:defRPr>
            </a:lvl3pPr>
            <a:lvl4pPr lvl="3" algn="ctr" rtl="0">
              <a:spcBef>
                <a:spcPts val="0"/>
              </a:spcBef>
              <a:spcAft>
                <a:spcPts val="0"/>
              </a:spcAft>
              <a:buSzPts val="5200"/>
              <a:buFont typeface="Roboto"/>
              <a:buNone/>
              <a:defRPr sz="5200">
                <a:latin typeface="Roboto"/>
                <a:ea typeface="Roboto"/>
                <a:cs typeface="Roboto"/>
                <a:sym typeface="Roboto"/>
              </a:defRPr>
            </a:lvl4pPr>
            <a:lvl5pPr lvl="4" algn="ctr" rtl="0">
              <a:spcBef>
                <a:spcPts val="0"/>
              </a:spcBef>
              <a:spcAft>
                <a:spcPts val="0"/>
              </a:spcAft>
              <a:buSzPts val="5200"/>
              <a:buFont typeface="Roboto"/>
              <a:buNone/>
              <a:defRPr sz="5200">
                <a:latin typeface="Roboto"/>
                <a:ea typeface="Roboto"/>
                <a:cs typeface="Roboto"/>
                <a:sym typeface="Roboto"/>
              </a:defRPr>
            </a:lvl5pPr>
            <a:lvl6pPr lvl="5" algn="ctr" rtl="0">
              <a:spcBef>
                <a:spcPts val="0"/>
              </a:spcBef>
              <a:spcAft>
                <a:spcPts val="0"/>
              </a:spcAft>
              <a:buSzPts val="5200"/>
              <a:buFont typeface="Roboto"/>
              <a:buNone/>
              <a:defRPr sz="5200">
                <a:latin typeface="Roboto"/>
                <a:ea typeface="Roboto"/>
                <a:cs typeface="Roboto"/>
                <a:sym typeface="Roboto"/>
              </a:defRPr>
            </a:lvl6pPr>
            <a:lvl7pPr lvl="6" algn="ctr" rtl="0">
              <a:spcBef>
                <a:spcPts val="0"/>
              </a:spcBef>
              <a:spcAft>
                <a:spcPts val="0"/>
              </a:spcAft>
              <a:buSzPts val="5200"/>
              <a:buFont typeface="Roboto"/>
              <a:buNone/>
              <a:defRPr sz="5200">
                <a:latin typeface="Roboto"/>
                <a:ea typeface="Roboto"/>
                <a:cs typeface="Roboto"/>
                <a:sym typeface="Roboto"/>
              </a:defRPr>
            </a:lvl7pPr>
            <a:lvl8pPr lvl="7" algn="ctr" rtl="0">
              <a:spcBef>
                <a:spcPts val="0"/>
              </a:spcBef>
              <a:spcAft>
                <a:spcPts val="0"/>
              </a:spcAft>
              <a:buSzPts val="5200"/>
              <a:buFont typeface="Roboto"/>
              <a:buNone/>
              <a:defRPr sz="5200">
                <a:latin typeface="Roboto"/>
                <a:ea typeface="Roboto"/>
                <a:cs typeface="Roboto"/>
                <a:sym typeface="Roboto"/>
              </a:defRPr>
            </a:lvl8pPr>
            <a:lvl9pPr lvl="8" algn="ctr" rtl="0">
              <a:spcBef>
                <a:spcPts val="0"/>
              </a:spcBef>
              <a:spcAft>
                <a:spcPts val="0"/>
              </a:spcAft>
              <a:buSzPts val="5200"/>
              <a:buFont typeface="Roboto"/>
              <a:buNone/>
              <a:defRPr sz="5200">
                <a:latin typeface="Roboto"/>
                <a:ea typeface="Roboto"/>
                <a:cs typeface="Roboto"/>
                <a:sym typeface="Roboto"/>
              </a:defRPr>
            </a:lvl9pPr>
          </a:lstStyle>
          <a:p>
            <a:endParaRPr/>
          </a:p>
        </p:txBody>
      </p:sp>
      <p:sp>
        <p:nvSpPr>
          <p:cNvPr id="47" name="Google Shape;47;p1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800"/>
              <a:buFont typeface="Roboto Light"/>
              <a:buNone/>
              <a:defRPr sz="2800">
                <a:latin typeface="Roboto Light"/>
                <a:ea typeface="Roboto Light"/>
                <a:cs typeface="Roboto Light"/>
                <a:sym typeface="Roboto Light"/>
              </a:defRPr>
            </a:lvl1pPr>
            <a:lvl2pPr lvl="1"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2pPr>
            <a:lvl3pPr lvl="2"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3pPr>
            <a:lvl4pPr lvl="3"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4pPr>
            <a:lvl5pPr lvl="4"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5pPr>
            <a:lvl6pPr lvl="5"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6pPr>
            <a:lvl7pPr lvl="6"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7pPr>
            <a:lvl8pPr lvl="7"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8pPr>
            <a:lvl9pPr lvl="8" algn="ctr" rtl="0">
              <a:lnSpc>
                <a:spcPct val="100000"/>
              </a:lnSpc>
              <a:spcBef>
                <a:spcPts val="0"/>
              </a:spcBef>
              <a:spcAft>
                <a:spcPts val="0"/>
              </a:spcAft>
              <a:buSzPts val="2800"/>
              <a:buFont typeface="Roboto Light"/>
              <a:buNone/>
              <a:defRPr sz="2800">
                <a:latin typeface="Roboto Light"/>
                <a:ea typeface="Roboto Light"/>
                <a:cs typeface="Roboto Light"/>
                <a:sym typeface="Roboto Light"/>
              </a:defRPr>
            </a:lvl9pPr>
          </a:lstStyle>
          <a:p>
            <a:endParaRPr/>
          </a:p>
        </p:txBody>
      </p:sp>
      <p:sp>
        <p:nvSpPr>
          <p:cNvPr id="48" name="Google Shape;48;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9"/>
        <p:cNvGrpSpPr/>
        <p:nvPr/>
      </p:nvGrpSpPr>
      <p:grpSpPr>
        <a:xfrm>
          <a:off x="0" y="0"/>
          <a:ext cx="0" cy="0"/>
          <a:chOff x="0" y="0"/>
          <a:chExt cx="0" cy="0"/>
        </a:xfrm>
      </p:grpSpPr>
      <p:sp>
        <p:nvSpPr>
          <p:cNvPr id="50" name="Google Shape;50;p13"/>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1" name="Google Shape;51;p13"/>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noAutofit/>
          </a:bodyPr>
          <a:lstStyle>
            <a:lvl1pPr lvl="0" algn="ctr" rtl="0">
              <a:spcBef>
                <a:spcPts val="0"/>
              </a:spcBef>
              <a:spcAft>
                <a:spcPts val="0"/>
              </a:spcAft>
              <a:buSzPts val="4200"/>
              <a:buFont typeface="Roboto"/>
              <a:buNone/>
              <a:defRPr sz="4200">
                <a:latin typeface="Roboto"/>
                <a:ea typeface="Roboto"/>
                <a:cs typeface="Roboto"/>
                <a:sym typeface="Roboto"/>
              </a:defRPr>
            </a:lvl1pPr>
            <a:lvl2pPr lvl="1" algn="ctr" rtl="0">
              <a:spcBef>
                <a:spcPts val="0"/>
              </a:spcBef>
              <a:spcAft>
                <a:spcPts val="0"/>
              </a:spcAft>
              <a:buSzPts val="4200"/>
              <a:buFont typeface="Roboto"/>
              <a:buNone/>
              <a:defRPr sz="4200">
                <a:latin typeface="Roboto"/>
                <a:ea typeface="Roboto"/>
                <a:cs typeface="Roboto"/>
                <a:sym typeface="Roboto"/>
              </a:defRPr>
            </a:lvl2pPr>
            <a:lvl3pPr lvl="2" algn="ctr" rtl="0">
              <a:spcBef>
                <a:spcPts val="0"/>
              </a:spcBef>
              <a:spcAft>
                <a:spcPts val="0"/>
              </a:spcAft>
              <a:buSzPts val="4200"/>
              <a:buFont typeface="Roboto"/>
              <a:buNone/>
              <a:defRPr sz="4200">
                <a:latin typeface="Roboto"/>
                <a:ea typeface="Roboto"/>
                <a:cs typeface="Roboto"/>
                <a:sym typeface="Roboto"/>
              </a:defRPr>
            </a:lvl3pPr>
            <a:lvl4pPr lvl="3" algn="ctr" rtl="0">
              <a:spcBef>
                <a:spcPts val="0"/>
              </a:spcBef>
              <a:spcAft>
                <a:spcPts val="0"/>
              </a:spcAft>
              <a:buSzPts val="4200"/>
              <a:buFont typeface="Roboto"/>
              <a:buNone/>
              <a:defRPr sz="4200">
                <a:latin typeface="Roboto"/>
                <a:ea typeface="Roboto"/>
                <a:cs typeface="Roboto"/>
                <a:sym typeface="Roboto"/>
              </a:defRPr>
            </a:lvl4pPr>
            <a:lvl5pPr lvl="4" algn="ctr" rtl="0">
              <a:spcBef>
                <a:spcPts val="0"/>
              </a:spcBef>
              <a:spcAft>
                <a:spcPts val="0"/>
              </a:spcAft>
              <a:buSzPts val="4200"/>
              <a:buFont typeface="Roboto"/>
              <a:buNone/>
              <a:defRPr sz="4200">
                <a:latin typeface="Roboto"/>
                <a:ea typeface="Roboto"/>
                <a:cs typeface="Roboto"/>
                <a:sym typeface="Roboto"/>
              </a:defRPr>
            </a:lvl5pPr>
            <a:lvl6pPr lvl="5" algn="ctr" rtl="0">
              <a:spcBef>
                <a:spcPts val="0"/>
              </a:spcBef>
              <a:spcAft>
                <a:spcPts val="0"/>
              </a:spcAft>
              <a:buSzPts val="4200"/>
              <a:buFont typeface="Roboto"/>
              <a:buNone/>
              <a:defRPr sz="4200">
                <a:latin typeface="Roboto"/>
                <a:ea typeface="Roboto"/>
                <a:cs typeface="Roboto"/>
                <a:sym typeface="Roboto"/>
              </a:defRPr>
            </a:lvl6pPr>
            <a:lvl7pPr lvl="6" algn="ctr" rtl="0">
              <a:spcBef>
                <a:spcPts val="0"/>
              </a:spcBef>
              <a:spcAft>
                <a:spcPts val="0"/>
              </a:spcAft>
              <a:buSzPts val="4200"/>
              <a:buFont typeface="Roboto"/>
              <a:buNone/>
              <a:defRPr sz="4200">
                <a:latin typeface="Roboto"/>
                <a:ea typeface="Roboto"/>
                <a:cs typeface="Roboto"/>
                <a:sym typeface="Roboto"/>
              </a:defRPr>
            </a:lvl7pPr>
            <a:lvl8pPr lvl="7" algn="ctr" rtl="0">
              <a:spcBef>
                <a:spcPts val="0"/>
              </a:spcBef>
              <a:spcAft>
                <a:spcPts val="0"/>
              </a:spcAft>
              <a:buSzPts val="4200"/>
              <a:buFont typeface="Roboto"/>
              <a:buNone/>
              <a:defRPr sz="4200">
                <a:latin typeface="Roboto"/>
                <a:ea typeface="Roboto"/>
                <a:cs typeface="Roboto"/>
                <a:sym typeface="Roboto"/>
              </a:defRPr>
            </a:lvl8pPr>
            <a:lvl9pPr lvl="8" algn="ctr" rtl="0">
              <a:spcBef>
                <a:spcPts val="0"/>
              </a:spcBef>
              <a:spcAft>
                <a:spcPts val="0"/>
              </a:spcAft>
              <a:buSzPts val="4200"/>
              <a:buFont typeface="Roboto"/>
              <a:buNone/>
              <a:defRPr sz="4200">
                <a:latin typeface="Roboto"/>
                <a:ea typeface="Roboto"/>
                <a:cs typeface="Roboto"/>
                <a:sym typeface="Roboto"/>
              </a:defRPr>
            </a:lvl9pPr>
          </a:lstStyle>
          <a:p>
            <a:endParaRPr/>
          </a:p>
        </p:txBody>
      </p:sp>
      <p:sp>
        <p:nvSpPr>
          <p:cNvPr id="52" name="Google Shape;52;p13"/>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noAutofit/>
          </a:bodyPr>
          <a:lstStyle>
            <a:lvl1pPr lvl="0" algn="ctr" rtl="0">
              <a:lnSpc>
                <a:spcPct val="100000"/>
              </a:lnSpc>
              <a:spcBef>
                <a:spcPts val="600"/>
              </a:spcBef>
              <a:spcAft>
                <a:spcPts val="0"/>
              </a:spcAft>
              <a:buSzPts val="2100"/>
              <a:buFont typeface="Roboto Light"/>
              <a:buNone/>
              <a:defRPr sz="2100">
                <a:latin typeface="Roboto Light"/>
                <a:ea typeface="Roboto Light"/>
                <a:cs typeface="Roboto Light"/>
                <a:sym typeface="Roboto Light"/>
              </a:defRPr>
            </a:lvl1pPr>
            <a:lvl2pPr lvl="1"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2pPr>
            <a:lvl3pPr lvl="2"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3pPr>
            <a:lvl4pPr lvl="3"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4pPr>
            <a:lvl5pPr lvl="4"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5pPr>
            <a:lvl6pPr lvl="5"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6pPr>
            <a:lvl7pPr lvl="6"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7pPr>
            <a:lvl8pPr lvl="7"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8pPr>
            <a:lvl9pPr lvl="8" algn="ctr" rtl="0">
              <a:lnSpc>
                <a:spcPct val="100000"/>
              </a:lnSpc>
              <a:spcBef>
                <a:spcPts val="0"/>
              </a:spcBef>
              <a:spcAft>
                <a:spcPts val="0"/>
              </a:spcAft>
              <a:buSzPts val="2100"/>
              <a:buFont typeface="Roboto Light"/>
              <a:buNone/>
              <a:defRPr sz="2100">
                <a:latin typeface="Roboto Light"/>
                <a:ea typeface="Roboto Light"/>
                <a:cs typeface="Roboto Light"/>
                <a:sym typeface="Roboto Light"/>
              </a:defRPr>
            </a:lvl9pPr>
          </a:lstStyle>
          <a:p>
            <a:endParaRPr/>
          </a:p>
        </p:txBody>
      </p:sp>
      <p:sp>
        <p:nvSpPr>
          <p:cNvPr id="53" name="Google Shape;53;p13"/>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noAutofit/>
          </a:bodyPr>
          <a:lstStyle>
            <a:lvl1pPr marL="457200" lvl="0" indent="-381000" rtl="0">
              <a:spcBef>
                <a:spcPts val="600"/>
              </a:spcBef>
              <a:spcAft>
                <a:spcPts val="0"/>
              </a:spcAft>
              <a:buSzPts val="2400"/>
              <a:buFont typeface="Roboto Light"/>
              <a:buChar char="+"/>
              <a:defRPr>
                <a:latin typeface="Roboto Light"/>
                <a:ea typeface="Roboto Light"/>
                <a:cs typeface="Roboto Light"/>
                <a:sym typeface="Roboto Light"/>
              </a:defRPr>
            </a:lvl1pPr>
            <a:lvl2pPr marL="914400" lvl="1" indent="-381000" rtl="0">
              <a:spcBef>
                <a:spcPts val="480"/>
              </a:spcBef>
              <a:spcAft>
                <a:spcPts val="0"/>
              </a:spcAft>
              <a:buSzPts val="2400"/>
              <a:buFont typeface="Roboto Light"/>
              <a:buChar char="+"/>
              <a:defRPr>
                <a:latin typeface="Roboto Light"/>
                <a:ea typeface="Roboto Light"/>
                <a:cs typeface="Roboto Light"/>
                <a:sym typeface="Roboto Light"/>
              </a:defRPr>
            </a:lvl2pPr>
            <a:lvl3pPr marL="1371600" lvl="2" indent="-381000" rtl="0">
              <a:spcBef>
                <a:spcPts val="480"/>
              </a:spcBef>
              <a:spcAft>
                <a:spcPts val="0"/>
              </a:spcAft>
              <a:buSzPts val="2400"/>
              <a:buFont typeface="Roboto Light"/>
              <a:buChar char="+"/>
              <a:defRPr>
                <a:latin typeface="Roboto Light"/>
                <a:ea typeface="Roboto Light"/>
                <a:cs typeface="Roboto Light"/>
                <a:sym typeface="Roboto Light"/>
              </a:defRPr>
            </a:lvl3pPr>
            <a:lvl4pPr marL="1828800" lvl="3" indent="-381000" rtl="0">
              <a:spcBef>
                <a:spcPts val="360"/>
              </a:spcBef>
              <a:spcAft>
                <a:spcPts val="0"/>
              </a:spcAft>
              <a:buSzPts val="2400"/>
              <a:buFont typeface="Roboto Light"/>
              <a:buChar char="+"/>
              <a:defRPr>
                <a:latin typeface="Roboto Light"/>
                <a:ea typeface="Roboto Light"/>
                <a:cs typeface="Roboto Light"/>
                <a:sym typeface="Roboto Light"/>
              </a:defRPr>
            </a:lvl4pPr>
            <a:lvl5pPr marL="2286000" lvl="4" indent="-381000" rtl="0">
              <a:spcBef>
                <a:spcPts val="360"/>
              </a:spcBef>
              <a:spcAft>
                <a:spcPts val="0"/>
              </a:spcAft>
              <a:buSzPts val="2400"/>
              <a:buFont typeface="Roboto Light"/>
              <a:buChar char="+"/>
              <a:defRPr>
                <a:latin typeface="Roboto Light"/>
                <a:ea typeface="Roboto Light"/>
                <a:cs typeface="Roboto Light"/>
                <a:sym typeface="Roboto Light"/>
              </a:defRPr>
            </a:lvl5pPr>
            <a:lvl6pPr marL="2743200" lvl="5" indent="-381000" rtl="0">
              <a:spcBef>
                <a:spcPts val="360"/>
              </a:spcBef>
              <a:spcAft>
                <a:spcPts val="0"/>
              </a:spcAft>
              <a:buSzPts val="2400"/>
              <a:buFont typeface="Roboto Light"/>
              <a:buChar char="+"/>
              <a:defRPr>
                <a:latin typeface="Roboto Light"/>
                <a:ea typeface="Roboto Light"/>
                <a:cs typeface="Roboto Light"/>
                <a:sym typeface="Roboto Light"/>
              </a:defRPr>
            </a:lvl6pPr>
            <a:lvl7pPr marL="3200400" lvl="6" indent="-381000" rtl="0">
              <a:spcBef>
                <a:spcPts val="360"/>
              </a:spcBef>
              <a:spcAft>
                <a:spcPts val="0"/>
              </a:spcAft>
              <a:buSzPts val="2400"/>
              <a:buFont typeface="Roboto Light"/>
              <a:buChar char="+"/>
              <a:defRPr>
                <a:latin typeface="Roboto Light"/>
                <a:ea typeface="Roboto Light"/>
                <a:cs typeface="Roboto Light"/>
                <a:sym typeface="Roboto Light"/>
              </a:defRPr>
            </a:lvl7pPr>
            <a:lvl8pPr marL="3657600" lvl="7" indent="-381000" rtl="0">
              <a:spcBef>
                <a:spcPts val="360"/>
              </a:spcBef>
              <a:spcAft>
                <a:spcPts val="0"/>
              </a:spcAft>
              <a:buSzPts val="2400"/>
              <a:buFont typeface="Roboto Light"/>
              <a:buChar char="+"/>
              <a:defRPr>
                <a:latin typeface="Roboto Light"/>
                <a:ea typeface="Roboto Light"/>
                <a:cs typeface="Roboto Light"/>
                <a:sym typeface="Roboto Light"/>
              </a:defRPr>
            </a:lvl8pPr>
            <a:lvl9pPr marL="4114800" lvl="8" indent="-381000" rtl="0">
              <a:spcBef>
                <a:spcPts val="360"/>
              </a:spcBef>
              <a:spcAft>
                <a:spcPts val="0"/>
              </a:spcAft>
              <a:buSzPts val="2400"/>
              <a:buFont typeface="Roboto Light"/>
              <a:buChar char="+"/>
              <a:defRPr>
                <a:latin typeface="Roboto Light"/>
                <a:ea typeface="Roboto Light"/>
                <a:cs typeface="Roboto Light"/>
                <a:sym typeface="Roboto Light"/>
              </a:defRPr>
            </a:lvl9pPr>
          </a:lstStyle>
          <a:p>
            <a:endParaRPr/>
          </a:p>
        </p:txBody>
      </p:sp>
      <p:sp>
        <p:nvSpPr>
          <p:cNvPr id="54" name="Google Shape;54;p1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55"/>
        <p:cNvGrpSpPr/>
        <p:nvPr/>
      </p:nvGrpSpPr>
      <p:grpSpPr>
        <a:xfrm>
          <a:off x="0" y="0"/>
          <a:ext cx="0" cy="0"/>
          <a:chOff x="0" y="0"/>
          <a:chExt cx="0" cy="0"/>
        </a:xfrm>
      </p:grpSpPr>
      <p:sp>
        <p:nvSpPr>
          <p:cNvPr id="56" name="Google Shape;56;p14"/>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noAutofit/>
          </a:bodyPr>
          <a:lstStyle>
            <a:lvl1pPr lvl="0" rtl="0">
              <a:spcBef>
                <a:spcPts val="0"/>
              </a:spcBef>
              <a:spcAft>
                <a:spcPts val="0"/>
              </a:spcAft>
              <a:buSzPts val="4800"/>
              <a:buFont typeface="Roboto"/>
              <a:buNone/>
              <a:defRPr sz="4800">
                <a:latin typeface="Roboto"/>
                <a:ea typeface="Roboto"/>
                <a:cs typeface="Roboto"/>
                <a:sym typeface="Roboto"/>
              </a:defRPr>
            </a:lvl1pPr>
            <a:lvl2pPr lvl="1" rtl="0">
              <a:spcBef>
                <a:spcPts val="0"/>
              </a:spcBef>
              <a:spcAft>
                <a:spcPts val="0"/>
              </a:spcAft>
              <a:buSzPts val="4800"/>
              <a:buFont typeface="Roboto"/>
              <a:buNone/>
              <a:defRPr sz="4800">
                <a:latin typeface="Roboto"/>
                <a:ea typeface="Roboto"/>
                <a:cs typeface="Roboto"/>
                <a:sym typeface="Roboto"/>
              </a:defRPr>
            </a:lvl2pPr>
            <a:lvl3pPr lvl="2" rtl="0">
              <a:spcBef>
                <a:spcPts val="0"/>
              </a:spcBef>
              <a:spcAft>
                <a:spcPts val="0"/>
              </a:spcAft>
              <a:buSzPts val="4800"/>
              <a:buFont typeface="Roboto"/>
              <a:buNone/>
              <a:defRPr sz="4800">
                <a:latin typeface="Roboto"/>
                <a:ea typeface="Roboto"/>
                <a:cs typeface="Roboto"/>
                <a:sym typeface="Roboto"/>
              </a:defRPr>
            </a:lvl3pPr>
            <a:lvl4pPr lvl="3" rtl="0">
              <a:spcBef>
                <a:spcPts val="0"/>
              </a:spcBef>
              <a:spcAft>
                <a:spcPts val="0"/>
              </a:spcAft>
              <a:buSzPts val="4800"/>
              <a:buFont typeface="Roboto"/>
              <a:buNone/>
              <a:defRPr sz="4800">
                <a:latin typeface="Roboto"/>
                <a:ea typeface="Roboto"/>
                <a:cs typeface="Roboto"/>
                <a:sym typeface="Roboto"/>
              </a:defRPr>
            </a:lvl4pPr>
            <a:lvl5pPr lvl="4" rtl="0">
              <a:spcBef>
                <a:spcPts val="0"/>
              </a:spcBef>
              <a:spcAft>
                <a:spcPts val="0"/>
              </a:spcAft>
              <a:buSzPts val="4800"/>
              <a:buFont typeface="Roboto"/>
              <a:buNone/>
              <a:defRPr sz="4800">
                <a:latin typeface="Roboto"/>
                <a:ea typeface="Roboto"/>
                <a:cs typeface="Roboto"/>
                <a:sym typeface="Roboto"/>
              </a:defRPr>
            </a:lvl5pPr>
            <a:lvl6pPr lvl="5" rtl="0">
              <a:spcBef>
                <a:spcPts val="0"/>
              </a:spcBef>
              <a:spcAft>
                <a:spcPts val="0"/>
              </a:spcAft>
              <a:buSzPts val="4800"/>
              <a:buFont typeface="Roboto"/>
              <a:buNone/>
              <a:defRPr sz="4800">
                <a:latin typeface="Roboto"/>
                <a:ea typeface="Roboto"/>
                <a:cs typeface="Roboto"/>
                <a:sym typeface="Roboto"/>
              </a:defRPr>
            </a:lvl6pPr>
            <a:lvl7pPr lvl="6" rtl="0">
              <a:spcBef>
                <a:spcPts val="0"/>
              </a:spcBef>
              <a:spcAft>
                <a:spcPts val="0"/>
              </a:spcAft>
              <a:buSzPts val="4800"/>
              <a:buFont typeface="Roboto"/>
              <a:buNone/>
              <a:defRPr sz="4800">
                <a:latin typeface="Roboto"/>
                <a:ea typeface="Roboto"/>
                <a:cs typeface="Roboto"/>
                <a:sym typeface="Roboto"/>
              </a:defRPr>
            </a:lvl7pPr>
            <a:lvl8pPr lvl="7" rtl="0">
              <a:spcBef>
                <a:spcPts val="0"/>
              </a:spcBef>
              <a:spcAft>
                <a:spcPts val="0"/>
              </a:spcAft>
              <a:buSzPts val="4800"/>
              <a:buFont typeface="Roboto"/>
              <a:buNone/>
              <a:defRPr sz="4800">
                <a:latin typeface="Roboto"/>
                <a:ea typeface="Roboto"/>
                <a:cs typeface="Roboto"/>
                <a:sym typeface="Roboto"/>
              </a:defRPr>
            </a:lvl8pPr>
            <a:lvl9pPr lvl="8" rtl="0">
              <a:spcBef>
                <a:spcPts val="0"/>
              </a:spcBef>
              <a:spcAft>
                <a:spcPts val="0"/>
              </a:spcAft>
              <a:buSzPts val="4800"/>
              <a:buFont typeface="Roboto"/>
              <a:buNone/>
              <a:defRPr sz="4800">
                <a:latin typeface="Roboto"/>
                <a:ea typeface="Roboto"/>
                <a:cs typeface="Roboto"/>
                <a:sym typeface="Roboto"/>
              </a:defRPr>
            </a:lvl9pPr>
          </a:lstStyle>
          <a:p>
            <a:endParaRPr/>
          </a:p>
        </p:txBody>
      </p:sp>
      <p:sp>
        <p:nvSpPr>
          <p:cNvPr id="57" name="Google Shape;57;p1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8"/>
        <p:cNvGrpSpPr/>
        <p:nvPr/>
      </p:nvGrpSpPr>
      <p:grpSpPr>
        <a:xfrm>
          <a:off x="0" y="0"/>
          <a:ext cx="0" cy="0"/>
          <a:chOff x="0" y="0"/>
          <a:chExt cx="0" cy="0"/>
        </a:xfrm>
      </p:grpSpPr>
      <p:sp>
        <p:nvSpPr>
          <p:cNvPr id="59" name="Google Shape;59;p15"/>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a:endParaRPr/>
          </a:p>
        </p:txBody>
      </p:sp>
      <p:sp>
        <p:nvSpPr>
          <p:cNvPr id="60" name="Google Shape;60;p15"/>
          <p:cNvSpPr txBox="1">
            <a:spLocks noGrp="1"/>
          </p:cNvSpPr>
          <p:nvPr>
            <p:ph type="body" idx="1"/>
          </p:nvPr>
        </p:nvSpPr>
        <p:spPr>
          <a:xfrm>
            <a:off x="457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1" name="Google Shape;61;p15"/>
          <p:cNvSpPr txBox="1">
            <a:spLocks noGrp="1"/>
          </p:cNvSpPr>
          <p:nvPr>
            <p:ph type="body" idx="2"/>
          </p:nvPr>
        </p:nvSpPr>
        <p:spPr>
          <a:xfrm>
            <a:off x="4648200" y="1200150"/>
            <a:ext cx="4038600" cy="3394500"/>
          </a:xfrm>
          <a:prstGeom prst="rect">
            <a:avLst/>
          </a:prstGeom>
          <a:noFill/>
          <a:ln>
            <a:noFill/>
          </a:ln>
        </p:spPr>
        <p:txBody>
          <a:bodyPr spcFirstLastPara="1" wrap="square" lIns="91425" tIns="45700" rIns="91425" bIns="45700"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Calibri"/>
                <a:ea typeface="Calibri"/>
                <a:cs typeface="Calibri"/>
                <a:sym typeface="Calibri"/>
              </a:defRPr>
            </a:lvl9pPr>
          </a:lstStyle>
          <a:p>
            <a:endParaRPr/>
          </a:p>
        </p:txBody>
      </p:sp>
      <p:sp>
        <p:nvSpPr>
          <p:cNvPr id="62" name="Google Shape;62;p15"/>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3" name="Google Shape;63;p15"/>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4" name="Google Shape;64;p15"/>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a:solidFill>
                  <a:srgbClr val="888888"/>
                </a:solidFill>
                <a:latin typeface="Calibri"/>
                <a:ea typeface="Calibri"/>
                <a:cs typeface="Calibri"/>
                <a:sym typeface="Calibri"/>
              </a:defRPr>
            </a:lvl1pPr>
            <a:lvl2pPr marL="0" marR="0" lvl="1" indent="0" algn="r" rtl="0">
              <a:spcBef>
                <a:spcPts val="0"/>
              </a:spcBef>
              <a:buNone/>
              <a:defRPr sz="1200">
                <a:solidFill>
                  <a:srgbClr val="888888"/>
                </a:solidFill>
                <a:latin typeface="Calibri"/>
                <a:ea typeface="Calibri"/>
                <a:cs typeface="Calibri"/>
                <a:sym typeface="Calibri"/>
              </a:defRPr>
            </a:lvl2pPr>
            <a:lvl3pPr marL="0" marR="0" lvl="2" indent="0" algn="r" rtl="0">
              <a:spcBef>
                <a:spcPts val="0"/>
              </a:spcBef>
              <a:buNone/>
              <a:defRPr sz="1200">
                <a:solidFill>
                  <a:srgbClr val="888888"/>
                </a:solidFill>
                <a:latin typeface="Calibri"/>
                <a:ea typeface="Calibri"/>
                <a:cs typeface="Calibri"/>
                <a:sym typeface="Calibri"/>
              </a:defRPr>
            </a:lvl3pPr>
            <a:lvl4pPr marL="0" marR="0" lvl="3" indent="0" algn="r" rtl="0">
              <a:spcBef>
                <a:spcPts val="0"/>
              </a:spcBef>
              <a:buNone/>
              <a:defRPr sz="1200">
                <a:solidFill>
                  <a:srgbClr val="888888"/>
                </a:solidFill>
                <a:latin typeface="Calibri"/>
                <a:ea typeface="Calibri"/>
                <a:cs typeface="Calibri"/>
                <a:sym typeface="Calibri"/>
              </a:defRPr>
            </a:lvl4pPr>
            <a:lvl5pPr marL="0" marR="0" lvl="4" indent="0" algn="r" rtl="0">
              <a:spcBef>
                <a:spcPts val="0"/>
              </a:spcBef>
              <a:buNone/>
              <a:defRPr sz="1200">
                <a:solidFill>
                  <a:srgbClr val="888888"/>
                </a:solidFill>
                <a:latin typeface="Calibri"/>
                <a:ea typeface="Calibri"/>
                <a:cs typeface="Calibri"/>
                <a:sym typeface="Calibri"/>
              </a:defRPr>
            </a:lvl5pPr>
            <a:lvl6pPr marL="0" marR="0" lvl="5" indent="0" algn="r" rtl="0">
              <a:spcBef>
                <a:spcPts val="0"/>
              </a:spcBef>
              <a:buNone/>
              <a:defRPr sz="1200">
                <a:solidFill>
                  <a:srgbClr val="888888"/>
                </a:solidFill>
                <a:latin typeface="Calibri"/>
                <a:ea typeface="Calibri"/>
                <a:cs typeface="Calibri"/>
                <a:sym typeface="Calibri"/>
              </a:defRPr>
            </a:lvl6pPr>
            <a:lvl7pPr marL="0" marR="0" lvl="6" indent="0" algn="r" rtl="0">
              <a:spcBef>
                <a:spcPts val="0"/>
              </a:spcBef>
              <a:buNone/>
              <a:defRPr sz="1200">
                <a:solidFill>
                  <a:srgbClr val="888888"/>
                </a:solidFill>
                <a:latin typeface="Calibri"/>
                <a:ea typeface="Calibri"/>
                <a:cs typeface="Calibri"/>
                <a:sym typeface="Calibri"/>
              </a:defRPr>
            </a:lvl7pPr>
            <a:lvl8pPr marL="0" marR="0" lvl="7" indent="0" algn="r" rtl="0">
              <a:spcBef>
                <a:spcPts val="0"/>
              </a:spcBef>
              <a:buNone/>
              <a:defRPr sz="1200">
                <a:solidFill>
                  <a:srgbClr val="888888"/>
                </a:solidFill>
                <a:latin typeface="Calibri"/>
                <a:ea typeface="Calibri"/>
                <a:cs typeface="Calibri"/>
                <a:sym typeface="Calibri"/>
              </a:defRPr>
            </a:lvl8pPr>
            <a:lvl9pPr marL="0" marR="0" lvl="8" indent="0" algn="r" rtl="0">
              <a:spcBef>
                <a:spcPts val="0"/>
              </a:spcBef>
              <a:buNone/>
              <a:defRPr sz="1200">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65"/>
        <p:cNvGrpSpPr/>
        <p:nvPr/>
      </p:nvGrpSpPr>
      <p:grpSpPr>
        <a:xfrm>
          <a:off x="0" y="0"/>
          <a:ext cx="0" cy="0"/>
          <a:chOff x="0" y="0"/>
          <a:chExt cx="0" cy="0"/>
        </a:xfrm>
      </p:grpSpPr>
      <p:sp>
        <p:nvSpPr>
          <p:cNvPr id="66" name="Google Shape;66;p16"/>
          <p:cNvSpPr txBox="1">
            <a:spLocks noGrp="1"/>
          </p:cNvSpPr>
          <p:nvPr>
            <p:ph type="title"/>
          </p:nvPr>
        </p:nvSpPr>
        <p:spPr>
          <a:xfrm>
            <a:off x="457200" y="205978"/>
            <a:ext cx="8229600" cy="8574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rtl="0">
              <a:spcBef>
                <a:spcPts val="0"/>
              </a:spcBef>
              <a:spcAft>
                <a:spcPts val="0"/>
              </a:spcAft>
              <a:buSzPts val="3000"/>
              <a:buNone/>
              <a:defRPr sz="1800"/>
            </a:lvl2pPr>
            <a:lvl3pPr lvl="2" rtl="0">
              <a:spcBef>
                <a:spcPts val="0"/>
              </a:spcBef>
              <a:spcAft>
                <a:spcPts val="0"/>
              </a:spcAft>
              <a:buSzPts val="3000"/>
              <a:buNone/>
              <a:defRPr sz="1800"/>
            </a:lvl3pPr>
            <a:lvl4pPr lvl="3" rtl="0">
              <a:spcBef>
                <a:spcPts val="0"/>
              </a:spcBef>
              <a:spcAft>
                <a:spcPts val="0"/>
              </a:spcAft>
              <a:buSzPts val="3000"/>
              <a:buNone/>
              <a:defRPr sz="1800"/>
            </a:lvl4pPr>
            <a:lvl5pPr lvl="4" rtl="0">
              <a:spcBef>
                <a:spcPts val="0"/>
              </a:spcBef>
              <a:spcAft>
                <a:spcPts val="0"/>
              </a:spcAft>
              <a:buSzPts val="3000"/>
              <a:buNone/>
              <a:defRPr sz="1800"/>
            </a:lvl5pPr>
            <a:lvl6pPr lvl="5" rtl="0">
              <a:spcBef>
                <a:spcPts val="0"/>
              </a:spcBef>
              <a:spcAft>
                <a:spcPts val="0"/>
              </a:spcAft>
              <a:buSzPts val="3000"/>
              <a:buNone/>
              <a:defRPr sz="1800"/>
            </a:lvl6pPr>
            <a:lvl7pPr lvl="6" rtl="0">
              <a:spcBef>
                <a:spcPts val="0"/>
              </a:spcBef>
              <a:spcAft>
                <a:spcPts val="0"/>
              </a:spcAft>
              <a:buSzPts val="3000"/>
              <a:buNone/>
              <a:defRPr sz="1800"/>
            </a:lvl7pPr>
            <a:lvl8pPr lvl="7" rtl="0">
              <a:spcBef>
                <a:spcPts val="0"/>
              </a:spcBef>
              <a:spcAft>
                <a:spcPts val="0"/>
              </a:spcAft>
              <a:buSzPts val="3000"/>
              <a:buNone/>
              <a:defRPr sz="1800"/>
            </a:lvl8pPr>
            <a:lvl9pPr lvl="8" rtl="0">
              <a:spcBef>
                <a:spcPts val="0"/>
              </a:spcBef>
              <a:spcAft>
                <a:spcPts val="0"/>
              </a:spcAft>
              <a:buSzPts val="3000"/>
              <a:buNone/>
              <a:defRPr sz="1800"/>
            </a:lvl9pPr>
          </a:lstStyle>
          <a:p>
            <a:endParaRPr/>
          </a:p>
        </p:txBody>
      </p:sp>
      <p:sp>
        <p:nvSpPr>
          <p:cNvPr id="67" name="Google Shape;67;p16"/>
          <p:cNvSpPr txBox="1">
            <a:spLocks noGrp="1"/>
          </p:cNvSpPr>
          <p:nvPr>
            <p:ph type="body" idx="1"/>
          </p:nvPr>
        </p:nvSpPr>
        <p:spPr>
          <a:xfrm>
            <a:off x="457200" y="1200150"/>
            <a:ext cx="8229600" cy="3394500"/>
          </a:xfrm>
          <a:prstGeom prst="rect">
            <a:avLst/>
          </a:prstGeom>
          <a:noFill/>
          <a:ln>
            <a:noFill/>
          </a:ln>
        </p:spPr>
        <p:txBody>
          <a:bodyPr spcFirstLastPara="1" wrap="square" lIns="91425" tIns="45700" rIns="91425" bIns="45700"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68" name="Google Shape;68;p16"/>
          <p:cNvSpPr txBox="1">
            <a:spLocks noGrp="1"/>
          </p:cNvSpPr>
          <p:nvPr>
            <p:ph type="dt" idx="10"/>
          </p:nvPr>
        </p:nvSpPr>
        <p:spPr>
          <a:xfrm>
            <a:off x="457200" y="4767263"/>
            <a:ext cx="2133600" cy="273900"/>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69" name="Google Shape;69;p16"/>
          <p:cNvSpPr txBox="1">
            <a:spLocks noGrp="1"/>
          </p:cNvSpPr>
          <p:nvPr>
            <p:ph type="ftr" idx="11"/>
          </p:nvPr>
        </p:nvSpPr>
        <p:spPr>
          <a:xfrm>
            <a:off x="3124200" y="4767263"/>
            <a:ext cx="2895600" cy="273900"/>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70" name="Google Shape;70;p16"/>
          <p:cNvSpPr txBox="1">
            <a:spLocks noGrp="1"/>
          </p:cNvSpPr>
          <p:nvPr>
            <p:ph type="sldNum" idx="12"/>
          </p:nvPr>
        </p:nvSpPr>
        <p:spPr>
          <a:xfrm>
            <a:off x="6553200" y="4767263"/>
            <a:ext cx="2133600" cy="2739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1"/>
        <p:cNvGrpSpPr/>
        <p:nvPr/>
      </p:nvGrpSpPr>
      <p:grpSpPr>
        <a:xfrm>
          <a:off x="0" y="0"/>
          <a:ext cx="0" cy="0"/>
          <a:chOff x="0" y="0"/>
          <a:chExt cx="0" cy="0"/>
        </a:xfrm>
      </p:grpSpPr>
      <p:sp>
        <p:nvSpPr>
          <p:cNvPr id="12" name="Google Shape;12;p3"/>
          <p:cNvSpPr txBox="1">
            <a:spLocks noGrp="1"/>
          </p:cNvSpPr>
          <p:nvPr>
            <p:ph type="ctrTitle"/>
          </p:nvPr>
        </p:nvSpPr>
        <p:spPr>
          <a:xfrm>
            <a:off x="1821550" y="1507150"/>
            <a:ext cx="5500800" cy="1159800"/>
          </a:xfrm>
          <a:prstGeom prst="rect">
            <a:avLst/>
          </a:prstGeom>
        </p:spPr>
        <p:txBody>
          <a:bodyPr spcFirstLastPara="1" wrap="square" lIns="91425" tIns="91425" rIns="91425" bIns="91425" anchor="b" anchorCtr="0">
            <a:noAutofit/>
          </a:bodyPr>
          <a:lstStyle>
            <a:lvl1pPr lvl="0" rtl="0">
              <a:spcBef>
                <a:spcPts val="0"/>
              </a:spcBef>
              <a:spcAft>
                <a:spcPts val="0"/>
              </a:spcAft>
              <a:buSzPts val="4800"/>
              <a:buNone/>
              <a:defRPr sz="4800" b="0"/>
            </a:lvl1pPr>
            <a:lvl2pPr lvl="1" rtl="0">
              <a:spcBef>
                <a:spcPts val="0"/>
              </a:spcBef>
              <a:spcAft>
                <a:spcPts val="0"/>
              </a:spcAft>
              <a:buSzPts val="4800"/>
              <a:buNone/>
              <a:defRPr sz="4800" b="0"/>
            </a:lvl2pPr>
            <a:lvl3pPr lvl="2" rtl="0">
              <a:spcBef>
                <a:spcPts val="0"/>
              </a:spcBef>
              <a:spcAft>
                <a:spcPts val="0"/>
              </a:spcAft>
              <a:buSzPts val="4800"/>
              <a:buNone/>
              <a:defRPr sz="4800" b="0"/>
            </a:lvl3pPr>
            <a:lvl4pPr lvl="3" rtl="0">
              <a:spcBef>
                <a:spcPts val="0"/>
              </a:spcBef>
              <a:spcAft>
                <a:spcPts val="0"/>
              </a:spcAft>
              <a:buSzPts val="4800"/>
              <a:buNone/>
              <a:defRPr sz="4800" b="0"/>
            </a:lvl4pPr>
            <a:lvl5pPr lvl="4" rtl="0">
              <a:spcBef>
                <a:spcPts val="0"/>
              </a:spcBef>
              <a:spcAft>
                <a:spcPts val="0"/>
              </a:spcAft>
              <a:buSzPts val="4800"/>
              <a:buNone/>
              <a:defRPr sz="4800" b="0"/>
            </a:lvl5pPr>
            <a:lvl6pPr lvl="5" rtl="0">
              <a:spcBef>
                <a:spcPts val="0"/>
              </a:spcBef>
              <a:spcAft>
                <a:spcPts val="0"/>
              </a:spcAft>
              <a:buSzPts val="4800"/>
              <a:buNone/>
              <a:defRPr sz="4800" b="0"/>
            </a:lvl6pPr>
            <a:lvl7pPr lvl="6" rtl="0">
              <a:spcBef>
                <a:spcPts val="0"/>
              </a:spcBef>
              <a:spcAft>
                <a:spcPts val="0"/>
              </a:spcAft>
              <a:buSzPts val="4800"/>
              <a:buNone/>
              <a:defRPr sz="4800" b="0"/>
            </a:lvl7pPr>
            <a:lvl8pPr lvl="7" rtl="0">
              <a:spcBef>
                <a:spcPts val="0"/>
              </a:spcBef>
              <a:spcAft>
                <a:spcPts val="0"/>
              </a:spcAft>
              <a:buSzPts val="4800"/>
              <a:buNone/>
              <a:defRPr sz="4800" b="0"/>
            </a:lvl8pPr>
            <a:lvl9pPr lvl="8" rtl="0">
              <a:spcBef>
                <a:spcPts val="0"/>
              </a:spcBef>
              <a:spcAft>
                <a:spcPts val="0"/>
              </a:spcAft>
              <a:buSzPts val="4800"/>
              <a:buNone/>
              <a:defRPr sz="4800" b="0"/>
            </a:lvl9pPr>
          </a:lstStyle>
          <a:p>
            <a:endParaRPr/>
          </a:p>
        </p:txBody>
      </p:sp>
      <p:sp>
        <p:nvSpPr>
          <p:cNvPr id="13" name="Google Shape;13;p3"/>
          <p:cNvSpPr txBox="1">
            <a:spLocks noGrp="1"/>
          </p:cNvSpPr>
          <p:nvPr>
            <p:ph type="subTitle" idx="1"/>
          </p:nvPr>
        </p:nvSpPr>
        <p:spPr>
          <a:xfrm>
            <a:off x="1821550" y="2535254"/>
            <a:ext cx="5500800" cy="784800"/>
          </a:xfrm>
          <a:prstGeom prst="rect">
            <a:avLst/>
          </a:prstGeom>
        </p:spPr>
        <p:txBody>
          <a:bodyPr spcFirstLastPara="1" wrap="square" lIns="91425" tIns="91425" rIns="91425" bIns="91425" anchor="t" anchorCtr="0">
            <a:noAutofit/>
          </a:bodyPr>
          <a:lstStyle>
            <a:lvl1pPr lvl="0" rtl="0">
              <a:spcBef>
                <a:spcPts val="0"/>
              </a:spcBef>
              <a:spcAft>
                <a:spcPts val="0"/>
              </a:spcAft>
              <a:buClr>
                <a:schemeClr val="dk2"/>
              </a:buClr>
              <a:buSzPts val="2400"/>
              <a:buNone/>
              <a:defRPr>
                <a:solidFill>
                  <a:schemeClr val="dk2"/>
                </a:solidFill>
              </a:defRPr>
            </a:lvl1pPr>
            <a:lvl2pPr lvl="1" rtl="0">
              <a:spcBef>
                <a:spcPts val="0"/>
              </a:spcBef>
              <a:spcAft>
                <a:spcPts val="0"/>
              </a:spcAft>
              <a:buClr>
                <a:schemeClr val="dk2"/>
              </a:buClr>
              <a:buSzPts val="3000"/>
              <a:buNone/>
              <a:defRPr sz="3000">
                <a:solidFill>
                  <a:schemeClr val="dk2"/>
                </a:solidFill>
              </a:defRPr>
            </a:lvl2pPr>
            <a:lvl3pPr lvl="2" rtl="0">
              <a:spcBef>
                <a:spcPts val="0"/>
              </a:spcBef>
              <a:spcAft>
                <a:spcPts val="0"/>
              </a:spcAft>
              <a:buClr>
                <a:schemeClr val="dk2"/>
              </a:buClr>
              <a:buSzPts val="3000"/>
              <a:buNone/>
              <a:defRPr sz="3000">
                <a:solidFill>
                  <a:schemeClr val="dk2"/>
                </a:solidFill>
              </a:defRPr>
            </a:lvl3pPr>
            <a:lvl4pPr lvl="3" rtl="0">
              <a:spcBef>
                <a:spcPts val="0"/>
              </a:spcBef>
              <a:spcAft>
                <a:spcPts val="0"/>
              </a:spcAft>
              <a:buClr>
                <a:schemeClr val="dk2"/>
              </a:buClr>
              <a:buSzPts val="3000"/>
              <a:buNone/>
              <a:defRPr sz="3000">
                <a:solidFill>
                  <a:schemeClr val="dk2"/>
                </a:solidFill>
              </a:defRPr>
            </a:lvl4pPr>
            <a:lvl5pPr lvl="4" rtl="0">
              <a:spcBef>
                <a:spcPts val="0"/>
              </a:spcBef>
              <a:spcAft>
                <a:spcPts val="0"/>
              </a:spcAft>
              <a:buClr>
                <a:schemeClr val="dk2"/>
              </a:buClr>
              <a:buSzPts val="3000"/>
              <a:buNone/>
              <a:defRPr sz="3000">
                <a:solidFill>
                  <a:schemeClr val="dk2"/>
                </a:solidFill>
              </a:defRPr>
            </a:lvl5pPr>
            <a:lvl6pPr lvl="5" rtl="0">
              <a:spcBef>
                <a:spcPts val="0"/>
              </a:spcBef>
              <a:spcAft>
                <a:spcPts val="0"/>
              </a:spcAft>
              <a:buClr>
                <a:schemeClr val="dk2"/>
              </a:buClr>
              <a:buSzPts val="3000"/>
              <a:buNone/>
              <a:defRPr sz="3000">
                <a:solidFill>
                  <a:schemeClr val="dk2"/>
                </a:solidFill>
              </a:defRPr>
            </a:lvl6pPr>
            <a:lvl7pPr lvl="6" rtl="0">
              <a:spcBef>
                <a:spcPts val="0"/>
              </a:spcBef>
              <a:spcAft>
                <a:spcPts val="0"/>
              </a:spcAft>
              <a:buClr>
                <a:schemeClr val="dk2"/>
              </a:buClr>
              <a:buSzPts val="3000"/>
              <a:buNone/>
              <a:defRPr sz="3000">
                <a:solidFill>
                  <a:schemeClr val="dk2"/>
                </a:solidFill>
              </a:defRPr>
            </a:lvl7pPr>
            <a:lvl8pPr lvl="7" rtl="0">
              <a:spcBef>
                <a:spcPts val="0"/>
              </a:spcBef>
              <a:spcAft>
                <a:spcPts val="0"/>
              </a:spcAft>
              <a:buClr>
                <a:schemeClr val="dk2"/>
              </a:buClr>
              <a:buSzPts val="3000"/>
              <a:buNone/>
              <a:defRPr sz="3000">
                <a:solidFill>
                  <a:schemeClr val="dk2"/>
                </a:solidFill>
              </a:defRPr>
            </a:lvl8pPr>
            <a:lvl9pPr lvl="8" rtl="0">
              <a:spcBef>
                <a:spcPts val="0"/>
              </a:spcBef>
              <a:spcAft>
                <a:spcPts val="0"/>
              </a:spcAft>
              <a:buClr>
                <a:schemeClr val="dk2"/>
              </a:buClr>
              <a:buSzPts val="3000"/>
              <a:buNone/>
              <a:defRPr sz="3000">
                <a:solidFill>
                  <a:schemeClr val="dk2"/>
                </a:solidFill>
              </a:defRPr>
            </a:lvl9pPr>
          </a:lstStyle>
          <a:p>
            <a:endParaRPr/>
          </a:p>
        </p:txBody>
      </p:sp>
      <p:sp>
        <p:nvSpPr>
          <p:cNvPr id="14" name="Google Shape;14;p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15"/>
        <p:cNvGrpSpPr/>
        <p:nvPr/>
      </p:nvGrpSpPr>
      <p:grpSpPr>
        <a:xfrm>
          <a:off x="0" y="0"/>
          <a:ext cx="0" cy="0"/>
          <a:chOff x="0" y="0"/>
          <a:chExt cx="0" cy="0"/>
        </a:xfrm>
      </p:grpSpPr>
      <p:sp>
        <p:nvSpPr>
          <p:cNvPr id="16" name="Google Shape;16;p4"/>
          <p:cNvSpPr txBox="1">
            <a:spLocks noGrp="1"/>
          </p:cNvSpPr>
          <p:nvPr>
            <p:ph type="body" idx="1"/>
          </p:nvPr>
        </p:nvSpPr>
        <p:spPr>
          <a:xfrm>
            <a:off x="1441675" y="1628400"/>
            <a:ext cx="6260700" cy="819900"/>
          </a:xfrm>
          <a:prstGeom prst="rect">
            <a:avLst/>
          </a:prstGeom>
        </p:spPr>
        <p:txBody>
          <a:bodyPr spcFirstLastPara="1" wrap="square" lIns="91425" tIns="91425" rIns="91425" bIns="91425" anchor="t" anchorCtr="0">
            <a:noAutofit/>
          </a:bodyPr>
          <a:lstStyle>
            <a:lvl1pPr marL="457200" lvl="0" indent="-393700" algn="ctr" rtl="0">
              <a:spcBef>
                <a:spcPts val="600"/>
              </a:spcBef>
              <a:spcAft>
                <a:spcPts val="0"/>
              </a:spcAft>
              <a:buSzPts val="2600"/>
              <a:buChar char="+"/>
              <a:defRPr sz="2600"/>
            </a:lvl1pPr>
            <a:lvl2pPr marL="914400" lvl="1" indent="-393700" algn="ctr" rtl="0">
              <a:spcBef>
                <a:spcPts val="0"/>
              </a:spcBef>
              <a:spcAft>
                <a:spcPts val="0"/>
              </a:spcAft>
              <a:buSzPts val="2600"/>
              <a:buChar char="+"/>
              <a:defRPr sz="2600"/>
            </a:lvl2pPr>
            <a:lvl3pPr marL="1371600" lvl="2" indent="-393700" algn="ctr" rtl="0">
              <a:spcBef>
                <a:spcPts val="0"/>
              </a:spcBef>
              <a:spcAft>
                <a:spcPts val="0"/>
              </a:spcAft>
              <a:buSzPts val="2600"/>
              <a:buChar char="+"/>
              <a:defRPr sz="2600"/>
            </a:lvl3pPr>
            <a:lvl4pPr marL="1828800" lvl="3" indent="-393700" algn="ctr" rtl="0">
              <a:spcBef>
                <a:spcPts val="0"/>
              </a:spcBef>
              <a:spcAft>
                <a:spcPts val="0"/>
              </a:spcAft>
              <a:buSzPts val="2600"/>
              <a:buChar char="+"/>
              <a:defRPr sz="2600"/>
            </a:lvl4pPr>
            <a:lvl5pPr marL="2286000" lvl="4" indent="-393700" algn="ctr" rtl="0">
              <a:spcBef>
                <a:spcPts val="0"/>
              </a:spcBef>
              <a:spcAft>
                <a:spcPts val="0"/>
              </a:spcAft>
              <a:buSzPts val="2600"/>
              <a:buChar char="+"/>
              <a:defRPr sz="2600"/>
            </a:lvl5pPr>
            <a:lvl6pPr marL="2743200" lvl="5" indent="-393700" algn="ctr" rtl="0">
              <a:spcBef>
                <a:spcPts val="0"/>
              </a:spcBef>
              <a:spcAft>
                <a:spcPts val="0"/>
              </a:spcAft>
              <a:buSzPts val="2600"/>
              <a:buChar char="+"/>
              <a:defRPr sz="2600"/>
            </a:lvl6pPr>
            <a:lvl7pPr marL="3200400" lvl="6" indent="-393700" algn="ctr" rtl="0">
              <a:spcBef>
                <a:spcPts val="0"/>
              </a:spcBef>
              <a:spcAft>
                <a:spcPts val="0"/>
              </a:spcAft>
              <a:buSzPts val="2600"/>
              <a:buChar char="+"/>
              <a:defRPr sz="2600"/>
            </a:lvl7pPr>
            <a:lvl8pPr marL="3657600" lvl="7" indent="-393700" algn="ctr" rtl="0">
              <a:spcBef>
                <a:spcPts val="0"/>
              </a:spcBef>
              <a:spcAft>
                <a:spcPts val="0"/>
              </a:spcAft>
              <a:buSzPts val="2600"/>
              <a:buChar char="+"/>
              <a:defRPr sz="2600"/>
            </a:lvl8pPr>
            <a:lvl9pPr marL="4114800" lvl="8" indent="-393700" algn="ctr">
              <a:spcBef>
                <a:spcPts val="0"/>
              </a:spcBef>
              <a:spcAft>
                <a:spcPts val="0"/>
              </a:spcAft>
              <a:buSzPts val="2600"/>
              <a:buChar char="+"/>
              <a:defRPr sz="2600"/>
            </a:lvl9pPr>
          </a:lstStyle>
          <a:p>
            <a:endParaRPr/>
          </a:p>
        </p:txBody>
      </p:sp>
      <p:sp>
        <p:nvSpPr>
          <p:cNvPr id="17" name="Google Shape;17;p4"/>
          <p:cNvSpPr txBox="1"/>
          <p:nvPr/>
        </p:nvSpPr>
        <p:spPr>
          <a:xfrm>
            <a:off x="3593400" y="93376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9600">
                <a:solidFill>
                  <a:srgbClr val="2A95B7"/>
                </a:solidFill>
                <a:latin typeface="Patrick Hand SC"/>
                <a:ea typeface="Patrick Hand SC"/>
                <a:cs typeface="Patrick Hand SC"/>
                <a:sym typeface="Patrick Hand SC"/>
              </a:rPr>
              <a:t>“</a:t>
            </a:r>
            <a:endParaRPr sz="9600">
              <a:solidFill>
                <a:srgbClr val="2A95B7"/>
              </a:solidFill>
              <a:latin typeface="Patrick Hand SC"/>
              <a:ea typeface="Patrick Hand SC"/>
              <a:cs typeface="Patrick Hand SC"/>
              <a:sym typeface="Patrick Hand SC"/>
            </a:endParaRPr>
          </a:p>
        </p:txBody>
      </p:sp>
      <p:sp>
        <p:nvSpPr>
          <p:cNvPr id="18" name="Google Shape;18;p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 1 column" type="tx">
  <p:cSld name="TITLE_AND_BODY">
    <p:spTree>
      <p:nvGrpSpPr>
        <p:cNvPr id="1" name="Shape 19"/>
        <p:cNvGrpSpPr/>
        <p:nvPr/>
      </p:nvGrpSpPr>
      <p:grpSpPr>
        <a:xfrm>
          <a:off x="0" y="0"/>
          <a:ext cx="0" cy="0"/>
          <a:chOff x="0" y="0"/>
          <a:chExt cx="0" cy="0"/>
        </a:xfrm>
      </p:grpSpPr>
      <p:sp>
        <p:nvSpPr>
          <p:cNvPr id="20" name="Google Shape;20;p5"/>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1" name="Google Shape;21;p5"/>
          <p:cNvSpPr txBox="1">
            <a:spLocks noGrp="1"/>
          </p:cNvSpPr>
          <p:nvPr>
            <p:ph type="body" idx="1"/>
          </p:nvPr>
        </p:nvSpPr>
        <p:spPr>
          <a:xfrm>
            <a:off x="1049500" y="1437426"/>
            <a:ext cx="7020900" cy="2706900"/>
          </a:xfrm>
          <a:prstGeom prst="rect">
            <a:avLst/>
          </a:prstGeom>
        </p:spPr>
        <p:txBody>
          <a:bodyPr spcFirstLastPara="1" wrap="square" lIns="91425" tIns="91425" rIns="91425" bIns="91425" anchor="t" anchorCtr="0">
            <a:noAutofit/>
          </a:bodyPr>
          <a:lstStyle>
            <a:lvl1pPr marL="457200" lvl="0" indent="-381000">
              <a:spcBef>
                <a:spcPts val="600"/>
              </a:spcBef>
              <a:spcAft>
                <a:spcPts val="0"/>
              </a:spcAft>
              <a:buSzPts val="2400"/>
              <a:buChar char="+"/>
              <a:defRPr/>
            </a:lvl1pPr>
            <a:lvl2pPr marL="914400" lvl="1" indent="-381000">
              <a:spcBef>
                <a:spcPts val="0"/>
              </a:spcBef>
              <a:spcAft>
                <a:spcPts val="0"/>
              </a:spcAft>
              <a:buSzPts val="2400"/>
              <a:buChar char="+"/>
              <a:defRPr/>
            </a:lvl2pPr>
            <a:lvl3pPr marL="1371600" lvl="2" indent="-381000">
              <a:spcBef>
                <a:spcPts val="0"/>
              </a:spcBef>
              <a:spcAft>
                <a:spcPts val="0"/>
              </a:spcAft>
              <a:buSzPts val="2400"/>
              <a:buChar char="+"/>
              <a:defRPr/>
            </a:lvl3pPr>
            <a:lvl4pPr marL="1828800" lvl="3" indent="-381000">
              <a:spcBef>
                <a:spcPts val="0"/>
              </a:spcBef>
              <a:spcAft>
                <a:spcPts val="0"/>
              </a:spcAft>
              <a:buSzPts val="2400"/>
              <a:buChar char="+"/>
              <a:defRPr/>
            </a:lvl4pPr>
            <a:lvl5pPr marL="2286000" lvl="4" indent="-381000">
              <a:spcBef>
                <a:spcPts val="0"/>
              </a:spcBef>
              <a:spcAft>
                <a:spcPts val="0"/>
              </a:spcAft>
              <a:buSzPts val="2400"/>
              <a:buChar char="+"/>
              <a:defRPr/>
            </a:lvl5pPr>
            <a:lvl6pPr marL="2743200" lvl="5" indent="-381000">
              <a:spcBef>
                <a:spcPts val="0"/>
              </a:spcBef>
              <a:spcAft>
                <a:spcPts val="0"/>
              </a:spcAft>
              <a:buSzPts val="2400"/>
              <a:buChar char="+"/>
              <a:defRPr/>
            </a:lvl6pPr>
            <a:lvl7pPr marL="3200400" lvl="6" indent="-381000">
              <a:spcBef>
                <a:spcPts val="0"/>
              </a:spcBef>
              <a:spcAft>
                <a:spcPts val="0"/>
              </a:spcAft>
              <a:buSzPts val="2400"/>
              <a:buChar char="+"/>
              <a:defRPr/>
            </a:lvl7pPr>
            <a:lvl8pPr marL="3657600" lvl="7" indent="-381000">
              <a:spcBef>
                <a:spcPts val="0"/>
              </a:spcBef>
              <a:spcAft>
                <a:spcPts val="0"/>
              </a:spcAft>
              <a:buSzPts val="2400"/>
              <a:buChar char="+"/>
              <a:defRPr/>
            </a:lvl8pPr>
            <a:lvl9pPr marL="4114800" lvl="8" indent="-381000">
              <a:spcBef>
                <a:spcPts val="0"/>
              </a:spcBef>
              <a:spcAft>
                <a:spcPts val="0"/>
              </a:spcAft>
              <a:buSzPts val="2400"/>
              <a:buChar char="+"/>
              <a:defRPr/>
            </a:lvl9pPr>
          </a:lstStyle>
          <a:p>
            <a:endParaRPr/>
          </a:p>
        </p:txBody>
      </p:sp>
      <p:sp>
        <p:nvSpPr>
          <p:cNvPr id="22" name="Google Shape;22;p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 2 columns" type="twoColTx">
  <p:cSld name="TITLE_AND_TWO_COLUMNS">
    <p:spTree>
      <p:nvGrpSpPr>
        <p:cNvPr id="1" name="Shape 23"/>
        <p:cNvGrpSpPr/>
        <p:nvPr/>
      </p:nvGrpSpPr>
      <p:grpSpPr>
        <a:xfrm>
          <a:off x="0" y="0"/>
          <a:ext cx="0" cy="0"/>
          <a:chOff x="0" y="0"/>
          <a:chExt cx="0" cy="0"/>
        </a:xfrm>
      </p:grpSpPr>
      <p:sp>
        <p:nvSpPr>
          <p:cNvPr id="24" name="Google Shape;24;p6"/>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25" name="Google Shape;25;p6"/>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6" name="Google Shape;26;p6"/>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a:endParaRPr/>
          </a:p>
        </p:txBody>
      </p:sp>
      <p:sp>
        <p:nvSpPr>
          <p:cNvPr id="27" name="Google Shape;27;p6"/>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rtl="0">
              <a:spcBef>
                <a:spcPts val="0"/>
              </a:spcBef>
              <a:spcAft>
                <a:spcPts val="0"/>
              </a:spcAft>
              <a:buSzPts val="3000"/>
              <a:buNone/>
              <a:defRPr/>
            </a:lvl1pPr>
            <a:lvl2pPr lvl="1" rtl="0">
              <a:spcBef>
                <a:spcPts val="0"/>
              </a:spcBef>
              <a:spcAft>
                <a:spcPts val="0"/>
              </a:spcAft>
              <a:buSzPts val="3000"/>
              <a:buNone/>
              <a:defRPr/>
            </a:lvl2pPr>
            <a:lvl3pPr lvl="2" rtl="0">
              <a:spcBef>
                <a:spcPts val="0"/>
              </a:spcBef>
              <a:spcAft>
                <a:spcPts val="0"/>
              </a:spcAft>
              <a:buSzPts val="3000"/>
              <a:buNone/>
              <a:defRPr/>
            </a:lvl3pPr>
            <a:lvl4pPr lvl="3" rtl="0">
              <a:spcBef>
                <a:spcPts val="0"/>
              </a:spcBef>
              <a:spcAft>
                <a:spcPts val="0"/>
              </a:spcAft>
              <a:buSzPts val="3000"/>
              <a:buNone/>
              <a:defRPr/>
            </a:lvl4pPr>
            <a:lvl5pPr lvl="4" rtl="0">
              <a:spcBef>
                <a:spcPts val="0"/>
              </a:spcBef>
              <a:spcAft>
                <a:spcPts val="0"/>
              </a:spcAft>
              <a:buSzPts val="3000"/>
              <a:buNone/>
              <a:defRPr/>
            </a:lvl5pPr>
            <a:lvl6pPr lvl="5" rtl="0">
              <a:spcBef>
                <a:spcPts val="0"/>
              </a:spcBef>
              <a:spcAft>
                <a:spcPts val="0"/>
              </a:spcAft>
              <a:buSzPts val="3000"/>
              <a:buNone/>
              <a:defRPr/>
            </a:lvl6pPr>
            <a:lvl7pPr lvl="6" rtl="0">
              <a:spcBef>
                <a:spcPts val="0"/>
              </a:spcBef>
              <a:spcAft>
                <a:spcPts val="0"/>
              </a:spcAft>
              <a:buSzPts val="3000"/>
              <a:buNone/>
              <a:defRPr/>
            </a:lvl7pPr>
            <a:lvl8pPr lvl="7" rtl="0">
              <a:spcBef>
                <a:spcPts val="0"/>
              </a:spcBef>
              <a:spcAft>
                <a:spcPts val="0"/>
              </a:spcAft>
              <a:buSzPts val="3000"/>
              <a:buNone/>
              <a:defRPr/>
            </a:lvl8pPr>
            <a:lvl9pPr lvl="8" rtl="0">
              <a:spcBef>
                <a:spcPts val="0"/>
              </a:spcBef>
              <a:spcAft>
                <a:spcPts val="0"/>
              </a:spcAft>
              <a:buSzPts val="3000"/>
              <a:buNone/>
              <a:defRPr/>
            </a:lvl9pPr>
          </a:lstStyle>
          <a:p>
            <a:endParaRPr/>
          </a:p>
        </p:txBody>
      </p:sp>
      <p:sp>
        <p:nvSpPr>
          <p:cNvPr id="30" name="Google Shape;30;p7"/>
          <p:cNvSpPr txBox="1">
            <a:spLocks noGrp="1"/>
          </p:cNvSpPr>
          <p:nvPr>
            <p:ph type="body" idx="1"/>
          </p:nvPr>
        </p:nvSpPr>
        <p:spPr>
          <a:xfrm>
            <a:off x="108185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1" name="Google Shape;31;p7"/>
          <p:cNvSpPr txBox="1">
            <a:spLocks noGrp="1"/>
          </p:cNvSpPr>
          <p:nvPr>
            <p:ph type="body" idx="2"/>
          </p:nvPr>
        </p:nvSpPr>
        <p:spPr>
          <a:xfrm>
            <a:off x="3425300"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2" name="Google Shape;32;p7"/>
          <p:cNvSpPr txBox="1">
            <a:spLocks noGrp="1"/>
          </p:cNvSpPr>
          <p:nvPr>
            <p:ph type="body" idx="3"/>
          </p:nvPr>
        </p:nvSpPr>
        <p:spPr>
          <a:xfrm>
            <a:off x="5768751" y="1435525"/>
            <a:ext cx="2229300" cy="2847000"/>
          </a:xfrm>
          <a:prstGeom prst="rect">
            <a:avLst/>
          </a:prstGeom>
        </p:spPr>
        <p:txBody>
          <a:bodyPr spcFirstLastPara="1" wrap="square" lIns="91425" tIns="91425" rIns="91425" bIns="91425" anchor="t" anchorCtr="0">
            <a:noAutofit/>
          </a:bodyPr>
          <a:lstStyle>
            <a:lvl1pPr marL="457200" lvl="0" indent="-330200" rtl="0">
              <a:spcBef>
                <a:spcPts val="600"/>
              </a:spcBef>
              <a:spcAft>
                <a:spcPts val="0"/>
              </a:spcAft>
              <a:buSzPts val="1600"/>
              <a:buChar char="+"/>
              <a:defRPr sz="1600"/>
            </a:lvl1pPr>
            <a:lvl2pPr marL="914400" lvl="1" indent="-330200" rtl="0">
              <a:spcBef>
                <a:spcPts val="0"/>
              </a:spcBef>
              <a:spcAft>
                <a:spcPts val="0"/>
              </a:spcAft>
              <a:buSzPts val="1600"/>
              <a:buChar char="+"/>
              <a:defRPr sz="1600"/>
            </a:lvl2pPr>
            <a:lvl3pPr marL="1371600" lvl="2" indent="-330200" rtl="0">
              <a:spcBef>
                <a:spcPts val="0"/>
              </a:spcBef>
              <a:spcAft>
                <a:spcPts val="0"/>
              </a:spcAft>
              <a:buSzPts val="1600"/>
              <a:buChar char="+"/>
              <a:defRPr sz="1600"/>
            </a:lvl3pPr>
            <a:lvl4pPr marL="1828800" lvl="3" indent="-330200" rtl="0">
              <a:spcBef>
                <a:spcPts val="0"/>
              </a:spcBef>
              <a:spcAft>
                <a:spcPts val="0"/>
              </a:spcAft>
              <a:buSzPts val="1600"/>
              <a:buChar char="+"/>
              <a:defRPr sz="1600"/>
            </a:lvl4pPr>
            <a:lvl5pPr marL="2286000" lvl="4" indent="-330200" rtl="0">
              <a:spcBef>
                <a:spcPts val="0"/>
              </a:spcBef>
              <a:spcAft>
                <a:spcPts val="0"/>
              </a:spcAft>
              <a:buSzPts val="1600"/>
              <a:buChar char="+"/>
              <a:defRPr sz="1600"/>
            </a:lvl5pPr>
            <a:lvl6pPr marL="2743200" lvl="5" indent="-330200" rtl="0">
              <a:spcBef>
                <a:spcPts val="0"/>
              </a:spcBef>
              <a:spcAft>
                <a:spcPts val="0"/>
              </a:spcAft>
              <a:buSzPts val="1600"/>
              <a:buChar char="+"/>
              <a:defRPr sz="1600"/>
            </a:lvl6pPr>
            <a:lvl7pPr marL="3200400" lvl="6" indent="-330200" rtl="0">
              <a:spcBef>
                <a:spcPts val="0"/>
              </a:spcBef>
              <a:spcAft>
                <a:spcPts val="0"/>
              </a:spcAft>
              <a:buSzPts val="1600"/>
              <a:buChar char="+"/>
              <a:defRPr sz="1600"/>
            </a:lvl7pPr>
            <a:lvl8pPr marL="3657600" lvl="7" indent="-330200" rtl="0">
              <a:spcBef>
                <a:spcPts val="0"/>
              </a:spcBef>
              <a:spcAft>
                <a:spcPts val="0"/>
              </a:spcAft>
              <a:buSzPts val="1600"/>
              <a:buChar char="+"/>
              <a:defRPr sz="1600"/>
            </a:lvl8pPr>
            <a:lvl9pPr marL="4114800" lvl="8" indent="-330200" rtl="0">
              <a:spcBef>
                <a:spcPts val="0"/>
              </a:spcBef>
              <a:spcAft>
                <a:spcPts val="0"/>
              </a:spcAft>
              <a:buSzPts val="1600"/>
              <a:buChar char="+"/>
              <a:defRPr sz="1600"/>
            </a:lvl9pPr>
          </a:lstStyle>
          <a:p>
            <a:endParaRPr/>
          </a:p>
        </p:txBody>
      </p:sp>
      <p:sp>
        <p:nvSpPr>
          <p:cNvPr id="33" name="Google Shape;33;p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4"/>
        <p:cNvGrpSpPr/>
        <p:nvPr/>
      </p:nvGrpSpPr>
      <p:grpSpPr>
        <a:xfrm>
          <a:off x="0" y="0"/>
          <a:ext cx="0" cy="0"/>
          <a:chOff x="0" y="0"/>
          <a:chExt cx="0" cy="0"/>
        </a:xfrm>
      </p:grpSpPr>
      <p:sp>
        <p:nvSpPr>
          <p:cNvPr id="35" name="Google Shape;35;p8"/>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a:endParaRPr/>
          </a:p>
        </p:txBody>
      </p:sp>
      <p:sp>
        <p:nvSpPr>
          <p:cNvPr id="36" name="Google Shape;36;p8"/>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37"/>
        <p:cNvGrpSpPr/>
        <p:nvPr/>
      </p:nvGrpSpPr>
      <p:grpSpPr>
        <a:xfrm>
          <a:off x="0" y="0"/>
          <a:ext cx="0" cy="0"/>
          <a:chOff x="0" y="0"/>
          <a:chExt cx="0" cy="0"/>
        </a:xfrm>
      </p:grpSpPr>
      <p:sp>
        <p:nvSpPr>
          <p:cNvPr id="38" name="Google Shape;38;p9"/>
          <p:cNvSpPr txBox="1">
            <a:spLocks noGrp="1"/>
          </p:cNvSpPr>
          <p:nvPr>
            <p:ph type="body" idx="1"/>
          </p:nvPr>
        </p:nvSpPr>
        <p:spPr>
          <a:xfrm>
            <a:off x="1604425" y="3720500"/>
            <a:ext cx="5935200" cy="519600"/>
          </a:xfrm>
          <a:prstGeom prst="rect">
            <a:avLst/>
          </a:prstGeom>
        </p:spPr>
        <p:txBody>
          <a:bodyPr spcFirstLastPara="1" wrap="square" lIns="91425" tIns="91425" rIns="91425" bIns="91425" anchor="b" anchorCtr="0">
            <a:noAutofit/>
          </a:bodyPr>
          <a:lstStyle>
            <a:lvl1pPr marL="457200" lvl="0" indent="-228600" algn="ctr">
              <a:spcBef>
                <a:spcPts val="360"/>
              </a:spcBef>
              <a:spcAft>
                <a:spcPts val="0"/>
              </a:spcAft>
              <a:buSzPts val="1800"/>
              <a:buNone/>
              <a:defRPr sz="1800">
                <a:solidFill>
                  <a:srgbClr val="2A95B7"/>
                </a:solidFill>
              </a:defRPr>
            </a:lvl1pPr>
          </a:lstStyle>
          <a:p>
            <a:endParaRPr/>
          </a:p>
        </p:txBody>
      </p:sp>
      <p:sp>
        <p:nvSpPr>
          <p:cNvPr id="39" name="Google Shape;39;p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0"/>
        <p:cNvGrpSpPr/>
        <p:nvPr/>
      </p:nvGrpSpPr>
      <p:grpSpPr>
        <a:xfrm>
          <a:off x="0" y="0"/>
          <a:ext cx="0" cy="0"/>
          <a:chOff x="0" y="0"/>
          <a:chExt cx="0" cy="0"/>
        </a:xfrm>
      </p:grpSpPr>
      <p:sp>
        <p:nvSpPr>
          <p:cNvPr id="41" name="Google Shape;41;p1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1.jpg"/><Relationship Id="rId2" Type="http://schemas.openxmlformats.org/officeDocument/2006/relationships/slideLayout" Target="../slideLayouts/slideLayout2.xml"/><Relationship Id="rId16"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
    <p:bg>
      <p:bgPr>
        <a:blipFill>
          <a:blip r:embed="rId17">
            <a:alphaModFix/>
          </a:blip>
          <a:stretch>
            <a:fillRect/>
          </a:stretch>
        </a:blip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1049500" y="796175"/>
            <a:ext cx="7020900" cy="750300"/>
          </a:xfrm>
          <a:prstGeom prst="rect">
            <a:avLst/>
          </a:prstGeom>
          <a:noFill/>
          <a:ln>
            <a:noFill/>
          </a:ln>
        </p:spPr>
        <p:txBody>
          <a:bodyPr spcFirstLastPara="1" wrap="square" lIns="91425" tIns="91425" rIns="91425" bIns="91425" anchor="t" anchorCtr="0">
            <a:noAutofit/>
          </a:bodyPr>
          <a:lstStyle>
            <a:lvl1pPr lvl="0">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1pPr>
            <a:lvl2pPr lvl="1">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2pPr>
            <a:lvl3pPr lvl="2">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3pPr>
            <a:lvl4pPr lvl="3">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4pPr>
            <a:lvl5pPr lvl="4">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5pPr>
            <a:lvl6pPr lvl="5">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6pPr>
            <a:lvl7pPr lvl="6">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7pPr>
            <a:lvl8pPr lvl="7">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8pPr>
            <a:lvl9pPr lvl="8">
              <a:spcBef>
                <a:spcPts val="0"/>
              </a:spcBef>
              <a:spcAft>
                <a:spcPts val="0"/>
              </a:spcAft>
              <a:buClr>
                <a:schemeClr val="accent1"/>
              </a:buClr>
              <a:buSzPts val="3000"/>
              <a:buFont typeface="Patrick Hand SC"/>
              <a:buNone/>
              <a:defRPr sz="3000" b="1">
                <a:solidFill>
                  <a:schemeClr val="accent1"/>
                </a:solidFill>
                <a:latin typeface="Patrick Hand SC"/>
                <a:ea typeface="Patrick Hand SC"/>
                <a:cs typeface="Patrick Hand SC"/>
                <a:sym typeface="Patrick Hand SC"/>
              </a:defRPr>
            </a:lvl9pPr>
          </a:lstStyle>
          <a:p>
            <a:endParaRPr/>
          </a:p>
        </p:txBody>
      </p:sp>
      <p:sp>
        <p:nvSpPr>
          <p:cNvPr id="7" name="Google Shape;7;p1"/>
          <p:cNvSpPr txBox="1">
            <a:spLocks noGrp="1"/>
          </p:cNvSpPr>
          <p:nvPr>
            <p:ph type="body" idx="1"/>
          </p:nvPr>
        </p:nvSpPr>
        <p:spPr>
          <a:xfrm>
            <a:off x="1049500" y="1437426"/>
            <a:ext cx="7020900" cy="27069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rgbClr val="2A95B7"/>
              </a:buClr>
              <a:buSzPts val="2400"/>
              <a:buFont typeface="Sniglet"/>
              <a:buChar char="+"/>
              <a:defRPr sz="2400">
                <a:solidFill>
                  <a:srgbClr val="434343"/>
                </a:solidFill>
                <a:latin typeface="Sniglet"/>
                <a:ea typeface="Sniglet"/>
                <a:cs typeface="Sniglet"/>
                <a:sym typeface="Sniglet"/>
              </a:defRPr>
            </a:lvl1pPr>
            <a:lvl2pPr marL="914400" lvl="1"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2pPr>
            <a:lvl3pPr marL="1371600" lvl="2"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3pPr>
            <a:lvl4pPr marL="1828800" lvl="3"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4pPr>
            <a:lvl5pPr marL="2286000" lvl="4"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5pPr>
            <a:lvl6pPr marL="2743200" lvl="5"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6pPr>
            <a:lvl7pPr marL="3200400" lvl="6" indent="-381000">
              <a:spcBef>
                <a:spcPts val="0"/>
              </a:spcBef>
              <a:spcAft>
                <a:spcPts val="0"/>
              </a:spcAft>
              <a:buClr>
                <a:srgbClr val="2A95B7"/>
              </a:buClr>
              <a:buSzPts val="2400"/>
              <a:buFont typeface="Sniglet"/>
              <a:buChar char="+"/>
              <a:defRPr sz="2400">
                <a:solidFill>
                  <a:srgbClr val="434343"/>
                </a:solidFill>
                <a:latin typeface="Sniglet"/>
                <a:ea typeface="Sniglet"/>
                <a:cs typeface="Sniglet"/>
                <a:sym typeface="Sniglet"/>
              </a:defRPr>
            </a:lvl7pPr>
            <a:lvl8pPr marL="3657600" lvl="7"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8pPr>
            <a:lvl9pPr marL="4114800" lvl="8" indent="-381000">
              <a:spcBef>
                <a:spcPts val="0"/>
              </a:spcBef>
              <a:spcAft>
                <a:spcPts val="0"/>
              </a:spcAft>
              <a:buClr>
                <a:srgbClr val="434343"/>
              </a:buClr>
              <a:buSzPts val="2400"/>
              <a:buFont typeface="Sniglet"/>
              <a:buChar char="+"/>
              <a:defRPr sz="2400">
                <a:solidFill>
                  <a:srgbClr val="434343"/>
                </a:solidFill>
                <a:latin typeface="Sniglet"/>
                <a:ea typeface="Sniglet"/>
                <a:cs typeface="Sniglet"/>
                <a:sym typeface="Sniglet"/>
              </a:defRPr>
            </a:lvl9pPr>
          </a:lstStyle>
          <a:p>
            <a:endParaRPr/>
          </a:p>
        </p:txBody>
      </p:sp>
      <p:sp>
        <p:nvSpPr>
          <p:cNvPr id="8" name="Google Shape;8;p1"/>
          <p:cNvSpPr txBox="1">
            <a:spLocks noGrp="1"/>
          </p:cNvSpPr>
          <p:nvPr>
            <p:ph type="sldNum" idx="12"/>
          </p:nvPr>
        </p:nvSpPr>
        <p:spPr>
          <a:xfrm>
            <a:off x="8595300" y="4839750"/>
            <a:ext cx="548700" cy="303600"/>
          </a:xfrm>
          <a:prstGeom prst="rect">
            <a:avLst/>
          </a:prstGeom>
          <a:noFill/>
          <a:ln>
            <a:noFill/>
          </a:ln>
          <a:effectLst>
            <a:outerShdw blurRad="28575" dist="19050" dir="5400000" algn="bl" rotWithShape="0">
              <a:srgbClr val="000000">
                <a:alpha val="25000"/>
              </a:srgbClr>
            </a:outerShdw>
          </a:effectLst>
        </p:spPr>
        <p:txBody>
          <a:bodyPr spcFirstLastPara="1" wrap="square" lIns="91425" tIns="91425" rIns="91425" bIns="91425" anchor="t" anchorCtr="0">
            <a:noAutofit/>
          </a:bodyPr>
          <a:lstStyle>
            <a:lvl1pPr lvl="0" algn="r">
              <a:buNone/>
              <a:defRPr sz="1100">
                <a:solidFill>
                  <a:srgbClr val="FFFFFF"/>
                </a:solidFill>
                <a:latin typeface="Sniglet"/>
                <a:ea typeface="Sniglet"/>
                <a:cs typeface="Sniglet"/>
                <a:sym typeface="Sniglet"/>
              </a:defRPr>
            </a:lvl1pPr>
            <a:lvl2pPr lvl="1" algn="r">
              <a:buNone/>
              <a:defRPr sz="1100">
                <a:solidFill>
                  <a:srgbClr val="FFFFFF"/>
                </a:solidFill>
                <a:latin typeface="Sniglet"/>
                <a:ea typeface="Sniglet"/>
                <a:cs typeface="Sniglet"/>
                <a:sym typeface="Sniglet"/>
              </a:defRPr>
            </a:lvl2pPr>
            <a:lvl3pPr lvl="2" algn="r">
              <a:buNone/>
              <a:defRPr sz="1100">
                <a:solidFill>
                  <a:srgbClr val="FFFFFF"/>
                </a:solidFill>
                <a:latin typeface="Sniglet"/>
                <a:ea typeface="Sniglet"/>
                <a:cs typeface="Sniglet"/>
                <a:sym typeface="Sniglet"/>
              </a:defRPr>
            </a:lvl3pPr>
            <a:lvl4pPr lvl="3" algn="r">
              <a:buNone/>
              <a:defRPr sz="1100">
                <a:solidFill>
                  <a:srgbClr val="FFFFFF"/>
                </a:solidFill>
                <a:latin typeface="Sniglet"/>
                <a:ea typeface="Sniglet"/>
                <a:cs typeface="Sniglet"/>
                <a:sym typeface="Sniglet"/>
              </a:defRPr>
            </a:lvl4pPr>
            <a:lvl5pPr lvl="4" algn="r">
              <a:buNone/>
              <a:defRPr sz="1100">
                <a:solidFill>
                  <a:srgbClr val="FFFFFF"/>
                </a:solidFill>
                <a:latin typeface="Sniglet"/>
                <a:ea typeface="Sniglet"/>
                <a:cs typeface="Sniglet"/>
                <a:sym typeface="Sniglet"/>
              </a:defRPr>
            </a:lvl5pPr>
            <a:lvl6pPr lvl="5" algn="r">
              <a:buNone/>
              <a:defRPr sz="1100">
                <a:solidFill>
                  <a:srgbClr val="FFFFFF"/>
                </a:solidFill>
                <a:latin typeface="Sniglet"/>
                <a:ea typeface="Sniglet"/>
                <a:cs typeface="Sniglet"/>
                <a:sym typeface="Sniglet"/>
              </a:defRPr>
            </a:lvl6pPr>
            <a:lvl7pPr lvl="6" algn="r">
              <a:buNone/>
              <a:defRPr sz="1100">
                <a:solidFill>
                  <a:srgbClr val="FFFFFF"/>
                </a:solidFill>
                <a:latin typeface="Sniglet"/>
                <a:ea typeface="Sniglet"/>
                <a:cs typeface="Sniglet"/>
                <a:sym typeface="Sniglet"/>
              </a:defRPr>
            </a:lvl7pPr>
            <a:lvl8pPr lvl="7" algn="r">
              <a:buNone/>
              <a:defRPr sz="1100">
                <a:solidFill>
                  <a:srgbClr val="FFFFFF"/>
                </a:solidFill>
                <a:latin typeface="Sniglet"/>
                <a:ea typeface="Sniglet"/>
                <a:cs typeface="Sniglet"/>
                <a:sym typeface="Sniglet"/>
              </a:defRPr>
            </a:lvl8pPr>
            <a:lvl9pPr lvl="8" algn="r">
              <a:buNone/>
              <a:defRPr sz="1100">
                <a:solidFill>
                  <a:srgbClr val="FFFFFF"/>
                </a:solidFill>
                <a:latin typeface="Sniglet"/>
                <a:ea typeface="Sniglet"/>
                <a:cs typeface="Sniglet"/>
                <a:sym typeface="Sniglet"/>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xml"/></Relationships>
</file>

<file path=ppt/slides/_rels/slide22.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5.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6.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9.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30.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jpg"/><Relationship Id="rId4" Type="http://schemas.openxmlformats.org/officeDocument/2006/relationships/image" Target="../media/image19.jpg"/></Relationships>
</file>

<file path=ppt/slides/_rels/slide31.xml.rels><?xml version="1.0" encoding="UTF-8" standalone="yes"?>
<Relationships xmlns="http://schemas.openxmlformats.org/package/2006/relationships"><Relationship Id="rId3" Type="http://schemas.openxmlformats.org/officeDocument/2006/relationships/hyperlink" Target="https://docs.google.com/document/d/1ajOsPb5nji7sTQQ9RiOQH6TLhiJkAnwEn6oWCWDx6QA/edit?usp=sharing" TargetMode="External"/><Relationship Id="rId2" Type="http://schemas.openxmlformats.org/officeDocument/2006/relationships/notesSlide" Target="../notesSlides/notesSlide31.xml"/><Relationship Id="rId1" Type="http://schemas.openxmlformats.org/officeDocument/2006/relationships/slideLayout" Target="../slideLayouts/slideLayout14.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33.xml"/><Relationship Id="rId1" Type="http://schemas.openxmlformats.org/officeDocument/2006/relationships/slideLayout" Target="../slideLayouts/slideLayout1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5.xml"/></Relationships>
</file>

<file path=ppt/slides/_rels/slide35.xml.rels><?xml version="1.0" encoding="UTF-8" standalone="yes"?>
<Relationships xmlns="http://schemas.openxmlformats.org/package/2006/relationships"><Relationship Id="rId3" Type="http://schemas.openxmlformats.org/officeDocument/2006/relationships/hyperlink" Target="https://cssprofile.collegeboard.org/" TargetMode="External"/><Relationship Id="rId2" Type="http://schemas.openxmlformats.org/officeDocument/2006/relationships/notesSlide" Target="../notesSlides/notesSlide35.xml"/><Relationship Id="rId1" Type="http://schemas.openxmlformats.org/officeDocument/2006/relationships/slideLayout" Target="../slideLayouts/slideLayout1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hyperlink" Target="http://www.commonapp.org/" TargetMode="External"/><Relationship Id="rId2" Type="http://schemas.openxmlformats.org/officeDocument/2006/relationships/notesSlide" Target="../notesSlides/notesSlide5.xml"/><Relationship Id="rId1" Type="http://schemas.openxmlformats.org/officeDocument/2006/relationships/slideLayout" Target="../slideLayouts/slideLayout9.xml"/><Relationship Id="rId6" Type="http://schemas.openxmlformats.org/officeDocument/2006/relationships/hyperlink" Target="http://admission.universityofcalifornia.edu/" TargetMode="External"/><Relationship Id="rId5" Type="http://schemas.openxmlformats.org/officeDocument/2006/relationships/hyperlink" Target="https://www2.calstate.edu/apply" TargetMode="External"/><Relationship Id="rId4" Type="http://schemas.openxmlformats.org/officeDocument/2006/relationships/image" Target="../media/image4.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4.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17"/>
          <p:cNvSpPr txBox="1">
            <a:spLocks noGrp="1"/>
          </p:cNvSpPr>
          <p:nvPr>
            <p:ph type="ctrTitle"/>
          </p:nvPr>
        </p:nvSpPr>
        <p:spPr>
          <a:xfrm>
            <a:off x="1815525" y="1991825"/>
            <a:ext cx="5585400" cy="1159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sz="5700">
                <a:latin typeface="Sniglet"/>
                <a:ea typeface="Sniglet"/>
                <a:cs typeface="Sniglet"/>
                <a:sym typeface="Sniglet"/>
              </a:rPr>
              <a:t>Getting Ready For College Apps</a:t>
            </a:r>
            <a:endParaRPr sz="5700">
              <a:latin typeface="Sniglet"/>
              <a:ea typeface="Sniglet"/>
              <a:cs typeface="Sniglet"/>
              <a:sym typeface="Sniglet"/>
            </a:endParaRPr>
          </a:p>
          <a:p>
            <a:pPr marL="0" lvl="0" indent="0" algn="l" rtl="0">
              <a:spcBef>
                <a:spcPts val="0"/>
              </a:spcBef>
              <a:spcAft>
                <a:spcPts val="0"/>
              </a:spcAft>
              <a:buNone/>
            </a:pPr>
            <a:r>
              <a:rPr lang="en" sz="2200">
                <a:latin typeface="Sniglet"/>
                <a:ea typeface="Sniglet"/>
                <a:cs typeface="Sniglet"/>
                <a:sym typeface="Sniglet"/>
              </a:rPr>
              <a:t>Senior Parent Night</a:t>
            </a:r>
            <a:endParaRPr sz="2200">
              <a:latin typeface="Sniglet"/>
              <a:ea typeface="Sniglet"/>
              <a:cs typeface="Sniglet"/>
              <a:sym typeface="Sniglet"/>
            </a:endParaRPr>
          </a:p>
          <a:p>
            <a:pPr marL="0" lvl="0" indent="0" algn="l" rtl="0">
              <a:spcBef>
                <a:spcPts val="0"/>
              </a:spcBef>
              <a:spcAft>
                <a:spcPts val="0"/>
              </a:spcAft>
              <a:buNone/>
            </a:pPr>
            <a:r>
              <a:rPr lang="en" sz="2200">
                <a:latin typeface="Sniglet"/>
                <a:ea typeface="Sniglet"/>
                <a:cs typeface="Sniglet"/>
                <a:sym typeface="Sniglet"/>
              </a:rPr>
              <a:t>August 2023</a:t>
            </a:r>
            <a:endParaRPr sz="2200">
              <a:latin typeface="Sniglet"/>
              <a:ea typeface="Sniglet"/>
              <a:cs typeface="Sniglet"/>
              <a:sym typeface="Sniglet"/>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8"/>
        <p:cNvGrpSpPr/>
        <p:nvPr/>
      </p:nvGrpSpPr>
      <p:grpSpPr>
        <a:xfrm>
          <a:off x="0" y="0"/>
          <a:ext cx="0" cy="0"/>
          <a:chOff x="0" y="0"/>
          <a:chExt cx="0" cy="0"/>
        </a:xfrm>
      </p:grpSpPr>
      <p:sp>
        <p:nvSpPr>
          <p:cNvPr id="159" name="Google Shape;159;p26"/>
          <p:cNvSpPr txBox="1">
            <a:spLocks noGrp="1"/>
          </p:cNvSpPr>
          <p:nvPr>
            <p:ph type="title"/>
          </p:nvPr>
        </p:nvSpPr>
        <p:spPr>
          <a:xfrm>
            <a:off x="-30000" y="487700"/>
            <a:ext cx="9204000" cy="572700"/>
          </a:xfrm>
          <a:prstGeom prst="rect">
            <a:avLst/>
          </a:prstGeom>
          <a:noFill/>
          <a:ln>
            <a:noFill/>
          </a:ln>
        </p:spPr>
        <p:txBody>
          <a:bodyPr spcFirstLastPara="1" wrap="square" lIns="91425" tIns="91425" rIns="91425" bIns="91425" anchor="t" anchorCtr="0">
            <a:noAutofit/>
          </a:bodyPr>
          <a:lstStyle/>
          <a:p>
            <a:pPr marL="0" lvl="0" indent="0" algn="ctr" rtl="0">
              <a:lnSpc>
                <a:spcPct val="120000"/>
              </a:lnSpc>
              <a:spcBef>
                <a:spcPts val="0"/>
              </a:spcBef>
              <a:spcAft>
                <a:spcPts val="0"/>
              </a:spcAft>
              <a:buClr>
                <a:schemeClr val="dk1"/>
              </a:buClr>
              <a:buSzPts val="1100"/>
              <a:buFont typeface="Arial"/>
              <a:buNone/>
            </a:pPr>
            <a:r>
              <a:rPr lang="en" sz="2800" b="0"/>
              <a:t>Common Application School Information for Fremont</a:t>
            </a:r>
            <a:endParaRPr sz="2800" b="0"/>
          </a:p>
          <a:p>
            <a:pPr marL="0" lvl="0" indent="0" algn="l" rtl="0">
              <a:lnSpc>
                <a:spcPct val="100000"/>
              </a:lnSpc>
              <a:spcBef>
                <a:spcPts val="0"/>
              </a:spcBef>
              <a:spcAft>
                <a:spcPts val="0"/>
              </a:spcAft>
              <a:buSzPts val="2800"/>
              <a:buNone/>
            </a:pPr>
            <a:endParaRPr sz="3000">
              <a:latin typeface="Roboto Light"/>
              <a:ea typeface="Roboto Light"/>
              <a:cs typeface="Roboto Light"/>
              <a:sym typeface="Roboto Light"/>
            </a:endParaRPr>
          </a:p>
        </p:txBody>
      </p:sp>
      <p:graphicFrame>
        <p:nvGraphicFramePr>
          <p:cNvPr id="160" name="Google Shape;160;p26"/>
          <p:cNvGraphicFramePr/>
          <p:nvPr/>
        </p:nvGraphicFramePr>
        <p:xfrm>
          <a:off x="1213600" y="1146675"/>
          <a:ext cx="3000000" cy="3000000"/>
        </p:xfrm>
        <a:graphic>
          <a:graphicData uri="http://schemas.openxmlformats.org/drawingml/2006/table">
            <a:tbl>
              <a:tblPr>
                <a:noFill/>
                <a:tableStyleId>{9AA5EE4F-8A78-4A34-8213-750BED636A01}</a:tableStyleId>
              </a:tblPr>
              <a:tblGrid>
                <a:gridCol w="2608275">
                  <a:extLst>
                    <a:ext uri="{9D8B030D-6E8A-4147-A177-3AD203B41FA5}">
                      <a16:colId xmlns:a16="http://schemas.microsoft.com/office/drawing/2014/main" val="20000"/>
                    </a:ext>
                  </a:extLst>
                </a:gridCol>
                <a:gridCol w="3249275">
                  <a:extLst>
                    <a:ext uri="{9D8B030D-6E8A-4147-A177-3AD203B41FA5}">
                      <a16:colId xmlns:a16="http://schemas.microsoft.com/office/drawing/2014/main" val="20001"/>
                    </a:ext>
                  </a:extLst>
                </a:gridCol>
              </a:tblGrid>
              <a:tr h="276225">
                <a:tc>
                  <a:txBody>
                    <a:bodyPr/>
                    <a:lstStyle/>
                    <a:p>
                      <a:pPr marL="0" marR="0" lvl="0" indent="0" algn="l" rtl="0">
                        <a:lnSpc>
                          <a:spcPct val="138000"/>
                        </a:lnSpc>
                        <a:spcBef>
                          <a:spcPts val="0"/>
                        </a:spcBef>
                        <a:spcAft>
                          <a:spcPts val="0"/>
                        </a:spcAft>
                        <a:buClr>
                          <a:srgbClr val="000000"/>
                        </a:buClr>
                        <a:buSzPts val="1200"/>
                        <a:buFont typeface="Arial"/>
                        <a:buNone/>
                      </a:pPr>
                      <a:r>
                        <a:rPr lang="en" sz="1200" b="1" u="none" strike="noStrike" cap="none"/>
                        <a:t>CEEB Code</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38000"/>
                        </a:lnSpc>
                        <a:spcBef>
                          <a:spcPts val="0"/>
                        </a:spcBef>
                        <a:spcAft>
                          <a:spcPts val="0"/>
                        </a:spcAft>
                        <a:buClr>
                          <a:srgbClr val="000000"/>
                        </a:buClr>
                        <a:buSzPts val="1500"/>
                        <a:buFont typeface="Arial"/>
                        <a:buNone/>
                      </a:pPr>
                      <a:r>
                        <a:rPr lang="en" sz="1200" u="none" strike="noStrike" cap="none">
                          <a:highlight>
                            <a:srgbClr val="FFFFFF"/>
                          </a:highlight>
                          <a:latin typeface="Roboto Light"/>
                          <a:ea typeface="Roboto Light"/>
                          <a:cs typeface="Roboto Light"/>
                          <a:sym typeface="Roboto Light"/>
                        </a:rPr>
                        <a:t>       053460</a:t>
                      </a:r>
                      <a:endParaRPr sz="1200" u="none" strike="noStrike" cap="none">
                        <a:highlight>
                          <a:srgbClr val="FFFFFF"/>
                        </a:highlight>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0"/>
                  </a:ext>
                </a:extLst>
              </a:tr>
              <a:tr h="266700">
                <a:tc>
                  <a:txBody>
                    <a:bodyPr/>
                    <a:lstStyle/>
                    <a:p>
                      <a:pPr marL="0" marR="0" lvl="0" indent="0" algn="l" rtl="0">
                        <a:lnSpc>
                          <a:spcPct val="138000"/>
                        </a:lnSpc>
                        <a:spcBef>
                          <a:spcPts val="0"/>
                        </a:spcBef>
                        <a:spcAft>
                          <a:spcPts val="0"/>
                        </a:spcAft>
                        <a:buClr>
                          <a:srgbClr val="000000"/>
                        </a:buClr>
                        <a:buSzPts val="1200"/>
                        <a:buFont typeface="Arial"/>
                        <a:buNone/>
                      </a:pPr>
                      <a:r>
                        <a:rPr lang="en" sz="1200" b="1" u="none" strike="noStrike" cap="none"/>
                        <a:t>Graduation Date</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38000"/>
                        </a:lnSpc>
                        <a:spcBef>
                          <a:spcPts val="0"/>
                        </a:spcBef>
                        <a:spcAft>
                          <a:spcPts val="0"/>
                        </a:spcAft>
                        <a:buClr>
                          <a:srgbClr val="000000"/>
                        </a:buClr>
                        <a:buSzPts val="1200"/>
                        <a:buFont typeface="Arial"/>
                        <a:buNone/>
                      </a:pPr>
                      <a:r>
                        <a:rPr lang="en" sz="1200" u="none" strike="noStrike" cap="none">
                          <a:latin typeface="Roboto Light"/>
                          <a:ea typeface="Roboto Light"/>
                          <a:cs typeface="Roboto Light"/>
                          <a:sym typeface="Roboto Light"/>
                        </a:rPr>
                        <a:t>       </a:t>
                      </a:r>
                      <a:r>
                        <a:rPr lang="en" sz="1200">
                          <a:latin typeface="Roboto Light"/>
                          <a:ea typeface="Roboto Light"/>
                          <a:cs typeface="Roboto Light"/>
                          <a:sym typeface="Roboto Light"/>
                        </a:rPr>
                        <a:t>June 6, 2024</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1"/>
                  </a:ext>
                </a:extLst>
              </a:tr>
              <a:tr h="295275">
                <a:tc>
                  <a:txBody>
                    <a:bodyPr/>
                    <a:lstStyle/>
                    <a:p>
                      <a:pPr marL="0" marR="0" lvl="0" indent="0" algn="l" rtl="0">
                        <a:lnSpc>
                          <a:spcPct val="120000"/>
                        </a:lnSpc>
                        <a:spcBef>
                          <a:spcPts val="0"/>
                        </a:spcBef>
                        <a:spcAft>
                          <a:spcPts val="0"/>
                        </a:spcAft>
                        <a:buClr>
                          <a:srgbClr val="000000"/>
                        </a:buClr>
                        <a:buSzPts val="1200"/>
                        <a:buFont typeface="Arial"/>
                        <a:buNone/>
                      </a:pPr>
                      <a:r>
                        <a:rPr lang="en" sz="1200" b="1" u="none" strike="noStrike" cap="none"/>
                        <a:t>Graduating Class Size</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285750" marR="0" lvl="0" indent="0" algn="l" rtl="0">
                        <a:lnSpc>
                          <a:spcPct val="120000"/>
                        </a:lnSpc>
                        <a:spcBef>
                          <a:spcPts val="0"/>
                        </a:spcBef>
                        <a:spcAft>
                          <a:spcPts val="0"/>
                        </a:spcAft>
                        <a:buClr>
                          <a:srgbClr val="000000"/>
                        </a:buClr>
                        <a:buSzPts val="1200"/>
                        <a:buFont typeface="Arial"/>
                        <a:buNone/>
                      </a:pPr>
                      <a:r>
                        <a:rPr lang="en" sz="1200">
                          <a:latin typeface="Roboto Light"/>
                          <a:ea typeface="Roboto Light"/>
                          <a:cs typeface="Roboto Light"/>
                          <a:sym typeface="Roboto Light"/>
                        </a:rPr>
                        <a:t>626</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295275">
                <a:tc>
                  <a:txBody>
                    <a:bodyPr/>
                    <a:lstStyle/>
                    <a:p>
                      <a:pPr marL="0" marR="0" lvl="0" indent="0" algn="l" rtl="0">
                        <a:lnSpc>
                          <a:spcPct val="120000"/>
                        </a:lnSpc>
                        <a:spcBef>
                          <a:spcPts val="0"/>
                        </a:spcBef>
                        <a:spcAft>
                          <a:spcPts val="0"/>
                        </a:spcAft>
                        <a:buClr>
                          <a:srgbClr val="000000"/>
                        </a:buClr>
                        <a:buSzPts val="1200"/>
                        <a:buFont typeface="Arial"/>
                        <a:buNone/>
                      </a:pPr>
                      <a:r>
                        <a:rPr lang="en" sz="1200" b="1" u="none" strike="noStrike" cap="none"/>
                        <a:t>GPA Scale</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 sz="1200" u="none" strike="noStrike" cap="none">
                          <a:latin typeface="Roboto Light"/>
                          <a:ea typeface="Roboto Light"/>
                          <a:cs typeface="Roboto Light"/>
                          <a:sym typeface="Roboto Light"/>
                        </a:rPr>
                        <a:t>        4.0</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3"/>
                  </a:ext>
                </a:extLst>
              </a:tr>
              <a:tr h="295275">
                <a:tc>
                  <a:txBody>
                    <a:bodyPr/>
                    <a:lstStyle/>
                    <a:p>
                      <a:pPr marL="0" marR="0" lvl="0" indent="0" algn="l" rtl="0">
                        <a:lnSpc>
                          <a:spcPct val="120000"/>
                        </a:lnSpc>
                        <a:spcBef>
                          <a:spcPts val="0"/>
                        </a:spcBef>
                        <a:spcAft>
                          <a:spcPts val="0"/>
                        </a:spcAft>
                        <a:buClr>
                          <a:srgbClr val="000000"/>
                        </a:buClr>
                        <a:buSzPts val="1200"/>
                        <a:buFont typeface="Arial"/>
                        <a:buNone/>
                      </a:pPr>
                      <a:r>
                        <a:rPr lang="en" sz="1200" b="1" u="none" strike="noStrike" cap="none"/>
                        <a:t>GPA Weighting</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 sz="1200" u="none" strike="noStrike" cap="none">
                          <a:latin typeface="Roboto Light"/>
                          <a:ea typeface="Roboto Light"/>
                          <a:cs typeface="Roboto Light"/>
                          <a:sym typeface="Roboto Light"/>
                        </a:rPr>
                        <a:t>       Unweighted</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295275">
                <a:tc>
                  <a:txBody>
                    <a:bodyPr/>
                    <a:lstStyle/>
                    <a:p>
                      <a:pPr marL="0" marR="0" lvl="0" indent="0" algn="l" rtl="0">
                        <a:lnSpc>
                          <a:spcPct val="120000"/>
                        </a:lnSpc>
                        <a:spcBef>
                          <a:spcPts val="0"/>
                        </a:spcBef>
                        <a:spcAft>
                          <a:spcPts val="0"/>
                        </a:spcAft>
                        <a:buClr>
                          <a:srgbClr val="000000"/>
                        </a:buClr>
                        <a:buSzPts val="1200"/>
                        <a:buFont typeface="Arial"/>
                        <a:buNone/>
                      </a:pPr>
                      <a:r>
                        <a:rPr lang="en" sz="1200" b="1" u="none" strike="noStrike" cap="none"/>
                        <a:t>Class Rank Reporting</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 sz="1200" u="none" strike="noStrike" cap="none">
                          <a:latin typeface="Roboto Light"/>
                          <a:ea typeface="Roboto Light"/>
                          <a:cs typeface="Roboto Light"/>
                          <a:sym typeface="Roboto Light"/>
                        </a:rPr>
                        <a:t>       School does not rank</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5"/>
                  </a:ext>
                </a:extLst>
              </a:tr>
              <a:tr h="295275">
                <a:tc>
                  <a:txBody>
                    <a:bodyPr/>
                    <a:lstStyle/>
                    <a:p>
                      <a:pPr marL="0" marR="0" lvl="0" indent="0" algn="l" rtl="0">
                        <a:lnSpc>
                          <a:spcPct val="120000"/>
                        </a:lnSpc>
                        <a:spcBef>
                          <a:spcPts val="0"/>
                        </a:spcBef>
                        <a:spcAft>
                          <a:spcPts val="0"/>
                        </a:spcAft>
                        <a:buClr>
                          <a:srgbClr val="000000"/>
                        </a:buClr>
                        <a:buSzPts val="1200"/>
                        <a:buFont typeface="Arial"/>
                        <a:buNone/>
                      </a:pPr>
                      <a:r>
                        <a:rPr lang="en" sz="1200" b="1" u="none" strike="noStrike" cap="none"/>
                        <a:t>Course Scheduling</a:t>
                      </a:r>
                      <a:endParaRPr sz="1200" b="1" u="none" strike="noStrike" cap="none"/>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tc>
                  <a:txBody>
                    <a:bodyPr/>
                    <a:lstStyle/>
                    <a:p>
                      <a:pPr marL="0" marR="0" lvl="0" indent="0" algn="l" rtl="0">
                        <a:lnSpc>
                          <a:spcPct val="120000"/>
                        </a:lnSpc>
                        <a:spcBef>
                          <a:spcPts val="0"/>
                        </a:spcBef>
                        <a:spcAft>
                          <a:spcPts val="0"/>
                        </a:spcAft>
                        <a:buClr>
                          <a:srgbClr val="000000"/>
                        </a:buClr>
                        <a:buSzPts val="1200"/>
                        <a:buFont typeface="Arial"/>
                        <a:buNone/>
                      </a:pPr>
                      <a:r>
                        <a:rPr lang="en" sz="1200" u="none" strike="noStrike" cap="none">
                          <a:latin typeface="Roboto Light"/>
                          <a:ea typeface="Roboto Light"/>
                          <a:cs typeface="Roboto Light"/>
                          <a:sym typeface="Roboto Light"/>
                        </a:rPr>
                        <a:t>       Semester</a:t>
                      </a:r>
                      <a:endParaRPr sz="1200" u="none" strike="noStrike" cap="none">
                        <a:latin typeface="Roboto Light"/>
                        <a:ea typeface="Roboto Light"/>
                        <a:cs typeface="Roboto Light"/>
                        <a:sym typeface="Roboto Light"/>
                      </a:endParaRPr>
                    </a:p>
                  </a:txBody>
                  <a:tcPr marL="73025" marR="73025" marT="91425" marB="91425" anchor="ctr">
                    <a:lnL w="9525" cap="flat" cmpd="sng">
                      <a:solidFill>
                        <a:srgbClr val="000000"/>
                      </a:solidFill>
                      <a:prstDash val="solid"/>
                      <a:round/>
                      <a:headEnd type="none" w="sm" len="sm"/>
                      <a:tailEnd type="none" w="sm" len="sm"/>
                    </a:lnL>
                    <a:lnR w="9525" cap="flat" cmpd="sng">
                      <a:solidFill>
                        <a:srgbClr val="000000"/>
                      </a:solidFill>
                      <a:prstDash val="solid"/>
                      <a:round/>
                      <a:headEnd type="none" w="sm" len="sm"/>
                      <a:tailEnd type="none" w="sm" len="sm"/>
                    </a:lnR>
                    <a:lnT w="9525" cap="flat" cmpd="sng">
                      <a:solidFill>
                        <a:srgbClr val="000000"/>
                      </a:solidFill>
                      <a:prstDash val="solid"/>
                      <a:round/>
                      <a:headEnd type="none" w="sm" len="sm"/>
                      <a:tailEnd type="none" w="sm" len="sm"/>
                    </a:lnT>
                    <a:lnB w="9525"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1487825" y="5263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Sniglet"/>
                <a:ea typeface="Sniglet"/>
                <a:cs typeface="Sniglet"/>
                <a:sym typeface="Sniglet"/>
              </a:rPr>
              <a:t>5 Step Process</a:t>
            </a:r>
            <a:endParaRPr b="0">
              <a:latin typeface="Sniglet"/>
              <a:ea typeface="Sniglet"/>
              <a:cs typeface="Sniglet"/>
              <a:sym typeface="Sniglet"/>
            </a:endParaRPr>
          </a:p>
        </p:txBody>
      </p:sp>
      <p:sp>
        <p:nvSpPr>
          <p:cNvPr id="166" name="Google Shape;166;p2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11</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0"/>
        <p:cNvGrpSpPr/>
        <p:nvPr/>
      </p:nvGrpSpPr>
      <p:grpSpPr>
        <a:xfrm>
          <a:off x="0" y="0"/>
          <a:ext cx="0" cy="0"/>
          <a:chOff x="0" y="0"/>
          <a:chExt cx="0" cy="0"/>
        </a:xfrm>
      </p:grpSpPr>
      <p:sp>
        <p:nvSpPr>
          <p:cNvPr id="171" name="Google Shape;171;p28"/>
          <p:cNvSpPr/>
          <p:nvPr/>
        </p:nvSpPr>
        <p:spPr>
          <a:xfrm>
            <a:off x="1597775" y="3802100"/>
            <a:ext cx="581100" cy="560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2" name="Google Shape;172;p28"/>
          <p:cNvSpPr/>
          <p:nvPr/>
        </p:nvSpPr>
        <p:spPr>
          <a:xfrm>
            <a:off x="1615450" y="3135850"/>
            <a:ext cx="581100" cy="560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73" name="Google Shape;173;p28"/>
          <p:cNvGrpSpPr/>
          <p:nvPr/>
        </p:nvGrpSpPr>
        <p:grpSpPr>
          <a:xfrm>
            <a:off x="1593000" y="1016460"/>
            <a:ext cx="5958050" cy="657915"/>
            <a:chOff x="1593000" y="2322568"/>
            <a:chExt cx="5958050" cy="657915"/>
          </a:xfrm>
        </p:grpSpPr>
        <p:sp>
          <p:nvSpPr>
            <p:cNvPr id="174" name="Google Shape;174;p28"/>
            <p:cNvSpPr/>
            <p:nvPr/>
          </p:nvSpPr>
          <p:spPr>
            <a:xfrm>
              <a:off x="3728375" y="2322568"/>
              <a:ext cx="38226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5" name="Google Shape;175;p28"/>
            <p:cNvSpPr/>
            <p:nvPr/>
          </p:nvSpPr>
          <p:spPr>
            <a:xfrm flipH="1">
              <a:off x="2283025" y="2322575"/>
              <a:ext cx="1844400" cy="6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6" name="Google Shape;176;p28"/>
            <p:cNvSpPr/>
            <p:nvPr/>
          </p:nvSpPr>
          <p:spPr>
            <a:xfrm rot="-5400000">
              <a:off x="3501574" y="1934671"/>
              <a:ext cx="643356" cy="1419149"/>
            </a:xfrm>
            <a:prstGeom prst="flowChartOffpageConnector">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7" name="Google Shape;177;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1000">
                  <a:latin typeface="Roboto Medium"/>
                  <a:ea typeface="Roboto Medium"/>
                  <a:cs typeface="Roboto Medium"/>
                  <a:sym typeface="Roboto Medium"/>
                </a:rPr>
                <a:t>Submit your “College List” in </a:t>
              </a:r>
              <a:r>
                <a:rPr lang="en" sz="1000" b="1" u="sng">
                  <a:latin typeface="Roboto"/>
                  <a:ea typeface="Roboto"/>
                  <a:cs typeface="Roboto"/>
                  <a:sym typeface="Roboto"/>
                </a:rPr>
                <a:t>Schoology</a:t>
              </a:r>
              <a:endParaRPr sz="1000" b="1" u="sng">
                <a:latin typeface="Roboto"/>
                <a:ea typeface="Roboto"/>
                <a:cs typeface="Roboto"/>
                <a:sym typeface="Roboto"/>
              </a:endParaRPr>
            </a:p>
          </p:txBody>
        </p:sp>
        <p:sp>
          <p:nvSpPr>
            <p:cNvPr id="178" name="Google Shape;178;p28"/>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79" name="Google Shape;179;p28"/>
            <p:cNvSpPr/>
            <p:nvPr/>
          </p:nvSpPr>
          <p:spPr>
            <a:xfrm>
              <a:off x="1593000" y="2322575"/>
              <a:ext cx="690000" cy="6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Thin"/>
                  <a:ea typeface="Roboto Thin"/>
                  <a:cs typeface="Roboto Thin"/>
                  <a:sym typeface="Roboto Thin"/>
                </a:rPr>
                <a:t>01</a:t>
              </a:r>
              <a:endParaRPr sz="2600">
                <a:latin typeface="Roboto Thin"/>
                <a:ea typeface="Roboto Thin"/>
                <a:cs typeface="Roboto Thin"/>
                <a:sym typeface="Roboto Thin"/>
              </a:endParaRPr>
            </a:p>
          </p:txBody>
        </p:sp>
        <p:sp>
          <p:nvSpPr>
            <p:cNvPr id="180" name="Google Shape;180;p28"/>
            <p:cNvSpPr/>
            <p:nvPr/>
          </p:nvSpPr>
          <p:spPr>
            <a:xfrm>
              <a:off x="4404950" y="2338183"/>
              <a:ext cx="31461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latin typeface="Roboto"/>
                  <a:ea typeface="Roboto"/>
                  <a:cs typeface="Roboto"/>
                  <a:sym typeface="Roboto"/>
                </a:rPr>
                <a:t>In Schoology, submit the </a:t>
              </a:r>
              <a:r>
                <a:rPr lang="en" sz="800" b="1">
                  <a:latin typeface="Roboto"/>
                  <a:ea typeface="Roboto"/>
                  <a:cs typeface="Roboto"/>
                  <a:sym typeface="Roboto"/>
                </a:rPr>
                <a:t>Assignment: </a:t>
              </a:r>
              <a:r>
                <a:rPr lang="en" sz="800" b="1">
                  <a:solidFill>
                    <a:schemeClr val="dk1"/>
                  </a:solidFill>
                  <a:latin typeface="Roboto"/>
                  <a:ea typeface="Roboto"/>
                  <a:cs typeface="Roboto"/>
                  <a:sym typeface="Roboto"/>
                </a:rPr>
                <a:t>“Your College List,”</a:t>
              </a:r>
              <a:r>
                <a:rPr lang="en" sz="800">
                  <a:solidFill>
                    <a:schemeClr val="dk1"/>
                  </a:solidFill>
                  <a:latin typeface="Roboto"/>
                  <a:ea typeface="Roboto"/>
                  <a:cs typeface="Roboto"/>
                  <a:sym typeface="Roboto"/>
                </a:rPr>
                <a:t> by your FHS deadline (this will depend on your 1st college deadline).</a:t>
              </a:r>
              <a:endParaRPr sz="800">
                <a:latin typeface="Roboto"/>
                <a:ea typeface="Roboto"/>
                <a:cs typeface="Roboto"/>
                <a:sym typeface="Roboto"/>
              </a:endParaRPr>
            </a:p>
          </p:txBody>
        </p:sp>
      </p:grpSp>
      <p:sp>
        <p:nvSpPr>
          <p:cNvPr id="181" name="Google Shape;181;p28"/>
          <p:cNvSpPr/>
          <p:nvPr/>
        </p:nvSpPr>
        <p:spPr>
          <a:xfrm>
            <a:off x="1639900" y="1051825"/>
            <a:ext cx="581100" cy="560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82" name="Google Shape;182;p28"/>
          <p:cNvGrpSpPr/>
          <p:nvPr/>
        </p:nvGrpSpPr>
        <p:grpSpPr>
          <a:xfrm>
            <a:off x="1570550" y="3041387"/>
            <a:ext cx="6002875" cy="705182"/>
            <a:chOff x="1548100" y="2322568"/>
            <a:chExt cx="6002875" cy="705182"/>
          </a:xfrm>
        </p:grpSpPr>
        <p:sp>
          <p:nvSpPr>
            <p:cNvPr id="183" name="Google Shape;183;p28"/>
            <p:cNvSpPr/>
            <p:nvPr/>
          </p:nvSpPr>
          <p:spPr>
            <a:xfrm>
              <a:off x="3728375" y="2322568"/>
              <a:ext cx="38226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4" name="Google Shape;184;p28"/>
            <p:cNvSpPr/>
            <p:nvPr/>
          </p:nvSpPr>
          <p:spPr>
            <a:xfrm flipH="1">
              <a:off x="2283025" y="2322575"/>
              <a:ext cx="1844400" cy="6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5" name="Google Shape;185;p28"/>
            <p:cNvSpPr/>
            <p:nvPr/>
          </p:nvSpPr>
          <p:spPr>
            <a:xfrm rot="-5400000">
              <a:off x="3501574" y="1934671"/>
              <a:ext cx="643356" cy="1419149"/>
            </a:xfrm>
            <a:prstGeom prst="flowChartOffpageConnector">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86" name="Google Shape;186;p28"/>
            <p:cNvSpPr/>
            <p:nvPr/>
          </p:nvSpPr>
          <p:spPr>
            <a:xfrm>
              <a:off x="2342625" y="2399955"/>
              <a:ext cx="20451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Medium"/>
                  <a:ea typeface="Roboto Medium"/>
                  <a:cs typeface="Roboto Medium"/>
                  <a:sym typeface="Roboto Medium"/>
                </a:rPr>
                <a:t>Complete &amp; Submit your “Counselor Brag Sheet” in </a:t>
              </a:r>
              <a:r>
                <a:rPr lang="en" sz="1000" u="sng">
                  <a:solidFill>
                    <a:schemeClr val="dk1"/>
                  </a:solidFill>
                  <a:latin typeface="Roboto Medium"/>
                  <a:ea typeface="Roboto Medium"/>
                  <a:cs typeface="Roboto Medium"/>
                  <a:sym typeface="Roboto Medium"/>
                </a:rPr>
                <a:t>Schoology</a:t>
              </a:r>
              <a:r>
                <a:rPr lang="en" sz="1000">
                  <a:solidFill>
                    <a:schemeClr val="dk1"/>
                  </a:solidFill>
                  <a:latin typeface="Roboto Medium"/>
                  <a:ea typeface="Roboto Medium"/>
                  <a:cs typeface="Roboto Medium"/>
                  <a:sym typeface="Roboto Medium"/>
                </a:rPr>
                <a:t> </a:t>
              </a:r>
              <a:endParaRPr sz="1000">
                <a:latin typeface="Roboto Medium"/>
                <a:ea typeface="Roboto Medium"/>
                <a:cs typeface="Roboto Medium"/>
                <a:sym typeface="Roboto Medium"/>
              </a:endParaRPr>
            </a:p>
          </p:txBody>
        </p:sp>
        <p:sp>
          <p:nvSpPr>
            <p:cNvPr id="187" name="Google Shape;187;p28"/>
            <p:cNvSpPr/>
            <p:nvPr/>
          </p:nvSpPr>
          <p:spPr>
            <a:xfrm>
              <a:off x="1548100" y="2385150"/>
              <a:ext cx="690000" cy="6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Thin"/>
                  <a:ea typeface="Roboto Thin"/>
                  <a:cs typeface="Roboto Thin"/>
                  <a:sym typeface="Roboto Thin"/>
                </a:rPr>
                <a:t>04</a:t>
              </a:r>
              <a:endParaRPr sz="2600">
                <a:latin typeface="Roboto Thin"/>
                <a:ea typeface="Roboto Thin"/>
                <a:cs typeface="Roboto Thin"/>
                <a:sym typeface="Roboto Thin"/>
              </a:endParaRPr>
            </a:p>
          </p:txBody>
        </p:sp>
        <p:sp>
          <p:nvSpPr>
            <p:cNvPr id="188" name="Google Shape;188;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In Schoology, submit the </a:t>
              </a:r>
              <a:r>
                <a:rPr lang="en" sz="800" b="1">
                  <a:solidFill>
                    <a:schemeClr val="dk1"/>
                  </a:solidFill>
                  <a:latin typeface="Roboto"/>
                  <a:ea typeface="Roboto"/>
                  <a:cs typeface="Roboto"/>
                  <a:sym typeface="Roboto"/>
                </a:rPr>
                <a:t>Assignment: “Counselor Brag Sheet.” YOU MUST CLICK SUBMIT TO BE PROCESSED!</a:t>
              </a:r>
              <a:endParaRPr sz="800">
                <a:latin typeface="Roboto"/>
                <a:ea typeface="Roboto"/>
                <a:cs typeface="Roboto"/>
                <a:sym typeface="Roboto"/>
              </a:endParaRPr>
            </a:p>
          </p:txBody>
        </p:sp>
      </p:grpSp>
      <p:grpSp>
        <p:nvGrpSpPr>
          <p:cNvPr id="189" name="Google Shape;189;p28"/>
          <p:cNvGrpSpPr/>
          <p:nvPr/>
        </p:nvGrpSpPr>
        <p:grpSpPr>
          <a:xfrm>
            <a:off x="1568550" y="1712523"/>
            <a:ext cx="5957975" cy="719670"/>
            <a:chOff x="1593000" y="2322568"/>
            <a:chExt cx="5957975" cy="719670"/>
          </a:xfrm>
        </p:grpSpPr>
        <p:sp>
          <p:nvSpPr>
            <p:cNvPr id="190" name="Google Shape;190;p28"/>
            <p:cNvSpPr/>
            <p:nvPr/>
          </p:nvSpPr>
          <p:spPr>
            <a:xfrm>
              <a:off x="3728375" y="2322568"/>
              <a:ext cx="38226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191" name="Google Shape;191;p28"/>
            <p:cNvSpPr/>
            <p:nvPr/>
          </p:nvSpPr>
          <p:spPr>
            <a:xfrm flipH="1">
              <a:off x="2283025" y="2322575"/>
              <a:ext cx="1844400" cy="6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2" name="Google Shape;192;p28"/>
            <p:cNvSpPr/>
            <p:nvPr/>
          </p:nvSpPr>
          <p:spPr>
            <a:xfrm rot="-5400000">
              <a:off x="3501574" y="1934671"/>
              <a:ext cx="643356" cy="1419149"/>
            </a:xfrm>
            <a:prstGeom prst="flowChartOffpageConnector">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3" name="Google Shape;193;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Medium"/>
                  <a:ea typeface="Roboto Medium"/>
                  <a:cs typeface="Roboto Medium"/>
                  <a:sym typeface="Roboto Medium"/>
                </a:rPr>
                <a:t>Submit your “College List” in </a:t>
              </a:r>
              <a:r>
                <a:rPr lang="en" sz="1000" b="1" u="sng">
                  <a:solidFill>
                    <a:schemeClr val="dk1"/>
                  </a:solidFill>
                  <a:latin typeface="Roboto"/>
                  <a:ea typeface="Roboto"/>
                  <a:cs typeface="Roboto"/>
                  <a:sym typeface="Roboto"/>
                </a:rPr>
                <a:t>Naviance</a:t>
              </a:r>
              <a:endParaRPr sz="1000" b="1" u="sng">
                <a:latin typeface="Roboto"/>
                <a:ea typeface="Roboto"/>
                <a:cs typeface="Roboto"/>
                <a:sym typeface="Roboto"/>
              </a:endParaRPr>
            </a:p>
          </p:txBody>
        </p:sp>
        <p:sp>
          <p:nvSpPr>
            <p:cNvPr id="194" name="Google Shape;194;p28"/>
            <p:cNvSpPr/>
            <p:nvPr/>
          </p:nvSpPr>
          <p:spPr>
            <a:xfrm>
              <a:off x="1593000" y="2322568"/>
              <a:ext cx="690000" cy="642300"/>
            </a:xfrm>
            <a:prstGeom prst="rect">
              <a:avLst/>
            </a:prstGeom>
            <a:noFill/>
            <a:ln>
              <a:noFill/>
            </a:ln>
            <a:effectLst>
              <a:outerShdw blurRad="71438" dist="28575" dir="2700000" algn="bl" rotWithShape="0">
                <a:srgbClr val="000000">
                  <a:alpha val="17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5" name="Google Shape;195;p28"/>
            <p:cNvSpPr/>
            <p:nvPr/>
          </p:nvSpPr>
          <p:spPr>
            <a:xfrm>
              <a:off x="1593000" y="2322575"/>
              <a:ext cx="690000" cy="6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Thin"/>
                  <a:ea typeface="Roboto Thin"/>
                  <a:cs typeface="Roboto Thin"/>
                  <a:sym typeface="Roboto Thin"/>
                </a:rPr>
                <a:t>02</a:t>
              </a:r>
              <a:endParaRPr sz="2600">
                <a:latin typeface="Roboto Thin"/>
                <a:ea typeface="Roboto Thin"/>
                <a:cs typeface="Roboto Thin"/>
                <a:sym typeface="Roboto Thin"/>
              </a:endParaRPr>
            </a:p>
          </p:txBody>
        </p:sp>
        <p:sp>
          <p:nvSpPr>
            <p:cNvPr id="196" name="Google Shape;196;p28"/>
            <p:cNvSpPr/>
            <p:nvPr/>
          </p:nvSpPr>
          <p:spPr>
            <a:xfrm>
              <a:off x="4404950" y="2399938"/>
              <a:ext cx="29712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None/>
              </a:pPr>
              <a:r>
                <a:rPr lang="en" sz="800">
                  <a:solidFill>
                    <a:schemeClr val="dk1"/>
                  </a:solidFill>
                  <a:latin typeface="Roboto"/>
                  <a:ea typeface="Roboto"/>
                  <a:cs typeface="Roboto"/>
                  <a:sym typeface="Roboto"/>
                </a:rPr>
                <a:t>In Naviance, input “Your College List” under the “</a:t>
              </a:r>
              <a:r>
                <a:rPr lang="en" sz="800" b="1">
                  <a:solidFill>
                    <a:schemeClr val="dk1"/>
                  </a:solidFill>
                  <a:latin typeface="Roboto"/>
                  <a:ea typeface="Roboto"/>
                  <a:cs typeface="Roboto"/>
                  <a:sym typeface="Roboto"/>
                </a:rPr>
                <a:t>colleges I’m applying to</a:t>
              </a:r>
              <a:r>
                <a:rPr lang="en" sz="800">
                  <a:solidFill>
                    <a:schemeClr val="dk1"/>
                  </a:solidFill>
                  <a:latin typeface="Roboto"/>
                  <a:ea typeface="Roboto"/>
                  <a:cs typeface="Roboto"/>
                  <a:sym typeface="Roboto"/>
                </a:rPr>
                <a:t>” link (found under the “</a:t>
              </a:r>
              <a:r>
                <a:rPr lang="en" sz="800" b="1">
                  <a:solidFill>
                    <a:schemeClr val="dk1"/>
                  </a:solidFill>
                  <a:latin typeface="Roboto"/>
                  <a:ea typeface="Roboto"/>
                  <a:cs typeface="Roboto"/>
                  <a:sym typeface="Roboto"/>
                </a:rPr>
                <a:t>Colleges</a:t>
              </a:r>
              <a:r>
                <a:rPr lang="en" sz="800">
                  <a:solidFill>
                    <a:schemeClr val="dk1"/>
                  </a:solidFill>
                  <a:latin typeface="Roboto"/>
                  <a:ea typeface="Roboto"/>
                  <a:cs typeface="Roboto"/>
                  <a:sym typeface="Roboto"/>
                </a:rPr>
                <a:t>” tab). This list should match the one in Schoology.</a:t>
              </a:r>
              <a:endParaRPr sz="800">
                <a:solidFill>
                  <a:schemeClr val="dk1"/>
                </a:solidFill>
                <a:latin typeface="Roboto"/>
                <a:ea typeface="Roboto"/>
                <a:cs typeface="Roboto"/>
                <a:sym typeface="Roboto"/>
              </a:endParaRPr>
            </a:p>
            <a:p>
              <a:pPr marL="0" lvl="0" indent="0" algn="l" rtl="0">
                <a:lnSpc>
                  <a:spcPct val="115000"/>
                </a:lnSpc>
                <a:spcBef>
                  <a:spcPts val="0"/>
                </a:spcBef>
                <a:spcAft>
                  <a:spcPts val="0"/>
                </a:spcAft>
                <a:buClr>
                  <a:schemeClr val="dk1"/>
                </a:buClr>
                <a:buSzPts val="1100"/>
                <a:buFont typeface="Arial"/>
                <a:buNone/>
              </a:pPr>
              <a:endParaRPr sz="800">
                <a:latin typeface="Roboto"/>
                <a:ea typeface="Roboto"/>
                <a:cs typeface="Roboto"/>
                <a:sym typeface="Roboto"/>
              </a:endParaRPr>
            </a:p>
          </p:txBody>
        </p:sp>
      </p:grpSp>
      <p:sp>
        <p:nvSpPr>
          <p:cNvPr id="197" name="Google Shape;197;p28"/>
          <p:cNvSpPr/>
          <p:nvPr/>
        </p:nvSpPr>
        <p:spPr>
          <a:xfrm>
            <a:off x="1615450" y="1757150"/>
            <a:ext cx="581100" cy="560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98" name="Google Shape;198;p28"/>
          <p:cNvSpPr/>
          <p:nvPr/>
        </p:nvSpPr>
        <p:spPr>
          <a:xfrm>
            <a:off x="1615450" y="2446500"/>
            <a:ext cx="581100" cy="560400"/>
          </a:xfrm>
          <a:prstGeom prst="ellipse">
            <a:avLst/>
          </a:prstGeom>
          <a:noFill/>
          <a:ln w="9525"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99" name="Google Shape;199;p28"/>
          <p:cNvGrpSpPr/>
          <p:nvPr/>
        </p:nvGrpSpPr>
        <p:grpSpPr>
          <a:xfrm>
            <a:off x="1561000" y="2404944"/>
            <a:ext cx="5965525" cy="643500"/>
            <a:chOff x="1585450" y="2322568"/>
            <a:chExt cx="5965525" cy="643500"/>
          </a:xfrm>
        </p:grpSpPr>
        <p:sp>
          <p:nvSpPr>
            <p:cNvPr id="200" name="Google Shape;200;p28"/>
            <p:cNvSpPr/>
            <p:nvPr/>
          </p:nvSpPr>
          <p:spPr>
            <a:xfrm>
              <a:off x="3728375" y="2322568"/>
              <a:ext cx="38226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1" name="Google Shape;201;p28"/>
            <p:cNvSpPr/>
            <p:nvPr/>
          </p:nvSpPr>
          <p:spPr>
            <a:xfrm flipH="1">
              <a:off x="2283025" y="2322575"/>
              <a:ext cx="1844400" cy="6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2" name="Google Shape;202;p28"/>
            <p:cNvSpPr/>
            <p:nvPr/>
          </p:nvSpPr>
          <p:spPr>
            <a:xfrm rot="-5400000">
              <a:off x="3501574" y="1934671"/>
              <a:ext cx="643356" cy="1419149"/>
            </a:xfrm>
            <a:prstGeom prst="flowChartOffpageConnector">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3" name="Google Shape;203;p28"/>
            <p:cNvSpPr/>
            <p:nvPr/>
          </p:nvSpPr>
          <p:spPr>
            <a:xfrm>
              <a:off x="2342625" y="2399951"/>
              <a:ext cx="1940700" cy="4959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1000">
                  <a:solidFill>
                    <a:schemeClr val="dk1"/>
                  </a:solidFill>
                  <a:latin typeface="Roboto Medium"/>
                  <a:ea typeface="Roboto Medium"/>
                  <a:cs typeface="Roboto Medium"/>
                  <a:sym typeface="Roboto Medium"/>
                </a:rPr>
                <a:t>Complete the “Teacher Recommendation” in </a:t>
              </a:r>
              <a:r>
                <a:rPr lang="en" sz="1000" u="sng">
                  <a:solidFill>
                    <a:schemeClr val="dk1"/>
                  </a:solidFill>
                  <a:latin typeface="Roboto Medium"/>
                  <a:ea typeface="Roboto Medium"/>
                  <a:cs typeface="Roboto Medium"/>
                  <a:sym typeface="Roboto Medium"/>
                </a:rPr>
                <a:t>Naviance</a:t>
              </a:r>
              <a:endParaRPr sz="1000" u="sng">
                <a:latin typeface="Roboto"/>
                <a:ea typeface="Roboto"/>
                <a:cs typeface="Roboto"/>
                <a:sym typeface="Roboto"/>
              </a:endParaRPr>
            </a:p>
          </p:txBody>
        </p:sp>
        <p:sp>
          <p:nvSpPr>
            <p:cNvPr id="204" name="Google Shape;204;p28"/>
            <p:cNvSpPr/>
            <p:nvPr/>
          </p:nvSpPr>
          <p:spPr>
            <a:xfrm>
              <a:off x="1585450" y="2323013"/>
              <a:ext cx="690000" cy="6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Thin"/>
                  <a:ea typeface="Roboto Thin"/>
                  <a:cs typeface="Roboto Thin"/>
                  <a:sym typeface="Roboto Thin"/>
                </a:rPr>
                <a:t>03</a:t>
              </a:r>
              <a:endParaRPr sz="2600">
                <a:latin typeface="Roboto Thin"/>
                <a:ea typeface="Roboto Thin"/>
                <a:cs typeface="Roboto Thin"/>
                <a:sym typeface="Roboto Thin"/>
              </a:endParaRPr>
            </a:p>
          </p:txBody>
        </p:sp>
        <p:sp>
          <p:nvSpPr>
            <p:cNvPr id="205" name="Google Shape;205;p28"/>
            <p:cNvSpPr/>
            <p:nvPr/>
          </p:nvSpPr>
          <p:spPr>
            <a:xfrm>
              <a:off x="4464050" y="2323750"/>
              <a:ext cx="29712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You </a:t>
              </a:r>
              <a:r>
                <a:rPr lang="en" sz="800" b="1">
                  <a:solidFill>
                    <a:schemeClr val="dk1"/>
                  </a:solidFill>
                  <a:latin typeface="Roboto"/>
                  <a:ea typeface="Roboto"/>
                  <a:cs typeface="Roboto"/>
                  <a:sym typeface="Roboto"/>
                </a:rPr>
                <a:t>must</a:t>
              </a:r>
              <a:r>
                <a:rPr lang="en" sz="800">
                  <a:solidFill>
                    <a:schemeClr val="dk1"/>
                  </a:solidFill>
                  <a:latin typeface="Roboto"/>
                  <a:ea typeface="Roboto"/>
                  <a:cs typeface="Roboto"/>
                  <a:sym typeface="Roboto"/>
                </a:rPr>
                <a:t> complete the </a:t>
              </a:r>
              <a:r>
                <a:rPr lang="en" sz="800" b="1">
                  <a:solidFill>
                    <a:schemeClr val="dk1"/>
                  </a:solidFill>
                  <a:latin typeface="Roboto"/>
                  <a:ea typeface="Roboto"/>
                  <a:cs typeface="Roboto"/>
                  <a:sym typeface="Roboto"/>
                </a:rPr>
                <a:t>Teacher Recommendation section in Naviance</a:t>
              </a:r>
              <a:r>
                <a:rPr lang="en" sz="800">
                  <a:solidFill>
                    <a:schemeClr val="dk1"/>
                  </a:solidFill>
                  <a:latin typeface="Roboto"/>
                  <a:ea typeface="Roboto"/>
                  <a:cs typeface="Roboto"/>
                  <a:sym typeface="Roboto"/>
                </a:rPr>
                <a:t> for each teacher writing you a letter. Need some help? If you need help, check out this resource in Schoology: </a:t>
              </a:r>
              <a:r>
                <a:rPr lang="en" sz="800" i="1">
                  <a:solidFill>
                    <a:schemeClr val="dk1"/>
                  </a:solidFill>
                  <a:latin typeface="Roboto"/>
                  <a:ea typeface="Roboto"/>
                  <a:cs typeface="Roboto"/>
                  <a:sym typeface="Roboto"/>
                </a:rPr>
                <a:t>Adding Teachers as Recommenders in Naviance.</a:t>
              </a:r>
              <a:endParaRPr sz="800" i="1">
                <a:latin typeface="Roboto"/>
                <a:ea typeface="Roboto"/>
                <a:cs typeface="Roboto"/>
                <a:sym typeface="Roboto"/>
              </a:endParaRPr>
            </a:p>
          </p:txBody>
        </p:sp>
      </p:grpSp>
      <p:sp>
        <p:nvSpPr>
          <p:cNvPr id="206" name="Google Shape;206;p28"/>
          <p:cNvSpPr txBox="1"/>
          <p:nvPr/>
        </p:nvSpPr>
        <p:spPr>
          <a:xfrm>
            <a:off x="1115238" y="383650"/>
            <a:ext cx="6913500" cy="719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2A95B7"/>
                </a:solidFill>
                <a:latin typeface="Sniglet"/>
                <a:ea typeface="Sniglet"/>
                <a:cs typeface="Sniglet"/>
                <a:sym typeface="Sniglet"/>
              </a:rPr>
              <a:t>5 Action Items</a:t>
            </a:r>
            <a:endParaRPr sz="3000">
              <a:solidFill>
                <a:srgbClr val="2A95B7"/>
              </a:solidFill>
              <a:latin typeface="Sniglet"/>
              <a:ea typeface="Sniglet"/>
              <a:cs typeface="Sniglet"/>
              <a:sym typeface="Sniglet"/>
            </a:endParaRPr>
          </a:p>
        </p:txBody>
      </p:sp>
      <p:grpSp>
        <p:nvGrpSpPr>
          <p:cNvPr id="207" name="Google Shape;207;p28"/>
          <p:cNvGrpSpPr/>
          <p:nvPr/>
        </p:nvGrpSpPr>
        <p:grpSpPr>
          <a:xfrm>
            <a:off x="1543325" y="3749187"/>
            <a:ext cx="6057325" cy="643500"/>
            <a:chOff x="1493650" y="2322568"/>
            <a:chExt cx="6057325" cy="643500"/>
          </a:xfrm>
        </p:grpSpPr>
        <p:sp>
          <p:nvSpPr>
            <p:cNvPr id="208" name="Google Shape;208;p28"/>
            <p:cNvSpPr/>
            <p:nvPr/>
          </p:nvSpPr>
          <p:spPr>
            <a:xfrm>
              <a:off x="3728375" y="2322568"/>
              <a:ext cx="3822600" cy="6435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09" name="Google Shape;209;p28"/>
            <p:cNvSpPr/>
            <p:nvPr/>
          </p:nvSpPr>
          <p:spPr>
            <a:xfrm flipH="1">
              <a:off x="2283025" y="2322575"/>
              <a:ext cx="1844400" cy="6426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0" name="Google Shape;210;p28"/>
            <p:cNvSpPr/>
            <p:nvPr/>
          </p:nvSpPr>
          <p:spPr>
            <a:xfrm rot="-5400000">
              <a:off x="3501574" y="1934671"/>
              <a:ext cx="643356" cy="1419149"/>
            </a:xfrm>
            <a:prstGeom prst="flowChartOffpageConnector">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1400"/>
            </a:p>
          </p:txBody>
        </p:sp>
        <p:sp>
          <p:nvSpPr>
            <p:cNvPr id="211" name="Google Shape;211;p28"/>
            <p:cNvSpPr/>
            <p:nvPr/>
          </p:nvSpPr>
          <p:spPr>
            <a:xfrm>
              <a:off x="2342625" y="2399955"/>
              <a:ext cx="2045100" cy="495900"/>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Clr>
                  <a:schemeClr val="dk1"/>
                </a:buClr>
                <a:buSzPts val="1100"/>
                <a:buFont typeface="Arial"/>
                <a:buNone/>
              </a:pPr>
              <a:r>
                <a:rPr lang="en" sz="1000">
                  <a:solidFill>
                    <a:schemeClr val="dk1"/>
                  </a:solidFill>
                  <a:latin typeface="Roboto Medium"/>
                  <a:ea typeface="Roboto Medium"/>
                  <a:cs typeface="Roboto Medium"/>
                  <a:sym typeface="Roboto Medium"/>
                </a:rPr>
                <a:t>Documents must be “submitted” by the specific DUE DATE</a:t>
              </a:r>
              <a:endParaRPr sz="1000">
                <a:latin typeface="Roboto Medium"/>
                <a:ea typeface="Roboto Medium"/>
                <a:cs typeface="Roboto Medium"/>
                <a:sym typeface="Roboto Medium"/>
              </a:endParaRPr>
            </a:p>
          </p:txBody>
        </p:sp>
        <p:sp>
          <p:nvSpPr>
            <p:cNvPr id="212" name="Google Shape;212;p28"/>
            <p:cNvSpPr/>
            <p:nvPr/>
          </p:nvSpPr>
          <p:spPr>
            <a:xfrm>
              <a:off x="1493650" y="2322575"/>
              <a:ext cx="690000" cy="6426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600">
                  <a:latin typeface="Roboto Thin"/>
                  <a:ea typeface="Roboto Thin"/>
                  <a:cs typeface="Roboto Thin"/>
                  <a:sym typeface="Roboto Thin"/>
                </a:rPr>
                <a:t>05</a:t>
              </a:r>
              <a:endParaRPr sz="2600">
                <a:latin typeface="Roboto Thin"/>
                <a:ea typeface="Roboto Thin"/>
                <a:cs typeface="Roboto Thin"/>
                <a:sym typeface="Roboto Thin"/>
              </a:endParaRPr>
            </a:p>
          </p:txBody>
        </p:sp>
        <p:sp>
          <p:nvSpPr>
            <p:cNvPr id="213" name="Google Shape;213;p28"/>
            <p:cNvSpPr/>
            <p:nvPr/>
          </p:nvSpPr>
          <p:spPr>
            <a:xfrm>
              <a:off x="4387850" y="2323750"/>
              <a:ext cx="2971200" cy="642300"/>
            </a:xfrm>
            <a:prstGeom prst="rect">
              <a:avLst/>
            </a:prstGeom>
            <a:noFill/>
            <a:ln>
              <a:noFill/>
            </a:ln>
          </p:spPr>
          <p:txBody>
            <a:bodyPr spcFirstLastPara="1" wrap="square" lIns="91425" tIns="91425" rIns="91425" bIns="91425" anchor="ctr" anchorCtr="0">
              <a:noAutofit/>
            </a:bodyPr>
            <a:lstStyle/>
            <a:p>
              <a:pPr marL="0" lvl="0" indent="0" algn="l" rtl="0">
                <a:lnSpc>
                  <a:spcPct val="115000"/>
                </a:lnSpc>
                <a:spcBef>
                  <a:spcPts val="0"/>
                </a:spcBef>
                <a:spcAft>
                  <a:spcPts val="0"/>
                </a:spcAft>
                <a:buClr>
                  <a:schemeClr val="dk1"/>
                </a:buClr>
                <a:buSzPts val="1100"/>
                <a:buFont typeface="Arial"/>
                <a:buNone/>
              </a:pPr>
              <a:r>
                <a:rPr lang="en" sz="800">
                  <a:solidFill>
                    <a:schemeClr val="dk1"/>
                  </a:solidFill>
                  <a:latin typeface="Roboto"/>
                  <a:ea typeface="Roboto"/>
                  <a:cs typeface="Roboto"/>
                  <a:sym typeface="Roboto"/>
                </a:rPr>
                <a:t>View the specific deadlines in Schoology. You </a:t>
              </a:r>
              <a:r>
                <a:rPr lang="en" sz="800" b="1">
                  <a:solidFill>
                    <a:schemeClr val="dk1"/>
                  </a:solidFill>
                  <a:latin typeface="Roboto"/>
                  <a:ea typeface="Roboto"/>
                  <a:cs typeface="Roboto"/>
                  <a:sym typeface="Roboto"/>
                </a:rPr>
                <a:t>must</a:t>
              </a:r>
              <a:r>
                <a:rPr lang="en" sz="800">
                  <a:solidFill>
                    <a:schemeClr val="dk1"/>
                  </a:solidFill>
                  <a:latin typeface="Roboto"/>
                  <a:ea typeface="Roboto"/>
                  <a:cs typeface="Roboto"/>
                  <a:sym typeface="Roboto"/>
                </a:rPr>
                <a:t> have Steps 1-4 completed by the FHS deadline (your FHS deadline will be determined by your EARLIEST college deadline) in order to have your letter submitted on time.</a:t>
              </a:r>
              <a:endParaRPr sz="800">
                <a:latin typeface="Roboto"/>
                <a:ea typeface="Roboto"/>
                <a:cs typeface="Roboto"/>
                <a:sym typeface="Roboto"/>
              </a:endParaRPr>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217"/>
        <p:cNvGrpSpPr/>
        <p:nvPr/>
      </p:nvGrpSpPr>
      <p:grpSpPr>
        <a:xfrm>
          <a:off x="0" y="0"/>
          <a:ext cx="0" cy="0"/>
          <a:chOff x="0" y="0"/>
          <a:chExt cx="0" cy="0"/>
        </a:xfrm>
      </p:grpSpPr>
      <p:sp>
        <p:nvSpPr>
          <p:cNvPr id="218" name="Google Shape;218;p29"/>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Sniglet"/>
                <a:ea typeface="Sniglet"/>
                <a:cs typeface="Sniglet"/>
                <a:sym typeface="Sniglet"/>
              </a:rPr>
              <a:t>Step 1: Submit “Your College List” in Schoology</a:t>
            </a:r>
            <a:endParaRPr b="0">
              <a:latin typeface="Sniglet"/>
              <a:ea typeface="Sniglet"/>
              <a:cs typeface="Sniglet"/>
              <a:sym typeface="Sniglet"/>
            </a:endParaRPr>
          </a:p>
        </p:txBody>
      </p:sp>
      <p:sp>
        <p:nvSpPr>
          <p:cNvPr id="219" name="Google Shape;219;p2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13</a:t>
            </a:fld>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3"/>
        <p:cNvGrpSpPr/>
        <p:nvPr/>
      </p:nvGrpSpPr>
      <p:grpSpPr>
        <a:xfrm>
          <a:off x="0" y="0"/>
          <a:ext cx="0" cy="0"/>
          <a:chOff x="0" y="0"/>
          <a:chExt cx="0" cy="0"/>
        </a:xfrm>
      </p:grpSpPr>
      <p:sp>
        <p:nvSpPr>
          <p:cNvPr id="224" name="Google Shape;224;p30"/>
          <p:cNvSpPr txBox="1">
            <a:spLocks noGrp="1"/>
          </p:cNvSpPr>
          <p:nvPr>
            <p:ph type="title"/>
          </p:nvPr>
        </p:nvSpPr>
        <p:spPr>
          <a:xfrm>
            <a:off x="599213" y="340369"/>
            <a:ext cx="9110100" cy="572700"/>
          </a:xfrm>
          <a:prstGeom prst="rect">
            <a:avLst/>
          </a:prstGeom>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Finding the “College List” in Schoology</a:t>
            </a:r>
            <a:r>
              <a:rPr lang="en">
                <a:highlight>
                  <a:srgbClr val="FFFF00"/>
                </a:highlight>
              </a:rPr>
              <a:t> </a:t>
            </a:r>
            <a:endParaRPr>
              <a:highlight>
                <a:srgbClr val="FFFF00"/>
              </a:highlight>
            </a:endParaRPr>
          </a:p>
        </p:txBody>
      </p:sp>
      <p:cxnSp>
        <p:nvCxnSpPr>
          <p:cNvPr id="225" name="Google Shape;225;p30"/>
          <p:cNvCxnSpPr/>
          <p:nvPr/>
        </p:nvCxnSpPr>
        <p:spPr>
          <a:xfrm>
            <a:off x="1758300" y="2808600"/>
            <a:ext cx="893100" cy="402600"/>
          </a:xfrm>
          <a:prstGeom prst="straightConnector1">
            <a:avLst/>
          </a:prstGeom>
          <a:noFill/>
          <a:ln w="76200" cap="flat" cmpd="sng">
            <a:solidFill>
              <a:srgbClr val="980000"/>
            </a:solidFill>
            <a:prstDash val="solid"/>
            <a:round/>
            <a:headEnd type="none" w="med" len="med"/>
            <a:tailEnd type="triangle" w="med" len="med"/>
          </a:ln>
        </p:spPr>
      </p:cxnSp>
      <p:pic>
        <p:nvPicPr>
          <p:cNvPr id="226" name="Google Shape;226;p30"/>
          <p:cNvPicPr preferRelativeResize="0"/>
          <p:nvPr/>
        </p:nvPicPr>
        <p:blipFill>
          <a:blip r:embed="rId3">
            <a:alphaModFix/>
          </a:blip>
          <a:stretch>
            <a:fillRect/>
          </a:stretch>
        </p:blipFill>
        <p:spPr>
          <a:xfrm>
            <a:off x="924950" y="881325"/>
            <a:ext cx="3792325" cy="2277151"/>
          </a:xfrm>
          <a:prstGeom prst="rect">
            <a:avLst/>
          </a:prstGeom>
          <a:noFill/>
          <a:ln>
            <a:noFill/>
          </a:ln>
        </p:spPr>
      </p:pic>
      <p:pic>
        <p:nvPicPr>
          <p:cNvPr id="227" name="Google Shape;227;p30"/>
          <p:cNvPicPr preferRelativeResize="0"/>
          <p:nvPr/>
        </p:nvPicPr>
        <p:blipFill>
          <a:blip r:embed="rId4">
            <a:alphaModFix/>
          </a:blip>
          <a:stretch>
            <a:fillRect/>
          </a:stretch>
        </p:blipFill>
        <p:spPr>
          <a:xfrm>
            <a:off x="3831000" y="2145500"/>
            <a:ext cx="4661725" cy="2044425"/>
          </a:xfrm>
          <a:prstGeom prst="rect">
            <a:avLst/>
          </a:prstGeom>
          <a:noFill/>
          <a:ln>
            <a:noFill/>
          </a:ln>
        </p:spPr>
      </p:pic>
      <p:sp>
        <p:nvSpPr>
          <p:cNvPr id="228" name="Google Shape;228;p30"/>
          <p:cNvSpPr/>
          <p:nvPr/>
        </p:nvSpPr>
        <p:spPr>
          <a:xfrm>
            <a:off x="3091875" y="2470625"/>
            <a:ext cx="642900" cy="867000"/>
          </a:xfrm>
          <a:prstGeom prst="roundRect">
            <a:avLst>
              <a:gd name="adj" fmla="val 16667"/>
            </a:avLst>
          </a:prstGeom>
          <a:noFill/>
          <a:ln w="114300" cap="flat" cmpd="sng">
            <a:solidFill>
              <a:srgbClr val="FFFF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29" name="Google Shape;229;p30"/>
          <p:cNvSpPr/>
          <p:nvPr/>
        </p:nvSpPr>
        <p:spPr>
          <a:xfrm>
            <a:off x="4464425" y="3402525"/>
            <a:ext cx="505800" cy="1518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4"/>
        <p:cNvGrpSpPr/>
        <p:nvPr/>
      </p:nvGrpSpPr>
      <p:grpSpPr>
        <a:xfrm>
          <a:off x="0" y="0"/>
          <a:ext cx="0" cy="0"/>
          <a:chOff x="0" y="0"/>
          <a:chExt cx="0" cy="0"/>
        </a:xfrm>
      </p:grpSpPr>
      <p:sp>
        <p:nvSpPr>
          <p:cNvPr id="235" name="Google Shape;235;p31"/>
          <p:cNvSpPr txBox="1">
            <a:spLocks noGrp="1"/>
          </p:cNvSpPr>
          <p:nvPr>
            <p:ph type="body" idx="1"/>
          </p:nvPr>
        </p:nvSpPr>
        <p:spPr>
          <a:xfrm>
            <a:off x="787125" y="1078069"/>
            <a:ext cx="5265600" cy="20301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New screenshot for college list</a:t>
            </a:r>
            <a:endParaRPr/>
          </a:p>
        </p:txBody>
      </p:sp>
      <p:sp>
        <p:nvSpPr>
          <p:cNvPr id="236" name="Google Shape;236;p31"/>
          <p:cNvSpPr txBox="1">
            <a:spLocks noGrp="1"/>
          </p:cNvSpPr>
          <p:nvPr>
            <p:ph type="title"/>
          </p:nvPr>
        </p:nvSpPr>
        <p:spPr>
          <a:xfrm>
            <a:off x="686263" y="416713"/>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Sniglet"/>
                <a:ea typeface="Sniglet"/>
                <a:cs typeface="Sniglet"/>
                <a:sym typeface="Sniglet"/>
              </a:rPr>
              <a:t>Your College List: Important Information </a:t>
            </a:r>
            <a:endParaRPr b="0">
              <a:latin typeface="Sniglet"/>
              <a:ea typeface="Sniglet"/>
              <a:cs typeface="Sniglet"/>
              <a:sym typeface="Sniglet"/>
            </a:endParaRPr>
          </a:p>
        </p:txBody>
      </p:sp>
      <p:sp>
        <p:nvSpPr>
          <p:cNvPr id="237" name="Google Shape;237;p31"/>
          <p:cNvSpPr/>
          <p:nvPr/>
        </p:nvSpPr>
        <p:spPr>
          <a:xfrm>
            <a:off x="3714350" y="1945625"/>
            <a:ext cx="1634400" cy="1162800"/>
          </a:xfrm>
          <a:prstGeom prst="rect">
            <a:avLst/>
          </a:prstGeom>
          <a:noFill/>
          <a:ln w="114300"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cxnSp>
        <p:nvCxnSpPr>
          <p:cNvPr id="238" name="Google Shape;238;p31"/>
          <p:cNvCxnSpPr/>
          <p:nvPr/>
        </p:nvCxnSpPr>
        <p:spPr>
          <a:xfrm>
            <a:off x="2044669" y="2709719"/>
            <a:ext cx="1316100" cy="0"/>
          </a:xfrm>
          <a:prstGeom prst="straightConnector1">
            <a:avLst/>
          </a:prstGeom>
          <a:noFill/>
          <a:ln w="76200" cap="flat" cmpd="sng">
            <a:solidFill>
              <a:srgbClr val="00FF00"/>
            </a:solidFill>
            <a:prstDash val="solid"/>
            <a:round/>
            <a:headEnd type="none" w="med" len="med"/>
            <a:tailEnd type="stealth" w="med" len="med"/>
          </a:ln>
        </p:spPr>
      </p:cxnSp>
      <p:pic>
        <p:nvPicPr>
          <p:cNvPr id="239" name="Google Shape;239;p31"/>
          <p:cNvPicPr preferRelativeResize="0"/>
          <p:nvPr/>
        </p:nvPicPr>
        <p:blipFill>
          <a:blip r:embed="rId3">
            <a:alphaModFix/>
          </a:blip>
          <a:stretch>
            <a:fillRect/>
          </a:stretch>
        </p:blipFill>
        <p:spPr>
          <a:xfrm>
            <a:off x="750985" y="955276"/>
            <a:ext cx="7445529" cy="3870225"/>
          </a:xfrm>
          <a:prstGeom prst="rect">
            <a:avLst/>
          </a:prstGeom>
          <a:noFill/>
          <a:ln>
            <a:noFill/>
          </a:ln>
        </p:spPr>
      </p:pic>
      <p:sp>
        <p:nvSpPr>
          <p:cNvPr id="240" name="Google Shape;240;p31"/>
          <p:cNvSpPr txBox="1"/>
          <p:nvPr/>
        </p:nvSpPr>
        <p:spPr>
          <a:xfrm>
            <a:off x="6052725" y="1878250"/>
            <a:ext cx="2486100" cy="541800"/>
          </a:xfrm>
          <a:prstGeom prst="rect">
            <a:avLst/>
          </a:prstGeom>
          <a:solidFill>
            <a:srgbClr val="00FF00"/>
          </a:solid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latin typeface="Sniglet"/>
                <a:ea typeface="Sniglet"/>
                <a:cs typeface="Sniglet"/>
                <a:sym typeface="Sniglet"/>
              </a:rPr>
              <a:t>I</a:t>
            </a:r>
            <a:r>
              <a:rPr lang="en" sz="1200">
                <a:latin typeface="Sniglet"/>
                <a:ea typeface="Sniglet"/>
                <a:cs typeface="Sniglet"/>
                <a:sym typeface="Sniglet"/>
              </a:rPr>
              <a:t>f given a choice,we prefer you apply through Common App</a:t>
            </a:r>
            <a:endParaRPr sz="1200">
              <a:latin typeface="Sniglet"/>
              <a:ea typeface="Sniglet"/>
              <a:cs typeface="Sniglet"/>
              <a:sym typeface="Sniglet"/>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44"/>
        <p:cNvGrpSpPr/>
        <p:nvPr/>
      </p:nvGrpSpPr>
      <p:grpSpPr>
        <a:xfrm>
          <a:off x="0" y="0"/>
          <a:ext cx="0" cy="0"/>
          <a:chOff x="0" y="0"/>
          <a:chExt cx="0" cy="0"/>
        </a:xfrm>
      </p:grpSpPr>
      <p:pic>
        <p:nvPicPr>
          <p:cNvPr id="245" name="Google Shape;245;p32"/>
          <p:cNvPicPr preferRelativeResize="0"/>
          <p:nvPr/>
        </p:nvPicPr>
        <p:blipFill>
          <a:blip r:embed="rId3">
            <a:alphaModFix/>
          </a:blip>
          <a:stretch>
            <a:fillRect/>
          </a:stretch>
        </p:blipFill>
        <p:spPr>
          <a:xfrm>
            <a:off x="5119500" y="1770525"/>
            <a:ext cx="3366723" cy="1924701"/>
          </a:xfrm>
          <a:prstGeom prst="rect">
            <a:avLst/>
          </a:prstGeom>
          <a:noFill/>
          <a:ln>
            <a:noFill/>
          </a:ln>
        </p:spPr>
      </p:pic>
      <p:sp>
        <p:nvSpPr>
          <p:cNvPr id="246" name="Google Shape;246;p32"/>
          <p:cNvSpPr txBox="1">
            <a:spLocks noGrp="1"/>
          </p:cNvSpPr>
          <p:nvPr>
            <p:ph type="title"/>
          </p:nvPr>
        </p:nvSpPr>
        <p:spPr>
          <a:xfrm>
            <a:off x="1006375" y="537400"/>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College List </a:t>
            </a:r>
            <a:r>
              <a:rPr lang="en" u="sng">
                <a:latin typeface="Roboto Light"/>
                <a:ea typeface="Roboto Light"/>
                <a:cs typeface="Roboto Light"/>
                <a:sym typeface="Roboto Light"/>
              </a:rPr>
              <a:t>MUST</a:t>
            </a:r>
            <a:r>
              <a:rPr lang="en">
                <a:latin typeface="Roboto Light"/>
                <a:ea typeface="Roboto Light"/>
                <a:cs typeface="Roboto Light"/>
                <a:sym typeface="Roboto Light"/>
              </a:rPr>
              <a:t> </a:t>
            </a:r>
            <a:r>
              <a:rPr lang="en" u="sng">
                <a:latin typeface="Roboto Light"/>
                <a:ea typeface="Roboto Light"/>
                <a:cs typeface="Roboto Light"/>
                <a:sym typeface="Roboto Light"/>
              </a:rPr>
              <a:t>MATCH</a:t>
            </a:r>
            <a:r>
              <a:rPr lang="en">
                <a:latin typeface="Roboto Light"/>
                <a:ea typeface="Roboto Light"/>
                <a:cs typeface="Roboto Light"/>
                <a:sym typeface="Roboto Light"/>
              </a:rPr>
              <a:t> Naviance List</a:t>
            </a:r>
            <a:endParaRPr>
              <a:latin typeface="Roboto Light"/>
              <a:ea typeface="Roboto Light"/>
              <a:cs typeface="Roboto Light"/>
              <a:sym typeface="Roboto Light"/>
            </a:endParaRPr>
          </a:p>
        </p:txBody>
      </p:sp>
      <p:sp>
        <p:nvSpPr>
          <p:cNvPr id="247" name="Google Shape;247;p32"/>
          <p:cNvSpPr/>
          <p:nvPr/>
        </p:nvSpPr>
        <p:spPr>
          <a:xfrm>
            <a:off x="4024500" y="2118375"/>
            <a:ext cx="1095000" cy="751200"/>
          </a:xfrm>
          <a:prstGeom prst="mathEqual">
            <a:avLst>
              <a:gd name="adj1" fmla="val 23520"/>
              <a:gd name="adj2" fmla="val 1176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pic>
        <p:nvPicPr>
          <p:cNvPr id="248" name="Google Shape;248;p32"/>
          <p:cNvPicPr preferRelativeResize="0"/>
          <p:nvPr/>
        </p:nvPicPr>
        <p:blipFill>
          <a:blip r:embed="rId4">
            <a:alphaModFix/>
          </a:blip>
          <a:stretch>
            <a:fillRect/>
          </a:stretch>
        </p:blipFill>
        <p:spPr>
          <a:xfrm>
            <a:off x="818900" y="1695175"/>
            <a:ext cx="3278049" cy="20000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53"/>
        <p:cNvGrpSpPr/>
        <p:nvPr/>
      </p:nvGrpSpPr>
      <p:grpSpPr>
        <a:xfrm>
          <a:off x="0" y="0"/>
          <a:ext cx="0" cy="0"/>
          <a:chOff x="0" y="0"/>
          <a:chExt cx="0" cy="0"/>
        </a:xfrm>
      </p:grpSpPr>
      <p:sp>
        <p:nvSpPr>
          <p:cNvPr id="254" name="Google Shape;254;p33"/>
          <p:cNvSpPr txBox="1">
            <a:spLocks noGrp="1"/>
          </p:cNvSpPr>
          <p:nvPr>
            <p:ph type="title"/>
          </p:nvPr>
        </p:nvSpPr>
        <p:spPr>
          <a:xfrm>
            <a:off x="646975" y="502200"/>
            <a:ext cx="7731300" cy="5646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Font typeface="Libre Baskerville"/>
              <a:buNone/>
            </a:pPr>
            <a:r>
              <a:rPr lang="en" sz="2400" b="1"/>
              <a:t>Matching</a:t>
            </a:r>
            <a:r>
              <a:rPr lang="en" sz="2400">
                <a:latin typeface="Roboto Light"/>
                <a:ea typeface="Roboto Light"/>
                <a:cs typeface="Roboto Light"/>
                <a:sym typeface="Roboto Light"/>
              </a:rPr>
              <a:t> Common App and Naviance: Linking systems</a:t>
            </a:r>
            <a:endParaRPr sz="2400" b="1"/>
          </a:p>
        </p:txBody>
      </p:sp>
      <p:sp>
        <p:nvSpPr>
          <p:cNvPr id="255" name="Google Shape;255;p33"/>
          <p:cNvSpPr txBox="1"/>
          <p:nvPr/>
        </p:nvSpPr>
        <p:spPr>
          <a:xfrm>
            <a:off x="783550" y="1066800"/>
            <a:ext cx="35193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300">
                <a:solidFill>
                  <a:srgbClr val="1B1B10"/>
                </a:solidFill>
                <a:latin typeface="Roboto Light"/>
                <a:ea typeface="Roboto Light"/>
                <a:cs typeface="Roboto Light"/>
                <a:sym typeface="Roboto Light"/>
              </a:rPr>
              <a:t>The Common Application</a:t>
            </a:r>
            <a:endParaRPr sz="2300">
              <a:solidFill>
                <a:srgbClr val="1B1B10"/>
              </a:solidFill>
              <a:latin typeface="Roboto Light"/>
              <a:ea typeface="Roboto Light"/>
              <a:cs typeface="Roboto Light"/>
              <a:sym typeface="Roboto Light"/>
            </a:endParaRPr>
          </a:p>
        </p:txBody>
      </p:sp>
      <p:sp>
        <p:nvSpPr>
          <p:cNvPr id="256" name="Google Shape;256;p33"/>
          <p:cNvSpPr txBox="1"/>
          <p:nvPr/>
        </p:nvSpPr>
        <p:spPr>
          <a:xfrm>
            <a:off x="5223625" y="1118263"/>
            <a:ext cx="1671000" cy="3924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800">
                <a:solidFill>
                  <a:srgbClr val="1B1B10"/>
                </a:solidFill>
                <a:latin typeface="Roboto Light"/>
                <a:ea typeface="Roboto Light"/>
                <a:cs typeface="Roboto Light"/>
                <a:sym typeface="Roboto Light"/>
              </a:rPr>
              <a:t>Naviance</a:t>
            </a:r>
            <a:endParaRPr sz="2500">
              <a:solidFill>
                <a:srgbClr val="1B1B10"/>
              </a:solidFill>
              <a:latin typeface="Roboto Light"/>
              <a:ea typeface="Roboto Light"/>
              <a:cs typeface="Roboto Light"/>
              <a:sym typeface="Roboto Light"/>
            </a:endParaRPr>
          </a:p>
        </p:txBody>
      </p:sp>
      <p:pic>
        <p:nvPicPr>
          <p:cNvPr id="257" name="Google Shape;257;p33"/>
          <p:cNvPicPr preferRelativeResize="0"/>
          <p:nvPr/>
        </p:nvPicPr>
        <p:blipFill>
          <a:blip r:embed="rId3">
            <a:alphaModFix/>
          </a:blip>
          <a:stretch>
            <a:fillRect/>
          </a:stretch>
        </p:blipFill>
        <p:spPr>
          <a:xfrm>
            <a:off x="5223625" y="1742975"/>
            <a:ext cx="2637198" cy="1760676"/>
          </a:xfrm>
          <a:prstGeom prst="rect">
            <a:avLst/>
          </a:prstGeom>
          <a:noFill/>
          <a:ln>
            <a:noFill/>
          </a:ln>
        </p:spPr>
      </p:pic>
      <p:cxnSp>
        <p:nvCxnSpPr>
          <p:cNvPr id="258" name="Google Shape;258;p33"/>
          <p:cNvCxnSpPr/>
          <p:nvPr/>
        </p:nvCxnSpPr>
        <p:spPr>
          <a:xfrm>
            <a:off x="4234225" y="1392263"/>
            <a:ext cx="770100" cy="6300"/>
          </a:xfrm>
          <a:prstGeom prst="straightConnector1">
            <a:avLst/>
          </a:prstGeom>
          <a:noFill/>
          <a:ln w="28575" cap="flat" cmpd="sng">
            <a:solidFill>
              <a:schemeClr val="accent1"/>
            </a:solidFill>
            <a:prstDash val="solid"/>
            <a:round/>
            <a:headEnd type="stealth" w="med" len="med"/>
            <a:tailEnd type="stealth" w="med" len="med"/>
          </a:ln>
        </p:spPr>
      </p:cxnSp>
      <p:sp>
        <p:nvSpPr>
          <p:cNvPr id="259" name="Google Shape;259;p33"/>
          <p:cNvSpPr txBox="1"/>
          <p:nvPr/>
        </p:nvSpPr>
        <p:spPr>
          <a:xfrm>
            <a:off x="1100650" y="3714375"/>
            <a:ext cx="28851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One way to apply to Private Schools</a:t>
            </a:r>
            <a:endParaRPr>
              <a:latin typeface="Roboto"/>
              <a:ea typeface="Roboto"/>
              <a:cs typeface="Roboto"/>
              <a:sym typeface="Roboto"/>
            </a:endParaRPr>
          </a:p>
        </p:txBody>
      </p:sp>
      <p:sp>
        <p:nvSpPr>
          <p:cNvPr id="260" name="Google Shape;260;p33"/>
          <p:cNvSpPr txBox="1"/>
          <p:nvPr/>
        </p:nvSpPr>
        <p:spPr>
          <a:xfrm>
            <a:off x="4713175" y="3653100"/>
            <a:ext cx="3519300" cy="3924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a:ea typeface="Roboto"/>
                <a:cs typeface="Roboto"/>
                <a:sym typeface="Roboto"/>
              </a:rPr>
              <a:t>Application </a:t>
            </a:r>
            <a:r>
              <a:rPr lang="en" b="1">
                <a:latin typeface="Roboto"/>
                <a:ea typeface="Roboto"/>
                <a:cs typeface="Roboto"/>
                <a:sym typeface="Roboto"/>
              </a:rPr>
              <a:t>MANAGEMENT</a:t>
            </a:r>
            <a:r>
              <a:rPr lang="en">
                <a:latin typeface="Roboto"/>
                <a:ea typeface="Roboto"/>
                <a:cs typeface="Roboto"/>
                <a:sym typeface="Roboto"/>
              </a:rPr>
              <a:t> tool</a:t>
            </a:r>
            <a:endParaRPr>
              <a:latin typeface="Roboto"/>
              <a:ea typeface="Roboto"/>
              <a:cs typeface="Roboto"/>
              <a:sym typeface="Roboto"/>
            </a:endParaRPr>
          </a:p>
        </p:txBody>
      </p:sp>
      <p:cxnSp>
        <p:nvCxnSpPr>
          <p:cNvPr id="261" name="Google Shape;261;p33"/>
          <p:cNvCxnSpPr/>
          <p:nvPr/>
        </p:nvCxnSpPr>
        <p:spPr>
          <a:xfrm>
            <a:off x="4234225" y="2769600"/>
            <a:ext cx="770100" cy="6300"/>
          </a:xfrm>
          <a:prstGeom prst="straightConnector1">
            <a:avLst/>
          </a:prstGeom>
          <a:noFill/>
          <a:ln w="28575" cap="flat" cmpd="sng">
            <a:solidFill>
              <a:schemeClr val="accent1"/>
            </a:solidFill>
            <a:prstDash val="solid"/>
            <a:round/>
            <a:headEnd type="stealth" w="med" len="med"/>
            <a:tailEnd type="stealth" w="med" len="med"/>
          </a:ln>
        </p:spPr>
      </p:cxnSp>
      <p:pic>
        <p:nvPicPr>
          <p:cNvPr id="262" name="Google Shape;262;p33"/>
          <p:cNvPicPr preferRelativeResize="0"/>
          <p:nvPr/>
        </p:nvPicPr>
        <p:blipFill>
          <a:blip r:embed="rId4">
            <a:alphaModFix/>
          </a:blip>
          <a:stretch>
            <a:fillRect/>
          </a:stretch>
        </p:blipFill>
        <p:spPr>
          <a:xfrm>
            <a:off x="938124" y="1681150"/>
            <a:ext cx="2974275" cy="1971949"/>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66"/>
        <p:cNvGrpSpPr/>
        <p:nvPr/>
      </p:nvGrpSpPr>
      <p:grpSpPr>
        <a:xfrm>
          <a:off x="0" y="0"/>
          <a:ext cx="0" cy="0"/>
          <a:chOff x="0" y="0"/>
          <a:chExt cx="0" cy="0"/>
        </a:xfrm>
      </p:grpSpPr>
      <p:sp>
        <p:nvSpPr>
          <p:cNvPr id="267" name="Google Shape;267;p34"/>
          <p:cNvSpPr txBox="1">
            <a:spLocks noGrp="1"/>
          </p:cNvSpPr>
          <p:nvPr>
            <p:ph type="title"/>
          </p:nvPr>
        </p:nvSpPr>
        <p:spPr>
          <a:xfrm>
            <a:off x="662250" y="526350"/>
            <a:ext cx="7819500" cy="4090800"/>
          </a:xfrm>
          <a:prstGeom prst="rect">
            <a:avLst/>
          </a:prstGeom>
        </p:spPr>
        <p:txBody>
          <a:bodyPr spcFirstLastPara="1" wrap="square" lIns="91425" tIns="91425" rIns="91425" bIns="91425" anchor="ctr" anchorCtr="0">
            <a:noAutofit/>
          </a:bodyPr>
          <a:lstStyle/>
          <a:p>
            <a:pPr marL="0" lvl="0" indent="0" algn="ctr" rtl="0">
              <a:spcBef>
                <a:spcPts val="0"/>
              </a:spcBef>
              <a:spcAft>
                <a:spcPts val="0"/>
              </a:spcAft>
              <a:buNone/>
            </a:pPr>
            <a:r>
              <a:rPr lang="en" b="0">
                <a:latin typeface="Sniglet"/>
                <a:ea typeface="Sniglet"/>
                <a:cs typeface="Sniglet"/>
                <a:sym typeface="Sniglet"/>
              </a:rPr>
              <a:t>Step 2: Submit your college list in Naviance</a:t>
            </a:r>
            <a:endParaRPr b="0">
              <a:latin typeface="Sniglet"/>
              <a:ea typeface="Sniglet"/>
              <a:cs typeface="Sniglet"/>
              <a:sym typeface="Sniglet"/>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pic>
        <p:nvPicPr>
          <p:cNvPr id="273" name="Google Shape;273;p35"/>
          <p:cNvPicPr preferRelativeResize="0"/>
          <p:nvPr/>
        </p:nvPicPr>
        <p:blipFill>
          <a:blip r:embed="rId3">
            <a:alphaModFix/>
          </a:blip>
          <a:stretch>
            <a:fillRect/>
          </a:stretch>
        </p:blipFill>
        <p:spPr>
          <a:xfrm>
            <a:off x="658150" y="665050"/>
            <a:ext cx="7435602" cy="3622375"/>
          </a:xfrm>
          <a:prstGeom prst="rect">
            <a:avLst/>
          </a:prstGeom>
          <a:noFill/>
          <a:ln>
            <a:noFill/>
          </a:ln>
        </p:spPr>
      </p:pic>
      <p:sp>
        <p:nvSpPr>
          <p:cNvPr id="274" name="Google Shape;274;p35"/>
          <p:cNvSpPr/>
          <p:nvPr/>
        </p:nvSpPr>
        <p:spPr>
          <a:xfrm>
            <a:off x="6664644" y="749956"/>
            <a:ext cx="403200" cy="261600"/>
          </a:xfrm>
          <a:prstGeom prst="rect">
            <a:avLst/>
          </a:prstGeom>
          <a:noFill/>
          <a:ln w="76200"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5" name="Google Shape;275;p35"/>
          <p:cNvSpPr/>
          <p:nvPr/>
        </p:nvSpPr>
        <p:spPr>
          <a:xfrm>
            <a:off x="537700" y="1153225"/>
            <a:ext cx="1266600" cy="353700"/>
          </a:xfrm>
          <a:prstGeom prst="roundRect">
            <a:avLst>
              <a:gd name="adj" fmla="val 16667"/>
            </a:avLst>
          </a:prstGeom>
          <a:noFill/>
          <a:ln w="76200" cap="flat" cmpd="sng">
            <a:solidFill>
              <a:srgbClr val="00FF00"/>
            </a:solidFill>
            <a:prstDash val="solid"/>
            <a:round/>
            <a:headEnd type="none" w="sm" len="sm"/>
            <a:tailEnd type="none" w="sm" len="sm"/>
          </a:ln>
        </p:spPr>
        <p:txBody>
          <a:bodyPr spcFirstLastPara="1" wrap="square" lIns="68575" tIns="68575" rIns="68575" bIns="68575" anchor="ctr" anchorCtr="0">
            <a:noAutofit/>
          </a:bodyPr>
          <a:lstStyle/>
          <a:p>
            <a:pPr marL="0" lvl="0" indent="0" algn="l" rtl="0">
              <a:spcBef>
                <a:spcPts val="0"/>
              </a:spcBef>
              <a:spcAft>
                <a:spcPts val="0"/>
              </a:spcAft>
              <a:buNone/>
            </a:pPr>
            <a:endParaRPr/>
          </a:p>
        </p:txBody>
      </p:sp>
      <p:sp>
        <p:nvSpPr>
          <p:cNvPr id="276" name="Google Shape;276;p3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19</a:t>
            </a:fld>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9"/>
        <p:cNvGrpSpPr/>
        <p:nvPr/>
      </p:nvGrpSpPr>
      <p:grpSpPr>
        <a:xfrm>
          <a:off x="0" y="0"/>
          <a:ext cx="0" cy="0"/>
          <a:chOff x="0" y="0"/>
          <a:chExt cx="0" cy="0"/>
        </a:xfrm>
      </p:grpSpPr>
      <p:sp>
        <p:nvSpPr>
          <p:cNvPr id="80" name="Google Shape;80;p18"/>
          <p:cNvSpPr txBox="1">
            <a:spLocks noGrp="1"/>
          </p:cNvSpPr>
          <p:nvPr>
            <p:ph type="title"/>
          </p:nvPr>
        </p:nvSpPr>
        <p:spPr>
          <a:xfrm>
            <a:off x="1939200" y="582981"/>
            <a:ext cx="5265600" cy="5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600" b="0">
                <a:solidFill>
                  <a:srgbClr val="000000"/>
                </a:solidFill>
                <a:latin typeface="Sniglet"/>
                <a:ea typeface="Sniglet"/>
                <a:cs typeface="Sniglet"/>
                <a:sym typeface="Sniglet"/>
              </a:rPr>
              <a:t>Where should I start?</a:t>
            </a:r>
            <a:endParaRPr sz="2600" b="0">
              <a:solidFill>
                <a:srgbClr val="000000"/>
              </a:solidFill>
              <a:latin typeface="Sniglet"/>
              <a:ea typeface="Sniglet"/>
              <a:cs typeface="Sniglet"/>
              <a:sym typeface="Sniglet"/>
            </a:endParaRPr>
          </a:p>
          <a:p>
            <a:pPr marL="0" lvl="0" indent="0" algn="ctr" rtl="0">
              <a:spcBef>
                <a:spcPts val="0"/>
              </a:spcBef>
              <a:spcAft>
                <a:spcPts val="0"/>
              </a:spcAft>
              <a:buNone/>
            </a:pPr>
            <a:endParaRPr sz="2600" b="0">
              <a:latin typeface="Sniglet"/>
              <a:ea typeface="Sniglet"/>
              <a:cs typeface="Sniglet"/>
              <a:sym typeface="Sniglet"/>
            </a:endParaRPr>
          </a:p>
          <a:p>
            <a:pPr marL="0" lvl="0" indent="0" algn="ctr" rtl="0">
              <a:spcBef>
                <a:spcPts val="0"/>
              </a:spcBef>
              <a:spcAft>
                <a:spcPts val="0"/>
              </a:spcAft>
              <a:buNone/>
            </a:pPr>
            <a:r>
              <a:rPr lang="en" sz="2400" b="0">
                <a:latin typeface="Sniglet"/>
                <a:ea typeface="Sniglet"/>
                <a:cs typeface="Sniglet"/>
                <a:sym typeface="Sniglet"/>
              </a:rPr>
              <a:t>First...where are you applying and </a:t>
            </a:r>
            <a:r>
              <a:rPr lang="en" sz="2400" b="0">
                <a:solidFill>
                  <a:srgbClr val="000000"/>
                </a:solidFill>
                <a:latin typeface="Sniglet"/>
                <a:ea typeface="Sniglet"/>
                <a:cs typeface="Sniglet"/>
                <a:sym typeface="Sniglet"/>
              </a:rPr>
              <a:t>WHY</a:t>
            </a:r>
            <a:r>
              <a:rPr lang="en" sz="2400" b="0">
                <a:latin typeface="Sniglet"/>
                <a:ea typeface="Sniglet"/>
                <a:cs typeface="Sniglet"/>
                <a:sym typeface="Sniglet"/>
              </a:rPr>
              <a:t>?</a:t>
            </a:r>
            <a:endParaRPr sz="2400" b="0">
              <a:latin typeface="Sniglet"/>
              <a:ea typeface="Sniglet"/>
              <a:cs typeface="Sniglet"/>
              <a:sym typeface="Sniglet"/>
            </a:endParaRPr>
          </a:p>
          <a:p>
            <a:pPr marL="0" lvl="0" indent="0" algn="l" rtl="0">
              <a:spcBef>
                <a:spcPts val="0"/>
              </a:spcBef>
              <a:spcAft>
                <a:spcPts val="0"/>
              </a:spcAft>
              <a:buNone/>
            </a:pPr>
            <a:r>
              <a:rPr lang="en" sz="2400" b="0">
                <a:latin typeface="Sniglet"/>
                <a:ea typeface="Sniglet"/>
                <a:cs typeface="Sniglet"/>
                <a:sym typeface="Sniglet"/>
              </a:rPr>
              <a:t>This will then help you determine…</a:t>
            </a:r>
            <a:endParaRPr sz="2400" b="0">
              <a:latin typeface="Sniglet"/>
              <a:ea typeface="Sniglet"/>
              <a:cs typeface="Sniglet"/>
              <a:sym typeface="Sniglet"/>
            </a:endParaRPr>
          </a:p>
          <a:p>
            <a:pPr marL="0" lvl="0" indent="0" algn="ctr" rtl="0">
              <a:spcBef>
                <a:spcPts val="0"/>
              </a:spcBef>
              <a:spcAft>
                <a:spcPts val="0"/>
              </a:spcAft>
              <a:buNone/>
            </a:pPr>
            <a:r>
              <a:rPr lang="en" sz="2400" b="0">
                <a:solidFill>
                  <a:srgbClr val="000000"/>
                </a:solidFill>
                <a:latin typeface="Sniglet"/>
                <a:ea typeface="Sniglet"/>
                <a:cs typeface="Sniglet"/>
                <a:sym typeface="Sniglet"/>
              </a:rPr>
              <a:t>WHEN</a:t>
            </a:r>
            <a:r>
              <a:rPr lang="en" sz="2400" b="0">
                <a:latin typeface="Sniglet"/>
                <a:ea typeface="Sniglet"/>
                <a:cs typeface="Sniglet"/>
                <a:sym typeface="Sniglet"/>
              </a:rPr>
              <a:t> you are applying</a:t>
            </a:r>
            <a:endParaRPr sz="2400" b="0">
              <a:latin typeface="Sniglet"/>
              <a:ea typeface="Sniglet"/>
              <a:cs typeface="Sniglet"/>
              <a:sym typeface="Sniglet"/>
            </a:endParaRPr>
          </a:p>
          <a:p>
            <a:pPr marL="0" lvl="0" indent="0" algn="ctr" rtl="0">
              <a:spcBef>
                <a:spcPts val="0"/>
              </a:spcBef>
              <a:spcAft>
                <a:spcPts val="0"/>
              </a:spcAft>
              <a:buNone/>
            </a:pPr>
            <a:r>
              <a:rPr lang="en" sz="2400" b="0">
                <a:solidFill>
                  <a:srgbClr val="000000"/>
                </a:solidFill>
                <a:latin typeface="Sniglet"/>
                <a:ea typeface="Sniglet"/>
                <a:cs typeface="Sniglet"/>
                <a:sym typeface="Sniglet"/>
              </a:rPr>
              <a:t>HOW</a:t>
            </a:r>
            <a:r>
              <a:rPr lang="en" sz="2400" b="0">
                <a:latin typeface="Sniglet"/>
                <a:ea typeface="Sniglet"/>
                <a:cs typeface="Sniglet"/>
                <a:sym typeface="Sniglet"/>
              </a:rPr>
              <a:t> you will apply</a:t>
            </a:r>
            <a:endParaRPr sz="2400" b="0">
              <a:latin typeface="Sniglet"/>
              <a:ea typeface="Sniglet"/>
              <a:cs typeface="Sniglet"/>
              <a:sym typeface="Sniglet"/>
            </a:endParaRPr>
          </a:p>
          <a:p>
            <a:pPr marL="0" lvl="0" indent="0" algn="ctr" rtl="0">
              <a:spcBef>
                <a:spcPts val="0"/>
              </a:spcBef>
              <a:spcAft>
                <a:spcPts val="0"/>
              </a:spcAft>
              <a:buNone/>
            </a:pPr>
            <a:r>
              <a:rPr lang="en" sz="2400" b="0">
                <a:solidFill>
                  <a:srgbClr val="000000"/>
                </a:solidFill>
                <a:latin typeface="Sniglet"/>
                <a:ea typeface="Sniglet"/>
                <a:cs typeface="Sniglet"/>
                <a:sym typeface="Sniglet"/>
              </a:rPr>
              <a:t>WHAT</a:t>
            </a:r>
            <a:r>
              <a:rPr lang="en" sz="2400" b="0">
                <a:latin typeface="Sniglet"/>
                <a:ea typeface="Sniglet"/>
                <a:cs typeface="Sniglet"/>
                <a:sym typeface="Sniglet"/>
              </a:rPr>
              <a:t> you need to do for each school</a:t>
            </a:r>
            <a:endParaRPr sz="2400" b="0">
              <a:latin typeface="Sniglet"/>
              <a:ea typeface="Sniglet"/>
              <a:cs typeface="Sniglet"/>
              <a:sym typeface="Sniglet"/>
            </a:endParaRPr>
          </a:p>
          <a:p>
            <a:pPr marL="0" lvl="0" indent="0" algn="ctr" rtl="0">
              <a:spcBef>
                <a:spcPts val="0"/>
              </a:spcBef>
              <a:spcAft>
                <a:spcPts val="0"/>
              </a:spcAft>
              <a:buNone/>
            </a:pPr>
            <a:endParaRPr sz="2600" b="0">
              <a:latin typeface="Sniglet"/>
              <a:ea typeface="Sniglet"/>
              <a:cs typeface="Sniglet"/>
              <a:sym typeface="Sniglet"/>
            </a:endParaRPr>
          </a:p>
          <a:p>
            <a:pPr marL="0" lvl="0" indent="0" algn="ctr" rtl="0">
              <a:spcBef>
                <a:spcPts val="0"/>
              </a:spcBef>
              <a:spcAft>
                <a:spcPts val="0"/>
              </a:spcAft>
              <a:buNone/>
            </a:pPr>
            <a:r>
              <a:rPr lang="en" sz="1400" b="0">
                <a:latin typeface="Sniglet"/>
                <a:ea typeface="Sniglet"/>
                <a:cs typeface="Sniglet"/>
                <a:sym typeface="Sniglet"/>
              </a:rPr>
              <a:t>Let’s work backwards! Start with your college list.</a:t>
            </a:r>
            <a:endParaRPr sz="1400" b="0">
              <a:latin typeface="Sniglet"/>
              <a:ea typeface="Sniglet"/>
              <a:cs typeface="Sniglet"/>
              <a:sym typeface="Sniglet"/>
            </a:endParaRPr>
          </a:p>
          <a:p>
            <a:pPr marL="0" lvl="0" indent="0" algn="ctr" rtl="0">
              <a:spcBef>
                <a:spcPts val="0"/>
              </a:spcBef>
              <a:spcAft>
                <a:spcPts val="0"/>
              </a:spcAft>
              <a:buNone/>
            </a:pPr>
            <a:endParaRPr/>
          </a:p>
          <a:p>
            <a:pPr marL="0" lvl="0" indent="0" algn="ctr" rtl="0">
              <a:spcBef>
                <a:spcPts val="0"/>
              </a:spcBef>
              <a:spcAft>
                <a:spcPts val="0"/>
              </a:spcAft>
              <a:buNone/>
            </a:pP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80"/>
        <p:cNvGrpSpPr/>
        <p:nvPr/>
      </p:nvGrpSpPr>
      <p:grpSpPr>
        <a:xfrm>
          <a:off x="0" y="0"/>
          <a:ext cx="0" cy="0"/>
          <a:chOff x="0" y="0"/>
          <a:chExt cx="0" cy="0"/>
        </a:xfrm>
      </p:grpSpPr>
      <p:sp>
        <p:nvSpPr>
          <p:cNvPr id="281" name="Google Shape;281;p36"/>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Sniglet"/>
                <a:ea typeface="Sniglet"/>
                <a:cs typeface="Sniglet"/>
                <a:sym typeface="Sniglet"/>
              </a:rPr>
              <a:t>Step 3: Complete Teacher Recommendation in Naviance</a:t>
            </a:r>
            <a:r>
              <a:rPr lang="en">
                <a:latin typeface="Roboto Light"/>
                <a:ea typeface="Roboto Light"/>
                <a:cs typeface="Roboto Light"/>
                <a:sym typeface="Roboto Light"/>
              </a:rPr>
              <a:t> </a:t>
            </a:r>
            <a:endParaRPr>
              <a:latin typeface="Roboto Light"/>
              <a:ea typeface="Roboto Light"/>
              <a:cs typeface="Roboto Light"/>
              <a:sym typeface="Roboto Light"/>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85"/>
        <p:cNvGrpSpPr/>
        <p:nvPr/>
      </p:nvGrpSpPr>
      <p:grpSpPr>
        <a:xfrm>
          <a:off x="0" y="0"/>
          <a:ext cx="0" cy="0"/>
          <a:chOff x="0" y="0"/>
          <a:chExt cx="0" cy="0"/>
        </a:xfrm>
      </p:grpSpPr>
      <p:sp>
        <p:nvSpPr>
          <p:cNvPr id="286" name="Google Shape;286;p37"/>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latin typeface="Sniglet"/>
                <a:ea typeface="Sniglet"/>
                <a:cs typeface="Sniglet"/>
                <a:sym typeface="Sniglet"/>
              </a:rPr>
              <a:t>Teacher vs. Counselor Letter</a:t>
            </a:r>
            <a:endParaRPr b="0">
              <a:latin typeface="Sniglet"/>
              <a:ea typeface="Sniglet"/>
              <a:cs typeface="Sniglet"/>
              <a:sym typeface="Sniglet"/>
            </a:endParaRPr>
          </a:p>
        </p:txBody>
      </p:sp>
      <p:sp>
        <p:nvSpPr>
          <p:cNvPr id="287" name="Google Shape;287;p37"/>
          <p:cNvSpPr txBox="1">
            <a:spLocks noGrp="1"/>
          </p:cNvSpPr>
          <p:nvPr>
            <p:ph type="body" idx="1"/>
          </p:nvPr>
        </p:nvSpPr>
        <p:spPr>
          <a:xfrm>
            <a:off x="1049500" y="1360600"/>
            <a:ext cx="34179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Teacher Letter:</a:t>
            </a:r>
            <a:endParaRPr/>
          </a:p>
          <a:p>
            <a:pPr marL="457200" lvl="0" indent="-317500" algn="l" rtl="0">
              <a:spcBef>
                <a:spcPts val="1000"/>
              </a:spcBef>
              <a:spcAft>
                <a:spcPts val="0"/>
              </a:spcAft>
              <a:buClr>
                <a:srgbClr val="000000"/>
              </a:buClr>
              <a:buSzPts val="1400"/>
              <a:buFont typeface="Sniglet"/>
              <a:buChar char="●"/>
            </a:pPr>
            <a:r>
              <a:rPr lang="en" sz="1400">
                <a:solidFill>
                  <a:srgbClr val="000000"/>
                </a:solidFill>
              </a:rPr>
              <a:t>Speaks to your impact on the classroom learning environment</a:t>
            </a:r>
            <a:endParaRPr sz="1400">
              <a:solidFill>
                <a:srgbClr val="000000"/>
              </a:solidFill>
            </a:endParaRPr>
          </a:p>
          <a:p>
            <a:pPr marL="457200" lvl="0" indent="-317500" algn="l" rtl="0">
              <a:spcBef>
                <a:spcPts val="1000"/>
              </a:spcBef>
              <a:spcAft>
                <a:spcPts val="0"/>
              </a:spcAft>
              <a:buClr>
                <a:srgbClr val="000000"/>
              </a:buClr>
              <a:buSzPts val="1400"/>
              <a:buFont typeface="Sniglet"/>
              <a:buChar char="●"/>
            </a:pPr>
            <a:r>
              <a:rPr lang="en" sz="1400">
                <a:solidFill>
                  <a:srgbClr val="000000"/>
                </a:solidFill>
              </a:rPr>
              <a:t>May reference to specific classroom projects/assignments</a:t>
            </a:r>
            <a:endParaRPr sz="1400">
              <a:solidFill>
                <a:srgbClr val="000000"/>
              </a:solidFill>
            </a:endParaRPr>
          </a:p>
          <a:p>
            <a:pPr marL="457200" lvl="0" indent="-317500" algn="l" rtl="0">
              <a:spcBef>
                <a:spcPts val="1000"/>
              </a:spcBef>
              <a:spcAft>
                <a:spcPts val="0"/>
              </a:spcAft>
              <a:buClr>
                <a:srgbClr val="000000"/>
              </a:buClr>
              <a:buSzPts val="1400"/>
              <a:buFont typeface="Sniglet"/>
              <a:buChar char="●"/>
            </a:pPr>
            <a:r>
              <a:rPr lang="en" sz="1400">
                <a:solidFill>
                  <a:srgbClr val="000000"/>
                </a:solidFill>
              </a:rPr>
              <a:t>Your work ethic in the classroom</a:t>
            </a:r>
            <a:endParaRPr sz="1400">
              <a:solidFill>
                <a:srgbClr val="000000"/>
              </a:solidFill>
            </a:endParaRPr>
          </a:p>
          <a:p>
            <a:pPr marL="457200" lvl="0" indent="-317500" algn="l" rtl="0">
              <a:spcBef>
                <a:spcPts val="1000"/>
              </a:spcBef>
              <a:spcAft>
                <a:spcPts val="0"/>
              </a:spcAft>
              <a:buClr>
                <a:srgbClr val="000000"/>
              </a:buClr>
              <a:buSzPts val="1400"/>
              <a:buFont typeface="Sniglet"/>
              <a:buChar char="●"/>
            </a:pPr>
            <a:r>
              <a:rPr lang="en" sz="1400">
                <a:solidFill>
                  <a:srgbClr val="000000"/>
                </a:solidFill>
              </a:rPr>
              <a:t>Overcoming challenges/obstacles in the classroom</a:t>
            </a:r>
            <a:endParaRPr sz="1400">
              <a:solidFill>
                <a:srgbClr val="000000"/>
              </a:solidFill>
            </a:endParaRPr>
          </a:p>
          <a:p>
            <a:pPr marL="457200" lvl="0" indent="-317500" algn="l" rtl="0">
              <a:spcBef>
                <a:spcPts val="1000"/>
              </a:spcBef>
              <a:spcAft>
                <a:spcPts val="1000"/>
              </a:spcAft>
              <a:buClr>
                <a:srgbClr val="000000"/>
              </a:buClr>
              <a:buSzPts val="1400"/>
              <a:buFont typeface="Sniglet"/>
              <a:buChar char="●"/>
            </a:pPr>
            <a:r>
              <a:rPr lang="en" sz="1400">
                <a:solidFill>
                  <a:srgbClr val="000000"/>
                </a:solidFill>
              </a:rPr>
              <a:t>YOU AS A STUDENT</a:t>
            </a:r>
            <a:endParaRPr sz="1500"/>
          </a:p>
        </p:txBody>
      </p:sp>
      <p:sp>
        <p:nvSpPr>
          <p:cNvPr id="288" name="Google Shape;288;p37"/>
          <p:cNvSpPr txBox="1">
            <a:spLocks noGrp="1"/>
          </p:cNvSpPr>
          <p:nvPr>
            <p:ph type="body" idx="2"/>
          </p:nvPr>
        </p:nvSpPr>
        <p:spPr>
          <a:xfrm>
            <a:off x="4712100" y="1318150"/>
            <a:ext cx="33936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Counselor Letter:</a:t>
            </a:r>
            <a:endParaRPr/>
          </a:p>
          <a:p>
            <a:pPr marL="457200" lvl="0" indent="-317500" algn="l" rtl="0">
              <a:spcBef>
                <a:spcPts val="1000"/>
              </a:spcBef>
              <a:spcAft>
                <a:spcPts val="0"/>
              </a:spcAft>
              <a:buClr>
                <a:srgbClr val="000000"/>
              </a:buClr>
              <a:buSzPts val="1400"/>
              <a:buFont typeface="Sniglet"/>
              <a:buChar char="●"/>
            </a:pPr>
            <a:r>
              <a:rPr lang="en" sz="1400">
                <a:solidFill>
                  <a:srgbClr val="3F3F3F"/>
                </a:solidFill>
              </a:rPr>
              <a:t>Contribution to school and outside community</a:t>
            </a:r>
            <a:endParaRPr sz="1400">
              <a:solidFill>
                <a:srgbClr val="3F3F3F"/>
              </a:solidFill>
            </a:endParaRPr>
          </a:p>
          <a:p>
            <a:pPr marL="457200" lvl="0" indent="-317500" algn="l" rtl="0">
              <a:spcBef>
                <a:spcPts val="1000"/>
              </a:spcBef>
              <a:spcAft>
                <a:spcPts val="0"/>
              </a:spcAft>
              <a:buClr>
                <a:srgbClr val="3F3F3F"/>
              </a:buClr>
              <a:buSzPts val="1400"/>
              <a:buFont typeface="Sniglet"/>
              <a:buChar char="●"/>
            </a:pPr>
            <a:r>
              <a:rPr lang="en" sz="1400">
                <a:solidFill>
                  <a:srgbClr val="3F3F3F"/>
                </a:solidFill>
              </a:rPr>
              <a:t>Personal obstacles that you’ve overcome</a:t>
            </a:r>
            <a:endParaRPr sz="1400">
              <a:solidFill>
                <a:srgbClr val="3F3F3F"/>
              </a:solidFill>
            </a:endParaRPr>
          </a:p>
          <a:p>
            <a:pPr marL="457200" lvl="0" indent="-317500" algn="l" rtl="0">
              <a:spcBef>
                <a:spcPts val="1000"/>
              </a:spcBef>
              <a:spcAft>
                <a:spcPts val="0"/>
              </a:spcAft>
              <a:buClr>
                <a:srgbClr val="3F3F3F"/>
              </a:buClr>
              <a:buSzPts val="1400"/>
              <a:buFont typeface="Sniglet"/>
              <a:buChar char="●"/>
            </a:pPr>
            <a:r>
              <a:rPr lang="en" sz="1400">
                <a:solidFill>
                  <a:srgbClr val="3F3F3F"/>
                </a:solidFill>
              </a:rPr>
              <a:t>Exceptional circumstances or background</a:t>
            </a:r>
            <a:endParaRPr sz="1400">
              <a:solidFill>
                <a:srgbClr val="3F3F3F"/>
              </a:solidFill>
            </a:endParaRPr>
          </a:p>
          <a:p>
            <a:pPr marL="457200" lvl="0" indent="-317500" algn="l" rtl="0">
              <a:spcBef>
                <a:spcPts val="1000"/>
              </a:spcBef>
              <a:spcAft>
                <a:spcPts val="0"/>
              </a:spcAft>
              <a:buClr>
                <a:srgbClr val="3F3F3F"/>
              </a:buClr>
              <a:buSzPts val="1400"/>
              <a:buFont typeface="Sniglet"/>
              <a:buChar char="●"/>
            </a:pPr>
            <a:r>
              <a:rPr lang="en" sz="1400">
                <a:solidFill>
                  <a:srgbClr val="3F3F3F"/>
                </a:solidFill>
              </a:rPr>
              <a:t>Growth as a person throughout high school</a:t>
            </a:r>
            <a:endParaRPr sz="1400">
              <a:solidFill>
                <a:srgbClr val="3F3F3F"/>
              </a:solidFill>
            </a:endParaRPr>
          </a:p>
          <a:p>
            <a:pPr marL="457200" lvl="0" indent="-317500" algn="l" rtl="0">
              <a:spcBef>
                <a:spcPts val="1000"/>
              </a:spcBef>
              <a:spcAft>
                <a:spcPts val="1000"/>
              </a:spcAft>
              <a:buClr>
                <a:srgbClr val="3F3F3F"/>
              </a:buClr>
              <a:buSzPts val="1400"/>
              <a:buFont typeface="Roboto Light"/>
              <a:buChar char="●"/>
            </a:pPr>
            <a:r>
              <a:rPr lang="en" sz="1400">
                <a:solidFill>
                  <a:srgbClr val="3F3F3F"/>
                </a:solidFill>
              </a:rPr>
              <a:t>YOU AS A PERSON</a:t>
            </a:r>
            <a:r>
              <a:rPr lang="en" sz="1500"/>
              <a:t> </a:t>
            </a:r>
            <a:endParaRPr sz="1500"/>
          </a:p>
        </p:txBody>
      </p:sp>
      <p:sp>
        <p:nvSpPr>
          <p:cNvPr id="289" name="Google Shape;289;p37"/>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21</a:t>
            </a:fld>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94"/>
        <p:cNvGrpSpPr/>
        <p:nvPr/>
      </p:nvGrpSpPr>
      <p:grpSpPr>
        <a:xfrm>
          <a:off x="0" y="0"/>
          <a:ext cx="0" cy="0"/>
          <a:chOff x="0" y="0"/>
          <a:chExt cx="0" cy="0"/>
        </a:xfrm>
      </p:grpSpPr>
      <p:sp>
        <p:nvSpPr>
          <p:cNvPr id="295" name="Google Shape;295;p38"/>
          <p:cNvSpPr txBox="1">
            <a:spLocks noGrp="1"/>
          </p:cNvSpPr>
          <p:nvPr>
            <p:ph type="title"/>
          </p:nvPr>
        </p:nvSpPr>
        <p:spPr>
          <a:xfrm>
            <a:off x="-87600" y="374550"/>
            <a:ext cx="9319200" cy="9624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Font typeface="Libre Baskerville"/>
              <a:buNone/>
            </a:pPr>
            <a:r>
              <a:rPr lang="en" sz="2400">
                <a:latin typeface="Roboto Light"/>
                <a:ea typeface="Roboto Light"/>
                <a:cs typeface="Roboto Light"/>
                <a:sym typeface="Roboto Light"/>
              </a:rPr>
              <a:t>Requesting </a:t>
            </a:r>
            <a:r>
              <a:rPr lang="en" sz="2400" b="1"/>
              <a:t>Teacher</a:t>
            </a:r>
            <a:r>
              <a:rPr lang="en" sz="2400">
                <a:latin typeface="Roboto Light"/>
                <a:ea typeface="Roboto Light"/>
                <a:cs typeface="Roboto Light"/>
                <a:sym typeface="Roboto Light"/>
              </a:rPr>
              <a:t> Letter of Rec thru Naviance</a:t>
            </a:r>
            <a:endParaRPr sz="2400">
              <a:latin typeface="Roboto Light"/>
              <a:ea typeface="Roboto Light"/>
              <a:cs typeface="Roboto Light"/>
              <a:sym typeface="Roboto Light"/>
            </a:endParaRPr>
          </a:p>
          <a:p>
            <a:pPr marL="0" lvl="0" indent="0" algn="ctr" rtl="0">
              <a:spcBef>
                <a:spcPts val="0"/>
              </a:spcBef>
              <a:spcAft>
                <a:spcPts val="0"/>
              </a:spcAft>
              <a:buClr>
                <a:schemeClr val="lt1"/>
              </a:buClr>
              <a:buFont typeface="Libre Baskerville"/>
              <a:buNone/>
            </a:pPr>
            <a:r>
              <a:rPr lang="en" sz="2600">
                <a:latin typeface="Roboto Light"/>
                <a:ea typeface="Roboto Light"/>
                <a:cs typeface="Roboto Light"/>
                <a:sym typeface="Roboto Light"/>
              </a:rPr>
              <a:t>(</a:t>
            </a:r>
            <a:r>
              <a:rPr lang="en" sz="2600" i="1">
                <a:latin typeface="Roboto Light"/>
                <a:ea typeface="Roboto Light"/>
                <a:cs typeface="Roboto Light"/>
                <a:sym typeface="Roboto Light"/>
              </a:rPr>
              <a:t>Colleges</a:t>
            </a:r>
            <a:r>
              <a:rPr lang="en" sz="2600">
                <a:latin typeface="Roboto Light"/>
                <a:ea typeface="Roboto Light"/>
                <a:cs typeface="Roboto Light"/>
                <a:sym typeface="Roboto Light"/>
              </a:rPr>
              <a:t> Tab)</a:t>
            </a:r>
            <a:endParaRPr sz="2600">
              <a:latin typeface="Roboto Light"/>
              <a:ea typeface="Roboto Light"/>
              <a:cs typeface="Roboto Light"/>
              <a:sym typeface="Roboto Light"/>
            </a:endParaRPr>
          </a:p>
        </p:txBody>
      </p:sp>
      <p:pic>
        <p:nvPicPr>
          <p:cNvPr id="296" name="Google Shape;296;p38"/>
          <p:cNvPicPr preferRelativeResize="0"/>
          <p:nvPr/>
        </p:nvPicPr>
        <p:blipFill>
          <a:blip r:embed="rId3">
            <a:alphaModFix/>
          </a:blip>
          <a:stretch>
            <a:fillRect/>
          </a:stretch>
        </p:blipFill>
        <p:spPr>
          <a:xfrm>
            <a:off x="1035175" y="1284000"/>
            <a:ext cx="6911897" cy="2878248"/>
          </a:xfrm>
          <a:prstGeom prst="rect">
            <a:avLst/>
          </a:prstGeom>
          <a:noFill/>
          <a:ln>
            <a:noFill/>
          </a:ln>
        </p:spPr>
      </p:pic>
      <p:sp>
        <p:nvSpPr>
          <p:cNvPr id="297" name="Google Shape;297;p38"/>
          <p:cNvSpPr/>
          <p:nvPr/>
        </p:nvSpPr>
        <p:spPr>
          <a:xfrm>
            <a:off x="370825" y="3707925"/>
            <a:ext cx="1252800" cy="329700"/>
          </a:xfrm>
          <a:prstGeom prst="rightArrow">
            <a:avLst>
              <a:gd name="adj1" fmla="val 50000"/>
              <a:gd name="adj2" fmla="val 50000"/>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8" name="Google Shape;298;p38"/>
          <p:cNvSpPr/>
          <p:nvPr/>
        </p:nvSpPr>
        <p:spPr>
          <a:xfrm>
            <a:off x="1688300" y="3754575"/>
            <a:ext cx="1305600" cy="236400"/>
          </a:xfrm>
          <a:prstGeom prst="roundRect">
            <a:avLst>
              <a:gd name="adj" fmla="val 16667"/>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39"/>
          <p:cNvSpPr txBox="1">
            <a:spLocks noGrp="1"/>
          </p:cNvSpPr>
          <p:nvPr>
            <p:ph type="title"/>
          </p:nvPr>
        </p:nvSpPr>
        <p:spPr>
          <a:xfrm>
            <a:off x="0" y="627125"/>
            <a:ext cx="9144000" cy="537300"/>
          </a:xfrm>
          <a:prstGeom prst="rect">
            <a:avLst/>
          </a:prstGeom>
          <a:noFill/>
          <a:ln>
            <a:noFill/>
          </a:ln>
        </p:spPr>
        <p:txBody>
          <a:bodyPr spcFirstLastPara="1" wrap="square" lIns="91425" tIns="45700" rIns="91425" bIns="45700" anchor="ctr" anchorCtr="0">
            <a:noAutofit/>
          </a:bodyPr>
          <a:lstStyle/>
          <a:p>
            <a:pPr marL="0" lvl="0" indent="0" algn="ctr" rtl="0">
              <a:spcBef>
                <a:spcPts val="0"/>
              </a:spcBef>
              <a:spcAft>
                <a:spcPts val="0"/>
              </a:spcAft>
              <a:buClr>
                <a:schemeClr val="lt1"/>
              </a:buClr>
              <a:buFont typeface="Libre Baskerville"/>
              <a:buNone/>
            </a:pPr>
            <a:r>
              <a:rPr lang="en" sz="2400">
                <a:latin typeface="Roboto Light"/>
                <a:ea typeface="Roboto Light"/>
                <a:cs typeface="Roboto Light"/>
                <a:sym typeface="Roboto Light"/>
              </a:rPr>
              <a:t>Requesting </a:t>
            </a:r>
            <a:r>
              <a:rPr lang="en" sz="2400" b="1"/>
              <a:t>Teacher</a:t>
            </a:r>
            <a:r>
              <a:rPr lang="en" sz="2400">
                <a:latin typeface="Roboto Light"/>
                <a:ea typeface="Roboto Light"/>
                <a:cs typeface="Roboto Light"/>
                <a:sym typeface="Roboto Light"/>
              </a:rPr>
              <a:t> letter of Rec thru Naviance</a:t>
            </a:r>
            <a:endParaRPr sz="2400">
              <a:latin typeface="Roboto Light"/>
              <a:ea typeface="Roboto Light"/>
              <a:cs typeface="Roboto Light"/>
              <a:sym typeface="Roboto Light"/>
            </a:endParaRPr>
          </a:p>
          <a:p>
            <a:pPr marL="0" lvl="0" indent="0" algn="ctr" rtl="0">
              <a:spcBef>
                <a:spcPts val="0"/>
              </a:spcBef>
              <a:spcAft>
                <a:spcPts val="0"/>
              </a:spcAft>
              <a:buClr>
                <a:schemeClr val="lt1"/>
              </a:buClr>
              <a:buFont typeface="Libre Baskerville"/>
              <a:buNone/>
            </a:pPr>
            <a:r>
              <a:rPr lang="en" sz="2600">
                <a:latin typeface="Roboto Light"/>
                <a:ea typeface="Roboto Light"/>
                <a:cs typeface="Roboto Light"/>
                <a:sym typeface="Roboto Light"/>
              </a:rPr>
              <a:t>(</a:t>
            </a:r>
            <a:r>
              <a:rPr lang="en" sz="2600" i="1">
                <a:latin typeface="Roboto Light"/>
                <a:ea typeface="Roboto Light"/>
                <a:cs typeface="Roboto Light"/>
                <a:sym typeface="Roboto Light"/>
              </a:rPr>
              <a:t>Colleges</a:t>
            </a:r>
            <a:r>
              <a:rPr lang="en" sz="2600">
                <a:latin typeface="Roboto Light"/>
                <a:ea typeface="Roboto Light"/>
                <a:cs typeface="Roboto Light"/>
                <a:sym typeface="Roboto Light"/>
              </a:rPr>
              <a:t> Tab)</a:t>
            </a:r>
            <a:endParaRPr sz="3800">
              <a:latin typeface="Roboto Light"/>
              <a:ea typeface="Roboto Light"/>
              <a:cs typeface="Roboto Light"/>
              <a:sym typeface="Roboto Light"/>
            </a:endParaRPr>
          </a:p>
        </p:txBody>
      </p:sp>
      <p:pic>
        <p:nvPicPr>
          <p:cNvPr id="305" name="Google Shape;305;p39"/>
          <p:cNvPicPr preferRelativeResize="0"/>
          <p:nvPr/>
        </p:nvPicPr>
        <p:blipFill>
          <a:blip r:embed="rId3">
            <a:alphaModFix/>
          </a:blip>
          <a:stretch>
            <a:fillRect/>
          </a:stretch>
        </p:blipFill>
        <p:spPr>
          <a:xfrm>
            <a:off x="1392825" y="1298375"/>
            <a:ext cx="6358102" cy="2667374"/>
          </a:xfrm>
          <a:prstGeom prst="rect">
            <a:avLst/>
          </a:prstGeom>
          <a:noFill/>
          <a:ln w="9525" cap="flat" cmpd="sng">
            <a:solidFill>
              <a:srgbClr val="000000"/>
            </a:solidFill>
            <a:prstDash val="solid"/>
            <a:round/>
            <a:headEnd type="none" w="sm" len="sm"/>
            <a:tailEnd type="none" w="sm" len="sm"/>
          </a:ln>
        </p:spPr>
      </p:pic>
      <p:sp>
        <p:nvSpPr>
          <p:cNvPr id="306" name="Google Shape;306;p39"/>
          <p:cNvSpPr/>
          <p:nvPr/>
        </p:nvSpPr>
        <p:spPr>
          <a:xfrm>
            <a:off x="6057625" y="2057450"/>
            <a:ext cx="1119300" cy="5373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7" name="Google Shape;307;p39"/>
          <p:cNvSpPr/>
          <p:nvPr/>
        </p:nvSpPr>
        <p:spPr>
          <a:xfrm>
            <a:off x="6112350" y="3023175"/>
            <a:ext cx="1119300" cy="537300"/>
          </a:xfrm>
          <a:prstGeom prst="ellipse">
            <a:avLst/>
          </a:prstGeom>
          <a:noFill/>
          <a:ln w="28575" cap="flat" cmpd="sng">
            <a:solidFill>
              <a:srgbClr val="FF0000"/>
            </a:solidFill>
            <a:prstDash val="solid"/>
            <a:round/>
            <a:headEnd type="none" w="sm" len="sm"/>
            <a:tailEnd type="none" w="sm" len="sm"/>
          </a:ln>
          <a:effectLst>
            <a:outerShdw blurRad="57150" dist="19050" dir="5400000" algn="bl" rotWithShape="0">
              <a:srgbClr val="000000">
                <a:alpha val="50000"/>
              </a:srgbClr>
            </a:outerShdw>
          </a:effectLst>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08" name="Google Shape;308;p39"/>
          <p:cNvSpPr txBox="1"/>
          <p:nvPr/>
        </p:nvSpPr>
        <p:spPr>
          <a:xfrm>
            <a:off x="979675" y="3905600"/>
            <a:ext cx="7184400" cy="350400"/>
          </a:xfrm>
          <a:prstGeom prst="rect">
            <a:avLst/>
          </a:prstGeom>
          <a:noFill/>
          <a:ln>
            <a:noFill/>
          </a:ln>
        </p:spPr>
        <p:txBody>
          <a:bodyPr spcFirstLastPara="1" wrap="square" lIns="91425" tIns="91425" rIns="91425" bIns="91425" anchor="t" anchorCtr="0">
            <a:noAutofit/>
          </a:bodyPr>
          <a:lstStyle/>
          <a:p>
            <a:pPr marL="457200" lvl="0" indent="0" algn="ctr" rtl="0">
              <a:spcBef>
                <a:spcPts val="0"/>
              </a:spcBef>
              <a:spcAft>
                <a:spcPts val="0"/>
              </a:spcAft>
              <a:buNone/>
            </a:pPr>
            <a:endParaRPr b="1">
              <a:latin typeface="Roboto"/>
              <a:ea typeface="Roboto"/>
              <a:cs typeface="Roboto"/>
              <a:sym typeface="Roboto"/>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12"/>
        <p:cNvGrpSpPr/>
        <p:nvPr/>
      </p:nvGrpSpPr>
      <p:grpSpPr>
        <a:xfrm>
          <a:off x="0" y="0"/>
          <a:ext cx="0" cy="0"/>
          <a:chOff x="0" y="0"/>
          <a:chExt cx="0" cy="0"/>
        </a:xfrm>
      </p:grpSpPr>
      <p:sp>
        <p:nvSpPr>
          <p:cNvPr id="313" name="Google Shape;313;p40"/>
          <p:cNvSpPr txBox="1">
            <a:spLocks noGrp="1"/>
          </p:cNvSpPr>
          <p:nvPr>
            <p:ph type="title"/>
          </p:nvPr>
        </p:nvSpPr>
        <p:spPr>
          <a:xfrm>
            <a:off x="1388100" y="52635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Sniglet"/>
                <a:ea typeface="Sniglet"/>
                <a:cs typeface="Sniglet"/>
                <a:sym typeface="Sniglet"/>
              </a:rPr>
              <a:t>Step 4: Complete and submit your “Counselor Brag Sheet” in Schoology</a:t>
            </a:r>
            <a:endParaRPr b="0">
              <a:latin typeface="Sniglet"/>
              <a:ea typeface="Sniglet"/>
              <a:cs typeface="Sniglet"/>
              <a:sym typeface="Sniglet"/>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41"/>
          <p:cNvSpPr txBox="1">
            <a:spLocks noGrp="1"/>
          </p:cNvSpPr>
          <p:nvPr>
            <p:ph type="title"/>
          </p:nvPr>
        </p:nvSpPr>
        <p:spPr>
          <a:xfrm>
            <a:off x="599213" y="340369"/>
            <a:ext cx="911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the “Counselor Brag Sheet” in Schoology</a:t>
            </a:r>
            <a:endParaRPr/>
          </a:p>
        </p:txBody>
      </p:sp>
      <p:pic>
        <p:nvPicPr>
          <p:cNvPr id="319" name="Google Shape;319;p41"/>
          <p:cNvPicPr preferRelativeResize="0"/>
          <p:nvPr/>
        </p:nvPicPr>
        <p:blipFill>
          <a:blip r:embed="rId3">
            <a:alphaModFix/>
          </a:blip>
          <a:stretch>
            <a:fillRect/>
          </a:stretch>
        </p:blipFill>
        <p:spPr>
          <a:xfrm>
            <a:off x="1425813" y="1191963"/>
            <a:ext cx="6292376" cy="2759575"/>
          </a:xfrm>
          <a:prstGeom prst="rect">
            <a:avLst/>
          </a:prstGeom>
          <a:noFill/>
          <a:ln>
            <a:noFill/>
          </a:ln>
        </p:spPr>
      </p:pic>
      <p:sp>
        <p:nvSpPr>
          <p:cNvPr id="320" name="Google Shape;320;p41"/>
          <p:cNvSpPr/>
          <p:nvPr/>
        </p:nvSpPr>
        <p:spPr>
          <a:xfrm>
            <a:off x="1806000" y="3337500"/>
            <a:ext cx="852600" cy="1734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324"/>
        <p:cNvGrpSpPr/>
        <p:nvPr/>
      </p:nvGrpSpPr>
      <p:grpSpPr>
        <a:xfrm>
          <a:off x="0" y="0"/>
          <a:ext cx="0" cy="0"/>
          <a:chOff x="0" y="0"/>
          <a:chExt cx="0" cy="0"/>
        </a:xfrm>
      </p:grpSpPr>
      <p:sp>
        <p:nvSpPr>
          <p:cNvPr id="325" name="Google Shape;325;p42"/>
          <p:cNvSpPr txBox="1">
            <a:spLocks noGrp="1"/>
          </p:cNvSpPr>
          <p:nvPr>
            <p:ph type="title"/>
          </p:nvPr>
        </p:nvSpPr>
        <p:spPr>
          <a:xfrm>
            <a:off x="599213" y="340369"/>
            <a:ext cx="91101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Finding the“ Parent Brag Sheet” in Schoology</a:t>
            </a:r>
            <a:endParaRPr/>
          </a:p>
        </p:txBody>
      </p:sp>
      <p:pic>
        <p:nvPicPr>
          <p:cNvPr id="326" name="Google Shape;326;p42"/>
          <p:cNvPicPr preferRelativeResize="0"/>
          <p:nvPr/>
        </p:nvPicPr>
        <p:blipFill>
          <a:blip r:embed="rId3">
            <a:alphaModFix/>
          </a:blip>
          <a:stretch>
            <a:fillRect/>
          </a:stretch>
        </p:blipFill>
        <p:spPr>
          <a:xfrm>
            <a:off x="1431400" y="1194400"/>
            <a:ext cx="6281199" cy="2754675"/>
          </a:xfrm>
          <a:prstGeom prst="rect">
            <a:avLst/>
          </a:prstGeom>
          <a:noFill/>
          <a:ln>
            <a:noFill/>
          </a:ln>
        </p:spPr>
      </p:pic>
      <p:sp>
        <p:nvSpPr>
          <p:cNvPr id="327" name="Google Shape;327;p42"/>
          <p:cNvSpPr/>
          <p:nvPr/>
        </p:nvSpPr>
        <p:spPr>
          <a:xfrm>
            <a:off x="2022725" y="3648125"/>
            <a:ext cx="671700" cy="231300"/>
          </a:xfrm>
          <a:prstGeom prst="rightArrow">
            <a:avLst>
              <a:gd name="adj1" fmla="val 50000"/>
              <a:gd name="adj2" fmla="val 50000"/>
            </a:avLst>
          </a:prstGeom>
          <a:solidFill>
            <a:srgbClr val="FFFF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Google Shape;332;p43"/>
          <p:cNvSpPr txBox="1">
            <a:spLocks noGrp="1"/>
          </p:cNvSpPr>
          <p:nvPr>
            <p:ph type="title"/>
          </p:nvPr>
        </p:nvSpPr>
        <p:spPr>
          <a:xfrm>
            <a:off x="1388100" y="464300"/>
            <a:ext cx="6367800" cy="4090800"/>
          </a:xfrm>
          <a:prstGeom prst="rect">
            <a:avLst/>
          </a:prstGeom>
        </p:spPr>
        <p:txBody>
          <a:bodyPr spcFirstLastPara="1" wrap="square" lIns="91425" tIns="91425" rIns="91425" bIns="91425" anchor="ctr" anchorCtr="0">
            <a:noAutofit/>
          </a:bodyPr>
          <a:lstStyle/>
          <a:p>
            <a:pPr marL="0" lvl="0" indent="0" algn="l" rtl="0">
              <a:spcBef>
                <a:spcPts val="0"/>
              </a:spcBef>
              <a:spcAft>
                <a:spcPts val="0"/>
              </a:spcAft>
              <a:buNone/>
            </a:pPr>
            <a:r>
              <a:rPr lang="en" b="0">
                <a:latin typeface="Sniglet"/>
                <a:ea typeface="Sniglet"/>
                <a:cs typeface="Sniglet"/>
                <a:sym typeface="Sniglet"/>
              </a:rPr>
              <a:t>Step 5: Make sure you complete steps #1-4 by your FHS deadlines</a:t>
            </a:r>
            <a:endParaRPr b="0">
              <a:latin typeface="Sniglet"/>
              <a:ea typeface="Sniglet"/>
              <a:cs typeface="Sniglet"/>
              <a:sym typeface="Sniglet"/>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336"/>
        <p:cNvGrpSpPr/>
        <p:nvPr/>
      </p:nvGrpSpPr>
      <p:grpSpPr>
        <a:xfrm>
          <a:off x="0" y="0"/>
          <a:ext cx="0" cy="0"/>
          <a:chOff x="0" y="0"/>
          <a:chExt cx="0" cy="0"/>
        </a:xfrm>
      </p:grpSpPr>
      <p:sp>
        <p:nvSpPr>
          <p:cNvPr id="337" name="Google Shape;337;p44"/>
          <p:cNvSpPr/>
          <p:nvPr/>
        </p:nvSpPr>
        <p:spPr>
          <a:xfrm>
            <a:off x="2848625" y="2336531"/>
            <a:ext cx="594300" cy="369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38" name="Google Shape;338;p44"/>
          <p:cNvGrpSpPr/>
          <p:nvPr/>
        </p:nvGrpSpPr>
        <p:grpSpPr>
          <a:xfrm>
            <a:off x="3715400" y="1950300"/>
            <a:ext cx="1713200" cy="2075650"/>
            <a:chOff x="5257088" y="1871675"/>
            <a:chExt cx="1713200" cy="2075650"/>
          </a:xfrm>
        </p:grpSpPr>
        <p:sp>
          <p:nvSpPr>
            <p:cNvPr id="339" name="Google Shape;339;p44"/>
            <p:cNvSpPr/>
            <p:nvPr/>
          </p:nvSpPr>
          <p:spPr>
            <a:xfrm>
              <a:off x="5807663" y="1871675"/>
              <a:ext cx="594300" cy="5943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0" name="Google Shape;340;p44"/>
            <p:cNvSpPr txBox="1"/>
            <p:nvPr/>
          </p:nvSpPr>
          <p:spPr>
            <a:xfrm>
              <a:off x="5257088" y="2766750"/>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latin typeface="Roboto"/>
                  <a:ea typeface="Roboto"/>
                  <a:cs typeface="Roboto"/>
                  <a:sym typeface="Roboto"/>
                </a:rPr>
                <a:t>FHS Early Admissions Deadline #1</a:t>
              </a:r>
              <a:endParaRPr sz="1000" b="1">
                <a:latin typeface="Roboto"/>
                <a:ea typeface="Roboto"/>
                <a:cs typeface="Roboto"/>
                <a:sym typeface="Roboto"/>
              </a:endParaRPr>
            </a:p>
          </p:txBody>
        </p:sp>
        <p:sp>
          <p:nvSpPr>
            <p:cNvPr id="341" name="Google Shape;341;p44"/>
            <p:cNvSpPr txBox="1"/>
            <p:nvPr/>
          </p:nvSpPr>
          <p:spPr>
            <a:xfrm>
              <a:off x="5261188" y="3131325"/>
              <a:ext cx="1709100" cy="8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Calibri"/>
                  <a:ea typeface="Calibri"/>
                  <a:cs typeface="Calibri"/>
                  <a:sym typeface="Calibri"/>
                </a:rPr>
                <a:t>College Application Due </a:t>
              </a: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sz="1200" b="1" i="1" u="sng">
                  <a:solidFill>
                    <a:schemeClr val="dk1"/>
                  </a:solidFill>
                  <a:latin typeface="Calibri"/>
                  <a:ea typeface="Calibri"/>
                  <a:cs typeface="Calibri"/>
                  <a:sym typeface="Calibri"/>
                </a:rPr>
                <a:t>On or before Nov 1 </a:t>
              </a:r>
              <a:endParaRPr sz="1200" b="1" i="1" u="sng">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Clr>
                  <a:schemeClr val="dk1"/>
                </a:buClr>
                <a:buSzPts val="1100"/>
                <a:buFont typeface="Arial"/>
                <a:buNone/>
              </a:pPr>
              <a:endParaRPr sz="800">
                <a:latin typeface="Roboto"/>
                <a:ea typeface="Roboto"/>
                <a:cs typeface="Roboto"/>
                <a:sym typeface="Roboto"/>
              </a:endParaRPr>
            </a:p>
          </p:txBody>
        </p:sp>
        <p:sp>
          <p:nvSpPr>
            <p:cNvPr id="342" name="Google Shape;342;p44"/>
            <p:cNvSpPr txBox="1"/>
            <p:nvPr/>
          </p:nvSpPr>
          <p:spPr>
            <a:xfrm>
              <a:off x="5768201" y="1973038"/>
              <a:ext cx="6732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400" b="1">
                  <a:latin typeface="Roboto"/>
                  <a:ea typeface="Roboto"/>
                  <a:cs typeface="Roboto"/>
                  <a:sym typeface="Roboto"/>
                </a:rPr>
                <a:t>9/</a:t>
              </a:r>
              <a:r>
                <a:rPr lang="en" b="1">
                  <a:latin typeface="Roboto"/>
                  <a:ea typeface="Roboto"/>
                  <a:cs typeface="Roboto"/>
                  <a:sym typeface="Roboto"/>
                </a:rPr>
                <a:t>8</a:t>
              </a:r>
              <a:endParaRPr sz="1400" b="1">
                <a:latin typeface="Roboto"/>
                <a:ea typeface="Roboto"/>
                <a:cs typeface="Roboto"/>
                <a:sym typeface="Roboto"/>
              </a:endParaRPr>
            </a:p>
          </p:txBody>
        </p:sp>
      </p:grpSp>
      <p:sp>
        <p:nvSpPr>
          <p:cNvPr id="343" name="Google Shape;343;p44"/>
          <p:cNvSpPr txBox="1"/>
          <p:nvPr/>
        </p:nvSpPr>
        <p:spPr>
          <a:xfrm>
            <a:off x="1629950" y="790175"/>
            <a:ext cx="6005400" cy="6525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solidFill>
                  <a:srgbClr val="2A95B7"/>
                </a:solidFill>
                <a:latin typeface="Sniglet"/>
                <a:ea typeface="Sniglet"/>
                <a:cs typeface="Sniglet"/>
                <a:sym typeface="Sniglet"/>
              </a:rPr>
              <a:t>FHS Student Deadlines</a:t>
            </a:r>
            <a:endParaRPr sz="3000">
              <a:solidFill>
                <a:srgbClr val="2A95B7"/>
              </a:solidFill>
              <a:latin typeface="Sniglet"/>
              <a:ea typeface="Sniglet"/>
              <a:cs typeface="Sniglet"/>
              <a:sym typeface="Sniglet"/>
            </a:endParaRPr>
          </a:p>
        </p:txBody>
      </p:sp>
      <p:grpSp>
        <p:nvGrpSpPr>
          <p:cNvPr id="344" name="Google Shape;344;p44"/>
          <p:cNvGrpSpPr/>
          <p:nvPr/>
        </p:nvGrpSpPr>
        <p:grpSpPr>
          <a:xfrm>
            <a:off x="1093625" y="1965788"/>
            <a:ext cx="1755000" cy="2044675"/>
            <a:chOff x="571525" y="1957150"/>
            <a:chExt cx="1755000" cy="2044675"/>
          </a:xfrm>
        </p:grpSpPr>
        <p:sp>
          <p:nvSpPr>
            <p:cNvPr id="345" name="Google Shape;345;p44"/>
            <p:cNvSpPr/>
            <p:nvPr/>
          </p:nvSpPr>
          <p:spPr>
            <a:xfrm>
              <a:off x="1151886" y="1957150"/>
              <a:ext cx="594300" cy="5943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46" name="Google Shape;346;p44"/>
            <p:cNvSpPr txBox="1"/>
            <p:nvPr/>
          </p:nvSpPr>
          <p:spPr>
            <a:xfrm>
              <a:off x="1113494" y="2050663"/>
              <a:ext cx="6711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b="1">
                  <a:highlight>
                    <a:schemeClr val="lt1"/>
                  </a:highlight>
                  <a:latin typeface="Roboto"/>
                  <a:ea typeface="Roboto"/>
                  <a:cs typeface="Roboto"/>
                  <a:sym typeface="Roboto"/>
                </a:rPr>
                <a:t>8/30</a:t>
              </a:r>
              <a:endParaRPr sz="1400" b="1">
                <a:highlight>
                  <a:schemeClr val="lt1"/>
                </a:highlight>
                <a:latin typeface="Roboto"/>
                <a:ea typeface="Roboto"/>
                <a:cs typeface="Roboto"/>
                <a:sym typeface="Roboto"/>
              </a:endParaRPr>
            </a:p>
          </p:txBody>
        </p:sp>
        <p:sp>
          <p:nvSpPr>
            <p:cNvPr id="347" name="Google Shape;347;p44"/>
            <p:cNvSpPr txBox="1"/>
            <p:nvPr/>
          </p:nvSpPr>
          <p:spPr>
            <a:xfrm>
              <a:off x="594488" y="2660925"/>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latin typeface="Roboto"/>
                  <a:ea typeface="Roboto"/>
                  <a:cs typeface="Roboto"/>
                  <a:sym typeface="Roboto"/>
                </a:rPr>
                <a:t>Informational Workshop</a:t>
              </a:r>
              <a:endParaRPr sz="1000" b="1">
                <a:latin typeface="Roboto"/>
                <a:ea typeface="Roboto"/>
                <a:cs typeface="Roboto"/>
                <a:sym typeface="Roboto"/>
              </a:endParaRPr>
            </a:p>
          </p:txBody>
        </p:sp>
        <p:sp>
          <p:nvSpPr>
            <p:cNvPr id="348" name="Google Shape;348;p44"/>
            <p:cNvSpPr txBox="1"/>
            <p:nvPr/>
          </p:nvSpPr>
          <p:spPr>
            <a:xfrm>
              <a:off x="571525" y="3117725"/>
              <a:ext cx="1755000" cy="8841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800">
                  <a:solidFill>
                    <a:schemeClr val="dk1"/>
                  </a:solidFill>
                  <a:latin typeface="Roboto"/>
                  <a:ea typeface="Roboto"/>
                  <a:cs typeface="Roboto"/>
                  <a:sym typeface="Roboto"/>
                </a:rPr>
                <a:t>Learn about the process for applying to private and/or  out-of-state institutions and review the required documents to complete the process.</a:t>
              </a:r>
              <a:endParaRPr sz="800">
                <a:latin typeface="Roboto"/>
                <a:ea typeface="Roboto"/>
                <a:cs typeface="Roboto"/>
                <a:sym typeface="Roboto"/>
              </a:endParaRPr>
            </a:p>
          </p:txBody>
        </p:sp>
      </p:grpSp>
      <p:sp>
        <p:nvSpPr>
          <p:cNvPr id="349" name="Google Shape;349;p44"/>
          <p:cNvSpPr/>
          <p:nvPr/>
        </p:nvSpPr>
        <p:spPr>
          <a:xfrm>
            <a:off x="5527088" y="2336525"/>
            <a:ext cx="594300" cy="36900"/>
          </a:xfrm>
          <a:prstGeom prst="roundRect">
            <a:avLst>
              <a:gd name="adj" fmla="val 50000"/>
            </a:avLst>
          </a:prstGeom>
          <a:solidFill>
            <a:srgbClr val="000000"/>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350" name="Google Shape;350;p44"/>
          <p:cNvGrpSpPr/>
          <p:nvPr/>
        </p:nvGrpSpPr>
        <p:grpSpPr>
          <a:xfrm>
            <a:off x="6017088" y="1984275"/>
            <a:ext cx="1709113" cy="2041675"/>
            <a:chOff x="5044925" y="1724500"/>
            <a:chExt cx="1709113" cy="2041675"/>
          </a:xfrm>
        </p:grpSpPr>
        <p:sp>
          <p:nvSpPr>
            <p:cNvPr id="351" name="Google Shape;351;p44"/>
            <p:cNvSpPr/>
            <p:nvPr/>
          </p:nvSpPr>
          <p:spPr>
            <a:xfrm>
              <a:off x="5584663" y="1724500"/>
              <a:ext cx="594300" cy="594300"/>
            </a:xfrm>
            <a:prstGeom prst="ellipse">
              <a:avLst/>
            </a:prstGeom>
            <a:noFill/>
            <a:ln w="38100" cap="flat" cmpd="sng">
              <a:solidFill>
                <a:srgbClr val="000000"/>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52" name="Google Shape;352;p44"/>
            <p:cNvSpPr txBox="1"/>
            <p:nvPr/>
          </p:nvSpPr>
          <p:spPr>
            <a:xfrm>
              <a:off x="5044938" y="2597400"/>
              <a:ext cx="1709100" cy="446400"/>
            </a:xfrm>
            <a:prstGeom prst="rect">
              <a:avLst/>
            </a:prstGeom>
            <a:noFill/>
            <a:ln>
              <a:noFill/>
            </a:ln>
          </p:spPr>
          <p:txBody>
            <a:bodyPr spcFirstLastPara="1" wrap="square" lIns="91425" tIns="91425" rIns="91425" bIns="91425" anchor="b" anchorCtr="0">
              <a:noAutofit/>
            </a:bodyPr>
            <a:lstStyle/>
            <a:p>
              <a:pPr marL="0" lvl="0" indent="0" algn="ctr" rtl="0">
                <a:lnSpc>
                  <a:spcPct val="115000"/>
                </a:lnSpc>
                <a:spcBef>
                  <a:spcPts val="0"/>
                </a:spcBef>
                <a:spcAft>
                  <a:spcPts val="0"/>
                </a:spcAft>
                <a:buNone/>
              </a:pPr>
              <a:r>
                <a:rPr lang="en" sz="1000" b="1">
                  <a:latin typeface="Roboto"/>
                  <a:ea typeface="Roboto"/>
                  <a:cs typeface="Roboto"/>
                  <a:sym typeface="Roboto"/>
                </a:rPr>
                <a:t>FHS Regular Admissions Deadline #2</a:t>
              </a:r>
              <a:endParaRPr sz="1000" b="1">
                <a:latin typeface="Roboto"/>
                <a:ea typeface="Roboto"/>
                <a:cs typeface="Roboto"/>
                <a:sym typeface="Roboto"/>
              </a:endParaRPr>
            </a:p>
          </p:txBody>
        </p:sp>
        <p:sp>
          <p:nvSpPr>
            <p:cNvPr id="353" name="Google Shape;353;p44"/>
            <p:cNvSpPr txBox="1"/>
            <p:nvPr/>
          </p:nvSpPr>
          <p:spPr>
            <a:xfrm>
              <a:off x="5044925" y="2950175"/>
              <a:ext cx="1709100" cy="8160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1200">
                  <a:solidFill>
                    <a:schemeClr val="dk1"/>
                  </a:solidFill>
                  <a:latin typeface="Calibri"/>
                  <a:ea typeface="Calibri"/>
                  <a:cs typeface="Calibri"/>
                  <a:sym typeface="Calibri"/>
                </a:rPr>
                <a:t>College Application Due</a:t>
              </a:r>
              <a:endParaRPr sz="1200">
                <a:solidFill>
                  <a:schemeClr val="dk1"/>
                </a:solidFill>
                <a:latin typeface="Calibri"/>
                <a:ea typeface="Calibri"/>
                <a:cs typeface="Calibri"/>
                <a:sym typeface="Calibri"/>
              </a:endParaRPr>
            </a:p>
            <a:p>
              <a:pPr marL="0" lvl="0" indent="0" algn="ctr" rtl="0">
                <a:spcBef>
                  <a:spcPts val="0"/>
                </a:spcBef>
                <a:spcAft>
                  <a:spcPts val="0"/>
                </a:spcAft>
                <a:buNone/>
              </a:pPr>
              <a:r>
                <a:rPr lang="en" sz="1200" b="1" i="1" u="sng">
                  <a:solidFill>
                    <a:schemeClr val="dk1"/>
                  </a:solidFill>
                  <a:latin typeface="Calibri"/>
                  <a:ea typeface="Calibri"/>
                  <a:cs typeface="Calibri"/>
                  <a:sym typeface="Calibri"/>
                </a:rPr>
                <a:t>Between Nov 2 - Later </a:t>
              </a:r>
              <a:endParaRPr sz="1200" b="1" i="1" u="sng">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1200" b="1">
                <a:solidFill>
                  <a:schemeClr val="dk1"/>
                </a:solidFill>
                <a:latin typeface="Calibri"/>
                <a:ea typeface="Calibri"/>
                <a:cs typeface="Calibri"/>
                <a:sym typeface="Calibri"/>
              </a:endParaRPr>
            </a:p>
            <a:p>
              <a:pPr marL="0" lvl="0" indent="0" algn="l" rtl="0">
                <a:spcBef>
                  <a:spcPts val="0"/>
                </a:spcBef>
                <a:spcAft>
                  <a:spcPts val="0"/>
                </a:spcAft>
                <a:buNone/>
              </a:pPr>
              <a:endParaRPr sz="800">
                <a:latin typeface="Roboto"/>
                <a:ea typeface="Roboto"/>
                <a:cs typeface="Roboto"/>
                <a:sym typeface="Roboto"/>
              </a:endParaRPr>
            </a:p>
          </p:txBody>
        </p:sp>
        <p:sp>
          <p:nvSpPr>
            <p:cNvPr id="354" name="Google Shape;354;p44"/>
            <p:cNvSpPr txBox="1"/>
            <p:nvPr/>
          </p:nvSpPr>
          <p:spPr>
            <a:xfrm>
              <a:off x="5545201" y="1797663"/>
              <a:ext cx="673200" cy="321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1400" b="1">
                  <a:latin typeface="Roboto"/>
                  <a:ea typeface="Roboto"/>
                  <a:cs typeface="Roboto"/>
                  <a:sym typeface="Roboto"/>
                </a:rPr>
                <a:t>9/</a:t>
              </a:r>
              <a:r>
                <a:rPr lang="en" b="1">
                  <a:latin typeface="Roboto"/>
                  <a:ea typeface="Roboto"/>
                  <a:cs typeface="Roboto"/>
                  <a:sym typeface="Roboto"/>
                </a:rPr>
                <a:t>29</a:t>
              </a:r>
              <a:endParaRPr sz="1400" b="1">
                <a:latin typeface="Roboto"/>
                <a:ea typeface="Roboto"/>
                <a:cs typeface="Roboto"/>
                <a:sym typeface="Roboto"/>
              </a:endParaRPr>
            </a:p>
          </p:txBody>
        </p:sp>
      </p:grpSp>
      <p:sp>
        <p:nvSpPr>
          <p:cNvPr id="355" name="Google Shape;355;p44"/>
          <p:cNvSpPr txBox="1"/>
          <p:nvPr/>
        </p:nvSpPr>
        <p:spPr>
          <a:xfrm>
            <a:off x="3072000" y="3853875"/>
            <a:ext cx="3000000" cy="3000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None/>
            </a:pPr>
            <a:r>
              <a:rPr lang="en" sz="800" b="1">
                <a:solidFill>
                  <a:schemeClr val="dk1"/>
                </a:solidFill>
                <a:latin typeface="Roboto"/>
                <a:ea typeface="Roboto"/>
                <a:cs typeface="Roboto"/>
                <a:sym typeface="Roboto"/>
              </a:rPr>
              <a:t>All forms must be submitted in Schoology no later than the dates provided. </a:t>
            </a:r>
            <a:r>
              <a:rPr lang="en" sz="800">
                <a:solidFill>
                  <a:schemeClr val="dk1"/>
                </a:solidFill>
                <a:latin typeface="Roboto"/>
                <a:ea typeface="Roboto"/>
                <a:cs typeface="Roboto"/>
                <a:sym typeface="Roboto"/>
              </a:rPr>
              <a:t>Failure to meet deadlines may result in a delay in the submission of your letters of recommendation. </a:t>
            </a:r>
            <a:endParaRPr sz="14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59"/>
        <p:cNvGrpSpPr/>
        <p:nvPr/>
      </p:nvGrpSpPr>
      <p:grpSpPr>
        <a:xfrm>
          <a:off x="0" y="0"/>
          <a:ext cx="0" cy="0"/>
          <a:chOff x="0" y="0"/>
          <a:chExt cx="0" cy="0"/>
        </a:xfrm>
      </p:grpSpPr>
      <p:sp>
        <p:nvSpPr>
          <p:cNvPr id="360" name="Google Shape;360;p45"/>
          <p:cNvSpPr txBox="1">
            <a:spLocks noGrp="1"/>
          </p:cNvSpPr>
          <p:nvPr>
            <p:ph type="title"/>
          </p:nvPr>
        </p:nvSpPr>
        <p:spPr>
          <a:xfrm>
            <a:off x="984775" y="600850"/>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4500"/>
              <a:t>IMPORTANT:</a:t>
            </a:r>
            <a:endParaRPr sz="4500"/>
          </a:p>
        </p:txBody>
      </p:sp>
      <p:sp>
        <p:nvSpPr>
          <p:cNvPr id="361" name="Google Shape;361;p45"/>
          <p:cNvSpPr txBox="1">
            <a:spLocks noGrp="1"/>
          </p:cNvSpPr>
          <p:nvPr>
            <p:ph type="body" idx="1"/>
          </p:nvPr>
        </p:nvSpPr>
        <p:spPr>
          <a:xfrm>
            <a:off x="1061550" y="1351151"/>
            <a:ext cx="7020900" cy="270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800"/>
              <a:t>We will send your letter/transcript to all colleges by your earliest deadline.</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You can submit your “Your College List” &amp; “Counselor Brag Sheet” before the FHS deadline (as soon as possible)!</a:t>
            </a:r>
            <a:endParaRPr sz="1800"/>
          </a:p>
          <a:p>
            <a:pPr marL="0" lvl="0" indent="0" algn="l" rtl="0">
              <a:spcBef>
                <a:spcPts val="600"/>
              </a:spcBef>
              <a:spcAft>
                <a:spcPts val="0"/>
              </a:spcAft>
              <a:buNone/>
            </a:pPr>
            <a:endParaRPr sz="1800"/>
          </a:p>
          <a:p>
            <a:pPr marL="0" lvl="0" indent="0" algn="l" rtl="0">
              <a:spcBef>
                <a:spcPts val="600"/>
              </a:spcBef>
              <a:spcAft>
                <a:spcPts val="0"/>
              </a:spcAft>
              <a:buNone/>
            </a:pPr>
            <a:r>
              <a:rPr lang="en" sz="1800"/>
              <a:t>Make sure you submit YOUR college application on time, according to university deadlines. </a:t>
            </a:r>
            <a:endParaRPr sz="1800"/>
          </a:p>
          <a:p>
            <a:pPr marL="0" lvl="0" indent="0" algn="l" rtl="0">
              <a:spcBef>
                <a:spcPts val="600"/>
              </a:spcBef>
              <a:spcAft>
                <a:spcPts val="0"/>
              </a:spcAft>
              <a:buNone/>
            </a:pPr>
            <a:endParaRPr/>
          </a:p>
        </p:txBody>
      </p:sp>
      <p:sp>
        <p:nvSpPr>
          <p:cNvPr id="362" name="Google Shape;362;p4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29</a:t>
            </a:fld>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4"/>
        <p:cNvGrpSpPr/>
        <p:nvPr/>
      </p:nvGrpSpPr>
      <p:grpSpPr>
        <a:xfrm>
          <a:off x="0" y="0"/>
          <a:ext cx="0" cy="0"/>
          <a:chOff x="0" y="0"/>
          <a:chExt cx="0" cy="0"/>
        </a:xfrm>
      </p:grpSpPr>
      <p:sp>
        <p:nvSpPr>
          <p:cNvPr id="85" name="Google Shape;85;p19"/>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b="0">
                <a:latin typeface="Sniglet"/>
                <a:ea typeface="Sniglet"/>
                <a:cs typeface="Sniglet"/>
                <a:sym typeface="Sniglet"/>
              </a:rPr>
              <a:t>Have you made your college list?</a:t>
            </a:r>
            <a:endParaRPr b="0">
              <a:latin typeface="Sniglet"/>
              <a:ea typeface="Sniglet"/>
              <a:cs typeface="Sniglet"/>
              <a:sym typeface="Sniglet"/>
            </a:endParaRPr>
          </a:p>
        </p:txBody>
      </p:sp>
      <p:sp>
        <p:nvSpPr>
          <p:cNvPr id="86" name="Google Shape;86;p19"/>
          <p:cNvSpPr txBox="1">
            <a:spLocks noGrp="1"/>
          </p:cNvSpPr>
          <p:nvPr>
            <p:ph type="body" idx="1"/>
          </p:nvPr>
        </p:nvSpPr>
        <p:spPr>
          <a:xfrm>
            <a:off x="1049500" y="1459650"/>
            <a:ext cx="34179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No?</a:t>
            </a:r>
            <a:endParaRPr/>
          </a:p>
          <a:p>
            <a:pPr marL="457200" lvl="0" indent="-355600" algn="l" rtl="0">
              <a:spcBef>
                <a:spcPts val="600"/>
              </a:spcBef>
              <a:spcAft>
                <a:spcPts val="0"/>
              </a:spcAft>
              <a:buSzPts val="2000"/>
              <a:buChar char="●"/>
            </a:pPr>
            <a:r>
              <a:rPr lang="en"/>
              <a:t>Do your research and make a list of schools</a:t>
            </a:r>
            <a:endParaRPr/>
          </a:p>
          <a:p>
            <a:pPr marL="457200" lvl="0" indent="-355600" algn="l" rtl="0">
              <a:spcBef>
                <a:spcPts val="0"/>
              </a:spcBef>
              <a:spcAft>
                <a:spcPts val="0"/>
              </a:spcAft>
              <a:buSzPts val="2000"/>
              <a:buChar char="●"/>
            </a:pPr>
            <a:r>
              <a:rPr lang="en"/>
              <a:t>8-12 schools</a:t>
            </a:r>
            <a:endParaRPr/>
          </a:p>
          <a:p>
            <a:pPr marL="457200" lvl="0" indent="-355600" algn="l" rtl="0">
              <a:spcBef>
                <a:spcPts val="0"/>
              </a:spcBef>
              <a:spcAft>
                <a:spcPts val="0"/>
              </a:spcAft>
              <a:buSzPts val="2000"/>
              <a:buChar char="●"/>
            </a:pPr>
            <a:r>
              <a:rPr lang="en"/>
              <a:t>Resources to help: Naviance, college websites, college visits (virtual &amp; in person)</a:t>
            </a:r>
            <a:endParaRPr/>
          </a:p>
        </p:txBody>
      </p:sp>
      <p:sp>
        <p:nvSpPr>
          <p:cNvPr id="87" name="Google Shape;87;p19"/>
          <p:cNvSpPr txBox="1">
            <a:spLocks noGrp="1"/>
          </p:cNvSpPr>
          <p:nvPr>
            <p:ph type="body" idx="2"/>
          </p:nvPr>
        </p:nvSpPr>
        <p:spPr>
          <a:xfrm>
            <a:off x="4676725" y="1459650"/>
            <a:ext cx="33936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a:t>Yes?</a:t>
            </a:r>
            <a:endParaRPr/>
          </a:p>
          <a:p>
            <a:pPr marL="457200" lvl="0" indent="-355600" algn="l" rtl="0">
              <a:spcBef>
                <a:spcPts val="600"/>
              </a:spcBef>
              <a:spcAft>
                <a:spcPts val="0"/>
              </a:spcAft>
              <a:buSzPts val="2000"/>
              <a:buChar char="●"/>
            </a:pPr>
            <a:r>
              <a:rPr lang="en"/>
              <a:t>Do you have a balanced list?</a:t>
            </a:r>
            <a:endParaRPr/>
          </a:p>
          <a:p>
            <a:pPr marL="457200" lvl="0" indent="-355600" algn="l" rtl="0">
              <a:spcBef>
                <a:spcPts val="0"/>
              </a:spcBef>
              <a:spcAft>
                <a:spcPts val="0"/>
              </a:spcAft>
              <a:buSzPts val="2000"/>
              <a:buChar char="●"/>
            </a:pPr>
            <a:r>
              <a:rPr lang="en"/>
              <a:t>Do you have reach, target/match, and safety/likely schools?</a:t>
            </a:r>
            <a:endParaRPr/>
          </a:p>
          <a:p>
            <a:pPr marL="457200" lvl="0" indent="-355600" algn="l" rtl="0">
              <a:spcBef>
                <a:spcPts val="0"/>
              </a:spcBef>
              <a:spcAft>
                <a:spcPts val="0"/>
              </a:spcAft>
              <a:buSzPts val="2000"/>
              <a:buChar char="●"/>
            </a:pPr>
            <a:r>
              <a:rPr lang="en"/>
              <a:t>Do you know what is needed for each school? </a:t>
            </a:r>
            <a:endParaRPr/>
          </a:p>
        </p:txBody>
      </p:sp>
      <p:sp>
        <p:nvSpPr>
          <p:cNvPr id="88" name="Google Shape;88;p19"/>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3</a:t>
            </a:fld>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366"/>
        <p:cNvGrpSpPr/>
        <p:nvPr/>
      </p:nvGrpSpPr>
      <p:grpSpPr>
        <a:xfrm>
          <a:off x="0" y="0"/>
          <a:ext cx="0" cy="0"/>
          <a:chOff x="0" y="0"/>
          <a:chExt cx="0" cy="0"/>
        </a:xfrm>
      </p:grpSpPr>
      <p:sp>
        <p:nvSpPr>
          <p:cNvPr id="367" name="Google Shape;367;p46"/>
          <p:cNvSpPr txBox="1">
            <a:spLocks noGrp="1"/>
          </p:cNvSpPr>
          <p:nvPr>
            <p:ph type="title"/>
          </p:nvPr>
        </p:nvSpPr>
        <p:spPr>
          <a:xfrm>
            <a:off x="1006375" y="548150"/>
            <a:ext cx="7020900" cy="750300"/>
          </a:xfrm>
          <a:prstGeom prst="rect">
            <a:avLst/>
          </a:prstGeom>
          <a:noFill/>
          <a:ln>
            <a:noFill/>
          </a:ln>
        </p:spPr>
        <p:txBody>
          <a:bodyPr spcFirstLastPara="1" wrap="square" lIns="91425" tIns="45700" rIns="91425" bIns="45700" anchor="ctr" anchorCtr="0">
            <a:noAutofit/>
          </a:bodyPr>
          <a:lstStyle/>
          <a:p>
            <a:pPr marL="0" marR="0" lvl="0" indent="0" algn="ctr" rtl="0">
              <a:spcBef>
                <a:spcPts val="0"/>
              </a:spcBef>
              <a:spcAft>
                <a:spcPts val="0"/>
              </a:spcAft>
              <a:buClr>
                <a:schemeClr val="lt1"/>
              </a:buClr>
              <a:buFont typeface="Libre Baskerville"/>
              <a:buNone/>
            </a:pPr>
            <a:r>
              <a:rPr lang="en" sz="4000" i="0" u="none" strike="noStrike" cap="none">
                <a:latin typeface="Roboto Light"/>
                <a:ea typeface="Roboto Light"/>
                <a:cs typeface="Roboto Light"/>
                <a:sym typeface="Roboto Light"/>
              </a:rPr>
              <a:t>Helpful tips</a:t>
            </a:r>
            <a:endParaRPr sz="4000" i="0" u="none" strike="noStrike" cap="none">
              <a:latin typeface="Roboto Light"/>
              <a:ea typeface="Roboto Light"/>
              <a:cs typeface="Roboto Light"/>
              <a:sym typeface="Roboto Light"/>
            </a:endParaRPr>
          </a:p>
        </p:txBody>
      </p:sp>
      <p:pic>
        <p:nvPicPr>
          <p:cNvPr id="368" name="Google Shape;368;p46" descr="deadline1.jpg"/>
          <p:cNvPicPr preferRelativeResize="0"/>
          <p:nvPr/>
        </p:nvPicPr>
        <p:blipFill rotWithShape="1">
          <a:blip r:embed="rId3">
            <a:alphaModFix/>
          </a:blip>
          <a:srcRect/>
          <a:stretch/>
        </p:blipFill>
        <p:spPr>
          <a:xfrm>
            <a:off x="701600" y="1298450"/>
            <a:ext cx="1734900" cy="1744800"/>
          </a:xfrm>
          <a:prstGeom prst="rect">
            <a:avLst/>
          </a:prstGeom>
          <a:noFill/>
          <a:ln>
            <a:noFill/>
          </a:ln>
        </p:spPr>
      </p:pic>
      <p:pic>
        <p:nvPicPr>
          <p:cNvPr id="369" name="Google Shape;369;p46" descr="organized"/>
          <p:cNvPicPr preferRelativeResize="0"/>
          <p:nvPr/>
        </p:nvPicPr>
        <p:blipFill rotWithShape="1">
          <a:blip r:embed="rId4">
            <a:alphaModFix/>
          </a:blip>
          <a:srcRect/>
          <a:stretch/>
        </p:blipFill>
        <p:spPr>
          <a:xfrm>
            <a:off x="2641775" y="1336700"/>
            <a:ext cx="1668300" cy="1668300"/>
          </a:xfrm>
          <a:prstGeom prst="rect">
            <a:avLst/>
          </a:prstGeom>
          <a:noFill/>
          <a:ln>
            <a:noFill/>
          </a:ln>
        </p:spPr>
      </p:pic>
      <p:pic>
        <p:nvPicPr>
          <p:cNvPr id="370" name="Google Shape;370;p46" descr="justbreathe1.jpg"/>
          <p:cNvPicPr preferRelativeResize="0"/>
          <p:nvPr/>
        </p:nvPicPr>
        <p:blipFill rotWithShape="1">
          <a:blip r:embed="rId5">
            <a:alphaModFix/>
          </a:blip>
          <a:srcRect/>
          <a:stretch/>
        </p:blipFill>
        <p:spPr>
          <a:xfrm>
            <a:off x="6737050" y="1303400"/>
            <a:ext cx="1734900" cy="1734900"/>
          </a:xfrm>
          <a:prstGeom prst="rect">
            <a:avLst/>
          </a:prstGeom>
          <a:noFill/>
          <a:ln>
            <a:noFill/>
          </a:ln>
        </p:spPr>
      </p:pic>
      <p:pic>
        <p:nvPicPr>
          <p:cNvPr id="371" name="Google Shape;371;p46"/>
          <p:cNvPicPr preferRelativeResize="0"/>
          <p:nvPr/>
        </p:nvPicPr>
        <p:blipFill>
          <a:blip r:embed="rId6">
            <a:alphaModFix/>
          </a:blip>
          <a:stretch>
            <a:fillRect/>
          </a:stretch>
        </p:blipFill>
        <p:spPr>
          <a:xfrm>
            <a:off x="4515350" y="1298450"/>
            <a:ext cx="2016426" cy="1744800"/>
          </a:xfrm>
          <a:prstGeom prst="rect">
            <a:avLst/>
          </a:prstGeom>
          <a:noFill/>
          <a:ln>
            <a:noFill/>
          </a:ln>
        </p:spPr>
      </p:pic>
      <p:sp>
        <p:nvSpPr>
          <p:cNvPr id="372" name="Google Shape;372;p46"/>
          <p:cNvSpPr txBox="1"/>
          <p:nvPr/>
        </p:nvSpPr>
        <p:spPr>
          <a:xfrm>
            <a:off x="813800" y="3229250"/>
            <a:ext cx="151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Deadlines</a:t>
            </a:r>
            <a:endParaRPr>
              <a:latin typeface="Roboto Light"/>
              <a:ea typeface="Roboto Light"/>
              <a:cs typeface="Roboto Light"/>
              <a:sym typeface="Roboto Light"/>
            </a:endParaRPr>
          </a:p>
        </p:txBody>
      </p:sp>
      <p:sp>
        <p:nvSpPr>
          <p:cNvPr id="373" name="Google Shape;373;p46"/>
          <p:cNvSpPr txBox="1"/>
          <p:nvPr/>
        </p:nvSpPr>
        <p:spPr>
          <a:xfrm>
            <a:off x="2720675" y="3229250"/>
            <a:ext cx="151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Stay Organized</a:t>
            </a:r>
            <a:endParaRPr>
              <a:latin typeface="Roboto Light"/>
              <a:ea typeface="Roboto Light"/>
              <a:cs typeface="Roboto Light"/>
              <a:sym typeface="Roboto Light"/>
            </a:endParaRPr>
          </a:p>
        </p:txBody>
      </p:sp>
      <p:sp>
        <p:nvSpPr>
          <p:cNvPr id="374" name="Google Shape;374;p46"/>
          <p:cNvSpPr txBox="1"/>
          <p:nvPr/>
        </p:nvSpPr>
        <p:spPr>
          <a:xfrm>
            <a:off x="4724275" y="3229250"/>
            <a:ext cx="17349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Check your emails!</a:t>
            </a:r>
            <a:endParaRPr>
              <a:latin typeface="Roboto Light"/>
              <a:ea typeface="Roboto Light"/>
              <a:cs typeface="Roboto Light"/>
              <a:sym typeface="Roboto Light"/>
            </a:endParaRPr>
          </a:p>
        </p:txBody>
      </p:sp>
      <p:sp>
        <p:nvSpPr>
          <p:cNvPr id="375" name="Google Shape;375;p46"/>
          <p:cNvSpPr txBox="1"/>
          <p:nvPr/>
        </p:nvSpPr>
        <p:spPr>
          <a:xfrm>
            <a:off x="6849250" y="3347875"/>
            <a:ext cx="1510500" cy="572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a:latin typeface="Roboto Light"/>
                <a:ea typeface="Roboto Light"/>
                <a:cs typeface="Roboto Light"/>
                <a:sym typeface="Roboto Light"/>
              </a:rPr>
              <a:t>Self care</a:t>
            </a:r>
            <a:endParaRPr>
              <a:latin typeface="Roboto Light"/>
              <a:ea typeface="Roboto Light"/>
              <a:cs typeface="Roboto Light"/>
              <a:sym typeface="Roboto Light"/>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380"/>
        <p:cNvGrpSpPr/>
        <p:nvPr/>
      </p:nvGrpSpPr>
      <p:grpSpPr>
        <a:xfrm>
          <a:off x="0" y="0"/>
          <a:ext cx="0" cy="0"/>
          <a:chOff x="0" y="0"/>
          <a:chExt cx="0" cy="0"/>
        </a:xfrm>
      </p:grpSpPr>
      <p:sp>
        <p:nvSpPr>
          <p:cNvPr id="381" name="Google Shape;381;p47"/>
          <p:cNvSpPr txBox="1">
            <a:spLocks noGrp="1"/>
          </p:cNvSpPr>
          <p:nvPr>
            <p:ph type="title"/>
          </p:nvPr>
        </p:nvSpPr>
        <p:spPr>
          <a:xfrm>
            <a:off x="413850" y="733250"/>
            <a:ext cx="8229600" cy="4947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Font typeface="Arial"/>
              <a:buNone/>
            </a:pPr>
            <a:r>
              <a:rPr lang="en" sz="3200">
                <a:solidFill>
                  <a:schemeClr val="accent1"/>
                </a:solidFill>
                <a:latin typeface="Roboto Light"/>
                <a:ea typeface="Roboto Light"/>
                <a:cs typeface="Roboto Light"/>
                <a:sym typeface="Roboto Light"/>
              </a:rPr>
              <a:t>College Applications Support Workshops</a:t>
            </a:r>
            <a:r>
              <a:rPr lang="en" sz="4000">
                <a:solidFill>
                  <a:srgbClr val="980000"/>
                </a:solidFill>
                <a:latin typeface="Roboto Light"/>
                <a:ea typeface="Roboto Light"/>
                <a:cs typeface="Roboto Light"/>
                <a:sym typeface="Roboto Light"/>
              </a:rPr>
              <a:t> </a:t>
            </a:r>
            <a:endParaRPr sz="4000">
              <a:solidFill>
                <a:srgbClr val="980000"/>
              </a:solidFill>
              <a:latin typeface="Roboto Light"/>
              <a:ea typeface="Roboto Light"/>
              <a:cs typeface="Roboto Light"/>
              <a:sym typeface="Roboto Light"/>
            </a:endParaRPr>
          </a:p>
          <a:p>
            <a:pPr marL="0" lvl="0" indent="0" algn="ctr" rtl="0">
              <a:spcBef>
                <a:spcPts val="0"/>
              </a:spcBef>
              <a:spcAft>
                <a:spcPts val="0"/>
              </a:spcAft>
              <a:buClr>
                <a:schemeClr val="dk1"/>
              </a:buClr>
              <a:buFont typeface="Arial"/>
              <a:buNone/>
            </a:pPr>
            <a:endParaRPr sz="3900">
              <a:solidFill>
                <a:srgbClr val="980000"/>
              </a:solidFill>
              <a:highlight>
                <a:srgbClr val="FFFF00"/>
              </a:highlight>
              <a:latin typeface="Roboto Light"/>
              <a:ea typeface="Roboto Light"/>
              <a:cs typeface="Roboto Light"/>
              <a:sym typeface="Roboto Light"/>
            </a:endParaRPr>
          </a:p>
        </p:txBody>
      </p:sp>
      <p:sp>
        <p:nvSpPr>
          <p:cNvPr id="382" name="Google Shape;382;p47"/>
          <p:cNvSpPr txBox="1">
            <a:spLocks noGrp="1"/>
          </p:cNvSpPr>
          <p:nvPr>
            <p:ph type="body" idx="1"/>
          </p:nvPr>
        </p:nvSpPr>
        <p:spPr>
          <a:xfrm>
            <a:off x="737325" y="956225"/>
            <a:ext cx="8722800" cy="2779200"/>
          </a:xfrm>
          <a:prstGeom prst="rect">
            <a:avLst/>
          </a:prstGeom>
          <a:ln w="9525" cap="flat" cmpd="sng">
            <a:solidFill>
              <a:srgbClr val="000000"/>
            </a:solidFill>
            <a:prstDash val="solid"/>
            <a:round/>
            <a:headEnd type="none" w="sm" len="sm"/>
            <a:tailEnd type="none" w="sm" len="sm"/>
          </a:ln>
        </p:spPr>
        <p:txBody>
          <a:bodyPr spcFirstLastPara="1" wrap="square" lIns="91425" tIns="45700" rIns="91425" bIns="45700" anchor="t" anchorCtr="0">
            <a:noAutofit/>
          </a:bodyPr>
          <a:lstStyle/>
          <a:p>
            <a:pPr marL="0" lvl="0" indent="0" algn="l" rtl="0">
              <a:spcBef>
                <a:spcPts val="0"/>
              </a:spcBef>
              <a:spcAft>
                <a:spcPts val="0"/>
              </a:spcAft>
              <a:buNone/>
            </a:pPr>
            <a:endParaRPr sz="1800">
              <a:latin typeface="Roboto Light"/>
              <a:ea typeface="Roboto Light"/>
              <a:cs typeface="Roboto Light"/>
              <a:sym typeface="Roboto Light"/>
            </a:endParaRPr>
          </a:p>
          <a:p>
            <a:pPr marL="457200" lvl="0" indent="-381000" algn="l" rtl="0">
              <a:spcBef>
                <a:spcPts val="0"/>
              </a:spcBef>
              <a:spcAft>
                <a:spcPts val="0"/>
              </a:spcAft>
              <a:buSzPts val="2400"/>
              <a:buFont typeface="Roboto Light"/>
              <a:buChar char="★"/>
            </a:pPr>
            <a:r>
              <a:rPr lang="en" sz="1800" b="1">
                <a:latin typeface="Roboto"/>
                <a:ea typeface="Roboto"/>
                <a:cs typeface="Roboto"/>
                <a:sym typeface="Roboto"/>
              </a:rPr>
              <a:t>9/13: </a:t>
            </a:r>
            <a:r>
              <a:rPr lang="en" sz="1800">
                <a:latin typeface="Roboto Light"/>
                <a:ea typeface="Roboto Light"/>
                <a:cs typeface="Roboto Light"/>
                <a:sym typeface="Roboto Light"/>
              </a:rPr>
              <a:t>College Essay Workshop </a:t>
            </a:r>
            <a:endParaRPr sz="1800">
              <a:latin typeface="Roboto Light"/>
              <a:ea typeface="Roboto Light"/>
              <a:cs typeface="Roboto Light"/>
              <a:sym typeface="Roboto Light"/>
            </a:endParaRPr>
          </a:p>
          <a:p>
            <a:pPr marL="457200" lvl="0" indent="-342900" algn="l" rtl="0">
              <a:spcBef>
                <a:spcPts val="0"/>
              </a:spcBef>
              <a:spcAft>
                <a:spcPts val="0"/>
              </a:spcAft>
              <a:buSzPts val="1800"/>
              <a:buFont typeface="Roboto Light"/>
              <a:buChar char="★"/>
            </a:pPr>
            <a:r>
              <a:rPr lang="en" sz="1800" b="1">
                <a:latin typeface="Roboto"/>
                <a:ea typeface="Roboto"/>
                <a:cs typeface="Roboto"/>
                <a:sym typeface="Roboto"/>
              </a:rPr>
              <a:t>10/18:</a:t>
            </a:r>
            <a:r>
              <a:rPr lang="en" sz="1800">
                <a:latin typeface="Roboto Light"/>
                <a:ea typeface="Roboto Light"/>
                <a:cs typeface="Roboto Light"/>
                <a:sym typeface="Roboto Light"/>
              </a:rPr>
              <a:t> CSU Application Workshop presented by a CSU Rep </a:t>
            </a:r>
            <a:endParaRPr sz="1800">
              <a:latin typeface="Roboto Light"/>
              <a:ea typeface="Roboto Light"/>
              <a:cs typeface="Roboto Light"/>
              <a:sym typeface="Roboto Light"/>
            </a:endParaRPr>
          </a:p>
          <a:p>
            <a:pPr marL="457200" lvl="0" indent="-342900" algn="l" rtl="0">
              <a:spcBef>
                <a:spcPts val="0"/>
              </a:spcBef>
              <a:spcAft>
                <a:spcPts val="0"/>
              </a:spcAft>
              <a:buSzPts val="1800"/>
              <a:buFont typeface="Roboto Light"/>
              <a:buChar char="★"/>
            </a:pPr>
            <a:r>
              <a:rPr lang="en" sz="1800" b="1">
                <a:latin typeface="Roboto"/>
                <a:ea typeface="Roboto"/>
                <a:cs typeface="Roboto"/>
                <a:sym typeface="Roboto"/>
              </a:rPr>
              <a:t>10/27: </a:t>
            </a:r>
            <a:r>
              <a:rPr lang="en" sz="1800">
                <a:latin typeface="Roboto Light"/>
                <a:ea typeface="Roboto Light"/>
                <a:cs typeface="Roboto Light"/>
                <a:sym typeface="Roboto Light"/>
              </a:rPr>
              <a:t>UC Application Workshop presented by a UC Rep </a:t>
            </a:r>
            <a:endParaRPr sz="1800">
              <a:latin typeface="Roboto Light"/>
              <a:ea typeface="Roboto Light"/>
              <a:cs typeface="Roboto Light"/>
              <a:sym typeface="Roboto Light"/>
            </a:endParaRPr>
          </a:p>
          <a:p>
            <a:pPr marL="457200" lvl="0" indent="-336550" algn="l" rtl="0">
              <a:spcBef>
                <a:spcPts val="0"/>
              </a:spcBef>
              <a:spcAft>
                <a:spcPts val="0"/>
              </a:spcAft>
              <a:buSzPts val="1700"/>
              <a:buFont typeface="Roboto Light"/>
              <a:buChar char="★"/>
            </a:pPr>
            <a:r>
              <a:rPr lang="en" sz="1700" b="1">
                <a:latin typeface="Roboto"/>
                <a:ea typeface="Roboto"/>
                <a:cs typeface="Roboto"/>
                <a:sym typeface="Roboto"/>
              </a:rPr>
              <a:t>11/15,11/29*: </a:t>
            </a:r>
            <a:r>
              <a:rPr lang="en" sz="1700">
                <a:latin typeface="Roboto Light"/>
                <a:ea typeface="Roboto Light"/>
                <a:cs typeface="Roboto Light"/>
                <a:sym typeface="Roboto Light"/>
              </a:rPr>
              <a:t>College Application Support Workshop</a:t>
            </a:r>
            <a:endParaRPr sz="1700">
              <a:latin typeface="Roboto Light"/>
              <a:ea typeface="Roboto Light"/>
              <a:cs typeface="Roboto Light"/>
              <a:sym typeface="Roboto Light"/>
            </a:endParaRPr>
          </a:p>
        </p:txBody>
      </p:sp>
      <p:sp>
        <p:nvSpPr>
          <p:cNvPr id="383" name="Google Shape;383;p47"/>
          <p:cNvSpPr/>
          <p:nvPr/>
        </p:nvSpPr>
        <p:spPr>
          <a:xfrm>
            <a:off x="737325" y="2687500"/>
            <a:ext cx="8544900" cy="34620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 sz="2300" i="1">
                <a:solidFill>
                  <a:schemeClr val="dk1"/>
                </a:solidFill>
                <a:latin typeface="Calibri"/>
                <a:ea typeface="Calibri"/>
                <a:cs typeface="Calibri"/>
                <a:sym typeface="Calibri"/>
              </a:rPr>
              <a:t>*Refer to the </a:t>
            </a:r>
            <a:r>
              <a:rPr lang="en" sz="2300" i="1" u="sng">
                <a:solidFill>
                  <a:schemeClr val="hlink"/>
                </a:solidFill>
                <a:latin typeface="Calibri"/>
                <a:ea typeface="Calibri"/>
                <a:cs typeface="Calibri"/>
                <a:sym typeface="Calibri"/>
                <a:hlinkClick r:id="rId3"/>
              </a:rPr>
              <a:t>Senior Calendar</a:t>
            </a:r>
            <a:r>
              <a:rPr lang="en" sz="2300" i="1">
                <a:solidFill>
                  <a:schemeClr val="dk1"/>
                </a:solidFill>
                <a:latin typeface="Calibri"/>
                <a:ea typeface="Calibri"/>
                <a:cs typeface="Calibri"/>
                <a:sym typeface="Calibri"/>
              </a:rPr>
              <a:t> for dates and times of workshops</a:t>
            </a:r>
            <a:endParaRPr sz="2300" i="1">
              <a:solidFill>
                <a:schemeClr val="dk1"/>
              </a:solidFill>
              <a:latin typeface="Calibri"/>
              <a:ea typeface="Calibri"/>
              <a:cs typeface="Calibri"/>
              <a:sym typeface="Calibri"/>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82"/>
                                        </p:tgtEl>
                                        <p:attrNameLst>
                                          <p:attrName>style.visibility</p:attrName>
                                        </p:attrNameLst>
                                      </p:cBhvr>
                                      <p:to>
                                        <p:strVal val="visible"/>
                                      </p:to>
                                    </p:set>
                                    <p:animEffect transition="in" filter="fade">
                                      <p:cBhvr>
                                        <p:cTn id="7" dur="1000"/>
                                        <p:tgtEl>
                                          <p:spTgt spid="38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show="0">
  <p:cSld>
    <p:spTree>
      <p:nvGrpSpPr>
        <p:cNvPr id="1" name="Shape 388"/>
        <p:cNvGrpSpPr/>
        <p:nvPr/>
      </p:nvGrpSpPr>
      <p:grpSpPr>
        <a:xfrm>
          <a:off x="0" y="0"/>
          <a:ext cx="0" cy="0"/>
          <a:chOff x="0" y="0"/>
          <a:chExt cx="0" cy="0"/>
        </a:xfrm>
      </p:grpSpPr>
      <p:sp>
        <p:nvSpPr>
          <p:cNvPr id="389" name="Google Shape;389;p48"/>
          <p:cNvSpPr txBox="1">
            <a:spLocks noGrp="1"/>
          </p:cNvSpPr>
          <p:nvPr>
            <p:ph type="title"/>
          </p:nvPr>
        </p:nvSpPr>
        <p:spPr>
          <a:xfrm>
            <a:off x="167375" y="566425"/>
            <a:ext cx="8520600" cy="5727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600">
                <a:highlight>
                  <a:srgbClr val="FFFF00"/>
                </a:highlight>
                <a:latin typeface="Roboto Light"/>
                <a:ea typeface="Roboto Light"/>
                <a:cs typeface="Roboto Light"/>
                <a:sym typeface="Roboto Light"/>
              </a:rPr>
              <a:t>Next 12th grade family event</a:t>
            </a:r>
            <a:endParaRPr sz="3600">
              <a:highlight>
                <a:srgbClr val="FFFF00"/>
              </a:highlight>
              <a:latin typeface="Roboto Light"/>
              <a:ea typeface="Roboto Light"/>
              <a:cs typeface="Roboto Light"/>
              <a:sym typeface="Roboto Light"/>
            </a:endParaRPr>
          </a:p>
        </p:txBody>
      </p:sp>
      <p:sp>
        <p:nvSpPr>
          <p:cNvPr id="390" name="Google Shape;390;p48"/>
          <p:cNvSpPr txBox="1">
            <a:spLocks noGrp="1"/>
          </p:cNvSpPr>
          <p:nvPr>
            <p:ph type="body" idx="1"/>
          </p:nvPr>
        </p:nvSpPr>
        <p:spPr>
          <a:xfrm>
            <a:off x="167375" y="1139125"/>
            <a:ext cx="8520600" cy="32133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None/>
            </a:pPr>
            <a:endParaRPr b="1">
              <a:solidFill>
                <a:schemeClr val="dk1"/>
              </a:solidFill>
              <a:latin typeface="Roboto"/>
              <a:ea typeface="Roboto"/>
              <a:cs typeface="Roboto"/>
              <a:sym typeface="Roboto"/>
            </a:endParaRPr>
          </a:p>
          <a:p>
            <a:pPr marL="0" lvl="0" indent="0" algn="ctr" rtl="0">
              <a:spcBef>
                <a:spcPts val="600"/>
              </a:spcBef>
              <a:spcAft>
                <a:spcPts val="0"/>
              </a:spcAft>
              <a:buNone/>
            </a:pPr>
            <a:r>
              <a:rPr lang="en" sz="2500" b="1">
                <a:solidFill>
                  <a:schemeClr val="dk1"/>
                </a:solidFill>
                <a:latin typeface="Roboto"/>
                <a:ea typeface="Roboto"/>
                <a:cs typeface="Roboto"/>
                <a:sym typeface="Roboto"/>
              </a:rPr>
              <a:t>Financial Aid Informational Night	</a:t>
            </a:r>
            <a:endParaRPr sz="2500" b="1">
              <a:solidFill>
                <a:schemeClr val="dk1"/>
              </a:solidFill>
              <a:latin typeface="Roboto"/>
              <a:ea typeface="Roboto"/>
              <a:cs typeface="Roboto"/>
              <a:sym typeface="Roboto"/>
            </a:endParaRPr>
          </a:p>
          <a:p>
            <a:pPr marL="0" lvl="0" indent="0" algn="ctr" rtl="0">
              <a:spcBef>
                <a:spcPts val="600"/>
              </a:spcBef>
              <a:spcAft>
                <a:spcPts val="0"/>
              </a:spcAft>
              <a:buNone/>
            </a:pPr>
            <a:endParaRPr sz="2000" b="1">
              <a:latin typeface="Roboto"/>
              <a:ea typeface="Roboto"/>
              <a:cs typeface="Roboto"/>
              <a:sym typeface="Roboto"/>
            </a:endParaRPr>
          </a:p>
          <a:p>
            <a:pPr marL="0" lvl="0" indent="0" algn="ctr" rtl="0">
              <a:spcBef>
                <a:spcPts val="600"/>
              </a:spcBef>
              <a:spcAft>
                <a:spcPts val="0"/>
              </a:spcAft>
              <a:buNone/>
            </a:pPr>
            <a:r>
              <a:rPr lang="en" sz="2500"/>
              <a:t>Thursday, September 8th 5:00-5:45 p.m</a:t>
            </a:r>
            <a:endParaRPr sz="2500"/>
          </a:p>
          <a:p>
            <a:pPr marL="0" lvl="0" indent="0" algn="ctr" rtl="0">
              <a:spcBef>
                <a:spcPts val="600"/>
              </a:spcBef>
              <a:spcAft>
                <a:spcPts val="0"/>
              </a:spcAft>
              <a:buNone/>
            </a:pPr>
            <a:endParaRPr sz="2500"/>
          </a:p>
          <a:p>
            <a:pPr marL="0" lvl="0" indent="0" algn="ctr" rtl="0">
              <a:spcBef>
                <a:spcPts val="600"/>
              </a:spcBef>
              <a:spcAft>
                <a:spcPts val="0"/>
              </a:spcAft>
              <a:buNone/>
            </a:pPr>
            <a:r>
              <a:rPr lang="en" sz="2500"/>
              <a:t>Zoom link to come</a:t>
            </a:r>
            <a:endParaRPr sz="2500"/>
          </a:p>
          <a:p>
            <a:pPr marL="0" lvl="0" indent="0" algn="ctr" rtl="0">
              <a:spcBef>
                <a:spcPts val="600"/>
              </a:spcBef>
              <a:spcAft>
                <a:spcPts val="0"/>
              </a:spcAft>
              <a:buNone/>
            </a:pPr>
            <a:endParaRPr sz="2500"/>
          </a:p>
          <a:p>
            <a:pPr marL="457200" lvl="0" indent="0" algn="l" rtl="0">
              <a:lnSpc>
                <a:spcPct val="100000"/>
              </a:lnSpc>
              <a:spcBef>
                <a:spcPts val="600"/>
              </a:spcBef>
              <a:spcAft>
                <a:spcPts val="0"/>
              </a:spcAft>
              <a:buNone/>
            </a:pPr>
            <a:endParaRPr sz="3300">
              <a:highlight>
                <a:srgbClr val="FFFF00"/>
              </a:highlight>
            </a:endParaRPr>
          </a:p>
          <a:p>
            <a:pPr marL="0" lvl="0" indent="0" algn="ctr" rtl="0">
              <a:spcBef>
                <a:spcPts val="1000"/>
              </a:spcBef>
              <a:spcAft>
                <a:spcPts val="0"/>
              </a:spcAft>
              <a:buNone/>
            </a:pPr>
            <a:endParaRPr sz="2500">
              <a:solidFill>
                <a:schemeClr val="dk1"/>
              </a:solidFill>
            </a:endParaRPr>
          </a:p>
          <a:p>
            <a:pPr marL="914400" lvl="0" indent="0" algn="ctr" rtl="0">
              <a:spcBef>
                <a:spcPts val="600"/>
              </a:spcBef>
              <a:spcAft>
                <a:spcPts val="0"/>
              </a:spcAft>
              <a:buNone/>
            </a:pPr>
            <a:endParaRPr sz="250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6" name="Google Shape;396;p49"/>
          <p:cNvSpPr txBox="1"/>
          <p:nvPr/>
        </p:nvSpPr>
        <p:spPr>
          <a:xfrm>
            <a:off x="363600" y="0"/>
            <a:ext cx="8416800" cy="10101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endParaRPr sz="3000">
              <a:solidFill>
                <a:srgbClr val="980000"/>
              </a:solidFill>
              <a:latin typeface="Roboto Light"/>
              <a:ea typeface="Roboto Light"/>
              <a:cs typeface="Roboto Light"/>
              <a:sym typeface="Roboto Light"/>
            </a:endParaRPr>
          </a:p>
        </p:txBody>
      </p:sp>
      <p:sp>
        <p:nvSpPr>
          <p:cNvPr id="397" name="Google Shape;397;p49"/>
          <p:cNvSpPr txBox="1">
            <a:spLocks noGrp="1"/>
          </p:cNvSpPr>
          <p:nvPr>
            <p:ph type="title"/>
          </p:nvPr>
        </p:nvSpPr>
        <p:spPr>
          <a:xfrm>
            <a:off x="457200" y="50690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Clr>
                <a:schemeClr val="dk1"/>
              </a:buClr>
              <a:buSzPts val="1100"/>
              <a:buFont typeface="Arial"/>
              <a:buNone/>
            </a:pPr>
            <a:r>
              <a:rPr lang="en" sz="2400">
                <a:solidFill>
                  <a:schemeClr val="accent1"/>
                </a:solidFill>
                <a:latin typeface="Roboto Light"/>
                <a:ea typeface="Roboto Light"/>
                <a:cs typeface="Roboto Light"/>
                <a:sym typeface="Roboto Light"/>
              </a:rPr>
              <a:t>Meet with a College Admissions Representative In-person</a:t>
            </a:r>
            <a:endParaRPr sz="2400">
              <a:solidFill>
                <a:schemeClr val="accent1"/>
              </a:solidFill>
              <a:latin typeface="Roboto Light"/>
              <a:ea typeface="Roboto Light"/>
              <a:cs typeface="Roboto Light"/>
              <a:sym typeface="Roboto Light"/>
            </a:endParaRPr>
          </a:p>
          <a:p>
            <a:pPr marL="0" lvl="0" indent="0" algn="ctr" rtl="0">
              <a:lnSpc>
                <a:spcPct val="115000"/>
              </a:lnSpc>
              <a:spcBef>
                <a:spcPts val="0"/>
              </a:spcBef>
              <a:spcAft>
                <a:spcPts val="1000"/>
              </a:spcAft>
              <a:buNone/>
            </a:pPr>
            <a:r>
              <a:rPr lang="en" sz="1800" b="1">
                <a:latin typeface="Roboto"/>
                <a:ea typeface="Roboto"/>
                <a:cs typeface="Roboto"/>
                <a:sym typeface="Roboto"/>
              </a:rPr>
              <a:t>September 6th to October 30th</a:t>
            </a:r>
            <a:endParaRPr sz="2400">
              <a:solidFill>
                <a:schemeClr val="accent1"/>
              </a:solidFill>
              <a:latin typeface="Roboto Light"/>
              <a:ea typeface="Roboto Light"/>
              <a:cs typeface="Roboto Light"/>
              <a:sym typeface="Roboto Light"/>
            </a:endParaRPr>
          </a:p>
        </p:txBody>
      </p:sp>
      <p:sp>
        <p:nvSpPr>
          <p:cNvPr id="398" name="Google Shape;398;p49"/>
          <p:cNvSpPr txBox="1">
            <a:spLocks noGrp="1"/>
          </p:cNvSpPr>
          <p:nvPr>
            <p:ph type="body" idx="1"/>
          </p:nvPr>
        </p:nvSpPr>
        <p:spPr>
          <a:xfrm>
            <a:off x="457200" y="1200150"/>
            <a:ext cx="8416800" cy="3889500"/>
          </a:xfrm>
          <a:prstGeom prst="rect">
            <a:avLst/>
          </a:prstGeom>
        </p:spPr>
        <p:txBody>
          <a:bodyPr spcFirstLastPara="1" wrap="square" lIns="91425" tIns="45700" rIns="91425" bIns="45700" anchor="t" anchorCtr="0">
            <a:noAutofit/>
          </a:bodyPr>
          <a:lstStyle/>
          <a:p>
            <a:pPr marL="0" lvl="0" indent="0" algn="l" rtl="0">
              <a:lnSpc>
                <a:spcPct val="115000"/>
              </a:lnSpc>
              <a:spcBef>
                <a:spcPts val="0"/>
              </a:spcBef>
              <a:spcAft>
                <a:spcPts val="0"/>
              </a:spcAft>
              <a:buNone/>
            </a:pPr>
            <a:endParaRPr sz="1800" b="1">
              <a:latin typeface="Roboto"/>
              <a:ea typeface="Roboto"/>
              <a:cs typeface="Roboto"/>
              <a:sym typeface="Roboto"/>
            </a:endParaRPr>
          </a:p>
          <a:p>
            <a:pPr marL="0" lvl="0" indent="0" algn="l" rtl="0">
              <a:lnSpc>
                <a:spcPct val="115000"/>
              </a:lnSpc>
              <a:spcBef>
                <a:spcPts val="1000"/>
              </a:spcBef>
              <a:spcAft>
                <a:spcPts val="0"/>
              </a:spcAft>
              <a:buNone/>
            </a:pPr>
            <a:endParaRPr sz="2100">
              <a:highlight>
                <a:srgbClr val="FFFF00"/>
              </a:highlight>
              <a:latin typeface="Roboto"/>
              <a:ea typeface="Roboto"/>
              <a:cs typeface="Roboto"/>
              <a:sym typeface="Roboto"/>
            </a:endParaRPr>
          </a:p>
          <a:p>
            <a:pPr marL="0" lvl="0" indent="0" algn="l" rtl="0">
              <a:lnSpc>
                <a:spcPct val="115000"/>
              </a:lnSpc>
              <a:spcBef>
                <a:spcPts val="1000"/>
              </a:spcBef>
              <a:spcAft>
                <a:spcPts val="0"/>
              </a:spcAft>
              <a:buNone/>
            </a:pPr>
            <a:endParaRPr sz="1000">
              <a:highlight>
                <a:srgbClr val="FFFFFF"/>
              </a:highlight>
              <a:latin typeface="Roboto"/>
              <a:ea typeface="Roboto"/>
              <a:cs typeface="Roboto"/>
              <a:sym typeface="Roboto"/>
            </a:endParaRPr>
          </a:p>
          <a:p>
            <a:pPr marL="0" lvl="0" indent="0" algn="l" rtl="0">
              <a:lnSpc>
                <a:spcPct val="115000"/>
              </a:lnSpc>
              <a:spcBef>
                <a:spcPts val="0"/>
              </a:spcBef>
              <a:spcAft>
                <a:spcPts val="0"/>
              </a:spcAft>
              <a:buNone/>
            </a:pPr>
            <a:endParaRPr sz="1000">
              <a:highlight>
                <a:srgbClr val="FFFFFF"/>
              </a:highlight>
              <a:latin typeface="Roboto"/>
              <a:ea typeface="Roboto"/>
              <a:cs typeface="Roboto"/>
              <a:sym typeface="Roboto"/>
            </a:endParaRPr>
          </a:p>
          <a:p>
            <a:pPr marL="0" lvl="0" indent="0" algn="l" rtl="0">
              <a:spcBef>
                <a:spcPts val="640"/>
              </a:spcBef>
              <a:spcAft>
                <a:spcPts val="0"/>
              </a:spcAft>
              <a:buNone/>
            </a:pPr>
            <a:endParaRPr sz="2400">
              <a:latin typeface="Roboto"/>
              <a:ea typeface="Roboto"/>
              <a:cs typeface="Roboto"/>
              <a:sym typeface="Roboto"/>
            </a:endParaRPr>
          </a:p>
        </p:txBody>
      </p:sp>
      <p:pic>
        <p:nvPicPr>
          <p:cNvPr id="399" name="Google Shape;399;p49"/>
          <p:cNvPicPr preferRelativeResize="0"/>
          <p:nvPr/>
        </p:nvPicPr>
        <p:blipFill>
          <a:blip r:embed="rId3">
            <a:alphaModFix/>
          </a:blip>
          <a:stretch>
            <a:fillRect/>
          </a:stretch>
        </p:blipFill>
        <p:spPr>
          <a:xfrm>
            <a:off x="713013" y="1282125"/>
            <a:ext cx="7717974" cy="2781574"/>
          </a:xfrm>
          <a:prstGeom prst="rect">
            <a:avLst/>
          </a:prstGeom>
          <a:noFill/>
          <a:ln w="9525" cap="flat" cmpd="sng">
            <a:solidFill>
              <a:srgbClr val="000000"/>
            </a:solidFill>
            <a:prstDash val="solid"/>
            <a:round/>
            <a:headEnd type="none" w="sm" len="sm"/>
            <a:tailEnd type="none" w="sm" len="sm"/>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04"/>
        <p:cNvGrpSpPr/>
        <p:nvPr/>
      </p:nvGrpSpPr>
      <p:grpSpPr>
        <a:xfrm>
          <a:off x="0" y="0"/>
          <a:ext cx="0" cy="0"/>
          <a:chOff x="0" y="0"/>
          <a:chExt cx="0" cy="0"/>
        </a:xfrm>
      </p:grpSpPr>
      <p:sp>
        <p:nvSpPr>
          <p:cNvPr id="405" name="Google Shape;405;p50"/>
          <p:cNvSpPr txBox="1">
            <a:spLocks noGrp="1"/>
          </p:cNvSpPr>
          <p:nvPr>
            <p:ph type="title"/>
          </p:nvPr>
        </p:nvSpPr>
        <p:spPr>
          <a:xfrm>
            <a:off x="457200" y="429028"/>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accent1"/>
                </a:solidFill>
                <a:latin typeface="Roboto Light"/>
                <a:ea typeface="Roboto Light"/>
                <a:cs typeface="Roboto Light"/>
                <a:sym typeface="Roboto Light"/>
              </a:rPr>
              <a:t>Incomplete Packets</a:t>
            </a:r>
            <a:endParaRPr>
              <a:solidFill>
                <a:schemeClr val="accent1"/>
              </a:solidFill>
              <a:latin typeface="Roboto Light"/>
              <a:ea typeface="Roboto Light"/>
              <a:cs typeface="Roboto Light"/>
              <a:sym typeface="Roboto Light"/>
            </a:endParaRPr>
          </a:p>
        </p:txBody>
      </p:sp>
      <p:sp>
        <p:nvSpPr>
          <p:cNvPr id="406" name="Google Shape;406;p50"/>
          <p:cNvSpPr txBox="1">
            <a:spLocks noGrp="1"/>
          </p:cNvSpPr>
          <p:nvPr>
            <p:ph type="body" idx="1"/>
          </p:nvPr>
        </p:nvSpPr>
        <p:spPr>
          <a:xfrm>
            <a:off x="916550" y="1200150"/>
            <a:ext cx="7770300" cy="3394500"/>
          </a:xfrm>
          <a:prstGeom prst="rect">
            <a:avLst/>
          </a:prstGeom>
        </p:spPr>
        <p:txBody>
          <a:bodyPr spcFirstLastPara="1" wrap="square" lIns="91425" tIns="45700" rIns="91425" bIns="45700" anchor="t" anchorCtr="0">
            <a:noAutofit/>
          </a:bodyPr>
          <a:lstStyle/>
          <a:p>
            <a:pPr marL="457200" lvl="0" indent="-400050" algn="l" rtl="0">
              <a:spcBef>
                <a:spcPts val="640"/>
              </a:spcBef>
              <a:spcAft>
                <a:spcPts val="0"/>
              </a:spcAft>
              <a:buSzPts val="2700"/>
              <a:buFont typeface="Roboto Light"/>
              <a:buChar char="➔"/>
            </a:pPr>
            <a:r>
              <a:rPr lang="en" sz="2700">
                <a:latin typeface="Roboto Light"/>
                <a:ea typeface="Roboto Light"/>
                <a:cs typeface="Roboto Light"/>
                <a:sym typeface="Roboto Light"/>
              </a:rPr>
              <a:t>Student will be notified via schoology </a:t>
            </a:r>
            <a:endParaRPr sz="2700">
              <a:latin typeface="Roboto Light"/>
              <a:ea typeface="Roboto Light"/>
              <a:cs typeface="Roboto Light"/>
              <a:sym typeface="Roboto Light"/>
            </a:endParaRPr>
          </a:p>
          <a:p>
            <a:pPr marL="457200" lvl="0" indent="-400050" algn="l" rtl="0">
              <a:spcBef>
                <a:spcPts val="0"/>
              </a:spcBef>
              <a:spcAft>
                <a:spcPts val="0"/>
              </a:spcAft>
              <a:buSzPts val="2700"/>
              <a:buFont typeface="Roboto Light"/>
              <a:buChar char="➔"/>
            </a:pPr>
            <a:r>
              <a:rPr lang="en" sz="2700">
                <a:latin typeface="Roboto Light"/>
                <a:ea typeface="Roboto Light"/>
                <a:cs typeface="Roboto Light"/>
                <a:sym typeface="Roboto Light"/>
              </a:rPr>
              <a:t>Email student and parent</a:t>
            </a:r>
            <a:endParaRPr sz="2700">
              <a:latin typeface="Roboto Light"/>
              <a:ea typeface="Roboto Light"/>
              <a:cs typeface="Roboto Light"/>
              <a:sym typeface="Roboto Light"/>
            </a:endParaRPr>
          </a:p>
          <a:p>
            <a:pPr marL="457200" lvl="0" indent="-400050" algn="l" rtl="0">
              <a:spcBef>
                <a:spcPts val="0"/>
              </a:spcBef>
              <a:spcAft>
                <a:spcPts val="0"/>
              </a:spcAft>
              <a:buSzPts val="2700"/>
              <a:buFont typeface="Roboto Light"/>
              <a:buChar char="➔"/>
            </a:pPr>
            <a:r>
              <a:rPr lang="en" sz="2700">
                <a:latin typeface="Roboto Light"/>
                <a:ea typeface="Roboto Light"/>
                <a:cs typeface="Roboto Light"/>
                <a:sym typeface="Roboto Light"/>
              </a:rPr>
              <a:t>Packet will be placed on hold until all information is submitted </a:t>
            </a:r>
            <a:endParaRPr sz="2700">
              <a:latin typeface="Roboto Light"/>
              <a:ea typeface="Roboto Light"/>
              <a:cs typeface="Roboto Light"/>
              <a:sym typeface="Roboto Light"/>
            </a:endParaRPr>
          </a:p>
          <a:p>
            <a:pPr marL="457200" lvl="0" indent="-431800" algn="l" rtl="0">
              <a:spcBef>
                <a:spcPts val="0"/>
              </a:spcBef>
              <a:spcAft>
                <a:spcPts val="0"/>
              </a:spcAft>
              <a:buSzPts val="3200"/>
              <a:buFont typeface="Roboto Light"/>
              <a:buChar char="➔"/>
            </a:pPr>
            <a:r>
              <a:rPr lang="en" sz="2700">
                <a:latin typeface="Roboto Light"/>
                <a:ea typeface="Roboto Light"/>
                <a:cs typeface="Roboto Light"/>
                <a:sym typeface="Roboto Light"/>
              </a:rPr>
              <a:t>Letters of recommendation may be late</a:t>
            </a:r>
            <a:r>
              <a:rPr lang="en">
                <a:latin typeface="Roboto Light"/>
                <a:ea typeface="Roboto Light"/>
                <a:cs typeface="Roboto Light"/>
                <a:sym typeface="Roboto Light"/>
              </a:rPr>
              <a:t> </a:t>
            </a:r>
            <a:endParaRPr>
              <a:latin typeface="Roboto Light"/>
              <a:ea typeface="Roboto Light"/>
              <a:cs typeface="Roboto Light"/>
              <a:sym typeface="Roboto Light"/>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10"/>
        <p:cNvGrpSpPr/>
        <p:nvPr/>
      </p:nvGrpSpPr>
      <p:grpSpPr>
        <a:xfrm>
          <a:off x="0" y="0"/>
          <a:ext cx="0" cy="0"/>
          <a:chOff x="0" y="0"/>
          <a:chExt cx="0" cy="0"/>
        </a:xfrm>
      </p:grpSpPr>
      <p:sp>
        <p:nvSpPr>
          <p:cNvPr id="411" name="Google Shape;411;p51"/>
          <p:cNvSpPr txBox="1">
            <a:spLocks noGrp="1"/>
          </p:cNvSpPr>
          <p:nvPr>
            <p:ph type="title"/>
          </p:nvPr>
        </p:nvSpPr>
        <p:spPr>
          <a:xfrm>
            <a:off x="395475" y="463103"/>
            <a:ext cx="8229600" cy="857400"/>
          </a:xfrm>
          <a:prstGeom prst="rect">
            <a:avLst/>
          </a:prstGeom>
        </p:spPr>
        <p:txBody>
          <a:bodyPr spcFirstLastPara="1" wrap="square" lIns="91425" tIns="45700" rIns="91425" bIns="45700" anchor="ctr" anchorCtr="0">
            <a:noAutofit/>
          </a:bodyPr>
          <a:lstStyle/>
          <a:p>
            <a:pPr marL="0" lvl="0" indent="0" algn="ctr" rtl="0">
              <a:spcBef>
                <a:spcPts val="0"/>
              </a:spcBef>
              <a:spcAft>
                <a:spcPts val="0"/>
              </a:spcAft>
              <a:buNone/>
            </a:pPr>
            <a:r>
              <a:rPr lang="en">
                <a:solidFill>
                  <a:schemeClr val="accent1"/>
                </a:solidFill>
              </a:rPr>
              <a:t>Financial Aid Updates</a:t>
            </a:r>
            <a:endParaRPr>
              <a:solidFill>
                <a:schemeClr val="accent1"/>
              </a:solidFill>
            </a:endParaRPr>
          </a:p>
        </p:txBody>
      </p:sp>
      <p:sp>
        <p:nvSpPr>
          <p:cNvPr id="412" name="Google Shape;412;p51"/>
          <p:cNvSpPr txBox="1">
            <a:spLocks noGrp="1"/>
          </p:cNvSpPr>
          <p:nvPr>
            <p:ph type="body" idx="1"/>
          </p:nvPr>
        </p:nvSpPr>
        <p:spPr>
          <a:xfrm>
            <a:off x="457200" y="1200150"/>
            <a:ext cx="8229600" cy="3394500"/>
          </a:xfrm>
          <a:prstGeom prst="rect">
            <a:avLst/>
          </a:prstGeom>
        </p:spPr>
        <p:txBody>
          <a:bodyPr spcFirstLastPara="1" wrap="square" lIns="91425" tIns="45700" rIns="91425" bIns="45700" anchor="t" anchorCtr="0">
            <a:noAutofit/>
          </a:bodyPr>
          <a:lstStyle/>
          <a:p>
            <a:pPr marL="457200" lvl="0" indent="-323850" algn="l" rtl="0">
              <a:spcBef>
                <a:spcPts val="640"/>
              </a:spcBef>
              <a:spcAft>
                <a:spcPts val="0"/>
              </a:spcAft>
              <a:buSzPts val="1500"/>
              <a:buFont typeface="Roboto Light"/>
              <a:buChar char="•"/>
            </a:pPr>
            <a:r>
              <a:rPr lang="en" sz="1500">
                <a:solidFill>
                  <a:srgbClr val="000000"/>
                </a:solidFill>
                <a:latin typeface="Roboto Light"/>
                <a:ea typeface="Roboto Light"/>
                <a:cs typeface="Roboto Light"/>
                <a:sym typeface="Roboto Light"/>
              </a:rPr>
              <a:t>FAFSA is going through major changes this school year, the exact date of when the new form will be available is still unknown</a:t>
            </a:r>
            <a:endParaRPr sz="1500">
              <a:solidFill>
                <a:srgbClr val="000000"/>
              </a:solidFill>
              <a:latin typeface="Roboto Light"/>
              <a:ea typeface="Roboto Light"/>
              <a:cs typeface="Roboto Light"/>
              <a:sym typeface="Roboto Light"/>
            </a:endParaRPr>
          </a:p>
          <a:p>
            <a:pPr marL="914400" lvl="1" indent="-323850" algn="l" rtl="0">
              <a:spcBef>
                <a:spcPts val="1000"/>
              </a:spcBef>
              <a:spcAft>
                <a:spcPts val="0"/>
              </a:spcAft>
              <a:buClr>
                <a:srgbClr val="000000"/>
              </a:buClr>
              <a:buSzPts val="1500"/>
              <a:buFont typeface="Roboto Light"/>
              <a:buChar char="–"/>
            </a:pPr>
            <a:r>
              <a:rPr lang="en" sz="1500">
                <a:solidFill>
                  <a:srgbClr val="000000"/>
                </a:solidFill>
                <a:latin typeface="Roboto Light"/>
                <a:ea typeface="Roboto Light"/>
                <a:cs typeface="Roboto Light"/>
                <a:sym typeface="Roboto Light"/>
              </a:rPr>
              <a:t>We will have Cash For College Events in 2024</a:t>
            </a:r>
            <a:endParaRPr sz="1500">
              <a:solidFill>
                <a:srgbClr val="000000"/>
              </a:solidFill>
              <a:latin typeface="Roboto Light"/>
              <a:ea typeface="Roboto Light"/>
              <a:cs typeface="Roboto Light"/>
              <a:sym typeface="Roboto Light"/>
            </a:endParaRPr>
          </a:p>
          <a:p>
            <a:pPr marL="457200" lvl="0" indent="-323850" algn="l" rtl="0">
              <a:spcBef>
                <a:spcPts val="1000"/>
              </a:spcBef>
              <a:spcAft>
                <a:spcPts val="0"/>
              </a:spcAft>
              <a:buClr>
                <a:srgbClr val="000000"/>
              </a:buClr>
              <a:buSzPts val="1500"/>
              <a:buFont typeface="Roboto Light"/>
              <a:buChar char="•"/>
            </a:pPr>
            <a:r>
              <a:rPr lang="en" sz="1500">
                <a:solidFill>
                  <a:srgbClr val="000000"/>
                </a:solidFill>
                <a:latin typeface="Roboto Light"/>
                <a:ea typeface="Roboto Light"/>
                <a:cs typeface="Roboto Light"/>
                <a:sym typeface="Roboto Light"/>
              </a:rPr>
              <a:t>We recommend families fill out the CSS profile if required by the Private University</a:t>
            </a:r>
            <a:endParaRPr sz="1500">
              <a:solidFill>
                <a:srgbClr val="000000"/>
              </a:solidFill>
              <a:latin typeface="Roboto Light"/>
              <a:ea typeface="Roboto Light"/>
              <a:cs typeface="Roboto Light"/>
              <a:sym typeface="Roboto Light"/>
            </a:endParaRPr>
          </a:p>
          <a:p>
            <a:pPr marL="457200" lvl="0" indent="-323850" algn="l" rtl="0">
              <a:lnSpc>
                <a:spcPct val="115000"/>
              </a:lnSpc>
              <a:spcBef>
                <a:spcPts val="1000"/>
              </a:spcBef>
              <a:spcAft>
                <a:spcPts val="0"/>
              </a:spcAft>
              <a:buClr>
                <a:srgbClr val="000000"/>
              </a:buClr>
              <a:buSzPts val="1500"/>
              <a:buFont typeface="Roboto Light"/>
              <a:buChar char="•"/>
            </a:pPr>
            <a:r>
              <a:rPr lang="en" sz="1300">
                <a:solidFill>
                  <a:srgbClr val="000000"/>
                </a:solidFill>
                <a:latin typeface="Roboto Light"/>
                <a:ea typeface="Roboto Light"/>
                <a:cs typeface="Roboto Light"/>
                <a:sym typeface="Roboto Light"/>
              </a:rPr>
              <a:t>The </a:t>
            </a:r>
            <a:r>
              <a:rPr lang="en" sz="1300" b="1">
                <a:solidFill>
                  <a:srgbClr val="000000"/>
                </a:solidFill>
                <a:latin typeface="Roboto"/>
                <a:ea typeface="Roboto"/>
                <a:cs typeface="Roboto"/>
                <a:sym typeface="Roboto"/>
              </a:rPr>
              <a:t>CSS Profile is used to determine a student's eligibility for institutional aid and is used by approximately 400 schools.</a:t>
            </a:r>
            <a:r>
              <a:rPr lang="en" sz="1300">
                <a:solidFill>
                  <a:srgbClr val="000000"/>
                </a:solidFill>
                <a:latin typeface="Roboto Light"/>
                <a:ea typeface="Roboto Light"/>
                <a:cs typeface="Roboto Light"/>
                <a:sym typeface="Roboto Light"/>
              </a:rPr>
              <a:t> While these schools also use the FAFSA to provide aid from the government, the CSS Profile is used by these specific colleges to give out grants, scholarships, and loans directly.</a:t>
            </a:r>
            <a:endParaRPr sz="1300">
              <a:solidFill>
                <a:srgbClr val="000000"/>
              </a:solidFill>
              <a:latin typeface="Roboto Light"/>
              <a:ea typeface="Roboto Light"/>
              <a:cs typeface="Roboto Light"/>
              <a:sym typeface="Roboto Light"/>
            </a:endParaRPr>
          </a:p>
          <a:p>
            <a:pPr marL="457200" lvl="0" indent="-311150" algn="l" rtl="0">
              <a:spcBef>
                <a:spcPts val="1000"/>
              </a:spcBef>
              <a:spcAft>
                <a:spcPts val="1000"/>
              </a:spcAft>
              <a:buClr>
                <a:srgbClr val="000000"/>
              </a:buClr>
              <a:buSzPts val="1300"/>
              <a:buFont typeface="Roboto Light"/>
              <a:buChar char="•"/>
            </a:pPr>
            <a:r>
              <a:rPr lang="en" sz="1500" u="sng">
                <a:solidFill>
                  <a:srgbClr val="000000"/>
                </a:solidFill>
                <a:latin typeface="Roboto Light"/>
                <a:ea typeface="Roboto Light"/>
                <a:cs typeface="Roboto Light"/>
                <a:sym typeface="Roboto Light"/>
                <a:hlinkClick r:id="rId3">
                  <a:extLst>
                    <a:ext uri="{A12FA001-AC4F-418D-AE19-62706E023703}">
                      <ahyp:hlinkClr xmlns:ahyp="http://schemas.microsoft.com/office/drawing/2018/hyperlinkcolor" val="tx"/>
                    </a:ext>
                  </a:extLst>
                </a:hlinkClick>
              </a:rPr>
              <a:t>https://cssprofile.collegeboard.org</a:t>
            </a:r>
            <a:endParaRPr sz="3300">
              <a:solidFill>
                <a:srgbClr val="000000"/>
              </a:solidFill>
              <a:latin typeface="Roboto Light"/>
              <a:ea typeface="Roboto Light"/>
              <a:cs typeface="Roboto Light"/>
              <a:sym typeface="Roboto Light"/>
            </a:endParaRPr>
          </a:p>
        </p:txBody>
      </p:sp>
      <p:sp>
        <p:nvSpPr>
          <p:cNvPr id="413" name="Google Shape;413;p51"/>
          <p:cNvSpPr txBox="1">
            <a:spLocks noGrp="1"/>
          </p:cNvSpPr>
          <p:nvPr>
            <p:ph type="sldNum" idx="12"/>
          </p:nvPr>
        </p:nvSpPr>
        <p:spPr>
          <a:xfrm>
            <a:off x="6553200" y="4767263"/>
            <a:ext cx="2133600" cy="273900"/>
          </a:xfrm>
          <a:prstGeom prst="rect">
            <a:avLst/>
          </a:prstGeom>
        </p:spPr>
        <p:txBody>
          <a:bodyPr spcFirstLastPara="1" wrap="square" lIns="91425" tIns="45700" rIns="91425" bIns="45700" anchor="ctr" anchorCtr="0">
            <a:noAutofit/>
          </a:bodyPr>
          <a:lstStyle/>
          <a:p>
            <a:pPr marL="0" lvl="0" indent="0" algn="r" rtl="0">
              <a:spcBef>
                <a:spcPts val="0"/>
              </a:spcBef>
              <a:spcAft>
                <a:spcPts val="0"/>
              </a:spcAft>
              <a:buClr>
                <a:srgbClr val="000000"/>
              </a:buClr>
              <a:buFont typeface="Arial"/>
              <a:buNone/>
            </a:pPr>
            <a:fld id="{00000000-1234-1234-1234-123412341234}" type="slidenum">
              <a:rPr lang="en"/>
              <a:t>35</a:t>
            </a:fld>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Google Shape;418;p52"/>
          <p:cNvSpPr txBox="1">
            <a:spLocks noGrp="1"/>
          </p:cNvSpPr>
          <p:nvPr>
            <p:ph type="title"/>
          </p:nvPr>
        </p:nvSpPr>
        <p:spPr>
          <a:xfrm>
            <a:off x="787125" y="597131"/>
            <a:ext cx="5265600" cy="562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3800" b="0">
                <a:latin typeface="Sniglet"/>
                <a:ea typeface="Sniglet"/>
                <a:cs typeface="Sniglet"/>
                <a:sym typeface="Sniglet"/>
              </a:rPr>
              <a:t>Questions? </a:t>
            </a:r>
            <a:endParaRPr sz="3800" b="0">
              <a:latin typeface="Sniglet"/>
              <a:ea typeface="Sniglet"/>
              <a:cs typeface="Sniglet"/>
              <a:sym typeface="Sniglet"/>
            </a:endParaRPr>
          </a:p>
        </p:txBody>
      </p:sp>
      <p:sp>
        <p:nvSpPr>
          <p:cNvPr id="419" name="Google Shape;419;p52"/>
          <p:cNvSpPr txBox="1">
            <a:spLocks noGrp="1"/>
          </p:cNvSpPr>
          <p:nvPr>
            <p:ph type="body" idx="1"/>
          </p:nvPr>
        </p:nvSpPr>
        <p:spPr>
          <a:xfrm>
            <a:off x="929425" y="1285175"/>
            <a:ext cx="6768300" cy="2983200"/>
          </a:xfrm>
          <a:prstGeom prst="rect">
            <a:avLst/>
          </a:prstGeom>
        </p:spPr>
        <p:txBody>
          <a:bodyPr spcFirstLastPara="1" wrap="square" lIns="91425" tIns="91425" rIns="91425" bIns="91425" anchor="t" anchorCtr="0">
            <a:noAutofit/>
          </a:bodyPr>
          <a:lstStyle/>
          <a:p>
            <a:pPr marL="0" lvl="0" indent="0" algn="ctr" rtl="0">
              <a:spcBef>
                <a:spcPts val="600"/>
              </a:spcBef>
              <a:spcAft>
                <a:spcPts val="0"/>
              </a:spcAft>
              <a:buClr>
                <a:schemeClr val="dk1"/>
              </a:buClr>
              <a:buSzPts val="800"/>
              <a:buFont typeface="Arial"/>
              <a:buNone/>
            </a:pPr>
            <a:endParaRPr sz="3000">
              <a:solidFill>
                <a:schemeClr val="dk1"/>
              </a:solidFill>
            </a:endParaRPr>
          </a:p>
          <a:p>
            <a:pPr marL="0" lvl="0" indent="0" algn="ctr" rtl="0">
              <a:spcBef>
                <a:spcPts val="600"/>
              </a:spcBef>
              <a:spcAft>
                <a:spcPts val="0"/>
              </a:spcAft>
              <a:buClr>
                <a:schemeClr val="dk1"/>
              </a:buClr>
              <a:buSzPts val="800"/>
              <a:buFont typeface="Arial"/>
              <a:buNone/>
            </a:pPr>
            <a:r>
              <a:rPr lang="en" sz="3000">
                <a:solidFill>
                  <a:schemeClr val="dk1"/>
                </a:solidFill>
              </a:rPr>
              <a:t>COME SEE US!!</a:t>
            </a:r>
            <a:endParaRPr sz="3000">
              <a:solidFill>
                <a:schemeClr val="dk1"/>
              </a:solidFill>
            </a:endParaRPr>
          </a:p>
          <a:p>
            <a:pPr marL="0" lvl="0" indent="0" algn="ctr" rtl="0">
              <a:spcBef>
                <a:spcPts val="600"/>
              </a:spcBef>
              <a:spcAft>
                <a:spcPts val="0"/>
              </a:spcAft>
              <a:buClr>
                <a:schemeClr val="dk1"/>
              </a:buClr>
              <a:buSzPts val="800"/>
              <a:buFont typeface="Arial"/>
              <a:buNone/>
            </a:pPr>
            <a:endParaRPr sz="1900">
              <a:solidFill>
                <a:schemeClr val="dk1"/>
              </a:solidFill>
            </a:endParaRPr>
          </a:p>
          <a:p>
            <a:pPr marL="0" lvl="0" indent="0" algn="ctr" rtl="0">
              <a:spcBef>
                <a:spcPts val="600"/>
              </a:spcBef>
              <a:spcAft>
                <a:spcPts val="0"/>
              </a:spcAft>
              <a:buClr>
                <a:schemeClr val="dk1"/>
              </a:buClr>
              <a:buSzPts val="800"/>
              <a:buFont typeface="Arial"/>
              <a:buNone/>
            </a:pPr>
            <a:r>
              <a:rPr lang="en" sz="1900">
                <a:solidFill>
                  <a:schemeClr val="dk1"/>
                </a:solidFill>
              </a:rPr>
              <a:t>Brunch or Lunch for Drop Ins</a:t>
            </a:r>
            <a:endParaRPr sz="1900">
              <a:solidFill>
                <a:schemeClr val="dk1"/>
              </a:solidFill>
            </a:endParaRPr>
          </a:p>
          <a:p>
            <a:pPr marL="0" lvl="0" indent="0" algn="ctr" rtl="0">
              <a:spcBef>
                <a:spcPts val="600"/>
              </a:spcBef>
              <a:spcAft>
                <a:spcPts val="0"/>
              </a:spcAft>
              <a:buClr>
                <a:schemeClr val="dk1"/>
              </a:buClr>
              <a:buSzPts val="800"/>
              <a:buFont typeface="Arial"/>
              <a:buNone/>
            </a:pPr>
            <a:r>
              <a:rPr lang="en" sz="1900">
                <a:solidFill>
                  <a:schemeClr val="dk1"/>
                </a:solidFill>
              </a:rPr>
              <a:t>Appointment requests beginning in September</a:t>
            </a:r>
            <a:endParaRPr sz="1900">
              <a:solidFill>
                <a:schemeClr val="dk1"/>
              </a:solidFill>
            </a:endParaRPr>
          </a:p>
          <a:p>
            <a:pPr marL="0" lvl="0" indent="0" algn="l" rtl="0">
              <a:spcBef>
                <a:spcPts val="600"/>
              </a:spcBef>
              <a:spcAft>
                <a:spcPts val="0"/>
              </a:spcAft>
              <a:buClr>
                <a:schemeClr val="dk1"/>
              </a:buClr>
              <a:buSzPts val="800"/>
              <a:buFont typeface="Arial"/>
              <a:buNone/>
            </a:pPr>
            <a:endParaRPr sz="1900">
              <a:solidFill>
                <a:schemeClr val="dk1"/>
              </a:solidFill>
            </a:endParaRPr>
          </a:p>
          <a:p>
            <a:pPr marL="0" lvl="0" indent="0" algn="l" rtl="0">
              <a:spcBef>
                <a:spcPts val="600"/>
              </a:spcBef>
              <a:spcAft>
                <a:spcPts val="0"/>
              </a:spcAft>
              <a:buClr>
                <a:schemeClr val="dk1"/>
              </a:buClr>
              <a:buSzPts val="800"/>
              <a:buFont typeface="Arial"/>
              <a:buNone/>
            </a:pPr>
            <a:endParaRPr sz="3600">
              <a:solidFill>
                <a:srgbClr val="980000"/>
              </a:solidFill>
            </a:endParaRPr>
          </a:p>
          <a:p>
            <a:pPr marL="0" lvl="0" indent="0" algn="ctr" rtl="0">
              <a:spcBef>
                <a:spcPts val="600"/>
              </a:spcBef>
              <a:spcAft>
                <a:spcPts val="0"/>
              </a:spcAft>
              <a:buNone/>
            </a:pPr>
            <a:endParaRPr sz="3600">
              <a:latin typeface="Roboto"/>
              <a:ea typeface="Roboto"/>
              <a:cs typeface="Roboto"/>
              <a:sym typeface="Roboto"/>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20"/>
          <p:cNvSpPr txBox="1">
            <a:spLocks noGrp="1"/>
          </p:cNvSpPr>
          <p:nvPr>
            <p:ph type="title"/>
          </p:nvPr>
        </p:nvSpPr>
        <p:spPr>
          <a:xfrm>
            <a:off x="1049500" y="634425"/>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College Testing Information</a:t>
            </a:r>
            <a:endParaRPr/>
          </a:p>
        </p:txBody>
      </p:sp>
      <p:sp>
        <p:nvSpPr>
          <p:cNvPr id="94" name="Google Shape;94;p20"/>
          <p:cNvSpPr txBox="1">
            <a:spLocks noGrp="1"/>
          </p:cNvSpPr>
          <p:nvPr>
            <p:ph type="body" idx="1"/>
          </p:nvPr>
        </p:nvSpPr>
        <p:spPr>
          <a:xfrm>
            <a:off x="1061550" y="1218301"/>
            <a:ext cx="7020900" cy="270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200"/>
              <a:t>CSUs: Will NOT look at SAT/ACT scores, but will utilize higher “a-g” thresholds for applicants (especially at impacted campuses). </a:t>
            </a:r>
            <a:endParaRPr sz="1200"/>
          </a:p>
          <a:p>
            <a:pPr marL="0" lvl="0" indent="0" algn="l" rtl="0">
              <a:spcBef>
                <a:spcPts val="600"/>
              </a:spcBef>
              <a:spcAft>
                <a:spcPts val="0"/>
              </a:spcAft>
              <a:buNone/>
            </a:pPr>
            <a:r>
              <a:rPr lang="en" sz="1200"/>
              <a:t>UCs: UC WILL NOT consider SAT or ACT test scores when making admissions decisions </a:t>
            </a:r>
            <a:endParaRPr sz="1200"/>
          </a:p>
          <a:p>
            <a:pPr marL="0" lvl="0" indent="0" algn="l" rtl="0">
              <a:spcBef>
                <a:spcPts val="600"/>
              </a:spcBef>
              <a:spcAft>
                <a:spcPts val="0"/>
              </a:spcAft>
              <a:buNone/>
            </a:pPr>
            <a:r>
              <a:rPr lang="en" sz="1200"/>
              <a:t>Private/Out of State: Every college will be different.You must visit each school’s website</a:t>
            </a:r>
            <a:endParaRPr sz="1200"/>
          </a:p>
          <a:p>
            <a:pPr marL="0" lvl="0" indent="0" algn="l" rtl="0">
              <a:spcBef>
                <a:spcPts val="600"/>
              </a:spcBef>
              <a:spcAft>
                <a:spcPts val="0"/>
              </a:spcAft>
              <a:buNone/>
            </a:pPr>
            <a:endParaRPr sz="1200"/>
          </a:p>
          <a:p>
            <a:pPr marL="0" lvl="0" indent="0" algn="l" rtl="0">
              <a:spcBef>
                <a:spcPts val="600"/>
              </a:spcBef>
              <a:spcAft>
                <a:spcPts val="0"/>
              </a:spcAft>
              <a:buNone/>
            </a:pPr>
            <a:r>
              <a:rPr lang="en" sz="1200"/>
              <a:t> Test-Optional:  Colleges that make “test-optional” decisions leave it up to the student to provide test scores if the student believes that those scores will enhance their application.   </a:t>
            </a:r>
            <a:endParaRPr sz="1200"/>
          </a:p>
          <a:p>
            <a:pPr marL="0" lvl="0" indent="0" algn="l" rtl="0">
              <a:spcBef>
                <a:spcPts val="600"/>
              </a:spcBef>
              <a:spcAft>
                <a:spcPts val="0"/>
              </a:spcAft>
              <a:buNone/>
            </a:pPr>
            <a:r>
              <a:rPr lang="en" sz="1200"/>
              <a:t> </a:t>
            </a:r>
            <a:endParaRPr sz="1200"/>
          </a:p>
          <a:p>
            <a:pPr marL="0" lvl="0" indent="0" algn="l" rtl="0">
              <a:spcBef>
                <a:spcPts val="600"/>
              </a:spcBef>
              <a:spcAft>
                <a:spcPts val="0"/>
              </a:spcAft>
              <a:buNone/>
            </a:pPr>
            <a:r>
              <a:rPr lang="en" sz="1200"/>
              <a:t> Test Blind:  Colleges that make “test blind” decisions will not look at test scores in the admission process even if they are submitted.  Usually, a college or university that has gone to a test blind policy has made that a permanent decision.</a:t>
            </a:r>
            <a:endParaRPr sz="1200"/>
          </a:p>
        </p:txBody>
      </p:sp>
      <p:sp>
        <p:nvSpPr>
          <p:cNvPr id="95" name="Google Shape;95;p20"/>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4</a:t>
            </a:fld>
            <a:endParaRPr/>
          </a:p>
        </p:txBody>
      </p:sp>
      <p:cxnSp>
        <p:nvCxnSpPr>
          <p:cNvPr id="96" name="Google Shape;96;p20"/>
          <p:cNvCxnSpPr/>
          <p:nvPr/>
        </p:nvCxnSpPr>
        <p:spPr>
          <a:xfrm>
            <a:off x="830300" y="2426175"/>
            <a:ext cx="7407300" cy="3600"/>
          </a:xfrm>
          <a:prstGeom prst="straightConnector1">
            <a:avLst/>
          </a:prstGeom>
          <a:noFill/>
          <a:ln w="19050" cap="flat" cmpd="sng">
            <a:solidFill>
              <a:srgbClr val="595959"/>
            </a:solidFill>
            <a:prstDash val="dash"/>
            <a:round/>
            <a:headEnd type="none" w="med" len="med"/>
            <a:tailEnd type="none" w="med" len="med"/>
          </a:ln>
        </p:spPr>
      </p:cxn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21"/>
          <p:cNvSpPr/>
          <p:nvPr/>
        </p:nvSpPr>
        <p:spPr>
          <a:xfrm>
            <a:off x="1271525" y="1201175"/>
            <a:ext cx="2326500" cy="2866800"/>
          </a:xfrm>
          <a:prstGeom prst="rect">
            <a:avLst/>
          </a:prstGeom>
          <a:noFill/>
          <a:ln w="76200" cap="flat" cmpd="sng">
            <a:solidFill>
              <a:srgbClr val="9E9E9E"/>
            </a:solidFill>
            <a:prstDash val="solid"/>
            <a:round/>
            <a:headEnd type="none" w="sm" len="sm"/>
            <a:tailEnd type="none" w="sm" len="sm"/>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02" name="Google Shape;102;p21"/>
          <p:cNvSpPr txBox="1">
            <a:spLocks noGrp="1"/>
          </p:cNvSpPr>
          <p:nvPr>
            <p:ph type="title" idx="4294967295"/>
          </p:nvPr>
        </p:nvSpPr>
        <p:spPr>
          <a:xfrm>
            <a:off x="1388100" y="569075"/>
            <a:ext cx="6367800" cy="632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Sniglet"/>
                <a:ea typeface="Sniglet"/>
                <a:cs typeface="Sniglet"/>
                <a:sym typeface="Sniglet"/>
              </a:rPr>
              <a:t>How will you apply?</a:t>
            </a:r>
            <a:endParaRPr b="0">
              <a:latin typeface="Sniglet"/>
              <a:ea typeface="Sniglet"/>
              <a:cs typeface="Sniglet"/>
              <a:sym typeface="Sniglet"/>
            </a:endParaRPr>
          </a:p>
        </p:txBody>
      </p:sp>
      <p:pic>
        <p:nvPicPr>
          <p:cNvPr id="103" name="Google Shape;103;p21"/>
          <p:cNvPicPr preferRelativeResize="0"/>
          <p:nvPr/>
        </p:nvPicPr>
        <p:blipFill>
          <a:blip r:embed="rId3">
            <a:alphaModFix/>
          </a:blip>
          <a:stretch>
            <a:fillRect/>
          </a:stretch>
        </p:blipFill>
        <p:spPr>
          <a:xfrm>
            <a:off x="4112513" y="1324638"/>
            <a:ext cx="1167800" cy="1117025"/>
          </a:xfrm>
          <a:prstGeom prst="rect">
            <a:avLst/>
          </a:prstGeom>
          <a:noFill/>
          <a:ln>
            <a:noFill/>
          </a:ln>
        </p:spPr>
      </p:pic>
      <p:pic>
        <p:nvPicPr>
          <p:cNvPr id="104" name="Google Shape;104;p21"/>
          <p:cNvPicPr preferRelativeResize="0"/>
          <p:nvPr/>
        </p:nvPicPr>
        <p:blipFill>
          <a:blip r:embed="rId4">
            <a:alphaModFix/>
          </a:blip>
          <a:stretch>
            <a:fillRect/>
          </a:stretch>
        </p:blipFill>
        <p:spPr>
          <a:xfrm>
            <a:off x="6460738" y="1324650"/>
            <a:ext cx="1167800" cy="1079172"/>
          </a:xfrm>
          <a:prstGeom prst="rect">
            <a:avLst/>
          </a:prstGeom>
          <a:noFill/>
          <a:ln>
            <a:noFill/>
          </a:ln>
        </p:spPr>
      </p:pic>
      <p:sp>
        <p:nvSpPr>
          <p:cNvPr id="105" name="Google Shape;105;p21"/>
          <p:cNvSpPr/>
          <p:nvPr/>
        </p:nvSpPr>
        <p:spPr>
          <a:xfrm>
            <a:off x="1379638" y="1477563"/>
            <a:ext cx="1937100" cy="811200"/>
          </a:xfrm>
          <a:prstGeom prst="roundRect">
            <a:avLst>
              <a:gd name="adj" fmla="val 16667"/>
            </a:avLst>
          </a:prstGeom>
          <a:solidFill>
            <a:srgbClr val="980000"/>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2400">
                <a:solidFill>
                  <a:srgbClr val="FFFFFF"/>
                </a:solidFill>
                <a:latin typeface="Roboto Light"/>
                <a:ea typeface="Roboto Light"/>
                <a:cs typeface="Roboto Light"/>
                <a:sym typeface="Roboto Light"/>
              </a:rPr>
              <a:t>Private / Out-of-State</a:t>
            </a:r>
            <a:endParaRPr sz="2400">
              <a:solidFill>
                <a:srgbClr val="FFFFFF"/>
              </a:solidFill>
              <a:latin typeface="Roboto Light"/>
              <a:ea typeface="Roboto Light"/>
              <a:cs typeface="Roboto Light"/>
              <a:sym typeface="Roboto Light"/>
            </a:endParaRPr>
          </a:p>
        </p:txBody>
      </p:sp>
      <p:sp>
        <p:nvSpPr>
          <p:cNvPr id="106" name="Google Shape;106;p21"/>
          <p:cNvSpPr/>
          <p:nvPr/>
        </p:nvSpPr>
        <p:spPr>
          <a:xfrm>
            <a:off x="3727863" y="2891300"/>
            <a:ext cx="1937100" cy="10791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a:solidFill>
                  <a:srgbClr val="980000"/>
                </a:solidFill>
                <a:latin typeface="Roboto"/>
                <a:ea typeface="Roboto"/>
                <a:cs typeface="Roboto"/>
                <a:sym typeface="Roboto"/>
              </a:rPr>
              <a:t>Apply: </a:t>
            </a:r>
            <a:r>
              <a:rPr lang="en" sz="1400" u="sng">
                <a:solidFill>
                  <a:schemeClr val="hlink"/>
                </a:solidFill>
                <a:latin typeface="Roboto Light"/>
                <a:ea typeface="Roboto Light"/>
                <a:cs typeface="Roboto Light"/>
                <a:sym typeface="Roboto Light"/>
                <a:hlinkClick r:id="rId5"/>
              </a:rPr>
              <a:t>calstate.edu/apply</a:t>
            </a:r>
            <a:r>
              <a:rPr lang="en" sz="1400">
                <a:solidFill>
                  <a:srgbClr val="980000"/>
                </a:solidFill>
                <a:latin typeface="Roboto Light"/>
                <a:ea typeface="Roboto Light"/>
                <a:cs typeface="Roboto Light"/>
                <a:sym typeface="Roboto Light"/>
              </a:rPr>
              <a:t> </a:t>
            </a:r>
            <a:endParaRPr sz="1400">
              <a:solidFill>
                <a:srgbClr val="980000"/>
              </a:solidFill>
              <a:latin typeface="Roboto Light"/>
              <a:ea typeface="Roboto Light"/>
              <a:cs typeface="Roboto Light"/>
              <a:sym typeface="Roboto Light"/>
            </a:endParaRPr>
          </a:p>
        </p:txBody>
      </p:sp>
      <p:sp>
        <p:nvSpPr>
          <p:cNvPr id="107" name="Google Shape;107;p21"/>
          <p:cNvSpPr/>
          <p:nvPr/>
        </p:nvSpPr>
        <p:spPr>
          <a:xfrm>
            <a:off x="6076075" y="2872375"/>
            <a:ext cx="1937100" cy="10791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a:solidFill>
                  <a:srgbClr val="980000"/>
                </a:solidFill>
                <a:latin typeface="Roboto"/>
                <a:ea typeface="Roboto"/>
                <a:cs typeface="Roboto"/>
                <a:sym typeface="Roboto"/>
              </a:rPr>
              <a:t>Apply: </a:t>
            </a:r>
            <a:r>
              <a:rPr lang="en" sz="1400" u="sng">
                <a:solidFill>
                  <a:schemeClr val="hlink"/>
                </a:solidFill>
                <a:latin typeface="Roboto Light"/>
                <a:ea typeface="Roboto Light"/>
                <a:cs typeface="Roboto Light"/>
                <a:sym typeface="Roboto Light"/>
                <a:hlinkClick r:id="rId6"/>
              </a:rPr>
              <a:t>admission/universityofcalifornia.edu</a:t>
            </a:r>
            <a:endParaRPr sz="1400">
              <a:solidFill>
                <a:srgbClr val="980000"/>
              </a:solidFill>
              <a:latin typeface="Roboto Light"/>
              <a:ea typeface="Roboto Light"/>
              <a:cs typeface="Roboto Light"/>
              <a:sym typeface="Roboto Light"/>
            </a:endParaRPr>
          </a:p>
        </p:txBody>
      </p:sp>
      <p:sp>
        <p:nvSpPr>
          <p:cNvPr id="108" name="Google Shape;108;p21"/>
          <p:cNvSpPr/>
          <p:nvPr/>
        </p:nvSpPr>
        <p:spPr>
          <a:xfrm>
            <a:off x="1379638" y="2891300"/>
            <a:ext cx="1937100" cy="1079100"/>
          </a:xfrm>
          <a:prstGeom prst="roundRect">
            <a:avLst>
              <a:gd name="adj" fmla="val 16667"/>
            </a:avLst>
          </a:prstGeom>
          <a:noFill/>
          <a:ln w="9525" cap="flat" cmpd="sng">
            <a:solidFill>
              <a:srgbClr val="980000"/>
            </a:solidFill>
            <a:prstDash val="solid"/>
            <a:round/>
            <a:headEnd type="none" w="sm" len="sm"/>
            <a:tailEnd type="none" w="sm" len="sm"/>
          </a:ln>
        </p:spPr>
        <p:txBody>
          <a:bodyPr spcFirstLastPara="1" wrap="square" lIns="91425" tIns="91425" rIns="91425" bIns="91425" anchor="ctr" anchorCtr="0">
            <a:noAutofit/>
          </a:bodyPr>
          <a:lstStyle/>
          <a:p>
            <a:pPr marL="0" lvl="0" indent="0" algn="ctr" rtl="0">
              <a:spcBef>
                <a:spcPts val="0"/>
              </a:spcBef>
              <a:spcAft>
                <a:spcPts val="0"/>
              </a:spcAft>
              <a:buNone/>
            </a:pPr>
            <a:r>
              <a:rPr lang="en" sz="1400" b="1">
                <a:solidFill>
                  <a:srgbClr val="980000"/>
                </a:solidFill>
                <a:latin typeface="Roboto"/>
                <a:ea typeface="Roboto"/>
                <a:cs typeface="Roboto"/>
                <a:sym typeface="Roboto"/>
              </a:rPr>
              <a:t>Apply: </a:t>
            </a:r>
            <a:r>
              <a:rPr lang="en" sz="1400" u="sng">
                <a:solidFill>
                  <a:schemeClr val="hlink"/>
                </a:solidFill>
                <a:latin typeface="Roboto Light"/>
                <a:ea typeface="Roboto Light"/>
                <a:cs typeface="Roboto Light"/>
                <a:sym typeface="Roboto Light"/>
                <a:hlinkClick r:id="rId7"/>
              </a:rPr>
              <a:t>commonapp.org</a:t>
            </a:r>
            <a:endParaRPr sz="1400">
              <a:solidFill>
                <a:srgbClr val="980000"/>
              </a:solidFill>
              <a:latin typeface="Roboto Light"/>
              <a:ea typeface="Roboto Light"/>
              <a:cs typeface="Roboto Light"/>
              <a:sym typeface="Roboto Light"/>
            </a:endParaRPr>
          </a:p>
          <a:p>
            <a:pPr marL="0" lvl="0" indent="0" algn="ctr" rtl="0">
              <a:spcBef>
                <a:spcPts val="0"/>
              </a:spcBef>
              <a:spcAft>
                <a:spcPts val="0"/>
              </a:spcAft>
              <a:buNone/>
            </a:pPr>
            <a:r>
              <a:rPr lang="en" sz="1400" b="1">
                <a:solidFill>
                  <a:srgbClr val="980000"/>
                </a:solidFill>
                <a:latin typeface="Roboto"/>
                <a:ea typeface="Roboto"/>
                <a:cs typeface="Roboto"/>
                <a:sym typeface="Roboto"/>
              </a:rPr>
              <a:t>or </a:t>
            </a:r>
            <a:r>
              <a:rPr lang="en" sz="1400">
                <a:solidFill>
                  <a:srgbClr val="980000"/>
                </a:solidFill>
                <a:latin typeface="Roboto Light"/>
                <a:ea typeface="Roboto Light"/>
                <a:cs typeface="Roboto Light"/>
                <a:sym typeface="Roboto Light"/>
              </a:rPr>
              <a:t>university website</a:t>
            </a:r>
            <a:endParaRPr sz="1400">
              <a:solidFill>
                <a:srgbClr val="980000"/>
              </a:solidFill>
              <a:latin typeface="Roboto Light"/>
              <a:ea typeface="Roboto Light"/>
              <a:cs typeface="Roboto Light"/>
              <a:sym typeface="Roboto Light"/>
            </a:endParaRPr>
          </a:p>
        </p:txBody>
      </p:sp>
      <p:cxnSp>
        <p:nvCxnSpPr>
          <p:cNvPr id="109" name="Google Shape;109;p21"/>
          <p:cNvCxnSpPr>
            <a:stCxn id="103" idx="2"/>
            <a:endCxn id="106" idx="0"/>
          </p:cNvCxnSpPr>
          <p:nvPr/>
        </p:nvCxnSpPr>
        <p:spPr>
          <a:xfrm>
            <a:off x="4696413" y="2441663"/>
            <a:ext cx="0" cy="449700"/>
          </a:xfrm>
          <a:prstGeom prst="straightConnector1">
            <a:avLst/>
          </a:prstGeom>
          <a:noFill/>
          <a:ln w="9525" cap="flat" cmpd="sng">
            <a:solidFill>
              <a:srgbClr val="980000"/>
            </a:solidFill>
            <a:prstDash val="solid"/>
            <a:round/>
            <a:headEnd type="none" w="med" len="med"/>
            <a:tailEnd type="none" w="med" len="med"/>
          </a:ln>
        </p:spPr>
      </p:cxnSp>
      <p:cxnSp>
        <p:nvCxnSpPr>
          <p:cNvPr id="110" name="Google Shape;110;p21"/>
          <p:cNvCxnSpPr/>
          <p:nvPr/>
        </p:nvCxnSpPr>
        <p:spPr>
          <a:xfrm>
            <a:off x="7044638" y="2422663"/>
            <a:ext cx="0" cy="449700"/>
          </a:xfrm>
          <a:prstGeom prst="straightConnector1">
            <a:avLst/>
          </a:prstGeom>
          <a:noFill/>
          <a:ln w="9525" cap="flat" cmpd="sng">
            <a:solidFill>
              <a:srgbClr val="980000"/>
            </a:solidFill>
            <a:prstDash val="solid"/>
            <a:round/>
            <a:headEnd type="none" w="med" len="med"/>
            <a:tailEnd type="none" w="med" len="med"/>
          </a:ln>
        </p:spPr>
      </p:cxnSp>
      <p:cxnSp>
        <p:nvCxnSpPr>
          <p:cNvPr id="111" name="Google Shape;111;p21"/>
          <p:cNvCxnSpPr>
            <a:stCxn id="105" idx="2"/>
            <a:endCxn id="108" idx="0"/>
          </p:cNvCxnSpPr>
          <p:nvPr/>
        </p:nvCxnSpPr>
        <p:spPr>
          <a:xfrm>
            <a:off x="2348188" y="2288763"/>
            <a:ext cx="0" cy="602400"/>
          </a:xfrm>
          <a:prstGeom prst="straightConnector1">
            <a:avLst/>
          </a:prstGeom>
          <a:noFill/>
          <a:ln w="9525" cap="flat" cmpd="sng">
            <a:solidFill>
              <a:srgbClr val="980000"/>
            </a:solidFill>
            <a:prstDash val="solid"/>
            <a:round/>
            <a:headEnd type="none" w="med" len="med"/>
            <a:tailEnd type="none" w="med" len="med"/>
          </a:ln>
        </p:spPr>
      </p:cxnSp>
      <p:sp>
        <p:nvSpPr>
          <p:cNvPr id="112" name="Google Shape;112;p21"/>
          <p:cNvSpPr/>
          <p:nvPr/>
        </p:nvSpPr>
        <p:spPr>
          <a:xfrm>
            <a:off x="1271525" y="3894350"/>
            <a:ext cx="2326500" cy="632100"/>
          </a:xfrm>
          <a:prstGeom prst="rect">
            <a:avLst/>
          </a:prstGeom>
          <a:noFill/>
          <a:ln>
            <a:noFill/>
          </a:ln>
        </p:spPr>
        <p:txBody>
          <a:bodyPr spcFirstLastPara="1" wrap="square" lIns="91425" tIns="91425" rIns="91425" bIns="91425" anchor="ctr" anchorCtr="0">
            <a:noAutofit/>
          </a:bodyPr>
          <a:lstStyle/>
          <a:p>
            <a:pPr marL="0" lvl="0" indent="0" algn="ctr" rtl="0">
              <a:spcBef>
                <a:spcPts val="0"/>
              </a:spcBef>
              <a:spcAft>
                <a:spcPts val="0"/>
              </a:spcAft>
              <a:buNone/>
            </a:pPr>
            <a:r>
              <a:rPr lang="en" sz="2200">
                <a:solidFill>
                  <a:srgbClr val="2A95B7"/>
                </a:solidFill>
                <a:latin typeface="Sniglet"/>
                <a:ea typeface="Sniglet"/>
                <a:cs typeface="Sniglet"/>
                <a:sym typeface="Sniglet"/>
              </a:rPr>
              <a:t>*Our focus today</a:t>
            </a:r>
            <a:endParaRPr sz="2200">
              <a:solidFill>
                <a:srgbClr val="2A95B7"/>
              </a:solidFill>
              <a:latin typeface="Sniglet"/>
              <a:ea typeface="Sniglet"/>
              <a:cs typeface="Sniglet"/>
              <a:sym typeface="Snigle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3"/>
                                        </p:tgtEl>
                                        <p:attrNameLst>
                                          <p:attrName>style.visibility</p:attrName>
                                        </p:attrNameLst>
                                      </p:cBhvr>
                                      <p:to>
                                        <p:strVal val="visible"/>
                                      </p:to>
                                    </p:set>
                                    <p:animEffect transition="in" filter="fade">
                                      <p:cBhvr>
                                        <p:cTn id="7" dur="1000"/>
                                        <p:tgtEl>
                                          <p:spTgt spid="103"/>
                                        </p:tgtEl>
                                      </p:cBhvr>
                                    </p:animEffect>
                                  </p:childTnLst>
                                </p:cTn>
                              </p:par>
                              <p:par>
                                <p:cTn id="8" presetID="10" presetClass="entr" presetSubtype="0" fill="hold" nodeType="withEffect">
                                  <p:stCondLst>
                                    <p:cond delay="0"/>
                                  </p:stCondLst>
                                  <p:childTnLst>
                                    <p:set>
                                      <p:cBhvr>
                                        <p:cTn id="9" dur="1" fill="hold">
                                          <p:stCondLst>
                                            <p:cond delay="0"/>
                                          </p:stCondLst>
                                        </p:cTn>
                                        <p:tgtEl>
                                          <p:spTgt spid="109"/>
                                        </p:tgtEl>
                                        <p:attrNameLst>
                                          <p:attrName>style.visibility</p:attrName>
                                        </p:attrNameLst>
                                      </p:cBhvr>
                                      <p:to>
                                        <p:strVal val="visible"/>
                                      </p:to>
                                    </p:set>
                                    <p:animEffect transition="in" filter="fade">
                                      <p:cBhvr>
                                        <p:cTn id="10" dur="1000"/>
                                        <p:tgtEl>
                                          <p:spTgt spid="109"/>
                                        </p:tgtEl>
                                      </p:cBhvr>
                                    </p:animEffect>
                                  </p:childTnLst>
                                </p:cTn>
                              </p:par>
                              <p:par>
                                <p:cTn id="11" presetID="10" presetClass="entr" presetSubtype="0" fill="hold" nodeType="withEffect">
                                  <p:stCondLst>
                                    <p:cond delay="0"/>
                                  </p:stCondLst>
                                  <p:childTnLst>
                                    <p:set>
                                      <p:cBhvr>
                                        <p:cTn id="12" dur="1" fill="hold">
                                          <p:stCondLst>
                                            <p:cond delay="0"/>
                                          </p:stCondLst>
                                        </p:cTn>
                                        <p:tgtEl>
                                          <p:spTgt spid="106"/>
                                        </p:tgtEl>
                                        <p:attrNameLst>
                                          <p:attrName>style.visibility</p:attrName>
                                        </p:attrNameLst>
                                      </p:cBhvr>
                                      <p:to>
                                        <p:strVal val="visible"/>
                                      </p:to>
                                    </p:set>
                                    <p:animEffect transition="in" filter="fade">
                                      <p:cBhvr>
                                        <p:cTn id="13" dur="1000"/>
                                        <p:tgtEl>
                                          <p:spTgt spid="106"/>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04"/>
                                        </p:tgtEl>
                                        <p:attrNameLst>
                                          <p:attrName>style.visibility</p:attrName>
                                        </p:attrNameLst>
                                      </p:cBhvr>
                                      <p:to>
                                        <p:strVal val="visible"/>
                                      </p:to>
                                    </p:set>
                                    <p:animEffect transition="in" filter="fade">
                                      <p:cBhvr>
                                        <p:cTn id="18" dur="1000"/>
                                        <p:tgtEl>
                                          <p:spTgt spid="104"/>
                                        </p:tgtEl>
                                      </p:cBhvr>
                                    </p:animEffect>
                                  </p:childTnLst>
                                </p:cTn>
                              </p:par>
                              <p:par>
                                <p:cTn id="19" presetID="10" presetClass="entr" presetSubtype="0" fill="hold" nodeType="withEffect">
                                  <p:stCondLst>
                                    <p:cond delay="0"/>
                                  </p:stCondLst>
                                  <p:childTnLst>
                                    <p:set>
                                      <p:cBhvr>
                                        <p:cTn id="20" dur="1" fill="hold">
                                          <p:stCondLst>
                                            <p:cond delay="0"/>
                                          </p:stCondLst>
                                        </p:cTn>
                                        <p:tgtEl>
                                          <p:spTgt spid="110"/>
                                        </p:tgtEl>
                                        <p:attrNameLst>
                                          <p:attrName>style.visibility</p:attrName>
                                        </p:attrNameLst>
                                      </p:cBhvr>
                                      <p:to>
                                        <p:strVal val="visible"/>
                                      </p:to>
                                    </p:set>
                                    <p:animEffect transition="in" filter="fade">
                                      <p:cBhvr>
                                        <p:cTn id="21" dur="1000"/>
                                        <p:tgtEl>
                                          <p:spTgt spid="110"/>
                                        </p:tgtEl>
                                      </p:cBhvr>
                                    </p:animEffect>
                                  </p:childTnLst>
                                </p:cTn>
                              </p:par>
                              <p:par>
                                <p:cTn id="22" presetID="10" presetClass="entr" presetSubtype="0" fill="hold" nodeType="withEffect">
                                  <p:stCondLst>
                                    <p:cond delay="0"/>
                                  </p:stCondLst>
                                  <p:childTnLst>
                                    <p:set>
                                      <p:cBhvr>
                                        <p:cTn id="23" dur="1" fill="hold">
                                          <p:stCondLst>
                                            <p:cond delay="0"/>
                                          </p:stCondLst>
                                        </p:cTn>
                                        <p:tgtEl>
                                          <p:spTgt spid="107"/>
                                        </p:tgtEl>
                                        <p:attrNameLst>
                                          <p:attrName>style.visibility</p:attrName>
                                        </p:attrNameLst>
                                      </p:cBhvr>
                                      <p:to>
                                        <p:strVal val="visible"/>
                                      </p:to>
                                    </p:set>
                                    <p:animEffect transition="in" filter="fade">
                                      <p:cBhvr>
                                        <p:cTn id="24" dur="1000"/>
                                        <p:tgtEl>
                                          <p:spTgt spid="107"/>
                                        </p:tgtEl>
                                      </p:cBhvr>
                                    </p:animEffect>
                                  </p:childTnLst>
                                </p:cTn>
                              </p:par>
                            </p:childTnLst>
                          </p:cTn>
                        </p:par>
                      </p:childTnLst>
                    </p:cTn>
                  </p:par>
                  <p:par>
                    <p:cTn id="25" fill="hold">
                      <p:stCondLst>
                        <p:cond delay="indefinite"/>
                      </p:stCondLst>
                      <p:childTnLst>
                        <p:par>
                          <p:cTn id="26" fill="hold">
                            <p:stCondLst>
                              <p:cond delay="0"/>
                            </p:stCondLst>
                            <p:childTnLst>
                              <p:par>
                                <p:cTn id="27" presetID="10" presetClass="entr" presetSubtype="0" fill="hold" nodeType="clickEffect">
                                  <p:stCondLst>
                                    <p:cond delay="0"/>
                                  </p:stCondLst>
                                  <p:childTnLst>
                                    <p:set>
                                      <p:cBhvr>
                                        <p:cTn id="28" dur="1" fill="hold">
                                          <p:stCondLst>
                                            <p:cond delay="0"/>
                                          </p:stCondLst>
                                        </p:cTn>
                                        <p:tgtEl>
                                          <p:spTgt spid="105"/>
                                        </p:tgtEl>
                                        <p:attrNameLst>
                                          <p:attrName>style.visibility</p:attrName>
                                        </p:attrNameLst>
                                      </p:cBhvr>
                                      <p:to>
                                        <p:strVal val="visible"/>
                                      </p:to>
                                    </p:set>
                                    <p:animEffect transition="in" filter="fade">
                                      <p:cBhvr>
                                        <p:cTn id="29" dur="1000"/>
                                        <p:tgtEl>
                                          <p:spTgt spid="105"/>
                                        </p:tgtEl>
                                      </p:cBhvr>
                                    </p:animEffect>
                                  </p:childTnLst>
                                </p:cTn>
                              </p:par>
                              <p:par>
                                <p:cTn id="30" presetID="10" presetClass="entr" presetSubtype="0" fill="hold" nodeType="withEffect">
                                  <p:stCondLst>
                                    <p:cond delay="0"/>
                                  </p:stCondLst>
                                  <p:childTnLst>
                                    <p:set>
                                      <p:cBhvr>
                                        <p:cTn id="31" dur="1" fill="hold">
                                          <p:stCondLst>
                                            <p:cond delay="0"/>
                                          </p:stCondLst>
                                        </p:cTn>
                                        <p:tgtEl>
                                          <p:spTgt spid="111"/>
                                        </p:tgtEl>
                                        <p:attrNameLst>
                                          <p:attrName>style.visibility</p:attrName>
                                        </p:attrNameLst>
                                      </p:cBhvr>
                                      <p:to>
                                        <p:strVal val="visible"/>
                                      </p:to>
                                    </p:set>
                                    <p:animEffect transition="in" filter="fade">
                                      <p:cBhvr>
                                        <p:cTn id="32" dur="1000"/>
                                        <p:tgtEl>
                                          <p:spTgt spid="111"/>
                                        </p:tgtEl>
                                      </p:cBhvr>
                                    </p:animEffect>
                                  </p:childTnLst>
                                </p:cTn>
                              </p:par>
                              <p:par>
                                <p:cTn id="33" presetID="10" presetClass="entr" presetSubtype="0" fill="hold" nodeType="withEffect">
                                  <p:stCondLst>
                                    <p:cond delay="0"/>
                                  </p:stCondLst>
                                  <p:childTnLst>
                                    <p:set>
                                      <p:cBhvr>
                                        <p:cTn id="34" dur="1" fill="hold">
                                          <p:stCondLst>
                                            <p:cond delay="0"/>
                                          </p:stCondLst>
                                        </p:cTn>
                                        <p:tgtEl>
                                          <p:spTgt spid="108"/>
                                        </p:tgtEl>
                                        <p:attrNameLst>
                                          <p:attrName>style.visibility</p:attrName>
                                        </p:attrNameLst>
                                      </p:cBhvr>
                                      <p:to>
                                        <p:strVal val="visible"/>
                                      </p:to>
                                    </p:set>
                                    <p:animEffect transition="in" filter="fade">
                                      <p:cBhvr>
                                        <p:cTn id="35" dur="1000"/>
                                        <p:tgtEl>
                                          <p:spTgt spid="108"/>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01"/>
                                        </p:tgtEl>
                                        <p:attrNameLst>
                                          <p:attrName>style.visibility</p:attrName>
                                        </p:attrNameLst>
                                      </p:cBhvr>
                                      <p:to>
                                        <p:strVal val="visible"/>
                                      </p:to>
                                    </p:set>
                                    <p:animEffect transition="in" filter="fade">
                                      <p:cBhvr>
                                        <p:cTn id="40" dur="1000"/>
                                        <p:tgtEl>
                                          <p:spTgt spid="101"/>
                                        </p:tgtEl>
                                      </p:cBhvr>
                                    </p:animEffect>
                                  </p:childTnLst>
                                </p:cTn>
                              </p:par>
                              <p:par>
                                <p:cTn id="41" presetID="10" presetClass="entr" presetSubtype="0" fill="hold" nodeType="withEffect">
                                  <p:stCondLst>
                                    <p:cond delay="0"/>
                                  </p:stCondLst>
                                  <p:childTnLst>
                                    <p:set>
                                      <p:cBhvr>
                                        <p:cTn id="42" dur="1" fill="hold">
                                          <p:stCondLst>
                                            <p:cond delay="0"/>
                                          </p:stCondLst>
                                        </p:cTn>
                                        <p:tgtEl>
                                          <p:spTgt spid="112"/>
                                        </p:tgtEl>
                                        <p:attrNameLst>
                                          <p:attrName>style.visibility</p:attrName>
                                        </p:attrNameLst>
                                      </p:cBhvr>
                                      <p:to>
                                        <p:strVal val="visible"/>
                                      </p:to>
                                    </p:set>
                                    <p:animEffect transition="in" filter="fade">
                                      <p:cBhvr>
                                        <p:cTn id="43" dur="1000"/>
                                        <p:tgtEl>
                                          <p:spTgt spid="1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22"/>
          <p:cNvSpPr/>
          <p:nvPr/>
        </p:nvSpPr>
        <p:spPr>
          <a:xfrm>
            <a:off x="1560713" y="3015025"/>
            <a:ext cx="2427300" cy="9408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1150" algn="l" rtl="0">
              <a:spcBef>
                <a:spcPts val="0"/>
              </a:spcBef>
              <a:spcAft>
                <a:spcPts val="0"/>
              </a:spcAft>
              <a:buSzPts val="1300"/>
              <a:buFont typeface="Roboto Light"/>
              <a:buAutoNum type="arabicPeriod"/>
            </a:pPr>
            <a:r>
              <a:rPr lang="en" sz="1300">
                <a:latin typeface="Roboto Light"/>
                <a:ea typeface="Roboto Light"/>
                <a:cs typeface="Roboto Light"/>
                <a:sym typeface="Roboto Light"/>
              </a:rPr>
              <a:t>Brag Sheet</a:t>
            </a:r>
            <a:endParaRPr sz="1300">
              <a:latin typeface="Roboto Light"/>
              <a:ea typeface="Roboto Light"/>
              <a:cs typeface="Roboto Light"/>
              <a:sym typeface="Roboto Light"/>
            </a:endParaRPr>
          </a:p>
          <a:p>
            <a:pPr marL="457200" lvl="0" indent="-311150" algn="l" rtl="0">
              <a:spcBef>
                <a:spcPts val="0"/>
              </a:spcBef>
              <a:spcAft>
                <a:spcPts val="0"/>
              </a:spcAft>
              <a:buSzPts val="1300"/>
              <a:buFont typeface="Roboto Light"/>
              <a:buAutoNum type="arabicPeriod"/>
            </a:pPr>
            <a:r>
              <a:rPr lang="en" sz="1300">
                <a:latin typeface="Roboto Light"/>
                <a:ea typeface="Roboto Light"/>
                <a:cs typeface="Roboto Light"/>
                <a:sym typeface="Roboto Light"/>
              </a:rPr>
              <a:t>College List</a:t>
            </a:r>
            <a:endParaRPr sz="1300">
              <a:latin typeface="Roboto Light"/>
              <a:ea typeface="Roboto Light"/>
              <a:cs typeface="Roboto Light"/>
              <a:sym typeface="Roboto Light"/>
            </a:endParaRPr>
          </a:p>
        </p:txBody>
      </p:sp>
      <p:pic>
        <p:nvPicPr>
          <p:cNvPr id="118" name="Google Shape;118;p22"/>
          <p:cNvPicPr preferRelativeResize="0"/>
          <p:nvPr/>
        </p:nvPicPr>
        <p:blipFill>
          <a:blip r:embed="rId3">
            <a:alphaModFix/>
          </a:blip>
          <a:stretch>
            <a:fillRect/>
          </a:stretch>
        </p:blipFill>
        <p:spPr>
          <a:xfrm>
            <a:off x="4268575" y="1211100"/>
            <a:ext cx="2427250" cy="940850"/>
          </a:xfrm>
          <a:prstGeom prst="rect">
            <a:avLst/>
          </a:prstGeom>
          <a:noFill/>
          <a:ln>
            <a:noFill/>
          </a:ln>
          <a:effectLst>
            <a:outerShdw blurRad="57150" dist="19050" dir="5400000" algn="bl" rotWithShape="0">
              <a:srgbClr val="000000">
                <a:alpha val="50000"/>
              </a:srgbClr>
            </a:outerShdw>
          </a:effectLst>
        </p:spPr>
      </p:pic>
      <p:sp>
        <p:nvSpPr>
          <p:cNvPr id="119" name="Google Shape;119;p22"/>
          <p:cNvSpPr/>
          <p:nvPr/>
        </p:nvSpPr>
        <p:spPr>
          <a:xfrm>
            <a:off x="1614025" y="1133875"/>
            <a:ext cx="2427300" cy="1182600"/>
          </a:xfrm>
          <a:prstGeom prst="rightArrow">
            <a:avLst>
              <a:gd name="adj1" fmla="val 50000"/>
              <a:gd name="adj2" fmla="val 50000"/>
            </a:avLst>
          </a:prstGeom>
          <a:solidFill>
            <a:schemeClr val="lt2"/>
          </a:solidFill>
          <a:ln w="9525" cap="flat" cmpd="sng">
            <a:solidFill>
              <a:schemeClr val="dk2"/>
            </a:solidFill>
            <a:prstDash val="solid"/>
            <a:round/>
            <a:headEnd type="none" w="sm" len="sm"/>
            <a:tailEnd type="none" w="sm" len="sm"/>
          </a:ln>
        </p:spPr>
        <p:txBody>
          <a:bodyPr spcFirstLastPara="1" wrap="square" lIns="91425" tIns="91425" rIns="91425" bIns="91425" anchor="ctr" anchorCtr="0">
            <a:noAutofit/>
          </a:bodyPr>
          <a:lstStyle/>
          <a:p>
            <a:pPr marL="457200" lvl="0" indent="-311150" algn="l" rtl="0">
              <a:spcBef>
                <a:spcPts val="0"/>
              </a:spcBef>
              <a:spcAft>
                <a:spcPts val="0"/>
              </a:spcAft>
              <a:buSzPts val="1300"/>
              <a:buFont typeface="Roboto Light"/>
              <a:buAutoNum type="arabicPeriod"/>
            </a:pPr>
            <a:r>
              <a:rPr lang="en" sz="1300">
                <a:latin typeface="Roboto Light"/>
                <a:ea typeface="Roboto Light"/>
                <a:cs typeface="Roboto Light"/>
                <a:sym typeface="Roboto Light"/>
              </a:rPr>
              <a:t>Add Colleges</a:t>
            </a:r>
            <a:endParaRPr sz="1300">
              <a:latin typeface="Roboto Light"/>
              <a:ea typeface="Roboto Light"/>
              <a:cs typeface="Roboto Light"/>
              <a:sym typeface="Roboto Light"/>
            </a:endParaRPr>
          </a:p>
          <a:p>
            <a:pPr marL="457200" lvl="0" indent="-311150" algn="l" rtl="0">
              <a:spcBef>
                <a:spcPts val="0"/>
              </a:spcBef>
              <a:spcAft>
                <a:spcPts val="0"/>
              </a:spcAft>
              <a:buSzPts val="1300"/>
              <a:buFont typeface="Roboto Light"/>
              <a:buAutoNum type="arabicPeriod"/>
            </a:pPr>
            <a:r>
              <a:rPr lang="en" sz="1300">
                <a:latin typeface="Roboto Light"/>
                <a:ea typeface="Roboto Light"/>
                <a:cs typeface="Roboto Light"/>
                <a:sym typeface="Roboto Light"/>
              </a:rPr>
              <a:t>Add Teacher Recommenders</a:t>
            </a:r>
            <a:endParaRPr sz="1300">
              <a:latin typeface="Roboto Light"/>
              <a:ea typeface="Roboto Light"/>
              <a:cs typeface="Roboto Light"/>
              <a:sym typeface="Roboto Light"/>
            </a:endParaRPr>
          </a:p>
        </p:txBody>
      </p:sp>
      <p:pic>
        <p:nvPicPr>
          <p:cNvPr id="120" name="Google Shape;120;p22"/>
          <p:cNvPicPr preferRelativeResize="0"/>
          <p:nvPr/>
        </p:nvPicPr>
        <p:blipFill>
          <a:blip r:embed="rId4">
            <a:alphaModFix/>
          </a:blip>
          <a:stretch>
            <a:fillRect/>
          </a:stretch>
        </p:blipFill>
        <p:spPr>
          <a:xfrm>
            <a:off x="4308875" y="2601800"/>
            <a:ext cx="2530026" cy="1528325"/>
          </a:xfrm>
          <a:prstGeom prst="rect">
            <a:avLst/>
          </a:prstGeom>
          <a:noFill/>
          <a:ln>
            <a:noFill/>
          </a:ln>
        </p:spPr>
      </p:pic>
      <p:sp>
        <p:nvSpPr>
          <p:cNvPr id="121" name="Google Shape;121;p22"/>
          <p:cNvSpPr txBox="1">
            <a:spLocks noGrp="1"/>
          </p:cNvSpPr>
          <p:nvPr>
            <p:ph type="title"/>
          </p:nvPr>
        </p:nvSpPr>
        <p:spPr>
          <a:xfrm>
            <a:off x="311700" y="506800"/>
            <a:ext cx="8520600" cy="5436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FHS Tools</a:t>
            </a:r>
            <a:endParaRPr/>
          </a:p>
        </p:txBody>
      </p:sp>
      <p:sp>
        <p:nvSpPr>
          <p:cNvPr id="122" name="Google Shape;122;p22"/>
          <p:cNvSpPr txBox="1"/>
          <p:nvPr/>
        </p:nvSpPr>
        <p:spPr>
          <a:xfrm>
            <a:off x="6979075" y="1050475"/>
            <a:ext cx="1362300" cy="1262100"/>
          </a:xfrm>
          <a:prstGeom prst="rect">
            <a:avLst/>
          </a:prstGeom>
          <a:solidFill>
            <a:srgbClr val="980000"/>
          </a:solidFill>
          <a:ln w="9525" cap="flat" cmpd="sng">
            <a:solidFill>
              <a:srgbClr val="FF0000"/>
            </a:solidFill>
            <a:prstDash val="solid"/>
            <a:round/>
            <a:headEnd type="none" w="sm" len="sm"/>
            <a:tailEnd type="none" w="sm" len="sm"/>
          </a:ln>
        </p:spPr>
        <p:txBody>
          <a:bodyPr spcFirstLastPara="1" wrap="square" lIns="91425" tIns="91425" rIns="91425" bIns="91425" anchor="t" anchorCtr="0">
            <a:spAutoFit/>
          </a:bodyPr>
          <a:lstStyle/>
          <a:p>
            <a:pPr marL="0" lvl="0" indent="0" algn="l" rtl="0">
              <a:spcBef>
                <a:spcPts val="0"/>
              </a:spcBef>
              <a:spcAft>
                <a:spcPts val="0"/>
              </a:spcAft>
              <a:buNone/>
            </a:pPr>
            <a:r>
              <a:rPr lang="en">
                <a:solidFill>
                  <a:schemeClr val="lt1"/>
                </a:solidFill>
                <a:latin typeface="Roboto Light"/>
                <a:ea typeface="Roboto Light"/>
                <a:cs typeface="Roboto Light"/>
                <a:sym typeface="Roboto Light"/>
              </a:rPr>
              <a:t>Note: </a:t>
            </a:r>
            <a:r>
              <a:rPr lang="en" b="1">
                <a:solidFill>
                  <a:schemeClr val="lt1"/>
                </a:solidFill>
                <a:latin typeface="Roboto"/>
                <a:ea typeface="Roboto"/>
                <a:cs typeface="Roboto"/>
                <a:sym typeface="Roboto"/>
              </a:rPr>
              <a:t>NO Applications </a:t>
            </a:r>
            <a:r>
              <a:rPr lang="en">
                <a:solidFill>
                  <a:schemeClr val="lt1"/>
                </a:solidFill>
                <a:latin typeface="Roboto Light"/>
                <a:ea typeface="Roboto Light"/>
                <a:cs typeface="Roboto Light"/>
                <a:sym typeface="Roboto Light"/>
              </a:rPr>
              <a:t>are submitted through Naviance</a:t>
            </a:r>
            <a:endParaRPr>
              <a:solidFill>
                <a:schemeClr val="lt1"/>
              </a:solidFill>
              <a:latin typeface="Roboto Light"/>
              <a:ea typeface="Roboto Light"/>
              <a:cs typeface="Roboto Light"/>
              <a:sym typeface="Roboto Light"/>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19"/>
                                        </p:tgtEl>
                                        <p:attrNameLst>
                                          <p:attrName>style.visibility</p:attrName>
                                        </p:attrNameLst>
                                      </p:cBhvr>
                                      <p:to>
                                        <p:strVal val="visible"/>
                                      </p:to>
                                    </p:set>
                                    <p:animEffect transition="in" filter="fade">
                                      <p:cBhvr>
                                        <p:cTn id="7" dur="1000"/>
                                        <p:tgtEl>
                                          <p:spTgt spid="11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118"/>
                                        </p:tgtEl>
                                        <p:attrNameLst>
                                          <p:attrName>style.visibility</p:attrName>
                                        </p:attrNameLst>
                                      </p:cBhvr>
                                      <p:to>
                                        <p:strVal val="visible"/>
                                      </p:to>
                                    </p:set>
                                    <p:animEffect transition="in" filter="fade">
                                      <p:cBhvr>
                                        <p:cTn id="12" dur="1000"/>
                                        <p:tgtEl>
                                          <p:spTgt spid="11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22"/>
                                        </p:tgtEl>
                                        <p:attrNameLst>
                                          <p:attrName>style.visibility</p:attrName>
                                        </p:attrNameLst>
                                      </p:cBhvr>
                                      <p:to>
                                        <p:strVal val="visible"/>
                                      </p:to>
                                    </p:set>
                                    <p:animEffect transition="in" filter="fade">
                                      <p:cBhvr>
                                        <p:cTn id="17" dur="1000"/>
                                        <p:tgtEl>
                                          <p:spTgt spid="122"/>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17"/>
                                        </p:tgtEl>
                                        <p:attrNameLst>
                                          <p:attrName>style.visibility</p:attrName>
                                        </p:attrNameLst>
                                      </p:cBhvr>
                                      <p:to>
                                        <p:strVal val="visible"/>
                                      </p:to>
                                    </p:set>
                                    <p:animEffect transition="in" filter="fade">
                                      <p:cBhvr>
                                        <p:cTn id="22" dur="1000"/>
                                        <p:tgtEl>
                                          <p:spTgt spid="117"/>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120"/>
                                        </p:tgtEl>
                                        <p:attrNameLst>
                                          <p:attrName>style.visibility</p:attrName>
                                        </p:attrNameLst>
                                      </p:cBhvr>
                                      <p:to>
                                        <p:strVal val="visible"/>
                                      </p:to>
                                    </p:set>
                                    <p:animEffect transition="in" filter="fade">
                                      <p:cBhvr>
                                        <p:cTn id="27" dur="1000"/>
                                        <p:tgtEl>
                                          <p:spTgt spid="1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23"/>
          <p:cNvSpPr txBox="1">
            <a:spLocks noGrp="1"/>
          </p:cNvSpPr>
          <p:nvPr>
            <p:ph type="title"/>
          </p:nvPr>
        </p:nvSpPr>
        <p:spPr>
          <a:xfrm>
            <a:off x="1049500" y="7961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b="0">
                <a:latin typeface="Sniglet"/>
                <a:ea typeface="Sniglet"/>
                <a:cs typeface="Sniglet"/>
                <a:sym typeface="Sniglet"/>
              </a:rPr>
              <a:t>Early Action               vs.       Early Decision</a:t>
            </a:r>
            <a:endParaRPr b="0">
              <a:latin typeface="Sniglet"/>
              <a:ea typeface="Sniglet"/>
              <a:cs typeface="Sniglet"/>
              <a:sym typeface="Sniglet"/>
            </a:endParaRPr>
          </a:p>
        </p:txBody>
      </p:sp>
      <p:sp>
        <p:nvSpPr>
          <p:cNvPr id="128" name="Google Shape;128;p23"/>
          <p:cNvSpPr txBox="1"/>
          <p:nvPr/>
        </p:nvSpPr>
        <p:spPr>
          <a:xfrm>
            <a:off x="1012300" y="1700857"/>
            <a:ext cx="900600" cy="6375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4800">
                <a:solidFill>
                  <a:srgbClr val="980000"/>
                </a:solidFill>
                <a:latin typeface="Roboto"/>
                <a:ea typeface="Roboto"/>
                <a:cs typeface="Roboto"/>
                <a:sym typeface="Roboto"/>
              </a:rPr>
              <a:t>1+</a:t>
            </a:r>
            <a:endParaRPr sz="4800">
              <a:solidFill>
                <a:srgbClr val="980000"/>
              </a:solidFill>
              <a:latin typeface="Roboto"/>
              <a:ea typeface="Roboto"/>
              <a:cs typeface="Roboto"/>
              <a:sym typeface="Roboto"/>
            </a:endParaRPr>
          </a:p>
        </p:txBody>
      </p:sp>
      <p:sp>
        <p:nvSpPr>
          <p:cNvPr id="129" name="Google Shape;129;p23"/>
          <p:cNvSpPr txBox="1"/>
          <p:nvPr/>
        </p:nvSpPr>
        <p:spPr>
          <a:xfrm>
            <a:off x="4790213" y="1671075"/>
            <a:ext cx="913800" cy="7548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4800">
                <a:solidFill>
                  <a:srgbClr val="980000"/>
                </a:solidFill>
                <a:latin typeface="Roboto"/>
                <a:ea typeface="Roboto"/>
                <a:cs typeface="Roboto"/>
                <a:sym typeface="Roboto"/>
              </a:rPr>
              <a:t>1</a:t>
            </a:r>
            <a:endParaRPr sz="4800">
              <a:solidFill>
                <a:srgbClr val="980000"/>
              </a:solidFill>
              <a:latin typeface="Roboto"/>
              <a:ea typeface="Roboto"/>
              <a:cs typeface="Roboto"/>
              <a:sym typeface="Roboto"/>
            </a:endParaRPr>
          </a:p>
        </p:txBody>
      </p:sp>
      <p:pic>
        <p:nvPicPr>
          <p:cNvPr id="130" name="Google Shape;130;p23"/>
          <p:cNvPicPr preferRelativeResize="0"/>
          <p:nvPr/>
        </p:nvPicPr>
        <p:blipFill>
          <a:blip r:embed="rId3">
            <a:alphaModFix/>
          </a:blip>
          <a:stretch>
            <a:fillRect/>
          </a:stretch>
        </p:blipFill>
        <p:spPr>
          <a:xfrm>
            <a:off x="5549958" y="3059031"/>
            <a:ext cx="832075" cy="832097"/>
          </a:xfrm>
          <a:prstGeom prst="rect">
            <a:avLst/>
          </a:prstGeom>
          <a:noFill/>
          <a:ln>
            <a:noFill/>
          </a:ln>
        </p:spPr>
      </p:pic>
      <p:pic>
        <p:nvPicPr>
          <p:cNvPr id="131" name="Google Shape;131;p23"/>
          <p:cNvPicPr preferRelativeResize="0"/>
          <p:nvPr/>
        </p:nvPicPr>
        <p:blipFill>
          <a:blip r:embed="rId4">
            <a:alphaModFix/>
          </a:blip>
          <a:stretch>
            <a:fillRect/>
          </a:stretch>
        </p:blipFill>
        <p:spPr>
          <a:xfrm>
            <a:off x="1799331" y="1600500"/>
            <a:ext cx="820037" cy="838254"/>
          </a:xfrm>
          <a:prstGeom prst="rect">
            <a:avLst/>
          </a:prstGeom>
          <a:noFill/>
          <a:ln>
            <a:noFill/>
          </a:ln>
        </p:spPr>
      </p:pic>
      <p:pic>
        <p:nvPicPr>
          <p:cNvPr id="132" name="Google Shape;132;p23"/>
          <p:cNvPicPr preferRelativeResize="0"/>
          <p:nvPr/>
        </p:nvPicPr>
        <p:blipFill>
          <a:blip r:embed="rId4">
            <a:alphaModFix/>
          </a:blip>
          <a:stretch>
            <a:fillRect/>
          </a:stretch>
        </p:blipFill>
        <p:spPr>
          <a:xfrm>
            <a:off x="2192759" y="1600500"/>
            <a:ext cx="820037" cy="838254"/>
          </a:xfrm>
          <a:prstGeom prst="rect">
            <a:avLst/>
          </a:prstGeom>
          <a:noFill/>
          <a:ln>
            <a:noFill/>
          </a:ln>
        </p:spPr>
      </p:pic>
      <p:pic>
        <p:nvPicPr>
          <p:cNvPr id="133" name="Google Shape;133;p23"/>
          <p:cNvPicPr preferRelativeResize="0"/>
          <p:nvPr/>
        </p:nvPicPr>
        <p:blipFill>
          <a:blip r:embed="rId4">
            <a:alphaModFix/>
          </a:blip>
          <a:stretch>
            <a:fillRect/>
          </a:stretch>
        </p:blipFill>
        <p:spPr>
          <a:xfrm>
            <a:off x="2572344" y="1605246"/>
            <a:ext cx="820037" cy="838254"/>
          </a:xfrm>
          <a:prstGeom prst="rect">
            <a:avLst/>
          </a:prstGeom>
          <a:noFill/>
          <a:ln>
            <a:noFill/>
          </a:ln>
        </p:spPr>
      </p:pic>
      <p:pic>
        <p:nvPicPr>
          <p:cNvPr id="134" name="Google Shape;134;p23"/>
          <p:cNvPicPr preferRelativeResize="0"/>
          <p:nvPr/>
        </p:nvPicPr>
        <p:blipFill>
          <a:blip r:embed="rId4">
            <a:alphaModFix/>
          </a:blip>
          <a:stretch>
            <a:fillRect/>
          </a:stretch>
        </p:blipFill>
        <p:spPr>
          <a:xfrm>
            <a:off x="2941538" y="1605246"/>
            <a:ext cx="820037" cy="838254"/>
          </a:xfrm>
          <a:prstGeom prst="rect">
            <a:avLst/>
          </a:prstGeom>
          <a:noFill/>
          <a:ln>
            <a:noFill/>
          </a:ln>
        </p:spPr>
      </p:pic>
      <p:pic>
        <p:nvPicPr>
          <p:cNvPr id="135" name="Google Shape;135;p23"/>
          <p:cNvPicPr preferRelativeResize="0"/>
          <p:nvPr/>
        </p:nvPicPr>
        <p:blipFill>
          <a:blip r:embed="rId4">
            <a:alphaModFix/>
          </a:blip>
          <a:stretch>
            <a:fillRect/>
          </a:stretch>
        </p:blipFill>
        <p:spPr>
          <a:xfrm>
            <a:off x="5549962" y="1629424"/>
            <a:ext cx="832076" cy="838250"/>
          </a:xfrm>
          <a:prstGeom prst="rect">
            <a:avLst/>
          </a:prstGeom>
          <a:noFill/>
          <a:ln>
            <a:noFill/>
          </a:ln>
        </p:spPr>
      </p:pic>
      <p:pic>
        <p:nvPicPr>
          <p:cNvPr id="136" name="Google Shape;136;p23"/>
          <p:cNvPicPr preferRelativeResize="0"/>
          <p:nvPr/>
        </p:nvPicPr>
        <p:blipFill>
          <a:blip r:embed="rId5">
            <a:alphaModFix/>
          </a:blip>
          <a:stretch>
            <a:fillRect/>
          </a:stretch>
        </p:blipFill>
        <p:spPr>
          <a:xfrm>
            <a:off x="2249863" y="3065056"/>
            <a:ext cx="820025" cy="820025"/>
          </a:xfrm>
          <a:prstGeom prst="rect">
            <a:avLst/>
          </a:prstGeom>
          <a:noFill/>
          <a:ln>
            <a:noFill/>
          </a:ln>
        </p:spPr>
      </p:pic>
      <p:sp>
        <p:nvSpPr>
          <p:cNvPr id="137" name="Google Shape;137;p23"/>
          <p:cNvSpPr txBox="1"/>
          <p:nvPr/>
        </p:nvSpPr>
        <p:spPr>
          <a:xfrm>
            <a:off x="1852284" y="3980231"/>
            <a:ext cx="1615200" cy="419400"/>
          </a:xfrm>
          <a:prstGeom prst="rect">
            <a:avLst/>
          </a:prstGeom>
          <a:noFill/>
          <a:ln>
            <a:noFill/>
          </a:ln>
        </p:spPr>
        <p:txBody>
          <a:bodyPr spcFirstLastPara="1" wrap="square" lIns="68575" tIns="68575" rIns="68575" bIns="68575" anchor="t" anchorCtr="0">
            <a:noAutofit/>
          </a:bodyPr>
          <a:lstStyle/>
          <a:p>
            <a:pPr marL="0" lvl="0" indent="0" algn="l" rtl="0">
              <a:spcBef>
                <a:spcPts val="0"/>
              </a:spcBef>
              <a:spcAft>
                <a:spcPts val="0"/>
              </a:spcAft>
              <a:buNone/>
            </a:pPr>
            <a:endParaRPr sz="1700" b="1">
              <a:latin typeface="Roboto"/>
              <a:ea typeface="Roboto"/>
              <a:cs typeface="Roboto"/>
              <a:sym typeface="Roboto"/>
            </a:endParaRPr>
          </a:p>
        </p:txBody>
      </p:sp>
      <p:sp>
        <p:nvSpPr>
          <p:cNvPr id="138" name="Google Shape;138;p23"/>
          <p:cNvSpPr txBox="1">
            <a:spLocks noGrp="1"/>
          </p:cNvSpPr>
          <p:nvPr>
            <p:ph type="body" idx="2"/>
          </p:nvPr>
        </p:nvSpPr>
        <p:spPr>
          <a:xfrm>
            <a:off x="4790225" y="1452575"/>
            <a:ext cx="3393600" cy="27504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endParaRPr/>
          </a:p>
          <a:p>
            <a:pPr marL="0" lvl="0" indent="0" algn="l" rtl="0">
              <a:spcBef>
                <a:spcPts val="600"/>
              </a:spcBef>
              <a:spcAft>
                <a:spcPts val="0"/>
              </a:spcAft>
              <a:buNone/>
            </a:pPr>
            <a:endParaRPr/>
          </a:p>
        </p:txBody>
      </p:sp>
      <p:sp>
        <p:nvSpPr>
          <p:cNvPr id="139" name="Google Shape;139;p23"/>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7</a:t>
            </a:fld>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28"/>
                                        </p:tgtEl>
                                        <p:attrNameLst>
                                          <p:attrName>style.visibility</p:attrName>
                                        </p:attrNameLst>
                                      </p:cBhvr>
                                      <p:to>
                                        <p:strVal val="visible"/>
                                      </p:to>
                                    </p:set>
                                    <p:animEffect transition="in" filter="fade">
                                      <p:cBhvr>
                                        <p:cTn id="7" dur="1000"/>
                                        <p:tgtEl>
                                          <p:spTgt spid="128"/>
                                        </p:tgtEl>
                                      </p:cBhvr>
                                    </p:animEffect>
                                  </p:childTnLst>
                                </p:cTn>
                              </p:par>
                              <p:par>
                                <p:cTn id="8" presetID="10" presetClass="entr" presetSubtype="0" fill="hold" nodeType="withEffect">
                                  <p:stCondLst>
                                    <p:cond delay="0"/>
                                  </p:stCondLst>
                                  <p:childTnLst>
                                    <p:set>
                                      <p:cBhvr>
                                        <p:cTn id="9" dur="1" fill="hold">
                                          <p:stCondLst>
                                            <p:cond delay="0"/>
                                          </p:stCondLst>
                                        </p:cTn>
                                        <p:tgtEl>
                                          <p:spTgt spid="131"/>
                                        </p:tgtEl>
                                        <p:attrNameLst>
                                          <p:attrName>style.visibility</p:attrName>
                                        </p:attrNameLst>
                                      </p:cBhvr>
                                      <p:to>
                                        <p:strVal val="visible"/>
                                      </p:to>
                                    </p:set>
                                    <p:animEffect transition="in" filter="fade">
                                      <p:cBhvr>
                                        <p:cTn id="10" dur="1000"/>
                                        <p:tgtEl>
                                          <p:spTgt spid="131"/>
                                        </p:tgtEl>
                                      </p:cBhvr>
                                    </p:animEffect>
                                  </p:childTnLst>
                                </p:cTn>
                              </p:par>
                              <p:par>
                                <p:cTn id="11" presetID="10" presetClass="entr" presetSubtype="0" fill="hold" nodeType="withEffect">
                                  <p:stCondLst>
                                    <p:cond delay="0"/>
                                  </p:stCondLst>
                                  <p:childTnLst>
                                    <p:set>
                                      <p:cBhvr>
                                        <p:cTn id="12" dur="1" fill="hold">
                                          <p:stCondLst>
                                            <p:cond delay="0"/>
                                          </p:stCondLst>
                                        </p:cTn>
                                        <p:tgtEl>
                                          <p:spTgt spid="132"/>
                                        </p:tgtEl>
                                        <p:attrNameLst>
                                          <p:attrName>style.visibility</p:attrName>
                                        </p:attrNameLst>
                                      </p:cBhvr>
                                      <p:to>
                                        <p:strVal val="visible"/>
                                      </p:to>
                                    </p:set>
                                    <p:animEffect transition="in" filter="fade">
                                      <p:cBhvr>
                                        <p:cTn id="13" dur="1000"/>
                                        <p:tgtEl>
                                          <p:spTgt spid="132"/>
                                        </p:tgtEl>
                                      </p:cBhvr>
                                    </p:animEffect>
                                  </p:childTnLst>
                                </p:cTn>
                              </p:par>
                              <p:par>
                                <p:cTn id="14" presetID="10" presetClass="entr" presetSubtype="0" fill="hold" nodeType="withEffect">
                                  <p:stCondLst>
                                    <p:cond delay="0"/>
                                  </p:stCondLst>
                                  <p:childTnLst>
                                    <p:set>
                                      <p:cBhvr>
                                        <p:cTn id="15" dur="1" fill="hold">
                                          <p:stCondLst>
                                            <p:cond delay="0"/>
                                          </p:stCondLst>
                                        </p:cTn>
                                        <p:tgtEl>
                                          <p:spTgt spid="133"/>
                                        </p:tgtEl>
                                        <p:attrNameLst>
                                          <p:attrName>style.visibility</p:attrName>
                                        </p:attrNameLst>
                                      </p:cBhvr>
                                      <p:to>
                                        <p:strVal val="visible"/>
                                      </p:to>
                                    </p:set>
                                    <p:animEffect transition="in" filter="fade">
                                      <p:cBhvr>
                                        <p:cTn id="16" dur="1000"/>
                                        <p:tgtEl>
                                          <p:spTgt spid="133"/>
                                        </p:tgtEl>
                                      </p:cBhvr>
                                    </p:animEffect>
                                  </p:childTnLst>
                                </p:cTn>
                              </p:par>
                              <p:par>
                                <p:cTn id="17" presetID="10" presetClass="entr" presetSubtype="0" fill="hold" nodeType="withEffect">
                                  <p:stCondLst>
                                    <p:cond delay="0"/>
                                  </p:stCondLst>
                                  <p:childTnLst>
                                    <p:set>
                                      <p:cBhvr>
                                        <p:cTn id="18" dur="1" fill="hold">
                                          <p:stCondLst>
                                            <p:cond delay="0"/>
                                          </p:stCondLst>
                                        </p:cTn>
                                        <p:tgtEl>
                                          <p:spTgt spid="134"/>
                                        </p:tgtEl>
                                        <p:attrNameLst>
                                          <p:attrName>style.visibility</p:attrName>
                                        </p:attrNameLst>
                                      </p:cBhvr>
                                      <p:to>
                                        <p:strVal val="visible"/>
                                      </p:to>
                                    </p:set>
                                    <p:animEffect transition="in" filter="fade">
                                      <p:cBhvr>
                                        <p:cTn id="19" dur="1000"/>
                                        <p:tgtEl>
                                          <p:spTgt spid="134"/>
                                        </p:tgtEl>
                                      </p:cBhvr>
                                    </p:animEffect>
                                  </p:childTnLst>
                                </p:cTn>
                              </p:par>
                            </p:childTnLst>
                          </p:cTn>
                        </p:par>
                      </p:childTnLst>
                    </p:cTn>
                  </p:par>
                  <p:par>
                    <p:cTn id="20" fill="hold">
                      <p:stCondLst>
                        <p:cond delay="indefinite"/>
                      </p:stCondLst>
                      <p:childTnLst>
                        <p:par>
                          <p:cTn id="21" fill="hold">
                            <p:stCondLst>
                              <p:cond delay="0"/>
                            </p:stCondLst>
                            <p:childTnLst>
                              <p:par>
                                <p:cTn id="22" presetID="10" presetClass="entr" presetSubtype="0" fill="hold" nodeType="clickEffect">
                                  <p:stCondLst>
                                    <p:cond delay="0"/>
                                  </p:stCondLst>
                                  <p:childTnLst>
                                    <p:set>
                                      <p:cBhvr>
                                        <p:cTn id="23" dur="1" fill="hold">
                                          <p:stCondLst>
                                            <p:cond delay="0"/>
                                          </p:stCondLst>
                                        </p:cTn>
                                        <p:tgtEl>
                                          <p:spTgt spid="129"/>
                                        </p:tgtEl>
                                        <p:attrNameLst>
                                          <p:attrName>style.visibility</p:attrName>
                                        </p:attrNameLst>
                                      </p:cBhvr>
                                      <p:to>
                                        <p:strVal val="visible"/>
                                      </p:to>
                                    </p:set>
                                    <p:animEffect transition="in" filter="fade">
                                      <p:cBhvr>
                                        <p:cTn id="24" dur="1000"/>
                                        <p:tgtEl>
                                          <p:spTgt spid="129"/>
                                        </p:tgtEl>
                                      </p:cBhvr>
                                    </p:animEffect>
                                  </p:childTnLst>
                                </p:cTn>
                              </p:par>
                              <p:par>
                                <p:cTn id="25" presetID="10" presetClass="entr" presetSubtype="0" fill="hold" nodeType="withEffect">
                                  <p:stCondLst>
                                    <p:cond delay="0"/>
                                  </p:stCondLst>
                                  <p:childTnLst>
                                    <p:set>
                                      <p:cBhvr>
                                        <p:cTn id="26" dur="1" fill="hold">
                                          <p:stCondLst>
                                            <p:cond delay="0"/>
                                          </p:stCondLst>
                                        </p:cTn>
                                        <p:tgtEl>
                                          <p:spTgt spid="135"/>
                                        </p:tgtEl>
                                        <p:attrNameLst>
                                          <p:attrName>style.visibility</p:attrName>
                                        </p:attrNameLst>
                                      </p:cBhvr>
                                      <p:to>
                                        <p:strVal val="visible"/>
                                      </p:to>
                                    </p:set>
                                    <p:animEffect transition="in" filter="fade">
                                      <p:cBhvr>
                                        <p:cTn id="27" dur="1000"/>
                                        <p:tgtEl>
                                          <p:spTgt spid="135"/>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136"/>
                                        </p:tgtEl>
                                        <p:attrNameLst>
                                          <p:attrName>style.visibility</p:attrName>
                                        </p:attrNameLst>
                                      </p:cBhvr>
                                      <p:to>
                                        <p:strVal val="visible"/>
                                      </p:to>
                                    </p:set>
                                    <p:animEffect transition="in" filter="fade">
                                      <p:cBhvr>
                                        <p:cTn id="32" dur="1000"/>
                                        <p:tgtEl>
                                          <p:spTgt spid="136"/>
                                        </p:tgtEl>
                                      </p:cBhvr>
                                    </p:animEffect>
                                  </p:childTnLst>
                                </p:cTn>
                              </p:par>
                              <p:par>
                                <p:cTn id="33" presetID="10" presetClass="entr" presetSubtype="0" fill="hold" nodeType="withEffect">
                                  <p:stCondLst>
                                    <p:cond delay="0"/>
                                  </p:stCondLst>
                                  <p:childTnLst>
                                    <p:set>
                                      <p:cBhvr>
                                        <p:cTn id="34" dur="1" fill="hold">
                                          <p:stCondLst>
                                            <p:cond delay="0"/>
                                          </p:stCondLst>
                                        </p:cTn>
                                        <p:tgtEl>
                                          <p:spTgt spid="137"/>
                                        </p:tgtEl>
                                        <p:attrNameLst>
                                          <p:attrName>style.visibility</p:attrName>
                                        </p:attrNameLst>
                                      </p:cBhvr>
                                      <p:to>
                                        <p:strVal val="visible"/>
                                      </p:to>
                                    </p:set>
                                    <p:animEffect transition="in" filter="fade">
                                      <p:cBhvr>
                                        <p:cTn id="35" dur="1000"/>
                                        <p:tgtEl>
                                          <p:spTgt spid="137"/>
                                        </p:tgtEl>
                                      </p:cBhvr>
                                    </p:animEffect>
                                  </p:childTnLst>
                                </p:cTn>
                              </p:par>
                            </p:childTnLst>
                          </p:cTn>
                        </p:par>
                      </p:childTnLst>
                    </p:cTn>
                  </p:par>
                  <p:par>
                    <p:cTn id="36" fill="hold">
                      <p:stCondLst>
                        <p:cond delay="indefinite"/>
                      </p:stCondLst>
                      <p:childTnLst>
                        <p:par>
                          <p:cTn id="37" fill="hold">
                            <p:stCondLst>
                              <p:cond delay="0"/>
                            </p:stCondLst>
                            <p:childTnLst>
                              <p:par>
                                <p:cTn id="38" presetID="10" presetClass="entr" presetSubtype="0" fill="hold" nodeType="clickEffect">
                                  <p:stCondLst>
                                    <p:cond delay="0"/>
                                  </p:stCondLst>
                                  <p:childTnLst>
                                    <p:set>
                                      <p:cBhvr>
                                        <p:cTn id="39" dur="1" fill="hold">
                                          <p:stCondLst>
                                            <p:cond delay="0"/>
                                          </p:stCondLst>
                                        </p:cTn>
                                        <p:tgtEl>
                                          <p:spTgt spid="130"/>
                                        </p:tgtEl>
                                        <p:attrNameLst>
                                          <p:attrName>style.visibility</p:attrName>
                                        </p:attrNameLst>
                                      </p:cBhvr>
                                      <p:to>
                                        <p:strVal val="visible"/>
                                      </p:to>
                                    </p:set>
                                    <p:animEffect transition="in" filter="fade">
                                      <p:cBhvr>
                                        <p:cTn id="40" dur="1000"/>
                                        <p:tgtEl>
                                          <p:spTgt spid="1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24"/>
          <p:cNvSpPr txBox="1">
            <a:spLocks noGrp="1"/>
          </p:cNvSpPr>
          <p:nvPr>
            <p:ph type="title"/>
          </p:nvPr>
        </p:nvSpPr>
        <p:spPr>
          <a:xfrm>
            <a:off x="1049500" y="602075"/>
            <a:ext cx="7020900" cy="7503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sz="2400"/>
              <a:t>Adding/Deleting Colleges After Turning In “Your College List”</a:t>
            </a:r>
            <a:endParaRPr sz="2400"/>
          </a:p>
        </p:txBody>
      </p:sp>
      <p:sp>
        <p:nvSpPr>
          <p:cNvPr id="145" name="Google Shape;145;p24"/>
          <p:cNvSpPr txBox="1">
            <a:spLocks noGrp="1"/>
          </p:cNvSpPr>
          <p:nvPr>
            <p:ph type="body" idx="1"/>
          </p:nvPr>
        </p:nvSpPr>
        <p:spPr>
          <a:xfrm>
            <a:off x="1049500" y="1218301"/>
            <a:ext cx="7020900" cy="270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endParaRPr/>
          </a:p>
          <a:p>
            <a:pPr marL="0" lvl="0" indent="0" algn="l" rtl="0">
              <a:spcBef>
                <a:spcPts val="600"/>
              </a:spcBef>
              <a:spcAft>
                <a:spcPts val="0"/>
              </a:spcAft>
              <a:buNone/>
            </a:pPr>
            <a:r>
              <a:rPr lang="en"/>
              <a:t>YOU MUST LET US KNOW through email and add them in NAVIANCE!</a:t>
            </a:r>
            <a:endParaRPr>
              <a:highlight>
                <a:srgbClr val="FFFF00"/>
              </a:highlight>
            </a:endParaRPr>
          </a:p>
        </p:txBody>
      </p:sp>
      <p:sp>
        <p:nvSpPr>
          <p:cNvPr id="146" name="Google Shape;146;p24"/>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8</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50"/>
        <p:cNvGrpSpPr/>
        <p:nvPr/>
      </p:nvGrpSpPr>
      <p:grpSpPr>
        <a:xfrm>
          <a:off x="0" y="0"/>
          <a:ext cx="0" cy="0"/>
          <a:chOff x="0" y="0"/>
          <a:chExt cx="0" cy="0"/>
        </a:xfrm>
      </p:grpSpPr>
      <p:sp>
        <p:nvSpPr>
          <p:cNvPr id="151" name="Google Shape;151;p25"/>
          <p:cNvSpPr txBox="1">
            <a:spLocks noGrp="1"/>
          </p:cNvSpPr>
          <p:nvPr>
            <p:ph type="title"/>
          </p:nvPr>
        </p:nvSpPr>
        <p:spPr>
          <a:xfrm>
            <a:off x="1049500" y="569725"/>
            <a:ext cx="7020900" cy="7503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sz="2900"/>
              <a:t>FERPA (Family Educational Rights &amp; Privacy Act)</a:t>
            </a:r>
            <a:endParaRPr sz="2900"/>
          </a:p>
          <a:p>
            <a:pPr marL="0" lvl="0" indent="0" algn="l" rtl="0">
              <a:spcBef>
                <a:spcPts val="0"/>
              </a:spcBef>
              <a:spcAft>
                <a:spcPts val="0"/>
              </a:spcAft>
              <a:buNone/>
            </a:pPr>
            <a:endParaRPr/>
          </a:p>
        </p:txBody>
      </p:sp>
      <p:sp>
        <p:nvSpPr>
          <p:cNvPr id="152" name="Google Shape;152;p25"/>
          <p:cNvSpPr txBox="1">
            <a:spLocks noGrp="1"/>
          </p:cNvSpPr>
          <p:nvPr>
            <p:ph type="body" idx="1"/>
          </p:nvPr>
        </p:nvSpPr>
        <p:spPr>
          <a:xfrm>
            <a:off x="1049500" y="1218301"/>
            <a:ext cx="7020900" cy="2706900"/>
          </a:xfrm>
          <a:prstGeom prst="rect">
            <a:avLst/>
          </a:prstGeom>
        </p:spPr>
        <p:txBody>
          <a:bodyPr spcFirstLastPara="1" wrap="square" lIns="91425" tIns="91425" rIns="91425" bIns="91425" anchor="t" anchorCtr="0">
            <a:noAutofit/>
          </a:bodyPr>
          <a:lstStyle/>
          <a:p>
            <a:pPr marL="0" lvl="0" indent="0" algn="l" rtl="0">
              <a:spcBef>
                <a:spcPts val="600"/>
              </a:spcBef>
              <a:spcAft>
                <a:spcPts val="0"/>
              </a:spcAft>
              <a:buNone/>
            </a:pPr>
            <a:r>
              <a:rPr lang="en" sz="1500"/>
              <a:t>In the application it asks if I want to waive this right. Why would I want to do that?</a:t>
            </a:r>
            <a:endParaRPr sz="1500"/>
          </a:p>
          <a:p>
            <a:pPr marL="0" lvl="0" indent="0" algn="l" rtl="0">
              <a:spcBef>
                <a:spcPts val="600"/>
              </a:spcBef>
              <a:spcAft>
                <a:spcPts val="0"/>
              </a:spcAft>
              <a:buNone/>
            </a:pPr>
            <a:endParaRPr sz="1500"/>
          </a:p>
          <a:p>
            <a:pPr marL="0" lvl="0" indent="0" algn="l" rtl="0">
              <a:spcBef>
                <a:spcPts val="600"/>
              </a:spcBef>
              <a:spcAft>
                <a:spcPts val="0"/>
              </a:spcAft>
              <a:buNone/>
            </a:pPr>
            <a:r>
              <a:rPr lang="en" sz="1500"/>
              <a:t>Waiving your right let's colleges know that you do not intend to read your recommendations, which helps reassure colleges that the letters are candid and truthful.</a:t>
            </a:r>
            <a:endParaRPr sz="1500"/>
          </a:p>
          <a:p>
            <a:pPr marL="0" lvl="0" indent="0" algn="l" rtl="0">
              <a:spcBef>
                <a:spcPts val="600"/>
              </a:spcBef>
              <a:spcAft>
                <a:spcPts val="0"/>
              </a:spcAft>
              <a:buNone/>
            </a:pPr>
            <a:endParaRPr sz="1500"/>
          </a:p>
          <a:p>
            <a:pPr marL="0" lvl="0" indent="0" algn="l" rtl="0">
              <a:spcBef>
                <a:spcPts val="600"/>
              </a:spcBef>
              <a:spcAft>
                <a:spcPts val="0"/>
              </a:spcAft>
              <a:buNone/>
            </a:pPr>
            <a:r>
              <a:rPr lang="en" sz="1500" b="1"/>
              <a:t>Recommenders will not write a letter for you unless you waive your rights. </a:t>
            </a:r>
            <a:endParaRPr sz="1500" b="1"/>
          </a:p>
          <a:p>
            <a:pPr marL="0" lvl="0" indent="0" algn="l" rtl="0">
              <a:spcBef>
                <a:spcPts val="600"/>
              </a:spcBef>
              <a:spcAft>
                <a:spcPts val="0"/>
              </a:spcAft>
              <a:buNone/>
            </a:pPr>
            <a:endParaRPr sz="1500"/>
          </a:p>
          <a:p>
            <a:pPr marL="0" lvl="0" indent="0" algn="l" rtl="0">
              <a:spcBef>
                <a:spcPts val="600"/>
              </a:spcBef>
              <a:spcAft>
                <a:spcPts val="0"/>
              </a:spcAft>
              <a:buNone/>
            </a:pPr>
            <a:r>
              <a:rPr lang="en" sz="1500"/>
              <a:t>* Check your Schoology email TODAY for the FERPA information</a:t>
            </a:r>
            <a:endParaRPr sz="1500"/>
          </a:p>
          <a:p>
            <a:pPr marL="0" lvl="0" indent="0" algn="l" rtl="0">
              <a:spcBef>
                <a:spcPts val="600"/>
              </a:spcBef>
              <a:spcAft>
                <a:spcPts val="0"/>
              </a:spcAft>
              <a:buNone/>
            </a:pPr>
            <a:endParaRPr sz="1500"/>
          </a:p>
        </p:txBody>
      </p:sp>
      <p:sp>
        <p:nvSpPr>
          <p:cNvPr id="153" name="Google Shape;153;p25"/>
          <p:cNvSpPr txBox="1">
            <a:spLocks noGrp="1"/>
          </p:cNvSpPr>
          <p:nvPr>
            <p:ph type="sldNum" idx="12"/>
          </p:nvPr>
        </p:nvSpPr>
        <p:spPr>
          <a:xfrm>
            <a:off x="8595300" y="4839750"/>
            <a:ext cx="548700" cy="3036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
              <a:t>9</a:t>
            </a:fld>
            <a:endParaRPr/>
          </a:p>
        </p:txBody>
      </p:sp>
    </p:spTree>
  </p:cSld>
  <p:clrMapOvr>
    <a:masterClrMapping/>
  </p:clrMapOvr>
</p:sld>
</file>

<file path=ppt/theme/theme1.xml><?xml version="1.0" encoding="utf-8"?>
<a:theme xmlns:a="http://schemas.openxmlformats.org/drawingml/2006/main" name="Seyton template">
  <a:themeElements>
    <a:clrScheme name="Custom 347">
      <a:dk1>
        <a:srgbClr val="434343"/>
      </a:dk1>
      <a:lt1>
        <a:srgbClr val="FFFFFF"/>
      </a:lt1>
      <a:dk2>
        <a:srgbClr val="7B8486"/>
      </a:dk2>
      <a:lt2>
        <a:srgbClr val="E3E9EB"/>
      </a:lt2>
      <a:accent1>
        <a:srgbClr val="2A95B7"/>
      </a:accent1>
      <a:accent2>
        <a:srgbClr val="80D5CC"/>
      </a:accent2>
      <a:accent3>
        <a:srgbClr val="E9CB74"/>
      </a:accent3>
      <a:accent4>
        <a:srgbClr val="D19E9E"/>
      </a:accent4>
      <a:accent5>
        <a:srgbClr val="E47474"/>
      </a:accent5>
      <a:accent6>
        <a:srgbClr val="9DAFB4"/>
      </a:accent6>
      <a:hlink>
        <a:srgbClr val="434343"/>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1796</Words>
  <Application>Microsoft Macintosh PowerPoint</Application>
  <PresentationFormat>On-screen Show (16:9)</PresentationFormat>
  <Paragraphs>280</Paragraphs>
  <Slides>36</Slides>
  <Notes>36</Notes>
  <HiddenSlides>1</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36</vt:i4>
      </vt:variant>
    </vt:vector>
  </HeadingPairs>
  <TitlesOfParts>
    <vt:vector size="47" baseType="lpstr">
      <vt:lpstr>Libre Baskerville</vt:lpstr>
      <vt:lpstr>Trebuchet MS</vt:lpstr>
      <vt:lpstr>Patrick Hand SC</vt:lpstr>
      <vt:lpstr>Roboto Light</vt:lpstr>
      <vt:lpstr>Sniglet</vt:lpstr>
      <vt:lpstr>Calibri</vt:lpstr>
      <vt:lpstr>Roboto</vt:lpstr>
      <vt:lpstr>Roboto Thin</vt:lpstr>
      <vt:lpstr>Roboto Medium</vt:lpstr>
      <vt:lpstr>Arial</vt:lpstr>
      <vt:lpstr>Seyton template</vt:lpstr>
      <vt:lpstr>Getting Ready For College Apps Senior Parent Night August 2023</vt:lpstr>
      <vt:lpstr>Where should I start?  First...where are you applying and WHY? This will then help you determine… WHEN you are applying HOW you will apply WHAT you need to do for each school  Let’s work backwards! Start with your college list.  </vt:lpstr>
      <vt:lpstr>Have you made your college list?</vt:lpstr>
      <vt:lpstr>College Testing Information</vt:lpstr>
      <vt:lpstr>How will you apply?</vt:lpstr>
      <vt:lpstr>FHS Tools</vt:lpstr>
      <vt:lpstr>Early Action               vs.       Early Decision</vt:lpstr>
      <vt:lpstr>Adding/Deleting Colleges After Turning In “Your College List”</vt:lpstr>
      <vt:lpstr>FERPA (Family Educational Rights &amp; Privacy Act) </vt:lpstr>
      <vt:lpstr>Common Application School Information for Fremont </vt:lpstr>
      <vt:lpstr>5 Step Process</vt:lpstr>
      <vt:lpstr>PowerPoint Presentation</vt:lpstr>
      <vt:lpstr>Step 1: Submit “Your College List” in Schoology</vt:lpstr>
      <vt:lpstr>Finding the “College List” in Schoology </vt:lpstr>
      <vt:lpstr>Your College List: Important Information </vt:lpstr>
      <vt:lpstr>College List MUST MATCH Naviance List</vt:lpstr>
      <vt:lpstr>Matching Common App and Naviance: Linking systems</vt:lpstr>
      <vt:lpstr>Step 2: Submit your college list in Naviance</vt:lpstr>
      <vt:lpstr>PowerPoint Presentation</vt:lpstr>
      <vt:lpstr>Step 3: Complete Teacher Recommendation in Naviance </vt:lpstr>
      <vt:lpstr>Teacher vs. Counselor Letter</vt:lpstr>
      <vt:lpstr>Requesting Teacher Letter of Rec thru Naviance (Colleges Tab)</vt:lpstr>
      <vt:lpstr>Requesting Teacher letter of Rec thru Naviance (Colleges Tab)</vt:lpstr>
      <vt:lpstr>Step 4: Complete and submit your “Counselor Brag Sheet” in Schoology</vt:lpstr>
      <vt:lpstr>Finding the “Counselor Brag Sheet” in Schoology</vt:lpstr>
      <vt:lpstr>Finding the“ Parent Brag Sheet” in Schoology</vt:lpstr>
      <vt:lpstr>Step 5: Make sure you complete steps #1-4 by your FHS deadlines</vt:lpstr>
      <vt:lpstr>PowerPoint Presentation</vt:lpstr>
      <vt:lpstr>IMPORTANT:</vt:lpstr>
      <vt:lpstr>Helpful tips</vt:lpstr>
      <vt:lpstr>College Applications Support Workshops  </vt:lpstr>
      <vt:lpstr>Next 12th grade family event</vt:lpstr>
      <vt:lpstr>Meet with a College Admissions Representative In-person September 6th to October 30th</vt:lpstr>
      <vt:lpstr>Incomplete Packets</vt:lpstr>
      <vt:lpstr>Financial Aid Updates</vt:lpstr>
      <vt:lpstr>Questions? </vt:lpstr>
    </vt:vector>
  </TitlesOfParts>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Getting Ready For College Apps Senior Parent Night August 2023</dc:title>
  <cp:lastModifiedBy>Microsoft Office User</cp:lastModifiedBy>
  <cp:revision>1</cp:revision>
  <dcterms:modified xsi:type="dcterms:W3CDTF">2023-08-17T22:08:01Z</dcterms:modified>
</cp:coreProperties>
</file>